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32" r:id="rId3"/>
    <p:sldId id="323" r:id="rId4"/>
    <p:sldId id="324" r:id="rId5"/>
    <p:sldId id="325" r:id="rId6"/>
    <p:sldId id="319" r:id="rId7"/>
    <p:sldId id="258" r:id="rId8"/>
    <p:sldId id="328" r:id="rId9"/>
    <p:sldId id="329" r:id="rId10"/>
    <p:sldId id="302" r:id="rId11"/>
    <p:sldId id="270" r:id="rId12"/>
    <p:sldId id="315" r:id="rId13"/>
    <p:sldId id="331" r:id="rId14"/>
    <p:sldId id="29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3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059"/>
  </p:normalViewPr>
  <p:slideViewPr>
    <p:cSldViewPr snapToGrid="0">
      <p:cViewPr>
        <p:scale>
          <a:sx n="143" d="100"/>
          <a:sy n="143" d="100"/>
        </p:scale>
        <p:origin x="5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myself (where I from), paper ideas + collaborators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1d8b5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1d8b5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1d8b5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1d8b5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53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91d8b5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91d8b5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0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6bb75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6bb75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5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64B2D-9F22-4EA3-8F5E-958B71100D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71469b6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71469b6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Change to bar chat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Add lines on data </a:t>
            </a:r>
            <a:r>
              <a:rPr lang="en" dirty="0" err="1">
                <a:solidFill>
                  <a:schemeClr val="dk1"/>
                </a:solidFill>
              </a:rPr>
              <a:t>settigs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8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71469b6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71469b6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Change to bar chat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Add lines on data </a:t>
            </a:r>
            <a:r>
              <a:rPr lang="en" dirty="0" err="1">
                <a:solidFill>
                  <a:schemeClr val="dk1"/>
                </a:solidFill>
              </a:rPr>
              <a:t>settigs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9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6a6bb75f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6a6bb75f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1AC4E-1606-4915-9866-FE1F6804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51FEE6-A513-4DF5-A26E-E8DE46B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408E7-2302-4731-8DDA-59D92CD4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1BCD-0978-4F98-B04E-1A1254F8C431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9D1FAA-6C44-4DA7-AADD-1E1DC1F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13D3BA-9D0D-4A57-A8FA-28C443A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50EF-713A-4AD4-826D-710BD060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58400"/>
            <a:ext cx="9144000" cy="185100"/>
          </a:xfrm>
          <a:prstGeom prst="rect">
            <a:avLst/>
          </a:prstGeom>
          <a:solidFill>
            <a:srgbClr val="980000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Dual Retrieval Module for Semi-supervised Relation Extraction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3050" y="137250"/>
            <a:ext cx="548700" cy="5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3850" y="4570675"/>
            <a:ext cx="14679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0.png"/><Relationship Id="rId5" Type="http://schemas.openxmlformats.org/officeDocument/2006/relationships/image" Target="../media/image90.png"/><Relationship Id="rId6" Type="http://schemas.openxmlformats.org/officeDocument/2006/relationships/image" Target="../media/image10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rJlUt0EYwS" TargetMode="External"/><Relationship Id="rId4" Type="http://schemas.openxmlformats.org/officeDocument/2006/relationships/hyperlink" Target="http://inklab.usc.edu/project-NExT/" TargetMode="External"/><Relationship Id="rId5" Type="http://schemas.openxmlformats.org/officeDocument/2006/relationships/hyperlink" Target="https://github.com/INK-USC/NEx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45712" y="1441502"/>
            <a:ext cx="8520600" cy="1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980000"/>
                </a:solidFill>
              </a:rPr>
              <a:t>Learning from Explanations with Neural Execution Tree</a:t>
            </a:r>
            <a:endParaRPr sz="3000" b="1" dirty="0">
              <a:solidFill>
                <a:srgbClr val="98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45712" y="2646301"/>
            <a:ext cx="8520600" cy="1498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500" dirty="0" err="1"/>
              <a:t>Ziqi</a:t>
            </a:r>
            <a:r>
              <a:rPr lang="en" sz="1500" dirty="0"/>
              <a:t> Wang*, </a:t>
            </a:r>
            <a:r>
              <a:rPr lang="en" sz="1500" dirty="0" err="1"/>
              <a:t>Yujia</a:t>
            </a:r>
            <a:r>
              <a:rPr lang="en" sz="1500" dirty="0"/>
              <a:t> Qin*, </a:t>
            </a:r>
            <a:r>
              <a:rPr lang="en" sz="1500" dirty="0" err="1"/>
              <a:t>Wenxuan</a:t>
            </a:r>
            <a:r>
              <a:rPr lang="en" sz="1500" dirty="0"/>
              <a:t> Zhou, Jun Yan, </a:t>
            </a:r>
            <a:r>
              <a:rPr lang="en" sz="1500" dirty="0" err="1"/>
              <a:t>Qinyuan</a:t>
            </a:r>
            <a:r>
              <a:rPr lang="en" sz="1500" dirty="0"/>
              <a:t> Ye, </a:t>
            </a:r>
          </a:p>
          <a:p>
            <a:pPr marL="0" lvl="0" indent="0"/>
            <a:r>
              <a:rPr lang="en-US" sz="1500" dirty="0"/>
              <a:t>Leonardo Neves, </a:t>
            </a:r>
            <a:r>
              <a:rPr lang="en-US" sz="1500" dirty="0" err="1"/>
              <a:t>Zhiyuan</a:t>
            </a:r>
            <a:r>
              <a:rPr lang="en-US" sz="1500" dirty="0"/>
              <a:t> Liu, </a:t>
            </a:r>
            <a:r>
              <a:rPr lang="en" sz="1500" dirty="0"/>
              <a:t>Xiang Ren</a:t>
            </a:r>
          </a:p>
          <a:p>
            <a:pPr marL="0" lvl="0" indent="0"/>
            <a:endParaRPr lang="en" altLang="zh-CN" sz="1500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39" y="3381641"/>
            <a:ext cx="5213023" cy="93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Model - Overview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5F9217EF-798E-9D4B-B12A-F7735D503927}"/>
              </a:ext>
            </a:extLst>
          </p:cNvPr>
          <p:cNvSpPr/>
          <p:nvPr/>
        </p:nvSpPr>
        <p:spPr>
          <a:xfrm>
            <a:off x="3249490" y="218185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1C0B324-6C89-6B4A-A544-99B5D4CDDAB6}"/>
              </a:ext>
            </a:extLst>
          </p:cNvPr>
          <p:cNvSpPr/>
          <p:nvPr/>
        </p:nvSpPr>
        <p:spPr>
          <a:xfrm>
            <a:off x="3359218" y="204568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BC42BB4F-44C4-FB4B-BBEE-88A0CF0DA94D}"/>
              </a:ext>
            </a:extLst>
          </p:cNvPr>
          <p:cNvSpPr/>
          <p:nvPr/>
        </p:nvSpPr>
        <p:spPr>
          <a:xfrm>
            <a:off x="3511618" y="219808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69D23812-0CF4-6D42-A276-4CE1BC920EF6}"/>
              </a:ext>
            </a:extLst>
          </p:cNvPr>
          <p:cNvSpPr/>
          <p:nvPr/>
        </p:nvSpPr>
        <p:spPr>
          <a:xfrm>
            <a:off x="3414082" y="230781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73FB967-E728-2249-B521-0B6E5C5254F9}"/>
              </a:ext>
            </a:extLst>
          </p:cNvPr>
          <p:cNvSpPr/>
          <p:nvPr/>
        </p:nvSpPr>
        <p:spPr>
          <a:xfrm>
            <a:off x="3621346" y="2033488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55012422-3BF8-5247-BB83-B7CC632D6B72}"/>
              </a:ext>
            </a:extLst>
          </p:cNvPr>
          <p:cNvSpPr/>
          <p:nvPr/>
        </p:nvSpPr>
        <p:spPr>
          <a:xfrm>
            <a:off x="3664018" y="230781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8870B7D6-00AC-D94E-9A0B-50A260593DE0}"/>
              </a:ext>
            </a:extLst>
          </p:cNvPr>
          <p:cNvSpPr/>
          <p:nvPr/>
        </p:nvSpPr>
        <p:spPr>
          <a:xfrm>
            <a:off x="3249490" y="243529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9872647D-23B1-1F40-AFAC-C773280B77E1}"/>
              </a:ext>
            </a:extLst>
          </p:cNvPr>
          <p:cNvSpPr/>
          <p:nvPr/>
        </p:nvSpPr>
        <p:spPr>
          <a:xfrm>
            <a:off x="3420658" y="2490163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E7A4722-FEC8-774B-B4E3-A03A9C902504}"/>
              </a:ext>
            </a:extLst>
          </p:cNvPr>
          <p:cNvSpPr/>
          <p:nvPr/>
        </p:nvSpPr>
        <p:spPr>
          <a:xfrm>
            <a:off x="3609154" y="243529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D3BFF96-FD50-C24D-92FB-D433A9212F15}"/>
              </a:ext>
            </a:extLst>
          </p:cNvPr>
          <p:cNvSpPr/>
          <p:nvPr/>
        </p:nvSpPr>
        <p:spPr>
          <a:xfrm>
            <a:off x="3312007" y="259783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8BC0B06D-7E4C-A64D-92D5-A4806836516B}"/>
              </a:ext>
            </a:extLst>
          </p:cNvPr>
          <p:cNvSpPr/>
          <p:nvPr/>
        </p:nvSpPr>
        <p:spPr>
          <a:xfrm>
            <a:off x="3568871" y="2642563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B0F0E5-9BF3-B248-92CC-8D2CE4BC84EC}"/>
              </a:ext>
            </a:extLst>
          </p:cNvPr>
          <p:cNvSpPr/>
          <p:nvPr/>
        </p:nvSpPr>
        <p:spPr>
          <a:xfrm>
            <a:off x="3757367" y="253937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52058A1D-614D-7D44-BE6C-B7D7921C41DC}"/>
              </a:ext>
            </a:extLst>
          </p:cNvPr>
          <p:cNvSpPr/>
          <p:nvPr/>
        </p:nvSpPr>
        <p:spPr>
          <a:xfrm>
            <a:off x="3773746" y="216325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A9F53FBA-54D2-C648-B89F-42151AE58CE4}"/>
              </a:ext>
            </a:extLst>
          </p:cNvPr>
          <p:cNvSpPr/>
          <p:nvPr/>
        </p:nvSpPr>
        <p:spPr>
          <a:xfrm>
            <a:off x="3884890" y="236181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xmlns="" id="{C38083B6-62F0-FA4F-B784-D0405237A629}"/>
              </a:ext>
            </a:extLst>
          </p:cNvPr>
          <p:cNvCxnSpPr>
            <a:cxnSpLocks/>
          </p:cNvCxnSpPr>
          <p:nvPr/>
        </p:nvCxnSpPr>
        <p:spPr>
          <a:xfrm flipV="1">
            <a:off x="4298002" y="1752575"/>
            <a:ext cx="761551" cy="60102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xmlns="" id="{ABEE550E-4F62-0D48-9319-525E7402388E}"/>
              </a:ext>
            </a:extLst>
          </p:cNvPr>
          <p:cNvCxnSpPr>
            <a:cxnSpLocks/>
          </p:cNvCxnSpPr>
          <p:nvPr/>
        </p:nvCxnSpPr>
        <p:spPr>
          <a:xfrm>
            <a:off x="4298002" y="2547445"/>
            <a:ext cx="761551" cy="6041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1B253D49-DB15-3248-B984-A7D4F6A00E88}"/>
              </a:ext>
            </a:extLst>
          </p:cNvPr>
          <p:cNvSpPr/>
          <p:nvPr/>
        </p:nvSpPr>
        <p:spPr>
          <a:xfrm>
            <a:off x="5448298" y="1675830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195DBD0E-576E-BF40-A2E3-9461CBC2B859}"/>
              </a:ext>
            </a:extLst>
          </p:cNvPr>
          <p:cNvSpPr/>
          <p:nvPr/>
        </p:nvSpPr>
        <p:spPr>
          <a:xfrm>
            <a:off x="5600698" y="1828230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20176D1C-3F87-CE44-8428-00979158D522}"/>
              </a:ext>
            </a:extLst>
          </p:cNvPr>
          <p:cNvSpPr/>
          <p:nvPr/>
        </p:nvSpPr>
        <p:spPr>
          <a:xfrm>
            <a:off x="5710426" y="1663634"/>
            <a:ext cx="109728" cy="1097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8792C7ED-5E59-EF4F-A83E-55673E62B1CA}"/>
              </a:ext>
            </a:extLst>
          </p:cNvPr>
          <p:cNvSpPr/>
          <p:nvPr/>
        </p:nvSpPr>
        <p:spPr>
          <a:xfrm>
            <a:off x="5314397" y="2863432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2DC39616-B2F6-0B4D-AFA2-A10B1DA0398F}"/>
              </a:ext>
            </a:extLst>
          </p:cNvPr>
          <p:cNvSpPr/>
          <p:nvPr/>
        </p:nvSpPr>
        <p:spPr>
          <a:xfrm>
            <a:off x="5478989" y="2989392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4F4B56D7-4FDB-0A4B-8557-CA46B61AE02F}"/>
              </a:ext>
            </a:extLst>
          </p:cNvPr>
          <p:cNvSpPr/>
          <p:nvPr/>
        </p:nvSpPr>
        <p:spPr>
          <a:xfrm>
            <a:off x="5728925" y="2989392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2B800F0-E186-B840-BDF6-665C84D14D38}"/>
              </a:ext>
            </a:extLst>
          </p:cNvPr>
          <p:cNvSpPr/>
          <p:nvPr/>
        </p:nvSpPr>
        <p:spPr>
          <a:xfrm>
            <a:off x="5314397" y="3116879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AAFFD7B3-9504-B84E-8C97-403B5F99C0DC}"/>
              </a:ext>
            </a:extLst>
          </p:cNvPr>
          <p:cNvSpPr/>
          <p:nvPr/>
        </p:nvSpPr>
        <p:spPr>
          <a:xfrm>
            <a:off x="5485565" y="3171743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542A71BB-9375-E246-88D0-38269F131030}"/>
              </a:ext>
            </a:extLst>
          </p:cNvPr>
          <p:cNvSpPr/>
          <p:nvPr/>
        </p:nvSpPr>
        <p:spPr>
          <a:xfrm>
            <a:off x="5674061" y="3116879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2920892A-DD58-9D4A-A478-9904BEFF6378}"/>
              </a:ext>
            </a:extLst>
          </p:cNvPr>
          <p:cNvSpPr/>
          <p:nvPr/>
        </p:nvSpPr>
        <p:spPr>
          <a:xfrm>
            <a:off x="5376914" y="3279414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C23EDBB1-9115-DF45-8639-994305EBCAFD}"/>
              </a:ext>
            </a:extLst>
          </p:cNvPr>
          <p:cNvSpPr/>
          <p:nvPr/>
        </p:nvSpPr>
        <p:spPr>
          <a:xfrm>
            <a:off x="5633778" y="3324143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2201C191-6A81-3B48-AB49-B13DF4F2B939}"/>
              </a:ext>
            </a:extLst>
          </p:cNvPr>
          <p:cNvSpPr/>
          <p:nvPr/>
        </p:nvSpPr>
        <p:spPr>
          <a:xfrm>
            <a:off x="5822274" y="3220959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4C49D523-1C36-B84A-8148-6A1949E78F12}"/>
              </a:ext>
            </a:extLst>
          </p:cNvPr>
          <p:cNvSpPr/>
          <p:nvPr/>
        </p:nvSpPr>
        <p:spPr>
          <a:xfrm>
            <a:off x="5838653" y="2844834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4DBF4A4F-7C3E-9B45-A9BE-7DB7CE43AB7F}"/>
              </a:ext>
            </a:extLst>
          </p:cNvPr>
          <p:cNvSpPr/>
          <p:nvPr/>
        </p:nvSpPr>
        <p:spPr>
          <a:xfrm>
            <a:off x="5949797" y="3043392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33306E36-C21C-C444-B52B-D808E199E4A0}"/>
              </a:ext>
            </a:extLst>
          </p:cNvPr>
          <p:cNvSpPr txBox="1"/>
          <p:nvPr/>
        </p:nvSpPr>
        <p:spPr>
          <a:xfrm>
            <a:off x="4131994" y="1447381"/>
            <a:ext cx="104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hard matching</a:t>
            </a:r>
            <a:endParaRPr kumimoji="1" lang="zh-CN" altLang="en-US" sz="10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9800091A-5111-B243-9A20-0550333D0D38}"/>
              </a:ext>
            </a:extLst>
          </p:cNvPr>
          <p:cNvSpPr/>
          <p:nvPr/>
        </p:nvSpPr>
        <p:spPr>
          <a:xfrm>
            <a:off x="3311601" y="1965920"/>
            <a:ext cx="446243" cy="22421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弧形箭头 56">
            <a:extLst>
              <a:ext uri="{FF2B5EF4-FFF2-40B4-BE49-F238E27FC236}">
                <a16:creationId xmlns:a16="http://schemas.microsoft.com/office/drawing/2014/main" xmlns="" id="{BCE0FE0D-84D6-2B49-9D74-3A29D854046D}"/>
              </a:ext>
            </a:extLst>
          </p:cNvPr>
          <p:cNvSpPr/>
          <p:nvPr/>
        </p:nvSpPr>
        <p:spPr>
          <a:xfrm>
            <a:off x="2201145" y="2045684"/>
            <a:ext cx="1103376" cy="650951"/>
          </a:xfrm>
          <a:prstGeom prst="curvedRightArrow">
            <a:avLst>
              <a:gd name="adj1" fmla="val 6712"/>
              <a:gd name="adj2" fmla="val 50000"/>
              <a:gd name="adj3" fmla="val 29502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xmlns="" id="{85E77EE2-E899-D746-BE4A-44379984147D}"/>
              </a:ext>
            </a:extLst>
          </p:cNvPr>
          <p:cNvCxnSpPr>
            <a:cxnSpLocks/>
          </p:cNvCxnSpPr>
          <p:nvPr/>
        </p:nvCxnSpPr>
        <p:spPr>
          <a:xfrm flipV="1">
            <a:off x="6309461" y="2567188"/>
            <a:ext cx="1362195" cy="58442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xmlns="" id="{E8FC2C1D-085E-A841-8152-2248FE798904}"/>
              </a:ext>
            </a:extLst>
          </p:cNvPr>
          <p:cNvCxnSpPr>
            <a:cxnSpLocks/>
          </p:cNvCxnSpPr>
          <p:nvPr/>
        </p:nvCxnSpPr>
        <p:spPr>
          <a:xfrm>
            <a:off x="6257584" y="1813517"/>
            <a:ext cx="1425291" cy="54008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141C442-76C5-3B48-91A0-5C97DE36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75" y="2100343"/>
            <a:ext cx="641526" cy="592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DAC7A55B-27F9-3B4C-9829-FE1B4E265CCE}"/>
                  </a:ext>
                </a:extLst>
              </p:cNvPr>
              <p:cNvSpPr txBox="1"/>
              <p:nvPr/>
            </p:nvSpPr>
            <p:spPr>
              <a:xfrm>
                <a:off x="3103283" y="2814580"/>
                <a:ext cx="1028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AC7A55B-27F9-3B4C-9829-FE1B4E26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83" y="2814580"/>
                <a:ext cx="1028711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39A45A68-1B18-BC40-8B4C-2C68B2214195}"/>
                  </a:ext>
                </a:extLst>
              </p:cNvPr>
              <p:cNvSpPr txBox="1"/>
              <p:nvPr/>
            </p:nvSpPr>
            <p:spPr>
              <a:xfrm>
                <a:off x="4911993" y="1953633"/>
                <a:ext cx="1468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A45A68-1B18-BC40-8B4C-2C68B2214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93" y="1953633"/>
                <a:ext cx="1468352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圆角矩形 48">
            <a:extLst>
              <a:ext uri="{FF2B5EF4-FFF2-40B4-BE49-F238E27FC236}">
                <a16:creationId xmlns:a16="http://schemas.microsoft.com/office/drawing/2014/main" xmlns="" id="{33A2E67A-3F6E-9848-82EB-09844AD1190A}"/>
              </a:ext>
            </a:extLst>
          </p:cNvPr>
          <p:cNvSpPr/>
          <p:nvPr/>
        </p:nvSpPr>
        <p:spPr>
          <a:xfrm>
            <a:off x="1232163" y="1694292"/>
            <a:ext cx="883665" cy="412352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FC2318FD-4CA9-4042-93AC-BF8F4AE223D6}"/>
              </a:ext>
            </a:extLst>
          </p:cNvPr>
          <p:cNvSpPr txBox="1"/>
          <p:nvPr/>
        </p:nvSpPr>
        <p:spPr>
          <a:xfrm>
            <a:off x="1190531" y="1761969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explanation</a:t>
            </a:r>
            <a:endParaRPr kumimoji="1"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018E62D6-7714-9D41-9D25-C4737C110AF6}"/>
              </a:ext>
            </a:extLst>
          </p:cNvPr>
          <p:cNvSpPr txBox="1"/>
          <p:nvPr/>
        </p:nvSpPr>
        <p:spPr>
          <a:xfrm>
            <a:off x="4148636" y="3194004"/>
            <a:ext cx="104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soft matching</a:t>
            </a:r>
            <a:endParaRPr kumimoji="1"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xmlns="" id="{EFF24DE2-A933-704D-8B2B-D42E4DEA196F}"/>
                  </a:ext>
                </a:extLst>
              </p:cNvPr>
              <p:cNvSpPr txBox="1"/>
              <p:nvPr/>
            </p:nvSpPr>
            <p:spPr>
              <a:xfrm>
                <a:off x="4851377" y="3521023"/>
                <a:ext cx="1634136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FF24DE2-A933-704D-8B2B-D42E4DEA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377" y="3521023"/>
                <a:ext cx="1634136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25DE05F-D3D8-2A43-BE81-88065E91DDBD}"/>
              </a:ext>
            </a:extLst>
          </p:cNvPr>
          <p:cNvSpPr/>
          <p:nvPr/>
        </p:nvSpPr>
        <p:spPr>
          <a:xfrm>
            <a:off x="2786421" y="1700335"/>
            <a:ext cx="150073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ample and annotate</a:t>
            </a:r>
            <a:endParaRPr lang="zh-CN" altLang="en-US" sz="1100" b="0" cap="none" spc="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xmlns="" id="{12803424-3E4A-7C4B-B5DA-FAD7B8A288FD}"/>
              </a:ext>
            </a:extLst>
          </p:cNvPr>
          <p:cNvCxnSpPr>
            <a:cxnSpLocks/>
          </p:cNvCxnSpPr>
          <p:nvPr/>
        </p:nvCxnSpPr>
        <p:spPr>
          <a:xfrm>
            <a:off x="1669952" y="2104517"/>
            <a:ext cx="1885" cy="41974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xmlns="" id="{6313625E-78ED-8746-976D-3A603F1EFE93}"/>
              </a:ext>
            </a:extLst>
          </p:cNvPr>
          <p:cNvSpPr/>
          <p:nvPr/>
        </p:nvSpPr>
        <p:spPr>
          <a:xfrm>
            <a:off x="1238712" y="2527929"/>
            <a:ext cx="883665" cy="412352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272FBA16-F5A9-BC49-884D-A080B0FAD41E}"/>
              </a:ext>
            </a:extLst>
          </p:cNvPr>
          <p:cNvSpPr txBox="1"/>
          <p:nvPr/>
        </p:nvSpPr>
        <p:spPr>
          <a:xfrm>
            <a:off x="1197080" y="25956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logical form</a:t>
            </a:r>
            <a:endParaRPr kumimoji="1" lang="zh-CN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B7F9D200-9E7D-3F43-8338-565F124B5217}"/>
              </a:ext>
            </a:extLst>
          </p:cNvPr>
          <p:cNvSpPr/>
          <p:nvPr/>
        </p:nvSpPr>
        <p:spPr>
          <a:xfrm>
            <a:off x="411338" y="2186329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emantic parsing</a:t>
            </a:r>
            <a:endParaRPr lang="zh-CN" altLang="en-US" sz="1100" b="0" cap="none" spc="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3A326B80-DFA4-A946-B4EE-9D43330A4FD4}"/>
              </a:ext>
            </a:extLst>
          </p:cNvPr>
          <p:cNvSpPr/>
          <p:nvPr/>
        </p:nvSpPr>
        <p:spPr>
          <a:xfrm>
            <a:off x="6028357" y="2232865"/>
            <a:ext cx="154080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eed all data to a </a:t>
            </a:r>
          </a:p>
          <a:p>
            <a:pPr algn="ctr"/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downstream </a:t>
            </a:r>
            <a:r>
              <a:rPr lang="en-US" altLang="zh-CN" sz="11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classifier</a:t>
            </a:r>
            <a:endParaRPr lang="zh-CN" altLang="en-US" sz="1100" b="0" cap="none" spc="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DBB3D134-2A31-4E47-9C7D-12A6D54B222F}"/>
              </a:ext>
            </a:extLst>
          </p:cNvPr>
          <p:cNvSpPr/>
          <p:nvPr/>
        </p:nvSpPr>
        <p:spPr>
          <a:xfrm>
            <a:off x="4662106" y="3801383"/>
            <a:ext cx="198002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nnotate with a pseudo </a:t>
            </a:r>
          </a:p>
          <a:p>
            <a:pPr algn="ctr"/>
            <a:r>
              <a:rPr lang="en-US" altLang="zh-CN" sz="1100" b="0" cap="none" spc="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and a confidence score</a:t>
            </a:r>
            <a:endParaRPr lang="zh-CN" altLang="en-US" sz="1100" b="0" cap="none" spc="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9A2284D-9371-3145-8225-DE6BAB3E2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072" y="1310175"/>
            <a:ext cx="2292224" cy="47067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3A1E2083-A566-6A4B-9DAA-E2F2AF74F5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3638" y="3168710"/>
            <a:ext cx="2069974" cy="4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7" grpId="0" animBg="1"/>
      <p:bldP spid="57" grpId="0" animBg="1"/>
      <p:bldP spid="47" grpId="0"/>
      <p:bldP spid="48" grpId="0"/>
      <p:bldP spid="49" grpId="0" animBg="1"/>
      <p:bldP spid="50" grpId="0"/>
      <p:bldP spid="51" grpId="0"/>
      <p:bldP spid="52" grpId="0"/>
      <p:bldP spid="3" grpId="0"/>
      <p:bldP spid="3" grpId="1"/>
      <p:bldP spid="55" grpId="0" animBg="1"/>
      <p:bldP spid="56" grpId="0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C4FFBF8-ABE2-47CC-A049-0115FAC2423C}"/>
              </a:ext>
            </a:extLst>
          </p:cNvPr>
          <p:cNvSpPr txBox="1"/>
          <p:nvPr/>
        </p:nvSpPr>
        <p:spPr>
          <a:xfrm>
            <a:off x="1439240" y="4358975"/>
            <a:ext cx="14369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tx1"/>
                </a:solidFill>
              </a:rPr>
              <a:t>Explanation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F35FB96B-F038-8C4F-BE2B-C5F8B3C084F8}"/>
              </a:ext>
            </a:extLst>
          </p:cNvPr>
          <p:cNvSpPr txBox="1"/>
          <p:nvPr/>
        </p:nvSpPr>
        <p:spPr>
          <a:xfrm>
            <a:off x="1504482" y="4576648"/>
            <a:ext cx="3453106" cy="384721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rgbClr val="1D1C1D"/>
                </a:solidFill>
              </a:rPr>
              <a:t>The words “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who died</a:t>
            </a:r>
            <a:r>
              <a:rPr lang="en-US" altLang="zh-CN" sz="950" b="1" dirty="0">
                <a:solidFill>
                  <a:srgbClr val="1D1C1D"/>
                </a:solidFill>
              </a:rPr>
              <a:t>” precede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altLang="zh-CN" sz="950" b="1" dirty="0">
                <a:solidFill>
                  <a:srgbClr val="1D1C1D"/>
                </a:solidFill>
              </a:rPr>
              <a:t> by no more than </a:t>
            </a:r>
          </a:p>
          <a:p>
            <a:pPr algn="ctr"/>
            <a:r>
              <a:rPr lang="en-US" altLang="zh-CN" sz="950" b="1" dirty="0">
                <a:solidFill>
                  <a:srgbClr val="1D1C1D"/>
                </a:solidFill>
              </a:rPr>
              <a:t>three words and occur between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altLang="zh-CN" sz="950" b="1" dirty="0">
                <a:solidFill>
                  <a:srgbClr val="1D1C1D"/>
                </a:solidFill>
              </a:rPr>
              <a:t> and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</a:p>
        </p:txBody>
      </p:sp>
      <p:sp>
        <p:nvSpPr>
          <p:cNvPr id="49" name="TextBox 102">
            <a:extLst>
              <a:ext uri="{FF2B5EF4-FFF2-40B4-BE49-F238E27FC236}">
                <a16:creationId xmlns:a16="http://schemas.microsoft.com/office/drawing/2014/main" xmlns="" id="{889C4586-7DEA-9640-AADF-D13A11302CCC}"/>
              </a:ext>
            </a:extLst>
          </p:cNvPr>
          <p:cNvSpPr txBox="1"/>
          <p:nvPr/>
        </p:nvSpPr>
        <p:spPr>
          <a:xfrm>
            <a:off x="1439240" y="3354854"/>
            <a:ext cx="1196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Logical Form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FBC24478-79E0-0941-9AFA-ECAFFD13DB42}"/>
              </a:ext>
            </a:extLst>
          </p:cNvPr>
          <p:cNvSpPr txBox="1"/>
          <p:nvPr/>
        </p:nvSpPr>
        <p:spPr>
          <a:xfrm>
            <a:off x="1504482" y="3583023"/>
            <a:ext cx="3453106" cy="677108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50" b="1" dirty="0">
                <a:solidFill>
                  <a:srgbClr val="7030A0"/>
                </a:solidFill>
              </a:rPr>
              <a:t>def LF </a:t>
            </a:r>
            <a:r>
              <a:rPr lang="en-US" altLang="zh-CN" sz="950" b="1" dirty="0"/>
              <a:t>(x) :</a:t>
            </a:r>
          </a:p>
          <a:p>
            <a:r>
              <a:rPr lang="en-US" altLang="zh-CN" sz="950" b="1" dirty="0">
                <a:solidFill>
                  <a:srgbClr val="7030A0"/>
                </a:solidFill>
              </a:rPr>
              <a:t>Return</a:t>
            </a:r>
            <a:r>
              <a:rPr lang="en-US" altLang="zh-CN" sz="950" b="1" dirty="0"/>
              <a:t> ( 1 </a:t>
            </a:r>
            <a:r>
              <a:rPr lang="en-US" altLang="zh-CN" sz="950" b="1" dirty="0">
                <a:solidFill>
                  <a:srgbClr val="7030A0"/>
                </a:solidFill>
              </a:rPr>
              <a:t>if</a:t>
            </a:r>
            <a:r>
              <a:rPr lang="en-US" altLang="zh-CN" sz="950" b="1" dirty="0"/>
              <a:t> : </a:t>
            </a:r>
            <a:r>
              <a:rPr lang="en-US" altLang="zh-CN" sz="950" b="1" dirty="0">
                <a:solidFill>
                  <a:srgbClr val="FF0000"/>
                </a:solidFill>
              </a:rPr>
              <a:t>And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rgbClr val="FF0000"/>
                </a:solidFill>
              </a:rPr>
              <a:t>Is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rgbClr val="FF0000"/>
                </a:solidFill>
              </a:rPr>
              <a:t>Word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‘who died’ </a:t>
            </a:r>
            <a:r>
              <a:rPr lang="en-US" altLang="zh-CN" sz="950" b="1" dirty="0"/>
              <a:t>), </a:t>
            </a:r>
            <a:r>
              <a:rPr lang="en-US" altLang="zh-CN" sz="950" b="1" dirty="0" err="1">
                <a:solidFill>
                  <a:srgbClr val="FF0000"/>
                </a:solidFill>
              </a:rPr>
              <a:t>AtMost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rgbClr val="FF0000"/>
                </a:solidFill>
              </a:rPr>
              <a:t>Left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OBJECT </a:t>
            </a:r>
            <a:r>
              <a:rPr lang="en-US" altLang="zh-CN" sz="950" b="1" dirty="0"/>
              <a:t>), </a:t>
            </a:r>
            <a:r>
              <a:rPr lang="en-US" altLang="zh-CN" sz="950" b="1" dirty="0" err="1">
                <a:solidFill>
                  <a:srgbClr val="FF0000"/>
                </a:solidFill>
              </a:rPr>
              <a:t>Num</a:t>
            </a:r>
            <a:r>
              <a:rPr lang="en-US" altLang="zh-CN" sz="950" b="1" dirty="0"/>
              <a:t> (</a:t>
            </a:r>
            <a:r>
              <a:rPr lang="en-US" altLang="zh-CN" sz="950" b="1" dirty="0">
                <a:solidFill>
                  <a:schemeClr val="accent5">
                    <a:lumMod val="50000"/>
                  </a:schemeClr>
                </a:solidFill>
              </a:rPr>
              <a:t>3, tokens </a:t>
            </a:r>
            <a:r>
              <a:rPr lang="en-US" altLang="zh-CN" sz="950" b="1" dirty="0"/>
              <a:t>) ) ), </a:t>
            </a:r>
            <a:r>
              <a:rPr lang="en-US" altLang="zh-CN" sz="950" b="1" dirty="0">
                <a:solidFill>
                  <a:srgbClr val="FF0000"/>
                </a:solidFill>
              </a:rPr>
              <a:t>Is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rgbClr val="FF0000"/>
                </a:solidFill>
              </a:rPr>
              <a:t>Word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‘who died’ </a:t>
            </a:r>
            <a:r>
              <a:rPr lang="en-US" altLang="zh-CN" sz="950" b="1" dirty="0"/>
              <a:t>), </a:t>
            </a:r>
            <a:r>
              <a:rPr lang="en-US" altLang="zh-CN" sz="950" b="1" dirty="0">
                <a:solidFill>
                  <a:srgbClr val="FF0000"/>
                </a:solidFill>
              </a:rPr>
              <a:t>Between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altLang="zh-CN" sz="950" b="1" dirty="0"/>
              <a:t> ,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altLang="zh-CN" sz="950" b="1" dirty="0"/>
              <a:t>) ) ); </a:t>
            </a:r>
            <a:r>
              <a:rPr lang="en-US" altLang="zh-CN" sz="950" b="1" dirty="0">
                <a:solidFill>
                  <a:srgbClr val="7030A0"/>
                </a:solidFill>
              </a:rPr>
              <a:t>else</a:t>
            </a:r>
            <a:r>
              <a:rPr lang="en-US" altLang="zh-CN" sz="950" b="1" dirty="0"/>
              <a:t> 0 )</a:t>
            </a:r>
          </a:p>
        </p:txBody>
      </p:sp>
      <p:cxnSp>
        <p:nvCxnSpPr>
          <p:cNvPr id="60" name="Straight Connector 83">
            <a:extLst>
              <a:ext uri="{FF2B5EF4-FFF2-40B4-BE49-F238E27FC236}">
                <a16:creationId xmlns:a16="http://schemas.microsoft.com/office/drawing/2014/main" xmlns="" id="{3390C49C-3BAC-5C40-BC51-50D6387E7144}"/>
              </a:ext>
            </a:extLst>
          </p:cNvPr>
          <p:cNvCxnSpPr>
            <a:cxnSpLocks/>
            <a:stCxn id="63" idx="2"/>
            <a:endCxn id="121" idx="0"/>
          </p:cNvCxnSpPr>
          <p:nvPr/>
        </p:nvCxnSpPr>
        <p:spPr>
          <a:xfrm flipH="1">
            <a:off x="5203579" y="1414165"/>
            <a:ext cx="500" cy="353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: Rounded Corners 25">
            <a:extLst>
              <a:ext uri="{FF2B5EF4-FFF2-40B4-BE49-F238E27FC236}">
                <a16:creationId xmlns:a16="http://schemas.microsoft.com/office/drawing/2014/main" xmlns="" id="{BAF66938-765C-4249-9656-C45C903AC87B}"/>
              </a:ext>
            </a:extLst>
          </p:cNvPr>
          <p:cNvSpPr/>
          <p:nvPr/>
        </p:nvSpPr>
        <p:spPr>
          <a:xfrm>
            <a:off x="6475000" y="1183686"/>
            <a:ext cx="1532723" cy="292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0.3, 0.2, 0.9, 0.2, 0.4</a:t>
            </a:r>
          </a:p>
        </p:txBody>
      </p:sp>
      <p:sp>
        <p:nvSpPr>
          <p:cNvPr id="63" name="Rectangle: Rounded Corners 27">
            <a:extLst>
              <a:ext uri="{FF2B5EF4-FFF2-40B4-BE49-F238E27FC236}">
                <a16:creationId xmlns:a16="http://schemas.microsoft.com/office/drawing/2014/main" xmlns="" id="{729CAB89-19FC-9544-B19A-65BA43D498FD}"/>
              </a:ext>
            </a:extLst>
          </p:cNvPr>
          <p:cNvSpPr/>
          <p:nvPr/>
        </p:nvSpPr>
        <p:spPr>
          <a:xfrm>
            <a:off x="4744712" y="1192767"/>
            <a:ext cx="918733" cy="2213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0, 1, 1, 1, 0</a:t>
            </a:r>
          </a:p>
        </p:txBody>
      </p:sp>
      <p:sp>
        <p:nvSpPr>
          <p:cNvPr id="66" name="Rectangle: Rounded Corners 28">
            <a:extLst>
              <a:ext uri="{FF2B5EF4-FFF2-40B4-BE49-F238E27FC236}">
                <a16:creationId xmlns:a16="http://schemas.microsoft.com/office/drawing/2014/main" xmlns="" id="{E977B0E3-81DE-A542-A1D2-71F73DD07CA6}"/>
              </a:ext>
            </a:extLst>
          </p:cNvPr>
          <p:cNvSpPr/>
          <p:nvPr/>
        </p:nvSpPr>
        <p:spPr>
          <a:xfrm>
            <a:off x="1254012" y="1192767"/>
            <a:ext cx="1520716" cy="2282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0.3, 0.2, 0.9, 0.2, 0.4</a:t>
            </a:r>
          </a:p>
        </p:txBody>
      </p:sp>
      <p:sp>
        <p:nvSpPr>
          <p:cNvPr id="67" name="Rectangle: Rounded Corners 30">
            <a:extLst>
              <a:ext uri="{FF2B5EF4-FFF2-40B4-BE49-F238E27FC236}">
                <a16:creationId xmlns:a16="http://schemas.microsoft.com/office/drawing/2014/main" xmlns="" id="{200D334E-AC66-6E4A-B073-1CB3161B4B4E}"/>
              </a:ext>
            </a:extLst>
          </p:cNvPr>
          <p:cNvSpPr/>
          <p:nvPr/>
        </p:nvSpPr>
        <p:spPr>
          <a:xfrm>
            <a:off x="3088848" y="1192767"/>
            <a:ext cx="1029142" cy="2077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0.6, 1, 1, 1, 1</a:t>
            </a:r>
          </a:p>
        </p:txBody>
      </p:sp>
      <p:sp>
        <p:nvSpPr>
          <p:cNvPr id="69" name="Rectangle: Rounded Corners 32">
            <a:extLst>
              <a:ext uri="{FF2B5EF4-FFF2-40B4-BE49-F238E27FC236}">
                <a16:creationId xmlns:a16="http://schemas.microsoft.com/office/drawing/2014/main" xmlns="" id="{25DD42D7-D0E1-654C-BE73-4DE12BA5EE2F}"/>
              </a:ext>
            </a:extLst>
          </p:cNvPr>
          <p:cNvSpPr/>
          <p:nvPr/>
        </p:nvSpPr>
        <p:spPr>
          <a:xfrm>
            <a:off x="5936811" y="718891"/>
            <a:ext cx="469652" cy="2077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70" name="Rectangle: Rounded Corners 34">
            <a:extLst>
              <a:ext uri="{FF2B5EF4-FFF2-40B4-BE49-F238E27FC236}">
                <a16:creationId xmlns:a16="http://schemas.microsoft.com/office/drawing/2014/main" xmlns="" id="{485EF8F2-F5F4-4E45-BD48-0CD46C7A8E0F}"/>
              </a:ext>
            </a:extLst>
          </p:cNvPr>
          <p:cNvSpPr/>
          <p:nvPr/>
        </p:nvSpPr>
        <p:spPr>
          <a:xfrm>
            <a:off x="2641397" y="744396"/>
            <a:ext cx="469652" cy="2077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71" name="Rectangle: Rounded Corners 35">
            <a:extLst>
              <a:ext uri="{FF2B5EF4-FFF2-40B4-BE49-F238E27FC236}">
                <a16:creationId xmlns:a16="http://schemas.microsoft.com/office/drawing/2014/main" xmlns="" id="{234F2003-439A-ED4F-B78F-3128E4D8F098}"/>
              </a:ext>
            </a:extLst>
          </p:cNvPr>
          <p:cNvSpPr/>
          <p:nvPr/>
        </p:nvSpPr>
        <p:spPr>
          <a:xfrm>
            <a:off x="4193947" y="428608"/>
            <a:ext cx="469652" cy="2077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tx1"/>
                </a:solidFill>
              </a:rPr>
              <a:t>0.8</a:t>
            </a:r>
          </a:p>
        </p:txBody>
      </p:sp>
      <p:cxnSp>
        <p:nvCxnSpPr>
          <p:cNvPr id="72" name="Straight Arrow Connector 6">
            <a:extLst>
              <a:ext uri="{FF2B5EF4-FFF2-40B4-BE49-F238E27FC236}">
                <a16:creationId xmlns:a16="http://schemas.microsoft.com/office/drawing/2014/main" xmlns="" id="{D72E08FC-F840-B147-A391-A8E5F79D9F26}"/>
              </a:ext>
            </a:extLst>
          </p:cNvPr>
          <p:cNvCxnSpPr>
            <a:cxnSpLocks/>
            <a:stCxn id="62" idx="0"/>
            <a:endCxn id="69" idx="2"/>
          </p:cNvCxnSpPr>
          <p:nvPr/>
        </p:nvCxnSpPr>
        <p:spPr>
          <a:xfrm flipH="1" flipV="1">
            <a:off x="6171637" y="926641"/>
            <a:ext cx="1069724" cy="25704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38">
            <a:extLst>
              <a:ext uri="{FF2B5EF4-FFF2-40B4-BE49-F238E27FC236}">
                <a16:creationId xmlns:a16="http://schemas.microsoft.com/office/drawing/2014/main" xmlns="" id="{81F62F8C-0C17-6C48-82CC-3B3CDBC2F522}"/>
              </a:ext>
            </a:extLst>
          </p:cNvPr>
          <p:cNvCxnSpPr>
            <a:cxnSpLocks/>
            <a:stCxn id="63" idx="0"/>
            <a:endCxn id="69" idx="2"/>
          </p:cNvCxnSpPr>
          <p:nvPr/>
        </p:nvCxnSpPr>
        <p:spPr>
          <a:xfrm flipV="1">
            <a:off x="5204078" y="926641"/>
            <a:ext cx="967559" cy="2661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41">
            <a:extLst>
              <a:ext uri="{FF2B5EF4-FFF2-40B4-BE49-F238E27FC236}">
                <a16:creationId xmlns:a16="http://schemas.microsoft.com/office/drawing/2014/main" xmlns="" id="{7869FED0-332E-CC46-800B-14C67E0ABBB6}"/>
              </a:ext>
            </a:extLst>
          </p:cNvPr>
          <p:cNvCxnSpPr>
            <a:cxnSpLocks/>
            <a:stCxn id="66" idx="0"/>
            <a:endCxn id="70" idx="2"/>
          </p:cNvCxnSpPr>
          <p:nvPr/>
        </p:nvCxnSpPr>
        <p:spPr>
          <a:xfrm flipV="1">
            <a:off x="2014369" y="952145"/>
            <a:ext cx="861854" cy="2406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45">
            <a:extLst>
              <a:ext uri="{FF2B5EF4-FFF2-40B4-BE49-F238E27FC236}">
                <a16:creationId xmlns:a16="http://schemas.microsoft.com/office/drawing/2014/main" xmlns="" id="{2EB00B4A-12B4-9F45-8883-1B5C3E33ACB7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876223" y="952145"/>
            <a:ext cx="727196" cy="2406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60">
            <a:extLst>
              <a:ext uri="{FF2B5EF4-FFF2-40B4-BE49-F238E27FC236}">
                <a16:creationId xmlns:a16="http://schemas.microsoft.com/office/drawing/2014/main" xmlns="" id="{1FA681B3-C51A-5D41-BD5F-C68883EDB8A3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876223" y="636358"/>
            <a:ext cx="1552550" cy="1080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63">
            <a:extLst>
              <a:ext uri="{FF2B5EF4-FFF2-40B4-BE49-F238E27FC236}">
                <a16:creationId xmlns:a16="http://schemas.microsoft.com/office/drawing/2014/main" xmlns="" id="{582160AD-C431-5E41-A234-402DF0578E65}"/>
              </a:ext>
            </a:extLst>
          </p:cNvPr>
          <p:cNvCxnSpPr>
            <a:cxnSpLocks/>
            <a:stCxn id="69" idx="0"/>
            <a:endCxn id="71" idx="2"/>
          </p:cNvCxnSpPr>
          <p:nvPr/>
        </p:nvCxnSpPr>
        <p:spPr>
          <a:xfrm flipH="1" flipV="1">
            <a:off x="4428773" y="636357"/>
            <a:ext cx="1742864" cy="825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57">
            <a:extLst>
              <a:ext uri="{FF2B5EF4-FFF2-40B4-BE49-F238E27FC236}">
                <a16:creationId xmlns:a16="http://schemas.microsoft.com/office/drawing/2014/main" xmlns="" id="{593E2ABF-4A05-7144-A86A-043DCED2D4B1}"/>
              </a:ext>
            </a:extLst>
          </p:cNvPr>
          <p:cNvCxnSpPr>
            <a:cxnSpLocks/>
            <a:stCxn id="66" idx="2"/>
            <a:endCxn id="114" idx="0"/>
          </p:cNvCxnSpPr>
          <p:nvPr/>
        </p:nvCxnSpPr>
        <p:spPr>
          <a:xfrm>
            <a:off x="2014370" y="1420991"/>
            <a:ext cx="5577" cy="346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77">
            <a:extLst>
              <a:ext uri="{FF2B5EF4-FFF2-40B4-BE49-F238E27FC236}">
                <a16:creationId xmlns:a16="http://schemas.microsoft.com/office/drawing/2014/main" xmlns="" id="{DA34DF74-32B7-3B41-90C1-1A57C0F04621}"/>
              </a:ext>
            </a:extLst>
          </p:cNvPr>
          <p:cNvCxnSpPr>
            <a:cxnSpLocks/>
            <a:stCxn id="70" idx="2"/>
            <a:endCxn id="116" idx="0"/>
          </p:cNvCxnSpPr>
          <p:nvPr/>
        </p:nvCxnSpPr>
        <p:spPr>
          <a:xfrm>
            <a:off x="2876223" y="952145"/>
            <a:ext cx="9635" cy="5305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xmlns="" id="{AEB42245-80CF-2D41-888B-CFCFA3BFE039}"/>
              </a:ext>
            </a:extLst>
          </p:cNvPr>
          <p:cNvCxnSpPr>
            <a:cxnSpLocks/>
            <a:stCxn id="67" idx="2"/>
            <a:endCxn id="115" idx="0"/>
          </p:cNvCxnSpPr>
          <p:nvPr/>
        </p:nvCxnSpPr>
        <p:spPr>
          <a:xfrm>
            <a:off x="3603419" y="1400516"/>
            <a:ext cx="8070" cy="6759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80">
            <a:extLst>
              <a:ext uri="{FF2B5EF4-FFF2-40B4-BE49-F238E27FC236}">
                <a16:creationId xmlns:a16="http://schemas.microsoft.com/office/drawing/2014/main" xmlns="" id="{0A5EDAB2-840E-B14A-9DE7-E0D9E244EE28}"/>
              </a:ext>
            </a:extLst>
          </p:cNvPr>
          <p:cNvCxnSpPr>
            <a:cxnSpLocks/>
            <a:stCxn id="71" idx="2"/>
            <a:endCxn id="117" idx="0"/>
          </p:cNvCxnSpPr>
          <p:nvPr/>
        </p:nvCxnSpPr>
        <p:spPr>
          <a:xfrm>
            <a:off x="4428773" y="636357"/>
            <a:ext cx="7174" cy="311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82">
            <a:extLst>
              <a:ext uri="{FF2B5EF4-FFF2-40B4-BE49-F238E27FC236}">
                <a16:creationId xmlns:a16="http://schemas.microsoft.com/office/drawing/2014/main" xmlns="" id="{4DC6DBBB-6B99-3442-894A-98A91854F389}"/>
              </a:ext>
            </a:extLst>
          </p:cNvPr>
          <p:cNvCxnSpPr>
            <a:cxnSpLocks/>
            <a:stCxn id="62" idx="2"/>
            <a:endCxn id="118" idx="0"/>
          </p:cNvCxnSpPr>
          <p:nvPr/>
        </p:nvCxnSpPr>
        <p:spPr>
          <a:xfrm>
            <a:off x="7241362" y="1475852"/>
            <a:ext cx="572" cy="2897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84">
            <a:extLst>
              <a:ext uri="{FF2B5EF4-FFF2-40B4-BE49-F238E27FC236}">
                <a16:creationId xmlns:a16="http://schemas.microsoft.com/office/drawing/2014/main" xmlns="" id="{783A7EB8-7451-9D45-8F05-F50D1F1824C0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6173205" y="928613"/>
            <a:ext cx="3734" cy="542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2">
            <a:extLst>
              <a:ext uri="{FF2B5EF4-FFF2-40B4-BE49-F238E27FC236}">
                <a16:creationId xmlns:a16="http://schemas.microsoft.com/office/drawing/2014/main" xmlns="" id="{EC50B92A-B297-8142-9565-37F05CEE0A9F}"/>
              </a:ext>
            </a:extLst>
          </p:cNvPr>
          <p:cNvSpPr txBox="1"/>
          <p:nvPr/>
        </p:nvSpPr>
        <p:spPr>
          <a:xfrm>
            <a:off x="5214767" y="3346920"/>
            <a:ext cx="962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Sentence</a:t>
            </a: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xmlns="" id="{99FB6F64-D243-B049-9089-9B4CD4167C67}"/>
              </a:ext>
            </a:extLst>
          </p:cNvPr>
          <p:cNvSpPr txBox="1"/>
          <p:nvPr/>
        </p:nvSpPr>
        <p:spPr>
          <a:xfrm>
            <a:off x="5280110" y="3583023"/>
            <a:ext cx="234094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murdered on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112" name="Rectangle: Rounded Corners 35">
            <a:extLst>
              <a:ext uri="{FF2B5EF4-FFF2-40B4-BE49-F238E27FC236}">
                <a16:creationId xmlns:a16="http://schemas.microsoft.com/office/drawing/2014/main" xmlns="" id="{DF040F40-0A0A-BE4F-B428-AEE3F06CFDDC}"/>
              </a:ext>
            </a:extLst>
          </p:cNvPr>
          <p:cNvSpPr/>
          <p:nvPr/>
        </p:nvSpPr>
        <p:spPr>
          <a:xfrm>
            <a:off x="3728740" y="2694228"/>
            <a:ext cx="1491680" cy="6562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66"/>
                </a:solidFill>
              </a:rPr>
              <a:t>N</a:t>
            </a:r>
            <a:r>
              <a:rPr lang="en-US" sz="1300" dirty="0">
                <a:solidFill>
                  <a:schemeClr val="tx1"/>
                </a:solidFill>
              </a:rPr>
              <a:t>eural </a:t>
            </a:r>
            <a:r>
              <a:rPr lang="en-US" sz="1300" b="1" dirty="0">
                <a:solidFill>
                  <a:srgbClr val="FF0066"/>
                </a:solidFill>
              </a:rPr>
              <a:t>Ex</a:t>
            </a:r>
            <a:r>
              <a:rPr lang="en-US" sz="1300" dirty="0">
                <a:solidFill>
                  <a:schemeClr val="tx1"/>
                </a:solidFill>
              </a:rPr>
              <a:t>ecution </a:t>
            </a:r>
            <a:r>
              <a:rPr lang="en-US" sz="1300" b="1" dirty="0">
                <a:solidFill>
                  <a:srgbClr val="FF0066"/>
                </a:solidFill>
              </a:rPr>
              <a:t>T</a:t>
            </a:r>
            <a:r>
              <a:rPr lang="en-US" sz="1300" dirty="0">
                <a:solidFill>
                  <a:schemeClr val="tx1"/>
                </a:solidFill>
              </a:rPr>
              <a:t>ree </a:t>
            </a:r>
          </a:p>
        </p:txBody>
      </p:sp>
      <p:sp>
        <p:nvSpPr>
          <p:cNvPr id="114" name="TextBox 8">
            <a:extLst>
              <a:ext uri="{FF2B5EF4-FFF2-40B4-BE49-F238E27FC236}">
                <a16:creationId xmlns:a16="http://schemas.microsoft.com/office/drawing/2014/main" xmlns="" id="{126F112D-39AB-6E43-9910-55D02E17E889}"/>
              </a:ext>
            </a:extLst>
          </p:cNvPr>
          <p:cNvSpPr txBox="1"/>
          <p:nvPr/>
        </p:nvSpPr>
        <p:spPr>
          <a:xfrm>
            <a:off x="1351431" y="1767649"/>
            <a:ext cx="1337032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/>
              <a:t>( </a:t>
            </a:r>
            <a:r>
              <a:rPr lang="en-US" altLang="zh-CN" sz="950" b="1" dirty="0">
                <a:solidFill>
                  <a:srgbClr val="FF0066"/>
                </a:solidFill>
              </a:rPr>
              <a:t>Word</a:t>
            </a:r>
            <a:r>
              <a:rPr lang="en-US" altLang="zh-CN" sz="950" b="1" dirty="0"/>
              <a:t> (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who died </a:t>
            </a:r>
            <a:r>
              <a:rPr lang="en-US" altLang="zh-CN" sz="950" b="1" dirty="0"/>
              <a:t>) )</a:t>
            </a:r>
          </a:p>
        </p:txBody>
      </p:sp>
      <p:sp>
        <p:nvSpPr>
          <p:cNvPr id="115" name="TextBox 8">
            <a:extLst>
              <a:ext uri="{FF2B5EF4-FFF2-40B4-BE49-F238E27FC236}">
                <a16:creationId xmlns:a16="http://schemas.microsoft.com/office/drawing/2014/main" xmlns="" id="{6B229E78-8CC1-7346-BBCC-70D0E5152103}"/>
              </a:ext>
            </a:extLst>
          </p:cNvPr>
          <p:cNvSpPr txBox="1"/>
          <p:nvPr/>
        </p:nvSpPr>
        <p:spPr>
          <a:xfrm>
            <a:off x="2415657" y="2076474"/>
            <a:ext cx="239166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50" b="1" dirty="0" err="1">
                <a:solidFill>
                  <a:srgbClr val="FF0066"/>
                </a:solidFill>
              </a:rPr>
              <a:t>AtMost</a:t>
            </a:r>
            <a:r>
              <a:rPr lang="en-US" altLang="zh-CN" sz="950" b="1" dirty="0"/>
              <a:t> (</a:t>
            </a:r>
            <a:r>
              <a:rPr lang="en-US" altLang="zh-CN" sz="950" b="1" dirty="0">
                <a:solidFill>
                  <a:srgbClr val="FF0066"/>
                </a:solidFill>
              </a:rPr>
              <a:t>Left</a:t>
            </a:r>
            <a:r>
              <a:rPr lang="en-US" altLang="zh-CN" sz="950" b="1" dirty="0"/>
              <a:t>(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altLang="zh-CN" sz="950" b="1" dirty="0"/>
              <a:t>), </a:t>
            </a:r>
            <a:r>
              <a:rPr lang="en-US" altLang="zh-CN" sz="950" b="1" dirty="0" err="1">
                <a:solidFill>
                  <a:srgbClr val="FF0066"/>
                </a:solidFill>
              </a:rPr>
              <a:t>Num</a:t>
            </a:r>
            <a:r>
              <a:rPr lang="en-US" altLang="zh-CN" sz="950" b="1" dirty="0"/>
              <a:t>(</a:t>
            </a:r>
            <a:r>
              <a:rPr lang="en-US" altLang="zh-CN" sz="950" b="1" dirty="0">
                <a:solidFill>
                  <a:schemeClr val="accent5">
                    <a:lumMod val="50000"/>
                  </a:schemeClr>
                </a:solidFill>
              </a:rPr>
              <a:t>3 Tokens</a:t>
            </a:r>
            <a:r>
              <a:rPr lang="en-US" altLang="zh-CN" sz="950" b="1" dirty="0"/>
              <a:t>))</a:t>
            </a:r>
          </a:p>
        </p:txBody>
      </p:sp>
      <p:sp>
        <p:nvSpPr>
          <p:cNvPr id="116" name="TextBox 8">
            <a:extLst>
              <a:ext uri="{FF2B5EF4-FFF2-40B4-BE49-F238E27FC236}">
                <a16:creationId xmlns:a16="http://schemas.microsoft.com/office/drawing/2014/main" xmlns="" id="{EAEABAB9-7DAC-0547-BACE-91FFA2874903}"/>
              </a:ext>
            </a:extLst>
          </p:cNvPr>
          <p:cNvSpPr txBox="1"/>
          <p:nvPr/>
        </p:nvSpPr>
        <p:spPr>
          <a:xfrm>
            <a:off x="2714711" y="1482743"/>
            <a:ext cx="34229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rgbClr val="FF0066"/>
                </a:solidFill>
              </a:rPr>
              <a:t>Is</a:t>
            </a:r>
          </a:p>
        </p:txBody>
      </p:sp>
      <p:sp>
        <p:nvSpPr>
          <p:cNvPr id="117" name="TextBox 8">
            <a:extLst>
              <a:ext uri="{FF2B5EF4-FFF2-40B4-BE49-F238E27FC236}">
                <a16:creationId xmlns:a16="http://schemas.microsoft.com/office/drawing/2014/main" xmlns="" id="{2B8A84DC-23EF-F843-8795-784D466EAF7B}"/>
              </a:ext>
            </a:extLst>
          </p:cNvPr>
          <p:cNvSpPr txBox="1"/>
          <p:nvPr/>
        </p:nvSpPr>
        <p:spPr>
          <a:xfrm>
            <a:off x="4206645" y="947631"/>
            <a:ext cx="458603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rgbClr val="FF0066"/>
                </a:solidFill>
              </a:rPr>
              <a:t>And</a:t>
            </a:r>
          </a:p>
        </p:txBody>
      </p:sp>
      <p:sp>
        <p:nvSpPr>
          <p:cNvPr id="118" name="TextBox 8">
            <a:extLst>
              <a:ext uri="{FF2B5EF4-FFF2-40B4-BE49-F238E27FC236}">
                <a16:creationId xmlns:a16="http://schemas.microsoft.com/office/drawing/2014/main" xmlns="" id="{49C71AE2-9A45-584F-A345-9581564A680C}"/>
              </a:ext>
            </a:extLst>
          </p:cNvPr>
          <p:cNvSpPr txBox="1"/>
          <p:nvPr/>
        </p:nvSpPr>
        <p:spPr>
          <a:xfrm>
            <a:off x="6684573" y="1765635"/>
            <a:ext cx="1114721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/>
              <a:t>(</a:t>
            </a:r>
            <a:r>
              <a:rPr lang="en-US" altLang="zh-CN" sz="950" b="1" dirty="0">
                <a:solidFill>
                  <a:srgbClr val="FF0066"/>
                </a:solidFill>
              </a:rPr>
              <a:t>Word</a:t>
            </a:r>
            <a:r>
              <a:rPr lang="en-US" altLang="zh-CN" sz="950" b="1" dirty="0"/>
              <a:t>(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who died</a:t>
            </a:r>
            <a:r>
              <a:rPr lang="en-US" altLang="zh-CN" sz="950" b="1" dirty="0"/>
              <a:t>)</a:t>
            </a: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xmlns="" id="{6F70DA8A-1B18-5448-90C4-4DDDD3E20610}"/>
              </a:ext>
            </a:extLst>
          </p:cNvPr>
          <p:cNvSpPr txBox="1"/>
          <p:nvPr/>
        </p:nvSpPr>
        <p:spPr>
          <a:xfrm>
            <a:off x="6005792" y="1470613"/>
            <a:ext cx="34229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rgbClr val="FF0066"/>
                </a:solidFill>
              </a:rPr>
              <a:t>Is</a:t>
            </a:r>
          </a:p>
        </p:txBody>
      </p:sp>
      <p:sp>
        <p:nvSpPr>
          <p:cNvPr id="121" name="TextBox 8">
            <a:extLst>
              <a:ext uri="{FF2B5EF4-FFF2-40B4-BE49-F238E27FC236}">
                <a16:creationId xmlns:a16="http://schemas.microsoft.com/office/drawing/2014/main" xmlns="" id="{39651AFC-7685-B84F-BA13-C53C8C40DB6E}"/>
              </a:ext>
            </a:extLst>
          </p:cNvPr>
          <p:cNvSpPr txBox="1"/>
          <p:nvPr/>
        </p:nvSpPr>
        <p:spPr>
          <a:xfrm>
            <a:off x="4289311" y="1767649"/>
            <a:ext cx="1828536" cy="230832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FF0066"/>
                </a:solidFill>
              </a:rPr>
              <a:t>Between</a:t>
            </a:r>
            <a:r>
              <a:rPr lang="en-US" altLang="zh-CN" sz="900" b="1" dirty="0"/>
              <a:t>(</a:t>
            </a:r>
            <a:r>
              <a:rPr lang="en-US" altLang="zh-CN" sz="900" b="1" dirty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altLang="zh-CN" sz="900" b="1" dirty="0"/>
              <a:t>, </a:t>
            </a:r>
            <a:r>
              <a:rPr lang="en-US" altLang="zh-CN" sz="90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altLang="zh-CN" sz="900" b="1" dirty="0"/>
              <a:t>)) 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xmlns="" id="{BA851F85-FAE7-924E-8BC0-15CBFAC383DA}"/>
              </a:ext>
            </a:extLst>
          </p:cNvPr>
          <p:cNvCxnSpPr>
            <a:cxnSpLocks/>
            <a:stCxn id="52" idx="0"/>
            <a:endCxn id="112" idx="1"/>
          </p:cNvCxnSpPr>
          <p:nvPr/>
        </p:nvCxnSpPr>
        <p:spPr>
          <a:xfrm rot="5400000" flipH="1" flipV="1">
            <a:off x="3199551" y="3053835"/>
            <a:ext cx="560673" cy="497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xmlns="" id="{F5A53FB7-A70B-E548-A625-D66EB1E9AC95}"/>
              </a:ext>
            </a:extLst>
          </p:cNvPr>
          <p:cNvCxnSpPr>
            <a:cxnSpLocks/>
            <a:stCxn id="109" idx="0"/>
            <a:endCxn id="112" idx="3"/>
          </p:cNvCxnSpPr>
          <p:nvPr/>
        </p:nvCxnSpPr>
        <p:spPr>
          <a:xfrm rot="16200000" flipV="1">
            <a:off x="5555165" y="2687606"/>
            <a:ext cx="560673" cy="1230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DB3EA6B2-406E-544A-8CD2-3DC820D4F19B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4474580" y="2385345"/>
            <a:ext cx="0" cy="30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2A9DDB35-3769-F74B-837F-B28998DC3761}"/>
              </a:ext>
            </a:extLst>
          </p:cNvPr>
          <p:cNvSpPr txBox="1"/>
          <p:nvPr/>
        </p:nvSpPr>
        <p:spPr>
          <a:xfrm>
            <a:off x="5280110" y="3945904"/>
            <a:ext cx="234094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killed in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804079B3-5C92-A745-804F-C69A7D3976BA}"/>
              </a:ext>
            </a:extLst>
          </p:cNvPr>
          <p:cNvSpPr txBox="1"/>
          <p:nvPr/>
        </p:nvSpPr>
        <p:spPr>
          <a:xfrm>
            <a:off x="5280110" y="4308785"/>
            <a:ext cx="2340944" cy="238527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, who died on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8" name="TextBox 102">
            <a:extLst>
              <a:ext uri="{FF2B5EF4-FFF2-40B4-BE49-F238E27FC236}">
                <a16:creationId xmlns:a16="http://schemas.microsoft.com/office/drawing/2014/main" xmlns="" id="{141090A5-146A-0F43-900D-1C3415CE65C7}"/>
              </a:ext>
            </a:extLst>
          </p:cNvPr>
          <p:cNvSpPr txBox="1"/>
          <p:nvPr/>
        </p:nvSpPr>
        <p:spPr>
          <a:xfrm>
            <a:off x="5969899" y="4509411"/>
            <a:ext cx="9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..….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BB95967-4BA7-C54B-984F-E3782F81E242}"/>
              </a:ext>
            </a:extLst>
          </p:cNvPr>
          <p:cNvSpPr/>
          <p:nvPr/>
        </p:nvSpPr>
        <p:spPr>
          <a:xfrm>
            <a:off x="-8794" y="-10743"/>
            <a:ext cx="976861" cy="5154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BCF51F1-3DEA-7147-B3D3-71F8BBD0537C}"/>
              </a:ext>
            </a:extLst>
          </p:cNvPr>
          <p:cNvSpPr/>
          <p:nvPr/>
        </p:nvSpPr>
        <p:spPr>
          <a:xfrm>
            <a:off x="8167197" y="0"/>
            <a:ext cx="976861" cy="5154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chemeClr val="tx1"/>
              </a:solidFill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391E9E52-1777-6F48-ABE7-52E980E5A649}"/>
              </a:ext>
            </a:extLst>
          </p:cNvPr>
          <p:cNvSpPr txBox="1"/>
          <p:nvPr/>
        </p:nvSpPr>
        <p:spPr>
          <a:xfrm>
            <a:off x="1244377" y="1125938"/>
            <a:ext cx="1537754" cy="384721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murdered on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4E2E885B-D801-5A47-9CA6-6BD14117F45E}"/>
              </a:ext>
            </a:extLst>
          </p:cNvPr>
          <p:cNvSpPr txBox="1"/>
          <p:nvPr/>
        </p:nvSpPr>
        <p:spPr>
          <a:xfrm>
            <a:off x="2833516" y="1130711"/>
            <a:ext cx="1537754" cy="384721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murdered on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D8BA83C3-79B6-D64E-995A-CB454E5C5C67}"/>
              </a:ext>
            </a:extLst>
          </p:cNvPr>
          <p:cNvSpPr txBox="1"/>
          <p:nvPr/>
        </p:nvSpPr>
        <p:spPr>
          <a:xfrm>
            <a:off x="4426084" y="1130711"/>
            <a:ext cx="1537754" cy="384721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murdered on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xmlns="" id="{6B47203D-17C2-AF4D-B12C-83FD2E28D1BF}"/>
              </a:ext>
            </a:extLst>
          </p:cNvPr>
          <p:cNvSpPr txBox="1"/>
          <p:nvPr/>
        </p:nvSpPr>
        <p:spPr>
          <a:xfrm>
            <a:off x="6468265" y="1142085"/>
            <a:ext cx="1537754" cy="384721"/>
          </a:xfrm>
          <a:prstGeom prst="rect">
            <a:avLst/>
          </a:prstGeom>
          <a:solidFill>
            <a:srgbClr val="EEEEEE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SUBJECT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2">
                    <a:lumMod val="75000"/>
                  </a:schemeClr>
                </a:solidFill>
              </a:rPr>
              <a:t>was murdered on</a:t>
            </a:r>
            <a:r>
              <a:rPr lang="en-US" altLang="zh-CN" sz="950" b="1" dirty="0"/>
              <a:t> </a:t>
            </a:r>
            <a:r>
              <a:rPr lang="en-US" altLang="zh-CN" sz="950" b="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5050"/>
                  </a:solidFill>
                </a:uFill>
              </a:rPr>
              <a:t>OBJECT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5315B210-2F12-874E-882F-E1D7B2C804AC}"/>
              </a:ext>
            </a:extLst>
          </p:cNvPr>
          <p:cNvSpPr/>
          <p:nvPr/>
        </p:nvSpPr>
        <p:spPr>
          <a:xfrm>
            <a:off x="2305941" y="877390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784DC2DD-AB63-6A43-9C1B-A5F89D54CC47}"/>
              </a:ext>
            </a:extLst>
          </p:cNvPr>
          <p:cNvSpPr/>
          <p:nvPr/>
        </p:nvSpPr>
        <p:spPr>
          <a:xfrm>
            <a:off x="3173354" y="874105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A407949A-34BE-6849-986C-D7D6DDB5F494}"/>
              </a:ext>
            </a:extLst>
          </p:cNvPr>
          <p:cNvSpPr/>
          <p:nvPr/>
        </p:nvSpPr>
        <p:spPr>
          <a:xfrm>
            <a:off x="5526869" y="870837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959B4D1F-3A7F-E744-B8CA-819AA2FBBBD2}"/>
              </a:ext>
            </a:extLst>
          </p:cNvPr>
          <p:cNvSpPr/>
          <p:nvPr/>
        </p:nvSpPr>
        <p:spPr>
          <a:xfrm>
            <a:off x="6572574" y="848958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FD56CB23-2BAE-FD40-B951-7747C43D344E}"/>
              </a:ext>
            </a:extLst>
          </p:cNvPr>
          <p:cNvSpPr/>
          <p:nvPr/>
        </p:nvSpPr>
        <p:spPr>
          <a:xfrm>
            <a:off x="2415859" y="519334"/>
            <a:ext cx="940001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argmax(p1*p2)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04ECFAFD-0D15-9A4F-8237-3480EBCD510E}"/>
              </a:ext>
            </a:extLst>
          </p:cNvPr>
          <p:cNvSpPr/>
          <p:nvPr/>
        </p:nvSpPr>
        <p:spPr>
          <a:xfrm>
            <a:off x="5706938" y="507901"/>
            <a:ext cx="940001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argmax(p1*p2)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D571AF70-3BAE-4143-B032-45B6E3002C92}"/>
              </a:ext>
            </a:extLst>
          </p:cNvPr>
          <p:cNvSpPr/>
          <p:nvPr/>
        </p:nvSpPr>
        <p:spPr>
          <a:xfrm>
            <a:off x="3563320" y="501228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DA3F4A7-629F-F947-B3A7-DD11262699F5}"/>
              </a:ext>
            </a:extLst>
          </p:cNvPr>
          <p:cNvSpPr/>
          <p:nvPr/>
        </p:nvSpPr>
        <p:spPr>
          <a:xfrm>
            <a:off x="5093393" y="482789"/>
            <a:ext cx="273152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5D9F3F23-E67D-6340-AB09-0E0E882BCA2A}"/>
              </a:ext>
            </a:extLst>
          </p:cNvPr>
          <p:cNvSpPr/>
          <p:nvPr/>
        </p:nvSpPr>
        <p:spPr>
          <a:xfrm>
            <a:off x="3908961" y="217424"/>
            <a:ext cx="1029769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max(p1+p2-1, 0)</a:t>
            </a:r>
            <a:endParaRPr lang="zh-CN" altLang="en-US" sz="95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F21F2778-9485-2249-A5D2-ADBFDC29BD76}"/>
              </a:ext>
            </a:extLst>
          </p:cNvPr>
          <p:cNvSpPr/>
          <p:nvPr/>
        </p:nvSpPr>
        <p:spPr>
          <a:xfrm>
            <a:off x="3948354" y="10555"/>
            <a:ext cx="960839" cy="215444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950" dirty="0">
                <a:ln w="0"/>
                <a:solidFill>
                  <a:srgbClr val="FF00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matching score</a:t>
            </a:r>
            <a:endParaRPr lang="zh-CN" altLang="en-US" sz="950" dirty="0">
              <a:ln w="0"/>
              <a:solidFill>
                <a:srgbClr val="FF006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xmlns="" id="{9BCA1D16-A932-E84E-9F89-F08E5B48C880}"/>
              </a:ext>
            </a:extLst>
          </p:cNvPr>
          <p:cNvSpPr/>
          <p:nvPr/>
        </p:nvSpPr>
        <p:spPr>
          <a:xfrm rot="16200000">
            <a:off x="4337280" y="1641987"/>
            <a:ext cx="294290" cy="1765738"/>
          </a:xfrm>
          <a:prstGeom prst="leftBrac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xmlns="" id="{14D8C982-7FC9-8249-9D57-4D0B1A874A2B}"/>
              </a:ext>
            </a:extLst>
          </p:cNvPr>
          <p:cNvSpPr/>
          <p:nvPr/>
        </p:nvSpPr>
        <p:spPr>
          <a:xfrm>
            <a:off x="3246499" y="1159103"/>
            <a:ext cx="1124902" cy="45205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xmlns="" id="{CBC8B473-3FAE-804E-BBBB-01C3CEB78B28}"/>
              </a:ext>
            </a:extLst>
          </p:cNvPr>
          <p:cNvSpPr txBox="1"/>
          <p:nvPr/>
        </p:nvSpPr>
        <p:spPr>
          <a:xfrm>
            <a:off x="3362864" y="1140434"/>
            <a:ext cx="862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00" dirty="0"/>
              <a:t>string </a:t>
            </a:r>
          </a:p>
          <a:p>
            <a:pPr algn="ctr"/>
            <a:r>
              <a:rPr kumimoji="1" lang="en-US" altLang="zh-CN" sz="1300" dirty="0"/>
              <a:t>matching</a:t>
            </a:r>
            <a:endParaRPr kumimoji="1" lang="zh-CN" altLang="en-US" sz="13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BDC473CC-F5B3-9E49-8CCF-4F1D6B7F95EE}"/>
              </a:ext>
            </a:extLst>
          </p:cNvPr>
          <p:cNvSpPr txBox="1"/>
          <p:nvPr/>
        </p:nvSpPr>
        <p:spPr>
          <a:xfrm>
            <a:off x="4710408" y="1140949"/>
            <a:ext cx="8162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00" dirty="0"/>
              <a:t>soft</a:t>
            </a:r>
          </a:p>
          <a:p>
            <a:pPr algn="ctr"/>
            <a:r>
              <a:rPr kumimoji="1" lang="en-US" altLang="zh-CN" sz="1300" dirty="0"/>
              <a:t>counting</a:t>
            </a:r>
            <a:endParaRPr kumimoji="1" lang="zh-CN" altLang="en-US" sz="13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F33F1C73-B20C-A548-8C18-AA802C9F7910}"/>
              </a:ext>
            </a:extLst>
          </p:cNvPr>
          <p:cNvSpPr txBox="1"/>
          <p:nvPr/>
        </p:nvSpPr>
        <p:spPr>
          <a:xfrm>
            <a:off x="4584528" y="1805942"/>
            <a:ext cx="1112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00" dirty="0"/>
              <a:t>deterministic</a:t>
            </a:r>
          </a:p>
          <a:p>
            <a:pPr algn="ctr"/>
            <a:r>
              <a:rPr kumimoji="1" lang="en-US" altLang="zh-CN" sz="1300" dirty="0"/>
              <a:t>function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xmlns="" id="{AFBEDD1F-E5AB-AC44-9C17-1DD06E3C728B}"/>
              </a:ext>
            </a:extLst>
          </p:cNvPr>
          <p:cNvSpPr/>
          <p:nvPr/>
        </p:nvSpPr>
        <p:spPr>
          <a:xfrm>
            <a:off x="4575082" y="1164057"/>
            <a:ext cx="1124902" cy="45205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xmlns="" id="{094270B2-B6C8-094C-A9C3-82ABD3C67ADC}"/>
              </a:ext>
            </a:extLst>
          </p:cNvPr>
          <p:cNvSpPr/>
          <p:nvPr/>
        </p:nvSpPr>
        <p:spPr>
          <a:xfrm>
            <a:off x="4574935" y="1830942"/>
            <a:ext cx="1124902" cy="45205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xmlns="" id="{53B486D9-C000-1C4F-BDB8-D46E5E85EC9D}"/>
              </a:ext>
            </a:extLst>
          </p:cNvPr>
          <p:cNvSpPr/>
          <p:nvPr/>
        </p:nvSpPr>
        <p:spPr>
          <a:xfrm>
            <a:off x="3250164" y="1820998"/>
            <a:ext cx="1124902" cy="452059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6CDB6D28-3FAC-0A43-9224-E4346A7EA346}"/>
              </a:ext>
            </a:extLst>
          </p:cNvPr>
          <p:cNvSpPr txBox="1"/>
          <p:nvPr/>
        </p:nvSpPr>
        <p:spPr>
          <a:xfrm>
            <a:off x="3334059" y="1807178"/>
            <a:ext cx="973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00" dirty="0"/>
              <a:t>logic</a:t>
            </a:r>
          </a:p>
          <a:p>
            <a:pPr algn="ctr"/>
            <a:r>
              <a:rPr kumimoji="1" lang="en-US" altLang="zh-CN" sz="1300" dirty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4478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48" grpId="0" animBg="1"/>
      <p:bldP spid="49" grpId="0"/>
      <p:bldP spid="52" grpId="0" animBg="1"/>
      <p:bldP spid="62" grpId="0" animBg="1"/>
      <p:bldP spid="63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108" grpId="0"/>
      <p:bldP spid="109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56" grpId="0" animBg="1"/>
      <p:bldP spid="57" grpId="0" animBg="1"/>
      <p:bldP spid="58" grpId="0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/>
      <p:bldP spid="55" grpId="0"/>
      <p:bldP spid="59" grpId="0"/>
      <p:bldP spid="61" grpId="0"/>
      <p:bldP spid="64" grpId="0"/>
      <p:bldP spid="65" grpId="0"/>
      <p:bldP spid="68" grpId="0"/>
      <p:bldP spid="73" grpId="0"/>
      <p:bldP spid="78" grpId="0"/>
      <p:bldP spid="80" grpId="0"/>
      <p:bldP spid="101" grpId="0" animBg="1"/>
      <p:bldP spid="101" grpId="1" animBg="1"/>
      <p:bldP spid="107" grpId="0" animBg="1"/>
      <p:bldP spid="107" grpId="1" animBg="1"/>
      <p:bldP spid="110" grpId="0"/>
      <p:bldP spid="110" grpId="1"/>
      <p:bldP spid="111" grpId="0"/>
      <p:bldP spid="111" grpId="1"/>
      <p:bldP spid="113" grpId="0"/>
      <p:bldP spid="113" grpId="1"/>
      <p:bldP spid="119" grpId="0" animBg="1"/>
      <p:bldP spid="119" grpId="1" animBg="1"/>
      <p:bldP spid="122" grpId="0" animBg="1"/>
      <p:bldP spid="122" grpId="1" animBg="1"/>
      <p:bldP spid="123" grpId="0" animBg="1"/>
      <p:bldP spid="123" grpId="1" animBg="1"/>
      <p:bldP spid="124" grpId="0"/>
      <p:bldP spid="1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Performance Analysis – Relation Extraction</a:t>
            </a:r>
            <a:endParaRPr sz="2500" dirty="0"/>
          </a:p>
        </p:txBody>
      </p:sp>
      <p:sp>
        <p:nvSpPr>
          <p:cNvPr id="368" name="Google Shape;368;p43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Learning from Explanations with Neural Execution Tree</a:t>
            </a:r>
          </a:p>
        </p:txBody>
      </p:sp>
      <p:sp>
        <p:nvSpPr>
          <p:cNvPr id="372" name="Google Shape;372;p43"/>
          <p:cNvSpPr/>
          <p:nvPr/>
        </p:nvSpPr>
        <p:spPr>
          <a:xfrm>
            <a:off x="1818775" y="2024075"/>
            <a:ext cx="5006100" cy="17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4" y="1251233"/>
            <a:ext cx="6583587" cy="33823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4" y="1251232"/>
            <a:ext cx="6583587" cy="33823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4" y="1251231"/>
            <a:ext cx="6583588" cy="3382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3" y="1251230"/>
            <a:ext cx="6583590" cy="3382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1" y="1251230"/>
            <a:ext cx="6583590" cy="33823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1" y="1251229"/>
            <a:ext cx="6583590" cy="33823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1" y="1251229"/>
            <a:ext cx="6583590" cy="33823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2" y="1251228"/>
            <a:ext cx="6583592" cy="33823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2" y="1251230"/>
            <a:ext cx="6583590" cy="33823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41" y="1251228"/>
            <a:ext cx="6583590" cy="33823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8" y="1251228"/>
            <a:ext cx="6583593" cy="33823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5" y="1251226"/>
            <a:ext cx="6583596" cy="33823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5" y="1251225"/>
            <a:ext cx="6583596" cy="338239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1" y="1251224"/>
            <a:ext cx="6583599" cy="33823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26" y="1251222"/>
            <a:ext cx="6583603" cy="33824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21" y="1251219"/>
            <a:ext cx="6583608" cy="33824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57" y="1252419"/>
            <a:ext cx="6581272" cy="338120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6" y="1251217"/>
            <a:ext cx="6583613" cy="33824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1" y="1251213"/>
            <a:ext cx="6583618" cy="33824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5" y="1251212"/>
            <a:ext cx="6583623" cy="338241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8" y="1251208"/>
            <a:ext cx="6583629" cy="3382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1" y="1251206"/>
            <a:ext cx="6583636" cy="338241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4" y="1251202"/>
            <a:ext cx="6583643" cy="33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Learning from Explanations with Neural Execution Tree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302DA95E-5030-4448-A26D-1A1AB9C8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92" y="216041"/>
            <a:ext cx="5915025" cy="625315"/>
          </a:xfrm>
        </p:spPr>
        <p:txBody>
          <a:bodyPr/>
          <a:lstStyle/>
          <a:p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(TACRED)</a:t>
            </a:r>
            <a:endParaRPr lang="en-US" dirty="0"/>
          </a:p>
        </p:txBody>
      </p:sp>
      <p:sp>
        <p:nvSpPr>
          <p:cNvPr id="31" name="文本框 3">
            <a:extLst>
              <a:ext uri="{FF2B5EF4-FFF2-40B4-BE49-F238E27FC236}">
                <a16:creationId xmlns:a16="http://schemas.microsoft.com/office/drawing/2014/main" xmlns="" id="{F3F00F7F-0FBA-3045-B9E6-A556473B3BF8}"/>
              </a:ext>
            </a:extLst>
          </p:cNvPr>
          <p:cNvSpPr txBox="1"/>
          <p:nvPr/>
        </p:nvSpPr>
        <p:spPr>
          <a:xfrm>
            <a:off x="1979932" y="4271182"/>
            <a:ext cx="518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Annotation time</a:t>
            </a:r>
            <a:r>
              <a:rPr kumimoji="1" lang="zh-CN" altLang="en-US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cost:</a:t>
            </a:r>
            <a:r>
              <a:rPr kumimoji="1" lang="zh-CN" altLang="en-US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solidFill>
                <a:srgbClr val="C00000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giving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label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explanation</a:t>
            </a:r>
            <a:r>
              <a:rPr kumimoji="1" lang="zh-CN" altLang="en-US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rgbClr val="00206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~=</a:t>
            </a:r>
            <a:r>
              <a:rPr kumimoji="1" lang="zh-CN" altLang="en-US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rgbClr val="00206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2x</a:t>
            </a:r>
            <a:r>
              <a:rPr kumimoji="1" lang="zh-CN" altLang="en-US" sz="1600" b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giving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i="1" dirty="0">
                <a:solidFill>
                  <a:srgbClr val="C00000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label</a:t>
            </a:r>
            <a:endParaRPr kumimoji="1" lang="zh-CN" altLang="en-US" sz="1600" b="1" i="1" dirty="0">
              <a:solidFill>
                <a:srgbClr val="C00000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F7ABB292-51E1-8140-BC23-164F027EB3EC}"/>
              </a:ext>
            </a:extLst>
          </p:cNvPr>
          <p:cNvSpPr txBox="1"/>
          <p:nvPr/>
        </p:nvSpPr>
        <p:spPr>
          <a:xfrm>
            <a:off x="3752279" y="3954365"/>
            <a:ext cx="2076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Number of explanations</a:t>
            </a:r>
            <a:endParaRPr kumimoji="1" lang="zh-CN" altLang="en-US" sz="1050" dirty="0"/>
          </a:p>
        </p:txBody>
      </p:sp>
      <p:pic>
        <p:nvPicPr>
          <p:cNvPr id="33" name="图片 5">
            <a:extLst>
              <a:ext uri="{FF2B5EF4-FFF2-40B4-BE49-F238E27FC236}">
                <a16:creationId xmlns:a16="http://schemas.microsoft.com/office/drawing/2014/main" xmlns="" id="{1FB11F63-A4DA-ED40-8D23-E5A254E43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5" y="777804"/>
            <a:ext cx="4894364" cy="3181336"/>
          </a:xfrm>
          <a:prstGeom prst="rect">
            <a:avLst/>
          </a:prstGeom>
        </p:spPr>
      </p:pic>
      <p:pic>
        <p:nvPicPr>
          <p:cNvPr id="34" name="图片 8">
            <a:extLst>
              <a:ext uri="{FF2B5EF4-FFF2-40B4-BE49-F238E27FC236}">
                <a16:creationId xmlns:a16="http://schemas.microsoft.com/office/drawing/2014/main" xmlns="" id="{840DE893-1EAF-B34D-BBBD-6A207B00E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5" y="777804"/>
            <a:ext cx="4894363" cy="3181336"/>
          </a:xfrm>
          <a:prstGeom prst="rect">
            <a:avLst/>
          </a:prstGeom>
        </p:spPr>
      </p:pic>
      <p:pic>
        <p:nvPicPr>
          <p:cNvPr id="35" name="图片 10">
            <a:extLst>
              <a:ext uri="{FF2B5EF4-FFF2-40B4-BE49-F238E27FC236}">
                <a16:creationId xmlns:a16="http://schemas.microsoft.com/office/drawing/2014/main" xmlns="" id="{82C5419A-763E-1947-B26C-25B50E7F5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4" y="777803"/>
            <a:ext cx="4894363" cy="3181337"/>
          </a:xfrm>
          <a:prstGeom prst="rect">
            <a:avLst/>
          </a:prstGeom>
        </p:spPr>
      </p:pic>
      <p:pic>
        <p:nvPicPr>
          <p:cNvPr id="36" name="图片 11">
            <a:extLst>
              <a:ext uri="{FF2B5EF4-FFF2-40B4-BE49-F238E27FC236}">
                <a16:creationId xmlns:a16="http://schemas.microsoft.com/office/drawing/2014/main" xmlns="" id="{F5522EE3-193A-0342-B99D-7E3D98509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3" y="777801"/>
            <a:ext cx="4894367" cy="318133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1D392988-82AF-7041-8A6D-679B44BAA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3" y="777801"/>
            <a:ext cx="4894367" cy="318133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546E8273-AA65-4D4E-B8DF-7EDC2FC33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80" y="777829"/>
            <a:ext cx="4894325" cy="318131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428AAE0B-5637-1B46-BEE8-2B8C23BA7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49" y="777799"/>
            <a:ext cx="4894370" cy="318134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52B3E144-14AE-1F4C-868D-49CAF405C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16" y="777798"/>
            <a:ext cx="4894371" cy="318134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911F6D52-C351-3745-9FBB-B625BFA32F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50" y="777796"/>
            <a:ext cx="4894376" cy="318134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2EE6339-E4B3-F743-A9F6-2056867A2A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22" y="777759"/>
            <a:ext cx="4894556" cy="318146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D8E26DEF-399F-EE4E-96D6-F156FA16477B}"/>
              </a:ext>
            </a:extLst>
          </p:cNvPr>
          <p:cNvSpPr txBox="1"/>
          <p:nvPr/>
        </p:nvSpPr>
        <p:spPr>
          <a:xfrm>
            <a:off x="6549837" y="1767696"/>
            <a:ext cx="5004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75" dirty="0"/>
              <a:t>500</a:t>
            </a:r>
            <a:endParaRPr kumimoji="1" lang="zh-CN" altLang="en-US" sz="675" dirty="0"/>
          </a:p>
        </p:txBody>
      </p:sp>
      <p:sp>
        <p:nvSpPr>
          <p:cNvPr id="44" name="文本框 24">
            <a:extLst>
              <a:ext uri="{FF2B5EF4-FFF2-40B4-BE49-F238E27FC236}">
                <a16:creationId xmlns:a16="http://schemas.microsoft.com/office/drawing/2014/main" xmlns="" id="{9BAA43BB-4B34-E641-A0FD-C58D8892A82B}"/>
              </a:ext>
            </a:extLst>
          </p:cNvPr>
          <p:cNvSpPr txBox="1"/>
          <p:nvPr/>
        </p:nvSpPr>
        <p:spPr>
          <a:xfrm>
            <a:off x="6510680" y="1682529"/>
            <a:ext cx="5004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75" dirty="0"/>
              <a:t>1000</a:t>
            </a:r>
            <a:endParaRPr kumimoji="1" lang="zh-CN" altLang="en-US" sz="675" dirty="0"/>
          </a:p>
        </p:txBody>
      </p:sp>
      <p:sp>
        <p:nvSpPr>
          <p:cNvPr id="45" name="文本框 25">
            <a:extLst>
              <a:ext uri="{FF2B5EF4-FFF2-40B4-BE49-F238E27FC236}">
                <a16:creationId xmlns:a16="http://schemas.microsoft.com/office/drawing/2014/main" xmlns="" id="{5D8839E9-0158-9D4A-B1C2-E18ABC57CA48}"/>
              </a:ext>
            </a:extLst>
          </p:cNvPr>
          <p:cNvSpPr txBox="1"/>
          <p:nvPr/>
        </p:nvSpPr>
        <p:spPr>
          <a:xfrm>
            <a:off x="6510680" y="1613375"/>
            <a:ext cx="5004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75" dirty="0"/>
              <a:t>1500</a:t>
            </a:r>
            <a:endParaRPr kumimoji="1" lang="zh-CN" altLang="en-US" sz="675" dirty="0"/>
          </a:p>
        </p:txBody>
      </p:sp>
      <p:sp>
        <p:nvSpPr>
          <p:cNvPr id="46" name="文本框 26">
            <a:extLst>
              <a:ext uri="{FF2B5EF4-FFF2-40B4-BE49-F238E27FC236}">
                <a16:creationId xmlns:a16="http://schemas.microsoft.com/office/drawing/2014/main" xmlns="" id="{2BF7E2E1-AD35-E64E-B154-890DC432C15A}"/>
              </a:ext>
            </a:extLst>
          </p:cNvPr>
          <p:cNvSpPr txBox="1"/>
          <p:nvPr/>
        </p:nvSpPr>
        <p:spPr>
          <a:xfrm>
            <a:off x="6517206" y="1531616"/>
            <a:ext cx="5004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75" dirty="0"/>
              <a:t>2000</a:t>
            </a:r>
            <a:endParaRPr kumimoji="1" lang="zh-CN" altLang="en-US" sz="675" dirty="0"/>
          </a:p>
        </p:txBody>
      </p:sp>
      <p:sp>
        <p:nvSpPr>
          <p:cNvPr id="47" name="文本框 27">
            <a:extLst>
              <a:ext uri="{FF2B5EF4-FFF2-40B4-BE49-F238E27FC236}">
                <a16:creationId xmlns:a16="http://schemas.microsoft.com/office/drawing/2014/main" xmlns="" id="{EFBF49B0-4E10-094C-9CA8-8208D25FCA3B}"/>
              </a:ext>
            </a:extLst>
          </p:cNvPr>
          <p:cNvSpPr txBox="1"/>
          <p:nvPr/>
        </p:nvSpPr>
        <p:spPr>
          <a:xfrm>
            <a:off x="6518537" y="1457298"/>
            <a:ext cx="50047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75"/>
              <a:t>2500</a:t>
            </a:r>
            <a:endParaRPr kumimoji="1" lang="zh-CN" altLang="en-US" sz="675" dirty="0"/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xmlns="" id="{3D4573CB-B09B-0B4A-BC76-177D78EE03A3}"/>
              </a:ext>
            </a:extLst>
          </p:cNvPr>
          <p:cNvSpPr txBox="1"/>
          <p:nvPr/>
        </p:nvSpPr>
        <p:spPr>
          <a:xfrm>
            <a:off x="6760918" y="1336280"/>
            <a:ext cx="11408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#</a:t>
            </a:r>
            <a:r>
              <a:rPr lang="zh-CN" altLang="en-US" sz="1050" dirty="0"/>
              <a:t> </a:t>
            </a:r>
            <a:r>
              <a:rPr lang="en-US" altLang="zh-CN" sz="1050" dirty="0"/>
              <a:t>labels</a:t>
            </a:r>
            <a:r>
              <a:rPr lang="zh-CN" altLang="en-US" sz="1050" dirty="0"/>
              <a:t> </a:t>
            </a:r>
            <a:r>
              <a:rPr lang="en-US" altLang="zh-CN" sz="1050" dirty="0"/>
              <a:t>to</a:t>
            </a:r>
            <a:r>
              <a:rPr lang="zh-CN" altLang="en-US" sz="1050" dirty="0"/>
              <a:t> </a:t>
            </a:r>
            <a:r>
              <a:rPr lang="en-US" altLang="zh-CN" sz="1050" dirty="0"/>
              <a:t>achieve</a:t>
            </a:r>
            <a:r>
              <a:rPr lang="zh-CN" altLang="en-US" sz="1050" dirty="0"/>
              <a:t> </a:t>
            </a:r>
            <a:r>
              <a:rPr lang="en-US" altLang="zh-CN" sz="1050" dirty="0"/>
              <a:t>equal</a:t>
            </a:r>
            <a:r>
              <a:rPr lang="zh-CN" altLang="en-US" sz="1050" dirty="0"/>
              <a:t> </a:t>
            </a:r>
            <a:r>
              <a:rPr lang="en-US" altLang="zh-CN" sz="1050" dirty="0"/>
              <a:t>performance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234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>
            <a:spLocks noGrp="1"/>
          </p:cNvSpPr>
          <p:nvPr>
            <p:ph type="title"/>
          </p:nvPr>
        </p:nvSpPr>
        <p:spPr>
          <a:xfrm>
            <a:off x="302273" y="179211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</a:rPr>
              <a:t>Thank you!</a:t>
            </a:r>
            <a:endParaRPr b="1" dirty="0">
              <a:solidFill>
                <a:srgbClr val="980000"/>
              </a:solidFill>
            </a:endParaRPr>
          </a:p>
        </p:txBody>
      </p:sp>
      <p:sp>
        <p:nvSpPr>
          <p:cNvPr id="444" name="Google Shape;44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443;p51"/>
          <p:cNvSpPr txBox="1">
            <a:spLocks/>
          </p:cNvSpPr>
          <p:nvPr/>
        </p:nvSpPr>
        <p:spPr>
          <a:xfrm>
            <a:off x="1177343" y="2872771"/>
            <a:ext cx="8520600" cy="131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b="1" dirty="0" smtClean="0">
                <a:solidFill>
                  <a:srgbClr val="980000"/>
                </a:solidFill>
              </a:rPr>
              <a:t>Paper:                  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://openreview.net/forum?id=rJlUt0EYwS</a:t>
            </a:r>
            <a:endParaRPr lang="en-US" sz="2000" b="1" dirty="0" smtClean="0">
              <a:solidFill>
                <a:srgbClr val="98000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980000"/>
                </a:solidFill>
              </a:rPr>
              <a:t>Project:                 </a:t>
            </a:r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>
                <a:hlinkClick r:id="rId4"/>
              </a:rPr>
              <a:t>://inklab.usc.edu/project-NExT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pPr algn="l"/>
            <a:r>
              <a:rPr lang="en-US" sz="2000" b="1" dirty="0" smtClean="0">
                <a:solidFill>
                  <a:srgbClr val="980000"/>
                </a:solidFill>
              </a:rPr>
              <a:t>Code:                    </a:t>
            </a:r>
            <a:r>
              <a:rPr lang="en-US" altLang="zh-CN" sz="2000" dirty="0" smtClean="0">
                <a:hlinkClick r:id="rId5"/>
              </a:rPr>
              <a:t>https</a:t>
            </a:r>
            <a:r>
              <a:rPr lang="en-US" altLang="zh-CN" sz="2000" dirty="0">
                <a:hlinkClick r:id="rId5"/>
              </a:rPr>
              <a:t>://</a:t>
            </a:r>
            <a:r>
              <a:rPr lang="en-US" altLang="zh-CN" sz="2000" dirty="0" smtClean="0">
                <a:hlinkClick r:id="rId5"/>
              </a:rPr>
              <a:t>github.com/INK-USC/NExT</a:t>
            </a:r>
            <a:endParaRPr lang="en-US" altLang="zh-CN" sz="2000" dirty="0" smtClean="0"/>
          </a:p>
          <a:p>
            <a:pPr algn="l"/>
            <a:r>
              <a:rPr lang="en-US" sz="2000" b="1" dirty="0" smtClean="0">
                <a:solidFill>
                  <a:srgbClr val="980000"/>
                </a:solidFill>
              </a:rPr>
              <a:t>Contact:                ziqi-wan16@mails.tsinghua.edu.cn</a:t>
            </a:r>
            <a:endParaRPr lang="en" sz="2000" b="1" dirty="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  <p:sp>
        <p:nvSpPr>
          <p:cNvPr id="6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4789885-E1AD-D143-A11C-081D3548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20" y="365831"/>
            <a:ext cx="6069202" cy="625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Supervisions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Traditional Training Method:</a:t>
                </a:r>
              </a:p>
              <a:p>
                <a:pPr lvl="1"/>
                <a:r>
                  <a:rPr kumimoji="1" lang="en-US" altLang="zh-CN" dirty="0" smtClean="0"/>
                  <a:t>Training: instance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i="1" smtClean="0">
                        <a:latin typeface="Cambria Math" charset="0"/>
                        <a:sym typeface="Wingdings"/>
                      </a:rPr>
                      <m:t></m:t>
                    </m:r>
                  </m:oMath>
                </a14:m>
                <a:r>
                  <a:rPr kumimoji="1" lang="en-US" altLang="zh-CN" dirty="0" smtClean="0"/>
                  <a:t> classifier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en-US" altLang="zh-CN" dirty="0" smtClean="0"/>
                  <a:t>  </a:t>
                </a:r>
              </a:p>
              <a:p>
                <a:pPr lvl="1"/>
                <a:r>
                  <a:rPr kumimoji="1" lang="en-US" altLang="zh-CN" dirty="0" smtClean="0"/>
                  <a:t>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Our training method:</a:t>
                </a:r>
              </a:p>
              <a:p>
                <a:pPr lvl="1"/>
                <a:r>
                  <a:rPr kumimoji="1" lang="en-US" altLang="zh-CN" dirty="0" smtClean="0"/>
                  <a:t>Training: instance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b="0" i="0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kumimoji="1" lang="en-US" altLang="zh-CN" dirty="0" smtClean="0"/>
                  <a:t> human knowledge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i="1">
                        <a:latin typeface="Cambria Math" charset="0"/>
                        <a:sym typeface="Wingdings"/>
                      </a:rPr>
                      <m:t></m:t>
                    </m:r>
                  </m:oMath>
                </a14:m>
                <a:r>
                  <a:rPr kumimoji="1" lang="en-US" altLang="zh-CN" dirty="0"/>
                  <a:t> classifier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en-US" altLang="zh-CN" dirty="0"/>
                  <a:t>  </a:t>
                </a:r>
              </a:p>
              <a:p>
                <a:pPr lvl="1"/>
                <a:r>
                  <a:rPr kumimoji="1" lang="en-US" altLang="zh-CN" dirty="0"/>
                  <a:t>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</a:rPr>
                      <m:t>𝑓</m:t>
                    </m:r>
                    <m:r>
                      <a:rPr kumimoji="1" lang="en-US" altLang="zh-CN" i="1">
                        <a:latin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10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6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4789885-E1AD-D143-A11C-081D3548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20" y="365831"/>
            <a:ext cx="6069202" cy="625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Supervisions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831E70F7-9333-E54E-8B5E-030A8C19D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0"/>
          <a:stretch/>
        </p:blipFill>
        <p:spPr bwMode="auto">
          <a:xfrm>
            <a:off x="1353816" y="1633746"/>
            <a:ext cx="6320868" cy="19921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  <p:sp>
        <p:nvSpPr>
          <p:cNvPr id="6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4789885-E1AD-D143-A11C-081D3548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20" y="365831"/>
            <a:ext cx="6069202" cy="625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Supervisions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EEBCFCC-C94A-D14D-9D78-37ACCD2DAEB0}"/>
              </a:ext>
            </a:extLst>
          </p:cNvPr>
          <p:cNvSpPr txBox="1">
            <a:spLocks/>
          </p:cNvSpPr>
          <p:nvPr/>
        </p:nvSpPr>
        <p:spPr>
          <a:xfrm>
            <a:off x="2019811" y="3942238"/>
            <a:ext cx="5104379" cy="91190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Arial Nova Light" panose="020F0302020204030204" pitchFamily="34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 baseline="0">
                <a:solidFill>
                  <a:schemeClr val="tx1"/>
                </a:solidFill>
                <a:latin typeface="Arial Nova Light" panose="020F0302020204030204" pitchFamily="34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00" b="1" i="1" dirty="0">
                <a:solidFill>
                  <a:srgbClr val="C00000"/>
                </a:solidFill>
              </a:rPr>
              <a:t>Machine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digests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human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rationale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and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learns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how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to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make</a:t>
            </a:r>
            <a:r>
              <a:rPr lang="zh-CN" altLang="en-US" sz="2100" b="1" i="1" dirty="0">
                <a:solidFill>
                  <a:srgbClr val="C00000"/>
                </a:solidFill>
              </a:rPr>
              <a:t> </a:t>
            </a:r>
            <a:r>
              <a:rPr lang="en-US" altLang="zh-CN" sz="2100" b="1" i="1" dirty="0">
                <a:solidFill>
                  <a:srgbClr val="C00000"/>
                </a:solidFill>
              </a:rPr>
              <a:t>decisions</a:t>
            </a:r>
            <a:endParaRPr lang="en-US" sz="2100" i="1" dirty="0">
              <a:solidFill>
                <a:srgbClr val="C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5625AAB-48CD-E84E-8D2C-2C6E50910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 bwMode="auto">
          <a:xfrm>
            <a:off x="1376694" y="1149598"/>
            <a:ext cx="6390612" cy="253943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3745C8C4-10DE-BA4A-9B34-DC35B3F0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09" y="3354057"/>
            <a:ext cx="843017" cy="2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sp>
        <p:nvSpPr>
          <p:cNvPr id="6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3745C8C4-10DE-BA4A-9B34-DC35B3F0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9" y="3354057"/>
            <a:ext cx="843017" cy="2689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B976A930-74BE-2A48-BF45-8FFBDC5F310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mtClean="0"/>
              <a:t>Standard</a:t>
            </a:r>
            <a:r>
              <a:rPr lang="zh-CN" altLang="en-US" smtClean="0"/>
              <a:t> </a:t>
            </a:r>
            <a:r>
              <a:rPr lang="en-US" altLang="zh-CN" smtClean="0"/>
              <a:t>pipeline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annotation</a:t>
            </a:r>
            <a:endParaRPr lang="en-US" dirty="0"/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xmlns="" id="{AE46BCFE-8368-CC47-BE22-44960C9259F7}"/>
              </a:ext>
            </a:extLst>
          </p:cNvPr>
          <p:cNvGrpSpPr/>
          <p:nvPr/>
        </p:nvGrpSpPr>
        <p:grpSpPr>
          <a:xfrm>
            <a:off x="1326137" y="1225046"/>
            <a:ext cx="3316406" cy="1603260"/>
            <a:chOff x="990602" y="2091776"/>
            <a:chExt cx="3676650" cy="2137680"/>
          </a:xfrm>
        </p:grpSpPr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xmlns="" id="{4E7A6171-8ABB-7E4B-BB32-82664E7D6167}"/>
                </a:ext>
              </a:extLst>
            </p:cNvPr>
            <p:cNvGrpSpPr/>
            <p:nvPr/>
          </p:nvGrpSpPr>
          <p:grpSpPr>
            <a:xfrm>
              <a:off x="990603" y="2540574"/>
              <a:ext cx="3676649" cy="1688882"/>
              <a:chOff x="990603" y="2540574"/>
              <a:chExt cx="3676649" cy="1688882"/>
            </a:xfrm>
          </p:grpSpPr>
          <p:sp>
            <p:nvSpPr>
              <p:cNvPr id="15" name="Rectangle: Rounded Corners 4">
                <a:extLst>
                  <a:ext uri="{FF2B5EF4-FFF2-40B4-BE49-F238E27FC236}">
                    <a16:creationId xmlns:a16="http://schemas.microsoft.com/office/drawing/2014/main" xmlns="" id="{6FA717E6-3C74-724E-8252-25FD1C644EF5}"/>
                  </a:ext>
                </a:extLst>
              </p:cNvPr>
              <p:cNvSpPr/>
              <p:nvPr/>
            </p:nvSpPr>
            <p:spPr>
              <a:xfrm>
                <a:off x="990603" y="2540574"/>
                <a:ext cx="3498850" cy="876765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xmlns="" id="{E636C3AE-709A-6F4E-906B-D3CE02F289E3}"/>
                  </a:ext>
                </a:extLst>
              </p:cNvPr>
              <p:cNvSpPr txBox="1"/>
              <p:nvPr/>
            </p:nvSpPr>
            <p:spPr>
              <a:xfrm>
                <a:off x="1041402" y="2598241"/>
                <a:ext cx="3625850" cy="163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1050" dirty="0"/>
                  <a:t> was founded by </a:t>
                </a:r>
                <a:r>
                  <a:rPr lang="en-US" sz="1050" b="1" dirty="0">
                    <a:solidFill>
                      <a:schemeClr val="accent1"/>
                    </a:solidFill>
                  </a:rPr>
                  <a:t>Bill Gates</a:t>
                </a:r>
                <a:r>
                  <a:rPr lang="en-US" sz="1050" dirty="0"/>
                  <a:t> in 1975.</a:t>
                </a:r>
              </a:p>
              <a:p>
                <a:r>
                  <a:rPr lang="en-US" sz="1050" b="1" dirty="0">
                    <a:solidFill>
                      <a:srgbClr val="C00000"/>
                    </a:solidFill>
                  </a:rPr>
                  <a:t>Apple</a:t>
                </a:r>
                <a:r>
                  <a:rPr lang="en-US" sz="1050" dirty="0"/>
                  <a:t> was founded by </a:t>
                </a:r>
                <a:r>
                  <a:rPr lang="en-US" sz="1050" b="1" dirty="0">
                    <a:solidFill>
                      <a:schemeClr val="accent1"/>
                    </a:solidFill>
                  </a:rPr>
                  <a:t>Steven Jobs</a:t>
                </a:r>
                <a:r>
                  <a:rPr lang="en-US" sz="1050" dirty="0"/>
                  <a:t> in 1976.</a:t>
                </a:r>
              </a:p>
              <a:p>
                <a:r>
                  <a:rPr lang="en-US" sz="1050" b="1" dirty="0">
                    <a:solidFill>
                      <a:srgbClr val="C00000"/>
                    </a:solidFill>
                  </a:rPr>
                  <a:t>Amazon</a:t>
                </a:r>
                <a:r>
                  <a:rPr lang="en-US" sz="1050" dirty="0"/>
                  <a:t> was founded by </a:t>
                </a:r>
                <a:r>
                  <a:rPr lang="en-US" sz="1050" b="1" dirty="0">
                    <a:solidFill>
                      <a:schemeClr val="accent1"/>
                    </a:solidFill>
                  </a:rPr>
                  <a:t>Jeff Bezos</a:t>
                </a:r>
                <a:r>
                  <a:rPr lang="en-US" sz="1050" dirty="0"/>
                  <a:t> in 1994.</a:t>
                </a:r>
              </a:p>
              <a:p>
                <a:endParaRPr lang="en-US" sz="1050" dirty="0"/>
              </a:p>
            </p:txBody>
          </p:sp>
        </p:grp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xmlns="" id="{66CB6F64-EF39-824A-9842-A6663EB8A35F}"/>
                </a:ext>
              </a:extLst>
            </p:cNvPr>
            <p:cNvSpPr txBox="1"/>
            <p:nvPr/>
          </p:nvSpPr>
          <p:spPr>
            <a:xfrm>
              <a:off x="990602" y="2091776"/>
              <a:ext cx="120015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Corpus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xmlns="" id="{94BA3430-2E41-FE45-9A17-336A92DF32FC}"/>
              </a:ext>
            </a:extLst>
          </p:cNvPr>
          <p:cNvGrpSpPr/>
          <p:nvPr/>
        </p:nvGrpSpPr>
        <p:grpSpPr>
          <a:xfrm>
            <a:off x="3813474" y="2959560"/>
            <a:ext cx="928688" cy="886599"/>
            <a:chOff x="2384425" y="3633687"/>
            <a:chExt cx="1238250" cy="1182132"/>
          </a:xfrm>
        </p:grpSpPr>
        <p:pic>
          <p:nvPicPr>
            <p:cNvPr id="18" name="Graphic 23" descr="User">
              <a:extLst>
                <a:ext uri="{FF2B5EF4-FFF2-40B4-BE49-F238E27FC236}">
                  <a16:creationId xmlns:a16="http://schemas.microsoft.com/office/drawing/2014/main" xmlns="" id="{B721EF15-35DE-2649-B63E-6F90224B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46350" y="3633687"/>
              <a:ext cx="914400" cy="914400"/>
            </a:xfrm>
            <a:prstGeom prst="rect">
              <a:avLst/>
            </a:prstGeom>
          </p:spPr>
        </p:pic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xmlns="" id="{B683764E-5859-304C-8380-01767D767EED}"/>
                </a:ext>
              </a:extLst>
            </p:cNvPr>
            <p:cNvSpPr txBox="1"/>
            <p:nvPr/>
          </p:nvSpPr>
          <p:spPr>
            <a:xfrm>
              <a:off x="2384425" y="4446487"/>
              <a:ext cx="1238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Annotator</a:t>
              </a:r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xmlns="" id="{4F8F519C-786A-4849-9B9B-7110FEB01037}"/>
              </a:ext>
            </a:extLst>
          </p:cNvPr>
          <p:cNvSpPr txBox="1"/>
          <p:nvPr/>
        </p:nvSpPr>
        <p:spPr>
          <a:xfrm>
            <a:off x="4842175" y="1215606"/>
            <a:ext cx="6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Labels</a:t>
            </a: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xmlns="" id="{A792D272-891D-8542-959D-D6C405DEC290}"/>
              </a:ext>
            </a:extLst>
          </p:cNvPr>
          <p:cNvSpPr/>
          <p:nvPr/>
        </p:nvSpPr>
        <p:spPr>
          <a:xfrm>
            <a:off x="4620718" y="1552204"/>
            <a:ext cx="1540669" cy="657574"/>
          </a:xfrm>
          <a:prstGeom prst="roundRect">
            <a:avLst>
              <a:gd name="adj" fmla="val 94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xmlns="" id="{68DE74F1-E71D-4E46-BC9C-4F122EC59146}"/>
              </a:ext>
            </a:extLst>
          </p:cNvPr>
          <p:cNvSpPr txBox="1"/>
          <p:nvPr/>
        </p:nvSpPr>
        <p:spPr>
          <a:xfrm>
            <a:off x="4589865" y="1603992"/>
            <a:ext cx="16191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ORG: FOUNDED_BY</a:t>
            </a:r>
          </a:p>
          <a:p>
            <a:r>
              <a:rPr lang="en-US" sz="1050" b="1" dirty="0"/>
              <a:t>ORG: FOUNDED_BY</a:t>
            </a:r>
          </a:p>
          <a:p>
            <a:r>
              <a:rPr lang="en-US" sz="1050" b="1" dirty="0"/>
              <a:t>ORG: FOUNDED_BY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5BC802E6-C33E-FA4A-8516-11AE396F6832}"/>
              </a:ext>
            </a:extLst>
          </p:cNvPr>
          <p:cNvSpPr txBox="1"/>
          <p:nvPr/>
        </p:nvSpPr>
        <p:spPr>
          <a:xfrm>
            <a:off x="2554779" y="4140452"/>
            <a:ext cx="398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Slow,</a:t>
            </a:r>
            <a:r>
              <a:rPr lang="zh-CN" altLang="en-US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redundant</a:t>
            </a:r>
            <a:r>
              <a:rPr lang="en-US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annotation</a:t>
            </a:r>
            <a:r>
              <a:rPr lang="zh-CN" altLang="en-US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n-US" altLang="zh-CN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efforts</a:t>
            </a:r>
            <a:r>
              <a:rPr lang="en-US" sz="2100" b="1" dirty="0">
                <a:solidFill>
                  <a:srgbClr val="FF0000"/>
                </a:solidFill>
                <a:latin typeface="Arial Nova Light" panose="020B0304020202020204" pitchFamily="34" charset="0"/>
              </a:rPr>
              <a:t> on similar instances!</a:t>
            </a:r>
          </a:p>
        </p:txBody>
      </p:sp>
      <p:cxnSp>
        <p:nvCxnSpPr>
          <p:cNvPr id="24" name="Connector: Elbow 42">
            <a:extLst>
              <a:ext uri="{FF2B5EF4-FFF2-40B4-BE49-F238E27FC236}">
                <a16:creationId xmlns:a16="http://schemas.microsoft.com/office/drawing/2014/main" xmlns="" id="{D9C4BCFF-8FB5-5C42-AF68-823FE7245B0D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 flipV="1">
            <a:off x="4620718" y="2209778"/>
            <a:ext cx="921545" cy="10926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1">
            <a:extLst>
              <a:ext uri="{FF2B5EF4-FFF2-40B4-BE49-F238E27FC236}">
                <a16:creationId xmlns:a16="http://schemas.microsoft.com/office/drawing/2014/main" xmlns="" id="{AB11FB3A-3AA2-304A-80C2-309F61C31557}"/>
              </a:ext>
            </a:extLst>
          </p:cNvPr>
          <p:cNvGrpSpPr/>
          <p:nvPr/>
        </p:nvGrpSpPr>
        <p:grpSpPr>
          <a:xfrm>
            <a:off x="5939008" y="2425437"/>
            <a:ext cx="1861103" cy="1590655"/>
            <a:chOff x="7440559" y="2350340"/>
            <a:chExt cx="2656472" cy="1631085"/>
          </a:xfrm>
        </p:grpSpPr>
        <p:grpSp>
          <p:nvGrpSpPr>
            <p:cNvPr id="26" name="Group 32">
              <a:extLst>
                <a:ext uri="{FF2B5EF4-FFF2-40B4-BE49-F238E27FC236}">
                  <a16:creationId xmlns:a16="http://schemas.microsoft.com/office/drawing/2014/main" xmlns="" id="{54CF3A9A-6033-8849-BB35-832622EF8B74}"/>
                </a:ext>
              </a:extLst>
            </p:cNvPr>
            <p:cNvGrpSpPr/>
            <p:nvPr/>
          </p:nvGrpSpPr>
          <p:grpSpPr>
            <a:xfrm>
              <a:off x="7440559" y="2860970"/>
              <a:ext cx="2339491" cy="1120455"/>
              <a:chOff x="7942575" y="4425810"/>
              <a:chExt cx="2339491" cy="1120455"/>
            </a:xfrm>
          </p:grpSpPr>
          <p:sp>
            <p:nvSpPr>
              <p:cNvPr id="28" name="Rectangle: Rounded Corners 34">
                <a:extLst>
                  <a:ext uri="{FF2B5EF4-FFF2-40B4-BE49-F238E27FC236}">
                    <a16:creationId xmlns:a16="http://schemas.microsoft.com/office/drawing/2014/main" xmlns="" id="{39BBD58D-EC90-DF44-9F92-2B5685EB31A7}"/>
                  </a:ext>
                </a:extLst>
              </p:cNvPr>
              <p:cNvSpPr/>
              <p:nvPr/>
            </p:nvSpPr>
            <p:spPr>
              <a:xfrm>
                <a:off x="7942575" y="4425810"/>
                <a:ext cx="2339491" cy="1120455"/>
              </a:xfrm>
              <a:prstGeom prst="roundRect">
                <a:avLst>
                  <a:gd name="adj" fmla="val 944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35">
                <a:extLst>
                  <a:ext uri="{FF2B5EF4-FFF2-40B4-BE49-F238E27FC236}">
                    <a16:creationId xmlns:a16="http://schemas.microsoft.com/office/drawing/2014/main" xmlns="" id="{53CD0181-870D-B44E-ABF4-FB04BC300729}"/>
                  </a:ext>
                </a:extLst>
              </p:cNvPr>
              <p:cNvGrpSpPr/>
              <p:nvPr/>
            </p:nvGrpSpPr>
            <p:grpSpPr>
              <a:xfrm>
                <a:off x="8160343" y="4666101"/>
                <a:ext cx="1896633" cy="744255"/>
                <a:chOff x="9349842" y="4677032"/>
                <a:chExt cx="1736832" cy="987961"/>
              </a:xfrm>
            </p:grpSpPr>
            <p:sp>
              <p:nvSpPr>
                <p:cNvPr id="30" name="Rectangle: Rounded Corners 18">
                  <a:extLst>
                    <a:ext uri="{FF2B5EF4-FFF2-40B4-BE49-F238E27FC236}">
                      <a16:creationId xmlns:a16="http://schemas.microsoft.com/office/drawing/2014/main" xmlns="" id="{342658B5-7824-8048-AF07-D9C80ED57EFC}"/>
                    </a:ext>
                  </a:extLst>
                </p:cNvPr>
                <p:cNvSpPr/>
                <p:nvPr/>
              </p:nvSpPr>
              <p:spPr>
                <a:xfrm>
                  <a:off x="9349842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1" name="Straight Arrow Connector 37">
                  <a:extLst>
                    <a:ext uri="{FF2B5EF4-FFF2-40B4-BE49-F238E27FC236}">
                      <a16:creationId xmlns:a16="http://schemas.microsoft.com/office/drawing/2014/main" xmlns="" id="{6B7064D7-9FFD-F14D-90A1-8A61503CE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0170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: Rounded Corners 20">
                  <a:extLst>
                    <a:ext uri="{FF2B5EF4-FFF2-40B4-BE49-F238E27FC236}">
                      <a16:creationId xmlns:a16="http://schemas.microsoft.com/office/drawing/2014/main" xmlns="" id="{F8BF7A60-03BB-1146-9FBA-FD08A19678B2}"/>
                    </a:ext>
                  </a:extLst>
                </p:cNvPr>
                <p:cNvSpPr/>
                <p:nvPr/>
              </p:nvSpPr>
              <p:spPr>
                <a:xfrm>
                  <a:off x="9832583" y="5086460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3" name="Straight Arrow Connector 39">
                  <a:extLst>
                    <a:ext uri="{FF2B5EF4-FFF2-40B4-BE49-F238E27FC236}">
                      <a16:creationId xmlns:a16="http://schemas.microsoft.com/office/drawing/2014/main" xmlns="" id="{23047A92-9C8F-D743-ABB2-622BDB06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2911" y="5255737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: Rounded Corners 22">
                  <a:extLst>
                    <a:ext uri="{FF2B5EF4-FFF2-40B4-BE49-F238E27FC236}">
                      <a16:creationId xmlns:a16="http://schemas.microsoft.com/office/drawing/2014/main" xmlns="" id="{A0091708-8B3C-DB49-A58B-D60DF2CA506B}"/>
                    </a:ext>
                  </a:extLst>
                </p:cNvPr>
                <p:cNvSpPr/>
                <p:nvPr/>
              </p:nvSpPr>
              <p:spPr>
                <a:xfrm>
                  <a:off x="10325620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5" name="Straight Arrow Connector 41">
                  <a:extLst>
                    <a:ext uri="{FF2B5EF4-FFF2-40B4-BE49-F238E27FC236}">
                      <a16:creationId xmlns:a16="http://schemas.microsoft.com/office/drawing/2014/main" xmlns="" id="{9F14BE50-A314-3F45-A7E8-31F95ABDFB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05948" y="5254594"/>
                  <a:ext cx="20453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24">
                  <a:extLst>
                    <a:ext uri="{FF2B5EF4-FFF2-40B4-BE49-F238E27FC236}">
                      <a16:creationId xmlns:a16="http://schemas.microsoft.com/office/drawing/2014/main" xmlns="" id="{E84F906D-0235-4E4C-9DF5-A32565AD8F40}"/>
                    </a:ext>
                  </a:extLst>
                </p:cNvPr>
                <p:cNvSpPr/>
                <p:nvPr/>
              </p:nvSpPr>
              <p:spPr>
                <a:xfrm>
                  <a:off x="10808361" y="5085317"/>
                  <a:ext cx="278313" cy="3385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7" name="Straight Arrow Connector 43">
                  <a:extLst>
                    <a:ext uri="{FF2B5EF4-FFF2-40B4-BE49-F238E27FC236}">
                      <a16:creationId xmlns:a16="http://schemas.microsoft.com/office/drawing/2014/main" xmlns="" id="{6E5F2884-B9C2-6B4F-9EF9-A98C8DBCE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1809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44">
                  <a:extLst>
                    <a:ext uri="{FF2B5EF4-FFF2-40B4-BE49-F238E27FC236}">
                      <a16:creationId xmlns:a16="http://schemas.microsoft.com/office/drawing/2014/main" xmlns="" id="{335C6411-EAB2-5649-B713-A874DF118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58265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45">
                  <a:extLst>
                    <a:ext uri="{FF2B5EF4-FFF2-40B4-BE49-F238E27FC236}">
                      <a16:creationId xmlns:a16="http://schemas.microsoft.com/office/drawing/2014/main" xmlns="" id="{93F8A8BF-0576-B64E-B04F-696DF2654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69827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46">
                  <a:extLst>
                    <a:ext uri="{FF2B5EF4-FFF2-40B4-BE49-F238E27FC236}">
                      <a16:creationId xmlns:a16="http://schemas.microsoft.com/office/drawing/2014/main" xmlns="" id="{0EF4FCD0-F0CB-2549-BD4B-3179F7733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41848" y="5423871"/>
                  <a:ext cx="0" cy="241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7">
                  <a:extLst>
                    <a:ext uri="{FF2B5EF4-FFF2-40B4-BE49-F238E27FC236}">
                      <a16:creationId xmlns:a16="http://schemas.microsoft.com/office/drawing/2014/main" xmlns="" id="{723A8246-A7B6-4343-8C58-4861131A29B4}"/>
                    </a:ext>
                  </a:extLst>
                </p:cNvPr>
                <p:cNvCxnSpPr>
                  <a:cxnSpLocks/>
                  <a:stCxn id="46" idx="0"/>
                </p:cNvCxnSpPr>
                <p:nvPr/>
              </p:nvCxnSpPr>
              <p:spPr>
                <a:xfrm flipV="1">
                  <a:off x="9488999" y="4916042"/>
                  <a:ext cx="717431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8">
                  <a:extLst>
                    <a:ext uri="{FF2B5EF4-FFF2-40B4-BE49-F238E27FC236}">
                      <a16:creationId xmlns:a16="http://schemas.microsoft.com/office/drawing/2014/main" xmlns="" id="{FE1EC4F3-36AE-534D-9BF9-B6FA80FAA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71740" y="4916042"/>
                  <a:ext cx="234690" cy="170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9">
                  <a:extLst>
                    <a:ext uri="{FF2B5EF4-FFF2-40B4-BE49-F238E27FC236}">
                      <a16:creationId xmlns:a16="http://schemas.microsoft.com/office/drawing/2014/main" xmlns="" id="{4808A879-3FAA-3546-8F2A-87C0AAE30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06430" y="4916042"/>
                  <a:ext cx="258347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50">
                  <a:extLst>
                    <a:ext uri="{FF2B5EF4-FFF2-40B4-BE49-F238E27FC236}">
                      <a16:creationId xmlns:a16="http://schemas.microsoft.com/office/drawing/2014/main" xmlns="" id="{CF383B47-3C4C-C446-8D33-38D4BEF93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06430" y="4916042"/>
                  <a:ext cx="741088" cy="1692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: Rounded Corners 33">
                  <a:extLst>
                    <a:ext uri="{FF2B5EF4-FFF2-40B4-BE49-F238E27FC236}">
                      <a16:creationId xmlns:a16="http://schemas.microsoft.com/office/drawing/2014/main" xmlns="" id="{AE709894-A874-744D-9509-AF5D276C09E5}"/>
                    </a:ext>
                  </a:extLst>
                </p:cNvPr>
                <p:cNvSpPr/>
                <p:nvPr/>
              </p:nvSpPr>
              <p:spPr>
                <a:xfrm>
                  <a:off x="9958265" y="4677032"/>
                  <a:ext cx="496329" cy="2390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</p:grp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xmlns="" id="{482B87C9-0DF7-2C46-818E-B7C4078D04B8}"/>
                </a:ext>
              </a:extLst>
            </p:cNvPr>
            <p:cNvSpPr txBox="1"/>
            <p:nvPr/>
          </p:nvSpPr>
          <p:spPr>
            <a:xfrm>
              <a:off x="8218676" y="2350340"/>
              <a:ext cx="1878355" cy="47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Neural</a:t>
              </a:r>
              <a:r>
                <a:rPr lang="zh-CN" altLang="en-US" sz="1200" b="1" dirty="0"/>
                <a:t> </a:t>
              </a:r>
              <a:r>
                <a:rPr lang="en-US" sz="1200" b="1" dirty="0"/>
                <a:t>Classifier</a:t>
              </a:r>
            </a:p>
          </p:txBody>
        </p:sp>
      </p:grpSp>
      <p:cxnSp>
        <p:nvCxnSpPr>
          <p:cNvPr id="46" name="直线箭头连接符 73">
            <a:extLst>
              <a:ext uri="{FF2B5EF4-FFF2-40B4-BE49-F238E27FC236}">
                <a16:creationId xmlns:a16="http://schemas.microsoft.com/office/drawing/2014/main" xmlns="" id="{7912036B-7813-B745-A611-A48BACF2C906}"/>
              </a:ext>
            </a:extLst>
          </p:cNvPr>
          <p:cNvCxnSpPr>
            <a:cxnSpLocks/>
            <a:stCxn id="37" idx="3"/>
            <a:endCxn id="43" idx="0"/>
          </p:cNvCxnSpPr>
          <p:nvPr/>
        </p:nvCxnSpPr>
        <p:spPr>
          <a:xfrm>
            <a:off x="6209012" y="2134907"/>
            <a:ext cx="550281" cy="805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Setting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sp>
        <p:nvSpPr>
          <p:cNvPr id="6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F9217EF-798E-9D4B-B12A-F7735D503927}"/>
              </a:ext>
            </a:extLst>
          </p:cNvPr>
          <p:cNvSpPr/>
          <p:nvPr/>
        </p:nvSpPr>
        <p:spPr>
          <a:xfrm>
            <a:off x="3121570" y="263162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1C0B324-6C89-6B4A-A544-99B5D4CDDAB6}"/>
              </a:ext>
            </a:extLst>
          </p:cNvPr>
          <p:cNvSpPr/>
          <p:nvPr/>
        </p:nvSpPr>
        <p:spPr>
          <a:xfrm>
            <a:off x="3231298" y="249545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BC42BB4F-44C4-FB4B-BBEE-88A0CF0DA94D}"/>
              </a:ext>
            </a:extLst>
          </p:cNvPr>
          <p:cNvSpPr/>
          <p:nvPr/>
        </p:nvSpPr>
        <p:spPr>
          <a:xfrm>
            <a:off x="3383698" y="264785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69D23812-0CF4-6D42-A276-4CE1BC920EF6}"/>
              </a:ext>
            </a:extLst>
          </p:cNvPr>
          <p:cNvSpPr/>
          <p:nvPr/>
        </p:nvSpPr>
        <p:spPr>
          <a:xfrm>
            <a:off x="3286162" y="275758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673FB967-E728-2249-B521-0B6E5C5254F9}"/>
              </a:ext>
            </a:extLst>
          </p:cNvPr>
          <p:cNvSpPr/>
          <p:nvPr/>
        </p:nvSpPr>
        <p:spPr>
          <a:xfrm>
            <a:off x="3493426" y="2483258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55012422-3BF8-5247-BB83-B7CC632D6B72}"/>
              </a:ext>
            </a:extLst>
          </p:cNvPr>
          <p:cNvSpPr/>
          <p:nvPr/>
        </p:nvSpPr>
        <p:spPr>
          <a:xfrm>
            <a:off x="3536098" y="275758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870B7D6-00AC-D94E-9A0B-50A260593DE0}"/>
              </a:ext>
            </a:extLst>
          </p:cNvPr>
          <p:cNvSpPr/>
          <p:nvPr/>
        </p:nvSpPr>
        <p:spPr>
          <a:xfrm>
            <a:off x="3121570" y="288506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872647D-23B1-1F40-AFAC-C773280B77E1}"/>
              </a:ext>
            </a:extLst>
          </p:cNvPr>
          <p:cNvSpPr/>
          <p:nvPr/>
        </p:nvSpPr>
        <p:spPr>
          <a:xfrm>
            <a:off x="3292738" y="2939933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E7A4722-FEC8-774B-B4E3-A03A9C902504}"/>
              </a:ext>
            </a:extLst>
          </p:cNvPr>
          <p:cNvSpPr/>
          <p:nvPr/>
        </p:nvSpPr>
        <p:spPr>
          <a:xfrm>
            <a:off x="3481234" y="288506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9D3BFF96-FD50-C24D-92FB-D433A9212F15}"/>
              </a:ext>
            </a:extLst>
          </p:cNvPr>
          <p:cNvSpPr/>
          <p:nvPr/>
        </p:nvSpPr>
        <p:spPr>
          <a:xfrm>
            <a:off x="3184087" y="304760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8BC0B06D-7E4C-A64D-92D5-A4806836516B}"/>
              </a:ext>
            </a:extLst>
          </p:cNvPr>
          <p:cNvSpPr/>
          <p:nvPr/>
        </p:nvSpPr>
        <p:spPr>
          <a:xfrm>
            <a:off x="3440951" y="3092333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C1B0F0E5-9BF3-B248-92CC-8D2CE4BC84EC}"/>
              </a:ext>
            </a:extLst>
          </p:cNvPr>
          <p:cNvSpPr/>
          <p:nvPr/>
        </p:nvSpPr>
        <p:spPr>
          <a:xfrm>
            <a:off x="3629447" y="2989149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52058A1D-614D-7D44-BE6C-B7D7921C41DC}"/>
              </a:ext>
            </a:extLst>
          </p:cNvPr>
          <p:cNvSpPr/>
          <p:nvPr/>
        </p:nvSpPr>
        <p:spPr>
          <a:xfrm>
            <a:off x="3645826" y="2613024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A9F53FBA-54D2-C648-B89F-42151AE58CE4}"/>
              </a:ext>
            </a:extLst>
          </p:cNvPr>
          <p:cNvSpPr/>
          <p:nvPr/>
        </p:nvSpPr>
        <p:spPr>
          <a:xfrm>
            <a:off x="3756970" y="2811582"/>
            <a:ext cx="109728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4C977978-6ABB-834B-B35D-B0F41EC28519}"/>
                  </a:ext>
                </a:extLst>
              </p:cNvPr>
              <p:cNvSpPr txBox="1"/>
              <p:nvPr/>
            </p:nvSpPr>
            <p:spPr>
              <a:xfrm>
                <a:off x="2992982" y="3236930"/>
                <a:ext cx="9765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C977978-6ABB-834B-B35D-B0F41EC2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982" y="3236930"/>
                <a:ext cx="976504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>
            <a:extLst>
              <a:ext uri="{FF2B5EF4-FFF2-40B4-BE49-F238E27FC236}">
                <a16:creationId xmlns:a16="http://schemas.microsoft.com/office/drawing/2014/main" xmlns="" id="{9800091A-5111-B243-9A20-0550333D0D38}"/>
              </a:ext>
            </a:extLst>
          </p:cNvPr>
          <p:cNvSpPr/>
          <p:nvPr/>
        </p:nvSpPr>
        <p:spPr>
          <a:xfrm>
            <a:off x="3183681" y="2415690"/>
            <a:ext cx="446243" cy="22421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5141C442-76C5-3B48-91A0-5C97DE36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856" y="2534037"/>
            <a:ext cx="641526" cy="592178"/>
          </a:xfrm>
          <a:prstGeom prst="rect">
            <a:avLst/>
          </a:prstGeom>
        </p:spPr>
      </p:pic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xmlns="" id="{B7154148-7F37-6140-88CB-A486F2AE06AF}"/>
              </a:ext>
            </a:extLst>
          </p:cNvPr>
          <p:cNvCxnSpPr>
            <a:cxnSpLocks/>
          </p:cNvCxnSpPr>
          <p:nvPr/>
        </p:nvCxnSpPr>
        <p:spPr>
          <a:xfrm flipV="1">
            <a:off x="3427085" y="1865920"/>
            <a:ext cx="674992" cy="5461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xmlns="" id="{F040AB90-1AF0-6C4F-9EE5-FDEF228BBDEE}"/>
              </a:ext>
            </a:extLst>
          </p:cNvPr>
          <p:cNvCxnSpPr>
            <a:cxnSpLocks/>
          </p:cNvCxnSpPr>
          <p:nvPr/>
        </p:nvCxnSpPr>
        <p:spPr>
          <a:xfrm>
            <a:off x="4941943" y="1885846"/>
            <a:ext cx="733379" cy="57799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xmlns="" id="{2C80B4DD-8DBC-F94F-A4B4-AE1C0DCF2BA7}"/>
              </a:ext>
            </a:extLst>
          </p:cNvPr>
          <p:cNvCxnSpPr>
            <a:cxnSpLocks/>
          </p:cNvCxnSpPr>
          <p:nvPr/>
        </p:nvCxnSpPr>
        <p:spPr>
          <a:xfrm>
            <a:off x="3977842" y="2811582"/>
            <a:ext cx="146187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xmlns="" id="{459ACDA2-5EF8-D24C-9B65-AAC3A1D345D5}"/>
              </a:ext>
            </a:extLst>
          </p:cNvPr>
          <p:cNvSpPr/>
          <p:nvPr/>
        </p:nvSpPr>
        <p:spPr>
          <a:xfrm>
            <a:off x="4042899" y="1440098"/>
            <a:ext cx="883665" cy="412352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1ECA1116-6A2E-6D48-992D-865AD114FDD9}"/>
              </a:ext>
            </a:extLst>
          </p:cNvPr>
          <p:cNvSpPr txBox="1"/>
          <p:nvPr/>
        </p:nvSpPr>
        <p:spPr>
          <a:xfrm>
            <a:off x="4001267" y="150777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explanation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5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Natural Language Explanation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14" name="Google Shape;83;p15">
            <a:extLst>
              <a:ext uri="{FF2B5EF4-FFF2-40B4-BE49-F238E27FC236}">
                <a16:creationId xmlns:a16="http://schemas.microsoft.com/office/drawing/2014/main" xmlns="" id="{CBAA661D-F90F-2E49-8D77-CD2BBD270C50}"/>
              </a:ext>
            </a:extLst>
          </p:cNvPr>
          <p:cNvSpPr/>
          <p:nvPr/>
        </p:nvSpPr>
        <p:spPr>
          <a:xfrm>
            <a:off x="768470" y="1404067"/>
            <a:ext cx="7826837" cy="27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25">
            <a:extLst>
              <a:ext uri="{FF2B5EF4-FFF2-40B4-BE49-F238E27FC236}">
                <a16:creationId xmlns="" xmlns:a16="http://schemas.microsoft.com/office/drawing/2014/main" id="{607DFFAD-0875-3146-A1B9-8BF0070AC825}"/>
              </a:ext>
            </a:extLst>
          </p:cNvPr>
          <p:cNvSpPr txBox="1"/>
          <p:nvPr/>
        </p:nvSpPr>
        <p:spPr>
          <a:xfrm>
            <a:off x="876481" y="1195584"/>
            <a:ext cx="32533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 Nova Light" panose="020B0304020202020204" pitchFamily="34" charset="0"/>
                <a:ea typeface="inherit"/>
              </a:rPr>
              <a:t>Sentiment</a:t>
            </a:r>
            <a:r>
              <a:rPr lang="zh-CN" altLang="en-US" sz="1600" dirty="0">
                <a:latin typeface="Arial Nova Light" panose="020B0304020202020204" pitchFamily="34" charset="0"/>
                <a:ea typeface="inherit"/>
              </a:rPr>
              <a:t> </a:t>
            </a:r>
            <a:r>
              <a:rPr lang="en-US" altLang="zh-CN" sz="1600" dirty="0">
                <a:latin typeface="Arial Nova Light" panose="020B0304020202020204" pitchFamily="34" charset="0"/>
                <a:ea typeface="inherit"/>
              </a:rPr>
              <a:t>on</a:t>
            </a:r>
            <a:r>
              <a:rPr lang="zh-CN" altLang="en-US" sz="1600" dirty="0">
                <a:latin typeface="Arial Nova Light" panose="020B0304020202020204" pitchFamily="34" charset="0"/>
                <a:ea typeface="inherit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  <a:ea typeface="inherit"/>
              </a:rPr>
              <a:t>ENT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 is </a:t>
            </a:r>
            <a:r>
              <a:rPr lang="en-US" altLang="en-US" sz="1600" b="1" dirty="0">
                <a:solidFill>
                  <a:schemeClr val="accent6"/>
                </a:solidFill>
                <a:latin typeface="Arial Nova Light" panose="020B0304020202020204" pitchFamily="34" charset="0"/>
                <a:ea typeface="inherit"/>
              </a:rPr>
              <a:t>positive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 or </a:t>
            </a:r>
            <a:r>
              <a:rPr lang="en-US" altLang="en-US" sz="1600" b="1" dirty="0">
                <a:solidFill>
                  <a:srgbClr val="7030A0"/>
                </a:solidFill>
                <a:latin typeface="Arial Nova Light" panose="020B0304020202020204" pitchFamily="34" charset="0"/>
                <a:ea typeface="inherit"/>
              </a:rPr>
              <a:t>negative</a:t>
            </a:r>
            <a:r>
              <a:rPr lang="en-US" altLang="zh-CN" sz="1600" dirty="0">
                <a:latin typeface="Arial Nova Light" panose="020B0304020202020204" pitchFamily="34" charset="0"/>
                <a:ea typeface="inherit"/>
              </a:rPr>
              <a:t>?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12F8F70-FB16-204B-8572-8DFC276F6C33}"/>
                  </a:ext>
                </a:extLst>
              </p:cNvPr>
              <p:cNvSpPr txBox="1"/>
              <p:nvPr/>
            </p:nvSpPr>
            <p:spPr>
              <a:xfrm>
                <a:off x="351641" y="1950779"/>
                <a:ext cx="4383219" cy="861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600" dirty="0">
                    <a:latin typeface="Arial Nova Light" panose="020B0304020202020204" pitchFamily="34" charset="0"/>
                  </a:rPr>
                  <a:t>: There was a long wait for a table outside, but it was a little too hot in the sun anyway so our </a:t>
                </a:r>
                <a:r>
                  <a:rPr lang="en-US" altLang="zh-CN" sz="1100" dirty="0">
                    <a:solidFill>
                      <a:srgbClr val="C00000"/>
                    </a:solidFill>
                    <a:latin typeface="Arial Nova Light" panose="020B0304020202020204" pitchFamily="34" charset="0"/>
                    <a:ea typeface="inherit"/>
                  </a:rPr>
                  <a:t>ENT</a:t>
                </a:r>
                <a:r>
                  <a:rPr lang="en-US" altLang="en-US" sz="1600" dirty="0">
                    <a:latin typeface="Arial Nova Light" panose="020B0304020202020204" pitchFamily="34" charset="0"/>
                  </a:rPr>
                  <a:t> was very nice.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2F8F70-FB16-204B-8572-8DFC276F6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1" y="1950779"/>
                <a:ext cx="4383219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834" t="-2128" b="-49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71C82EC-2CCD-1A4F-88C5-83F52AE44EE9}"/>
              </a:ext>
            </a:extLst>
          </p:cNvPr>
          <p:cNvSpPr txBox="1"/>
          <p:nvPr/>
        </p:nvSpPr>
        <p:spPr>
          <a:xfrm>
            <a:off x="5476455" y="2065960"/>
            <a:ext cx="303340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6"/>
                </a:solidFill>
                <a:latin typeface="Arial Nova Light" panose="020B0304020202020204" pitchFamily="34" charset="0"/>
                <a:ea typeface="inherit"/>
              </a:rPr>
              <a:t>Positive</a:t>
            </a:r>
            <a:r>
              <a:rPr lang="en-US" altLang="zh-CN" sz="1600" dirty="0">
                <a:latin typeface="Arial Nova Light" panose="020B0304020202020204" pitchFamily="34" charset="0"/>
                <a:ea typeface="inherit"/>
              </a:rPr>
              <a:t>,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 because t</a:t>
            </a:r>
            <a:r>
              <a:rPr lang="en-US" altLang="en-US" sz="1600" dirty="0">
                <a:latin typeface="Arial Nova Light" panose="020B0304020202020204" pitchFamily="34" charset="0"/>
              </a:rPr>
              <a:t>he words “</a:t>
            </a:r>
            <a:r>
              <a:rPr lang="en-US" altLang="en-US" sz="1600" i="1" dirty="0">
                <a:latin typeface="Arial Nova Light" panose="020B0304020202020204" pitchFamily="34" charset="0"/>
              </a:rPr>
              <a:t>very nice</a:t>
            </a:r>
            <a:r>
              <a:rPr lang="en-US" altLang="en-US" sz="1600" dirty="0">
                <a:latin typeface="Arial Nova Light" panose="020B0304020202020204" pitchFamily="34" charset="0"/>
              </a:rPr>
              <a:t>”</a:t>
            </a:r>
            <a:r>
              <a:rPr lang="en-US" altLang="en-US" sz="1600" dirty="0">
                <a:solidFill>
                  <a:schemeClr val="accent5"/>
                </a:solidFill>
                <a:latin typeface="Arial Nova Light" panose="020B0304020202020204" pitchFamily="34" charset="0"/>
              </a:rPr>
              <a:t> </a:t>
            </a:r>
            <a:r>
              <a:rPr lang="en-US" altLang="en-US" sz="1600" dirty="0">
                <a:latin typeface="Arial Nova Light" panose="020B0304020202020204" pitchFamily="34" charset="0"/>
              </a:rPr>
              <a:t>is within 3 words after the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  <a:ea typeface="inherit"/>
              </a:rPr>
              <a:t>ENT</a:t>
            </a:r>
            <a:r>
              <a:rPr lang="en-US" altLang="en-US" sz="1600" dirty="0">
                <a:latin typeface="Arial Nova Light" panose="020B03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6">
                <a:extLst>
                  <a:ext uri="{FF2B5EF4-FFF2-40B4-BE49-F238E27FC236}">
                    <a16:creationId xmlns="" xmlns:a16="http://schemas.microsoft.com/office/drawing/2014/main" id="{67FCA506-4F19-254C-B80D-4CE1B7E30A05}"/>
                  </a:ext>
                </a:extLst>
              </p:cNvPr>
              <p:cNvSpPr txBox="1"/>
              <p:nvPr/>
            </p:nvSpPr>
            <p:spPr>
              <a:xfrm>
                <a:off x="321350" y="3645157"/>
                <a:ext cx="4394781" cy="6001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100" i="1" smtClean="0">
                            <a:latin typeface="Cambria Math" charset="0"/>
                            <a:ea typeface="inheri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100" b="0" i="0" smtClean="0">
                            <a:latin typeface="Cambria Math" panose="02040503050406030204" pitchFamily="18" charset="0"/>
                            <a:ea typeface="inherit"/>
                          </a:rPr>
                          <m:t>x</m:t>
                        </m:r>
                      </m:e>
                      <m:sub>
                        <m:r>
                          <a:rPr lang="en-US" altLang="en-US" sz="1100" b="0" i="0" smtClean="0">
                            <a:latin typeface="Cambria Math" panose="02040503050406030204" pitchFamily="18" charset="0"/>
                            <a:ea typeface="inherit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inherit"/>
                      </a:rPr>
                      <m:t>: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latin typeface="Arial Nova Light" panose="020B0304020202020204" pitchFamily="34" charset="0"/>
                  </a:rPr>
                  <a:t>Officials in Mumbai said that the two suspects, David Headley</a:t>
                </a:r>
                <a:r>
                  <a:rPr lang="en-US" altLang="zh-CN" sz="1100" dirty="0">
                    <a:latin typeface="Arial Nova Light" panose="020B0304020202020204" pitchFamily="34" charset="0"/>
                  </a:rPr>
                  <a:t>,</a:t>
                </a:r>
                <a:r>
                  <a:rPr lang="en-US" sz="1100" dirty="0">
                    <a:latin typeface="Arial Nova Light" panose="020B0304020202020204" pitchFamily="34" charset="0"/>
                  </a:rPr>
                  <a:t> and </a:t>
                </a:r>
                <a:r>
                  <a:rPr lang="en-US" altLang="zh-CN" sz="1100" dirty="0">
                    <a:solidFill>
                      <a:srgbClr val="C00000"/>
                    </a:solidFill>
                    <a:latin typeface="Arial Nova Light" panose="020B0304020202020204" pitchFamily="34" charset="0"/>
                  </a:rPr>
                  <a:t>ENT1</a:t>
                </a:r>
                <a:r>
                  <a:rPr lang="en-US" sz="1100" dirty="0">
                    <a:latin typeface="Arial Nova Light" panose="020B0304020202020204" pitchFamily="34" charset="0"/>
                  </a:rPr>
                  <a:t>, who was born in Pakistan but is a </a:t>
                </a:r>
                <a:r>
                  <a:rPr lang="en-US" altLang="zh-CN" sz="1100" dirty="0">
                    <a:solidFill>
                      <a:srgbClr val="C00000"/>
                    </a:solidFill>
                    <a:latin typeface="Arial Nova Light" panose="020B0304020202020204" pitchFamily="34" charset="0"/>
                  </a:rPr>
                  <a:t>ENT2</a:t>
                </a:r>
                <a:r>
                  <a:rPr lang="en-US" sz="1100" dirty="0">
                    <a:latin typeface="Arial Nova Light" panose="020B0304020202020204" pitchFamily="34" charset="0"/>
                  </a:rPr>
                  <a:t> citizen, both visited Mumbai before the attacks</a:t>
                </a:r>
                <a:r>
                  <a:rPr lang="en-US" altLang="zh-CN" sz="1100" dirty="0">
                    <a:latin typeface="Arial Nova Light" panose="020B0304020202020204" pitchFamily="34" charset="0"/>
                  </a:rPr>
                  <a:t>.</a:t>
                </a:r>
                <a:endParaRPr lang="en-US" altLang="en-US" sz="1100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FCA506-4F19-254C-B80D-4CE1B7E3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0" y="3645157"/>
                <a:ext cx="4394781" cy="600164"/>
              </a:xfrm>
              <a:prstGeom prst="rect">
                <a:avLst/>
              </a:prstGeom>
              <a:blipFill rotWithShape="0">
                <a:blip r:embed="rId4"/>
                <a:stretch>
                  <a:fillRect t="-1020" b="-6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7">
            <a:extLst>
              <a:ext uri="{FF2B5EF4-FFF2-40B4-BE49-F238E27FC236}">
                <a16:creationId xmlns="" xmlns:a16="http://schemas.microsoft.com/office/drawing/2014/main" id="{B532E16E-7B3B-CC45-BF3E-65963C10FD7C}"/>
              </a:ext>
            </a:extLst>
          </p:cNvPr>
          <p:cNvSpPr txBox="1"/>
          <p:nvPr/>
        </p:nvSpPr>
        <p:spPr>
          <a:xfrm>
            <a:off x="5369576" y="3472880"/>
            <a:ext cx="327089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70C0"/>
                </a:solidFill>
                <a:latin typeface="Arial Nova Light" panose="020B0304020202020204" pitchFamily="34" charset="0"/>
                <a:ea typeface="inherit"/>
              </a:rPr>
              <a:t>per:</a:t>
            </a:r>
            <a:r>
              <a:rPr lang="zh-CN" altLang="en-US" sz="1600" b="1" dirty="0">
                <a:solidFill>
                  <a:srgbClr val="0070C0"/>
                </a:solidFill>
                <a:latin typeface="Arial Nova Light" panose="020B0304020202020204" pitchFamily="34" charset="0"/>
                <a:ea typeface="inherit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Arial Nova Light" panose="020B0304020202020204" pitchFamily="34" charset="0"/>
                <a:ea typeface="inherit"/>
              </a:rPr>
              <a:t>nationality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, </a:t>
            </a:r>
            <a:r>
              <a:rPr lang="en-US" altLang="en-US" sz="1600" dirty="0">
                <a:latin typeface="Arial Nova Light" panose="020B0304020202020204" pitchFamily="34" charset="0"/>
              </a:rPr>
              <a:t>because </a:t>
            </a:r>
            <a:r>
              <a:rPr lang="en-US" sz="1600" dirty="0">
                <a:latin typeface="Arial Nova Light" panose="020B0304020202020204" pitchFamily="34" charset="0"/>
              </a:rPr>
              <a:t>the words ‘‘</a:t>
            </a:r>
            <a:r>
              <a:rPr lang="en-US" sz="1600" i="1" dirty="0">
                <a:latin typeface="Arial Nova Light" panose="020B0304020202020204" pitchFamily="34" charset="0"/>
              </a:rPr>
              <a:t>is a</a:t>
            </a:r>
            <a:r>
              <a:rPr lang="en-US" sz="1600" dirty="0">
                <a:latin typeface="Arial Nova Light" panose="020B0304020202020204" pitchFamily="34" charset="0"/>
              </a:rPr>
              <a:t>’’ appear right before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</a:rPr>
              <a:t>ENT2</a:t>
            </a:r>
            <a:r>
              <a:rPr lang="en-US" sz="1600" dirty="0">
                <a:latin typeface="Arial Nova Light" panose="020B0304020202020204" pitchFamily="34" charset="0"/>
              </a:rPr>
              <a:t> and the word ‘‘</a:t>
            </a:r>
            <a:r>
              <a:rPr lang="en-US" sz="1600" i="1" dirty="0">
                <a:latin typeface="Arial Nova Light" panose="020B0304020202020204" pitchFamily="34" charset="0"/>
              </a:rPr>
              <a:t>citizen</a:t>
            </a:r>
            <a:r>
              <a:rPr lang="en-US" sz="1600" dirty="0">
                <a:latin typeface="Arial Nova Light" panose="020B0304020202020204" pitchFamily="34" charset="0"/>
              </a:rPr>
              <a:t>’’ is right after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</a:rPr>
              <a:t>ENT2</a:t>
            </a:r>
            <a:r>
              <a:rPr lang="en-US" altLang="zh-CN" sz="1600" dirty="0">
                <a:latin typeface="Arial Nova Light" panose="020B0304020202020204" pitchFamily="34" charset="0"/>
              </a:rPr>
              <a:t>.</a:t>
            </a:r>
            <a:endParaRPr lang="en-US" altLang="en-US" sz="1600" dirty="0">
              <a:latin typeface="Arial Nova Light" panose="020B0304020202020204" pitchFamily="34" charset="0"/>
            </a:endParaRPr>
          </a:p>
        </p:txBody>
      </p:sp>
      <p:cxnSp>
        <p:nvCxnSpPr>
          <p:cNvPr id="28" name="直线箭头连接符 20">
            <a:extLst>
              <a:ext uri="{FF2B5EF4-FFF2-40B4-BE49-F238E27FC236}">
                <a16:creationId xmlns="" xmlns:a16="http://schemas.microsoft.com/office/drawing/2014/main" id="{1B1A0892-D970-D343-827D-F3472E8FC56F}"/>
              </a:ext>
            </a:extLst>
          </p:cNvPr>
          <p:cNvCxnSpPr>
            <a:cxnSpLocks/>
          </p:cNvCxnSpPr>
          <p:nvPr/>
        </p:nvCxnSpPr>
        <p:spPr>
          <a:xfrm>
            <a:off x="4841739" y="2344690"/>
            <a:ext cx="527837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线箭头连接符 21">
            <a:extLst>
              <a:ext uri="{FF2B5EF4-FFF2-40B4-BE49-F238E27FC236}">
                <a16:creationId xmlns="" xmlns:a16="http://schemas.microsoft.com/office/drawing/2014/main" id="{8DCC1F65-E02F-D94A-9F23-6FDA5C44B08C}"/>
              </a:ext>
            </a:extLst>
          </p:cNvPr>
          <p:cNvCxnSpPr>
            <a:cxnSpLocks/>
          </p:cNvCxnSpPr>
          <p:nvPr/>
        </p:nvCxnSpPr>
        <p:spPr>
          <a:xfrm>
            <a:off x="4798747" y="4134600"/>
            <a:ext cx="50885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="" xmlns:a16="http://schemas.microsoft.com/office/drawing/2014/main" id="{799840B1-04B3-9847-BE4C-8A38476A276E}"/>
              </a:ext>
            </a:extLst>
          </p:cNvPr>
          <p:cNvSpPr txBox="1"/>
          <p:nvPr/>
        </p:nvSpPr>
        <p:spPr>
          <a:xfrm>
            <a:off x="137198" y="3154801"/>
            <a:ext cx="46459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70C0"/>
                </a:solidFill>
                <a:latin typeface="Arial Nova Light" panose="020B0304020202020204" pitchFamily="34" charset="0"/>
                <a:ea typeface="inherit"/>
              </a:rPr>
              <a:t>Relation</a:t>
            </a:r>
            <a:r>
              <a:rPr lang="zh-CN" altLang="en-US" sz="1600" dirty="0">
                <a:latin typeface="Arial Nova Light" panose="020B0304020202020204" pitchFamily="34" charset="0"/>
                <a:ea typeface="inherit"/>
              </a:rPr>
              <a:t> 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between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  <a:ea typeface="inherit"/>
              </a:rPr>
              <a:t>ENT1</a:t>
            </a:r>
            <a:r>
              <a:rPr lang="en-US" altLang="en-US" sz="1600" dirty="0">
                <a:latin typeface="Arial Nova Light" panose="020B0304020202020204" pitchFamily="34" charset="0"/>
                <a:ea typeface="inherit"/>
              </a:rPr>
              <a:t> and </a:t>
            </a:r>
            <a:r>
              <a:rPr lang="en-US" altLang="zh-CN" sz="1600" dirty="0">
                <a:solidFill>
                  <a:srgbClr val="C00000"/>
                </a:solidFill>
                <a:latin typeface="Arial Nova Light" panose="020B0304020202020204" pitchFamily="34" charset="0"/>
                <a:ea typeface="inherit"/>
              </a:rPr>
              <a:t>ENT2</a:t>
            </a:r>
            <a:r>
              <a:rPr lang="en-US" altLang="zh-CN" sz="1600" dirty="0">
                <a:latin typeface="Arial Nova Light" panose="020B0304020202020204" pitchFamily="34" charset="0"/>
                <a:ea typeface="inherit"/>
              </a:rPr>
              <a:t>?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Arial Nova Light" panose="020B0304020202020204" pitchFamily="34" charset="0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="" xmlns:a16="http://schemas.microsoft.com/office/drawing/2014/main" id="{D8E17586-46D6-6C44-BBEC-344A4328EF66}"/>
              </a:ext>
            </a:extLst>
          </p:cNvPr>
          <p:cNvSpPr txBox="1"/>
          <p:nvPr/>
        </p:nvSpPr>
        <p:spPr>
          <a:xfrm>
            <a:off x="5164606" y="1116858"/>
            <a:ext cx="355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Arial Nova Light" panose="020B0304020202020204" pitchFamily="34" charset="0"/>
              </a:rPr>
              <a:t>Users'</a:t>
            </a:r>
            <a:r>
              <a:rPr lang="zh-CN" altLang="en-US" sz="1600" b="1" i="1" dirty="0">
                <a:latin typeface="Arial Nova Light" panose="020B0304020202020204" pitchFamily="34" charset="0"/>
              </a:rPr>
              <a:t> </a:t>
            </a:r>
            <a:r>
              <a:rPr lang="en-US" altLang="zh-CN" sz="1600" b="1" i="1" dirty="0">
                <a:latin typeface="Arial Nova Light" panose="020B0304020202020204" pitchFamily="34" charset="0"/>
              </a:rPr>
              <a:t>natural</a:t>
            </a:r>
            <a:r>
              <a:rPr lang="zh-CN" altLang="en-US" sz="1600" b="1" i="1" dirty="0">
                <a:latin typeface="Arial Nova Light" panose="020B0304020202020204" pitchFamily="34" charset="0"/>
              </a:rPr>
              <a:t> </a:t>
            </a:r>
            <a:r>
              <a:rPr lang="en-US" altLang="zh-CN" sz="1600" b="1" i="1" dirty="0">
                <a:latin typeface="Arial Nova Light" panose="020B0304020202020204" pitchFamily="34" charset="0"/>
              </a:rPr>
              <a:t>language</a:t>
            </a:r>
            <a:r>
              <a:rPr lang="zh-CN" altLang="en-US" sz="1600" b="1" i="1" dirty="0">
                <a:latin typeface="Arial Nova Light" panose="020B0304020202020204" pitchFamily="34" charset="0"/>
              </a:rPr>
              <a:t> </a:t>
            </a:r>
            <a:r>
              <a:rPr lang="en-US" altLang="zh-CN" sz="1600" b="1" i="1" dirty="0">
                <a:latin typeface="Arial Nova Light" panose="020B0304020202020204" pitchFamily="34" charset="0"/>
              </a:rPr>
              <a:t>explanations</a:t>
            </a:r>
            <a:endParaRPr lang="en-US" sz="1600" b="1" i="1" dirty="0">
              <a:latin typeface="Arial Nova Light" panose="020B03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F51981E-24F6-EF4D-B4E4-2CCE267F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47" y="352483"/>
            <a:ext cx="5915025" cy="625315"/>
          </a:xfrm>
        </p:spPr>
        <p:txBody>
          <a:bodyPr/>
          <a:lstStyle/>
          <a:p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“labeling</a:t>
            </a:r>
            <a:r>
              <a:rPr lang="zh-CN" altLang="en-US" dirty="0"/>
              <a:t> </a:t>
            </a:r>
            <a:r>
              <a:rPr lang="en-US" altLang="zh-CN" dirty="0"/>
              <a:t>functions”</a:t>
            </a:r>
            <a:endParaRPr lang="en-US" dirty="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8D548B26-5963-F641-A2DE-EDE0AD9FD35C}"/>
              </a:ext>
            </a:extLst>
          </p:cNvPr>
          <p:cNvSpPr txBox="1"/>
          <p:nvPr/>
        </p:nvSpPr>
        <p:spPr>
          <a:xfrm>
            <a:off x="1497357" y="1721115"/>
            <a:ext cx="29694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The words “who died” precede OBJECT by no more than three words and occur between SUBJECT and OBJECT</a:t>
            </a:r>
            <a:endParaRPr lang="zh-CN" altLang="en-US" sz="900" dirty="0">
              <a:latin typeface="Cambria Math" panose="02040503050406030204" pitchFamily="18" charset="0"/>
            </a:endParaRP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xmlns="" id="{6D919CDF-A070-B445-AF3F-45B096F4B1D0}"/>
              </a:ext>
            </a:extLst>
          </p:cNvPr>
          <p:cNvSpPr txBox="1"/>
          <p:nvPr/>
        </p:nvSpPr>
        <p:spPr>
          <a:xfrm>
            <a:off x="1497357" y="1400971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Explanation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xmlns="" id="{0030D03A-9227-6642-8DFE-D256CDE24685}"/>
              </a:ext>
            </a:extLst>
          </p:cNvPr>
          <p:cNvSpPr txBox="1"/>
          <p:nvPr/>
        </p:nvSpPr>
        <p:spPr>
          <a:xfrm>
            <a:off x="1391469" y="3276042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Candidate logical forms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94C3B5-5995-DE42-B3D8-BD8B5EE74E44}"/>
              </a:ext>
            </a:extLst>
          </p:cNvPr>
          <p:cNvSpPr txBox="1"/>
          <p:nvPr/>
        </p:nvSpPr>
        <p:spPr>
          <a:xfrm>
            <a:off x="1500496" y="3501082"/>
            <a:ext cx="2969464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@And ( @Is ( @Quote ( ‘who died’ ), @</a:t>
            </a:r>
            <a:r>
              <a:rPr lang="en-US" altLang="en-US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AtMost</a:t>
            </a: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( @Left ( @OBJECT ), @</a:t>
            </a:r>
            <a:r>
              <a:rPr lang="en-US" altLang="en-US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</a:t>
            </a: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( @Token ) ) ), @Is ( @Word ( ‘who died’ ), @Between ( @SUBJECT , @OBJECT) ) )</a:t>
            </a:r>
          </a:p>
        </p:txBody>
      </p:sp>
      <p:pic>
        <p:nvPicPr>
          <p:cNvPr id="22" name="图片 24">
            <a:extLst>
              <a:ext uri="{FF2B5EF4-FFF2-40B4-BE49-F238E27FC236}">
                <a16:creationId xmlns:a16="http://schemas.microsoft.com/office/drawing/2014/main" xmlns="" id="{F5835BA5-ECCE-E24B-BC06-159473C4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25" y="3358026"/>
            <a:ext cx="2205518" cy="467551"/>
          </a:xfrm>
          <a:prstGeom prst="rect">
            <a:avLst/>
          </a:prstGeom>
        </p:spPr>
      </p:pic>
      <p:pic>
        <p:nvPicPr>
          <p:cNvPr id="23" name="图片 25">
            <a:extLst>
              <a:ext uri="{FF2B5EF4-FFF2-40B4-BE49-F238E27FC236}">
                <a16:creationId xmlns:a16="http://schemas.microsoft.com/office/drawing/2014/main" xmlns="" id="{43297C0B-7078-EB47-A904-B012450F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90" y="3985830"/>
            <a:ext cx="2295454" cy="392093"/>
          </a:xfrm>
          <a:prstGeom prst="rect">
            <a:avLst/>
          </a:prstGeom>
        </p:spPr>
      </p:pic>
      <p:cxnSp>
        <p:nvCxnSpPr>
          <p:cNvPr id="32" name="直线箭头连接符 13">
            <a:extLst>
              <a:ext uri="{FF2B5EF4-FFF2-40B4-BE49-F238E27FC236}">
                <a16:creationId xmlns:a16="http://schemas.microsoft.com/office/drawing/2014/main" xmlns="" id="{4499B9FD-767B-9D41-ABA2-DE524826C596}"/>
              </a:ext>
            </a:extLst>
          </p:cNvPr>
          <p:cNvCxnSpPr>
            <a:cxnSpLocks/>
          </p:cNvCxnSpPr>
          <p:nvPr/>
        </p:nvCxnSpPr>
        <p:spPr>
          <a:xfrm>
            <a:off x="2944368" y="2063608"/>
            <a:ext cx="0" cy="43771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17">
            <a:extLst>
              <a:ext uri="{FF2B5EF4-FFF2-40B4-BE49-F238E27FC236}">
                <a16:creationId xmlns:a16="http://schemas.microsoft.com/office/drawing/2014/main" xmlns="" id="{52EC086F-188E-0748-BD70-E91A3C59DA2D}"/>
              </a:ext>
            </a:extLst>
          </p:cNvPr>
          <p:cNvSpPr/>
          <p:nvPr/>
        </p:nvSpPr>
        <p:spPr>
          <a:xfrm>
            <a:off x="1680879" y="2151101"/>
            <a:ext cx="1303883" cy="2308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predicate assigning</a:t>
            </a:r>
            <a:endParaRPr lang="zh-CN" altLang="en-US" sz="105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xmlns="" id="{3DAFBE4A-EB23-2845-B0E8-67D1C3721470}"/>
              </a:ext>
            </a:extLst>
          </p:cNvPr>
          <p:cNvSpPr txBox="1"/>
          <p:nvPr/>
        </p:nvSpPr>
        <p:spPr>
          <a:xfrm>
            <a:off x="1497357" y="2506074"/>
            <a:ext cx="2969464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@Word @Quote(who died) @Left @OBJECT @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AtMost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@</a:t>
            </a:r>
            <a:r>
              <a:rPr lang="en-US" altLang="zh-CN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</a:t>
            </a:r>
            <a:r>
              <a:rPr lang="en-US" altLang="zh-CN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@Token @And @Is @Between @SUBJECT @And @OBJECT</a:t>
            </a:r>
            <a:endParaRPr lang="zh-CN" altLang="en-US" sz="900" dirty="0">
              <a:latin typeface="Cambria Math" panose="02040503050406030204" pitchFamily="18" charset="0"/>
            </a:endParaRPr>
          </a:p>
        </p:txBody>
      </p:sp>
      <p:cxnSp>
        <p:nvCxnSpPr>
          <p:cNvPr id="35" name="直线箭头连接符 26">
            <a:extLst>
              <a:ext uri="{FF2B5EF4-FFF2-40B4-BE49-F238E27FC236}">
                <a16:creationId xmlns:a16="http://schemas.microsoft.com/office/drawing/2014/main" xmlns="" id="{B844FA50-61FF-C94D-B35E-B27F2858F879}"/>
              </a:ext>
            </a:extLst>
          </p:cNvPr>
          <p:cNvCxnSpPr>
            <a:cxnSpLocks/>
          </p:cNvCxnSpPr>
          <p:nvPr/>
        </p:nvCxnSpPr>
        <p:spPr>
          <a:xfrm>
            <a:off x="2940503" y="2978223"/>
            <a:ext cx="0" cy="43771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27">
            <a:extLst>
              <a:ext uri="{FF2B5EF4-FFF2-40B4-BE49-F238E27FC236}">
                <a16:creationId xmlns:a16="http://schemas.microsoft.com/office/drawing/2014/main" xmlns="" id="{A1B843CF-9C82-B14A-AFA7-41BC78775565}"/>
              </a:ext>
            </a:extLst>
          </p:cNvPr>
          <p:cNvSpPr/>
          <p:nvPr/>
        </p:nvSpPr>
        <p:spPr>
          <a:xfrm>
            <a:off x="2062927" y="3045210"/>
            <a:ext cx="919162" cy="2308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CCG parsing</a:t>
            </a:r>
            <a:endParaRPr lang="zh-CN" altLang="en-US" sz="105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TextBox 102">
            <a:extLst>
              <a:ext uri="{FF2B5EF4-FFF2-40B4-BE49-F238E27FC236}">
                <a16:creationId xmlns:a16="http://schemas.microsoft.com/office/drawing/2014/main" xmlns="" id="{EAE6A48F-0BB8-354C-8ABB-868499278555}"/>
              </a:ext>
            </a:extLst>
          </p:cNvPr>
          <p:cNvSpPr txBox="1"/>
          <p:nvPr/>
        </p:nvSpPr>
        <p:spPr>
          <a:xfrm>
            <a:off x="2576185" y="3993090"/>
            <a:ext cx="72863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/>
              <a:t>..….</a:t>
            </a:r>
          </a:p>
        </p:txBody>
      </p:sp>
      <p:cxnSp>
        <p:nvCxnSpPr>
          <p:cNvPr id="38" name="直线箭头连接符 31">
            <a:extLst>
              <a:ext uri="{FF2B5EF4-FFF2-40B4-BE49-F238E27FC236}">
                <a16:creationId xmlns:a16="http://schemas.microsoft.com/office/drawing/2014/main" xmlns="" id="{B7120D02-0D60-954B-85D4-48087387719A}"/>
              </a:ext>
            </a:extLst>
          </p:cNvPr>
          <p:cNvCxnSpPr>
            <a:cxnSpLocks/>
          </p:cNvCxnSpPr>
          <p:nvPr/>
        </p:nvCxnSpPr>
        <p:spPr>
          <a:xfrm>
            <a:off x="4468663" y="3661568"/>
            <a:ext cx="105168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2">
            <a:extLst>
              <a:ext uri="{FF2B5EF4-FFF2-40B4-BE49-F238E27FC236}">
                <a16:creationId xmlns:a16="http://schemas.microsoft.com/office/drawing/2014/main" xmlns="" id="{98BAFB5A-8A4E-EF46-B7F3-561C06D86898}"/>
              </a:ext>
            </a:extLst>
          </p:cNvPr>
          <p:cNvSpPr/>
          <p:nvPr/>
        </p:nvSpPr>
        <p:spPr>
          <a:xfrm>
            <a:off x="4417278" y="3428108"/>
            <a:ext cx="1228541" cy="2308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Candidate</a:t>
            </a:r>
            <a:r>
              <a:rPr lang="zh-CN" altLang="en-US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</a:t>
            </a:r>
            <a:endParaRPr lang="zh-CN" altLang="en-US" sz="105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线箭头连接符 34">
            <a:extLst>
              <a:ext uri="{FF2B5EF4-FFF2-40B4-BE49-F238E27FC236}">
                <a16:creationId xmlns:a16="http://schemas.microsoft.com/office/drawing/2014/main" xmlns="" id="{9D33470D-7F66-5F49-A349-1AB60E68F70C}"/>
              </a:ext>
            </a:extLst>
          </p:cNvPr>
          <p:cNvCxnSpPr>
            <a:cxnSpLocks/>
          </p:cNvCxnSpPr>
          <p:nvPr/>
        </p:nvCxnSpPr>
        <p:spPr>
          <a:xfrm flipV="1">
            <a:off x="6506665" y="2929779"/>
            <a:ext cx="0" cy="4887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35">
            <a:extLst>
              <a:ext uri="{FF2B5EF4-FFF2-40B4-BE49-F238E27FC236}">
                <a16:creationId xmlns:a16="http://schemas.microsoft.com/office/drawing/2014/main" xmlns="" id="{C8D1FFA7-5D32-C244-B5C3-EE6F822EDD1C}"/>
              </a:ext>
            </a:extLst>
          </p:cNvPr>
          <p:cNvSpPr/>
          <p:nvPr/>
        </p:nvSpPr>
        <p:spPr>
          <a:xfrm>
            <a:off x="5880161" y="3088231"/>
            <a:ext cx="694742" cy="2308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inference</a:t>
            </a:r>
            <a:endParaRPr lang="zh-CN" altLang="en-US" sz="105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2" name="图片 8">
            <a:extLst>
              <a:ext uri="{FF2B5EF4-FFF2-40B4-BE49-F238E27FC236}">
                <a16:creationId xmlns:a16="http://schemas.microsoft.com/office/drawing/2014/main" xmlns="" id="{4FEB4CE4-616F-3C41-922A-D06D84A2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606" y="2705052"/>
            <a:ext cx="1426118" cy="181140"/>
          </a:xfrm>
          <a:prstGeom prst="rect">
            <a:avLst/>
          </a:prstGeom>
        </p:spPr>
      </p:pic>
      <p:cxnSp>
        <p:nvCxnSpPr>
          <p:cNvPr id="43" name="直线箭头连接符 36">
            <a:extLst>
              <a:ext uri="{FF2B5EF4-FFF2-40B4-BE49-F238E27FC236}">
                <a16:creationId xmlns:a16="http://schemas.microsoft.com/office/drawing/2014/main" xmlns="" id="{1FD40B8D-790C-8744-9878-FFC7DD9E541E}"/>
              </a:ext>
            </a:extLst>
          </p:cNvPr>
          <p:cNvCxnSpPr>
            <a:cxnSpLocks/>
          </p:cNvCxnSpPr>
          <p:nvPr/>
        </p:nvCxnSpPr>
        <p:spPr>
          <a:xfrm flipV="1">
            <a:off x="6489128" y="2165679"/>
            <a:ext cx="0" cy="4887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37">
            <a:extLst>
              <a:ext uri="{FF2B5EF4-FFF2-40B4-BE49-F238E27FC236}">
                <a16:creationId xmlns:a16="http://schemas.microsoft.com/office/drawing/2014/main" xmlns="" id="{E45DBF1E-136C-6047-9485-F282EA6F2BA4}"/>
              </a:ext>
            </a:extLst>
          </p:cNvPr>
          <p:cNvSpPr txBox="1"/>
          <p:nvPr/>
        </p:nvSpPr>
        <p:spPr>
          <a:xfrm>
            <a:off x="4799622" y="1231764"/>
            <a:ext cx="2198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6">
                    <a:lumMod val="75000"/>
                  </a:schemeClr>
                </a:solidFill>
              </a:rPr>
              <a:t>Labeling function</a:t>
            </a:r>
            <a:r>
              <a:rPr kumimoji="1" lang="zh-CN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accent6">
                    <a:lumMod val="75000"/>
                  </a:schemeClr>
                </a:solidFill>
              </a:rPr>
              <a:t>(most</a:t>
            </a:r>
            <a:r>
              <a:rPr kumimoji="1" lang="zh-CN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accent6">
                    <a:lumMod val="75000"/>
                  </a:schemeClr>
                </a:solidFill>
              </a:rPr>
              <a:t>plausible)</a:t>
            </a:r>
            <a:endParaRPr kumimoji="1"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xmlns="" id="{CDE9A93C-CA67-7146-AD3E-54FEF59E7433}"/>
              </a:ext>
            </a:extLst>
          </p:cNvPr>
          <p:cNvSpPr txBox="1"/>
          <p:nvPr/>
        </p:nvSpPr>
        <p:spPr>
          <a:xfrm>
            <a:off x="4821996" y="1515813"/>
            <a:ext cx="296946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def LF (x)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 ( 1 if : And ( Is ( Word ( ‘who died’ ), </a:t>
            </a:r>
            <a:r>
              <a:rPr lang="en-US" altLang="en-US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AtMost</a:t>
            </a: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( Left ( OBJECT ), </a:t>
            </a:r>
            <a:r>
              <a:rPr lang="en-US" altLang="en-US" sz="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</a:t>
            </a:r>
            <a:r>
              <a:rPr lang="en-US" altLang="en-US" sz="900" dirty="0">
                <a:latin typeface="Cambria Math" panose="02040503050406030204" pitchFamily="18" charset="0"/>
                <a:ea typeface="Cambria Math" panose="02040503050406030204" pitchFamily="18" charset="0"/>
              </a:rPr>
              <a:t> (3, tokens ) ) ), Is ( Word ( ‘who died’ ), Between ( SUBJECT , OBJECT) ) ); else 0 )</a:t>
            </a:r>
          </a:p>
        </p:txBody>
      </p:sp>
      <p:sp>
        <p:nvSpPr>
          <p:cNvPr id="46" name="矩形 39">
            <a:extLst>
              <a:ext uri="{FF2B5EF4-FFF2-40B4-BE49-F238E27FC236}">
                <a16:creationId xmlns:a16="http://schemas.microsoft.com/office/drawing/2014/main" xmlns="" id="{3AE96B0B-5073-AD42-883B-5F24C3989408}"/>
              </a:ext>
            </a:extLst>
          </p:cNvPr>
          <p:cNvSpPr/>
          <p:nvPr/>
        </p:nvSpPr>
        <p:spPr>
          <a:xfrm>
            <a:off x="5345565" y="2306554"/>
            <a:ext cx="1220527" cy="2308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05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 assigning</a:t>
            </a:r>
            <a:endParaRPr lang="zh-CN" altLang="en-US" sz="105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3EC773B1-B905-704A-B903-126F7A5242A9}"/>
              </a:ext>
            </a:extLst>
          </p:cNvPr>
          <p:cNvSpPr txBox="1">
            <a:spLocks/>
          </p:cNvSpPr>
          <p:nvPr/>
        </p:nvSpPr>
        <p:spPr>
          <a:xfrm>
            <a:off x="209747" y="4601533"/>
            <a:ext cx="4046720" cy="3348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 Nova Light" panose="020B0304020202020204" pitchFamily="34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 Nova Light" panose="020B0304020202020204" pitchFamily="34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(</a:t>
            </a:r>
            <a:r>
              <a:rPr lang="en-US" sz="1200" dirty="0"/>
              <a:t>Srivastava</a:t>
            </a:r>
            <a:r>
              <a:rPr lang="zh-CN" altLang="en-US" sz="1200" dirty="0"/>
              <a:t> </a:t>
            </a:r>
            <a:r>
              <a:rPr lang="en-US" altLang="zh-CN" sz="1200" dirty="0"/>
              <a:t>et</a:t>
            </a:r>
            <a:r>
              <a:rPr lang="zh-CN" altLang="en-US" sz="1200" dirty="0"/>
              <a:t> </a:t>
            </a:r>
            <a:r>
              <a:rPr lang="en-US" altLang="zh-CN" sz="1200" dirty="0"/>
              <a:t>al.,</a:t>
            </a:r>
            <a:r>
              <a:rPr lang="zh-CN" altLang="en-US" sz="1200" dirty="0"/>
              <a:t> </a:t>
            </a:r>
            <a:r>
              <a:rPr lang="en-US" altLang="zh-CN" sz="1200" dirty="0"/>
              <a:t>2017;</a:t>
            </a:r>
            <a:r>
              <a:rPr lang="zh-CN" altLang="en-US" sz="1200" dirty="0"/>
              <a:t> </a:t>
            </a:r>
            <a:r>
              <a:rPr lang="en-US" sz="1200" dirty="0" err="1"/>
              <a:t>Zettlemoyer</a:t>
            </a:r>
            <a:r>
              <a:rPr lang="en-US" sz="1200" dirty="0"/>
              <a:t> &amp; Collins, 2012</a:t>
            </a:r>
            <a:r>
              <a:rPr lang="en-US" altLang="zh-CN" sz="1200" dirty="0"/>
              <a:t>)</a:t>
            </a:r>
            <a:endParaRPr lang="en-US" sz="1200" dirty="0"/>
          </a:p>
        </p:txBody>
      </p:sp>
      <p:sp>
        <p:nvSpPr>
          <p:cNvPr id="48" name="TextBox 102">
            <a:extLst>
              <a:ext uri="{FF2B5EF4-FFF2-40B4-BE49-F238E27FC236}">
                <a16:creationId xmlns:a16="http://schemas.microsoft.com/office/drawing/2014/main" xmlns="" id="{5F206BB8-6967-B944-9B89-694E5C2E6D94}"/>
              </a:ext>
            </a:extLst>
          </p:cNvPr>
          <p:cNvSpPr txBox="1"/>
          <p:nvPr/>
        </p:nvSpPr>
        <p:spPr>
          <a:xfrm>
            <a:off x="2576184" y="4228605"/>
            <a:ext cx="72863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/>
              <a:t>..….</a:t>
            </a:r>
          </a:p>
        </p:txBody>
      </p:sp>
    </p:spTree>
    <p:extLst>
      <p:ext uri="{BB962C8B-B14F-4D97-AF65-F5344CB8AC3E}">
        <p14:creationId xmlns:p14="http://schemas.microsoft.com/office/powerpoint/2010/main" val="18892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33" grpId="0"/>
      <p:bldP spid="34" grpId="0" animBg="1"/>
      <p:bldP spid="36" grpId="0"/>
      <p:bldP spid="37" grpId="0"/>
      <p:bldP spid="39" grpId="0"/>
      <p:bldP spid="41" grpId="0"/>
      <p:bldP spid="44" grpId="0"/>
      <p:bldP spid="45" grpId="0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95308" y="4854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2"/>
          </p:nvPr>
        </p:nvSpPr>
        <p:spPr>
          <a:xfrm>
            <a:off x="311700" y="4854150"/>
            <a:ext cx="840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from Explanations with Neural Execution Tree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5EF1944-08E8-3D49-BBEB-F8240819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endParaRPr lang="en-US" dirty="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AB19BE40-E543-164B-BB58-6A65D551C711}"/>
              </a:ext>
            </a:extLst>
          </p:cNvPr>
          <p:cNvSpPr txBox="1"/>
          <p:nvPr/>
        </p:nvSpPr>
        <p:spPr>
          <a:xfrm>
            <a:off x="1958796" y="1767822"/>
            <a:ext cx="296946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charset="0"/>
                <a:ea typeface="Cambria Math" charset="0"/>
                <a:cs typeface="Cambria Math" charset="0"/>
              </a:rPr>
              <a:t>Sentence: quality ingredients preparation all around, and a very fair 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price</a:t>
            </a:r>
            <a:r>
              <a:rPr lang="en-US" altLang="zh-CN" sz="1200" dirty="0">
                <a:latin typeface="Cambria Math" charset="0"/>
                <a:ea typeface="Cambria Math" charset="0"/>
                <a:cs typeface="Cambria Math" charset="0"/>
              </a:rPr>
              <a:t> for NYC.</a:t>
            </a:r>
          </a:p>
          <a:p>
            <a:endParaRPr lang="en-US" altLang="zh-CN" sz="12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altLang="zh-CN" sz="1200" dirty="0">
                <a:latin typeface="Cambria Math" charset="0"/>
                <a:ea typeface="Cambria Math" charset="0"/>
                <a:cs typeface="Cambria Math" charset="0"/>
              </a:rPr>
              <a:t>Question: What is the sentiment polarity </a:t>
            </a:r>
            <a:r>
              <a:rPr lang="en-US" altLang="zh-CN" sz="1200" dirty="0" err="1">
                <a:latin typeface="Cambria Math" charset="0"/>
                <a:ea typeface="Cambria Math" charset="0"/>
                <a:cs typeface="Cambria Math" charset="0"/>
              </a:rPr>
              <a:t>w.r.t</a:t>
            </a:r>
            <a:r>
              <a:rPr lang="en-US" altLang="zh-CN" sz="1200" dirty="0">
                <a:latin typeface="Cambria Math" charset="0"/>
                <a:ea typeface="Cambria Math" charset="0"/>
                <a:cs typeface="Cambria Math" charset="0"/>
              </a:rPr>
              <a:t>. “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price</a:t>
            </a:r>
            <a:r>
              <a:rPr lang="en-US" altLang="zh-CN" sz="1200" dirty="0">
                <a:latin typeface="Cambria Math" charset="0"/>
                <a:ea typeface="Cambria Math" charset="0"/>
                <a:cs typeface="Cambria Math" charset="0"/>
              </a:rPr>
              <a:t>” ?</a:t>
            </a:r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xmlns="" id="{694FDF47-E764-2340-AE57-75A587C1B2D5}"/>
              </a:ext>
            </a:extLst>
          </p:cNvPr>
          <p:cNvSpPr txBox="1"/>
          <p:nvPr/>
        </p:nvSpPr>
        <p:spPr>
          <a:xfrm>
            <a:off x="1958796" y="142289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Instance</a:t>
            </a:r>
            <a:endParaRPr kumimoji="1" lang="zh-CN" altLang="en-US" sz="1200" dirty="0"/>
          </a:p>
        </p:txBody>
      </p:sp>
      <p:cxnSp>
        <p:nvCxnSpPr>
          <p:cNvPr id="20" name="直线箭头连接符 13">
            <a:extLst>
              <a:ext uri="{FF2B5EF4-FFF2-40B4-BE49-F238E27FC236}">
                <a16:creationId xmlns:a16="http://schemas.microsoft.com/office/drawing/2014/main" xmlns="" id="{F331DFF7-6815-B045-8CFD-47A42E1AF94E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3443528" y="2783485"/>
            <a:ext cx="0" cy="63635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7">
            <a:extLst>
              <a:ext uri="{FF2B5EF4-FFF2-40B4-BE49-F238E27FC236}">
                <a16:creationId xmlns:a16="http://schemas.microsoft.com/office/drawing/2014/main" xmlns="" id="{E876C7A1-E34B-224C-8098-4807BFE024AF}"/>
              </a:ext>
            </a:extLst>
          </p:cNvPr>
          <p:cNvSpPr/>
          <p:nvPr/>
        </p:nvSpPr>
        <p:spPr>
          <a:xfrm>
            <a:off x="2336820" y="2887359"/>
            <a:ext cx="1201291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labeling</a:t>
            </a:r>
            <a:endParaRPr lang="zh-CN" altLang="en-US" sz="120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直线箭头连接符 31">
            <a:extLst>
              <a:ext uri="{FF2B5EF4-FFF2-40B4-BE49-F238E27FC236}">
                <a16:creationId xmlns:a16="http://schemas.microsoft.com/office/drawing/2014/main" xmlns="" id="{2F8D5D57-EA5C-9043-8EE5-2ACBCD5EDCEE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352031" y="3100174"/>
            <a:ext cx="1" cy="72361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37">
            <a:extLst>
              <a:ext uri="{FF2B5EF4-FFF2-40B4-BE49-F238E27FC236}">
                <a16:creationId xmlns:a16="http://schemas.microsoft.com/office/drawing/2014/main" xmlns="" id="{E7F71B11-5920-CE48-AD2E-4E4F3A7FA096}"/>
              </a:ext>
            </a:extLst>
          </p:cNvPr>
          <p:cNvSpPr txBox="1"/>
          <p:nvPr/>
        </p:nvSpPr>
        <p:spPr>
          <a:xfrm>
            <a:off x="5290889" y="2426183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unlabeled instance</a:t>
            </a:r>
            <a:endParaRPr kumimoji="1" lang="zh-CN" altLang="en-US" sz="1200" dirty="0"/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xmlns="" id="{AA8C36FF-673C-ED4B-A247-9CB0C3E79CF2}"/>
              </a:ext>
            </a:extLst>
          </p:cNvPr>
          <p:cNvSpPr txBox="1"/>
          <p:nvPr/>
        </p:nvSpPr>
        <p:spPr>
          <a:xfrm>
            <a:off x="5290890" y="2638509"/>
            <a:ext cx="212228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Sentence: it has delicious food with a </a:t>
            </a:r>
            <a:r>
              <a:rPr lang="en-US" altLang="zh-CN" sz="1200" dirty="0">
                <a:solidFill>
                  <a:srgbClr val="C00000"/>
                </a:solidFill>
              </a:rPr>
              <a:t>fair</a:t>
            </a:r>
            <a:r>
              <a:rPr lang="en-US" altLang="zh-CN" sz="1200" dirty="0"/>
              <a:t> 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altLang="zh-CN" sz="1200" dirty="0"/>
              <a:t>.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xmlns="" id="{E829EA26-89FF-0246-B2C9-CF8055DC2677}"/>
              </a:ext>
            </a:extLst>
          </p:cNvPr>
          <p:cNvSpPr txBox="1"/>
          <p:nvPr/>
        </p:nvSpPr>
        <p:spPr>
          <a:xfrm>
            <a:off x="1958796" y="3419836"/>
            <a:ext cx="296946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Label: </a:t>
            </a:r>
            <a:r>
              <a:rPr lang="en-US" altLang="en-US" sz="1200" b="1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Positive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Explanation: because the word “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altLang="zh-CN" sz="1200" dirty="0"/>
              <a:t>” is directly preceded by </a:t>
            </a:r>
            <a:r>
              <a:rPr lang="en-US" altLang="zh-CN" sz="1200" dirty="0">
                <a:solidFill>
                  <a:srgbClr val="C00000"/>
                </a:solidFill>
              </a:rPr>
              <a:t>fair</a:t>
            </a:r>
            <a:r>
              <a:rPr lang="en-US" altLang="zh-CN" sz="1200" dirty="0"/>
              <a:t>.</a:t>
            </a:r>
          </a:p>
        </p:txBody>
      </p:sp>
      <p:sp>
        <p:nvSpPr>
          <p:cNvPr id="34" name="文本框 29">
            <a:extLst>
              <a:ext uri="{FF2B5EF4-FFF2-40B4-BE49-F238E27FC236}">
                <a16:creationId xmlns:a16="http://schemas.microsoft.com/office/drawing/2014/main" xmlns="" id="{A55D902B-AB1F-0B4C-94AD-D68A9F74ED2E}"/>
              </a:ext>
            </a:extLst>
          </p:cNvPr>
          <p:cNvSpPr txBox="1"/>
          <p:nvPr/>
        </p:nvSpPr>
        <p:spPr>
          <a:xfrm>
            <a:off x="1949984" y="3165921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Label result</a:t>
            </a:r>
            <a:endParaRPr kumimoji="1" lang="zh-CN" altLang="en-US" sz="1200" dirty="0"/>
          </a:p>
        </p:txBody>
      </p:sp>
      <p:sp>
        <p:nvSpPr>
          <p:cNvPr id="35" name="矩形 33">
            <a:extLst>
              <a:ext uri="{FF2B5EF4-FFF2-40B4-BE49-F238E27FC236}">
                <a16:creationId xmlns:a16="http://schemas.microsoft.com/office/drawing/2014/main" xmlns="" id="{7337C96A-717B-D44B-83DB-0AADDEE8A307}"/>
              </a:ext>
            </a:extLst>
          </p:cNvPr>
          <p:cNvSpPr/>
          <p:nvPr/>
        </p:nvSpPr>
        <p:spPr>
          <a:xfrm>
            <a:off x="5270851" y="3349912"/>
            <a:ext cx="1135568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200">
                <a:ln w="0"/>
                <a:solidFill>
                  <a:srgbClr val="FB8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Hard Matching</a:t>
            </a:r>
            <a:endParaRPr lang="zh-CN" altLang="en-US" sz="1200" dirty="0">
              <a:ln w="0"/>
              <a:solidFill>
                <a:srgbClr val="FB853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直线连接符 10">
            <a:extLst>
              <a:ext uri="{FF2B5EF4-FFF2-40B4-BE49-F238E27FC236}">
                <a16:creationId xmlns:a16="http://schemas.microsoft.com/office/drawing/2014/main" xmlns="" id="{9537D7BD-20B0-3243-82D1-1DCAA1F362B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928260" y="3823793"/>
            <a:ext cx="1440977" cy="1154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3" grpId="0"/>
      <p:bldP spid="32" grpId="0" animBg="1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1054</Words>
  <Application>Microsoft Macintosh PowerPoint</Application>
  <PresentationFormat>全屏显示(16:9)</PresentationFormat>
  <Paragraphs>175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Nova Light</vt:lpstr>
      <vt:lpstr>Cambria Math</vt:lpstr>
      <vt:lpstr>Helvetica</vt:lpstr>
      <vt:lpstr>inherit</vt:lpstr>
      <vt:lpstr>Wingdings</vt:lpstr>
      <vt:lpstr>宋体</vt:lpstr>
      <vt:lpstr>Arial</vt:lpstr>
      <vt:lpstr>Simple Light</vt:lpstr>
      <vt:lpstr>Learning from Explanations with Neural Execution Tree</vt:lpstr>
      <vt:lpstr>Our Idea: High-level Human Supervisions</vt:lpstr>
      <vt:lpstr>Our Idea: High-level Human Supervisions</vt:lpstr>
      <vt:lpstr>Our Idea: High-level Human Supervisions</vt:lpstr>
      <vt:lpstr>PowerPoint 演示文稿</vt:lpstr>
      <vt:lpstr>Problem Setting</vt:lpstr>
      <vt:lpstr>Natural Language Explanation</vt:lpstr>
      <vt:lpstr>Explanations to “labeling functions”</vt:lpstr>
      <vt:lpstr>Hard matching for data augmentation</vt:lpstr>
      <vt:lpstr>Proposed Model - Overview</vt:lpstr>
      <vt:lpstr>PowerPoint 演示文稿</vt:lpstr>
      <vt:lpstr>Performance Analysis – Relation Extraction</vt:lpstr>
      <vt:lpstr>Study on Label Efficiency (TACRED)</vt:lpstr>
      <vt:lpstr>Thank you!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Explanations with Neural Execution Tree</dc:title>
  <cp:lastModifiedBy>王 子奇</cp:lastModifiedBy>
  <cp:revision>170</cp:revision>
  <dcterms:modified xsi:type="dcterms:W3CDTF">2020-04-08T09:28:23Z</dcterms:modified>
</cp:coreProperties>
</file>