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71" r:id="rId3"/>
    <p:sldId id="378" r:id="rId4"/>
    <p:sldId id="375" r:id="rId5"/>
    <p:sldId id="376" r:id="rId6"/>
    <p:sldId id="377" r:id="rId7"/>
    <p:sldId id="355" r:id="rId8"/>
    <p:sldId id="372" r:id="rId9"/>
    <p:sldId id="356" r:id="rId10"/>
    <p:sldId id="373" r:id="rId11"/>
    <p:sldId id="357" r:id="rId12"/>
    <p:sldId id="374" r:id="rId13"/>
    <p:sldId id="358" r:id="rId14"/>
    <p:sldId id="359" r:id="rId15"/>
    <p:sldId id="360" r:id="rId16"/>
    <p:sldId id="361" r:id="rId17"/>
    <p:sldId id="362" r:id="rId18"/>
    <p:sldId id="363" r:id="rId19"/>
    <p:sldId id="366" r:id="rId20"/>
    <p:sldId id="367" r:id="rId21"/>
    <p:sldId id="368" r:id="rId22"/>
    <p:sldId id="370" r:id="rId23"/>
    <p:sldId id="365" r:id="rId24"/>
    <p:sldId id="379" r:id="rId25"/>
    <p:sldId id="382" r:id="rId26"/>
    <p:sldId id="380" r:id="rId27"/>
    <p:sldId id="383" r:id="rId28"/>
    <p:sldId id="384" r:id="rId29"/>
    <p:sldId id="385" r:id="rId30"/>
    <p:sldId id="386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爬虫基础知识" id="{38B2C2C1-F4A3-2B44-B994-819C47045D06}">
          <p14:sldIdLst>
            <p14:sldId id="256"/>
            <p14:sldId id="371"/>
            <p14:sldId id="378"/>
            <p14:sldId id="375"/>
            <p14:sldId id="376"/>
            <p14:sldId id="377"/>
            <p14:sldId id="355"/>
            <p14:sldId id="372"/>
          </p14:sldIdLst>
        </p14:section>
        <p14:section name="mysql安装" id="{E06A6740-12F2-3948-9752-7088CD8BB2BF}">
          <p14:sldIdLst>
            <p14:sldId id="356"/>
            <p14:sldId id="373"/>
            <p14:sldId id="357"/>
            <p14:sldId id="374"/>
          </p14:sldIdLst>
        </p14:section>
        <p14:section name="mysql基本使用" id="{7A156662-5410-494B-8BD5-5660C7E7E452}">
          <p14:sldIdLst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python连接mysql" id="{C398C2B9-244A-874A-BDF3-0DEDB2FD2FE0}">
          <p14:sldIdLst>
            <p14:sldId id="366"/>
            <p14:sldId id="367"/>
            <p14:sldId id="368"/>
          </p14:sldIdLst>
        </p14:section>
        <p14:section name="总结" id="{FD14249A-2271-D545-8029-914DA609EFE2}">
          <p14:sldIdLst>
            <p14:sldId id="370"/>
            <p14:sldId id="365"/>
          </p14:sldIdLst>
        </p14:section>
        <p14:section name="彩蛋" id="{FBE8201C-F91D-5642-969A-789930DE63DC}">
          <p14:sldIdLst>
            <p14:sldId id="379"/>
            <p14:sldId id="382"/>
            <p14:sldId id="380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063"/>
  </p:normalViewPr>
  <p:slideViewPr>
    <p:cSldViewPr snapToGrid="0" snapToObjects="1">
      <p:cViewPr>
        <p:scale>
          <a:sx n="129" d="100"/>
          <a:sy n="12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06"/>
            <a:ext cx="6858000" cy="1791198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279"/>
            <a:ext cx="6858000" cy="1242167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2295" indent="0" algn="ctr">
              <a:buNone/>
              <a:defRPr sz="1080"/>
            </a:lvl7pPr>
            <a:lvl8pPr marL="2160905" indent="0" algn="ctr">
              <a:buNone/>
              <a:defRPr sz="1080"/>
            </a:lvl8pPr>
            <a:lvl9pPr marL="2469515" indent="0" algn="ctr">
              <a:buNone/>
              <a:defRPr sz="10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0"/>
            <a:ext cx="1971675" cy="43600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0"/>
            <a:ext cx="5800725" cy="4360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660"/>
            <a:ext cx="7886700" cy="2140147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054"/>
            <a:ext cx="7886700" cy="1125453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229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90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95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599"/>
            <a:ext cx="3886200" cy="32644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599"/>
            <a:ext cx="3886200" cy="32644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0"/>
            <a:ext cx="7886700" cy="9944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23"/>
            <a:ext cx="3868340" cy="618105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2295" indent="0">
              <a:buNone/>
              <a:defRPr sz="1080" b="1"/>
            </a:lvl7pPr>
            <a:lvl8pPr marL="2160905" indent="0">
              <a:buNone/>
              <a:defRPr sz="1080" b="1"/>
            </a:lvl8pPr>
            <a:lvl9pPr marL="2469515" indent="0">
              <a:buNone/>
              <a:defRPr sz="10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29"/>
            <a:ext cx="3868340" cy="27642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23"/>
            <a:ext cx="3887391" cy="618105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2295" indent="0">
              <a:buNone/>
              <a:defRPr sz="1080" b="1"/>
            </a:lvl7pPr>
            <a:lvl8pPr marL="2160905" indent="0">
              <a:buNone/>
              <a:defRPr sz="1080" b="1"/>
            </a:lvl8pPr>
            <a:lvl9pPr marL="2469515" indent="0">
              <a:buNone/>
              <a:defRPr sz="10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29"/>
            <a:ext cx="3887391" cy="27642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95"/>
            <a:ext cx="2949178" cy="1200484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75"/>
            <a:ext cx="4629150" cy="3656234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479"/>
            <a:ext cx="2949178" cy="285948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2295" indent="0">
              <a:buNone/>
              <a:defRPr sz="675"/>
            </a:lvl7pPr>
            <a:lvl8pPr marL="2160905" indent="0">
              <a:buNone/>
              <a:defRPr sz="675"/>
            </a:lvl8pPr>
            <a:lvl9pPr marL="246951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95"/>
            <a:ext cx="2949178" cy="1200484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775"/>
            <a:ext cx="4629150" cy="3656234"/>
          </a:xfrm>
        </p:spPr>
        <p:txBody>
          <a:bodyPr anchor="t"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2295" indent="0">
              <a:buNone/>
              <a:defRPr sz="1350"/>
            </a:lvl7pPr>
            <a:lvl8pPr marL="2160905" indent="0">
              <a:buNone/>
              <a:defRPr sz="1350"/>
            </a:lvl8pPr>
            <a:lvl9pPr marL="2469515" indent="0">
              <a:buNone/>
              <a:defRPr sz="135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479"/>
            <a:ext cx="2949178" cy="285948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2295" indent="0">
              <a:buNone/>
              <a:defRPr sz="675"/>
            </a:lvl7pPr>
            <a:lvl8pPr marL="2160905" indent="0">
              <a:buNone/>
              <a:defRPr sz="675"/>
            </a:lvl8pPr>
            <a:lvl9pPr marL="246951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0"/>
            <a:ext cx="7886700" cy="99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599"/>
            <a:ext cx="7886700" cy="326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588"/>
            <a:ext cx="20574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588"/>
            <a:ext cx="30861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588"/>
            <a:ext cx="20574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6600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5210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820" indent="-15430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2295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905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9515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47.93.248.15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47.93.248.15/%E9%98%BF%E9%87%8C%E9%89%B4%E9%BB%84api%E8%AF%B4%E6%98%8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mysql.com/downloads/my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6409" y="1233227"/>
            <a:ext cx="8557591" cy="92356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八天训练营</a:t>
            </a:r>
            <a:endParaRPr kumimoji="1"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1069" y="2295254"/>
            <a:ext cx="326243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博学谷老师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：张诚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295" y="1272208"/>
            <a:ext cx="1093305" cy="8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相当大的一个文件夹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1443" y="619539"/>
            <a:ext cx="1895061" cy="8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新创建一个数据库</a:t>
            </a:r>
          </a:p>
          <a:p>
            <a:pPr algn="ctr"/>
            <a:r>
              <a:rPr kumimoji="1" lang="en-US" altLang="zh-CN" dirty="0" smtClean="0"/>
              <a:t>(Excel)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41443" y="1679712"/>
            <a:ext cx="1895061" cy="8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新创建一个数据库</a:t>
            </a:r>
          </a:p>
          <a:p>
            <a:pPr algn="ctr"/>
            <a:r>
              <a:rPr kumimoji="1" lang="en-US" altLang="zh-CN" dirty="0" smtClean="0"/>
              <a:t>(Excel)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41441" y="2839276"/>
            <a:ext cx="1895061" cy="8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新创建一个数据库</a:t>
            </a:r>
          </a:p>
          <a:p>
            <a:pPr algn="ctr"/>
            <a:r>
              <a:rPr kumimoji="1" lang="en-US" altLang="zh-CN" dirty="0" smtClean="0"/>
              <a:t>(Excel)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41442" y="3998840"/>
            <a:ext cx="1895061" cy="8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新创建一个数据库</a:t>
            </a:r>
          </a:p>
          <a:p>
            <a:pPr algn="ctr"/>
            <a:r>
              <a:rPr kumimoji="1" lang="en-US" altLang="zh-CN" dirty="0" smtClean="0"/>
              <a:t>(Excel)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73827" y="463826"/>
            <a:ext cx="1222512" cy="5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可以有</a:t>
            </a:r>
            <a:r>
              <a:rPr kumimoji="1" lang="zh-CN" altLang="en-US" smtClean="0"/>
              <a:t>多个表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26227" y="616226"/>
            <a:ext cx="1222512" cy="5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可以有</a:t>
            </a:r>
            <a:r>
              <a:rPr kumimoji="1" lang="zh-CN" altLang="en-US" smtClean="0"/>
              <a:t>多个表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78627" y="768626"/>
            <a:ext cx="1222512" cy="5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可以有</a:t>
            </a:r>
            <a:r>
              <a:rPr kumimoji="1" lang="zh-CN" altLang="en-US" smtClean="0"/>
              <a:t>多个表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31027" y="921026"/>
            <a:ext cx="1222512" cy="5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可以有</a:t>
            </a:r>
            <a:r>
              <a:rPr kumimoji="1" lang="zh-CN" altLang="en-US" smtClean="0"/>
              <a:t>多个表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83427" y="1073426"/>
            <a:ext cx="1222512" cy="5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可以有</a:t>
            </a:r>
            <a:r>
              <a:rPr kumimoji="1" lang="zh-CN" altLang="en-US" smtClean="0"/>
              <a:t>多个表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2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安装可视化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2929559" cy="379688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Navicat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8" y="1868556"/>
            <a:ext cx="3992402" cy="2690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53" y="963433"/>
            <a:ext cx="3285166" cy="36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8650" y="152144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HelveticaNeue" charset="0"/>
              </a:rPr>
              <a:t>用户名  </a:t>
            </a:r>
            <a:r>
              <a:rPr lang="en-US" altLang="zh-CN" sz="1400" dirty="0">
                <a:solidFill>
                  <a:srgbClr val="000000"/>
                </a:solidFill>
                <a:latin typeface="HelveticaNeue" charset="0"/>
              </a:rPr>
              <a:t>root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HelveticaNeue" charset="0"/>
              </a:rPr>
              <a:t>密码  </a:t>
            </a:r>
            <a:r>
              <a:rPr lang="en-US" altLang="zh-CN" sz="1400" dirty="0" smtClean="0">
                <a:solidFill>
                  <a:srgbClr val="000000"/>
                </a:solidFill>
                <a:latin typeface="HelveticaNeue" charset="0"/>
              </a:rPr>
              <a:t>MyNewPass4</a:t>
            </a:r>
            <a:r>
              <a:rPr lang="zh-CN" altLang="en-US" sz="1400" dirty="0" smtClean="0">
                <a:solidFill>
                  <a:srgbClr val="000000"/>
                </a:solidFill>
                <a:latin typeface="HelveticaNeue" charset="0"/>
              </a:rPr>
              <a:t>！</a:t>
            </a:r>
            <a:endParaRPr lang="en-US" altLang="zh-CN" sz="1400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hr-HR" altLang="zh-CN" sz="1400" dirty="0" err="1">
                <a:solidFill>
                  <a:srgbClr val="000000"/>
                </a:solidFill>
                <a:latin typeface="HelveticaNeue" charset="0"/>
              </a:rPr>
              <a:t>Ip</a:t>
            </a:r>
            <a:r>
              <a:rPr lang="zh-CN" altLang="hr-HR" sz="1400" dirty="0">
                <a:solidFill>
                  <a:srgbClr val="000000"/>
                </a:solidFill>
                <a:latin typeface="HelveticaNeue" charset="0"/>
              </a:rPr>
              <a:t>地址 </a:t>
            </a:r>
            <a:r>
              <a:rPr lang="hr-HR" altLang="zh-CN" sz="1400" dirty="0">
                <a:solidFill>
                  <a:srgbClr val="118EFF"/>
                </a:solidFill>
                <a:latin typeface="HelveticaNeue" charset="0"/>
                <a:hlinkClick r:id="rId2"/>
              </a:rPr>
              <a:t>47.93.248.15</a:t>
            </a:r>
            <a:endParaRPr lang="hr-HR" altLang="zh-CN" sz="1400" dirty="0">
              <a:solidFill>
                <a:srgbClr val="000000"/>
              </a:solidFill>
              <a:latin typeface="HelveticaNeue" charset="0"/>
              <a:hlinkClick r:id="rId2"/>
            </a:endParaRPr>
          </a:p>
          <a:p>
            <a:r>
              <a:rPr lang="zh-CN" altLang="cs-CZ" sz="1400" dirty="0">
                <a:solidFill>
                  <a:srgbClr val="000000"/>
                </a:solidFill>
                <a:latin typeface="HelveticaNeue" charset="0"/>
              </a:rPr>
              <a:t>端口号 </a:t>
            </a:r>
            <a:r>
              <a:rPr lang="is-IS" altLang="zh-CN" sz="1400" dirty="0" smtClean="0">
                <a:solidFill>
                  <a:srgbClr val="000000"/>
                </a:solidFill>
                <a:latin typeface="HelveticaNeue" charset="0"/>
              </a:rPr>
              <a:t>20010</a:t>
            </a:r>
            <a:endParaRPr lang="cs-CZ" altLang="zh-CN" sz="1400" dirty="0">
              <a:solidFill>
                <a:srgbClr val="000000"/>
              </a:solidFill>
              <a:latin typeface="HelveticaNeue" charset="0"/>
            </a:endParaRPr>
          </a:p>
          <a:p>
            <a:endParaRPr lang="cs-CZ" altLang="zh-CN" sz="1400" dirty="0">
              <a:solidFill>
                <a:srgbClr val="000000"/>
              </a:solidFill>
              <a:latin typeface="HelveticaNeue" charset="0"/>
            </a:endParaRPr>
          </a:p>
          <a:p>
            <a:r>
              <a:rPr lang="zh-CN" altLang="cs-CZ" sz="1400" dirty="0">
                <a:solidFill>
                  <a:srgbClr val="000000"/>
                </a:solidFill>
                <a:latin typeface="HelveticaNeue" charset="0"/>
              </a:rPr>
              <a:t>使用</a:t>
            </a:r>
            <a:r>
              <a:rPr lang="cs-CZ" altLang="zh-CN" sz="1400" dirty="0" err="1">
                <a:solidFill>
                  <a:srgbClr val="000000"/>
                </a:solidFill>
                <a:latin typeface="HelveticaNeue" charset="0"/>
              </a:rPr>
              <a:t>Navicat</a:t>
            </a:r>
            <a:r>
              <a:rPr lang="zh-CN" altLang="cs-CZ" sz="1400" dirty="0">
                <a:solidFill>
                  <a:srgbClr val="000000"/>
                </a:solidFill>
                <a:latin typeface="HelveticaNeue" charset="0"/>
              </a:rPr>
              <a:t>连接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17" y="1033670"/>
            <a:ext cx="5641243" cy="26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查询数据库基本</a:t>
            </a:r>
            <a:r>
              <a:rPr lang="zh-CN" altLang="zh-CN" dirty="0" smtClean="0"/>
              <a:t>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DATABASES; </a:t>
            </a:r>
            <a:r>
              <a:rPr lang="zh-CN" altLang="zh-CN" dirty="0"/>
              <a:t>查看所有</a:t>
            </a:r>
            <a:r>
              <a:rPr lang="zh-CN" altLang="zh-CN" dirty="0" smtClean="0"/>
              <a:t>数据库</a:t>
            </a:r>
            <a:endParaRPr lang="zh-CN" altLang="en-US" dirty="0" smtClean="0"/>
          </a:p>
          <a:p>
            <a:r>
              <a:rPr lang="en-US" altLang="zh-CN" dirty="0"/>
              <a:t>CREATE  DATABASE  student;</a:t>
            </a:r>
            <a:r>
              <a:rPr lang="zh-CN" altLang="en-US" dirty="0"/>
              <a:t>创建</a:t>
            </a:r>
            <a:r>
              <a:rPr lang="zh-CN" altLang="en-US" dirty="0" smtClean="0"/>
              <a:t>数据库</a:t>
            </a:r>
            <a:endParaRPr lang="zh-CN" altLang="zh-CN" dirty="0"/>
          </a:p>
          <a:p>
            <a:r>
              <a:rPr lang="en-US" altLang="zh-CN" dirty="0"/>
              <a:t>USE student</a:t>
            </a:r>
            <a:r>
              <a:rPr lang="en-US" altLang="zh-CN" dirty="0" smtClean="0"/>
              <a:t>; </a:t>
            </a:r>
            <a:r>
              <a:rPr lang="zh-CN" altLang="zh-CN" dirty="0"/>
              <a:t>切换数据库</a:t>
            </a:r>
          </a:p>
          <a:p>
            <a:r>
              <a:rPr lang="en-US" altLang="zh-CN" dirty="0" smtClean="0"/>
              <a:t>SHOW </a:t>
            </a:r>
            <a:r>
              <a:rPr lang="en-US" altLang="zh-CN" dirty="0"/>
              <a:t>TABLES; </a:t>
            </a:r>
            <a:r>
              <a:rPr lang="zh-CN" altLang="zh-CN" dirty="0"/>
              <a:t>查看数据库下的所有</a:t>
            </a:r>
            <a:r>
              <a:rPr lang="zh-CN" altLang="zh-CN" dirty="0" smtClean="0"/>
              <a:t>表</a:t>
            </a: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445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7886700" cy="277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格式</a:t>
            </a:r>
          </a:p>
          <a:p>
            <a:pPr marL="0" indent="0">
              <a:buNone/>
            </a:pPr>
            <a:r>
              <a:rPr lang="en-US" altLang="zh-CN" dirty="0"/>
              <a:t>CREATE TABLE [IF NOT EXISTS] </a:t>
            </a:r>
            <a:r>
              <a:rPr lang="en-US" altLang="zh-CN" dirty="0" err="1"/>
              <a:t>table_name</a:t>
            </a:r>
            <a:r>
              <a:rPr lang="en-US" altLang="zh-CN" dirty="0"/>
              <a:t>(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Column_name</a:t>
            </a:r>
            <a:r>
              <a:rPr lang="en-US" altLang="zh-CN" dirty="0"/>
              <a:t>(</a:t>
            </a:r>
            <a:r>
              <a:rPr lang="zh-CN" altLang="zh-CN" dirty="0"/>
              <a:t>列名</a:t>
            </a:r>
            <a:r>
              <a:rPr lang="en-US" altLang="zh-CN" dirty="0"/>
              <a:t>)    </a:t>
            </a:r>
            <a:r>
              <a:rPr lang="en-US" altLang="zh-CN" dirty="0" err="1"/>
              <a:t>data_type</a:t>
            </a:r>
            <a:r>
              <a:rPr lang="en-US" altLang="zh-CN" dirty="0"/>
              <a:t>(</a:t>
            </a:r>
            <a:r>
              <a:rPr lang="zh-CN" altLang="zh-CN" dirty="0"/>
              <a:t>数据类型</a:t>
            </a:r>
            <a:r>
              <a:rPr lang="en-US" altLang="zh-CN" dirty="0"/>
              <a:t>)  not null,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Column_name</a:t>
            </a:r>
            <a:r>
              <a:rPr lang="en-US" altLang="zh-CN" dirty="0"/>
              <a:t>(</a:t>
            </a:r>
            <a:r>
              <a:rPr lang="zh-CN" altLang="zh-CN" dirty="0"/>
              <a:t>列名</a:t>
            </a:r>
            <a:r>
              <a:rPr lang="en-US" altLang="zh-CN" dirty="0"/>
              <a:t>)    </a:t>
            </a:r>
            <a:r>
              <a:rPr lang="en-US" altLang="zh-CN" dirty="0" err="1"/>
              <a:t>data_type</a:t>
            </a:r>
            <a:r>
              <a:rPr lang="en-US" altLang="zh-CN" dirty="0"/>
              <a:t>(</a:t>
            </a:r>
            <a:r>
              <a:rPr lang="zh-CN" altLang="zh-CN" dirty="0"/>
              <a:t>数据类型</a:t>
            </a:r>
            <a:r>
              <a:rPr lang="en-US" altLang="zh-CN" dirty="0"/>
              <a:t>)  not null,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503149"/>
            <a:ext cx="64635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table student (id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(100) ,</a:t>
            </a:r>
            <a:r>
              <a:rPr lang="en-US" altLang="zh-CN" dirty="0" err="1">
                <a:solidFill>
                  <a:srgbClr val="FF0000"/>
                </a:solidFill>
              </a:rPr>
              <a:t>stu_name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rgbClr val="FF0000"/>
                </a:solidFill>
              </a:rPr>
              <a:t>(100),age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(100</a:t>
            </a:r>
            <a:r>
              <a:rPr lang="en-US" altLang="zh-CN" dirty="0" smtClean="0">
                <a:solidFill>
                  <a:srgbClr val="FF0000"/>
                </a:solidFill>
              </a:rPr>
              <a:t>), </a:t>
            </a:r>
            <a:r>
              <a:rPr lang="en-US" altLang="zh-CN" dirty="0" err="1" smtClean="0">
                <a:solidFill>
                  <a:srgbClr val="FF0000"/>
                </a:solidFill>
              </a:rPr>
              <a:t>grade_id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(100));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3812128"/>
            <a:ext cx="69549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table </a:t>
            </a:r>
            <a:r>
              <a:rPr lang="en-US" altLang="zh-CN" dirty="0" err="1">
                <a:solidFill>
                  <a:srgbClr val="FF0000"/>
                </a:solidFill>
              </a:rPr>
              <a:t>grade_name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(100) ,</a:t>
            </a:r>
            <a:r>
              <a:rPr lang="en-US" altLang="zh-CN" dirty="0" err="1">
                <a:solidFill>
                  <a:srgbClr val="FF0000"/>
                </a:solidFill>
              </a:rPr>
              <a:t>stu_name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rgbClr val="FF0000"/>
                </a:solidFill>
              </a:rPr>
              <a:t>(100),age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(100), </a:t>
            </a:r>
            <a:r>
              <a:rPr lang="en-US" altLang="zh-CN" dirty="0" err="1">
                <a:solidFill>
                  <a:srgbClr val="FF0000"/>
                </a:solidFill>
              </a:rPr>
              <a:t>grade_id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(100));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4245847"/>
            <a:ext cx="69549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table </a:t>
            </a:r>
            <a:r>
              <a:rPr lang="en-US" altLang="zh-CN" dirty="0" smtClean="0">
                <a:solidFill>
                  <a:srgbClr val="FF0000"/>
                </a:solidFill>
              </a:rPr>
              <a:t>grade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(100) 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grade</a:t>
            </a:r>
            <a:r>
              <a:rPr lang="en-US" altLang="zh-CN" dirty="0" err="1" smtClean="0">
                <a:solidFill>
                  <a:srgbClr val="FF0000"/>
                </a:solidFill>
              </a:rPr>
              <a:t>_name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rgbClr val="FF0000"/>
                </a:solidFill>
              </a:rPr>
              <a:t>(100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插入操作</a:t>
            </a:r>
          </a:p>
          <a:p>
            <a:pPr marL="0" indent="0">
              <a:buNone/>
            </a:pPr>
            <a:r>
              <a:rPr lang="en-US" altLang="zh-CN" dirty="0"/>
              <a:t>INSERT [INTO]  </a:t>
            </a:r>
            <a:r>
              <a:rPr lang="en-US" altLang="zh-CN" dirty="0" err="1"/>
              <a:t>table_name</a:t>
            </a:r>
            <a:r>
              <a:rPr lang="en-US" altLang="zh-CN" dirty="0"/>
              <a:t> [(</a:t>
            </a:r>
            <a:r>
              <a:rPr lang="en-US" altLang="zh-CN" dirty="0" err="1"/>
              <a:t>col_name,col_name</a:t>
            </a:r>
            <a:r>
              <a:rPr lang="en-US" altLang="zh-CN" dirty="0"/>
              <a:t>,</a:t>
            </a:r>
            <a:r>
              <a:rPr lang="zh-CN" altLang="zh-CN" dirty="0"/>
              <a:t>…</a:t>
            </a:r>
            <a:r>
              <a:rPr lang="en-US" altLang="zh-CN" dirty="0"/>
              <a:t>)]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VALUES (</a:t>
            </a:r>
            <a:r>
              <a:rPr lang="en-US" altLang="zh-CN" dirty="0" err="1"/>
              <a:t>val,val</a:t>
            </a:r>
            <a:r>
              <a:rPr lang="en-US" altLang="zh-CN" dirty="0"/>
              <a:t>,</a:t>
            </a:r>
            <a:r>
              <a:rPr lang="zh-CN" altLang="zh-CN" dirty="0"/>
              <a:t>…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当列名省略的时候，必须插入表中所有字段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INSERT [INTO]  </a:t>
            </a:r>
            <a:r>
              <a:rPr lang="zh-CN" altLang="zh-CN" dirty="0"/>
              <a:t>表名 </a:t>
            </a:r>
            <a:r>
              <a:rPr lang="en-US" altLang="zh-CN" dirty="0"/>
              <a:t>[(</a:t>
            </a:r>
            <a:r>
              <a:rPr lang="zh-CN" altLang="zh-CN" dirty="0"/>
              <a:t>列名</a:t>
            </a:r>
            <a:r>
              <a:rPr lang="en-US" altLang="zh-CN" dirty="0"/>
              <a:t>1,</a:t>
            </a:r>
            <a:r>
              <a:rPr lang="zh-CN" altLang="zh-CN" dirty="0"/>
              <a:t>列名</a:t>
            </a:r>
            <a:r>
              <a:rPr lang="en-US" altLang="zh-CN" dirty="0"/>
              <a:t>2,..)]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VALUES (</a:t>
            </a:r>
            <a:r>
              <a:rPr lang="zh-CN" altLang="zh-CN" dirty="0"/>
              <a:t>值</a:t>
            </a:r>
            <a:r>
              <a:rPr lang="en-US" altLang="zh-CN" dirty="0"/>
              <a:t>1,</a:t>
            </a:r>
            <a:r>
              <a:rPr lang="zh-CN" altLang="zh-CN" dirty="0"/>
              <a:t>值</a:t>
            </a:r>
            <a:r>
              <a:rPr lang="en-US" altLang="zh-CN" dirty="0"/>
              <a:t>2,..)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853" y="4380093"/>
            <a:ext cx="48710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 into </a:t>
            </a:r>
            <a:r>
              <a:rPr lang="en-US" altLang="zh-CN" dirty="0" smtClean="0">
                <a:solidFill>
                  <a:srgbClr val="FF0000"/>
                </a:solidFill>
              </a:rPr>
              <a:t>student(</a:t>
            </a:r>
            <a:r>
              <a:rPr lang="en-US" altLang="zh-CN" dirty="0" err="1" smtClean="0">
                <a:solidFill>
                  <a:srgbClr val="FF0000"/>
                </a:solidFill>
              </a:rPr>
              <a:t>stu_name,age,grade_id</a:t>
            </a:r>
            <a:r>
              <a:rPr lang="en-US" altLang="zh-CN" dirty="0">
                <a:solidFill>
                  <a:srgbClr val="FF0000"/>
                </a:solidFill>
              </a:rPr>
              <a:t>) VALUES('</a:t>
            </a:r>
            <a:r>
              <a:rPr lang="zh-CN" altLang="zh-CN" dirty="0">
                <a:solidFill>
                  <a:srgbClr val="FF0000"/>
                </a:solidFill>
              </a:rPr>
              <a:t>小明</a:t>
            </a:r>
            <a:r>
              <a:rPr lang="en-US" altLang="zh-CN" dirty="0">
                <a:solidFill>
                  <a:srgbClr val="FF0000"/>
                </a:solidFill>
              </a:rPr>
              <a:t>',13,14)</a:t>
            </a:r>
            <a:endParaRPr lang="zh-CN" altLang="zh-CN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dirty="0"/>
              <a:t>查询操作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expr,…(</a:t>
            </a:r>
            <a:r>
              <a:rPr lang="zh-CN" altLang="zh-CN" dirty="0"/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[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table_name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[WHERE</a:t>
            </a:r>
            <a:r>
              <a:rPr lang="zh-CN" altLang="zh-CN" dirty="0"/>
              <a:t>条件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[GROUP BY </a:t>
            </a:r>
            <a:r>
              <a:rPr lang="en-US" altLang="zh-CN" dirty="0" err="1"/>
              <a:t>col_name</a:t>
            </a:r>
            <a:r>
              <a:rPr lang="en-US" altLang="zh-CN" dirty="0"/>
              <a:t> [ASC|DESC]]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[HAVING  </a:t>
            </a:r>
            <a:r>
              <a:rPr lang="zh-CN" altLang="zh-CN" dirty="0"/>
              <a:t>表达式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[ORDER BY </a:t>
            </a:r>
            <a:r>
              <a:rPr lang="en-US" altLang="zh-CN" dirty="0" err="1"/>
              <a:t>col_name</a:t>
            </a:r>
            <a:r>
              <a:rPr lang="en-US" altLang="zh-CN" dirty="0"/>
              <a:t> [ASC|DESC]]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[LIMIT  (0,1)]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];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table_name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*  </a:t>
            </a:r>
            <a:r>
              <a:rPr lang="zh-CN" altLang="zh-CN" dirty="0"/>
              <a:t>星号表示查找所有列名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572000" y="2570796"/>
            <a:ext cx="29367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 * from </a:t>
            </a:r>
            <a:r>
              <a:rPr lang="en-US" altLang="zh-CN" dirty="0" smtClean="0">
                <a:solidFill>
                  <a:srgbClr val="FF0000"/>
                </a:solidFill>
              </a:rPr>
              <a:t>student </a:t>
            </a:r>
            <a:r>
              <a:rPr lang="en-US" altLang="zh-CN" dirty="0">
                <a:solidFill>
                  <a:srgbClr val="FF0000"/>
                </a:solidFill>
              </a:rPr>
              <a:t>where age&gt;=16;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7886700" cy="152268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单表更新</a:t>
            </a:r>
          </a:p>
          <a:p>
            <a:pPr marL="0" indent="0">
              <a:buNone/>
            </a:pPr>
            <a:r>
              <a:rPr lang="en-US" altLang="zh-CN" dirty="0"/>
              <a:t>UPDATE </a:t>
            </a:r>
            <a:r>
              <a:rPr lang="en-US" altLang="zh-CN" dirty="0" err="1"/>
              <a:t>table_name</a:t>
            </a:r>
            <a:r>
              <a:rPr lang="en-US" altLang="zh-CN" dirty="0"/>
              <a:t> SET  </a:t>
            </a:r>
            <a:r>
              <a:rPr lang="en-US" altLang="zh-CN" dirty="0" err="1"/>
              <a:t>col_name</a:t>
            </a:r>
            <a:r>
              <a:rPr lang="en-US" altLang="zh-CN" dirty="0"/>
              <a:t>=</a:t>
            </a:r>
            <a:r>
              <a:rPr lang="zh-CN" altLang="zh-CN" dirty="0"/>
              <a:t>值</a:t>
            </a:r>
            <a:r>
              <a:rPr lang="en-US" altLang="zh-CN" dirty="0"/>
              <a:t>,</a:t>
            </a:r>
            <a:r>
              <a:rPr lang="en-US" altLang="zh-CN" dirty="0" err="1"/>
              <a:t>col_name</a:t>
            </a:r>
            <a:r>
              <a:rPr lang="en-US" altLang="zh-CN" dirty="0"/>
              <a:t>=</a:t>
            </a:r>
            <a:r>
              <a:rPr lang="zh-CN" altLang="zh-CN" dirty="0"/>
              <a:t>值</a:t>
            </a:r>
            <a:r>
              <a:rPr lang="en-US" altLang="zh-CN" dirty="0"/>
              <a:t>….  [WHERE</a:t>
            </a:r>
            <a:r>
              <a:rPr lang="zh-CN" altLang="zh-CN" dirty="0"/>
              <a:t>条件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更新值支持运算</a:t>
            </a:r>
          </a:p>
          <a:p>
            <a:pPr marL="0" indent="0">
              <a:buNone/>
            </a:pPr>
            <a:r>
              <a:rPr lang="zh-CN" altLang="zh-CN" dirty="0"/>
              <a:t>如不添加</a:t>
            </a:r>
            <a:r>
              <a:rPr lang="en-US" altLang="zh-CN" dirty="0"/>
              <a:t>WHERE</a:t>
            </a:r>
            <a:r>
              <a:rPr lang="zh-CN" altLang="zh-CN" dirty="0"/>
              <a:t>条件，则全表更新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8649" y="3279932"/>
            <a:ext cx="62194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update grade  SET  grade_name ='3ban' where grade_name='wulidashiban';</a:t>
            </a:r>
          </a:p>
        </p:txBody>
      </p:sp>
    </p:spTree>
    <p:extLst>
      <p:ext uri="{BB962C8B-B14F-4D97-AF65-F5344CB8AC3E}">
        <p14:creationId xmlns:p14="http://schemas.microsoft.com/office/powerpoint/2010/main" val="15290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599"/>
            <a:ext cx="7886700" cy="2794897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单表删除</a:t>
            </a:r>
          </a:p>
          <a:p>
            <a:pPr marL="0" indent="0">
              <a:buNone/>
            </a:pPr>
            <a:r>
              <a:rPr lang="en-US" altLang="zh-CN" dirty="0"/>
              <a:t>DELETE FROM </a:t>
            </a:r>
            <a:r>
              <a:rPr lang="en-US" altLang="zh-CN" dirty="0" err="1"/>
              <a:t>tbale_name</a:t>
            </a:r>
            <a:r>
              <a:rPr lang="en-US" altLang="zh-CN" dirty="0"/>
              <a:t>  [WHERE</a:t>
            </a:r>
            <a:r>
              <a:rPr lang="zh-CN" altLang="zh-CN" dirty="0"/>
              <a:t>条件</a:t>
            </a:r>
            <a:r>
              <a:rPr lang="en-US" altLang="zh-CN" dirty="0"/>
              <a:t>];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如果不加</a:t>
            </a:r>
            <a:r>
              <a:rPr lang="en-US" altLang="zh-CN" dirty="0"/>
              <a:t>WHERE</a:t>
            </a:r>
            <a:r>
              <a:rPr lang="zh-CN" altLang="zh-CN" dirty="0"/>
              <a:t>条件，则删除表中全部数据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</a:t>
            </a:r>
            <a:r>
              <a:rPr lang="zh-CN" altLang="zh-CN" dirty="0"/>
              <a:t>关键字</a:t>
            </a:r>
          </a:p>
          <a:p>
            <a:pPr marL="0" indent="0">
              <a:buNone/>
            </a:pPr>
            <a:r>
              <a:rPr lang="zh-CN" altLang="zh-CN" dirty="0"/>
              <a:t>对记录进行过滤，如果没有指定</a:t>
            </a:r>
            <a:r>
              <a:rPr lang="en-US" altLang="zh-CN" dirty="0"/>
              <a:t>WHERE</a:t>
            </a:r>
            <a:r>
              <a:rPr lang="zh-CN" altLang="zh-CN" dirty="0"/>
              <a:t>条件，则显示所有记录。</a:t>
            </a:r>
          </a:p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WHERE</a:t>
            </a:r>
            <a:r>
              <a:rPr lang="zh-CN" altLang="zh-CN" dirty="0"/>
              <a:t>表达式中，可以使用</a:t>
            </a:r>
            <a:r>
              <a:rPr lang="en-US" altLang="zh-CN" dirty="0"/>
              <a:t>MySQL</a:t>
            </a:r>
            <a:r>
              <a:rPr lang="zh-CN" altLang="zh-CN" dirty="0"/>
              <a:t>支持的函数或运算符。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dirty="0"/>
              <a:t>比较运算符</a:t>
            </a:r>
            <a:r>
              <a:rPr lang="en-US" altLang="zh-CN" dirty="0"/>
              <a:t> =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zh-CN" altLang="zh-CN" dirty="0"/>
              <a:t>、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&lt;=</a:t>
            </a:r>
            <a:r>
              <a:rPr lang="zh-CN" altLang="zh-CN" dirty="0"/>
              <a:t>、</a:t>
            </a:r>
            <a:r>
              <a:rPr lang="en-US" altLang="zh-CN" dirty="0"/>
              <a:t>&gt;=</a:t>
            </a:r>
            <a:r>
              <a:rPr lang="zh-CN" altLang="zh-CN" dirty="0"/>
              <a:t>、</a:t>
            </a:r>
            <a:r>
              <a:rPr lang="en-US" altLang="zh-CN" dirty="0"/>
              <a:t>&lt;&gt;</a:t>
            </a:r>
            <a:r>
              <a:rPr lang="zh-CN" altLang="zh-CN" dirty="0"/>
              <a:t>、</a:t>
            </a:r>
            <a:r>
              <a:rPr lang="en-US" altLang="zh-CN" dirty="0"/>
              <a:t>!=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1174" y="4265726"/>
            <a:ext cx="28373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DELETE from </a:t>
            </a:r>
            <a:r>
              <a:rPr lang="en-US" altLang="zh-CN" dirty="0" smtClean="0">
                <a:solidFill>
                  <a:srgbClr val="FF0000"/>
                </a:solidFill>
              </a:rPr>
              <a:t>student </a:t>
            </a:r>
            <a:r>
              <a:rPr lang="en-US" altLang="zh-CN" dirty="0">
                <a:solidFill>
                  <a:srgbClr val="FF0000"/>
                </a:solidFill>
              </a:rPr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age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!=</a:t>
            </a:r>
            <a:r>
              <a:rPr lang="en-US" altLang="zh-CN" dirty="0">
                <a:solidFill>
                  <a:srgbClr val="FF0000"/>
                </a:solidFill>
              </a:rPr>
              <a:t>16;</a:t>
            </a:r>
            <a:endParaRPr lang="zh-CN" altLang="zh-CN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连接</a:t>
            </a:r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、安装环境</a:t>
            </a:r>
          </a:p>
          <a:p>
            <a:pPr marL="0" indent="0"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-python </a:t>
            </a:r>
            <a:r>
              <a:rPr lang="zh-CN" altLang="en-US" dirty="0"/>
              <a:t>：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语言的驱动</a:t>
            </a:r>
          </a:p>
          <a:p>
            <a:pPr marL="0" indent="0"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-connector</a:t>
            </a:r>
            <a:r>
              <a:rPr lang="zh-CN" altLang="en-US" dirty="0"/>
              <a:t>：</a:t>
            </a:r>
            <a:r>
              <a:rPr lang="en-US" altLang="zh-CN" dirty="0" err="1"/>
              <a:t>msql</a:t>
            </a:r>
            <a:r>
              <a:rPr lang="zh-CN" altLang="en-US" dirty="0"/>
              <a:t>官方的驱动</a:t>
            </a:r>
          </a:p>
          <a:p>
            <a:pPr marL="0" indent="0">
              <a:buNone/>
            </a:pPr>
            <a:r>
              <a:rPr lang="en-US" altLang="zh-CN" dirty="0" err="1"/>
              <a:t>pymysql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语言的</a:t>
            </a:r>
            <a:r>
              <a:rPr lang="zh-CN" altLang="en-US" dirty="0" smtClean="0"/>
              <a:t>驱动</a:t>
            </a:r>
          </a:p>
          <a:p>
            <a:pPr marL="0" indent="0">
              <a:buNone/>
            </a:pPr>
            <a:r>
              <a:rPr lang="zh-CN" altLang="en-US" dirty="0"/>
              <a:t>在这里我们主要介绍</a:t>
            </a:r>
            <a:r>
              <a:rPr lang="en-US" altLang="zh-CN" dirty="0" err="1"/>
              <a:t>mysql</a:t>
            </a:r>
            <a:r>
              <a:rPr lang="zh-CN" altLang="en-US" dirty="0"/>
              <a:t>官方的驱动</a:t>
            </a:r>
            <a:r>
              <a:rPr lang="zh-CN" altLang="en-US" dirty="0" smtClean="0"/>
              <a:t>方法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昨日回顾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模块使用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、坑爹今日头条  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反扒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、坑爹今日头条  数据筛选</a:t>
            </a:r>
          </a:p>
          <a:p>
            <a:pPr marL="0" indent="0"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、坑爹今日头条  图片路径地址反扒</a:t>
            </a:r>
          </a:p>
        </p:txBody>
      </p:sp>
    </p:spTree>
    <p:extLst>
      <p:ext uri="{BB962C8B-B14F-4D97-AF65-F5344CB8AC3E}">
        <p14:creationId xmlns:p14="http://schemas.microsoft.com/office/powerpoint/2010/main" val="3457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4583" y="526852"/>
            <a:ext cx="65300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#coding:utf8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import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mysql.connector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 as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mysql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打开数据库连接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charset="0"/>
                <a:cs typeface="Times New Roman" charset="0"/>
              </a:rPr>
              <a:t>cnx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 =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mysql.connect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(user='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root',password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='123',host='127.0.0.1',database='test')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使用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cursor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方法获得操作游标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cursor=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cnx.cursor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()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 smtClean="0">
                <a:latin typeface="Calibri" charset="0"/>
                <a:cs typeface="Times New Roman" charset="0"/>
              </a:rPr>
              <a:t>创建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数据库表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sql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语句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 smtClean="0">
                <a:latin typeface="Calibri" charset="0"/>
                <a:cs typeface="Times New Roman" charset="0"/>
              </a:rPr>
              <a:t>sql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=“”“create 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table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stu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(name CHAR(20),age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int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(10) 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)”“”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插入数据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smtClean="0">
                <a:latin typeface="Calibri" charset="0"/>
                <a:cs typeface="Times New Roman" charset="0"/>
              </a:rPr>
              <a:t>try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: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    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插入数据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  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执行插入操作时候，一定要进行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commit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，否则会报错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    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sql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=“”“insert 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into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stu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() VALUES 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(‘zhangcheng’,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13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)”“”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    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cursor.execute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sql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)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     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提交到数据库执行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    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cnx.commit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()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smtClean="0">
                <a:latin typeface="Calibri" charset="0"/>
                <a:cs typeface="Times New Roman" charset="0"/>
              </a:rPr>
              <a:t> 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except: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     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出现错误需要进行回滚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Calibri" charset="0"/>
                <a:cs typeface="Times New Roman" charset="0"/>
              </a:rPr>
              <a:t> 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   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cnx.rollback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()</a:t>
            </a:r>
            <a:endParaRPr lang="zh-CN" altLang="en-US" sz="1400" kern="100" dirty="0" smtClean="0">
              <a:latin typeface="Calibri" charset="0"/>
              <a:cs typeface="Times New Roman" charset="0"/>
            </a:endParaRPr>
          </a:p>
          <a:p>
            <a:r>
              <a:rPr lang="en-US" altLang="zh-CN" sz="1400" dirty="0" err="1"/>
              <a:t>cnx.close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8600" y="1620077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插入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9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4583" y="526852"/>
            <a:ext cx="65300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#coding:utf8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import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mysql.connector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 as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mysql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打开数据库连接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charset="0"/>
                <a:cs typeface="Times New Roman" charset="0"/>
              </a:rPr>
              <a:t>cnx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 = 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mysql.connect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(user='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root',password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='123',host='127.0.0.1',database='test')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使用</a:t>
            </a:r>
            <a:r>
              <a:rPr lang="en-US" altLang="zh-CN" sz="1400" kern="100" dirty="0">
                <a:latin typeface="Calibri" charset="0"/>
                <a:cs typeface="Times New Roman" charset="0"/>
              </a:rPr>
              <a:t>cursor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方法获得操作游标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charset="0"/>
                <a:cs typeface="Times New Roman" charset="0"/>
              </a:rPr>
              <a:t>cursor=</a:t>
            </a:r>
            <a:r>
              <a:rPr lang="en-US" altLang="zh-CN" sz="1400" kern="100" dirty="0" err="1">
                <a:latin typeface="Calibri" charset="0"/>
                <a:cs typeface="Times New Roman" charset="0"/>
              </a:rPr>
              <a:t>cnx.cursor</a:t>
            </a:r>
            <a:r>
              <a:rPr lang="en-US" altLang="zh-CN" sz="1400" kern="100" dirty="0" smtClean="0">
                <a:latin typeface="Calibri" charset="0"/>
                <a:cs typeface="Times New Roman" charset="0"/>
              </a:rPr>
              <a:t>()</a:t>
            </a:r>
            <a:endParaRPr lang="zh-CN" altLang="zh-CN" sz="1400" kern="100" dirty="0">
              <a:latin typeface="Calibri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smtClean="0">
                <a:latin typeface="Calibri" charset="0"/>
                <a:cs typeface="Times New Roman" charset="0"/>
              </a:rPr>
              <a:t>#</a:t>
            </a:r>
            <a:r>
              <a:rPr lang="zh-CN" altLang="zh-CN" sz="1400" kern="100" dirty="0">
                <a:latin typeface="Calibri" charset="0"/>
                <a:cs typeface="Times New Roman" charset="0"/>
              </a:rPr>
              <a:t>插入数据</a:t>
            </a:r>
          </a:p>
          <a:p>
            <a:r>
              <a:rPr lang="pl-PL" altLang="zh-CN" sz="1400" b="1" dirty="0" err="1"/>
              <a:t>try</a:t>
            </a:r>
            <a:r>
              <a:rPr lang="pl-PL" altLang="zh-CN" sz="1400" dirty="0"/>
              <a:t>:</a:t>
            </a:r>
          </a:p>
          <a:p>
            <a:r>
              <a:rPr lang="pl-PL" altLang="zh-CN" sz="1400" dirty="0"/>
              <a:t>    </a:t>
            </a:r>
            <a:r>
              <a:rPr lang="pl-PL" altLang="zh-CN" sz="1400" dirty="0" err="1"/>
              <a:t>sql</a:t>
            </a:r>
            <a:r>
              <a:rPr lang="pl-PL" altLang="zh-CN" sz="1400" dirty="0"/>
              <a:t> = "</a:t>
            </a:r>
            <a:r>
              <a:rPr lang="pl-PL" altLang="zh-CN" sz="1400" dirty="0" err="1"/>
              <a:t>select</a:t>
            </a:r>
            <a:r>
              <a:rPr lang="pl-PL" altLang="zh-CN" sz="1400" dirty="0"/>
              <a:t> * from stu "</a:t>
            </a:r>
          </a:p>
          <a:p>
            <a:r>
              <a:rPr lang="pl-PL" altLang="zh-CN" sz="1400" dirty="0"/>
              <a:t>    </a:t>
            </a:r>
            <a:r>
              <a:rPr lang="pl-PL" altLang="zh-CN" sz="1400" dirty="0" err="1"/>
              <a:t>cursor.execute</a:t>
            </a:r>
            <a:r>
              <a:rPr lang="pl-PL" altLang="zh-CN" sz="1400" dirty="0"/>
              <a:t>(</a:t>
            </a:r>
            <a:r>
              <a:rPr lang="pl-PL" altLang="zh-CN" sz="1400" dirty="0" err="1"/>
              <a:t>sql</a:t>
            </a:r>
            <a:r>
              <a:rPr lang="pl-PL" altLang="zh-CN" sz="1400" dirty="0"/>
              <a:t>)</a:t>
            </a:r>
          </a:p>
          <a:p>
            <a:r>
              <a:rPr lang="pl-PL" altLang="zh-CN" sz="1400" dirty="0"/>
              <a:t>    #</a:t>
            </a:r>
            <a:r>
              <a:rPr lang="zh-CN" altLang="pl-PL" sz="1400" dirty="0"/>
              <a:t>获得所有记录</a:t>
            </a:r>
            <a:endParaRPr lang="pl-PL" altLang="zh-CN" sz="1400" dirty="0"/>
          </a:p>
          <a:p>
            <a:r>
              <a:rPr lang="pl-PL" altLang="zh-CN" sz="1400" dirty="0"/>
              <a:t>    </a:t>
            </a:r>
            <a:r>
              <a:rPr lang="pl-PL" altLang="zh-CN" sz="1400" dirty="0" err="1"/>
              <a:t>results</a:t>
            </a:r>
            <a:r>
              <a:rPr lang="pl-PL" altLang="zh-CN" sz="1400" dirty="0"/>
              <a:t>=</a:t>
            </a:r>
            <a:r>
              <a:rPr lang="pl-PL" altLang="zh-CN" sz="1400" dirty="0" err="1"/>
              <a:t>cursor.fetchall</a:t>
            </a:r>
            <a:r>
              <a:rPr lang="pl-PL" altLang="zh-CN" sz="1400" dirty="0"/>
              <a:t>()</a:t>
            </a:r>
          </a:p>
          <a:p>
            <a:r>
              <a:rPr lang="pl-PL" altLang="zh-CN" sz="1400" dirty="0"/>
              <a:t>    </a:t>
            </a:r>
            <a:r>
              <a:rPr lang="pl-PL" altLang="zh-CN" sz="1400" b="1" dirty="0"/>
              <a:t>for </a:t>
            </a:r>
            <a:r>
              <a:rPr lang="pl-PL" altLang="zh-CN" sz="1400" dirty="0" err="1"/>
              <a:t>row</a:t>
            </a:r>
            <a:r>
              <a:rPr lang="pl-PL" altLang="zh-CN" sz="1400" dirty="0"/>
              <a:t> </a:t>
            </a:r>
            <a:r>
              <a:rPr lang="pl-PL" altLang="zh-CN" sz="1400" b="1" dirty="0"/>
              <a:t>in </a:t>
            </a:r>
            <a:r>
              <a:rPr lang="pl-PL" altLang="zh-CN" sz="1400" dirty="0" err="1"/>
              <a:t>results</a:t>
            </a:r>
            <a:r>
              <a:rPr lang="pl-PL" altLang="zh-CN" sz="1400" dirty="0"/>
              <a:t>:</a:t>
            </a:r>
          </a:p>
          <a:p>
            <a:r>
              <a:rPr lang="pl-PL" altLang="zh-CN" sz="1400" dirty="0"/>
              <a:t>        </a:t>
            </a:r>
            <a:r>
              <a:rPr lang="pl-PL" altLang="zh-CN" sz="1400" dirty="0" err="1"/>
              <a:t>name</a:t>
            </a:r>
            <a:r>
              <a:rPr lang="pl-PL" altLang="zh-CN" sz="1400" dirty="0"/>
              <a:t> = </a:t>
            </a:r>
            <a:r>
              <a:rPr lang="pl-PL" altLang="zh-CN" sz="1400" dirty="0" err="1"/>
              <a:t>row</a:t>
            </a:r>
            <a:r>
              <a:rPr lang="pl-PL" altLang="zh-CN" sz="1400" dirty="0"/>
              <a:t>[0]</a:t>
            </a:r>
          </a:p>
          <a:p>
            <a:r>
              <a:rPr lang="pl-PL" altLang="zh-CN" sz="1400" dirty="0"/>
              <a:t>        </a:t>
            </a:r>
            <a:r>
              <a:rPr lang="pl-PL" altLang="zh-CN" sz="1400" dirty="0" err="1"/>
              <a:t>age</a:t>
            </a:r>
            <a:r>
              <a:rPr lang="pl-PL" altLang="zh-CN" sz="1400" dirty="0"/>
              <a:t> = </a:t>
            </a:r>
            <a:r>
              <a:rPr lang="pl-PL" altLang="zh-CN" sz="1400" dirty="0" err="1"/>
              <a:t>row</a:t>
            </a:r>
            <a:r>
              <a:rPr lang="pl-PL" altLang="zh-CN" sz="1400" dirty="0"/>
              <a:t>[1]</a:t>
            </a:r>
          </a:p>
          <a:p>
            <a:r>
              <a:rPr lang="pl-PL" altLang="zh-CN" sz="1400" dirty="0"/>
              <a:t>    </a:t>
            </a:r>
            <a:r>
              <a:rPr lang="pl-PL" altLang="zh-CN" sz="1400" b="1" dirty="0" err="1"/>
              <a:t>print</a:t>
            </a:r>
            <a:r>
              <a:rPr lang="pl-PL" altLang="zh-CN" sz="1400" b="1" dirty="0"/>
              <a:t> </a:t>
            </a:r>
            <a:r>
              <a:rPr lang="pl-PL" altLang="zh-CN" sz="1400" dirty="0" err="1"/>
              <a:t>name+str</a:t>
            </a:r>
            <a:r>
              <a:rPr lang="pl-PL" altLang="zh-CN" sz="1400" dirty="0"/>
              <a:t>(</a:t>
            </a:r>
            <a:r>
              <a:rPr lang="pl-PL" altLang="zh-CN" sz="1400" dirty="0" err="1"/>
              <a:t>age</a:t>
            </a:r>
            <a:r>
              <a:rPr lang="pl-PL" altLang="zh-CN" sz="1400" dirty="0"/>
              <a:t>)</a:t>
            </a:r>
          </a:p>
          <a:p>
            <a:r>
              <a:rPr lang="pl-PL" altLang="zh-CN" sz="1400" b="1" dirty="0" err="1"/>
              <a:t>except</a:t>
            </a:r>
            <a:r>
              <a:rPr lang="pl-PL" altLang="zh-CN" sz="1400" dirty="0"/>
              <a:t>:</a:t>
            </a:r>
          </a:p>
          <a:p>
            <a:r>
              <a:rPr lang="pl-PL" altLang="zh-CN" sz="1400" dirty="0"/>
              <a:t>    </a:t>
            </a:r>
            <a:r>
              <a:rPr lang="pl-PL" altLang="zh-CN" sz="1400" b="1" dirty="0" err="1"/>
              <a:t>print</a:t>
            </a:r>
            <a:r>
              <a:rPr lang="pl-PL" altLang="zh-CN" sz="1400" b="1" dirty="0"/>
              <a:t> </a:t>
            </a:r>
            <a:r>
              <a:rPr lang="pl-PL" altLang="zh-CN" sz="1400" dirty="0"/>
              <a:t>"</a:t>
            </a:r>
            <a:r>
              <a:rPr lang="zh-CN" altLang="pl-PL" sz="1400" dirty="0"/>
              <a:t>错误</a:t>
            </a:r>
            <a:r>
              <a:rPr lang="pl-PL" altLang="zh-CN" sz="1400" dirty="0"/>
              <a:t>"</a:t>
            </a:r>
          </a:p>
          <a:p>
            <a:r>
              <a:rPr lang="en-US" altLang="zh-CN" sz="1400" dirty="0" err="1" smtClean="0"/>
              <a:t>cnx.close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8357" y="1421296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为什么要使用</a:t>
            </a:r>
            <a:r>
              <a:rPr kumimoji="1" lang="en-US" altLang="zh-CN" b="1" dirty="0" err="1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如何安装</a:t>
            </a:r>
            <a:r>
              <a:rPr kumimoji="1" lang="en-US" altLang="zh-CN" b="1" dirty="0" err="1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初步体验</a:t>
            </a:r>
            <a:r>
              <a:rPr kumimoji="1" lang="en-US" altLang="zh-CN" b="1" dirty="0" err="1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en-US" altLang="zh-CN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python</a:t>
            </a:r>
            <a:r>
              <a:rPr kumimoji="1"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连接</a:t>
            </a:r>
            <a:r>
              <a:rPr kumimoji="1" lang="en-US" altLang="zh-CN" b="1" dirty="0" err="1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增删改查操作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创建学生表（已创建），创建班级表</a:t>
            </a:r>
            <a:r>
              <a:rPr lang="en-US" altLang="zh-CN" dirty="0"/>
              <a:t>grade </a:t>
            </a:r>
            <a:r>
              <a:rPr lang="zh-CN" altLang="zh-CN" dirty="0"/>
              <a:t>（创建表）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zh-CN" dirty="0"/>
              <a:t>向学生表插入</a:t>
            </a:r>
            <a:r>
              <a:rPr lang="en-US" altLang="zh-CN" dirty="0"/>
              <a:t>10</a:t>
            </a:r>
            <a:r>
              <a:rPr lang="zh-CN" altLang="zh-CN" dirty="0"/>
              <a:t>条信息，向班级表插入</a:t>
            </a:r>
            <a:r>
              <a:rPr lang="en-US" altLang="zh-CN" dirty="0"/>
              <a:t>2</a:t>
            </a:r>
            <a:r>
              <a:rPr lang="zh-CN" altLang="zh-CN" dirty="0"/>
              <a:t>条信息。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zh-CN" dirty="0"/>
              <a:t>查询年龄为</a:t>
            </a:r>
            <a:r>
              <a:rPr lang="en-US" altLang="zh-CN" dirty="0"/>
              <a:t>16</a:t>
            </a:r>
            <a:r>
              <a:rPr lang="zh-CN" altLang="zh-CN" dirty="0"/>
              <a:t>岁或大于</a:t>
            </a:r>
            <a:r>
              <a:rPr lang="en-US" altLang="zh-CN" dirty="0"/>
              <a:t>16</a:t>
            </a:r>
            <a:r>
              <a:rPr lang="zh-CN" altLang="zh-CN" dirty="0"/>
              <a:t>岁的学生。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zh-CN" dirty="0"/>
              <a:t>将其中一个班级名字修改为</a:t>
            </a:r>
            <a:r>
              <a:rPr lang="en-US" altLang="zh-CN" dirty="0"/>
              <a:t>“</a:t>
            </a:r>
            <a:r>
              <a:rPr lang="zh-CN" altLang="zh-CN" dirty="0"/>
              <a:t>三班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zh-CN" dirty="0"/>
              <a:t>修改学生表中某一个学生的姓名。</a:t>
            </a:r>
          </a:p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zh-CN" dirty="0"/>
              <a:t>删除学生表中年龄不等于</a:t>
            </a:r>
            <a:r>
              <a:rPr lang="en-US" altLang="zh-CN" dirty="0"/>
              <a:t>16</a:t>
            </a:r>
            <a:r>
              <a:rPr lang="zh-CN" altLang="zh-CN" dirty="0"/>
              <a:t>的学生。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1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鉴黄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8" y="1268369"/>
            <a:ext cx="5257800" cy="279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0446" y="2157537"/>
            <a:ext cx="31277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鉴黄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学名叫做内容安全</a:t>
            </a:r>
          </a:p>
          <a:p>
            <a:r>
              <a:rPr kumimoji="1" lang="zh-CN" altLang="en-US" dirty="0" smtClean="0"/>
              <a:t>一代大师唐马儒开启了鉴黄的公众认知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76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鉴黄是一把桐人的阐释者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369"/>
            <a:ext cx="7059267" cy="30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鉴黄就是一把</a:t>
            </a:r>
            <a:r>
              <a:rPr kumimoji="1" lang="zh-CN" altLang="en-US" dirty="0" smtClean="0"/>
              <a:t>双刃剑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 smtClean="0"/>
              <a:t>正向用，检查图片是否合规</a:t>
            </a:r>
          </a:p>
          <a:p>
            <a:r>
              <a:rPr kumimoji="1" lang="zh-CN" altLang="en-US" dirty="0" smtClean="0"/>
              <a:t>反向用，用于爬取黄图，不是黄色不要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1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15" y="1387626"/>
            <a:ext cx="3394891" cy="3119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739" y="1928191"/>
            <a:ext cx="26035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本节已经和百度达成了战略合作</a:t>
            </a:r>
          </a:p>
          <a:p>
            <a:r>
              <a:rPr kumimoji="1" lang="zh-CN" altLang="en-US" dirty="0" smtClean="0"/>
              <a:t>有事百度，一定没问题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302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阿里内容检测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官方文档</a:t>
            </a:r>
            <a:endParaRPr lang="zh-CN" altLang="en-US" b="1" dirty="0" smtClean="0"/>
          </a:p>
          <a:p>
            <a:r>
              <a:rPr lang="en-US" altLang="zh-CN" b="1" dirty="0" smtClean="0"/>
              <a:t>https</a:t>
            </a:r>
            <a:r>
              <a:rPr lang="en-US" altLang="zh-CN" b="1" dirty="0"/>
              <a:t>://</a:t>
            </a:r>
            <a:r>
              <a:rPr lang="en-US" altLang="zh-CN" b="1" dirty="0" err="1"/>
              <a:t>help.aliyun.com</a:t>
            </a:r>
            <a:r>
              <a:rPr lang="en-US" altLang="zh-CN" b="1" dirty="0"/>
              <a:t>/</a:t>
            </a:r>
            <a:r>
              <a:rPr lang="en-US" altLang="zh-CN" b="1" dirty="0" err="1"/>
              <a:t>document_detail</a:t>
            </a:r>
            <a:r>
              <a:rPr lang="en-US" altLang="zh-CN" b="1" dirty="0"/>
              <a:t>/70292.html?spm=a2c4g.11186623.6.573.zdpwfY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76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看完官方文档，一脸懵逼，什么鬼玩意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43" y="1862373"/>
            <a:ext cx="2646411" cy="27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反扒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今日头条新增了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反扒内容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041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直接看</a:t>
            </a:r>
            <a:r>
              <a:rPr kumimoji="1" lang="en-US" altLang="zh-CN" dirty="0" smtClean="0"/>
              <a:t>SDK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给你封装好了，调用函数就完了</a:t>
            </a:r>
          </a:p>
          <a:p>
            <a:r>
              <a:rPr kumimoji="1" lang="zh-CN" altLang="en-US" dirty="0" smtClean="0"/>
              <a:t>官方文档，尝试阅读</a:t>
            </a:r>
          </a:p>
          <a:p>
            <a:r>
              <a:rPr kumimoji="1" lang="zh-CN" altLang="en-US" dirty="0" smtClean="0"/>
              <a:t>简化版</a:t>
            </a:r>
          </a:p>
          <a:p>
            <a:r>
              <a:rPr lang="mr-IN" altLang="zh-CN" dirty="0">
                <a:hlinkClick r:id="rId2"/>
              </a:rPr>
              <a:t>http://47.93.248.15/%E9%98%BF%E9%87%8C%E9%89%B4%E9%BB%84api%E8%AF%B4%E6%98%8E/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28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今日头条数据反扒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6" y="1180541"/>
            <a:ext cx="4652840" cy="30088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4635" y="1600200"/>
            <a:ext cx="31277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综合里面有各种数据掺杂，不利于分析</a:t>
            </a:r>
          </a:p>
          <a:p>
            <a:r>
              <a:rPr kumimoji="1" lang="zh-CN" altLang="en-US" dirty="0" smtClean="0"/>
              <a:t>找视频这个地址更加好分析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67139"/>
            <a:ext cx="8515350" cy="41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获得图片地址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2" y="2202647"/>
            <a:ext cx="5080000" cy="2197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677" y="1480930"/>
            <a:ext cx="67486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、在旧版本中，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需要替换为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才可以查看图片，新版本不需要了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91470" y="2564296"/>
            <a:ext cx="191590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猜测是裁员过多</a:t>
            </a:r>
          </a:p>
          <a:p>
            <a:r>
              <a:rPr kumimoji="1" lang="zh-CN" altLang="en-US" dirty="0" smtClean="0"/>
              <a:t>导致员工技能水平低了</a:t>
            </a:r>
          </a:p>
          <a:p>
            <a:r>
              <a:rPr kumimoji="1" lang="zh-CN" altLang="en-US" dirty="0" smtClean="0"/>
              <a:t>把数据结构改简单了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5677" y="1841788"/>
            <a:ext cx="67486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、在旧版本中，地址是不带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需要自己拼接，现在已经带了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90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08728" y="1687956"/>
            <a:ext cx="6365498" cy="270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为什么要使用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如何安装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初步体验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b="1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增删改查操作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python</a:t>
            </a:r>
            <a:r>
              <a:rPr kumimoji="1" lang="zh-CN" altLang="en-US" b="1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连接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mysql</a:t>
            </a:r>
            <a:endParaRPr kumimoji="1" lang="zh-CN" altLang="en-US" b="1" dirty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为什么要学习</a:t>
            </a:r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抓取下来的数据需要持久化保存</a:t>
            </a:r>
          </a:p>
          <a:p>
            <a:r>
              <a:rPr kumimoji="1" lang="zh-CN" altLang="en-US" dirty="0" smtClean="0"/>
              <a:t>易于搜索数据</a:t>
            </a:r>
          </a:p>
        </p:txBody>
      </p:sp>
    </p:spTree>
    <p:extLst>
      <p:ext uri="{BB962C8B-B14F-4D97-AF65-F5344CB8AC3E}">
        <p14:creationId xmlns:p14="http://schemas.microsoft.com/office/powerpoint/2010/main" val="18886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下载地址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http://dev.mysql.com/downloads/mysql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里面下载对应版本的内容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百度云盘</a:t>
            </a:r>
            <a:endParaRPr lang="en-US" altLang="zh-CN" dirty="0"/>
          </a:p>
          <a:p>
            <a:r>
              <a:rPr lang="zh-CN" altLang="en-US" dirty="0"/>
              <a:t>链接</a:t>
            </a:r>
            <a:r>
              <a:rPr lang="en-US" altLang="zh-CN" dirty="0"/>
              <a:t>: https://</a:t>
            </a:r>
            <a:r>
              <a:rPr lang="en-US" altLang="zh-CN" dirty="0" err="1"/>
              <a:t>pan.baidu.com</a:t>
            </a:r>
            <a:r>
              <a:rPr lang="en-US" altLang="zh-CN" dirty="0"/>
              <a:t>/s/1pEQcYnaMBMLNeOfBpzue5A </a:t>
            </a:r>
            <a:r>
              <a:rPr lang="zh-CN" altLang="en-US" dirty="0"/>
              <a:t>提取码</a:t>
            </a:r>
            <a:r>
              <a:rPr lang="en-US" altLang="zh-CN" dirty="0"/>
              <a:t>: </a:t>
            </a:r>
            <a:r>
              <a:rPr lang="en-US" altLang="zh-CN" dirty="0" smtClean="0"/>
              <a:t>ty47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914</Words>
  <Application>Microsoft Macintosh PowerPoint</Application>
  <PresentationFormat>全屏显示(16:9)</PresentationFormat>
  <Paragraphs>190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Calibri</vt:lpstr>
      <vt:lpstr>Calibri Light</vt:lpstr>
      <vt:lpstr>HelveticaNeue</vt:lpstr>
      <vt:lpstr>Hiragino Sans GB W3</vt:lpstr>
      <vt:lpstr>Mangal</vt:lpstr>
      <vt:lpstr>Times New Roman</vt:lpstr>
      <vt:lpstr>宋体</vt:lpstr>
      <vt:lpstr>微软雅黑</vt:lpstr>
      <vt:lpstr>Arial</vt:lpstr>
      <vt:lpstr>Office 主题</vt:lpstr>
      <vt:lpstr>八天训练营</vt:lpstr>
      <vt:lpstr>昨日回顾</vt:lpstr>
      <vt:lpstr>cookie反扒</vt:lpstr>
      <vt:lpstr>今日头条数据反扒</vt:lpstr>
      <vt:lpstr>PowerPoint 演示文稿</vt:lpstr>
      <vt:lpstr>获得图片地址</vt:lpstr>
      <vt:lpstr>mysql入门</vt:lpstr>
      <vt:lpstr>为什么要学习mysql</vt:lpstr>
      <vt:lpstr>下载地址</vt:lpstr>
      <vt:lpstr>PowerPoint 演示文稿</vt:lpstr>
      <vt:lpstr>安装可视化</vt:lpstr>
      <vt:lpstr>PowerPoint 演示文稿</vt:lpstr>
      <vt:lpstr>查询数据库基本信息</vt:lpstr>
      <vt:lpstr>创建表</vt:lpstr>
      <vt:lpstr>增</vt:lpstr>
      <vt:lpstr>查</vt:lpstr>
      <vt:lpstr>改</vt:lpstr>
      <vt:lpstr>删除</vt:lpstr>
      <vt:lpstr>python连接mysql</vt:lpstr>
      <vt:lpstr>PowerPoint 演示文稿</vt:lpstr>
      <vt:lpstr>PowerPoint 演示文稿</vt:lpstr>
      <vt:lpstr>总结</vt:lpstr>
      <vt:lpstr>作业</vt:lpstr>
      <vt:lpstr>鉴黄</vt:lpstr>
      <vt:lpstr>鉴黄是一把桐人的阐释者</vt:lpstr>
      <vt:lpstr>鉴黄就是一把双刃剑</vt:lpstr>
      <vt:lpstr>PowerPoint 演示文稿</vt:lpstr>
      <vt:lpstr>阿里内容检测</vt:lpstr>
      <vt:lpstr>PowerPoint 演示文稿</vt:lpstr>
      <vt:lpstr>直接看SDK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127</cp:revision>
  <dcterms:created xsi:type="dcterms:W3CDTF">2017-11-28T02:46:00Z</dcterms:created>
  <dcterms:modified xsi:type="dcterms:W3CDTF">2019-06-19T08:46:25Z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