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96" r:id="rId3"/>
    <p:sldId id="372" r:id="rId4"/>
    <p:sldId id="327" r:id="rId5"/>
    <p:sldId id="373" r:id="rId6"/>
    <p:sldId id="384" r:id="rId7"/>
    <p:sldId id="380" r:id="rId8"/>
    <p:sldId id="381" r:id="rId9"/>
    <p:sldId id="383" r:id="rId10"/>
    <p:sldId id="382" r:id="rId11"/>
    <p:sldId id="385" r:id="rId12"/>
    <p:sldId id="386" r:id="rId13"/>
    <p:sldId id="387" r:id="rId14"/>
    <p:sldId id="388" r:id="rId15"/>
    <p:sldId id="389" r:id="rId16"/>
    <p:sldId id="395" r:id="rId17"/>
    <p:sldId id="393" r:id="rId18"/>
    <p:sldId id="390" r:id="rId19"/>
    <p:sldId id="391" r:id="rId20"/>
    <p:sldId id="394" r:id="rId21"/>
    <p:sldId id="392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微信数据分析" id="{38B2C2C1-F4A3-2B44-B994-819C47045D06}">
          <p14:sldIdLst>
            <p14:sldId id="256"/>
            <p14:sldId id="396"/>
            <p14:sldId id="372"/>
            <p14:sldId id="327"/>
            <p14:sldId id="373"/>
          </p14:sldIdLst>
        </p14:section>
        <p14:section name="思路分析" id="{AA875B72-BD10-A341-B4C0-C7828B42E123}">
          <p14:sldIdLst>
            <p14:sldId id="384"/>
            <p14:sldId id="380"/>
            <p14:sldId id="381"/>
            <p14:sldId id="383"/>
          </p14:sldIdLst>
        </p14:section>
        <p14:section name="新知识点" id="{AAB1EF88-874E-584C-9ACC-06ECBC2A92AF}">
          <p14:sldIdLst>
            <p14:sldId id="382"/>
            <p14:sldId id="385"/>
          </p14:sldIdLst>
        </p14:section>
        <p14:section name="数据处理" id="{739C1F8C-1718-0445-8833-0629A19FF021}">
          <p14:sldIdLst>
            <p14:sldId id="386"/>
            <p14:sldId id="387"/>
            <p14:sldId id="388"/>
            <p14:sldId id="389"/>
          </p14:sldIdLst>
        </p14:section>
        <p14:section name="可视化展示" id="{87FDF5E4-0D0C-EC48-98CD-D6CA4F4167FC}">
          <p14:sldIdLst>
            <p14:sldId id="395"/>
            <p14:sldId id="393"/>
            <p14:sldId id="390"/>
            <p14:sldId id="391"/>
          </p14:sldIdLst>
        </p14:section>
        <p14:section name="总结" id="{B8140A74-FDD6-1641-B67B-DBB45BA7F0F9}">
          <p14:sldIdLst>
            <p14:sldId id="394"/>
          </p14:sldIdLst>
        </p14:section>
        <p14:section name="作业" id="{2B8388B4-0A7F-8F46-92E4-961719D65997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70"/>
  </p:normalViewPr>
  <p:slideViewPr>
    <p:cSldViewPr snapToGrid="0" snapToObjects="1">
      <p:cViewPr>
        <p:scale>
          <a:sx n="129" d="100"/>
          <a:sy n="129" d="100"/>
        </p:scale>
        <p:origin x="-56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06"/>
            <a:ext cx="6858000" cy="1791198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279"/>
            <a:ext cx="6858000" cy="1242167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2295" indent="0" algn="ctr">
              <a:buNone/>
              <a:defRPr sz="1080"/>
            </a:lvl7pPr>
            <a:lvl8pPr marL="2160905" indent="0" algn="ctr">
              <a:buNone/>
              <a:defRPr sz="1080"/>
            </a:lvl8pPr>
            <a:lvl9pPr marL="2469515" indent="0" algn="ctr">
              <a:buNone/>
              <a:defRPr sz="10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0"/>
            <a:ext cx="1971675" cy="43600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0"/>
            <a:ext cx="5800725" cy="4360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660"/>
            <a:ext cx="7886700" cy="2140147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054"/>
            <a:ext cx="7886700" cy="1125453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229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95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0"/>
            <a:ext cx="7886700" cy="9944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23"/>
            <a:ext cx="3868340" cy="61810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2295" indent="0">
              <a:buNone/>
              <a:defRPr sz="1080" b="1"/>
            </a:lvl7pPr>
            <a:lvl8pPr marL="2160905" indent="0">
              <a:buNone/>
              <a:defRPr sz="1080" b="1"/>
            </a:lvl8pPr>
            <a:lvl9pPr marL="2469515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29"/>
            <a:ext cx="3868340" cy="27642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23"/>
            <a:ext cx="3887391" cy="61810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2295" indent="0">
              <a:buNone/>
              <a:defRPr sz="1080" b="1"/>
            </a:lvl7pPr>
            <a:lvl8pPr marL="2160905" indent="0">
              <a:buNone/>
              <a:defRPr sz="1080" b="1"/>
            </a:lvl8pPr>
            <a:lvl9pPr marL="2469515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29"/>
            <a:ext cx="3887391" cy="27642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95"/>
            <a:ext cx="2949178" cy="1200484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75"/>
            <a:ext cx="4629150" cy="3656234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479"/>
            <a:ext cx="2949178" cy="285948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2295" indent="0">
              <a:buNone/>
              <a:defRPr sz="675"/>
            </a:lvl7pPr>
            <a:lvl8pPr marL="2160905" indent="0">
              <a:buNone/>
              <a:defRPr sz="675"/>
            </a:lvl8pPr>
            <a:lvl9pPr marL="246951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95"/>
            <a:ext cx="2949178" cy="1200484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775"/>
            <a:ext cx="4629150" cy="3656234"/>
          </a:xfrm>
        </p:spPr>
        <p:txBody>
          <a:bodyPr anchor="t"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2295" indent="0">
              <a:buNone/>
              <a:defRPr sz="1350"/>
            </a:lvl7pPr>
            <a:lvl8pPr marL="2160905" indent="0">
              <a:buNone/>
              <a:defRPr sz="1350"/>
            </a:lvl8pPr>
            <a:lvl9pPr marL="2469515" indent="0">
              <a:buNone/>
              <a:defRPr sz="135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479"/>
            <a:ext cx="2949178" cy="285948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2295" indent="0">
              <a:buNone/>
              <a:defRPr sz="675"/>
            </a:lvl7pPr>
            <a:lvl8pPr marL="2160905" indent="0">
              <a:buNone/>
              <a:defRPr sz="675"/>
            </a:lvl8pPr>
            <a:lvl9pPr marL="246951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0"/>
            <a:ext cx="7886700" cy="99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99"/>
            <a:ext cx="7886700" cy="326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588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588"/>
            <a:ext cx="30861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588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660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521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82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229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90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951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05x-docs.pyecharts.org/#/zh-cn/charts_base?id=pie%EF%BC%88%E9%A5%BC%E5%9B%BE%EF%BC%8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ngyan.baidu.com/article/29697b91426b9eab20de3cf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6409" y="1233227"/>
            <a:ext cx="8557591" cy="92356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八天训练营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1069" y="2295254"/>
            <a:ext cx="326243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博学谷老师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：张诚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8"/>
            <a:ext cx="7886700" cy="109530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导出的微信账单，是</a:t>
            </a:r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格式的</a:t>
            </a:r>
          </a:p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格式</a:t>
            </a:r>
          </a:p>
          <a:p>
            <a:r>
              <a:rPr kumimoji="1" lang="zh-CN" altLang="en-US" dirty="0" smtClean="0"/>
              <a:t>通过</a:t>
            </a:r>
            <a:r>
              <a:rPr lang="zh-CN" altLang="en-US" b="1" dirty="0"/>
              <a:t>逗号分隔</a:t>
            </a:r>
            <a:r>
              <a:rPr lang="zh-CN" altLang="en-US" b="1" dirty="0" smtClean="0"/>
              <a:t>值，打开方式和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一样的文件格式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35496" y="3041374"/>
            <a:ext cx="2522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csv</a:t>
            </a:r>
            <a:r>
              <a:rPr kumimoji="1" lang="zh-CN" altLang="en-US" dirty="0"/>
              <a:t>模块主要用于读取</a:t>
            </a:r>
            <a:r>
              <a:rPr kumimoji="1" lang="en-US" altLang="zh-CN" dirty="0"/>
              <a:t>csv</a:t>
            </a:r>
            <a:r>
              <a:rPr kumimoji="1" lang="zh-CN" altLang="en-US" dirty="0"/>
              <a:t>文件</a:t>
            </a:r>
            <a:r>
              <a:rPr kumimoji="1" lang="zh-CN" altLang="en-US" dirty="0" smtClean="0"/>
              <a:t>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4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648044"/>
          </a:xfrm>
        </p:spPr>
        <p:txBody>
          <a:bodyPr/>
          <a:lstStyle/>
          <a:p>
            <a:r>
              <a:rPr lang="mr-IN" altLang="zh-CN" dirty="0" err="1"/>
              <a:t>import</a:t>
            </a:r>
            <a:r>
              <a:rPr lang="mr-IN" altLang="zh-CN" dirty="0"/>
              <a:t> </a:t>
            </a:r>
            <a:r>
              <a:rPr lang="mr-IN" altLang="zh-CN" dirty="0" err="1"/>
              <a:t>csv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err="1"/>
              <a:t>csv_file</a:t>
            </a:r>
            <a:r>
              <a:rPr lang="mr-IN" altLang="zh-CN" dirty="0"/>
              <a:t> = </a:t>
            </a:r>
            <a:r>
              <a:rPr lang="mr-IN" altLang="zh-CN" dirty="0" err="1"/>
              <a:t>csv.reader</a:t>
            </a:r>
            <a:r>
              <a:rPr lang="mr-IN" altLang="zh-CN" dirty="0"/>
              <a:t>(</a:t>
            </a:r>
            <a:r>
              <a:rPr lang="mr-IN" altLang="zh-CN" dirty="0" err="1"/>
              <a:t>open</a:t>
            </a:r>
            <a:r>
              <a:rPr lang="mr-IN" altLang="zh-CN" dirty="0"/>
              <a:t>('</a:t>
            </a:r>
            <a:r>
              <a:rPr lang="zh-CN" altLang="mr-IN" dirty="0"/>
              <a:t>微信账单数据源</a:t>
            </a:r>
            <a:r>
              <a:rPr lang="mr-IN" altLang="zh-CN" dirty="0"/>
              <a:t>.</a:t>
            </a:r>
            <a:r>
              <a:rPr lang="mr-IN" altLang="zh-CN" dirty="0" err="1"/>
              <a:t>csv</a:t>
            </a:r>
            <a:r>
              <a:rPr lang="mr-IN" altLang="zh-CN" dirty="0"/>
              <a:t>','</a:t>
            </a:r>
            <a:r>
              <a:rPr lang="mr-IN" altLang="zh-CN" dirty="0" err="1"/>
              <a:t>r</a:t>
            </a:r>
            <a:r>
              <a:rPr lang="mr-IN" altLang="zh-CN" dirty="0"/>
              <a:t>',</a:t>
            </a:r>
            <a:r>
              <a:rPr lang="mr-IN" altLang="zh-CN" dirty="0" err="1"/>
              <a:t>encoding</a:t>
            </a:r>
            <a:r>
              <a:rPr lang="mr-IN" altLang="zh-CN" dirty="0"/>
              <a:t>='utf-8'))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5009" y="2246243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打开的文件是每一行的内容</a:t>
            </a:r>
          </a:p>
          <a:p>
            <a:r>
              <a:rPr kumimoji="1" lang="zh-CN" altLang="en-US" dirty="0" smtClean="0"/>
              <a:t>可以通过遍历进行打印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5599" y="2882348"/>
            <a:ext cx="14609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csv_file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print(line)</a:t>
            </a:r>
            <a:r>
              <a:rPr lang="mr-IN" altLang="zh-CN" dirty="0"/>
              <a:t/>
            </a:r>
            <a:br>
              <a:rPr lang="mr-IN" altLang="zh-CN" dirty="0"/>
            </a:b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14800" y="3349487"/>
            <a:ext cx="3826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会发现前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行有问题，需要从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行以后读取内容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2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数据的处理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读取文件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68348" y="2932043"/>
            <a:ext cx="23392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需要对数据进行清洗</a:t>
            </a:r>
          </a:p>
          <a:p>
            <a:r>
              <a:rPr kumimoji="1" lang="zh-CN" altLang="en-US" dirty="0" smtClean="0"/>
              <a:t>比如钱的数量需要进行切割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3852" y="1560443"/>
            <a:ext cx="445273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</a:rPr>
              <a:t>def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readcsv</a:t>
            </a:r>
            <a:r>
              <a:rPr lang="mr-IN" altLang="zh-CN" dirty="0"/>
              <a:t>(</a:t>
            </a:r>
            <a:r>
              <a:rPr lang="mr-IN" altLang="zh-CN" dirty="0" err="1"/>
              <a:t>file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csv_file</a:t>
            </a:r>
            <a:r>
              <a:rPr lang="mr-IN" altLang="zh-CN" dirty="0"/>
              <a:t> = </a:t>
            </a:r>
            <a:r>
              <a:rPr lang="mr-IN" altLang="zh-CN" dirty="0" err="1"/>
              <a:t>csv.reader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8888C6"/>
                </a:solidFill>
              </a:rPr>
              <a:t>open</a:t>
            </a:r>
            <a:r>
              <a:rPr lang="mr-IN" altLang="zh-CN" dirty="0"/>
              <a:t>(</a:t>
            </a:r>
            <a:r>
              <a:rPr lang="mr-IN" altLang="zh-CN" dirty="0" err="1"/>
              <a:t>file</a:t>
            </a:r>
            <a:r>
              <a:rPr lang="mr-IN" altLang="zh-CN" dirty="0" smtClean="0">
                <a:solidFill>
                  <a:srgbClr val="CC7832"/>
                </a:solidFill>
              </a:rPr>
              <a:t>,</a:t>
            </a:r>
            <a:r>
              <a:rPr lang="mr-IN" altLang="zh-CN" dirty="0" smtClean="0">
                <a:solidFill>
                  <a:srgbClr val="6A8759"/>
                </a:solidFill>
              </a:rPr>
              <a:t>‘</a:t>
            </a:r>
            <a:r>
              <a:rPr lang="mr-IN" altLang="zh-CN" dirty="0" err="1" smtClean="0">
                <a:solidFill>
                  <a:srgbClr val="6A8759"/>
                </a:solidFill>
              </a:rPr>
              <a:t>r</a:t>
            </a:r>
            <a:r>
              <a:rPr lang="mr-IN" altLang="zh-CN" dirty="0" smtClean="0">
                <a:solidFill>
                  <a:srgbClr val="6A8759"/>
                </a:solidFill>
              </a:rPr>
              <a:t>’</a:t>
            </a:r>
            <a:r>
              <a:rPr lang="mr-IN" altLang="zh-CN" dirty="0" smtClean="0">
                <a:solidFill>
                  <a:srgbClr val="CC7832"/>
                </a:solidFill>
              </a:rPr>
              <a:t>,</a:t>
            </a:r>
            <a:r>
              <a:rPr lang="mr-IN" altLang="zh-CN" dirty="0" err="1">
                <a:solidFill>
                  <a:srgbClr val="AA4926"/>
                </a:solidFill>
              </a:rPr>
              <a:t>encoding</a:t>
            </a:r>
            <a:r>
              <a:rPr lang="mr-IN" altLang="zh-CN" dirty="0" smtClean="0"/>
              <a:t>=</a:t>
            </a:r>
            <a:r>
              <a:rPr lang="mr-IN" altLang="zh-CN" dirty="0" smtClean="0">
                <a:solidFill>
                  <a:srgbClr val="6A8759"/>
                </a:solidFill>
              </a:rPr>
              <a:t>‘utf-8’</a:t>
            </a:r>
            <a:r>
              <a:rPr lang="mr-IN" altLang="zh-CN" dirty="0" smtClean="0"/>
              <a:t>))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8888C6"/>
                </a:solidFill>
              </a:rPr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csv_file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count</a:t>
            </a:r>
            <a:r>
              <a:rPr lang="mr-IN" altLang="zh-CN" dirty="0"/>
              <a:t> = 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for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line</a:t>
            </a:r>
            <a:r>
              <a:rPr lang="mr-IN" altLang="zh-CN" dirty="0"/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in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csv_file</a:t>
            </a:r>
            <a:r>
              <a:rPr lang="mr-IN" altLang="zh-CN" dirty="0" smtClean="0"/>
              <a:t>: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print(line)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smtClean="0"/>
              <a:t>        </a:t>
            </a:r>
            <a:r>
              <a:rPr lang="mr-IN" altLang="zh-CN" dirty="0" err="1"/>
              <a:t>count</a:t>
            </a:r>
            <a:r>
              <a:rPr lang="mr-IN" altLang="zh-CN" dirty="0"/>
              <a:t>+=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06887" y="4184374"/>
            <a:ext cx="23764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readcsv</a:t>
            </a:r>
            <a:r>
              <a:rPr lang="en-US" altLang="zh-CN" dirty="0"/>
              <a:t>('</a:t>
            </a:r>
            <a:r>
              <a:rPr lang="zh-CN" altLang="en-US" dirty="0"/>
              <a:t>微信账单数据源</a:t>
            </a:r>
            <a:r>
              <a:rPr lang="en-US" altLang="zh-CN" dirty="0"/>
              <a:t>.</a:t>
            </a:r>
            <a:r>
              <a:rPr lang="en-US" altLang="zh-CN" dirty="0" smtClean="0"/>
              <a:t>csv’)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5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数据分组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983795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>
                <a:solidFill>
                  <a:srgbClr val="808080"/>
                </a:solidFill>
              </a:rPr>
              <a:t>#</a:t>
            </a:r>
            <a:r>
              <a:rPr lang="zh-CN" altLang="mr-IN" dirty="0">
                <a:solidFill>
                  <a:srgbClr val="808080"/>
                </a:solidFill>
              </a:rPr>
              <a:t>区分收入和支出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mr-IN" altLang="zh-CN" dirty="0" err="1">
                <a:solidFill>
                  <a:srgbClr val="CC7832"/>
                </a:solidFill>
              </a:rPr>
              <a:t>def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savedata</a:t>
            </a:r>
            <a:r>
              <a:rPr lang="mr-IN" altLang="zh-CN" dirty="0"/>
              <a:t>(</a:t>
            </a:r>
            <a:r>
              <a:rPr lang="mr-IN" altLang="zh-CN" dirty="0" err="1"/>
              <a:t>line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>
                <a:solidFill>
                  <a:srgbClr val="808080"/>
                </a:solidFill>
              </a:rPr>
              <a:t>#</a:t>
            </a:r>
            <a:r>
              <a:rPr lang="zh-CN" altLang="mr-IN" dirty="0">
                <a:solidFill>
                  <a:srgbClr val="808080"/>
                </a:solidFill>
              </a:rPr>
              <a:t>记录每一行的内容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zh-CN" altLang="mr-IN" dirty="0">
                <a:solidFill>
                  <a:srgbClr val="808080"/>
                </a:solidFill>
              </a:rPr>
              <a:t>    </a:t>
            </a:r>
            <a:r>
              <a:rPr lang="mr-IN" altLang="zh-CN" dirty="0">
                <a:solidFill>
                  <a:srgbClr val="808080"/>
                </a:solidFill>
              </a:rPr>
              <a:t># </a:t>
            </a:r>
            <a:r>
              <a:rPr lang="mr-IN" altLang="zh-CN" dirty="0" err="1">
                <a:solidFill>
                  <a:srgbClr val="808080"/>
                </a:solidFill>
              </a:rPr>
              <a:t>print</a:t>
            </a:r>
            <a:r>
              <a:rPr lang="mr-IN" altLang="zh-CN" dirty="0">
                <a:solidFill>
                  <a:srgbClr val="808080"/>
                </a:solidFill>
              </a:rPr>
              <a:t>(</a:t>
            </a:r>
            <a:r>
              <a:rPr lang="mr-IN" altLang="zh-CN" dirty="0" err="1">
                <a:solidFill>
                  <a:srgbClr val="808080"/>
                </a:solidFill>
              </a:rPr>
              <a:t>line</a:t>
            </a:r>
            <a:r>
              <a:rPr lang="mr-IN" altLang="zh-CN" dirty="0">
                <a:solidFill>
                  <a:srgbClr val="808080"/>
                </a:solidFill>
              </a:rPr>
              <a:t>[4])</a:t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>
                <a:solidFill>
                  <a:srgbClr val="808080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line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4</a:t>
            </a:r>
            <a:r>
              <a:rPr lang="mr-IN" altLang="zh-CN" dirty="0"/>
              <a:t>]==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zh-CN" altLang="mr-IN" dirty="0">
                <a:solidFill>
                  <a:srgbClr val="6A8759"/>
                </a:solidFill>
              </a:rPr>
              <a:t>支出</a:t>
            </a:r>
            <a:r>
              <a:rPr lang="mr-IN" altLang="zh-CN" dirty="0">
                <a:solidFill>
                  <a:srgbClr val="6A8759"/>
                </a:solidFill>
              </a:rPr>
              <a:t>'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>
                <a:solidFill>
                  <a:srgbClr val="808080"/>
                </a:solidFill>
              </a:rPr>
              <a:t>#</a:t>
            </a:r>
            <a:r>
              <a:rPr lang="zh-CN" altLang="mr-IN" dirty="0">
                <a:solidFill>
                  <a:srgbClr val="808080"/>
                </a:solidFill>
              </a:rPr>
              <a:t>记录支出</a:t>
            </a:r>
            <a:br>
              <a:rPr lang="zh-CN" altLang="mr-IN" dirty="0">
                <a:solidFill>
                  <a:srgbClr val="808080"/>
                </a:solidFill>
              </a:rPr>
            </a:br>
            <a:r>
              <a:rPr lang="zh-CN" altLang="mr-IN" dirty="0">
                <a:solidFill>
                  <a:srgbClr val="808080"/>
                </a:solidFill>
              </a:rPr>
              <a:t>        </a:t>
            </a:r>
            <a:r>
              <a:rPr lang="mr-IN" altLang="zh-CN" dirty="0" err="1"/>
              <a:t>paymentlist.append</a:t>
            </a:r>
            <a:r>
              <a:rPr lang="mr-IN" altLang="zh-CN" dirty="0"/>
              <a:t>(</a:t>
            </a:r>
            <a:r>
              <a:rPr lang="mr-IN" altLang="zh-CN" dirty="0" err="1"/>
              <a:t>line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else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8888C6"/>
                </a:solidFill>
              </a:rPr>
              <a:t>print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zh-CN" altLang="mr-IN" dirty="0">
                <a:solidFill>
                  <a:srgbClr val="6A8759"/>
                </a:solidFill>
              </a:rPr>
              <a:t>收入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incomelist.append</a:t>
            </a:r>
            <a:r>
              <a:rPr lang="mr-IN" altLang="zh-CN" dirty="0"/>
              <a:t>(</a:t>
            </a:r>
            <a:r>
              <a:rPr lang="mr-IN" altLang="zh-CN" dirty="0" err="1"/>
              <a:t>line</a:t>
            </a:r>
            <a:r>
              <a:rPr lang="mr-IN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7557" y="1833754"/>
            <a:ext cx="2625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添加在</a:t>
            </a:r>
            <a:r>
              <a:rPr kumimoji="1" lang="en-US" altLang="zh-CN" dirty="0" err="1" smtClean="0"/>
              <a:t>readcsv</a:t>
            </a:r>
            <a:r>
              <a:rPr kumimoji="1" lang="zh-CN" altLang="en-US" dirty="0" smtClean="0"/>
              <a:t>的遍历循环中添加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0" y="10604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paymentlist</a:t>
            </a:r>
            <a:r>
              <a:rPr lang="en-US" altLang="zh-CN" dirty="0"/>
              <a:t>=[]</a:t>
            </a:r>
            <a:br>
              <a:rPr lang="en-US" altLang="zh-CN" dirty="0"/>
            </a:br>
            <a:r>
              <a:rPr lang="en-US" altLang="zh-CN" dirty="0" err="1"/>
              <a:t>incomelist</a:t>
            </a:r>
            <a:r>
              <a:rPr lang="en-US" altLang="zh-CN" dirty="0"/>
              <a:t>=[]</a:t>
            </a:r>
            <a:br>
              <a:rPr lang="en-US" altLang="zh-CN" dirty="0"/>
            </a:br>
            <a:r>
              <a:rPr lang="en-US" altLang="zh-CN" dirty="0" err="1"/>
              <a:t>paymentnum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</a:rPr>
              <a:t>0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dirty="0" err="1"/>
              <a:t>incomenum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5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收入支出数据求和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74034"/>
            <a:ext cx="382656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</a:rPr>
              <a:t>def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getPayMentList</a:t>
            </a:r>
            <a:r>
              <a:rPr lang="mr-IN" altLang="zh-CN" dirty="0"/>
              <a:t>():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global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paymentnum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all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for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item</a:t>
            </a:r>
            <a:r>
              <a:rPr lang="mr-IN" altLang="zh-CN" dirty="0"/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in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paymentlist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all</a:t>
            </a:r>
            <a:r>
              <a:rPr lang="mr-IN" altLang="zh-CN" dirty="0"/>
              <a:t>+=</a:t>
            </a:r>
            <a:r>
              <a:rPr lang="mr-IN" altLang="zh-CN" dirty="0" err="1">
                <a:solidFill>
                  <a:srgbClr val="8888C6"/>
                </a:solidFill>
              </a:rPr>
              <a:t>float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8888C6"/>
                </a:solidFill>
              </a:rPr>
              <a:t>str</a:t>
            </a:r>
            <a:r>
              <a:rPr lang="mr-IN" altLang="zh-CN" dirty="0"/>
              <a:t>(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5</a:t>
            </a:r>
            <a:r>
              <a:rPr lang="mr-IN" altLang="zh-CN" dirty="0"/>
              <a:t>][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/>
              <a:t>:]).</a:t>
            </a:r>
            <a:r>
              <a:rPr lang="mr-IN" altLang="zh-CN" dirty="0" err="1"/>
              <a:t>replace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','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6A8759"/>
                </a:solidFill>
              </a:rPr>
              <a:t>''</a:t>
            </a:r>
            <a:r>
              <a:rPr lang="mr-IN" altLang="zh-CN" dirty="0"/>
              <a:t>))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paymentnum</a:t>
            </a:r>
            <a:r>
              <a:rPr lang="mr-IN" altLang="zh-CN" dirty="0"/>
              <a:t>+=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8888C6"/>
                </a:solidFill>
              </a:rPr>
              <a:t>print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zh-CN" altLang="mr-IN" dirty="0">
                <a:solidFill>
                  <a:srgbClr val="6A8759"/>
                </a:solidFill>
              </a:rPr>
              <a:t>支出合计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,</a:t>
            </a:r>
            <a:r>
              <a:rPr lang="mr-IN" altLang="zh-CN" dirty="0" err="1"/>
              <a:t>all</a:t>
            </a:r>
            <a:r>
              <a:rPr lang="mr-IN" altLang="zh-CN" dirty="0" err="1">
                <a:solidFill>
                  <a:srgbClr val="CC7832"/>
                </a:solidFill>
              </a:rPr>
              <a:t>,</a:t>
            </a:r>
            <a:r>
              <a:rPr lang="mr-IN" altLang="zh-CN" dirty="0" err="1"/>
              <a:t>paymentnum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return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all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err="1">
                <a:solidFill>
                  <a:srgbClr val="CC7832"/>
                </a:solidFill>
              </a:rPr>
              <a:t>def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getInComeList</a:t>
            </a:r>
            <a:r>
              <a:rPr lang="mr-IN" altLang="zh-CN" dirty="0"/>
              <a:t>():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global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incomenum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all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for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item</a:t>
            </a:r>
            <a:r>
              <a:rPr lang="mr-IN" altLang="zh-CN" dirty="0"/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in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incomelist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all</a:t>
            </a:r>
            <a:r>
              <a:rPr lang="mr-IN" altLang="zh-CN" dirty="0"/>
              <a:t>+=</a:t>
            </a:r>
            <a:r>
              <a:rPr lang="mr-IN" altLang="zh-CN" dirty="0" err="1">
                <a:solidFill>
                  <a:srgbClr val="8888C6"/>
                </a:solidFill>
              </a:rPr>
              <a:t>float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8888C6"/>
                </a:solidFill>
              </a:rPr>
              <a:t>str</a:t>
            </a:r>
            <a:r>
              <a:rPr lang="mr-IN" altLang="zh-CN" dirty="0"/>
              <a:t>(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5</a:t>
            </a:r>
            <a:r>
              <a:rPr lang="mr-IN" altLang="zh-CN" dirty="0"/>
              <a:t>][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/>
              <a:t>:]).</a:t>
            </a:r>
            <a:r>
              <a:rPr lang="mr-IN" altLang="zh-CN" dirty="0" err="1"/>
              <a:t>replace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','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6A8759"/>
                </a:solidFill>
              </a:rPr>
              <a:t>''</a:t>
            </a:r>
            <a:r>
              <a:rPr lang="mr-IN" altLang="zh-CN" dirty="0"/>
              <a:t>))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incomenum</a:t>
            </a:r>
            <a:r>
              <a:rPr lang="mr-IN" altLang="zh-CN" dirty="0"/>
              <a:t>+=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8888C6"/>
                </a:solidFill>
              </a:rPr>
              <a:t>print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zh-CN" altLang="mr-IN" dirty="0">
                <a:solidFill>
                  <a:srgbClr val="6A8759"/>
                </a:solidFill>
              </a:rPr>
              <a:t>收入合计</a:t>
            </a:r>
            <a:r>
              <a:rPr lang="mr-IN" altLang="zh-CN" dirty="0">
                <a:solidFill>
                  <a:srgbClr val="6A8759"/>
                </a:solidFill>
              </a:rPr>
              <a:t>"</a:t>
            </a:r>
            <a:r>
              <a:rPr lang="mr-IN" altLang="zh-CN" dirty="0">
                <a:solidFill>
                  <a:srgbClr val="CC7832"/>
                </a:solidFill>
              </a:rPr>
              <a:t>,</a:t>
            </a:r>
            <a:r>
              <a:rPr lang="mr-IN" altLang="zh-CN" dirty="0" err="1"/>
              <a:t>all</a:t>
            </a:r>
            <a:r>
              <a:rPr lang="mr-IN" altLang="zh-CN" dirty="0" err="1">
                <a:solidFill>
                  <a:srgbClr val="CC7832"/>
                </a:solidFill>
              </a:rPr>
              <a:t>,</a:t>
            </a:r>
            <a:r>
              <a:rPr lang="mr-IN" altLang="zh-CN" dirty="0" err="1"/>
              <a:t>incomenum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return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6643" y="2889943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调用</a:t>
            </a:r>
          </a:p>
          <a:p>
            <a:r>
              <a:rPr lang="en-US" altLang="zh-CN" dirty="0" err="1" smtClean="0"/>
              <a:t>paymentall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getPayMentList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incomeall</a:t>
            </a:r>
            <a:r>
              <a:rPr lang="en-US" altLang="zh-CN" dirty="0"/>
              <a:t>=</a:t>
            </a:r>
            <a:r>
              <a:rPr lang="en-US" altLang="zh-CN" dirty="0" err="1"/>
              <a:t>getInComeList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9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支出明细求、最值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191" y="1143000"/>
            <a:ext cx="5446644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</a:rPr>
              <a:t>def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getPayMentListDetail</a:t>
            </a:r>
            <a:r>
              <a:rPr lang="mr-IN" altLang="zh-CN" dirty="0"/>
              <a:t>():</a:t>
            </a:r>
            <a:br>
              <a:rPr lang="mr-IN" altLang="zh-CN" dirty="0"/>
            </a:br>
            <a:r>
              <a:rPr lang="mr-IN" altLang="zh-CN" dirty="0"/>
              <a:t>    dict1={}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808080"/>
                </a:solidFill>
              </a:rPr>
              <a:t>all</a:t>
            </a:r>
            <a:r>
              <a:rPr lang="mr-IN" altLang="zh-CN" dirty="0">
                <a:solidFill>
                  <a:srgbClr val="808080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for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item</a:t>
            </a:r>
            <a:r>
              <a:rPr lang="mr-IN" altLang="zh-CN" dirty="0"/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in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paymentlist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x</a:t>
            </a:r>
            <a:r>
              <a:rPr lang="mr-IN" altLang="zh-CN" dirty="0"/>
              <a:t>=dict1.get(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2</a:t>
            </a:r>
            <a:r>
              <a:rPr lang="mr-IN" altLang="zh-CN" dirty="0"/>
              <a:t>])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x</a:t>
            </a:r>
            <a:r>
              <a:rPr lang="mr-IN" altLang="zh-CN" dirty="0"/>
              <a:t>==</a:t>
            </a:r>
            <a:r>
              <a:rPr lang="mr-IN" altLang="zh-CN" dirty="0" err="1">
                <a:solidFill>
                  <a:srgbClr val="CC7832"/>
                </a:solidFill>
              </a:rPr>
              <a:t>None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    dict1[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2</a:t>
            </a:r>
            <a:r>
              <a:rPr lang="mr-IN" altLang="zh-CN" dirty="0"/>
              <a:t>]]=</a:t>
            </a:r>
            <a:r>
              <a:rPr lang="mr-IN" altLang="zh-CN" dirty="0" err="1">
                <a:solidFill>
                  <a:srgbClr val="8888C6"/>
                </a:solidFill>
              </a:rPr>
              <a:t>float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8888C6"/>
                </a:solidFill>
              </a:rPr>
              <a:t>str</a:t>
            </a:r>
            <a:r>
              <a:rPr lang="mr-IN" altLang="zh-CN" dirty="0"/>
              <a:t>(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5</a:t>
            </a:r>
            <a:r>
              <a:rPr lang="mr-IN" altLang="zh-CN" dirty="0"/>
              <a:t>][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/>
              <a:t>:]).</a:t>
            </a:r>
            <a:r>
              <a:rPr lang="mr-IN" altLang="zh-CN" dirty="0" err="1"/>
              <a:t>replace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','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6A8759"/>
                </a:solidFill>
              </a:rPr>
              <a:t>''</a:t>
            </a:r>
            <a:r>
              <a:rPr lang="mr-IN" altLang="zh-CN" dirty="0"/>
              <a:t>))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else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    dict1[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2</a:t>
            </a:r>
            <a:r>
              <a:rPr lang="mr-IN" altLang="zh-CN" dirty="0"/>
              <a:t>]]=dict1[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2</a:t>
            </a:r>
            <a:r>
              <a:rPr lang="mr-IN" altLang="zh-CN" dirty="0"/>
              <a:t>]]+</a:t>
            </a:r>
            <a:r>
              <a:rPr lang="mr-IN" altLang="zh-CN" dirty="0" err="1">
                <a:solidFill>
                  <a:srgbClr val="8888C6"/>
                </a:solidFill>
              </a:rPr>
              <a:t>float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8888C6"/>
                </a:solidFill>
              </a:rPr>
              <a:t>str</a:t>
            </a:r>
            <a:r>
              <a:rPr lang="mr-IN" altLang="zh-CN" dirty="0"/>
              <a:t>(</a:t>
            </a:r>
            <a:r>
              <a:rPr lang="mr-IN" altLang="zh-CN" dirty="0" err="1"/>
              <a:t>item</a:t>
            </a:r>
            <a:r>
              <a:rPr lang="mr-IN" altLang="zh-CN" dirty="0"/>
              <a:t>[</a:t>
            </a:r>
            <a:r>
              <a:rPr lang="mr-IN" altLang="zh-CN" dirty="0">
                <a:solidFill>
                  <a:srgbClr val="6897BB"/>
                </a:solidFill>
              </a:rPr>
              <a:t>5</a:t>
            </a:r>
            <a:r>
              <a:rPr lang="mr-IN" altLang="zh-CN" dirty="0"/>
              <a:t>][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/>
              <a:t>:]).</a:t>
            </a:r>
            <a:r>
              <a:rPr lang="mr-IN" altLang="zh-CN" dirty="0" err="1"/>
              <a:t>replace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6A8759"/>
                </a:solidFill>
              </a:rPr>
              <a:t>','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>
                <a:solidFill>
                  <a:srgbClr val="6A8759"/>
                </a:solidFill>
              </a:rPr>
              <a:t>''</a:t>
            </a:r>
            <a:r>
              <a:rPr lang="mr-IN" altLang="zh-CN" dirty="0"/>
              <a:t>))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max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br>
              <a:rPr lang="mr-IN" altLang="zh-CN" dirty="0">
                <a:solidFill>
                  <a:srgbClr val="6897BB"/>
                </a:solidFill>
              </a:rPr>
            </a:br>
            <a:r>
              <a:rPr lang="mr-IN" altLang="zh-CN" dirty="0">
                <a:solidFill>
                  <a:srgbClr val="6897BB"/>
                </a:solidFill>
              </a:rPr>
              <a:t>    </a:t>
            </a:r>
            <a:r>
              <a:rPr lang="mr-IN" altLang="zh-CN" dirty="0" err="1"/>
              <a:t>maxtitle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6A8759"/>
                </a:solidFill>
              </a:rPr>
              <a:t>""</a:t>
            </a:r>
            <a:br>
              <a:rPr lang="mr-IN" altLang="zh-CN" dirty="0">
                <a:solidFill>
                  <a:srgbClr val="6A8759"/>
                </a:solidFill>
              </a:rPr>
            </a:br>
            <a:r>
              <a:rPr lang="mr-IN" altLang="zh-CN" dirty="0">
                <a:solidFill>
                  <a:srgbClr val="6A8759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for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i</a:t>
            </a:r>
            <a:r>
              <a:rPr lang="mr-IN" altLang="zh-CN" dirty="0"/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in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dict1: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max</a:t>
            </a:r>
            <a:r>
              <a:rPr lang="mr-IN" altLang="zh-CN" dirty="0"/>
              <a:t>&lt;dict1[</a:t>
            </a:r>
            <a:r>
              <a:rPr lang="mr-IN" altLang="zh-CN" dirty="0" err="1"/>
              <a:t>i</a:t>
            </a:r>
            <a:r>
              <a:rPr lang="mr-IN" altLang="zh-CN" dirty="0"/>
              <a:t>]: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/>
              <a:t>max</a:t>
            </a:r>
            <a:r>
              <a:rPr lang="mr-IN" altLang="zh-CN" dirty="0"/>
              <a:t>=dict1[</a:t>
            </a:r>
            <a:r>
              <a:rPr lang="mr-IN" altLang="zh-CN" dirty="0" err="1"/>
              <a:t>i</a:t>
            </a:r>
            <a:r>
              <a:rPr lang="mr-IN" altLang="zh-CN" dirty="0"/>
              <a:t>]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/>
              <a:t>maxtitle</a:t>
            </a:r>
            <a:r>
              <a:rPr lang="mr-IN" altLang="zh-CN" dirty="0"/>
              <a:t>=</a:t>
            </a:r>
            <a:r>
              <a:rPr lang="mr-IN" altLang="zh-CN" dirty="0" err="1"/>
              <a:t>i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8888C6"/>
                </a:solidFill>
              </a:rPr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maxtitle</a:t>
            </a:r>
            <a:r>
              <a:rPr lang="mr-IN" altLang="zh-CN" dirty="0" err="1">
                <a:solidFill>
                  <a:srgbClr val="CC7832"/>
                </a:solidFill>
              </a:rPr>
              <a:t>,</a:t>
            </a:r>
            <a:r>
              <a:rPr lang="mr-IN" altLang="zh-CN" dirty="0" err="1"/>
              <a:t>max</a:t>
            </a:r>
            <a:r>
              <a:rPr lang="mr-IN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" y="1157757"/>
            <a:ext cx="7474226" cy="38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pyecharts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https://05x-docs.pyecharts.org/#/zh-cn/charts_base?id=pie%EF%BC%88%E9%A5%BC%E5%9B%BE%EF%BC%89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可视化展示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7" y="1139134"/>
            <a:ext cx="4762500" cy="161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87" y="2453017"/>
            <a:ext cx="3430380" cy="23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" y="1268369"/>
            <a:ext cx="7901609" cy="14201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066" y="2472468"/>
            <a:ext cx="3982093" cy="24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" y="1389892"/>
            <a:ext cx="4351866" cy="3263900"/>
          </a:xfrm>
        </p:spPr>
      </p:pic>
      <p:sp>
        <p:nvSpPr>
          <p:cNvPr id="5" name="文本框 4"/>
          <p:cNvSpPr txBox="1"/>
          <p:nvPr/>
        </p:nvSpPr>
        <p:spPr>
          <a:xfrm>
            <a:off x="5705061" y="2206487"/>
            <a:ext cx="19463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枕 </a:t>
            </a:r>
            <a:r>
              <a:rPr kumimoji="1" lang="en-US" altLang="zh-CN" dirty="0" err="1" smtClean="0"/>
              <a:t>Jolin</a:t>
            </a:r>
            <a:r>
              <a:rPr kumimoji="1" lang="zh-CN" altLang="en-US" dirty="0" smtClean="0"/>
              <a:t> 杨洋洋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/>
              <a:t>鼠标垫  </a:t>
            </a:r>
            <a:r>
              <a:rPr kumimoji="1" lang="zh-CN" altLang="en-US" dirty="0" smtClean="0"/>
              <a:t>半生 刘小白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424416"/>
            <a:ext cx="3781964" cy="41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739" y="1967948"/>
            <a:ext cx="23503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、计算收入明细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、使用柱状图列举收入明细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69974" y="3339548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微信账单怎么到处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5409" y="3985591"/>
            <a:ext cx="50234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https://jingyan.baidu.com/article/29697b91426b9eab20de3cfa.html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3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昨日回顾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154256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函数</a:t>
            </a:r>
          </a:p>
          <a:p>
            <a:r>
              <a:rPr kumimoji="1" lang="zh-CN" altLang="en-US" dirty="0" smtClean="0"/>
              <a:t>模块</a:t>
            </a:r>
          </a:p>
          <a:p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模块的使用</a:t>
            </a:r>
          </a:p>
          <a:p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6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latin typeface="PingFang SC" charset="-122"/>
                <a:ea typeface="PingFang SC" charset="-122"/>
                <a:cs typeface="PingFang SC" charset="-122"/>
              </a:rPr>
              <a:t>微信账单分析</a:t>
            </a:r>
            <a:endParaRPr kumimoji="1"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46914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为什么要学习微信账单分析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5009" y="2196548"/>
            <a:ext cx="4217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通过学习微信账单分析，综合运用之前所学习的知识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19339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、读取微信账单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、收入支出分别的合计</a:t>
            </a:r>
            <a:endParaRPr kumimoji="1" lang="zh-CN" altLang="en-US" dirty="0"/>
          </a:p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、支出类型分类计算排序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、可视化展示</a:t>
            </a:r>
          </a:p>
        </p:txBody>
      </p:sp>
    </p:spTree>
    <p:extLst>
      <p:ext uri="{BB962C8B-B14F-4D97-AF65-F5344CB8AC3E}">
        <p14:creationId xmlns:p14="http://schemas.microsoft.com/office/powerpoint/2010/main" val="19128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微信账单数据分析需要用到哪些知识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控制流程语句</a:t>
            </a:r>
          </a:p>
          <a:p>
            <a:r>
              <a:rPr kumimoji="1" lang="zh-CN" altLang="en-US" dirty="0" smtClean="0"/>
              <a:t>列表   保存数据</a:t>
            </a:r>
          </a:p>
          <a:p>
            <a:r>
              <a:rPr kumimoji="1" lang="zh-CN" altLang="en-US" dirty="0" smtClean="0"/>
              <a:t>字典   保存数据</a:t>
            </a:r>
          </a:p>
          <a:p>
            <a:r>
              <a:rPr kumimoji="1" lang="zh-CN" altLang="en-US" dirty="0" smtClean="0"/>
              <a:t>字符串  切割原始数据</a:t>
            </a:r>
          </a:p>
        </p:txBody>
      </p:sp>
    </p:spTree>
    <p:extLst>
      <p:ext uri="{BB962C8B-B14F-4D97-AF65-F5344CB8AC3E}">
        <p14:creationId xmlns:p14="http://schemas.microsoft.com/office/powerpoint/2010/main" val="17710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   读取</a:t>
            </a:r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文件使用的</a:t>
            </a:r>
          </a:p>
          <a:p>
            <a:r>
              <a:rPr kumimoji="1" lang="en-US" altLang="zh-CN" dirty="0" err="1" smtClean="0"/>
              <a:t>pyecharts</a:t>
            </a:r>
            <a:r>
              <a:rPr kumimoji="1" lang="zh-CN" altLang="en-US" dirty="0" smtClean="0"/>
              <a:t>  可视化展示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8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全新的工具的使用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数据分析工具利器</a:t>
            </a:r>
          </a:p>
          <a:p>
            <a:r>
              <a:rPr kumimoji="1" lang="en-US" altLang="zh-CN" dirty="0" err="1" smtClean="0"/>
              <a:t>Jupyter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notebook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6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6071</TotalTime>
  <Words>297</Words>
  <Application>Microsoft Macintosh PowerPoint</Application>
  <PresentationFormat>全屏显示(16:9)</PresentationFormat>
  <Paragraphs>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Mangal</vt:lpstr>
      <vt:lpstr>PingFang SC</vt:lpstr>
      <vt:lpstr>宋体</vt:lpstr>
      <vt:lpstr>微软雅黑</vt:lpstr>
      <vt:lpstr>Arial</vt:lpstr>
      <vt:lpstr>Office 主题</vt:lpstr>
      <vt:lpstr>八天训练营</vt:lpstr>
      <vt:lpstr>PowerPoint 演示文稿</vt:lpstr>
      <vt:lpstr>昨日回顾</vt:lpstr>
      <vt:lpstr>课程概要</vt:lpstr>
      <vt:lpstr>PowerPoint 演示文稿</vt:lpstr>
      <vt:lpstr>思路分析</vt:lpstr>
      <vt:lpstr>微信账单数据分析需要用到哪些知识</vt:lpstr>
      <vt:lpstr>新知识点</vt:lpstr>
      <vt:lpstr>全新的工具的使用</vt:lpstr>
      <vt:lpstr>csv模块</vt:lpstr>
      <vt:lpstr>基本api使用</vt:lpstr>
      <vt:lpstr>数据的处理-读取文件</vt:lpstr>
      <vt:lpstr>数据分组</vt:lpstr>
      <vt:lpstr>收入支出数据求和</vt:lpstr>
      <vt:lpstr>支出明细求、最值</vt:lpstr>
      <vt:lpstr>可视化</vt:lpstr>
      <vt:lpstr>pyecharts</vt:lpstr>
      <vt:lpstr>可视化展示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112</cp:revision>
  <dcterms:created xsi:type="dcterms:W3CDTF">2017-11-28T02:46:00Z</dcterms:created>
  <dcterms:modified xsi:type="dcterms:W3CDTF">2019-06-15T13:46:52Z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