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321" r:id="rId7"/>
    <p:sldId id="261" r:id="rId8"/>
    <p:sldId id="322" r:id="rId9"/>
    <p:sldId id="262" r:id="rId10"/>
    <p:sldId id="323" r:id="rId11"/>
    <p:sldId id="263" r:id="rId12"/>
    <p:sldId id="264" r:id="rId13"/>
    <p:sldId id="271" r:id="rId14"/>
    <p:sldId id="265" r:id="rId15"/>
    <p:sldId id="272" r:id="rId16"/>
    <p:sldId id="266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267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268" r:id="rId43"/>
    <p:sldId id="310" r:id="rId44"/>
    <p:sldId id="311" r:id="rId45"/>
    <p:sldId id="312" r:id="rId46"/>
    <p:sldId id="269" r:id="rId47"/>
    <p:sldId id="270" r:id="rId48"/>
    <p:sldId id="313" r:id="rId49"/>
    <p:sldId id="273" r:id="rId50"/>
    <p:sldId id="274" r:id="rId51"/>
    <p:sldId id="275" r:id="rId52"/>
    <p:sldId id="278" r:id="rId53"/>
    <p:sldId id="276" r:id="rId54"/>
    <p:sldId id="277" r:id="rId55"/>
    <p:sldId id="279" r:id="rId56"/>
    <p:sldId id="280" r:id="rId57"/>
    <p:sldId id="281" r:id="rId58"/>
    <p:sldId id="282" r:id="rId59"/>
    <p:sldId id="283" r:id="rId60"/>
    <p:sldId id="284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285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8968343-D2AB-4AF6-BF21-4EA005E04994}">
          <p14:sldIdLst>
            <p14:sldId id="256"/>
          </p14:sldIdLst>
        </p14:section>
        <p14:section name="第1题 面试（interview）" id="{7A144549-0EEE-4631-B6C8-E4E7072695D3}">
          <p14:sldIdLst>
            <p14:sldId id="257"/>
            <p14:sldId id="258"/>
            <p14:sldId id="259"/>
            <p14:sldId id="260"/>
            <p14:sldId id="321"/>
            <p14:sldId id="261"/>
            <p14:sldId id="322"/>
            <p14:sldId id="262"/>
            <p14:sldId id="323"/>
          </p14:sldIdLst>
        </p14:section>
        <p14:section name="第2题 扫雷（mine）" id="{C2AEDBD6-AA97-4DEF-AAC3-CF634E5D341F}">
          <p14:sldIdLst>
            <p14:sldId id="263"/>
            <p14:sldId id="264"/>
            <p14:sldId id="271"/>
            <p14:sldId id="265"/>
            <p14:sldId id="272"/>
            <p14:sldId id="266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267"/>
            <p14:sldId id="303"/>
            <p14:sldId id="304"/>
            <p14:sldId id="305"/>
            <p14:sldId id="306"/>
            <p14:sldId id="307"/>
            <p14:sldId id="308"/>
            <p14:sldId id="309"/>
            <p14:sldId id="268"/>
            <p14:sldId id="310"/>
            <p14:sldId id="311"/>
            <p14:sldId id="312"/>
            <p14:sldId id="269"/>
            <p14:sldId id="270"/>
            <p14:sldId id="313"/>
          </p14:sldIdLst>
        </p14:section>
        <p14:section name="第3节 多项式求和（polynomial）" id="{A1CC92CB-F08F-40E9-9E4C-EDB9A3A8030A}">
          <p14:sldIdLst>
            <p14:sldId id="273"/>
            <p14:sldId id="274"/>
            <p14:sldId id="275"/>
            <p14:sldId id="278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附录" id="{0D972580-286D-4F43-AF43-E75E969D4388}">
          <p14:sldIdLst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82237" autoAdjust="0"/>
  </p:normalViewPr>
  <p:slideViewPr>
    <p:cSldViewPr snapToGrid="0">
      <p:cViewPr>
        <p:scale>
          <a:sx n="50" d="100"/>
          <a:sy n="50" d="100"/>
        </p:scale>
        <p:origin x="1276" y="1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notesViewPr>
    <p:cSldViewPr snapToGrid="0">
      <p:cViewPr>
        <p:scale>
          <a:sx n="75" d="100"/>
          <a:sy n="75" d="100"/>
        </p:scale>
        <p:origin x="2160" y="-6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BE485-90A8-4BA2-A8D9-DB54652F83ED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F0331-8B34-4A29-BB30-F759A0FE8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58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大家好，我是来自清华大学的张慧盟，下面由我来给大家讲解这次</a:t>
            </a:r>
            <a:r>
              <a:rPr lang="en-US" altLang="zh-CN" dirty="0" smtClean="0"/>
              <a:t>Code+</a:t>
            </a:r>
            <a:r>
              <a:rPr lang="zh-CN" altLang="en-US" dirty="0" smtClean="0"/>
              <a:t>比赛的题目。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33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算法伪代码如图。对于每一个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，我们都把它对应的前缀中所有的数更新到数组中，然后判断每一个长度为</a:t>
            </a:r>
            <a:r>
              <a:rPr lang="en-US" altLang="zh-CN" dirty="0" smtClean="0"/>
              <a:t>k+1</a:t>
            </a:r>
            <a:r>
              <a:rPr lang="zh-CN" altLang="en-US" dirty="0" smtClean="0"/>
              <a:t>的区间内的和是否</a:t>
            </a:r>
            <a:r>
              <a:rPr lang="en-US" altLang="zh-CN" dirty="0" smtClean="0"/>
              <a:t>&gt;=m</a:t>
            </a:r>
            <a:r>
              <a:rPr lang="zh-CN" altLang="en-US" dirty="0" smtClean="0"/>
              <a:t>，如果找到了对应的区间，则说明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是一个可行的前缀长度，否则不可行。然后我们对</a:t>
            </a:r>
            <a:r>
              <a:rPr lang="en-US" altLang="zh-CN" dirty="0" smtClean="0"/>
              <a:t>x</a:t>
            </a:r>
            <a:r>
              <a:rPr lang="zh-CN" altLang="en-US" dirty="0" smtClean="0"/>
              <a:t>进行二分，就可以找到最小的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了。算法的复杂度为</a:t>
            </a:r>
            <a:r>
              <a:rPr lang="en-US" altLang="zh-CN" dirty="0" smtClean="0"/>
              <a:t>O((</a:t>
            </a:r>
            <a:r>
              <a:rPr lang="en-US" altLang="zh-CN" dirty="0" err="1" smtClean="0"/>
              <a:t>n+L</a:t>
            </a:r>
            <a:r>
              <a:rPr lang="en-US" altLang="zh-CN" dirty="0" smtClean="0"/>
              <a:t>)*log(N))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362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如果对应方块未被探明，输出一行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swept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如果对应方块数字为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、或者它八连通的方块的旗帜数不等于方块显示的数，输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出一行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否则，对方块八连通的每个空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进行扫雷过程，有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，根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据扫雷的结果，输出反馈信息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25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我们先来看样例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，它的棋盘大小为</a:t>
            </a:r>
            <a:r>
              <a:rPr lang="en-US" altLang="zh-CN" dirty="0" smtClean="0"/>
              <a:t>3*3</a:t>
            </a:r>
            <a:r>
              <a:rPr lang="zh-CN" altLang="en-US" dirty="0" smtClean="0"/>
              <a:t>，输入里只有一颗雷。我们按照输入里操作的过程来实际演示一遍。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29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在初始状态下，所有方格都是未探明状态。</a:t>
            </a:r>
            <a:r>
              <a:rPr lang="zh-CN" altLang="en-US" dirty="0" smtClean="0"/>
              <a:t>我们的第一个操作是对</a:t>
            </a:r>
            <a:r>
              <a:rPr lang="en-US" altLang="zh-CN" dirty="0" smtClean="0"/>
              <a:t>(1, 1)</a:t>
            </a:r>
            <a:r>
              <a:rPr lang="zh-CN" altLang="en-US" dirty="0" smtClean="0"/>
              <a:t>，也就是图上用红色标记的方格进行</a:t>
            </a:r>
            <a:r>
              <a:rPr lang="en-US" altLang="zh-CN" dirty="0" smtClean="0"/>
              <a:t>Sweep</a:t>
            </a:r>
            <a:r>
              <a:rPr lang="zh-CN" altLang="en-US" dirty="0" smtClean="0"/>
              <a:t>操作。因为这个格子是未探明状态，因此可以进行扫雷过程。这个样例主要是给大家演示各种不同的错误输出信息。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465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因为这个格子周围没有地雷，也就是说，它的显示为空，所以对它周围八连通的三个方格也执行扫雷操作。以此类推，最后一共探明了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个新的方块，于是输出这些方块的信息。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44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下一个操作是对位于</a:t>
            </a:r>
            <a:r>
              <a:rPr lang="en-US" altLang="zh-CN" dirty="0" smtClean="0"/>
              <a:t>(1, 2)</a:t>
            </a:r>
            <a:r>
              <a:rPr lang="zh-CN" altLang="en-US" dirty="0" smtClean="0"/>
              <a:t>坐标的格子执行</a:t>
            </a:r>
            <a:r>
              <a:rPr lang="en-US" altLang="zh-CN" dirty="0" smtClean="0"/>
              <a:t>DSweep</a:t>
            </a:r>
            <a:r>
              <a:rPr lang="zh-CN" altLang="en-US" dirty="0" smtClean="0"/>
              <a:t>操作。虽然这个格子已经被探明了，但是它周围八连通的旗帜数量与显示的数字不等，所以无法进行</a:t>
            </a:r>
            <a:r>
              <a:rPr lang="en-US" altLang="zh-CN" dirty="0" smtClean="0"/>
              <a:t>DSweep</a:t>
            </a:r>
            <a:r>
              <a:rPr lang="zh-CN" altLang="en-US" dirty="0" smtClean="0"/>
              <a:t>操作，输出一行</a:t>
            </a:r>
            <a:r>
              <a:rPr lang="en-US" altLang="zh-CN" dirty="0" smtClean="0"/>
              <a:t>failed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35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下一个操作是尝试在位于</a:t>
            </a:r>
            <a:r>
              <a:rPr lang="en-US" altLang="zh-CN" dirty="0" smtClean="0"/>
              <a:t>(1, 3)</a:t>
            </a:r>
            <a:r>
              <a:rPr lang="zh-CN" altLang="en-US" dirty="0" smtClean="0"/>
              <a:t>坐标的格子上插一个旗帜。因为这个方块属于未探明状态，所以这个操作是可以执行的。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539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执行结束之后，输出一行</a:t>
            </a:r>
            <a:r>
              <a:rPr lang="en-US" altLang="zh-CN" dirty="0" smtClean="0"/>
              <a:t>success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4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下一个操作是尝试在</a:t>
            </a:r>
            <a:r>
              <a:rPr lang="en-US" altLang="zh-CN" dirty="0" smtClean="0"/>
              <a:t>(2, 3)</a:t>
            </a:r>
            <a:r>
              <a:rPr lang="zh-CN" altLang="en-US" dirty="0" smtClean="0"/>
              <a:t>处插一个旗子。和刚才一样，这个操作可以完成，输出</a:t>
            </a:r>
            <a:r>
              <a:rPr lang="en-US" altLang="zh-CN" dirty="0" smtClean="0"/>
              <a:t>success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409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下一个操作是尝试在</a:t>
            </a:r>
            <a:r>
              <a:rPr lang="en-US" altLang="zh-CN" dirty="0" smtClean="0"/>
              <a:t>(1, 2)</a:t>
            </a:r>
            <a:r>
              <a:rPr lang="zh-CN" altLang="en-US" dirty="0" smtClean="0"/>
              <a:t>处执行</a:t>
            </a:r>
            <a:r>
              <a:rPr lang="en-US" altLang="zh-CN" dirty="0" smtClean="0"/>
              <a:t>DSweep</a:t>
            </a:r>
            <a:r>
              <a:rPr lang="zh-CN" altLang="en-US" dirty="0" smtClean="0"/>
              <a:t>。因为这个方块八连通有两个旗帜，但它显示的数字是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，所以无法执行操作，输出</a:t>
            </a:r>
            <a:r>
              <a:rPr lang="en-US" altLang="zh-CN" dirty="0" smtClean="0"/>
              <a:t>failed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00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首先来讲一下第一题。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21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下一个操作是尝试在</a:t>
            </a:r>
            <a:r>
              <a:rPr lang="en-US" altLang="zh-CN" dirty="0" smtClean="0"/>
              <a:t>(1, 3)</a:t>
            </a:r>
            <a:r>
              <a:rPr lang="zh-CN" altLang="en-US" dirty="0" smtClean="0"/>
              <a:t>处执行</a:t>
            </a:r>
            <a:r>
              <a:rPr lang="en-US" altLang="zh-CN" dirty="0" smtClean="0"/>
              <a:t>Sweep</a:t>
            </a:r>
            <a:r>
              <a:rPr lang="zh-CN" altLang="en-US" dirty="0" smtClean="0"/>
              <a:t>。但这个方块已经插了旗子，所以无法</a:t>
            </a:r>
            <a:r>
              <a:rPr lang="en-US" altLang="zh-CN" dirty="0" smtClean="0"/>
              <a:t>Sweep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flagged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430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下一个操作是尝试在</a:t>
            </a:r>
            <a:r>
              <a:rPr lang="en-US" altLang="zh-CN" dirty="0" smtClean="0"/>
              <a:t>(1, 1)</a:t>
            </a:r>
            <a:r>
              <a:rPr lang="zh-CN" altLang="en-US" dirty="0" smtClean="0"/>
              <a:t>处插旗。但这个方块已经被探明，所以无法插旗，输出</a:t>
            </a:r>
            <a:r>
              <a:rPr lang="en-US" altLang="zh-CN" dirty="0" smtClean="0"/>
              <a:t>swept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948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下一个操作是尝试在</a:t>
            </a:r>
            <a:r>
              <a:rPr lang="en-US" altLang="zh-CN" dirty="0" smtClean="0"/>
              <a:t>(1, 3)</a:t>
            </a:r>
            <a:r>
              <a:rPr lang="zh-CN" altLang="en-US" dirty="0" smtClean="0"/>
              <a:t>处执行</a:t>
            </a:r>
            <a:r>
              <a:rPr lang="en-US" altLang="zh-CN" dirty="0" smtClean="0"/>
              <a:t>DSweep</a:t>
            </a:r>
            <a:r>
              <a:rPr lang="zh-CN" altLang="en-US" dirty="0" smtClean="0"/>
              <a:t>操作。这是一个插旗方块，在这种情况下我们认为它没有探明，所以输出</a:t>
            </a:r>
            <a:r>
              <a:rPr lang="en-US" altLang="zh-CN" dirty="0" smtClean="0"/>
              <a:t>not swept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275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下一个操作是尝试在</a:t>
            </a:r>
            <a:r>
              <a:rPr lang="en-US" altLang="zh-CN" dirty="0" smtClean="0"/>
              <a:t>(1, 3)</a:t>
            </a:r>
            <a:r>
              <a:rPr lang="zh-CN" altLang="en-US" dirty="0" smtClean="0"/>
              <a:t>处执行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操作。这是一个插旗方块。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962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所以我们取消它的旗子，并输出一行</a:t>
            </a:r>
            <a:r>
              <a:rPr lang="en-US" altLang="zh-CN" dirty="0" smtClean="0"/>
              <a:t>cancelled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295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下一个操作是尝试在</a:t>
            </a:r>
            <a:r>
              <a:rPr lang="en-US" altLang="zh-CN" dirty="0" smtClean="0"/>
              <a:t>(1, 2)</a:t>
            </a:r>
            <a:r>
              <a:rPr lang="zh-CN" altLang="en-US" dirty="0" smtClean="0"/>
              <a:t>处执行</a:t>
            </a:r>
            <a:r>
              <a:rPr lang="en-US" altLang="zh-CN" dirty="0" smtClean="0"/>
              <a:t>DSweep</a:t>
            </a:r>
            <a:r>
              <a:rPr lang="zh-CN" altLang="en-US" dirty="0" smtClean="0"/>
              <a:t>。因为方块已被探明，且显示数字和周围旗帜数量相等，因此可以开始对周围的空白方块执行扫雷操作。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219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最后一共新探明了一个方块。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96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下一个操作仍然在同一位置执行</a:t>
            </a:r>
            <a:r>
              <a:rPr lang="en-US" altLang="zh-CN" dirty="0" smtClean="0"/>
              <a:t>DSweep</a:t>
            </a:r>
            <a:r>
              <a:rPr lang="zh-CN" altLang="en-US" dirty="0" smtClean="0"/>
              <a:t>操作。因为没有新探明任何方块，所以输出一行</a:t>
            </a:r>
            <a:r>
              <a:rPr lang="en-US" altLang="zh-CN" dirty="0" smtClean="0"/>
              <a:t>no cell detected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42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这个操作中，我们尝试在</a:t>
            </a:r>
            <a:r>
              <a:rPr lang="en-US" altLang="zh-CN" dirty="0" smtClean="0"/>
              <a:t>(3, 3)</a:t>
            </a:r>
            <a:r>
              <a:rPr lang="zh-CN" altLang="en-US" dirty="0" smtClean="0"/>
              <a:t>位置扫雷。因为它未探明，所以可以进行扫雷。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994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扫完以后，新探明了一个方块。然后这个时候我们就发现，这个游戏结束了，因为所有没有地雷的方块都被成功探明了。所以这个时候应该输出结束信息，因为是成功结束的所以输出</a:t>
            </a:r>
            <a:r>
              <a:rPr lang="en-US" altLang="zh-CN" dirty="0" smtClean="0"/>
              <a:t>finish</a:t>
            </a:r>
            <a:r>
              <a:rPr lang="zh-CN" altLang="en-US" dirty="0" smtClean="0"/>
              <a:t>，并且打印操作总数。这之后更多的输入就都不管它了。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1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第一题的题意是这样的：给定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个小朋友的身高，要求从前</a:t>
            </a:r>
            <a:r>
              <a:rPr lang="en-US" altLang="zh-CN" dirty="0" smtClean="0"/>
              <a:t>x</a:t>
            </a:r>
            <a:r>
              <a:rPr lang="zh-CN" altLang="en-US" dirty="0" smtClean="0"/>
              <a:t>个人中选出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个人，使得这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个人的最高身高和最低身高之差不能超过</a:t>
            </a:r>
            <a:r>
              <a:rPr lang="en-US" altLang="zh-CN" dirty="0" smtClean="0"/>
              <a:t>k</a:t>
            </a:r>
            <a:r>
              <a:rPr lang="zh-CN" altLang="en-US" dirty="0" smtClean="0"/>
              <a:t>。求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的最小值；如果不存在这样的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impossible</a:t>
            </a:r>
            <a:r>
              <a:rPr lang="zh-CN" altLang="en-US" dirty="0" smtClean="0"/>
              <a:t>。所有测试点满足</a:t>
            </a:r>
            <a:r>
              <a:rPr lang="en-US" altLang="zh-CN" dirty="0" smtClean="0"/>
              <a:t>1&lt;=m&lt;=n&lt;=10</a:t>
            </a:r>
            <a:r>
              <a:rPr lang="zh-CN" altLang="en-US" dirty="0" smtClean="0"/>
              <a:t>万，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hi</a:t>
            </a:r>
            <a:r>
              <a:rPr lang="zh-CN" altLang="en-US" dirty="0" smtClean="0"/>
              <a:t>也是</a:t>
            </a:r>
            <a:r>
              <a:rPr lang="en-US" altLang="zh-CN" dirty="0" smtClean="0"/>
              <a:t>&lt;=10</a:t>
            </a:r>
            <a:r>
              <a:rPr lang="zh-CN" altLang="en-US" dirty="0" smtClean="0"/>
              <a:t>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43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下面我们看一下样例</a:t>
            </a:r>
            <a:r>
              <a:rPr lang="en-US" altLang="zh-CN" dirty="0" smtClean="0"/>
              <a:t>2.</a:t>
            </a:r>
            <a:r>
              <a:rPr lang="zh-CN" altLang="en-US" dirty="0" smtClean="0"/>
              <a:t>这个样例的棋盘更大一点。它将会给大家展示一种因为扫雷失败，踩到雷而游戏结束的情况。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4153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第一个操作是对</a:t>
            </a:r>
            <a:r>
              <a:rPr lang="en-US" altLang="zh-CN" dirty="0" smtClean="0"/>
              <a:t>(5,5)</a:t>
            </a:r>
            <a:r>
              <a:rPr lang="zh-CN" altLang="en-US" dirty="0" smtClean="0"/>
              <a:t>执行扫雷操作。因为空白格很多，所以会引起一定的连锁反应。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656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最后一共探明了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个格子。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30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下一个操作还是对</a:t>
            </a:r>
            <a:r>
              <a:rPr lang="en-US" altLang="zh-CN" dirty="0" smtClean="0"/>
              <a:t>(5, 5)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Sweep</a:t>
            </a:r>
            <a:r>
              <a:rPr lang="zh-CN" altLang="en-US" dirty="0" smtClean="0"/>
              <a:t>操作。这个格子现在已经被探明了，因此输出</a:t>
            </a:r>
            <a:r>
              <a:rPr lang="en-US" altLang="zh-CN" dirty="0" smtClean="0"/>
              <a:t>swept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730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下一个操作是对</a:t>
            </a:r>
            <a:r>
              <a:rPr lang="en-US" altLang="zh-CN" dirty="0" smtClean="0"/>
              <a:t>(3, 3)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操作。这个格子还没有被探明。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243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所以成功插旗，输出</a:t>
            </a:r>
            <a:r>
              <a:rPr lang="en-US" altLang="zh-CN" dirty="0" smtClean="0"/>
              <a:t>success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428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个操作是对</a:t>
            </a:r>
            <a:r>
              <a:rPr lang="en-US" altLang="zh-CN" dirty="0" smtClean="0"/>
              <a:t>(4,4)</a:t>
            </a:r>
            <a:r>
              <a:rPr lang="zh-CN" altLang="en-US" dirty="0" smtClean="0"/>
              <a:t>的方块执行</a:t>
            </a:r>
            <a:r>
              <a:rPr lang="en-US" altLang="zh-CN" dirty="0" smtClean="0"/>
              <a:t>DSweep</a:t>
            </a:r>
            <a:r>
              <a:rPr lang="zh-CN" altLang="en-US" dirty="0" smtClean="0"/>
              <a:t>操作。因为这个方块是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，它周围的旗子数量也是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，因此可以进行这一操作。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9861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但是你那个旗子插错了。所以对有雷的格子进行了扫雷，结果踩到地雷了，游戏结束，输出</a:t>
            </a:r>
            <a:r>
              <a:rPr lang="en-US" altLang="zh-CN" dirty="0" smtClean="0"/>
              <a:t>game over</a:t>
            </a:r>
            <a:r>
              <a:rPr lang="zh-CN" altLang="en-US" dirty="0" smtClean="0"/>
              <a:t>和总的操作数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。最后剩下的一个</a:t>
            </a:r>
            <a:r>
              <a:rPr lang="en-US" altLang="zh-CN" dirty="0" smtClean="0"/>
              <a:t>Quit</a:t>
            </a:r>
            <a:r>
              <a:rPr lang="zh-CN" altLang="en-US" dirty="0" smtClean="0"/>
              <a:t>操作同样也被忽略。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508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展示的是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一种因为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操作而结束游戏的情况</a:t>
            </a:r>
            <a:r>
              <a:rPr lang="zh-CN" altLang="en-US" dirty="0" smtClean="0"/>
              <a:t> 。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701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第一个操作是尝试对</a:t>
            </a:r>
            <a:r>
              <a:rPr lang="en-US" altLang="zh-CN" dirty="0" smtClean="0"/>
              <a:t>(1, 7)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Sweep</a:t>
            </a:r>
            <a:r>
              <a:rPr lang="zh-CN" altLang="en-US" dirty="0" smtClean="0"/>
              <a:t>操作。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077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我们首先来看一种最简单的解法。测试点</a:t>
            </a:r>
            <a:r>
              <a:rPr lang="en-US" altLang="zh-CN" dirty="0" smtClean="0"/>
              <a:t>1-2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k=0</a:t>
            </a:r>
            <a:r>
              <a:rPr lang="zh-CN" altLang="en-US" dirty="0" smtClean="0"/>
              <a:t>，也就是说，我们只需要判断前</a:t>
            </a:r>
            <a:r>
              <a:rPr lang="en-US" altLang="zh-CN" dirty="0" smtClean="0"/>
              <a:t>x</a:t>
            </a:r>
            <a:r>
              <a:rPr lang="zh-CN" altLang="en-US" dirty="0" smtClean="0"/>
              <a:t>人中是否有一个身高对应的人数</a:t>
            </a:r>
            <a:r>
              <a:rPr lang="en-US" altLang="zh-CN" dirty="0" smtClean="0"/>
              <a:t>&gt;=m</a:t>
            </a:r>
            <a:r>
              <a:rPr lang="zh-CN" altLang="en-US" dirty="0" smtClean="0"/>
              <a:t>就可以了。所以我们顺序读入身高数据，用数组维护每个数已经出现的次数。每读入一个数，就更新数组，并判断是否已经有数出现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次了。算法的伪代码如图，显然它的复杂度为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hi</a:t>
            </a:r>
            <a:r>
              <a:rPr lang="zh-CN" altLang="en-US" dirty="0" smtClean="0"/>
              <a:t>的范围。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3850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结果探明了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个方块。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4213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个操作就是</a:t>
            </a:r>
            <a:r>
              <a:rPr lang="en-US" altLang="zh-CN" dirty="0" smtClean="0"/>
              <a:t>Quit</a:t>
            </a:r>
            <a:r>
              <a:rPr lang="zh-CN" altLang="en-US" dirty="0" smtClean="0"/>
              <a:t>。于是我们结束游戏，输出结束信息，并忽略之后的所有操作。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0488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现在我们已经过了一遍样例，基本了解了模拟这个题的操作的过程。现在我们来看一下数据范围。这道题的棋盘最大是</a:t>
            </a:r>
            <a:r>
              <a:rPr lang="en-US" altLang="zh-CN" dirty="0" smtClean="0"/>
              <a:t>1000*1000</a:t>
            </a:r>
            <a:r>
              <a:rPr lang="zh-CN" altLang="en-US" dirty="0" smtClean="0"/>
              <a:t>的，输入的操作数量最大是</a:t>
            </a:r>
            <a:r>
              <a:rPr lang="en-US" altLang="zh-CN" dirty="0" smtClean="0"/>
              <a:t>60000</a:t>
            </a:r>
            <a:r>
              <a:rPr lang="zh-CN" altLang="en-US" dirty="0" smtClean="0"/>
              <a:t>次。这说明输入规模很大，输出规模也很大，因此如果输入输出耗时太大是会超时的。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02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道题每个人具体的做法可能都不太相同，这里我就讲一下我的做法：用一个全局数组记录棋盘上每个方格的状态，其中包括是否为地雷、是否已探明、是否已插旗、周围地雷数量、周围旗帜数量等信息。然后在执行每种操作的时候，更新相关信息。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操作不会发生连锁反应，直接更新相关方格的状态即可；</a:t>
            </a:r>
            <a:r>
              <a:rPr lang="en-US" altLang="zh-CN" dirty="0" smtClean="0"/>
              <a:t>Quit</a:t>
            </a:r>
            <a:r>
              <a:rPr lang="zh-CN" altLang="en-US" dirty="0" smtClean="0"/>
              <a:t>操作会直接退出；</a:t>
            </a:r>
            <a:r>
              <a:rPr lang="en-US" altLang="zh-CN" dirty="0" smtClean="0"/>
              <a:t>Sweep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DSweep</a:t>
            </a:r>
            <a:r>
              <a:rPr lang="zh-CN" altLang="en-US" dirty="0" smtClean="0"/>
              <a:t>操作的扫雷会发生连锁反应，可以用</a:t>
            </a:r>
            <a:r>
              <a:rPr lang="en-US" altLang="zh-CN" dirty="0" smtClean="0"/>
              <a:t>BFS</a:t>
            </a:r>
            <a:r>
              <a:rPr lang="zh-CN" altLang="en-US" dirty="0" smtClean="0"/>
              <a:t>来实现；所有连锁反应结束后，输出新探明方格信息。。如果踩到雷，则游戏直接失败，也结束。如果执行操作后发现已经没有未探明的方格，则游戏成功，也结束。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217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需要注意以下几点：一是输入输出的细节，不要拼错单词、少加空格，等等；扫雷时发现周围没有雷时，对周围插旗的方格也要进行扫雷；扫雷的过程不要写成</a:t>
            </a:r>
            <a:r>
              <a:rPr lang="en-US" altLang="zh-CN" dirty="0" smtClean="0"/>
              <a:t>DFS</a:t>
            </a:r>
            <a:r>
              <a:rPr lang="zh-CN" altLang="en-US" dirty="0" smtClean="0"/>
              <a:t>，因为有可能会爆栈，这样就过不了最后一个点。最后关于输入输出，我自己用关闭</a:t>
            </a:r>
            <a:r>
              <a:rPr lang="en-US" altLang="zh-CN" dirty="0" err="1" smtClean="0"/>
              <a:t>stdin</a:t>
            </a:r>
            <a:r>
              <a:rPr lang="en-US" altLang="zh-CN" dirty="0" smtClean="0"/>
              <a:t>/out</a:t>
            </a:r>
            <a:r>
              <a:rPr lang="zh-CN" altLang="en-US" dirty="0" smtClean="0"/>
              <a:t>同步的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测试了一下，感觉速度还是太慢，所以建议还是至少要用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来输入输出，要是自己写字符串输入转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就更快了。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837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最后我们来讲一下第三题。多项式求和。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3442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这道题的题意非常简单。求</a:t>
            </a:r>
            <a:r>
              <a:rPr lang="en-US" altLang="zh-CN" dirty="0" smtClean="0"/>
              <a:t>S(n)=</a:t>
            </a:r>
            <a:r>
              <a:rPr lang="zh-CN" altLang="en-US" dirty="0" smtClean="0"/>
              <a:t>这个式子的和模</a:t>
            </a:r>
            <a:r>
              <a:rPr lang="en-US" altLang="zh-CN" dirty="0" smtClean="0"/>
              <a:t>10^9+7</a:t>
            </a:r>
            <a:r>
              <a:rPr lang="zh-CN" altLang="en-US" dirty="0" smtClean="0"/>
              <a:t>的结果，其中</a:t>
            </a:r>
            <a:r>
              <a:rPr lang="en-US" altLang="zh-CN" dirty="0" err="1" smtClean="0"/>
              <a:t>n,a,bi</a:t>
            </a:r>
            <a:r>
              <a:rPr lang="en-US" altLang="zh-CN" dirty="0" smtClean="0"/>
              <a:t>&lt;=10^9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m&lt;=100</a:t>
            </a:r>
            <a:r>
              <a:rPr lang="zh-CN" altLang="en-US" dirty="0" smtClean="0"/>
              <a:t>。数据范围是这样的。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0639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我们先讲一种最简单的算法。大家看这个测试点的设置，会发现，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的范围基本都是</a:t>
            </a:r>
            <a:r>
              <a:rPr lang="en-US" altLang="zh-CN" dirty="0" smtClean="0"/>
              <a:t>10^9</a:t>
            </a:r>
            <a:r>
              <a:rPr lang="zh-CN" altLang="en-US" dirty="0" smtClean="0"/>
              <a:t>，只有前两个测试点不是，在这两个测试点中，是保证</a:t>
            </a:r>
            <a:r>
              <a:rPr lang="en-US" altLang="zh-CN" dirty="0" smtClean="0"/>
              <a:t>n&lt;=1000</a:t>
            </a:r>
            <a:r>
              <a:rPr lang="zh-CN" altLang="en-US" dirty="0" smtClean="0"/>
              <a:t>的。这说明这两个测试点是可能用一种时间复杂度与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线性相关的算法来通过的。用一般的话来说，就是我们可以枚举</a:t>
            </a:r>
            <a:r>
              <a:rPr lang="en-US" altLang="zh-CN" dirty="0" smtClean="0"/>
              <a:t>k=0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，然后对于每个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，求出式子右侧的这个部分的和。也就是直接按照</a:t>
            </a:r>
            <a:r>
              <a:rPr lang="en-US" altLang="zh-CN" dirty="0" smtClean="0"/>
              <a:t>S(n)</a:t>
            </a:r>
            <a:r>
              <a:rPr lang="zh-CN" altLang="en-US" dirty="0" smtClean="0"/>
              <a:t>的公式进行求和。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790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算法伪代码如图。为了简单起见，没有写取模。其中循环次数是</a:t>
            </a:r>
            <a:r>
              <a:rPr lang="en-US" altLang="zh-CN" dirty="0" smtClean="0"/>
              <a:t>n*m</a:t>
            </a:r>
            <a:r>
              <a:rPr lang="zh-CN" altLang="en-US" dirty="0" smtClean="0"/>
              <a:t>，计算</a:t>
            </a:r>
            <a:r>
              <a:rPr lang="en-US" altLang="zh-CN" dirty="0" err="1" smtClean="0"/>
              <a:t>k^i</a:t>
            </a:r>
            <a:r>
              <a:rPr lang="zh-CN" altLang="en-US" dirty="0" smtClean="0"/>
              <a:t>的复杂度是</a:t>
            </a:r>
            <a:r>
              <a:rPr lang="en-US" altLang="zh-CN" dirty="0" smtClean="0"/>
              <a:t>O(m)</a:t>
            </a:r>
            <a:r>
              <a:rPr lang="zh-CN" altLang="en-US" dirty="0" smtClean="0"/>
              <a:t>，所以整个算法的复杂度是</a:t>
            </a:r>
            <a:r>
              <a:rPr lang="en-US" altLang="zh-CN" dirty="0" smtClean="0"/>
              <a:t>O(n*m^2)</a:t>
            </a:r>
            <a:r>
              <a:rPr lang="zh-CN" altLang="en-US" dirty="0" smtClean="0"/>
              <a:t>，足够通过前两个测试点。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93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下面我们来看一种稍微复杂一些的解法。观察测试点的分布，可以发现，</a:t>
            </a:r>
            <a:r>
              <a:rPr lang="en-US" altLang="zh-CN" dirty="0" smtClean="0"/>
              <a:t>3-4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6-8</a:t>
            </a:r>
            <a:r>
              <a:rPr lang="zh-CN" altLang="en-US" dirty="0" smtClean="0"/>
              <a:t>这五个测试点都满足</a:t>
            </a:r>
            <a:r>
              <a:rPr lang="en-US" altLang="zh-CN" dirty="0" smtClean="0"/>
              <a:t>a=1</a:t>
            </a:r>
            <a:r>
              <a:rPr lang="zh-CN" altLang="en-US" dirty="0" smtClean="0"/>
              <a:t>，其中测试点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</a:t>
            </a:r>
            <a:r>
              <a:rPr lang="zh-CN" altLang="en-US" dirty="0" smtClean="0"/>
              <a:t>还满足</a:t>
            </a:r>
            <a:r>
              <a:rPr lang="en-US" altLang="zh-CN" dirty="0" smtClean="0"/>
              <a:t>m&lt;=2</a:t>
            </a:r>
            <a:r>
              <a:rPr lang="zh-CN" altLang="en-US" dirty="0" smtClean="0"/>
              <a:t>。在这种情况下，我们可以对</a:t>
            </a:r>
            <a:r>
              <a:rPr lang="en-US" altLang="zh-CN" dirty="0" smtClean="0"/>
              <a:t>S(n)</a:t>
            </a:r>
            <a:r>
              <a:rPr lang="zh-CN" altLang="en-US" dirty="0" smtClean="0"/>
              <a:t>进行一些变形：首先消去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，然后交换前两个</a:t>
            </a:r>
            <a:r>
              <a:rPr lang="en-US" altLang="zh-CN" dirty="0" smtClean="0"/>
              <a:t>sigma</a:t>
            </a:r>
            <a:r>
              <a:rPr lang="zh-CN" altLang="en-US" dirty="0" smtClean="0"/>
              <a:t>的求和顺序，把</a:t>
            </a:r>
            <a:r>
              <a:rPr lang="en-US" altLang="zh-CN" dirty="0" smtClean="0"/>
              <a:t>bi</a:t>
            </a:r>
            <a:r>
              <a:rPr lang="zh-CN" altLang="en-US" dirty="0" smtClean="0"/>
              <a:t>提出来，最后把最外层的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的求和号展开，于是我们得到了一个形如这样的式子：</a:t>
            </a:r>
            <a:r>
              <a:rPr lang="en-US" altLang="zh-CN" dirty="0" smtClean="0"/>
              <a:t>b0</a:t>
            </a:r>
            <a:r>
              <a:rPr lang="zh-CN" altLang="en-US" dirty="0" smtClean="0"/>
              <a:t>乘以</a:t>
            </a:r>
            <a:r>
              <a:rPr lang="en-US" altLang="zh-CN" dirty="0" smtClean="0"/>
              <a:t>k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en-US" altLang="zh-CN" baseline="0" dirty="0" smtClean="0"/>
              <a:t> k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次方，加上</a:t>
            </a:r>
            <a:r>
              <a:rPr lang="en-US" altLang="zh-CN" baseline="0" dirty="0" smtClean="0"/>
              <a:t>b1</a:t>
            </a:r>
            <a:r>
              <a:rPr lang="zh-CN" altLang="en-US" baseline="0" dirty="0" smtClean="0"/>
              <a:t>乘以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从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到</a:t>
            </a:r>
            <a:r>
              <a:rPr lang="en-US" altLang="zh-CN" baseline="0" dirty="0" smtClean="0"/>
              <a:t>n k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次方，加上</a:t>
            </a:r>
            <a:r>
              <a:rPr lang="en-US" altLang="zh-CN" baseline="0" dirty="0" smtClean="0"/>
              <a:t>b2</a:t>
            </a:r>
            <a:r>
              <a:rPr lang="zh-CN" altLang="en-US" baseline="0" dirty="0" smtClean="0"/>
              <a:t>乘以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从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到</a:t>
            </a:r>
            <a:r>
              <a:rPr lang="en-US" altLang="zh-CN" baseline="0" dirty="0" smtClean="0"/>
              <a:t>n k</a:t>
            </a:r>
            <a:r>
              <a:rPr lang="zh-CN" altLang="en-US" baseline="0" dirty="0" smtClean="0"/>
              <a:t>的平方。大家肯定都知道这个等差数列求和公式和平方和公式，于是我们可以把这个式子写成公式形式。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47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刚才那种暴力的方法显然不止可以应用于</a:t>
            </a:r>
            <a:r>
              <a:rPr lang="en-US" altLang="zh-CN" dirty="0" smtClean="0"/>
              <a:t>k=0</a:t>
            </a:r>
            <a:r>
              <a:rPr lang="zh-CN" altLang="en-US" dirty="0" smtClean="0"/>
              <a:t>的情况。当</a:t>
            </a:r>
            <a:r>
              <a:rPr lang="en-US" altLang="zh-CN" dirty="0" smtClean="0"/>
              <a:t>k</a:t>
            </a:r>
            <a:r>
              <a:rPr lang="zh-CN" altLang="en-US" dirty="0" smtClean="0"/>
              <a:t>不等于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的时候，我们只需改为判断每个长度为</a:t>
            </a:r>
            <a:r>
              <a:rPr lang="en-US" altLang="zh-CN" dirty="0" smtClean="0"/>
              <a:t>k+1</a:t>
            </a:r>
            <a:r>
              <a:rPr lang="zh-CN" altLang="en-US" dirty="0" smtClean="0"/>
              <a:t>的区间内的数组的和是否超过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。显然每次都计算每个长度为</a:t>
            </a:r>
            <a:r>
              <a:rPr lang="en-US" altLang="zh-CN" dirty="0" smtClean="0"/>
              <a:t>k+1</a:t>
            </a:r>
            <a:r>
              <a:rPr lang="zh-CN" altLang="en-US" dirty="0" smtClean="0"/>
              <a:t>的区间会带来很多重复计算，所以可以采用类似于前缀和优化的方法来减少计算量。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145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也就是，</a:t>
            </a:r>
            <a:r>
              <a:rPr lang="en-US" altLang="zh-CN" dirty="0" smtClean="0"/>
              <a:t>b0</a:t>
            </a:r>
            <a:r>
              <a:rPr lang="zh-CN" altLang="en-US" dirty="0" smtClean="0"/>
              <a:t>乘以</a:t>
            </a:r>
            <a:r>
              <a:rPr lang="en-US" altLang="zh-CN" dirty="0" smtClean="0"/>
              <a:t>n+1</a:t>
            </a:r>
            <a:r>
              <a:rPr lang="zh-CN" altLang="en-US" dirty="0" smtClean="0"/>
              <a:t>，再加上</a:t>
            </a:r>
            <a:r>
              <a:rPr lang="en-US" altLang="zh-CN" dirty="0" smtClean="0"/>
              <a:t>b1</a:t>
            </a:r>
            <a:r>
              <a:rPr lang="zh-CN" altLang="en-US" dirty="0" smtClean="0"/>
              <a:t>乘以</a:t>
            </a:r>
            <a:r>
              <a:rPr lang="en-US" altLang="zh-CN" dirty="0" smtClean="0"/>
              <a:t>n*(n+1)</a:t>
            </a:r>
            <a:r>
              <a:rPr lang="zh-CN" altLang="en-US" dirty="0" smtClean="0"/>
              <a:t>除以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，再加上</a:t>
            </a:r>
            <a:r>
              <a:rPr lang="en-US" altLang="zh-CN" dirty="0" smtClean="0"/>
              <a:t>b2*n*(n+1)*(2n+1)</a:t>
            </a:r>
            <a:r>
              <a:rPr lang="zh-CN" altLang="en-US" dirty="0" smtClean="0"/>
              <a:t>除以</a:t>
            </a:r>
            <a:r>
              <a:rPr lang="en-US" altLang="zh-CN" dirty="0" smtClean="0"/>
              <a:t>6</a:t>
            </a:r>
            <a:r>
              <a:rPr lang="zh-CN" altLang="en-US" dirty="0" smtClean="0"/>
              <a:t>。算法伪代码如图。因为直接推出了计算公式，所以这个算法的复杂度为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。把这个方法和之前的暴力方法结合起来，就可以得到</a:t>
            </a:r>
            <a:r>
              <a:rPr lang="en-US" altLang="zh-CN" dirty="0" smtClean="0"/>
              <a:t>40</a:t>
            </a:r>
            <a:r>
              <a:rPr lang="zh-CN" altLang="en-US" dirty="0" smtClean="0"/>
              <a:t>分了。</a:t>
            </a:r>
            <a:endParaRPr lang="en-US" altLang="zh-CN" dirty="0" smtClean="0"/>
          </a:p>
          <a:p>
            <a:r>
              <a:rPr lang="zh-CN" altLang="en-US" dirty="0" smtClean="0"/>
              <a:t>不过有一点需要注意。在伪代码中，我并没有写取模的部分。为了保证结果是正确的，需要先把分母约去再取模；或者也可以先做乘法，取模，最后用费马小定理或者扩展欧几里得算法求出分母的乘法逆元，再乘上分子取模的结果，这里就不展开讲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115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在上一种解法的基础上，我们接着来处理其他的</a:t>
            </a:r>
            <a:r>
              <a:rPr lang="en-US" altLang="zh-CN" dirty="0" smtClean="0"/>
              <a:t>a=1</a:t>
            </a:r>
            <a:r>
              <a:rPr lang="zh-CN" altLang="en-US" dirty="0" smtClean="0"/>
              <a:t>但</a:t>
            </a:r>
            <a:r>
              <a:rPr lang="en-US" altLang="zh-CN" dirty="0" smtClean="0"/>
              <a:t>m</a:t>
            </a:r>
            <a:r>
              <a:rPr lang="zh-CN" altLang="en-US" dirty="0" smtClean="0"/>
              <a:t>取值比较大的情况。和刚才推导的过程类似，我们仍然可以把</a:t>
            </a:r>
            <a:r>
              <a:rPr lang="en-US" altLang="zh-CN" dirty="0" smtClean="0"/>
              <a:t>S(n)</a:t>
            </a:r>
            <a:r>
              <a:rPr lang="zh-CN" altLang="en-US" dirty="0" smtClean="0"/>
              <a:t>化为</a:t>
            </a:r>
            <a:r>
              <a:rPr lang="en-US" altLang="zh-CN" dirty="0" smtClean="0"/>
              <a:t>bi</a:t>
            </a:r>
            <a:r>
              <a:rPr lang="zh-CN" altLang="en-US" dirty="0" smtClean="0"/>
              <a:t>乘上</a:t>
            </a:r>
            <a:r>
              <a:rPr lang="en-US" altLang="zh-CN" dirty="0" smtClean="0"/>
              <a:t>k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 </a:t>
            </a:r>
            <a:r>
              <a:rPr lang="en-US" altLang="zh-CN" dirty="0" err="1" smtClean="0"/>
              <a:t>k^i</a:t>
            </a:r>
            <a:r>
              <a:rPr lang="zh-CN" altLang="en-US" dirty="0" smtClean="0"/>
              <a:t>的和的一个求和。问题是，当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最大为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的时候，这个求和公式肯定会比较复杂，不太适合像刚才那样手动推导。所以不妨来寻找一种递推求等幂和结果的方法。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267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考虑平方和公式的一种推导过程：利用</a:t>
            </a:r>
            <a:r>
              <a:rPr lang="en-US" altLang="zh-CN" dirty="0" smtClean="0"/>
              <a:t>(n+1)</a:t>
            </a:r>
            <a:r>
              <a:rPr lang="zh-CN" altLang="en-US" dirty="0" smtClean="0"/>
              <a:t>的立方展开公式，左侧展开后得到</a:t>
            </a:r>
            <a:r>
              <a:rPr lang="en-US" altLang="zh-CN" dirty="0" smtClean="0"/>
              <a:t>n^3+3n^2+3n+1</a:t>
            </a:r>
            <a:r>
              <a:rPr lang="zh-CN" altLang="en-US" dirty="0" smtClean="0"/>
              <a:t>，减去</a:t>
            </a:r>
            <a:r>
              <a:rPr lang="en-US" altLang="zh-CN" dirty="0" smtClean="0"/>
              <a:t>n^3</a:t>
            </a:r>
            <a:r>
              <a:rPr lang="zh-CN" altLang="en-US" dirty="0" smtClean="0"/>
              <a:t>后得到</a:t>
            </a:r>
            <a:r>
              <a:rPr lang="en-US" altLang="zh-CN" dirty="0" smtClean="0"/>
              <a:t>3n^2+3n+1</a:t>
            </a:r>
            <a:r>
              <a:rPr lang="zh-CN" altLang="en-US" dirty="0" smtClean="0"/>
              <a:t>。以此类推，写出</a:t>
            </a:r>
            <a:r>
              <a:rPr lang="en-US" altLang="zh-CN" dirty="0" smtClean="0"/>
              <a:t>n^3-(n-1)^3</a:t>
            </a:r>
            <a:r>
              <a:rPr lang="zh-CN" altLang="en-US" dirty="0" smtClean="0"/>
              <a:t>的展开，</a:t>
            </a:r>
            <a:r>
              <a:rPr lang="en-US" altLang="zh-CN" dirty="0" smtClean="0"/>
              <a:t>(n-1)^3-(n-2)^3</a:t>
            </a:r>
            <a:r>
              <a:rPr lang="zh-CN" altLang="en-US" dirty="0" smtClean="0"/>
              <a:t>的展开，等等，直到</a:t>
            </a:r>
            <a:r>
              <a:rPr lang="en-US" altLang="zh-CN" dirty="0" smtClean="0"/>
              <a:t>2^3-1^3</a:t>
            </a:r>
            <a:r>
              <a:rPr lang="zh-CN" altLang="en-US" dirty="0" smtClean="0"/>
              <a:t>的展开。</a:t>
            </a:r>
            <a:endParaRPr lang="en-US" altLang="zh-CN" dirty="0" smtClean="0"/>
          </a:p>
          <a:p>
            <a:r>
              <a:rPr lang="zh-CN" altLang="en-US" dirty="0" smtClean="0"/>
              <a:t>然后将这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个式子进行求和，左边逐项消去，右边得到一些等幂和。记</a:t>
            </a:r>
            <a:r>
              <a:rPr lang="en-US" altLang="zh-CN" dirty="0" smtClean="0"/>
              <a:t>T(m)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i^m</a:t>
            </a:r>
            <a:r>
              <a:rPr lang="zh-CN" altLang="en-US" baseline="0" dirty="0" smtClean="0"/>
              <a:t>的和，则可以得到</a:t>
            </a:r>
            <a:r>
              <a:rPr lang="en-US" altLang="zh-CN" baseline="0" dirty="0" smtClean="0"/>
              <a:t>T(2)</a:t>
            </a:r>
            <a:r>
              <a:rPr lang="zh-CN" altLang="en-US" baseline="0" dirty="0" smtClean="0"/>
              <a:t>关于</a:t>
            </a:r>
            <a:r>
              <a:rPr lang="en-US" altLang="zh-CN" baseline="0" dirty="0" smtClean="0"/>
              <a:t>T(1)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T(0)</a:t>
            </a:r>
            <a:r>
              <a:rPr lang="zh-CN" altLang="en-US" baseline="0" dirty="0" smtClean="0"/>
              <a:t>的一个递推公式。注意</a:t>
            </a:r>
            <a:r>
              <a:rPr lang="en-US" altLang="zh-CN" baseline="0" dirty="0" smtClean="0"/>
              <a:t>T(0)=n+1</a:t>
            </a:r>
            <a:r>
              <a:rPr lang="zh-CN" altLang="en-US" baseline="0" dirty="0" smtClean="0"/>
              <a:t>而不是</a:t>
            </a:r>
            <a:r>
              <a:rPr lang="en-US" altLang="zh-CN" baseline="0" dirty="0" smtClean="0"/>
              <a:t>n</a:t>
            </a:r>
            <a:r>
              <a:rPr lang="zh-CN" altLang="en-US" baseline="0" dirty="0" smtClean="0"/>
              <a:t>，因为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次幂是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4957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将上述推导过程一般化，仍然根据</a:t>
            </a:r>
            <a:r>
              <a:rPr lang="en-US" altLang="zh-CN" dirty="0" smtClean="0"/>
              <a:t>(n+1)^m</a:t>
            </a:r>
            <a:r>
              <a:rPr lang="zh-CN" altLang="en-US" dirty="0" smtClean="0"/>
              <a:t>的展开公式写出这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个式子，并将它们进行求和，于是得到了一个包含</a:t>
            </a:r>
            <a:r>
              <a:rPr lang="en-US" altLang="zh-CN" dirty="0" smtClean="0"/>
              <a:t>T(0)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T(1)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T(m)</a:t>
            </a:r>
            <a:r>
              <a:rPr lang="zh-CN" altLang="en-US" dirty="0" smtClean="0"/>
              <a:t>的式子，可以根据这个式子得到</a:t>
            </a:r>
            <a:r>
              <a:rPr lang="en-US" altLang="zh-CN" dirty="0" smtClean="0"/>
              <a:t>T(m)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T(m-1)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T(0)</a:t>
            </a:r>
            <a:r>
              <a:rPr lang="zh-CN" altLang="en-US" dirty="0" smtClean="0"/>
              <a:t>的递推式。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3400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于是我们就得到了一个长这样的递推式。一个小问题是，怎么求解里面的组合数系数</a:t>
            </a:r>
            <a:r>
              <a:rPr lang="en-US" altLang="zh-CN" dirty="0" smtClean="0"/>
              <a:t>C_{m+1}^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？一种比较简单的方法是利用组合数性质递推，这个性质相信大家都学过，就不细讲了。以及还是要注意取模运算，这里的除</a:t>
            </a:r>
            <a:r>
              <a:rPr lang="en-US" altLang="zh-CN" dirty="0" smtClean="0"/>
              <a:t>m+1</a:t>
            </a:r>
            <a:r>
              <a:rPr lang="zh-CN" altLang="en-US" dirty="0" smtClean="0"/>
              <a:t>应该是需要用乘法逆元来做的。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941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算法的伪代码是这样的。注意里面的加、减、乘、除都是取模意义下的。为了简洁没有写求解组合数系数的过程，不过递推求解过程的复杂度是</a:t>
            </a:r>
            <a:r>
              <a:rPr lang="en-US" altLang="zh-CN" dirty="0" smtClean="0"/>
              <a:t>O(m^2)</a:t>
            </a:r>
            <a:r>
              <a:rPr lang="zh-CN" altLang="en-US" dirty="0" smtClean="0"/>
              <a:t>的。可以看出，求解</a:t>
            </a:r>
            <a:r>
              <a:rPr lang="en-US" altLang="zh-CN" dirty="0" smtClean="0"/>
              <a:t>T(m)</a:t>
            </a:r>
            <a:r>
              <a:rPr lang="zh-CN" altLang="en-US" dirty="0" smtClean="0"/>
              <a:t>的复杂度是</a:t>
            </a:r>
            <a:r>
              <a:rPr lang="en-US" altLang="zh-CN" dirty="0" smtClean="0"/>
              <a:t>O(m^2)</a:t>
            </a:r>
            <a:r>
              <a:rPr lang="zh-CN" altLang="en-US" dirty="0" smtClean="0"/>
              <a:t>。求出</a:t>
            </a:r>
            <a:r>
              <a:rPr lang="en-US" altLang="zh-CN" dirty="0" smtClean="0"/>
              <a:t>T(m)</a:t>
            </a:r>
            <a:r>
              <a:rPr lang="zh-CN" altLang="en-US" dirty="0" smtClean="0"/>
              <a:t>之后，再把它代入到</a:t>
            </a:r>
            <a:r>
              <a:rPr lang="en-US" altLang="zh-CN" dirty="0" smtClean="0"/>
              <a:t>S(n)</a:t>
            </a:r>
            <a:r>
              <a:rPr lang="zh-CN" altLang="en-US" dirty="0" smtClean="0"/>
              <a:t>的公式中进行计算。算法总的复杂度为</a:t>
            </a:r>
            <a:r>
              <a:rPr lang="en-US" altLang="zh-CN" dirty="0" smtClean="0"/>
              <a:t>O(m^2)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2743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80</a:t>
            </a:r>
            <a:r>
              <a:rPr lang="zh-CN" altLang="en-US" dirty="0" smtClean="0"/>
              <a:t>分解法的思路和之前讲到的解法有很大的区别。它的核心内容在于寻找一个矩阵形式的递推公式，使得计算过程能够用矩阵快速幂来加速。我们首先尝试改写</a:t>
            </a:r>
            <a:r>
              <a:rPr lang="en-US" altLang="zh-CN" dirty="0" smtClean="0"/>
              <a:t>S(n)</a:t>
            </a:r>
            <a:r>
              <a:rPr lang="zh-CN" altLang="en-US" dirty="0" smtClean="0"/>
              <a:t>。记</a:t>
            </a:r>
            <a:r>
              <a:rPr lang="en-US" altLang="zh-CN" dirty="0" smtClean="0"/>
              <a:t>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k)=</a:t>
            </a:r>
            <a:r>
              <a:rPr lang="en-US" altLang="zh-CN" dirty="0" err="1" smtClean="0"/>
              <a:t>a^k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k^i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)=sigma k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 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k)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S(n)=sigma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m</a:t>
            </a:r>
            <a:r>
              <a:rPr lang="en-US" altLang="zh-CN" baseline="0" dirty="0" smtClean="0"/>
              <a:t> bi*T(</a:t>
            </a:r>
            <a:r>
              <a:rPr lang="en-US" altLang="zh-CN" baseline="0" dirty="0" err="1" smtClean="0"/>
              <a:t>i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9502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现在我们尝试来寻找一个关于</a:t>
            </a:r>
            <a:r>
              <a:rPr lang="en-US" altLang="zh-CN" dirty="0" smtClean="0"/>
              <a:t>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k)</a:t>
            </a:r>
            <a:r>
              <a:rPr lang="zh-CN" altLang="en-US" dirty="0" smtClean="0"/>
              <a:t>的递推公式。考虑</a:t>
            </a:r>
            <a:r>
              <a:rPr lang="en-US" altLang="zh-CN" dirty="0" smtClean="0"/>
              <a:t>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k+1)=a^(k+1)*(k+1)^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，把</a:t>
            </a:r>
            <a:r>
              <a:rPr lang="en-US" altLang="zh-CN" dirty="0" smtClean="0"/>
              <a:t>(k+1)^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展开，得到了一些类似于</a:t>
            </a:r>
            <a:r>
              <a:rPr lang="en-US" altLang="zh-CN" dirty="0" smtClean="0"/>
              <a:t>t(k,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的形式，于是我们把它化成小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的形式，得到了一个</a:t>
            </a:r>
            <a:r>
              <a:rPr lang="en-US" altLang="zh-CN" dirty="0" smtClean="0"/>
              <a:t>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k+1)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t(0,k)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k)</a:t>
            </a:r>
            <a:r>
              <a:rPr lang="zh-CN" altLang="en-US" dirty="0" smtClean="0"/>
              <a:t>的递推公式。因为每个</a:t>
            </a:r>
            <a:r>
              <a:rPr lang="en-US" altLang="zh-CN" dirty="0" smtClean="0"/>
              <a:t>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k+1)</a:t>
            </a:r>
            <a:r>
              <a:rPr lang="zh-CN" altLang="en-US" dirty="0" smtClean="0"/>
              <a:t>是依赖于</a:t>
            </a:r>
            <a:r>
              <a:rPr lang="en-US" altLang="zh-CN" dirty="0" smtClean="0"/>
              <a:t>t(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的所有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k)</a:t>
            </a:r>
            <a:r>
              <a:rPr lang="zh-CN" altLang="en-US" baseline="0" dirty="0" smtClean="0"/>
              <a:t>的，所以不妨把</a:t>
            </a:r>
            <a:r>
              <a:rPr lang="en-US" altLang="zh-CN" baseline="0" dirty="0" smtClean="0"/>
              <a:t>t(0, k), t(1, k)……t(</a:t>
            </a:r>
            <a:r>
              <a:rPr lang="en-US" altLang="zh-CN" baseline="0" dirty="0" err="1" smtClean="0"/>
              <a:t>i</a:t>
            </a:r>
            <a:r>
              <a:rPr lang="en-US" altLang="zh-CN" baseline="0" dirty="0" smtClean="0"/>
              <a:t>, k)</a:t>
            </a:r>
            <a:r>
              <a:rPr lang="zh-CN" altLang="en-US" baseline="0" dirty="0" smtClean="0"/>
              <a:t>写成一个向量。</a:t>
            </a:r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5740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然后我们把对应的系数填到这个矩阵里，就得到了一个</a:t>
            </a:r>
            <a:r>
              <a:rPr lang="en-US" altLang="zh-CN" dirty="0" smtClean="0"/>
              <a:t>t(0,k+1)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t(i,k+1)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t(0,k)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t(</a:t>
            </a:r>
            <a:r>
              <a:rPr lang="en-US" altLang="zh-CN" dirty="0" err="1" smtClean="0"/>
              <a:t>i,k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的矩阵形式的递推公式。这个时候我们就可以利用矩阵快速幂来快速求出</a:t>
            </a:r>
            <a:r>
              <a:rPr lang="en-US" altLang="zh-CN" dirty="0" smtClean="0"/>
              <a:t>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k)</a:t>
            </a:r>
            <a:r>
              <a:rPr lang="zh-CN" altLang="en-US" dirty="0" smtClean="0"/>
              <a:t>了。但是问题是，我们并不是要快速求</a:t>
            </a:r>
            <a:r>
              <a:rPr lang="en-US" altLang="zh-CN" dirty="0" smtClean="0"/>
              <a:t>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k)</a:t>
            </a:r>
            <a:r>
              <a:rPr lang="zh-CN" altLang="en-US" dirty="0" smtClean="0"/>
              <a:t>，而是要快速求</a:t>
            </a:r>
            <a:r>
              <a:rPr lang="en-US" altLang="zh-CN" dirty="0" smtClean="0"/>
              <a:t>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。所以我们把这个矩阵和这个向量改造一下。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3705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因为我们需要的</a:t>
            </a:r>
            <a:r>
              <a:rPr lang="en-US" altLang="zh-CN" dirty="0" smtClean="0"/>
              <a:t>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k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 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k)</a:t>
            </a:r>
            <a:r>
              <a:rPr lang="zh-CN" altLang="en-US" dirty="0" smtClean="0"/>
              <a:t>的和，所以不妨在这个向量后面加上一行，让它表示之前已经算出的所有</a:t>
            </a:r>
            <a:r>
              <a:rPr lang="en-US" altLang="zh-CN" dirty="0" smtClean="0"/>
              <a:t>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k)</a:t>
            </a:r>
            <a:r>
              <a:rPr lang="zh-CN" altLang="en-US" dirty="0" smtClean="0"/>
              <a:t>的和。矩阵也做一下相应的改造。于是我们得到了一个用矩阵快速幂计算</a:t>
            </a:r>
            <a:r>
              <a:rPr lang="en-US" altLang="zh-CN" dirty="0" smtClean="0"/>
              <a:t>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的方法。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的初始条件是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和若干个</a:t>
            </a:r>
            <a:r>
              <a:rPr lang="en-US" altLang="zh-CN" dirty="0" smtClean="0"/>
              <a:t>0.</a:t>
            </a:r>
            <a:r>
              <a:rPr lang="zh-CN" altLang="en-US" dirty="0" smtClean="0"/>
              <a:t>需要求</a:t>
            </a:r>
            <a:r>
              <a:rPr lang="en-US" altLang="zh-CN" dirty="0" smtClean="0"/>
              <a:t>n+1</a:t>
            </a:r>
            <a:r>
              <a:rPr lang="zh-CN" altLang="en-US" dirty="0" smtClean="0"/>
              <a:t>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33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此时算法内层循环的总次数仍然是</a:t>
            </a:r>
            <a:r>
              <a:rPr lang="en-US" altLang="zh-CN" dirty="0" smtClean="0"/>
              <a:t>L</a:t>
            </a:r>
            <a:r>
              <a:rPr lang="zh-CN" altLang="en-US" dirty="0" smtClean="0"/>
              <a:t>，算法总的复杂度为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。这样是可以通过测试点</a:t>
            </a:r>
            <a:r>
              <a:rPr lang="en-US" altLang="zh-CN" dirty="0" smtClean="0"/>
              <a:t>1-12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515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这个算法中，矩阵快速幂的复杂度是</a:t>
            </a:r>
            <a:r>
              <a:rPr lang="en-US" altLang="zh-CN" dirty="0" smtClean="0"/>
              <a:t>O(m^3 * log(n))</a:t>
            </a:r>
            <a:r>
              <a:rPr lang="zh-CN" altLang="en-US" dirty="0" smtClean="0"/>
              <a:t>，外层循环长度为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，所以总的复杂度是</a:t>
            </a:r>
            <a:r>
              <a:rPr lang="en-US" altLang="zh-CN" dirty="0" smtClean="0"/>
              <a:t>O(m^4*log(n))</a:t>
            </a:r>
            <a:r>
              <a:rPr lang="zh-CN" altLang="en-US" dirty="0" smtClean="0"/>
              <a:t>，可以通过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分的测试点。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840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分解法是在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分解法上进行改进的结果。考虑一下我们刚才是怎么计算</a:t>
            </a:r>
            <a:r>
              <a:rPr lang="en-US" altLang="zh-CN" dirty="0" smtClean="0"/>
              <a:t>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k)</a:t>
            </a:r>
            <a:r>
              <a:rPr lang="zh-CN" altLang="en-US" dirty="0" smtClean="0"/>
              <a:t>的。事实上，为了算出一个</a:t>
            </a:r>
            <a:r>
              <a:rPr lang="en-US" altLang="zh-CN" dirty="0" smtClean="0"/>
              <a:t>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k)</a:t>
            </a:r>
            <a:r>
              <a:rPr lang="zh-CN" altLang="en-US" dirty="0" smtClean="0"/>
              <a:t>，我们把所有参数比它小的</a:t>
            </a:r>
            <a:r>
              <a:rPr lang="en-US" altLang="zh-CN" dirty="0" smtClean="0"/>
              <a:t>t(</a:t>
            </a:r>
            <a:r>
              <a:rPr lang="en-US" altLang="zh-CN" dirty="0" err="1" smtClean="0"/>
              <a:t>i,k</a:t>
            </a:r>
            <a:r>
              <a:rPr lang="en-US" altLang="zh-CN" dirty="0" smtClean="0"/>
              <a:t>)</a:t>
            </a:r>
            <a:r>
              <a:rPr lang="zh-CN" altLang="en-US" dirty="0" smtClean="0"/>
              <a:t>都算了一遍。每次计算</a:t>
            </a:r>
            <a:r>
              <a:rPr lang="en-US" altLang="zh-CN" dirty="0" smtClean="0"/>
              <a:t>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的时候，都需要这么算。显然有很多</a:t>
            </a:r>
            <a:r>
              <a:rPr lang="en-US" altLang="zh-CN" dirty="0" smtClean="0"/>
              <a:t>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k)</a:t>
            </a:r>
            <a:r>
              <a:rPr lang="zh-CN" altLang="en-US" dirty="0" smtClean="0"/>
              <a:t>算重复了。我们把</a:t>
            </a:r>
            <a:r>
              <a:rPr lang="en-US" altLang="zh-CN" dirty="0" smtClean="0"/>
              <a:t>S(n)</a:t>
            </a:r>
            <a:r>
              <a:rPr lang="zh-CN" altLang="en-US" dirty="0" smtClean="0"/>
              <a:t>重新展开成一个和</a:t>
            </a:r>
            <a:r>
              <a:rPr lang="en-US" altLang="zh-CN" dirty="0" smtClean="0"/>
              <a:t>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k)</a:t>
            </a:r>
            <a:r>
              <a:rPr lang="zh-CN" altLang="en-US" dirty="0" smtClean="0"/>
              <a:t>相关的式子，然后把刚才得到的矩阵再修改一下。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832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我们改造一下刚才的矩阵，把下面一行改成</a:t>
            </a:r>
            <a:r>
              <a:rPr lang="en-US" altLang="zh-CN" dirty="0" smtClean="0"/>
              <a:t>b0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bm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，向量的最后一行改成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k’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k-1 bi*t(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k’)</a:t>
            </a:r>
            <a:r>
              <a:rPr lang="zh-CN" altLang="en-US" dirty="0" smtClean="0"/>
              <a:t>的和，也就是</a:t>
            </a:r>
            <a:r>
              <a:rPr lang="en-US" altLang="zh-CN" dirty="0" smtClean="0"/>
              <a:t>S(k-1)</a:t>
            </a:r>
            <a:r>
              <a:rPr lang="zh-CN" altLang="en-US" dirty="0" smtClean="0"/>
              <a:t>。这样，我们就可以通过矩阵快速幂的方法，直接求出</a:t>
            </a:r>
            <a:r>
              <a:rPr lang="en-US" altLang="zh-CN" dirty="0" smtClean="0"/>
              <a:t>S(n)</a:t>
            </a:r>
            <a:r>
              <a:rPr lang="zh-CN" altLang="en-US" dirty="0" smtClean="0"/>
              <a:t>了。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的初始条件还是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和若干个</a:t>
            </a:r>
            <a:r>
              <a:rPr lang="en-US" altLang="zh-CN" dirty="0" smtClean="0"/>
              <a:t>0. </a:t>
            </a:r>
            <a:r>
              <a:rPr lang="zh-CN" altLang="en-US" dirty="0" smtClean="0"/>
              <a:t>需要求</a:t>
            </a:r>
            <a:r>
              <a:rPr lang="en-US" altLang="zh-CN" dirty="0" smtClean="0"/>
              <a:t>n+1</a:t>
            </a:r>
            <a:r>
              <a:rPr lang="zh-CN" altLang="en-US" dirty="0" smtClean="0"/>
              <a:t>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217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伪代码是这样的。快速幂的复杂度为</a:t>
            </a:r>
            <a:r>
              <a:rPr lang="en-US" altLang="zh-CN" dirty="0" smtClean="0"/>
              <a:t>O(m^3 log(n))</a:t>
            </a:r>
            <a:r>
              <a:rPr lang="zh-CN" altLang="en-US" dirty="0" smtClean="0"/>
              <a:t>，这也是整个算法的复杂度。这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585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我们可以对这个暴力算法进行一点优化。在之前的解法里，每读入一个数，我们就判断了</a:t>
            </a:r>
            <a:r>
              <a:rPr lang="en-US" altLang="zh-CN" dirty="0" smtClean="0"/>
              <a:t>1-5000</a:t>
            </a:r>
            <a:r>
              <a:rPr lang="zh-CN" altLang="en-US" dirty="0" smtClean="0"/>
              <a:t>范围内的所有区间是否发生了更新。但事实上没有必要去检查不包含这个数的区间，因为它的和相比上一次必然没有变化，不需要重复检查。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0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这个算法内层循环的长度只有</a:t>
            </a:r>
            <a:r>
              <a:rPr lang="en-US" altLang="zh-CN" dirty="0" smtClean="0"/>
              <a:t>2k</a:t>
            </a:r>
            <a:r>
              <a:rPr lang="zh-CN" altLang="en-US" dirty="0" smtClean="0"/>
              <a:t>，所以整个算法的复杂度从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</a:t>
            </a:r>
            <a:r>
              <a:rPr lang="en-US" altLang="zh-CN" dirty="0" smtClean="0"/>
              <a:t>)</a:t>
            </a:r>
            <a:r>
              <a:rPr lang="zh-CN" altLang="en-US" dirty="0" smtClean="0"/>
              <a:t>下降到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nk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。从测试点的设置看来，这个算法可以过测试点</a:t>
            </a:r>
            <a:r>
              <a:rPr lang="en-US" altLang="zh-CN" dirty="0" smtClean="0"/>
              <a:t>1-12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15-16</a:t>
            </a:r>
            <a:r>
              <a:rPr lang="zh-CN" altLang="en-US" dirty="0" smtClean="0"/>
              <a:t>。在实际测试中，因为测试点</a:t>
            </a:r>
            <a:r>
              <a:rPr lang="en-US" altLang="zh-CN" dirty="0" smtClean="0"/>
              <a:t>13-14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出的比较小，所以也过了，所以这个标题写的是</a:t>
            </a:r>
            <a:r>
              <a:rPr lang="en-US" altLang="zh-CN" dirty="0" smtClean="0"/>
              <a:t>70(80)</a:t>
            </a:r>
            <a:r>
              <a:rPr lang="zh-CN" altLang="en-US" dirty="0" smtClean="0"/>
              <a:t>分算法。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353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最后我们来讲满分的算法。显然，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是否符合要求满足单调性：如果多加几个人，必然仍然能找到符合要求的人。所以我们可以对答案</a:t>
            </a:r>
            <a:r>
              <a:rPr lang="en-US" altLang="zh-CN" dirty="0" smtClean="0"/>
              <a:t>x</a:t>
            </a:r>
            <a:r>
              <a:rPr lang="zh-CN" altLang="en-US" dirty="0" smtClean="0"/>
              <a:t>进行二分查找。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F0331-8B34-4A29-BB30-F759A0FE886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02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png"/><Relationship Id="rId4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minesweeperonlin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Code+5.5 </a:t>
            </a:r>
            <a:r>
              <a:rPr lang="zh-CN" altLang="en-US" dirty="0" smtClean="0"/>
              <a:t>清华大学研究生招生计算机类上机考试复现练习赛 题目讲解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清华大学计算机系</a:t>
            </a:r>
            <a:endParaRPr lang="en-US" altLang="zh-CN" dirty="0" smtClean="0"/>
          </a:p>
          <a:p>
            <a:r>
              <a:rPr lang="zh-CN" altLang="en-US" dirty="0"/>
              <a:t>张慧盟</a:t>
            </a:r>
          </a:p>
        </p:txBody>
      </p:sp>
    </p:spTree>
    <p:extLst>
      <p:ext uri="{BB962C8B-B14F-4D97-AF65-F5344CB8AC3E}">
        <p14:creationId xmlns:p14="http://schemas.microsoft.com/office/powerpoint/2010/main" val="74523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分解法：二分答案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2146300" y="2978477"/>
            <a:ext cx="7899400" cy="369331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mi-NZ" altLang="zh-CN" b="1" dirty="0">
                <a:solidFill>
                  <a:srgbClr val="8080C0"/>
                </a:solidFill>
                <a:latin typeface="Consolas" panose="020B0609020204030204" pitchFamily="49" charset="0"/>
              </a:rPr>
              <a:t>bool</a:t>
            </a:r>
            <a:r>
              <a:rPr lang="mi-NZ" altLang="zh-CN" dirty="0">
                <a:solidFill>
                  <a:srgbClr val="8080C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4466"/>
                </a:solidFill>
                <a:latin typeface="Consolas" panose="020B0609020204030204" pitchFamily="49" charset="0"/>
              </a:rPr>
              <a:t>isOk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mi-NZ" altLang="zh-CN" b="1" dirty="0">
                <a:solidFill>
                  <a:srgbClr val="8080C0"/>
                </a:solidFill>
                <a:latin typeface="Consolas" panose="020B0609020204030204" pitchFamily="49" charset="0"/>
              </a:rPr>
              <a:t>int</a:t>
            </a:r>
            <a:r>
              <a:rPr lang="mi-NZ" altLang="zh-CN" dirty="0">
                <a:solidFill>
                  <a:srgbClr val="8080C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cnt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100001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 = {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}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latin typeface="Consolas" panose="020B0609020204030204" pitchFamily="49" charset="0"/>
              </a:rPr>
              <a:t>   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for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mi-NZ" altLang="zh-CN" dirty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to x</a:t>
            </a:r>
          </a:p>
          <a:p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cnt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]]++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sum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endParaRPr lang="mi-NZ" altLang="zh-CN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latin typeface="Consolas" panose="020B0609020204030204" pitchFamily="49" charset="0"/>
              </a:rPr>
              <a:t>   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for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mi-NZ" altLang="zh-CN" dirty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to k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-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endParaRPr lang="mi-NZ" altLang="zh-CN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sum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latin typeface="Consolas" panose="020B0609020204030204" pitchFamily="49" charset="0"/>
              </a:rPr>
              <a:t>   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for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k to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100000</a:t>
            </a:r>
            <a:endParaRPr lang="mi-NZ" altLang="zh-CN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sum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latin typeface="Consolas" panose="020B0609020204030204" pitchFamily="49" charset="0"/>
              </a:rPr>
              <a:t>       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if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sum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&gt;=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latin typeface="Consolas" panose="020B0609020204030204" pitchFamily="49" charset="0"/>
              </a:rPr>
              <a:t>           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return true</a:t>
            </a:r>
            <a:endParaRPr lang="mi-NZ" altLang="zh-CN" dirty="0">
              <a:solidFill>
                <a:srgbClr val="BB7977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sum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-=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-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latin typeface="Consolas" panose="020B0609020204030204" pitchFamily="49" charset="0"/>
              </a:rPr>
              <a:t>   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return false</a:t>
            </a:r>
            <a:endParaRPr lang="mi-NZ" altLang="zh-CN" dirty="0">
              <a:solidFill>
                <a:srgbClr val="BB7977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endParaRPr lang="mi-NZ" altLang="zh-CN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endParaRPr lang="mi-NZ" altLang="zh-CN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while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&lt;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mid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 (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 /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2</a:t>
            </a:r>
            <a:endParaRPr lang="mi-NZ" altLang="zh-CN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latin typeface="Consolas" panose="020B0609020204030204" pitchFamily="49" charset="0"/>
              </a:rPr>
              <a:t>   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if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mi-NZ" altLang="zh-CN" dirty="0">
                <a:solidFill>
                  <a:srgbClr val="004466"/>
                </a:solidFill>
                <a:latin typeface="Consolas" panose="020B0609020204030204" pitchFamily="49" charset="0"/>
              </a:rPr>
              <a:t>isOk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mid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))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r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mid</a:t>
            </a:r>
          </a:p>
          <a:p>
            <a:r>
              <a:rPr lang="mi-NZ" altLang="zh-CN" dirty="0">
                <a:latin typeface="Consolas" panose="020B0609020204030204" pitchFamily="49" charset="0"/>
              </a:rPr>
              <a:t>   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else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mid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endParaRPr lang="mi-NZ" altLang="zh-CN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if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latin typeface="Consolas" panose="020B0609020204030204" pitchFamily="49" charset="0"/>
              </a:rPr>
              <a:t>    </a:t>
            </a:r>
            <a:r>
              <a:rPr lang="mi-NZ" altLang="zh-CN" dirty="0">
                <a:solidFill>
                  <a:srgbClr val="004466"/>
                </a:solidFill>
                <a:latin typeface="Consolas" panose="020B0609020204030204" pitchFamily="49" charset="0"/>
              </a:rPr>
              <a:t>output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mi-NZ" altLang="zh-CN" dirty="0">
                <a:solidFill>
                  <a:srgbClr val="A68500"/>
                </a:solidFill>
                <a:latin typeface="Consolas" panose="020B0609020204030204" pitchFamily="49" charset="0"/>
              </a:rPr>
              <a:t>"impossible"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else</a:t>
            </a:r>
            <a:endParaRPr lang="mi-NZ" altLang="zh-CN" dirty="0">
              <a:solidFill>
                <a:srgbClr val="BB7977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latin typeface="Consolas" panose="020B0609020204030204" pitchFamily="49" charset="0"/>
              </a:rPr>
              <a:t>    </a:t>
            </a:r>
            <a:r>
              <a:rPr lang="mi-NZ" altLang="zh-CN" dirty="0">
                <a:solidFill>
                  <a:srgbClr val="004466"/>
                </a:solidFill>
                <a:latin typeface="Consolas" panose="020B0609020204030204" pitchFamily="49" charset="0"/>
              </a:rPr>
              <a:t>output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扫雷（</a:t>
            </a:r>
            <a:r>
              <a:rPr lang="en-US" altLang="zh-CN" dirty="0" smtClean="0"/>
              <a:t>mine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太长不看版：大模拟，没别的了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38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写一个扫雷模拟程序</a:t>
            </a:r>
            <a:endParaRPr lang="en-US" altLang="zh-CN" dirty="0" smtClean="0"/>
          </a:p>
          <a:p>
            <a:r>
              <a:rPr lang="zh-CN" altLang="en-US" dirty="0" smtClean="0"/>
              <a:t>游戏（未失败）过程中方块可能的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种状态：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未探明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已插旗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已探明</a:t>
            </a:r>
            <a:endParaRPr lang="en-US" altLang="zh-CN" dirty="0" smtClean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59786" y="2826306"/>
            <a:ext cx="16097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实现以下四种操作：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Flag</a:t>
            </a:r>
            <a:r>
              <a:rPr lang="zh-CN" altLang="en-US" dirty="0" smtClean="0"/>
              <a:t>：插上</a:t>
            </a:r>
            <a:r>
              <a:rPr lang="en-US" altLang="zh-CN" dirty="0" smtClean="0"/>
              <a:t>/</a:t>
            </a:r>
            <a:r>
              <a:rPr lang="zh-CN" altLang="en-US" dirty="0" smtClean="0"/>
              <a:t>撤销一面旗帜，可能输出结果为</a:t>
            </a:r>
            <a:r>
              <a:rPr lang="en-US" altLang="zh-CN" dirty="0" smtClean="0"/>
              <a:t>swept/success/cancelled</a:t>
            </a:r>
          </a:p>
          <a:p>
            <a:pPr lvl="1"/>
            <a:r>
              <a:rPr lang="en-US" altLang="zh-CN" dirty="0" smtClean="0"/>
              <a:t>Sweep</a:t>
            </a:r>
            <a:r>
              <a:rPr lang="zh-CN" altLang="en-US" dirty="0" smtClean="0"/>
              <a:t>：对方块进行</a:t>
            </a:r>
            <a:r>
              <a:rPr lang="zh-CN" altLang="en-US" b="1" dirty="0" smtClean="0"/>
              <a:t>扫雷</a:t>
            </a:r>
            <a:r>
              <a:rPr lang="zh-CN" altLang="en-US" dirty="0" smtClean="0"/>
              <a:t>，可能输出结果为</a:t>
            </a:r>
            <a:r>
              <a:rPr lang="en-US" altLang="zh-CN" dirty="0" smtClean="0"/>
              <a:t>swept/flagged/</a:t>
            </a:r>
            <a:r>
              <a:rPr lang="zh-CN" altLang="en-US" b="1" dirty="0" smtClean="0"/>
              <a:t>扫雷结果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DSweep</a:t>
            </a:r>
            <a:r>
              <a:rPr lang="zh-CN" altLang="en-US" dirty="0" smtClean="0"/>
              <a:t>：对已探明方块八连通的未探明方块进行</a:t>
            </a:r>
            <a:r>
              <a:rPr lang="zh-CN" altLang="en-US" b="1" dirty="0" smtClean="0"/>
              <a:t>扫雷</a:t>
            </a:r>
            <a:r>
              <a:rPr lang="zh-CN" altLang="en-US" dirty="0" smtClean="0"/>
              <a:t>，可能输出结果为</a:t>
            </a:r>
            <a:r>
              <a:rPr lang="en-US" altLang="zh-CN" dirty="0" smtClean="0"/>
              <a:t>not swept/failed/</a:t>
            </a:r>
            <a:r>
              <a:rPr lang="zh-CN" altLang="en-US" b="1" dirty="0" smtClean="0"/>
              <a:t>扫雷结果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Quit</a:t>
            </a:r>
            <a:r>
              <a:rPr lang="zh-CN" altLang="en-US" dirty="0" smtClean="0"/>
              <a:t>：放弃并退出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0121120" y="3033969"/>
            <a:ext cx="1360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（下一页再讲扫雷和扫雷结果）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3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(x, y)</a:t>
            </a:r>
            <a:r>
              <a:rPr lang="zh-CN" altLang="en-US" dirty="0" smtClean="0"/>
              <a:t>进行扫雷的步骤：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首先判断</a:t>
            </a:r>
            <a:r>
              <a:rPr lang="en-US" altLang="zh-CN" dirty="0" smtClean="0"/>
              <a:t>(x, y)</a:t>
            </a:r>
            <a:r>
              <a:rPr lang="zh-CN" altLang="en-US" dirty="0" smtClean="0"/>
              <a:t>是否为地雷，如果是，则扫雷失败，输出</a:t>
            </a:r>
            <a:r>
              <a:rPr lang="en-US" altLang="zh-CN" dirty="0" smtClean="0"/>
              <a:t>boom</a:t>
            </a:r>
            <a:r>
              <a:rPr lang="zh-CN" altLang="en-US" dirty="0" smtClean="0"/>
              <a:t>，并结束游戏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否则标记</a:t>
            </a:r>
            <a:r>
              <a:rPr lang="en-US" altLang="zh-CN" dirty="0" smtClean="0"/>
              <a:t>(x, y)</a:t>
            </a:r>
            <a:r>
              <a:rPr lang="zh-CN" altLang="en-US" dirty="0" smtClean="0"/>
              <a:t>为已探明，令它显示相邻方块的地雷总数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如果相邻方块中没有地雷，则自动对相邻的未探明和已插旗方块进行扫雷（先清除旗帜信息）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扫雷（全部）结束后输出新探明的方块总数，以及它们的信息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39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游戏</a:t>
            </a:r>
            <a:r>
              <a:rPr lang="zh-CN" altLang="en-US" dirty="0" smtClean="0"/>
              <a:t>结束</a:t>
            </a:r>
            <a:endParaRPr lang="en-US" altLang="zh-CN" dirty="0"/>
          </a:p>
          <a:p>
            <a:pPr lvl="1"/>
            <a:r>
              <a:rPr lang="zh-CN" altLang="en-US" dirty="0"/>
              <a:t>（除</a:t>
            </a:r>
            <a:r>
              <a:rPr lang="en-US" altLang="zh-CN" dirty="0"/>
              <a:t>Quit</a:t>
            </a:r>
            <a:r>
              <a:rPr lang="zh-CN" altLang="en-US" dirty="0"/>
              <a:t>操作外的）所有操作结束时，都应检查游戏是否结束</a:t>
            </a:r>
            <a:endParaRPr lang="en-US" altLang="zh-CN" dirty="0"/>
          </a:p>
          <a:p>
            <a:pPr lvl="1"/>
            <a:r>
              <a:rPr lang="zh-CN" altLang="en-US" dirty="0"/>
              <a:t>一旦发现游戏结束，就立刻忽略之后的所有输入，并输出结果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游戏</a:t>
            </a:r>
            <a:r>
              <a:rPr lang="zh-CN" altLang="en-US" dirty="0"/>
              <a:t>可能结果</a:t>
            </a:r>
          </a:p>
          <a:p>
            <a:pPr lvl="1"/>
            <a:r>
              <a:rPr lang="zh-CN" altLang="en-US" dirty="0" smtClean="0"/>
              <a:t>游戏胜利：所有没有地雷的方块均被探明，输出</a:t>
            </a:r>
            <a:r>
              <a:rPr lang="en-US" altLang="zh-CN" dirty="0" smtClean="0"/>
              <a:t>finish</a:t>
            </a:r>
          </a:p>
          <a:p>
            <a:pPr lvl="1"/>
            <a:r>
              <a:rPr lang="zh-CN" altLang="en-US" dirty="0" smtClean="0"/>
              <a:t>扫雷失败：扫雷过程中踩到雷，输出</a:t>
            </a:r>
            <a:r>
              <a:rPr lang="en-US" altLang="zh-CN" dirty="0" smtClean="0"/>
              <a:t>game over</a:t>
            </a:r>
          </a:p>
          <a:p>
            <a:pPr lvl="1"/>
            <a:r>
              <a:rPr lang="zh-CN" altLang="en-US" dirty="0" smtClean="0"/>
              <a:t>退出游戏：因为</a:t>
            </a:r>
            <a:r>
              <a:rPr lang="en-US" altLang="zh-CN" dirty="0" smtClean="0"/>
              <a:t>Quit</a:t>
            </a:r>
            <a:r>
              <a:rPr lang="zh-CN" altLang="en-US" dirty="0" smtClean="0"/>
              <a:t>操作而退出，输出</a:t>
            </a:r>
            <a:r>
              <a:rPr lang="en-US" altLang="zh-CN" dirty="0" smtClean="0"/>
              <a:t>give up</a:t>
            </a:r>
          </a:p>
          <a:p>
            <a:r>
              <a:rPr lang="zh-CN" altLang="en-US" dirty="0" smtClean="0"/>
              <a:t>最后输出行动次数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54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12855807"/>
              </p:ext>
            </p:extLst>
          </p:nvPr>
        </p:nvGraphicFramePr>
        <p:xfrm>
          <a:off x="1581150" y="2638425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163969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44118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120626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610233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411672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579398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只有一颗雷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5"/>
                <a:stretch>
                  <a:fillRect l="-1000" t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6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1 –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86167371"/>
              </p:ext>
            </p:extLst>
          </p:nvPr>
        </p:nvGraphicFramePr>
        <p:xfrm>
          <a:off x="1581150" y="2638425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163969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44118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120626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610233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411672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57939817"/>
                  </a:ext>
                </a:extLst>
              </a:tr>
            </a:tbl>
          </a:graphicData>
        </a:graphic>
      </p:graphicFrame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lvl="1"/>
            <a:r>
              <a:rPr lang="zh-CN" altLang="en-US" dirty="0" smtClean="0"/>
              <a:t>输入：</a:t>
            </a:r>
            <a:r>
              <a:rPr lang="mi-NZ" altLang="zh-CN" dirty="0"/>
              <a:t>Sweep 1 1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81150" y="2638044"/>
            <a:ext cx="739140" cy="722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1 –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7289913"/>
              </p:ext>
            </p:extLst>
          </p:nvPr>
        </p:nvGraphicFramePr>
        <p:xfrm>
          <a:off x="1581150" y="2638425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163969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44118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120626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610233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411672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579398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 smtClean="0"/>
                  <a:t>Sweep </a:t>
                </a:r>
                <a:r>
                  <a:rPr lang="mi-NZ" altLang="zh-CN" dirty="0"/>
                  <a:t>1 1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输出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6 cell(s) </a:t>
                </a:r>
                <a:r>
                  <a:rPr lang="en-US" altLang="zh-CN" dirty="0" smtClean="0"/>
                  <a:t>detected</a:t>
                </a:r>
              </a:p>
              <a:p>
                <a:pPr lvl="1"/>
                <a:r>
                  <a:rPr lang="en-US" altLang="zh-CN" dirty="0" smtClean="0"/>
                  <a:t>1 </a:t>
                </a:r>
                <a:r>
                  <a:rPr lang="en-US" altLang="zh-CN" dirty="0"/>
                  <a:t>1 </a:t>
                </a:r>
                <a:r>
                  <a:rPr lang="en-US" altLang="zh-CN" dirty="0" smtClean="0"/>
                  <a:t>0</a:t>
                </a:r>
              </a:p>
              <a:p>
                <a:pPr lvl="1"/>
                <a:r>
                  <a:rPr lang="en-US" altLang="zh-CN" dirty="0" smtClean="0"/>
                  <a:t>1 </a:t>
                </a:r>
                <a:r>
                  <a:rPr lang="en-US" altLang="zh-CN" dirty="0"/>
                  <a:t>2 </a:t>
                </a:r>
                <a:r>
                  <a:rPr lang="en-US" altLang="zh-CN" dirty="0" smtClean="0"/>
                  <a:t>1</a:t>
                </a:r>
              </a:p>
              <a:p>
                <a:pPr lvl="1"/>
                <a:r>
                  <a:rPr lang="en-US" altLang="zh-CN" dirty="0" smtClean="0"/>
                  <a:t>2 </a:t>
                </a:r>
                <a:r>
                  <a:rPr lang="en-US" altLang="zh-CN" dirty="0"/>
                  <a:t>1 </a:t>
                </a:r>
                <a:r>
                  <a:rPr lang="en-US" altLang="zh-CN" dirty="0" smtClean="0"/>
                  <a:t>0</a:t>
                </a:r>
              </a:p>
              <a:p>
                <a:pPr lvl="1"/>
                <a:r>
                  <a:rPr lang="en-US" altLang="zh-CN" dirty="0" smtClean="0"/>
                  <a:t>2 </a:t>
                </a:r>
                <a:r>
                  <a:rPr lang="en-US" altLang="zh-CN" dirty="0"/>
                  <a:t>2 </a:t>
                </a:r>
                <a:r>
                  <a:rPr lang="en-US" altLang="zh-CN" dirty="0" smtClean="0"/>
                  <a:t>1</a:t>
                </a:r>
              </a:p>
              <a:p>
                <a:pPr lvl="1"/>
                <a:r>
                  <a:rPr lang="en-US" altLang="zh-CN" dirty="0" smtClean="0"/>
                  <a:t>3 </a:t>
                </a:r>
                <a:r>
                  <a:rPr lang="en-US" altLang="zh-CN" dirty="0"/>
                  <a:t>1 </a:t>
                </a:r>
                <a:r>
                  <a:rPr lang="en-US" altLang="zh-CN" dirty="0" smtClean="0"/>
                  <a:t>0</a:t>
                </a:r>
              </a:p>
              <a:p>
                <a:pPr lvl="1"/>
                <a:r>
                  <a:rPr lang="en-US" altLang="zh-CN" dirty="0" smtClean="0"/>
                  <a:t>3 </a:t>
                </a:r>
                <a:r>
                  <a:rPr lang="en-US" altLang="zh-CN" dirty="0"/>
                  <a:t>2 1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6"/>
                <a:stretch>
                  <a:fillRect l="-1000" t="-1179" b="-110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581150" y="2638044"/>
            <a:ext cx="739140" cy="722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1 –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7289913"/>
              </p:ext>
            </p:extLst>
          </p:nvPr>
        </p:nvGraphicFramePr>
        <p:xfrm>
          <a:off x="1581150" y="2638425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163969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44118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120626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610233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411672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579398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DSweep 1 </a:t>
                </a:r>
                <a:r>
                  <a:rPr lang="mi-NZ" altLang="zh-CN" dirty="0" smtClean="0"/>
                  <a:t>2</a:t>
                </a:r>
              </a:p>
              <a:p>
                <a:r>
                  <a:rPr lang="zh-CN" altLang="en-US" dirty="0" smtClean="0"/>
                  <a:t>输出：</a:t>
                </a:r>
                <a:r>
                  <a:rPr lang="mi-NZ" altLang="zh-CN" dirty="0"/>
                  <a:t>failed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6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2291580" y="2638044"/>
            <a:ext cx="739140" cy="722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79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面试（</a:t>
            </a:r>
            <a:r>
              <a:rPr lang="en-US" altLang="zh-CN" dirty="0" smtClean="0"/>
              <a:t>interview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太长不看版：二分答案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76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1 –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7289913"/>
              </p:ext>
            </p:extLst>
          </p:nvPr>
        </p:nvGraphicFramePr>
        <p:xfrm>
          <a:off x="1581150" y="2638425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163969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44118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120626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610233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411672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579398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Flag 1 </a:t>
                </a:r>
                <a:r>
                  <a:rPr lang="mi-NZ" altLang="zh-CN" dirty="0" smtClean="0"/>
                  <a:t>3</a:t>
                </a: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6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002010" y="2638044"/>
            <a:ext cx="739140" cy="722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1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1 –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66185913"/>
              </p:ext>
            </p:extLst>
          </p:nvPr>
        </p:nvGraphicFramePr>
        <p:xfrm>
          <a:off x="1581150" y="2638425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163969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44118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120626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610233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411672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579398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Flag 1 </a:t>
                </a:r>
                <a:r>
                  <a:rPr lang="mi-NZ" altLang="zh-CN" dirty="0" smtClean="0"/>
                  <a:t>3</a:t>
                </a:r>
                <a:endParaRPr lang="en-US" altLang="zh-CN" dirty="0"/>
              </a:p>
              <a:p>
                <a:r>
                  <a:rPr lang="zh-CN" altLang="en-US" dirty="0" smtClean="0"/>
                  <a:t>输出：</a:t>
                </a:r>
                <a:r>
                  <a:rPr lang="en-US" altLang="zh-CN" dirty="0" smtClean="0"/>
                  <a:t>success</a:t>
                </a:r>
                <a:endParaRPr lang="mi-NZ" altLang="zh-CN" dirty="0" smtClean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7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002010" y="2638044"/>
            <a:ext cx="739140" cy="722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1 –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9223545"/>
              </p:ext>
            </p:extLst>
          </p:nvPr>
        </p:nvGraphicFramePr>
        <p:xfrm>
          <a:off x="1581150" y="2638425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163969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44118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120626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610233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411672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579398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Flag </a:t>
                </a:r>
                <a:r>
                  <a:rPr lang="mi-NZ" altLang="zh-CN" dirty="0" smtClean="0"/>
                  <a:t>2 3</a:t>
                </a:r>
                <a:endParaRPr lang="en-US" altLang="zh-CN" dirty="0"/>
              </a:p>
              <a:p>
                <a:r>
                  <a:rPr lang="zh-CN" altLang="en-US" dirty="0" smtClean="0"/>
                  <a:t>输出：</a:t>
                </a:r>
                <a:r>
                  <a:rPr lang="en-US" altLang="zh-CN" dirty="0" smtClean="0"/>
                  <a:t>success</a:t>
                </a:r>
                <a:endParaRPr lang="mi-NZ" altLang="zh-CN" dirty="0" smtClean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7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002010" y="3357237"/>
            <a:ext cx="739140" cy="722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1 –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9223545"/>
              </p:ext>
            </p:extLst>
          </p:nvPr>
        </p:nvGraphicFramePr>
        <p:xfrm>
          <a:off x="1581150" y="2638425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163969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44118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120626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610233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411672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579398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DSweep 1 </a:t>
                </a:r>
                <a:r>
                  <a:rPr lang="mi-NZ" altLang="zh-CN" dirty="0" smtClean="0"/>
                  <a:t>2</a:t>
                </a:r>
              </a:p>
              <a:p>
                <a:r>
                  <a:rPr lang="zh-CN" altLang="en-US" dirty="0" smtClean="0"/>
                  <a:t>输出：</a:t>
                </a:r>
                <a:r>
                  <a:rPr lang="en-US" altLang="zh-CN" dirty="0"/>
                  <a:t>failed</a:t>
                </a:r>
                <a:endParaRPr lang="mi-NZ" altLang="zh-CN" dirty="0" smtClean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7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2291580" y="2638044"/>
            <a:ext cx="739140" cy="722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55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1 –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9223545"/>
              </p:ext>
            </p:extLst>
          </p:nvPr>
        </p:nvGraphicFramePr>
        <p:xfrm>
          <a:off x="1581150" y="2638425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163969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44118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120626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610233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411672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579398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Sweep 1 </a:t>
                </a:r>
                <a:r>
                  <a:rPr lang="mi-NZ" altLang="zh-CN" dirty="0" smtClean="0"/>
                  <a:t>3</a:t>
                </a:r>
              </a:p>
              <a:p>
                <a:r>
                  <a:rPr lang="zh-CN" altLang="en-US" dirty="0" smtClean="0"/>
                  <a:t>输出：</a:t>
                </a:r>
                <a:r>
                  <a:rPr lang="mi-NZ" altLang="zh-CN" dirty="0"/>
                  <a:t>flagged</a:t>
                </a:r>
                <a:endParaRPr lang="mi-NZ" altLang="zh-CN" dirty="0" smtClean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7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002010" y="2638044"/>
            <a:ext cx="739140" cy="722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56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1 –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9223545"/>
              </p:ext>
            </p:extLst>
          </p:nvPr>
        </p:nvGraphicFramePr>
        <p:xfrm>
          <a:off x="1581150" y="2638425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163969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44118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120626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610233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411672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579398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Flag 1 </a:t>
                </a:r>
                <a:r>
                  <a:rPr lang="mi-NZ" altLang="zh-CN" dirty="0" smtClean="0"/>
                  <a:t>1</a:t>
                </a:r>
              </a:p>
              <a:p>
                <a:r>
                  <a:rPr lang="zh-CN" altLang="en-US" dirty="0" smtClean="0"/>
                  <a:t>输出：</a:t>
                </a:r>
                <a:r>
                  <a:rPr lang="mi-NZ" altLang="zh-CN" dirty="0"/>
                  <a:t>swept</a:t>
                </a:r>
                <a:endParaRPr lang="mi-NZ" altLang="zh-CN" dirty="0" smtClean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7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581150" y="2638044"/>
            <a:ext cx="739140" cy="722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2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1 –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9223545"/>
              </p:ext>
            </p:extLst>
          </p:nvPr>
        </p:nvGraphicFramePr>
        <p:xfrm>
          <a:off x="1581150" y="2638425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163969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44118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120626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610233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411672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579398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DSweep 1 3</a:t>
                </a:r>
              </a:p>
              <a:p>
                <a:r>
                  <a:rPr lang="zh-CN" altLang="en-US" dirty="0" smtClean="0"/>
                  <a:t>输出：</a:t>
                </a:r>
                <a:r>
                  <a:rPr lang="mi-NZ" altLang="zh-CN" dirty="0"/>
                  <a:t>not swept</a:t>
                </a:r>
                <a:endParaRPr lang="mi-NZ" altLang="zh-CN" dirty="0" smtClean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7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002010" y="2638044"/>
            <a:ext cx="739140" cy="722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5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1 – </a:t>
            </a:r>
            <a:r>
              <a:rPr lang="zh-CN" altLang="en-US" dirty="0" smtClean="0"/>
              <a:t>操作</a:t>
            </a:r>
            <a:r>
              <a:rPr lang="en-US" altLang="zh-CN" dirty="0"/>
              <a:t>9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9223545"/>
              </p:ext>
            </p:extLst>
          </p:nvPr>
        </p:nvGraphicFramePr>
        <p:xfrm>
          <a:off x="1581150" y="2638425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163969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44118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120626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610233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411672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579398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Flag 1 </a:t>
                </a:r>
                <a:r>
                  <a:rPr lang="mi-NZ" altLang="zh-CN" dirty="0" smtClean="0"/>
                  <a:t>3</a:t>
                </a:r>
                <a:endParaRPr lang="mi-NZ" altLang="zh-CN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7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002010" y="2638044"/>
            <a:ext cx="739140" cy="722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04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1 –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47073852"/>
              </p:ext>
            </p:extLst>
          </p:nvPr>
        </p:nvGraphicFramePr>
        <p:xfrm>
          <a:off x="1581150" y="2638425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163969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44118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120626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610233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411672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579398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Flag 1 </a:t>
                </a:r>
                <a:r>
                  <a:rPr lang="mi-NZ" altLang="zh-CN" dirty="0" smtClean="0"/>
                  <a:t>3</a:t>
                </a:r>
              </a:p>
              <a:p>
                <a:r>
                  <a:rPr lang="zh-CN" altLang="en-US" dirty="0" smtClean="0"/>
                  <a:t>输出：</a:t>
                </a:r>
                <a:r>
                  <a:rPr lang="mi-NZ" altLang="zh-CN" dirty="0"/>
                  <a:t>cancelled</a:t>
                </a: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7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002010" y="2638044"/>
            <a:ext cx="739140" cy="722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0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1 –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47073852"/>
              </p:ext>
            </p:extLst>
          </p:nvPr>
        </p:nvGraphicFramePr>
        <p:xfrm>
          <a:off x="1581150" y="2638425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163969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44118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120626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610233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411672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579398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DSweep 1 </a:t>
                </a:r>
                <a:r>
                  <a:rPr lang="mi-NZ" altLang="zh-CN" dirty="0" smtClean="0"/>
                  <a:t>2</a:t>
                </a: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7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2291580" y="2638044"/>
            <a:ext cx="739140" cy="722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2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个小朋友的身高，要求从前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个人中选出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个人，他们的最高身高和最低身高之差不能超过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的最小值；如果不存在这样的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，输出</a:t>
                </a:r>
                <a:r>
                  <a:rPr lang="en-US" altLang="zh-CN" dirty="0" smtClean="0"/>
                  <a:t>impossible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368" y="4189035"/>
            <a:ext cx="4835263" cy="219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1 –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0351529"/>
              </p:ext>
            </p:extLst>
          </p:nvPr>
        </p:nvGraphicFramePr>
        <p:xfrm>
          <a:off x="1581150" y="2638425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163969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44118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120626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610233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411672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579398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DSweep 1 </a:t>
                </a:r>
                <a:r>
                  <a:rPr lang="mi-NZ" altLang="zh-CN" dirty="0" smtClean="0"/>
                  <a:t>2</a:t>
                </a:r>
              </a:p>
              <a:p>
                <a:r>
                  <a:rPr lang="zh-CN" altLang="en-US" dirty="0" smtClean="0"/>
                  <a:t>输出：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1 cell(s) </a:t>
                </a:r>
                <a:r>
                  <a:rPr lang="en-US" altLang="zh-CN" dirty="0" smtClean="0"/>
                  <a:t>detected</a:t>
                </a:r>
              </a:p>
              <a:p>
                <a:pPr lvl="1"/>
                <a:r>
                  <a:rPr lang="en-US" altLang="zh-CN" dirty="0" smtClean="0"/>
                  <a:t>1 </a:t>
                </a:r>
                <a:r>
                  <a:rPr lang="en-US" altLang="zh-CN" dirty="0"/>
                  <a:t>3 1</a:t>
                </a:r>
                <a:endParaRPr lang="mi-NZ" altLang="zh-CN" dirty="0" smtClean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7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2291580" y="2638044"/>
            <a:ext cx="739140" cy="722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1 –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0351529"/>
              </p:ext>
            </p:extLst>
          </p:nvPr>
        </p:nvGraphicFramePr>
        <p:xfrm>
          <a:off x="1581150" y="2638425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163969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44118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120626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610233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411672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579398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DSweep 1 2</a:t>
                </a:r>
              </a:p>
              <a:p>
                <a:r>
                  <a:rPr lang="zh-CN" altLang="en-US" dirty="0" smtClean="0"/>
                  <a:t>输出：</a:t>
                </a:r>
                <a:r>
                  <a:rPr lang="mi-NZ" altLang="zh-CN" dirty="0"/>
                  <a:t>no cell detected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7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2291580" y="2638044"/>
            <a:ext cx="739140" cy="722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9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1 –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0351529"/>
              </p:ext>
            </p:extLst>
          </p:nvPr>
        </p:nvGraphicFramePr>
        <p:xfrm>
          <a:off x="1581150" y="2638425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163969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44118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120626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610233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411672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579398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Sweep 3 </a:t>
                </a:r>
                <a:r>
                  <a:rPr lang="mi-NZ" altLang="zh-CN" dirty="0" smtClean="0"/>
                  <a:t>3</a:t>
                </a: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7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002010" y="4064619"/>
            <a:ext cx="739140" cy="722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1 –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4819662"/>
              </p:ext>
            </p:extLst>
          </p:nvPr>
        </p:nvGraphicFramePr>
        <p:xfrm>
          <a:off x="1581150" y="2638425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163969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44118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1206264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610233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411672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T="23123" marB="23123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579398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Sweep 3 </a:t>
                </a:r>
                <a:r>
                  <a:rPr lang="mi-NZ" altLang="zh-CN" dirty="0" smtClean="0"/>
                  <a:t>3</a:t>
                </a:r>
              </a:p>
              <a:p>
                <a:r>
                  <a:rPr lang="zh-CN" altLang="en-US" dirty="0" smtClean="0"/>
                  <a:t>输出：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1 cell(s) </a:t>
                </a:r>
                <a:r>
                  <a:rPr lang="en-US" altLang="zh-CN" dirty="0" smtClean="0"/>
                  <a:t>detected</a:t>
                </a:r>
              </a:p>
              <a:p>
                <a:pPr lvl="1"/>
                <a:r>
                  <a:rPr lang="en-US" altLang="zh-CN" dirty="0" smtClean="0"/>
                  <a:t>3 </a:t>
                </a:r>
                <a:r>
                  <a:rPr lang="en-US" altLang="zh-CN" dirty="0"/>
                  <a:t>3 </a:t>
                </a:r>
                <a:r>
                  <a:rPr lang="en-US" altLang="zh-CN" dirty="0" smtClean="0"/>
                  <a:t>1</a:t>
                </a:r>
              </a:p>
              <a:p>
                <a:pPr lvl="1"/>
                <a:r>
                  <a:rPr lang="mi-NZ" altLang="zh-CN" dirty="0" smtClean="0"/>
                  <a:t>finish</a:t>
                </a:r>
              </a:p>
              <a:p>
                <a:pPr lvl="1"/>
                <a:r>
                  <a:rPr lang="mi-NZ" altLang="zh-CN" dirty="0" smtClean="0"/>
                  <a:t>total </a:t>
                </a:r>
                <a:r>
                  <a:rPr lang="mi-NZ" altLang="zh-CN" dirty="0"/>
                  <a:t>step </a:t>
                </a:r>
                <a:r>
                  <a:rPr lang="mi-NZ" altLang="zh-CN" dirty="0" smtClean="0"/>
                  <a:t>12</a:t>
                </a:r>
              </a:p>
              <a:p>
                <a:r>
                  <a:rPr lang="zh-CN" altLang="en-US" strike="sngStrike" dirty="0" smtClean="0"/>
                  <a:t>输入：</a:t>
                </a:r>
                <a:r>
                  <a:rPr lang="mi-NZ" altLang="zh-CN" strike="sngStrike" dirty="0"/>
                  <a:t>Quit</a:t>
                </a:r>
                <a:endParaRPr lang="mi-NZ" altLang="zh-CN" strike="sngStrike" dirty="0" smtClean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6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002010" y="4064619"/>
            <a:ext cx="739140" cy="722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75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1364685"/>
              </p:ext>
            </p:extLst>
          </p:nvPr>
        </p:nvGraphicFramePr>
        <p:xfrm>
          <a:off x="1581150" y="2638425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97007404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26703007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52875356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8029832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85528433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1492358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25017557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8079216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7703234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1121566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两颗雷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5"/>
                <a:stretch>
                  <a:fillRect l="-1000" t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3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2 –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94226160"/>
              </p:ext>
            </p:extLst>
          </p:nvPr>
        </p:nvGraphicFramePr>
        <p:xfrm>
          <a:off x="1581150" y="2638425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97007404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26703007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52875356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8029832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85528433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1492358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25017557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8079216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7703234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1121566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Sweep 5 5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3847830" y="4903469"/>
            <a:ext cx="613320" cy="614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3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2 –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22566088"/>
              </p:ext>
            </p:extLst>
          </p:nvPr>
        </p:nvGraphicFramePr>
        <p:xfrm>
          <a:off x="1581150" y="2638425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97007404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26703007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52875356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8029832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85528433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38100" cmpd="sng">
                      <a:noFill/>
                    </a:lnB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1492358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mpd="sng">
                      <a:noFill/>
                    </a:ln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25017557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8079216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7703234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1121566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 numCol="2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Sweep 5 </a:t>
                </a:r>
                <a:r>
                  <a:rPr lang="mi-NZ" altLang="zh-CN" dirty="0" smtClean="0"/>
                  <a:t>5</a:t>
                </a:r>
              </a:p>
              <a:p>
                <a:r>
                  <a:rPr lang="zh-CN" altLang="en-US" dirty="0" smtClean="0"/>
                  <a:t>输出：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10 </a:t>
                </a:r>
                <a:r>
                  <a:rPr lang="en-US" altLang="zh-CN" dirty="0"/>
                  <a:t>cell(s) </a:t>
                </a:r>
                <a:r>
                  <a:rPr lang="en-US" altLang="zh-CN" dirty="0" smtClean="0"/>
                  <a:t>detected</a:t>
                </a:r>
              </a:p>
              <a:p>
                <a:pPr lvl="1"/>
                <a:r>
                  <a:rPr lang="en-US" altLang="zh-CN" dirty="0" smtClean="0"/>
                  <a:t>1 </a:t>
                </a:r>
                <a:r>
                  <a:rPr lang="en-US" altLang="zh-CN" dirty="0"/>
                  <a:t>4 </a:t>
                </a:r>
                <a:r>
                  <a:rPr lang="en-US" altLang="zh-CN" dirty="0" smtClean="0"/>
                  <a:t>1</a:t>
                </a:r>
              </a:p>
              <a:p>
                <a:pPr lvl="1"/>
                <a:r>
                  <a:rPr lang="en-US" altLang="zh-CN" dirty="0" smtClean="0"/>
                  <a:t>1 </a:t>
                </a:r>
                <a:r>
                  <a:rPr lang="en-US" altLang="zh-CN" dirty="0"/>
                  <a:t>5 </a:t>
                </a:r>
                <a:r>
                  <a:rPr lang="en-US" altLang="zh-CN" dirty="0" smtClean="0"/>
                  <a:t>0</a:t>
                </a:r>
              </a:p>
              <a:p>
                <a:pPr lvl="1"/>
                <a:r>
                  <a:rPr lang="en-US" altLang="zh-CN" dirty="0" smtClean="0"/>
                  <a:t>2 </a:t>
                </a:r>
                <a:r>
                  <a:rPr lang="en-US" altLang="zh-CN" dirty="0"/>
                  <a:t>4 </a:t>
                </a:r>
                <a:r>
                  <a:rPr lang="en-US" altLang="zh-CN" dirty="0" smtClean="0"/>
                  <a:t>1</a:t>
                </a:r>
              </a:p>
              <a:p>
                <a:pPr lvl="1"/>
                <a:r>
                  <a:rPr lang="en-US" altLang="zh-CN" dirty="0" smtClean="0"/>
                  <a:t>2 </a:t>
                </a:r>
                <a:r>
                  <a:rPr lang="en-US" altLang="zh-CN" dirty="0"/>
                  <a:t>5 </a:t>
                </a:r>
                <a:r>
                  <a:rPr lang="en-US" altLang="zh-CN" dirty="0" smtClean="0"/>
                  <a:t>0</a:t>
                </a:r>
              </a:p>
              <a:p>
                <a:pPr lvl="1"/>
                <a:r>
                  <a:rPr lang="en-US" altLang="zh-CN" dirty="0" smtClean="0"/>
                  <a:t>3 </a:t>
                </a:r>
                <a:r>
                  <a:rPr lang="en-US" altLang="zh-CN" dirty="0"/>
                  <a:t>4 </a:t>
                </a:r>
                <a:r>
                  <a:rPr lang="en-US" altLang="zh-CN" dirty="0" smtClean="0"/>
                  <a:t>2</a:t>
                </a:r>
              </a:p>
              <a:p>
                <a:pPr lvl="1"/>
                <a:r>
                  <a:rPr lang="en-US" altLang="zh-CN" dirty="0" smtClean="0"/>
                  <a:t>3 </a:t>
                </a:r>
                <a:r>
                  <a:rPr lang="en-US" altLang="zh-CN" dirty="0"/>
                  <a:t>5 </a:t>
                </a:r>
                <a:r>
                  <a:rPr lang="en-US" altLang="zh-CN" dirty="0" smtClean="0"/>
                  <a:t>0</a:t>
                </a:r>
              </a:p>
              <a:p>
                <a:pPr lvl="1"/>
                <a:r>
                  <a:rPr lang="en-US" altLang="zh-CN" dirty="0" smtClean="0"/>
                  <a:t>4 </a:t>
                </a:r>
                <a:r>
                  <a:rPr lang="en-US" altLang="zh-CN" dirty="0"/>
                  <a:t>4 </a:t>
                </a:r>
                <a:r>
                  <a:rPr lang="en-US" altLang="zh-CN" dirty="0" smtClean="0"/>
                  <a:t>1</a:t>
                </a:r>
              </a:p>
              <a:p>
                <a:pPr lvl="1"/>
                <a:r>
                  <a:rPr lang="en-US" altLang="zh-CN" dirty="0" smtClean="0"/>
                  <a:t>4 </a:t>
                </a:r>
                <a:r>
                  <a:rPr lang="en-US" altLang="zh-CN" dirty="0"/>
                  <a:t>5 </a:t>
                </a:r>
                <a:r>
                  <a:rPr lang="en-US" altLang="zh-CN" dirty="0" smtClean="0"/>
                  <a:t>0</a:t>
                </a:r>
              </a:p>
              <a:p>
                <a:pPr lvl="1"/>
                <a:r>
                  <a:rPr lang="en-US" altLang="zh-CN" dirty="0" smtClean="0"/>
                  <a:t>5 </a:t>
                </a:r>
                <a:r>
                  <a:rPr lang="en-US" altLang="zh-CN" dirty="0"/>
                  <a:t>4 </a:t>
                </a:r>
                <a:r>
                  <a:rPr lang="en-US" altLang="zh-CN" dirty="0" smtClean="0"/>
                  <a:t>1</a:t>
                </a:r>
              </a:p>
              <a:p>
                <a:pPr lvl="1"/>
                <a:r>
                  <a:rPr lang="en-US" altLang="zh-CN" dirty="0" smtClean="0"/>
                  <a:t>5 </a:t>
                </a:r>
                <a:r>
                  <a:rPr lang="en-US" altLang="zh-CN" dirty="0"/>
                  <a:t>5 0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7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3847830" y="4903469"/>
            <a:ext cx="613320" cy="614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24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2 – </a:t>
            </a:r>
            <a:r>
              <a:rPr lang="zh-CN" altLang="en-US" dirty="0" smtClean="0"/>
              <a:t>操作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22566088"/>
              </p:ext>
            </p:extLst>
          </p:nvPr>
        </p:nvGraphicFramePr>
        <p:xfrm>
          <a:off x="1581150" y="2638425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97007404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26703007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52875356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8029832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85528433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38100" cmpd="sng">
                      <a:noFill/>
                    </a:lnB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1492358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mpd="sng">
                      <a:noFill/>
                    </a:ln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25017557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8079216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7703234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1121566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 numCol="1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Sweep 5 </a:t>
                </a:r>
                <a:r>
                  <a:rPr lang="mi-NZ" altLang="zh-CN" dirty="0" smtClean="0"/>
                  <a:t>5</a:t>
                </a:r>
              </a:p>
              <a:p>
                <a:r>
                  <a:rPr lang="zh-CN" altLang="en-US" dirty="0" smtClean="0"/>
                  <a:t>输出：</a:t>
                </a:r>
                <a:r>
                  <a:rPr lang="mi-NZ" altLang="zh-CN" dirty="0"/>
                  <a:t>swept</a:t>
                </a:r>
                <a:endParaRPr lang="mi-NZ" altLang="zh-CN" dirty="0" smtClean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7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3847830" y="4903469"/>
            <a:ext cx="613320" cy="614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7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2 –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22566088"/>
              </p:ext>
            </p:extLst>
          </p:nvPr>
        </p:nvGraphicFramePr>
        <p:xfrm>
          <a:off x="1581150" y="2638425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97007404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26703007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52875356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8029832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85528433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38100" cmpd="sng">
                      <a:noFill/>
                    </a:lnB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1492358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mpd="sng">
                      <a:noFill/>
                    </a:ln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25017557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8079216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7703234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1121566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 numCol="1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Flag 3 </a:t>
                </a:r>
                <a:r>
                  <a:rPr lang="mi-NZ" altLang="zh-CN" dirty="0" smtClean="0"/>
                  <a:t>3</a:t>
                </a:r>
                <a:endParaRPr lang="mi-NZ" altLang="zh-CN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7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714490" y="3770947"/>
            <a:ext cx="613320" cy="614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2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2 –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78897011"/>
              </p:ext>
            </p:extLst>
          </p:nvPr>
        </p:nvGraphicFramePr>
        <p:xfrm>
          <a:off x="1581150" y="2638425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97007404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26703007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52875356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8029832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85528433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38100" cmpd="sng">
                      <a:noFill/>
                    </a:lnB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1492358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mpd="sng">
                      <a:noFill/>
                    </a:ln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25017557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8079216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7703234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1121566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 numCol="1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Flag 3 </a:t>
                </a:r>
                <a:r>
                  <a:rPr lang="mi-NZ" altLang="zh-CN" dirty="0" smtClean="0"/>
                  <a:t>3</a:t>
                </a:r>
              </a:p>
              <a:p>
                <a:r>
                  <a:rPr lang="zh-CN" altLang="en-US" dirty="0" smtClean="0"/>
                  <a:t>输出：</a:t>
                </a:r>
                <a:r>
                  <a:rPr lang="mi-NZ" altLang="zh-CN" dirty="0"/>
                  <a:t>success</a:t>
                </a:r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8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714490" y="3770947"/>
            <a:ext cx="613320" cy="614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3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分解法：暴力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用数组维护每个数已经出现的次数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每读入一个数，更新数组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并判断是否已经有数出现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次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算法复杂度为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的范围）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23449" y="3016577"/>
            <a:ext cx="5191957" cy="23609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6181" y="3355942"/>
            <a:ext cx="5259225" cy="348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38315" y="419705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1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101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 = {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}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2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for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mi-NZ" altLang="zh-CN" dirty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to n</a:t>
            </a: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3     </a:t>
            </a:r>
            <a:r>
              <a:rPr lang="mi-NZ" altLang="zh-CN" dirty="0">
                <a:solidFill>
                  <a:srgbClr val="004466"/>
                </a:solidFill>
                <a:latin typeface="Consolas" panose="020B0609020204030204" pitchFamily="49" charset="0"/>
              </a:rPr>
              <a:t>input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])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4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cnt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]]++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5    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for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mi-NZ" altLang="zh-CN" dirty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to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100</a:t>
            </a:r>
            <a:endParaRPr lang="mi-NZ" altLang="zh-CN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6        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if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 &gt;=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7             </a:t>
            </a:r>
            <a:r>
              <a:rPr lang="mi-NZ" altLang="zh-CN" dirty="0">
                <a:solidFill>
                  <a:srgbClr val="004466"/>
                </a:solidFill>
                <a:latin typeface="Consolas" panose="020B0609020204030204" pitchFamily="49" charset="0"/>
              </a:rPr>
              <a:t>output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8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exit</a:t>
            </a: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9 </a:t>
            </a:r>
            <a:r>
              <a:rPr lang="mi-NZ" altLang="zh-CN" dirty="0">
                <a:solidFill>
                  <a:srgbClr val="004466"/>
                </a:solidFill>
                <a:latin typeface="Consolas" panose="020B0609020204030204" pitchFamily="49" charset="0"/>
              </a:rPr>
              <a:t>output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mi-NZ" altLang="zh-CN" dirty="0">
                <a:solidFill>
                  <a:srgbClr val="A68500"/>
                </a:solidFill>
                <a:latin typeface="Consolas" panose="020B0609020204030204" pitchFamily="49" charset="0"/>
              </a:rPr>
              <a:t>"impossible"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0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2 – </a:t>
            </a:r>
            <a:r>
              <a:rPr lang="zh-CN" altLang="en-US" dirty="0" smtClean="0"/>
              <a:t>操作</a:t>
            </a:r>
            <a:r>
              <a:rPr lang="en-US" altLang="zh-CN" dirty="0"/>
              <a:t>4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78897011"/>
              </p:ext>
            </p:extLst>
          </p:nvPr>
        </p:nvGraphicFramePr>
        <p:xfrm>
          <a:off x="1581150" y="2638425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97007404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26703007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52875356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8029832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85528433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38100" cmpd="sng">
                      <a:noFill/>
                    </a:lnB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1492358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mpd="sng">
                      <a:noFill/>
                    </a:ln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25017557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8079216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7703234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1121566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 numCol="1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DSweep 4 </a:t>
                </a:r>
                <a:r>
                  <a:rPr lang="mi-NZ" altLang="zh-CN" dirty="0" smtClean="0"/>
                  <a:t>4</a:t>
                </a:r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8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3285990" y="4342447"/>
            <a:ext cx="613320" cy="614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8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2 – </a:t>
            </a:r>
            <a:r>
              <a:rPr lang="zh-CN" altLang="en-US" dirty="0" smtClean="0"/>
              <a:t>操作</a:t>
            </a:r>
            <a:r>
              <a:rPr lang="en-US" altLang="zh-CN" dirty="0"/>
              <a:t>4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37886023"/>
              </p:ext>
            </p:extLst>
          </p:nvPr>
        </p:nvGraphicFramePr>
        <p:xfrm>
          <a:off x="1581150" y="2638425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97007404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26703007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52875356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8029832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85528433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38100" cmpd="sng">
                      <a:noFill/>
                    </a:lnB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1492358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mpd="sng">
                      <a:noFill/>
                    </a:ln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25017557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8079216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7703234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1121566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 numCol="1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DSweep 4 </a:t>
                </a:r>
                <a:r>
                  <a:rPr lang="mi-NZ" altLang="zh-CN" dirty="0" smtClean="0"/>
                  <a:t>4</a:t>
                </a:r>
              </a:p>
              <a:p>
                <a:r>
                  <a:rPr lang="zh-CN" altLang="en-US" dirty="0" smtClean="0"/>
                  <a:t>输出：</a:t>
                </a:r>
                <a:endParaRPr lang="en-US" altLang="zh-CN" dirty="0" smtClean="0"/>
              </a:p>
              <a:p>
                <a:pPr lvl="1"/>
                <a:r>
                  <a:rPr lang="mi-NZ" altLang="zh-CN" dirty="0" smtClean="0"/>
                  <a:t>boom</a:t>
                </a:r>
              </a:p>
              <a:p>
                <a:pPr lvl="1"/>
                <a:r>
                  <a:rPr lang="mi-NZ" altLang="zh-CN" dirty="0"/>
                  <a:t>game </a:t>
                </a:r>
                <a:r>
                  <a:rPr lang="mi-NZ" altLang="zh-CN" dirty="0" smtClean="0"/>
                  <a:t>over</a:t>
                </a:r>
                <a:endParaRPr lang="en-US" altLang="zh-CN" dirty="0"/>
              </a:p>
              <a:p>
                <a:pPr lvl="1"/>
                <a:r>
                  <a:rPr lang="mi-NZ" altLang="zh-CN" dirty="0" smtClean="0"/>
                  <a:t>total </a:t>
                </a:r>
                <a:r>
                  <a:rPr lang="mi-NZ" altLang="zh-CN" dirty="0"/>
                  <a:t>step </a:t>
                </a:r>
                <a:r>
                  <a:rPr lang="mi-NZ" altLang="zh-CN" dirty="0" smtClean="0"/>
                  <a:t>4</a:t>
                </a:r>
              </a:p>
              <a:p>
                <a:r>
                  <a:rPr lang="zh-CN" altLang="en-US" strike="sngStrike" dirty="0" smtClean="0"/>
                  <a:t>输入：</a:t>
                </a:r>
                <a:r>
                  <a:rPr lang="mi-NZ" altLang="zh-CN" strike="sngStrike" dirty="0"/>
                  <a:t>Quit</a:t>
                </a:r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9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3285990" y="4342447"/>
            <a:ext cx="613320" cy="614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3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03242838"/>
              </p:ext>
            </p:extLst>
          </p:nvPr>
        </p:nvGraphicFramePr>
        <p:xfrm>
          <a:off x="1581150" y="2638425"/>
          <a:ext cx="4608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071011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27563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78694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7641009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2448059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150581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804183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987047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730614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66573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220804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170171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891791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816037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82534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53291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585563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两颗雷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5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3 –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6294961"/>
              </p:ext>
            </p:extLst>
          </p:nvPr>
        </p:nvGraphicFramePr>
        <p:xfrm>
          <a:off x="1581150" y="2638425"/>
          <a:ext cx="4608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071011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27563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78694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7641009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2448059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150581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804183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987047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730614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66573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220804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170171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891791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816037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82534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53291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585563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Sweep 1 7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3271830" y="2638044"/>
            <a:ext cx="328620" cy="288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5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3 –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723975"/>
              </p:ext>
            </p:extLst>
          </p:nvPr>
        </p:nvGraphicFramePr>
        <p:xfrm>
          <a:off x="1581150" y="2638425"/>
          <a:ext cx="4608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071011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27563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78694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7641009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2448059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150581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804183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987047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730614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66573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220804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170171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891791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816037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82534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53291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585563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Sweep 1 </a:t>
                </a:r>
                <a:r>
                  <a:rPr lang="mi-NZ" altLang="zh-CN" dirty="0" smtClean="0"/>
                  <a:t>7</a:t>
                </a:r>
              </a:p>
              <a:p>
                <a:r>
                  <a:rPr lang="zh-CN" altLang="en-US" dirty="0" smtClean="0"/>
                  <a:t>输出：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5 cell(s) </a:t>
                </a:r>
                <a:r>
                  <a:rPr lang="en-US" altLang="zh-CN" dirty="0" smtClean="0"/>
                  <a:t>detected</a:t>
                </a:r>
              </a:p>
              <a:p>
                <a:pPr lvl="1"/>
                <a:r>
                  <a:rPr lang="en-US" altLang="zh-CN" dirty="0" smtClean="0"/>
                  <a:t>1 </a:t>
                </a:r>
                <a:r>
                  <a:rPr lang="en-US" altLang="zh-CN" dirty="0"/>
                  <a:t>6 </a:t>
                </a:r>
                <a:r>
                  <a:rPr lang="en-US" altLang="zh-CN" dirty="0" smtClean="0"/>
                  <a:t>1</a:t>
                </a:r>
              </a:p>
              <a:p>
                <a:pPr lvl="1"/>
                <a:r>
                  <a:rPr lang="en-US" altLang="zh-CN" dirty="0" smtClean="0"/>
                  <a:t>1 </a:t>
                </a:r>
                <a:r>
                  <a:rPr lang="en-US" altLang="zh-CN" dirty="0"/>
                  <a:t>7 </a:t>
                </a:r>
                <a:r>
                  <a:rPr lang="en-US" altLang="zh-CN" dirty="0" smtClean="0"/>
                  <a:t>0</a:t>
                </a:r>
              </a:p>
              <a:p>
                <a:pPr lvl="1"/>
                <a:r>
                  <a:rPr lang="en-US" altLang="zh-CN" dirty="0" smtClean="0"/>
                  <a:t>1 </a:t>
                </a:r>
                <a:r>
                  <a:rPr lang="en-US" altLang="zh-CN" dirty="0"/>
                  <a:t>8 </a:t>
                </a:r>
                <a:r>
                  <a:rPr lang="en-US" altLang="zh-CN" dirty="0" smtClean="0"/>
                  <a:t>0</a:t>
                </a:r>
              </a:p>
              <a:p>
                <a:pPr lvl="1"/>
                <a:r>
                  <a:rPr lang="en-US" altLang="zh-CN" dirty="0" smtClean="0"/>
                  <a:t>1 </a:t>
                </a:r>
                <a:r>
                  <a:rPr lang="en-US" altLang="zh-CN" dirty="0"/>
                  <a:t>9 </a:t>
                </a:r>
                <a:r>
                  <a:rPr lang="en-US" altLang="zh-CN" dirty="0" smtClean="0"/>
                  <a:t>0</a:t>
                </a:r>
              </a:p>
              <a:p>
                <a:pPr lvl="1"/>
                <a:r>
                  <a:rPr lang="en-US" altLang="zh-CN" dirty="0" smtClean="0"/>
                  <a:t>1 </a:t>
                </a:r>
                <a:r>
                  <a:rPr lang="en-US" altLang="zh-CN" dirty="0"/>
                  <a:t>10 1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6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3271830" y="2638044"/>
            <a:ext cx="328620" cy="288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5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r>
              <a:rPr lang="en-US" altLang="zh-CN" dirty="0" smtClean="0"/>
              <a:t>3 – </a:t>
            </a:r>
            <a:r>
              <a:rPr lang="zh-CN" altLang="en-US" dirty="0" smtClean="0"/>
              <a:t>操作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723975"/>
              </p:ext>
            </p:extLst>
          </p:nvPr>
        </p:nvGraphicFramePr>
        <p:xfrm>
          <a:off x="1581150" y="2638425"/>
          <a:ext cx="4608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071011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275636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786940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7641009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2448059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1505811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8804183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987047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730614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6657302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220804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1701718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891791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816037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82534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53291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014" marR="71014" marT="35507" marB="3550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585563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mi-NZ" altLang="zh-CN" dirty="0"/>
                  <a:t>Quit</a:t>
                </a:r>
              </a:p>
              <a:p>
                <a:r>
                  <a:rPr lang="zh-CN" altLang="en-US" dirty="0" smtClean="0"/>
                  <a:t>输出：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give </a:t>
                </a:r>
                <a:r>
                  <a:rPr lang="en-US" altLang="zh-CN" dirty="0" smtClean="0"/>
                  <a:t>up</a:t>
                </a:r>
              </a:p>
              <a:p>
                <a:pPr lvl="1"/>
                <a:r>
                  <a:rPr lang="en-US" altLang="zh-CN" dirty="0" smtClean="0"/>
                  <a:t>total </a:t>
                </a:r>
                <a:r>
                  <a:rPr lang="en-US" altLang="zh-CN" dirty="0"/>
                  <a:t>step </a:t>
                </a:r>
                <a:r>
                  <a:rPr lang="en-US" altLang="zh-CN" dirty="0" smtClean="0"/>
                  <a:t>1</a:t>
                </a:r>
              </a:p>
              <a:p>
                <a:r>
                  <a:rPr lang="zh-CN" altLang="en-US" strike="sngStrike" dirty="0" smtClean="0"/>
                  <a:t>输入：</a:t>
                </a:r>
                <a:r>
                  <a:rPr lang="mi-NZ" altLang="zh-CN" strike="sngStrike" dirty="0"/>
                  <a:t>Sweep 1 1</a:t>
                </a:r>
                <a:endParaRPr lang="zh-CN" altLang="en-US" strike="sngStrike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6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0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数据范围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≤60000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性质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：保证只有</a:t>
                </a:r>
                <a:r>
                  <a:rPr lang="en-US" altLang="zh-CN" dirty="0" smtClean="0"/>
                  <a:t>Sweep</a:t>
                </a:r>
                <a:r>
                  <a:rPr lang="zh-CN" altLang="en-US" dirty="0" smtClean="0"/>
                  <a:t>操作和</a:t>
                </a:r>
                <a:r>
                  <a:rPr lang="en-US" altLang="zh-CN" dirty="0" smtClean="0"/>
                  <a:t>Quit</a:t>
                </a:r>
                <a:r>
                  <a:rPr lang="zh-CN" altLang="en-US" dirty="0" smtClean="0"/>
                  <a:t>操作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性质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：保证没有</a:t>
                </a:r>
                <a:r>
                  <a:rPr lang="en-US" altLang="zh-CN" dirty="0" smtClean="0"/>
                  <a:t>DSweep</a:t>
                </a:r>
                <a:r>
                  <a:rPr lang="zh-CN" altLang="en-US" dirty="0" smtClean="0"/>
                  <a:t>操作</a:t>
                </a:r>
                <a:endParaRPr lang="en-US" altLang="zh-CN" dirty="0" smtClean="0"/>
              </a:p>
              <a:p>
                <a:r>
                  <a:rPr lang="zh-CN" altLang="en-US" dirty="0"/>
                  <a:t>请</a:t>
                </a:r>
                <a:r>
                  <a:rPr lang="zh-CN" altLang="en-US" dirty="0" smtClean="0"/>
                  <a:t>不要使用过于缓慢的输出方式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934838" y="2638425"/>
            <a:ext cx="3078475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分解法：模拟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记录：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每个方格的状态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剩余未探明空白方格数量</a:t>
            </a:r>
            <a:endParaRPr lang="en-US" altLang="zh-CN" dirty="0" smtClean="0"/>
          </a:p>
          <a:p>
            <a:r>
              <a:rPr lang="zh-CN" altLang="en-US" dirty="0" smtClean="0"/>
              <a:t>更新信息</a:t>
            </a:r>
            <a:endParaRPr lang="en-US" altLang="zh-CN" dirty="0" smtClean="0"/>
          </a:p>
          <a:p>
            <a:r>
              <a:rPr lang="zh-CN" altLang="en-US" dirty="0" smtClean="0"/>
              <a:t>扫雷过程：</a:t>
            </a:r>
            <a:r>
              <a:rPr lang="en-US" altLang="zh-CN" dirty="0" smtClean="0"/>
              <a:t>BFS</a:t>
            </a:r>
          </a:p>
          <a:p>
            <a:r>
              <a:rPr lang="zh-CN" altLang="en-US" dirty="0" smtClean="0"/>
              <a:t>游戏结束条件：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Quit</a:t>
            </a:r>
          </a:p>
          <a:p>
            <a:pPr lvl="1"/>
            <a:r>
              <a:rPr lang="zh-CN" altLang="en-US" dirty="0" smtClean="0"/>
              <a:t>扫雷过程中踩到雷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探明所有未探明方格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48070619"/>
              </p:ext>
            </p:extLst>
          </p:nvPr>
        </p:nvGraphicFramePr>
        <p:xfrm>
          <a:off x="6338888" y="2638425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3116539760"/>
                    </a:ext>
                  </a:extLst>
                </a:gridCol>
              </a:tblGrid>
              <a:tr h="3600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isMine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：是否为地雷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swept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：是否已探明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flagged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：是否已插旗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surroundMines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：周围地雷数量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surroundFlags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：周围旗帜数量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540000" marR="54000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92028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6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分解法：模拟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需要注意的</a:t>
            </a:r>
            <a:r>
              <a:rPr lang="zh-CN" altLang="en-US" dirty="0"/>
              <a:t>几</a:t>
            </a:r>
            <a:r>
              <a:rPr lang="zh-CN" altLang="en-US" dirty="0" smtClean="0"/>
              <a:t>点：</a:t>
            </a:r>
            <a:endParaRPr lang="en-US" altLang="zh-CN" dirty="0" smtClean="0"/>
          </a:p>
          <a:p>
            <a:pPr lvl="1"/>
            <a:r>
              <a:rPr lang="zh-CN" altLang="en-US" dirty="0"/>
              <a:t>输入输出的</a:t>
            </a:r>
            <a:r>
              <a:rPr lang="zh-CN" altLang="en-US" dirty="0" smtClean="0"/>
              <a:t>细节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扫雷时如果发现周围没有雷，则除了对相邻未探明方块扫雷外，已插旗（但是插错了）的方块也需要进行扫雷（先把旗子拿掉）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如果扫雷的过程写成递归</a:t>
            </a:r>
            <a:r>
              <a:rPr lang="en-US" altLang="zh-CN" dirty="0" smtClean="0"/>
              <a:t>DFS</a:t>
            </a:r>
            <a:r>
              <a:rPr lang="zh-CN" altLang="en-US" dirty="0" smtClean="0"/>
              <a:t>，会爆栈（过不了最后一个点）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使用速度</a:t>
            </a:r>
            <a:r>
              <a:rPr lang="en-US" altLang="zh-CN" dirty="0" smtClean="0"/>
              <a:t>&gt;=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的方法进行输入输出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0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多项式求和（</a:t>
            </a:r>
            <a:r>
              <a:rPr lang="en-US" altLang="zh-CN" dirty="0" smtClean="0"/>
              <a:t>polynomial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太长不看版：杨辉三角</a:t>
            </a:r>
            <a:r>
              <a:rPr lang="en-US" altLang="zh-CN" dirty="0" smtClean="0"/>
              <a:t>+</a:t>
            </a:r>
            <a:r>
              <a:rPr lang="zh-CN" altLang="en-US" dirty="0" smtClean="0"/>
              <a:t>矩阵快速幂递推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8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分解法：</a:t>
            </a:r>
            <a:r>
              <a:rPr lang="zh-CN" altLang="en-US" dirty="0"/>
              <a:t>还是</a:t>
            </a:r>
            <a:r>
              <a:rPr lang="zh-CN" altLang="en-US" dirty="0" smtClean="0"/>
              <a:t>暴力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用数组维护每个数已经出现的次数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每读入一个数，更新数组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判断每个长度为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的区间内的数组和</a:t>
                </a:r>
                <a:r>
                  <a:rPr lang="zh-CN" altLang="en-US" dirty="0"/>
                  <a:t>是否超过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前缀</a:t>
                </a:r>
                <a:r>
                  <a:rPr lang="zh-CN" altLang="en-US" dirty="0" smtClean="0"/>
                  <a:t>和优化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23449" y="3016577"/>
            <a:ext cx="5191957" cy="23609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6181" y="3355941"/>
            <a:ext cx="5259225" cy="1131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18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求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模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zh-CN" altLang="en-US" dirty="0" smtClean="0"/>
                  <a:t>的结果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064268" y="2638425"/>
            <a:ext cx="2819615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0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</a:t>
            </a:r>
            <a:r>
              <a:rPr lang="zh-CN" altLang="en-US" dirty="0" smtClean="0"/>
              <a:t>分解法：暴力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直接按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的公式进行求和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307324" y="2638425"/>
            <a:ext cx="2819615" cy="31019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07324" y="3129700"/>
            <a:ext cx="2819615" cy="395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12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</a:t>
            </a:r>
            <a:r>
              <a:rPr lang="zh-CN" altLang="en-US" dirty="0" smtClean="0"/>
              <a:t>分解法：暴力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00" t="-13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338315" y="3614827"/>
            <a:ext cx="51716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1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endParaRPr lang="mi-NZ" altLang="zh-CN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2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for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k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mi-NZ" altLang="zh-CN" dirty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to n</a:t>
            </a: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3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S1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endParaRPr lang="mi-NZ" altLang="zh-CN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4    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for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mi-NZ" altLang="zh-CN" dirty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to m</a:t>
            </a: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5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S1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 *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^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6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S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^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k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*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S1</a:t>
            </a:r>
            <a:endParaRPr lang="mi-NZ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内容占位符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324" y="2638425"/>
            <a:ext cx="2819615" cy="31019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307324" y="3129700"/>
            <a:ext cx="2819615" cy="395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3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40</a:t>
            </a:r>
            <a:r>
              <a:rPr lang="zh-CN" altLang="en-US" dirty="0" smtClean="0"/>
              <a:t>分解法：暴力</a:t>
            </a:r>
            <a:r>
              <a:rPr lang="en-US" altLang="zh-CN" dirty="0" smtClean="0"/>
              <a:t>+</a:t>
            </a:r>
            <a:r>
              <a:rPr lang="zh-CN" altLang="en-US" dirty="0" smtClean="0"/>
              <a:t>等幂求和公式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测试点</a:t>
                </a:r>
                <a:r>
                  <a:rPr lang="en-US" altLang="zh-CN" dirty="0" smtClean="0"/>
                  <a:t>3-4</a:t>
                </a:r>
                <a:r>
                  <a:rPr lang="zh-CN" altLang="en-US" dirty="0" smtClean="0"/>
                  <a:t>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此时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zh-CN" b="0" dirty="0" smtClean="0"/>
                  <a:t/>
                </a:r>
                <a:br>
                  <a:rPr lang="en-US" altLang="zh-CN" b="0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307324" y="2638425"/>
            <a:ext cx="2819615" cy="31019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07324" y="3129699"/>
            <a:ext cx="2819615" cy="961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40</a:t>
            </a:r>
            <a:r>
              <a:rPr lang="zh-CN" altLang="en-US" dirty="0" smtClean="0"/>
              <a:t>分解法：暴力</a:t>
            </a:r>
            <a:r>
              <a:rPr lang="en-US" altLang="zh-CN" dirty="0" smtClean="0"/>
              <a:t>+</a:t>
            </a:r>
            <a:r>
              <a:rPr lang="zh-CN" altLang="en-US" dirty="0" smtClean="0"/>
              <a:t>等幂求和公式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7921625" y="2638425"/>
            <a:ext cx="4270375" cy="3101975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因此可以推导出计算公式：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+1)(2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注意：取模和除法的顺序</a:t>
                </a:r>
                <a:endParaRPr lang="en-US" altLang="zh-CN" dirty="0" smtClean="0"/>
              </a:p>
              <a:p>
                <a:r>
                  <a:rPr lang="zh-CN" altLang="en-US" dirty="0"/>
                  <a:t>乘法</a:t>
                </a:r>
                <a:r>
                  <a:rPr lang="zh-CN" altLang="en-US" dirty="0" smtClean="0"/>
                  <a:t>逆元：费马小定理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扩展欧几里得算法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231136" y="435911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1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endParaRPr lang="mi-NZ" altLang="zh-CN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2 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+=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 * (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</a:t>
            </a:r>
            <a:endParaRPr lang="pt-BR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3 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+=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 *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* (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 /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2</a:t>
            </a:r>
            <a:endParaRPr lang="pt-BR" altLang="zh-CN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4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if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2</a:t>
            </a:r>
            <a:r>
              <a:rPr lang="mi-NZ" altLang="zh-CN" dirty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&lt;=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5 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S 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+=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2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 *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* (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 (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2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*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 /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6</a:t>
            </a:r>
            <a:endParaRPr lang="pt-BR" altLang="zh-CN" dirty="0">
              <a:solidFill>
                <a:srgbClr val="800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分解法：暴力</a:t>
            </a:r>
            <a:r>
              <a:rPr lang="en-US" altLang="zh-CN" dirty="0" smtClean="0"/>
              <a:t>+</a:t>
            </a:r>
            <a:r>
              <a:rPr lang="zh-CN" altLang="en-US" dirty="0" smtClean="0"/>
              <a:t>等幂求和递推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测试点</a:t>
                </a:r>
                <a:r>
                  <a:rPr lang="en-US" altLang="zh-CN" dirty="0" smtClean="0"/>
                  <a:t>3-4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6-8</a:t>
                </a:r>
                <a:r>
                  <a:rPr lang="zh-CN" altLang="en-US" dirty="0" smtClean="0"/>
                  <a:t>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此时仍有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zh-CN" b="0" dirty="0" smtClean="0"/>
                  <a:t/>
                </a:r>
                <a:br>
                  <a:rPr lang="en-US" altLang="zh-CN" b="0" dirty="0" smtClean="0"/>
                </a:br>
                <a:endParaRPr lang="zh-CN" altLang="en-US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307324" y="2638425"/>
            <a:ext cx="2819615" cy="31019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07324" y="3129699"/>
            <a:ext cx="2819615" cy="961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07324" y="4400759"/>
            <a:ext cx="2819615" cy="594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8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分解法：暴力</a:t>
            </a:r>
            <a:r>
              <a:rPr lang="en-US" altLang="zh-CN" dirty="0" smtClean="0"/>
              <a:t>+</a:t>
            </a:r>
            <a:r>
              <a:rPr lang="zh-CN" altLang="en-US" dirty="0" smtClean="0"/>
              <a:t>等幂求和递推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平方和公式的一种推导：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mr>
                      <m:m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3⋅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+3⋅2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mr>
                      <m:m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3⋅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+3⋅1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mr>
                    </m:m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求和可得：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1+2+⋯+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3" t="-1179" b="-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4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分解法：暴力</a:t>
            </a:r>
            <a:r>
              <a:rPr lang="en-US" altLang="zh-CN" dirty="0" smtClean="0"/>
              <a:t>+</a:t>
            </a:r>
            <a:r>
              <a:rPr lang="zh-CN" altLang="en-US" dirty="0" smtClean="0"/>
              <a:t>等幂求和递推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将上述推导过程一般化：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7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+⋯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mr>
                      <m:m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+⋯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mr>
                    </m:m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求和可得：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3" t="-1179" r="-23659" b="-12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49009" y="5375901"/>
                <a:ext cx="1682127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09" y="5375901"/>
                <a:ext cx="1682127" cy="848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95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分解法：暴力</a:t>
            </a:r>
            <a:r>
              <a:rPr lang="en-US" altLang="zh-CN" dirty="0" smtClean="0"/>
              <a:t>+</a:t>
            </a:r>
            <a:r>
              <a:rPr lang="zh-CN" altLang="en-US" dirty="0" smtClean="0"/>
              <a:t>等幂求和递推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的递推公式：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−⋯−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代入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公式中：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求组合数：利用组合数性质递推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46139" y="2638044"/>
                <a:ext cx="1682127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39" y="2638044"/>
                <a:ext cx="1682127" cy="848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1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分解法：暴力</a:t>
            </a:r>
            <a:r>
              <a:rPr lang="en-US" altLang="zh-CN" dirty="0" smtClean="0"/>
              <a:t>+</a:t>
            </a:r>
            <a:r>
              <a:rPr lang="zh-CN" altLang="en-US" dirty="0" smtClean="0"/>
              <a:t>等幂求和递推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 smtClean="0"/>
                  <a:t>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231136" y="315470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1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 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endParaRPr lang="mi-NZ" altLang="zh-CN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2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for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mi-NZ" altLang="zh-CN" dirty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to m</a:t>
            </a: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3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 = (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)^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4    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for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mi-NZ" altLang="zh-CN" dirty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to 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-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endParaRPr lang="mi-NZ" altLang="zh-CN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5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 -=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 *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6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 /=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endParaRPr lang="mi-NZ" altLang="zh-CN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7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endParaRPr lang="mi-NZ" altLang="zh-CN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8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for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mi-NZ" altLang="zh-CN" dirty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to m</a:t>
            </a: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9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S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 *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分解法：</a:t>
            </a:r>
            <a:r>
              <a:rPr lang="zh-CN" altLang="en-US" dirty="0"/>
              <a:t>还是</a:t>
            </a:r>
            <a:r>
              <a:rPr lang="zh-CN" altLang="en-US" dirty="0" smtClean="0"/>
              <a:t>暴力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算法复杂度为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的范围）</a:t>
                </a:r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6912864" y="237968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1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5001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 = {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}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2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for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mi-NZ" altLang="zh-CN" dirty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to n</a:t>
            </a: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3     </a:t>
            </a:r>
            <a:r>
              <a:rPr lang="mi-NZ" altLang="zh-CN" dirty="0">
                <a:solidFill>
                  <a:srgbClr val="004466"/>
                </a:solidFill>
                <a:latin typeface="Consolas" panose="020B0609020204030204" pitchFamily="49" charset="0"/>
              </a:rPr>
              <a:t>input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])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4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cnt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]]++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5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sum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endParaRPr lang="mi-NZ" altLang="zh-CN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6    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for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mi-NZ" altLang="zh-CN" dirty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to k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-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endParaRPr lang="mi-NZ" altLang="zh-CN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7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sum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mi-NZ" altLang="zh-CN" b="1" dirty="0" smtClean="0">
                <a:solidFill>
                  <a:srgbClr val="FF0080"/>
                </a:solidFill>
                <a:latin typeface="Consolas" panose="020B0609020204030204" pitchFamily="49" charset="0"/>
              </a:rPr>
              <a:t>]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8    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for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k to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5000</a:t>
            </a:r>
            <a:endParaRPr lang="mi-NZ" altLang="zh-CN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9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sum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10        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if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sum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&gt;=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11             </a:t>
            </a:r>
            <a:r>
              <a:rPr lang="mi-NZ" altLang="zh-CN" dirty="0">
                <a:solidFill>
                  <a:srgbClr val="004466"/>
                </a:solidFill>
                <a:latin typeface="Consolas" panose="020B0609020204030204" pitchFamily="49" charset="0"/>
              </a:rPr>
              <a:t>output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12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exit</a:t>
            </a: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13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sum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-=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-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14 </a:t>
            </a:r>
            <a:r>
              <a:rPr lang="mi-NZ" altLang="zh-CN" dirty="0">
                <a:solidFill>
                  <a:srgbClr val="004466"/>
                </a:solidFill>
                <a:latin typeface="Consolas" panose="020B0609020204030204" pitchFamily="49" charset="0"/>
              </a:rPr>
              <a:t>output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mi-NZ" altLang="zh-CN" dirty="0">
                <a:solidFill>
                  <a:srgbClr val="A68500"/>
                </a:solidFill>
                <a:latin typeface="Consolas" panose="020B0609020204030204" pitchFamily="49" charset="0"/>
              </a:rPr>
              <a:t>"impossible"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内容占位符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49" y="3016577"/>
            <a:ext cx="5191957" cy="236095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56181" y="3355941"/>
            <a:ext cx="5259225" cy="1131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</a:t>
            </a:r>
            <a:r>
              <a:rPr lang="zh-CN" altLang="en-US" dirty="0" smtClean="0"/>
              <a:t>分解法：矩阵快速幂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改写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zh-CN" b="0" dirty="0" smtClean="0"/>
                  <a:t/>
                </a:r>
                <a:br>
                  <a:rPr lang="en-US" altLang="zh-CN" b="0" dirty="0" smtClean="0"/>
                </a:br>
                <a:endParaRPr lang="en-US" altLang="zh-CN" b="0" dirty="0" smtClean="0"/>
              </a:p>
              <a:p>
                <a:r>
                  <a:rPr lang="zh-CN" altLang="en-US" b="0" dirty="0" smtClean="0"/>
                  <a:t>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b="0" dirty="0" smtClean="0"/>
                  <a:t>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00" t="-1179" b="-22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307324" y="2638425"/>
            <a:ext cx="2819615" cy="31019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07324" y="3129699"/>
            <a:ext cx="2819615" cy="1876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4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</a:t>
            </a:r>
            <a:r>
              <a:rPr lang="zh-CN" altLang="en-US" dirty="0" smtClean="0"/>
              <a:t>分解法：矩阵快速幂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/>
                </a:r>
                <a:br>
                  <a:rPr lang="en-US" altLang="zh-CN" b="0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b="0" dirty="0" smtClean="0"/>
                  <a:t/>
                </a:r>
                <a:br>
                  <a:rPr lang="en-US" altLang="zh-CN" b="0" dirty="0" smtClean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+⋯+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)+⋯+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3" t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0" y="964692"/>
                <a:ext cx="6096000" cy="12044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28600" lvl="0" indent="-228600" defTabSz="914400">
                  <a:spcBef>
                    <a:spcPts val="1000"/>
                  </a:spcBef>
                  <a:buClr>
                    <a:srgbClr val="418AB3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dirty="0">
                  <a:solidFill>
                    <a:srgbClr val="000000">
                      <a:lumMod val="85000"/>
                      <a:lumOff val="15000"/>
                    </a:srgbClr>
                  </a:solidFill>
                </a:endParaRPr>
              </a:p>
              <a:p>
                <a:pPr marL="228600" lvl="0" indent="-228600" defTabSz="914400">
                  <a:spcBef>
                    <a:spcPts val="1000"/>
                  </a:spcBef>
                  <a:buClr>
                    <a:srgbClr val="418AB3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solidFill>
                    <a:srgbClr val="000000">
                      <a:lumMod val="85000"/>
                      <a:lumOff val="15000"/>
                    </a:srgbClr>
                  </a:solidFill>
                </a:endParaRPr>
              </a:p>
              <a:p>
                <a:pPr marL="228600" lvl="0" indent="-228600" defTabSz="914400">
                  <a:spcBef>
                    <a:spcPts val="1000"/>
                  </a:spcBef>
                  <a:buClr>
                    <a:srgbClr val="418AB3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4692"/>
                <a:ext cx="6096000" cy="1204432"/>
              </a:xfrm>
              <a:prstGeom prst="rect">
                <a:avLst/>
              </a:prstGeom>
              <a:blipFill>
                <a:blip r:embed="rId4"/>
                <a:stretch>
                  <a:fillRect l="-600" t="-2525" b="-55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</a:t>
            </a:r>
            <a:r>
              <a:rPr lang="zh-CN" altLang="en-US" dirty="0" smtClean="0"/>
              <a:t>分解法：矩阵快速幂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)+⋯+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矩阵快速</a:t>
                </a:r>
                <a:r>
                  <a:rPr lang="zh-CN" altLang="en-US" dirty="0" smtClean="0"/>
                  <a:t>幂求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0" y="964692"/>
                <a:ext cx="6096000" cy="12044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28600" lvl="0" indent="-228600" defTabSz="914400">
                  <a:spcBef>
                    <a:spcPts val="1000"/>
                  </a:spcBef>
                  <a:buClr>
                    <a:srgbClr val="418AB3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dirty="0">
                  <a:solidFill>
                    <a:srgbClr val="000000">
                      <a:lumMod val="85000"/>
                      <a:lumOff val="15000"/>
                    </a:srgbClr>
                  </a:solidFill>
                </a:endParaRPr>
              </a:p>
              <a:p>
                <a:pPr marL="228600" lvl="0" indent="-228600" defTabSz="914400">
                  <a:spcBef>
                    <a:spcPts val="1000"/>
                  </a:spcBef>
                  <a:buClr>
                    <a:srgbClr val="418AB3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solidFill>
                    <a:srgbClr val="000000">
                      <a:lumMod val="85000"/>
                      <a:lumOff val="15000"/>
                    </a:srgbClr>
                  </a:solidFill>
                </a:endParaRPr>
              </a:p>
              <a:p>
                <a:pPr marL="228600" lvl="0" indent="-228600" defTabSz="914400">
                  <a:spcBef>
                    <a:spcPts val="1000"/>
                  </a:spcBef>
                  <a:buClr>
                    <a:srgbClr val="418AB3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4692"/>
                <a:ext cx="6096000" cy="1204432"/>
              </a:xfrm>
              <a:prstGeom prst="rect">
                <a:avLst/>
              </a:prstGeom>
              <a:blipFill>
                <a:blip r:embed="rId4"/>
                <a:stretch>
                  <a:fillRect l="-600" t="-2525" b="-55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5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</a:t>
            </a:r>
            <a:r>
              <a:rPr lang="zh-CN" altLang="en-US" dirty="0" smtClean="0"/>
              <a:t>分解法：矩阵快速幂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把矩阵改造一下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0" y="964692"/>
                <a:ext cx="6096000" cy="12044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28600" lvl="0" indent="-228600" defTabSz="914400">
                  <a:spcBef>
                    <a:spcPts val="1000"/>
                  </a:spcBef>
                  <a:buClr>
                    <a:srgbClr val="418AB3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dirty="0">
                  <a:solidFill>
                    <a:srgbClr val="000000">
                      <a:lumMod val="85000"/>
                      <a:lumOff val="15000"/>
                    </a:srgbClr>
                  </a:solidFill>
                </a:endParaRPr>
              </a:p>
              <a:p>
                <a:pPr marL="228600" lvl="0" indent="-228600" defTabSz="914400">
                  <a:spcBef>
                    <a:spcPts val="1000"/>
                  </a:spcBef>
                  <a:buClr>
                    <a:srgbClr val="418AB3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solidFill>
                    <a:srgbClr val="000000">
                      <a:lumMod val="85000"/>
                      <a:lumOff val="15000"/>
                    </a:srgbClr>
                  </a:solidFill>
                </a:endParaRPr>
              </a:p>
              <a:p>
                <a:pPr marL="228600" lvl="0" indent="-228600" defTabSz="914400">
                  <a:spcBef>
                    <a:spcPts val="1000"/>
                  </a:spcBef>
                  <a:buClr>
                    <a:srgbClr val="418AB3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4692"/>
                <a:ext cx="6096000" cy="1204432"/>
              </a:xfrm>
              <a:prstGeom prst="rect">
                <a:avLst/>
              </a:prstGeom>
              <a:blipFill>
                <a:blip r:embed="rId4"/>
                <a:stretch>
                  <a:fillRect l="-600" t="-2525" b="-55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4686192" y="5130800"/>
            <a:ext cx="2883008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15199" y="3102679"/>
            <a:ext cx="254001" cy="22821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83500" y="4243739"/>
            <a:ext cx="1143001" cy="887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86100" y="4243739"/>
            <a:ext cx="1147317" cy="887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126588" y="4502603"/>
                <a:ext cx="902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dirty="0"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88" y="4502603"/>
                <a:ext cx="902362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1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</a:t>
            </a:r>
            <a:r>
              <a:rPr lang="zh-CN" altLang="en-US" dirty="0" smtClean="0"/>
              <a:t>分解法：矩阵快速幂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:endParaRPr lang="en-US" altLang="zh-CN" dirty="0" smtClean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0" y="964692"/>
                <a:ext cx="6096000" cy="12044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28600" lvl="0" indent="-228600" defTabSz="914400">
                  <a:spcBef>
                    <a:spcPts val="1000"/>
                  </a:spcBef>
                  <a:buClr>
                    <a:srgbClr val="418AB3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dirty="0">
                  <a:solidFill>
                    <a:srgbClr val="000000">
                      <a:lumMod val="85000"/>
                      <a:lumOff val="15000"/>
                    </a:srgbClr>
                  </a:solidFill>
                </a:endParaRPr>
              </a:p>
              <a:p>
                <a:pPr marL="228600" lvl="0" indent="-228600" defTabSz="914400">
                  <a:spcBef>
                    <a:spcPts val="1000"/>
                  </a:spcBef>
                  <a:buClr>
                    <a:srgbClr val="418AB3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solidFill>
                    <a:srgbClr val="000000">
                      <a:lumMod val="85000"/>
                      <a:lumOff val="15000"/>
                    </a:srgbClr>
                  </a:solidFill>
                </a:endParaRPr>
              </a:p>
              <a:p>
                <a:pPr marL="228600" lvl="0" indent="-228600" defTabSz="914400">
                  <a:spcBef>
                    <a:spcPts val="1000"/>
                  </a:spcBef>
                  <a:buClr>
                    <a:srgbClr val="418AB3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4692"/>
                <a:ext cx="6096000" cy="1204432"/>
              </a:xfrm>
              <a:prstGeom prst="rect">
                <a:avLst/>
              </a:prstGeom>
              <a:blipFill>
                <a:blip r:embed="rId4"/>
                <a:stretch>
                  <a:fillRect l="-600" t="-2525" b="-55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231136" y="3200043"/>
            <a:ext cx="95671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1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endParaRPr lang="mi-NZ" altLang="zh-CN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2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for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mi-NZ" altLang="zh-CN" dirty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to m</a:t>
            </a:r>
          </a:p>
          <a:p>
            <a:r>
              <a:rPr lang="pt-BR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3 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A 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 [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][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]*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        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 ...,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        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;</a:t>
            </a:r>
            <a:endParaRPr lang="pt-BR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4 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c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][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]*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][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]*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 ...,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        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;</a:t>
            </a:r>
            <a:endParaRPr lang="pt-BR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30303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5                </a:t>
            </a:r>
            <a:r>
              <a:rPr lang="en-US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...,       ..., ...,</a:t>
            </a:r>
            <a:r>
              <a:rPr lang="zh-CN" altLang="en-US" dirty="0">
                <a:solidFill>
                  <a:srgbClr val="FF008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;</a:t>
            </a:r>
            <a:endParaRPr lang="zh-CN" altLang="en-US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6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c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][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]*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][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]*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 ...,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]*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;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30303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7                  </a:t>
            </a:r>
            <a:r>
              <a:rPr lang="en-US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rgbClr val="FF008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 ...,</a:t>
            </a:r>
            <a:r>
              <a:rPr lang="zh-CN" altLang="en-US" dirty="0">
                <a:solidFill>
                  <a:srgbClr val="FF008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</a:t>
            </a:r>
            <a:endParaRPr lang="zh-CN" altLang="en-US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8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t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 [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;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; ...;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;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9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A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4466"/>
                </a:solidFill>
                <a:latin typeface="Consolas" panose="020B0609020204030204" pitchFamily="49" charset="0"/>
              </a:rPr>
              <a:t>quick_pow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10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t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*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11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S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 *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mi-NZ" altLang="zh-CN" b="1" dirty="0" smtClean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b="1" dirty="0" smtClean="0">
                <a:solidFill>
                  <a:srgbClr val="800080"/>
                </a:solidFill>
                <a:latin typeface="Consolas" panose="020B0609020204030204" pitchFamily="49" charset="0"/>
              </a:rPr>
              <a:t>i+1</a:t>
            </a:r>
            <a:r>
              <a:rPr lang="mi-NZ" altLang="zh-CN" b="1" dirty="0" smtClean="0">
                <a:solidFill>
                  <a:srgbClr val="FF0080"/>
                </a:solidFill>
                <a:latin typeface="Consolas" panose="020B0609020204030204" pitchFamily="49" charset="0"/>
              </a:rPr>
              <a:t>]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分解法：改进的矩阵快速幂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1, 1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……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⋯,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∑"/>
                            <m:ctrlP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smtClean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000000">
                                        <a:lumMod val="85000"/>
                                        <a:lumOff val="1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>
                                        <a:lumMod val="85000"/>
                                        <a:lumOff val="1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0000">
                                        <a:lumMod val="85000"/>
                                        <a:lumOff val="1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00" t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307324" y="2638425"/>
            <a:ext cx="2819615" cy="31019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07324" y="3129699"/>
            <a:ext cx="2819615" cy="2432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0" y="964692"/>
                <a:ext cx="6096000" cy="12044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28600" lvl="0" indent="-228600" defTabSz="914400">
                  <a:spcBef>
                    <a:spcPts val="1000"/>
                  </a:spcBef>
                  <a:buClr>
                    <a:srgbClr val="418AB3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dirty="0">
                  <a:solidFill>
                    <a:srgbClr val="000000">
                      <a:lumMod val="85000"/>
                      <a:lumOff val="15000"/>
                    </a:srgbClr>
                  </a:solidFill>
                </a:endParaRPr>
              </a:p>
              <a:p>
                <a:pPr marL="228600" lvl="0" indent="-228600" defTabSz="914400">
                  <a:spcBef>
                    <a:spcPts val="1000"/>
                  </a:spcBef>
                  <a:buClr>
                    <a:srgbClr val="418AB3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solidFill>
                    <a:srgbClr val="000000">
                      <a:lumMod val="85000"/>
                      <a:lumOff val="15000"/>
                    </a:srgbClr>
                  </a:solidFill>
                </a:endParaRPr>
              </a:p>
              <a:p>
                <a:pPr marL="228600" lvl="0" indent="-228600" defTabSz="914400">
                  <a:spcBef>
                    <a:spcPts val="1000"/>
                  </a:spcBef>
                  <a:buClr>
                    <a:srgbClr val="418AB3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4692"/>
                <a:ext cx="6096000" cy="1204432"/>
              </a:xfrm>
              <a:prstGeom prst="rect">
                <a:avLst/>
              </a:prstGeom>
              <a:blipFill>
                <a:blip r:embed="rId5"/>
                <a:stretch>
                  <a:fillRect l="-600" t="-2525" b="-55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6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分解法：改进的矩阵快速幂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把矩阵再改造一下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0" y="964692"/>
                <a:ext cx="2231136" cy="10553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0" indent="-228600" defTabSz="914400">
                  <a:spcBef>
                    <a:spcPts val="1000"/>
                  </a:spcBef>
                  <a:buClr>
                    <a:srgbClr val="418AB3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dirty="0">
                  <a:solidFill>
                    <a:srgbClr val="000000">
                      <a:lumMod val="85000"/>
                      <a:lumOff val="15000"/>
                    </a:srgbClr>
                  </a:solidFill>
                </a:endParaRPr>
              </a:p>
              <a:p>
                <a:pPr marL="228600" lvl="0" indent="-228600" defTabSz="914400">
                  <a:spcBef>
                    <a:spcPts val="1000"/>
                  </a:spcBef>
                  <a:buClr>
                    <a:srgbClr val="418AB3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0000">
                                        <a:lumMod val="85000"/>
                                        <a:lumOff val="1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0000">
                                        <a:lumMod val="85000"/>
                                        <a:lumOff val="1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0000">
                                        <a:lumMod val="85000"/>
                                        <a:lumOff val="1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4692"/>
                <a:ext cx="2231136" cy="1055354"/>
              </a:xfrm>
              <a:prstGeom prst="rect">
                <a:avLst/>
              </a:prstGeom>
              <a:blipFill>
                <a:blip r:embed="rId4"/>
                <a:stretch>
                  <a:fillRect l="-4645" b="-64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4654496" y="5029200"/>
            <a:ext cx="2711504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24800" y="4275489"/>
            <a:ext cx="1600200" cy="842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65400" y="4253263"/>
            <a:ext cx="1653232" cy="864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8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分解法：改进的矩阵快速幂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0" y="964692"/>
                <a:ext cx="2231136" cy="10553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0" indent="-228600" defTabSz="914400">
                  <a:spcBef>
                    <a:spcPts val="1000"/>
                  </a:spcBef>
                  <a:buClr>
                    <a:srgbClr val="418AB3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dirty="0">
                  <a:solidFill>
                    <a:srgbClr val="000000">
                      <a:lumMod val="85000"/>
                      <a:lumOff val="15000"/>
                    </a:srgbClr>
                  </a:solidFill>
                </a:endParaRPr>
              </a:p>
              <a:p>
                <a:pPr marL="228600" lvl="0" indent="-228600" defTabSz="914400">
                  <a:spcBef>
                    <a:spcPts val="1000"/>
                  </a:spcBef>
                  <a:buClr>
                    <a:srgbClr val="418AB3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0000">
                                        <a:lumMod val="85000"/>
                                        <a:lumOff val="1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0000">
                                        <a:lumMod val="85000"/>
                                        <a:lumOff val="1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0000">
                                        <a:lumMod val="85000"/>
                                        <a:lumOff val="1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000000">
                                    <a:lumMod val="85000"/>
                                    <a:lumOff val="1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4692"/>
                <a:ext cx="2231136" cy="1055354"/>
              </a:xfrm>
              <a:prstGeom prst="rect">
                <a:avLst/>
              </a:prstGeom>
              <a:blipFill>
                <a:blip r:embed="rId4"/>
                <a:stretch>
                  <a:fillRect l="-4645" b="-64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2231136" y="3154704"/>
            <a:ext cx="65699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1 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 [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][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]*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        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 ...,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        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;</a:t>
            </a:r>
            <a:endParaRPr lang="pt-BR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2 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c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][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]*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][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]*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 ...,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        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;</a:t>
            </a:r>
            <a:endParaRPr lang="pt-BR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30303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3            </a:t>
            </a:r>
            <a:r>
              <a:rPr lang="en-US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...,       ..., ...,</a:t>
            </a:r>
            <a:r>
              <a:rPr lang="zh-CN" altLang="en-US" dirty="0">
                <a:solidFill>
                  <a:srgbClr val="FF008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;</a:t>
            </a:r>
            <a:endParaRPr lang="zh-CN" altLang="en-US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4 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c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][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]*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][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]*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 ...,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][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]*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</a:t>
            </a:r>
            <a:r>
              <a:rPr lang="pt-BR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pt-BR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pt-BR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;</a:t>
            </a:r>
            <a:endParaRPr lang="pt-BR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5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b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],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    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], ...,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    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],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6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 [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;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; ...;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;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7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4466"/>
                </a:solidFill>
                <a:latin typeface="Consolas" panose="020B0609020204030204" pitchFamily="49" charset="0"/>
              </a:rPr>
              <a:t>quick_pow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8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*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9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87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扫雷截图来自</a:t>
            </a:r>
            <a:r>
              <a:rPr lang="mi-NZ" altLang="zh-CN" dirty="0">
                <a:hlinkClick r:id="rId2"/>
              </a:rPr>
              <a:t>http://minesweeperonline.com/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9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70(80)</a:t>
            </a:r>
            <a:r>
              <a:rPr lang="zh-CN" altLang="en-US" dirty="0" smtClean="0"/>
              <a:t>分解法：对暴力的优化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用数组维护每个数已经出现的次数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每读入一个数，更新数组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判断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包含这个数的</a:t>
                </a:r>
                <a:r>
                  <a:rPr lang="zh-CN" altLang="en-US" dirty="0" smtClean="0"/>
                  <a:t>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的区间内的数组和</a:t>
                </a:r>
                <a:r>
                  <a:rPr lang="zh-CN" altLang="en-US" dirty="0"/>
                  <a:t>是否超过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23449" y="3016577"/>
            <a:ext cx="5191957" cy="23609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6181" y="3355941"/>
            <a:ext cx="5259225" cy="1131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6180" y="4757947"/>
            <a:ext cx="5259225" cy="257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70(80)</a:t>
            </a:r>
            <a:r>
              <a:rPr lang="zh-CN" altLang="en-US" dirty="0" smtClean="0"/>
              <a:t>分解法：对暴力的优化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复杂度从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下降到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6096000" y="24102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1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100001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 = {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}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2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for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mi-NZ" altLang="zh-CN" dirty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to n</a:t>
            </a: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3     </a:t>
            </a:r>
            <a:r>
              <a:rPr lang="mi-NZ" altLang="zh-CN" dirty="0">
                <a:solidFill>
                  <a:srgbClr val="004466"/>
                </a:solidFill>
                <a:latin typeface="Consolas" panose="020B0609020204030204" pitchFamily="49" charset="0"/>
              </a:rPr>
              <a:t>input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])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4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cnt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]]++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5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sum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endParaRPr lang="mi-NZ" altLang="zh-CN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nn-NO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6 </a:t>
            </a:r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start </a:t>
            </a:r>
            <a:r>
              <a:rPr lang="nn-NO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nn-NO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nn-NO" altLang="zh-CN" dirty="0">
                <a:solidFill>
                  <a:srgbClr val="004466"/>
                </a:solidFill>
                <a:latin typeface="Consolas" panose="020B0609020204030204" pitchFamily="49" charset="0"/>
              </a:rPr>
              <a:t>max</a:t>
            </a:r>
            <a:r>
              <a:rPr lang="nn-NO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nn-NO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nn-NO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</a:t>
            </a:r>
            <a:r>
              <a:rPr lang="nn-NO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nn-NO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 -</a:t>
            </a:r>
            <a:r>
              <a:rPr lang="nn-NO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nn-NO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</a:t>
            </a:r>
            <a:endParaRPr lang="nn-NO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7    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for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0</a:t>
            </a:r>
            <a:r>
              <a:rPr lang="mi-NZ" altLang="zh-CN" dirty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to k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-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endParaRPr lang="mi-NZ" altLang="zh-CN" dirty="0">
              <a:solidFill>
                <a:srgbClr val="80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8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sum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start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 9    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for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k to </a:t>
            </a:r>
            <a:r>
              <a:rPr lang="mi-NZ" altLang="zh-CN" dirty="0">
                <a:solidFill>
                  <a:srgbClr val="004466"/>
                </a:solidFill>
                <a:latin typeface="Consolas" panose="020B0609020204030204" pitchFamily="49" charset="0"/>
              </a:rPr>
              <a:t>min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2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*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,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800080"/>
                </a:solidFill>
                <a:latin typeface="Consolas" panose="020B0609020204030204" pitchFamily="49" charset="0"/>
              </a:rPr>
              <a:t>100000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-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10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sum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start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11         </a:t>
            </a:r>
            <a:r>
              <a:rPr lang="mi-NZ" altLang="zh-CN" b="1" dirty="0">
                <a:solidFill>
                  <a:srgbClr val="BB7977"/>
                </a:solidFill>
                <a:latin typeface="Consolas" panose="020B0609020204030204" pitchFamily="49" charset="0"/>
              </a:rPr>
              <a:t>if</a:t>
            </a:r>
            <a:r>
              <a:rPr lang="mi-NZ" altLang="zh-CN" dirty="0">
                <a:solidFill>
                  <a:srgbClr val="BB7977"/>
                </a:solidFill>
                <a:latin typeface="Consolas" panose="020B0609020204030204" pitchFamily="49" charset="0"/>
              </a:rPr>
              <a:t>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sum 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&gt;=</a:t>
            </a:r>
            <a:r>
              <a:rPr lang="mi-NZ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12             </a:t>
            </a:r>
            <a:r>
              <a:rPr lang="mi-NZ" altLang="zh-CN" dirty="0">
                <a:solidFill>
                  <a:srgbClr val="004466"/>
                </a:solidFill>
                <a:latin typeface="Consolas" panose="020B0609020204030204" pitchFamily="49" charset="0"/>
              </a:rPr>
              <a:t>output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13 </a:t>
            </a:r>
            <a:r>
              <a:rPr lang="mi-NZ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exit</a:t>
            </a:r>
          </a:p>
          <a:p>
            <a:r>
              <a:rPr lang="en-US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14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sum </a:t>
            </a:r>
            <a:r>
              <a:rPr lang="en-US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-=</a:t>
            </a:r>
            <a:r>
              <a:rPr lang="en-US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start </a:t>
            </a:r>
            <a:r>
              <a:rPr lang="en-US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en-US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FF0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en-US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]</a:t>
            </a:r>
            <a:endParaRPr lang="en-US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  <a:p>
            <a:r>
              <a:rPr lang="mi-NZ" altLang="zh-CN" dirty="0">
                <a:solidFill>
                  <a:srgbClr val="303030"/>
                </a:solidFill>
                <a:latin typeface="Consolas" panose="020B0609020204030204" pitchFamily="49" charset="0"/>
              </a:rPr>
              <a:t>15 </a:t>
            </a:r>
            <a:r>
              <a:rPr lang="mi-NZ" altLang="zh-CN" dirty="0">
                <a:solidFill>
                  <a:srgbClr val="004466"/>
                </a:solidFill>
                <a:latin typeface="Consolas" panose="020B0609020204030204" pitchFamily="49" charset="0"/>
              </a:rPr>
              <a:t>output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(</a:t>
            </a:r>
            <a:r>
              <a:rPr lang="mi-NZ" altLang="zh-CN" dirty="0">
                <a:solidFill>
                  <a:srgbClr val="A68500"/>
                </a:solidFill>
                <a:latin typeface="Consolas" panose="020B0609020204030204" pitchFamily="49" charset="0"/>
              </a:rPr>
              <a:t>"impossible"</a:t>
            </a:r>
            <a:r>
              <a:rPr lang="mi-NZ" altLang="zh-CN" b="1" dirty="0">
                <a:solidFill>
                  <a:srgbClr val="FF0080"/>
                </a:solidFill>
                <a:latin typeface="Consolas" panose="020B0609020204030204" pitchFamily="49" charset="0"/>
              </a:rPr>
              <a:t>)</a:t>
            </a:r>
            <a:endParaRPr lang="mi-NZ" altLang="zh-CN" dirty="0">
              <a:solidFill>
                <a:srgbClr val="FF008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内容占位符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49" y="3016577"/>
            <a:ext cx="5191957" cy="236095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6181" y="3355941"/>
            <a:ext cx="5259225" cy="1131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6180" y="4757947"/>
            <a:ext cx="5259225" cy="257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分解法：二分答案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显然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是否符合要求满足单调性：多加几个人后仍然能找到符合要求的人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因此可以对答案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进行二分查找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0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23449" y="3016577"/>
            <a:ext cx="5191957" cy="23609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6181" y="3355941"/>
            <a:ext cx="5259225" cy="1923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肘形连接符 7"/>
          <p:cNvCxnSpPr/>
          <p:nvPr/>
        </p:nvCxnSpPr>
        <p:spPr>
          <a:xfrm flipV="1">
            <a:off x="6338315" y="4406900"/>
            <a:ext cx="4443985" cy="596900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80573" y="5079525"/>
            <a:ext cx="4106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83675" y="5079525"/>
            <a:ext cx="4235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03873" y="3822125"/>
            <a:ext cx="14734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OK</a:t>
            </a:r>
            <a:endParaRPr lang="zh-CN" altLang="en-US" sz="32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68659" y="3821650"/>
            <a:ext cx="7922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OK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48550" y="5079525"/>
            <a:ext cx="4235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1983</TotalTime>
  <Words>5860</Words>
  <Application>Microsoft Office PowerPoint</Application>
  <PresentationFormat>宽屏</PresentationFormat>
  <Paragraphs>524</Paragraphs>
  <Slides>68</Slides>
  <Notes>63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5" baseType="lpstr">
      <vt:lpstr>等线</vt:lpstr>
      <vt:lpstr>华文中宋</vt:lpstr>
      <vt:lpstr>Arial</vt:lpstr>
      <vt:lpstr>Cambria Math</vt:lpstr>
      <vt:lpstr>Consolas</vt:lpstr>
      <vt:lpstr>Gill Sans MT</vt:lpstr>
      <vt:lpstr>Parcel</vt:lpstr>
      <vt:lpstr>Code+5.5 清华大学研究生招生计算机类上机考试复现练习赛 题目讲解</vt:lpstr>
      <vt:lpstr>1 面试（interview）</vt:lpstr>
      <vt:lpstr>题意</vt:lpstr>
      <vt:lpstr>10分解法：暴力</vt:lpstr>
      <vt:lpstr>60分解法：还是暴力</vt:lpstr>
      <vt:lpstr>60分解法：还是暴力</vt:lpstr>
      <vt:lpstr>70(80)分解法：对暴力的优化</vt:lpstr>
      <vt:lpstr>70(80)分解法：对暴力的优化</vt:lpstr>
      <vt:lpstr>100分解法：二分答案</vt:lpstr>
      <vt:lpstr>100分解法：二分答案</vt:lpstr>
      <vt:lpstr>2 扫雷（mine）</vt:lpstr>
      <vt:lpstr>题意</vt:lpstr>
      <vt:lpstr>题意</vt:lpstr>
      <vt:lpstr>题意</vt:lpstr>
      <vt:lpstr>题意</vt:lpstr>
      <vt:lpstr>样例1</vt:lpstr>
      <vt:lpstr>样例1 – 操作1</vt:lpstr>
      <vt:lpstr>样例1 – 操作1</vt:lpstr>
      <vt:lpstr>样例1 – 操作2</vt:lpstr>
      <vt:lpstr>样例1 – 操作3</vt:lpstr>
      <vt:lpstr>样例1 – 操作3</vt:lpstr>
      <vt:lpstr>样例1 – 操作4</vt:lpstr>
      <vt:lpstr>样例1 – 操作5</vt:lpstr>
      <vt:lpstr>样例1 – 操作6</vt:lpstr>
      <vt:lpstr>样例1 – 操作7</vt:lpstr>
      <vt:lpstr>样例1 – 操作8</vt:lpstr>
      <vt:lpstr>样例1 – 操作9</vt:lpstr>
      <vt:lpstr>样例1 – 操作9</vt:lpstr>
      <vt:lpstr>样例1 – 操作10</vt:lpstr>
      <vt:lpstr>样例1 – 操作10</vt:lpstr>
      <vt:lpstr>样例1 – 操作11</vt:lpstr>
      <vt:lpstr>样例1 – 操作12</vt:lpstr>
      <vt:lpstr>样例1 – 操作12</vt:lpstr>
      <vt:lpstr>样例2</vt:lpstr>
      <vt:lpstr>样例2 – 操作1</vt:lpstr>
      <vt:lpstr>样例2 – 操作1</vt:lpstr>
      <vt:lpstr>样例2 – 操作2</vt:lpstr>
      <vt:lpstr>样例2 – 操作3</vt:lpstr>
      <vt:lpstr>样例2 – 操作3</vt:lpstr>
      <vt:lpstr>样例2 – 操作4</vt:lpstr>
      <vt:lpstr>样例2 – 操作4</vt:lpstr>
      <vt:lpstr>样例3</vt:lpstr>
      <vt:lpstr>样例3 – 操作1</vt:lpstr>
      <vt:lpstr>样例3 – 操作1</vt:lpstr>
      <vt:lpstr>样例3 – 操作2</vt:lpstr>
      <vt:lpstr>数据范围</vt:lpstr>
      <vt:lpstr>100分解法：模拟</vt:lpstr>
      <vt:lpstr>100分解法：模拟</vt:lpstr>
      <vt:lpstr>3 多项式求和（polynomial） </vt:lpstr>
      <vt:lpstr>题意</vt:lpstr>
      <vt:lpstr>20分解法：暴力</vt:lpstr>
      <vt:lpstr>20分解法：暴力</vt:lpstr>
      <vt:lpstr>40分解法：暴力+等幂求和公式</vt:lpstr>
      <vt:lpstr>40分解法：暴力+等幂求和公式</vt:lpstr>
      <vt:lpstr>70分解法：暴力+等幂求和递推</vt:lpstr>
      <vt:lpstr>70分解法：暴力+等幂求和递推</vt:lpstr>
      <vt:lpstr>70分解法：暴力+等幂求和递推</vt:lpstr>
      <vt:lpstr>70分解法：暴力+等幂求和递推</vt:lpstr>
      <vt:lpstr>70分解法：暴力+等幂求和递推</vt:lpstr>
      <vt:lpstr>80分解法：矩阵快速幂</vt:lpstr>
      <vt:lpstr>80分解法：矩阵快速幂</vt:lpstr>
      <vt:lpstr>80分解法：矩阵快速幂</vt:lpstr>
      <vt:lpstr>80分解法：矩阵快速幂</vt:lpstr>
      <vt:lpstr>80分解法：矩阵快速幂</vt:lpstr>
      <vt:lpstr>100分解法：改进的矩阵快速幂</vt:lpstr>
      <vt:lpstr>100分解法：改进的矩阵快速幂</vt:lpstr>
      <vt:lpstr>100分解法：改进的矩阵快速幂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Code+清华大学研究生招生计算机类上机考试复现练习赛 题目讲解</dc:title>
  <dc:creator>张 慧盟</dc:creator>
  <cp:lastModifiedBy>张 慧盟</cp:lastModifiedBy>
  <cp:revision>148</cp:revision>
  <dcterms:created xsi:type="dcterms:W3CDTF">2018-12-09T02:57:25Z</dcterms:created>
  <dcterms:modified xsi:type="dcterms:W3CDTF">2018-12-10T12:00:35Z</dcterms:modified>
</cp:coreProperties>
</file>