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07FB51-3646-4D14-8DD6-D3539D7069DB}">
  <a:tblStyle styleId="{A407FB51-3646-4D14-8DD6-D3539D7069DB}"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1f09085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1f09085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 top of experimenting with different LLMs, we also tested different Prompting methods, such as Vanilla, CoT, Role Playing and Tree of thoughts. ToT is a prompting method that was just published this year that asks the LLM to create a few personas and simulate the communication between them. The study claims that this prompting method surpasses CoT by a huge margin in terms of the correctness of the output.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Apart from experimenting with the different prompting methods, we also tested out different temperatures for each model, ranging from 0 to 1 to see if the LLM’s temperature affects the correctness of their output.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1f09085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1f09085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our next part, the verification of LLM output using retrieved documents, we tried out a few different verification methods, rouge score, bleu score, meteor score as well as verifying using another LLM, with and without self-consistency.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f090851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1f090851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are some of the most significant results and observations we obtained.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for the results, the average score for each metric is the first number in the brackets and the top score for each metric is shown as the 2nd number in the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found out that Mistral-7B-OpenOrca performed the best for CoT prompting across all 3 evaluation metrics.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Mistral-7B-OpenOrca also has the highest number of top scores for each metric.</a:t>
            </a:r>
            <a:endParaRPr>
              <a:solidFill>
                <a:schemeClr val="dk1"/>
              </a:solidFill>
            </a:endParaRPr>
          </a:p>
          <a:p>
            <a:pPr indent="0" lvl="0" marL="0" rtl="0" algn="l">
              <a:lnSpc>
                <a:spcPct val="115000"/>
              </a:lnSpc>
              <a:spcBef>
                <a:spcPts val="0"/>
              </a:spcBef>
              <a:spcAft>
                <a:spcPts val="0"/>
              </a:spcAft>
              <a:buNone/>
            </a:pPr>
            <a:r>
              <a:rPr lang="en">
                <a:solidFill>
                  <a:schemeClr val="dk1"/>
                </a:solidFill>
              </a:rPr>
              <a:t>Lastly, we found out that the temperature of 0 worked the best for the LLMs when evaluated against retrieved documents as the LLMs tend to achieve the top scores with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f2adbd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1f2adbd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1f2adbd6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1f2adbd6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retrieval augmented generation part of our project, the method we used for verification of the retrieved documents is by using an LLM to evaluate if a document is relevant to the question, with self-consistency.</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is the prompt template used for our verification process.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1f090851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1f090851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1"/>
                </a:solidFill>
              </a:rPr>
              <a:t>For our retrieval augmented generation methodology, we first retrieve the top 5 documents from our vector database, then we verify if the documents are relevant using the method specified above. Lastly, we feed the questions and documents into the 3 LLMs, using the 4 prompting methods and 5 different temperatures to find out which combination manages to achieve the best results.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f09085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f09085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1"/>
                </a:solidFill>
              </a:rPr>
              <a:t>Here are the prompt templates we used for the retrieval augmented generation. For the vanilla prompt, we just requested that the LLM tell us that it does not know if it is unable to answer the question using the provided references, for CoT, we added one more line “Please think step by step” right before the answer.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1f090851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1f090851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1"/>
                </a:solidFill>
              </a:rPr>
              <a:t>For Role Playing, we asked the LLM to act as an expert in the field of computer science and lastly for ToT, we asked the LLM to create 3 different personas to discuss what is the correct answer amongst themselves and return the correct answer to the user.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f2adbd6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1f2adbd6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1f09085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1f09085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vanilla</a:t>
            </a:r>
            <a:endParaRPr/>
          </a:p>
          <a:p>
            <a:pPr indent="-298450" lvl="1" marL="914400" rtl="0" algn="l">
              <a:lnSpc>
                <a:spcPct val="115000"/>
              </a:lnSpc>
              <a:spcBef>
                <a:spcPts val="1200"/>
              </a:spcBef>
              <a:spcAft>
                <a:spcPts val="0"/>
              </a:spcAft>
              <a:buClr>
                <a:schemeClr val="dk1"/>
              </a:buClr>
              <a:buSzPts val="1100"/>
              <a:buChar char="○"/>
            </a:pPr>
            <a:r>
              <a:rPr lang="en" sz="1400">
                <a:solidFill>
                  <a:srgbClr val="595959"/>
                </a:solidFill>
              </a:rPr>
              <a:t>BERT Precision: neural_chat_3.1 1.0 - 0.8706</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BERT Recall: juanako 0.0 - 0.8912</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BERT F1: neural_chat_3.1 1.0 - 0.8791</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BLEU Score: juanako 0.0 - 0.2093</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BLEU Precision: juanako 0.0 - 0.2343</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ROUGE-1: juanako 0.25 - 0.3944</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ROUGE-2: juanako 0.0 - 0.2640</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ROUGE-L: juanako 0.0 - 0.3206</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ROUGE-Lsum: juanako 0.0 - 0.3323</a:t>
            </a:r>
            <a:endParaRPr sz="1400">
              <a:solidFill>
                <a:srgbClr val="595959"/>
              </a:solidFill>
            </a:endParaRPr>
          </a:p>
          <a:p>
            <a:pPr indent="-298450" lvl="1" marL="914400" rtl="0" algn="l">
              <a:lnSpc>
                <a:spcPct val="115000"/>
              </a:lnSpc>
              <a:spcBef>
                <a:spcPts val="0"/>
              </a:spcBef>
              <a:spcAft>
                <a:spcPts val="0"/>
              </a:spcAft>
              <a:buClr>
                <a:schemeClr val="dk1"/>
              </a:buClr>
              <a:buSzPts val="1100"/>
              <a:buChar char="○"/>
            </a:pPr>
            <a:r>
              <a:rPr lang="en" sz="1400">
                <a:solidFill>
                  <a:srgbClr val="595959"/>
                </a:solidFill>
              </a:rPr>
              <a:t>METEOR: juanako 0.0 - 0.4195​​</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cot</a:t>
            </a:r>
            <a:endParaRPr sz="1400">
              <a:solidFill>
                <a:srgbClr val="595959"/>
              </a:solidFill>
            </a:endParaRPr>
          </a:p>
          <a:p>
            <a:pPr indent="-298450" lvl="0" marL="457200" rtl="0" algn="l">
              <a:lnSpc>
                <a:spcPct val="115000"/>
              </a:lnSpc>
              <a:spcBef>
                <a:spcPts val="1200"/>
              </a:spcBef>
              <a:spcAft>
                <a:spcPts val="0"/>
              </a:spcAft>
              <a:buClr>
                <a:schemeClr val="dk1"/>
              </a:buClr>
              <a:buSzPts val="1100"/>
              <a:buChar char="●"/>
            </a:pPr>
            <a:r>
              <a:rPr lang="en" sz="1400">
                <a:solidFill>
                  <a:srgbClr val="595959"/>
                </a:solidFill>
              </a:rPr>
              <a:t>BERT Precision: juanako 0.0 - 0.8635</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BERT Recall: juanako 0.0 - 0.8912</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BERT F1: juanako 0.0 - 0.8767</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BLEU Score: juanako 0.0 - 0.1420</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ROUGE-1: juanako 0.0 - 0.3654</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ROUGE-2: juanako 0.0 - 0.2374</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ROUGE-L: juanako 0.0 - 0.2954</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ROUGE-Lsum: juanako 0.0 - 0.3087</a:t>
            </a:r>
            <a:endParaRPr sz="1400">
              <a:solidFill>
                <a:srgbClr val="595959"/>
              </a:solidFill>
            </a:endParaRPr>
          </a:p>
          <a:p>
            <a:pPr indent="-298450" lvl="0" marL="457200" rtl="0" algn="l">
              <a:lnSpc>
                <a:spcPct val="115000"/>
              </a:lnSpc>
              <a:spcBef>
                <a:spcPts val="0"/>
              </a:spcBef>
              <a:spcAft>
                <a:spcPts val="0"/>
              </a:spcAft>
              <a:buClr>
                <a:schemeClr val="dk1"/>
              </a:buClr>
              <a:buSzPts val="1100"/>
              <a:buChar char="●"/>
            </a:pPr>
            <a:r>
              <a:rPr lang="en" sz="1400">
                <a:solidFill>
                  <a:srgbClr val="595959"/>
                </a:solidFill>
              </a:rPr>
              <a:t>Meteor Score: juanako 0.0 - 0.4195​​</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tot</a:t>
            </a:r>
            <a:endParaRPr sz="1400">
              <a:solidFill>
                <a:srgbClr val="595959"/>
              </a:solidFill>
            </a:endParaRPr>
          </a:p>
          <a:p>
            <a:pPr indent="0" lvl="0" marL="0" rtl="0" algn="l">
              <a:lnSpc>
                <a:spcPct val="115000"/>
              </a:lnSpc>
              <a:spcBef>
                <a:spcPts val="1200"/>
              </a:spcBef>
              <a:spcAft>
                <a:spcPts val="1200"/>
              </a:spcAft>
              <a:buNone/>
            </a:pPr>
            <a:r>
              <a:t/>
            </a:r>
            <a:endParaRPr sz="14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f0908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f0908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f09085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f09085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2e5020c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2e5020c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We initiated our project with an extensive dataset from Kaggle. This dataset comprises metadata in JSON format, where each entry corresponded to an individual paper. However, the content of the papers was absent. so, we only crafted a targeted paper ID listing from here. The papers selected are all published in last two years and their categories start with the field name ”cs” or “ai”.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Given the constraints of computing resources, we streamlined our approach by creating a smaller subset of the dataset, randomly sampling 5,000 documents from the collection.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To obtain the complete content of these papers, we utilised the arXiv library to get pdf files and the PyMuPDF library to extract complete text content of each paper. The results are stored in a pickle file. As you can see in the picture, with each row represent one paper, the final dataset has two columns, one is the paper content, the other one is the metadata, including its title, published date, authors, etc.</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1f09085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1f09085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Moving on to the retriever techniques.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first used a RecursiveCharacterTextSplitter.from_tiktoken_encoder, to break down entire papers into chunks of manageable sizes.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In the realm of vector databases, we evaluated both Faiss and Chroma DB. Through our experiment, Faiss is faster but there’s compatibility issues with its GPU package. so we decide to go with chromadb.</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For embedding choices, we investigated several top-rated models from the Massive Text Embedding Benchmark (MTEB) Leaderboard on HuggingFace, focusing on embedding dimensions between 384 and 1024. Additionally, we explored the impact of newline characters ('/n') by embedding datasets both with and without them. Through evaluation, it tends out bge_small_with_newline_characters outperforms others.</a:t>
            </a:r>
            <a:endParaRPr sz="14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e5020c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e5020c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74151"/>
                </a:solidFill>
                <a:latin typeface="Roboto"/>
                <a:ea typeface="Roboto"/>
                <a:cs typeface="Roboto"/>
                <a:sym typeface="Roboto"/>
              </a:rPr>
              <a:t>Regarding retrievers, our experiment included techniques like Similarity Search, Maximum Marginal Relevance Retrieval, and BM25. We also implemented the MultiQuery Retriever, which capitalizes on Large Language Models (LLMs) for query expansion.</a:t>
            </a:r>
            <a:endParaRPr sz="1400">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0" rtl="0" algn="l">
              <a:spcBef>
                <a:spcPts val="0"/>
              </a:spcBef>
              <a:spcAft>
                <a:spcPts val="0"/>
              </a:spcAft>
              <a:buNone/>
            </a:pPr>
            <a:r>
              <a:rPr lang="en" sz="1400">
                <a:solidFill>
                  <a:srgbClr val="374151"/>
                </a:solidFill>
                <a:latin typeface="Roboto"/>
                <a:ea typeface="Roboto"/>
                <a:cs typeface="Roboto"/>
                <a:sym typeface="Roboto"/>
              </a:rPr>
              <a:t>As demonstrated here, a single query is expanded into three distinct inquiries, all serving the purpose of document retrieval. </a:t>
            </a:r>
            <a:endParaRPr sz="1400">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0" rtl="0" algn="l">
              <a:spcBef>
                <a:spcPts val="0"/>
              </a:spcBef>
              <a:spcAft>
                <a:spcPts val="0"/>
              </a:spcAft>
              <a:buNone/>
            </a:pPr>
            <a:r>
              <a:rPr lang="en" sz="1400">
                <a:solidFill>
                  <a:srgbClr val="374151"/>
                </a:solidFill>
                <a:latin typeface="Roboto"/>
                <a:ea typeface="Roboto"/>
                <a:cs typeface="Roboto"/>
                <a:sym typeface="Roboto"/>
              </a:rPr>
              <a:t>Moreover, we tested two retriever types with the MultiQuery approach: MMR and Similarity Search. Thorough evaluation, Similarity Search turns out to be the best. We'll delve into more details on this shortly.</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1f2adbd6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1f2adbd6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To evaluate on the performance of retrieval, we first generated 20 queries as the inputs for the retriever to retrieve docs from the vector store, after getting the retrieved documents, we will conduct labelling including both manual labelling and LLM-based labelling. </a:t>
            </a:r>
            <a:endParaRPr/>
          </a:p>
          <a:p>
            <a:pPr indent="0" lvl="0" marL="0" rtl="0" algn="l">
              <a:lnSpc>
                <a:spcPct val="115000"/>
              </a:lnSpc>
              <a:spcBef>
                <a:spcPts val="1200"/>
              </a:spcBef>
              <a:spcAft>
                <a:spcPts val="0"/>
              </a:spcAft>
              <a:buClr>
                <a:schemeClr val="dk1"/>
              </a:buClr>
              <a:buSzPts val="1100"/>
              <a:buFont typeface="Arial"/>
              <a:buNone/>
            </a:pPr>
            <a:r>
              <a:rPr lang="en"/>
              <a:t>In the end, the performance is evaluated on the following 4 metrics, mAP, mRR, mDCG, and mNDCG. To improve the performance of retrieval, we varied the embedding among those 4 different models to encode the vector store. At the same time, we tried out 5 different retrievers. Another thing we have done is to remove the newline character to observe the difference in performance. so eventually experiments were conducted among different combination of embedding model and retriever.</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212310d9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212310d9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1f090851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1f090851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Generation of responses using an LLM, we chose to use a 7b parameter model due to our lack of computational resources.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These are the 3 models that we selected for evaluation.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Mistral-7b_openorca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Neural-chat-7b</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Juanako-7b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All of them are finstruction-tuned versions of Mistral-7B, a model that surpasses all other 7b parameter models in performance and even beating LLaMa2 13b in most benchmarks.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selected the models after researching the model benchmark scores on a few LLM benchmarking leaderboards, one of them being the Open LLM Leaderboard on huggingface.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in the brackets, you can see the current open llm leaderboard scores for each model, the comparison table is obtained from juanako’s huggingface repo and the scores for the model have increased since then.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AIxplorer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Smarter Google Scholar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374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Generation Using LLM</a:t>
            </a:r>
            <a:endParaRPr/>
          </a:p>
        </p:txBody>
      </p:sp>
      <p:sp>
        <p:nvSpPr>
          <p:cNvPr id="136" name="Google Shape;136;p22"/>
          <p:cNvSpPr txBox="1"/>
          <p:nvPr>
            <p:ph idx="1" type="body"/>
          </p:nvPr>
        </p:nvSpPr>
        <p:spPr>
          <a:xfrm>
            <a:off x="311700" y="1152475"/>
            <a:ext cx="358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LLMs Tested: </a:t>
            </a:r>
            <a:endParaRPr/>
          </a:p>
          <a:p>
            <a:pPr indent="-317500" lvl="1" marL="914400" rtl="0" algn="l">
              <a:spcBef>
                <a:spcPts val="0"/>
              </a:spcBef>
              <a:spcAft>
                <a:spcPts val="0"/>
              </a:spcAft>
              <a:buSzPts val="1400"/>
              <a:buChar char="○"/>
            </a:pPr>
            <a:r>
              <a:rPr lang="en"/>
              <a:t>Mistral-7B-OpenOrca (60.17)</a:t>
            </a:r>
            <a:endParaRPr/>
          </a:p>
          <a:p>
            <a:pPr indent="-317500" lvl="1" marL="914400" rtl="0" algn="l">
              <a:spcBef>
                <a:spcPts val="0"/>
              </a:spcBef>
              <a:spcAft>
                <a:spcPts val="0"/>
              </a:spcAft>
              <a:buSzPts val="1400"/>
              <a:buChar char="○"/>
            </a:pPr>
            <a:r>
              <a:rPr lang="en"/>
              <a:t>neural-chat-7b-v3-1 (61.59)</a:t>
            </a:r>
            <a:endParaRPr/>
          </a:p>
          <a:p>
            <a:pPr indent="-317500" lvl="1" marL="914400" rtl="0" algn="l">
              <a:spcBef>
                <a:spcPts val="0"/>
              </a:spcBef>
              <a:spcAft>
                <a:spcPts val="0"/>
              </a:spcAft>
              <a:buSzPts val="1400"/>
              <a:buChar char="○"/>
            </a:pPr>
            <a:r>
              <a:rPr lang="en"/>
              <a:t>juanako-7b-UNA (67.46)</a:t>
            </a:r>
            <a:endParaRPr/>
          </a:p>
        </p:txBody>
      </p:sp>
      <p:sp>
        <p:nvSpPr>
          <p:cNvPr id="137" name="Google Shape;137;p22"/>
          <p:cNvSpPr txBox="1"/>
          <p:nvPr/>
        </p:nvSpPr>
        <p:spPr>
          <a:xfrm>
            <a:off x="311700" y="2450400"/>
            <a:ext cx="3010500" cy="133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Prompting Methods:</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Vanilla</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Chain of Thoughts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Role Playing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Tree of Thoughts</a:t>
            </a:r>
            <a:endParaRPr sz="1800">
              <a:solidFill>
                <a:schemeClr val="dk2"/>
              </a:solidFill>
            </a:endParaRPr>
          </a:p>
        </p:txBody>
      </p:sp>
      <p:sp>
        <p:nvSpPr>
          <p:cNvPr id="138" name="Google Shape;138;p22"/>
          <p:cNvSpPr txBox="1"/>
          <p:nvPr/>
        </p:nvSpPr>
        <p:spPr>
          <a:xfrm>
            <a:off x="311700" y="3958800"/>
            <a:ext cx="3010500" cy="133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Temperatures:</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{0.0, 0.25, 0.5, 0.75, 1.0}</a:t>
            </a:r>
            <a:endParaRPr sz="1800">
              <a:solidFill>
                <a:schemeClr val="dk2"/>
              </a:solidFill>
            </a:endParaRPr>
          </a:p>
        </p:txBody>
      </p:sp>
      <p:grpSp>
        <p:nvGrpSpPr>
          <p:cNvPr id="139" name="Google Shape;139;p22"/>
          <p:cNvGrpSpPr/>
          <p:nvPr/>
        </p:nvGrpSpPr>
        <p:grpSpPr>
          <a:xfrm>
            <a:off x="6073225" y="113675"/>
            <a:ext cx="2613600" cy="1081800"/>
            <a:chOff x="5728675" y="522025"/>
            <a:chExt cx="2613600" cy="1081800"/>
          </a:xfrm>
        </p:grpSpPr>
        <p:sp>
          <p:nvSpPr>
            <p:cNvPr id="140" name="Google Shape;140;p22"/>
            <p:cNvSpPr/>
            <p:nvPr/>
          </p:nvSpPr>
          <p:spPr>
            <a:xfrm>
              <a:off x="5728675" y="522025"/>
              <a:ext cx="2613600" cy="1081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2"/>
            <p:cNvSpPr txBox="1"/>
            <p:nvPr/>
          </p:nvSpPr>
          <p:spPr>
            <a:xfrm>
              <a:off x="5839675" y="650125"/>
              <a:ext cx="2502600" cy="8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Chain of Thoughts</a:t>
              </a:r>
              <a:endParaRPr b="1">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{question}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Please think step by step</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grpSp>
      <p:grpSp>
        <p:nvGrpSpPr>
          <p:cNvPr id="142" name="Google Shape;142;p22"/>
          <p:cNvGrpSpPr/>
          <p:nvPr/>
        </p:nvGrpSpPr>
        <p:grpSpPr>
          <a:xfrm>
            <a:off x="4700175" y="291425"/>
            <a:ext cx="1373050" cy="726300"/>
            <a:chOff x="3074775" y="961975"/>
            <a:chExt cx="1373050" cy="726300"/>
          </a:xfrm>
        </p:grpSpPr>
        <p:sp>
          <p:nvSpPr>
            <p:cNvPr id="143" name="Google Shape;143;p22"/>
            <p:cNvSpPr/>
            <p:nvPr/>
          </p:nvSpPr>
          <p:spPr>
            <a:xfrm>
              <a:off x="3074775" y="961975"/>
              <a:ext cx="1209600" cy="72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nvSpPr>
          <p:spPr>
            <a:xfrm>
              <a:off x="3179125" y="1005625"/>
              <a:ext cx="12687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latin typeface="Montserrat"/>
                  <a:ea typeface="Montserrat"/>
                  <a:cs typeface="Montserrat"/>
                  <a:sym typeface="Montserrat"/>
                </a:rPr>
                <a:t>Vanilla</a:t>
              </a:r>
              <a:endParaRPr b="1">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{question}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grpSp>
      <p:grpSp>
        <p:nvGrpSpPr>
          <p:cNvPr id="145" name="Google Shape;145;p22"/>
          <p:cNvGrpSpPr/>
          <p:nvPr/>
        </p:nvGrpSpPr>
        <p:grpSpPr>
          <a:xfrm>
            <a:off x="4201900" y="1278150"/>
            <a:ext cx="3620700" cy="1574100"/>
            <a:chOff x="2399000" y="1604775"/>
            <a:chExt cx="3620700" cy="1574100"/>
          </a:xfrm>
        </p:grpSpPr>
        <p:sp>
          <p:nvSpPr>
            <p:cNvPr id="146" name="Google Shape;146;p22"/>
            <p:cNvSpPr/>
            <p:nvPr/>
          </p:nvSpPr>
          <p:spPr>
            <a:xfrm>
              <a:off x="2399000" y="1604775"/>
              <a:ext cx="3620700" cy="1574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2"/>
            <p:cNvSpPr txBox="1"/>
            <p:nvPr/>
          </p:nvSpPr>
          <p:spPr>
            <a:xfrm>
              <a:off x="2501175" y="1650075"/>
              <a:ext cx="3518400" cy="1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Role Playing</a:t>
              </a:r>
              <a:endParaRPr b="1">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You are a helpful bot whose expertise lies in the field of computer science.</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Please answer the question below to the best of your ability:</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{question}</a:t>
              </a:r>
              <a:endParaRPr sz="1800">
                <a:solidFill>
                  <a:schemeClr val="dk2"/>
                </a:solidFill>
                <a:latin typeface="Montserrat"/>
                <a:ea typeface="Montserrat"/>
                <a:cs typeface="Montserrat"/>
                <a:sym typeface="Montserrat"/>
              </a:endParaRPr>
            </a:p>
          </p:txBody>
        </p:sp>
      </p:grpSp>
      <p:grpSp>
        <p:nvGrpSpPr>
          <p:cNvPr id="148" name="Google Shape;148;p22"/>
          <p:cNvGrpSpPr/>
          <p:nvPr/>
        </p:nvGrpSpPr>
        <p:grpSpPr>
          <a:xfrm>
            <a:off x="4009225" y="2987275"/>
            <a:ext cx="5020800" cy="2099400"/>
            <a:chOff x="1716125" y="2469475"/>
            <a:chExt cx="5020800" cy="2099400"/>
          </a:xfrm>
        </p:grpSpPr>
        <p:sp>
          <p:nvSpPr>
            <p:cNvPr id="149" name="Google Shape;149;p22"/>
            <p:cNvSpPr/>
            <p:nvPr/>
          </p:nvSpPr>
          <p:spPr>
            <a:xfrm>
              <a:off x="1716125" y="2469475"/>
              <a:ext cx="5020800" cy="2099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2"/>
            <p:cNvSpPr txBox="1"/>
            <p:nvPr/>
          </p:nvSpPr>
          <p:spPr>
            <a:xfrm>
              <a:off x="1854725" y="2469475"/>
              <a:ext cx="4852500" cy="19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Tree of Thoughts</a:t>
              </a:r>
              <a:endParaRPr b="1">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Imagine three different experts are answering this question.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All experts will write down 1 step of their thinking,</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then share it with the group.</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Then all experts will go on to the next step, etc.</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If any expert realises they're wrong at any point then they leave.</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The question is: {question}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of LLM Output Using Retrieved Documents</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Verification Methods Attempted:</a:t>
            </a:r>
            <a:endParaRPr/>
          </a:p>
          <a:p>
            <a:pPr indent="-317500" lvl="1" marL="914400" rtl="0" algn="l">
              <a:spcBef>
                <a:spcPts val="0"/>
              </a:spcBef>
              <a:spcAft>
                <a:spcPts val="0"/>
              </a:spcAft>
              <a:buSzPts val="1400"/>
              <a:buChar char="○"/>
            </a:pPr>
            <a:r>
              <a:rPr lang="en"/>
              <a:t>Rouge Score</a:t>
            </a:r>
            <a:endParaRPr/>
          </a:p>
          <a:p>
            <a:pPr indent="-317500" lvl="1" marL="914400" rtl="0" algn="l">
              <a:spcBef>
                <a:spcPts val="0"/>
              </a:spcBef>
              <a:spcAft>
                <a:spcPts val="0"/>
              </a:spcAft>
              <a:buSzPts val="1400"/>
              <a:buChar char="○"/>
            </a:pPr>
            <a:r>
              <a:rPr lang="en"/>
              <a:t>Bleu Score</a:t>
            </a:r>
            <a:endParaRPr/>
          </a:p>
          <a:p>
            <a:pPr indent="-317500" lvl="1" marL="914400" rtl="0" algn="l">
              <a:spcBef>
                <a:spcPts val="0"/>
              </a:spcBef>
              <a:spcAft>
                <a:spcPts val="0"/>
              </a:spcAft>
              <a:buSzPts val="1400"/>
              <a:buChar char="○"/>
            </a:pPr>
            <a:r>
              <a:rPr lang="en"/>
              <a:t>Meteor Score</a:t>
            </a:r>
            <a:endParaRPr/>
          </a:p>
          <a:p>
            <a:pPr indent="-317500" lvl="1" marL="914400" rtl="0" algn="l">
              <a:spcBef>
                <a:spcPts val="0"/>
              </a:spcBef>
              <a:spcAft>
                <a:spcPts val="0"/>
              </a:spcAft>
              <a:buSzPts val="1400"/>
              <a:buChar char="○"/>
            </a:pPr>
            <a:r>
              <a:rPr lang="en"/>
              <a:t>LLM Verification</a:t>
            </a:r>
            <a:endParaRPr/>
          </a:p>
          <a:p>
            <a:pPr indent="-317500" lvl="2" marL="1371600" rtl="0" algn="l">
              <a:spcBef>
                <a:spcPts val="0"/>
              </a:spcBef>
              <a:spcAft>
                <a:spcPts val="0"/>
              </a:spcAft>
              <a:buSzPts val="1400"/>
              <a:buChar char="■"/>
            </a:pPr>
            <a:r>
              <a:rPr lang="en"/>
              <a:t>Vanilla (Self-consistent</a:t>
            </a:r>
            <a:r>
              <a:rPr lang="en"/>
              <a:t>, n =10</a:t>
            </a:r>
            <a:r>
              <a:rPr lang="en"/>
              <a:t>)</a:t>
            </a:r>
            <a:endParaRPr/>
          </a:p>
          <a:p>
            <a:pPr indent="-317500" lvl="2" marL="1371600" rtl="0" algn="l">
              <a:spcBef>
                <a:spcPts val="0"/>
              </a:spcBef>
              <a:spcAft>
                <a:spcPts val="0"/>
              </a:spcAft>
              <a:buSzPts val="1400"/>
              <a:buChar char="■"/>
            </a:pPr>
            <a:r>
              <a:rPr lang="en"/>
              <a:t>CoT </a:t>
            </a:r>
            <a:r>
              <a:rPr lang="en"/>
              <a:t>(Self-consistent, n =10)</a:t>
            </a:r>
            <a:endParaRPr/>
          </a:p>
          <a:p>
            <a:pPr indent="-317500" lvl="2" marL="1371600" rtl="0" algn="l">
              <a:spcBef>
                <a:spcPts val="0"/>
              </a:spcBef>
              <a:spcAft>
                <a:spcPts val="0"/>
              </a:spcAft>
              <a:buSzPts val="1400"/>
              <a:buChar char="■"/>
            </a:pPr>
            <a:r>
              <a:rPr lang="en"/>
              <a:t>ToT </a:t>
            </a:r>
            <a:r>
              <a:rPr lang="en"/>
              <a:t>(Self-consistent, n =10)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of LLM Output Using Retrieved Documents</a:t>
            </a:r>
            <a:endParaRPr/>
          </a:p>
        </p:txBody>
      </p:sp>
      <p:sp>
        <p:nvSpPr>
          <p:cNvPr id="162" name="Google Shape;162;p24"/>
          <p:cNvSpPr txBox="1"/>
          <p:nvPr>
            <p:ph idx="1" type="body"/>
          </p:nvPr>
        </p:nvSpPr>
        <p:spPr>
          <a:xfrm>
            <a:off x="311700" y="1152475"/>
            <a:ext cx="8520600" cy="358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Verification Methods Attempted:</a:t>
            </a:r>
            <a:endParaRPr/>
          </a:p>
          <a:p>
            <a:pPr indent="-317500" lvl="1" marL="914400" rtl="0" algn="l">
              <a:spcBef>
                <a:spcPts val="0"/>
              </a:spcBef>
              <a:spcAft>
                <a:spcPts val="0"/>
              </a:spcAft>
              <a:buSzPts val="1400"/>
              <a:buChar char="○"/>
            </a:pPr>
            <a:r>
              <a:rPr lang="en"/>
              <a:t>Rouge Score (</a:t>
            </a:r>
            <a:r>
              <a:rPr lang="en"/>
              <a:t>0.029246</a:t>
            </a:r>
            <a:r>
              <a:rPr baseline="30000" lang="en"/>
              <a:t>1</a:t>
            </a:r>
            <a:r>
              <a:rPr lang="en"/>
              <a:t>, 0.045965</a:t>
            </a:r>
            <a:r>
              <a:rPr baseline="30000" lang="en"/>
              <a:t>2</a:t>
            </a:r>
            <a:r>
              <a:rPr lang="en"/>
              <a:t>)</a:t>
            </a:r>
            <a:endParaRPr/>
          </a:p>
          <a:p>
            <a:pPr indent="-317500" lvl="1" marL="914400" rtl="0" algn="l">
              <a:spcBef>
                <a:spcPts val="0"/>
              </a:spcBef>
              <a:spcAft>
                <a:spcPts val="0"/>
              </a:spcAft>
              <a:buSzPts val="1400"/>
              <a:buChar char="○"/>
            </a:pPr>
            <a:r>
              <a:rPr lang="en"/>
              <a:t>Bleu Score (0.162858</a:t>
            </a:r>
            <a:r>
              <a:rPr baseline="30000" lang="en"/>
              <a:t>1</a:t>
            </a:r>
            <a:r>
              <a:rPr lang="en"/>
              <a:t>, </a:t>
            </a:r>
            <a:r>
              <a:rPr lang="en"/>
              <a:t>0.179224</a:t>
            </a:r>
            <a:r>
              <a:rPr baseline="30000" lang="en"/>
              <a:t>2</a:t>
            </a:r>
            <a:r>
              <a:rPr lang="en"/>
              <a:t>)</a:t>
            </a:r>
            <a:endParaRPr/>
          </a:p>
          <a:p>
            <a:pPr indent="-317500" lvl="1" marL="914400" rtl="0" algn="l">
              <a:spcBef>
                <a:spcPts val="0"/>
              </a:spcBef>
              <a:spcAft>
                <a:spcPts val="0"/>
              </a:spcAft>
              <a:buSzPts val="1400"/>
              <a:buChar char="○"/>
            </a:pPr>
            <a:r>
              <a:rPr lang="en"/>
              <a:t>Meteor </a:t>
            </a:r>
            <a:r>
              <a:rPr lang="en"/>
              <a:t>(0.192835</a:t>
            </a:r>
            <a:r>
              <a:rPr baseline="30000" lang="en"/>
              <a:t>1</a:t>
            </a:r>
            <a:r>
              <a:rPr lang="en"/>
              <a:t>, 0.221005</a:t>
            </a:r>
            <a:r>
              <a:rPr baseline="30000" lang="en"/>
              <a:t>2</a:t>
            </a:r>
            <a:r>
              <a:rPr lang="en"/>
              <a:t>)</a:t>
            </a:r>
            <a:endParaRPr/>
          </a:p>
          <a:p>
            <a:pPr indent="-317500" lvl="1" marL="914400" rtl="0" algn="l">
              <a:spcBef>
                <a:spcPts val="0"/>
              </a:spcBef>
              <a:spcAft>
                <a:spcPts val="0"/>
              </a:spcAft>
              <a:buSzPts val="1400"/>
              <a:buChar char="○"/>
            </a:pPr>
            <a:r>
              <a:rPr lang="en"/>
              <a:t>LLM Verification</a:t>
            </a:r>
            <a:endParaRPr/>
          </a:p>
          <a:p>
            <a:pPr indent="-317500" lvl="2" marL="1371600" rtl="0" algn="l">
              <a:spcBef>
                <a:spcPts val="0"/>
              </a:spcBef>
              <a:spcAft>
                <a:spcPts val="0"/>
              </a:spcAft>
              <a:buSzPts val="1400"/>
              <a:buChar char="■"/>
            </a:pPr>
            <a:r>
              <a:rPr lang="en"/>
              <a:t>Vanilla (Self-consistent, n =10)</a:t>
            </a:r>
            <a:endParaRPr/>
          </a:p>
          <a:p>
            <a:pPr indent="-317500" lvl="2" marL="1371600" rtl="0" algn="l">
              <a:spcBef>
                <a:spcPts val="0"/>
              </a:spcBef>
              <a:spcAft>
                <a:spcPts val="0"/>
              </a:spcAft>
              <a:buSzPts val="1400"/>
              <a:buChar char="■"/>
            </a:pPr>
            <a:r>
              <a:rPr lang="en"/>
              <a:t>CoT (Self-consistent, n =10)</a:t>
            </a:r>
            <a:endParaRPr/>
          </a:p>
          <a:p>
            <a:pPr indent="-317500" lvl="2" marL="1371600" rtl="0" algn="l">
              <a:spcBef>
                <a:spcPts val="0"/>
              </a:spcBef>
              <a:spcAft>
                <a:spcPts val="0"/>
              </a:spcAft>
              <a:buSzPts val="1400"/>
              <a:buChar char="■"/>
            </a:pPr>
            <a:r>
              <a:rPr lang="en"/>
              <a:t>ToT (Self-consistent, n =10)</a:t>
            </a:r>
            <a:endParaRPr/>
          </a:p>
          <a:p>
            <a:pPr indent="-342900" lvl="0" marL="457200" rtl="0" algn="l">
              <a:spcBef>
                <a:spcPts val="0"/>
              </a:spcBef>
              <a:spcAft>
                <a:spcPts val="0"/>
              </a:spcAft>
              <a:buSzPts val="1800"/>
              <a:buChar char="●"/>
            </a:pPr>
            <a:r>
              <a:rPr lang="en"/>
              <a:t>Observations</a:t>
            </a:r>
            <a:endParaRPr/>
          </a:p>
          <a:p>
            <a:pPr indent="-317500" lvl="1" marL="914400" rtl="0" algn="l">
              <a:spcBef>
                <a:spcPts val="0"/>
              </a:spcBef>
              <a:spcAft>
                <a:spcPts val="0"/>
              </a:spcAft>
              <a:buSzPts val="1400"/>
              <a:buChar char="○"/>
            </a:pPr>
            <a:r>
              <a:rPr lang="en"/>
              <a:t>Mistral-7B-OpenOrca performed the best for CoT prompting across all 3 evaluation metrics</a:t>
            </a:r>
            <a:endParaRPr/>
          </a:p>
          <a:p>
            <a:pPr indent="-317500" lvl="1" marL="914400" rtl="0" algn="l">
              <a:spcBef>
                <a:spcPts val="0"/>
              </a:spcBef>
              <a:spcAft>
                <a:spcPts val="0"/>
              </a:spcAft>
              <a:buSzPts val="1400"/>
              <a:buChar char="○"/>
            </a:pPr>
            <a:r>
              <a:rPr lang="en"/>
              <a:t>Mistral-7B-OpenOrca has the highest number of top scores for each metric (6/12)</a:t>
            </a:r>
            <a:endParaRPr/>
          </a:p>
          <a:p>
            <a:pPr indent="-317500" lvl="1" marL="914400" rtl="0" algn="l">
              <a:spcBef>
                <a:spcPts val="0"/>
              </a:spcBef>
              <a:spcAft>
                <a:spcPts val="0"/>
              </a:spcAft>
              <a:buSzPts val="1400"/>
              <a:buChar char="○"/>
            </a:pPr>
            <a:r>
              <a:rPr lang="en"/>
              <a:t>Temperature of 0 works the best in order to achieve the highest score per category when evaluated against retrieved documents</a:t>
            </a:r>
            <a:endParaRPr/>
          </a:p>
        </p:txBody>
      </p:sp>
      <p:sp>
        <p:nvSpPr>
          <p:cNvPr id="163" name="Google Shape;163;p24"/>
          <p:cNvSpPr txBox="1"/>
          <p:nvPr>
            <p:ph idx="1" type="body"/>
          </p:nvPr>
        </p:nvSpPr>
        <p:spPr>
          <a:xfrm>
            <a:off x="129900" y="4568875"/>
            <a:ext cx="6765000" cy="113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aseline="30000" lang="en" sz="1100"/>
              <a:t>1 </a:t>
            </a:r>
            <a:r>
              <a:rPr lang="en" sz="1100"/>
              <a:t>Average score across all prompting methods, LLMs and Temperatures</a:t>
            </a:r>
            <a:endParaRPr sz="1100"/>
          </a:p>
          <a:p>
            <a:pPr indent="0" lvl="0" marL="0" rtl="0" algn="l">
              <a:lnSpc>
                <a:spcPct val="100000"/>
              </a:lnSpc>
              <a:spcBef>
                <a:spcPts val="0"/>
              </a:spcBef>
              <a:spcAft>
                <a:spcPts val="0"/>
              </a:spcAft>
              <a:buNone/>
            </a:pPr>
            <a:r>
              <a:rPr baseline="30000" lang="en" sz="1100"/>
              <a:t>2 </a:t>
            </a:r>
            <a:r>
              <a:rPr lang="en" sz="1100"/>
              <a:t>Top score across all the </a:t>
            </a:r>
            <a:r>
              <a:rPr lang="en" sz="1100"/>
              <a:t>prompting methods, LLMs and Temperatures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 Generation</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Related Documents Retrieval (top 5 </a:t>
            </a:r>
            <a:r>
              <a:rPr lang="en"/>
              <a:t>relevant</a:t>
            </a:r>
            <a:r>
              <a:rPr lang="en"/>
              <a:t> docs)</a:t>
            </a:r>
            <a:endParaRPr/>
          </a:p>
          <a:p>
            <a:pPr indent="-317500" lvl="1" marL="914400" rtl="0" algn="l">
              <a:spcBef>
                <a:spcPts val="0"/>
              </a:spcBef>
              <a:spcAft>
                <a:spcPts val="0"/>
              </a:spcAft>
              <a:buSzPts val="1400"/>
              <a:buChar char="○"/>
            </a:pPr>
            <a:r>
              <a:rPr lang="en"/>
              <a:t>BAAI/bge-small-en-v1.5 + MultiQueryRetriever</a:t>
            </a:r>
            <a:endParaRPr/>
          </a:p>
          <a:p>
            <a:pPr indent="-317500" lvl="2" marL="1371600" rtl="0" algn="l">
              <a:spcBef>
                <a:spcPts val="0"/>
              </a:spcBef>
              <a:spcAft>
                <a:spcPts val="0"/>
              </a:spcAft>
              <a:buSzPts val="1400"/>
              <a:buChar char="■"/>
            </a:pPr>
            <a:r>
              <a:rPr lang="en"/>
              <a:t>temperature = 0</a:t>
            </a:r>
            <a:endParaRPr/>
          </a:p>
          <a:p>
            <a:pPr indent="-317500" lvl="2" marL="1371600" rtl="0" algn="l">
              <a:spcBef>
                <a:spcPts val="0"/>
              </a:spcBef>
              <a:spcAft>
                <a:spcPts val="0"/>
              </a:spcAft>
              <a:buSzPts val="1400"/>
              <a:buChar char="■"/>
            </a:pPr>
            <a:r>
              <a:rPr lang="en"/>
              <a:t>temperature = 0.75 </a:t>
            </a:r>
            <a:endParaRPr/>
          </a:p>
          <a:p>
            <a:pPr indent="-317500" lvl="1" marL="914400" rtl="0" algn="l">
              <a:spcBef>
                <a:spcPts val="0"/>
              </a:spcBef>
              <a:spcAft>
                <a:spcPts val="0"/>
              </a:spcAft>
              <a:buSzPts val="1400"/>
              <a:buChar char="○"/>
            </a:pPr>
            <a:r>
              <a:rPr lang="en"/>
              <a:t>BAAI/bge-small-en-v1.5 + vector_store.as_retriever(search_type="mmr")</a:t>
            </a:r>
            <a:endParaRPr/>
          </a:p>
          <a:p>
            <a:pPr indent="-317500" lvl="2" marL="1371600" rtl="0" algn="l">
              <a:spcBef>
                <a:spcPts val="0"/>
              </a:spcBef>
              <a:spcAft>
                <a:spcPts val="0"/>
              </a:spcAft>
              <a:buSzPts val="1400"/>
              <a:buChar char="■"/>
            </a:pPr>
            <a:r>
              <a:rPr lang="en"/>
              <a:t>temperature = 0.75</a:t>
            </a:r>
            <a:endParaRPr/>
          </a:p>
          <a:p>
            <a:pPr indent="-317500" lvl="2" marL="1371600" rtl="0" algn="l">
              <a:spcBef>
                <a:spcPts val="0"/>
              </a:spcBef>
              <a:spcAft>
                <a:spcPts val="0"/>
              </a:spcAft>
              <a:buSzPts val="1400"/>
              <a:buChar char="■"/>
            </a:pPr>
            <a:r>
              <a:rPr lang="en"/>
              <a:t>temperature = 0.5</a:t>
            </a:r>
            <a:endParaRPr/>
          </a:p>
          <a:p>
            <a:pPr indent="-342900" lvl="0" marL="457200" rtl="0" algn="l">
              <a:spcBef>
                <a:spcPts val="0"/>
              </a:spcBef>
              <a:spcAft>
                <a:spcPts val="0"/>
              </a:spcAft>
              <a:buSzPts val="1800"/>
              <a:buChar char="●"/>
            </a:pPr>
            <a:r>
              <a:rPr lang="en"/>
              <a:t>neural-chat-7b-v3-1 + </a:t>
            </a:r>
            <a:r>
              <a:rPr lang="en"/>
              <a:t>Role Playing</a:t>
            </a:r>
            <a:r>
              <a:rPr lang="en"/>
              <a:t> Prompt method (cs expert)</a:t>
            </a:r>
            <a:endParaRPr/>
          </a:p>
          <a:p>
            <a:pPr indent="-317500" lvl="1" marL="914400" rtl="0" algn="l">
              <a:spcBef>
                <a:spcPts val="0"/>
              </a:spcBef>
              <a:spcAft>
                <a:spcPts val="0"/>
              </a:spcAft>
              <a:buSzPts val="1400"/>
              <a:buChar char="○"/>
            </a:pPr>
            <a:r>
              <a:rPr lang="en"/>
              <a:t>temperature = 0: not generating </a:t>
            </a:r>
            <a:r>
              <a:rPr lang="en"/>
              <a:t>citations</a:t>
            </a:r>
            <a:r>
              <a:rPr lang="en"/>
              <a:t> at all, simply repeat provided question and docs</a:t>
            </a:r>
            <a:endParaRPr/>
          </a:p>
          <a:p>
            <a:pPr indent="-317500" lvl="1" marL="914400" rtl="0" algn="l">
              <a:spcBef>
                <a:spcPts val="0"/>
              </a:spcBef>
              <a:spcAft>
                <a:spcPts val="0"/>
              </a:spcAft>
              <a:buSzPts val="1400"/>
              <a:buChar char="○"/>
            </a:pPr>
            <a:r>
              <a:rPr lang="en"/>
              <a:t>temperature = 0.75: did not follow APA style all the way as stated in the prompt, but citations basically align with source</a:t>
            </a:r>
            <a:endParaRPr/>
          </a:p>
          <a:p>
            <a:pPr indent="-317500" lvl="1" marL="914400" rtl="0" algn="l">
              <a:spcBef>
                <a:spcPts val="0"/>
              </a:spcBef>
              <a:spcAft>
                <a:spcPts val="0"/>
              </a:spcAft>
              <a:buSzPts val="1400"/>
              <a:buChar char="○"/>
            </a:pPr>
            <a:r>
              <a:rPr lang="en">
                <a:solidFill>
                  <a:srgbClr val="FF0000"/>
                </a:solidFill>
              </a:rPr>
              <a:t>temperature = 0.75 + example of APA citation in prompt</a:t>
            </a:r>
            <a:r>
              <a:rPr lang="en"/>
              <a:t>: followed APA style most of the time as well as satisfying correctness, best performance</a:t>
            </a:r>
            <a:endParaRPr/>
          </a:p>
        </p:txBody>
      </p:sp>
      <p:pic>
        <p:nvPicPr>
          <p:cNvPr id="170" name="Google Shape;170;p25"/>
          <p:cNvPicPr preferRelativeResize="0"/>
          <p:nvPr/>
        </p:nvPicPr>
        <p:blipFill>
          <a:blip r:embed="rId3">
            <a:alphaModFix/>
          </a:blip>
          <a:stretch>
            <a:fillRect/>
          </a:stretch>
        </p:blipFill>
        <p:spPr>
          <a:xfrm>
            <a:off x="826632" y="-2445151"/>
            <a:ext cx="7670279" cy="3597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Augmented Generation (RAG)</a:t>
            </a:r>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Method Used for Document Verification</a:t>
            </a:r>
            <a:endParaRPr/>
          </a:p>
          <a:p>
            <a:pPr indent="-317500" lvl="1" marL="914400" rtl="0" algn="l">
              <a:spcBef>
                <a:spcPts val="0"/>
              </a:spcBef>
              <a:spcAft>
                <a:spcPts val="0"/>
              </a:spcAft>
              <a:buSzPts val="1400"/>
              <a:buChar char="○"/>
            </a:pPr>
            <a:r>
              <a:rPr lang="en"/>
              <a:t>Use an LLM to evaluate a document is relevant to the question (with self-consistency)</a:t>
            </a:r>
            <a:endParaRPr/>
          </a:p>
          <a:p>
            <a:pPr indent="-317500" lvl="1" marL="914400" rtl="0" algn="l">
              <a:spcBef>
                <a:spcPts val="0"/>
              </a:spcBef>
              <a:spcAft>
                <a:spcPts val="0"/>
              </a:spcAft>
              <a:buSzPts val="1400"/>
              <a:buChar char="○"/>
            </a:pPr>
            <a:r>
              <a:rPr lang="en"/>
              <a:t>Prompt Template: </a:t>
            </a:r>
            <a:endParaRPr/>
          </a:p>
        </p:txBody>
      </p:sp>
      <p:pic>
        <p:nvPicPr>
          <p:cNvPr id="177" name="Google Shape;177;p26"/>
          <p:cNvPicPr preferRelativeResize="0"/>
          <p:nvPr/>
        </p:nvPicPr>
        <p:blipFill>
          <a:blip r:embed="rId3">
            <a:alphaModFix/>
          </a:blip>
          <a:stretch>
            <a:fillRect/>
          </a:stretch>
        </p:blipFill>
        <p:spPr>
          <a:xfrm>
            <a:off x="1314200" y="2106700"/>
            <a:ext cx="7322025" cy="192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Augmented Generation (RAG)</a:t>
            </a:r>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Method Used for Document Verification</a:t>
            </a:r>
            <a:endParaRPr/>
          </a:p>
          <a:p>
            <a:pPr indent="-317500" lvl="1" marL="914400" rtl="0" algn="l">
              <a:spcBef>
                <a:spcPts val="0"/>
              </a:spcBef>
              <a:spcAft>
                <a:spcPts val="0"/>
              </a:spcAft>
              <a:buSzPts val="1400"/>
              <a:buChar char="○"/>
            </a:pPr>
            <a:r>
              <a:rPr lang="en"/>
              <a:t>Use an LLM to evaluate a document is relevant to the question (with self-consistency)</a:t>
            </a:r>
            <a:endParaRPr/>
          </a:p>
          <a:p>
            <a:pPr indent="0" lvl="0" marL="457200" rtl="0" algn="l">
              <a:spcBef>
                <a:spcPts val="1200"/>
              </a:spcBef>
              <a:spcAft>
                <a:spcPts val="0"/>
              </a:spcAft>
              <a:buNone/>
            </a:pPr>
            <a:r>
              <a:t/>
            </a:r>
            <a:endParaRPr sz="800"/>
          </a:p>
          <a:p>
            <a:pPr indent="-342900" lvl="0" marL="457200" rtl="0" algn="l">
              <a:spcBef>
                <a:spcPts val="1200"/>
              </a:spcBef>
              <a:spcAft>
                <a:spcPts val="0"/>
              </a:spcAft>
              <a:buSzPts val="1800"/>
              <a:buChar char="●"/>
            </a:pPr>
            <a:r>
              <a:rPr lang="en"/>
              <a:t>RAG Methodology:</a:t>
            </a:r>
            <a:endParaRPr/>
          </a:p>
          <a:p>
            <a:pPr indent="-317500" lvl="1" marL="914400" rtl="0" algn="l">
              <a:spcBef>
                <a:spcPts val="0"/>
              </a:spcBef>
              <a:spcAft>
                <a:spcPts val="0"/>
              </a:spcAft>
              <a:buSzPts val="1400"/>
              <a:buChar char="○"/>
            </a:pPr>
            <a:r>
              <a:rPr lang="en"/>
              <a:t>Retrieve top-5 documents from Vector Database</a:t>
            </a:r>
            <a:endParaRPr/>
          </a:p>
          <a:p>
            <a:pPr indent="-317500" lvl="1" marL="914400" rtl="0" algn="l">
              <a:spcBef>
                <a:spcPts val="0"/>
              </a:spcBef>
              <a:spcAft>
                <a:spcPts val="0"/>
              </a:spcAft>
              <a:buSzPts val="1400"/>
              <a:buChar char="○"/>
            </a:pPr>
            <a:r>
              <a:rPr lang="en"/>
              <a:t>Verify if the retrieved documents are relevant</a:t>
            </a:r>
            <a:endParaRPr/>
          </a:p>
          <a:p>
            <a:pPr indent="-317500" lvl="1" marL="914400" rtl="0" algn="l">
              <a:spcBef>
                <a:spcPts val="0"/>
              </a:spcBef>
              <a:spcAft>
                <a:spcPts val="0"/>
              </a:spcAft>
              <a:buSzPts val="1400"/>
              <a:buChar char="○"/>
            </a:pPr>
            <a:r>
              <a:rPr lang="en"/>
              <a:t>Feed the retrieved documents alongside the question into the 3 LLMs, using the 4 prompting techniques + 5 different temperatures:</a:t>
            </a:r>
            <a:endParaRPr/>
          </a:p>
          <a:p>
            <a:pPr indent="-317500" lvl="2" marL="1371600" rtl="0" algn="l">
              <a:spcBef>
                <a:spcPts val="0"/>
              </a:spcBef>
              <a:spcAft>
                <a:spcPts val="0"/>
              </a:spcAft>
              <a:buSzPts val="1400"/>
              <a:buChar char="■"/>
            </a:pPr>
            <a:r>
              <a:rPr lang="en"/>
              <a:t>Vanilla</a:t>
            </a:r>
            <a:endParaRPr/>
          </a:p>
          <a:p>
            <a:pPr indent="-317500" lvl="2" marL="1371600" rtl="0" algn="l">
              <a:spcBef>
                <a:spcPts val="0"/>
              </a:spcBef>
              <a:spcAft>
                <a:spcPts val="0"/>
              </a:spcAft>
              <a:buSzPts val="1400"/>
              <a:buChar char="■"/>
            </a:pPr>
            <a:r>
              <a:rPr lang="en"/>
              <a:t>Chain of Thought</a:t>
            </a:r>
            <a:endParaRPr/>
          </a:p>
          <a:p>
            <a:pPr indent="-317500" lvl="2" marL="1371600" rtl="0" algn="l">
              <a:spcBef>
                <a:spcPts val="0"/>
              </a:spcBef>
              <a:spcAft>
                <a:spcPts val="0"/>
              </a:spcAft>
              <a:buSzPts val="1400"/>
              <a:buChar char="■"/>
            </a:pPr>
            <a:r>
              <a:rPr lang="en"/>
              <a:t>Role Playing</a:t>
            </a:r>
            <a:endParaRPr/>
          </a:p>
          <a:p>
            <a:pPr indent="-317500" lvl="2" marL="1371600" rtl="0" algn="l">
              <a:spcBef>
                <a:spcPts val="0"/>
              </a:spcBef>
              <a:spcAft>
                <a:spcPts val="0"/>
              </a:spcAft>
              <a:buSzPts val="1400"/>
              <a:buChar char="■"/>
            </a:pPr>
            <a:r>
              <a:rPr lang="en"/>
              <a:t>Tree of Thoughts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Augmented Generation (RAG)</a:t>
            </a:r>
            <a:endParaRPr/>
          </a:p>
        </p:txBody>
      </p:sp>
      <p:sp>
        <p:nvSpPr>
          <p:cNvPr id="189" name="Google Shape;189;p28"/>
          <p:cNvSpPr txBox="1"/>
          <p:nvPr/>
        </p:nvSpPr>
        <p:spPr>
          <a:xfrm>
            <a:off x="458925" y="1699500"/>
            <a:ext cx="32847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Vanilla</a:t>
            </a:r>
            <a:endParaRPr sz="17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Please answer the following question using the provided references. If you do not know the answer, just respond with I don't know.</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Question: {question}</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References:</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{reference</a:t>
            </a:r>
            <a:r>
              <a:rPr baseline="-25000" lang="en" sz="1300">
                <a:solidFill>
                  <a:schemeClr val="dk2"/>
                </a:solidFill>
              </a:rPr>
              <a:t>1</a:t>
            </a:r>
            <a:r>
              <a:rPr lang="en" sz="1300">
                <a:solidFill>
                  <a:schemeClr val="dk2"/>
                </a:solidFill>
              </a:rPr>
              <a:t>}</a:t>
            </a:r>
            <a:endParaRPr sz="1300">
              <a:solidFill>
                <a:schemeClr val="dk2"/>
              </a:solidFill>
            </a:endParaRPr>
          </a:p>
          <a:p>
            <a:pPr indent="457200" lvl="0" marL="0" rtl="0" algn="l">
              <a:spcBef>
                <a:spcPts val="0"/>
              </a:spcBef>
              <a:spcAft>
                <a:spcPts val="0"/>
              </a:spcAft>
              <a:buClr>
                <a:schemeClr val="dk1"/>
              </a:buClr>
              <a:buSzPts val="1100"/>
              <a:buFont typeface="Arial"/>
              <a:buNone/>
            </a:pPr>
            <a:r>
              <a:rPr lang="en" sz="1300">
                <a:solidFill>
                  <a:schemeClr val="dk2"/>
                </a:solidFill>
              </a:rPr>
              <a:t>...</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{reference</a:t>
            </a:r>
            <a:r>
              <a:rPr baseline="-25000" lang="en" sz="1300">
                <a:solidFill>
                  <a:schemeClr val="dk2"/>
                </a:solidFill>
              </a:rPr>
              <a:t>n</a:t>
            </a:r>
            <a:r>
              <a:rPr lang="en" sz="1300">
                <a:solidFill>
                  <a:schemeClr val="dk2"/>
                </a:solidFill>
              </a:rPr>
              <a:t>}</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Answer: </a:t>
            </a:r>
            <a:endParaRPr sz="1300">
              <a:solidFill>
                <a:schemeClr val="dk2"/>
              </a:solidFill>
            </a:endParaRPr>
          </a:p>
          <a:p>
            <a:pPr indent="0" lvl="0" marL="0" rtl="0" algn="l">
              <a:spcBef>
                <a:spcPts val="0"/>
              </a:spcBef>
              <a:spcAft>
                <a:spcPts val="0"/>
              </a:spcAft>
              <a:buNone/>
            </a:pPr>
            <a:r>
              <a:t/>
            </a:r>
            <a:endParaRPr sz="1700">
              <a:solidFill>
                <a:schemeClr val="dk2"/>
              </a:solidFill>
            </a:endParaRPr>
          </a:p>
        </p:txBody>
      </p:sp>
      <p:sp>
        <p:nvSpPr>
          <p:cNvPr id="190" name="Google Shape;190;p28"/>
          <p:cNvSpPr txBox="1"/>
          <p:nvPr/>
        </p:nvSpPr>
        <p:spPr>
          <a:xfrm>
            <a:off x="4407450" y="1699500"/>
            <a:ext cx="33510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CoT</a:t>
            </a:r>
            <a:endParaRPr sz="1700">
              <a:solidFill>
                <a:schemeClr val="dk2"/>
              </a:solidFill>
            </a:endParaRPr>
          </a:p>
          <a:p>
            <a:pPr indent="0" lvl="0" marL="0" rtl="0" algn="l">
              <a:spcBef>
                <a:spcPts val="0"/>
              </a:spcBef>
              <a:spcAft>
                <a:spcPts val="0"/>
              </a:spcAft>
              <a:buNone/>
            </a:pPr>
            <a:r>
              <a:rPr lang="en" sz="1300">
                <a:solidFill>
                  <a:schemeClr val="dk2"/>
                </a:solidFill>
              </a:rPr>
              <a:t>Please answer the following question using the provided references. If you do not know the answer, just respond with I don't know.</a:t>
            </a:r>
            <a:endParaRPr sz="1300">
              <a:solidFill>
                <a:schemeClr val="dk2"/>
              </a:solidFill>
            </a:endParaRPr>
          </a:p>
          <a:p>
            <a:pPr indent="0" lvl="0" marL="0" rtl="0" algn="l">
              <a:spcBef>
                <a:spcPts val="0"/>
              </a:spcBef>
              <a:spcAft>
                <a:spcPts val="0"/>
              </a:spcAft>
              <a:buNone/>
            </a:pPr>
            <a:r>
              <a:rPr lang="en" sz="1300">
                <a:solidFill>
                  <a:schemeClr val="dk2"/>
                </a:solidFill>
              </a:rPr>
              <a:t>Question: {question}</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References:</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1</a:t>
            </a:r>
            <a:r>
              <a:rPr lang="en" sz="1300">
                <a:solidFill>
                  <a:schemeClr val="dk2"/>
                </a:solidFill>
              </a:rPr>
              <a:t>}</a:t>
            </a:r>
            <a:endParaRPr sz="1300">
              <a:solidFill>
                <a:schemeClr val="dk2"/>
              </a:solidFill>
            </a:endParaRPr>
          </a:p>
          <a:p>
            <a:pPr indent="45720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n</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Please think step by step.</a:t>
            </a:r>
            <a:endParaRPr sz="1300">
              <a:solidFill>
                <a:schemeClr val="dk2"/>
              </a:solidFill>
            </a:endParaRPr>
          </a:p>
          <a:p>
            <a:pPr indent="0" lvl="0" marL="0" rtl="0" algn="l">
              <a:spcBef>
                <a:spcPts val="0"/>
              </a:spcBef>
              <a:spcAft>
                <a:spcPts val="0"/>
              </a:spcAft>
              <a:buNone/>
            </a:pPr>
            <a:r>
              <a:rPr lang="en" sz="1300">
                <a:solidFill>
                  <a:schemeClr val="dk2"/>
                </a:solidFill>
              </a:rPr>
              <a:t>Answer: </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91" name="Google Shape;191;p28"/>
          <p:cNvSpPr/>
          <p:nvPr/>
        </p:nvSpPr>
        <p:spPr>
          <a:xfrm>
            <a:off x="226325" y="1644475"/>
            <a:ext cx="3429000" cy="291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8"/>
          <p:cNvSpPr/>
          <p:nvPr/>
        </p:nvSpPr>
        <p:spPr>
          <a:xfrm>
            <a:off x="4135000" y="1644475"/>
            <a:ext cx="3769800" cy="291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4077375" y="1322100"/>
            <a:ext cx="4077600" cy="349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Augmented Generation (RAG)</a:t>
            </a:r>
            <a:endParaRPr/>
          </a:p>
        </p:txBody>
      </p:sp>
      <p:sp>
        <p:nvSpPr>
          <p:cNvPr id="199" name="Google Shape;199;p29"/>
          <p:cNvSpPr txBox="1"/>
          <p:nvPr/>
        </p:nvSpPr>
        <p:spPr>
          <a:xfrm>
            <a:off x="491425" y="1381050"/>
            <a:ext cx="32847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Role Playing</a:t>
            </a:r>
            <a:endParaRPr sz="1700">
              <a:solidFill>
                <a:schemeClr val="dk2"/>
              </a:solidFill>
            </a:endParaRPr>
          </a:p>
          <a:p>
            <a:pPr indent="0" lvl="0" marL="0" rtl="0" algn="l">
              <a:spcBef>
                <a:spcPts val="0"/>
              </a:spcBef>
              <a:spcAft>
                <a:spcPts val="0"/>
              </a:spcAft>
              <a:buNone/>
            </a:pPr>
            <a:r>
              <a:rPr lang="en" sz="1300">
                <a:solidFill>
                  <a:schemeClr val="dk2"/>
                </a:solidFill>
              </a:rPr>
              <a:t>You are a helpful bot whose expertise lies in the field of computer science.</a:t>
            </a:r>
            <a:endParaRPr sz="1300">
              <a:solidFill>
                <a:schemeClr val="dk2"/>
              </a:solidFill>
            </a:endParaRPr>
          </a:p>
          <a:p>
            <a:pPr indent="0" lvl="0" marL="0" rtl="0" algn="l">
              <a:spcBef>
                <a:spcPts val="0"/>
              </a:spcBef>
              <a:spcAft>
                <a:spcPts val="0"/>
              </a:spcAft>
              <a:buNone/>
            </a:pPr>
            <a:r>
              <a:rPr lang="en" sz="1300">
                <a:solidFill>
                  <a:schemeClr val="dk2"/>
                </a:solidFill>
              </a:rPr>
              <a:t>Please answer the question using the references provided to the best of your ability.</a:t>
            </a:r>
            <a:endParaRPr sz="1300">
              <a:solidFill>
                <a:schemeClr val="dk2"/>
              </a:solidFill>
            </a:endParaRPr>
          </a:p>
          <a:p>
            <a:pPr indent="0" lvl="0" marL="0" rtl="0" algn="l">
              <a:spcBef>
                <a:spcPts val="0"/>
              </a:spcBef>
              <a:spcAft>
                <a:spcPts val="0"/>
              </a:spcAft>
              <a:buNone/>
            </a:pPr>
            <a:r>
              <a:rPr lang="en" sz="1300">
                <a:solidFill>
                  <a:schemeClr val="dk2"/>
                </a:solidFill>
              </a:rPr>
              <a:t>Question: {question}</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References:</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1</a:t>
            </a:r>
            <a:r>
              <a:rPr lang="en" sz="1300">
                <a:solidFill>
                  <a:schemeClr val="dk2"/>
                </a:solidFill>
              </a:rPr>
              <a:t>}</a:t>
            </a:r>
            <a:endParaRPr sz="1300">
              <a:solidFill>
                <a:schemeClr val="dk2"/>
              </a:solidFill>
            </a:endParaRPr>
          </a:p>
          <a:p>
            <a:pPr indent="45720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n</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Answer: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700">
              <a:solidFill>
                <a:schemeClr val="dk2"/>
              </a:solidFill>
            </a:endParaRPr>
          </a:p>
        </p:txBody>
      </p:sp>
      <p:sp>
        <p:nvSpPr>
          <p:cNvPr id="200" name="Google Shape;200;p29"/>
          <p:cNvSpPr txBox="1"/>
          <p:nvPr/>
        </p:nvSpPr>
        <p:spPr>
          <a:xfrm>
            <a:off x="4284375" y="1381050"/>
            <a:ext cx="39744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T</a:t>
            </a:r>
            <a:r>
              <a:rPr b="1" lang="en" sz="1300">
                <a:solidFill>
                  <a:schemeClr val="dk2"/>
                </a:solidFill>
                <a:latin typeface="Montserrat"/>
                <a:ea typeface="Montserrat"/>
                <a:cs typeface="Montserrat"/>
                <a:sym typeface="Montserrat"/>
              </a:rPr>
              <a:t>oT</a:t>
            </a:r>
            <a:endParaRPr sz="1700">
              <a:solidFill>
                <a:schemeClr val="dk2"/>
              </a:solidFill>
            </a:endParaRPr>
          </a:p>
          <a:p>
            <a:pPr indent="0" lvl="0" marL="0" rtl="0" algn="l">
              <a:spcBef>
                <a:spcPts val="0"/>
              </a:spcBef>
              <a:spcAft>
                <a:spcPts val="0"/>
              </a:spcAft>
              <a:buNone/>
            </a:pPr>
            <a:r>
              <a:rPr lang="en" sz="1300">
                <a:solidFill>
                  <a:schemeClr val="dk2"/>
                </a:solidFill>
              </a:rPr>
              <a:t>Imagine three different experts are answering this question using the references provided.</a:t>
            </a:r>
            <a:endParaRPr sz="1300">
              <a:solidFill>
                <a:schemeClr val="dk2"/>
              </a:solidFill>
            </a:endParaRPr>
          </a:p>
          <a:p>
            <a:pPr indent="0" lvl="0" marL="0" rtl="0" algn="l">
              <a:spcBef>
                <a:spcPts val="0"/>
              </a:spcBef>
              <a:spcAft>
                <a:spcPts val="0"/>
              </a:spcAft>
              <a:buNone/>
            </a:pPr>
            <a:r>
              <a:rPr lang="en" sz="1300">
                <a:solidFill>
                  <a:schemeClr val="dk2"/>
                </a:solidFill>
              </a:rPr>
              <a:t>All experts will write down 1 step of their thinking,</a:t>
            </a:r>
            <a:endParaRPr sz="1300">
              <a:solidFill>
                <a:schemeClr val="dk2"/>
              </a:solidFill>
            </a:endParaRPr>
          </a:p>
          <a:p>
            <a:pPr indent="0" lvl="0" marL="0" rtl="0" algn="l">
              <a:spcBef>
                <a:spcPts val="0"/>
              </a:spcBef>
              <a:spcAft>
                <a:spcPts val="0"/>
              </a:spcAft>
              <a:buNone/>
            </a:pPr>
            <a:r>
              <a:rPr lang="en" sz="1300">
                <a:solidFill>
                  <a:schemeClr val="dk2"/>
                </a:solidFill>
              </a:rPr>
              <a:t>then share it with the group.</a:t>
            </a:r>
            <a:endParaRPr sz="1300">
              <a:solidFill>
                <a:schemeClr val="dk2"/>
              </a:solidFill>
            </a:endParaRPr>
          </a:p>
          <a:p>
            <a:pPr indent="0" lvl="0" marL="0" rtl="0" algn="l">
              <a:spcBef>
                <a:spcPts val="0"/>
              </a:spcBef>
              <a:spcAft>
                <a:spcPts val="0"/>
              </a:spcAft>
              <a:buNone/>
            </a:pPr>
            <a:r>
              <a:rPr lang="en" sz="1300">
                <a:solidFill>
                  <a:schemeClr val="dk2"/>
                </a:solidFill>
              </a:rPr>
              <a:t>Then all experts will go on to the next step, etc.</a:t>
            </a:r>
            <a:endParaRPr sz="1300">
              <a:solidFill>
                <a:schemeClr val="dk2"/>
              </a:solidFill>
            </a:endParaRPr>
          </a:p>
          <a:p>
            <a:pPr indent="0" lvl="0" marL="0" rtl="0" algn="l">
              <a:spcBef>
                <a:spcPts val="0"/>
              </a:spcBef>
              <a:spcAft>
                <a:spcPts val="0"/>
              </a:spcAft>
              <a:buNone/>
            </a:pPr>
            <a:r>
              <a:rPr lang="en" sz="1300">
                <a:solidFill>
                  <a:schemeClr val="dk2"/>
                </a:solidFill>
              </a:rPr>
              <a:t>If any expert realises they're wrong at any point then they leave.</a:t>
            </a:r>
            <a:endParaRPr sz="1300">
              <a:solidFill>
                <a:schemeClr val="dk2"/>
              </a:solidFill>
            </a:endParaRPr>
          </a:p>
          <a:p>
            <a:pPr indent="0" lvl="0" marL="0" rtl="0" algn="l">
              <a:spcBef>
                <a:spcPts val="0"/>
              </a:spcBef>
              <a:spcAft>
                <a:spcPts val="0"/>
              </a:spcAft>
              <a:buNone/>
            </a:pPr>
            <a:r>
              <a:rPr lang="en" sz="1300">
                <a:solidFill>
                  <a:schemeClr val="dk2"/>
                </a:solidFill>
              </a:rPr>
              <a:t>The question is: {</a:t>
            </a:r>
            <a:r>
              <a:rPr lang="en" sz="1300">
                <a:solidFill>
                  <a:schemeClr val="dk2"/>
                </a:solidFill>
              </a:rPr>
              <a:t>question}</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References:</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1</a:t>
            </a:r>
            <a:r>
              <a:rPr lang="en" sz="1300">
                <a:solidFill>
                  <a:schemeClr val="dk2"/>
                </a:solidFill>
              </a:rPr>
              <a:t>}</a:t>
            </a:r>
            <a:endParaRPr sz="1300">
              <a:solidFill>
                <a:schemeClr val="dk2"/>
              </a:solidFill>
            </a:endParaRPr>
          </a:p>
          <a:p>
            <a:pPr indent="457200" lvl="0" marL="0" rtl="0" algn="l">
              <a:spcBef>
                <a:spcPts val="0"/>
              </a:spcBef>
              <a:spcAft>
                <a:spcPts val="0"/>
              </a:spcAft>
              <a:buNone/>
            </a:pPr>
            <a:r>
              <a:rPr lang="en" sz="1300">
                <a:solidFill>
                  <a:schemeClr val="dk2"/>
                </a:solidFill>
              </a:rPr>
              <a:t>...</a:t>
            </a:r>
            <a:endParaRPr sz="1300">
              <a:solidFill>
                <a:schemeClr val="dk2"/>
              </a:solidFill>
            </a:endParaRPr>
          </a:p>
          <a:p>
            <a:pPr indent="0" lvl="0" marL="0" rtl="0" algn="l">
              <a:spcBef>
                <a:spcPts val="0"/>
              </a:spcBef>
              <a:spcAft>
                <a:spcPts val="0"/>
              </a:spcAft>
              <a:buNone/>
            </a:pPr>
            <a:r>
              <a:rPr lang="en" sz="1300">
                <a:solidFill>
                  <a:schemeClr val="dk2"/>
                </a:solidFill>
              </a:rPr>
              <a:t>- {reference</a:t>
            </a:r>
            <a:r>
              <a:rPr baseline="-25000" lang="en" sz="1300">
                <a:solidFill>
                  <a:schemeClr val="dk2"/>
                </a:solidFill>
              </a:rPr>
              <a:t>n</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Answer: </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01" name="Google Shape;201;p29"/>
          <p:cNvSpPr/>
          <p:nvPr/>
        </p:nvSpPr>
        <p:spPr>
          <a:xfrm>
            <a:off x="311700" y="1322100"/>
            <a:ext cx="3429000" cy="3140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Performance Evaluation without Retrieved Documents</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LLM self-evaluation</a:t>
            </a:r>
            <a:endParaRPr/>
          </a:p>
          <a:p>
            <a:pPr indent="-323850" lvl="1" marL="914400" rtl="0" algn="l">
              <a:spcBef>
                <a:spcPts val="0"/>
              </a:spcBef>
              <a:spcAft>
                <a:spcPts val="0"/>
              </a:spcAft>
              <a:buSzPts val="1500"/>
              <a:buChar char="○"/>
            </a:pPr>
            <a:r>
              <a:rPr lang="en" sz="1500"/>
              <a:t>provide question, generated response and ground truth to LLM, ask it to decide whether the response matches the ground truth</a:t>
            </a:r>
            <a:endParaRPr sz="1500"/>
          </a:p>
          <a:p>
            <a:pPr indent="-323850" lvl="1" marL="914400" rtl="0" algn="l">
              <a:spcBef>
                <a:spcPts val="0"/>
              </a:spcBef>
              <a:spcAft>
                <a:spcPts val="0"/>
              </a:spcAft>
              <a:buSzPts val="1500"/>
              <a:buChar char="○"/>
            </a:pPr>
            <a:r>
              <a:rPr lang="en" sz="1500"/>
              <a:t>role playing prompt method - tell LLM it is a teacher whose job is to mark student’s answer, if match, output ‘yes’, otherwise output ‘no’</a:t>
            </a:r>
            <a:endParaRPr sz="1500"/>
          </a:p>
          <a:p>
            <a:pPr indent="-317500" lvl="1" marL="914400" rtl="0" algn="l">
              <a:spcBef>
                <a:spcPts val="0"/>
              </a:spcBef>
              <a:spcAft>
                <a:spcPts val="0"/>
              </a:spcAft>
              <a:buSzPts val="1400"/>
              <a:buChar char="○"/>
            </a:pPr>
            <a:r>
              <a:rPr lang="en"/>
              <a:t>use Mistral-7B-OpenOrca, neural-chat-7b-v3-1 and juanako-7b-UNA, then conduct a voting of their marks, if yes &gt;= 2, then it is considered match, otherwise not.</a:t>
            </a:r>
            <a:endParaRPr/>
          </a:p>
          <a:p>
            <a:pPr indent="-317500" lvl="1" marL="914400" rtl="0" algn="l">
              <a:spcBef>
                <a:spcPts val="0"/>
              </a:spcBef>
              <a:spcAft>
                <a:spcPts val="0"/>
              </a:spcAft>
              <a:buSzPts val="1400"/>
              <a:buChar char="○"/>
            </a:pPr>
            <a:r>
              <a:rPr lang="en"/>
              <a:t>evaluated all responses against ground truth and gpt4-generated answers.</a:t>
            </a:r>
            <a:endParaRPr/>
          </a:p>
          <a:p>
            <a:pPr indent="-342900" lvl="0" marL="457200" rtl="0" algn="l">
              <a:spcBef>
                <a:spcPts val="0"/>
              </a:spcBef>
              <a:spcAft>
                <a:spcPts val="0"/>
              </a:spcAft>
              <a:buSzPts val="1800"/>
              <a:buChar char="●"/>
            </a:pPr>
            <a:r>
              <a:rPr lang="en"/>
              <a:t>Score Metrics</a:t>
            </a:r>
            <a:endParaRPr/>
          </a:p>
        </p:txBody>
      </p:sp>
      <p:pic>
        <p:nvPicPr>
          <p:cNvPr id="208" name="Google Shape;208;p30"/>
          <p:cNvPicPr preferRelativeResize="0"/>
          <p:nvPr/>
        </p:nvPicPr>
        <p:blipFill>
          <a:blip r:embed="rId3">
            <a:alphaModFix/>
          </a:blip>
          <a:stretch>
            <a:fillRect/>
          </a:stretch>
        </p:blipFill>
        <p:spPr>
          <a:xfrm>
            <a:off x="1633664" y="1152475"/>
            <a:ext cx="6464611" cy="1886175"/>
          </a:xfrm>
          <a:prstGeom prst="rect">
            <a:avLst/>
          </a:prstGeom>
          <a:noFill/>
          <a:ln>
            <a:noFill/>
          </a:ln>
        </p:spPr>
      </p:pic>
      <p:sp>
        <p:nvSpPr>
          <p:cNvPr id="209" name="Google Shape;209;p30"/>
          <p:cNvSpPr txBox="1"/>
          <p:nvPr/>
        </p:nvSpPr>
        <p:spPr>
          <a:xfrm>
            <a:off x="2952575" y="1947900"/>
            <a:ext cx="47373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Mistral-7B-OpenOrca!</a:t>
            </a:r>
            <a:endParaRPr sz="2500">
              <a:solidFill>
                <a:srgbClr val="FF0000"/>
              </a:solidFill>
            </a:endParaRPr>
          </a:p>
        </p:txBody>
      </p:sp>
      <p:sp>
        <p:nvSpPr>
          <p:cNvPr id="210" name="Google Shape;210;p30"/>
          <p:cNvSpPr txBox="1"/>
          <p:nvPr/>
        </p:nvSpPr>
        <p:spPr>
          <a:xfrm>
            <a:off x="837575" y="-2079675"/>
            <a:ext cx="8056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rPr>
              <a:t>max votes(10/20): </a:t>
            </a:r>
            <a:endParaRPr sz="1800">
              <a:solidFill>
                <a:srgbClr val="0000FF"/>
              </a:solidFill>
            </a:endParaRPr>
          </a:p>
          <a:p>
            <a:pPr indent="0" lvl="0" marL="0" rtl="0" algn="ctr">
              <a:spcBef>
                <a:spcPts val="0"/>
              </a:spcBef>
              <a:spcAft>
                <a:spcPts val="0"/>
              </a:spcAft>
              <a:buNone/>
            </a:pPr>
            <a:r>
              <a:rPr lang="en" sz="1800">
                <a:solidFill>
                  <a:srgbClr val="0000FF"/>
                </a:solidFill>
              </a:rPr>
              <a:t>mistral_openorca with temperature of 0.75, ToT prompt</a:t>
            </a:r>
            <a:endParaRPr sz="1800">
              <a:solidFill>
                <a:srgbClr val="0000FF"/>
              </a:solidFill>
            </a:endParaRPr>
          </a:p>
        </p:txBody>
      </p:sp>
      <p:pic>
        <p:nvPicPr>
          <p:cNvPr id="211" name="Google Shape;211;p30"/>
          <p:cNvPicPr preferRelativeResize="0"/>
          <p:nvPr/>
        </p:nvPicPr>
        <p:blipFill>
          <a:blip r:embed="rId4">
            <a:alphaModFix/>
          </a:blip>
          <a:stretch>
            <a:fillRect/>
          </a:stretch>
        </p:blipFill>
        <p:spPr>
          <a:xfrm>
            <a:off x="357563" y="3914725"/>
            <a:ext cx="8681088" cy="88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Performance Evaluation with Retrieved Documents</a:t>
            </a:r>
            <a:endParaRPr/>
          </a:p>
        </p:txBody>
      </p:sp>
      <p:sp>
        <p:nvSpPr>
          <p:cNvPr id="217" name="Google Shape;21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LLM Evaluation</a:t>
            </a:r>
            <a:endParaRPr/>
          </a:p>
          <a:p>
            <a:pPr indent="-317500" lvl="1" marL="914400" rtl="0" algn="l">
              <a:spcBef>
                <a:spcPts val="0"/>
              </a:spcBef>
              <a:spcAft>
                <a:spcPts val="0"/>
              </a:spcAft>
              <a:buSzPts val="1400"/>
              <a:buChar char="○"/>
            </a:pPr>
            <a:r>
              <a:rPr lang="en"/>
              <a:t>overall scores increased by 1.6 times (around 80/400 -&gt; 130/400)</a:t>
            </a:r>
            <a:endParaRPr/>
          </a:p>
          <a:p>
            <a:pPr indent="-317500" lvl="1" marL="914400" rtl="0" algn="l">
              <a:spcBef>
                <a:spcPts val="0"/>
              </a:spcBef>
              <a:spcAft>
                <a:spcPts val="0"/>
              </a:spcAft>
              <a:buSzPts val="1400"/>
              <a:buChar char="○"/>
            </a:pPr>
            <a:r>
              <a:rPr lang="en"/>
              <a:t>Mistral-7B-OpenOrca with 1.0 temperature, CoT prompt &amp; neural_chat_3.1 with 0.5 temperature, CoT prompt works the best (11/20)</a:t>
            </a:r>
            <a:endParaRPr/>
          </a:p>
          <a:p>
            <a:pPr indent="-342900" lvl="0" marL="457200" rtl="0" algn="l">
              <a:spcBef>
                <a:spcPts val="0"/>
              </a:spcBef>
              <a:spcAft>
                <a:spcPts val="0"/>
              </a:spcAft>
              <a:buSzPts val="1800"/>
              <a:buChar char="●"/>
            </a:pPr>
            <a:r>
              <a:rPr lang="en"/>
              <a:t>Score Metrics</a:t>
            </a:r>
            <a:endParaRPr/>
          </a:p>
          <a:p>
            <a:pPr indent="-298450" lvl="1" marL="914400" rtl="0" algn="l">
              <a:spcBef>
                <a:spcPts val="0"/>
              </a:spcBef>
              <a:spcAft>
                <a:spcPts val="0"/>
              </a:spcAft>
              <a:buClr>
                <a:schemeClr val="dk1"/>
              </a:buClr>
              <a:buSzPts val="1100"/>
              <a:buChar char="○"/>
            </a:pPr>
            <a:r>
              <a:rPr lang="en"/>
              <a:t>BERT Precision: neural_chat_3.1 1.0 - 0.8706</a:t>
            </a:r>
            <a:endParaRPr/>
          </a:p>
          <a:p>
            <a:pPr indent="-298450" lvl="1" marL="914400" rtl="0" algn="l">
              <a:spcBef>
                <a:spcPts val="0"/>
              </a:spcBef>
              <a:spcAft>
                <a:spcPts val="0"/>
              </a:spcAft>
              <a:buClr>
                <a:schemeClr val="dk1"/>
              </a:buClr>
              <a:buSzPts val="1100"/>
              <a:buChar char="○"/>
            </a:pPr>
            <a:r>
              <a:rPr lang="en"/>
              <a:t>BERT Recall: neural_chat_3.1 1.0 - 0.8912</a:t>
            </a:r>
            <a:endParaRPr/>
          </a:p>
          <a:p>
            <a:pPr indent="-298450" lvl="1" marL="914400" rtl="0" algn="l">
              <a:spcBef>
                <a:spcPts val="0"/>
              </a:spcBef>
              <a:spcAft>
                <a:spcPts val="0"/>
              </a:spcAft>
              <a:buClr>
                <a:schemeClr val="dk1"/>
              </a:buClr>
              <a:buSzPts val="1100"/>
              <a:buChar char="○"/>
            </a:pPr>
            <a:r>
              <a:rPr lang="en"/>
              <a:t>BERT F1: neural_chat_3.1 1.0 - 0.8791</a:t>
            </a:r>
            <a:endParaRPr/>
          </a:p>
          <a:p>
            <a:pPr indent="-298450" lvl="1" marL="914400" rtl="0" algn="l">
              <a:spcBef>
                <a:spcPts val="0"/>
              </a:spcBef>
              <a:spcAft>
                <a:spcPts val="0"/>
              </a:spcAft>
              <a:buClr>
                <a:schemeClr val="dk1"/>
              </a:buClr>
              <a:buSzPts val="1100"/>
              <a:buChar char="○"/>
            </a:pPr>
            <a:r>
              <a:rPr lang="en"/>
              <a:t>BLEU Score: juanako 0.0 - 0.2093</a:t>
            </a:r>
            <a:endParaRPr/>
          </a:p>
          <a:p>
            <a:pPr indent="-298450" lvl="1" marL="914400" rtl="0" algn="l">
              <a:spcBef>
                <a:spcPts val="0"/>
              </a:spcBef>
              <a:spcAft>
                <a:spcPts val="0"/>
              </a:spcAft>
              <a:buClr>
                <a:schemeClr val="dk1"/>
              </a:buClr>
              <a:buSzPts val="1100"/>
              <a:buChar char="○"/>
            </a:pPr>
            <a:r>
              <a:rPr lang="en"/>
              <a:t>BLEU Precision: juanako 0.0 - 0.2343</a:t>
            </a:r>
            <a:endParaRPr/>
          </a:p>
          <a:p>
            <a:pPr indent="-298450" lvl="1" marL="914400" rtl="0" algn="l">
              <a:spcBef>
                <a:spcPts val="0"/>
              </a:spcBef>
              <a:spcAft>
                <a:spcPts val="0"/>
              </a:spcAft>
              <a:buClr>
                <a:schemeClr val="dk1"/>
              </a:buClr>
              <a:buSzPts val="1100"/>
              <a:buChar char="○"/>
            </a:pPr>
            <a:r>
              <a:rPr lang="en"/>
              <a:t>ROUGE-1: juanako 0.25 - 0.3944</a:t>
            </a:r>
            <a:endParaRPr/>
          </a:p>
          <a:p>
            <a:pPr indent="-298450" lvl="1" marL="914400" rtl="0" algn="l">
              <a:spcBef>
                <a:spcPts val="0"/>
              </a:spcBef>
              <a:spcAft>
                <a:spcPts val="0"/>
              </a:spcAft>
              <a:buClr>
                <a:schemeClr val="dk1"/>
              </a:buClr>
              <a:buSzPts val="1100"/>
              <a:buChar char="○"/>
            </a:pPr>
            <a:r>
              <a:rPr lang="en"/>
              <a:t>ROUGE-2: juanako 0.0 - 0.2640</a:t>
            </a:r>
            <a:endParaRPr/>
          </a:p>
          <a:p>
            <a:pPr indent="-298450" lvl="1" marL="914400" rtl="0" algn="l">
              <a:spcBef>
                <a:spcPts val="0"/>
              </a:spcBef>
              <a:spcAft>
                <a:spcPts val="0"/>
              </a:spcAft>
              <a:buClr>
                <a:schemeClr val="dk1"/>
              </a:buClr>
              <a:buSzPts val="1100"/>
              <a:buChar char="○"/>
            </a:pPr>
            <a:r>
              <a:rPr lang="en"/>
              <a:t>ROUGE-L: juanako 0.0 - 0.3206</a:t>
            </a:r>
            <a:endParaRPr/>
          </a:p>
          <a:p>
            <a:pPr indent="-298450" lvl="1" marL="914400" rtl="0" algn="l">
              <a:spcBef>
                <a:spcPts val="0"/>
              </a:spcBef>
              <a:spcAft>
                <a:spcPts val="0"/>
              </a:spcAft>
              <a:buClr>
                <a:schemeClr val="dk1"/>
              </a:buClr>
              <a:buSzPts val="1100"/>
              <a:buChar char="○"/>
            </a:pPr>
            <a:r>
              <a:rPr lang="en"/>
              <a:t>ROUGE-Lsum: juanako 0.0 - 0.3323</a:t>
            </a:r>
            <a:endParaRPr/>
          </a:p>
          <a:p>
            <a:pPr indent="-298450" lvl="1" marL="914400" rtl="0" algn="l">
              <a:spcBef>
                <a:spcPts val="0"/>
              </a:spcBef>
              <a:spcAft>
                <a:spcPts val="0"/>
              </a:spcAft>
              <a:buClr>
                <a:schemeClr val="dk1"/>
              </a:buClr>
              <a:buSzPts val="1100"/>
              <a:buChar char="○"/>
            </a:pPr>
            <a:r>
              <a:rPr lang="en"/>
              <a:t>METEOR: juanako 0.0 - 0.4178</a:t>
            </a:r>
            <a:endParaRPr/>
          </a:p>
        </p:txBody>
      </p:sp>
      <p:pic>
        <p:nvPicPr>
          <p:cNvPr id="218" name="Google Shape;218;p31"/>
          <p:cNvPicPr preferRelativeResize="0"/>
          <p:nvPr/>
        </p:nvPicPr>
        <p:blipFill>
          <a:blip r:embed="rId3">
            <a:alphaModFix/>
          </a:blip>
          <a:stretch>
            <a:fillRect/>
          </a:stretch>
        </p:blipFill>
        <p:spPr>
          <a:xfrm>
            <a:off x="5219725" y="1498700"/>
            <a:ext cx="3105150" cy="1333500"/>
          </a:xfrm>
          <a:prstGeom prst="rect">
            <a:avLst/>
          </a:prstGeom>
          <a:noFill/>
          <a:ln>
            <a:noFill/>
          </a:ln>
        </p:spPr>
      </p:pic>
      <p:pic>
        <p:nvPicPr>
          <p:cNvPr id="219" name="Google Shape;219;p31"/>
          <p:cNvPicPr preferRelativeResize="0"/>
          <p:nvPr/>
        </p:nvPicPr>
        <p:blipFill>
          <a:blip r:embed="rId4">
            <a:alphaModFix/>
          </a:blip>
          <a:stretch>
            <a:fillRect/>
          </a:stretch>
        </p:blipFill>
        <p:spPr>
          <a:xfrm>
            <a:off x="449375" y="1605325"/>
            <a:ext cx="3718825" cy="1193700"/>
          </a:xfrm>
          <a:prstGeom prst="rect">
            <a:avLst/>
          </a:prstGeom>
          <a:noFill/>
          <a:ln>
            <a:noFill/>
          </a:ln>
        </p:spPr>
      </p:pic>
      <p:sp>
        <p:nvSpPr>
          <p:cNvPr id="220" name="Google Shape;220;p31"/>
          <p:cNvSpPr/>
          <p:nvPr/>
        </p:nvSpPr>
        <p:spPr>
          <a:xfrm>
            <a:off x="4432300" y="1809650"/>
            <a:ext cx="676800" cy="3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31"/>
          <p:cNvSpPr txBox="1"/>
          <p:nvPr/>
        </p:nvSpPr>
        <p:spPr>
          <a:xfrm>
            <a:off x="4510100" y="3679975"/>
            <a:ext cx="35565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juanako-7b-UNA</a:t>
            </a:r>
            <a:endParaRPr sz="2500">
              <a:solidFill>
                <a:srgbClr val="FF0000"/>
              </a:solidFill>
            </a:endParaRPr>
          </a:p>
        </p:txBody>
      </p:sp>
      <p:pic>
        <p:nvPicPr>
          <p:cNvPr id="222" name="Google Shape;222;p31"/>
          <p:cNvPicPr preferRelativeResize="0"/>
          <p:nvPr/>
        </p:nvPicPr>
        <p:blipFill>
          <a:blip r:embed="rId5">
            <a:alphaModFix/>
          </a:blip>
          <a:stretch>
            <a:fillRect/>
          </a:stretch>
        </p:blipFill>
        <p:spPr>
          <a:xfrm>
            <a:off x="496013" y="128825"/>
            <a:ext cx="8681088" cy="88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Problem Statement</a:t>
            </a:r>
            <a:endParaRPr/>
          </a:p>
          <a:p>
            <a:pPr indent="-342900" lvl="0" marL="457200" rtl="0" algn="l">
              <a:spcBef>
                <a:spcPts val="0"/>
              </a:spcBef>
              <a:spcAft>
                <a:spcPts val="0"/>
              </a:spcAft>
              <a:buSzPts val="1800"/>
              <a:buAutoNum type="arabicPeriod"/>
            </a:pPr>
            <a:r>
              <a:rPr lang="en"/>
              <a:t>Dataset</a:t>
            </a:r>
            <a:endParaRPr/>
          </a:p>
          <a:p>
            <a:pPr indent="-342900" lvl="0" marL="457200" rtl="0" algn="l">
              <a:spcBef>
                <a:spcPts val="0"/>
              </a:spcBef>
              <a:spcAft>
                <a:spcPts val="0"/>
              </a:spcAft>
              <a:buSzPts val="1800"/>
              <a:buAutoNum type="arabicPeriod"/>
            </a:pPr>
            <a:r>
              <a:rPr lang="en"/>
              <a:t>Retrieval Technique</a:t>
            </a:r>
            <a:endParaRPr/>
          </a:p>
          <a:p>
            <a:pPr indent="-342900" lvl="0" marL="457200" rtl="0" algn="l">
              <a:spcBef>
                <a:spcPts val="0"/>
              </a:spcBef>
              <a:spcAft>
                <a:spcPts val="0"/>
              </a:spcAft>
              <a:buSzPts val="1800"/>
              <a:buAutoNum type="arabicPeriod"/>
            </a:pPr>
            <a:r>
              <a:rPr lang="en"/>
              <a:t>Retrieval Performance Evaluation</a:t>
            </a:r>
            <a:endParaRPr/>
          </a:p>
          <a:p>
            <a:pPr indent="-342900" lvl="0" marL="457200" rtl="0" algn="l">
              <a:spcBef>
                <a:spcPts val="0"/>
              </a:spcBef>
              <a:spcAft>
                <a:spcPts val="0"/>
              </a:spcAft>
              <a:buSzPts val="1800"/>
              <a:buAutoNum type="arabicPeriod"/>
            </a:pPr>
            <a:r>
              <a:rPr lang="en"/>
              <a:t>Generation Using LLM</a:t>
            </a:r>
            <a:endParaRPr/>
          </a:p>
          <a:p>
            <a:pPr indent="-342900" lvl="0" marL="457200" rtl="0" algn="l">
              <a:spcBef>
                <a:spcPts val="0"/>
              </a:spcBef>
              <a:spcAft>
                <a:spcPts val="0"/>
              </a:spcAft>
              <a:buSzPts val="1800"/>
              <a:buAutoNum type="arabicPeriod"/>
            </a:pPr>
            <a:r>
              <a:rPr lang="en"/>
              <a:t>Verification of LLM Output Using Retrieved Documents</a:t>
            </a:r>
            <a:endParaRPr/>
          </a:p>
          <a:p>
            <a:pPr indent="-342900" lvl="0" marL="457200" rtl="0" algn="l">
              <a:spcBef>
                <a:spcPts val="0"/>
              </a:spcBef>
              <a:spcAft>
                <a:spcPts val="0"/>
              </a:spcAft>
              <a:buSzPts val="1800"/>
              <a:buAutoNum type="arabicPeriod"/>
            </a:pPr>
            <a:r>
              <a:rPr lang="en"/>
              <a:t>Citation Generation</a:t>
            </a:r>
            <a:endParaRPr/>
          </a:p>
          <a:p>
            <a:pPr indent="-342900" lvl="0" marL="457200" rtl="0" algn="l">
              <a:spcBef>
                <a:spcPts val="0"/>
              </a:spcBef>
              <a:spcAft>
                <a:spcPts val="0"/>
              </a:spcAft>
              <a:buSzPts val="1800"/>
              <a:buAutoNum type="arabicPeriod"/>
            </a:pPr>
            <a:r>
              <a:rPr lang="en"/>
              <a:t>Retrieval Augmented Generation</a:t>
            </a:r>
            <a:endParaRPr/>
          </a:p>
          <a:p>
            <a:pPr indent="-342900" lvl="0" marL="457200" rtl="0" algn="l">
              <a:spcBef>
                <a:spcPts val="0"/>
              </a:spcBef>
              <a:spcAft>
                <a:spcPts val="0"/>
              </a:spcAft>
              <a:buSzPts val="1800"/>
              <a:buAutoNum type="arabicPeriod"/>
            </a:pPr>
            <a:r>
              <a:rPr lang="en"/>
              <a:t>LLM Performance Evaluation without Retrieved Documents</a:t>
            </a:r>
            <a:endParaRPr/>
          </a:p>
          <a:p>
            <a:pPr indent="-342900" lvl="0" marL="457200" rtl="0" algn="l">
              <a:spcBef>
                <a:spcPts val="0"/>
              </a:spcBef>
              <a:spcAft>
                <a:spcPts val="0"/>
              </a:spcAft>
              <a:buSzPts val="1800"/>
              <a:buAutoNum type="arabicPeriod"/>
            </a:pPr>
            <a:r>
              <a:rPr lang="en"/>
              <a:t>LLM Performance Evaluation with Retrieved Documents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50"/>
            <a:ext cx="4260300" cy="12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Traditional conference paper search process:</a:t>
            </a:r>
            <a:endParaRPr sz="1500">
              <a:solidFill>
                <a:schemeClr val="dk1"/>
              </a:solidFill>
            </a:endParaRPr>
          </a:p>
          <a:p>
            <a:pPr indent="-311150" lvl="0" marL="457200" rtl="0" algn="l">
              <a:spcBef>
                <a:spcPts val="1000"/>
              </a:spcBef>
              <a:spcAft>
                <a:spcPts val="0"/>
              </a:spcAft>
              <a:buClr>
                <a:schemeClr val="dk1"/>
              </a:buClr>
              <a:buSzPts val="1300"/>
              <a:buChar char="-"/>
            </a:pPr>
            <a:r>
              <a:rPr lang="en" sz="1300">
                <a:solidFill>
                  <a:schemeClr val="dk1"/>
                </a:solidFill>
              </a:rPr>
              <a:t>overwhelming amount of information</a:t>
            </a:r>
            <a:r>
              <a:rPr lang="en" sz="1500">
                <a:solidFill>
                  <a:schemeClr val="dk1"/>
                </a:solidFill>
              </a:rPr>
              <a:t> </a:t>
            </a:r>
            <a:endParaRPr sz="1500">
              <a:solidFill>
                <a:schemeClr val="dk1"/>
              </a:solidFill>
            </a:endParaRPr>
          </a:p>
          <a:p>
            <a:pPr indent="-323850" lvl="0" marL="457200" rtl="0" algn="l">
              <a:spcBef>
                <a:spcPts val="0"/>
              </a:spcBef>
              <a:spcAft>
                <a:spcPts val="1000"/>
              </a:spcAft>
              <a:buClr>
                <a:schemeClr val="dk1"/>
              </a:buClr>
              <a:buSzPts val="1500"/>
              <a:buChar char="-"/>
            </a:pPr>
            <a:r>
              <a:rPr lang="en" sz="1300">
                <a:solidFill>
                  <a:schemeClr val="dk1"/>
                </a:solidFill>
              </a:rPr>
              <a:t>literature review is a time-intensive process</a:t>
            </a:r>
            <a:endParaRPr sz="1500">
              <a:solidFill>
                <a:schemeClr val="dk1"/>
              </a:solidFill>
            </a:endParaRPr>
          </a:p>
        </p:txBody>
      </p:sp>
      <p:pic>
        <p:nvPicPr>
          <p:cNvPr id="68" name="Google Shape;68;p15"/>
          <p:cNvPicPr preferRelativeResize="0"/>
          <p:nvPr/>
        </p:nvPicPr>
        <p:blipFill>
          <a:blip r:embed="rId3">
            <a:alphaModFix/>
          </a:blip>
          <a:stretch>
            <a:fillRect/>
          </a:stretch>
        </p:blipFill>
        <p:spPr>
          <a:xfrm>
            <a:off x="5232575" y="864975"/>
            <a:ext cx="3413550" cy="3413550"/>
          </a:xfrm>
          <a:prstGeom prst="rect">
            <a:avLst/>
          </a:prstGeom>
          <a:noFill/>
          <a:ln>
            <a:noFill/>
          </a:ln>
        </p:spPr>
      </p:pic>
      <p:sp>
        <p:nvSpPr>
          <p:cNvPr id="69" name="Google Shape;69;p15"/>
          <p:cNvSpPr txBox="1"/>
          <p:nvPr>
            <p:ph idx="1" type="body"/>
          </p:nvPr>
        </p:nvSpPr>
        <p:spPr>
          <a:xfrm>
            <a:off x="426100" y="2554075"/>
            <a:ext cx="4260300" cy="16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AIxplorer:</a:t>
            </a:r>
            <a:endParaRPr sz="1500">
              <a:solidFill>
                <a:schemeClr val="dk1"/>
              </a:solidFill>
            </a:endParaRPr>
          </a:p>
          <a:p>
            <a:pPr indent="-311150" lvl="0" marL="457200" rtl="0" algn="l">
              <a:spcBef>
                <a:spcPts val="1000"/>
              </a:spcBef>
              <a:spcAft>
                <a:spcPts val="0"/>
              </a:spcAft>
              <a:buClr>
                <a:schemeClr val="dk1"/>
              </a:buClr>
              <a:buSzPts val="1300"/>
              <a:buChar char="-"/>
            </a:pPr>
            <a:r>
              <a:rPr lang="en" sz="1300">
                <a:solidFill>
                  <a:schemeClr val="dk1"/>
                </a:solidFill>
              </a:rPr>
              <a:t>retrieves relevant conference papers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LLM generates the output with the retrieved grounding documents</a:t>
            </a:r>
            <a:endParaRPr sz="1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146950" y="146375"/>
            <a:ext cx="6738426" cy="4850738"/>
          </a:xfrm>
          <a:prstGeom prst="rect">
            <a:avLst/>
          </a:prstGeom>
          <a:noFill/>
          <a:ln>
            <a:noFill/>
          </a:ln>
        </p:spPr>
      </p:pic>
      <p:sp>
        <p:nvSpPr>
          <p:cNvPr id="75" name="Google Shape;75;p16"/>
          <p:cNvSpPr txBox="1"/>
          <p:nvPr>
            <p:ph type="title"/>
          </p:nvPr>
        </p:nvSpPr>
        <p:spPr>
          <a:xfrm>
            <a:off x="333225" y="338625"/>
            <a:ext cx="15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6" name="Google Shape;76;p16"/>
          <p:cNvSpPr txBox="1"/>
          <p:nvPr/>
        </p:nvSpPr>
        <p:spPr>
          <a:xfrm>
            <a:off x="333225" y="1709725"/>
            <a:ext cx="2695800" cy="9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Final dataset (5,000 papers)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computer science related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published in last 2 years</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39300" y="322925"/>
            <a:ext cx="271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Technique</a:t>
            </a:r>
            <a:endParaRPr/>
          </a:p>
        </p:txBody>
      </p:sp>
      <p:sp>
        <p:nvSpPr>
          <p:cNvPr id="82" name="Google Shape;82;p17"/>
          <p:cNvSpPr txBox="1"/>
          <p:nvPr>
            <p:ph idx="1" type="body"/>
          </p:nvPr>
        </p:nvSpPr>
        <p:spPr>
          <a:xfrm>
            <a:off x="311600" y="1367975"/>
            <a:ext cx="2838900" cy="32439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sz="1500"/>
              <a:t>Text Splitters:</a:t>
            </a:r>
            <a:endParaRPr sz="1500"/>
          </a:p>
          <a:p>
            <a:pPr indent="-302418" lvl="0" marL="457200" marR="0" rtl="0" algn="l">
              <a:lnSpc>
                <a:spcPct val="115000"/>
              </a:lnSpc>
              <a:spcBef>
                <a:spcPts val="1200"/>
              </a:spcBef>
              <a:spcAft>
                <a:spcPts val="0"/>
              </a:spcAft>
              <a:buSzPct val="100000"/>
              <a:buChar char="●"/>
            </a:pPr>
            <a:r>
              <a:rPr lang="en" sz="1500"/>
              <a:t>RecursiveCharacterTextSplitter.from_tiktoken_encoder (chunk_size=400)</a:t>
            </a:r>
            <a:endParaRPr sz="1500"/>
          </a:p>
          <a:p>
            <a:pPr indent="0" lvl="0" marL="0" rtl="0" algn="l">
              <a:spcBef>
                <a:spcPts val="1200"/>
              </a:spcBef>
              <a:spcAft>
                <a:spcPts val="0"/>
              </a:spcAft>
              <a:buNone/>
            </a:pPr>
            <a:r>
              <a:rPr lang="en" sz="1500"/>
              <a:t>Vector Stores:</a:t>
            </a:r>
            <a:endParaRPr sz="1500"/>
          </a:p>
          <a:p>
            <a:pPr indent="-302418" lvl="0" marL="457200" rtl="0" algn="l">
              <a:spcBef>
                <a:spcPts val="1000"/>
              </a:spcBef>
              <a:spcAft>
                <a:spcPts val="0"/>
              </a:spcAft>
              <a:buSzPct val="100000"/>
              <a:buChar char="●"/>
            </a:pPr>
            <a:r>
              <a:rPr lang="en" sz="1500"/>
              <a:t>Faiss (gpu version not compatible with LangChain library)</a:t>
            </a:r>
            <a:endParaRPr sz="1500"/>
          </a:p>
          <a:p>
            <a:pPr indent="-302418" lvl="0" marL="457200" rtl="0" algn="l">
              <a:spcBef>
                <a:spcPts val="0"/>
              </a:spcBef>
              <a:spcAft>
                <a:spcPts val="0"/>
              </a:spcAft>
              <a:buClr>
                <a:schemeClr val="accent1"/>
              </a:buClr>
              <a:buSzPct val="100000"/>
              <a:buChar char="●"/>
            </a:pPr>
            <a:r>
              <a:rPr lang="en" sz="1500">
                <a:solidFill>
                  <a:schemeClr val="accent1"/>
                </a:solidFill>
              </a:rPr>
              <a:t>Chromadb</a:t>
            </a:r>
            <a:endParaRPr sz="1500">
              <a:solidFill>
                <a:schemeClr val="accent1"/>
              </a:solidFill>
            </a:endParaRPr>
          </a:p>
          <a:p>
            <a:pPr indent="0" lvl="0" marL="0" rtl="0" algn="l">
              <a:spcBef>
                <a:spcPts val="1000"/>
              </a:spcBef>
              <a:spcAft>
                <a:spcPts val="0"/>
              </a:spcAft>
              <a:buNone/>
            </a:pPr>
            <a:r>
              <a:rPr lang="en" sz="1500"/>
              <a:t>Embedding Choices:</a:t>
            </a:r>
            <a:endParaRPr sz="1500"/>
          </a:p>
          <a:p>
            <a:pPr indent="-302418" lvl="0" marL="457200" rtl="0" algn="l">
              <a:spcBef>
                <a:spcPts val="1000"/>
              </a:spcBef>
              <a:spcAft>
                <a:spcPts val="0"/>
              </a:spcAft>
              <a:buSzPct val="100000"/>
              <a:buChar char="●"/>
            </a:pPr>
            <a:r>
              <a:rPr lang="en" sz="1500"/>
              <a:t>As shown in the right table</a:t>
            </a:r>
            <a:endParaRPr sz="1500"/>
          </a:p>
          <a:p>
            <a:pPr indent="0" lvl="0" marL="0" marR="0" rtl="0" algn="l">
              <a:lnSpc>
                <a:spcPct val="115000"/>
              </a:lnSpc>
              <a:spcBef>
                <a:spcPts val="1000"/>
              </a:spcBef>
              <a:spcAft>
                <a:spcPts val="1000"/>
              </a:spcAft>
              <a:buNone/>
            </a:pPr>
            <a:r>
              <a:t/>
            </a:r>
            <a:endParaRPr/>
          </a:p>
        </p:txBody>
      </p:sp>
      <p:graphicFrame>
        <p:nvGraphicFramePr>
          <p:cNvPr id="83" name="Google Shape;83;p17"/>
          <p:cNvGraphicFramePr/>
          <p:nvPr/>
        </p:nvGraphicFramePr>
        <p:xfrm>
          <a:off x="3273200" y="201350"/>
          <a:ext cx="3000000" cy="3000000"/>
        </p:xfrm>
        <a:graphic>
          <a:graphicData uri="http://schemas.openxmlformats.org/drawingml/2006/table">
            <a:tbl>
              <a:tblPr>
                <a:noFill/>
                <a:tableStyleId>{A407FB51-3646-4D14-8DD6-D3539D7069DB}</a:tableStyleId>
              </a:tblPr>
              <a:tblGrid>
                <a:gridCol w="1394425"/>
                <a:gridCol w="494825"/>
                <a:gridCol w="908625"/>
                <a:gridCol w="2950775"/>
              </a:tblGrid>
              <a:tr h="943625">
                <a:tc>
                  <a:txBody>
                    <a:bodyPr/>
                    <a:lstStyle/>
                    <a:p>
                      <a:pPr indent="0" lvl="0" marL="0" rtl="0" algn="l">
                        <a:lnSpc>
                          <a:spcPct val="115000"/>
                        </a:lnSpc>
                        <a:spcBef>
                          <a:spcPts val="0"/>
                        </a:spcBef>
                        <a:spcAft>
                          <a:spcPts val="1000"/>
                        </a:spcAft>
                        <a:buNone/>
                      </a:pPr>
                      <a:r>
                        <a:rPr lang="en" sz="1100"/>
                        <a:t>Model</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Model Size (GB)</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Embedding Dimensions</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Vector Stores Created</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all-MiniLM-L6-v2</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0.13</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384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all-MiniLM-L6-v2_with_newline, all-MiniLM-L6-v2_without_newline,</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all-mpnet-base-v2</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0.44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768</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all-mpnet-base-v2_with_newline, all-mpnet-base-v2_without_newline</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bge-base-en-v1.5</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0.44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768</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bge-base-en-v1.5_with_newline, bge-base-en-v1.5_without_newline</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bge-small-en-v1.5</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0.13</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384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solidFill>
                            <a:schemeClr val="accent1"/>
                          </a:solidFill>
                        </a:rPr>
                        <a:t>bge-small-en-v1.5_with_newline</a:t>
                      </a:r>
                      <a:r>
                        <a:rPr lang="en" sz="1100"/>
                        <a:t>, bge-small-en-v1.5_without_newline</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bge-large-en-v1.5</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1.34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1024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Failed to create vector stores due to limited computing resources.</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ember-v1</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1.34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1024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Failed to create vector stores due to limited computing resources.</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553175">
                <a:tc>
                  <a:txBody>
                    <a:bodyPr/>
                    <a:lstStyle/>
                    <a:p>
                      <a:pPr indent="0" lvl="0" marL="0" rtl="0" algn="l">
                        <a:lnSpc>
                          <a:spcPct val="115000"/>
                        </a:lnSpc>
                        <a:spcBef>
                          <a:spcPts val="0"/>
                        </a:spcBef>
                        <a:spcAft>
                          <a:spcPts val="1000"/>
                        </a:spcAft>
                        <a:buNone/>
                      </a:pPr>
                      <a:r>
                        <a:rPr lang="en" sz="1100"/>
                        <a:t>Cohere-embed-english-light-v3.0</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NA</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1024</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100"/>
                        <a:t>Failed to create vector stores due to limited computing resources.</a:t>
                      </a:r>
                      <a:endParaRPr sz="1100"/>
                    </a:p>
                  </a:txBody>
                  <a:tcPr marT="12700" marB="12700" marR="50800" marL="5080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139300" y="322925"/>
            <a:ext cx="721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Technique</a:t>
            </a:r>
            <a:endParaRPr/>
          </a:p>
        </p:txBody>
      </p:sp>
      <p:sp>
        <p:nvSpPr>
          <p:cNvPr id="89" name="Google Shape;89;p18"/>
          <p:cNvSpPr txBox="1"/>
          <p:nvPr>
            <p:ph idx="1" type="body"/>
          </p:nvPr>
        </p:nvSpPr>
        <p:spPr>
          <a:xfrm>
            <a:off x="218200" y="843550"/>
            <a:ext cx="8435700" cy="291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Retrievers:</a:t>
            </a:r>
            <a:endParaRPr sz="1500"/>
          </a:p>
          <a:p>
            <a:pPr indent="-323850" lvl="0" marL="457200" rtl="0" algn="l">
              <a:spcBef>
                <a:spcPts val="1000"/>
              </a:spcBef>
              <a:spcAft>
                <a:spcPts val="0"/>
              </a:spcAft>
              <a:buClr>
                <a:schemeClr val="accent1"/>
              </a:buClr>
              <a:buSzPts val="1500"/>
              <a:buChar char="●"/>
            </a:pPr>
            <a:r>
              <a:rPr lang="en" sz="1500">
                <a:solidFill>
                  <a:schemeClr val="accent1"/>
                </a:solidFill>
              </a:rPr>
              <a:t>Similarity Search</a:t>
            </a:r>
            <a:endParaRPr sz="1500">
              <a:solidFill>
                <a:schemeClr val="accent1"/>
              </a:solidFill>
            </a:endParaRPr>
          </a:p>
          <a:p>
            <a:pPr indent="-323850" lvl="0" marL="457200" rtl="0" algn="l">
              <a:spcBef>
                <a:spcPts val="0"/>
              </a:spcBef>
              <a:spcAft>
                <a:spcPts val="0"/>
              </a:spcAft>
              <a:buSzPts val="1500"/>
              <a:buChar char="●"/>
            </a:pPr>
            <a:r>
              <a:rPr lang="en" sz="1500"/>
              <a:t>Maximum Marginal Relevance Retrieval (MMR)</a:t>
            </a:r>
            <a:endParaRPr sz="1500"/>
          </a:p>
          <a:p>
            <a:pPr indent="-323850" lvl="0" marL="457200" rtl="0" algn="l">
              <a:spcBef>
                <a:spcPts val="0"/>
              </a:spcBef>
              <a:spcAft>
                <a:spcPts val="0"/>
              </a:spcAft>
              <a:buSzPts val="1500"/>
              <a:buChar char="●"/>
            </a:pPr>
            <a:r>
              <a:rPr lang="en" sz="1500"/>
              <a:t>BM25</a:t>
            </a:r>
            <a:endParaRPr sz="1500"/>
          </a:p>
          <a:p>
            <a:pPr indent="-323850" lvl="0" marL="457200" rtl="0" algn="l">
              <a:spcBef>
                <a:spcPts val="0"/>
              </a:spcBef>
              <a:spcAft>
                <a:spcPts val="0"/>
              </a:spcAft>
              <a:buSzPts val="1500"/>
              <a:buChar char="●"/>
            </a:pPr>
            <a:r>
              <a:rPr lang="en" sz="1500"/>
              <a:t>MultiQuery Retriever (Query Expansion)</a:t>
            </a:r>
            <a:endParaRPr sz="1500"/>
          </a:p>
          <a:p>
            <a:pPr indent="-323850" lvl="1" marL="914400" rtl="0" algn="l">
              <a:spcBef>
                <a:spcPts val="0"/>
              </a:spcBef>
              <a:spcAft>
                <a:spcPts val="0"/>
              </a:spcAft>
              <a:buSzPts val="1500"/>
              <a:buChar char="○"/>
            </a:pPr>
            <a:r>
              <a:rPr lang="en" sz="1500"/>
              <a:t>Similarity Search</a:t>
            </a:r>
            <a:endParaRPr sz="1500"/>
          </a:p>
          <a:p>
            <a:pPr indent="-323850" lvl="1" marL="914400" rtl="0" algn="l">
              <a:spcBef>
                <a:spcPts val="0"/>
              </a:spcBef>
              <a:spcAft>
                <a:spcPts val="0"/>
              </a:spcAft>
              <a:buSzPts val="1500"/>
              <a:buChar char="○"/>
            </a:pPr>
            <a:r>
              <a:rPr lang="en" sz="1500"/>
              <a:t>Maximum Marginal Relevance Retrieval (MMR)</a:t>
            </a:r>
            <a:endParaRPr sz="1500"/>
          </a:p>
          <a:p>
            <a:pPr indent="0" lvl="0" marL="0" marR="0" rtl="0" algn="l">
              <a:lnSpc>
                <a:spcPct val="115000"/>
              </a:lnSpc>
              <a:spcBef>
                <a:spcPts val="1000"/>
              </a:spcBef>
              <a:spcAft>
                <a:spcPts val="1000"/>
              </a:spcAft>
              <a:buNone/>
            </a:pPr>
            <a:r>
              <a:t/>
            </a:r>
            <a:endParaRPr/>
          </a:p>
        </p:txBody>
      </p:sp>
      <p:pic>
        <p:nvPicPr>
          <p:cNvPr id="90" name="Google Shape;90;p18"/>
          <p:cNvPicPr preferRelativeResize="0"/>
          <p:nvPr/>
        </p:nvPicPr>
        <p:blipFill rotWithShape="1">
          <a:blip r:embed="rId3">
            <a:alphaModFix/>
          </a:blip>
          <a:srcRect b="1068" l="0" r="0" t="0"/>
          <a:stretch/>
        </p:blipFill>
        <p:spPr>
          <a:xfrm>
            <a:off x="511600" y="3097800"/>
            <a:ext cx="8020851" cy="14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Performance Evaluation</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4899300" y="1017725"/>
            <a:ext cx="3824400" cy="188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Evaluation Metrics </a:t>
            </a:r>
            <a:endParaRPr sz="1600"/>
          </a:p>
          <a:p>
            <a:pPr indent="-311150" lvl="0" marL="457200" rtl="0" algn="l">
              <a:spcBef>
                <a:spcPts val="1200"/>
              </a:spcBef>
              <a:spcAft>
                <a:spcPts val="0"/>
              </a:spcAft>
              <a:buSzPts val="1300"/>
              <a:buChar char="●"/>
            </a:pPr>
            <a:r>
              <a:rPr lang="en" sz="1300"/>
              <a:t>Mean Average Precision(mAP)</a:t>
            </a:r>
            <a:endParaRPr sz="1300"/>
          </a:p>
          <a:p>
            <a:pPr indent="-311150" lvl="0" marL="457200" rtl="0" algn="l">
              <a:spcBef>
                <a:spcPts val="0"/>
              </a:spcBef>
              <a:spcAft>
                <a:spcPts val="0"/>
              </a:spcAft>
              <a:buSzPts val="1300"/>
              <a:buChar char="●"/>
            </a:pPr>
            <a:r>
              <a:rPr lang="en" sz="1300"/>
              <a:t>Mean Reciprocal Rank(mRR)</a:t>
            </a:r>
            <a:endParaRPr sz="1300"/>
          </a:p>
          <a:p>
            <a:pPr indent="-311150" lvl="0" marL="457200" rtl="0" algn="l">
              <a:spcBef>
                <a:spcPts val="0"/>
              </a:spcBef>
              <a:spcAft>
                <a:spcPts val="0"/>
              </a:spcAft>
              <a:buSzPts val="1300"/>
              <a:buChar char="●"/>
            </a:pPr>
            <a:r>
              <a:rPr lang="en" sz="1300"/>
              <a:t>Mean Discounted Cumulative Gain(mDCG)</a:t>
            </a:r>
            <a:endParaRPr sz="1300"/>
          </a:p>
          <a:p>
            <a:pPr indent="-311150" lvl="0" marL="457200" rtl="0" algn="l">
              <a:spcBef>
                <a:spcPts val="0"/>
              </a:spcBef>
              <a:spcAft>
                <a:spcPts val="0"/>
              </a:spcAft>
              <a:buSzPts val="1300"/>
              <a:buChar char="●"/>
            </a:pPr>
            <a:r>
              <a:rPr lang="en" sz="1300"/>
              <a:t>Mean Normalized Discounted Cumulative Gain(mNDCG)</a:t>
            </a:r>
            <a:endParaRPr sz="1300"/>
          </a:p>
        </p:txBody>
      </p:sp>
      <p:sp>
        <p:nvSpPr>
          <p:cNvPr id="97" name="Google Shape;97;p19"/>
          <p:cNvSpPr/>
          <p:nvPr/>
        </p:nvSpPr>
        <p:spPr>
          <a:xfrm>
            <a:off x="311700" y="2370575"/>
            <a:ext cx="89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20 queries</a:t>
            </a:r>
            <a:endParaRPr sz="1200"/>
          </a:p>
        </p:txBody>
      </p:sp>
      <p:cxnSp>
        <p:nvCxnSpPr>
          <p:cNvPr id="98" name="Google Shape;98;p19"/>
          <p:cNvCxnSpPr>
            <a:stCxn id="97" idx="3"/>
          </p:cNvCxnSpPr>
          <p:nvPr/>
        </p:nvCxnSpPr>
        <p:spPr>
          <a:xfrm>
            <a:off x="1209600" y="2604875"/>
            <a:ext cx="785400" cy="63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9"/>
          <p:cNvSpPr/>
          <p:nvPr/>
        </p:nvSpPr>
        <p:spPr>
          <a:xfrm>
            <a:off x="1995125" y="2373725"/>
            <a:ext cx="10260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Vector store</a:t>
            </a:r>
            <a:endParaRPr sz="1200"/>
          </a:p>
        </p:txBody>
      </p:sp>
      <p:sp>
        <p:nvSpPr>
          <p:cNvPr id="100" name="Google Shape;100;p19"/>
          <p:cNvSpPr/>
          <p:nvPr/>
        </p:nvSpPr>
        <p:spPr>
          <a:xfrm>
            <a:off x="1995125" y="3171013"/>
            <a:ext cx="1026000" cy="468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Embedding</a:t>
            </a:r>
            <a:endParaRPr sz="1200"/>
          </a:p>
        </p:txBody>
      </p:sp>
      <p:cxnSp>
        <p:nvCxnSpPr>
          <p:cNvPr id="101" name="Google Shape;101;p19"/>
          <p:cNvCxnSpPr>
            <a:stCxn id="100" idx="0"/>
            <a:endCxn id="99" idx="2"/>
          </p:cNvCxnSpPr>
          <p:nvPr/>
        </p:nvCxnSpPr>
        <p:spPr>
          <a:xfrm rot="10800000">
            <a:off x="2508125" y="2842213"/>
            <a:ext cx="0" cy="3288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9"/>
          <p:cNvSpPr txBox="1"/>
          <p:nvPr/>
        </p:nvSpPr>
        <p:spPr>
          <a:xfrm>
            <a:off x="1260350" y="2373725"/>
            <a:ext cx="684000" cy="3288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Retriever</a:t>
            </a:r>
            <a:endParaRPr sz="900">
              <a:solidFill>
                <a:schemeClr val="dk2"/>
              </a:solidFill>
            </a:endParaRPr>
          </a:p>
        </p:txBody>
      </p:sp>
      <p:sp>
        <p:nvSpPr>
          <p:cNvPr id="103" name="Google Shape;103;p19"/>
          <p:cNvSpPr txBox="1"/>
          <p:nvPr/>
        </p:nvSpPr>
        <p:spPr>
          <a:xfrm>
            <a:off x="2438900" y="2834750"/>
            <a:ext cx="684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Encode</a:t>
            </a:r>
            <a:endParaRPr sz="900">
              <a:solidFill>
                <a:schemeClr val="dk2"/>
              </a:solidFill>
            </a:endParaRPr>
          </a:p>
        </p:txBody>
      </p:sp>
      <p:sp>
        <p:nvSpPr>
          <p:cNvPr id="104" name="Google Shape;104;p19"/>
          <p:cNvSpPr/>
          <p:nvPr/>
        </p:nvSpPr>
        <p:spPr>
          <a:xfrm>
            <a:off x="3601675" y="2373725"/>
            <a:ext cx="10260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Retrieved</a:t>
            </a:r>
            <a:r>
              <a:rPr lang="en" sz="1200"/>
              <a:t> Documents</a:t>
            </a:r>
            <a:endParaRPr sz="1200"/>
          </a:p>
        </p:txBody>
      </p:sp>
      <p:cxnSp>
        <p:nvCxnSpPr>
          <p:cNvPr id="105" name="Google Shape;105;p19"/>
          <p:cNvCxnSpPr>
            <a:stCxn id="99" idx="3"/>
            <a:endCxn id="104" idx="1"/>
          </p:cNvCxnSpPr>
          <p:nvPr/>
        </p:nvCxnSpPr>
        <p:spPr>
          <a:xfrm>
            <a:off x="3021125" y="2608025"/>
            <a:ext cx="580500" cy="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9"/>
          <p:cNvSpPr/>
          <p:nvPr/>
        </p:nvSpPr>
        <p:spPr>
          <a:xfrm>
            <a:off x="3489625" y="3171013"/>
            <a:ext cx="1250100" cy="4686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Labelling</a:t>
            </a:r>
            <a:endParaRPr sz="1200"/>
          </a:p>
        </p:txBody>
      </p:sp>
      <p:cxnSp>
        <p:nvCxnSpPr>
          <p:cNvPr id="107" name="Google Shape;107;p19"/>
          <p:cNvCxnSpPr>
            <a:stCxn id="104" idx="2"/>
            <a:endCxn id="106" idx="0"/>
          </p:cNvCxnSpPr>
          <p:nvPr/>
        </p:nvCxnSpPr>
        <p:spPr>
          <a:xfrm>
            <a:off x="4114675" y="2842325"/>
            <a:ext cx="0" cy="3288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9"/>
          <p:cNvSpPr/>
          <p:nvPr/>
        </p:nvSpPr>
        <p:spPr>
          <a:xfrm>
            <a:off x="3489625" y="3817513"/>
            <a:ext cx="1250100" cy="4686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Evaluate</a:t>
            </a:r>
            <a:endParaRPr sz="1200"/>
          </a:p>
        </p:txBody>
      </p:sp>
      <p:cxnSp>
        <p:nvCxnSpPr>
          <p:cNvPr id="109" name="Google Shape;109;p19"/>
          <p:cNvCxnSpPr>
            <a:stCxn id="106" idx="4"/>
            <a:endCxn id="108" idx="0"/>
          </p:cNvCxnSpPr>
          <p:nvPr/>
        </p:nvCxnSpPr>
        <p:spPr>
          <a:xfrm>
            <a:off x="4114675" y="3639613"/>
            <a:ext cx="0" cy="1779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p:nvPr/>
        </p:nvSpPr>
        <p:spPr>
          <a:xfrm>
            <a:off x="1995125" y="1581975"/>
            <a:ext cx="1026000" cy="4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a:t>
            </a:r>
            <a:r>
              <a:rPr lang="en" sz="1200"/>
              <a:t>ewline character</a:t>
            </a:r>
            <a:endParaRPr sz="1200"/>
          </a:p>
        </p:txBody>
      </p:sp>
      <p:cxnSp>
        <p:nvCxnSpPr>
          <p:cNvPr id="111" name="Google Shape;111;p19"/>
          <p:cNvCxnSpPr>
            <a:stCxn id="110" idx="2"/>
            <a:endCxn id="99" idx="0"/>
          </p:cNvCxnSpPr>
          <p:nvPr/>
        </p:nvCxnSpPr>
        <p:spPr>
          <a:xfrm>
            <a:off x="2508125" y="1990575"/>
            <a:ext cx="0" cy="3831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2438900" y="2017750"/>
            <a:ext cx="11646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Added/Removed</a:t>
            </a:r>
            <a:endParaRPr sz="900">
              <a:solidFill>
                <a:schemeClr val="dk2"/>
              </a:solidFill>
            </a:endParaRPr>
          </a:p>
        </p:txBody>
      </p:sp>
      <p:sp>
        <p:nvSpPr>
          <p:cNvPr id="113" name="Google Shape;113;p19"/>
          <p:cNvSpPr txBox="1"/>
          <p:nvPr>
            <p:ph idx="1" type="body"/>
          </p:nvPr>
        </p:nvSpPr>
        <p:spPr>
          <a:xfrm>
            <a:off x="4899300" y="2951575"/>
            <a:ext cx="4244700" cy="15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Labeling</a:t>
            </a:r>
            <a:endParaRPr sz="1600"/>
          </a:p>
          <a:p>
            <a:pPr indent="-311150" lvl="0" marL="457200" marR="0" rtl="0" algn="l">
              <a:lnSpc>
                <a:spcPct val="115000"/>
              </a:lnSpc>
              <a:spcBef>
                <a:spcPts val="1200"/>
              </a:spcBef>
              <a:spcAft>
                <a:spcPts val="0"/>
              </a:spcAft>
              <a:buSzPts val="1300"/>
              <a:buChar char="●"/>
            </a:pPr>
            <a:r>
              <a:rPr lang="en" sz="1300"/>
              <a:t>Manually labeled</a:t>
            </a:r>
            <a:endParaRPr sz="1300"/>
          </a:p>
          <a:p>
            <a:pPr indent="-311150" lvl="0" marL="457200" marR="0" rtl="0" algn="l">
              <a:lnSpc>
                <a:spcPct val="115000"/>
              </a:lnSpc>
              <a:spcBef>
                <a:spcPts val="0"/>
              </a:spcBef>
              <a:spcAft>
                <a:spcPts val="0"/>
              </a:spcAft>
              <a:buSzPts val="1300"/>
              <a:buChar char="●"/>
            </a:pPr>
            <a:r>
              <a:rPr lang="en" sz="1300"/>
              <a:t>LLM labeled:</a:t>
            </a:r>
            <a:endParaRPr sz="1300"/>
          </a:p>
          <a:p>
            <a:pPr indent="-311150" lvl="1" marL="914400" marR="0" rtl="0" algn="l">
              <a:lnSpc>
                <a:spcPct val="115000"/>
              </a:lnSpc>
              <a:spcBef>
                <a:spcPts val="0"/>
              </a:spcBef>
              <a:spcAft>
                <a:spcPts val="0"/>
              </a:spcAft>
              <a:buSzPts val="1300"/>
              <a:buChar char="○"/>
            </a:pPr>
            <a:r>
              <a:rPr lang="en" sz="1300"/>
              <a:t>ask an LLM whether the document retrieved is relevant to the question 3 times</a:t>
            </a:r>
            <a:endParaRPr sz="1300"/>
          </a:p>
          <a:p>
            <a:pPr indent="-311150" lvl="1" marL="914400" marR="0" rtl="0" algn="l">
              <a:lnSpc>
                <a:spcPct val="115000"/>
              </a:lnSpc>
              <a:spcBef>
                <a:spcPts val="0"/>
              </a:spcBef>
              <a:spcAft>
                <a:spcPts val="0"/>
              </a:spcAft>
              <a:buSzPts val="1300"/>
              <a:buChar char="○"/>
            </a:pPr>
            <a:r>
              <a:rPr lang="en" sz="1300"/>
              <a:t>take the majority vote</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Retrieval Performance Evaluation</a:t>
            </a:r>
            <a:endParaRPr/>
          </a:p>
          <a:p>
            <a:pPr indent="0" lvl="0" marL="0" rtl="0" algn="l">
              <a:spcBef>
                <a:spcPts val="0"/>
              </a:spcBef>
              <a:spcAft>
                <a:spcPts val="0"/>
              </a:spcAft>
              <a:buNone/>
            </a:pPr>
            <a:r>
              <a:t/>
            </a:r>
            <a:endParaRPr sz="1800"/>
          </a:p>
        </p:txBody>
      </p:sp>
      <p:sp>
        <p:nvSpPr>
          <p:cNvPr id="119" name="Google Shape;119;p20"/>
          <p:cNvSpPr txBox="1"/>
          <p:nvPr/>
        </p:nvSpPr>
        <p:spPr>
          <a:xfrm>
            <a:off x="500425" y="2966850"/>
            <a:ext cx="4274400" cy="1877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595959"/>
                </a:solidFill>
              </a:rPr>
              <a:t>Metrics calculated from manual labelling:</a:t>
            </a:r>
            <a:endParaRPr sz="1600">
              <a:solidFill>
                <a:srgbClr val="595959"/>
              </a:solidFill>
            </a:endParaRPr>
          </a:p>
          <a:p>
            <a:pPr indent="-330200" lvl="0" marL="457200" marR="0" rtl="0" algn="l">
              <a:lnSpc>
                <a:spcPct val="115000"/>
              </a:lnSpc>
              <a:spcBef>
                <a:spcPts val="1200"/>
              </a:spcBef>
              <a:spcAft>
                <a:spcPts val="0"/>
              </a:spcAft>
              <a:buClr>
                <a:srgbClr val="595959"/>
              </a:buClr>
              <a:buSzPts val="1600"/>
              <a:buChar char="●"/>
            </a:pPr>
            <a:r>
              <a:rPr lang="en" sz="1600">
                <a:solidFill>
                  <a:srgbClr val="595959"/>
                </a:solidFill>
              </a:rPr>
              <a:t>mAP: 0.848333333</a:t>
            </a:r>
            <a:endParaRPr sz="1600">
              <a:solidFill>
                <a:srgbClr val="595959"/>
              </a:solidFill>
            </a:endParaRPr>
          </a:p>
          <a:p>
            <a:pPr indent="-330200" lvl="0" marL="457200" marR="0" rtl="0" algn="l">
              <a:lnSpc>
                <a:spcPct val="115000"/>
              </a:lnSpc>
              <a:spcBef>
                <a:spcPts val="0"/>
              </a:spcBef>
              <a:spcAft>
                <a:spcPts val="0"/>
              </a:spcAft>
              <a:buClr>
                <a:srgbClr val="595959"/>
              </a:buClr>
              <a:buSzPts val="1600"/>
              <a:buChar char="●"/>
            </a:pPr>
            <a:r>
              <a:rPr lang="en" sz="1600">
                <a:solidFill>
                  <a:srgbClr val="595959"/>
                </a:solidFill>
              </a:rPr>
              <a:t>mRR: 0.91</a:t>
            </a:r>
            <a:endParaRPr sz="1600">
              <a:solidFill>
                <a:srgbClr val="595959"/>
              </a:solidFill>
            </a:endParaRPr>
          </a:p>
          <a:p>
            <a:pPr indent="-330200" lvl="0" marL="457200" marR="0" rtl="0" algn="l">
              <a:lnSpc>
                <a:spcPct val="115000"/>
              </a:lnSpc>
              <a:spcBef>
                <a:spcPts val="0"/>
              </a:spcBef>
              <a:spcAft>
                <a:spcPts val="0"/>
              </a:spcAft>
              <a:buClr>
                <a:srgbClr val="595959"/>
              </a:buClr>
              <a:buSzPts val="1600"/>
              <a:buChar char="●"/>
            </a:pPr>
            <a:r>
              <a:rPr lang="en" sz="1600">
                <a:solidFill>
                  <a:srgbClr val="595959"/>
                </a:solidFill>
              </a:rPr>
              <a:t>mDCG: 2.294667844</a:t>
            </a:r>
            <a:endParaRPr sz="1600">
              <a:solidFill>
                <a:srgbClr val="595959"/>
              </a:solidFill>
            </a:endParaRPr>
          </a:p>
          <a:p>
            <a:pPr indent="-330200" lvl="0" marL="457200" marR="0" rtl="0" algn="l">
              <a:lnSpc>
                <a:spcPct val="115000"/>
              </a:lnSpc>
              <a:spcBef>
                <a:spcPts val="0"/>
              </a:spcBef>
              <a:spcAft>
                <a:spcPts val="0"/>
              </a:spcAft>
              <a:buClr>
                <a:srgbClr val="595959"/>
              </a:buClr>
              <a:buSzPts val="1600"/>
              <a:buChar char="●"/>
            </a:pPr>
            <a:r>
              <a:rPr lang="en" sz="1600">
                <a:solidFill>
                  <a:srgbClr val="595959"/>
                </a:solidFill>
              </a:rPr>
              <a:t>mNDCG: 0.890193541</a:t>
            </a:r>
            <a:endParaRPr sz="1600">
              <a:solidFill>
                <a:srgbClr val="595959"/>
              </a:solidFill>
            </a:endParaRPr>
          </a:p>
        </p:txBody>
      </p:sp>
      <p:sp>
        <p:nvSpPr>
          <p:cNvPr id="120" name="Google Shape;120;p20"/>
          <p:cNvSpPr txBox="1"/>
          <p:nvPr/>
        </p:nvSpPr>
        <p:spPr>
          <a:xfrm>
            <a:off x="4812300" y="3002700"/>
            <a:ext cx="4331700" cy="180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dk2"/>
                </a:solidFill>
              </a:rPr>
              <a:t>Metrics calculated from LLM labelling:</a:t>
            </a:r>
            <a:endParaRPr sz="1600">
              <a:solidFill>
                <a:schemeClr val="dk2"/>
              </a:solidFill>
            </a:endParaRPr>
          </a:p>
          <a:p>
            <a:pPr indent="-330200" lvl="0" marL="457200" marR="0" rtl="0" algn="l">
              <a:lnSpc>
                <a:spcPct val="115000"/>
              </a:lnSpc>
              <a:spcBef>
                <a:spcPts val="1200"/>
              </a:spcBef>
              <a:spcAft>
                <a:spcPts val="0"/>
              </a:spcAft>
              <a:buClr>
                <a:schemeClr val="dk2"/>
              </a:buClr>
              <a:buSzPts val="1600"/>
              <a:buChar char="●"/>
            </a:pPr>
            <a:r>
              <a:rPr lang="en" sz="1600">
                <a:solidFill>
                  <a:schemeClr val="dk2"/>
                </a:solidFill>
              </a:rPr>
              <a:t>mAP: 0.647569444</a:t>
            </a:r>
            <a:endParaRPr sz="1600">
              <a:solidFill>
                <a:schemeClr val="dk2"/>
              </a:solidFill>
            </a:endParaRPr>
          </a:p>
          <a:p>
            <a:pPr indent="-330200" lvl="0" marL="457200" marR="0" rtl="0" algn="l">
              <a:lnSpc>
                <a:spcPct val="115000"/>
              </a:lnSpc>
              <a:spcBef>
                <a:spcPts val="0"/>
              </a:spcBef>
              <a:spcAft>
                <a:spcPts val="0"/>
              </a:spcAft>
              <a:buClr>
                <a:schemeClr val="dk2"/>
              </a:buClr>
              <a:buSzPts val="1600"/>
              <a:buChar char="●"/>
            </a:pPr>
            <a:r>
              <a:rPr lang="en" sz="1600">
                <a:solidFill>
                  <a:schemeClr val="dk2"/>
                </a:solidFill>
              </a:rPr>
              <a:t>mRR: 0.691666667</a:t>
            </a:r>
            <a:endParaRPr sz="1600">
              <a:solidFill>
                <a:schemeClr val="dk2"/>
              </a:solidFill>
            </a:endParaRPr>
          </a:p>
          <a:p>
            <a:pPr indent="-330200" lvl="0" marL="457200" marR="0" rtl="0" algn="l">
              <a:lnSpc>
                <a:spcPct val="115000"/>
              </a:lnSpc>
              <a:spcBef>
                <a:spcPts val="0"/>
              </a:spcBef>
              <a:spcAft>
                <a:spcPts val="0"/>
              </a:spcAft>
              <a:buClr>
                <a:schemeClr val="dk2"/>
              </a:buClr>
              <a:buSzPts val="1600"/>
              <a:buChar char="●"/>
            </a:pPr>
            <a:r>
              <a:rPr lang="en" sz="1600">
                <a:solidFill>
                  <a:schemeClr val="dk2"/>
                </a:solidFill>
              </a:rPr>
              <a:t>mDCG: 1.716201672</a:t>
            </a:r>
            <a:endParaRPr sz="1600">
              <a:solidFill>
                <a:schemeClr val="dk2"/>
              </a:solidFill>
            </a:endParaRPr>
          </a:p>
          <a:p>
            <a:pPr indent="-330200" lvl="0" marL="457200" marR="0" rtl="0" algn="l">
              <a:lnSpc>
                <a:spcPct val="115000"/>
              </a:lnSpc>
              <a:spcBef>
                <a:spcPts val="0"/>
              </a:spcBef>
              <a:spcAft>
                <a:spcPts val="0"/>
              </a:spcAft>
              <a:buClr>
                <a:schemeClr val="dk2"/>
              </a:buClr>
              <a:buSzPts val="1600"/>
              <a:buChar char="●"/>
            </a:pPr>
            <a:r>
              <a:rPr lang="en" sz="1600">
                <a:solidFill>
                  <a:schemeClr val="dk2"/>
                </a:solidFill>
              </a:rPr>
              <a:t>mNDCG: 0.710704097</a:t>
            </a:r>
            <a:endParaRPr sz="1577">
              <a:solidFill>
                <a:schemeClr val="dk1"/>
              </a:solidFill>
            </a:endParaRPr>
          </a:p>
        </p:txBody>
      </p:sp>
      <p:sp>
        <p:nvSpPr>
          <p:cNvPr id="121" name="Google Shape;121;p20"/>
          <p:cNvSpPr txBox="1"/>
          <p:nvPr/>
        </p:nvSpPr>
        <p:spPr>
          <a:xfrm>
            <a:off x="480900" y="1314600"/>
            <a:ext cx="8182200" cy="10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55">
                <a:solidFill>
                  <a:srgbClr val="595959"/>
                </a:solidFill>
              </a:rPr>
              <a:t>Results</a:t>
            </a:r>
            <a:endParaRPr sz="2355">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Best combination: </a:t>
            </a:r>
            <a:endParaRPr sz="1800">
              <a:solidFill>
                <a:srgbClr val="595959"/>
              </a:solidFill>
            </a:endParaRPr>
          </a:p>
          <a:p>
            <a:pPr indent="0" lvl="0" marL="457200" rtl="0" algn="l">
              <a:spcBef>
                <a:spcPts val="0"/>
              </a:spcBef>
              <a:spcAft>
                <a:spcPts val="0"/>
              </a:spcAft>
              <a:buNone/>
            </a:pPr>
            <a:r>
              <a:rPr lang="en" sz="1800">
                <a:solidFill>
                  <a:srgbClr val="595959"/>
                </a:solidFill>
              </a:rPr>
              <a:t>BAAI/bge-small-en-v1.5 with newline character</a:t>
            </a:r>
            <a:endParaRPr sz="1800">
              <a:solidFill>
                <a:srgbClr val="595959"/>
              </a:solidFill>
            </a:endParaRPr>
          </a:p>
          <a:p>
            <a:pPr indent="0" lvl="0" marL="457200" rtl="0" algn="l">
              <a:spcBef>
                <a:spcPts val="0"/>
              </a:spcBef>
              <a:spcAft>
                <a:spcPts val="0"/>
              </a:spcAft>
              <a:buNone/>
            </a:pPr>
            <a:r>
              <a:rPr lang="en" sz="1800">
                <a:solidFill>
                  <a:srgbClr val="595959"/>
                </a:solidFill>
              </a:rPr>
              <a:t>&amp; Similarity search</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Generation Using LLM</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LLMs Tested: </a:t>
            </a:r>
            <a:endParaRPr/>
          </a:p>
          <a:p>
            <a:pPr indent="-317500" lvl="1" marL="914400" rtl="0" algn="l">
              <a:spcBef>
                <a:spcPts val="0"/>
              </a:spcBef>
              <a:spcAft>
                <a:spcPts val="0"/>
              </a:spcAft>
              <a:buSzPts val="1400"/>
              <a:buChar char="○"/>
            </a:pPr>
            <a:r>
              <a:rPr lang="en"/>
              <a:t>Mistral-7B-OpenOrca (60.17)</a:t>
            </a:r>
            <a:endParaRPr/>
          </a:p>
          <a:p>
            <a:pPr indent="-317500" lvl="1" marL="914400" rtl="0" algn="l">
              <a:spcBef>
                <a:spcPts val="0"/>
              </a:spcBef>
              <a:spcAft>
                <a:spcPts val="0"/>
              </a:spcAft>
              <a:buSzPts val="1400"/>
              <a:buChar char="○"/>
            </a:pPr>
            <a:r>
              <a:rPr lang="en"/>
              <a:t>neural-chat-7b-v3-1 (61.59)</a:t>
            </a:r>
            <a:endParaRPr/>
          </a:p>
          <a:p>
            <a:pPr indent="-317500" lvl="1" marL="914400" rtl="0" algn="l">
              <a:spcBef>
                <a:spcPts val="0"/>
              </a:spcBef>
              <a:spcAft>
                <a:spcPts val="0"/>
              </a:spcAft>
              <a:buSzPts val="1400"/>
              <a:buChar char="○"/>
            </a:pPr>
            <a:r>
              <a:rPr lang="en"/>
              <a:t>juanako-7b-UNA (67.46)</a:t>
            </a:r>
            <a:endParaRPr/>
          </a:p>
        </p:txBody>
      </p:sp>
      <p:pic>
        <p:nvPicPr>
          <p:cNvPr id="128" name="Google Shape;128;p21"/>
          <p:cNvPicPr preferRelativeResize="0"/>
          <p:nvPr/>
        </p:nvPicPr>
        <p:blipFill>
          <a:blip r:embed="rId3">
            <a:alphaModFix/>
          </a:blip>
          <a:stretch>
            <a:fillRect/>
          </a:stretch>
        </p:blipFill>
        <p:spPr>
          <a:xfrm>
            <a:off x="6816875" y="0"/>
            <a:ext cx="2327124" cy="2327124"/>
          </a:xfrm>
          <a:prstGeom prst="rect">
            <a:avLst/>
          </a:prstGeom>
          <a:noFill/>
          <a:ln>
            <a:noFill/>
          </a:ln>
        </p:spPr>
      </p:pic>
      <p:pic>
        <p:nvPicPr>
          <p:cNvPr id="129" name="Google Shape;129;p21"/>
          <p:cNvPicPr preferRelativeResize="0"/>
          <p:nvPr/>
        </p:nvPicPr>
        <p:blipFill>
          <a:blip r:embed="rId4">
            <a:alphaModFix/>
          </a:blip>
          <a:stretch>
            <a:fillRect/>
          </a:stretch>
        </p:blipFill>
        <p:spPr>
          <a:xfrm>
            <a:off x="-253600" y="3608188"/>
            <a:ext cx="2647950" cy="1724025"/>
          </a:xfrm>
          <a:prstGeom prst="rect">
            <a:avLst/>
          </a:prstGeom>
          <a:noFill/>
          <a:ln>
            <a:noFill/>
          </a:ln>
        </p:spPr>
      </p:pic>
      <p:pic>
        <p:nvPicPr>
          <p:cNvPr id="130" name="Google Shape;130;p21"/>
          <p:cNvPicPr preferRelativeResize="0"/>
          <p:nvPr/>
        </p:nvPicPr>
        <p:blipFill>
          <a:blip r:embed="rId5">
            <a:alphaModFix/>
          </a:blip>
          <a:stretch>
            <a:fillRect/>
          </a:stretch>
        </p:blipFill>
        <p:spPr>
          <a:xfrm>
            <a:off x="2144458" y="2327125"/>
            <a:ext cx="6999542" cy="281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