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8" r:id="rId2"/>
    <p:sldId id="275" r:id="rId3"/>
    <p:sldId id="406" r:id="rId4"/>
    <p:sldId id="358" r:id="rId5"/>
    <p:sldId id="359" r:id="rId6"/>
    <p:sldId id="360" r:id="rId7"/>
    <p:sldId id="361" r:id="rId8"/>
    <p:sldId id="399" r:id="rId9"/>
    <p:sldId id="413" r:id="rId10"/>
    <p:sldId id="400" r:id="rId11"/>
    <p:sldId id="402" r:id="rId12"/>
    <p:sldId id="404" r:id="rId13"/>
    <p:sldId id="265" r:id="rId14"/>
    <p:sldId id="403" r:id="rId15"/>
    <p:sldId id="411" r:id="rId16"/>
    <p:sldId id="414" r:id="rId17"/>
    <p:sldId id="364" r:id="rId18"/>
    <p:sldId id="363" r:id="rId19"/>
    <p:sldId id="365" r:id="rId20"/>
    <p:sldId id="395" r:id="rId21"/>
    <p:sldId id="366" r:id="rId22"/>
    <p:sldId id="367" r:id="rId23"/>
    <p:sldId id="377" r:id="rId24"/>
    <p:sldId id="378" r:id="rId25"/>
    <p:sldId id="379" r:id="rId26"/>
    <p:sldId id="380" r:id="rId27"/>
    <p:sldId id="369" r:id="rId28"/>
    <p:sldId id="368" r:id="rId29"/>
    <p:sldId id="370" r:id="rId30"/>
    <p:sldId id="371" r:id="rId31"/>
    <p:sldId id="372" r:id="rId32"/>
    <p:sldId id="393" r:id="rId33"/>
    <p:sldId id="415" r:id="rId34"/>
    <p:sldId id="386" r:id="rId35"/>
    <p:sldId id="373" r:id="rId36"/>
    <p:sldId id="374" r:id="rId37"/>
    <p:sldId id="385" r:id="rId38"/>
    <p:sldId id="416" r:id="rId39"/>
    <p:sldId id="381" r:id="rId40"/>
    <p:sldId id="382" r:id="rId41"/>
    <p:sldId id="396" r:id="rId42"/>
    <p:sldId id="384" r:id="rId43"/>
    <p:sldId id="383" r:id="rId44"/>
    <p:sldId id="388" r:id="rId45"/>
    <p:sldId id="390" r:id="rId46"/>
    <p:sldId id="391" r:id="rId47"/>
    <p:sldId id="392" r:id="rId48"/>
    <p:sldId id="397" r:id="rId49"/>
    <p:sldId id="398" r:id="rId50"/>
    <p:sldId id="417" r:id="rId51"/>
    <p:sldId id="418" r:id="rId52"/>
    <p:sldId id="412" r:id="rId5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1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0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0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002253471741175X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77-D2CA-4C91-8ED0-27B5514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Models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function of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problems, we know only a few features are likely relevant</a:t>
                </a:r>
              </a:p>
              <a:p>
                <a:r>
                  <a:rPr lang="en-US" dirty="0"/>
                  <a:t>This means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most features</a:t>
                </a:r>
              </a:p>
              <a:p>
                <a:r>
                  <a:rPr lang="en-US" dirty="0"/>
                  <a:t>But, we don’t know a priori which  features are relevant</a:t>
                </a:r>
              </a:p>
              <a:p>
                <a:r>
                  <a:rPr lang="en-US" dirty="0"/>
                  <a:t>Model selection problem:  Fit a model with a small number of features</a:t>
                </a:r>
              </a:p>
              <a:p>
                <a:r>
                  <a:rPr lang="en-US" dirty="0"/>
                  <a:t>Mathematically:</a:t>
                </a:r>
              </a:p>
              <a:p>
                <a:pPr lvl="1"/>
                <a:r>
                  <a:rPr lang="en-US" dirty="0"/>
                  <a:t>Determine a subset of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Fit a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A638-883F-4968-8501-A868FFD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4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test:</a:t>
            </a:r>
          </a:p>
          <a:p>
            <a:pPr lvl="1"/>
            <a:r>
              <a:rPr lang="en-US" dirty="0"/>
              <a:t>We have a number of features</a:t>
            </a:r>
          </a:p>
          <a:p>
            <a:r>
              <a:rPr lang="en-US" dirty="0"/>
              <a:t>But, likely that only a small number of features are relevant</a:t>
            </a:r>
          </a:p>
          <a:p>
            <a:r>
              <a:rPr lang="en-US" dirty="0"/>
              <a:t>Want a method that can determine which ones matter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7473" y="23563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know from last lecture:</a:t>
                </a:r>
              </a:p>
              <a:p>
                <a:pPr lvl="1"/>
                <a:r>
                  <a:rPr lang="en-US" dirty="0"/>
                  <a:t>Too many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Large generalization error</a:t>
                </a:r>
              </a:p>
              <a:p>
                <a:r>
                  <a:rPr lang="en-US" dirty="0"/>
                  <a:t>In this data set, only a few factors are likely significant</a:t>
                </a:r>
              </a:p>
              <a:p>
                <a:r>
                  <a:rPr lang="en-US" dirty="0"/>
                  <a:t>But, we don’t know which one</a:t>
                </a:r>
              </a:p>
              <a:p>
                <a:r>
                  <a:rPr lang="en-US" dirty="0"/>
                  <a:t>Can we  automatically identify them?</a:t>
                </a:r>
              </a:p>
              <a:p>
                <a:pPr lvl="1"/>
                <a:r>
                  <a:rPr lang="en-US" dirty="0"/>
                  <a:t>Use correlation between features and target</a:t>
                </a:r>
              </a:p>
              <a:p>
                <a:pPr lvl="2"/>
                <a:r>
                  <a:rPr lang="en-US" dirty="0"/>
                  <a:t>Do not always work well</a:t>
                </a:r>
              </a:p>
              <a:p>
                <a:pPr lvl="1"/>
                <a:r>
                  <a:rPr lang="en-US" dirty="0"/>
                  <a:t>Exhaustive search can be expansive!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constraint: </a:t>
                </a:r>
              </a:p>
              <a:p>
                <a:pPr lvl="1"/>
                <a:r>
                  <a:rPr lang="en-US" dirty="0"/>
                  <a:t>Force only a few parameters to be non-zero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 idea of </a:t>
                </a:r>
                <a:r>
                  <a:rPr lang="en-US" dirty="0">
                    <a:solidFill>
                      <a:schemeClr val="accent1"/>
                    </a:solidFill>
                  </a:rPr>
                  <a:t>regularization</a:t>
                </a:r>
                <a:r>
                  <a:rPr lang="en-US" dirty="0"/>
                  <a:t>:	</a:t>
                </a:r>
              </a:p>
              <a:p>
                <a:pPr lvl="1"/>
                <a:r>
                  <a:rPr lang="en-US" dirty="0"/>
                  <a:t>Constrain the parameters with prior knowledge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  <a:blipFill>
                <a:blip r:embed="rId2"/>
                <a:stretch>
                  <a:fillRect l="-1953" t="-1754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903C-D786-4BC5-862C-100411AB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</a:p>
              <a:p>
                <a:endParaRPr lang="en-US" dirty="0"/>
              </a:p>
              <a:p>
                <a:r>
                  <a:rPr lang="en-US" dirty="0"/>
                  <a:t>Concept: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7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 of regularization controlled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the regularization sum</a:t>
                </a:r>
              </a:p>
              <a:p>
                <a:pPr lvl="1"/>
                <a:r>
                  <a:rPr lang="en-US" dirty="0"/>
                  <a:t>Does not include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terms depends on the mean of the target</a:t>
                </a:r>
              </a:p>
              <a:p>
                <a:pPr lvl="1"/>
                <a:r>
                  <a:rPr lang="en-US" dirty="0"/>
                  <a:t>Should not be arbitrarily constrained to be small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  <a:blipFill>
                <a:blip r:embed="rId2"/>
                <a:stretch>
                  <a:fillRect l="-2477" t="-15211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1992178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/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 not penalize small non-zero </a:t>
                </a:r>
                <a:r>
                  <a:rPr lang="en-US" dirty="0" err="1"/>
                  <a:t>coef</a:t>
                </a:r>
                <a:r>
                  <a:rPr lang="en-US" dirty="0"/>
                  <a:t>., overly penalize large </a:t>
                </a:r>
                <a:r>
                  <a:rPr lang="en-US" dirty="0" err="1"/>
                  <a:t>coef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tend to make coefficients either 0 or large (SPARSE!)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blipFill>
                <a:blip r:embed="rId7"/>
                <a:stretch>
                  <a:fillRect l="-1269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Scaling: 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the data have been scaled to have zero mean and unit variance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4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can be easily performed for 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is convex 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Not great for feature selection</a:t>
            </a:r>
          </a:p>
          <a:p>
            <a:pPr lvl="1"/>
            <a:r>
              <a:rPr lang="en-US" dirty="0"/>
              <a:t>Closed-form solution possible </a:t>
            </a:r>
          </a:p>
          <a:p>
            <a:r>
              <a:rPr lang="en-US" dirty="0"/>
              <a:t>L1 tends to lead to more sparse solutions</a:t>
            </a:r>
          </a:p>
          <a:p>
            <a:pPr lvl="1"/>
            <a:r>
              <a:rPr lang="en-US" dirty="0"/>
              <a:t>Several coefficients are zero</a:t>
            </a:r>
          </a:p>
          <a:p>
            <a:pPr lvl="1"/>
            <a:r>
              <a:rPr lang="en-US" dirty="0"/>
              <a:t>No closed-form solution </a:t>
            </a:r>
          </a:p>
          <a:p>
            <a:pPr lvl="1"/>
            <a:r>
              <a:rPr lang="en-US" dirty="0"/>
              <a:t>Will focus this lecture on 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8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E845-AD88-2248-AC40-207AE1E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Loss function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Tries to keep coefficients small </a:t>
                </a:r>
              </a:p>
              <a:p>
                <a:pPr lvl="1"/>
                <a:r>
                  <a:rPr lang="en-US" dirty="0"/>
                  <a:t>Only use coefficients when it reduces prediction error</a:t>
                </a:r>
              </a:p>
              <a:p>
                <a:r>
                  <a:rPr lang="en-US" dirty="0"/>
                  <a:t>Without regularization:  </a:t>
                </a:r>
              </a:p>
              <a:p>
                <a:pPr lvl="1"/>
                <a:r>
                  <a:rPr lang="en-US" dirty="0"/>
                  <a:t>Parameters are unrestricted</a:t>
                </a:r>
              </a:p>
              <a:p>
                <a:pPr lvl="1"/>
                <a:r>
                  <a:rPr lang="en-US" dirty="0"/>
                  <a:t>Models have high variance</a:t>
                </a:r>
              </a:p>
              <a:p>
                <a:pPr lvl="1"/>
                <a:r>
                  <a:rPr lang="en-US" dirty="0"/>
                  <a:t>Large positive and negative coefficients cancel each other for correlated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C5DFF-F4A9-A148-843A-4570C3B5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 for given regularization level</a:t>
                </a:r>
              </a:p>
              <a:p>
                <a:pPr lvl="1"/>
                <a:r>
                  <a:rPr lang="en-US" dirty="0"/>
                  <a:t>Easily obtainable by setting gradient to zero (HW!)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determine the right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Through cross validation!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/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6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CB5-1989-DB46-BC1D-5526AC42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9" y="72845"/>
            <a:ext cx="5241736" cy="1445740"/>
          </a:xfrm>
        </p:spPr>
        <p:txBody>
          <a:bodyPr>
            <a:normAutofit/>
          </a:bodyPr>
          <a:lstStyle/>
          <a:p>
            <a:r>
              <a:rPr lang="en-US" sz="4400" dirty="0"/>
              <a:t>Coefficient path with ridge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5A50E-D23B-C04B-B614-CBAB5514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492" y="72845"/>
            <a:ext cx="5387643" cy="6241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134B-41D1-7D43-95B8-47CFCE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F631-CC65-F246-AA84-D5F935380C5B}"/>
              </a:ext>
            </a:extLst>
          </p:cNvPr>
          <p:cNvSpPr txBox="1"/>
          <p:nvPr/>
        </p:nvSpPr>
        <p:spPr>
          <a:xfrm>
            <a:off x="815546" y="3089190"/>
            <a:ext cx="4707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[Hastie2008]: Hastie, </a:t>
            </a:r>
            <a:r>
              <a:rPr lang="en-US" sz="2000" dirty="0" err="1"/>
              <a:t>Tibshirani</a:t>
            </a:r>
            <a:r>
              <a:rPr lang="en-US" sz="2000" dirty="0"/>
              <a:t>, Friedman, The elements of statistical learning.</a:t>
            </a:r>
          </a:p>
          <a:p>
            <a:endParaRPr lang="en-US" sz="2000" dirty="0"/>
          </a:p>
          <a:p>
            <a:r>
              <a:rPr lang="en-US" sz="2000" dirty="0"/>
              <a:t>For more on this subject, see Sec. 3.4.1.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/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blipFill>
                <a:blip r:embed="rId3"/>
                <a:stretch>
                  <a:fillRect l="-519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/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blipFill>
                <a:blip r:embed="rId4"/>
                <a:stretch>
                  <a:fillRect l="-344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/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 that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does not lead to fewer non-zero coefficients, but only smaller (and mostly positive) coefficients!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blipFill>
                <a:blip r:embed="rId5"/>
                <a:stretch>
                  <a:fillRect l="-1108" t="-246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05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However, there is a unique minimum because the cost function is convex.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3A6-0D34-4E0B-A51B-72E70070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LASSO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sklearn</a:t>
                </a:r>
                <a:r>
                  <a:rPr lang="en-US" dirty="0"/>
                  <a:t> Lasso method</a:t>
                </a:r>
              </a:p>
              <a:p>
                <a:pPr lvl="1"/>
                <a:r>
                  <a:rPr lang="en-US" dirty="0"/>
                  <a:t>Solve using coordinate descent</a:t>
                </a:r>
              </a:p>
              <a:p>
                <a:r>
                  <a:rPr lang="en-US" dirty="0"/>
                  <a:t>Cross validation loop</a:t>
                </a:r>
              </a:p>
              <a:p>
                <a:pPr lvl="1"/>
                <a:r>
                  <a:rPr lang="en-US" dirty="0"/>
                  <a:t>Outer loop:  Loop over folds</a:t>
                </a:r>
              </a:p>
              <a:p>
                <a:pPr lvl="1"/>
                <a:r>
                  <a:rPr lang="en-US" dirty="0"/>
                  <a:t>Inner loop:  Loop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mean and </a:t>
                </a:r>
                <a:r>
                  <a:rPr lang="en-US" dirty="0" err="1"/>
                  <a:t>std</a:t>
                </a:r>
                <a:r>
                  <a:rPr lang="en-US" dirty="0"/>
                  <a:t> deviation of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  <a:blipFill>
                <a:blip r:embed="rId2"/>
                <a:stretch>
                  <a:fillRect l="-258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B16B-B127-4E4E-A27E-05CB277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9E15-A7DD-4253-846B-D357E00B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86" y="1456303"/>
            <a:ext cx="3949165" cy="464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3625-C190-4691-9291-5BD26702A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0" y="3777303"/>
            <a:ext cx="3886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4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887-5BA2-49C6-AA78-5A21433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Standard Deviation Rule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one standard deviation rule from before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minimum mean MSE, </a:t>
                </a:r>
                <a:r>
                  <a:rPr lang="en-US" dirty="0" err="1"/>
                  <a:t>mean_mean</a:t>
                </a:r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tgt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largest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mse_mean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dirty="0" err="1"/>
                  <a:t>mse_tgt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86A3-34F2-42D1-B7C4-FCBB6D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FD96C-16E7-4B6E-B59E-082B1400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05150"/>
            <a:ext cx="3905250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1EA88-96E0-486A-94C4-FAF2FAFF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55" y="1620837"/>
            <a:ext cx="4391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44805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DB9-4004-47C4-8230-73F6F2A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</p:spPr>
            <p:txBody>
              <a:bodyPr/>
              <a:lstStyle/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via cross-validation</a:t>
                </a:r>
              </a:p>
              <a:p>
                <a:r>
                  <a:rPr lang="en-US" dirty="0"/>
                  <a:t>Then, find coefficients using all training data.</a:t>
                </a:r>
              </a:p>
              <a:p>
                <a:r>
                  <a:rPr lang="en-US" dirty="0"/>
                  <a:t>Final coefficients are sparse:</a:t>
                </a:r>
              </a:p>
              <a:p>
                <a:pPr lvl="1"/>
                <a:r>
                  <a:rPr lang="en-US" dirty="0"/>
                  <a:t>Only three factors are non-zeros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:  log cancer volume</a:t>
                </a:r>
              </a:p>
              <a:p>
                <a:pPr lvl="1"/>
                <a:r>
                  <a:rPr lang="en-US" dirty="0" err="1"/>
                  <a:t>Lweight</a:t>
                </a:r>
                <a:r>
                  <a:rPr lang="en-US" dirty="0"/>
                  <a:t>:  Log weight</a:t>
                </a:r>
              </a:p>
              <a:p>
                <a:pPr lvl="1"/>
                <a:r>
                  <a:rPr lang="en-US" dirty="0" err="1"/>
                  <a:t>Svi</a:t>
                </a:r>
                <a:r>
                  <a:rPr lang="en-US" dirty="0"/>
                  <a:t>: seminal vesicle invasion</a:t>
                </a:r>
              </a:p>
              <a:p>
                <a:r>
                  <a:rPr lang="en-US" dirty="0"/>
                  <a:t>Use only features corresponding to non-zero coefficients for linear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  <a:blipFill>
                <a:blip r:embed="rId2"/>
                <a:stretch>
                  <a:fillRect l="-2749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AFD-5720-4E3E-834A-0A63C00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D2AB-3AFB-462B-9C71-AEE3991C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1708150"/>
            <a:ext cx="3779129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7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DBF-0980-4D37-B359-9B19A6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to plot coefficients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Called the LASSO path</a:t>
                </a:r>
              </a:p>
              <a:p>
                <a:r>
                  <a:rPr lang="en-US" dirty="0"/>
                  <a:t>Indicates relative importance of different factors</a:t>
                </a:r>
              </a:p>
              <a:p>
                <a:r>
                  <a:rPr lang="en-US" dirty="0"/>
                  <a:t>For this data set: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 most important</a:t>
                </a:r>
              </a:p>
              <a:p>
                <a:endParaRPr lang="en-US" dirty="0"/>
              </a:p>
              <a:p>
                <a:r>
                  <a:rPr lang="en-US" dirty="0"/>
                  <a:t>Don’t draw medical conclusions</a:t>
                </a:r>
              </a:p>
              <a:p>
                <a:pPr lvl="1"/>
                <a:r>
                  <a:rPr lang="en-US" dirty="0"/>
                  <a:t>Need more detailed significance testing</a:t>
                </a:r>
              </a:p>
              <a:p>
                <a:pPr lvl="1"/>
                <a:r>
                  <a:rPr lang="en-US" dirty="0"/>
                  <a:t>Complex subject for another class…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2934-CCD9-41F7-8B89-C44127B6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11A28-70C1-41CC-884E-893B85FD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000250"/>
            <a:ext cx="523048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81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27769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3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11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32707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E66F-6839-4583-BAEB-4B3B7DCC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Specific Antigen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28E3-EA84-461D-A8FB-242DE90F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levels easily tested</a:t>
            </a:r>
          </a:p>
          <a:p>
            <a:r>
              <a:rPr lang="en-US" dirty="0"/>
              <a:t>High PSA believed to be associated with prostate cancer</a:t>
            </a:r>
          </a:p>
          <a:p>
            <a:pPr lvl="1"/>
            <a:r>
              <a:rPr lang="en-US" dirty="0"/>
              <a:t>Potential tool for screening</a:t>
            </a:r>
          </a:p>
          <a:p>
            <a:r>
              <a:rPr lang="en-US" dirty="0"/>
              <a:t>Classic 1989 study by Thomas et al:</a:t>
            </a:r>
          </a:p>
          <a:p>
            <a:pPr lvl="1"/>
            <a:r>
              <a:rPr lang="en-US" dirty="0"/>
              <a:t>Measured PSA level of 102 men prior to prostate removal</a:t>
            </a:r>
          </a:p>
          <a:p>
            <a:pPr lvl="1"/>
            <a:r>
              <a:rPr lang="en-US" dirty="0"/>
              <a:t>Measured characteristics of prostate from samples</a:t>
            </a:r>
          </a:p>
          <a:p>
            <a:pPr lvl="1"/>
            <a:r>
              <a:rPr lang="en-US" dirty="0"/>
              <a:t>Characteristics include cancer volume, weight, …</a:t>
            </a:r>
          </a:p>
          <a:p>
            <a:r>
              <a:rPr lang="en-US" dirty="0"/>
              <a:t>Data analysis:</a:t>
            </a:r>
          </a:p>
          <a:p>
            <a:pPr lvl="1"/>
            <a:r>
              <a:rPr lang="en-US" dirty="0"/>
              <a:t>What characteristics predict PSA?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C79C-0FD9-477E-8ABC-92DA1048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0490070-4BA6-433B-BF85-815ACCE5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3960867"/>
            <a:ext cx="2461375" cy="1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state specific antigen">
            <a:extLst>
              <a:ext uri="{FF2B5EF4-FFF2-40B4-BE49-F238E27FC236}">
                <a16:creationId xmlns:a16="http://schemas.microsoft.com/office/drawing/2014/main" id="{1B0D21E1-9EE9-47DA-858E-D8B19BD7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183856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F7363-C618-43A4-874D-40A7AAFF2023}"/>
              </a:ext>
            </a:extLst>
          </p:cNvPr>
          <p:cNvSpPr txBox="1"/>
          <p:nvPr/>
        </p:nvSpPr>
        <p:spPr>
          <a:xfrm>
            <a:off x="1062218" y="5068235"/>
            <a:ext cx="5853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Stamey</a:t>
            </a:r>
            <a:r>
              <a:rPr lang="en-US" sz="1400" dirty="0"/>
              <a:t>, Thomas A., et al. "</a:t>
            </a:r>
            <a:r>
              <a:rPr lang="en-US" sz="1400" u="sng" dirty="0">
                <a:hlinkClick r:id="rId4"/>
              </a:rPr>
              <a:t>Prostate specific antigen in the diagnosis and treatment of adenocarcinoma of the prostate. II. Radical prostatectomy treated patients</a:t>
            </a:r>
            <a:r>
              <a:rPr lang="en-US" sz="1400" dirty="0"/>
              <a:t>." The Journal of urology 141.5 (1989): 1076-1083.</a:t>
            </a:r>
          </a:p>
        </p:txBody>
      </p:sp>
    </p:spTree>
    <p:extLst>
      <p:ext uri="{BB962C8B-B14F-4D97-AF65-F5344CB8AC3E}">
        <p14:creationId xmlns:p14="http://schemas.microsoft.com/office/powerpoint/2010/main" val="3599042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715-78FB-064C-BF99-48FF053C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through demo comparing different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456-57B8-C048-927D-D3493373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B878-17EA-3644-8B67-17B0ECD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8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F029-E61E-49AD-84E7-3BE4ACF6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433-476C-4BA7-9EAE-BA4A1C76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Prostate dataset widely-used in ML classes</a:t>
            </a:r>
          </a:p>
          <a:p>
            <a:r>
              <a:rPr lang="en-US" dirty="0"/>
              <a:t>Can be downloaded from many sites</a:t>
            </a:r>
          </a:p>
          <a:p>
            <a:r>
              <a:rPr lang="en-US" dirty="0"/>
              <a:t>Samples = 97 patients</a:t>
            </a:r>
          </a:p>
          <a:p>
            <a:r>
              <a:rPr lang="en-US" dirty="0"/>
              <a:t>8 features of the prostate </a:t>
            </a:r>
          </a:p>
          <a:p>
            <a:r>
              <a:rPr lang="en-US" dirty="0"/>
              <a:t>Target variable = </a:t>
            </a:r>
            <a:r>
              <a:rPr lang="en-US" dirty="0" err="1"/>
              <a:t>lpsa</a:t>
            </a:r>
            <a:r>
              <a:rPr lang="en-US" dirty="0"/>
              <a:t> (log PSA)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31BA2-7D7C-4124-A7EA-67AC16EE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C0C04-BE33-4A73-9AB8-B2F46D9B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00" y="1649649"/>
            <a:ext cx="3200400" cy="34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7457D-15E8-4649-ABF4-66313DBC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98" y="4212445"/>
            <a:ext cx="5838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9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4A1B-F688-4827-A78A-3D74108F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</p:spPr>
            <p:txBody>
              <a:bodyPr/>
              <a:lstStyle/>
              <a:p>
                <a:r>
                  <a:rPr lang="en-US" dirty="0"/>
                  <a:t>Simple idea:  Use linear regression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lpsa</a:t>
                </a:r>
                <a:r>
                  <a:rPr lang="en-US" dirty="0"/>
                  <a:t> (target PSA level)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prostate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8)</a:t>
                </a:r>
              </a:p>
              <a:p>
                <a:endParaRPr lang="en-US" dirty="0"/>
              </a:p>
              <a:p>
                <a:r>
                  <a:rPr lang="en-US" dirty="0"/>
                  <a:t>Why linear regression?</a:t>
                </a:r>
              </a:p>
              <a:p>
                <a:pPr lvl="1"/>
                <a:r>
                  <a:rPr lang="en-US" dirty="0"/>
                  <a:t>Easy to compute / interpret</a:t>
                </a:r>
              </a:p>
              <a:p>
                <a:pPr lvl="1"/>
                <a:r>
                  <a:rPr lang="en-US" dirty="0"/>
                  <a:t>Coefficients are easy to interpret</a:t>
                </a:r>
              </a:p>
              <a:p>
                <a:pPr lvl="1"/>
                <a:r>
                  <a:rPr lang="en-US" dirty="0"/>
                  <a:t>Larger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larger influence of feature on PSA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  <a:blipFill>
                <a:blip r:embed="rId2"/>
                <a:stretch>
                  <a:fillRect l="-251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103D-20FB-4A17-A835-EFDDFB27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D462E-8CB9-4595-92D6-1CDF95A0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43" y="3867578"/>
            <a:ext cx="3076575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5D91-13FE-41FD-B703-D028EA29A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27" y="1642681"/>
            <a:ext cx="3886200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D8D2B-0A36-4351-939B-7F6A056EC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27" y="2294375"/>
            <a:ext cx="5040974" cy="13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9DC-BA1F-45B9-8BDD-0870040C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DDEC-5DE3-43BF-BC27-DC9716272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Evaluate model with cross validation</a:t>
                </a:r>
              </a:p>
              <a:p>
                <a:pPr lvl="1"/>
                <a:r>
                  <a:rPr lang="en-US" dirty="0"/>
                  <a:t>Train on 48 samples</a:t>
                </a:r>
              </a:p>
              <a:p>
                <a:pPr lvl="1"/>
                <a:r>
                  <a:rPr lang="en-US" dirty="0"/>
                  <a:t>Measure RSS on 49 samples</a:t>
                </a:r>
              </a:p>
              <a:p>
                <a:r>
                  <a:rPr lang="en-US" dirty="0"/>
                  <a:t>We obtain reasonable fit on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≈0.58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DDEC-5DE3-43BF-BC27-DC9716272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E9F0-32A6-4E45-AE49-A77BE82C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997B1-093E-436C-B5A1-0BB9577D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12" y="1275857"/>
            <a:ext cx="4219575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AE550-4A7A-471D-9C93-0905F33F1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31" y="3107570"/>
            <a:ext cx="4257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184-E72D-4B61-9B4A-732F6464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303B8-4864-4FDB-AEA9-57929ABF8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8520" cy="4329817"/>
              </a:xfrm>
            </p:spPr>
            <p:txBody>
              <a:bodyPr/>
              <a:lstStyle/>
              <a:p>
                <a:r>
                  <a:rPr lang="en-US" dirty="0"/>
                  <a:t>Recall that model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indicates </a:t>
                </a:r>
                <a:br>
                  <a:rPr lang="en-US" dirty="0"/>
                </a:br>
                <a:r>
                  <a:rPr lang="en-US" dirty="0"/>
                  <a:t>dependence of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PSA test:</a:t>
                </a:r>
              </a:p>
              <a:p>
                <a:pPr lvl="1"/>
                <a:r>
                  <a:rPr lang="en-US" dirty="0"/>
                  <a:t>Highest weight on </a:t>
                </a:r>
                <a:r>
                  <a:rPr lang="en-US" dirty="0" err="1"/>
                  <a:t>lcavol</a:t>
                </a:r>
                <a:r>
                  <a:rPr lang="en-US" dirty="0"/>
                  <a:t> (log cancer volume)</a:t>
                </a:r>
              </a:p>
              <a:p>
                <a:pPr lvl="1"/>
                <a:r>
                  <a:rPr lang="en-US" dirty="0"/>
                  <a:t>But, weights on all features are non-zero</a:t>
                </a:r>
              </a:p>
              <a:p>
                <a:pPr lvl="1"/>
                <a:r>
                  <a:rPr lang="en-US" dirty="0"/>
                  <a:t>Hard to eliminate features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can we tell if some features are not significant?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303B8-4864-4FDB-AEA9-57929ABF8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8520" cy="4329817"/>
              </a:xfrm>
              <a:blipFill>
                <a:blip r:embed="rId2"/>
                <a:stretch>
                  <a:fillRect l="-246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1FC8D-6D2D-4148-A271-69188C4D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386CF-42C2-4274-A7BC-8DB30676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53" y="1450493"/>
            <a:ext cx="2800350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E851E-D17B-47FD-A61E-BDA5747A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953" y="2258368"/>
            <a:ext cx="1628775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E4297-FBFD-4DBA-9518-74924789F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683" y="3872998"/>
            <a:ext cx="3106293" cy="19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3569" y="188087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9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29914</TotalTime>
  <Words>2920</Words>
  <Application>Microsoft Office PowerPoint</Application>
  <PresentationFormat>Widescreen</PresentationFormat>
  <Paragraphs>512</Paragraphs>
  <Slides>52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Cambria Math</vt:lpstr>
      <vt:lpstr>Wingdings</vt:lpstr>
      <vt:lpstr>Retrospect</vt:lpstr>
      <vt:lpstr>Lecture 5  LASSO Regularization and Feature Selection</vt:lpstr>
      <vt:lpstr>Learning Objectives</vt:lpstr>
      <vt:lpstr>Outline </vt:lpstr>
      <vt:lpstr>Prostate Specific Antigen Testing</vt:lpstr>
      <vt:lpstr>Data</vt:lpstr>
      <vt:lpstr>First Try:  Linear Model</vt:lpstr>
      <vt:lpstr>Model Fit</vt:lpstr>
      <vt:lpstr>Looking at the Coefficients</vt:lpstr>
      <vt:lpstr>Outline </vt:lpstr>
      <vt:lpstr>Model Selection</vt:lpstr>
      <vt:lpstr>Example 1:  Medical Modeling</vt:lpstr>
      <vt:lpstr>Model Selection with Limited Data</vt:lpstr>
      <vt:lpstr>Example 2:  Spam Detection</vt:lpstr>
      <vt:lpstr>Example 3:  EEG</vt:lpstr>
      <vt:lpstr>Example 4:  DNA MicroArray Data</vt:lpstr>
      <vt:lpstr>Outline </vt:lpstr>
      <vt:lpstr>Intuition</vt:lpstr>
      <vt:lpstr>Regularized LS Estimation</vt:lpstr>
      <vt:lpstr>Two Common Regularizers</vt:lpstr>
      <vt:lpstr>Data Scaling</vt:lpstr>
      <vt:lpstr>L1 and L2 Norm</vt:lpstr>
      <vt:lpstr>Ridge vs LASSO</vt:lpstr>
      <vt:lpstr>Ridge Regression</vt:lpstr>
      <vt:lpstr>Ridge Regression</vt:lpstr>
      <vt:lpstr>Coefficient path with ridge regression</vt:lpstr>
      <vt:lpstr>LASSO Regression</vt:lpstr>
      <vt:lpstr>Selecting Regularization Level</vt:lpstr>
      <vt:lpstr>Computing LASSO in python</vt:lpstr>
      <vt:lpstr>Using One Standard Deviation Rule </vt:lpstr>
      <vt:lpstr>Coefficients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Going through demo comparing different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496</cp:revision>
  <cp:lastPrinted>2017-09-12T01:33:25Z</cp:lastPrinted>
  <dcterms:created xsi:type="dcterms:W3CDTF">2015-03-22T11:15:32Z</dcterms:created>
  <dcterms:modified xsi:type="dcterms:W3CDTF">2019-02-12T16:54:14Z</dcterms:modified>
</cp:coreProperties>
</file>