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80" r:id="rId12"/>
    <p:sldId id="282" r:id="rId13"/>
    <p:sldId id="265" r:id="rId14"/>
    <p:sldId id="266" r:id="rId15"/>
    <p:sldId id="268" r:id="rId16"/>
    <p:sldId id="267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59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AA832-7624-3846-AC9F-40171D377CC7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64636-7700-894B-BF72-7F52A965D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5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AB28-2B2E-4D46-BABA-3F51FA25F2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5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AB28-2B2E-4D46-BABA-3F51FA25F2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8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AB28-2B2E-4D46-BABA-3F51FA25F2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9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683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1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87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1468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9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63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74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241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BFCC20-E304-0941-B031-16BB92B59EC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AAADFB-FF8B-1244-8A36-3155ED809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9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183346"/>
          </a:xfrm>
        </p:spPr>
        <p:txBody>
          <a:bodyPr/>
          <a:lstStyle/>
          <a:p>
            <a:r>
              <a:rPr kumimoji="1" lang="zh-CN" altLang="en-US" dirty="0" smtClean="0"/>
              <a:t>作业一习题课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助教：梅杰、许晓虎</a:t>
            </a:r>
            <a:r>
              <a:rPr kumimoji="1" lang="zh-CN" altLang="en-US" smtClean="0"/>
              <a:t>、唐珊珊</a:t>
            </a:r>
          </a:p>
          <a:p>
            <a:pPr algn="r"/>
            <a:r>
              <a:rPr kumimoji="1" lang="en-US" altLang="zh-CN" dirty="0" smtClean="0"/>
              <a:t>2017.11.15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6338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7. </a:t>
            </a:r>
            <a:r>
              <a:rPr kumimoji="1" lang="zh-CN" altLang="en-US" sz="2400" dirty="0"/>
              <a:t>查询</a:t>
            </a:r>
            <a:r>
              <a:rPr kumimoji="1" lang="en-US" altLang="zh-CN" sz="2400" dirty="0"/>
              <a:t>2014.11.11</a:t>
            </a:r>
            <a:r>
              <a:rPr kumimoji="1" lang="zh-CN" altLang="en-US" sz="2400" dirty="0"/>
              <a:t>，在所有购买了</a:t>
            </a:r>
            <a:r>
              <a:rPr kumimoji="1" lang="en-US" altLang="zh-CN" sz="2400" dirty="0" err="1"/>
              <a:t>nike</a:t>
            </a:r>
            <a:r>
              <a:rPr kumimoji="1" lang="zh-CN" altLang="en-US" sz="2400" dirty="0"/>
              <a:t>品牌服装的顾客中，消费金额最大的顾客的姓名和联系电话。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49187"/>
            <a:ext cx="9601200" cy="5094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select </a:t>
            </a:r>
            <a:r>
              <a:rPr kumimoji="1" lang="en-US" altLang="zh-CN" dirty="0" err="1"/>
              <a:t>cu.cname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cu.phone</a:t>
            </a:r>
            <a:r>
              <a:rPr kumimoji="1" lang="en-US" altLang="zh-CN" dirty="0"/>
              <a:t>    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from </a:t>
            </a:r>
            <a:r>
              <a:rPr kumimoji="1" lang="en-US" altLang="zh-CN" dirty="0"/>
              <a:t>customer cu, `order` o, clothes c   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where </a:t>
            </a:r>
            <a:r>
              <a:rPr kumimoji="1" lang="en-US" altLang="zh-CN" dirty="0" err="1"/>
              <a:t>o.cuid</a:t>
            </a:r>
            <a:r>
              <a:rPr kumimoji="1" lang="en-US" altLang="zh-CN" dirty="0"/>
              <a:t>=cu.`</a:t>
            </a:r>
            <a:r>
              <a:rPr kumimoji="1" lang="en-US" altLang="zh-CN" dirty="0" err="1"/>
              <a:t>cuid</a:t>
            </a:r>
            <a:r>
              <a:rPr kumimoji="1" lang="en-US" altLang="zh-CN" dirty="0"/>
              <a:t>`    and o.`</a:t>
            </a:r>
            <a:r>
              <a:rPr kumimoji="1" lang="en-US" altLang="zh-CN" dirty="0" err="1"/>
              <a:t>cid</a:t>
            </a:r>
            <a:r>
              <a:rPr kumimoji="1" lang="en-US" altLang="zh-CN" dirty="0"/>
              <a:t>`=</a:t>
            </a:r>
            <a:r>
              <a:rPr kumimoji="1" lang="en-US" altLang="zh-CN" dirty="0" err="1"/>
              <a:t>c.cid</a:t>
            </a:r>
            <a:r>
              <a:rPr kumimoji="1" lang="en-US" altLang="zh-CN" dirty="0"/>
              <a:t>    and </a:t>
            </a:r>
            <a:r>
              <a:rPr kumimoji="1" lang="en-US" altLang="zh-CN" dirty="0" err="1"/>
              <a:t>c.`brand</a:t>
            </a:r>
            <a:r>
              <a:rPr kumimoji="1" lang="en-US" altLang="zh-CN" dirty="0" smtClean="0"/>
              <a:t>`=“</a:t>
            </a:r>
            <a:r>
              <a:rPr kumimoji="1" lang="en-US" altLang="zh-CN" dirty="0" err="1" smtClean="0"/>
              <a:t>nike</a:t>
            </a:r>
            <a:r>
              <a:rPr kumimoji="1" lang="en-US" altLang="zh-CN" dirty="0" smtClean="0"/>
              <a:t>”    </a:t>
            </a:r>
            <a:r>
              <a:rPr kumimoji="1" lang="en-US" altLang="zh-CN" dirty="0"/>
              <a:t>and </a:t>
            </a:r>
            <a:r>
              <a:rPr kumimoji="1" lang="zh-CN" altLang="en-US" dirty="0" smtClean="0"/>
              <a:t>	</a:t>
            </a:r>
            <a:r>
              <a:rPr kumimoji="1" lang="en-US" altLang="zh-CN" dirty="0" err="1" smtClean="0"/>
              <a:t>date_format</a:t>
            </a:r>
            <a:r>
              <a:rPr kumimoji="1" lang="en-US" altLang="zh-CN" dirty="0" smtClean="0"/>
              <a:t>(o.</a:t>
            </a:r>
            <a:r>
              <a:rPr kumimoji="1" lang="en-US" altLang="zh-CN" dirty="0" err="1" smtClean="0"/>
              <a:t>orderTime</a:t>
            </a:r>
            <a:r>
              <a:rPr kumimoji="1" lang="en-US" altLang="zh-CN" dirty="0" smtClean="0"/>
              <a:t>,‘%</a:t>
            </a:r>
            <a:r>
              <a:rPr kumimoji="1" lang="en-US" altLang="zh-CN" dirty="0"/>
              <a:t>Y-%m-%</a:t>
            </a:r>
            <a:r>
              <a:rPr kumimoji="1" lang="en-US" altLang="zh-CN" dirty="0" smtClean="0"/>
              <a:t>d’)=‘2014-11-11’   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group </a:t>
            </a:r>
            <a:r>
              <a:rPr kumimoji="1" lang="en-US" altLang="zh-CN" dirty="0"/>
              <a:t>by o.`</a:t>
            </a:r>
            <a:r>
              <a:rPr kumimoji="1" lang="en-US" altLang="zh-CN" dirty="0" err="1"/>
              <a:t>cuid</a:t>
            </a:r>
            <a:r>
              <a:rPr kumimoji="1" lang="en-US" altLang="zh-CN" dirty="0"/>
              <a:t>`   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having </a:t>
            </a:r>
            <a:r>
              <a:rPr kumimoji="1" lang="en-US" altLang="zh-CN" dirty="0"/>
              <a:t>sum(</a:t>
            </a:r>
            <a:r>
              <a:rPr kumimoji="1" lang="en-US" altLang="zh-CN" dirty="0" err="1"/>
              <a:t>o.totalprice</a:t>
            </a:r>
            <a:r>
              <a:rPr kumimoji="1" lang="en-US" altLang="zh-CN" dirty="0"/>
              <a:t>) = </a:t>
            </a:r>
            <a:r>
              <a:rPr kumimoji="1" lang="en-US" altLang="zh-CN" dirty="0" smtClean="0"/>
              <a:t>(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select </a:t>
            </a:r>
            <a:r>
              <a:rPr kumimoji="1" lang="en-US" altLang="zh-CN" dirty="0"/>
              <a:t>sum(o1.totalprice) as </a:t>
            </a:r>
            <a:r>
              <a:rPr kumimoji="1" lang="en-US" altLang="zh-CN" dirty="0" smtClean="0"/>
              <a:t>o1_totalprice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from </a:t>
            </a:r>
            <a:r>
              <a:rPr kumimoji="1" lang="en-US" altLang="zh-CN" dirty="0"/>
              <a:t>customer cu1, `order` o1, clothes c1        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where </a:t>
            </a:r>
            <a:r>
              <a:rPr kumimoji="1" lang="en-US" altLang="zh-CN" dirty="0"/>
              <a:t>o1.cuid=cu1.`</a:t>
            </a:r>
            <a:r>
              <a:rPr kumimoji="1" lang="en-US" altLang="zh-CN" dirty="0" smtClean="0"/>
              <a:t>cuid`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 </a:t>
            </a:r>
            <a:r>
              <a:rPr kumimoji="1" lang="en-US" altLang="zh-CN" dirty="0"/>
              <a:t>o1.`cid`=c1.cid and c1.`brand</a:t>
            </a:r>
            <a:r>
              <a:rPr kumimoji="1" lang="en-US" altLang="zh-CN" dirty="0" smtClean="0"/>
              <a:t>`=“</a:t>
            </a:r>
            <a:r>
              <a:rPr kumimoji="1" lang="en-US" altLang="zh-CN" dirty="0" err="1" smtClean="0"/>
              <a:t>nike</a:t>
            </a:r>
            <a:r>
              <a:rPr kumimoji="1" lang="en-US" altLang="zh-CN" dirty="0" smtClean="0"/>
              <a:t>”         </a:t>
            </a:r>
            <a:r>
              <a:rPr kumimoji="1" lang="zh-CN" altLang="en-US" dirty="0" smtClean="0"/>
              <a:t>			</a:t>
            </a:r>
            <a:r>
              <a:rPr kumimoji="1" lang="en-US" altLang="zh-CN" dirty="0" smtClean="0"/>
              <a:t>and </a:t>
            </a:r>
            <a:r>
              <a:rPr kumimoji="1" lang="en-US" altLang="zh-CN" dirty="0" err="1"/>
              <a:t>date_format</a:t>
            </a:r>
            <a:r>
              <a:rPr kumimoji="1" lang="en-US" altLang="zh-CN" dirty="0"/>
              <a:t>(o1.orderTime</a:t>
            </a:r>
            <a:r>
              <a:rPr kumimoji="1" lang="en-US" altLang="zh-CN" dirty="0" smtClean="0"/>
              <a:t>,‘%</a:t>
            </a:r>
            <a:r>
              <a:rPr kumimoji="1" lang="en-US" altLang="zh-CN" dirty="0"/>
              <a:t>Y-%m-%</a:t>
            </a:r>
            <a:r>
              <a:rPr kumimoji="1" lang="en-US" altLang="zh-CN" dirty="0" smtClean="0"/>
              <a:t>d’)=‘2014-11-11’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group </a:t>
            </a:r>
            <a:r>
              <a:rPr kumimoji="1" lang="en-US" altLang="zh-CN" dirty="0"/>
              <a:t>by o1.`cuid`        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order </a:t>
            </a:r>
            <a:r>
              <a:rPr kumimoji="1" lang="en-US" altLang="zh-CN" dirty="0"/>
              <a:t>by o1_totalprice </a:t>
            </a:r>
            <a:r>
              <a:rPr kumimoji="1" lang="en-US" altLang="zh-CN" dirty="0" err="1"/>
              <a:t>desc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limit </a:t>
            </a:r>
            <a:r>
              <a:rPr kumimoji="1" lang="en-US" altLang="zh-CN" dirty="0"/>
              <a:t>1</a:t>
            </a:r>
            <a:r>
              <a:rPr kumimoji="1" lang="en-US" altLang="zh-CN" dirty="0" smtClean="0"/>
              <a:t>);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注意可能有多个消费金额最大的客户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6338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7. </a:t>
            </a:r>
            <a:r>
              <a:rPr kumimoji="1" lang="zh-CN" altLang="en-US" sz="2400" dirty="0"/>
              <a:t>查询</a:t>
            </a:r>
            <a:r>
              <a:rPr kumimoji="1" lang="en-US" altLang="zh-CN" sz="2400" dirty="0"/>
              <a:t>2014.11.11</a:t>
            </a:r>
            <a:r>
              <a:rPr kumimoji="1" lang="zh-CN" altLang="en-US" sz="2400" dirty="0"/>
              <a:t>，在所有购买了</a:t>
            </a:r>
            <a:r>
              <a:rPr kumimoji="1" lang="en-US" altLang="zh-CN" sz="2400" dirty="0" err="1"/>
              <a:t>nike</a:t>
            </a:r>
            <a:r>
              <a:rPr kumimoji="1" lang="zh-CN" altLang="en-US" sz="2400" dirty="0"/>
              <a:t>品牌服装的顾客中，消费金额最大的顾客的姓名和联系电话</a:t>
            </a:r>
            <a:r>
              <a:rPr kumimoji="1" lang="zh-CN" altLang="en-US" sz="2400" dirty="0" smtClean="0"/>
              <a:t>。（有问题的答案）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49187"/>
            <a:ext cx="9601200" cy="5094513"/>
          </a:xfrm>
        </p:spPr>
        <p:txBody>
          <a:bodyPr>
            <a:norm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cname,phone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FROM Customer </a:t>
            </a:r>
            <a:endParaRPr lang="zh-CN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cuid</a:t>
            </a:r>
            <a:r>
              <a:rPr lang="en-US" altLang="zh-CN" dirty="0"/>
              <a:t> IN(</a:t>
            </a:r>
            <a:endParaRPr lang="zh-CN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cuid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FROM `order` </a:t>
            </a:r>
            <a:r>
              <a:rPr lang="en-US" altLang="zh-CN" dirty="0" err="1"/>
              <a:t>o,clothes</a:t>
            </a:r>
            <a:r>
              <a:rPr lang="en-US" altLang="zh-CN" dirty="0"/>
              <a:t> c </a:t>
            </a:r>
            <a:endParaRPr lang="zh-CN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ordertime</a:t>
            </a:r>
            <a:r>
              <a:rPr lang="en-US" altLang="zh-CN" dirty="0"/>
              <a:t> BETWEEN '2014-11-11' AND '2014-11-12' </a:t>
            </a:r>
            <a:endParaRPr lang="zh-CN" altLang="zh-CN" dirty="0"/>
          </a:p>
          <a:p>
            <a:r>
              <a:rPr lang="en-US" altLang="zh-CN" dirty="0"/>
              <a:t>AND </a:t>
            </a:r>
            <a:r>
              <a:rPr lang="en-US" altLang="zh-CN" dirty="0" err="1"/>
              <a:t>o.cid</a:t>
            </a:r>
            <a:r>
              <a:rPr lang="en-US" altLang="zh-CN" dirty="0"/>
              <a:t>=</a:t>
            </a:r>
            <a:r>
              <a:rPr lang="en-US" altLang="zh-CN" dirty="0" err="1"/>
              <a:t>c.cid</a:t>
            </a:r>
            <a:r>
              <a:rPr lang="en-US" altLang="zh-CN" dirty="0"/>
              <a:t> AND brand='</a:t>
            </a:r>
            <a:r>
              <a:rPr lang="en-US" altLang="zh-CN" dirty="0" err="1"/>
              <a:t>nike</a:t>
            </a:r>
            <a:r>
              <a:rPr lang="en-US" altLang="zh-CN" dirty="0"/>
              <a:t>' </a:t>
            </a:r>
            <a:endParaRPr lang="zh-CN" altLang="zh-CN" dirty="0"/>
          </a:p>
          <a:p>
            <a:r>
              <a:rPr lang="en-US" altLang="zh-CN" dirty="0"/>
              <a:t>GROUP BY </a:t>
            </a:r>
            <a:r>
              <a:rPr lang="en-US" altLang="zh-CN" dirty="0" err="1"/>
              <a:t>cuid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ORDER BY sum(</a:t>
            </a:r>
            <a:r>
              <a:rPr lang="en-US" altLang="zh-CN" dirty="0" err="1"/>
              <a:t>totalprice</a:t>
            </a:r>
            <a:r>
              <a:rPr lang="en-US" altLang="zh-CN" dirty="0"/>
              <a:t>) DESC ) </a:t>
            </a:r>
            <a:endParaRPr lang="zh-CN" altLang="zh-CN" dirty="0"/>
          </a:p>
          <a:p>
            <a:r>
              <a:rPr lang="en-US" altLang="zh-CN" dirty="0"/>
              <a:t>LIMIT 1;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4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6338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7. </a:t>
            </a:r>
            <a:r>
              <a:rPr kumimoji="1" lang="zh-CN" altLang="en-US" sz="2400" dirty="0"/>
              <a:t>查询</a:t>
            </a:r>
            <a:r>
              <a:rPr kumimoji="1" lang="en-US" altLang="zh-CN" sz="2400" dirty="0"/>
              <a:t>2014.11.11</a:t>
            </a:r>
            <a:r>
              <a:rPr kumimoji="1" lang="zh-CN" altLang="en-US" sz="2400" dirty="0"/>
              <a:t>，在所有购买了</a:t>
            </a:r>
            <a:r>
              <a:rPr kumimoji="1" lang="en-US" altLang="zh-CN" sz="2400" dirty="0" err="1"/>
              <a:t>nike</a:t>
            </a:r>
            <a:r>
              <a:rPr kumimoji="1" lang="zh-CN" altLang="en-US" sz="2400" dirty="0"/>
              <a:t>品牌服装的顾客中，消费金额最大的顾客的姓名和联系电话</a:t>
            </a:r>
            <a:r>
              <a:rPr kumimoji="1" lang="zh-CN" altLang="en-US" sz="2400" dirty="0" smtClean="0"/>
              <a:t>。（有问题的答案）</a:t>
            </a:r>
            <a:endParaRPr kumimoji="1"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6200" y="1637393"/>
            <a:ext cx="6048829" cy="4545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08" y="1637393"/>
            <a:ext cx="5855092" cy="34045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1600" y="5427515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 by </a:t>
            </a:r>
            <a:r>
              <a:rPr lang="en-US" altLang="zh-CN" smtClean="0"/>
              <a:t>field()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8. </a:t>
            </a:r>
            <a:r>
              <a:rPr kumimoji="1" lang="zh-CN" altLang="en-US" sz="2400" dirty="0"/>
              <a:t>查询</a:t>
            </a:r>
            <a:r>
              <a:rPr kumimoji="1" lang="en-US" altLang="zh-CN" sz="2400" dirty="0"/>
              <a:t>2014.12.12</a:t>
            </a:r>
            <a:r>
              <a:rPr kumimoji="1" lang="zh-CN" altLang="en-US" sz="2400" dirty="0"/>
              <a:t>这天，每个订单消费金额都在</a:t>
            </a:r>
            <a:r>
              <a:rPr kumimoji="1" lang="en-US" altLang="zh-CN" sz="2400" dirty="0"/>
              <a:t>800</a:t>
            </a:r>
            <a:r>
              <a:rPr kumimoji="1" lang="zh-CN" altLang="en-US" sz="2400" dirty="0"/>
              <a:t>元及以上的顾客的信息。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51214"/>
            <a:ext cx="9601200" cy="4316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select distinct </a:t>
            </a:r>
            <a:r>
              <a:rPr kumimoji="1" lang="en-US" altLang="zh-CN" dirty="0" err="1" smtClean="0"/>
              <a:t>c.cuid,c.cname,c.phone</a:t>
            </a:r>
            <a:r>
              <a:rPr kumimoji="1" lang="en-US" altLang="zh-CN" dirty="0" smtClean="0"/>
              <a:t>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from </a:t>
            </a:r>
            <a:r>
              <a:rPr kumimoji="1" lang="en-US" altLang="zh-CN" dirty="0"/>
              <a:t>customer </a:t>
            </a:r>
            <a:r>
              <a:rPr kumimoji="1" lang="en-US" altLang="zh-CN" dirty="0" err="1" smtClean="0"/>
              <a:t>c,`</a:t>
            </a:r>
            <a:r>
              <a:rPr kumimoji="1" lang="en-US" altLang="zh-CN" dirty="0" err="1"/>
              <a:t>order</a:t>
            </a:r>
            <a:r>
              <a:rPr kumimoji="1" lang="en-US" altLang="zh-CN" dirty="0"/>
              <a:t>` </a:t>
            </a:r>
            <a:r>
              <a:rPr kumimoji="1" lang="en-US" altLang="zh-CN" dirty="0" smtClean="0"/>
              <a:t>o  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where </a:t>
            </a:r>
            <a:r>
              <a:rPr kumimoji="1" lang="en-US" altLang="zh-CN" dirty="0" err="1" smtClean="0"/>
              <a:t>o.cuid</a:t>
            </a:r>
            <a:r>
              <a:rPr kumimoji="1" lang="en-US" altLang="zh-CN" dirty="0" smtClean="0"/>
              <a:t>=</a:t>
            </a:r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.cuid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and </a:t>
            </a:r>
            <a:r>
              <a:rPr kumimoji="1" lang="en-US" altLang="zh-CN" dirty="0" err="1" smtClean="0"/>
              <a:t>date_format</a:t>
            </a:r>
            <a:r>
              <a:rPr kumimoji="1" lang="en-US" altLang="zh-CN" dirty="0" smtClean="0"/>
              <a:t>(o.</a:t>
            </a:r>
            <a:r>
              <a:rPr kumimoji="1" lang="en-US" altLang="zh-CN" dirty="0" err="1" smtClean="0"/>
              <a:t>ordertime</a:t>
            </a:r>
            <a:r>
              <a:rPr kumimoji="1" lang="en-US" altLang="zh-CN" dirty="0" smtClean="0"/>
              <a:t>,‘%</a:t>
            </a:r>
            <a:r>
              <a:rPr kumimoji="1" lang="en-US" altLang="zh-CN" dirty="0"/>
              <a:t>Y-%m-%</a:t>
            </a:r>
            <a:r>
              <a:rPr kumimoji="1" lang="en-US" altLang="zh-CN" dirty="0" smtClean="0"/>
              <a:t>d’) =‘2014-12-12’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and </a:t>
            </a:r>
            <a:r>
              <a:rPr kumimoji="1" lang="en-US" altLang="zh-CN" dirty="0" err="1" smtClean="0"/>
              <a:t>c.cuid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not in(   	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select </a:t>
            </a:r>
            <a:r>
              <a:rPr kumimoji="1" lang="en-US" altLang="zh-CN" dirty="0" err="1"/>
              <a:t>cuid</a:t>
            </a:r>
            <a:r>
              <a:rPr kumimoji="1" lang="en-US" altLang="zh-CN" dirty="0"/>
              <a:t> from `order` </a:t>
            </a:r>
            <a:r>
              <a:rPr kumimoji="1" lang="en-US" altLang="zh-CN" dirty="0" smtClean="0"/>
              <a:t>o1   </a:t>
            </a:r>
            <a:r>
              <a:rPr kumimoji="1" lang="en-US" altLang="zh-CN" dirty="0"/>
              <a:t>	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where </a:t>
            </a:r>
            <a:r>
              <a:rPr kumimoji="1" lang="en-US" altLang="zh-CN" dirty="0" err="1" smtClean="0"/>
              <a:t>date_format</a:t>
            </a:r>
            <a:r>
              <a:rPr kumimoji="1" lang="en-US" altLang="zh-CN" dirty="0" smtClean="0"/>
              <a:t>(o1.ordertime,‘%</a:t>
            </a:r>
            <a:r>
              <a:rPr kumimoji="1" lang="en-US" altLang="zh-CN" dirty="0"/>
              <a:t>Y-%m-%</a:t>
            </a:r>
            <a:r>
              <a:rPr kumimoji="1" lang="en-US" altLang="zh-CN" dirty="0" smtClean="0"/>
              <a:t>d’)=‘2014-12-12’   </a:t>
            </a:r>
            <a:r>
              <a:rPr kumimoji="1" lang="en-US" altLang="zh-CN" dirty="0"/>
              <a:t>	</a:t>
            </a:r>
            <a:r>
              <a:rPr kumimoji="1" lang="zh-CN" altLang="en-US" dirty="0" smtClean="0"/>
              <a:t>			</a:t>
            </a:r>
            <a:r>
              <a:rPr kumimoji="1" lang="en-US" altLang="zh-CN" dirty="0" smtClean="0"/>
              <a:t>and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o1.totalprice&lt;800</a:t>
            </a:r>
            <a:r>
              <a:rPr kumimoji="1" lang="en-US" altLang="zh-CN" dirty="0" smtClean="0"/>
              <a:t> )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有的同学是</a:t>
            </a:r>
            <a:r>
              <a:rPr kumimoji="1" lang="en-US" altLang="zh-CN" dirty="0" smtClean="0"/>
              <a:t>&lt;=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2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8. </a:t>
            </a:r>
            <a:r>
              <a:rPr kumimoji="1" lang="zh-CN" altLang="en-US" sz="2400" dirty="0"/>
              <a:t>查询</a:t>
            </a:r>
            <a:r>
              <a:rPr kumimoji="1" lang="en-US" altLang="zh-CN" sz="2400" dirty="0"/>
              <a:t>2014.12.12</a:t>
            </a:r>
            <a:r>
              <a:rPr kumimoji="1" lang="zh-CN" altLang="en-US" sz="2400" dirty="0"/>
              <a:t>这天，每个订单消费金额都在</a:t>
            </a:r>
            <a:r>
              <a:rPr kumimoji="1" lang="en-US" altLang="zh-CN" sz="2400" dirty="0"/>
              <a:t>800</a:t>
            </a:r>
            <a:r>
              <a:rPr kumimoji="1" lang="zh-CN" altLang="en-US" sz="2400" dirty="0"/>
              <a:t>元及以上的顾客的信息。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sz="2400" dirty="0"/>
              <a:t>SELECT </a:t>
            </a:r>
            <a:r>
              <a:rPr kumimoji="1" lang="en-US" altLang="zh-CN" sz="2400" dirty="0" err="1"/>
              <a:t>cuid,cname,phone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FROM customer</a:t>
            </a:r>
          </a:p>
          <a:p>
            <a:pPr marL="0" indent="0">
              <a:buNone/>
            </a:pPr>
            <a:r>
              <a:rPr kumimoji="1" lang="en-US" altLang="zh-CN" sz="2400" dirty="0"/>
              <a:t>WHERE </a:t>
            </a:r>
            <a:r>
              <a:rPr kumimoji="1" lang="en-US" altLang="zh-CN" sz="2400" dirty="0" err="1"/>
              <a:t>cuid</a:t>
            </a:r>
            <a:r>
              <a:rPr kumimoji="1" lang="en-US" altLang="zh-CN" sz="2400" dirty="0"/>
              <a:t> IN(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	</a:t>
            </a:r>
            <a:r>
              <a:rPr kumimoji="1" lang="en-US" altLang="zh-CN" sz="2400" dirty="0" smtClean="0"/>
              <a:t>SELECT </a:t>
            </a:r>
            <a:r>
              <a:rPr kumimoji="1" lang="en-US" altLang="zh-CN" sz="2400" dirty="0" err="1"/>
              <a:t>cuid</a:t>
            </a:r>
            <a:r>
              <a:rPr kumimoji="1" lang="en-US" altLang="zh-CN" sz="2400" dirty="0"/>
              <a:t>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smtClean="0"/>
              <a:t>FROM </a:t>
            </a:r>
            <a:r>
              <a:rPr kumimoji="1" lang="en-US" altLang="zh-CN" sz="2400" dirty="0"/>
              <a:t>`order`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	</a:t>
            </a:r>
            <a:r>
              <a:rPr kumimoji="1" lang="en-US" altLang="zh-CN" sz="2400" dirty="0" smtClean="0"/>
              <a:t>WHERE </a:t>
            </a:r>
            <a:r>
              <a:rPr kumimoji="1" lang="en-US" altLang="zh-CN" sz="2400" dirty="0"/>
              <a:t>DATE_FORMAT(</a:t>
            </a:r>
            <a:r>
              <a:rPr kumimoji="1" lang="en-US" altLang="zh-CN" sz="2400" dirty="0" err="1"/>
              <a:t>ordertime</a:t>
            </a:r>
            <a:r>
              <a:rPr kumimoji="1" lang="en-US" altLang="zh-CN" sz="2400" dirty="0"/>
              <a:t>,"%</a:t>
            </a:r>
            <a:r>
              <a:rPr kumimoji="1" lang="en-US" altLang="zh-CN" sz="2400" dirty="0" err="1"/>
              <a:t>Y.%m.%d</a:t>
            </a:r>
            <a:r>
              <a:rPr kumimoji="1" lang="en-US" altLang="zh-CN" sz="2400" dirty="0"/>
              <a:t>")='2014.12.12'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	</a:t>
            </a:r>
            <a:r>
              <a:rPr kumimoji="1" lang="en-US" altLang="zh-CN" sz="2400" dirty="0" smtClean="0"/>
              <a:t>group </a:t>
            </a:r>
            <a:r>
              <a:rPr kumimoji="1" lang="en-US" altLang="zh-CN" sz="2400" dirty="0"/>
              <a:t>by </a:t>
            </a:r>
            <a:r>
              <a:rPr kumimoji="1" lang="en-US" altLang="zh-CN" sz="2400" dirty="0" err="1"/>
              <a:t>cuid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 smtClean="0"/>
              <a:t>	</a:t>
            </a:r>
            <a:r>
              <a:rPr kumimoji="1" lang="en-US" altLang="zh-CN" sz="2400" dirty="0" smtClean="0"/>
              <a:t>having </a:t>
            </a:r>
            <a:r>
              <a:rPr kumimoji="1" lang="en-US" altLang="zh-CN" sz="2400" dirty="0"/>
              <a:t>MIN(</a:t>
            </a:r>
            <a:r>
              <a:rPr kumimoji="1" lang="en-US" altLang="zh-CN" sz="2400" dirty="0" err="1"/>
              <a:t>totalprice</a:t>
            </a:r>
            <a:r>
              <a:rPr kumimoji="1" lang="en-US" altLang="zh-CN" sz="2400" dirty="0"/>
              <a:t>&gt;=800)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26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9. </a:t>
            </a:r>
            <a:r>
              <a:rPr kumimoji="1" lang="zh-CN" altLang="en-US" sz="2400" dirty="0"/>
              <a:t>删除</a:t>
            </a:r>
            <a:r>
              <a:rPr kumimoji="1" lang="en-US" altLang="zh-CN" sz="2400" dirty="0"/>
              <a:t>2015</a:t>
            </a:r>
            <a:r>
              <a:rPr kumimoji="1" lang="zh-CN" altLang="en-US" sz="2400" dirty="0"/>
              <a:t>年</a:t>
            </a:r>
            <a:r>
              <a:rPr kumimoji="1" lang="en-US" altLang="zh-CN" sz="2400" dirty="0"/>
              <a:t>9</a:t>
            </a:r>
            <a:r>
              <a:rPr kumimoji="1" lang="zh-CN" altLang="en-US" sz="2400" dirty="0"/>
              <a:t>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日之前过去一年内没有消费过的顾客的信息。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12471"/>
            <a:ext cx="9601200" cy="405492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sz="2400" dirty="0"/>
              <a:t>delete from customer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where </a:t>
            </a:r>
            <a:r>
              <a:rPr kumimoji="1" lang="en-US" altLang="zh-CN" sz="2400" dirty="0" err="1"/>
              <a:t>cuid</a:t>
            </a:r>
            <a:r>
              <a:rPr kumimoji="1" lang="en-US" altLang="zh-CN" sz="2400" dirty="0"/>
              <a:t> not in (  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smtClean="0"/>
              <a:t>select </a:t>
            </a:r>
            <a:r>
              <a:rPr kumimoji="1" lang="en-US" altLang="zh-CN" sz="2400" dirty="0" err="1"/>
              <a:t>cuid</a:t>
            </a:r>
            <a:r>
              <a:rPr kumimoji="1" lang="en-US" altLang="zh-CN" sz="2400" dirty="0"/>
              <a:t> from `order`  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smtClean="0"/>
              <a:t>where </a:t>
            </a:r>
            <a:r>
              <a:rPr kumimoji="1" lang="en-US" altLang="zh-CN" sz="2400" dirty="0" err="1"/>
              <a:t>date_format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ordertime</a:t>
            </a:r>
            <a:r>
              <a:rPr kumimoji="1" lang="en-US" altLang="zh-CN" sz="2400" dirty="0" smtClean="0"/>
              <a:t>,‘%</a:t>
            </a:r>
            <a:r>
              <a:rPr kumimoji="1" lang="en-US" altLang="zh-CN" sz="2400" dirty="0"/>
              <a:t>Y-%m-%</a:t>
            </a:r>
            <a:r>
              <a:rPr kumimoji="1" lang="en-US" altLang="zh-CN" sz="2400" dirty="0" smtClean="0"/>
              <a:t>d’)&lt;“2015-09-01” </a:t>
            </a:r>
            <a:r>
              <a:rPr kumimoji="1" lang="en-US" altLang="zh-CN" sz="2400" dirty="0"/>
              <a:t>and </a:t>
            </a:r>
            <a:r>
              <a:rPr kumimoji="1" lang="zh-CN" altLang="en-US" sz="2400" dirty="0" smtClean="0"/>
              <a:t>				</a:t>
            </a:r>
            <a:r>
              <a:rPr kumimoji="1" lang="en-US" altLang="zh-CN" sz="2400" dirty="0" err="1" smtClean="0"/>
              <a:t>ordertime</a:t>
            </a:r>
            <a:r>
              <a:rPr kumimoji="1" lang="en-US" altLang="zh-CN" sz="2400" dirty="0"/>
              <a:t>&gt;=DATE_SUB("2015-09-01", INTERVAL 1 YEAR</a:t>
            </a:r>
            <a:r>
              <a:rPr kumimoji="1" lang="en-US" altLang="zh-CN" sz="2400"/>
              <a:t>)  </a:t>
            </a:r>
            <a:r>
              <a:rPr kumimoji="1" lang="en-US" altLang="zh-CN" sz="2400" smtClean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10. </a:t>
            </a:r>
            <a:r>
              <a:rPr kumimoji="1" lang="zh-CN" altLang="en-US" sz="2400" dirty="0"/>
              <a:t>授予销售经理的账号</a:t>
            </a:r>
            <a:r>
              <a:rPr kumimoji="1" lang="en-US" altLang="zh-CN" sz="2400" dirty="0"/>
              <a:t>Mike</a:t>
            </a:r>
            <a:r>
              <a:rPr kumimoji="1" lang="zh-CN" altLang="en-US" sz="2400" dirty="0"/>
              <a:t>对表</a:t>
            </a:r>
            <a:r>
              <a:rPr kumimoji="1" lang="en-US" altLang="zh-CN" sz="2400" dirty="0"/>
              <a:t>customer</a:t>
            </a:r>
            <a:r>
              <a:rPr kumimoji="1" lang="zh-CN" altLang="en-US" sz="2400" dirty="0"/>
              <a:t>的更新、插入和查询权限，但不给删除权限。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grant select, update, insert on customer to ‘Mike’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10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查询第二题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66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493809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删除提交记录表中增加代码行数大于 </a:t>
            </a:r>
            <a:r>
              <a:rPr lang="en-US" altLang="zh-CN" dirty="0" smtClean="0"/>
              <a:t>5000 </a:t>
            </a:r>
            <a:r>
              <a:rPr lang="zh-CN" altLang="en-US" dirty="0" smtClean="0"/>
              <a:t>行，删除代码行数小于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行的提交记录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这里是并列关系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221772" y="202760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026"/>
                <a:gridCol w="651397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提交记录表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Commit(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sha,total_add,total_delete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datetime,author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文件更改表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File(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filename,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add_line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delete_line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迭代表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Deadline(id,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start_day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end_day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name)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9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DELET </a:t>
            </a:r>
            <a:r>
              <a:rPr lang="en-US" altLang="zh-CN" dirty="0"/>
              <a:t>FROM `commit` where `commit`.</a:t>
            </a:r>
            <a:r>
              <a:rPr lang="en-US" altLang="zh-CN" dirty="0" err="1"/>
              <a:t>total_add</a:t>
            </a:r>
            <a:r>
              <a:rPr lang="en-US" altLang="zh-CN" dirty="0"/>
              <a:t> &gt; 5000 and `commit`.</a:t>
            </a:r>
            <a:r>
              <a:rPr lang="en-US" altLang="zh-CN" dirty="0" err="1" smtClean="0"/>
              <a:t>total_delete</a:t>
            </a:r>
            <a:r>
              <a:rPr lang="en-US" altLang="zh-CN" dirty="0" smtClean="0"/>
              <a:t> </a:t>
            </a:r>
            <a:r>
              <a:rPr lang="en-US" altLang="zh-CN" dirty="0"/>
              <a:t>&lt; </a:t>
            </a:r>
            <a:r>
              <a:rPr lang="en-US" altLang="zh-CN" dirty="0" smtClean="0"/>
              <a:t>100</a:t>
            </a:r>
          </a:p>
          <a:p>
            <a:endParaRPr lang="en-US" altLang="zh-CN" dirty="0"/>
          </a:p>
          <a:p>
            <a:r>
              <a:rPr lang="zh-CN" altLang="en-US" dirty="0" smtClean="0"/>
              <a:t>考虑安全模式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29" y="1980194"/>
            <a:ext cx="8163252" cy="1249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957" y="5211761"/>
            <a:ext cx="5676190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389248"/>
              </p:ext>
            </p:extLst>
          </p:nvPr>
        </p:nvGraphicFramePr>
        <p:xfrm>
          <a:off x="1355271" y="1410637"/>
          <a:ext cx="9144000" cy="1959429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3000203"/>
                <a:gridCol w="6143797"/>
              </a:tblGrid>
              <a:tr h="653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服装表</a:t>
                      </a:r>
                      <a:endParaRPr lang="zh-CN" sz="20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clothes(</a:t>
                      </a:r>
                      <a:r>
                        <a:rPr lang="en-US" sz="2000" u="sng" kern="100">
                          <a:effectLst/>
                        </a:rPr>
                        <a:t>cid</a:t>
                      </a:r>
                      <a:r>
                        <a:rPr lang="en-US" sz="2000" kern="100">
                          <a:effectLst/>
                        </a:rPr>
                        <a:t>, name, price, brand, type, launchYear)</a:t>
                      </a:r>
                      <a:endParaRPr lang="zh-CN" sz="20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3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订单表</a:t>
                      </a:r>
                      <a:endParaRPr lang="zh-CN" sz="20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order(</a:t>
                      </a:r>
                      <a:r>
                        <a:rPr lang="en-US" sz="2000" u="sng" kern="100">
                          <a:effectLst/>
                        </a:rPr>
                        <a:t>oid</a:t>
                      </a:r>
                      <a:r>
                        <a:rPr lang="en-US" sz="2000" kern="100">
                          <a:effectLst/>
                        </a:rPr>
                        <a:t>, cuid, cid, quantity, totalPrice, orderTime)</a:t>
                      </a:r>
                      <a:endParaRPr lang="zh-CN" sz="20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3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顾客表</a:t>
                      </a:r>
                      <a:endParaRPr lang="zh-CN" sz="20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customer(</a:t>
                      </a:r>
                      <a:r>
                        <a:rPr lang="en-US" sz="2000" u="sng" kern="100" dirty="0" err="1">
                          <a:effectLst/>
                        </a:rPr>
                        <a:t>cuid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</a:rPr>
                        <a:t>cname</a:t>
                      </a:r>
                      <a:r>
                        <a:rPr lang="en-US" sz="2000" kern="100" dirty="0">
                          <a:effectLst/>
                        </a:rPr>
                        <a:t>, phone)</a:t>
                      </a:r>
                      <a:endParaRPr lang="zh-CN" sz="2000" kern="100" dirty="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55271" y="424226"/>
            <a:ext cx="741317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某服装店的后台管理系统的部分关系模式如下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：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zh-CN" altLang="en-US" sz="1800" dirty="0">
                <a:solidFill>
                  <a:schemeClr val="tx1"/>
                </a:solidFill>
                <a:latin typeface="Arial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5271" y="4245429"/>
            <a:ext cx="9470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Arial" charset="0"/>
              </a:rPr>
              <a:t>其中: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Arial" charset="0"/>
              </a:rPr>
              <a:t>brand为服装品牌，type为服装种类，launchYear为上市年份，year类型；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Arial" charset="0"/>
              </a:rPr>
              <a:t>orderTime为下单时间，dateTime类型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Arial" charset="0"/>
              </a:rPr>
              <a:t>与时间比较相关的mysql函数：date_format, date_sub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4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283051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查询项目中每一个迭代每一个学生的代码提交数量，显示迭代 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，学生姓名，代码行数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82" y="1683346"/>
            <a:ext cx="816325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0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096"/>
            <a:ext cx="10515600" cy="519647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deadline.id,`commit`.author</a:t>
            </a:r>
            <a:r>
              <a:rPr lang="en-US" altLang="zh-CN" dirty="0"/>
              <a:t>, SUM(</a:t>
            </a:r>
            <a:r>
              <a:rPr lang="en-US" altLang="zh-CN" dirty="0" err="1"/>
              <a:t>total_add</a:t>
            </a:r>
            <a:r>
              <a:rPr lang="en-US" altLang="zh-CN" dirty="0"/>
              <a:t> - </a:t>
            </a:r>
            <a:r>
              <a:rPr lang="en-US" altLang="zh-CN" dirty="0" err="1"/>
              <a:t>total_delete</a:t>
            </a:r>
            <a:r>
              <a:rPr lang="en-US" altLang="zh-CN" dirty="0"/>
              <a:t>) as   </a:t>
            </a:r>
            <a:r>
              <a:rPr lang="en-US" altLang="zh-CN" dirty="0" err="1" smtClean="0"/>
              <a:t>total_line</a:t>
            </a:r>
            <a:r>
              <a:rPr lang="en-US" altLang="zh-CN" dirty="0" smtClean="0"/>
              <a:t> </a:t>
            </a:r>
            <a:r>
              <a:rPr lang="en-US" altLang="zh-CN" dirty="0"/>
              <a:t>from `commit`, deadline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`commit`.</a:t>
            </a:r>
            <a:r>
              <a:rPr lang="en-US" altLang="zh-CN" dirty="0" err="1"/>
              <a:t>datetime</a:t>
            </a:r>
            <a:r>
              <a:rPr lang="en-US" altLang="zh-CN" dirty="0"/>
              <a:t> &gt;= </a:t>
            </a:r>
            <a:r>
              <a:rPr lang="en-US" altLang="zh-CN" dirty="0" err="1"/>
              <a:t>deadline.start_day</a:t>
            </a:r>
            <a:r>
              <a:rPr lang="en-US" altLang="zh-CN" dirty="0"/>
              <a:t> and `commit`.</a:t>
            </a:r>
            <a:r>
              <a:rPr lang="en-US" altLang="zh-CN" dirty="0" err="1"/>
              <a:t>datetime</a:t>
            </a:r>
            <a:r>
              <a:rPr lang="en-US" altLang="zh-CN" dirty="0"/>
              <a:t> &lt;= </a:t>
            </a:r>
            <a:r>
              <a:rPr lang="en-US" altLang="zh-CN" dirty="0" err="1"/>
              <a:t>deadline.end_day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GROUP BY deadline.id, `</a:t>
            </a:r>
            <a:r>
              <a:rPr lang="en-US" altLang="zh-CN" dirty="0" err="1"/>
              <a:t>commit`.author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一位同学的注释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29" y="1537748"/>
            <a:ext cx="8163252" cy="1249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80" y="4781800"/>
            <a:ext cx="5419048" cy="9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455" y="5771214"/>
            <a:ext cx="5000000" cy="8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3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查询项目中所有的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文件占总文件数量的比例，显示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文件的数量，总文件的数量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Distinct </a:t>
            </a:r>
            <a:r>
              <a:rPr lang="zh-CN" altLang="en-US" dirty="0" smtClean="0"/>
              <a:t>关键字，模糊查找（</a:t>
            </a:r>
            <a:r>
              <a:rPr lang="en-US" altLang="zh-CN" dirty="0" smtClean="0"/>
              <a:t>like ,</a:t>
            </a:r>
            <a:r>
              <a:rPr lang="en-US" altLang="zh-CN" dirty="0" err="1" smtClean="0"/>
              <a:t>regexp</a:t>
            </a:r>
            <a:r>
              <a:rPr lang="zh-CN" altLang="en-US" dirty="0" smtClean="0"/>
              <a:t>） 注意效率问题</a:t>
            </a:r>
            <a:endParaRPr lang="zh-CN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case if when</a:t>
            </a:r>
            <a:r>
              <a:rPr lang="zh-CN" altLang="en-US" dirty="0" smtClean="0"/>
              <a:t>（少一次查询）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32" y="2012310"/>
            <a:ext cx="816325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302"/>
          </a:xfrm>
        </p:spPr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/>
              <a:t>t1.all_file, t2.java_file from </a:t>
            </a:r>
            <a:endParaRPr lang="zh-CN" altLang="zh-CN" dirty="0"/>
          </a:p>
          <a:p>
            <a:r>
              <a:rPr lang="en-US" altLang="zh-CN" dirty="0"/>
              <a:t>(SELECT COUNT(DISTINCT filename) as </a:t>
            </a:r>
            <a:r>
              <a:rPr lang="en-US" altLang="zh-CN" dirty="0" err="1"/>
              <a:t>all_file</a:t>
            </a:r>
            <a:r>
              <a:rPr lang="en-US" altLang="zh-CN" dirty="0"/>
              <a:t> from file) t1,</a:t>
            </a:r>
            <a:endParaRPr lang="zh-CN" altLang="zh-CN" dirty="0"/>
          </a:p>
          <a:p>
            <a:r>
              <a:rPr lang="en-US" altLang="zh-CN" dirty="0"/>
              <a:t>(SELECT COUNT(DISTINCT filename) as </a:t>
            </a:r>
            <a:r>
              <a:rPr lang="en-US" altLang="zh-CN" dirty="0" err="1"/>
              <a:t>java_file</a:t>
            </a:r>
            <a:r>
              <a:rPr lang="en-US" altLang="zh-CN" dirty="0"/>
              <a:t> from file where filename LIKE '%java') t2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32" y="2012310"/>
            <a:ext cx="816325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4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32014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查询项目过程中每个迭代中提交代码次数最多的日期，显示迭代号，提交日期，对应日期提交的次数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32" y="2012310"/>
            <a:ext cx="816325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4680"/>
            <a:ext cx="10515600" cy="4882283"/>
          </a:xfrm>
        </p:spPr>
        <p:txBody>
          <a:bodyPr>
            <a:normAutofit lnSpcReduction="10000"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SELECT </a:t>
            </a:r>
            <a:r>
              <a:rPr lang="en-US" altLang="zh-CN" sz="1400" dirty="0"/>
              <a:t>t2.id, t3.date, t2.count from</a:t>
            </a:r>
          </a:p>
          <a:p>
            <a:r>
              <a:rPr lang="en-US" altLang="zh-CN" sz="1400" dirty="0"/>
              <a:t>(SELECT deadline.id, MAX(count) as count FROM deadline,</a:t>
            </a:r>
          </a:p>
          <a:p>
            <a:r>
              <a:rPr lang="en-US" altLang="zh-CN" sz="1400" dirty="0"/>
              <a:t>	(SELECT DATE_FORMAT(`commit`.</a:t>
            </a:r>
            <a:r>
              <a:rPr lang="en-US" altLang="zh-CN" sz="1400" dirty="0" err="1"/>
              <a:t>datetime</a:t>
            </a:r>
            <a:r>
              <a:rPr lang="en-US" altLang="zh-CN" sz="1400" dirty="0"/>
              <a:t>, '%Y-%m-%d') as date, count(DISTINCT </a:t>
            </a:r>
            <a:r>
              <a:rPr lang="en-US" altLang="zh-CN" sz="1400" dirty="0" err="1"/>
              <a:t>sha</a:t>
            </a:r>
            <a:r>
              <a:rPr lang="en-US" altLang="zh-CN" sz="1400" dirty="0"/>
              <a:t>) as count from `commit`</a:t>
            </a:r>
          </a:p>
          <a:p>
            <a:r>
              <a:rPr lang="en-US" altLang="zh-CN" sz="1400" dirty="0"/>
              <a:t>	GROUP BY DATE_FORMAT(`commit`.</a:t>
            </a:r>
            <a:r>
              <a:rPr lang="en-US" altLang="zh-CN" sz="1400" dirty="0" err="1"/>
              <a:t>datetime</a:t>
            </a:r>
            <a:r>
              <a:rPr lang="en-US" altLang="zh-CN" sz="1400" dirty="0"/>
              <a:t>, '%Y-%m-%d')) t1</a:t>
            </a:r>
          </a:p>
          <a:p>
            <a:r>
              <a:rPr lang="en-US" altLang="zh-CN" sz="1400" dirty="0"/>
              <a:t>WHERE t1.date &gt;= DATE_FORMAT(</a:t>
            </a:r>
            <a:r>
              <a:rPr lang="en-US" altLang="zh-CN" sz="1400" dirty="0" err="1"/>
              <a:t>deadline.start_day</a:t>
            </a:r>
            <a:r>
              <a:rPr lang="en-US" altLang="zh-CN" sz="1400" dirty="0"/>
              <a:t>, '%Y-%m-%d') and t1.date &lt; DATE_FORMAT(</a:t>
            </a:r>
            <a:r>
              <a:rPr lang="en-US" altLang="zh-CN" sz="1400" dirty="0" err="1"/>
              <a:t>deadline.end_day</a:t>
            </a:r>
            <a:r>
              <a:rPr lang="en-US" altLang="zh-CN" sz="1400" dirty="0"/>
              <a:t>, '%Y-%m-%d')</a:t>
            </a:r>
          </a:p>
          <a:p>
            <a:r>
              <a:rPr lang="en-US" altLang="zh-CN" sz="1400" dirty="0"/>
              <a:t>GROUP BY deadline.id) t2, </a:t>
            </a:r>
          </a:p>
          <a:p>
            <a:r>
              <a:rPr lang="en-US" altLang="zh-CN" sz="1400" dirty="0"/>
              <a:t>((SELECT deadline.id, DATE_FORMAT(`commit`.</a:t>
            </a:r>
            <a:r>
              <a:rPr lang="en-US" altLang="zh-CN" sz="1400" dirty="0" err="1"/>
              <a:t>datetime</a:t>
            </a:r>
            <a:r>
              <a:rPr lang="en-US" altLang="zh-CN" sz="1400" dirty="0"/>
              <a:t>, '%Y-%m-%d') as date, count(DISTINCT </a:t>
            </a:r>
            <a:r>
              <a:rPr lang="en-US" altLang="zh-CN" sz="1400" dirty="0" err="1"/>
              <a:t>sha</a:t>
            </a:r>
            <a:r>
              <a:rPr lang="en-US" altLang="zh-CN" sz="1400" dirty="0"/>
              <a:t>) as count from `commit`, deadline</a:t>
            </a:r>
          </a:p>
          <a:p>
            <a:r>
              <a:rPr lang="en-US" altLang="zh-CN" sz="1400" dirty="0"/>
              <a:t>	WHERE `commit`.</a:t>
            </a:r>
            <a:r>
              <a:rPr lang="en-US" altLang="zh-CN" sz="1400" dirty="0" err="1"/>
              <a:t>datetime</a:t>
            </a:r>
            <a:r>
              <a:rPr lang="en-US" altLang="zh-CN" sz="1400" dirty="0"/>
              <a:t> &gt;= </a:t>
            </a:r>
            <a:r>
              <a:rPr lang="en-US" altLang="zh-CN" sz="1400" dirty="0" err="1"/>
              <a:t>deadline.start_day</a:t>
            </a:r>
            <a:r>
              <a:rPr lang="en-US" altLang="zh-CN" sz="1400" dirty="0"/>
              <a:t> and `commit`.</a:t>
            </a:r>
            <a:r>
              <a:rPr lang="en-US" altLang="zh-CN" sz="1400" dirty="0" err="1"/>
              <a:t>datetime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deadline.end_day</a:t>
            </a:r>
            <a:endParaRPr lang="en-US" altLang="zh-CN" sz="1400" dirty="0"/>
          </a:p>
          <a:p>
            <a:r>
              <a:rPr lang="en-US" altLang="zh-CN" sz="1400" dirty="0"/>
              <a:t>	GROUP BY DATE_FORMAT(`commit`.</a:t>
            </a:r>
            <a:r>
              <a:rPr lang="en-US" altLang="zh-CN" sz="1400" dirty="0" err="1"/>
              <a:t>datetime</a:t>
            </a:r>
            <a:r>
              <a:rPr lang="en-US" altLang="zh-CN" sz="1400" dirty="0"/>
              <a:t>, '%Y-%m-%d'))) t3</a:t>
            </a:r>
          </a:p>
          <a:p>
            <a:r>
              <a:rPr lang="en-US" altLang="zh-CN" sz="1400" dirty="0"/>
              <a:t>WHERE t2.id = t3.id AND t2.count = t3.count</a:t>
            </a:r>
            <a:endParaRPr lang="zh-CN" altLang="en-US" sz="1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53" y="1294680"/>
            <a:ext cx="816325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6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5451676"/>
          </a:xfrm>
        </p:spPr>
        <p:txBody>
          <a:bodyPr>
            <a:normAutofit fontScale="92500" lnSpcReduction="10000"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SELECT * FROM (</a:t>
            </a:r>
          </a:p>
          <a:p>
            <a:r>
              <a:rPr lang="en-US" altLang="zh-CN" sz="1400" dirty="0" smtClean="0"/>
              <a:t>SELECT </a:t>
            </a:r>
            <a:r>
              <a:rPr lang="en-US" altLang="zh-CN" sz="1400" dirty="0" err="1" smtClean="0"/>
              <a:t>D.id,count</a:t>
            </a:r>
            <a:r>
              <a:rPr lang="en-US" altLang="zh-CN" sz="1400" dirty="0" smtClean="0"/>
              <a:t>(*) AS </a:t>
            </a:r>
            <a:r>
              <a:rPr lang="en-US" altLang="zh-CN" sz="1400" dirty="0" err="1" smtClean="0"/>
              <a:t>commit_times,date_format</a:t>
            </a:r>
            <a:r>
              <a:rPr lang="en-US" altLang="zh-CN" sz="1400" dirty="0" smtClean="0"/>
              <a:t>(C.</a:t>
            </a:r>
            <a:r>
              <a:rPr lang="en-US" altLang="zh-CN" sz="1400" dirty="0" err="1" smtClean="0"/>
              <a:t>datetime</a:t>
            </a:r>
            <a:r>
              <a:rPr lang="en-US" altLang="zh-CN" sz="1400" dirty="0" smtClean="0"/>
              <a:t>,'%Y-%m-%d') AS da</a:t>
            </a:r>
          </a:p>
          <a:p>
            <a:r>
              <a:rPr lang="en-US" altLang="zh-CN" sz="1400" dirty="0" smtClean="0"/>
              <a:t>  FROM commit </a:t>
            </a:r>
            <a:r>
              <a:rPr lang="en-US" altLang="zh-CN" sz="1400" dirty="0" err="1" smtClean="0"/>
              <a:t>C,deadline</a:t>
            </a:r>
            <a:r>
              <a:rPr lang="en-US" altLang="zh-CN" sz="1400" dirty="0" smtClean="0"/>
              <a:t> D</a:t>
            </a:r>
          </a:p>
          <a:p>
            <a:r>
              <a:rPr lang="en-US" altLang="zh-CN" sz="1400" dirty="0" smtClean="0"/>
              <a:t>  WHERE </a:t>
            </a:r>
            <a:r>
              <a:rPr lang="en-US" altLang="zh-CN" sz="1400" dirty="0" err="1" smtClean="0"/>
              <a:t>date_format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D.end_day,'%Y</a:t>
            </a:r>
            <a:r>
              <a:rPr lang="en-US" altLang="zh-CN" sz="1400" dirty="0" smtClean="0"/>
              <a:t>-%m-%d')&gt;=</a:t>
            </a:r>
            <a:r>
              <a:rPr lang="en-US" altLang="zh-CN" sz="1400" dirty="0" err="1" smtClean="0"/>
              <a:t>C.datetime</a:t>
            </a:r>
            <a:endParaRPr lang="en-US" altLang="zh-CN" sz="1400" dirty="0" smtClean="0"/>
          </a:p>
          <a:p>
            <a:r>
              <a:rPr lang="en-US" altLang="zh-CN" sz="1400" dirty="0" smtClean="0"/>
              <a:t>    AND </a:t>
            </a:r>
            <a:r>
              <a:rPr lang="en-US" altLang="zh-CN" sz="1400" dirty="0" err="1" smtClean="0"/>
              <a:t>date_format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D.start_day,'%Y</a:t>
            </a:r>
            <a:r>
              <a:rPr lang="en-US" altLang="zh-CN" sz="1400" dirty="0" smtClean="0"/>
              <a:t>-%m-%d')&lt;=</a:t>
            </a:r>
            <a:r>
              <a:rPr lang="en-US" altLang="zh-CN" sz="1400" dirty="0" err="1" smtClean="0"/>
              <a:t>C.datetime</a:t>
            </a:r>
            <a:endParaRPr lang="en-US" altLang="zh-CN" sz="1400" dirty="0" smtClean="0"/>
          </a:p>
          <a:p>
            <a:r>
              <a:rPr lang="en-US" altLang="zh-CN" sz="1400" dirty="0" smtClean="0"/>
              <a:t>GROUP BY </a:t>
            </a:r>
            <a:r>
              <a:rPr lang="en-US" altLang="zh-CN" sz="1400" dirty="0" err="1" smtClean="0"/>
              <a:t>da,D.id</a:t>
            </a:r>
            <a:r>
              <a:rPr lang="en-US" altLang="zh-CN" sz="1400" dirty="0" smtClean="0"/>
              <a:t>) a</a:t>
            </a:r>
          </a:p>
          <a:p>
            <a:r>
              <a:rPr lang="en-US" altLang="zh-CN" sz="1400" dirty="0" smtClean="0"/>
              <a:t>WHERE </a:t>
            </a:r>
            <a:r>
              <a:rPr lang="en-US" altLang="zh-CN" sz="1400" dirty="0" err="1" smtClean="0"/>
              <a:t>a.commit_times</a:t>
            </a:r>
            <a:r>
              <a:rPr lang="en-US" altLang="zh-CN" sz="1400" dirty="0" smtClean="0">
                <a:solidFill>
                  <a:srgbClr val="C00000"/>
                </a:solidFill>
              </a:rPr>
              <a:t>&gt;=</a:t>
            </a:r>
            <a:r>
              <a:rPr lang="en-US" altLang="zh-CN" sz="1400" dirty="0" smtClean="0"/>
              <a:t>ALL(</a:t>
            </a:r>
          </a:p>
          <a:p>
            <a:r>
              <a:rPr lang="en-US" altLang="zh-CN" sz="1400" dirty="0" smtClean="0"/>
              <a:t>  SELECT count(*) AS </a:t>
            </a:r>
            <a:r>
              <a:rPr lang="en-US" altLang="zh-CN" sz="1400" dirty="0" err="1" smtClean="0"/>
              <a:t>commit_times</a:t>
            </a:r>
            <a:endParaRPr lang="en-US" altLang="zh-CN" sz="1400" dirty="0" smtClean="0"/>
          </a:p>
          <a:p>
            <a:r>
              <a:rPr lang="en-US" altLang="zh-CN" sz="1400" dirty="0" smtClean="0"/>
              <a:t>  FROM commit </a:t>
            </a:r>
            <a:r>
              <a:rPr lang="en-US" altLang="zh-CN" sz="1400" dirty="0" err="1" smtClean="0"/>
              <a:t>c,deadline</a:t>
            </a:r>
            <a:r>
              <a:rPr lang="en-US" altLang="zh-CN" sz="1400" dirty="0" smtClean="0"/>
              <a:t> d</a:t>
            </a:r>
          </a:p>
          <a:p>
            <a:r>
              <a:rPr lang="en-US" altLang="zh-CN" sz="1400" dirty="0" smtClean="0"/>
              <a:t>  WHERE </a:t>
            </a:r>
            <a:r>
              <a:rPr lang="en-US" altLang="zh-CN" sz="1400" dirty="0" err="1" smtClean="0"/>
              <a:t>date_format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d.end_day,'%Y</a:t>
            </a:r>
            <a:r>
              <a:rPr lang="en-US" altLang="zh-CN" sz="1400" dirty="0" smtClean="0"/>
              <a:t>-%m-%d')&gt;=</a:t>
            </a:r>
            <a:r>
              <a:rPr lang="en-US" altLang="zh-CN" sz="1400" dirty="0" err="1" smtClean="0"/>
              <a:t>c.datetime</a:t>
            </a:r>
            <a:endParaRPr lang="en-US" altLang="zh-CN" sz="1400" dirty="0" smtClean="0"/>
          </a:p>
          <a:p>
            <a:r>
              <a:rPr lang="en-US" altLang="zh-CN" sz="1400" dirty="0" smtClean="0"/>
              <a:t>    AND </a:t>
            </a:r>
            <a:r>
              <a:rPr lang="en-US" altLang="zh-CN" sz="1400" dirty="0" err="1" smtClean="0"/>
              <a:t>date_format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d.start_day,'%Y</a:t>
            </a:r>
            <a:r>
              <a:rPr lang="en-US" altLang="zh-CN" sz="1400" dirty="0" smtClean="0"/>
              <a:t>-%m-%d')&lt;=</a:t>
            </a:r>
            <a:r>
              <a:rPr lang="en-US" altLang="zh-CN" sz="1400" dirty="0" err="1" smtClean="0"/>
              <a:t>c.datetime</a:t>
            </a:r>
            <a:endParaRPr lang="en-US" altLang="zh-CN" sz="1400" dirty="0" smtClean="0"/>
          </a:p>
          <a:p>
            <a:r>
              <a:rPr lang="en-US" altLang="zh-CN" sz="1400" dirty="0" smtClean="0"/>
              <a:t>    AND d.id=a.id</a:t>
            </a:r>
          </a:p>
          <a:p>
            <a:r>
              <a:rPr lang="en-US" altLang="zh-CN" sz="1400" dirty="0" smtClean="0"/>
              <a:t>  GROUP BY </a:t>
            </a:r>
            <a:r>
              <a:rPr lang="en-US" altLang="zh-CN" sz="1400" dirty="0" err="1" smtClean="0"/>
              <a:t>date_format</a:t>
            </a:r>
            <a:r>
              <a:rPr lang="en-US" altLang="zh-CN" sz="1400" dirty="0" smtClean="0"/>
              <a:t>(c.</a:t>
            </a:r>
            <a:r>
              <a:rPr lang="en-US" altLang="zh-CN" sz="1400" dirty="0" err="1" smtClean="0"/>
              <a:t>datetime</a:t>
            </a:r>
            <a:r>
              <a:rPr lang="en-US" altLang="zh-CN" sz="1400" dirty="0" smtClean="0"/>
              <a:t>,'%Y-%m-%d'))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53" y="1294680"/>
            <a:ext cx="8163252" cy="1249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54" y="4365522"/>
            <a:ext cx="5755846" cy="8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3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</a:t>
            </a:r>
            <a:r>
              <a:rPr lang="zh-CN" altLang="en-US" dirty="0" smtClean="0"/>
              <a:t>查询最大值 再查询拥有最大值的日期（可能存在多个最大值）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第二种答案优于第一种答案 少一层子查询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答案一：现对日期提交分组，根据迭代分组，找出提交最大值，再与日期分组的表相交</a:t>
            </a:r>
            <a:endParaRPr lang="en-US" altLang="zh-CN" dirty="0" smtClean="0"/>
          </a:p>
          <a:p>
            <a:pPr lvl="1"/>
            <a:r>
              <a:rPr lang="zh-CN" altLang="en-US" dirty="0"/>
              <a:t>答案</a:t>
            </a:r>
            <a:r>
              <a:rPr lang="zh-CN" altLang="en-US" dirty="0" smtClean="0"/>
              <a:t>二：对日期分组，要求相同迭代的提交数大于等于所有这个迭代的提交数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出来的一次查询就是查询最大值，答案二不需要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很多人使用视图</a:t>
            </a:r>
            <a:r>
              <a:rPr lang="en-US" altLang="zh-CN" dirty="0" smtClean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4413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569527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查询</a:t>
            </a:r>
            <a:r>
              <a:rPr lang="zh-CN" altLang="zh-CN" dirty="0"/>
              <a:t>所有的文件行数超过</a:t>
            </a:r>
            <a:r>
              <a:rPr lang="en-US" altLang="zh-CN" dirty="0"/>
              <a:t>200</a:t>
            </a:r>
            <a:r>
              <a:rPr lang="zh-CN" altLang="zh-CN" dirty="0"/>
              <a:t>行的</a:t>
            </a:r>
            <a:r>
              <a:rPr lang="en-US" altLang="zh-CN" dirty="0"/>
              <a:t>java</a:t>
            </a:r>
            <a:r>
              <a:rPr lang="zh-CN" altLang="zh-CN" dirty="0"/>
              <a:t>文件（假设每个文件的初始行数为</a:t>
            </a:r>
            <a:r>
              <a:rPr lang="en-US" altLang="zh-CN" dirty="0"/>
              <a:t>0</a:t>
            </a:r>
            <a:r>
              <a:rPr lang="zh-CN" altLang="zh-CN" dirty="0"/>
              <a:t>行），并按照降序排列，显示文件名，文件的代码行</a:t>
            </a:r>
            <a:r>
              <a:rPr lang="zh-CN" altLang="zh-CN" dirty="0" smtClean="0"/>
              <a:t>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文件代码行数的计算说明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55" y="1690688"/>
            <a:ext cx="816325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44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SELECT filename, sum(</a:t>
            </a:r>
            <a:r>
              <a:rPr lang="en-US" altLang="zh-CN" dirty="0" err="1"/>
              <a:t>add_line</a:t>
            </a:r>
            <a:r>
              <a:rPr lang="en-US" altLang="zh-CN" dirty="0"/>
              <a:t> - </a:t>
            </a:r>
            <a:r>
              <a:rPr lang="en-US" altLang="zh-CN" dirty="0" err="1"/>
              <a:t>delete_line</a:t>
            </a:r>
            <a:r>
              <a:rPr lang="en-US" altLang="zh-CN" dirty="0"/>
              <a:t>) from file WHERE filename</a:t>
            </a:r>
          </a:p>
          <a:p>
            <a:r>
              <a:rPr lang="en-US" altLang="zh-CN" dirty="0"/>
              <a:t>LIKE "%java"</a:t>
            </a:r>
          </a:p>
          <a:p>
            <a:r>
              <a:rPr lang="en-US" altLang="zh-CN" dirty="0"/>
              <a:t>GROUP BY filename</a:t>
            </a:r>
          </a:p>
          <a:p>
            <a:r>
              <a:rPr lang="en-US" altLang="zh-CN" dirty="0"/>
              <a:t>HAVING sum(</a:t>
            </a:r>
            <a:r>
              <a:rPr lang="en-US" altLang="zh-CN" dirty="0" err="1"/>
              <a:t>add_line</a:t>
            </a:r>
            <a:r>
              <a:rPr lang="en-US" altLang="zh-CN" dirty="0"/>
              <a:t> - </a:t>
            </a:r>
            <a:r>
              <a:rPr lang="en-US" altLang="zh-CN" dirty="0" err="1"/>
              <a:t>delete_line</a:t>
            </a:r>
            <a:r>
              <a:rPr lang="en-US" altLang="zh-CN" dirty="0"/>
              <a:t>) &gt; 200</a:t>
            </a:r>
          </a:p>
          <a:p>
            <a:r>
              <a:rPr lang="en-US" altLang="zh-CN" dirty="0"/>
              <a:t>ORDER BY sum(</a:t>
            </a:r>
            <a:r>
              <a:rPr lang="en-US" altLang="zh-CN" dirty="0" err="1"/>
              <a:t>add_line</a:t>
            </a:r>
            <a:r>
              <a:rPr lang="en-US" altLang="zh-CN" dirty="0"/>
              <a:t> - </a:t>
            </a:r>
            <a:r>
              <a:rPr lang="en-US" altLang="zh-CN" dirty="0" err="1"/>
              <a:t>delete_line</a:t>
            </a:r>
            <a:r>
              <a:rPr lang="en-US" altLang="zh-CN" dirty="0"/>
              <a:t>) </a:t>
            </a:r>
            <a:r>
              <a:rPr lang="en-US" altLang="zh-CN" dirty="0" err="1">
                <a:solidFill>
                  <a:srgbClr val="C00000"/>
                </a:solidFill>
              </a:rPr>
              <a:t>desc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7" y="1690688"/>
            <a:ext cx="816325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7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212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1. </a:t>
            </a:r>
            <a:r>
              <a:rPr kumimoji="1" lang="zh-CN" altLang="en-US" sz="2400" dirty="0"/>
              <a:t>请创建表</a:t>
            </a:r>
            <a:r>
              <a:rPr kumimoji="1" lang="en-US" altLang="zh-CN" sz="2400" dirty="0"/>
              <a:t>order</a:t>
            </a:r>
            <a:r>
              <a:rPr kumimoji="1" lang="zh-CN" altLang="en-US" sz="2400" dirty="0"/>
              <a:t>（要求：</a:t>
            </a:r>
            <a:r>
              <a:rPr kumimoji="1" lang="en-US" altLang="zh-CN" sz="2400" dirty="0" err="1"/>
              <a:t>oid</a:t>
            </a:r>
            <a:r>
              <a:rPr kumimoji="1" lang="zh-CN" altLang="en-US" sz="2400" dirty="0"/>
              <a:t>为主键，其余子段为不能为空）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create table `order` ( </a:t>
            </a:r>
            <a:endParaRPr lang="zh-CN" altLang="en-US" sz="2400" dirty="0" smtClean="0"/>
          </a:p>
          <a:p>
            <a:pPr marL="0" lvl="1" indent="0"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oid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(11) not null</a:t>
            </a:r>
            <a:r>
              <a:rPr lang="en-US" altLang="zh-CN" sz="2400" dirty="0" smtClean="0"/>
              <a:t>,</a:t>
            </a:r>
            <a:endParaRPr lang="zh-CN" altLang="en-US" sz="2400" dirty="0" smtClean="0"/>
          </a:p>
          <a:p>
            <a:pPr marL="0" lvl="1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 smtClean="0"/>
              <a:t>cuid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(11) not null, </a:t>
            </a:r>
            <a:endParaRPr lang="zh-CN" altLang="en-US" sz="2400" dirty="0" smtClean="0"/>
          </a:p>
          <a:p>
            <a:pPr marL="0" lvl="1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 smtClean="0"/>
              <a:t>cid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(11) not null, </a:t>
            </a:r>
            <a:endParaRPr lang="zh-CN" altLang="en-US" sz="2400" dirty="0" smtClean="0"/>
          </a:p>
          <a:p>
            <a:pPr marL="0" lvl="1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smtClean="0"/>
              <a:t>quantity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(11) not null, </a:t>
            </a:r>
            <a:endParaRPr lang="zh-CN" altLang="en-US" sz="2400" dirty="0" smtClean="0"/>
          </a:p>
          <a:p>
            <a:pPr marL="0" lvl="1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 smtClean="0"/>
              <a:t>totalprice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double not null, </a:t>
            </a:r>
            <a:endParaRPr lang="zh-CN" altLang="en-US" sz="2400" dirty="0" smtClean="0"/>
          </a:p>
          <a:p>
            <a:pPr marL="0" lvl="1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 smtClean="0"/>
              <a:t>ordertime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 not null, </a:t>
            </a:r>
            <a:endParaRPr lang="zh-CN" altLang="en-US" sz="2400" dirty="0" smtClean="0"/>
          </a:p>
          <a:p>
            <a:pPr marL="0" lvl="1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smtClean="0"/>
              <a:t>primary </a:t>
            </a:r>
            <a:r>
              <a:rPr lang="en-US" altLang="zh-CN" sz="2400" dirty="0"/>
              <a:t>key (</a:t>
            </a:r>
            <a:r>
              <a:rPr lang="en-US" altLang="zh-CN" sz="2400" dirty="0" err="1"/>
              <a:t>oid</a:t>
            </a:r>
            <a:r>
              <a:rPr lang="en-US" altLang="zh-CN" sz="2400" dirty="0"/>
              <a:t>) </a:t>
            </a:r>
            <a:endParaRPr lang="zh-CN" altLang="en-US" sz="2400" dirty="0" smtClean="0"/>
          </a:p>
          <a:p>
            <a:pPr marL="0" lvl="1" indent="0">
              <a:buNone/>
            </a:pPr>
            <a:r>
              <a:rPr lang="en-US" altLang="zh-CN" sz="2400" dirty="0" smtClean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91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更新</a:t>
            </a:r>
            <a:r>
              <a:rPr lang="zh-CN" altLang="zh-CN" dirty="0"/>
              <a:t>迭代表中迭代三的结束日期为原来结束日期的</a:t>
            </a:r>
            <a:r>
              <a:rPr lang="zh-CN" altLang="zh-CN" dirty="0" smtClean="0"/>
              <a:t>一周后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掌握比较常用的相关日期操作函数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" y="1825625"/>
            <a:ext cx="816325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3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UPDATE </a:t>
            </a:r>
            <a:r>
              <a:rPr lang="en-US" altLang="zh-CN" dirty="0"/>
              <a:t>deadline SET </a:t>
            </a:r>
            <a:r>
              <a:rPr lang="en-US" altLang="zh-CN" dirty="0" err="1"/>
              <a:t>end_day</a:t>
            </a:r>
            <a:r>
              <a:rPr lang="en-US" altLang="zh-CN" dirty="0"/>
              <a:t> = DATE_ADD(</a:t>
            </a:r>
            <a:r>
              <a:rPr lang="en-US" altLang="zh-CN" dirty="0" err="1"/>
              <a:t>end_day,INTERVAL</a:t>
            </a:r>
            <a:r>
              <a:rPr lang="en-US" altLang="zh-CN" dirty="0"/>
              <a:t> 7 day)</a:t>
            </a:r>
          </a:p>
          <a:p>
            <a:r>
              <a:rPr lang="en-US" altLang="zh-CN" dirty="0"/>
              <a:t>where id = 3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9" y="1945331"/>
            <a:ext cx="816325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2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出题说明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真实的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主要用于统计学生之间的联系以及工作量的分配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题目来自于真实的需求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975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很多同学使用视图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一条语句实现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截图和运行答案不一致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抄袭现象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504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55271" y="1410637"/>
          <a:ext cx="9144000" cy="2612572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3000203"/>
                <a:gridCol w="6143797"/>
              </a:tblGrid>
              <a:tr h="653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文章作者表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platform_writer(writer_id, writer_name, writer_email, create_time)</a:t>
                      </a:r>
                      <a:endParaRPr lang="zh-CN" sz="1800" kern="100">
                        <a:effectLst/>
                        <a:latin typeface="+mn-lt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3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文章表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platform_article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article_id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writer_id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article_title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, content, 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create_time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)</a:t>
                      </a:r>
                      <a:endParaRPr lang="zh-CN" sz="1800" kern="100" dirty="0">
                        <a:effectLst/>
                        <a:latin typeface="+mn-lt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3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读者表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platform_reader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reader_id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reader_name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create_time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)</a:t>
                      </a:r>
                      <a:endParaRPr lang="zh-CN" sz="1800" kern="100" dirty="0">
                        <a:effectLst/>
                        <a:latin typeface="+mn-lt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3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付费账单表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platform_deal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deal_id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article_id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reader_id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deal_payment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create_time</a:t>
                      </a:r>
                      <a:r>
                        <a:rPr lang="en-US" sz="1800" kern="100" dirty="0"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)</a:t>
                      </a:r>
                      <a:endParaRPr lang="zh-CN" sz="1800" kern="100" dirty="0">
                        <a:effectLst/>
                        <a:latin typeface="+mn-lt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55271" y="562726"/>
            <a:ext cx="7413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r>
              <a:rPr lang="zh-CN" altLang="zh-CN" sz="2400" dirty="0"/>
              <a:t>某付费文章阅读平台的部分关系模式如下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5271" y="4245429"/>
            <a:ext cx="9470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/>
              <a:t>其中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create_time</a:t>
            </a:r>
            <a:r>
              <a:rPr lang="zh-CN" altLang="zh-CN" sz="2000" dirty="0"/>
              <a:t>为</a:t>
            </a:r>
            <a:r>
              <a:rPr lang="en-US" altLang="zh-CN" sz="2000" dirty="0" err="1"/>
              <a:t>datetime</a:t>
            </a:r>
            <a:r>
              <a:rPr lang="zh-CN" altLang="zh-CN" sz="2000" dirty="0"/>
              <a:t>类型，</a:t>
            </a:r>
            <a:r>
              <a:rPr lang="en-US" altLang="zh-CN" sz="2000" dirty="0" err="1"/>
              <a:t>deal_payment</a:t>
            </a:r>
            <a:r>
              <a:rPr lang="zh-CN" altLang="zh-CN" sz="2000" dirty="0"/>
              <a:t>为单笔交易的付费金额，</a:t>
            </a:r>
            <a:r>
              <a:rPr lang="en-US" altLang="zh-CN" sz="2000" dirty="0"/>
              <a:t>double</a:t>
            </a:r>
            <a:r>
              <a:rPr lang="zh-CN" altLang="zh-CN" sz="2000" dirty="0"/>
              <a:t>类型，金额多少由读者根据自己的意愿自行输入，每篇文章每个读者只需且只能付费一次。</a:t>
            </a:r>
          </a:p>
        </p:txBody>
      </p:sp>
    </p:spTree>
    <p:extLst>
      <p:ext uri="{BB962C8B-B14F-4D97-AF65-F5344CB8AC3E}">
        <p14:creationId xmlns:p14="http://schemas.microsoft.com/office/powerpoint/2010/main" val="4222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1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/>
              <a:t>为数据库来自</a:t>
            </a:r>
            <a:r>
              <a:rPr kumimoji="1" lang="en-US" altLang="zh-CN" sz="2400" dirty="0"/>
              <a:t>IP120.55.91.83</a:t>
            </a:r>
            <a:r>
              <a:rPr kumimoji="1" lang="zh-CN" altLang="en-US" sz="2400" dirty="0"/>
              <a:t>的用户</a:t>
            </a:r>
            <a:r>
              <a:rPr kumimoji="1" lang="en-US" altLang="zh-CN" sz="2400" dirty="0"/>
              <a:t>writer, </a:t>
            </a:r>
            <a:r>
              <a:rPr kumimoji="1" lang="zh-CN" altLang="en-US" sz="2400" dirty="0"/>
              <a:t>密码为</a:t>
            </a:r>
            <a:r>
              <a:rPr kumimoji="1" lang="en-US" altLang="zh-CN" sz="2400" dirty="0"/>
              <a:t>writer</a:t>
            </a:r>
            <a:r>
              <a:rPr kumimoji="1" lang="zh-CN" altLang="en-US" sz="2400" dirty="0"/>
              <a:t>， 设置文章作者表的增改查权限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该数据库的</a:t>
            </a:r>
            <a:r>
              <a:rPr kumimoji="1" lang="en-US" altLang="zh-CN" sz="2400" dirty="0"/>
              <a:t>schema</a:t>
            </a:r>
            <a:r>
              <a:rPr kumimoji="1" lang="zh-CN" altLang="en-US" sz="2400" dirty="0"/>
              <a:t>名称为</a:t>
            </a:r>
            <a:r>
              <a:rPr kumimoji="1" lang="en-US" altLang="zh-CN" sz="2400" dirty="0"/>
              <a:t>platform) 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51214"/>
            <a:ext cx="9601200" cy="4316186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grant </a:t>
            </a:r>
            <a:r>
              <a:rPr lang="en-US" altLang="zh-CN" dirty="0"/>
              <a:t>select, update, insert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on </a:t>
            </a:r>
            <a:r>
              <a:rPr lang="en-US" altLang="zh-CN" dirty="0" err="1"/>
              <a:t>platform.platform_writer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to </a:t>
            </a:r>
            <a:r>
              <a:rPr lang="en-US" altLang="zh-CN" dirty="0"/>
              <a:t>writer@120.55.91.83 identified by "writer";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079" y="4995838"/>
            <a:ext cx="7404100" cy="660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61079" y="4995838"/>
            <a:ext cx="7404100" cy="660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9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2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查询姓名为</a:t>
            </a:r>
            <a:r>
              <a:rPr lang="en-US" altLang="zh-CN" sz="2400" dirty="0" err="1"/>
              <a:t>zoe</a:t>
            </a:r>
            <a:r>
              <a:rPr lang="zh-CN" altLang="zh-CN" sz="2400" dirty="0"/>
              <a:t>的读者最近付费的</a:t>
            </a:r>
            <a:r>
              <a:rPr lang="en-US" altLang="zh-CN" sz="2400" dirty="0"/>
              <a:t>3</a:t>
            </a:r>
            <a:r>
              <a:rPr lang="zh-CN" altLang="zh-CN" sz="2400" dirty="0"/>
              <a:t>篇文章的名称，内容和作者姓名。 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51214"/>
            <a:ext cx="9601200" cy="43161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/>
              <a:t>pa.`article_title`,pa.`content`,pw.`</a:t>
            </a:r>
            <a:r>
              <a:rPr lang="en-US" altLang="zh-CN" dirty="0" err="1"/>
              <a:t>writer_name</a:t>
            </a:r>
            <a:r>
              <a:rPr lang="en-US" altLang="zh-CN" dirty="0"/>
              <a:t>` 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from </a:t>
            </a:r>
            <a:r>
              <a:rPr lang="en-US" altLang="zh-CN" dirty="0"/>
              <a:t>`</a:t>
            </a:r>
            <a:r>
              <a:rPr lang="en-US" altLang="zh-CN" dirty="0" err="1"/>
              <a:t>platform_reader</a:t>
            </a:r>
            <a:r>
              <a:rPr lang="en-US" altLang="zh-CN" dirty="0"/>
              <a:t>` </a:t>
            </a:r>
            <a:r>
              <a:rPr lang="en-US" altLang="zh-CN" dirty="0" err="1"/>
              <a:t>pr</a:t>
            </a:r>
            <a:r>
              <a:rPr lang="en-US" altLang="zh-CN" dirty="0"/>
              <a:t>, `</a:t>
            </a:r>
            <a:r>
              <a:rPr lang="en-US" altLang="zh-CN" dirty="0" err="1"/>
              <a:t>platform_deal</a:t>
            </a:r>
            <a:r>
              <a:rPr lang="en-US" altLang="zh-CN" dirty="0"/>
              <a:t>` </a:t>
            </a:r>
            <a:r>
              <a:rPr lang="en-US" altLang="zh-CN" dirty="0" err="1"/>
              <a:t>pd</a:t>
            </a:r>
            <a:r>
              <a:rPr lang="en-US" altLang="zh-CN" dirty="0"/>
              <a:t>, 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`</a:t>
            </a:r>
            <a:r>
              <a:rPr lang="en-US" altLang="zh-CN" dirty="0" err="1"/>
              <a:t>platform_article</a:t>
            </a:r>
            <a:r>
              <a:rPr lang="en-US" altLang="zh-CN" dirty="0"/>
              <a:t>` pa, `</a:t>
            </a:r>
            <a:r>
              <a:rPr lang="en-US" altLang="zh-CN" dirty="0" err="1"/>
              <a:t>platform_writer</a:t>
            </a:r>
            <a:r>
              <a:rPr lang="en-US" altLang="zh-CN" dirty="0"/>
              <a:t>` pw 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where </a:t>
            </a:r>
            <a:r>
              <a:rPr lang="en-US" altLang="zh-CN" dirty="0" err="1"/>
              <a:t>pr</a:t>
            </a:r>
            <a:r>
              <a:rPr lang="en-US" altLang="zh-CN" dirty="0"/>
              <a:t>.`</a:t>
            </a:r>
            <a:r>
              <a:rPr lang="en-US" altLang="zh-CN" dirty="0" err="1"/>
              <a:t>reader_name</a:t>
            </a:r>
            <a:r>
              <a:rPr lang="en-US" altLang="zh-CN" dirty="0"/>
              <a:t>`='</a:t>
            </a:r>
            <a:r>
              <a:rPr lang="en-US" altLang="zh-CN" dirty="0" err="1"/>
              <a:t>zoe</a:t>
            </a:r>
            <a:r>
              <a:rPr lang="en-US" altLang="zh-CN" dirty="0"/>
              <a:t>' 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and </a:t>
            </a:r>
            <a:r>
              <a:rPr lang="en-US" altLang="zh-CN" dirty="0" err="1"/>
              <a:t>pr</a:t>
            </a:r>
            <a:r>
              <a:rPr lang="en-US" altLang="zh-CN" dirty="0"/>
              <a:t>.`</a:t>
            </a:r>
            <a:r>
              <a:rPr lang="en-US" altLang="zh-CN" dirty="0" err="1"/>
              <a:t>reader_id</a:t>
            </a:r>
            <a:r>
              <a:rPr lang="en-US" altLang="zh-CN" dirty="0"/>
              <a:t>`=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reader_id</a:t>
            </a:r>
            <a:r>
              <a:rPr lang="en-US" altLang="zh-CN" dirty="0"/>
              <a:t>` 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and 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article_id</a:t>
            </a:r>
            <a:r>
              <a:rPr lang="en-US" altLang="zh-CN" dirty="0"/>
              <a:t>`=pa.`</a:t>
            </a:r>
            <a:r>
              <a:rPr lang="en-US" altLang="zh-CN" dirty="0" err="1"/>
              <a:t>article_id</a:t>
            </a:r>
            <a:r>
              <a:rPr lang="en-US" altLang="zh-CN" dirty="0"/>
              <a:t>` 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and </a:t>
            </a:r>
            <a:r>
              <a:rPr lang="en-US" altLang="zh-CN" dirty="0"/>
              <a:t>pa.`</a:t>
            </a:r>
            <a:r>
              <a:rPr lang="en-US" altLang="zh-CN" dirty="0" err="1"/>
              <a:t>writer_id</a:t>
            </a:r>
            <a:r>
              <a:rPr lang="en-US" altLang="zh-CN" dirty="0"/>
              <a:t>`=pw.`</a:t>
            </a:r>
            <a:r>
              <a:rPr lang="en-US" altLang="zh-CN" dirty="0" err="1"/>
              <a:t>writer_id</a:t>
            </a:r>
            <a:r>
              <a:rPr lang="en-US" altLang="zh-CN" dirty="0"/>
              <a:t>` 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order </a:t>
            </a:r>
            <a:r>
              <a:rPr lang="en-US" altLang="zh-CN" dirty="0"/>
              <a:t>by 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create_time</a:t>
            </a:r>
            <a:r>
              <a:rPr lang="en-US" altLang="zh-CN" dirty="0"/>
              <a:t>` </a:t>
            </a:r>
            <a:r>
              <a:rPr lang="en-US" altLang="zh-CN" dirty="0" err="1"/>
              <a:t>desc</a:t>
            </a:r>
            <a:r>
              <a:rPr lang="en-US" altLang="zh-CN" dirty="0"/>
              <a:t> limit 0,3;</a:t>
            </a:r>
          </a:p>
        </p:txBody>
      </p:sp>
    </p:spTree>
    <p:extLst>
      <p:ext uri="{BB962C8B-B14F-4D97-AF65-F5344CB8AC3E}">
        <p14:creationId xmlns:p14="http://schemas.microsoft.com/office/powerpoint/2010/main" val="18663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3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查询所有文章中付费人数最多的前</a:t>
            </a:r>
            <a:r>
              <a:rPr lang="en-US" altLang="zh-CN" sz="2400" dirty="0"/>
              <a:t>3</a:t>
            </a:r>
            <a:r>
              <a:rPr lang="zh-CN" altLang="zh-CN" sz="2400" dirty="0"/>
              <a:t>篇文章的名字，付费人数及总付费金额。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51214"/>
            <a:ext cx="9601200" cy="4316186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select pa.*,count(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deal_id</a:t>
            </a:r>
            <a:r>
              <a:rPr lang="en-US" altLang="zh-CN" dirty="0"/>
              <a:t>`) </a:t>
            </a:r>
            <a:r>
              <a:rPr lang="en-US" altLang="zh-CN" dirty="0" err="1"/>
              <a:t>dealcount</a:t>
            </a:r>
            <a:r>
              <a:rPr lang="en-US" altLang="zh-CN" dirty="0"/>
              <a:t> ,sum(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deal_payment</a:t>
            </a:r>
            <a:r>
              <a:rPr lang="en-US" altLang="zh-CN" dirty="0"/>
              <a:t>`) as total 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from </a:t>
            </a:r>
            <a:r>
              <a:rPr lang="en-US" altLang="zh-CN" dirty="0"/>
              <a:t>`</a:t>
            </a:r>
            <a:r>
              <a:rPr lang="en-US" altLang="zh-CN" dirty="0" err="1"/>
              <a:t>platform_article</a:t>
            </a:r>
            <a:r>
              <a:rPr lang="en-US" altLang="zh-CN" dirty="0"/>
              <a:t>` pa, `</a:t>
            </a:r>
            <a:r>
              <a:rPr lang="en-US" altLang="zh-CN" dirty="0" err="1"/>
              <a:t>platform_deal</a:t>
            </a:r>
            <a:r>
              <a:rPr lang="en-US" altLang="zh-CN" dirty="0"/>
              <a:t>` </a:t>
            </a:r>
            <a:r>
              <a:rPr lang="en-US" altLang="zh-CN" dirty="0" err="1"/>
              <a:t>pd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where </a:t>
            </a:r>
            <a:r>
              <a:rPr lang="en-US" altLang="zh-CN" dirty="0"/>
              <a:t>pa.`</a:t>
            </a:r>
            <a:r>
              <a:rPr lang="en-US" altLang="zh-CN" dirty="0" err="1"/>
              <a:t>article_id</a:t>
            </a:r>
            <a:r>
              <a:rPr lang="en-US" altLang="zh-CN" dirty="0"/>
              <a:t>`=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article_id</a:t>
            </a:r>
            <a:r>
              <a:rPr lang="en-US" altLang="zh-CN" dirty="0"/>
              <a:t>` group by pa.`</a:t>
            </a:r>
            <a:r>
              <a:rPr lang="en-US" altLang="zh-CN" dirty="0" err="1"/>
              <a:t>article_id</a:t>
            </a:r>
            <a:r>
              <a:rPr lang="en-US" altLang="zh-CN" dirty="0"/>
              <a:t>` 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order </a:t>
            </a:r>
            <a:r>
              <a:rPr lang="en-US" altLang="zh-CN" dirty="0"/>
              <a:t>by </a:t>
            </a:r>
            <a:r>
              <a:rPr lang="en-US" altLang="zh-CN" dirty="0" err="1"/>
              <a:t>dealcount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r>
              <a:rPr lang="en-US" altLang="zh-CN" dirty="0"/>
              <a:t> limit 0,3;</a:t>
            </a:r>
          </a:p>
        </p:txBody>
      </p:sp>
    </p:spTree>
    <p:extLst>
      <p:ext uri="{BB962C8B-B14F-4D97-AF65-F5344CB8AC3E}">
        <p14:creationId xmlns:p14="http://schemas.microsoft.com/office/powerpoint/2010/main" val="1897180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4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平台所有的作者姓名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platform_writer</a:t>
            </a:r>
            <a:r>
              <a:rPr lang="zh-CN" altLang="zh-CN" sz="2400" dirty="0"/>
              <a:t>表的</a:t>
            </a:r>
            <a:r>
              <a:rPr lang="en-US" altLang="zh-CN" sz="2400" dirty="0" err="1"/>
              <a:t>writer_name</a:t>
            </a:r>
            <a:r>
              <a:rPr lang="zh-CN" altLang="zh-CN" sz="2400" dirty="0"/>
              <a:t>字段</a:t>
            </a:r>
            <a:r>
              <a:rPr lang="en-US" altLang="zh-CN" sz="2400" dirty="0"/>
              <a:t>)</a:t>
            </a:r>
            <a:r>
              <a:rPr lang="zh-CN" altLang="zh-CN" sz="2400" dirty="0"/>
              <a:t>需要添加</a:t>
            </a:r>
            <a:r>
              <a:rPr lang="en-US" altLang="zh-CN" sz="2400" dirty="0"/>
              <a:t>“w_”</a:t>
            </a:r>
            <a:r>
              <a:rPr lang="zh-CN" altLang="zh-CN" sz="2400" dirty="0"/>
              <a:t>前缀，如</a:t>
            </a:r>
            <a:r>
              <a:rPr lang="en-US" altLang="zh-CN" sz="2400" dirty="0"/>
              <a:t>“Joe”</a:t>
            </a:r>
            <a:r>
              <a:rPr lang="zh-CN" altLang="zh-CN" sz="2400" dirty="0"/>
              <a:t>需要修改为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w_Joe</a:t>
            </a:r>
            <a:r>
              <a:rPr lang="en-US" altLang="zh-CN" sz="2400" dirty="0"/>
              <a:t>”</a:t>
            </a:r>
            <a:r>
              <a:rPr lang="zh-CN" altLang="zh-CN" sz="2400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51214"/>
            <a:ext cx="9601200" cy="4316186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update `</a:t>
            </a:r>
            <a:r>
              <a:rPr lang="en-US" altLang="zh-CN" dirty="0" err="1" smtClean="0"/>
              <a:t>platform_writer</a:t>
            </a:r>
            <a:r>
              <a:rPr lang="en-US" altLang="zh-CN" dirty="0" smtClean="0"/>
              <a:t>` pw </a:t>
            </a:r>
          </a:p>
          <a:p>
            <a:pPr marL="0" indent="0">
              <a:buNone/>
            </a:pPr>
            <a:r>
              <a:rPr lang="en-US" altLang="zh-CN" dirty="0" smtClean="0"/>
              <a:t>set </a:t>
            </a:r>
            <a:r>
              <a:rPr lang="en-US" altLang="zh-CN" dirty="0"/>
              <a:t>pw.`</a:t>
            </a:r>
            <a:r>
              <a:rPr lang="en-US" altLang="zh-CN" dirty="0" err="1"/>
              <a:t>writer_name</a:t>
            </a:r>
            <a:r>
              <a:rPr lang="en-US" altLang="zh-CN" dirty="0"/>
              <a:t>` = CONCAT('w_',pw.`</a:t>
            </a:r>
            <a:r>
              <a:rPr lang="en-US" altLang="zh-CN" dirty="0" err="1"/>
              <a:t>writer_name</a:t>
            </a:r>
            <a:r>
              <a:rPr lang="en-US" altLang="zh-CN" dirty="0"/>
              <a:t>`);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33" y="4689901"/>
            <a:ext cx="8395356" cy="8374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4933" y="4689901"/>
            <a:ext cx="8395356" cy="8374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5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新创建的作者姓名仍是不带</a:t>
            </a:r>
            <a:r>
              <a:rPr lang="en-US" altLang="zh-CN" sz="2400" dirty="0"/>
              <a:t>“w_”</a:t>
            </a:r>
            <a:r>
              <a:rPr lang="zh-CN" altLang="zh-CN" sz="2400" dirty="0"/>
              <a:t>前缀的，因此需要在插入数据时自动为其添加</a:t>
            </a:r>
            <a:r>
              <a:rPr lang="en-US" altLang="zh-CN" sz="2400" dirty="0"/>
              <a:t>“w_”</a:t>
            </a:r>
            <a:r>
              <a:rPr lang="zh-CN" altLang="zh-CN" sz="2400" dirty="0"/>
              <a:t>前缀</a:t>
            </a:r>
            <a:r>
              <a:rPr lang="en-US" altLang="zh-CN" sz="2400" dirty="0"/>
              <a:t>(</a:t>
            </a:r>
            <a:r>
              <a:rPr lang="zh-CN" altLang="zh-CN" sz="2400" dirty="0"/>
              <a:t>用触发器解决，触发器的名称定义为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modifywritername</a:t>
            </a:r>
            <a:r>
              <a:rPr lang="en-US" altLang="zh-CN" sz="2400" dirty="0"/>
              <a:t>”)</a:t>
            </a:r>
            <a:endParaRPr lang="zh-CN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51214"/>
            <a:ext cx="9601200" cy="4316186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delimiter |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create </a:t>
            </a:r>
            <a:r>
              <a:rPr lang="en-US" altLang="zh-CN" dirty="0"/>
              <a:t>trigger </a:t>
            </a:r>
            <a:r>
              <a:rPr lang="en-US" altLang="zh-CN" dirty="0" err="1"/>
              <a:t>modifywritername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before </a:t>
            </a:r>
            <a:r>
              <a:rPr lang="en-US" altLang="zh-CN" dirty="0"/>
              <a:t>insert on `</a:t>
            </a:r>
            <a:r>
              <a:rPr lang="en-US" altLang="zh-CN" dirty="0" err="1"/>
              <a:t>platform_writer</a:t>
            </a:r>
            <a:r>
              <a:rPr lang="en-US" altLang="zh-CN" dirty="0"/>
              <a:t>` for each row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begin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set </a:t>
            </a:r>
            <a:r>
              <a:rPr lang="en-US" altLang="zh-CN" dirty="0" err="1"/>
              <a:t>NEW.writer_name</a:t>
            </a:r>
            <a:r>
              <a:rPr lang="en-US" altLang="zh-CN" dirty="0"/>
              <a:t> = CONCAT('w_',NEW.`</a:t>
            </a:r>
            <a:r>
              <a:rPr lang="en-US" altLang="zh-CN" dirty="0" err="1"/>
              <a:t>writer_name</a:t>
            </a:r>
            <a:r>
              <a:rPr lang="en-US" altLang="zh-CN" dirty="0"/>
              <a:t>`);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end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|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4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2. </a:t>
            </a:r>
            <a:r>
              <a:rPr kumimoji="1" lang="zh-CN" altLang="en-US" sz="2400" dirty="0"/>
              <a:t>查询单价在</a:t>
            </a:r>
            <a:r>
              <a:rPr kumimoji="1" lang="en-US" altLang="zh-CN" sz="2400" dirty="0"/>
              <a:t>120</a:t>
            </a:r>
            <a:r>
              <a:rPr kumimoji="1" lang="zh-CN" altLang="en-US" sz="2400" dirty="0"/>
              <a:t>元到</a:t>
            </a:r>
            <a:r>
              <a:rPr kumimoji="1" lang="en-US" altLang="zh-CN" sz="2400" dirty="0"/>
              <a:t>180</a:t>
            </a:r>
            <a:r>
              <a:rPr kumimoji="1" lang="zh-CN" altLang="en-US" sz="2400" dirty="0"/>
              <a:t>元之间（包括</a:t>
            </a:r>
            <a:r>
              <a:rPr kumimoji="1" lang="en-US" altLang="zh-CN" sz="2400" dirty="0"/>
              <a:t>120</a:t>
            </a:r>
            <a:r>
              <a:rPr kumimoji="1" lang="zh-CN" altLang="en-US" sz="2400" dirty="0"/>
              <a:t>元和</a:t>
            </a:r>
            <a:r>
              <a:rPr kumimoji="1" lang="en-US" altLang="zh-CN" sz="2400" dirty="0" smtClean="0"/>
              <a:t>180</a:t>
            </a:r>
            <a:r>
              <a:rPr kumimoji="1" lang="zh-CN" altLang="en-US" sz="2400" dirty="0"/>
              <a:t>元）的所有衬衫，列出它们的名字和单价，并按照价格递增。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select name, price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from </a:t>
            </a:r>
            <a:r>
              <a:rPr kumimoji="1" lang="en-US" altLang="zh-CN" sz="2400" dirty="0"/>
              <a:t>clothes  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where </a:t>
            </a:r>
            <a:r>
              <a:rPr kumimoji="1" lang="en-US" altLang="zh-CN" sz="2400" dirty="0"/>
              <a:t>price&gt;=120 and price&lt;=</a:t>
            </a:r>
            <a:r>
              <a:rPr kumimoji="1" lang="en-US" altLang="zh-CN" sz="2400" dirty="0" smtClean="0"/>
              <a:t>180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and `type</a:t>
            </a:r>
            <a:r>
              <a:rPr kumimoji="1" lang="en-US" altLang="zh-CN" sz="2400" dirty="0" smtClean="0"/>
              <a:t>`=‘</a:t>
            </a:r>
            <a:r>
              <a:rPr kumimoji="1" lang="zh-CN" altLang="en-US" sz="2400" dirty="0" smtClean="0"/>
              <a:t>衬衫</a:t>
            </a:r>
            <a:r>
              <a:rPr kumimoji="1" lang="en-US" altLang="zh-CN" sz="2400" dirty="0" smtClean="0"/>
              <a:t>’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order </a:t>
            </a:r>
            <a:r>
              <a:rPr kumimoji="1" lang="en-US" altLang="zh-CN" sz="2400" dirty="0"/>
              <a:t>by price </a:t>
            </a:r>
            <a:r>
              <a:rPr kumimoji="1" lang="en-US" altLang="zh-CN" sz="2400" dirty="0" err="1" smtClean="0"/>
              <a:t>asc</a:t>
            </a:r>
            <a:endParaRPr kumimoji="1" lang="zh-CN" altLang="en-US" sz="2400" dirty="0" smtClean="0"/>
          </a:p>
          <a:p>
            <a:pPr marL="0" indent="0">
              <a:buNone/>
            </a:pPr>
            <a:endParaRPr kumimoji="1" lang="zh-CN" altLang="en-US" sz="2400" dirty="0"/>
          </a:p>
          <a:p>
            <a:pPr marL="0" indent="0">
              <a:buNone/>
            </a:pPr>
            <a:r>
              <a:rPr kumimoji="1" lang="zh-CN" altLang="en-US" sz="2400" dirty="0" smtClean="0"/>
              <a:t>或者用 </a:t>
            </a:r>
            <a:r>
              <a:rPr kumimoji="1" lang="en-US" altLang="zh-CN" sz="2400" dirty="0" smtClean="0"/>
              <a:t>between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120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180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0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5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新创建的作者姓名仍是不带</a:t>
            </a:r>
            <a:r>
              <a:rPr lang="en-US" altLang="zh-CN" sz="2400" dirty="0"/>
              <a:t>“w_”</a:t>
            </a:r>
            <a:r>
              <a:rPr lang="zh-CN" altLang="zh-CN" sz="2400" dirty="0"/>
              <a:t>前缀的，因此需要在插入数据时自动为其添加</a:t>
            </a:r>
            <a:r>
              <a:rPr lang="en-US" altLang="zh-CN" sz="2400" dirty="0"/>
              <a:t>“w_”</a:t>
            </a:r>
            <a:r>
              <a:rPr lang="zh-CN" altLang="zh-CN" sz="2400" dirty="0"/>
              <a:t>前缀</a:t>
            </a:r>
            <a:r>
              <a:rPr lang="en-US" altLang="zh-CN" sz="2400" dirty="0"/>
              <a:t>(</a:t>
            </a:r>
            <a:r>
              <a:rPr lang="zh-CN" altLang="zh-CN" sz="2400" dirty="0"/>
              <a:t>用触发器解决，触发器的名称定义为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modifywritername</a:t>
            </a:r>
            <a:r>
              <a:rPr lang="en-US" altLang="zh-CN" sz="2400" dirty="0"/>
              <a:t>”)</a:t>
            </a:r>
            <a:endParaRPr lang="zh-CN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32276"/>
            <a:ext cx="9338324" cy="14796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81" y="4009259"/>
            <a:ext cx="9442132" cy="13352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1599" y="1932276"/>
            <a:ext cx="9338324" cy="1479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6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6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查询每位作者的名称，该作者发表的文章总数，该作者的所有文章付费用户总数，按付费用户总数倒序排序。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51214"/>
            <a:ext cx="9601200" cy="4316186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select pw.`writer_id`,pw.`</a:t>
            </a:r>
            <a:r>
              <a:rPr lang="en-US" altLang="zh-CN" dirty="0" err="1"/>
              <a:t>writer_name</a:t>
            </a:r>
            <a:r>
              <a:rPr lang="en-US" altLang="zh-CN" dirty="0"/>
              <a:t>`,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count(DISTINCT </a:t>
            </a:r>
            <a:r>
              <a:rPr lang="en-US" altLang="zh-CN" dirty="0"/>
              <a:t>pa.`</a:t>
            </a:r>
            <a:r>
              <a:rPr lang="en-US" altLang="zh-CN" dirty="0" err="1"/>
              <a:t>article_id</a:t>
            </a:r>
            <a:r>
              <a:rPr lang="en-US" altLang="zh-CN" dirty="0"/>
              <a:t>`),count(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deal_id</a:t>
            </a:r>
            <a:r>
              <a:rPr lang="en-US" altLang="zh-CN" dirty="0"/>
              <a:t>`) as total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from </a:t>
            </a:r>
            <a:r>
              <a:rPr lang="en-US" altLang="zh-CN" dirty="0"/>
              <a:t>`</a:t>
            </a:r>
            <a:r>
              <a:rPr lang="en-US" altLang="zh-CN" dirty="0" err="1"/>
              <a:t>platform_writer</a:t>
            </a:r>
            <a:r>
              <a:rPr lang="en-US" altLang="zh-CN" dirty="0"/>
              <a:t>` pw, `</a:t>
            </a:r>
            <a:r>
              <a:rPr lang="en-US" altLang="zh-CN" dirty="0" err="1"/>
              <a:t>platform_article</a:t>
            </a:r>
            <a:r>
              <a:rPr lang="en-US" altLang="zh-CN" dirty="0"/>
              <a:t>` pa, `</a:t>
            </a:r>
            <a:r>
              <a:rPr lang="en-US" altLang="zh-CN" dirty="0" err="1"/>
              <a:t>platform_deal</a:t>
            </a:r>
            <a:r>
              <a:rPr lang="en-US" altLang="zh-CN" dirty="0"/>
              <a:t>` </a:t>
            </a:r>
            <a:r>
              <a:rPr lang="en-US" altLang="zh-CN" dirty="0" err="1"/>
              <a:t>pd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where </a:t>
            </a:r>
            <a:r>
              <a:rPr lang="en-US" altLang="zh-CN" dirty="0"/>
              <a:t>pw.`</a:t>
            </a:r>
            <a:r>
              <a:rPr lang="en-US" altLang="zh-CN" dirty="0" err="1"/>
              <a:t>writer_id</a:t>
            </a:r>
            <a:r>
              <a:rPr lang="en-US" altLang="zh-CN" dirty="0"/>
              <a:t>`=pa.`</a:t>
            </a:r>
            <a:r>
              <a:rPr lang="en-US" altLang="zh-CN" dirty="0" err="1"/>
              <a:t>writer_id</a:t>
            </a:r>
            <a:r>
              <a:rPr lang="en-US" altLang="zh-CN" dirty="0"/>
              <a:t>` and pa.`</a:t>
            </a:r>
            <a:r>
              <a:rPr lang="en-US" altLang="zh-CN" dirty="0" err="1"/>
              <a:t>article_id</a:t>
            </a:r>
            <a:r>
              <a:rPr lang="en-US" altLang="zh-CN" dirty="0"/>
              <a:t>`=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article_id</a:t>
            </a:r>
            <a:r>
              <a:rPr lang="en-US" altLang="zh-CN" dirty="0"/>
              <a:t>`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group </a:t>
            </a:r>
            <a:r>
              <a:rPr lang="en-US" altLang="zh-CN" dirty="0"/>
              <a:t>by pw.`</a:t>
            </a:r>
            <a:r>
              <a:rPr lang="en-US" altLang="zh-CN" dirty="0" err="1"/>
              <a:t>writer_id</a:t>
            </a:r>
            <a:r>
              <a:rPr lang="en-US" altLang="zh-CN" dirty="0"/>
              <a:t>` order by total </a:t>
            </a:r>
            <a:r>
              <a:rPr lang="en-US" altLang="zh-CN" dirty="0" err="1"/>
              <a:t>desc</a:t>
            </a:r>
            <a:r>
              <a:rPr lang="en-US" altLang="zh-CN" dirty="0"/>
              <a:t>;</a:t>
            </a:r>
            <a:r>
              <a:rPr lang="zh-CN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6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6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查询每位作者的名称，该作者发表的文章总数，该作者的所有文章付费用户总数，按付费用户总数倒序排序。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933351"/>
            <a:ext cx="5435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6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查询每位作者的名称，该作者发表的文章总数，该作者的所有文章付费用户总数，按付费用户总数倒序排序。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79" y="2156674"/>
            <a:ext cx="7960681" cy="35341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46979" y="4258101"/>
            <a:ext cx="3658036" cy="5322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7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创建一个试图</a:t>
            </a:r>
            <a:r>
              <a:rPr lang="en-US" altLang="zh-CN" sz="2400" dirty="0" err="1"/>
              <a:t>article_writer</a:t>
            </a:r>
            <a:r>
              <a:rPr lang="zh-CN" altLang="zh-CN" sz="2400" dirty="0"/>
              <a:t>， 包含文章的所有字段，文章的付费总额，文章作者的姓名和邮箱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51214"/>
            <a:ext cx="9601200" cy="4316186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create view </a:t>
            </a:r>
            <a:r>
              <a:rPr lang="en-US" altLang="zh-CN" dirty="0" err="1"/>
              <a:t>article_writer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(</a:t>
            </a:r>
            <a:r>
              <a:rPr lang="en-US" altLang="zh-CN" dirty="0" err="1"/>
              <a:t>article_id</a:t>
            </a:r>
            <a:r>
              <a:rPr lang="en-US" altLang="zh-CN" dirty="0"/>
              <a:t>, </a:t>
            </a:r>
            <a:r>
              <a:rPr lang="en-US" altLang="zh-CN" dirty="0" err="1"/>
              <a:t>writer_id</a:t>
            </a:r>
            <a:r>
              <a:rPr lang="en-US" altLang="zh-CN" dirty="0"/>
              <a:t>, </a:t>
            </a:r>
            <a:r>
              <a:rPr lang="en-US" altLang="zh-CN" dirty="0" err="1"/>
              <a:t>article_title</a:t>
            </a:r>
            <a:r>
              <a:rPr lang="en-US" altLang="zh-CN" dirty="0"/>
              <a:t>, content, </a:t>
            </a:r>
            <a:r>
              <a:rPr lang="en-US" altLang="zh-CN" dirty="0" err="1"/>
              <a:t>create_time</a:t>
            </a:r>
            <a:r>
              <a:rPr lang="en-US" altLang="zh-CN" dirty="0"/>
              <a:t>, </a:t>
            </a:r>
            <a:r>
              <a:rPr lang="en-US" altLang="zh-CN" dirty="0" err="1"/>
              <a:t>totalDeals</a:t>
            </a:r>
            <a:r>
              <a:rPr lang="en-US" altLang="zh-CN" dirty="0"/>
              <a:t>,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writer_name</a:t>
            </a:r>
            <a:r>
              <a:rPr lang="en-US" altLang="zh-CN" dirty="0"/>
              <a:t>, </a:t>
            </a:r>
            <a:r>
              <a:rPr lang="en-US" altLang="zh-CN" dirty="0" err="1"/>
              <a:t>writer_email</a:t>
            </a:r>
            <a:r>
              <a:rPr lang="en-US" altLang="zh-CN" dirty="0"/>
              <a:t>)as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pa.*,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sum(</a:t>
            </a:r>
            <a:r>
              <a:rPr lang="en-US" altLang="zh-CN" dirty="0" err="1" smtClean="0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deal_payment</a:t>
            </a:r>
            <a:r>
              <a:rPr lang="en-US" altLang="zh-CN" dirty="0"/>
              <a:t>`) as </a:t>
            </a:r>
            <a:r>
              <a:rPr lang="en-US" altLang="zh-CN" dirty="0" err="1"/>
              <a:t>totalDeals</a:t>
            </a:r>
            <a:r>
              <a:rPr lang="en-US" altLang="zh-CN" dirty="0"/>
              <a:t>, pw.`writer_name`,pw.`</a:t>
            </a:r>
            <a:r>
              <a:rPr lang="en-US" altLang="zh-CN" dirty="0" err="1"/>
              <a:t>writer_email</a:t>
            </a:r>
            <a:r>
              <a:rPr lang="en-US" altLang="zh-CN" dirty="0"/>
              <a:t>`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`</a:t>
            </a:r>
            <a:r>
              <a:rPr lang="en-US" altLang="zh-CN" dirty="0" err="1"/>
              <a:t>platform_article</a:t>
            </a:r>
            <a:r>
              <a:rPr lang="en-US" altLang="zh-CN" dirty="0"/>
              <a:t>` pa, `</a:t>
            </a:r>
            <a:r>
              <a:rPr lang="en-US" altLang="zh-CN" dirty="0" err="1"/>
              <a:t>platform_deal</a:t>
            </a:r>
            <a:r>
              <a:rPr lang="en-US" altLang="zh-CN" dirty="0"/>
              <a:t>` </a:t>
            </a:r>
            <a:r>
              <a:rPr lang="en-US" altLang="zh-CN" dirty="0" err="1"/>
              <a:t>pd</a:t>
            </a:r>
            <a:r>
              <a:rPr lang="en-US" altLang="zh-CN" dirty="0"/>
              <a:t>, `</a:t>
            </a:r>
            <a:r>
              <a:rPr lang="en-US" altLang="zh-CN" dirty="0" err="1"/>
              <a:t>platform_writer</a:t>
            </a:r>
            <a:r>
              <a:rPr lang="en-US" altLang="zh-CN" dirty="0"/>
              <a:t>` pw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pa.`</a:t>
            </a:r>
            <a:r>
              <a:rPr lang="en-US" altLang="zh-CN" dirty="0" err="1"/>
              <a:t>writer_id</a:t>
            </a:r>
            <a:r>
              <a:rPr lang="en-US" altLang="zh-CN" dirty="0"/>
              <a:t>`=pw.`</a:t>
            </a:r>
            <a:r>
              <a:rPr lang="en-US" altLang="zh-CN" dirty="0" err="1"/>
              <a:t>writer_id</a:t>
            </a:r>
            <a:r>
              <a:rPr lang="en-US" altLang="zh-CN" dirty="0"/>
              <a:t>` and pa.`</a:t>
            </a:r>
            <a:r>
              <a:rPr lang="en-US" altLang="zh-CN" dirty="0" err="1"/>
              <a:t>article_id</a:t>
            </a:r>
            <a:r>
              <a:rPr lang="en-US" altLang="zh-CN" dirty="0"/>
              <a:t>`=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article_id</a:t>
            </a:r>
            <a:r>
              <a:rPr lang="en-US" altLang="zh-CN" dirty="0"/>
              <a:t>`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group by pa.`</a:t>
            </a:r>
            <a:r>
              <a:rPr lang="en-US" altLang="zh-CN" dirty="0" err="1"/>
              <a:t>article_id</a:t>
            </a:r>
            <a:r>
              <a:rPr lang="en-US" altLang="zh-CN" dirty="0"/>
              <a:t>` ;</a:t>
            </a:r>
            <a:r>
              <a:rPr lang="zh-CN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2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7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创建一个试图</a:t>
            </a:r>
            <a:r>
              <a:rPr lang="en-US" altLang="zh-CN" sz="2400" dirty="0" err="1"/>
              <a:t>article_writer</a:t>
            </a:r>
            <a:r>
              <a:rPr lang="zh-CN" altLang="zh-CN" sz="2400" dirty="0"/>
              <a:t>， 包含文章的所有字段，文章的付费总额，文章作者的姓名和邮箱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12" y="2162372"/>
            <a:ext cx="68834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7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创建一个试图</a:t>
            </a:r>
            <a:r>
              <a:rPr lang="en-US" altLang="zh-CN" sz="2400" dirty="0" err="1"/>
              <a:t>article_writer</a:t>
            </a:r>
            <a:r>
              <a:rPr lang="zh-CN" altLang="zh-CN" sz="2400" dirty="0"/>
              <a:t>， 包含文章的所有字段，文章的付费总额，文章作者的姓名和邮箱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20" y="1536700"/>
            <a:ext cx="85852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sz="2400" dirty="0"/>
              <a:t>7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创建一个试图</a:t>
            </a:r>
            <a:r>
              <a:rPr lang="en-US" altLang="zh-CN" sz="2400" dirty="0" err="1"/>
              <a:t>article_writer</a:t>
            </a:r>
            <a:r>
              <a:rPr lang="zh-CN" altLang="zh-CN" sz="2400" dirty="0"/>
              <a:t>， 包含文章的所有字段，文章的付费总额，文章作者的姓名和邮箱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62" y="1551214"/>
            <a:ext cx="8455916" cy="48340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68743" y="1910687"/>
            <a:ext cx="5472752" cy="2047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CN" altLang="en-US" dirty="0" smtClean="0"/>
          </a:p>
          <a:p>
            <a:r>
              <a:rPr kumimoji="1" lang="zh-CN" altLang="en-US" dirty="0"/>
              <a:t>	</a:t>
            </a:r>
            <a:r>
              <a:rPr kumimoji="1" lang="en-US" altLang="zh-CN" dirty="0" err="1" smtClean="0"/>
              <a:t>ifnull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	</a:t>
            </a:r>
            <a:r>
              <a:rPr kumimoji="1" lang="en-US" altLang="zh-CN" dirty="0" smtClean="0"/>
              <a:t>coalesce()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	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11443" cy="865414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2400" dirty="0"/>
              <a:t>8</a:t>
            </a:r>
            <a:r>
              <a:rPr kumimoji="1" lang="en-US" altLang="zh-CN" sz="2400" dirty="0" smtClean="0"/>
              <a:t>.</a:t>
            </a:r>
            <a:r>
              <a:rPr lang="zh-CN" altLang="zh-CN" sz="2400" dirty="0"/>
              <a:t>由于</a:t>
            </a:r>
            <a:r>
              <a:rPr lang="en-US" altLang="zh-CN" sz="2400" dirty="0" err="1"/>
              <a:t>create_time</a:t>
            </a:r>
            <a:r>
              <a:rPr lang="zh-CN" altLang="zh-CN" sz="2400" dirty="0"/>
              <a:t>是</a:t>
            </a:r>
            <a:r>
              <a:rPr lang="en-US" altLang="zh-CN" sz="2400" dirty="0" err="1"/>
              <a:t>datetime</a:t>
            </a:r>
            <a:r>
              <a:rPr lang="zh-CN" altLang="zh-CN" sz="2400" dirty="0"/>
              <a:t>格式，现在需要将其中的日期提取出来，查询每位读者每日的付费阅读总数和付费金额，结果集中包含读者</a:t>
            </a:r>
            <a:r>
              <a:rPr lang="en-US" altLang="zh-CN" sz="2400" dirty="0"/>
              <a:t>ID</a:t>
            </a:r>
            <a:r>
              <a:rPr lang="zh-CN" altLang="zh-CN" sz="2400" dirty="0"/>
              <a:t>，姓名，交易日期，当日付费阅读量，当日付费金额，并按照日期降序排序。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51214"/>
            <a:ext cx="9601200" cy="4316186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pr</a:t>
            </a:r>
            <a:r>
              <a:rPr lang="en-US" altLang="zh-CN" dirty="0"/>
              <a:t>.`reader_id`,</a:t>
            </a:r>
            <a:r>
              <a:rPr lang="en-US" altLang="zh-CN" dirty="0" err="1"/>
              <a:t>pr</a:t>
            </a:r>
            <a:r>
              <a:rPr lang="en-US" altLang="zh-CN" dirty="0"/>
              <a:t>.`</a:t>
            </a:r>
            <a:r>
              <a:rPr lang="en-US" altLang="zh-CN" dirty="0" err="1"/>
              <a:t>reader_name</a:t>
            </a:r>
            <a:r>
              <a:rPr lang="en-US" altLang="zh-CN" dirty="0"/>
              <a:t>`,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date_format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pd.create_time</a:t>
            </a:r>
            <a:r>
              <a:rPr lang="en-US" altLang="zh-CN" dirty="0" err="1"/>
              <a:t>,'%Y</a:t>
            </a:r>
            <a:r>
              <a:rPr lang="en-US" altLang="zh-CN" dirty="0"/>
              <a:t>-%m-%d'),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count(</a:t>
            </a:r>
            <a:r>
              <a:rPr lang="en-US" altLang="zh-CN" dirty="0" err="1" smtClean="0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deal_id</a:t>
            </a:r>
            <a:r>
              <a:rPr lang="en-US" altLang="zh-CN" dirty="0"/>
              <a:t>`),sum(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deal_payment</a:t>
            </a:r>
            <a:r>
              <a:rPr lang="en-US" altLang="zh-CN" dirty="0"/>
              <a:t>`) </a:t>
            </a:r>
          </a:p>
          <a:p>
            <a:pPr marL="0" indent="0">
              <a:buNone/>
            </a:pPr>
            <a:r>
              <a:rPr lang="en-US" altLang="zh-CN" dirty="0"/>
              <a:t>from `</a:t>
            </a:r>
            <a:r>
              <a:rPr lang="en-US" altLang="zh-CN" dirty="0" err="1"/>
              <a:t>platform_reader</a:t>
            </a:r>
            <a:r>
              <a:rPr lang="en-US" altLang="zh-CN" dirty="0"/>
              <a:t>` </a:t>
            </a:r>
            <a:r>
              <a:rPr lang="en-US" altLang="zh-CN" dirty="0" err="1"/>
              <a:t>pr</a:t>
            </a:r>
            <a:r>
              <a:rPr lang="en-US" altLang="zh-CN" dirty="0"/>
              <a:t>, `</a:t>
            </a:r>
            <a:r>
              <a:rPr lang="en-US" altLang="zh-CN" dirty="0" err="1"/>
              <a:t>platform_deal</a:t>
            </a:r>
            <a:r>
              <a:rPr lang="en-US" altLang="zh-CN" dirty="0"/>
              <a:t>` </a:t>
            </a:r>
            <a:r>
              <a:rPr lang="en-US" altLang="zh-CN" dirty="0" err="1"/>
              <a:t>pd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pr</a:t>
            </a:r>
            <a:r>
              <a:rPr lang="en-US" altLang="zh-CN" dirty="0"/>
              <a:t>.`</a:t>
            </a:r>
            <a:r>
              <a:rPr lang="en-US" altLang="zh-CN" dirty="0" err="1"/>
              <a:t>reader_id</a:t>
            </a:r>
            <a:r>
              <a:rPr lang="en-US" altLang="zh-CN" dirty="0"/>
              <a:t>`=</a:t>
            </a:r>
            <a:r>
              <a:rPr lang="en-US" altLang="zh-CN" dirty="0" err="1"/>
              <a:t>pd</a:t>
            </a:r>
            <a:r>
              <a:rPr lang="en-US" altLang="zh-CN" dirty="0"/>
              <a:t>.`</a:t>
            </a:r>
            <a:r>
              <a:rPr lang="en-US" altLang="zh-CN" dirty="0" err="1"/>
              <a:t>reader_id</a:t>
            </a:r>
            <a:r>
              <a:rPr lang="en-US" altLang="zh-CN" dirty="0"/>
              <a:t>` 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pr</a:t>
            </a:r>
            <a:r>
              <a:rPr lang="en-US" altLang="zh-CN" dirty="0"/>
              <a:t>.`</a:t>
            </a:r>
            <a:r>
              <a:rPr lang="en-US" altLang="zh-CN" dirty="0" err="1"/>
              <a:t>reader_id</a:t>
            </a:r>
            <a:r>
              <a:rPr lang="en-US" altLang="zh-CN" dirty="0"/>
              <a:t>`, </a:t>
            </a:r>
            <a:r>
              <a:rPr lang="en-US" altLang="zh-CN" dirty="0" err="1"/>
              <a:t>date_format</a:t>
            </a:r>
            <a:r>
              <a:rPr lang="en-US" altLang="zh-CN" dirty="0"/>
              <a:t>(</a:t>
            </a:r>
            <a:r>
              <a:rPr lang="en-US" altLang="zh-CN" dirty="0" err="1"/>
              <a:t>pd.create_time,'%Y</a:t>
            </a:r>
            <a:r>
              <a:rPr lang="en-US" altLang="zh-CN" dirty="0"/>
              <a:t>-%m-%d') </a:t>
            </a:r>
          </a:p>
          <a:p>
            <a:pPr marL="0" indent="0">
              <a:buNone/>
            </a:pPr>
            <a:r>
              <a:rPr lang="en-US" altLang="zh-CN" dirty="0"/>
              <a:t>order by </a:t>
            </a:r>
            <a:r>
              <a:rPr lang="en-US" altLang="zh-CN" dirty="0" err="1"/>
              <a:t>date_format</a:t>
            </a:r>
            <a:r>
              <a:rPr lang="en-US" altLang="zh-CN" dirty="0"/>
              <a:t>(</a:t>
            </a:r>
            <a:r>
              <a:rPr lang="en-US" altLang="zh-CN" dirty="0" err="1"/>
              <a:t>pd.create_time,'%Y</a:t>
            </a:r>
            <a:r>
              <a:rPr lang="en-US" altLang="zh-CN" dirty="0"/>
              <a:t>-%m-%d') </a:t>
            </a:r>
            <a:r>
              <a:rPr lang="en-US" altLang="zh-CN" dirty="0" err="1"/>
              <a:t>desc</a:t>
            </a:r>
            <a:r>
              <a:rPr lang="en-US" altLang="zh-CN" dirty="0"/>
              <a:t>;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160060" y="4148919"/>
            <a:ext cx="7833815" cy="4915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08" y="5223443"/>
            <a:ext cx="7882648" cy="12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3. </a:t>
            </a:r>
            <a:r>
              <a:rPr kumimoji="1" lang="zh-CN" altLang="en-US" sz="2400" dirty="0"/>
              <a:t>查询</a:t>
            </a:r>
            <a:r>
              <a:rPr kumimoji="1" lang="en-US" altLang="zh-CN" sz="2400" dirty="0"/>
              <a:t>【nike】2015</a:t>
            </a:r>
            <a:r>
              <a:rPr kumimoji="1" lang="zh-CN" altLang="en-US" sz="2400" dirty="0"/>
              <a:t>年新上市的所有</a:t>
            </a:r>
            <a:r>
              <a:rPr kumimoji="1" lang="en-US" altLang="zh-CN" sz="2400" dirty="0"/>
              <a:t>【</a:t>
            </a:r>
            <a:r>
              <a:rPr kumimoji="1" lang="zh-CN" altLang="en-US" sz="2400" dirty="0"/>
              <a:t>裤子</a:t>
            </a:r>
            <a:r>
              <a:rPr kumimoji="1" lang="en-US" altLang="zh-CN" sz="2400" dirty="0"/>
              <a:t>】</a:t>
            </a:r>
            <a:r>
              <a:rPr kumimoji="1" lang="zh-CN" altLang="en-US" sz="2400" dirty="0"/>
              <a:t>至今为止的各自的销量。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select </a:t>
            </a:r>
            <a:r>
              <a:rPr kumimoji="1" lang="en-US" altLang="zh-CN" sz="2400" dirty="0" err="1"/>
              <a:t>c.cid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c.name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ifnull</a:t>
            </a:r>
            <a:r>
              <a:rPr kumimoji="1" lang="en-US" altLang="zh-CN" sz="2400" dirty="0">
                <a:solidFill>
                  <a:srgbClr val="FF0000"/>
                </a:solidFill>
              </a:rPr>
              <a:t>(sum(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o.quantity</a:t>
            </a:r>
            <a:r>
              <a:rPr kumimoji="1" lang="en-US" altLang="zh-CN" sz="2400" dirty="0">
                <a:solidFill>
                  <a:srgbClr val="FF0000"/>
                </a:solidFill>
              </a:rPr>
              <a:t>),0) </a:t>
            </a:r>
            <a:endParaRPr kumimoji="1" lang="zh-CN" alt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400" dirty="0" smtClean="0"/>
              <a:t>from </a:t>
            </a:r>
            <a:r>
              <a:rPr kumimoji="1" lang="en-US" altLang="zh-CN" sz="2400" dirty="0"/>
              <a:t>clothes c   </a:t>
            </a:r>
            <a:r>
              <a:rPr kumimoji="1" lang="en-US" altLang="zh-CN" sz="2400" dirty="0">
                <a:solidFill>
                  <a:srgbClr val="FF0000"/>
                </a:solidFill>
              </a:rPr>
              <a:t>left join </a:t>
            </a:r>
            <a:r>
              <a:rPr kumimoji="1" lang="en-US" altLang="zh-CN" sz="2400" dirty="0"/>
              <a:t>`order` o on </a:t>
            </a:r>
            <a:r>
              <a:rPr kumimoji="1" lang="en-US" altLang="zh-CN" sz="2400" dirty="0" err="1"/>
              <a:t>c.cid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o.cid</a:t>
            </a:r>
            <a:r>
              <a:rPr kumimoji="1" lang="en-US" altLang="zh-CN" sz="2400" dirty="0"/>
              <a:t>  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where </a:t>
            </a:r>
            <a:r>
              <a:rPr kumimoji="1" lang="en-US" altLang="zh-CN" sz="2400" dirty="0" err="1"/>
              <a:t>c.brand</a:t>
            </a:r>
            <a:r>
              <a:rPr kumimoji="1" lang="en-US" altLang="zh-CN" sz="2400" dirty="0" smtClean="0"/>
              <a:t>=‘</a:t>
            </a:r>
            <a:r>
              <a:rPr kumimoji="1" lang="en-US" altLang="zh-CN" sz="2400" dirty="0" err="1" smtClean="0"/>
              <a:t>nike</a:t>
            </a:r>
            <a:r>
              <a:rPr kumimoji="1" lang="en-US" altLang="zh-CN" sz="2400" dirty="0" smtClean="0"/>
              <a:t>’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and </a:t>
            </a:r>
            <a:r>
              <a:rPr kumimoji="1" lang="en-US" altLang="zh-CN" sz="2400" dirty="0" err="1"/>
              <a:t>c.launchYear</a:t>
            </a:r>
            <a:r>
              <a:rPr kumimoji="1" lang="en-US" altLang="zh-CN" sz="2400" dirty="0"/>
              <a:t>=2015  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and </a:t>
            </a:r>
            <a:r>
              <a:rPr kumimoji="1" lang="en-US" altLang="zh-CN" sz="2400" dirty="0" err="1"/>
              <a:t>c.type</a:t>
            </a:r>
            <a:r>
              <a:rPr kumimoji="1" lang="en-US" altLang="zh-CN" sz="2400" dirty="0" smtClean="0"/>
              <a:t>=“</a:t>
            </a:r>
            <a:r>
              <a:rPr kumimoji="1" lang="zh-CN" altLang="en-US" sz="2400" dirty="0" smtClean="0"/>
              <a:t>裤子</a:t>
            </a:r>
            <a:r>
              <a:rPr kumimoji="1" lang="en-US" altLang="zh-CN" sz="2400" dirty="0" smtClean="0"/>
              <a:t>”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group </a:t>
            </a:r>
            <a:r>
              <a:rPr kumimoji="1" lang="en-US" altLang="zh-CN" sz="2400" dirty="0"/>
              <a:t>by </a:t>
            </a:r>
            <a:r>
              <a:rPr kumimoji="1" lang="en-US" altLang="zh-CN" sz="2400" dirty="0" err="1"/>
              <a:t>c.cid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 smtClean="0"/>
              <a:t>c.name</a:t>
            </a:r>
            <a:endParaRPr kumimoji="1" lang="zh-CN" altLang="en-US" sz="2400" dirty="0" smtClean="0"/>
          </a:p>
          <a:p>
            <a:pPr marL="0" indent="0">
              <a:buNone/>
            </a:pPr>
            <a:endParaRPr kumimoji="1" lang="zh-CN" altLang="en-US" sz="2400" dirty="0"/>
          </a:p>
          <a:p>
            <a:pPr marL="0" indent="0">
              <a:buNone/>
            </a:pPr>
            <a:r>
              <a:rPr lang="zh-CN" altLang="en-US" sz="2400" b="1" dirty="0" smtClean="0"/>
              <a:t>注意点考虑销量为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的情况</a:t>
            </a:r>
          </a:p>
          <a:p>
            <a:pPr marL="0" indent="0">
              <a:buNone/>
            </a:pPr>
            <a:r>
              <a:rPr lang="zh-CN" altLang="en-US" sz="2400" b="1" dirty="0" smtClean="0"/>
              <a:t>有的人使用</a:t>
            </a:r>
            <a:r>
              <a:rPr lang="en-US" altLang="zh-CN" sz="2400" b="1" dirty="0" smtClean="0"/>
              <a:t>count</a:t>
            </a:r>
            <a:r>
              <a:rPr lang="zh-CN" altLang="en-US" sz="2400" b="1" dirty="0" smtClean="0"/>
              <a:t>函数</a:t>
            </a:r>
          </a:p>
          <a:p>
            <a:pPr marL="0" indent="0">
              <a:buNone/>
            </a:pPr>
            <a:endParaRPr lang="zh-CN" altLang="en-US" sz="2400" b="1" dirty="0" smtClean="0"/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88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4. </a:t>
            </a:r>
            <a:r>
              <a:rPr kumimoji="1" lang="zh-CN" altLang="en-US" sz="2400" dirty="0"/>
              <a:t>查询顾客</a:t>
            </a:r>
            <a:r>
              <a:rPr kumimoji="1" lang="en-US" altLang="zh-CN" sz="2400" dirty="0"/>
              <a:t>【</a:t>
            </a:r>
            <a:r>
              <a:rPr kumimoji="1" lang="en-US" altLang="zh-CN" sz="2400" dirty="0" err="1"/>
              <a:t>jacky</a:t>
            </a:r>
            <a:r>
              <a:rPr kumimoji="1" lang="en-US" altLang="zh-CN" sz="2400" dirty="0"/>
              <a:t>】</a:t>
            </a:r>
            <a:r>
              <a:rPr kumimoji="1" lang="zh-CN" altLang="en-US" sz="2400" dirty="0"/>
              <a:t>在</a:t>
            </a:r>
            <a:r>
              <a:rPr kumimoji="1" lang="en-US" altLang="zh-CN" sz="2400" dirty="0"/>
              <a:t>2014</a:t>
            </a:r>
            <a:r>
              <a:rPr kumimoji="1" lang="zh-CN" altLang="en-US" sz="2400" dirty="0"/>
              <a:t>年</a:t>
            </a:r>
            <a:r>
              <a:rPr kumimoji="1" lang="en-US" altLang="zh-CN" sz="2400" dirty="0"/>
              <a:t>11</a:t>
            </a:r>
            <a:r>
              <a:rPr kumimoji="1" lang="zh-CN" altLang="en-US" sz="2400" dirty="0"/>
              <a:t>月这个月内购买服装所花的总费用。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select sum(</a:t>
            </a:r>
            <a:r>
              <a:rPr kumimoji="1" lang="en-US" altLang="zh-CN" sz="2400" dirty="0" err="1"/>
              <a:t>totalprice</a:t>
            </a:r>
            <a:r>
              <a:rPr kumimoji="1" lang="en-US" altLang="zh-CN" sz="2400" dirty="0"/>
              <a:t>)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from </a:t>
            </a:r>
            <a:r>
              <a:rPr kumimoji="1" lang="en-US" altLang="zh-CN" sz="2400" dirty="0"/>
              <a:t>`order`  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where </a:t>
            </a:r>
            <a:r>
              <a:rPr kumimoji="1" lang="en-US" altLang="zh-CN" sz="2400" dirty="0" err="1"/>
              <a:t>date_format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ordertime</a:t>
            </a:r>
            <a:r>
              <a:rPr kumimoji="1" lang="en-US" altLang="zh-CN" sz="2400" dirty="0" smtClean="0"/>
              <a:t>,‘%</a:t>
            </a:r>
            <a:r>
              <a:rPr kumimoji="1" lang="en-US" altLang="zh-CN" sz="2400" dirty="0"/>
              <a:t>Y-%m-%</a:t>
            </a:r>
            <a:r>
              <a:rPr kumimoji="1" lang="en-US" altLang="zh-CN" sz="2400" dirty="0" smtClean="0"/>
              <a:t>d’) </a:t>
            </a:r>
            <a:r>
              <a:rPr kumimoji="1" lang="en-US" altLang="zh-CN" sz="2400" dirty="0"/>
              <a:t>between </a:t>
            </a:r>
            <a:r>
              <a:rPr kumimoji="1" lang="en-US" altLang="zh-CN" sz="2400" dirty="0" smtClean="0"/>
              <a:t>‘2014-11-01’ </a:t>
            </a:r>
            <a:r>
              <a:rPr kumimoji="1" lang="en-US" altLang="zh-CN" sz="2400" dirty="0"/>
              <a:t>and </a:t>
            </a:r>
            <a:r>
              <a:rPr kumimoji="1" lang="en-US" altLang="zh-CN" sz="2400" dirty="0" smtClean="0"/>
              <a:t>‘2014-11-30’   </a:t>
            </a:r>
            <a:r>
              <a:rPr kumimoji="1" lang="en-US" altLang="zh-CN" sz="2400" dirty="0"/>
              <a:t>and </a:t>
            </a:r>
            <a:r>
              <a:rPr kumimoji="1" lang="en-US" altLang="zh-CN" sz="2400" dirty="0" err="1"/>
              <a:t>cuid</a:t>
            </a:r>
            <a:r>
              <a:rPr kumimoji="1" lang="en-US" altLang="zh-CN" sz="2400" dirty="0"/>
              <a:t> in </a:t>
            </a:r>
            <a:r>
              <a:rPr kumimoji="1" lang="en-US" altLang="zh-CN" sz="2400" dirty="0" smtClean="0"/>
              <a:t>(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smtClean="0"/>
              <a:t>select </a:t>
            </a:r>
            <a:r>
              <a:rPr kumimoji="1" lang="en-US" altLang="zh-CN" sz="2400" dirty="0" err="1"/>
              <a:t>cuid</a:t>
            </a:r>
            <a:r>
              <a:rPr kumimoji="1" lang="en-US" altLang="zh-CN" sz="2400" dirty="0"/>
              <a:t>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smtClean="0"/>
              <a:t>from </a:t>
            </a:r>
            <a:r>
              <a:rPr kumimoji="1" lang="en-US" altLang="zh-CN" sz="2400" dirty="0"/>
              <a:t>customer 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smtClean="0"/>
              <a:t>where </a:t>
            </a:r>
            <a:r>
              <a:rPr kumimoji="1" lang="en-US" altLang="zh-CN" sz="2400" dirty="0" err="1"/>
              <a:t>cname</a:t>
            </a:r>
            <a:r>
              <a:rPr kumimoji="1" lang="en-US" altLang="zh-CN" sz="2400" dirty="0"/>
              <a:t>=</a:t>
            </a:r>
            <a:r>
              <a:rPr kumimoji="1" lang="en-US" altLang="zh-CN" sz="2400" dirty="0">
                <a:solidFill>
                  <a:srgbClr val="FF0000"/>
                </a:solidFill>
              </a:rPr>
              <a:t>'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jacky</a:t>
            </a:r>
            <a:r>
              <a:rPr kumimoji="1" lang="en-US" altLang="zh-CN" sz="2400" dirty="0">
                <a:solidFill>
                  <a:srgbClr val="FF0000"/>
                </a:solidFill>
              </a:rPr>
              <a:t>'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62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5. </a:t>
            </a:r>
            <a:r>
              <a:rPr kumimoji="1" lang="zh-CN" altLang="en-US" sz="2400" dirty="0"/>
              <a:t>查询同时购买了</a:t>
            </a:r>
            <a:r>
              <a:rPr kumimoji="1" lang="en-US" altLang="zh-CN" sz="2400" dirty="0" err="1"/>
              <a:t>nike</a:t>
            </a:r>
            <a:r>
              <a:rPr kumimoji="1" lang="zh-CN" altLang="en-US" sz="2400" dirty="0"/>
              <a:t>品牌</a:t>
            </a:r>
            <a:r>
              <a:rPr kumimoji="1" lang="en-US" altLang="zh-CN" sz="2400" dirty="0"/>
              <a:t>2015</a:t>
            </a:r>
            <a:r>
              <a:rPr kumimoji="1" lang="zh-CN" altLang="en-US" sz="2400" dirty="0"/>
              <a:t>年新上市的最贵的外套和裤子的顾客的姓名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85899"/>
            <a:ext cx="12192000" cy="48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5. </a:t>
            </a:r>
            <a:r>
              <a:rPr kumimoji="1" lang="zh-CN" altLang="en-US" sz="2400" dirty="0"/>
              <a:t>查询同时购买了</a:t>
            </a:r>
            <a:r>
              <a:rPr kumimoji="1" lang="en-US" altLang="zh-CN" sz="2400" dirty="0" err="1"/>
              <a:t>nike</a:t>
            </a:r>
            <a:r>
              <a:rPr kumimoji="1" lang="zh-CN" altLang="en-US" sz="2400" dirty="0"/>
              <a:t>品牌</a:t>
            </a:r>
            <a:r>
              <a:rPr kumimoji="1" lang="en-US" altLang="zh-CN" sz="2400" dirty="0"/>
              <a:t>2015</a:t>
            </a:r>
            <a:r>
              <a:rPr kumimoji="1" lang="zh-CN" altLang="en-US" sz="2400" dirty="0"/>
              <a:t>年新上市的最贵的外套和裤子的顾客的姓名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1600" y="1959429"/>
            <a:ext cx="960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cname</a:t>
            </a:r>
            <a:r>
              <a:rPr lang="en-US" altLang="zh-CN" dirty="0"/>
              <a:t> from customer where </a:t>
            </a:r>
            <a:r>
              <a:rPr lang="en-US" altLang="zh-CN" dirty="0" err="1"/>
              <a:t>cuid</a:t>
            </a:r>
            <a:r>
              <a:rPr lang="en-US" altLang="zh-CN" dirty="0"/>
              <a:t> in </a:t>
            </a:r>
            <a:endParaRPr lang="zh-CN" altLang="zh-CN" dirty="0"/>
          </a:p>
          <a:p>
            <a:r>
              <a:rPr lang="en-US" altLang="zh-CN" dirty="0"/>
              <a:t>	(select </a:t>
            </a:r>
            <a:r>
              <a:rPr lang="en-US" altLang="zh-CN" dirty="0" err="1"/>
              <a:t>cuid</a:t>
            </a:r>
            <a:r>
              <a:rPr lang="en-US" altLang="zh-CN" dirty="0"/>
              <a:t> from `order` where </a:t>
            </a:r>
            <a:r>
              <a:rPr lang="en-US" altLang="zh-CN" dirty="0" err="1"/>
              <a:t>cid</a:t>
            </a:r>
            <a:r>
              <a:rPr lang="en-US" altLang="zh-CN" dirty="0"/>
              <a:t> in </a:t>
            </a:r>
            <a:endParaRPr lang="zh-CN" altLang="zh-CN" dirty="0"/>
          </a:p>
          <a:p>
            <a:r>
              <a:rPr lang="en-US" altLang="zh-CN" dirty="0"/>
              <a:t>		(select </a:t>
            </a:r>
            <a:r>
              <a:rPr lang="en-US" altLang="zh-CN" dirty="0" err="1"/>
              <a:t>cid</a:t>
            </a:r>
            <a:r>
              <a:rPr lang="en-US" altLang="zh-CN" dirty="0"/>
              <a:t> from clothes where price in </a:t>
            </a:r>
            <a:endParaRPr lang="zh-CN" altLang="zh-CN" dirty="0"/>
          </a:p>
          <a:p>
            <a:r>
              <a:rPr lang="en-US" altLang="zh-CN" dirty="0"/>
              <a:t>			(select max(price) from clothes where brand='</a:t>
            </a:r>
            <a:r>
              <a:rPr lang="en-US" altLang="zh-CN" dirty="0" err="1"/>
              <a:t>nike</a:t>
            </a:r>
            <a:r>
              <a:rPr lang="en-US" altLang="zh-CN" dirty="0"/>
              <a:t>' and </a:t>
            </a:r>
            <a:r>
              <a:rPr lang="en-US" altLang="zh-CN" dirty="0" err="1"/>
              <a:t>launchYear</a:t>
            </a:r>
            <a:r>
              <a:rPr lang="en-US" altLang="zh-CN" dirty="0"/>
              <a:t>=2015 and type='</a:t>
            </a:r>
            <a:r>
              <a:rPr lang="zh-CN" altLang="zh-CN" dirty="0"/>
              <a:t>外套</a:t>
            </a:r>
            <a:r>
              <a:rPr lang="en-US" altLang="zh-CN" dirty="0"/>
              <a:t>')))</a:t>
            </a:r>
            <a:endParaRPr lang="zh-CN" altLang="zh-CN" dirty="0"/>
          </a:p>
          <a:p>
            <a:r>
              <a:rPr lang="en-US" altLang="zh-CN" dirty="0"/>
              <a:t>	and </a:t>
            </a:r>
            <a:r>
              <a:rPr lang="en-US" altLang="zh-CN" dirty="0" err="1"/>
              <a:t>cuid</a:t>
            </a:r>
            <a:r>
              <a:rPr lang="en-US" altLang="zh-CN" dirty="0"/>
              <a:t> in </a:t>
            </a:r>
            <a:endParaRPr lang="zh-CN" altLang="zh-CN" dirty="0"/>
          </a:p>
          <a:p>
            <a:r>
              <a:rPr lang="en-US" altLang="zh-CN" dirty="0"/>
              <a:t>    (select </a:t>
            </a:r>
            <a:r>
              <a:rPr lang="en-US" altLang="zh-CN" dirty="0" err="1"/>
              <a:t>cuid</a:t>
            </a:r>
            <a:r>
              <a:rPr lang="en-US" altLang="zh-CN" dirty="0"/>
              <a:t> from `order` where </a:t>
            </a:r>
            <a:r>
              <a:rPr lang="en-US" altLang="zh-CN" dirty="0" err="1"/>
              <a:t>cid</a:t>
            </a:r>
            <a:r>
              <a:rPr lang="en-US" altLang="zh-CN" dirty="0"/>
              <a:t> in </a:t>
            </a:r>
            <a:endParaRPr lang="zh-CN" altLang="zh-CN" dirty="0"/>
          </a:p>
          <a:p>
            <a:r>
              <a:rPr lang="en-US" altLang="zh-CN" dirty="0"/>
              <a:t>		(select </a:t>
            </a:r>
            <a:r>
              <a:rPr lang="en-US" altLang="zh-CN" dirty="0" err="1"/>
              <a:t>cid</a:t>
            </a:r>
            <a:r>
              <a:rPr lang="en-US" altLang="zh-CN" dirty="0"/>
              <a:t> from clothes where price in </a:t>
            </a:r>
            <a:endParaRPr lang="zh-CN" altLang="zh-CN" dirty="0"/>
          </a:p>
          <a:p>
            <a:r>
              <a:rPr lang="en-US" altLang="zh-CN" dirty="0"/>
              <a:t>			(select max(price) from clothes where brand</a:t>
            </a:r>
            <a:r>
              <a:rPr lang="en-US" altLang="zh-CN" dirty="0" smtClean="0"/>
              <a:t>=‘</a:t>
            </a:r>
            <a:r>
              <a:rPr lang="en-US" altLang="zh-CN" dirty="0" err="1" smtClean="0"/>
              <a:t>nike</a:t>
            </a:r>
            <a:r>
              <a:rPr lang="en-US" altLang="zh-CN" dirty="0" smtClean="0"/>
              <a:t>’ </a:t>
            </a:r>
            <a:r>
              <a:rPr lang="en-US" altLang="zh-CN" dirty="0"/>
              <a:t>and </a:t>
            </a:r>
            <a:r>
              <a:rPr lang="en-US" altLang="zh-CN" dirty="0" err="1"/>
              <a:t>launchYear</a:t>
            </a:r>
            <a:r>
              <a:rPr lang="en-US" altLang="zh-CN" dirty="0"/>
              <a:t>=2015 and type</a:t>
            </a:r>
            <a:r>
              <a:rPr lang="en-US" altLang="zh-CN" dirty="0" smtClean="0"/>
              <a:t>=‘</a:t>
            </a:r>
            <a:r>
              <a:rPr lang="zh-CN" altLang="zh-CN" dirty="0" smtClean="0"/>
              <a:t>裤子</a:t>
            </a:r>
            <a:r>
              <a:rPr lang="en-US" altLang="zh-CN" dirty="0" smtClean="0"/>
              <a:t>’)))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UNION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4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6.</a:t>
            </a:r>
            <a:r>
              <a:rPr lang="zh-CN" altLang="en-US" sz="2400" dirty="0" smtClean="0"/>
              <a:t>查询</a:t>
            </a:r>
            <a:r>
              <a:rPr lang="en-US" altLang="zh-CN" sz="2400" dirty="0"/>
              <a:t>2014.12.12</a:t>
            </a:r>
            <a:r>
              <a:rPr lang="zh-CN" altLang="en-US" sz="2400" dirty="0"/>
              <a:t>这天销量排名</a:t>
            </a:r>
            <a:r>
              <a:rPr lang="en-US" altLang="zh-CN" sz="2400" dirty="0"/>
              <a:t>【</a:t>
            </a:r>
            <a:r>
              <a:rPr lang="zh-CN" altLang="en-US" sz="2400" dirty="0"/>
              <a:t>前三</a:t>
            </a:r>
            <a:r>
              <a:rPr lang="en-US" altLang="zh-CN" sz="2400" dirty="0"/>
              <a:t>】</a:t>
            </a:r>
            <a:r>
              <a:rPr lang="zh-CN" altLang="en-US" sz="2400" dirty="0"/>
              <a:t>的服装的</a:t>
            </a:r>
            <a:r>
              <a:rPr lang="en-US" altLang="zh-CN" sz="2400" dirty="0"/>
              <a:t>【</a:t>
            </a:r>
            <a:r>
              <a:rPr lang="zh-CN" altLang="en-US" sz="2400" dirty="0"/>
              <a:t>名称</a:t>
            </a:r>
            <a:r>
              <a:rPr lang="en-US" altLang="zh-CN" sz="2400" dirty="0"/>
              <a:t>】</a:t>
            </a:r>
            <a:r>
              <a:rPr lang="zh-CN" altLang="en-US" sz="2400" dirty="0"/>
              <a:t>，</a:t>
            </a:r>
            <a:r>
              <a:rPr lang="en-US" altLang="zh-CN" sz="2400" dirty="0"/>
              <a:t>【</a:t>
            </a:r>
            <a:r>
              <a:rPr lang="zh-CN" altLang="en-US" sz="2400" dirty="0"/>
              <a:t>销量</a:t>
            </a:r>
            <a:r>
              <a:rPr lang="en-US" altLang="zh-CN" sz="2400" dirty="0"/>
              <a:t>】</a:t>
            </a:r>
            <a:r>
              <a:rPr lang="zh-CN" altLang="en-US" sz="2400" dirty="0"/>
              <a:t>以及它们对应的</a:t>
            </a:r>
            <a:r>
              <a:rPr lang="en-US" altLang="zh-CN" sz="2400" dirty="0"/>
              <a:t>【</a:t>
            </a:r>
            <a:r>
              <a:rPr lang="zh-CN" altLang="en-US" sz="2400" dirty="0"/>
              <a:t>品牌</a:t>
            </a:r>
            <a:r>
              <a:rPr lang="en-US" altLang="zh-CN" sz="2400" dirty="0"/>
              <a:t>】</a:t>
            </a:r>
            <a:r>
              <a:rPr lang="zh-CN" altLang="en-US" sz="2400" dirty="0"/>
              <a:t>。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43050"/>
            <a:ext cx="9601200" cy="488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 Select </a:t>
            </a:r>
            <a:r>
              <a:rPr kumimoji="1" lang="en-US" altLang="zh-CN" dirty="0" err="1"/>
              <a:t>c.name</a:t>
            </a:r>
            <a:r>
              <a:rPr kumimoji="1" lang="en-US" altLang="zh-CN" dirty="0"/>
              <a:t>, sum(</a:t>
            </a:r>
            <a:r>
              <a:rPr kumimoji="1" lang="en-US" altLang="zh-CN" dirty="0" err="1"/>
              <a:t>o.quantity</a:t>
            </a:r>
            <a:r>
              <a:rPr kumimoji="1" lang="en-US" altLang="zh-CN" dirty="0"/>
              <a:t>), brand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from </a:t>
            </a:r>
            <a:r>
              <a:rPr kumimoji="1" lang="en-US" altLang="zh-CN" dirty="0"/>
              <a:t>`Order` o, Clothes c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where </a:t>
            </a:r>
            <a:r>
              <a:rPr kumimoji="1" lang="en-US" altLang="zh-CN" dirty="0" err="1"/>
              <a:t>o.cid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c.cid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date_format</a:t>
            </a:r>
            <a:r>
              <a:rPr kumimoji="1" lang="en-US" altLang="zh-CN" dirty="0"/>
              <a:t>(o.</a:t>
            </a:r>
            <a:r>
              <a:rPr kumimoji="1" lang="en-US" altLang="zh-CN" dirty="0" err="1"/>
              <a:t>orderTime</a:t>
            </a:r>
            <a:r>
              <a:rPr kumimoji="1" lang="en-US" altLang="zh-CN" dirty="0" smtClean="0"/>
              <a:t>,‘%</a:t>
            </a:r>
            <a:r>
              <a:rPr kumimoji="1" lang="en-US" altLang="zh-CN" dirty="0"/>
              <a:t>Y-%m-%</a:t>
            </a:r>
            <a:r>
              <a:rPr kumimoji="1" lang="en-US" altLang="zh-CN" dirty="0" smtClean="0"/>
              <a:t>d’)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‘2014-12-12’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group </a:t>
            </a:r>
            <a:r>
              <a:rPr kumimoji="1" lang="en-US" altLang="zh-CN" dirty="0"/>
              <a:t>by </a:t>
            </a:r>
            <a:r>
              <a:rPr kumimoji="1" lang="en-US" altLang="zh-CN" dirty="0" err="1"/>
              <a:t>o.cid</a:t>
            </a:r>
            <a:r>
              <a:rPr kumimoji="1" lang="en-US" altLang="zh-CN" dirty="0"/>
              <a:t>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having </a:t>
            </a:r>
            <a:r>
              <a:rPr kumimoji="1" lang="en-US" altLang="zh-CN" dirty="0"/>
              <a:t>sum(</a:t>
            </a:r>
            <a:r>
              <a:rPr kumimoji="1" lang="en-US" altLang="zh-CN" dirty="0" err="1"/>
              <a:t>o.quantity</a:t>
            </a:r>
            <a:r>
              <a:rPr kumimoji="1" lang="en-US" altLang="zh-CN" dirty="0"/>
              <a:t>) &gt;=(  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select </a:t>
            </a:r>
            <a:r>
              <a:rPr kumimoji="1" lang="en-US" altLang="zh-CN" dirty="0"/>
              <a:t>sum(o2.quantity)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from </a:t>
            </a:r>
            <a:r>
              <a:rPr kumimoji="1" lang="en-US" altLang="zh-CN" dirty="0"/>
              <a:t>`order` o2  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where </a:t>
            </a:r>
            <a:r>
              <a:rPr kumimoji="1" lang="en-US" altLang="zh-CN" dirty="0" err="1"/>
              <a:t>date_format</a:t>
            </a:r>
            <a:r>
              <a:rPr kumimoji="1" lang="en-US" altLang="zh-CN" dirty="0"/>
              <a:t>(o2.orderTime</a:t>
            </a:r>
            <a:r>
              <a:rPr kumimoji="1" lang="en-US" altLang="zh-CN" dirty="0" smtClean="0"/>
              <a:t>,‘%</a:t>
            </a:r>
            <a:r>
              <a:rPr kumimoji="1" lang="en-US" altLang="zh-CN" dirty="0"/>
              <a:t>Y-%m-%</a:t>
            </a:r>
            <a:r>
              <a:rPr kumimoji="1" lang="en-US" altLang="zh-CN" dirty="0" smtClean="0"/>
              <a:t>d’)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‘2014-12-12’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group </a:t>
            </a:r>
            <a:r>
              <a:rPr kumimoji="1" lang="en-US" altLang="zh-CN" dirty="0"/>
              <a:t>by o2.cid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order </a:t>
            </a:r>
            <a:r>
              <a:rPr kumimoji="1" lang="en-US" altLang="zh-CN" dirty="0"/>
              <a:t>by sum(o2.quantity) </a:t>
            </a:r>
            <a:r>
              <a:rPr kumimoji="1" lang="en-US" altLang="zh-CN" dirty="0" err="1"/>
              <a:t>desc</a:t>
            </a:r>
            <a:r>
              <a:rPr kumimoji="1" lang="en-US" altLang="zh-CN" dirty="0"/>
              <a:t> limit 2,1)   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order </a:t>
            </a:r>
            <a:r>
              <a:rPr kumimoji="1" lang="en-US" altLang="zh-CN" dirty="0"/>
              <a:t>by sum(</a:t>
            </a:r>
            <a:r>
              <a:rPr kumimoji="1" lang="en-US" altLang="zh-CN" dirty="0" err="1"/>
              <a:t>o.quantity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desc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6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4124</TotalTime>
  <Words>2041</Words>
  <Application>Microsoft Macintosh PowerPoint</Application>
  <PresentationFormat>宽屏</PresentationFormat>
  <Paragraphs>353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Calibri</vt:lpstr>
      <vt:lpstr>DengXian</vt:lpstr>
      <vt:lpstr>Franklin Gothic Book</vt:lpstr>
      <vt:lpstr>Times New Roman</vt:lpstr>
      <vt:lpstr>宋体</vt:lpstr>
      <vt:lpstr>Arial</vt:lpstr>
      <vt:lpstr>裁剪</vt:lpstr>
      <vt:lpstr>作业一习题课</vt:lpstr>
      <vt:lpstr>1. 某服装店的后台管理系统的部分关系模式如下： </vt:lpstr>
      <vt:lpstr>1. 请创建表order（要求：oid为主键，其余子段为不能为空）</vt:lpstr>
      <vt:lpstr>2. 查询单价在120元到180元之间（包括120元和180元）的所有衬衫，列出它们的名字和单价，并按照价格递增。</vt:lpstr>
      <vt:lpstr>3. 查询【nike】2015年新上市的所有【裤子】至今为止的各自的销量。</vt:lpstr>
      <vt:lpstr>4. 查询顾客【jacky】在2014年11月这个月内购买服装所花的总费用。</vt:lpstr>
      <vt:lpstr>5. 查询同时购买了nike品牌2015年新上市的最贵的外套和裤子的顾客的姓名</vt:lpstr>
      <vt:lpstr>5. 查询同时购买了nike品牌2015年新上市的最贵的外套和裤子的顾客的姓名</vt:lpstr>
      <vt:lpstr>6.查询2014.12.12这天销量排名【前三】的服装的【名称】，【销量】以及它们对应的【品牌】。</vt:lpstr>
      <vt:lpstr>7. 查询2014.11.11，在所有购买了nike品牌服装的顾客中，消费金额最大的顾客的姓名和联系电话。</vt:lpstr>
      <vt:lpstr>7. 查询2014.11.11，在所有购买了nike品牌服装的顾客中，消费金额最大的顾客的姓名和联系电话。（有问题的答案）</vt:lpstr>
      <vt:lpstr>7. 查询2014.11.11，在所有购买了nike品牌服装的顾客中，消费金额最大的顾客的姓名和联系电话。（有问题的答案）</vt:lpstr>
      <vt:lpstr>8. 查询2014.12.12这天，每个订单消费金额都在800元及以上的顾客的信息。</vt:lpstr>
      <vt:lpstr>8. 查询2014.12.12这天，每个订单消费金额都在800元及以上的顾客的信息。</vt:lpstr>
      <vt:lpstr>9. 删除2015年9月1日之前过去一年内没有消费过的顾客的信息。</vt:lpstr>
      <vt:lpstr>10. 授予销售经理的账号Mike对表customer的更新、插入和查询权限，但不给删除权限。</vt:lpstr>
      <vt:lpstr>Sql查询第二题</vt:lpstr>
      <vt:lpstr>2.1 </vt:lpstr>
      <vt:lpstr>2.1</vt:lpstr>
      <vt:lpstr>2.2</vt:lpstr>
      <vt:lpstr>2.2</vt:lpstr>
      <vt:lpstr>2.3</vt:lpstr>
      <vt:lpstr>2.3</vt:lpstr>
      <vt:lpstr>2.4</vt:lpstr>
      <vt:lpstr>2.4</vt:lpstr>
      <vt:lpstr>2.4 </vt:lpstr>
      <vt:lpstr>2.4 </vt:lpstr>
      <vt:lpstr>2.5</vt:lpstr>
      <vt:lpstr>2.5</vt:lpstr>
      <vt:lpstr>2.6</vt:lpstr>
      <vt:lpstr>PowerPoint 演示文稿</vt:lpstr>
      <vt:lpstr>出题说明</vt:lpstr>
      <vt:lpstr>总体情况</vt:lpstr>
      <vt:lpstr>3.某付费文章阅读平台的部分关系模式如下 </vt:lpstr>
      <vt:lpstr>1.为数据库来自IP120.55.91.83的用户writer, 密码为writer， 设置文章作者表的增改查权限(该数据库的schema名称为platform) </vt:lpstr>
      <vt:lpstr>2.查询姓名为zoe的读者最近付费的3篇文章的名称，内容和作者姓名。 </vt:lpstr>
      <vt:lpstr>3.查询所有文章中付费人数最多的前3篇文章的名字，付费人数及总付费金额。</vt:lpstr>
      <vt:lpstr>4.平台所有的作者姓名(platform_writer表的writer_name字段)需要添加“w_”前缀，如“Joe”需要修改为“w_Joe” </vt:lpstr>
      <vt:lpstr>5.新创建的作者姓名仍是不带“w_”前缀的，因此需要在插入数据时自动为其添加“w_”前缀(用触发器解决，触发器的名称定义为“modifywritername”)</vt:lpstr>
      <vt:lpstr>5.新创建的作者姓名仍是不带“w_”前缀的，因此需要在插入数据时自动为其添加“w_”前缀(用触发器解决，触发器的名称定义为“modifywritername”)</vt:lpstr>
      <vt:lpstr>6.查询每位作者的名称，该作者发表的文章总数，该作者的所有文章付费用户总数，按付费用户总数倒序排序。</vt:lpstr>
      <vt:lpstr>6.查询每位作者的名称，该作者发表的文章总数，该作者的所有文章付费用户总数，按付费用户总数倒序排序。</vt:lpstr>
      <vt:lpstr>6.查询每位作者的名称，该作者发表的文章总数，该作者的所有文章付费用户总数，按付费用户总数倒序排序。</vt:lpstr>
      <vt:lpstr>7.创建一个试图article_writer， 包含文章的所有字段，文章的付费总额，文章作者的姓名和邮箱 </vt:lpstr>
      <vt:lpstr>7.创建一个试图article_writer， 包含文章的所有字段，文章的付费总额，文章作者的姓名和邮箱 </vt:lpstr>
      <vt:lpstr>7.创建一个试图article_writer， 包含文章的所有字段，文章的付费总额，文章作者的姓名和邮箱 </vt:lpstr>
      <vt:lpstr>7.创建一个试图article_writer， 包含文章的所有字段，文章的付费总额，文章作者的姓名和邮箱 </vt:lpstr>
      <vt:lpstr>8.由于create_time是datetime格式，现在需要将其中的日期提取出来，查询每位读者每日的付费阅读总数和付费金额，结果集中包含读者ID，姓名，交易日期，当日付费阅读量，当日付费金额，并按照日期降序排序。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作业一习题课</dc:title>
  <dc:creator>406596594@qq.com</dc:creator>
  <cp:lastModifiedBy>406596594@qq.com</cp:lastModifiedBy>
  <cp:revision>55</cp:revision>
  <dcterms:created xsi:type="dcterms:W3CDTF">2017-11-15T05:43:56Z</dcterms:created>
  <dcterms:modified xsi:type="dcterms:W3CDTF">2017-11-27T06:37:02Z</dcterms:modified>
</cp:coreProperties>
</file>