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26" r:id="rId2"/>
    <p:sldId id="333" r:id="rId3"/>
    <p:sldId id="334" r:id="rId4"/>
    <p:sldId id="335" r:id="rId5"/>
    <p:sldId id="336" r:id="rId6"/>
    <p:sldId id="338" r:id="rId7"/>
    <p:sldId id="337" r:id="rId8"/>
    <p:sldId id="339" r:id="rId9"/>
    <p:sldId id="340" r:id="rId10"/>
    <p:sldId id="332" r:id="rId11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000000"/>
    <a:srgbClr val="111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9" autoAdjust="0"/>
    <p:restoredTop sz="94660"/>
  </p:normalViewPr>
  <p:slideViewPr>
    <p:cSldViewPr>
      <p:cViewPr varScale="1">
        <p:scale>
          <a:sx n="117" d="100"/>
          <a:sy n="117" d="100"/>
        </p:scale>
        <p:origin x="380" y="76"/>
      </p:cViewPr>
      <p:guideLst>
        <p:guide orient="horz" pos="16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In-context learning</a:t>
            </a:r>
            <a:r>
              <a:rPr lang="zh-CN" altLang="en-US" dirty="0"/>
              <a:t>是</a:t>
            </a:r>
            <a:r>
              <a:rPr lang="en-US" altLang="zh-CN" dirty="0" err="1"/>
              <a:t>GPT</a:t>
            </a:r>
            <a:r>
              <a:rPr lang="en-US" altLang="zh-CN" dirty="0"/>
              <a:t>-3</a:t>
            </a:r>
            <a:r>
              <a:rPr lang="zh-CN" altLang="en-US" dirty="0"/>
              <a:t>提出的一种</a:t>
            </a:r>
            <a:r>
              <a:rPr lang="en-US" altLang="zh-CN" dirty="0" err="1"/>
              <a:t>fewshot</a:t>
            </a:r>
            <a:r>
              <a:rPr lang="en-US" altLang="zh-CN" dirty="0"/>
              <a:t> learning</a:t>
            </a:r>
            <a:r>
              <a:rPr lang="zh-CN" altLang="en-US" dirty="0"/>
              <a:t>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2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In-context learning</a:t>
            </a:r>
            <a:r>
              <a:rPr lang="zh-CN" altLang="en-US" dirty="0"/>
              <a:t>是</a:t>
            </a:r>
            <a:r>
              <a:rPr lang="en-US" altLang="zh-CN" dirty="0" err="1"/>
              <a:t>GPT</a:t>
            </a:r>
            <a:r>
              <a:rPr lang="en-US" altLang="zh-CN" dirty="0"/>
              <a:t>-3</a:t>
            </a:r>
            <a:r>
              <a:rPr lang="zh-CN" altLang="en-US" dirty="0"/>
              <a:t>提出的一种</a:t>
            </a:r>
            <a:r>
              <a:rPr lang="en-US" altLang="zh-CN" dirty="0" err="1"/>
              <a:t>fewshot</a:t>
            </a:r>
            <a:r>
              <a:rPr lang="en-US" altLang="zh-CN" dirty="0"/>
              <a:t> learning</a:t>
            </a:r>
            <a:r>
              <a:rPr lang="zh-CN" altLang="en-US" dirty="0"/>
              <a:t>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0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In-context learning</a:t>
            </a:r>
            <a:r>
              <a:rPr lang="zh-CN" altLang="en-US" dirty="0"/>
              <a:t>是</a:t>
            </a:r>
            <a:r>
              <a:rPr lang="en-US" altLang="zh-CN" dirty="0" err="1"/>
              <a:t>GPT</a:t>
            </a:r>
            <a:r>
              <a:rPr lang="en-US" altLang="zh-CN" dirty="0"/>
              <a:t>-3</a:t>
            </a:r>
            <a:r>
              <a:rPr lang="zh-CN" altLang="en-US" dirty="0"/>
              <a:t>提出的一种</a:t>
            </a:r>
            <a:r>
              <a:rPr lang="en-US" altLang="zh-CN" dirty="0" err="1"/>
              <a:t>fewshot</a:t>
            </a:r>
            <a:r>
              <a:rPr lang="en-US" altLang="zh-CN" dirty="0"/>
              <a:t> learning</a:t>
            </a:r>
            <a:r>
              <a:rPr lang="zh-CN" altLang="en-US" dirty="0"/>
              <a:t>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In-context learning</a:t>
            </a:r>
            <a:r>
              <a:rPr lang="zh-CN" altLang="en-US" dirty="0"/>
              <a:t>是</a:t>
            </a:r>
            <a:r>
              <a:rPr lang="en-US" altLang="zh-CN" dirty="0" err="1"/>
              <a:t>GPT</a:t>
            </a:r>
            <a:r>
              <a:rPr lang="en-US" altLang="zh-CN" dirty="0"/>
              <a:t>-3</a:t>
            </a:r>
            <a:r>
              <a:rPr lang="zh-CN" altLang="en-US" dirty="0"/>
              <a:t>提出的一种</a:t>
            </a:r>
            <a:r>
              <a:rPr lang="en-US" altLang="zh-CN" dirty="0" err="1"/>
              <a:t>fewshot</a:t>
            </a:r>
            <a:r>
              <a:rPr lang="en-US" altLang="zh-CN" dirty="0"/>
              <a:t> learning</a:t>
            </a:r>
            <a:r>
              <a:rPr lang="zh-CN" altLang="en-US" dirty="0"/>
              <a:t>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2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In-context learning</a:t>
            </a:r>
            <a:r>
              <a:rPr lang="zh-CN" altLang="en-US" dirty="0"/>
              <a:t>是</a:t>
            </a:r>
            <a:r>
              <a:rPr lang="en-US" altLang="zh-CN" dirty="0" err="1"/>
              <a:t>GPT</a:t>
            </a:r>
            <a:r>
              <a:rPr lang="en-US" altLang="zh-CN" dirty="0"/>
              <a:t>-3</a:t>
            </a:r>
            <a:r>
              <a:rPr lang="zh-CN" altLang="en-US" dirty="0"/>
              <a:t>提出的一种</a:t>
            </a:r>
            <a:r>
              <a:rPr lang="en-US" altLang="zh-CN" dirty="0" err="1"/>
              <a:t>fewshot</a:t>
            </a:r>
            <a:r>
              <a:rPr lang="en-US" altLang="zh-CN" dirty="0"/>
              <a:t> learning</a:t>
            </a:r>
            <a:r>
              <a:rPr lang="zh-CN" altLang="en-US" dirty="0"/>
              <a:t>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7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In-context learning</a:t>
            </a:r>
            <a:r>
              <a:rPr lang="zh-CN" altLang="en-US" dirty="0"/>
              <a:t>是</a:t>
            </a:r>
            <a:r>
              <a:rPr lang="en-US" altLang="zh-CN" dirty="0" err="1"/>
              <a:t>GPT</a:t>
            </a:r>
            <a:r>
              <a:rPr lang="en-US" altLang="zh-CN" dirty="0"/>
              <a:t>-3</a:t>
            </a:r>
            <a:r>
              <a:rPr lang="zh-CN" altLang="en-US" dirty="0"/>
              <a:t>提出的一种</a:t>
            </a:r>
            <a:r>
              <a:rPr lang="en-US" altLang="zh-CN" dirty="0" err="1"/>
              <a:t>fewshot</a:t>
            </a:r>
            <a:r>
              <a:rPr lang="en-US" altLang="zh-CN" dirty="0"/>
              <a:t> learning</a:t>
            </a:r>
            <a:r>
              <a:rPr lang="zh-CN" altLang="en-US" dirty="0"/>
              <a:t>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6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In-context learning</a:t>
            </a:r>
            <a:r>
              <a:rPr lang="zh-CN" altLang="en-US" dirty="0"/>
              <a:t>是</a:t>
            </a:r>
            <a:r>
              <a:rPr lang="en-US" altLang="zh-CN" dirty="0" err="1"/>
              <a:t>GPT</a:t>
            </a:r>
            <a:r>
              <a:rPr lang="en-US" altLang="zh-CN" dirty="0"/>
              <a:t>-3</a:t>
            </a:r>
            <a:r>
              <a:rPr lang="zh-CN" altLang="en-US" dirty="0"/>
              <a:t>提出的一种</a:t>
            </a:r>
            <a:r>
              <a:rPr lang="en-US" altLang="zh-CN" dirty="0" err="1"/>
              <a:t>fewshot</a:t>
            </a:r>
            <a:r>
              <a:rPr lang="en-US" altLang="zh-CN" dirty="0"/>
              <a:t> learning</a:t>
            </a:r>
            <a:r>
              <a:rPr lang="zh-CN" altLang="en-US" dirty="0"/>
              <a:t>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1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In-context learning</a:t>
            </a:r>
            <a:r>
              <a:rPr lang="zh-CN" altLang="en-US" dirty="0"/>
              <a:t>是</a:t>
            </a:r>
            <a:r>
              <a:rPr lang="en-US" altLang="zh-CN" dirty="0" err="1"/>
              <a:t>GPT</a:t>
            </a:r>
            <a:r>
              <a:rPr lang="en-US" altLang="zh-CN" dirty="0"/>
              <a:t>-3</a:t>
            </a:r>
            <a:r>
              <a:rPr lang="zh-CN" altLang="en-US" dirty="0"/>
              <a:t>提出的一种</a:t>
            </a:r>
            <a:r>
              <a:rPr lang="en-US" altLang="zh-CN" dirty="0" err="1"/>
              <a:t>fewshot</a:t>
            </a:r>
            <a:r>
              <a:rPr lang="en-US" altLang="zh-CN" dirty="0"/>
              <a:t> learning</a:t>
            </a:r>
            <a:r>
              <a:rPr lang="zh-CN" altLang="en-US" dirty="0"/>
              <a:t>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9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  <a:t>2022/5/17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-78105"/>
            <a:ext cx="6248400" cy="853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140436" y="1888468"/>
            <a:ext cx="9233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Makes Good In-Context Examples </a:t>
            </a:r>
          </a:p>
          <a:p>
            <a:pPr algn="ctr"/>
            <a:r>
              <a:rPr lang="en-US" altLang="zh-CN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 </a:t>
            </a:r>
            <a:r>
              <a:rPr lang="en-US" altLang="zh-CN" sz="32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GPT</a:t>
            </a:r>
            <a:r>
              <a:rPr lang="en-US" altLang="zh-CN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-3?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-78105"/>
            <a:ext cx="6248400" cy="853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-1" y="2464741"/>
            <a:ext cx="5584371" cy="16067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9" name="文本框 8"/>
          <p:cNvSpPr txBox="1"/>
          <p:nvPr/>
        </p:nvSpPr>
        <p:spPr>
          <a:xfrm>
            <a:off x="140431" y="2741311"/>
            <a:ext cx="505015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论文背景与动机</a:t>
            </a: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4176464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什么是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in-context learning?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02C356-7797-0B1A-C267-FAF0501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48" y="1210399"/>
            <a:ext cx="5270771" cy="2724290"/>
          </a:xfrm>
          <a:prstGeom prst="rect">
            <a:avLst/>
          </a:prstGeom>
        </p:spPr>
      </p:pic>
      <p:sp>
        <p:nvSpPr>
          <p:cNvPr id="49" name="文本框 38">
            <a:extLst>
              <a:ext uri="{FF2B5EF4-FFF2-40B4-BE49-F238E27FC236}">
                <a16:creationId xmlns:a16="http://schemas.microsoft.com/office/drawing/2014/main" id="{02FCD806-7887-B152-DE47-13C3A0BF705E}"/>
              </a:ext>
            </a:extLst>
          </p:cNvPr>
          <p:cNvSpPr txBox="1"/>
          <p:nvPr/>
        </p:nvSpPr>
        <p:spPr>
          <a:xfrm>
            <a:off x="395536" y="4192724"/>
            <a:ext cx="7600838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GPT3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原文中，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in-context example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是随机选择的。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17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论文背景与动机</a:t>
            </a: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5724636" cy="836039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342900" indent="-342900" defTabSz="96393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样例的选择会不会影响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GPT3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的表现？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  <a:p>
            <a:pPr marL="342900" indent="-342900" defTabSz="96393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543C77-E1CD-A9C5-6A05-A5DE574B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132384"/>
            <a:ext cx="4256529" cy="2029890"/>
          </a:xfrm>
          <a:prstGeom prst="rect">
            <a:avLst/>
          </a:prstGeom>
        </p:spPr>
      </p:pic>
      <p:sp>
        <p:nvSpPr>
          <p:cNvPr id="8" name="文本框 38">
            <a:extLst>
              <a:ext uri="{FF2B5EF4-FFF2-40B4-BE49-F238E27FC236}">
                <a16:creationId xmlns:a16="http://schemas.microsoft.com/office/drawing/2014/main" id="{5B5862AA-0248-BAB5-44EB-5A98A48055DC}"/>
              </a:ext>
            </a:extLst>
          </p:cNvPr>
          <p:cNvSpPr txBox="1"/>
          <p:nvPr/>
        </p:nvSpPr>
        <p:spPr>
          <a:xfrm>
            <a:off x="395536" y="3832684"/>
            <a:ext cx="6876764" cy="836039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marL="342900" indent="-342900" defTabSz="96393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采取何种策略选择样例能使得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GPT3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表现更好？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  <a:p>
            <a:pPr marL="342900" indent="-342900" defTabSz="96393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326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8911788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样例选择策略（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KATE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474C2E-D22D-1BB5-A628-8D3BCC036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8" y="952364"/>
            <a:ext cx="8568444" cy="33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3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样例选择策略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1B3AA9-B1D9-AA2F-384F-3314F1CD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916360"/>
            <a:ext cx="4547011" cy="3816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FF6D9E-BEDD-610C-DD46-9706635F62C8}"/>
                  </a:ext>
                </a:extLst>
              </p:cNvPr>
              <p:cNvSpPr txBox="1"/>
              <p:nvPr/>
            </p:nvSpPr>
            <p:spPr>
              <a:xfrm>
                <a:off x="189569" y="1096380"/>
                <a:ext cx="4097597" cy="2446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将</a:t>
                </a:r>
                <a:r>
                  <a:rPr lang="en-US" altLang="zh-CN" dirty="0"/>
                  <a:t>test prompt</a:t>
                </a:r>
                <a:r>
                  <a:rPr lang="zh-CN" altLang="en-US" dirty="0"/>
                  <a:t>编码为向量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对于训练集中每个样例，将其编码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为向量，计算其与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</m:sSub>
                  </m:oMath>
                </a14:m>
                <a:r>
                  <a:rPr lang="zh-CN" altLang="en-US" dirty="0"/>
                  <a:t>的相似性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 startAt="3"/>
                </a:pPr>
                <a:r>
                  <a:rPr lang="zh-CN" altLang="en-US" dirty="0"/>
                  <a:t>选择相似度最高的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个样例作为最终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结果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FF6D9E-BEDD-610C-DD46-9706635F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9" y="1096380"/>
                <a:ext cx="4097597" cy="2446824"/>
              </a:xfrm>
              <a:prstGeom prst="rect">
                <a:avLst/>
              </a:prstGeom>
              <a:blipFill>
                <a:blip r:embed="rId4"/>
                <a:stretch>
                  <a:fillRect l="-1190" r="-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26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实验部分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7CEA07-3A8D-F16A-5790-A2D0990A1D60}"/>
                  </a:ext>
                </a:extLst>
              </p:cNvPr>
              <p:cNvSpPr txBox="1"/>
              <p:nvPr/>
            </p:nvSpPr>
            <p:spPr>
              <a:xfrm>
                <a:off x="196716" y="772344"/>
                <a:ext cx="8422114" cy="2542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选择句子编码器：使用</a:t>
                </a:r>
                <a:r>
                  <a:rPr lang="en-US" altLang="zh-CN" dirty="0" err="1"/>
                  <a:t>roberta_large</a:t>
                </a:r>
                <a:r>
                  <a:rPr lang="zh-CN" altLang="en-US" dirty="0"/>
                  <a:t>作为句子编码器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编码结果为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cls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对应的向量。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原生</a:t>
                </a:r>
                <a:r>
                  <a:rPr lang="en-US" altLang="zh-CN" dirty="0" err="1"/>
                  <a:t>roberta_large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𝐾𝐴𝑇𝐸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𝑟𝑜𝑏𝑒𝑟𝑡𝑎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在原生</a:t>
                </a:r>
                <a:r>
                  <a:rPr lang="en-US" altLang="zh-CN" dirty="0" err="1"/>
                  <a:t>roberta_large</a:t>
                </a:r>
                <a:r>
                  <a:rPr lang="zh-CN" altLang="en-US" dirty="0"/>
                  <a:t>的基础上，使用任务相关数据集继续预训练。</a:t>
                </a: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在</a:t>
                </a:r>
                <a:r>
                  <a:rPr lang="en-US" altLang="zh-CN" dirty="0" err="1"/>
                  <a:t>SNLI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MultiNLI</a:t>
                </a:r>
                <a:r>
                  <a:rPr lang="zh-CN" altLang="en-US" dirty="0"/>
                  <a:t>上继续预训练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𝐾𝐴𝑇𝐸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𝐾𝐴𝑇𝐸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𝑛𝑙𝑖</m:t>
                        </m:r>
                      </m:sub>
                    </m:sSub>
                  </m:oMath>
                </a14:m>
                <a:r>
                  <a:rPr lang="zh-CN" altLang="en-US" dirty="0"/>
                  <a:t>的基础上，使用</a:t>
                </a:r>
                <a:r>
                  <a:rPr lang="en-US" altLang="zh-CN" dirty="0"/>
                  <a:t>STS-B</a:t>
                </a:r>
                <a:r>
                  <a:rPr lang="zh-CN" altLang="en-US" dirty="0"/>
                  <a:t>继续预训练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𝐾𝐴𝑇𝐸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𝑛𝑙𝑖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7CEA07-3A8D-F16A-5790-A2D0990A1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6" y="772344"/>
                <a:ext cx="8422114" cy="2542363"/>
              </a:xfrm>
              <a:prstGeom prst="rect">
                <a:avLst/>
              </a:prstGeom>
              <a:blipFill>
                <a:blip r:embed="rId3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E5DBB10-1365-A786-7B98-8F0BE3DC9158}"/>
              </a:ext>
            </a:extLst>
          </p:cNvPr>
          <p:cNvSpPr txBox="1"/>
          <p:nvPr/>
        </p:nvSpPr>
        <p:spPr>
          <a:xfrm>
            <a:off x="196717" y="3741532"/>
            <a:ext cx="840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继续预训练的原因</a:t>
            </a:r>
            <a:r>
              <a:rPr lang="zh-CN" altLang="en-US" dirty="0"/>
              <a:t>：</a:t>
            </a:r>
            <a:r>
              <a:rPr lang="en-US" altLang="zh-CN" dirty="0" err="1"/>
              <a:t>roberta</a:t>
            </a:r>
            <a:r>
              <a:rPr lang="zh-CN" altLang="en-US" dirty="0"/>
              <a:t>的预训练语料库为通用语料库，若在任务相似数据集上继续预训练模型，可得到包含句子语义信息更丰富的向量。</a:t>
            </a:r>
          </a:p>
        </p:txBody>
      </p:sp>
    </p:spTree>
    <p:extLst>
      <p:ext uri="{BB962C8B-B14F-4D97-AF65-F5344CB8AC3E}">
        <p14:creationId xmlns:p14="http://schemas.microsoft.com/office/powerpoint/2010/main" val="75043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实验部分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BA75BB2-35DF-41AA-7A1F-7C34A881E2F8}"/>
                  </a:ext>
                </a:extLst>
              </p:cNvPr>
              <p:cNvSpPr txBox="1"/>
              <p:nvPr/>
            </p:nvSpPr>
            <p:spPr>
              <a:xfrm>
                <a:off x="196716" y="772344"/>
                <a:ext cx="9095182" cy="170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任务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sentiment analysis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数据集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SST-2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实验步骤</a:t>
                </a:r>
                <a:r>
                  <a:rPr lang="zh-CN" altLang="en-US" dirty="0"/>
                  <a:t>：对于</a:t>
                </a:r>
                <a:r>
                  <a:rPr lang="en-US" altLang="zh-CN" dirty="0"/>
                  <a:t>SST-2</a:t>
                </a:r>
                <a:r>
                  <a:rPr lang="zh-CN" altLang="en-US" dirty="0"/>
                  <a:t>测试集中的每个样本，分别使用随机选择、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𝐾𝐴𝑇𝐸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𝑟𝑜𝑏𝑒𝑟𝑡𝑎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𝐾𝐴𝑇𝐸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𝑛𝑙𝑖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𝐾𝐴𝑇𝐸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𝑛𝑙𝑖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𝐾𝐴𝑇𝐸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dirty="0"/>
                  <a:t>从训练集中取出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个样例。统计</a:t>
                </a:r>
                <a:r>
                  <a:rPr lang="en-US" altLang="zh-CN" dirty="0" err="1"/>
                  <a:t>GPT3</a:t>
                </a:r>
                <a:r>
                  <a:rPr lang="zh-CN" altLang="en-US" dirty="0"/>
                  <a:t>在测试机上的准确率。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BA75BB2-35DF-41AA-7A1F-7C34A881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6" y="772344"/>
                <a:ext cx="9095182" cy="1706878"/>
              </a:xfrm>
              <a:prstGeom prst="rect">
                <a:avLst/>
              </a:prstGeom>
              <a:blipFill>
                <a:blip r:embed="rId3"/>
                <a:stretch>
                  <a:fillRect l="-53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C8FF0A6-529E-6A2E-0412-1ACB7764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587" y="2656862"/>
            <a:ext cx="3422826" cy="2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实验结果分析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8FF0A6-529E-6A2E-0412-1ACB7764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794973"/>
            <a:ext cx="3422826" cy="22797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117AC5E-1CC6-DE63-FB0A-6339CB407D0D}"/>
              </a:ext>
            </a:extLst>
          </p:cNvPr>
          <p:cNvSpPr txBox="1"/>
          <p:nvPr/>
        </p:nvSpPr>
        <p:spPr>
          <a:xfrm>
            <a:off x="359532" y="952364"/>
            <a:ext cx="5004555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roberta</a:t>
            </a:r>
            <a:r>
              <a:rPr lang="zh-CN" altLang="en-US" dirty="0"/>
              <a:t>选择样例的效果均好于随机选择。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使用与目标任务相关的数据集继续预训练</a:t>
            </a:r>
            <a:r>
              <a:rPr lang="en-US" altLang="zh-CN" dirty="0" err="1"/>
              <a:t>roberta</a:t>
            </a:r>
            <a:r>
              <a:rPr lang="zh-CN" altLang="en-US" dirty="0"/>
              <a:t>会优于直接使用</a:t>
            </a:r>
            <a:r>
              <a:rPr lang="en-US" altLang="zh-CN" dirty="0" err="1"/>
              <a:t>roberta</a:t>
            </a:r>
            <a:r>
              <a:rPr lang="en-US" altLang="zh-CN" dirty="0"/>
              <a:t>;</a:t>
            </a:r>
            <a:r>
              <a:rPr lang="zh-CN" altLang="en-US" dirty="0"/>
              <a:t>使用与目标任务关联性较弱的数据集继续预训练</a:t>
            </a:r>
            <a:r>
              <a:rPr lang="en-US" altLang="zh-CN" dirty="0" err="1"/>
              <a:t>roberta</a:t>
            </a:r>
            <a:r>
              <a:rPr lang="zh-CN" altLang="en-US" dirty="0"/>
              <a:t>会劣于直接使用</a:t>
            </a:r>
            <a:r>
              <a:rPr lang="en-US" altLang="zh-CN" dirty="0" err="1"/>
              <a:t>roberta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64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原理分析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17AC5E-1CC6-DE63-FB0A-6339CB407D0D}"/>
              </a:ext>
            </a:extLst>
          </p:cNvPr>
          <p:cNvSpPr txBox="1"/>
          <p:nvPr/>
        </p:nvSpPr>
        <p:spPr>
          <a:xfrm>
            <a:off x="199945" y="736340"/>
            <a:ext cx="766885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为什么选择与目标用例语义上相近的用例作为</a:t>
            </a:r>
            <a:r>
              <a:rPr lang="en-US" altLang="zh-CN" dirty="0"/>
              <a:t>in-context examples</a:t>
            </a:r>
            <a:r>
              <a:rPr lang="zh-CN" altLang="en-US" dirty="0"/>
              <a:t>会让</a:t>
            </a:r>
            <a:r>
              <a:rPr lang="en-US" altLang="zh-CN" dirty="0" err="1"/>
              <a:t>GPT3</a:t>
            </a:r>
            <a:r>
              <a:rPr lang="zh-CN" altLang="en-US" dirty="0"/>
              <a:t>的表现更好？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语义上相近的用例能够为</a:t>
            </a:r>
            <a:r>
              <a:rPr lang="en-US" altLang="zh-CN" dirty="0" err="1"/>
              <a:t>GPT3</a:t>
            </a:r>
            <a:r>
              <a:rPr lang="zh-CN" altLang="en-US" dirty="0"/>
              <a:t>提供更多信息。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717C84-B0C1-6BC7-6D98-88B9EF54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2" y="1960476"/>
            <a:ext cx="8927976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0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474</Words>
  <Application>Microsoft Office PowerPoint</Application>
  <PresentationFormat>自定义</PresentationFormat>
  <Paragraphs>50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Adobe Gothic Std B</vt:lpstr>
      <vt:lpstr>博洋行书 7000</vt:lpstr>
      <vt:lpstr>Arial</vt:lpstr>
      <vt:lpstr>Calibri</vt:lpstr>
      <vt:lpstr>Cambria Math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xianlin</cp:lastModifiedBy>
  <cp:revision>319</cp:revision>
  <dcterms:created xsi:type="dcterms:W3CDTF">2017-03-25T02:22:00Z</dcterms:created>
  <dcterms:modified xsi:type="dcterms:W3CDTF">2022-05-17T08:49:16Z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