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73" r:id="rId3"/>
    <p:sldId id="267" r:id="rId4"/>
    <p:sldId id="275" r:id="rId5"/>
    <p:sldId id="274" r:id="rId6"/>
    <p:sldId id="277" r:id="rId7"/>
    <p:sldId id="276" r:id="rId8"/>
    <p:sldId id="278" r:id="rId9"/>
    <p:sldId id="281" r:id="rId10"/>
    <p:sldId id="282" r:id="rId11"/>
    <p:sldId id="283" r:id="rId12"/>
    <p:sldId id="284" r:id="rId13"/>
    <p:sldId id="280" r:id="rId14"/>
    <p:sldId id="28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F52-4FDB-A899-E8FB90DA0D25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F52-4FDB-A899-E8FB90DA0D25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F52-4FDB-A899-E8FB90DA0D25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F52-4FDB-A899-E8FB90DA0D25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F52-4FDB-A899-E8FB90DA0D25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F52-4FDB-A899-E8FB90DA0D25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F52-4FDB-A899-E8FB90DA0D25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F52-4FDB-A899-E8FB90DA0D25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F52-4FDB-A899-E8FB90DA0D25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52-4FDB-A899-E8FB90DA0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8A7-4E75-B2D7-A5AB59521D9C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8A7-4E75-B2D7-A5AB59521D9C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8A7-4E75-B2D7-A5AB59521D9C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8A7-4E75-B2D7-A5AB59521D9C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8A7-4E75-B2D7-A5AB59521D9C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8A7-4E75-B2D7-A5AB59521D9C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8A7-4E75-B2D7-A5AB59521D9C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8A7-4E75-B2D7-A5AB59521D9C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8A7-4E75-B2D7-A5AB59521D9C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A7-4E75-B2D7-A5AB59521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165-44EB-B656-7D3AD506A779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165-44EB-B656-7D3AD506A779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165-44EB-B656-7D3AD506A779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165-44EB-B656-7D3AD506A779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165-44EB-B656-7D3AD506A779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165-44EB-B656-7D3AD506A779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165-44EB-B656-7D3AD506A779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165-44EB-B656-7D3AD506A779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165-44EB-B656-7D3AD506A779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165-44EB-B656-7D3AD506A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47BC2-98FC-46ED-86CC-9030D7DB931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0D69-836A-4CC7-AD4B-6816839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853-5993-8B28-C44C-83632273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3DC9-4401-B374-22EB-0A131691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2EC-620A-EE5B-D44D-7AC6F98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0343-C711-D9ED-2D9A-20124BD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4C3-6F36-4FAA-2A04-798A577B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A63-4096-D10E-A459-1B6F893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AC13-3CB7-09BC-7CC0-B51E623C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AFBB-5E84-B24B-FEEF-EE22C31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FB8D-2BA6-44FC-1E47-DFBA72B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B7CB-9CCE-C55D-05CC-3F7403F2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68366-7E5C-B79A-2FE2-81BBFEA7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AC13-A728-4D8F-A5BC-71DD25E9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6DC3-4EF7-3F45-5FAD-C156D20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E36E-F5D1-F41C-A70A-37F871A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B1FB-D780-809E-AA96-4C81EA2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51FE-896A-B023-2385-EDD08CBB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6DEE-CC1B-6FCE-88E7-3439D2D3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6E87-B067-5F43-AAA6-48AD8F0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C365-1AD2-0F89-9CD6-3D7FA3A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6403-2AB5-9FDE-2175-7F5993C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2608-DD91-FCC1-0560-102C7EE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9B63-F532-5E1D-2EDF-9EFEDF52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0944-1B97-5C4D-5BB1-1187B9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2846-09F6-8B36-8617-B14AD6A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25D4-FCB3-5880-A001-00DF01D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846-1774-145D-4D45-F94793D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B85-77BD-9379-5EE2-01A47B21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F6CB-80AF-CC28-4226-9F68F0B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D6B8-2017-1FB0-D69F-5A6D331D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3FBD-563A-A023-E5BB-7BE8926B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6D-DE8A-B7C5-8C34-F39A58CB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FB8-C5AD-164B-CC51-24945DE9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EF91-EA94-1D4C-97E3-1C7103EB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D99-18A0-C02E-1DB1-963E9BB5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BFE6-0D14-587E-9699-DAA641C2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4DE9-A1B0-6A1F-8F2E-6A9716AC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3E62-8C29-11DA-D8EB-272CF42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E140-A981-5624-8DD1-26A20D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0B348-B252-5623-186F-A288835E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8E9-3410-E854-6593-3B32165D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F18-5B5F-F193-5908-162000F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F537-623C-4AAB-7128-8EB3CB64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0A49-3566-2A36-50F7-10A7B02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CA44F-8D63-FEA9-48DC-5CBBC78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C7BF-7246-8A9D-31E2-3B66B80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DDC7-BA5A-8E61-DE4D-67BADE5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364-A11A-AF75-6AB3-86D13F1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FCA-F3FB-ECE5-E55B-6BC6C8E3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0E8F-7CB1-871C-475B-E2A33F32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7A0E-BAAB-0D2E-582B-CCE072F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A797-91CA-F714-EA97-E7AF44C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40CD-7468-9998-40FD-416A31E7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A8B-B0B6-D97C-8F32-051835A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5494B-2B3A-F87A-FD04-05B49DA7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AA18-8E03-D08D-C3D5-48DDC3DC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5B57-402D-0E96-CD4F-82332F0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2F3C-6497-4301-8AA0-02D439A8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BC7-3861-A4CA-C485-81753C5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05BD-F1FB-9DC9-F6E0-334AC868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00EE-950F-9739-352C-851DA9B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2B86-06E6-D6BF-4E64-9FD808F0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F13-31B4-48AD-BECF-B966A98A02F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561C-ABA8-8528-661F-5C2CEC79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6AF9-630A-26AA-C436-C5E34DEF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7. </a:t>
            </a:r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494-15A3-8CE6-4693-940D768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0E984A3C-3F45-0E50-B8EE-F0FB9792D8F7}"/>
              </a:ext>
            </a:extLst>
          </p:cNvPr>
          <p:cNvSpPr txBox="1"/>
          <p:nvPr/>
        </p:nvSpPr>
        <p:spPr>
          <a:xfrm>
            <a:off x="5529799" y="1459855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415E13DC-804A-5FE2-151C-CD409F4B6734}"/>
                  </a:ext>
                </a:extLst>
              </p:cNvPr>
              <p:cNvSpPr txBox="1"/>
              <p:nvPr/>
            </p:nvSpPr>
            <p:spPr>
              <a:xfrm>
                <a:off x="957072" y="4598791"/>
                <a:ext cx="1264945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415E13DC-804A-5FE2-151C-CD409F4B6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4598791"/>
                <a:ext cx="1264945" cy="855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16163DCB-DE86-ED71-262F-B36C70FA492F}"/>
                  </a:ext>
                </a:extLst>
              </p:cNvPr>
              <p:cNvSpPr txBox="1"/>
              <p:nvPr/>
            </p:nvSpPr>
            <p:spPr>
              <a:xfrm>
                <a:off x="2007758" y="4607607"/>
                <a:ext cx="6724762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16163DCB-DE86-ED71-262F-B36C70FA4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58" y="4607607"/>
                <a:ext cx="6724762" cy="858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3AEA638-BE66-0E1A-FA50-96FBF7BBF32A}"/>
                  </a:ext>
                </a:extLst>
              </p:cNvPr>
              <p:cNvSpPr txBox="1"/>
              <p:nvPr/>
            </p:nvSpPr>
            <p:spPr>
              <a:xfrm>
                <a:off x="838197" y="1921520"/>
                <a:ext cx="3782571" cy="24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3AEA638-BE66-0E1A-FA50-96FBF7BB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921520"/>
                <a:ext cx="3782571" cy="246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26EE8475-0719-400F-D887-DBCCF5DBF8BB}"/>
                  </a:ext>
                </a:extLst>
              </p:cNvPr>
              <p:cNvSpPr txBox="1"/>
              <p:nvPr/>
            </p:nvSpPr>
            <p:spPr>
              <a:xfrm>
                <a:off x="4620768" y="1915172"/>
                <a:ext cx="3178671" cy="24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26EE8475-0719-400F-D887-DBCCF5DB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68" y="1915172"/>
                <a:ext cx="3178671" cy="2472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/>
              <p:nvPr/>
            </p:nvSpPr>
            <p:spPr>
              <a:xfrm>
                <a:off x="7799439" y="2584938"/>
                <a:ext cx="2743593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39" y="2584938"/>
                <a:ext cx="2743593" cy="1132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29E49EE-3915-3D2B-703B-94F73A01A2F7}"/>
                  </a:ext>
                </a:extLst>
              </p:cNvPr>
              <p:cNvSpPr txBox="1"/>
              <p:nvPr/>
            </p:nvSpPr>
            <p:spPr>
              <a:xfrm>
                <a:off x="10226860" y="349600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29E49EE-3915-3D2B-703B-94F73A01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60" y="349600"/>
                <a:ext cx="274320" cy="461665"/>
              </a:xfrm>
              <a:prstGeom prst="rect">
                <a:avLst/>
              </a:prstGeom>
              <a:blipFill>
                <a:blip r:embed="rId7"/>
                <a:stretch>
                  <a:fillRect l="-57778" t="-3947" r="-111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545F13A-4555-44C4-9811-EEECBB07CE23}"/>
                  </a:ext>
                </a:extLst>
              </p:cNvPr>
              <p:cNvSpPr txBox="1"/>
              <p:nvPr/>
            </p:nvSpPr>
            <p:spPr>
              <a:xfrm>
                <a:off x="10223837" y="1677788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545F13A-4555-44C4-9811-EEECBB07C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837" y="1677788"/>
                <a:ext cx="274320" cy="461665"/>
              </a:xfrm>
              <a:prstGeom prst="rect">
                <a:avLst/>
              </a:prstGeom>
              <a:blipFill>
                <a:blip r:embed="rId8"/>
                <a:stretch>
                  <a:fillRect l="-57778" t="-3947" r="-1333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2CD321F-C19C-A0AA-C8BC-DBAE86AAA6AD}"/>
                  </a:ext>
                </a:extLst>
              </p:cNvPr>
              <p:cNvSpPr txBox="1"/>
              <p:nvPr/>
            </p:nvSpPr>
            <p:spPr>
              <a:xfrm>
                <a:off x="10226860" y="1012055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2CD321F-C19C-A0AA-C8BC-DBAE86AA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60" y="1012055"/>
                <a:ext cx="274320" cy="461665"/>
              </a:xfrm>
              <a:prstGeom prst="rect">
                <a:avLst/>
              </a:prstGeom>
              <a:blipFill>
                <a:blip r:embed="rId9"/>
                <a:stretch>
                  <a:fillRect l="-57778" t="-3947" r="-1333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957C64-94B9-9CF3-AC08-005894ABEC69}"/>
                  </a:ext>
                </a:extLst>
              </p:cNvPr>
              <p:cNvSpPr txBox="1"/>
              <p:nvPr/>
            </p:nvSpPr>
            <p:spPr>
              <a:xfrm>
                <a:off x="11105193" y="1012055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957C64-94B9-9CF3-AC08-005894AB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193" y="1012055"/>
                <a:ext cx="274320" cy="461665"/>
              </a:xfrm>
              <a:prstGeom prst="rect">
                <a:avLst/>
              </a:prstGeom>
              <a:blipFill>
                <a:blip r:embed="rId10"/>
                <a:stretch>
                  <a:fillRect l="-35556"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5C4B38-6704-70F7-B2AB-EA2994E8ECE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0501180" y="580433"/>
            <a:ext cx="604013" cy="662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E45F2F-0006-349F-153F-4D56040600F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0501180" y="1242888"/>
            <a:ext cx="6040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3477241B-7885-D907-65FD-C2D24A65AD8F}"/>
                  </a:ext>
                </a:extLst>
              </p:cNvPr>
              <p:cNvSpPr txBox="1"/>
              <p:nvPr/>
            </p:nvSpPr>
            <p:spPr>
              <a:xfrm>
                <a:off x="9353019" y="1007191"/>
                <a:ext cx="224822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3477241B-7885-D907-65FD-C2D24A65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019" y="1007191"/>
                <a:ext cx="224822" cy="471391"/>
              </a:xfrm>
              <a:prstGeom prst="rect">
                <a:avLst/>
              </a:prstGeom>
              <a:blipFill>
                <a:blip r:embed="rId11"/>
                <a:stretch>
                  <a:fillRect l="-59459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EFEBB-B908-98E9-BF5D-275B6D49D464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V="1">
            <a:off x="9577841" y="580433"/>
            <a:ext cx="649019" cy="662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56DCA5D3-C654-4FBA-746B-BCE881355DC7}"/>
                  </a:ext>
                </a:extLst>
              </p:cNvPr>
              <p:cNvSpPr txBox="1"/>
              <p:nvPr/>
            </p:nvSpPr>
            <p:spPr>
              <a:xfrm>
                <a:off x="8548450" y="1007191"/>
                <a:ext cx="320040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56DCA5D3-C654-4FBA-746B-BCE88135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450" y="1007191"/>
                <a:ext cx="320040" cy="471391"/>
              </a:xfrm>
              <a:prstGeom prst="rect">
                <a:avLst/>
              </a:prstGeom>
              <a:blipFill>
                <a:blip r:embed="rId12"/>
                <a:stretch>
                  <a:fillRect l="-71698" r="-47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E61506-0FB9-AD69-DBE8-9B3FE1271416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8868490" y="1242887"/>
            <a:ext cx="4845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65B31-0415-C39E-4C79-5F7EF530A1B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0498157" y="1242888"/>
            <a:ext cx="607036" cy="665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0F0E8F-9C98-D1A5-8253-12CF633BCF3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9577841" y="1242887"/>
            <a:ext cx="6490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62A664-256F-D1C2-B3AE-E46A44105A66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9577841" y="1242887"/>
            <a:ext cx="645996" cy="665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9">
                <a:extLst>
                  <a:ext uri="{FF2B5EF4-FFF2-40B4-BE49-F238E27FC236}">
                    <a16:creationId xmlns:a16="http://schemas.microsoft.com/office/drawing/2014/main" id="{B0E24F15-C54C-7652-F9EB-80C0B708ECB4}"/>
                  </a:ext>
                </a:extLst>
              </p:cNvPr>
              <p:cNvSpPr txBox="1"/>
              <p:nvPr/>
            </p:nvSpPr>
            <p:spPr>
              <a:xfrm>
                <a:off x="8462909" y="4451955"/>
                <a:ext cx="2424576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9">
                <a:extLst>
                  <a:ext uri="{FF2B5EF4-FFF2-40B4-BE49-F238E27FC236}">
                    <a16:creationId xmlns:a16="http://schemas.microsoft.com/office/drawing/2014/main" id="{B0E24F15-C54C-7652-F9EB-80C0B708E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09" y="4451955"/>
                <a:ext cx="2424576" cy="11698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9">
                <a:extLst>
                  <a:ext uri="{FF2B5EF4-FFF2-40B4-BE49-F238E27FC236}">
                    <a16:creationId xmlns:a16="http://schemas.microsoft.com/office/drawing/2014/main" id="{3CCF09EA-98C4-C3B0-1A2F-19A7EC3F6DD4}"/>
                  </a:ext>
                </a:extLst>
              </p:cNvPr>
              <p:cNvSpPr txBox="1"/>
              <p:nvPr/>
            </p:nvSpPr>
            <p:spPr>
              <a:xfrm>
                <a:off x="957071" y="5642312"/>
                <a:ext cx="1264945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9">
                <a:extLst>
                  <a:ext uri="{FF2B5EF4-FFF2-40B4-BE49-F238E27FC236}">
                    <a16:creationId xmlns:a16="http://schemas.microsoft.com/office/drawing/2014/main" id="{3CCF09EA-98C4-C3B0-1A2F-19A7EC3F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1" y="5642312"/>
                <a:ext cx="1264945" cy="8570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9">
                <a:extLst>
                  <a:ext uri="{FF2B5EF4-FFF2-40B4-BE49-F238E27FC236}">
                    <a16:creationId xmlns:a16="http://schemas.microsoft.com/office/drawing/2014/main" id="{008866F0-440C-D479-DB8C-DF4989AA021C}"/>
                  </a:ext>
                </a:extLst>
              </p:cNvPr>
              <p:cNvSpPr txBox="1"/>
              <p:nvPr/>
            </p:nvSpPr>
            <p:spPr>
              <a:xfrm>
                <a:off x="2007758" y="5516028"/>
                <a:ext cx="5216002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9">
                <a:extLst>
                  <a:ext uri="{FF2B5EF4-FFF2-40B4-BE49-F238E27FC236}">
                    <a16:creationId xmlns:a16="http://schemas.microsoft.com/office/drawing/2014/main" id="{008866F0-440C-D479-DB8C-DF4989AA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58" y="5516028"/>
                <a:ext cx="5216002" cy="11329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5" grpId="0"/>
      <p:bldP spid="7" grpId="0"/>
      <p:bldP spid="21" grpId="0"/>
      <p:bldP spid="26" grpId="0"/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6B893AF-4BA7-70CC-E007-00D51494862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081272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6B893AF-4BA7-70CC-E007-00D514948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081272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6A1C655-E369-DE6E-2A81-195FE21BB952}"/>
                  </a:ext>
                </a:extLst>
              </p:cNvPr>
              <p:cNvSpPr txBox="1"/>
              <p:nvPr/>
            </p:nvSpPr>
            <p:spPr>
              <a:xfrm>
                <a:off x="4243404" y="3429000"/>
                <a:ext cx="1393953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6A1C655-E369-DE6E-2A81-195FE21B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04" y="3429000"/>
                <a:ext cx="1393953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8B69D820-0E92-90A0-75A9-9A939521A6B5}"/>
                  </a:ext>
                </a:extLst>
              </p:cNvPr>
              <p:cNvSpPr txBox="1"/>
              <p:nvPr/>
            </p:nvSpPr>
            <p:spPr>
              <a:xfrm>
                <a:off x="4243404" y="4423827"/>
                <a:ext cx="1080402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8B69D820-0E92-90A0-75A9-9A939521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04" y="4423827"/>
                <a:ext cx="1080402" cy="857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56FF98A-D0BB-CC92-4B73-5B49F02555F7}"/>
                  </a:ext>
                </a:extLst>
              </p:cNvPr>
              <p:cNvSpPr txBox="1"/>
              <p:nvPr/>
            </p:nvSpPr>
            <p:spPr>
              <a:xfrm>
                <a:off x="4243404" y="5521894"/>
                <a:ext cx="1080402" cy="85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56FF98A-D0BB-CC92-4B73-5B49F025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04" y="5521894"/>
                <a:ext cx="1080402" cy="857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D4480707-A796-729E-008F-64714E5A2163}"/>
                  </a:ext>
                </a:extLst>
              </p:cNvPr>
              <p:cNvSpPr txBox="1"/>
              <p:nvPr/>
            </p:nvSpPr>
            <p:spPr>
              <a:xfrm>
                <a:off x="838200" y="4347149"/>
                <a:ext cx="2743593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D4480707-A796-729E-008F-64714E5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7149"/>
                <a:ext cx="2743593" cy="1174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22C027AA-52AD-8CC7-A298-A2EF7273B1F8}"/>
                  </a:ext>
                </a:extLst>
              </p:cNvPr>
              <p:cNvSpPr txBox="1"/>
              <p:nvPr/>
            </p:nvSpPr>
            <p:spPr>
              <a:xfrm>
                <a:off x="838200" y="5521894"/>
                <a:ext cx="2828544" cy="8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22C027AA-52AD-8CC7-A298-A2EF7273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21894"/>
                <a:ext cx="2828544" cy="892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B2A530D1-BBEA-F1F2-9309-03D1766A4A40}"/>
                  </a:ext>
                </a:extLst>
              </p:cNvPr>
              <p:cNvSpPr txBox="1"/>
              <p:nvPr/>
            </p:nvSpPr>
            <p:spPr>
              <a:xfrm>
                <a:off x="838200" y="3214210"/>
                <a:ext cx="3057144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B2A530D1-BBEA-F1F2-9309-03D1766A4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4210"/>
                <a:ext cx="3057144" cy="1174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F96C474-CFFA-DAF1-4E0F-205301C49359}"/>
                  </a:ext>
                </a:extLst>
              </p:cNvPr>
              <p:cNvSpPr txBox="1"/>
              <p:nvPr/>
            </p:nvSpPr>
            <p:spPr>
              <a:xfrm>
                <a:off x="9113163" y="2922345"/>
                <a:ext cx="192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F96C474-CFFA-DAF1-4E0F-205301C4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63" y="2922345"/>
                <a:ext cx="1922561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96224E0A-1BF7-EDEB-EAFB-150BEE264688}"/>
                  </a:ext>
                </a:extLst>
              </p:cNvPr>
              <p:cNvSpPr txBox="1"/>
              <p:nvPr/>
            </p:nvSpPr>
            <p:spPr>
              <a:xfrm>
                <a:off x="9113162" y="4873822"/>
                <a:ext cx="192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96224E0A-1BF7-EDEB-EAFB-150BEE264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62" y="4873822"/>
                <a:ext cx="1922561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2162DAE0-552F-BEDB-ADBB-EFD59A8BCF76}"/>
                  </a:ext>
                </a:extLst>
              </p:cNvPr>
              <p:cNvSpPr txBox="1"/>
              <p:nvPr/>
            </p:nvSpPr>
            <p:spPr>
              <a:xfrm>
                <a:off x="7956884" y="1195312"/>
                <a:ext cx="4235116" cy="133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2162DAE0-552F-BEDB-ADBB-EFD59A8BC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84" y="1195312"/>
                <a:ext cx="4235116" cy="13382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62700C6B-AC0B-6B35-37CE-32AB07CEC92E}"/>
                  </a:ext>
                </a:extLst>
              </p:cNvPr>
              <p:cNvSpPr txBox="1"/>
              <p:nvPr/>
            </p:nvSpPr>
            <p:spPr>
              <a:xfrm>
                <a:off x="7956885" y="3384010"/>
                <a:ext cx="4235116" cy="15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62700C6B-AC0B-6B35-37CE-32AB07CE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85" y="3384010"/>
                <a:ext cx="4235116" cy="1510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2E175D7C-75AE-40FB-341C-161F72AD18CF}"/>
                  </a:ext>
                </a:extLst>
              </p:cNvPr>
              <p:cNvSpPr txBox="1"/>
              <p:nvPr/>
            </p:nvSpPr>
            <p:spPr>
              <a:xfrm>
                <a:off x="7956884" y="5332646"/>
                <a:ext cx="4235116" cy="15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1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2E175D7C-75AE-40FB-341C-161F72AD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84" y="5332646"/>
                <a:ext cx="4235116" cy="15253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3F4179CD-A956-17FB-6680-095AD0DD7D30}"/>
                  </a:ext>
                </a:extLst>
              </p:cNvPr>
              <p:cNvSpPr txBox="1"/>
              <p:nvPr/>
            </p:nvSpPr>
            <p:spPr>
              <a:xfrm>
                <a:off x="5445092" y="3626681"/>
                <a:ext cx="542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3F4179CD-A956-17FB-6680-095AD0DD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092" y="3626681"/>
                <a:ext cx="542544" cy="461665"/>
              </a:xfrm>
              <a:prstGeom prst="rect">
                <a:avLst/>
              </a:prstGeom>
              <a:blipFill>
                <a:blip r:embed="rId15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1EAD38C2-64DC-FADC-676E-16B0ACCE864C}"/>
                  </a:ext>
                </a:extLst>
              </p:cNvPr>
              <p:cNvSpPr txBox="1"/>
              <p:nvPr/>
            </p:nvSpPr>
            <p:spPr>
              <a:xfrm>
                <a:off x="5148580" y="4479900"/>
                <a:ext cx="797768" cy="78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1EAD38C2-64DC-FADC-676E-16B0ACCE8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80" y="4479900"/>
                <a:ext cx="797768" cy="78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28E6475E-10CB-E95E-B582-5F2F1FDE7199}"/>
                  </a:ext>
                </a:extLst>
              </p:cNvPr>
              <p:cNvSpPr txBox="1"/>
              <p:nvPr/>
            </p:nvSpPr>
            <p:spPr>
              <a:xfrm>
                <a:off x="5123723" y="5509903"/>
                <a:ext cx="274821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28E6475E-10CB-E95E-B582-5F2F1FDE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23" y="5509903"/>
                <a:ext cx="2748210" cy="9161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0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6B893AF-4BA7-70CC-E007-00D514948625}"/>
                  </a:ext>
                </a:extLst>
              </p:cNvPr>
              <p:cNvSpPr txBox="1"/>
              <p:nvPr/>
            </p:nvSpPr>
            <p:spPr>
              <a:xfrm>
                <a:off x="838200" y="1864426"/>
                <a:ext cx="4017264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6B893AF-4BA7-70CC-E007-00D514948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4426"/>
                <a:ext cx="4017264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6A1C655-E369-DE6E-2A81-195FE21BB952}"/>
                  </a:ext>
                </a:extLst>
              </p:cNvPr>
              <p:cNvSpPr txBox="1"/>
              <p:nvPr/>
            </p:nvSpPr>
            <p:spPr>
              <a:xfrm>
                <a:off x="8494562" y="1864426"/>
                <a:ext cx="1865679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6A1C655-E369-DE6E-2A81-195FE21B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62" y="1864426"/>
                <a:ext cx="1865679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8B69D820-0E92-90A0-75A9-9A939521A6B5}"/>
                  </a:ext>
                </a:extLst>
              </p:cNvPr>
              <p:cNvSpPr txBox="1"/>
              <p:nvPr/>
            </p:nvSpPr>
            <p:spPr>
              <a:xfrm>
                <a:off x="8494562" y="2859253"/>
                <a:ext cx="1700196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8B69D820-0E92-90A0-75A9-9A939521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62" y="2859253"/>
                <a:ext cx="1700196" cy="857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56FF98A-D0BB-CC92-4B73-5B49F02555F7}"/>
                  </a:ext>
                </a:extLst>
              </p:cNvPr>
              <p:cNvSpPr txBox="1"/>
              <p:nvPr/>
            </p:nvSpPr>
            <p:spPr>
              <a:xfrm>
                <a:off x="8494562" y="3957320"/>
                <a:ext cx="3697438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56FF98A-D0BB-CC92-4B73-5B49F025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62" y="3957320"/>
                <a:ext cx="3697438" cy="916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41A567FA-4E57-FE5A-ACF7-9920EE405261}"/>
                  </a:ext>
                </a:extLst>
              </p:cNvPr>
              <p:cNvSpPr txBox="1"/>
              <p:nvPr/>
            </p:nvSpPr>
            <p:spPr>
              <a:xfrm>
                <a:off x="1302985" y="2997365"/>
                <a:ext cx="6733674" cy="325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41A567FA-4E57-FE5A-ACF7-9920EE40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85" y="2997365"/>
                <a:ext cx="6733674" cy="3255378"/>
              </a:xfrm>
              <a:prstGeom prst="rect">
                <a:avLst/>
              </a:prstGeom>
              <a:blipFill>
                <a:blip r:embed="rId7"/>
                <a:stretch>
                  <a:fillRect b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494-15A3-8CE6-4693-940D768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120D24B-3A6D-035B-E205-1D1C5D1A95C0}"/>
                  </a:ext>
                </a:extLst>
              </p:cNvPr>
              <p:cNvSpPr txBox="1"/>
              <p:nvPr/>
            </p:nvSpPr>
            <p:spPr>
              <a:xfrm>
                <a:off x="4076698" y="1917757"/>
                <a:ext cx="3589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120D24B-3A6D-035B-E205-1D1C5D1A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98" y="1917757"/>
                <a:ext cx="3589422" cy="461665"/>
              </a:xfrm>
              <a:prstGeom prst="rect">
                <a:avLst/>
              </a:prstGeom>
              <a:blipFill>
                <a:blip r:embed="rId2"/>
                <a:stretch>
                  <a:fillRect t="-53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BAC757D-15CA-E12C-31DB-A3AF9539D197}"/>
                  </a:ext>
                </a:extLst>
              </p:cNvPr>
              <p:cNvSpPr txBox="1"/>
              <p:nvPr/>
            </p:nvSpPr>
            <p:spPr>
              <a:xfrm>
                <a:off x="7666120" y="1915147"/>
                <a:ext cx="3236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BAC757D-15CA-E12C-31DB-A3AF9539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20" y="1915147"/>
                <a:ext cx="3236495" cy="461665"/>
              </a:xfrm>
              <a:prstGeom prst="rect">
                <a:avLst/>
              </a:prstGeom>
              <a:blipFill>
                <a:blip r:embed="rId3"/>
                <a:stretch>
                  <a:fillRect t="-5263" r="-103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0E984A3C-3F45-0E50-B8EE-F0FB9792D8F7}"/>
              </a:ext>
            </a:extLst>
          </p:cNvPr>
          <p:cNvSpPr txBox="1"/>
          <p:nvPr/>
        </p:nvSpPr>
        <p:spPr>
          <a:xfrm>
            <a:off x="5305210" y="1453482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69">
            <a:extLst>
              <a:ext uri="{FF2B5EF4-FFF2-40B4-BE49-F238E27FC236}">
                <a16:creationId xmlns:a16="http://schemas.microsoft.com/office/drawing/2014/main" id="{BEBD3975-194A-B971-9690-D75B7F7A4D62}"/>
              </a:ext>
            </a:extLst>
          </p:cNvPr>
          <p:cNvSpPr txBox="1"/>
          <p:nvPr/>
        </p:nvSpPr>
        <p:spPr>
          <a:xfrm>
            <a:off x="4694313" y="2548212"/>
            <a:ext cx="280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Calculate 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E94655B8-73B4-2CF7-9F1C-F9F1327AF5E7}"/>
                  </a:ext>
                </a:extLst>
              </p:cNvPr>
              <p:cNvSpPr txBox="1"/>
              <p:nvPr/>
            </p:nvSpPr>
            <p:spPr>
              <a:xfrm>
                <a:off x="1711201" y="1915146"/>
                <a:ext cx="2273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E94655B8-73B4-2CF7-9F1C-F9F1327A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201" y="1915146"/>
                <a:ext cx="22739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2B9A1F23-4ACF-ECEF-40E1-3B6D43FE6C87}"/>
                  </a:ext>
                </a:extLst>
              </p:cNvPr>
              <p:cNvSpPr txBox="1"/>
              <p:nvPr/>
            </p:nvSpPr>
            <p:spPr>
              <a:xfrm>
                <a:off x="2442124" y="3009877"/>
                <a:ext cx="3269147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2B9A1F23-4ACF-ECEF-40E1-3B6D43FE6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24" y="3009877"/>
                <a:ext cx="3269147" cy="857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72CC1B2-FE5B-4C9F-ECEE-40A2ED016927}"/>
                  </a:ext>
                </a:extLst>
              </p:cNvPr>
              <p:cNvSpPr txBox="1"/>
              <p:nvPr/>
            </p:nvSpPr>
            <p:spPr>
              <a:xfrm>
                <a:off x="7075568" y="3009877"/>
                <a:ext cx="2674307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72CC1B2-FE5B-4C9F-ECEE-40A2ED01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68" y="3009877"/>
                <a:ext cx="2674307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B818949B-6C99-FD76-A544-4E0781FA5149}"/>
                  </a:ext>
                </a:extLst>
              </p:cNvPr>
              <p:cNvSpPr txBox="1"/>
              <p:nvPr/>
            </p:nvSpPr>
            <p:spPr>
              <a:xfrm>
                <a:off x="4106775" y="4035696"/>
                <a:ext cx="4085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0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by yourself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B818949B-6C99-FD76-A544-4E0781FA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75" y="4035696"/>
                <a:ext cx="4085116" cy="461665"/>
              </a:xfrm>
              <a:prstGeom prst="rect">
                <a:avLst/>
              </a:prstGeom>
              <a:blipFill>
                <a:blip r:embed="rId7"/>
                <a:stretch>
                  <a:fillRect l="-1045" t="-10526" r="-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57D9AE57-326C-A854-F197-67D9A3406C72}"/>
              </a:ext>
            </a:extLst>
          </p:cNvPr>
          <p:cNvSpPr txBox="1"/>
          <p:nvPr/>
        </p:nvSpPr>
        <p:spPr>
          <a:xfrm>
            <a:off x="5406436" y="4497361"/>
            <a:ext cx="137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4AD6E7C6-04B7-1A5A-5064-D01F32FC7790}"/>
                  </a:ext>
                </a:extLst>
              </p:cNvPr>
              <p:cNvSpPr txBox="1"/>
              <p:nvPr/>
            </p:nvSpPr>
            <p:spPr>
              <a:xfrm>
                <a:off x="1229938" y="4959026"/>
                <a:ext cx="5367356" cy="193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4AD6E7C6-04B7-1A5A-5064-D01F32FC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38" y="4959026"/>
                <a:ext cx="5367356" cy="193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3152B9B-BD10-096B-AE4C-E1A3296CB8B8}"/>
                  </a:ext>
                </a:extLst>
              </p:cNvPr>
              <p:cNvSpPr txBox="1"/>
              <p:nvPr/>
            </p:nvSpPr>
            <p:spPr>
              <a:xfrm>
                <a:off x="6597294" y="4959025"/>
                <a:ext cx="4469494" cy="193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3152B9B-BD10-096B-AE4C-E1A3296C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94" y="4959025"/>
                <a:ext cx="4469494" cy="193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246D-2747-3AFF-1C11-86865410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*K Nearest Neighbors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5EB17B-E959-175E-B746-7BD3B92E3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23944"/>
              </p:ext>
            </p:extLst>
          </p:nvPr>
        </p:nvGraphicFramePr>
        <p:xfrm>
          <a:off x="3166890" y="3630431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1A59D40-B3AC-4D65-20E4-FD4EC32B907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There are also other classification methods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K Nearest Neighbors (KNN) is an easy one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Given a test sample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Count its K nearest neighbors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belongs to the class that most neighbors belong to</a:t>
                </a:r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1A59D40-B3AC-4D65-20E4-FD4EC32B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938992"/>
              </a:xfrm>
              <a:prstGeom prst="rect">
                <a:avLst/>
              </a:prstGeom>
              <a:blipFill>
                <a:blip r:embed="rId3"/>
                <a:stretch>
                  <a:fillRect l="-81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>
            <a:extLst>
              <a:ext uri="{FF2B5EF4-FFF2-40B4-BE49-F238E27FC236}">
                <a16:creationId xmlns:a16="http://schemas.microsoft.com/office/drawing/2014/main" id="{1F1DA523-68F4-9F3A-3307-3C4E1A21447D}"/>
              </a:ext>
            </a:extLst>
          </p:cNvPr>
          <p:cNvSpPr/>
          <p:nvPr/>
        </p:nvSpPr>
        <p:spPr>
          <a:xfrm>
            <a:off x="4839853" y="4955243"/>
            <a:ext cx="379891" cy="371577"/>
          </a:xfrm>
          <a:prstGeom prst="smileyFac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3A1-3C8A-146F-03B9-FD22C657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5836-7CF9-726A-BE8B-8CB5E6F9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Binary classification</a:t>
            </a:r>
            <a:r>
              <a:rPr lang="en-US" dirty="0"/>
              <a:t>: predicting a binary-valued target</a:t>
            </a:r>
          </a:p>
          <a:p>
            <a:r>
              <a:rPr lang="en-US" dirty="0">
                <a:solidFill>
                  <a:srgbClr val="0070C0"/>
                </a:solidFill>
              </a:rPr>
              <a:t>Multiclass classification</a:t>
            </a:r>
            <a:r>
              <a:rPr lang="en-US" dirty="0"/>
              <a:t>: predicting a discrete(&gt; 2)-valued target</a:t>
            </a:r>
          </a:p>
          <a:p>
            <a:endParaRPr lang="en-US" dirty="0"/>
          </a:p>
          <a:p>
            <a:r>
              <a:rPr lang="en-US" dirty="0"/>
              <a:t>Examples of </a:t>
            </a:r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  <a:p>
            <a:pPr lvl="1"/>
            <a:r>
              <a:rPr lang="en-US" dirty="0"/>
              <a:t>Predict the value of a handwritten digit</a:t>
            </a:r>
          </a:p>
          <a:p>
            <a:pPr lvl="1"/>
            <a:r>
              <a:rPr lang="en-US" dirty="0"/>
              <a:t>classify e-mails as spam, travel, work, personal</a:t>
            </a:r>
          </a:p>
        </p:txBody>
      </p:sp>
    </p:spTree>
    <p:extLst>
      <p:ext uri="{BB962C8B-B14F-4D97-AF65-F5344CB8AC3E}">
        <p14:creationId xmlns:p14="http://schemas.microsoft.com/office/powerpoint/2010/main" val="32724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667" r="-202158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0714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9" t="-1667" r="-1439" b="-9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1544096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2EC78A-97B5-BD40-E5EC-F3ABA89D6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822772"/>
              </p:ext>
            </p:extLst>
          </p:nvPr>
        </p:nvGraphicFramePr>
        <p:xfrm>
          <a:off x="5880500" y="352501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6500006" y="1817829"/>
                <a:ext cx="3849368" cy="1747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06" y="1817829"/>
                <a:ext cx="3849368" cy="1747530"/>
              </a:xfrm>
              <a:prstGeom prst="rect">
                <a:avLst/>
              </a:prstGeom>
              <a:blipFill>
                <a:blip r:embed="rId4"/>
                <a:stretch>
                  <a:fillRect l="-2057" t="-2787" b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45C3-E9B9-0CEC-0800-42B70C8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B092FD9-38E1-0730-935E-345159BCB28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239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en-US" altLang="zh-TW" sz="2400" dirty="0"/>
                  <a:t> not compatible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has an implication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defined as an one-hot vector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Target with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classes means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converted to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0,0,…,0,1,0,…,0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B092FD9-38E1-0730-935E-345159BC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2397516"/>
              </a:xfrm>
              <a:prstGeom prst="rect">
                <a:avLst/>
              </a:prstGeom>
              <a:blipFill>
                <a:blip r:embed="rId2"/>
                <a:stretch>
                  <a:fillRect l="-812" t="-2030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3FDEB32-3FA1-016E-487E-303F3BB96116}"/>
                  </a:ext>
                </a:extLst>
              </p:cNvPr>
              <p:cNvSpPr txBox="1"/>
              <p:nvPr/>
            </p:nvSpPr>
            <p:spPr>
              <a:xfrm>
                <a:off x="7413523" y="4863629"/>
                <a:ext cx="3940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is 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3FDEB32-3FA1-016E-487E-303F3BB9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23" y="4863629"/>
                <a:ext cx="3940277" cy="461665"/>
              </a:xfrm>
              <a:prstGeom prst="rect">
                <a:avLst/>
              </a:prstGeom>
              <a:blipFill>
                <a:blip r:embed="rId3"/>
                <a:stretch>
                  <a:fillRect l="-464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2BFFA0-6C49-2996-AA92-15550E63567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383662" y="3952568"/>
            <a:ext cx="0" cy="911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6A701F0-5660-EDA3-1BDA-CF46DDDC094C}"/>
                  </a:ext>
                </a:extLst>
              </p:cNvPr>
              <p:cNvSpPr txBox="1"/>
              <p:nvPr/>
            </p:nvSpPr>
            <p:spPr>
              <a:xfrm>
                <a:off x="838200" y="4088204"/>
                <a:ext cx="3849368" cy="218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6A701F0-5660-EDA3-1BDA-CF46DDDC0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8204"/>
                <a:ext cx="3849368" cy="2187265"/>
              </a:xfrm>
              <a:prstGeom prst="rect">
                <a:avLst/>
              </a:prstGeom>
              <a:blipFill>
                <a:blip r:embed="rId4"/>
                <a:stretch>
                  <a:fillRect l="-2219" t="-2235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0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54F2-29D8-1F21-E91A-968A803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1D049032-4EC9-CB04-9268-B61123C685D1}"/>
              </a:ext>
            </a:extLst>
          </p:cNvPr>
          <p:cNvSpPr txBox="1"/>
          <p:nvPr/>
        </p:nvSpPr>
        <p:spPr>
          <a:xfrm>
            <a:off x="5529799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971A0285-9585-A903-AB9B-30F30FD16BA7}"/>
                  </a:ext>
                </a:extLst>
              </p:cNvPr>
              <p:cNvSpPr txBox="1"/>
              <p:nvPr/>
            </p:nvSpPr>
            <p:spPr>
              <a:xfrm>
                <a:off x="880869" y="2152353"/>
                <a:ext cx="10430256" cy="24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971A0285-9585-A903-AB9B-30F30FD1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69" y="2152353"/>
                <a:ext cx="10430256" cy="2466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/>
              <p:nvPr/>
            </p:nvSpPr>
            <p:spPr>
              <a:xfrm>
                <a:off x="2474970" y="4385528"/>
                <a:ext cx="7242054" cy="24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70" y="4385528"/>
                <a:ext cx="7242054" cy="2472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705F-0D6A-190A-5091-CFCF9BAB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22EA459A-59BA-E184-4814-491A324FD7F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181856" cy="90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22EA459A-59BA-E184-4814-491A324F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181856" cy="904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B14ACA-0DFD-C162-F919-4436B351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47" y="3920409"/>
            <a:ext cx="4697506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1ED9209-4926-3BC5-4FD0-B992BA7B46B8}"/>
                  </a:ext>
                </a:extLst>
              </p:cNvPr>
              <p:cNvSpPr txBox="1"/>
              <p:nvPr/>
            </p:nvSpPr>
            <p:spPr>
              <a:xfrm>
                <a:off x="838200" y="2594846"/>
                <a:ext cx="10515600" cy="1225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400" dirty="0"/>
                  <a:t> converts all numbers to positive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sz="2400" dirty="0"/>
                  <a:t> normalizes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sz="2400" dirty="0"/>
                  <a:t> and their summation to 1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In this way,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TW" sz="2400" dirty="0"/>
                  <a:t> represents the possibility 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belonging to every class</a:t>
                </a: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1ED9209-4926-3BC5-4FD0-B992BA7B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4846"/>
                <a:ext cx="10515600" cy="1225015"/>
              </a:xfrm>
              <a:prstGeom prst="rect">
                <a:avLst/>
              </a:prstGeom>
              <a:blipFill>
                <a:blip r:embed="rId4"/>
                <a:stretch>
                  <a:fillRect l="-812" t="-3980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3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54F2-29D8-1F21-E91A-968A803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A74685-4682-E0C5-D5A1-0F3BBF343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032303"/>
              </p:ext>
            </p:extLst>
          </p:nvPr>
        </p:nvGraphicFramePr>
        <p:xfrm>
          <a:off x="6096000" y="261401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69">
            <a:extLst>
              <a:ext uri="{FF2B5EF4-FFF2-40B4-BE49-F238E27FC236}">
                <a16:creationId xmlns:a16="http://schemas.microsoft.com/office/drawing/2014/main" id="{1D049032-4EC9-CB04-9268-B61123C685D1}"/>
              </a:ext>
            </a:extLst>
          </p:cNvPr>
          <p:cNvSpPr txBox="1"/>
          <p:nvPr/>
        </p:nvSpPr>
        <p:spPr>
          <a:xfrm>
            <a:off x="2496237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98B161-10A2-6E26-C7A8-D27C76EBBA75}"/>
              </a:ext>
            </a:extLst>
          </p:cNvPr>
          <p:cNvCxnSpPr>
            <a:cxnSpLocks/>
          </p:cNvCxnSpPr>
          <p:nvPr/>
        </p:nvCxnSpPr>
        <p:spPr>
          <a:xfrm>
            <a:off x="6978316" y="2735920"/>
            <a:ext cx="3465095" cy="33207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1C3C5D-C258-7D09-A9CF-BA2C89FC906C}"/>
              </a:ext>
            </a:extLst>
          </p:cNvPr>
          <p:cNvCxnSpPr>
            <a:cxnSpLocks/>
          </p:cNvCxnSpPr>
          <p:nvPr/>
        </p:nvCxnSpPr>
        <p:spPr>
          <a:xfrm flipV="1">
            <a:off x="7523747" y="3441772"/>
            <a:ext cx="4668253" cy="22460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89A678-8570-EA5D-7AD0-D8070382ABAA}"/>
              </a:ext>
            </a:extLst>
          </p:cNvPr>
          <p:cNvCxnSpPr>
            <a:cxnSpLocks/>
          </p:cNvCxnSpPr>
          <p:nvPr/>
        </p:nvCxnSpPr>
        <p:spPr>
          <a:xfrm>
            <a:off x="6352674" y="3618236"/>
            <a:ext cx="5839326" cy="5133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/>
              <p:nvPr/>
            </p:nvSpPr>
            <p:spPr>
              <a:xfrm>
                <a:off x="838198" y="2152353"/>
                <a:ext cx="5514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152353"/>
                <a:ext cx="5514476" cy="461665"/>
              </a:xfrm>
              <a:prstGeom prst="rect">
                <a:avLst/>
              </a:prstGeom>
              <a:blipFill>
                <a:blip r:embed="rId3"/>
                <a:stretch>
                  <a:fillRect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1C39659-3A36-43A0-119C-24CDFE206982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020020" cy="307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is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prediction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weights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bias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(or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intercept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together are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parameters</a:t>
                </a:r>
                <a:r>
                  <a:rPr lang="en-US" altLang="zh-TW" sz="2400" b="0" dirty="0">
                    <a:ea typeface="Cambria Math" panose="02040503050406030204" pitchFamily="18" charset="0"/>
                  </a:rPr>
                  <a:t> to be learned</a:t>
                </a: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1C39659-3A36-43A0-119C-24CDFE20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020020" cy="3071675"/>
              </a:xfrm>
              <a:prstGeom prst="rect">
                <a:avLst/>
              </a:prstGeom>
              <a:blipFill>
                <a:blip r:embed="rId4"/>
                <a:stretch>
                  <a:fillRect l="-1701" t="-1590" r="-1823" b="-3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815E-539F-D34F-0762-C084FA04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030982FA-3922-4650-06F0-92CA5D641274}"/>
              </a:ext>
            </a:extLst>
          </p:cNvPr>
          <p:cNvSpPr txBox="1"/>
          <p:nvPr/>
        </p:nvSpPr>
        <p:spPr>
          <a:xfrm>
            <a:off x="25157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E426F1C-0B72-1085-589E-ADE8009DF0F9}"/>
                  </a:ext>
                </a:extLst>
              </p:cNvPr>
              <p:cNvSpPr txBox="1"/>
              <p:nvPr/>
            </p:nvSpPr>
            <p:spPr>
              <a:xfrm>
                <a:off x="838200" y="2152353"/>
                <a:ext cx="5257800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E426F1C-0B72-1085-589E-ADE8009DF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2353"/>
                <a:ext cx="52578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6B5F8C0-98D6-5EE8-533B-D0BEFE47EA21}"/>
                  </a:ext>
                </a:extLst>
              </p:cNvPr>
              <p:cNvSpPr txBox="1"/>
              <p:nvPr/>
            </p:nvSpPr>
            <p:spPr>
              <a:xfrm>
                <a:off x="838200" y="3890665"/>
                <a:ext cx="8013192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6B5F8C0-98D6-5EE8-533B-D0BEFE47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0665"/>
                <a:ext cx="8013192" cy="117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D8369EB6-1CE5-7AE7-B7B6-D147D5F7C13E}"/>
              </a:ext>
            </a:extLst>
          </p:cNvPr>
          <p:cNvSpPr txBox="1"/>
          <p:nvPr/>
        </p:nvSpPr>
        <p:spPr>
          <a:xfrm>
            <a:off x="5144681" y="3326333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Cost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06DCD59-5A63-7BF3-B077-72844E67ED3A}"/>
                  </a:ext>
                </a:extLst>
              </p:cNvPr>
              <p:cNvSpPr txBox="1"/>
              <p:nvPr/>
            </p:nvSpPr>
            <p:spPr>
              <a:xfrm>
                <a:off x="6095999" y="1690945"/>
                <a:ext cx="5629656" cy="16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is an one-hot vector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is 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All others are 0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06DCD59-5A63-7BF3-B077-72844E67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90945"/>
                <a:ext cx="5629656" cy="1628459"/>
              </a:xfrm>
              <a:prstGeom prst="rect">
                <a:avLst/>
              </a:prstGeom>
              <a:blipFill>
                <a:blip r:embed="rId4"/>
                <a:stretch>
                  <a:fillRect l="-1408" t="-2985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09C2C58-0722-67AA-ED73-1762B4D0389D}"/>
                  </a:ext>
                </a:extLst>
              </p:cNvPr>
              <p:cNvSpPr txBox="1"/>
              <p:nvPr/>
            </p:nvSpPr>
            <p:spPr>
              <a:xfrm>
                <a:off x="8662761" y="2797723"/>
                <a:ext cx="1807119" cy="4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09C2C58-0722-67AA-ED73-1762B4D03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61" y="2797723"/>
                <a:ext cx="1807119" cy="487569"/>
              </a:xfrm>
              <a:prstGeom prst="rect">
                <a:avLst/>
              </a:prstGeom>
              <a:blipFill>
                <a:blip r:embed="rId5"/>
                <a:stretch>
                  <a:fillRect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0C470D5-64B2-AF71-06FA-763FC8BDD66C}"/>
                  </a:ext>
                </a:extLst>
              </p:cNvPr>
              <p:cNvSpPr txBox="1"/>
              <p:nvPr/>
            </p:nvSpPr>
            <p:spPr>
              <a:xfrm>
                <a:off x="8662761" y="3890665"/>
                <a:ext cx="2621280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0C470D5-64B2-AF71-06FA-763FC8BD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61" y="3890665"/>
                <a:ext cx="2621280" cy="1174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7545F681-F8DA-5E0A-B9A3-A083C73B4BD6}"/>
                  </a:ext>
                </a:extLst>
              </p:cNvPr>
              <p:cNvSpPr txBox="1"/>
              <p:nvPr/>
            </p:nvSpPr>
            <p:spPr>
              <a:xfrm>
                <a:off x="838200" y="520911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TW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is called 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Cross Entropy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, which is equivalent to 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Binary Cross Entropy</a:t>
                </a:r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7545F681-F8DA-5E0A-B9A3-A083C73B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9118"/>
                <a:ext cx="10515600" cy="461665"/>
              </a:xfrm>
              <a:prstGeom prst="rect">
                <a:avLst/>
              </a:prstGeom>
              <a:blipFill>
                <a:blip r:embed="rId7"/>
                <a:stretch>
                  <a:fillRect l="-8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0012-4531-4AB6-77CE-1F57C96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 of Composite Functions</a:t>
            </a: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E8352F2C-72F7-94B8-46BB-E9BEE484C32B}"/>
              </a:ext>
            </a:extLst>
          </p:cNvPr>
          <p:cNvSpPr txBox="1"/>
          <p:nvPr/>
        </p:nvSpPr>
        <p:spPr>
          <a:xfrm>
            <a:off x="3255262" y="1699279"/>
            <a:ext cx="568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Chain rule</a:t>
            </a:r>
            <a:r>
              <a:rPr lang="en-US" sz="2400" dirty="0"/>
              <a:t> of </a:t>
            </a:r>
            <a:r>
              <a:rPr lang="en-US" altLang="zh-CN" sz="2400" dirty="0">
                <a:solidFill>
                  <a:srgbClr val="0070C0"/>
                </a:solidFill>
              </a:rPr>
              <a:t>uni</a:t>
            </a:r>
            <a:r>
              <a:rPr lang="en-US" sz="2400" dirty="0">
                <a:solidFill>
                  <a:srgbClr val="0070C0"/>
                </a:solidFill>
              </a:rPr>
              <a:t>variate composite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412F4F9-0463-844E-2D59-D951F7B182CE}"/>
                  </a:ext>
                </a:extLst>
              </p:cNvPr>
              <p:cNvSpPr txBox="1"/>
              <p:nvPr/>
            </p:nvSpPr>
            <p:spPr>
              <a:xfrm>
                <a:off x="4199642" y="2224334"/>
                <a:ext cx="1608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D412F4F9-0463-844E-2D59-D951F7B1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42" y="2224334"/>
                <a:ext cx="160807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6F4F171-C9BA-F821-4C4D-E9CF4D075E41}"/>
                  </a:ext>
                </a:extLst>
              </p:cNvPr>
              <p:cNvSpPr txBox="1"/>
              <p:nvPr/>
            </p:nvSpPr>
            <p:spPr>
              <a:xfrm>
                <a:off x="6095999" y="2234646"/>
                <a:ext cx="202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6F4F171-C9BA-F821-4C4D-E9CF4D07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234646"/>
                <a:ext cx="2022599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0A887A8-0645-BC6C-B32E-ECB79D7334EE}"/>
                  </a:ext>
                </a:extLst>
              </p:cNvPr>
              <p:cNvSpPr txBox="1"/>
              <p:nvPr/>
            </p:nvSpPr>
            <p:spPr>
              <a:xfrm>
                <a:off x="3992377" y="2849227"/>
                <a:ext cx="2022599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0A887A8-0645-BC6C-B32E-ECB79D73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77" y="2849227"/>
                <a:ext cx="2022599" cy="855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A41CFD2D-6098-67C4-FA0F-4FD134B73635}"/>
                  </a:ext>
                </a:extLst>
              </p:cNvPr>
              <p:cNvSpPr txBox="1"/>
              <p:nvPr/>
            </p:nvSpPr>
            <p:spPr>
              <a:xfrm>
                <a:off x="6177026" y="2849227"/>
                <a:ext cx="2022599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A41CFD2D-6098-67C4-FA0F-4FD134B73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26" y="2849227"/>
                <a:ext cx="2022599" cy="855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6E33140C-65C1-9E5B-CC48-C58814F54408}"/>
                  </a:ext>
                </a:extLst>
              </p:cNvPr>
              <p:cNvSpPr txBox="1"/>
              <p:nvPr/>
            </p:nvSpPr>
            <p:spPr>
              <a:xfrm>
                <a:off x="696848" y="2224334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6E33140C-65C1-9E5B-CC48-C58814F5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48" y="2224334"/>
                <a:ext cx="274320" cy="461665"/>
              </a:xfrm>
              <a:prstGeom prst="rect">
                <a:avLst/>
              </a:prstGeom>
              <a:blipFill>
                <a:blip r:embed="rId6"/>
                <a:stretch>
                  <a:fillRect l="-42222" r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DD150561-85E0-1FC4-7325-408655EC914A}"/>
                  </a:ext>
                </a:extLst>
              </p:cNvPr>
              <p:cNvSpPr txBox="1"/>
              <p:nvPr/>
            </p:nvSpPr>
            <p:spPr>
              <a:xfrm>
                <a:off x="692400" y="3035603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DD150561-85E0-1FC4-7325-408655EC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0" y="3035603"/>
                <a:ext cx="274320" cy="461665"/>
              </a:xfrm>
              <a:prstGeom prst="rect">
                <a:avLst/>
              </a:prstGeom>
              <a:blipFill>
                <a:blip r:embed="rId7"/>
                <a:stretch>
                  <a:fillRect l="-46667" r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582E0CD-4C91-7115-4F11-D6C95BF3CACF}"/>
                  </a:ext>
                </a:extLst>
              </p:cNvPr>
              <p:cNvSpPr txBox="1"/>
              <p:nvPr/>
            </p:nvSpPr>
            <p:spPr>
              <a:xfrm>
                <a:off x="1468500" y="2675687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582E0CD-4C91-7115-4F11-D6C95BF3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00" y="2675687"/>
                <a:ext cx="274320" cy="461665"/>
              </a:xfrm>
              <a:prstGeom prst="rect">
                <a:avLst/>
              </a:prstGeom>
              <a:blipFill>
                <a:blip r:embed="rId8"/>
                <a:stretch>
                  <a:fillRect l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1D4D8C49-B098-6632-93FC-82C954F1FCBC}"/>
                  </a:ext>
                </a:extLst>
              </p:cNvPr>
              <p:cNvSpPr txBox="1"/>
              <p:nvPr/>
            </p:nvSpPr>
            <p:spPr>
              <a:xfrm>
                <a:off x="2310384" y="2690357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1D4D8C49-B098-6632-93FC-82C954F1F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384" y="2690357"/>
                <a:ext cx="274320" cy="461665"/>
              </a:xfrm>
              <a:prstGeom prst="rect">
                <a:avLst/>
              </a:prstGeom>
              <a:blipFill>
                <a:blip r:embed="rId9"/>
                <a:stretch>
                  <a:fillRect l="-33333" r="-888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EC332-1C34-31C3-3D3D-6FE981BCCB2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71168" y="2455167"/>
            <a:ext cx="497332" cy="45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6270-E27D-3692-E30C-1D5C1AAF451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66720" y="2906520"/>
            <a:ext cx="501780" cy="35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5DB5CD-83C8-C097-0B15-E6E8B4AF5F9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742820" y="2906520"/>
            <a:ext cx="567564" cy="14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69">
            <a:extLst>
              <a:ext uri="{FF2B5EF4-FFF2-40B4-BE49-F238E27FC236}">
                <a16:creationId xmlns:a16="http://schemas.microsoft.com/office/drawing/2014/main" id="{E5354A0F-C8EA-F8D3-6179-E198B53D9F4A}"/>
              </a:ext>
            </a:extLst>
          </p:cNvPr>
          <p:cNvSpPr txBox="1"/>
          <p:nvPr/>
        </p:nvSpPr>
        <p:spPr>
          <a:xfrm>
            <a:off x="3122039" y="4042727"/>
            <a:ext cx="594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Chain rule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multivariate composite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A18709B-4F28-81F0-B681-8BA4B6A09C55}"/>
                  </a:ext>
                </a:extLst>
              </p:cNvPr>
              <p:cNvSpPr txBox="1"/>
              <p:nvPr/>
            </p:nvSpPr>
            <p:spPr>
              <a:xfrm>
                <a:off x="3160022" y="4505683"/>
                <a:ext cx="1664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A18709B-4F28-81F0-B681-8BA4B6A0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22" y="4505683"/>
                <a:ext cx="1664710" cy="461665"/>
              </a:xfrm>
              <a:prstGeom prst="rect">
                <a:avLst/>
              </a:prstGeom>
              <a:blipFill>
                <a:blip r:embed="rId10"/>
                <a:stretch>
                  <a:fillRect l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135E9C28-DDA5-64A5-59A3-C386405F5499}"/>
                  </a:ext>
                </a:extLst>
              </p:cNvPr>
              <p:cNvSpPr txBox="1"/>
              <p:nvPr/>
            </p:nvSpPr>
            <p:spPr>
              <a:xfrm>
                <a:off x="5084699" y="4503102"/>
                <a:ext cx="202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135E9C28-DDA5-64A5-59A3-C386405F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699" y="4503102"/>
                <a:ext cx="2022599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0D614D3D-07FA-0254-300F-41489E84B5EE}"/>
                  </a:ext>
                </a:extLst>
              </p:cNvPr>
              <p:cNvSpPr txBox="1"/>
              <p:nvPr/>
            </p:nvSpPr>
            <p:spPr>
              <a:xfrm>
                <a:off x="7243701" y="4503102"/>
                <a:ext cx="202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0D614D3D-07FA-0254-300F-41489E84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01" y="4503102"/>
                <a:ext cx="2022599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4D7C58A-8CC7-8088-F521-102E71879090}"/>
                  </a:ext>
                </a:extLst>
              </p:cNvPr>
              <p:cNvSpPr txBox="1"/>
              <p:nvPr/>
            </p:nvSpPr>
            <p:spPr>
              <a:xfrm>
                <a:off x="691959" y="4712698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4D7C58A-8CC7-8088-F521-102E7187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9" y="4712698"/>
                <a:ext cx="274320" cy="461665"/>
              </a:xfrm>
              <a:prstGeom prst="rect">
                <a:avLst/>
              </a:prstGeom>
              <a:blipFill>
                <a:blip r:embed="rId13"/>
                <a:stretch>
                  <a:fillRect l="-44444" r="-1333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F4DD64FD-1EE2-F20E-A0AA-5DDF736CEE39}"/>
                  </a:ext>
                </a:extLst>
              </p:cNvPr>
              <p:cNvSpPr txBox="1"/>
              <p:nvPr/>
            </p:nvSpPr>
            <p:spPr>
              <a:xfrm>
                <a:off x="687511" y="5523967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F4DD64FD-1EE2-F20E-A0AA-5DDF736C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1" y="5523967"/>
                <a:ext cx="274320" cy="461665"/>
              </a:xfrm>
              <a:prstGeom prst="rect">
                <a:avLst/>
              </a:prstGeom>
              <a:blipFill>
                <a:blip r:embed="rId14"/>
                <a:stretch>
                  <a:fillRect l="-44444" r="-1555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85463D41-1EBB-B18D-AD6B-7D7F6FBC27E7}"/>
                  </a:ext>
                </a:extLst>
              </p:cNvPr>
              <p:cNvSpPr txBox="1"/>
              <p:nvPr/>
            </p:nvSpPr>
            <p:spPr>
              <a:xfrm>
                <a:off x="1468500" y="4720380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85463D41-1EBB-B18D-AD6B-7D7F6FBC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00" y="4720380"/>
                <a:ext cx="274320" cy="461665"/>
              </a:xfrm>
              <a:prstGeom prst="rect">
                <a:avLst/>
              </a:prstGeom>
              <a:blipFill>
                <a:blip r:embed="rId15"/>
                <a:stretch>
                  <a:fillRect l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07F18B96-724B-89E6-6B71-A4D786E6C6F2}"/>
                  </a:ext>
                </a:extLst>
              </p:cNvPr>
              <p:cNvSpPr txBox="1"/>
              <p:nvPr/>
            </p:nvSpPr>
            <p:spPr>
              <a:xfrm>
                <a:off x="2305495" y="5120490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07F18B96-724B-89E6-6B71-A4D786E6C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495" y="5120490"/>
                <a:ext cx="274320" cy="461665"/>
              </a:xfrm>
              <a:prstGeom prst="rect">
                <a:avLst/>
              </a:prstGeom>
              <a:blipFill>
                <a:blip r:embed="rId16"/>
                <a:stretch>
                  <a:fillRect l="-33333" r="-88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45F6D-E5B6-5065-509C-D90C13855EC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966279" y="4943531"/>
            <a:ext cx="50222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5F3A1D-32FF-2453-F86C-537008FC282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961831" y="4951213"/>
            <a:ext cx="506669" cy="80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E0898-BA95-5111-BC08-73AC7524C83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42820" y="4951213"/>
            <a:ext cx="562675" cy="400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D13922B6-5F0D-0EF7-D7A8-2585579A8922}"/>
                  </a:ext>
                </a:extLst>
              </p:cNvPr>
              <p:cNvSpPr txBox="1"/>
              <p:nvPr/>
            </p:nvSpPr>
            <p:spPr>
              <a:xfrm>
                <a:off x="1464052" y="5523967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D13922B6-5F0D-0EF7-D7A8-2585579A8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52" y="5523967"/>
                <a:ext cx="274320" cy="461665"/>
              </a:xfrm>
              <a:prstGeom prst="rect">
                <a:avLst/>
              </a:prstGeom>
              <a:blipFill>
                <a:blip r:embed="rId17"/>
                <a:stretch>
                  <a:fillRect l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87D5BF-BC55-A91A-DCCF-8A212A7668B7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 flipV="1">
            <a:off x="1738372" y="5351323"/>
            <a:ext cx="567123" cy="403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1344FA-8226-2F7F-0A7A-C105F0D8A8F5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961831" y="5754800"/>
            <a:ext cx="5022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B3687B-14A8-359F-406F-60E7B1ACC16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6279" y="4943531"/>
            <a:ext cx="497773" cy="811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F56DB8AE-30E0-B5E3-0373-4269F6D3C42E}"/>
                  </a:ext>
                </a:extLst>
              </p:cNvPr>
              <p:cNvSpPr txBox="1"/>
              <p:nvPr/>
            </p:nvSpPr>
            <p:spPr>
              <a:xfrm>
                <a:off x="2908803" y="5124978"/>
                <a:ext cx="1016519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F56DB8AE-30E0-B5E3-0373-4269F6D3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03" y="5124978"/>
                <a:ext cx="1016519" cy="8550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C72B56C-6C15-14FD-8BB3-E2AD61A9EAE3}"/>
                  </a:ext>
                </a:extLst>
              </p:cNvPr>
              <p:cNvSpPr txBox="1"/>
              <p:nvPr/>
            </p:nvSpPr>
            <p:spPr>
              <a:xfrm>
                <a:off x="6258049" y="5130175"/>
                <a:ext cx="1010225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C72B56C-6C15-14FD-8BB3-E2AD61A9E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49" y="5130175"/>
                <a:ext cx="1010225" cy="85504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50745975-A96E-9CB9-EC92-B7747BB11F9F}"/>
                  </a:ext>
                </a:extLst>
              </p:cNvPr>
              <p:cNvSpPr txBox="1"/>
              <p:nvPr/>
            </p:nvSpPr>
            <p:spPr>
              <a:xfrm>
                <a:off x="3671064" y="5122397"/>
                <a:ext cx="2505961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50745975-A96E-9CB9-EC92-B7747BB1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064" y="5122397"/>
                <a:ext cx="2505961" cy="85504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69">
                <a:extLst>
                  <a:ext uri="{FF2B5EF4-FFF2-40B4-BE49-F238E27FC236}">
                    <a16:creationId xmlns:a16="http://schemas.microsoft.com/office/drawing/2014/main" id="{6FD2E2AD-8616-68D0-65BF-BF5B6F0CC3FD}"/>
                  </a:ext>
                </a:extLst>
              </p:cNvPr>
              <p:cNvSpPr txBox="1"/>
              <p:nvPr/>
            </p:nvSpPr>
            <p:spPr>
              <a:xfrm>
                <a:off x="7052938" y="5116387"/>
                <a:ext cx="2501264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69">
                <a:extLst>
                  <a:ext uri="{FF2B5EF4-FFF2-40B4-BE49-F238E27FC236}">
                    <a16:creationId xmlns:a16="http://schemas.microsoft.com/office/drawing/2014/main" id="{6FD2E2AD-8616-68D0-65BF-BF5B6F0C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38" y="5116387"/>
                <a:ext cx="2501264" cy="85504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694</Words>
  <Application>Microsoft Office PowerPoint</Application>
  <PresentationFormat>Widescreen</PresentationFormat>
  <Paragraphs>187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Machine Learning 7. Softmax Regression</vt:lpstr>
      <vt:lpstr>Classification</vt:lpstr>
      <vt:lpstr>Multi-class classification</vt:lpstr>
      <vt:lpstr>One-hot Vector</vt:lpstr>
      <vt:lpstr>Softmax Regression</vt:lpstr>
      <vt:lpstr>Softmax Function</vt:lpstr>
      <vt:lpstr>Softmax Regression</vt:lpstr>
      <vt:lpstr>Cost Function</vt:lpstr>
      <vt:lpstr>Partial Derivatives of Composite Functions</vt:lpstr>
      <vt:lpstr>Gradient Descent</vt:lpstr>
      <vt:lpstr>Gradient Descent</vt:lpstr>
      <vt:lpstr>Gradient Descent</vt:lpstr>
      <vt:lpstr>Summary</vt:lpstr>
      <vt:lpstr>*K Nearest Neighbors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8. Softmax Regression</dc:title>
  <dc:creator>GONG Xueyuan</dc:creator>
  <cp:lastModifiedBy>Xueyuan GONG</cp:lastModifiedBy>
  <cp:revision>239</cp:revision>
  <dcterms:created xsi:type="dcterms:W3CDTF">2022-09-15T09:57:24Z</dcterms:created>
  <dcterms:modified xsi:type="dcterms:W3CDTF">2023-09-13T03:35:25Z</dcterms:modified>
</cp:coreProperties>
</file>