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6576000"/>
  <p:notesSz cx="6858000" cy="9144000"/>
  <p:defaultTextStyle>
    <a:defPPr>
      <a:defRPr lang="en-US"/>
    </a:defPPr>
    <a:lvl1pPr marL="0" algn="l" defTabSz="3861675" rtl="0" eaLnBrk="1" latinLnBrk="0" hangingPunct="1">
      <a:defRPr sz="7602" kern="1200">
        <a:solidFill>
          <a:schemeClr val="tx1"/>
        </a:solidFill>
        <a:latin typeface="+mn-lt"/>
        <a:ea typeface="+mn-ea"/>
        <a:cs typeface="+mn-cs"/>
      </a:defRPr>
    </a:lvl1pPr>
    <a:lvl2pPr marL="1930836" algn="l" defTabSz="3861675" rtl="0" eaLnBrk="1" latinLnBrk="0" hangingPunct="1">
      <a:defRPr sz="7602" kern="1200">
        <a:solidFill>
          <a:schemeClr val="tx1"/>
        </a:solidFill>
        <a:latin typeface="+mn-lt"/>
        <a:ea typeface="+mn-ea"/>
        <a:cs typeface="+mn-cs"/>
      </a:defRPr>
    </a:lvl2pPr>
    <a:lvl3pPr marL="3861675" algn="l" defTabSz="3861675" rtl="0" eaLnBrk="1" latinLnBrk="0" hangingPunct="1">
      <a:defRPr sz="7602" kern="1200">
        <a:solidFill>
          <a:schemeClr val="tx1"/>
        </a:solidFill>
        <a:latin typeface="+mn-lt"/>
        <a:ea typeface="+mn-ea"/>
        <a:cs typeface="+mn-cs"/>
      </a:defRPr>
    </a:lvl3pPr>
    <a:lvl4pPr marL="5792510" algn="l" defTabSz="3861675" rtl="0" eaLnBrk="1" latinLnBrk="0" hangingPunct="1">
      <a:defRPr sz="7602" kern="1200">
        <a:solidFill>
          <a:schemeClr val="tx1"/>
        </a:solidFill>
        <a:latin typeface="+mn-lt"/>
        <a:ea typeface="+mn-ea"/>
        <a:cs typeface="+mn-cs"/>
      </a:defRPr>
    </a:lvl4pPr>
    <a:lvl5pPr marL="7723349" algn="l" defTabSz="3861675" rtl="0" eaLnBrk="1" latinLnBrk="0" hangingPunct="1">
      <a:defRPr sz="7602" kern="1200">
        <a:solidFill>
          <a:schemeClr val="tx1"/>
        </a:solidFill>
        <a:latin typeface="+mn-lt"/>
        <a:ea typeface="+mn-ea"/>
        <a:cs typeface="+mn-cs"/>
      </a:defRPr>
    </a:lvl5pPr>
    <a:lvl6pPr marL="9654186" algn="l" defTabSz="3861675" rtl="0" eaLnBrk="1" latinLnBrk="0" hangingPunct="1">
      <a:defRPr sz="7602" kern="1200">
        <a:solidFill>
          <a:schemeClr val="tx1"/>
        </a:solidFill>
        <a:latin typeface="+mn-lt"/>
        <a:ea typeface="+mn-ea"/>
        <a:cs typeface="+mn-cs"/>
      </a:defRPr>
    </a:lvl6pPr>
    <a:lvl7pPr marL="11585022" algn="l" defTabSz="3861675" rtl="0" eaLnBrk="1" latinLnBrk="0" hangingPunct="1">
      <a:defRPr sz="7602" kern="1200">
        <a:solidFill>
          <a:schemeClr val="tx1"/>
        </a:solidFill>
        <a:latin typeface="+mn-lt"/>
        <a:ea typeface="+mn-ea"/>
        <a:cs typeface="+mn-cs"/>
      </a:defRPr>
    </a:lvl7pPr>
    <a:lvl8pPr marL="13515861" algn="l" defTabSz="3861675" rtl="0" eaLnBrk="1" latinLnBrk="0" hangingPunct="1">
      <a:defRPr sz="7602" kern="1200">
        <a:solidFill>
          <a:schemeClr val="tx1"/>
        </a:solidFill>
        <a:latin typeface="+mn-lt"/>
        <a:ea typeface="+mn-ea"/>
        <a:cs typeface="+mn-cs"/>
      </a:defRPr>
    </a:lvl8pPr>
    <a:lvl9pPr marL="15446696" algn="l" defTabSz="3861675" rtl="0" eaLnBrk="1" latinLnBrk="0" hangingPunct="1">
      <a:defRPr sz="760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742" autoAdjust="0"/>
  </p:normalViewPr>
  <p:slideViewPr>
    <p:cSldViewPr snapToGrid="0">
      <p:cViewPr>
        <p:scale>
          <a:sx n="25" d="100"/>
          <a:sy n="25" d="100"/>
        </p:scale>
        <p:origin x="1236" y="-462"/>
      </p:cViewPr>
      <p:guideLst>
        <p:guide orient="horz" pos="2592"/>
        <p:guide pos="1382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985937"/>
            <a:ext cx="37307520" cy="12733868"/>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9210871"/>
            <a:ext cx="32918400" cy="8830731"/>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6C7A044-D8B9-4254-87E7-E089ED2FF72D}" type="datetimeFigureOut">
              <a:rPr lang="en-US" smtClean="0"/>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596F82-5B57-4E12-AB5C-808AD6B19C47}" type="slidenum">
              <a:rPr lang="en-US" smtClean="0"/>
              <a:t>‹#›</a:t>
            </a:fld>
            <a:endParaRPr lang="en-US" dirty="0"/>
          </a:p>
        </p:txBody>
      </p:sp>
    </p:spTree>
    <p:extLst>
      <p:ext uri="{BB962C8B-B14F-4D97-AF65-F5344CB8AC3E}">
        <p14:creationId xmlns:p14="http://schemas.microsoft.com/office/powerpoint/2010/main" val="1068087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C7A044-D8B9-4254-87E7-E089ED2FF72D}" type="datetimeFigureOut">
              <a:rPr lang="en-US" smtClean="0"/>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596F82-5B57-4E12-AB5C-808AD6B19C47}" type="slidenum">
              <a:rPr lang="en-US" smtClean="0"/>
              <a:t>‹#›</a:t>
            </a:fld>
            <a:endParaRPr lang="en-US" dirty="0"/>
          </a:p>
        </p:txBody>
      </p:sp>
    </p:spTree>
    <p:extLst>
      <p:ext uri="{BB962C8B-B14F-4D97-AF65-F5344CB8AC3E}">
        <p14:creationId xmlns:p14="http://schemas.microsoft.com/office/powerpoint/2010/main" val="1566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3" y="1947337"/>
            <a:ext cx="9464040" cy="3099646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3" y="1947337"/>
            <a:ext cx="27843480" cy="309964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C7A044-D8B9-4254-87E7-E089ED2FF72D}" type="datetimeFigureOut">
              <a:rPr lang="en-US" smtClean="0"/>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596F82-5B57-4E12-AB5C-808AD6B19C47}" type="slidenum">
              <a:rPr lang="en-US" smtClean="0"/>
              <a:t>‹#›</a:t>
            </a:fld>
            <a:endParaRPr lang="en-US" dirty="0"/>
          </a:p>
        </p:txBody>
      </p:sp>
    </p:spTree>
    <p:extLst>
      <p:ext uri="{BB962C8B-B14F-4D97-AF65-F5344CB8AC3E}">
        <p14:creationId xmlns:p14="http://schemas.microsoft.com/office/powerpoint/2010/main" val="2545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C7A044-D8B9-4254-87E7-E089ED2FF72D}" type="datetimeFigureOut">
              <a:rPr lang="en-US" smtClean="0"/>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596F82-5B57-4E12-AB5C-808AD6B19C47}" type="slidenum">
              <a:rPr lang="en-US" smtClean="0"/>
              <a:t>‹#›</a:t>
            </a:fld>
            <a:endParaRPr lang="en-US" dirty="0"/>
          </a:p>
        </p:txBody>
      </p:sp>
    </p:spTree>
    <p:extLst>
      <p:ext uri="{BB962C8B-B14F-4D97-AF65-F5344CB8AC3E}">
        <p14:creationId xmlns:p14="http://schemas.microsoft.com/office/powerpoint/2010/main" val="1346038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9118611"/>
            <a:ext cx="37856160" cy="1521459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4477144"/>
            <a:ext cx="37856160" cy="80009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C7A044-D8B9-4254-87E7-E089ED2FF72D}" type="datetimeFigureOut">
              <a:rPr lang="en-US" smtClean="0"/>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596F82-5B57-4E12-AB5C-808AD6B19C47}" type="slidenum">
              <a:rPr lang="en-US" smtClean="0"/>
              <a:t>‹#›</a:t>
            </a:fld>
            <a:endParaRPr lang="en-US" dirty="0"/>
          </a:p>
        </p:txBody>
      </p:sp>
    </p:spTree>
    <p:extLst>
      <p:ext uri="{BB962C8B-B14F-4D97-AF65-F5344CB8AC3E}">
        <p14:creationId xmlns:p14="http://schemas.microsoft.com/office/powerpoint/2010/main" val="3082815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9736668"/>
            <a:ext cx="18653760" cy="232071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9736668"/>
            <a:ext cx="18653760" cy="232071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C7A044-D8B9-4254-87E7-E089ED2FF72D}" type="datetimeFigureOut">
              <a:rPr lang="en-US" smtClean="0"/>
              <a:t>4/20/2016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596F82-5B57-4E12-AB5C-808AD6B19C47}" type="slidenum">
              <a:rPr lang="en-US" smtClean="0"/>
              <a:t>‹#›</a:t>
            </a:fld>
            <a:endParaRPr lang="en-US" dirty="0"/>
          </a:p>
        </p:txBody>
      </p:sp>
    </p:spTree>
    <p:extLst>
      <p:ext uri="{BB962C8B-B14F-4D97-AF65-F5344CB8AC3E}">
        <p14:creationId xmlns:p14="http://schemas.microsoft.com/office/powerpoint/2010/main" val="2919894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947343"/>
            <a:ext cx="37856160" cy="706966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966204"/>
            <a:ext cx="18568032" cy="439419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3360401"/>
            <a:ext cx="18568032" cy="196511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966204"/>
            <a:ext cx="18659477" cy="439419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3360401"/>
            <a:ext cx="18659477" cy="196511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C7A044-D8B9-4254-87E7-E089ED2FF72D}" type="datetimeFigureOut">
              <a:rPr lang="en-US" smtClean="0"/>
              <a:t>4/20/2016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596F82-5B57-4E12-AB5C-808AD6B19C47}" type="slidenum">
              <a:rPr lang="en-US" smtClean="0"/>
              <a:t>‹#›</a:t>
            </a:fld>
            <a:endParaRPr lang="en-US" dirty="0"/>
          </a:p>
        </p:txBody>
      </p:sp>
    </p:spTree>
    <p:extLst>
      <p:ext uri="{BB962C8B-B14F-4D97-AF65-F5344CB8AC3E}">
        <p14:creationId xmlns:p14="http://schemas.microsoft.com/office/powerpoint/2010/main" val="2916485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C7A044-D8B9-4254-87E7-E089ED2FF72D}" type="datetimeFigureOut">
              <a:rPr lang="en-US" smtClean="0"/>
              <a:t>4/20/2016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9596F82-5B57-4E12-AB5C-808AD6B19C47}" type="slidenum">
              <a:rPr lang="en-US" smtClean="0"/>
              <a:t>‹#›</a:t>
            </a:fld>
            <a:endParaRPr lang="en-US" dirty="0"/>
          </a:p>
        </p:txBody>
      </p:sp>
    </p:spTree>
    <p:extLst>
      <p:ext uri="{BB962C8B-B14F-4D97-AF65-F5344CB8AC3E}">
        <p14:creationId xmlns:p14="http://schemas.microsoft.com/office/powerpoint/2010/main" val="1533529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7A044-D8B9-4254-87E7-E089ED2FF72D}" type="datetimeFigureOut">
              <a:rPr lang="en-US" smtClean="0"/>
              <a:t>4/20/2016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596F82-5B57-4E12-AB5C-808AD6B19C47}" type="slidenum">
              <a:rPr lang="en-US" smtClean="0"/>
              <a:t>‹#›</a:t>
            </a:fld>
            <a:endParaRPr lang="en-US" dirty="0"/>
          </a:p>
        </p:txBody>
      </p:sp>
    </p:spTree>
    <p:extLst>
      <p:ext uri="{BB962C8B-B14F-4D97-AF65-F5344CB8AC3E}">
        <p14:creationId xmlns:p14="http://schemas.microsoft.com/office/powerpoint/2010/main" val="2062893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8" y="2438400"/>
            <a:ext cx="14156054" cy="853440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5266276"/>
            <a:ext cx="22219920" cy="25992668"/>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8" y="10972802"/>
            <a:ext cx="14156054" cy="20328469"/>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C7A044-D8B9-4254-87E7-E089ED2FF72D}" type="datetimeFigureOut">
              <a:rPr lang="en-US" smtClean="0"/>
              <a:t>4/20/2016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596F82-5B57-4E12-AB5C-808AD6B19C47}" type="slidenum">
              <a:rPr lang="en-US" smtClean="0"/>
              <a:t>‹#›</a:t>
            </a:fld>
            <a:endParaRPr lang="en-US" dirty="0"/>
          </a:p>
        </p:txBody>
      </p:sp>
    </p:spTree>
    <p:extLst>
      <p:ext uri="{BB962C8B-B14F-4D97-AF65-F5344CB8AC3E}">
        <p14:creationId xmlns:p14="http://schemas.microsoft.com/office/powerpoint/2010/main" val="2609560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8" y="2438400"/>
            <a:ext cx="14156054" cy="853440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5266276"/>
            <a:ext cx="22219920" cy="25992668"/>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dirty="0" smtClean="0"/>
              <a:t>Click icon to add picture</a:t>
            </a:r>
            <a:endParaRPr lang="en-US" dirty="0"/>
          </a:p>
        </p:txBody>
      </p:sp>
      <p:sp>
        <p:nvSpPr>
          <p:cNvPr id="4" name="Text Placeholder 3"/>
          <p:cNvSpPr>
            <a:spLocks noGrp="1"/>
          </p:cNvSpPr>
          <p:nvPr>
            <p:ph type="body" sz="half" idx="2"/>
          </p:nvPr>
        </p:nvSpPr>
        <p:spPr>
          <a:xfrm>
            <a:off x="3023238" y="10972802"/>
            <a:ext cx="14156054" cy="20328469"/>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C7A044-D8B9-4254-87E7-E089ED2FF72D}" type="datetimeFigureOut">
              <a:rPr lang="en-US" smtClean="0"/>
              <a:t>4/20/2016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596F82-5B57-4E12-AB5C-808AD6B19C47}" type="slidenum">
              <a:rPr lang="en-US" smtClean="0"/>
              <a:t>‹#›</a:t>
            </a:fld>
            <a:endParaRPr lang="en-US" dirty="0"/>
          </a:p>
        </p:txBody>
      </p:sp>
    </p:spTree>
    <p:extLst>
      <p:ext uri="{BB962C8B-B14F-4D97-AF65-F5344CB8AC3E}">
        <p14:creationId xmlns:p14="http://schemas.microsoft.com/office/powerpoint/2010/main" val="1962459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947343"/>
            <a:ext cx="37856160" cy="706966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9736668"/>
            <a:ext cx="37856160" cy="23207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3900542"/>
            <a:ext cx="9875520" cy="1947333"/>
          </a:xfrm>
          <a:prstGeom prst="rect">
            <a:avLst/>
          </a:prstGeom>
        </p:spPr>
        <p:txBody>
          <a:bodyPr vert="horz" lIns="91440" tIns="45720" rIns="91440" bIns="45720" rtlCol="0" anchor="ctr"/>
          <a:lstStyle>
            <a:lvl1pPr algn="l">
              <a:defRPr sz="5760">
                <a:solidFill>
                  <a:schemeClr val="tx1">
                    <a:tint val="75000"/>
                  </a:schemeClr>
                </a:solidFill>
              </a:defRPr>
            </a:lvl1pPr>
          </a:lstStyle>
          <a:p>
            <a:fld id="{46C7A044-D8B9-4254-87E7-E089ED2FF72D}" type="datetimeFigureOut">
              <a:rPr lang="en-US" smtClean="0"/>
              <a:t>4/20/2016</a:t>
            </a:fld>
            <a:endParaRPr lang="en-US" dirty="0"/>
          </a:p>
        </p:txBody>
      </p:sp>
      <p:sp>
        <p:nvSpPr>
          <p:cNvPr id="5" name="Footer Placeholder 4"/>
          <p:cNvSpPr>
            <a:spLocks noGrp="1"/>
          </p:cNvSpPr>
          <p:nvPr>
            <p:ph type="ftr" sz="quarter" idx="3"/>
          </p:nvPr>
        </p:nvSpPr>
        <p:spPr>
          <a:xfrm>
            <a:off x="14538960" y="33900542"/>
            <a:ext cx="14813280" cy="1947333"/>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3900542"/>
            <a:ext cx="9875520" cy="1947333"/>
          </a:xfrm>
          <a:prstGeom prst="rect">
            <a:avLst/>
          </a:prstGeom>
        </p:spPr>
        <p:txBody>
          <a:bodyPr vert="horz" lIns="91440" tIns="45720" rIns="91440" bIns="45720" rtlCol="0" anchor="ctr"/>
          <a:lstStyle>
            <a:lvl1pPr algn="r">
              <a:defRPr sz="5760">
                <a:solidFill>
                  <a:schemeClr val="tx1">
                    <a:tint val="75000"/>
                  </a:schemeClr>
                </a:solidFill>
              </a:defRPr>
            </a:lvl1pPr>
          </a:lstStyle>
          <a:p>
            <a:fld id="{49596F82-5B57-4E12-AB5C-808AD6B19C47}" type="slidenum">
              <a:rPr lang="en-US" smtClean="0"/>
              <a:t>‹#›</a:t>
            </a:fld>
            <a:endParaRPr lang="en-US" dirty="0"/>
          </a:p>
        </p:txBody>
      </p:sp>
    </p:spTree>
    <p:extLst>
      <p:ext uri="{BB962C8B-B14F-4D97-AF65-F5344CB8AC3E}">
        <p14:creationId xmlns:p14="http://schemas.microsoft.com/office/powerpoint/2010/main" val="243619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55762"/>
            <a:ext cx="43891199" cy="3262432"/>
          </a:xfrm>
          <a:prstGeom prst="rect">
            <a:avLst/>
          </a:prstGeom>
          <a:noFill/>
        </p:spPr>
        <p:txBody>
          <a:bodyPr wrap="square" rtlCol="0">
            <a:spAutoFit/>
          </a:bodyPr>
          <a:lstStyle/>
          <a:p>
            <a:pPr algn="ctr"/>
            <a:r>
              <a:rPr lang="en-US" sz="9400" dirty="0">
                <a:latin typeface="Franklin Gothic Medium" panose="020B0603020102020204" pitchFamily="34" charset="0"/>
              </a:rPr>
              <a:t>An Analysis of Job Status and Compensation in San Francisco </a:t>
            </a:r>
            <a:r>
              <a:rPr lang="en-US" sz="9400" dirty="0" smtClean="0">
                <a:latin typeface="Franklin Gothic Medium" panose="020B0603020102020204" pitchFamily="34" charset="0"/>
              </a:rPr>
              <a:t>Salaries</a:t>
            </a:r>
          </a:p>
          <a:p>
            <a:pPr algn="ctr"/>
            <a:r>
              <a:rPr lang="en-US" sz="7600" dirty="0" smtClean="0">
                <a:latin typeface="Franklin Gothic Medium" panose="020B0603020102020204" pitchFamily="34" charset="0"/>
              </a:rPr>
              <a:t>Zac Taylor</a:t>
            </a:r>
          </a:p>
          <a:p>
            <a:pPr algn="ctr"/>
            <a:r>
              <a:rPr lang="en-US" sz="3600" dirty="0" smtClean="0">
                <a:latin typeface="Franklin Gothic Medium" panose="020B0603020102020204" pitchFamily="34" charset="0"/>
              </a:rPr>
              <a:t>Department of Data Sciences, College of Charleston</a:t>
            </a:r>
            <a:endParaRPr lang="en-US" sz="3600" dirty="0">
              <a:latin typeface="Franklin Gothic Medium" panose="020B0603020102020204" pitchFamily="34" charset="0"/>
            </a:endParaRPr>
          </a:p>
        </p:txBody>
      </p:sp>
      <p:sp>
        <p:nvSpPr>
          <p:cNvPr id="5" name="TextBox 4"/>
          <p:cNvSpPr txBox="1"/>
          <p:nvPr/>
        </p:nvSpPr>
        <p:spPr>
          <a:xfrm>
            <a:off x="1977763" y="3086967"/>
            <a:ext cx="8068660" cy="1262205"/>
          </a:xfrm>
          <a:prstGeom prst="rect">
            <a:avLst/>
          </a:prstGeom>
          <a:noFill/>
        </p:spPr>
        <p:txBody>
          <a:bodyPr wrap="square" rtlCol="0">
            <a:spAutoFit/>
          </a:bodyPr>
          <a:lstStyle/>
          <a:p>
            <a:pPr algn="ctr"/>
            <a:r>
              <a:rPr lang="en-US" dirty="0">
                <a:latin typeface="Franklin Gothic Medium" panose="020B0603020102020204" pitchFamily="34" charset="0"/>
              </a:rPr>
              <a:t>Introduction</a:t>
            </a:r>
          </a:p>
        </p:txBody>
      </p:sp>
      <p:sp>
        <p:nvSpPr>
          <p:cNvPr id="7" name="TextBox 6"/>
          <p:cNvSpPr txBox="1"/>
          <p:nvPr/>
        </p:nvSpPr>
        <p:spPr>
          <a:xfrm>
            <a:off x="16780384" y="4176101"/>
            <a:ext cx="10865224" cy="1262205"/>
          </a:xfrm>
          <a:prstGeom prst="rect">
            <a:avLst/>
          </a:prstGeom>
          <a:noFill/>
        </p:spPr>
        <p:txBody>
          <a:bodyPr wrap="square" rtlCol="0">
            <a:spAutoFit/>
          </a:bodyPr>
          <a:lstStyle/>
          <a:p>
            <a:pPr algn="ctr"/>
            <a:r>
              <a:rPr lang="en-US" dirty="0" smtClean="0">
                <a:latin typeface="Franklin Gothic Medium" panose="020B0603020102020204" pitchFamily="34" charset="0"/>
              </a:rPr>
              <a:t>Results</a:t>
            </a:r>
            <a:endParaRPr lang="en-US" dirty="0">
              <a:latin typeface="Franklin Gothic Medium" panose="020B0603020102020204" pitchFamily="34" charset="0"/>
            </a:endParaRPr>
          </a:p>
        </p:txBody>
      </p:sp>
      <p:sp>
        <p:nvSpPr>
          <p:cNvPr id="8" name="TextBox 7"/>
          <p:cNvSpPr txBox="1"/>
          <p:nvPr/>
        </p:nvSpPr>
        <p:spPr>
          <a:xfrm>
            <a:off x="32720210" y="3042004"/>
            <a:ext cx="8444753" cy="1262205"/>
          </a:xfrm>
          <a:prstGeom prst="rect">
            <a:avLst/>
          </a:prstGeom>
          <a:noFill/>
        </p:spPr>
        <p:txBody>
          <a:bodyPr wrap="square" rtlCol="0">
            <a:spAutoFit/>
          </a:bodyPr>
          <a:lstStyle/>
          <a:p>
            <a:pPr algn="ctr"/>
            <a:r>
              <a:rPr lang="en-US" dirty="0">
                <a:latin typeface="Franklin Gothic Medium" panose="020B0603020102020204" pitchFamily="34" charset="0"/>
              </a:rPr>
              <a:t>Conclusions</a:t>
            </a: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63009" y="18615385"/>
            <a:ext cx="10451221" cy="7181430"/>
          </a:xfrm>
          <a:prstGeom prst="rect">
            <a:avLst/>
          </a:prstGeom>
        </p:spPr>
      </p:pic>
      <p:sp>
        <p:nvSpPr>
          <p:cNvPr id="9" name="TextBox 8"/>
          <p:cNvSpPr txBox="1"/>
          <p:nvPr/>
        </p:nvSpPr>
        <p:spPr>
          <a:xfrm>
            <a:off x="32293829" y="19492182"/>
            <a:ext cx="11154915" cy="1262205"/>
          </a:xfrm>
          <a:prstGeom prst="rect">
            <a:avLst/>
          </a:prstGeom>
          <a:noFill/>
        </p:spPr>
        <p:txBody>
          <a:bodyPr wrap="square" rtlCol="0">
            <a:spAutoFit/>
          </a:bodyPr>
          <a:lstStyle/>
          <a:p>
            <a:pPr algn="ctr"/>
            <a:r>
              <a:rPr lang="en-US" dirty="0">
                <a:latin typeface="Franklin Gothic Medium" panose="020B0603020102020204" pitchFamily="34" charset="0"/>
              </a:rPr>
              <a:t>Next </a:t>
            </a:r>
            <a:r>
              <a:rPr lang="en-US" dirty="0" smtClean="0">
                <a:latin typeface="Franklin Gothic Medium" panose="020B0603020102020204" pitchFamily="34" charset="0"/>
              </a:rPr>
              <a:t>Steps</a:t>
            </a:r>
            <a:endParaRPr lang="en-US" dirty="0">
              <a:latin typeface="Franklin Gothic Medium" panose="020B0603020102020204" pitchFamily="34" charset="0"/>
            </a:endParaRPr>
          </a:p>
        </p:txBody>
      </p:sp>
      <p:sp>
        <p:nvSpPr>
          <p:cNvPr id="17" name="TextBox 16"/>
          <p:cNvSpPr txBox="1"/>
          <p:nvPr/>
        </p:nvSpPr>
        <p:spPr>
          <a:xfrm>
            <a:off x="32403298" y="21239750"/>
            <a:ext cx="11045447" cy="6186309"/>
          </a:xfrm>
          <a:prstGeom prst="rect">
            <a:avLst/>
          </a:prstGeom>
          <a:noFill/>
        </p:spPr>
        <p:txBody>
          <a:bodyPr wrap="square" rtlCol="0">
            <a:spAutoFit/>
          </a:bodyPr>
          <a:lstStyle/>
          <a:p>
            <a:r>
              <a:rPr lang="en-US" sz="3600" dirty="0" smtClean="0"/>
              <a:t>The next steps in this research will be to continue tuning the models for improved accuracy. Then apply the neural network or random forest model to add a job status label to years 2011-2013. </a:t>
            </a:r>
          </a:p>
          <a:p>
            <a:endParaRPr lang="en-US" sz="3600" dirty="0" smtClean="0"/>
          </a:p>
          <a:p>
            <a:r>
              <a:rPr lang="en-US" sz="3600" dirty="0" smtClean="0"/>
              <a:t>Job titles need to be processed into factors to allow them to be incorporated into future models. </a:t>
            </a:r>
          </a:p>
          <a:p>
            <a:endParaRPr lang="en-US" sz="3600" dirty="0" smtClean="0"/>
          </a:p>
          <a:p>
            <a:r>
              <a:rPr lang="en-US" sz="3600" dirty="0" smtClean="0"/>
              <a:t>The goal is to use these new variables to provide more comprehensive datasets that will produce more accurate models. </a:t>
            </a:r>
            <a:endParaRPr lang="en-US" sz="3600" dirty="0"/>
          </a:p>
        </p:txBody>
      </p:sp>
      <p:sp>
        <p:nvSpPr>
          <p:cNvPr id="23" name="TextBox 22"/>
          <p:cNvSpPr txBox="1"/>
          <p:nvPr/>
        </p:nvSpPr>
        <p:spPr>
          <a:xfrm>
            <a:off x="766916" y="4749036"/>
            <a:ext cx="11739714" cy="3970318"/>
          </a:xfrm>
          <a:prstGeom prst="rect">
            <a:avLst/>
          </a:prstGeom>
          <a:noFill/>
        </p:spPr>
        <p:txBody>
          <a:bodyPr wrap="square" rtlCol="0">
            <a:spAutoFit/>
          </a:bodyPr>
          <a:lstStyle/>
          <a:p>
            <a:r>
              <a:rPr lang="en-US" sz="3600" dirty="0" smtClean="0"/>
              <a:t>The </a:t>
            </a:r>
            <a:r>
              <a:rPr lang="en-US" sz="3600" dirty="0"/>
              <a:t>goal </a:t>
            </a:r>
            <a:r>
              <a:rPr lang="en-US" sz="3600" dirty="0" smtClean="0"/>
              <a:t>of this research was </a:t>
            </a:r>
            <a:r>
              <a:rPr lang="en-US" sz="3600" dirty="0"/>
              <a:t>to develop an accurate model to predict job </a:t>
            </a:r>
            <a:r>
              <a:rPr lang="en-US" sz="3600" dirty="0" smtClean="0"/>
              <a:t>status for the city of San Francisco employees </a:t>
            </a:r>
            <a:r>
              <a:rPr lang="en-US" sz="3600" dirty="0"/>
              <a:t>in </a:t>
            </a:r>
            <a:r>
              <a:rPr lang="en-US" sz="3600" dirty="0" smtClean="0"/>
              <a:t>2014</a:t>
            </a:r>
            <a:r>
              <a:rPr lang="en-US" sz="3600" dirty="0" smtClean="0"/>
              <a:t>. </a:t>
            </a:r>
            <a:r>
              <a:rPr lang="en-US" sz="3600" dirty="0"/>
              <a:t>T</a:t>
            </a:r>
            <a:r>
              <a:rPr lang="en-US" sz="3600" dirty="0" smtClean="0"/>
              <a:t>hen </a:t>
            </a:r>
            <a:r>
              <a:rPr lang="en-US" sz="3600" dirty="0"/>
              <a:t>use the same model to predict the job </a:t>
            </a:r>
            <a:r>
              <a:rPr lang="en-US" sz="3600" dirty="0" smtClean="0"/>
              <a:t>status </a:t>
            </a:r>
            <a:r>
              <a:rPr lang="en-US" sz="3600" dirty="0"/>
              <a:t>of employees </a:t>
            </a:r>
            <a:r>
              <a:rPr lang="en-US" sz="3600" dirty="0" smtClean="0"/>
              <a:t>from </a:t>
            </a:r>
            <a:r>
              <a:rPr lang="en-US" sz="3600" dirty="0"/>
              <a:t>the previous years</a:t>
            </a:r>
            <a:r>
              <a:rPr lang="en-US" sz="3600" dirty="0" smtClean="0"/>
              <a:t>. The </a:t>
            </a:r>
            <a:r>
              <a:rPr lang="en-US" sz="3600" dirty="0"/>
              <a:t>R language and </a:t>
            </a:r>
            <a:r>
              <a:rPr lang="en-US" sz="3600" dirty="0" smtClean="0"/>
              <a:t>excel were used </a:t>
            </a:r>
            <a:r>
              <a:rPr lang="en-US" sz="3600" dirty="0"/>
              <a:t>to create </a:t>
            </a:r>
            <a:r>
              <a:rPr lang="en-US" sz="3600" dirty="0" smtClean="0"/>
              <a:t>several </a:t>
            </a:r>
            <a:r>
              <a:rPr lang="en-US" sz="3600" dirty="0"/>
              <a:t>predictive models and explore the dataset.</a:t>
            </a:r>
          </a:p>
          <a:p>
            <a:endParaRPr lang="en-US" sz="3600" dirty="0" smtClean="0"/>
          </a:p>
        </p:txBody>
      </p:sp>
      <p:sp>
        <p:nvSpPr>
          <p:cNvPr id="24" name="TextBox 23"/>
          <p:cNvSpPr txBox="1"/>
          <p:nvPr/>
        </p:nvSpPr>
        <p:spPr>
          <a:xfrm>
            <a:off x="1777569" y="14893853"/>
            <a:ext cx="8469049" cy="1262205"/>
          </a:xfrm>
          <a:prstGeom prst="rect">
            <a:avLst/>
          </a:prstGeom>
          <a:noFill/>
        </p:spPr>
        <p:txBody>
          <a:bodyPr wrap="square" rtlCol="0">
            <a:spAutoFit/>
          </a:bodyPr>
          <a:lstStyle/>
          <a:p>
            <a:pPr algn="ctr"/>
            <a:r>
              <a:rPr lang="en-US" dirty="0" smtClean="0">
                <a:latin typeface="Franklin Gothic Medium" panose="020B0603020102020204" pitchFamily="34" charset="0"/>
              </a:rPr>
              <a:t>Methods</a:t>
            </a:r>
            <a:endParaRPr lang="en-US" dirty="0">
              <a:latin typeface="Franklin Gothic Medium" panose="020B0603020102020204" pitchFamily="34" charset="0"/>
            </a:endParaRPr>
          </a:p>
        </p:txBody>
      </p:sp>
      <p:sp>
        <p:nvSpPr>
          <p:cNvPr id="27" name="TextBox 26"/>
          <p:cNvSpPr txBox="1"/>
          <p:nvPr/>
        </p:nvSpPr>
        <p:spPr>
          <a:xfrm>
            <a:off x="766916" y="16601720"/>
            <a:ext cx="11739715" cy="19482256"/>
          </a:xfrm>
          <a:prstGeom prst="rect">
            <a:avLst/>
          </a:prstGeom>
          <a:noFill/>
        </p:spPr>
        <p:txBody>
          <a:bodyPr wrap="square" rtlCol="0">
            <a:spAutoFit/>
          </a:bodyPr>
          <a:lstStyle/>
          <a:p>
            <a:r>
              <a:rPr lang="en-US" sz="3600" dirty="0" smtClean="0"/>
              <a:t>Data cleanup was the first major hurdle for this project. A number of variables were removed (name, agency, notes) because they provided no value. Several observations were also removed due to incomplete data. Additionally </a:t>
            </a:r>
            <a:r>
              <a:rPr lang="en-US" sz="3600" dirty="0"/>
              <a:t>t</a:t>
            </a:r>
            <a:r>
              <a:rPr lang="en-US" sz="3600" dirty="0" smtClean="0"/>
              <a:t>he Support Vector Machine (SVM) and neural network  models required the data to be normalized.</a:t>
            </a:r>
          </a:p>
          <a:p>
            <a:endParaRPr lang="en-US" sz="3600" dirty="0" smtClean="0"/>
          </a:p>
          <a:p>
            <a:r>
              <a:rPr lang="en-US" sz="3600" dirty="0" smtClean="0"/>
              <a:t>Predictive modeling was started by implementing </a:t>
            </a:r>
            <a:r>
              <a:rPr lang="en-US" sz="3600" dirty="0"/>
              <a:t>a neural </a:t>
            </a:r>
            <a:r>
              <a:rPr lang="en-US" sz="3600" dirty="0" smtClean="0"/>
              <a:t>network which caused several issues, making the convincing argument to start with something less complex. </a:t>
            </a:r>
          </a:p>
          <a:p>
            <a:endParaRPr lang="en-US" sz="3600" dirty="0"/>
          </a:p>
          <a:p>
            <a:r>
              <a:rPr lang="en-US" sz="3600" dirty="0" smtClean="0"/>
              <a:t>A decision tree was chosen as a simple baseline model. At </a:t>
            </a:r>
            <a:r>
              <a:rPr lang="en-US" sz="3600" dirty="0"/>
              <a:t>the default setting it only branched once based on benefits. Altering the complexity parameter allowed a more detailed </a:t>
            </a:r>
            <a:r>
              <a:rPr lang="en-US" sz="3600" dirty="0" smtClean="0"/>
              <a:t>tree and slightly more accurate model, however it prompted a closer analysis of the data.</a:t>
            </a:r>
          </a:p>
          <a:p>
            <a:endParaRPr lang="en-US" sz="3600" dirty="0" smtClean="0"/>
          </a:p>
          <a:p>
            <a:r>
              <a:rPr lang="en-US" sz="3600" dirty="0" smtClean="0"/>
              <a:t>A correlation matrix was used </a:t>
            </a:r>
            <a:r>
              <a:rPr lang="en-US" sz="3600" dirty="0"/>
              <a:t>to see how highly correlated the variables </a:t>
            </a:r>
            <a:r>
              <a:rPr lang="en-US" sz="3600" dirty="0" smtClean="0"/>
              <a:t>are. This determined </a:t>
            </a:r>
            <a:r>
              <a:rPr lang="en-US" sz="3600" dirty="0"/>
              <a:t>that </a:t>
            </a:r>
            <a:r>
              <a:rPr lang="en-US" sz="3600" dirty="0" smtClean="0"/>
              <a:t>a majority of the variables used are all </a:t>
            </a:r>
            <a:r>
              <a:rPr lang="en-US" sz="3600" dirty="0"/>
              <a:t>very highly </a:t>
            </a:r>
            <a:r>
              <a:rPr lang="en-US" sz="3600" dirty="0" smtClean="0"/>
              <a:t>correlated with each other </a:t>
            </a:r>
            <a:r>
              <a:rPr lang="en-US" sz="3600" dirty="0"/>
              <a:t>(over 90%). Principal Component </a:t>
            </a:r>
            <a:r>
              <a:rPr lang="en-US" sz="3600" dirty="0" smtClean="0"/>
              <a:t>Analysis (PCA) </a:t>
            </a:r>
            <a:r>
              <a:rPr lang="en-US" sz="3600" dirty="0"/>
              <a:t>was used to compliment the findings of the correlation </a:t>
            </a:r>
            <a:r>
              <a:rPr lang="en-US" sz="3600" dirty="0" smtClean="0"/>
              <a:t>matrix. </a:t>
            </a:r>
            <a:endParaRPr lang="en-US" sz="3600" dirty="0"/>
          </a:p>
          <a:p>
            <a:endParaRPr lang="en-US" sz="3600" dirty="0"/>
          </a:p>
          <a:p>
            <a:r>
              <a:rPr lang="en-US" sz="3600" dirty="0" smtClean="0"/>
              <a:t>The original dataset was kept and compared </a:t>
            </a:r>
            <a:r>
              <a:rPr lang="en-US" sz="3600" dirty="0" smtClean="0"/>
              <a:t>to </a:t>
            </a:r>
            <a:r>
              <a:rPr lang="en-US" sz="3600" dirty="0" smtClean="0"/>
              <a:t>a minimal dataset where all </a:t>
            </a:r>
            <a:r>
              <a:rPr lang="en-US" sz="3600" dirty="0"/>
              <a:t>the highly correlated variables </a:t>
            </a:r>
            <a:r>
              <a:rPr lang="en-US" sz="3600" dirty="0" smtClean="0"/>
              <a:t>except benefits were removed. This allowed for a much faster training time, especially with the neural </a:t>
            </a:r>
            <a:r>
              <a:rPr lang="en-US" sz="3600" dirty="0" smtClean="0"/>
              <a:t>network. </a:t>
            </a:r>
            <a:endParaRPr lang="en-US" sz="3600" dirty="0" smtClean="0"/>
          </a:p>
          <a:p>
            <a:endParaRPr lang="en-US" sz="3600" dirty="0"/>
          </a:p>
          <a:p>
            <a:r>
              <a:rPr lang="en-US" sz="3600" dirty="0" smtClean="0"/>
              <a:t>After the decision tree </a:t>
            </a:r>
            <a:r>
              <a:rPr lang="en-US" sz="3600" dirty="0"/>
              <a:t>model was </a:t>
            </a:r>
            <a:r>
              <a:rPr lang="en-US" sz="3600" dirty="0" smtClean="0"/>
              <a:t>established as a baseline, more </a:t>
            </a:r>
            <a:r>
              <a:rPr lang="en-US" sz="3600" dirty="0"/>
              <a:t>complicated models </a:t>
            </a:r>
            <a:r>
              <a:rPr lang="en-US" sz="3600" dirty="0" smtClean="0"/>
              <a:t>were implemented in an attempt to </a:t>
            </a:r>
            <a:r>
              <a:rPr lang="en-US" sz="3600" dirty="0"/>
              <a:t>achieve </a:t>
            </a:r>
            <a:r>
              <a:rPr lang="en-US" sz="3600" dirty="0" smtClean="0"/>
              <a:t>more accurate results</a:t>
            </a:r>
            <a:r>
              <a:rPr lang="en-US" sz="3600" dirty="0"/>
              <a:t>. These included </a:t>
            </a:r>
            <a:r>
              <a:rPr lang="en-US" sz="3600" dirty="0" smtClean="0"/>
              <a:t>random forests, </a:t>
            </a:r>
            <a:r>
              <a:rPr lang="en-US" sz="3600" dirty="0"/>
              <a:t>support vector </a:t>
            </a:r>
            <a:r>
              <a:rPr lang="en-US" sz="3600" dirty="0" smtClean="0"/>
              <a:t>machines and </a:t>
            </a:r>
            <a:r>
              <a:rPr lang="en-US" sz="3600" dirty="0"/>
              <a:t>neural </a:t>
            </a:r>
            <a:r>
              <a:rPr lang="en-US" sz="3600" dirty="0" smtClean="0"/>
              <a:t>networks. </a:t>
            </a:r>
          </a:p>
          <a:p>
            <a:endParaRPr lang="en-US" sz="3600" dirty="0"/>
          </a:p>
          <a:p>
            <a:r>
              <a:rPr lang="en-US" sz="3600" dirty="0" smtClean="0"/>
              <a:t>All the data for the models was randomly sampled from 2014 and split into training and testing sets for validation.  </a:t>
            </a:r>
            <a:endParaRPr lang="en-US" sz="3600" dirty="0"/>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65066" y="7068559"/>
            <a:ext cx="9296316" cy="6817096"/>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19817" y="6843679"/>
            <a:ext cx="6177065" cy="8015477"/>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93221" y="18977940"/>
            <a:ext cx="6743700" cy="6667500"/>
          </a:xfrm>
          <a:prstGeom prst="rect">
            <a:avLst/>
          </a:prstGeom>
        </p:spPr>
      </p:pic>
      <p:sp>
        <p:nvSpPr>
          <p:cNvPr id="33" name="TextBox 32"/>
          <p:cNvSpPr txBox="1"/>
          <p:nvPr/>
        </p:nvSpPr>
        <p:spPr>
          <a:xfrm>
            <a:off x="32403298" y="4712533"/>
            <a:ext cx="11045447" cy="14496276"/>
          </a:xfrm>
          <a:prstGeom prst="rect">
            <a:avLst/>
          </a:prstGeom>
          <a:noFill/>
        </p:spPr>
        <p:txBody>
          <a:bodyPr wrap="square" rtlCol="0">
            <a:spAutoFit/>
          </a:bodyPr>
          <a:lstStyle/>
          <a:p>
            <a:r>
              <a:rPr lang="en-US" sz="3600" dirty="0" smtClean="0"/>
              <a:t>The initial decision tree could predict with 91% accuracy whether a person is full time and </a:t>
            </a:r>
            <a:r>
              <a:rPr lang="en-US" sz="3600" dirty="0" smtClean="0"/>
              <a:t>with </a:t>
            </a:r>
            <a:r>
              <a:rPr lang="en-US" sz="3600" dirty="0" smtClean="0"/>
              <a:t>96</a:t>
            </a:r>
            <a:r>
              <a:rPr lang="en-US" sz="3600" dirty="0" smtClean="0"/>
              <a:t>% accuracy on whether they are part time based on benefits being above or below $25,000. It had an overall accuracy of 92.9%</a:t>
            </a:r>
          </a:p>
          <a:p>
            <a:endParaRPr lang="en-US" sz="3600" dirty="0"/>
          </a:p>
          <a:p>
            <a:r>
              <a:rPr lang="en-US" sz="3600" dirty="0" smtClean="0"/>
              <a:t>The correlation matrix and its output show that benefits, base pay, total pay and total pay benefits are all over 90% correlated. </a:t>
            </a:r>
          </a:p>
          <a:p>
            <a:endParaRPr lang="en-US" sz="3600" dirty="0" smtClean="0"/>
          </a:p>
          <a:p>
            <a:r>
              <a:rPr lang="en-US" sz="3600" dirty="0" smtClean="0"/>
              <a:t>PCA variables factor map shows a significant clustering of the same variables as the correlation matrix. With 75.68% of the variance explained by dimension 1 and 20.93% of the variance explained by dimension 2.  </a:t>
            </a:r>
            <a:endParaRPr lang="en-US" sz="3600" dirty="0"/>
          </a:p>
          <a:p>
            <a:endParaRPr lang="en-US" sz="3600" dirty="0"/>
          </a:p>
          <a:p>
            <a:r>
              <a:rPr lang="en-US" sz="3600" dirty="0" smtClean="0"/>
              <a:t>This knowledge prompted the creation of a simpler dataset for model testing. Removing </a:t>
            </a:r>
            <a:r>
              <a:rPr lang="en-US" sz="3600" dirty="0"/>
              <a:t>the </a:t>
            </a:r>
            <a:r>
              <a:rPr lang="en-US" sz="3600" dirty="0" smtClean="0"/>
              <a:t>correlated variables </a:t>
            </a:r>
            <a:r>
              <a:rPr lang="en-US" sz="3600" dirty="0"/>
              <a:t>greatly reduced the running time of all the algorithms</a:t>
            </a:r>
            <a:r>
              <a:rPr lang="en-US" sz="3600" dirty="0" smtClean="0"/>
              <a:t>, the neural network in particular, </a:t>
            </a:r>
            <a:r>
              <a:rPr lang="en-US" sz="3600" dirty="0"/>
              <a:t>with minimal differences in accuracy. </a:t>
            </a:r>
            <a:endParaRPr lang="en-US" sz="3600" dirty="0" smtClean="0"/>
          </a:p>
          <a:p>
            <a:endParaRPr lang="en-US" sz="3600" dirty="0"/>
          </a:p>
          <a:p>
            <a:r>
              <a:rPr lang="en-US" sz="3600" dirty="0" smtClean="0"/>
              <a:t>The accuracy table at the bottom of the center column shows that the neural network was the most successful model followed by the random forest. The minimal dataset results show that the decision tree is barely affected by the removal of the variables while the other models lose 1.5-3.5% accuracy.</a:t>
            </a:r>
          </a:p>
        </p:txBody>
      </p:sp>
      <p:sp>
        <p:nvSpPr>
          <p:cNvPr id="34" name="TextBox 33"/>
          <p:cNvSpPr txBox="1"/>
          <p:nvPr/>
        </p:nvSpPr>
        <p:spPr>
          <a:xfrm>
            <a:off x="14652748" y="26245006"/>
            <a:ext cx="16924462" cy="10064294"/>
          </a:xfrm>
          <a:prstGeom prst="rect">
            <a:avLst/>
          </a:prstGeom>
          <a:noFill/>
        </p:spPr>
        <p:txBody>
          <a:bodyPr wrap="square" rtlCol="0">
            <a:spAutoFit/>
          </a:bodyPr>
          <a:lstStyle/>
          <a:p>
            <a:r>
              <a:rPr lang="en-US" sz="3600" dirty="0"/>
              <a:t>	 </a:t>
            </a:r>
            <a:r>
              <a:rPr lang="en-US" sz="3600" dirty="0" smtClean="0"/>
              <a:t>                    </a:t>
            </a:r>
            <a:r>
              <a:rPr lang="en-US" sz="3600" u="sng" dirty="0" smtClean="0"/>
              <a:t>Initial Results</a:t>
            </a:r>
            <a:r>
              <a:rPr lang="en-US" sz="3600" dirty="0" smtClean="0"/>
              <a:t>	</a:t>
            </a:r>
          </a:p>
          <a:p>
            <a:endParaRPr lang="en-US" sz="3600" dirty="0" smtClean="0"/>
          </a:p>
          <a:p>
            <a:r>
              <a:rPr lang="en-US" sz="3600" dirty="0"/>
              <a:t>	</a:t>
            </a:r>
            <a:r>
              <a:rPr lang="en-US" sz="3600" dirty="0" smtClean="0"/>
              <a:t>Overall Accuracy	PT Accuracy	FT Accuracy</a:t>
            </a:r>
          </a:p>
          <a:p>
            <a:r>
              <a:rPr lang="en-US" sz="3600" dirty="0" smtClean="0"/>
              <a:t>Decision Tree	0.9290099	0.9120269	0.9571767</a:t>
            </a:r>
          </a:p>
          <a:p>
            <a:r>
              <a:rPr lang="en-US" sz="3600" dirty="0" smtClean="0"/>
              <a:t>Random Forest	0.9663964	0.9546928	0.9663964</a:t>
            </a:r>
          </a:p>
          <a:p>
            <a:r>
              <a:rPr lang="en-US" sz="3600" dirty="0" smtClean="0"/>
              <a:t>SVM	0.9515714	0.9688549	0.9404823</a:t>
            </a:r>
          </a:p>
          <a:p>
            <a:r>
              <a:rPr lang="en-US" sz="3600" dirty="0" smtClean="0"/>
              <a:t>Neural Net	0.9816030	0.9789056	0.9852908</a:t>
            </a:r>
          </a:p>
          <a:p>
            <a:endParaRPr lang="en-US" sz="3600" dirty="0"/>
          </a:p>
          <a:p>
            <a:pPr algn="ctr"/>
            <a:endParaRPr lang="en-US" sz="3600" dirty="0" smtClean="0"/>
          </a:p>
          <a:p>
            <a:pPr algn="ctr"/>
            <a:r>
              <a:rPr lang="en-US" sz="3600" u="sng" dirty="0" smtClean="0"/>
              <a:t>Results on minimal Dataset</a:t>
            </a:r>
          </a:p>
          <a:p>
            <a:endParaRPr lang="en-US" sz="3600" dirty="0"/>
          </a:p>
          <a:p>
            <a:r>
              <a:rPr lang="en-US" sz="3600" dirty="0"/>
              <a:t>	</a:t>
            </a:r>
            <a:r>
              <a:rPr lang="en-US" sz="3600" dirty="0" smtClean="0"/>
              <a:t>Overall Accuracy</a:t>
            </a:r>
            <a:r>
              <a:rPr lang="en-US" sz="3600" dirty="0"/>
              <a:t>	PT Accuracy	FT Accuracy</a:t>
            </a:r>
          </a:p>
          <a:p>
            <a:r>
              <a:rPr lang="en-US" sz="3600" dirty="0"/>
              <a:t>Decision Tree	</a:t>
            </a:r>
            <a:r>
              <a:rPr lang="en-US" sz="3600" dirty="0" smtClean="0"/>
              <a:t>0.9267550</a:t>
            </a:r>
            <a:r>
              <a:rPr lang="en-US" sz="3600" dirty="0"/>
              <a:t>	</a:t>
            </a:r>
            <a:r>
              <a:rPr lang="en-US" sz="3600" dirty="0" smtClean="0"/>
              <a:t>0.9094957</a:t>
            </a:r>
            <a:r>
              <a:rPr lang="en-US" sz="3600" dirty="0"/>
              <a:t>	</a:t>
            </a:r>
            <a:r>
              <a:rPr lang="en-US" sz="3600" dirty="0" smtClean="0"/>
              <a:t>0.9559446</a:t>
            </a:r>
            <a:endParaRPr lang="en-US" sz="3600" dirty="0"/>
          </a:p>
          <a:p>
            <a:r>
              <a:rPr lang="en-US" sz="3600" dirty="0"/>
              <a:t>Random Forest	</a:t>
            </a:r>
            <a:r>
              <a:rPr lang="en-US" sz="3600" dirty="0" smtClean="0"/>
              <a:t>0.9301480</a:t>
            </a:r>
            <a:r>
              <a:rPr lang="en-US" sz="3600" dirty="0"/>
              <a:t>	</a:t>
            </a:r>
            <a:r>
              <a:rPr lang="en-US" sz="3600" dirty="0" smtClean="0"/>
              <a:t>0.9168121</a:t>
            </a:r>
            <a:r>
              <a:rPr lang="en-US" sz="3600" dirty="0"/>
              <a:t>	</a:t>
            </a:r>
            <a:r>
              <a:rPr lang="en-US" sz="3600" dirty="0" smtClean="0"/>
              <a:t>0.9520421</a:t>
            </a:r>
            <a:endParaRPr lang="en-US" sz="3600" dirty="0"/>
          </a:p>
          <a:p>
            <a:r>
              <a:rPr lang="en-US" sz="3600" dirty="0"/>
              <a:t>SVM	</a:t>
            </a:r>
            <a:r>
              <a:rPr lang="en-US" sz="3600" dirty="0" smtClean="0"/>
              <a:t>0.9258106</a:t>
            </a:r>
            <a:r>
              <a:rPr lang="en-US" sz="3600" dirty="0"/>
              <a:t>	</a:t>
            </a:r>
            <a:r>
              <a:rPr lang="en-US" sz="3600" dirty="0" smtClean="0"/>
              <a:t>0.9031567</a:t>
            </a:r>
            <a:r>
              <a:rPr lang="en-US" sz="3600" dirty="0"/>
              <a:t>	</a:t>
            </a:r>
            <a:r>
              <a:rPr lang="en-US" sz="3600" dirty="0" smtClean="0"/>
              <a:t>0.9655870</a:t>
            </a:r>
            <a:endParaRPr lang="en-US" sz="3600" dirty="0"/>
          </a:p>
          <a:p>
            <a:r>
              <a:rPr lang="en-US" sz="3600" dirty="0"/>
              <a:t>Neural Net	</a:t>
            </a:r>
            <a:r>
              <a:rPr lang="en-US" sz="3600" dirty="0" smtClean="0"/>
              <a:t>0.9657292</a:t>
            </a:r>
            <a:r>
              <a:rPr lang="en-US" sz="3600" dirty="0"/>
              <a:t>	</a:t>
            </a:r>
            <a:r>
              <a:rPr lang="en-US" sz="3600" dirty="0" smtClean="0"/>
              <a:t>0.9547920</a:t>
            </a:r>
            <a:r>
              <a:rPr lang="en-US" sz="3600" dirty="0"/>
              <a:t>	</a:t>
            </a:r>
            <a:r>
              <a:rPr lang="en-US" sz="3600" dirty="0" smtClean="0"/>
              <a:t>0.9723041</a:t>
            </a:r>
            <a:endParaRPr lang="en-US" sz="3600" dirty="0"/>
          </a:p>
          <a:p>
            <a:endParaRPr lang="en-US" sz="3600" dirty="0" smtClean="0"/>
          </a:p>
          <a:p>
            <a:endParaRPr lang="en-US" sz="3600" dirty="0"/>
          </a:p>
        </p:txBody>
      </p:sp>
      <p:sp>
        <p:nvSpPr>
          <p:cNvPr id="2" name="TextBox 1"/>
          <p:cNvSpPr txBox="1"/>
          <p:nvPr/>
        </p:nvSpPr>
        <p:spPr>
          <a:xfrm>
            <a:off x="31577210" y="27855333"/>
            <a:ext cx="11871535" cy="1262205"/>
          </a:xfrm>
          <a:prstGeom prst="rect">
            <a:avLst/>
          </a:prstGeom>
          <a:noFill/>
        </p:spPr>
        <p:txBody>
          <a:bodyPr wrap="square" rtlCol="0">
            <a:spAutoFit/>
          </a:bodyPr>
          <a:lstStyle/>
          <a:p>
            <a:pPr algn="ctr"/>
            <a:r>
              <a:rPr lang="en-US" dirty="0" smtClean="0">
                <a:latin typeface="Franklin Gothic Medium" panose="020B0603020102020204" pitchFamily="34" charset="0"/>
              </a:rPr>
              <a:t>References</a:t>
            </a:r>
            <a:endParaRPr lang="en-US" dirty="0">
              <a:latin typeface="Franklin Gothic Medium" panose="020B0603020102020204" pitchFamily="34" charset="0"/>
            </a:endParaRPr>
          </a:p>
        </p:txBody>
      </p:sp>
      <p:sp>
        <p:nvSpPr>
          <p:cNvPr id="3" name="TextBox 2"/>
          <p:cNvSpPr txBox="1"/>
          <p:nvPr/>
        </p:nvSpPr>
        <p:spPr>
          <a:xfrm>
            <a:off x="31414230" y="29774968"/>
            <a:ext cx="12034515" cy="6370975"/>
          </a:xfrm>
          <a:prstGeom prst="rect">
            <a:avLst/>
          </a:prstGeom>
          <a:noFill/>
        </p:spPr>
        <p:txBody>
          <a:bodyPr wrap="square" rtlCol="0">
            <a:spAutoFit/>
          </a:bodyPr>
          <a:lstStyle/>
          <a:p>
            <a:r>
              <a:rPr lang="en-US" sz="2400" dirty="0"/>
              <a:t>"Kaggle: The Home Of Data Science". </a:t>
            </a:r>
            <a:r>
              <a:rPr lang="en-US" sz="2400" i="1" dirty="0"/>
              <a:t>Kaggle.com</a:t>
            </a:r>
            <a:r>
              <a:rPr lang="en-US" sz="2400" dirty="0"/>
              <a:t>. N.p., 2016. Web. 20 Apr. 2016</a:t>
            </a:r>
            <a:r>
              <a:rPr lang="en-US" sz="2400" dirty="0" smtClean="0"/>
              <a:t>.</a:t>
            </a:r>
          </a:p>
          <a:p>
            <a:endParaRPr lang="en-US" sz="2400" dirty="0" smtClean="0"/>
          </a:p>
          <a:p>
            <a:r>
              <a:rPr lang="en-US" sz="2400" dirty="0" smtClean="0"/>
              <a:t>"</a:t>
            </a:r>
            <a:r>
              <a:rPr lang="en-US" sz="2400" dirty="0"/>
              <a:t>The Comprehensive R Archive Network". </a:t>
            </a:r>
            <a:r>
              <a:rPr lang="en-US" sz="2400" i="1" dirty="0"/>
              <a:t>Cran.r-project.org</a:t>
            </a:r>
            <a:r>
              <a:rPr lang="en-US" sz="2400" dirty="0"/>
              <a:t>. N.p., 2016. Web. 14 Feb. 2016</a:t>
            </a:r>
            <a:r>
              <a:rPr lang="en-US" sz="2400" dirty="0" smtClean="0"/>
              <a:t>.</a:t>
            </a:r>
          </a:p>
          <a:p>
            <a:endParaRPr lang="en-US" sz="2400" dirty="0"/>
          </a:p>
          <a:p>
            <a:r>
              <a:rPr lang="en-US" sz="2400" dirty="0"/>
              <a:t>Alice, Michy. "Fitting A Neural Network In R; Neuralnet Package". </a:t>
            </a:r>
            <a:r>
              <a:rPr lang="en-US" sz="2400" i="1" dirty="0"/>
              <a:t>R-bloggers</a:t>
            </a:r>
            <a:r>
              <a:rPr lang="en-US" sz="2400" dirty="0"/>
              <a:t>. N.p., 2015. Web. 15 Mar. 2016</a:t>
            </a:r>
            <a:r>
              <a:rPr lang="en-US" sz="2400" dirty="0" smtClean="0"/>
              <a:t>.</a:t>
            </a:r>
          </a:p>
          <a:p>
            <a:endParaRPr lang="en-US" sz="2400" dirty="0"/>
          </a:p>
          <a:p>
            <a:r>
              <a:rPr lang="en-US" sz="2400" dirty="0"/>
              <a:t>"Correlation Matrix : A Quick Start Guide To Analyze, Format And Visualize A Correlation Matrix Using R Software - Documentation - STHDA". </a:t>
            </a:r>
            <a:r>
              <a:rPr lang="en-US" sz="2400" i="1" dirty="0"/>
              <a:t>Sthda.com</a:t>
            </a:r>
            <a:r>
              <a:rPr lang="en-US" sz="2400" dirty="0"/>
              <a:t>. N.p., 2016. Web. 19 Apr. 2016</a:t>
            </a:r>
            <a:r>
              <a:rPr lang="en-US" sz="2400" dirty="0" smtClean="0"/>
              <a:t>.</a:t>
            </a:r>
          </a:p>
          <a:p>
            <a:endParaRPr lang="en-US" sz="2400" dirty="0"/>
          </a:p>
          <a:p>
            <a:r>
              <a:rPr lang="en-US" sz="2400" dirty="0"/>
              <a:t>"Creating, Validating And Pruning The Decision Tree In R | Edureka Blog". </a:t>
            </a:r>
            <a:r>
              <a:rPr lang="en-US" sz="2400" i="1" dirty="0"/>
              <a:t>Edureka Blog</a:t>
            </a:r>
            <a:r>
              <a:rPr lang="en-US" sz="2400" dirty="0"/>
              <a:t>. N.p., 2015. Web. 19 Apr. 2016</a:t>
            </a:r>
            <a:r>
              <a:rPr lang="en-US" sz="2400" dirty="0" smtClean="0"/>
              <a:t>.</a:t>
            </a:r>
          </a:p>
          <a:p>
            <a:endParaRPr lang="en-US" sz="2400" dirty="0"/>
          </a:p>
          <a:p>
            <a:r>
              <a:rPr lang="en-US" sz="2400" dirty="0"/>
              <a:t>"Principal Component Analysis In R : Prcomp() Vs. Princomp() - R Software And Data Mining - Documentation - STHDA". </a:t>
            </a:r>
            <a:r>
              <a:rPr lang="en-US" sz="2400" i="1" dirty="0"/>
              <a:t>Sthda.com</a:t>
            </a:r>
            <a:r>
              <a:rPr lang="en-US" sz="2400" dirty="0"/>
              <a:t>. N.p., 2016. Web. 19 Apr. 2016</a:t>
            </a:r>
            <a:r>
              <a:rPr lang="en-US" sz="2400" dirty="0" smtClean="0"/>
              <a:t>.</a:t>
            </a:r>
          </a:p>
          <a:p>
            <a:endParaRPr lang="en-US" sz="2400" dirty="0"/>
          </a:p>
          <a:p>
            <a:r>
              <a:rPr lang="en-US" sz="2400" dirty="0"/>
              <a:t>"The Caret Package". </a:t>
            </a:r>
            <a:r>
              <a:rPr lang="en-US" sz="2400" i="1" dirty="0"/>
              <a:t>Topepo.github.io</a:t>
            </a:r>
            <a:r>
              <a:rPr lang="en-US" sz="2400" dirty="0"/>
              <a:t>. N.p., 2016. Web. 19 Apr. 2016.</a:t>
            </a:r>
          </a:p>
        </p:txBody>
      </p:sp>
      <p:sp>
        <p:nvSpPr>
          <p:cNvPr id="6" name="TextBox 5"/>
          <p:cNvSpPr txBox="1"/>
          <p:nvPr/>
        </p:nvSpPr>
        <p:spPr>
          <a:xfrm>
            <a:off x="766916" y="10340090"/>
            <a:ext cx="11739715" cy="4524315"/>
          </a:xfrm>
          <a:prstGeom prst="rect">
            <a:avLst/>
          </a:prstGeom>
          <a:noFill/>
        </p:spPr>
        <p:txBody>
          <a:bodyPr wrap="square" rtlCol="0">
            <a:spAutoFit/>
          </a:bodyPr>
          <a:lstStyle/>
          <a:p>
            <a:r>
              <a:rPr lang="en-US" sz="3600" dirty="0" smtClean="0"/>
              <a:t>The </a:t>
            </a:r>
            <a:r>
              <a:rPr lang="en-US" sz="3600" dirty="0"/>
              <a:t>city of San Francisco has released names, job titles and compensations of their employees from 2011 – 2014. Kaggle.com has compiled and released this </a:t>
            </a:r>
            <a:r>
              <a:rPr lang="en-US" sz="3600" dirty="0" smtClean="0"/>
              <a:t>dataset </a:t>
            </a:r>
            <a:r>
              <a:rPr lang="en-US" sz="3600" dirty="0"/>
              <a:t>for public use</a:t>
            </a:r>
            <a:r>
              <a:rPr lang="en-US" sz="3600" dirty="0" smtClean="0"/>
              <a:t>. It contains over 148,000 observations and 11 useful variables. The majority of this research was focused on data from </a:t>
            </a:r>
            <a:r>
              <a:rPr lang="en-US" sz="3600" dirty="0"/>
              <a:t>2014 </a:t>
            </a:r>
            <a:r>
              <a:rPr lang="en-US" sz="3600" dirty="0" smtClean="0"/>
              <a:t>because that was </a:t>
            </a:r>
            <a:r>
              <a:rPr lang="en-US" sz="3600" dirty="0"/>
              <a:t>the only year where job status was recorded. </a:t>
            </a:r>
            <a:r>
              <a:rPr lang="en-US" sz="3600" dirty="0" smtClean="0"/>
              <a:t>  </a:t>
            </a:r>
            <a:endParaRPr lang="en-US" sz="3600" dirty="0"/>
          </a:p>
          <a:p>
            <a:endParaRPr lang="en-US" sz="3600" dirty="0"/>
          </a:p>
        </p:txBody>
      </p:sp>
      <p:sp>
        <p:nvSpPr>
          <p:cNvPr id="10" name="TextBox 9"/>
          <p:cNvSpPr txBox="1"/>
          <p:nvPr/>
        </p:nvSpPr>
        <p:spPr>
          <a:xfrm>
            <a:off x="766915" y="8732239"/>
            <a:ext cx="11739715" cy="1262205"/>
          </a:xfrm>
          <a:prstGeom prst="rect">
            <a:avLst/>
          </a:prstGeom>
          <a:noFill/>
        </p:spPr>
        <p:txBody>
          <a:bodyPr wrap="square" rtlCol="0">
            <a:spAutoFit/>
          </a:bodyPr>
          <a:lstStyle/>
          <a:p>
            <a:pPr algn="ctr"/>
            <a:r>
              <a:rPr lang="en-US" dirty="0" smtClean="0">
                <a:latin typeface="Franklin Gothic Medium" panose="020B0603020102020204" pitchFamily="34" charset="0"/>
              </a:rPr>
              <a:t>Dataset Information</a:t>
            </a:r>
            <a:endParaRPr lang="en-US" dirty="0">
              <a:latin typeface="Franklin Gothic Medium" panose="020B0603020102020204" pitchFamily="34" charset="0"/>
            </a:endParaRPr>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004308" y="15435537"/>
            <a:ext cx="13777920" cy="2611244"/>
          </a:xfrm>
          <a:prstGeom prst="rect">
            <a:avLst/>
          </a:prstGeom>
        </p:spPr>
      </p:pic>
    </p:spTree>
    <p:extLst>
      <p:ext uri="{BB962C8B-B14F-4D97-AF65-F5344CB8AC3E}">
        <p14:creationId xmlns:p14="http://schemas.microsoft.com/office/powerpoint/2010/main" val="29001334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1281</TotalTime>
  <Words>900</Words>
  <Application>Microsoft Office PowerPoint</Application>
  <PresentationFormat>Custom</PresentationFormat>
  <Paragraphs>68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Franklin Gothic Medium</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 Taylor</dc:creator>
  <cp:lastModifiedBy>Zac Taylor</cp:lastModifiedBy>
  <cp:revision>81</cp:revision>
  <dcterms:created xsi:type="dcterms:W3CDTF">2016-04-18T00:04:24Z</dcterms:created>
  <dcterms:modified xsi:type="dcterms:W3CDTF">2016-04-20T14:07:14Z</dcterms:modified>
</cp:coreProperties>
</file>