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10"/>
    <p:restoredTop sz="94651"/>
  </p:normalViewPr>
  <p:slideViewPr>
    <p:cSldViewPr snapToGrid="0" snapToObjects="1">
      <p:cViewPr varScale="1">
        <p:scale>
          <a:sx n="101" d="100"/>
          <a:sy n="101" d="100"/>
        </p:scale>
        <p:origin x="20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3354-40ED-1F42-BF3B-13870CC30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4C3E4-5FC0-2348-830D-2270AE8CD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4E614-AA80-834F-884B-3AFE4F3E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5F8-B777-B549-B34D-01DD6EAA07A7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4D72B-DBB8-B44C-A26A-A1882461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24BCB-0DF6-8E44-93D7-E6F4952C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FFDE-E795-4B40-902D-0C36E79D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DE23-5824-DB42-8EB4-5A13546F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39228-8722-5C40-9C19-821F8C41C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CDE3D-A13C-F945-B0E0-DD9A7870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5F8-B777-B549-B34D-01DD6EAA07A7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0B5B2-BFC0-B145-B773-C2E79BCB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949A-1411-BE4A-A085-F91A7D4E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FFDE-E795-4B40-902D-0C36E79D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8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A1DF7-206C-6C40-B7BD-A5BA6841F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612F3-6147-7D4D-A012-5CAB27CCE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E8045-E1AB-5841-A733-827208D4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5F8-B777-B549-B34D-01DD6EAA07A7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512A-73A9-DA48-8A90-4AE66262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DDD59-F724-8E46-A665-568254AC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FFDE-E795-4B40-902D-0C36E79D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05F0-42F0-2242-8001-F1A4DE5E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1286-C593-C24A-B477-EF56E28F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EA97E-E019-8C45-9A60-8E0A3C85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5F8-B777-B549-B34D-01DD6EAA07A7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0F728-89FF-394C-B5EB-329A4F2F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AFD32-C081-7143-9F03-9BB1D41E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FFDE-E795-4B40-902D-0C36E79D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9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B405-38B3-0F4A-AF3A-21B1523A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600AB-AF99-DC4E-9A7D-AAC043333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BFD5D-D907-EA47-B00D-DB11C93B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5F8-B777-B549-B34D-01DD6EAA07A7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2C6BD-71AD-7149-9A2A-0C84C1CA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8EDA9-6596-E441-9F12-E76D223A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FFDE-E795-4B40-902D-0C36E79D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4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AB6E-56F1-264E-BE72-0299DB18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041C-06AE-344E-AC56-363ABAE32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898EF-EDE7-684E-BA5D-879E59C58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B2764-03AF-4C49-AC32-ACC297ED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5F8-B777-B549-B34D-01DD6EAA07A7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A4EEB-EFCF-9E4B-A529-47E87ACE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CEA0F-AD31-6F42-BC35-45073F5A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FFDE-E795-4B40-902D-0C36E79D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3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70CF-284B-AA49-8F9B-8B980EDD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A7EEB-2A69-4548-A24B-CEAC8225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AB77E-40E5-6449-81D3-20770EB71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E2251-A246-2F43-8A32-27519B26A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03CFD-4ED7-8147-ACB9-884CBF56F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CA850-4F44-4140-8DF6-84ADCF4A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5F8-B777-B549-B34D-01DD6EAA07A7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7F610-591A-8041-BFCB-88687521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CEC417-BAA8-784A-969B-F2BAAA41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FFDE-E795-4B40-902D-0C36E79D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5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7CDE-0D10-484B-BE67-373DDA43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4322D-3757-1644-A919-2F97A3A3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5F8-B777-B549-B34D-01DD6EAA07A7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6822B-07D7-D34E-BF06-4F469511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85A4C-A585-854F-98B2-010460E1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FFDE-E795-4B40-902D-0C36E79D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3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54914-9B9F-EC40-8769-2A03BD7F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5F8-B777-B549-B34D-01DD6EAA07A7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9B029-E94D-1849-A3C2-CC1CF94A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6FB40-82DF-ED42-852C-D8132D9A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FFDE-E795-4B40-902D-0C36E79D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F8F6-765B-BE47-82FA-0544EBF4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2ED3-388A-DF48-B70F-C4D7DF686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1A7CD-545B-2440-AF71-1E15F0D0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55B42-0D5D-6A49-BDE0-53E06F46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5F8-B777-B549-B34D-01DD6EAA07A7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77E02-C423-8744-8556-A2FD8CB3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F9028-89A8-E844-B90E-D090D2BE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FFDE-E795-4B40-902D-0C36E79D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3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753B-A237-214D-9792-D9CE5A4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CB042-F763-1D40-B70B-90EFED766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53598-993A-F249-A1E9-A65F2EEF5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C07C9-9404-484F-9ECB-FF894018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5F8-B777-B549-B34D-01DD6EAA07A7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0EC6E-910C-7A40-BC8E-8A5FC83D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0F4FA-CF6E-2246-9B12-67BEDB8B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FFDE-E795-4B40-902D-0C36E79D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9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85AE1-8E5A-7F44-A88F-8DD00A12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D5501-39BB-714C-9F93-129F4358C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4807-C7ED-2C49-9BEA-78D888C61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405F8-B777-B549-B34D-01DD6EAA07A7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5DA9A-081B-BF43-A366-4747AFEF2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96A8D-2149-104D-99C9-950522442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FFDE-E795-4B40-902D-0C36E79DA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1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573AA1-41FD-B64A-9DC8-7E20E1D2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148" y="5678101"/>
            <a:ext cx="381000" cy="393700"/>
          </a:xfrm>
          <a:prstGeom prst="rect">
            <a:avLst/>
          </a:prstGeom>
        </p:spPr>
      </p:pic>
      <p:pic>
        <p:nvPicPr>
          <p:cNvPr id="1026" name="Picture 2" descr="这里写图片描述">
            <a:extLst>
              <a:ext uri="{FF2B5EF4-FFF2-40B4-BE49-F238E27FC236}">
                <a16:creationId xmlns:a16="http://schemas.microsoft.com/office/drawing/2014/main" id="{AC1B3243-26C9-AA4D-BBE5-09C108F94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14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这里写图片描述">
            <a:extLst>
              <a:ext uri="{FF2B5EF4-FFF2-40B4-BE49-F238E27FC236}">
                <a16:creationId xmlns:a16="http://schemas.microsoft.com/office/drawing/2014/main" id="{A2352C14-D4D6-2C49-8970-1CF439FD1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662" y="0"/>
            <a:ext cx="4773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19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573AA1-41FD-B64A-9DC8-7E20E1D2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148" y="5678101"/>
            <a:ext cx="381000" cy="393700"/>
          </a:xfrm>
          <a:prstGeom prst="rect">
            <a:avLst/>
          </a:prstGeom>
        </p:spPr>
      </p:pic>
      <p:pic>
        <p:nvPicPr>
          <p:cNvPr id="3074" name="Picture 2" descr="这里写图片描述">
            <a:extLst>
              <a:ext uri="{FF2B5EF4-FFF2-40B4-BE49-F238E27FC236}">
                <a16:creationId xmlns:a16="http://schemas.microsoft.com/office/drawing/2014/main" id="{1734AEFE-49E9-FF45-9E2A-622FD779D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2" y="0"/>
            <a:ext cx="4811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这里写图片描述">
            <a:extLst>
              <a:ext uri="{FF2B5EF4-FFF2-40B4-BE49-F238E27FC236}">
                <a16:creationId xmlns:a16="http://schemas.microsoft.com/office/drawing/2014/main" id="{1EADFD08-D809-F342-86F5-856C63C55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62" y="0"/>
            <a:ext cx="5495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3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0F631A2-6B92-B44B-924C-D364E0C63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86000"/>
            <a:ext cx="10972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4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C276317-E1B5-ED49-8CF1-DCE34C3364DB}"/>
              </a:ext>
            </a:extLst>
          </p:cNvPr>
          <p:cNvGrpSpPr/>
          <p:nvPr/>
        </p:nvGrpSpPr>
        <p:grpSpPr>
          <a:xfrm>
            <a:off x="1004838" y="-137160"/>
            <a:ext cx="9055738" cy="6399040"/>
            <a:chOff x="1004838" y="-137160"/>
            <a:chExt cx="9055738" cy="639904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57ADA0F-A9D0-4544-9E72-08591DD00B30}"/>
                </a:ext>
              </a:extLst>
            </p:cNvPr>
            <p:cNvGrpSpPr/>
            <p:nvPr/>
          </p:nvGrpSpPr>
          <p:grpSpPr>
            <a:xfrm>
              <a:off x="1110343" y="235132"/>
              <a:ext cx="8950233" cy="6026748"/>
              <a:chOff x="0" y="0"/>
              <a:chExt cx="8950233" cy="6026748"/>
            </a:xfrm>
          </p:grpSpPr>
          <p:pic>
            <p:nvPicPr>
              <p:cNvPr id="3074" name="Picture 2" descr="page5image168982960">
                <a:extLst>
                  <a:ext uri="{FF2B5EF4-FFF2-40B4-BE49-F238E27FC236}">
                    <a16:creationId xmlns:a16="http://schemas.microsoft.com/office/drawing/2014/main" id="{66135F3C-9A5C-8748-BA8C-B59D809B03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203700" cy="309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5" name="Picture 3" descr="page6image169079392">
                <a:extLst>
                  <a:ext uri="{FF2B5EF4-FFF2-40B4-BE49-F238E27FC236}">
                    <a16:creationId xmlns:a16="http://schemas.microsoft.com/office/drawing/2014/main" id="{A9220C99-943D-2141-BD4C-134BCA5752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3700" y="0"/>
                <a:ext cx="4127500" cy="309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 descr="page6image36356512">
                <a:extLst>
                  <a:ext uri="{FF2B5EF4-FFF2-40B4-BE49-F238E27FC236}">
                    <a16:creationId xmlns:a16="http://schemas.microsoft.com/office/drawing/2014/main" id="{324219B6-2D6C-3C41-B8EA-64E6AD04B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119269"/>
                <a:ext cx="850900" cy="241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4" descr="page6image36356512">
                <a:extLst>
                  <a:ext uri="{FF2B5EF4-FFF2-40B4-BE49-F238E27FC236}">
                    <a16:creationId xmlns:a16="http://schemas.microsoft.com/office/drawing/2014/main" id="{90BD7F8E-65A9-D34E-8354-B25A10F91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2000" y="119269"/>
                <a:ext cx="850900" cy="241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7" name="Picture 5" descr="page7image168910768">
                <a:extLst>
                  <a:ext uri="{FF2B5EF4-FFF2-40B4-BE49-F238E27FC236}">
                    <a16:creationId xmlns:a16="http://schemas.microsoft.com/office/drawing/2014/main" id="{1A60BD86-0DBB-3941-A305-DC318892C1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22" y="2927949"/>
                <a:ext cx="4178878" cy="3098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page6image36356512">
                <a:extLst>
                  <a:ext uri="{FF2B5EF4-FFF2-40B4-BE49-F238E27FC236}">
                    <a16:creationId xmlns:a16="http://schemas.microsoft.com/office/drawing/2014/main" id="{387D6685-4A3F-8C43-AD57-A8D5982B29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400" y="3108232"/>
                <a:ext cx="850900" cy="241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8" name="Picture 6" descr="page8image35112992">
                <a:extLst>
                  <a:ext uri="{FF2B5EF4-FFF2-40B4-BE49-F238E27FC236}">
                    <a16:creationId xmlns:a16="http://schemas.microsoft.com/office/drawing/2014/main" id="{3D24F272-F8AA-694A-A26C-16F6FDAB7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0895" y="2927948"/>
                <a:ext cx="4140305" cy="309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page6image36356512">
                <a:extLst>
                  <a:ext uri="{FF2B5EF4-FFF2-40B4-BE49-F238E27FC236}">
                    <a16:creationId xmlns:a16="http://schemas.microsoft.com/office/drawing/2014/main" id="{82974C46-602B-AF4C-88AA-C592514B9A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2000" y="3108232"/>
                <a:ext cx="850900" cy="241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553081-EDA7-5044-A10B-60C31BD3061A}"/>
                  </a:ext>
                </a:extLst>
              </p:cNvPr>
              <p:cNvSpPr txBox="1"/>
              <p:nvPr/>
            </p:nvSpPr>
            <p:spPr>
              <a:xfrm>
                <a:off x="3354975" y="360569"/>
                <a:ext cx="1436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1000V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F00805-019A-5042-B33C-0AB3C95FCBD5}"/>
                  </a:ext>
                </a:extLst>
              </p:cNvPr>
              <p:cNvSpPr txBox="1"/>
              <p:nvPr/>
            </p:nvSpPr>
            <p:spPr>
              <a:xfrm>
                <a:off x="7513318" y="360569"/>
                <a:ext cx="1436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1500V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64B0CDF-78A2-A14A-8400-34CCB572D564}"/>
                  </a:ext>
                </a:extLst>
              </p:cNvPr>
              <p:cNvSpPr txBox="1"/>
              <p:nvPr/>
            </p:nvSpPr>
            <p:spPr>
              <a:xfrm>
                <a:off x="3354975" y="3244334"/>
                <a:ext cx="1436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2000V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D1913B-FF77-EA4E-930E-CB568EE94439}"/>
                  </a:ext>
                </a:extLst>
              </p:cNvPr>
              <p:cNvSpPr txBox="1"/>
              <p:nvPr/>
            </p:nvSpPr>
            <p:spPr>
              <a:xfrm>
                <a:off x="7511139" y="3244334"/>
                <a:ext cx="1436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2500V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1F9A6F-E254-C444-B966-0E60F08BDF66}"/>
                </a:ext>
              </a:extLst>
            </p:cNvPr>
            <p:cNvSpPr txBox="1"/>
            <p:nvPr/>
          </p:nvSpPr>
          <p:spPr>
            <a:xfrm rot="16200000">
              <a:off x="771046" y="96632"/>
              <a:ext cx="744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5BC9BE-01F2-6B4B-A88C-E044459D8CBE}"/>
                </a:ext>
              </a:extLst>
            </p:cNvPr>
            <p:cNvSpPr txBox="1"/>
            <p:nvPr/>
          </p:nvSpPr>
          <p:spPr>
            <a:xfrm rot="16200000">
              <a:off x="5067446" y="96632"/>
              <a:ext cx="744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A67F31-FA7C-434D-BF31-025EF9F96687}"/>
                </a:ext>
              </a:extLst>
            </p:cNvPr>
            <p:cNvSpPr txBox="1"/>
            <p:nvPr/>
          </p:nvSpPr>
          <p:spPr>
            <a:xfrm rot="16200000">
              <a:off x="777828" y="2975627"/>
              <a:ext cx="744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4AE5AA-0CFC-9A4D-902E-F5A277B29C42}"/>
                </a:ext>
              </a:extLst>
            </p:cNvPr>
            <p:cNvSpPr txBox="1"/>
            <p:nvPr/>
          </p:nvSpPr>
          <p:spPr>
            <a:xfrm rot="16200000">
              <a:off x="5070126" y="2970881"/>
              <a:ext cx="744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602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F3BAD3-FAD0-134A-9647-3AA4799A0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" y="0"/>
            <a:ext cx="7854607" cy="2049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61B349-FFC4-DF45-B699-883ACA5C1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51" y="2049480"/>
            <a:ext cx="4841243" cy="49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1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30BFD4-6DF4-754C-A792-17C1CB3F2877}"/>
              </a:ext>
            </a:extLst>
          </p:cNvPr>
          <p:cNvSpPr txBox="1"/>
          <p:nvPr/>
        </p:nvSpPr>
        <p:spPr>
          <a:xfrm>
            <a:off x="4077730" y="135924"/>
            <a:ext cx="400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接收度</a:t>
            </a:r>
            <a:r>
              <a:rPr lang="en-US" altLang="zh-CN" dirty="0"/>
              <a:t>——</a:t>
            </a:r>
            <a:r>
              <a:rPr lang="zh-CN" altLang="en-US" dirty="0"/>
              <a:t>以</a:t>
            </a:r>
            <a:r>
              <a:rPr lang="en-US" altLang="zh-CN" dirty="0" err="1"/>
              <a:t>Dielectron</a:t>
            </a:r>
            <a:r>
              <a:rPr lang="zh-CN" altLang="en-US" dirty="0"/>
              <a:t>为例</a:t>
            </a:r>
            <a:endParaRPr lang="en-US" dirty="0"/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FE05D50F-15FA-A948-BE5D-4F0B9ADBE628}"/>
              </a:ext>
            </a:extLst>
          </p:cNvPr>
          <p:cNvSpPr/>
          <p:nvPr/>
        </p:nvSpPr>
        <p:spPr>
          <a:xfrm>
            <a:off x="148281" y="2001795"/>
            <a:ext cx="1816443" cy="9020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发生对撞产生双电子谱</a:t>
            </a:r>
            <a:endParaRPr lang="en-US" dirty="0"/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51C8114C-5BD6-A24D-9665-380696F4AA22}"/>
              </a:ext>
            </a:extLst>
          </p:cNvPr>
          <p:cNvSpPr/>
          <p:nvPr/>
        </p:nvSpPr>
        <p:spPr>
          <a:xfrm>
            <a:off x="5020962" y="2001794"/>
            <a:ext cx="1816443" cy="9020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在STAR接收度下的双电子谱</a:t>
            </a:r>
            <a:endParaRPr lang="en-US" dirty="0"/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C6920064-C371-0D41-8B09-7EB420E1239D}"/>
              </a:ext>
            </a:extLst>
          </p:cNvPr>
          <p:cNvSpPr/>
          <p:nvPr/>
        </p:nvSpPr>
        <p:spPr>
          <a:xfrm>
            <a:off x="9893643" y="2001794"/>
            <a:ext cx="1816443" cy="9020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在STAR接收度下有效率损失的双电子谱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89141A-7D2B-0C4D-A763-36526DC0364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964724" y="2452816"/>
            <a:ext cx="30562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929FDC-DD6F-7D40-AF47-A6938BE896A2}"/>
              </a:ext>
            </a:extLst>
          </p:cNvPr>
          <p:cNvCxnSpPr/>
          <p:nvPr/>
        </p:nvCxnSpPr>
        <p:spPr>
          <a:xfrm flipV="1">
            <a:off x="6837405" y="2452814"/>
            <a:ext cx="30562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4A87D5-E985-444C-9F2F-D94435E9E840}"/>
              </a:ext>
            </a:extLst>
          </p:cNvPr>
          <p:cNvSpPr txBox="1"/>
          <p:nvPr/>
        </p:nvSpPr>
        <p:spPr>
          <a:xfrm>
            <a:off x="2051222" y="1272746"/>
            <a:ext cx="284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电子产生后到达STAR的有效范围内</a:t>
            </a:r>
            <a:r>
              <a:rPr lang="zh-CN" altLang="en-US" dirty="0"/>
              <a:t>，只有在这个范围内才有可能被探测到，这个范围就是接收度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1FF27B-1474-AF4E-8EF4-424B3E7CAB06}"/>
              </a:ext>
            </a:extLst>
          </p:cNvPr>
          <p:cNvSpPr txBox="1"/>
          <p:nvPr/>
        </p:nvSpPr>
        <p:spPr>
          <a:xfrm>
            <a:off x="6965091" y="1165654"/>
            <a:ext cx="284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到达</a:t>
            </a:r>
            <a:r>
              <a:rPr lang="en-US" altLang="zh-CN" dirty="0"/>
              <a:t>STAR</a:t>
            </a:r>
            <a:r>
              <a:rPr lang="zh-CN" altLang="en-US" dirty="0"/>
              <a:t>有效范围内，但是</a:t>
            </a:r>
            <a:r>
              <a:rPr lang="en-US" altLang="zh-CN" dirty="0"/>
              <a:t>STAR</a:t>
            </a:r>
            <a:r>
              <a:rPr lang="zh-CN" altLang="en-US" dirty="0"/>
              <a:t>探测器不是所有的都能探测到，这个不能探测到的部分就是效率损失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31A1A8-70ED-344A-9852-FEC4B098A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19" y="3091557"/>
            <a:ext cx="5485714" cy="35196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E424F3-C7FA-244F-9DFD-47AB9E7FC851}"/>
              </a:ext>
            </a:extLst>
          </p:cNvPr>
          <p:cNvSpPr txBox="1"/>
          <p:nvPr/>
        </p:nvSpPr>
        <p:spPr>
          <a:xfrm>
            <a:off x="6289589" y="3274541"/>
            <a:ext cx="512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画出几条不能被STAR探测到的径迹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54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61947</TotalTime>
  <Words>75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Zhen1</dc:creator>
  <cp:lastModifiedBy>Wang, Zhen1</cp:lastModifiedBy>
  <cp:revision>18</cp:revision>
  <cp:lastPrinted>2022-02-20T08:19:15Z</cp:lastPrinted>
  <dcterms:created xsi:type="dcterms:W3CDTF">2022-02-12T07:37:48Z</dcterms:created>
  <dcterms:modified xsi:type="dcterms:W3CDTF">2022-04-07T09:01:53Z</dcterms:modified>
</cp:coreProperties>
</file>