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4"/>
  </p:sldMasterIdLst>
  <p:notesMasterIdLst>
    <p:notesMasterId r:id="rId21"/>
  </p:notesMasterIdLst>
  <p:sldIdLst>
    <p:sldId id="256" r:id="rId5"/>
    <p:sldId id="267" r:id="rId6"/>
    <p:sldId id="268" r:id="rId7"/>
    <p:sldId id="269" r:id="rId8"/>
    <p:sldId id="270" r:id="rId9"/>
    <p:sldId id="271" r:id="rId10"/>
    <p:sldId id="258" r:id="rId11"/>
    <p:sldId id="272" r:id="rId12"/>
    <p:sldId id="259" r:id="rId13"/>
    <p:sldId id="260" r:id="rId14"/>
    <p:sldId id="261" r:id="rId15"/>
    <p:sldId id="262" r:id="rId16"/>
    <p:sldId id="263" r:id="rId17"/>
    <p:sldId id="264" r:id="rId18"/>
    <p:sldId id="266" r:id="rId19"/>
    <p:sldId id="265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n Zuqui" initials="WZ" lastIdx="2" clrIdx="0">
    <p:extLst>
      <p:ext uri="{19B8F6BF-5375-455C-9EA6-DF929625EA0E}">
        <p15:presenceInfo xmlns:p15="http://schemas.microsoft.com/office/powerpoint/2012/main" userId="S::willian.zuqui@ravex.com.br::9d55148c-0962-48df-ae14-01e4c392eb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5C2D91"/>
    <a:srgbClr val="633496"/>
    <a:srgbClr val="5D2E91"/>
    <a:srgbClr val="5E2F92"/>
    <a:srgbClr val="AD83DC"/>
    <a:srgbClr val="34BDD3"/>
    <a:srgbClr val="B71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6853" autoAdjust="0"/>
  </p:normalViewPr>
  <p:slideViewPr>
    <p:cSldViewPr snapToGrid="0">
      <p:cViewPr varScale="1">
        <p:scale>
          <a:sx n="112" d="100"/>
          <a:sy n="112" d="100"/>
        </p:scale>
        <p:origin x="37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56557-220E-415C-A531-4E3EF3D4FD0C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F0149-16EF-4515-90DA-342F4CB09E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303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Mostrar o bin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F0149-16EF-4515-90DA-342F4CB09EF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540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Alguém sabe a diferença entre Propriedades e Campos?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F0149-16EF-4515-90DA-342F4CB09EF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796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F0149-16EF-4515-90DA-342F4CB09EF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447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F0149-16EF-4515-90DA-342F4CB09EF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478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F0149-16EF-4515-90DA-342F4CB09EF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901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F0149-16EF-4515-90DA-342F4CB09EF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119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DC49A-AA2C-4B02-962C-A5FC7D866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7331C0-0A87-4AD8-9F46-7B8AE531C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DB19A6-7868-4FB8-ADBA-F064A029C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5548-BAD5-4356-AF3C-3D5ED21FDBDC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BAC673-77BD-4D0D-BE4A-79C06520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AAB36E-4C29-4794-A9EC-3B5AD05C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FE03-931B-43BA-A612-7ECA77F350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54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D1BEF-80CF-410D-BFFC-186CB20A5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F2F1FA5-83B2-4684-9ABF-2F2A3AC92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B75AD1-9B23-448E-9DF9-6EAF0EA1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5548-BAD5-4356-AF3C-3D5ED21FDBDC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6F5723-9C7E-48B8-9D70-AA727F8F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B67501-99F7-4384-831F-730E16AD3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FE03-931B-43BA-A612-7ECA77F350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11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9A1FBA-24B5-42F1-9A73-8737984B2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407CF2-38C8-40B6-9518-AEE4A1B66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48D1B3-A665-453F-873E-A1C64CC8E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5548-BAD5-4356-AF3C-3D5ED21FDBDC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2027D3-BB03-497D-AA2D-51FE6E90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2BA27C-C53D-45CE-8871-7F176383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FE03-931B-43BA-A612-7ECA77F350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54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60F1D-C0E2-4055-B4A1-C81774A0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038DA-DC0A-49DD-AA85-DA07B2F5F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62401E-EF4C-43D1-B038-506AB1E6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5548-BAD5-4356-AF3C-3D5ED21FDBDC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50B080-E741-4B1C-9593-631153305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793A8C-B9F5-4F21-B997-27E4195B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FE03-931B-43BA-A612-7ECA77F350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13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9CC7B-82BD-4268-AB5F-9138D53D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AA0D39-C83F-497E-AA12-D618C6FF5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CF85D9-478F-4F45-8C0E-63EA82AB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5548-BAD5-4356-AF3C-3D5ED21FDBDC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53388B-532E-4475-862B-257B44F1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80137D-4476-4088-8C99-EFA01904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FE03-931B-43BA-A612-7ECA77F350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31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B9AC6-72D0-4E12-BB4A-83B44FA71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83410E-AA97-4BAC-80DF-2910E77C0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1BAC18-30BF-4A46-A433-6B365C312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C9ECB7-B859-46B7-9837-18893950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5548-BAD5-4356-AF3C-3D5ED21FDBDC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D163E1-4101-4A40-927F-1634B9E9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03830E-58D5-4985-B4C5-FEDC087A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FE03-931B-43BA-A612-7ECA77F350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77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D7FDF-B69A-4D72-80AA-509B65BBA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C8D355-820A-4968-82D0-AE7B5A482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DA5C6F-FEA2-4A19-BCB2-3C1AC772B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694197D-6623-4973-9F93-D3398A66C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5A81F4-A3CD-482D-A297-C9E36FB18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44CF4F-305A-4BD0-8C6B-A21401D6C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5548-BAD5-4356-AF3C-3D5ED21FDBDC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BECC34E-1499-4871-8347-99F9BB23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401295A-E712-4E8C-B4A3-B9B5E816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FE03-931B-43BA-A612-7ECA77F350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86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26CD2-6BD7-49E9-A1B8-3FA27866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C54D93-6BEF-49FF-A9AB-46B2FAE64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5548-BAD5-4356-AF3C-3D5ED21FDBDC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568729F-A666-4456-9316-B76F7D65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9AC8F5-E9E1-40A5-8AA4-4FCE9C117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FE03-931B-43BA-A612-7ECA77F350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48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8C4B880-211B-4F51-A23D-622E4530A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5548-BAD5-4356-AF3C-3D5ED21FDBDC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C1A0EFD-786D-453D-BF9B-F0824B59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3E5C425-A406-45BE-B53A-935DFD197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FE03-931B-43BA-A612-7ECA77F350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20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C7FA6-2823-473F-890F-E7E21650B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477F4F-89AF-41E1-8472-F82703F08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D5D4E6-6101-4312-B218-396F27D71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E310A9-F8D0-47A0-AFC4-B01F501D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5548-BAD5-4356-AF3C-3D5ED21FDBDC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F3FFDC-D81E-4C01-9A78-83BF9FB5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37F826-18E1-4833-88CB-AB8E015B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FE03-931B-43BA-A612-7ECA77F350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34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F6AAC-99C4-45F0-9A58-40B431A3B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73AE20-F7D0-488F-9A8F-75166706A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0A23AB-6367-4BE4-ADD8-3ABA4EA2C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B0E9AC-39A6-41D4-9A99-F382B50E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5548-BAD5-4356-AF3C-3D5ED21FDBDC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607D41-4B30-4249-AD78-E5DB75C1D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C564DD-66A3-42D5-B58A-8B640319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FE03-931B-43BA-A612-7ECA77F350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17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allwhitebackground.com/blue-powerpoint-background.html/download/9682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B4DCDAB-1437-4F82-8D14-D5A6397E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918BB-540C-4292-A29B-C5BA79CCC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2813AE-2B6F-4C88-9239-96433D2A0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75548-BAD5-4356-AF3C-3D5ED21FDBDC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C2267C-B5C6-40DB-9EEB-821082D2F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E40F3D-9483-4F1E-BAA6-506CDC6BB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CFE03-931B-43BA-A612-7ECA77F350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87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microsoft.com/pt-br/dotnet/api/system.type.isprimitive?view=net-6.0" TargetMode="External"/><Relationship Id="rId5" Type="http://schemas.openxmlformats.org/officeDocument/2006/relationships/hyperlink" Target="https://docs.microsoft.com/en-us/dotnet/csharp/fundamentals/types/" TargetMode="External"/><Relationship Id="rId4" Type="http://schemas.openxmlformats.org/officeDocument/2006/relationships/hyperlink" Target="https://docs.microsoft.com/pt-br/dotnet/csharp/language-reference/builtin-types/built-in-type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gitpod-always-ready-to-co/dodmmooeoklaejobgleioelladacbeki" TargetMode="External"/><Relationship Id="rId2" Type="http://schemas.openxmlformats.org/officeDocument/2006/relationships/hyperlink" Target="https://github.com/wzuqui/fundamento-csharp-aula1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99589-7682-40CF-BC35-CD525EB87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1</a:t>
            </a:r>
            <a:br>
              <a:rPr lang="pt-BR" dirty="0"/>
            </a:br>
            <a:r>
              <a:rPr lang="pt-BR" dirty="0"/>
              <a:t>Fundamentos C#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A9C85C-870E-4BD4-8FC0-38FD39AD2C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Sintaxe, listas e Exercício</a:t>
            </a:r>
          </a:p>
        </p:txBody>
      </p:sp>
    </p:spTree>
    <p:extLst>
      <p:ext uri="{BB962C8B-B14F-4D97-AF65-F5344CB8AC3E}">
        <p14:creationId xmlns:p14="http://schemas.microsoft.com/office/powerpoint/2010/main" val="1311685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F788E-485A-4992-B9B1-E7F30B37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PRIMITIVOS E COMPLEXOS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DE1C1-01BA-45A8-BDB6-82314501AC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sz="1800" dirty="0"/>
              <a:t>Todos os tipos herdam de um tipo base .Net</a:t>
            </a:r>
          </a:p>
          <a:p>
            <a:pPr lvl="1"/>
            <a:r>
              <a:rPr lang="pt-BR" sz="1400" dirty="0"/>
              <a:t>Método prontos ex: ToString()</a:t>
            </a:r>
          </a:p>
          <a:p>
            <a:pPr lvl="1"/>
            <a:r>
              <a:rPr lang="pt-BR" sz="1400" dirty="0"/>
              <a:t>Operadores básico de comparação e atribuição</a:t>
            </a:r>
          </a:p>
          <a:p>
            <a:r>
              <a:rPr lang="pt-BR" sz="1800" dirty="0"/>
              <a:t>Primitivos</a:t>
            </a:r>
          </a:p>
          <a:p>
            <a:pPr lvl="1"/>
            <a:r>
              <a:rPr lang="pt-BR" sz="1600" dirty="0"/>
              <a:t>Booleanos, Inteiros, Flutuantes, Textos</a:t>
            </a:r>
          </a:p>
          <a:p>
            <a:pPr lvl="1"/>
            <a:r>
              <a:rPr lang="pt-BR" sz="1600" dirty="0"/>
              <a:t>Tipo de valor</a:t>
            </a:r>
          </a:p>
          <a:p>
            <a:pPr lvl="2"/>
            <a:r>
              <a:rPr lang="pt-BR" sz="1200" dirty="0"/>
              <a:t>Memoria stack</a:t>
            </a:r>
          </a:p>
          <a:p>
            <a:pPr lvl="2"/>
            <a:r>
              <a:rPr lang="pt-BR" sz="1200" dirty="0"/>
              <a:t>Sempre que passar esse valor ele sempre vai criar um objeto novo</a:t>
            </a:r>
          </a:p>
          <a:p>
            <a:pPr lvl="2"/>
            <a:r>
              <a:rPr lang="pt-BR" sz="1200" dirty="0"/>
              <a:t>Direto com dados e não referência</a:t>
            </a:r>
          </a:p>
          <a:p>
            <a:r>
              <a:rPr lang="pt-BR" sz="1800" dirty="0"/>
              <a:t>Complexos</a:t>
            </a:r>
          </a:p>
          <a:p>
            <a:pPr lvl="1"/>
            <a:r>
              <a:rPr lang="pt-BR" sz="1600" dirty="0"/>
              <a:t>Datas (DateTime, TimeSpan)</a:t>
            </a:r>
          </a:p>
          <a:p>
            <a:pPr lvl="1"/>
            <a:r>
              <a:rPr lang="pt-BR" sz="1600" dirty="0"/>
              <a:t>Objetos criados pelo programador</a:t>
            </a:r>
          </a:p>
          <a:p>
            <a:pPr lvl="2"/>
            <a:r>
              <a:rPr lang="pt-BR" sz="1200" dirty="0"/>
              <a:t>Memória heap</a:t>
            </a:r>
          </a:p>
          <a:p>
            <a:pPr lvl="2"/>
            <a:r>
              <a:rPr lang="pt-BR" sz="1200" dirty="0"/>
              <a:t>Tipos der referência</a:t>
            </a:r>
          </a:p>
          <a:p>
            <a:pPr lvl="2"/>
            <a:r>
              <a:rPr lang="pt-BR" sz="1400" dirty="0"/>
              <a:t>Pessoa</a:t>
            </a:r>
          </a:p>
          <a:p>
            <a:pPr lvl="2"/>
            <a:r>
              <a:rPr lang="pt-BR" sz="1400" dirty="0"/>
              <a:t>Equipamento</a:t>
            </a:r>
          </a:p>
          <a:p>
            <a:pPr lvl="2"/>
            <a:r>
              <a:rPr lang="pt-BR" sz="1400" dirty="0"/>
              <a:t>Entidade</a:t>
            </a:r>
          </a:p>
          <a:p>
            <a:pPr lvl="2"/>
            <a:r>
              <a:rPr lang="pt-BR" sz="1400" dirty="0"/>
              <a:t>Etc..</a:t>
            </a:r>
          </a:p>
          <a:p>
            <a:pPr lvl="2"/>
            <a:endParaRPr lang="pt-BR" sz="1400" dirty="0"/>
          </a:p>
          <a:p>
            <a:r>
              <a:rPr lang="pt-BR" sz="2200" dirty="0"/>
              <a:t>Inferência de tipo</a:t>
            </a:r>
          </a:p>
          <a:p>
            <a:pPr lvl="1"/>
            <a:r>
              <a:rPr lang="pt-BR" sz="1800" dirty="0"/>
              <a:t>Somente para variáveis</a:t>
            </a:r>
          </a:p>
          <a:p>
            <a:r>
              <a:rPr lang="pt-BR" sz="2200" dirty="0"/>
              <a:t>Tipagem estática</a:t>
            </a:r>
          </a:p>
        </p:txBody>
      </p:sp>
      <p:pic>
        <p:nvPicPr>
          <p:cNvPr id="14" name="Espaço Reservado para Conteúdo 13">
            <a:extLst>
              <a:ext uri="{FF2B5EF4-FFF2-40B4-BE49-F238E27FC236}">
                <a16:creationId xmlns:a16="http://schemas.microsoft.com/office/drawing/2014/main" id="{D83479D8-D71C-4298-8C89-3B801CA1E7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95291" y="1739274"/>
            <a:ext cx="5181600" cy="980953"/>
          </a:xfr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1ADC23D-E31C-453D-AFF1-25439EDA137A}"/>
              </a:ext>
            </a:extLst>
          </p:cNvPr>
          <p:cNvSpPr txBox="1"/>
          <p:nvPr/>
        </p:nvSpPr>
        <p:spPr>
          <a:xfrm>
            <a:off x="6295291" y="4454641"/>
            <a:ext cx="60998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Tipos internos-referência C# | Microsoft </a:t>
            </a:r>
            <a:r>
              <a:rPr lang="pt-BR" dirty="0" err="1">
                <a:hlinkClick r:id="rId4"/>
              </a:rPr>
              <a:t>Docs</a:t>
            </a:r>
            <a:endParaRPr lang="pt-BR" dirty="0"/>
          </a:p>
          <a:p>
            <a:r>
              <a:rPr lang="pt-BR" dirty="0">
                <a:hlinkClick r:id="rId5"/>
              </a:rPr>
              <a:t>O sistema tipo C# | Microsoft </a:t>
            </a:r>
            <a:r>
              <a:rPr lang="pt-BR" dirty="0" err="1">
                <a:hlinkClick r:id="rId5"/>
              </a:rPr>
              <a:t>Docs</a:t>
            </a:r>
            <a:endParaRPr lang="pt-BR" dirty="0"/>
          </a:p>
          <a:p>
            <a:r>
              <a:rPr lang="pt-BR" dirty="0" err="1">
                <a:hlinkClick r:id="rId6"/>
              </a:rPr>
              <a:t>Type.IsPrimitive</a:t>
            </a:r>
            <a:r>
              <a:rPr lang="pt-BR" dirty="0">
                <a:hlinkClick r:id="rId6"/>
              </a:rPr>
              <a:t> Propriedade (System) | Microsoft </a:t>
            </a:r>
            <a:r>
              <a:rPr lang="pt-BR" dirty="0" err="1">
                <a:hlinkClick r:id="rId6"/>
              </a:rPr>
              <a:t>Docs</a:t>
            </a:r>
            <a:endParaRPr lang="pt-BR" dirty="0"/>
          </a:p>
        </p:txBody>
      </p:sp>
      <p:sp>
        <p:nvSpPr>
          <p:cNvPr id="21" name="Seta: para Baixo 20">
            <a:extLst>
              <a:ext uri="{FF2B5EF4-FFF2-40B4-BE49-F238E27FC236}">
                <a16:creationId xmlns:a16="http://schemas.microsoft.com/office/drawing/2014/main" id="{FCD11A3B-6227-4B3F-87BD-9233088FACB7}"/>
              </a:ext>
            </a:extLst>
          </p:cNvPr>
          <p:cNvSpPr/>
          <p:nvPr/>
        </p:nvSpPr>
        <p:spPr>
          <a:xfrm rot="10800000">
            <a:off x="6843346" y="2397168"/>
            <a:ext cx="320040" cy="646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Seta: para Baixo 21">
            <a:extLst>
              <a:ext uri="{FF2B5EF4-FFF2-40B4-BE49-F238E27FC236}">
                <a16:creationId xmlns:a16="http://schemas.microsoft.com/office/drawing/2014/main" id="{3A03C3B8-F642-4C32-871B-E6DC0734454F}"/>
              </a:ext>
            </a:extLst>
          </p:cNvPr>
          <p:cNvSpPr/>
          <p:nvPr/>
        </p:nvSpPr>
        <p:spPr>
          <a:xfrm rot="10800000">
            <a:off x="9814560" y="2429383"/>
            <a:ext cx="320040" cy="646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A5948DE-9D6D-4EE9-B371-FA729696AEE3}"/>
              </a:ext>
            </a:extLst>
          </p:cNvPr>
          <p:cNvSpPr txBox="1"/>
          <p:nvPr/>
        </p:nvSpPr>
        <p:spPr>
          <a:xfrm>
            <a:off x="6295291" y="3133229"/>
            <a:ext cx="5591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1º diferença em uma IDE com AST padrão será a cor na qual ela é representada, onde 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azul é primitivo</a:t>
            </a:r>
            <a:r>
              <a:rPr lang="pt-BR" dirty="0"/>
              <a:t>, e </a:t>
            </a:r>
            <a:r>
              <a:rPr lang="pt-BR" dirty="0">
                <a:solidFill>
                  <a:srgbClr val="00B050"/>
                </a:solidFill>
              </a:rPr>
              <a:t>verde não primitivo</a:t>
            </a:r>
            <a:r>
              <a:rPr lang="pt-BR" dirty="0"/>
              <a:t>.</a:t>
            </a:r>
          </a:p>
          <a:p>
            <a:r>
              <a:rPr lang="pt-BR" dirty="0"/>
              <a:t>2º diferença  </a:t>
            </a:r>
            <a:r>
              <a:rPr lang="pt-BR" dirty="0" err="1"/>
              <a:t>PascalCasing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minúsculo</a:t>
            </a:r>
          </a:p>
        </p:txBody>
      </p:sp>
    </p:spTree>
    <p:extLst>
      <p:ext uri="{BB962C8B-B14F-4D97-AF65-F5344CB8AC3E}">
        <p14:creationId xmlns:p14="http://schemas.microsoft.com/office/powerpoint/2010/main" val="318919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F788E-485A-4992-B9B1-E7F30B37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DE1C1-01BA-45A8-BDB6-82314501AC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1800" dirty="0"/>
              <a:t>Entrada</a:t>
            </a:r>
          </a:p>
          <a:p>
            <a:pPr lvl="1"/>
            <a:r>
              <a:rPr lang="pt-BR" sz="1600" dirty="0"/>
              <a:t>Parâmetros</a:t>
            </a:r>
          </a:p>
          <a:p>
            <a:pPr lvl="2"/>
            <a:r>
              <a:rPr lang="pt-BR" sz="1200" dirty="0"/>
              <a:t>Tipos não permite inferência</a:t>
            </a:r>
          </a:p>
          <a:p>
            <a:r>
              <a:rPr lang="pt-BR" sz="1800" dirty="0"/>
              <a:t>Processamento</a:t>
            </a:r>
          </a:p>
          <a:p>
            <a:pPr lvl="1"/>
            <a:r>
              <a:rPr lang="pt-BR" sz="1600" dirty="0"/>
              <a:t>Complexidade ciclomática</a:t>
            </a:r>
          </a:p>
          <a:p>
            <a:pPr lvl="2"/>
            <a:r>
              <a:rPr lang="pt-BR" sz="1400" dirty="0" err="1"/>
              <a:t>If</a:t>
            </a:r>
            <a:r>
              <a:rPr lang="pt-BR" sz="1400" dirty="0"/>
              <a:t>, Else, For, Foreach, </a:t>
            </a:r>
            <a:r>
              <a:rPr lang="pt-BR" sz="1400" dirty="0" err="1"/>
              <a:t>While</a:t>
            </a:r>
            <a:endParaRPr lang="pt-BR" sz="1400" dirty="0"/>
          </a:p>
          <a:p>
            <a:r>
              <a:rPr lang="pt-BR" sz="1800" dirty="0"/>
              <a:t>Saída</a:t>
            </a:r>
          </a:p>
          <a:p>
            <a:pPr lvl="1"/>
            <a:r>
              <a:rPr lang="pt-BR" sz="1600" dirty="0"/>
              <a:t>Tipo do retorno (primitivo, complexo)</a:t>
            </a:r>
          </a:p>
          <a:p>
            <a:r>
              <a:rPr lang="pt-BR" sz="1800" dirty="0"/>
              <a:t>Suporta operador lambda</a:t>
            </a:r>
          </a:p>
          <a:p>
            <a:pPr lvl="1"/>
            <a:r>
              <a:rPr lang="pt-BR" sz="1600" dirty="0"/>
              <a:t>Separa os parâmetros de entrada no lado esquerdo e o processamento no lado direito</a:t>
            </a:r>
          </a:p>
          <a:p>
            <a:pPr lvl="1"/>
            <a:r>
              <a:rPr lang="pt-BR" sz="1600" dirty="0"/>
              <a:t>O símbolo </a:t>
            </a:r>
            <a:r>
              <a:rPr lang="pt-BR" sz="1600" b="1" dirty="0" err="1"/>
              <a:t>return</a:t>
            </a:r>
            <a:r>
              <a:rPr lang="pt-BR" sz="1600" dirty="0"/>
              <a:t> é implícito.</a:t>
            </a:r>
          </a:p>
          <a:p>
            <a:pPr lvl="1"/>
            <a:r>
              <a:rPr lang="pt-BR" sz="1600" dirty="0"/>
              <a:t>PARAMETROS =&gt; PROCESSAMENTO</a:t>
            </a:r>
          </a:p>
          <a:p>
            <a:r>
              <a:rPr lang="pt-BR" sz="1800" dirty="0"/>
              <a:t>Suporte a sobrecarga</a:t>
            </a:r>
          </a:p>
          <a:p>
            <a:pPr lvl="1"/>
            <a:r>
              <a:rPr lang="pt-BR" sz="1400" dirty="0"/>
              <a:t>Mesmo nome porem parâmetros e/ou retorno diferente</a:t>
            </a:r>
          </a:p>
        </p:txBody>
      </p:sp>
      <p:pic>
        <p:nvPicPr>
          <p:cNvPr id="16" name="Espaço Reservado para Conteúdo 12">
            <a:extLst>
              <a:ext uri="{FF2B5EF4-FFF2-40B4-BE49-F238E27FC236}">
                <a16:creationId xmlns:a16="http://schemas.microsoft.com/office/drawing/2014/main" id="{10F060D1-0A2D-4AA2-8ECC-3382FB6CA1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86454" y="1825625"/>
            <a:ext cx="3553092" cy="4351338"/>
          </a:xfrm>
          <a:prstGeom prst="rect">
            <a:avLst/>
          </a:prstGeom>
        </p:spPr>
      </p:pic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601EE55E-DE70-48C1-9C59-3DA1ED326022}"/>
              </a:ext>
            </a:extLst>
          </p:cNvPr>
          <p:cNvCxnSpPr>
            <a:cxnSpLocks/>
          </p:cNvCxnSpPr>
          <p:nvPr/>
        </p:nvCxnSpPr>
        <p:spPr>
          <a:xfrm>
            <a:off x="2133600" y="2028825"/>
            <a:ext cx="7477125" cy="2000250"/>
          </a:xfrm>
          <a:prstGeom prst="bentConnector3">
            <a:avLst>
              <a:gd name="adj1" fmla="val 99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862D9BD9-28B7-49ED-9CA8-77B450BC32DE}"/>
              </a:ext>
            </a:extLst>
          </p:cNvPr>
          <p:cNvSpPr/>
          <p:nvPr/>
        </p:nvSpPr>
        <p:spPr>
          <a:xfrm>
            <a:off x="7435850" y="4210050"/>
            <a:ext cx="1765300" cy="508000"/>
          </a:xfrm>
          <a:prstGeom prst="rect">
            <a:avLst/>
          </a:prstGeom>
          <a:solidFill>
            <a:srgbClr val="4472C4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71808218-08DB-4BDE-91A8-18357C58CEBC}"/>
              </a:ext>
            </a:extLst>
          </p:cNvPr>
          <p:cNvCxnSpPr>
            <a:cxnSpLocks/>
          </p:cNvCxnSpPr>
          <p:nvPr/>
        </p:nvCxnSpPr>
        <p:spPr>
          <a:xfrm>
            <a:off x="2726108" y="2751746"/>
            <a:ext cx="4646242" cy="17313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91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>
            <a:extLst>
              <a:ext uri="{FF2B5EF4-FFF2-40B4-BE49-F238E27FC236}">
                <a16:creationId xmlns:a16="http://schemas.microsoft.com/office/drawing/2014/main" id="{685ED5E4-8103-4ECE-A978-2FBD210B4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851"/>
            <a:ext cx="12192000" cy="5540298"/>
          </a:xfrm>
          <a:prstGeom prst="rect">
            <a:avLst/>
          </a:prstGeom>
        </p:spPr>
      </p:pic>
      <p:sp>
        <p:nvSpPr>
          <p:cNvPr id="10" name="Balão de Fala: Retângulo 9">
            <a:extLst>
              <a:ext uri="{FF2B5EF4-FFF2-40B4-BE49-F238E27FC236}">
                <a16:creationId xmlns:a16="http://schemas.microsoft.com/office/drawing/2014/main" id="{861B035A-4110-4286-B021-B4C7237D2F07}"/>
              </a:ext>
            </a:extLst>
          </p:cNvPr>
          <p:cNvSpPr/>
          <p:nvPr/>
        </p:nvSpPr>
        <p:spPr>
          <a:xfrm>
            <a:off x="124425" y="1692402"/>
            <a:ext cx="1905803" cy="612648"/>
          </a:xfrm>
          <a:prstGeom prst="wedgeRectCallout">
            <a:avLst>
              <a:gd name="adj1" fmla="val -5101"/>
              <a:gd name="adj2" fmla="val 178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Encapsulamento</a:t>
            </a:r>
          </a:p>
        </p:txBody>
      </p:sp>
      <p:sp>
        <p:nvSpPr>
          <p:cNvPr id="11" name="Balão de Fala: Retângulo 10">
            <a:extLst>
              <a:ext uri="{FF2B5EF4-FFF2-40B4-BE49-F238E27FC236}">
                <a16:creationId xmlns:a16="http://schemas.microsoft.com/office/drawing/2014/main" id="{E9B1B457-407E-49C8-A173-BED0D13F4594}"/>
              </a:ext>
            </a:extLst>
          </p:cNvPr>
          <p:cNvSpPr/>
          <p:nvPr/>
        </p:nvSpPr>
        <p:spPr>
          <a:xfrm>
            <a:off x="2156059" y="1692402"/>
            <a:ext cx="989797" cy="612648"/>
          </a:xfrm>
          <a:prstGeom prst="wedgeRectCallout">
            <a:avLst>
              <a:gd name="adj1" fmla="val -111336"/>
              <a:gd name="adj2" fmla="val 1825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Retorno</a:t>
            </a:r>
          </a:p>
        </p:txBody>
      </p:sp>
      <p:sp>
        <p:nvSpPr>
          <p:cNvPr id="12" name="Balão de Fala: Retângulo 11">
            <a:extLst>
              <a:ext uri="{FF2B5EF4-FFF2-40B4-BE49-F238E27FC236}">
                <a16:creationId xmlns:a16="http://schemas.microsoft.com/office/drawing/2014/main" id="{8C432B12-6823-4BEA-97BA-A45D51C926E5}"/>
              </a:ext>
            </a:extLst>
          </p:cNvPr>
          <p:cNvSpPr/>
          <p:nvPr/>
        </p:nvSpPr>
        <p:spPr>
          <a:xfrm>
            <a:off x="3271687" y="1692402"/>
            <a:ext cx="2101615" cy="612648"/>
          </a:xfrm>
          <a:prstGeom prst="wedgeRectCallout">
            <a:avLst>
              <a:gd name="adj1" fmla="val -86660"/>
              <a:gd name="adj2" fmla="val 1817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Nome do método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E99EA8E-570F-47F4-856D-1098308DE072}"/>
              </a:ext>
            </a:extLst>
          </p:cNvPr>
          <p:cNvSpPr/>
          <p:nvPr/>
        </p:nvSpPr>
        <p:spPr>
          <a:xfrm>
            <a:off x="661400" y="3280443"/>
            <a:ext cx="2178050" cy="612648"/>
          </a:xfrm>
          <a:prstGeom prst="rect">
            <a:avLst/>
          </a:prstGeom>
          <a:solidFill>
            <a:srgbClr val="4472C4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Balão de Fala: Retângulo 17">
            <a:extLst>
              <a:ext uri="{FF2B5EF4-FFF2-40B4-BE49-F238E27FC236}">
                <a16:creationId xmlns:a16="http://schemas.microsoft.com/office/drawing/2014/main" id="{A9F9D648-145C-47E1-AC8E-F98E3F38CB27}"/>
              </a:ext>
            </a:extLst>
          </p:cNvPr>
          <p:cNvSpPr/>
          <p:nvPr/>
        </p:nvSpPr>
        <p:spPr>
          <a:xfrm>
            <a:off x="3145856" y="3280443"/>
            <a:ext cx="1905803" cy="612648"/>
          </a:xfrm>
          <a:prstGeom prst="wedgeRectCallout">
            <a:avLst>
              <a:gd name="adj1" fmla="val -62576"/>
              <a:gd name="adj2" fmla="val -37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Processamento</a:t>
            </a:r>
          </a:p>
        </p:txBody>
      </p:sp>
      <p:sp>
        <p:nvSpPr>
          <p:cNvPr id="19" name="Balão de Fala: Retângulo 18">
            <a:extLst>
              <a:ext uri="{FF2B5EF4-FFF2-40B4-BE49-F238E27FC236}">
                <a16:creationId xmlns:a16="http://schemas.microsoft.com/office/drawing/2014/main" id="{2FA7E73B-8892-48C7-8B9F-18A19F263C01}"/>
              </a:ext>
            </a:extLst>
          </p:cNvPr>
          <p:cNvSpPr/>
          <p:nvPr/>
        </p:nvSpPr>
        <p:spPr>
          <a:xfrm>
            <a:off x="2318785" y="5349498"/>
            <a:ext cx="1905803" cy="612648"/>
          </a:xfrm>
          <a:prstGeom prst="wedgeRectCallout">
            <a:avLst>
              <a:gd name="adj1" fmla="val -18094"/>
              <a:gd name="adj2" fmla="val -819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Tipo parâmetro</a:t>
            </a:r>
          </a:p>
        </p:txBody>
      </p:sp>
      <p:sp>
        <p:nvSpPr>
          <p:cNvPr id="20" name="Balão de Fala: Retângulo 19">
            <a:extLst>
              <a:ext uri="{FF2B5EF4-FFF2-40B4-BE49-F238E27FC236}">
                <a16:creationId xmlns:a16="http://schemas.microsoft.com/office/drawing/2014/main" id="{80CB8E5A-136E-4305-A936-8BCB9262FE74}"/>
              </a:ext>
            </a:extLst>
          </p:cNvPr>
          <p:cNvSpPr/>
          <p:nvPr/>
        </p:nvSpPr>
        <p:spPr>
          <a:xfrm>
            <a:off x="4420400" y="5349498"/>
            <a:ext cx="1905803" cy="612648"/>
          </a:xfrm>
          <a:prstGeom prst="wedgeRectCallout">
            <a:avLst>
              <a:gd name="adj1" fmla="val -22093"/>
              <a:gd name="adj2" fmla="val -721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Nome parâmetro</a:t>
            </a:r>
          </a:p>
        </p:txBody>
      </p:sp>
    </p:spTree>
    <p:extLst>
      <p:ext uri="{BB962C8B-B14F-4D97-AF65-F5344CB8AC3E}">
        <p14:creationId xmlns:p14="http://schemas.microsoft.com/office/powerpoint/2010/main" val="75886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F788E-485A-4992-B9B1-E7F30B37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DE1C1-01BA-45A8-BDB6-82314501AC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1800" dirty="0" err="1"/>
              <a:t>Array</a:t>
            </a:r>
            <a:endParaRPr lang="pt-BR" sz="1800" dirty="0"/>
          </a:p>
          <a:p>
            <a:pPr lvl="1"/>
            <a:r>
              <a:rPr lang="pt-BR" sz="1400" dirty="0"/>
              <a:t>Tamanho definido (Explicito ou Implícito)</a:t>
            </a:r>
          </a:p>
          <a:p>
            <a:pPr lvl="1"/>
            <a:r>
              <a:rPr lang="pt-BR" sz="1400" dirty="0"/>
              <a:t>Não permite adicionar ou remover elementos</a:t>
            </a:r>
          </a:p>
          <a:p>
            <a:pPr lvl="1"/>
            <a:r>
              <a:rPr lang="pt-BR" sz="1400" dirty="0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r>
              <a:rPr lang="pt-BR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xArray</a:t>
            </a:r>
            <a:r>
              <a:rPr lang="pt-BR" sz="1400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pt-BR" sz="1400" dirty="0">
                <a:solidFill>
                  <a:srgbClr val="0000FF"/>
                </a:solidFill>
                <a:latin typeface="Fira Code" panose="020B08090500000200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t-BR" sz="1400" dirty="0">
                <a:solidFill>
                  <a:srgbClr val="0000FF"/>
                </a:solidFill>
                <a:latin typeface="Fira Code" panose="020B08090500000200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latin typeface="Fira Code" panose="020B0809050000020004" pitchFamily="49" charset="0"/>
              </a:rPr>
              <a:t>[] {</a:t>
            </a:r>
            <a:r>
              <a:rPr lang="pt-BR" sz="1400" dirty="0">
                <a:solidFill>
                  <a:srgbClr val="B41414"/>
                </a:solidFill>
                <a:latin typeface="Fira Code" panose="020B0809050000020004" pitchFamily="49" charset="0"/>
              </a:rPr>
              <a:t>"</a:t>
            </a:r>
            <a:r>
              <a:rPr lang="pt-BR" sz="1400" dirty="0" err="1">
                <a:solidFill>
                  <a:srgbClr val="B41414"/>
                </a:solidFill>
                <a:latin typeface="Fira Code" panose="020B0809050000020004" pitchFamily="49" charset="0"/>
              </a:rPr>
              <a:t>Bronza</a:t>
            </a:r>
            <a:r>
              <a:rPr lang="pt-BR" sz="1400" dirty="0">
                <a:solidFill>
                  <a:srgbClr val="B41414"/>
                </a:solidFill>
                <a:latin typeface="Fira Code" panose="020B08090500000200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t-BR" sz="1400" dirty="0">
                <a:solidFill>
                  <a:srgbClr val="B41414"/>
                </a:solidFill>
                <a:latin typeface="Fira Code" panose="020B0809050000020004" pitchFamily="49" charset="0"/>
              </a:rPr>
              <a:t>"Zuqui"</a:t>
            </a:r>
            <a:r>
              <a:rPr lang="pt-BR" sz="1400" dirty="0">
                <a:solidFill>
                  <a:srgbClr val="000000"/>
                </a:solidFill>
                <a:latin typeface="Fira Code" panose="020B0809050000020004" pitchFamily="49" charset="0"/>
              </a:rPr>
              <a:t> };</a:t>
            </a:r>
          </a:p>
          <a:p>
            <a:r>
              <a:rPr lang="pt-BR" sz="1800" dirty="0" err="1"/>
              <a:t>List</a:t>
            </a:r>
            <a:endParaRPr lang="pt-BR" sz="1800" dirty="0"/>
          </a:p>
          <a:p>
            <a:pPr lvl="1"/>
            <a:r>
              <a:rPr lang="pt-BR" sz="1400" dirty="0"/>
              <a:t>Sem tamanho definido</a:t>
            </a:r>
          </a:p>
          <a:p>
            <a:pPr lvl="1"/>
            <a:r>
              <a:rPr lang="pt-BR" sz="1400" dirty="0"/>
              <a:t>Permite adicionar ou remover elementos</a:t>
            </a:r>
          </a:p>
          <a:p>
            <a:pPr lvl="1"/>
            <a:r>
              <a:rPr lang="pt-BR" sz="1400" dirty="0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r>
              <a:rPr lang="pt-BR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xLista</a:t>
            </a:r>
            <a:r>
              <a:rPr lang="pt-BR" sz="1400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pt-BR" sz="1400" dirty="0">
                <a:solidFill>
                  <a:srgbClr val="0000FF"/>
                </a:solidFill>
                <a:latin typeface="Fira Code" panose="020B08090500000200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List</a:t>
            </a:r>
            <a:r>
              <a:rPr lang="pt-BR" sz="14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pt-BR" sz="1400" dirty="0">
                <a:solidFill>
                  <a:srgbClr val="0000FF"/>
                </a:solidFill>
                <a:latin typeface="Fira Code" panose="020B08090500000200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latin typeface="Fira Code" panose="020B0809050000020004" pitchFamily="49" charset="0"/>
              </a:rPr>
              <a:t>&gt;() {</a:t>
            </a:r>
            <a:r>
              <a:rPr lang="pt-BR" sz="1400" dirty="0">
                <a:solidFill>
                  <a:srgbClr val="B41414"/>
                </a:solidFill>
                <a:latin typeface="Fira Code" panose="020B0809050000020004" pitchFamily="49" charset="0"/>
              </a:rPr>
              <a:t>"</a:t>
            </a:r>
            <a:r>
              <a:rPr lang="pt-BR" sz="1400" dirty="0" err="1">
                <a:solidFill>
                  <a:srgbClr val="B41414"/>
                </a:solidFill>
                <a:latin typeface="Fira Code" panose="020B0809050000020004" pitchFamily="49" charset="0"/>
              </a:rPr>
              <a:t>Bronza</a:t>
            </a:r>
            <a:r>
              <a:rPr lang="pt-BR" sz="1400" dirty="0">
                <a:solidFill>
                  <a:srgbClr val="B41414"/>
                </a:solidFill>
                <a:latin typeface="Fira Code" panose="020B08090500000200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t-BR" sz="1400" dirty="0">
                <a:solidFill>
                  <a:srgbClr val="B41414"/>
                </a:solidFill>
                <a:latin typeface="Fira Code" panose="020B0809050000020004" pitchFamily="49" charset="0"/>
              </a:rPr>
              <a:t>"Zuqui"</a:t>
            </a:r>
            <a:r>
              <a:rPr lang="pt-BR" sz="1400" dirty="0">
                <a:solidFill>
                  <a:srgbClr val="000000"/>
                </a:solidFill>
                <a:latin typeface="Fira Code" panose="020B0809050000020004" pitchFamily="49" charset="0"/>
              </a:rPr>
              <a:t> };</a:t>
            </a:r>
            <a:endParaRPr lang="pt-BR" sz="1400" dirty="0"/>
          </a:p>
          <a:p>
            <a:r>
              <a:rPr lang="pt-BR" sz="1800" dirty="0"/>
              <a:t>IEnumerable</a:t>
            </a:r>
          </a:p>
          <a:p>
            <a:pPr lvl="1"/>
            <a:r>
              <a:rPr lang="pt-BR" sz="1400" dirty="0"/>
              <a:t>Lista não materializada</a:t>
            </a:r>
          </a:p>
          <a:p>
            <a:pPr lvl="1"/>
            <a:r>
              <a:rPr lang="pt-BR" sz="1400" dirty="0"/>
              <a:t>Carregamento tardio</a:t>
            </a:r>
          </a:p>
          <a:p>
            <a:pPr lvl="1"/>
            <a:r>
              <a:rPr lang="pt-BR" sz="1400" dirty="0"/>
              <a:t>Não permite adicionar ou remover elementos</a:t>
            </a:r>
          </a:p>
          <a:p>
            <a:pPr lvl="1"/>
            <a:r>
              <a:rPr lang="pt-BR" sz="1400" dirty="0"/>
              <a:t>Tamanho inexistente, até que seja executado a materialização.</a:t>
            </a:r>
          </a:p>
          <a:p>
            <a:r>
              <a:rPr lang="pt-BR" sz="1800" dirty="0" err="1"/>
              <a:t>IQueryable</a:t>
            </a:r>
            <a:endParaRPr lang="pt-BR" sz="1800" dirty="0"/>
          </a:p>
          <a:p>
            <a:pPr lvl="1"/>
            <a:r>
              <a:rPr lang="pt-BR" sz="1400" dirty="0"/>
              <a:t>Igual o IEnumerable, porém para contextos de bancos de dados</a:t>
            </a:r>
          </a:p>
        </p:txBody>
      </p: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D508232D-FF39-4EA7-AA37-D38144BE7B0A}"/>
              </a:ext>
            </a:extLst>
          </p:cNvPr>
          <p:cNvCxnSpPr>
            <a:cxnSpLocks/>
          </p:cNvCxnSpPr>
          <p:nvPr/>
        </p:nvCxnSpPr>
        <p:spPr>
          <a:xfrm rot="10800000">
            <a:off x="4153257" y="3922521"/>
            <a:ext cx="3042303" cy="465627"/>
          </a:xfrm>
          <a:prstGeom prst="bentConnector3">
            <a:avLst>
              <a:gd name="adj1" fmla="val 997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D12B8EFB-E7DF-465F-AA43-2C004D64EC46}"/>
              </a:ext>
            </a:extLst>
          </p:cNvPr>
          <p:cNvSpPr/>
          <p:nvPr/>
        </p:nvSpPr>
        <p:spPr>
          <a:xfrm>
            <a:off x="7263924" y="4349809"/>
            <a:ext cx="140151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Genérico</a:t>
            </a:r>
          </a:p>
        </p:txBody>
      </p:sp>
    </p:spTree>
    <p:extLst>
      <p:ext uri="{BB962C8B-B14F-4D97-AF65-F5344CB8AC3E}">
        <p14:creationId xmlns:p14="http://schemas.microsoft.com/office/powerpoint/2010/main" val="1928812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F788E-485A-4992-B9B1-E7F30B37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REPETIÇÃO</a:t>
            </a:r>
            <a:br>
              <a:rPr lang="pt-BR" dirty="0"/>
            </a:br>
            <a:r>
              <a:rPr lang="pt-BR" dirty="0"/>
              <a:t>(FOR e FOREACH)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DE1C1-01BA-45A8-BDB6-82314501AC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For</a:t>
            </a:r>
          </a:p>
          <a:p>
            <a:pPr lvl="1"/>
            <a:r>
              <a:rPr lang="pt-BR" sz="1800" dirty="0"/>
              <a:t>Não é obrigatório uma coleção</a:t>
            </a:r>
          </a:p>
          <a:p>
            <a:pPr lvl="2"/>
            <a:r>
              <a:rPr lang="pt-BR" sz="1400" dirty="0"/>
              <a:t>Variável inicialização</a:t>
            </a:r>
          </a:p>
          <a:p>
            <a:pPr lvl="2"/>
            <a:r>
              <a:rPr lang="pt-BR" sz="1400" dirty="0"/>
              <a:t>Condição de parada</a:t>
            </a:r>
          </a:p>
          <a:p>
            <a:pPr lvl="2"/>
            <a:r>
              <a:rPr lang="pt-BR" sz="1400" dirty="0"/>
              <a:t>Operação de incremento</a:t>
            </a:r>
          </a:p>
          <a:p>
            <a:r>
              <a:rPr lang="pt-BR" sz="2200" dirty="0"/>
              <a:t>Foreach</a:t>
            </a:r>
          </a:p>
          <a:p>
            <a:pPr lvl="1"/>
            <a:r>
              <a:rPr lang="pt-BR" sz="1800" dirty="0"/>
              <a:t>Obrigatório uma coleção</a:t>
            </a:r>
          </a:p>
          <a:p>
            <a:pPr lvl="1"/>
            <a:r>
              <a:rPr lang="pt-BR" sz="1800" dirty="0"/>
              <a:t>Percorre cada elemento na coleção</a:t>
            </a:r>
          </a:p>
          <a:p>
            <a:pPr lvl="1"/>
            <a:r>
              <a:rPr lang="pt-BR" sz="1800" dirty="0"/>
              <a:t>Não pode alterar a coleção enquanto está percorrendo</a:t>
            </a:r>
          </a:p>
        </p:txBody>
      </p:sp>
      <p:pic>
        <p:nvPicPr>
          <p:cNvPr id="13" name="Espaço Reservado para Conteúdo 12">
            <a:extLst>
              <a:ext uri="{FF2B5EF4-FFF2-40B4-BE49-F238E27FC236}">
                <a16:creationId xmlns:a16="http://schemas.microsoft.com/office/drawing/2014/main" id="{E18A2998-A45C-48AB-9E24-503B30DD67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01232" y="1825625"/>
            <a:ext cx="4723536" cy="4351338"/>
          </a:xfrm>
        </p:spPr>
      </p:pic>
      <p:sp>
        <p:nvSpPr>
          <p:cNvPr id="15" name="Balão de Fala: Retângulo 14">
            <a:extLst>
              <a:ext uri="{FF2B5EF4-FFF2-40B4-BE49-F238E27FC236}">
                <a16:creationId xmlns:a16="http://schemas.microsoft.com/office/drawing/2014/main" id="{26B57F42-9EFB-470D-A5C3-F4F8E004A81E}"/>
              </a:ext>
            </a:extLst>
          </p:cNvPr>
          <p:cNvSpPr/>
          <p:nvPr/>
        </p:nvSpPr>
        <p:spPr>
          <a:xfrm>
            <a:off x="7458675" y="4121277"/>
            <a:ext cx="1905803" cy="612648"/>
          </a:xfrm>
          <a:prstGeom prst="wedgeRectCallout">
            <a:avLst>
              <a:gd name="adj1" fmla="val -89066"/>
              <a:gd name="adj2" fmla="val -125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For</a:t>
            </a:r>
          </a:p>
        </p:txBody>
      </p:sp>
      <p:sp>
        <p:nvSpPr>
          <p:cNvPr id="17" name="Balão de Fala: Retângulo 16">
            <a:extLst>
              <a:ext uri="{FF2B5EF4-FFF2-40B4-BE49-F238E27FC236}">
                <a16:creationId xmlns:a16="http://schemas.microsoft.com/office/drawing/2014/main" id="{3E8605CD-AA45-4208-999B-FCF939679129}"/>
              </a:ext>
            </a:extLst>
          </p:cNvPr>
          <p:cNvSpPr/>
          <p:nvPr/>
        </p:nvSpPr>
        <p:spPr>
          <a:xfrm>
            <a:off x="7458674" y="4842796"/>
            <a:ext cx="1905803" cy="612648"/>
          </a:xfrm>
          <a:prstGeom prst="wedgeRectCallout">
            <a:avLst>
              <a:gd name="adj1" fmla="val -89066"/>
              <a:gd name="adj2" fmla="val -125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Foreach</a:t>
            </a:r>
          </a:p>
        </p:txBody>
      </p:sp>
    </p:spTree>
    <p:extLst>
      <p:ext uri="{BB962C8B-B14F-4D97-AF65-F5344CB8AC3E}">
        <p14:creationId xmlns:p14="http://schemas.microsoft.com/office/powerpoint/2010/main" val="225881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B8A62-8D90-4A94-80A9-C5A14077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Bônus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CD670B-D557-47DE-8FD8-C11E6B7FD6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Tipos primitivos tem método prontos como ToString()</a:t>
            </a:r>
          </a:p>
          <a:p>
            <a:r>
              <a:rPr lang="pt-BR" dirty="0"/>
              <a:t>Interpolação string</a:t>
            </a:r>
          </a:p>
          <a:p>
            <a:r>
              <a:rPr lang="pt-BR" dirty="0"/>
              <a:t>Escopo execução com uma linha sem utilizar </a:t>
            </a:r>
            <a:r>
              <a:rPr lang="pt-BR" dirty="0" err="1"/>
              <a:t>brace</a:t>
            </a:r>
            <a:endParaRPr lang="pt-BR" dirty="0"/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A03DD970-44A8-4E61-983B-1ACC6FAFD0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13493" y="1825625"/>
            <a:ext cx="3499013" cy="4351338"/>
          </a:xfrm>
          <a:prstGeom prst="rect">
            <a:avLst/>
          </a:prstGeom>
        </p:spPr>
      </p:pic>
      <p:sp>
        <p:nvSpPr>
          <p:cNvPr id="12" name="Balão de Fala: Retângulo 11">
            <a:extLst>
              <a:ext uri="{FF2B5EF4-FFF2-40B4-BE49-F238E27FC236}">
                <a16:creationId xmlns:a16="http://schemas.microsoft.com/office/drawing/2014/main" id="{F5DF1C07-7214-46E4-929E-AE4A29CF1691}"/>
              </a:ext>
            </a:extLst>
          </p:cNvPr>
          <p:cNvSpPr/>
          <p:nvPr/>
        </p:nvSpPr>
        <p:spPr>
          <a:xfrm>
            <a:off x="10512507" y="999858"/>
            <a:ext cx="1537064" cy="825767"/>
          </a:xfrm>
          <a:prstGeom prst="wedgeRectCallout">
            <a:avLst>
              <a:gd name="adj1" fmla="val -86660"/>
              <a:gd name="adj2" fmla="val 147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Concatenação com tipo primitivo</a:t>
            </a:r>
          </a:p>
        </p:txBody>
      </p:sp>
    </p:spTree>
    <p:extLst>
      <p:ext uri="{BB962C8B-B14F-4D97-AF65-F5344CB8AC3E}">
        <p14:creationId xmlns:p14="http://schemas.microsoft.com/office/powerpoint/2010/main" val="23877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F1B5E-E13F-4198-BC90-15A43CCE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Hands </a:t>
            </a:r>
            <a:r>
              <a:rPr lang="pt-BR" dirty="0" err="1"/>
              <a:t>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092C7E-C4FE-4F8D-9E66-D75A628C2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pt-BR" dirty="0"/>
              <a:t>Conta no GitHub</a:t>
            </a:r>
          </a:p>
          <a:p>
            <a:r>
              <a:rPr lang="pt-BR" dirty="0"/>
              <a:t>Fazer o </a:t>
            </a:r>
            <a:r>
              <a:rPr lang="pt-BR" dirty="0" err="1"/>
              <a:t>Fork</a:t>
            </a:r>
            <a:r>
              <a:rPr lang="pt-BR" dirty="0"/>
              <a:t> </a:t>
            </a:r>
          </a:p>
          <a:p>
            <a:pPr lvl="1"/>
            <a:r>
              <a:rPr lang="pt-BR" dirty="0" err="1">
                <a:hlinkClick r:id="rId2"/>
              </a:rPr>
              <a:t>wzuqui</a:t>
            </a:r>
            <a:r>
              <a:rPr lang="pt-BR" dirty="0">
                <a:hlinkClick r:id="rId2"/>
              </a:rPr>
              <a:t>/fundamento-csharp-aula1 (github.com)</a:t>
            </a:r>
            <a:endParaRPr lang="pt-BR" dirty="0"/>
          </a:p>
          <a:p>
            <a:r>
              <a:rPr lang="pt-BR" dirty="0"/>
              <a:t>Instalar o </a:t>
            </a:r>
            <a:r>
              <a:rPr lang="pt-BR" dirty="0" err="1"/>
              <a:t>GitPod</a:t>
            </a:r>
            <a:endParaRPr lang="pt-BR" dirty="0"/>
          </a:p>
          <a:p>
            <a:pPr lvl="1"/>
            <a:r>
              <a:rPr lang="pt-BR" dirty="0">
                <a:hlinkClick r:id="rId3"/>
              </a:rPr>
              <a:t>Chrome Web Store - Extensões (google.com)</a:t>
            </a:r>
            <a:endParaRPr lang="pt-BR" dirty="0"/>
          </a:p>
          <a:p>
            <a:r>
              <a:rPr lang="pt-BR" dirty="0"/>
              <a:t>Programas o exercícios dentro do projeto</a:t>
            </a:r>
          </a:p>
          <a:p>
            <a:r>
              <a:rPr lang="pt-BR" dirty="0"/>
              <a:t>Fazer </a:t>
            </a:r>
            <a:r>
              <a:rPr lang="pt-BR" dirty="0" err="1"/>
              <a:t>commit</a:t>
            </a:r>
            <a:r>
              <a:rPr lang="pt-BR" dirty="0"/>
              <a:t> no fim de cada exercício finalizado</a:t>
            </a:r>
          </a:p>
        </p:txBody>
      </p:sp>
    </p:spTree>
    <p:extLst>
      <p:ext uri="{BB962C8B-B14F-4D97-AF65-F5344CB8AC3E}">
        <p14:creationId xmlns:p14="http://schemas.microsoft.com/office/powerpoint/2010/main" val="242620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AFC5A-3B76-4865-AEBE-EEAC7BBB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C# ou .NET?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0667A6-4CB5-4739-8A6F-9E2246DD6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C# 10 - é a linguagem</a:t>
            </a:r>
          </a:p>
          <a:p>
            <a:pPr lvl="1"/>
            <a:r>
              <a:rPr lang="pt-BR" dirty="0"/>
              <a:t>Compilada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dirty="0"/>
              <a:t>Common Intermediate Language CLR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dirty="0"/>
              <a:t>Assembly</a:t>
            </a:r>
          </a:p>
          <a:p>
            <a:pPr lvl="1"/>
            <a:r>
              <a:rPr lang="pt-BR" dirty="0"/>
              <a:t>Tipada estática (guard rail)</a:t>
            </a:r>
          </a:p>
          <a:p>
            <a:pPr lvl="1"/>
            <a:r>
              <a:rPr lang="pt-BR" dirty="0"/>
              <a:t>Gerenciada</a:t>
            </a:r>
          </a:p>
          <a:p>
            <a:pPr lvl="2"/>
            <a:r>
              <a:rPr lang="pt-BR" dirty="0"/>
              <a:t>Diferente do c não precisa alocar ou desalocar memória manualmente (GC)</a:t>
            </a:r>
          </a:p>
          <a:p>
            <a:r>
              <a:rPr lang="pt-BR" dirty="0"/>
              <a:t>.NET 6.0 - Framework (Runtime, SDK) </a:t>
            </a:r>
            <a:r>
              <a:rPr lang="pt-BR" sz="1400" dirty="0"/>
              <a:t>Software Development Kit</a:t>
            </a:r>
            <a:endParaRPr lang="pt-BR" dirty="0"/>
          </a:p>
          <a:p>
            <a:pPr lvl="1"/>
            <a:r>
              <a:rPr lang="pt-BR" dirty="0"/>
              <a:t>C#</a:t>
            </a:r>
          </a:p>
          <a:p>
            <a:pPr lvl="1"/>
            <a:r>
              <a:rPr lang="pt-BR" dirty="0"/>
              <a:t>F#</a:t>
            </a:r>
          </a:p>
          <a:p>
            <a:pPr lvl="1"/>
            <a:r>
              <a:rPr lang="pt-BR" dirty="0"/>
              <a:t>VB.NET</a:t>
            </a:r>
          </a:p>
          <a:p>
            <a:r>
              <a:rPr lang="pt-BR" dirty="0"/>
              <a:t>Runtime</a:t>
            </a:r>
          </a:p>
          <a:p>
            <a:pPr lvl="1"/>
            <a:r>
              <a:rPr lang="pt-BR" dirty="0"/>
              <a:t>Windows</a:t>
            </a:r>
          </a:p>
          <a:p>
            <a:pPr lvl="1"/>
            <a:r>
              <a:rPr lang="pt-BR" dirty="0"/>
              <a:t>Linux</a:t>
            </a:r>
          </a:p>
          <a:p>
            <a:pPr lvl="1"/>
            <a:r>
              <a:rPr lang="pt-BR" dirty="0"/>
              <a:t>MacOS</a:t>
            </a:r>
          </a:p>
          <a:p>
            <a:pPr lvl="1"/>
            <a:r>
              <a:rPr lang="pt-BR" dirty="0"/>
              <a:t>Docker</a:t>
            </a:r>
          </a:p>
          <a:p>
            <a:pPr lvl="1"/>
            <a:r>
              <a:rPr lang="pt-BR" dirty="0"/>
              <a:t>Mobile iOS, Android, tvOS, watchOS, macOS</a:t>
            </a:r>
          </a:p>
        </p:txBody>
      </p:sp>
    </p:spTree>
    <p:extLst>
      <p:ext uri="{BB962C8B-B14F-4D97-AF65-F5344CB8AC3E}">
        <p14:creationId xmlns:p14="http://schemas.microsoft.com/office/powerpoint/2010/main" val="278958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AFC5A-3B76-4865-AEBE-EEAC7BBB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NuGet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BFF985F-6294-4367-9769-1CE58D254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1527356"/>
            <a:ext cx="9499600" cy="415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9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EEADF-92C4-4CA4-95CF-641DF7E1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Depois de instalado</a:t>
            </a:r>
          </a:p>
        </p:txBody>
      </p:sp>
      <p:pic>
        <p:nvPicPr>
          <p:cNvPr id="8" name="Espaço Reservado para Conteúdo 4">
            <a:extLst>
              <a:ext uri="{FF2B5EF4-FFF2-40B4-BE49-F238E27FC236}">
                <a16:creationId xmlns:a16="http://schemas.microsoft.com/office/drawing/2014/main" id="{F85E68EB-BEA1-467E-ACCD-52E199880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24405"/>
            <a:ext cx="10515600" cy="1753778"/>
          </a:xfrm>
        </p:spPr>
      </p:pic>
    </p:spTree>
    <p:extLst>
      <p:ext uri="{BB962C8B-B14F-4D97-AF65-F5344CB8AC3E}">
        <p14:creationId xmlns:p14="http://schemas.microsoft.com/office/powerpoint/2010/main" val="417437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EEADF-92C4-4CA4-95CF-641DF7E1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Depois de instalado</a:t>
            </a:r>
          </a:p>
        </p:txBody>
      </p:sp>
      <p:pic>
        <p:nvPicPr>
          <p:cNvPr id="13" name="Espaço Reservado para Conteúdo 12">
            <a:extLst>
              <a:ext uri="{FF2B5EF4-FFF2-40B4-BE49-F238E27FC236}">
                <a16:creationId xmlns:a16="http://schemas.microsoft.com/office/drawing/2014/main" id="{E20DC077-9F43-4AE1-890B-B42F53C6D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6198" y="1825625"/>
            <a:ext cx="61596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4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EEADF-92C4-4CA4-95CF-641DF7E1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projeto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DFF54B30-5175-41D8-82DB-45B0AC941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62086"/>
            <a:ext cx="10515600" cy="3100212"/>
          </a:xfrm>
        </p:spPr>
      </p:pic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6C0D6713-D91D-4F83-B4E3-0B255081A9F8}"/>
              </a:ext>
            </a:extLst>
          </p:cNvPr>
          <p:cNvSpPr/>
          <p:nvPr/>
        </p:nvSpPr>
        <p:spPr>
          <a:xfrm rot="10800000">
            <a:off x="1455113" y="3926865"/>
            <a:ext cx="320040" cy="646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A6AFDFED-2A1A-4403-919C-C45E7AE9A3E5}"/>
              </a:ext>
            </a:extLst>
          </p:cNvPr>
          <p:cNvSpPr/>
          <p:nvPr/>
        </p:nvSpPr>
        <p:spPr>
          <a:xfrm rot="10800000">
            <a:off x="1775153" y="3738812"/>
            <a:ext cx="320040" cy="646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3011BBE-7E87-4AF7-8B4E-A7E4CB53D208}"/>
              </a:ext>
            </a:extLst>
          </p:cNvPr>
          <p:cNvSpPr txBox="1"/>
          <p:nvPr/>
        </p:nvSpPr>
        <p:spPr>
          <a:xfrm>
            <a:off x="3032146" y="3834319"/>
            <a:ext cx="42054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Ele descreve os principais componentes</a:t>
            </a: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rgbClr val="E6E6E6"/>
                </a:solidFill>
                <a:latin typeface="Segoe UI" panose="020B0502040204020203" pitchFamily="34" charset="0"/>
              </a:rPr>
              <a:t>Tipo do projeto</a:t>
            </a: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rgbClr val="E6E6E6"/>
                </a:solidFill>
                <a:latin typeface="Segoe UI" panose="020B0502040204020203" pitchFamily="34" charset="0"/>
              </a:rPr>
              <a:t>Pacotes externos</a:t>
            </a: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rgbClr val="E6E6E6"/>
                </a:solidFill>
                <a:latin typeface="Segoe UI" panose="020B0502040204020203" pitchFamily="34" charset="0"/>
              </a:rPr>
              <a:t>Formato publicação</a:t>
            </a: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rgbClr val="E6E6E6"/>
                </a:solidFill>
                <a:latin typeface="Segoe UI" panose="020B0502040204020203" pitchFamily="34" charset="0"/>
              </a:rPr>
              <a:t>...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4569E5-40C4-4EDD-8F33-A1EEF1B21C89}"/>
              </a:ext>
            </a:extLst>
          </p:cNvPr>
          <p:cNvSpPr txBox="1"/>
          <p:nvPr/>
        </p:nvSpPr>
        <p:spPr>
          <a:xfrm>
            <a:off x="8315373" y="4778946"/>
            <a:ext cx="293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código de inicialização do aplicativo</a:t>
            </a:r>
            <a:endParaRPr lang="pt-BR" sz="1400" dirty="0">
              <a:solidFill>
                <a:srgbClr val="E6E6E6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73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F788E-485A-4992-B9B1-E7F30B37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Namespace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DE1C1-01BA-45A8-BDB6-82314501AC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Separação lógica</a:t>
            </a:r>
          </a:p>
          <a:p>
            <a:pPr lvl="1"/>
            <a:r>
              <a:rPr lang="pt-BR" sz="1400" dirty="0"/>
              <a:t>Geralmente irá ver em pastas, mas não é obrigatório porém é boa pratica</a:t>
            </a:r>
          </a:p>
          <a:p>
            <a:r>
              <a:rPr lang="pt-BR" sz="1800" dirty="0"/>
              <a:t>Agrupamento semântico (classes e tipos)</a:t>
            </a:r>
          </a:p>
          <a:p>
            <a:r>
              <a:rPr lang="pt-BR" sz="1800" dirty="0"/>
              <a:t>Responsabilidades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7BDAA03-4677-40CC-894A-1CE6A90904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tretch/>
        </p:blipFill>
        <p:spPr>
          <a:xfrm>
            <a:off x="6705313" y="2448502"/>
            <a:ext cx="4115374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73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A804E-B384-4E9B-8CB5-5F14F0E3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925220-18B2-4171-AAAA-FE11C21870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Inferência de tipo </a:t>
            </a:r>
            <a:r>
              <a:rPr lang="pt-BR" sz="1800" dirty="0"/>
              <a:t>ex: </a:t>
            </a:r>
            <a:r>
              <a:rPr lang="pt-BR" sz="1800" b="1" u="sng" dirty="0"/>
              <a:t>var</a:t>
            </a:r>
          </a:p>
          <a:p>
            <a:pPr lvl="1"/>
            <a:r>
              <a:rPr lang="pt-BR" dirty="0"/>
              <a:t>Tipo sugerido no style guide</a:t>
            </a:r>
          </a:p>
          <a:p>
            <a:pPr lvl="1"/>
            <a:r>
              <a:rPr lang="pt-BR" dirty="0"/>
              <a:t>Syntax sugar</a:t>
            </a:r>
          </a:p>
          <a:p>
            <a:r>
              <a:rPr lang="pt-BR" dirty="0"/>
              <a:t>Tipagem estática </a:t>
            </a:r>
            <a:r>
              <a:rPr lang="pt-BR" sz="1800" dirty="0"/>
              <a:t>ex: </a:t>
            </a:r>
            <a:r>
              <a:rPr lang="pt-BR" sz="1800" b="1" u="sng" dirty="0"/>
              <a:t>int</a:t>
            </a:r>
            <a:endParaRPr lang="pt-BR" b="1" u="sng" dirty="0"/>
          </a:p>
          <a:p>
            <a:pPr lvl="1"/>
            <a:r>
              <a:rPr lang="pt-BR" dirty="0"/>
              <a:t>Uma fez definido o tipo ele não pode ser alterado</a:t>
            </a:r>
          </a:p>
          <a:p>
            <a:pPr lvl="1"/>
            <a:r>
              <a:rPr lang="pt-BR" dirty="0"/>
              <a:t>Deve fazer comparações com o mesmo tipo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E394DDE0-0A30-48C2-AAE2-147ACA15D8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05630" y="3786951"/>
            <a:ext cx="1714739" cy="428685"/>
          </a:xfrm>
        </p:spPr>
      </p:pic>
    </p:spTree>
    <p:extLst>
      <p:ext uri="{BB962C8B-B14F-4D97-AF65-F5344CB8AC3E}">
        <p14:creationId xmlns:p14="http://schemas.microsoft.com/office/powerpoint/2010/main" val="278624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F788E-485A-4992-B9B1-E7F30B37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DE1C1-01BA-45A8-BDB6-82314501AC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Programação orientada a objetos</a:t>
            </a:r>
          </a:p>
          <a:p>
            <a:pPr lvl="1"/>
            <a:r>
              <a:rPr lang="pt-BR" sz="1600" dirty="0"/>
              <a:t>Propriedades</a:t>
            </a:r>
          </a:p>
          <a:p>
            <a:pPr lvl="1"/>
            <a:r>
              <a:rPr lang="pt-BR" sz="1600" dirty="0"/>
              <a:t>Campos</a:t>
            </a:r>
          </a:p>
          <a:p>
            <a:pPr lvl="1"/>
            <a:r>
              <a:rPr lang="pt-BR" sz="1600" dirty="0"/>
              <a:t>Eventos</a:t>
            </a:r>
          </a:p>
          <a:p>
            <a:pPr lvl="1"/>
            <a:r>
              <a:rPr lang="pt-BR" sz="1600" dirty="0"/>
              <a:t>Métodos</a:t>
            </a:r>
          </a:p>
          <a:p>
            <a:r>
              <a:rPr lang="pt-BR" sz="1800" dirty="0"/>
              <a:t>Encapsulamento</a:t>
            </a:r>
          </a:p>
          <a:p>
            <a:pPr lvl="1"/>
            <a:r>
              <a:rPr lang="pt-BR" sz="1600" dirty="0"/>
              <a:t>Protected (Herança)</a:t>
            </a:r>
          </a:p>
          <a:p>
            <a:pPr lvl="1"/>
            <a:r>
              <a:rPr lang="pt-BR" sz="1600" dirty="0"/>
              <a:t>Private</a:t>
            </a:r>
          </a:p>
          <a:p>
            <a:pPr lvl="1"/>
            <a:r>
              <a:rPr lang="pt-BR" sz="1600" dirty="0"/>
              <a:t>Public</a:t>
            </a:r>
          </a:p>
          <a:p>
            <a:pPr lvl="1"/>
            <a:r>
              <a:rPr lang="pt-BR" sz="1600" dirty="0"/>
              <a:t>Internal (Dentro do próprio assembly)</a:t>
            </a:r>
          </a:p>
          <a:p>
            <a:r>
              <a:rPr lang="pt-BR" sz="2000" dirty="0"/>
              <a:t>Construtor</a:t>
            </a:r>
          </a:p>
          <a:p>
            <a:r>
              <a:rPr lang="pt-BR" sz="2000" dirty="0" err="1"/>
              <a:t>Desctructor</a:t>
            </a:r>
            <a:endParaRPr lang="pt-BR" sz="2000" dirty="0"/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F517997A-3BD4-459E-BBEA-54823AE6C2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9114" y="2534608"/>
            <a:ext cx="5181600" cy="2488978"/>
          </a:xfrm>
        </p:spPr>
      </p:pic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E6ECC253-A052-4A6F-999D-06361ABEFCD7}"/>
              </a:ext>
            </a:extLst>
          </p:cNvPr>
          <p:cNvCxnSpPr>
            <a:cxnSpLocks/>
          </p:cNvCxnSpPr>
          <p:nvPr/>
        </p:nvCxnSpPr>
        <p:spPr>
          <a:xfrm>
            <a:off x="2879933" y="2298819"/>
            <a:ext cx="4274846" cy="9176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D0855483-9B5A-4B4E-B1F2-248487FEDF24}"/>
              </a:ext>
            </a:extLst>
          </p:cNvPr>
          <p:cNvCxnSpPr>
            <a:cxnSpLocks/>
          </p:cNvCxnSpPr>
          <p:nvPr/>
        </p:nvCxnSpPr>
        <p:spPr>
          <a:xfrm>
            <a:off x="2486826" y="2534608"/>
            <a:ext cx="4667953" cy="9545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09AC1415-DE8A-41A6-BBD5-1E548DA1B8A6}"/>
              </a:ext>
            </a:extLst>
          </p:cNvPr>
          <p:cNvCxnSpPr>
            <a:cxnSpLocks/>
          </p:cNvCxnSpPr>
          <p:nvPr/>
        </p:nvCxnSpPr>
        <p:spPr>
          <a:xfrm>
            <a:off x="3418318" y="3794333"/>
            <a:ext cx="3736461" cy="3845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55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330939260AF1E40BA528AAB2CF4BA50" ma:contentTypeVersion="11" ma:contentTypeDescription="Crie um novo documento." ma:contentTypeScope="" ma:versionID="9bd86bde3819b182eb0045da744d993c">
  <xsd:schema xmlns:xsd="http://www.w3.org/2001/XMLSchema" xmlns:xs="http://www.w3.org/2001/XMLSchema" xmlns:p="http://schemas.microsoft.com/office/2006/metadata/properties" xmlns:ns3="a86074ae-af76-48f5-bb28-3f9e7c38e6bc" xmlns:ns4="a40cd157-1e0e-408f-95aa-c5a2323d9b11" targetNamespace="http://schemas.microsoft.com/office/2006/metadata/properties" ma:root="true" ma:fieldsID="e705d8d3c626b7091022072f147c25c5" ns3:_="" ns4:_="">
    <xsd:import namespace="a86074ae-af76-48f5-bb28-3f9e7c38e6bc"/>
    <xsd:import namespace="a40cd157-1e0e-408f-95aa-c5a2323d9b1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6074ae-af76-48f5-bb28-3f9e7c38e6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0cd157-1e0e-408f-95aa-c5a2323d9b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4E42A9-E3DE-4B8F-AABC-BA817BA041E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a40cd157-1e0e-408f-95aa-c5a2323d9b11"/>
    <ds:schemaRef ds:uri="a86074ae-af76-48f5-bb28-3f9e7c38e6b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8F041FD-D8CB-40F6-89CD-9E296B1ECB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5DC009-20E5-4939-A804-16F8157E2B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6074ae-af76-48f5-bb28-3f9e7c38e6bc"/>
    <ds:schemaRef ds:uri="a40cd157-1e0e-408f-95aa-c5a2323d9b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</TotalTime>
  <Words>635</Words>
  <Application>Microsoft Office PowerPoint</Application>
  <PresentationFormat>Widescreen</PresentationFormat>
  <Paragraphs>154</Paragraphs>
  <Slides>16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Fira Code</vt:lpstr>
      <vt:lpstr>Segoe UI</vt:lpstr>
      <vt:lpstr>Tema do Office</vt:lpstr>
      <vt:lpstr>Aula 1 Fundamentos C#</vt:lpstr>
      <vt:lpstr>O que é o C# ou .NET?</vt:lpstr>
      <vt:lpstr>NuGet</vt:lpstr>
      <vt:lpstr>Depois de instalado</vt:lpstr>
      <vt:lpstr>Depois de instalado</vt:lpstr>
      <vt:lpstr>Estrutura do projeto</vt:lpstr>
      <vt:lpstr>Namespace</vt:lpstr>
      <vt:lpstr>Variáveis</vt:lpstr>
      <vt:lpstr>CLASSES</vt:lpstr>
      <vt:lpstr>TIPOS PRIMITIVOS E COMPLEXOS</vt:lpstr>
      <vt:lpstr>MÉTODO</vt:lpstr>
      <vt:lpstr>Apresentação do PowerPoint</vt:lpstr>
      <vt:lpstr>LISTAS</vt:lpstr>
      <vt:lpstr>ESTRUTURAS DE REPETIÇÃO (FOR e FOREACH)</vt:lpstr>
      <vt:lpstr>Bônus</vt:lpstr>
      <vt:lpstr>Hands 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Fundamentos C#</dc:title>
  <dc:creator>Willian Zuqui</dc:creator>
  <cp:lastModifiedBy>Willian Zuqui</cp:lastModifiedBy>
  <cp:revision>23</cp:revision>
  <dcterms:created xsi:type="dcterms:W3CDTF">2021-11-11T17:11:00Z</dcterms:created>
  <dcterms:modified xsi:type="dcterms:W3CDTF">2021-11-28T00:11:07Z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0x0101001330939260AF1E40BA528AAB2CF4BA50</vt:lpwstr>
  </property>
</Properties>
</file>