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A_1AA1905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9"/>
  </p:notesMasterIdLst>
  <p:sldIdLst>
    <p:sldId id="256" r:id="rId5"/>
    <p:sldId id="273" r:id="rId6"/>
    <p:sldId id="274" r:id="rId7"/>
    <p:sldId id="267" r:id="rId8"/>
    <p:sldId id="275" r:id="rId9"/>
    <p:sldId id="269" r:id="rId10"/>
    <p:sldId id="280" r:id="rId11"/>
    <p:sldId id="281" r:id="rId12"/>
    <p:sldId id="284" r:id="rId13"/>
    <p:sldId id="277" r:id="rId14"/>
    <p:sldId id="279" r:id="rId15"/>
    <p:sldId id="282" r:id="rId16"/>
    <p:sldId id="283" r:id="rId17"/>
    <p:sldId id="26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E99B3A-6C2A-62EF-1895-FCA38E1C5439}" name="Rafael de Azeredo Bronzatti" initials="RB" userId="S::rafael.bronzatti@ravex.com.br::c1d5b473-d52e-4967-bcc6-2fdc0d80c9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n Zuqui" initials="WZ" lastIdx="2" clrIdx="0">
    <p:extLst>
      <p:ext uri="{19B8F6BF-5375-455C-9EA6-DF929625EA0E}">
        <p15:presenceInfo xmlns:p15="http://schemas.microsoft.com/office/powerpoint/2012/main" userId="S::willian.zuqui@ravex.com.br::9d55148c-0962-48df-ae14-01e4c392eb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C2D91"/>
    <a:srgbClr val="633496"/>
    <a:srgbClr val="5D2E91"/>
    <a:srgbClr val="5E2F92"/>
    <a:srgbClr val="AD83DC"/>
    <a:srgbClr val="34BDD3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F5F9E-E15A-C39E-3A34-486942A2C476}" v="63" dt="2021-12-01T13:25:54.112"/>
    <p1510:client id="{B310E51C-3A98-6846-AC8C-C105508AB056}" v="123" dt="2021-11-29T18:51:46.289"/>
    <p1510:client id="{D1F192D1-83D0-143D-D304-F39646B5B011}" v="285" dt="2021-12-01T22:41:19.671"/>
    <p1510:client id="{D6264BE9-7F18-42A6-892D-3A93063B320D}" v="459" dt="2021-11-29T19:15:59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modernComment_11A_1AA190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E1A8A6-DC79-4683-85D6-641D03F4E583}" authorId="{4EE99B3A-6C2A-62EF-1895-FCA38E1C5439}" created="2021-11-29T19:15:59.259">
    <pc:sldMkLst xmlns:pc="http://schemas.microsoft.com/office/powerpoint/2013/main/command">
      <pc:docMk/>
      <pc:sldMk cId="446795867" sldId="282"/>
    </pc:sldMkLst>
    <p188:txBody>
      <a:bodyPr/>
      <a:lstStyle/>
      <a:p>
        <a:r>
          <a:rPr lang="pt-BR"/>
          <a:t>Esse é só pra falar que o Oauth evoluiu e fazer na mão é uma desgraça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6557-220E-415C-A531-4E3EF3D4FD0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0149-16EF-4515-90DA-342F4CB09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DC49A-AA2C-4B02-962C-A5FC7D86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331C0-0A87-4AD8-9F46-7B8AE531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B19A6-7868-4FB8-ADBA-F064A029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AC673-77BD-4D0D-BE4A-79C06520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AB36E-4C29-4794-A9EC-3B5AD05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D1BEF-80CF-410D-BFFC-186CB20A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2F1FA5-83B2-4684-9ABF-2F2A3AC9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75AD1-9B23-448E-9DF9-6EAF0EA1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6F5723-9C7E-48B8-9D70-AA727F8F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67501-99F7-4384-831F-730E16AD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11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9A1FBA-24B5-42F1-9A73-8737984B2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407CF2-38C8-40B6-9518-AEE4A1B6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8D1B3-A665-453F-873E-A1C64CC8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027D3-BB03-497D-AA2D-51FE6E90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BA27C-C53D-45CE-8871-7F176383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4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0F1D-C0E2-4055-B4A1-C81774A0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038DA-DC0A-49DD-AA85-DA07B2F5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2401E-EF4C-43D1-B038-506AB1E6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0B080-E741-4B1C-9593-63115330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93A8C-B9F5-4F21-B997-27E4195B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13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9CC7B-82BD-4268-AB5F-9138D53D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AA0D39-C83F-497E-AA12-D618C6FF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F85D9-478F-4F45-8C0E-63EA82AB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53388B-532E-4475-862B-257B44F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0137D-4476-4088-8C99-EFA01904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B9AC6-72D0-4E12-BB4A-83B44FA7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3410E-AA97-4BAC-80DF-2910E77C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1BAC18-30BF-4A46-A433-6B365C312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9ECB7-B859-46B7-9837-18893950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163E1-4101-4A40-927F-1634B9E9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3830E-58D5-4985-B4C5-FEDC087A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77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D7FDF-B69A-4D72-80AA-509B65B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8D355-820A-4968-82D0-AE7B5A48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DA5C6F-FEA2-4A19-BCB2-3C1AC772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94197D-6623-4973-9F93-D3398A66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5A81F4-A3CD-482D-A297-C9E36FB18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4CF4F-305A-4BD0-8C6B-A21401D6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ECC34E-1499-4871-8347-99F9BB23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01295A-E712-4E8C-B4A3-B9B5E81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86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6CD2-6BD7-49E9-A1B8-3FA27866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C54D93-6BEF-49FF-A9AB-46B2FAE6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68729F-A666-4456-9316-B76F7D65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AC8F5-E9E1-40A5-8AA4-4FCE9C11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C4B880-211B-4F51-A23D-622E4530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A0EFD-786D-453D-BF9B-F0824B59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E5C425-A406-45BE-B53A-935DFD1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0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C7FA6-2823-473F-890F-E7E21650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77F4F-89AF-41E1-8472-F82703F0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5D4E6-6101-4312-B218-396F27D7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310A9-F8D0-47A0-AFC4-B01F501D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F3FFDC-D81E-4C01-9A78-83BF9FB5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7F826-18E1-4833-88CB-AB8E015B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34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F6AAC-99C4-45F0-9A58-40B431A3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3AE20-F7D0-488F-9A8F-75166706A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0A23AB-6367-4BE4-ADD8-3ABA4EA2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B0E9AC-39A6-41D4-9A99-F382B50E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607D41-4B30-4249-AD78-E5DB75C1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C564DD-66A3-42D5-B58A-8B64031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17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allwhitebackground.com/blue-powerpoint-background.html/download/9682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4DCDAB-1437-4F82-8D14-D5A6397E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918BB-540C-4292-A29B-C5BA79CC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813AE-2B6F-4C88-9239-96433D2A0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5548-BAD5-4356-AF3C-3D5ED21FDB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2267C-B5C6-40DB-9EEB-821082D2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40F3D-9483-4F1E-BAA6-506CDC6BB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FE03-931B-43BA-A612-7ECA77F350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8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A_1AA1905B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t-br/rider/nextversion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ntoso.com/odata/Users('jdoe@microsoft.com')/Folders('AAMkADdiYzI1MjUzLTk4MjQtNDQ1Yy05YjJkLWNlMzMzYmIzNTY0MwAuAAAAAACzMsPHYH6HQoSwfdpDx-2bAQCXhUk6PC1dS7AERFluCgBfAAABo58UAAA=&#8216;)" TargetMode="External"/><Relationship Id="rId2" Type="http://schemas.openxmlformats.org/officeDocument/2006/relationships/hyperlink" Target="https://api.contoso.com/v1.0/pessoa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99589-7682-40CF-BC35-CD525EB87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Aula 2</a:t>
            </a:r>
            <a:br>
              <a:rPr lang="pt-BR"/>
            </a:br>
            <a:r>
              <a:rPr lang="pt-BR" err="1"/>
              <a:t>WebApi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A9C85C-870E-4BD4-8FC0-38FD39AD2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REST, RESTful, Swagger</a:t>
            </a:r>
          </a:p>
        </p:txBody>
      </p:sp>
    </p:spTree>
    <p:extLst>
      <p:ext uri="{BB962C8B-B14F-4D97-AF65-F5344CB8AC3E}">
        <p14:creationId xmlns:p14="http://schemas.microsoft.com/office/powerpoint/2010/main" val="131168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E71CEC6-5925-4A82-8E79-5E256B31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51" y="958516"/>
            <a:ext cx="7741898" cy="49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1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EEADF-92C4-4CA4-95CF-641DF7E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OAuth e Padrões de Autenticação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3B0093-26AA-4A87-BBBE-CEB86CE0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>
                <a:cs typeface="Calibri"/>
              </a:rPr>
              <a:t>Atualmente o padrão mais usado é </a:t>
            </a:r>
          </a:p>
          <a:p>
            <a:pPr marL="0" indent="0">
              <a:buNone/>
            </a:pPr>
            <a:r>
              <a:rPr lang="pt-BR" sz="2400">
                <a:cs typeface="Calibri"/>
              </a:rPr>
              <a:t>o </a:t>
            </a:r>
            <a:r>
              <a:rPr lang="pt-BR" sz="2400" err="1">
                <a:cs typeface="Calibri"/>
              </a:rPr>
              <a:t>OAuth</a:t>
            </a:r>
            <a:r>
              <a:rPr lang="pt-BR" sz="2400">
                <a:cs typeface="Calibri"/>
              </a:rPr>
              <a:t> 2</a:t>
            </a:r>
          </a:p>
          <a:p>
            <a:r>
              <a:rPr lang="pt-BR" sz="2400"/>
              <a:t>Access Token: JWT</a:t>
            </a:r>
          </a:p>
          <a:p>
            <a:endParaRPr lang="pt-BR" sz="1200">
              <a:latin typeface="Consolas"/>
              <a:ea typeface="+mn-lt"/>
              <a:cs typeface="+mn-lt"/>
            </a:endParaRPr>
          </a:p>
          <a:p>
            <a:endParaRPr lang="pt-BR" sz="1200">
              <a:latin typeface="Consolas"/>
              <a:ea typeface="+mn-lt"/>
              <a:cs typeface="+mn-lt"/>
            </a:endParaRPr>
          </a:p>
          <a:p>
            <a:endParaRPr lang="pt-BR" sz="1200">
              <a:latin typeface="Consolas"/>
              <a:ea typeface="+mn-lt"/>
              <a:cs typeface="+mn-lt"/>
            </a:endParaRPr>
          </a:p>
          <a:p>
            <a:endParaRPr lang="pt-BR" sz="1200">
              <a:latin typeface="Consolas"/>
              <a:ea typeface="+mn-lt"/>
              <a:cs typeface="+mn-lt"/>
            </a:endParaRPr>
          </a:p>
          <a:p>
            <a:endParaRPr lang="pt-BR" sz="1200">
              <a:latin typeface="Consolas"/>
              <a:ea typeface="+mn-lt"/>
              <a:cs typeface="+mn-lt"/>
            </a:endParaRPr>
          </a:p>
          <a:p>
            <a:endParaRPr lang="pt-BR" sz="1200">
              <a:latin typeface="Consolas"/>
              <a:ea typeface="+mn-lt"/>
              <a:cs typeface="+mn-lt"/>
            </a:endParaRPr>
          </a:p>
          <a:p>
            <a:endParaRPr lang="pt-BR" sz="1200">
              <a:latin typeface="Consolas"/>
              <a:ea typeface="+mn-lt"/>
              <a:cs typeface="+mn-lt"/>
            </a:endParaRPr>
          </a:p>
          <a:p>
            <a:r>
              <a:rPr lang="pt-BR" sz="2400">
                <a:ea typeface="+mn-lt"/>
                <a:cs typeface="+mn-lt"/>
              </a:rPr>
              <a:t>https://jwt.io/</a:t>
            </a:r>
            <a:endParaRPr lang="pt-BR" sz="2400">
              <a:cs typeface="Calibri"/>
            </a:endParaRP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14D363EB-FF88-4ACA-9516-9C56330F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04" y="1777375"/>
            <a:ext cx="5223586" cy="43529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3F6831-32F6-42D1-B657-0EF38637C79D}"/>
              </a:ext>
            </a:extLst>
          </p:cNvPr>
          <p:cNvSpPr txBox="1"/>
          <p:nvPr/>
        </p:nvSpPr>
        <p:spPr>
          <a:xfrm>
            <a:off x="839561" y="3179989"/>
            <a:ext cx="5005872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>
                <a:latin typeface="Consolas"/>
              </a:rPr>
              <a:t>eyJ0eXAiOiJKV1QiLCJhbGciOiJIUzI1NiJ9.eyJpc3MiOiJPbmxpbmUgSldUIEJ1aWxkZXIiLCJpYXQiOjE2MzgyMTI2MDEsImV4cCI6MTY2OTc0ODYwMSwiYXVkIjoid3d3LnRyZWluYW1lbnRvLnJhdmV4LmNvbS5iciIsInN1YiI6InJhZmFlbC5icm9uemF0dGlAcmF2ZXguY29tLmJyIiwiTm9tZSI6IlJhZmFlbCIsIkFwZWxpZG8iOiJCcm9uemEiLCJFbWFpbCI6InJhZmFlbC5icm9uemF0dGlAZXhhbXBsZS5jb20ifQ.Gd-t23lkJI_qZM0dZXio9iqxhOw74vkYDFzWsLKmdGo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63866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EEADF-92C4-4CA4-95CF-641DF7E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OAuth e Padrões de Autenticação</a:t>
            </a:r>
          </a:p>
        </p:txBody>
      </p:sp>
      <p:pic>
        <p:nvPicPr>
          <p:cNvPr id="8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0F29D8B6-E751-4C05-B445-D75F24C2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29" y="1281945"/>
            <a:ext cx="7575395" cy="5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958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5C9F2-D3FD-4886-A51D-8976EE16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Swagger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70C48-FEC5-4327-A8E6-47153005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pt-BR">
                <a:ea typeface="+mn-lt"/>
                <a:cs typeface="+mn-lt"/>
              </a:rPr>
              <a:t>Documentação Viva</a:t>
            </a:r>
            <a:endParaRPr lang="pt-BR">
              <a:cs typeface="Calibri" panose="020F0502020204030204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32A7C2AE-A382-441D-B5FA-41429982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99" y="1825980"/>
            <a:ext cx="5467610" cy="4145492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4AED46BE-E721-490A-90A5-F35FE237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2" y="2433214"/>
            <a:ext cx="5436295" cy="17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0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F1B5E-E13F-4198-BC90-15A43CCE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Próxima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92C7E-C4FE-4F8D-9E66-D75A628C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Instalar IDE</a:t>
            </a:r>
          </a:p>
          <a:p>
            <a:pPr lvl="1"/>
            <a:r>
              <a:rPr lang="pt-BR">
                <a:ea typeface="+mn-lt"/>
                <a:cs typeface="+mn-lt"/>
                <a:hlinkClick r:id="rId2"/>
              </a:rPr>
              <a:t>Rider: IDE .NET </a:t>
            </a:r>
            <a:endParaRPr lang="pt-BR"/>
          </a:p>
          <a:p>
            <a:r>
              <a:rPr lang="pt-BR"/>
              <a:t>Instalar</a:t>
            </a:r>
            <a:r>
              <a:rPr lang="pt-BR">
                <a:cs typeface="Calibri"/>
              </a:rPr>
              <a:t> o DOTNET CORE</a:t>
            </a:r>
          </a:p>
          <a:p>
            <a:pPr lvl="1"/>
            <a:r>
              <a:rPr lang="pt-BR">
                <a:cs typeface="Calibri"/>
              </a:rPr>
              <a:t>Vai sugerir na instalação da IDE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20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2C8E4-EEA9-42C1-A2F5-41240131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WebService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ADC8C-A931-488F-BF12-4A01AA60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Características:</a:t>
            </a:r>
          </a:p>
          <a:p>
            <a:pPr lvl="1"/>
            <a:r>
              <a:rPr lang="pt-BR"/>
              <a:t>é um sistema que utiliza o protocolo HTTP, do mesmo jeito que uma aplicação web, com </a:t>
            </a:r>
            <a:r>
              <a:rPr lang="pt-BR" i="1"/>
              <a:t>request</a:t>
            </a:r>
            <a:r>
              <a:rPr lang="pt-BR"/>
              <a:t> e </a:t>
            </a:r>
            <a:r>
              <a:rPr lang="pt-BR" i="1"/>
              <a:t>responses</a:t>
            </a:r>
          </a:p>
          <a:p>
            <a:pPr lvl="1"/>
            <a:r>
              <a:rPr lang="pt-BR"/>
              <a:t>tipicamente utiliza XML ou outros formatos de arquivos como JSON, para transferência de dados</a:t>
            </a:r>
          </a:p>
          <a:p>
            <a:pPr lvl="1"/>
            <a:r>
              <a:rPr lang="pt-BR"/>
              <a:t>geralmente utilizado para integrar sistema diferentes, ou disponibilizar uma série de serviços de uma aplicação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2C8E4-EEA9-42C1-A2F5-41240131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WebService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B498F77-2A79-4F86-8192-0919B746F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54" y="1825625"/>
            <a:ext cx="98716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9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AFC5A-3B76-4865-AEBE-EEAC7BB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o REST e RESTful e por que não SOAP?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667A6-4CB5-4739-8A6F-9E2246DD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REST </a:t>
            </a:r>
            <a:r>
              <a:rPr lang="pt-BR" sz="1400"/>
              <a:t>(Representational State Transfer) Transferência representacional de estado</a:t>
            </a:r>
          </a:p>
          <a:p>
            <a:pPr lvl="1"/>
            <a:r>
              <a:rPr lang="pt-BR"/>
              <a:t>Abstração</a:t>
            </a:r>
          </a:p>
          <a:p>
            <a:pPr lvl="1"/>
            <a:r>
              <a:rPr lang="pt-BR"/>
              <a:t>Conjunto de restrições criar webservices</a:t>
            </a:r>
          </a:p>
          <a:p>
            <a:pPr lvl="1"/>
            <a:r>
              <a:rPr lang="pt-BR"/>
              <a:t>Interoperabilidade entre sistemas na internet</a:t>
            </a:r>
          </a:p>
          <a:p>
            <a:pPr lvl="1"/>
            <a:r>
              <a:rPr lang="pt-BR"/>
              <a:t>Operações sem estado</a:t>
            </a:r>
          </a:p>
          <a:p>
            <a:pPr lvl="1"/>
            <a:r>
              <a:rPr lang="pt-BR"/>
              <a:t>Surgiu para corrigir os problemas do SOAP (XML)</a:t>
            </a:r>
          </a:p>
          <a:p>
            <a:pPr lvl="1"/>
            <a:r>
              <a:rPr lang="pt-BR"/>
              <a:t>Métodos mais simples</a:t>
            </a:r>
          </a:p>
          <a:p>
            <a:pPr lvl="1"/>
            <a:r>
              <a:rPr lang="pt-BR"/>
              <a:t>Mais leve pois usa JSON (JavaScript Object Notation)</a:t>
            </a:r>
          </a:p>
          <a:p>
            <a:pPr lvl="1"/>
            <a:r>
              <a:rPr lang="pt-BR"/>
              <a:t>URL e verbos (GET, POST, PUT, DELETE)</a:t>
            </a:r>
          </a:p>
          <a:p>
            <a:r>
              <a:rPr lang="pt-BR"/>
              <a:t>RESTful</a:t>
            </a:r>
          </a:p>
          <a:p>
            <a:pPr lvl="1"/>
            <a:r>
              <a:rPr lang="pt-BR"/>
              <a:t>Implementação do REST</a:t>
            </a:r>
          </a:p>
          <a:p>
            <a:pPr lvl="1"/>
            <a:r>
              <a:rPr lang="pt-BR"/>
              <a:t>Webservices em conformidade com o REST</a:t>
            </a:r>
          </a:p>
          <a:p>
            <a:r>
              <a:rPr lang="pt-BR"/>
              <a:t>SOAP</a:t>
            </a:r>
          </a:p>
          <a:p>
            <a:pPr lvl="1"/>
            <a:r>
              <a:rPr lang="pt-BR"/>
              <a:t>Originalmente desenvolvida pela Microsoft ele expõem seus próprios conjuntos de operações arbitrárias</a:t>
            </a:r>
          </a:p>
        </p:txBody>
      </p:sp>
    </p:spTree>
    <p:extLst>
      <p:ext uri="{BB962C8B-B14F-4D97-AF65-F5344CB8AC3E}">
        <p14:creationId xmlns:p14="http://schemas.microsoft.com/office/powerpoint/2010/main" val="27895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AFC5A-3B76-4865-AEBE-EEAC7BB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RESTful verbos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667A6-4CB5-4739-8A6F-9E2246DD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pt-BR"/>
              <a:t>As operações deve utilizar os métodos HTTPS adequados sempre que possível e a </a:t>
            </a:r>
            <a:r>
              <a:rPr lang="pt-BR" b="1"/>
              <a:t>idempotência</a:t>
            </a:r>
            <a:r>
              <a:rPr lang="pt-BR"/>
              <a:t> da operação deve ser respeitada. Os métodos HTTP são frequentemente referidos como </a:t>
            </a:r>
            <a:r>
              <a:rPr lang="pt-BR" b="1"/>
              <a:t>verbos </a:t>
            </a:r>
            <a:r>
              <a:rPr lang="pt-BR"/>
              <a:t>HTTP. Os termos são sinônimos neste contexto.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2BD73F1-298D-4748-AE18-C89A104E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32" y="3286125"/>
            <a:ext cx="3715268" cy="2391109"/>
          </a:xfrm>
          <a:prstGeom prst="rect">
            <a:avLst/>
          </a:prstGeom>
        </p:spPr>
      </p:pic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0EABF4CD-222D-4AD8-9814-FCAB2A1F6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5921"/>
              </p:ext>
            </p:extLst>
          </p:nvPr>
        </p:nvGraphicFramePr>
        <p:xfrm>
          <a:off x="1165911" y="3151188"/>
          <a:ext cx="6141267" cy="274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542">
                  <a:extLst>
                    <a:ext uri="{9D8B030D-6E8A-4147-A177-3AD203B41FA5}">
                      <a16:colId xmlns:a16="http://schemas.microsoft.com/office/drawing/2014/main" val="3456026133"/>
                    </a:ext>
                  </a:extLst>
                </a:gridCol>
                <a:gridCol w="3994484">
                  <a:extLst>
                    <a:ext uri="{9D8B030D-6E8A-4147-A177-3AD203B41FA5}">
                      <a16:colId xmlns:a16="http://schemas.microsoft.com/office/drawing/2014/main" val="255541648"/>
                    </a:ext>
                  </a:extLst>
                </a:gridCol>
                <a:gridCol w="1235241">
                  <a:extLst>
                    <a:ext uri="{9D8B030D-6E8A-4147-A177-3AD203B41FA5}">
                      <a16:colId xmlns:a16="http://schemas.microsoft.com/office/drawing/2014/main" val="830227756"/>
                    </a:ext>
                  </a:extLst>
                </a:gridCol>
              </a:tblGrid>
              <a:tr h="258305">
                <a:tc>
                  <a:txBody>
                    <a:bodyPr/>
                    <a:lstStyle/>
                    <a:p>
                      <a:r>
                        <a:rPr lang="pt-BR" sz="120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Idempotente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889"/>
                  </a:ext>
                </a:extLst>
              </a:tr>
              <a:tr h="452034">
                <a:tc>
                  <a:txBody>
                    <a:bodyPr/>
                    <a:lstStyle/>
                    <a:p>
                      <a:r>
                        <a:rPr lang="pt-BR" sz="12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Devolve o valor atual de um 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86742"/>
                  </a:ext>
                </a:extLst>
              </a:tr>
              <a:tr h="452034">
                <a:tc>
                  <a:txBody>
                    <a:bodyPr/>
                    <a:lstStyle/>
                    <a:p>
                      <a:r>
                        <a:rPr lang="pt-BR" sz="120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Substitui um objeto ou cria um 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70074"/>
                  </a:ext>
                </a:extLst>
              </a:tr>
              <a:tr h="258305">
                <a:tc>
                  <a:txBody>
                    <a:bodyPr/>
                    <a:lstStyle/>
                    <a:p>
                      <a:r>
                        <a:rPr lang="pt-BR" sz="120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Exclui um 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15978"/>
                  </a:ext>
                </a:extLst>
              </a:tr>
              <a:tr h="839491">
                <a:tc>
                  <a:txBody>
                    <a:bodyPr/>
                    <a:lstStyle/>
                    <a:p>
                      <a:r>
                        <a:rPr lang="pt-BR" sz="12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Crie um novo objeto com base nos dados fornecidos ou cria um 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81299"/>
                  </a:ext>
                </a:extLst>
              </a:tr>
              <a:tr h="452034">
                <a:tc>
                  <a:txBody>
                    <a:bodyPr/>
                    <a:lstStyle/>
                    <a:p>
                      <a:r>
                        <a:rPr lang="pt-BR" sz="120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Aplica atualização parcial a um 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2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3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EEADF-92C4-4CA4-95CF-641DF7E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Códigos de status de respostas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3B0093-26AA-4A87-BBBE-CEB86CE0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/>
              <a:t>Indicam se uma requisição foi corretamente concluída. As respostas são agrupadas em cinco classes: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/>
              <a:t>Resposta de informações (</a:t>
            </a: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100-199</a:t>
            </a:r>
            <a:r>
              <a:rPr lang="pt-BR" sz="200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/>
              <a:t>Respostas de sucesso (</a:t>
            </a: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200-299</a:t>
            </a:r>
            <a:r>
              <a:rPr lang="pt-BR" sz="2000"/>
              <a:t>)</a:t>
            </a:r>
          </a:p>
          <a:p>
            <a:pPr lvl="2"/>
            <a:r>
              <a:rPr lang="pt-BR" sz="1600"/>
              <a:t>200 Ok</a:t>
            </a:r>
          </a:p>
          <a:p>
            <a:pPr lvl="2"/>
            <a:r>
              <a:rPr lang="pt-BR" sz="1600"/>
              <a:t>201 Created</a:t>
            </a:r>
          </a:p>
          <a:p>
            <a:pPr lvl="2"/>
            <a:r>
              <a:rPr lang="pt-BR" sz="1600"/>
              <a:t>202 Accepted</a:t>
            </a:r>
          </a:p>
          <a:p>
            <a:pPr lvl="2"/>
            <a:r>
              <a:rPr lang="pt-BR" sz="1600"/>
              <a:t>204 No 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/>
              <a:t>Redirecionamentos (</a:t>
            </a: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300-399</a:t>
            </a:r>
            <a:r>
              <a:rPr lang="pt-BR" sz="200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/>
              <a:t>Erros do cliente (</a:t>
            </a: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400-499</a:t>
            </a:r>
            <a:r>
              <a:rPr lang="pt-BR" sz="2000"/>
              <a:t>)</a:t>
            </a:r>
          </a:p>
          <a:p>
            <a:pPr lvl="2"/>
            <a:r>
              <a:rPr lang="pt-BR" sz="1600"/>
              <a:t>400 BadRequest</a:t>
            </a:r>
          </a:p>
          <a:p>
            <a:pPr lvl="2"/>
            <a:r>
              <a:rPr lang="pt-BR" sz="1600"/>
              <a:t>401 Unathorized</a:t>
            </a:r>
          </a:p>
          <a:p>
            <a:pPr lvl="2"/>
            <a:r>
              <a:rPr lang="pt-BR" sz="1600"/>
              <a:t>403 Forbidden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/>
              <a:t>Erros do servidor (</a:t>
            </a: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500-599</a:t>
            </a:r>
            <a:r>
              <a:rPr lang="pt-BR" sz="2000"/>
              <a:t>)</a:t>
            </a:r>
          </a:p>
          <a:p>
            <a:pPr lvl="2"/>
            <a:r>
              <a:rPr lang="pt-BR" sz="1600"/>
              <a:t>500 Internal Server Error</a:t>
            </a:r>
          </a:p>
          <a:p>
            <a:pPr lvl="2"/>
            <a:r>
              <a:rPr lang="pt-BR" sz="1600"/>
              <a:t>501 Not Implemented</a:t>
            </a:r>
          </a:p>
          <a:p>
            <a:pPr lvl="2"/>
            <a:r>
              <a:rPr lang="pt-BR" sz="1600"/>
              <a:t>502 Bad Gateway</a:t>
            </a:r>
          </a:p>
          <a:p>
            <a:pPr lvl="2"/>
            <a:r>
              <a:rPr lang="pt-BR" sz="1600"/>
              <a:t>503 Service Unavailable</a:t>
            </a:r>
          </a:p>
          <a:p>
            <a:pPr lvl="2"/>
            <a:r>
              <a:rPr lang="pt-BR" sz="1600"/>
              <a:t>504 Gateway timeout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796801-E5AF-435E-B944-CE4D6BC39EBC}"/>
              </a:ext>
            </a:extLst>
          </p:cNvPr>
          <p:cNvSpPr txBox="1"/>
          <p:nvPr/>
        </p:nvSpPr>
        <p:spPr>
          <a:xfrm>
            <a:off x="6388770" y="6185098"/>
            <a:ext cx="4965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hlinkClick r:id="rId2"/>
              </a:rPr>
              <a:t>Códigos de status de respostas HTTP - HTTP | MDN (mozilla.org)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1743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5C9F2-D3FD-4886-A51D-8976EE16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de URL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70C48-FEC5-4327-A8E6-47153005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/>
              <a:t>Os humanos devem ser capazes de ler e construir facilmente URL.</a:t>
            </a:r>
          </a:p>
          <a:p>
            <a:pPr marL="0" indent="0">
              <a:buNone/>
            </a:pPr>
            <a:r>
              <a:rPr lang="pt-BR" sz="1800"/>
              <a:t>Um exemplo de uma URL bem estruturada é:‎</a:t>
            </a:r>
            <a:br>
              <a:rPr lang="pt-BR" sz="1800"/>
            </a:br>
            <a:r>
              <a:rPr lang="pt-BR" sz="1100">
                <a:latin typeface="Fira Code"/>
                <a:ea typeface="Fira Code"/>
                <a:cs typeface="Fira Code"/>
                <a:hlinkClick r:id="rId2"/>
              </a:rPr>
              <a:t>https://api.contoso.com/v1.0/pessoas</a:t>
            </a:r>
            <a:endParaRPr lang="pt-BR" sz="110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pt-BR" sz="1800"/>
              <a:t>‎Um exemplo de URL que não é amigável é:‎</a:t>
            </a:r>
            <a:br>
              <a:rPr lang="pt-BR" sz="1800"/>
            </a:br>
            <a:r>
              <a:rPr lang="pt-BR" sz="1100">
                <a:latin typeface="Fira Code"/>
                <a:ea typeface="Fira Code"/>
                <a:cs typeface="Fira Code"/>
                <a:hlinkClick r:id="rId3"/>
              </a:rPr>
              <a:t>https://api.contoso.com/odata/Users('jdoe@microsoft.com')/Folders('AAMkADdiYzI1MjUzLTk4MjQtNDQ1Yy05YjJkLWNlMzMzYmIzNTY0MwAuAAAAAACzMsPHYH6HQoSwfdpDx-2bAQCXhUk6PC1dS7AERFluCgBfAAABo58UAAA=‘)</a:t>
            </a:r>
            <a:endParaRPr lang="pt-BR" sz="1100">
              <a:latin typeface="Fira Code"/>
              <a:ea typeface="Fira Code"/>
              <a:cs typeface="Fira Code"/>
            </a:endParaRPr>
          </a:p>
          <a:p>
            <a:pPr marL="0" indent="0">
              <a:buNone/>
            </a:pPr>
            <a:endParaRPr lang="pt-BR" sz="1100">
              <a:latin typeface="Fira Code"/>
              <a:ea typeface="Fira Code"/>
              <a:cs typeface="Fira Code"/>
            </a:endParaRPr>
          </a:p>
          <a:p>
            <a:r>
              <a:rPr lang="pt-BR">
                <a:ea typeface="+mn-lt"/>
                <a:cs typeface="+mn-lt"/>
              </a:rPr>
              <a:t>Representam Recursos</a:t>
            </a:r>
          </a:p>
          <a:p>
            <a:r>
              <a:rPr lang="pt-BR">
                <a:ea typeface="+mn-lt"/>
                <a:cs typeface="+mn-lt"/>
              </a:rPr>
              <a:t>As URLS não devem referenciar verbos:</a:t>
            </a:r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Palavras sempre minúsculas</a:t>
            </a:r>
          </a:p>
          <a:p>
            <a:pPr lvl="1"/>
            <a:r>
              <a:rPr lang="pt-BR"/>
              <a:t>Identificador deve ser no plural </a:t>
            </a:r>
            <a:r>
              <a:rPr lang="pt-BR" err="1"/>
              <a:t>ex</a:t>
            </a:r>
            <a:r>
              <a:rPr lang="pt-BR"/>
              <a:t>:</a:t>
            </a:r>
            <a:endParaRPr lang="pt-BR">
              <a:cs typeface="Calibri"/>
            </a:endParaRPr>
          </a:p>
          <a:p>
            <a:pPr lvl="2"/>
            <a:r>
              <a:rPr lang="en-US"/>
              <a:t>GET https://{serviceRoot}/{recurso}/{id}</a:t>
            </a:r>
            <a:endParaRPr lang="en-US">
              <a:cs typeface="Calibri"/>
            </a:endParaRPr>
          </a:p>
          <a:p>
            <a:pPr lvl="2"/>
            <a:r>
              <a:rPr lang="en-US"/>
              <a:t>GET https://api.contoso.com/v1.0/pessoas/123/endereços</a:t>
            </a:r>
            <a:endParaRPr lang="en-US">
              <a:cs typeface="Calibri"/>
            </a:endParaRPr>
          </a:p>
          <a:p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284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5C9F2-D3FD-4886-A51D-8976EE16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de URL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308FD2-E31E-4D15-8164-A13F3FF31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25128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857557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0087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Forma correta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1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https://adventure-works.com/pedidos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https://adventure-works.com/criar-pedidos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5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https://adventure-works.com/eu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2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31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6422-1B35-4F46-98D6-FAE90319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Estrutura de URL</a:t>
            </a:r>
          </a:p>
          <a:p>
            <a:endParaRPr lang="pt-BR">
              <a:cs typeface="Calibri Light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FAFF628-20F8-4435-9F8F-9B2CEC173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228" y="1825625"/>
            <a:ext cx="7243544" cy="4351338"/>
          </a:xfrm>
        </p:spPr>
      </p:pic>
    </p:spTree>
    <p:extLst>
      <p:ext uri="{BB962C8B-B14F-4D97-AF65-F5344CB8AC3E}">
        <p14:creationId xmlns:p14="http://schemas.microsoft.com/office/powerpoint/2010/main" val="2106325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80ADE6DB8346448A8F8051BB4A7899" ma:contentTypeVersion="5" ma:contentTypeDescription="Crie um novo documento." ma:contentTypeScope="" ma:versionID="9a5415c1fab2cd8b3c3f83a9d84661d4">
  <xsd:schema xmlns:xsd="http://www.w3.org/2001/XMLSchema" xmlns:xs="http://www.w3.org/2001/XMLSchema" xmlns:p="http://schemas.microsoft.com/office/2006/metadata/properties" xmlns:ns2="76891502-71e9-4352-aa86-59d173c3336d" targetNamespace="http://schemas.microsoft.com/office/2006/metadata/properties" ma:root="true" ma:fieldsID="4c7fd474c741f4c0b9c4160d8021016c" ns2:_="">
    <xsd:import namespace="76891502-71e9-4352-aa86-59d173c333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91502-71e9-4352-aa86-59d173c333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4E42A9-E3DE-4B8F-AABC-BA817BA041E3}">
  <ds:schemaRefs>
    <ds:schemaRef ds:uri="a40cd157-1e0e-408f-95aa-c5a2323d9b11"/>
    <ds:schemaRef ds:uri="a86074ae-af76-48f5-bb28-3f9e7c38e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F041FD-D8CB-40F6-89CD-9E296B1ECB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F0676B-B91D-4FF1-B970-11C8E8F04420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Aula 2 WebApi</vt:lpstr>
      <vt:lpstr>O que é WebService</vt:lpstr>
      <vt:lpstr>O que é WebService</vt:lpstr>
      <vt:lpstr>O que é o REST e RESTful e por que não SOAP?</vt:lpstr>
      <vt:lpstr>RESTful verbos</vt:lpstr>
      <vt:lpstr>Códigos de status de respostas</vt:lpstr>
      <vt:lpstr>Estrutura de URL</vt:lpstr>
      <vt:lpstr>Estrutura de URL</vt:lpstr>
      <vt:lpstr>Estrutura de URL </vt:lpstr>
      <vt:lpstr>Apresentação do PowerPoint</vt:lpstr>
      <vt:lpstr>OAuth e Padrões de Autenticação</vt:lpstr>
      <vt:lpstr>OAuth e Padrões de Autenticação</vt:lpstr>
      <vt:lpstr>Swagger</vt:lpstr>
      <vt:lpstr>Próxima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Fundamentos C#</dc:title>
  <dc:creator>Willian Zuqui</dc:creator>
  <cp:revision>2</cp:revision>
  <dcterms:created xsi:type="dcterms:W3CDTF">2021-11-11T17:11:00Z</dcterms:created>
  <dcterms:modified xsi:type="dcterms:W3CDTF">2021-12-02T19:10:42Z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0x0101009080ADE6DB8346448A8F8051BB4A7899</vt:lpwstr>
  </property>
  <property fmtid="{D5CDD505-2E9C-101B-9397-08002B2CF9AE}" pid="4" name="Tfs.LastKnownPath">
    <vt:lpwstr>https://ravex-my.sharepoint.com/personal/willian_zuqui_ravex_com_br/Documents/Aula 2.pptx</vt:lpwstr>
  </property>
</Properties>
</file>