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2" r:id="rId5"/>
    <p:sldMasterId id="2147483713" r:id="rId6"/>
    <p:sldMasterId id="2147483714" r:id="rId7"/>
    <p:sldMasterId id="214748371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Lst>
  <p:sldSz cy="5143500" cx="9144000"/>
  <p:notesSz cx="6858000" cy="9144000"/>
  <p:embeddedFontLst>
    <p:embeddedFont>
      <p:font typeface="Encode Sans Semi Condensed"/>
      <p:regular r:id="rId85"/>
      <p:bold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9808C6-4A7E-49A3-8514-67EB1EFBCCA3}">
  <a:tblStyle styleId="{2A9808C6-4A7E-49A3-8514-67EB1EFBCCA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84" Type="http://schemas.openxmlformats.org/officeDocument/2006/relationships/slide" Target="slides/slide75.xml"/><Relationship Id="rId83" Type="http://schemas.openxmlformats.org/officeDocument/2006/relationships/slide" Target="slides/slide74.xml"/><Relationship Id="rId42" Type="http://schemas.openxmlformats.org/officeDocument/2006/relationships/slide" Target="slides/slide33.xml"/><Relationship Id="rId86" Type="http://schemas.openxmlformats.org/officeDocument/2006/relationships/font" Target="fonts/EncodeSansSemiCondensed-bold.fntdata"/><Relationship Id="rId41" Type="http://schemas.openxmlformats.org/officeDocument/2006/relationships/slide" Target="slides/slide32.xml"/><Relationship Id="rId85" Type="http://schemas.openxmlformats.org/officeDocument/2006/relationships/font" Target="fonts/EncodeSansSemiCondensed-regular.fntdata"/><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4.xml"/><Relationship Id="rId72" Type="http://schemas.openxmlformats.org/officeDocument/2006/relationships/slide" Target="slides/slide63.xml"/><Relationship Id="rId31" Type="http://schemas.openxmlformats.org/officeDocument/2006/relationships/slide" Target="slides/slide22.xml"/><Relationship Id="rId75" Type="http://schemas.openxmlformats.org/officeDocument/2006/relationships/slide" Target="slides/slide66.xml"/><Relationship Id="rId30" Type="http://schemas.openxmlformats.org/officeDocument/2006/relationships/slide" Target="slides/slide21.xml"/><Relationship Id="rId74" Type="http://schemas.openxmlformats.org/officeDocument/2006/relationships/slide" Target="slides/slide65.xml"/><Relationship Id="rId33" Type="http://schemas.openxmlformats.org/officeDocument/2006/relationships/slide" Target="slides/slide24.xml"/><Relationship Id="rId77" Type="http://schemas.openxmlformats.org/officeDocument/2006/relationships/slide" Target="slides/slide68.xml"/><Relationship Id="rId32" Type="http://schemas.openxmlformats.org/officeDocument/2006/relationships/slide" Target="slides/slide23.xml"/><Relationship Id="rId76" Type="http://schemas.openxmlformats.org/officeDocument/2006/relationships/slide" Target="slides/slide67.xml"/><Relationship Id="rId35" Type="http://schemas.openxmlformats.org/officeDocument/2006/relationships/slide" Target="slides/slide26.xml"/><Relationship Id="rId79" Type="http://schemas.openxmlformats.org/officeDocument/2006/relationships/slide" Target="slides/slide70.xml"/><Relationship Id="rId34" Type="http://schemas.openxmlformats.org/officeDocument/2006/relationships/slide" Target="slides/slide25.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37b4c52d8f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37b4c52d8f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fbced26b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fbced26b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fbced26ba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fbced26ba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1053d722e38_0_1:notes"/>
          <p:cNvSpPr/>
          <p:nvPr>
            <p:ph idx="2" type="sldImg"/>
          </p:nvPr>
        </p:nvSpPr>
        <p:spPr>
          <a:xfrm>
            <a:off x="696603" y="1143591"/>
            <a:ext cx="5464800" cy="30852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1053d722e38_0_1:notes"/>
          <p:cNvSpPr txBox="1"/>
          <p:nvPr>
            <p:ph idx="1" type="body"/>
          </p:nvPr>
        </p:nvSpPr>
        <p:spPr>
          <a:xfrm>
            <a:off x="685645" y="4399997"/>
            <a:ext cx="54867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g1053d722e38_0_1:notes"/>
          <p:cNvSpPr txBox="1"/>
          <p:nvPr>
            <p:ph idx="12" type="sldNum"/>
          </p:nvPr>
        </p:nvSpPr>
        <p:spPr>
          <a:xfrm>
            <a:off x="3885320" y="8685320"/>
            <a:ext cx="2971200" cy="458700"/>
          </a:xfrm>
          <a:prstGeom prst="rect">
            <a:avLst/>
          </a:prstGeom>
          <a:noFill/>
          <a:ln>
            <a:noFill/>
          </a:ln>
        </p:spPr>
        <p:txBody>
          <a:bodyPr anchorCtr="0" anchor="ctr" bIns="90250" lIns="90250" spcFirstLastPara="1" rIns="90250" wrap="square" tIns="90250">
            <a:noAutofit/>
          </a:bodyPr>
          <a:lstStyle/>
          <a:p>
            <a:pPr indent="0" lvl="0" marL="0" rtl="0" algn="l">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105c59e417b_0_29:notes"/>
          <p:cNvSpPr/>
          <p:nvPr>
            <p:ph idx="2" type="sldImg"/>
          </p:nvPr>
        </p:nvSpPr>
        <p:spPr>
          <a:xfrm>
            <a:off x="696603" y="1143591"/>
            <a:ext cx="5464800" cy="3085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2" name="Google Shape;932;g105c59e417b_0_29:notes"/>
          <p:cNvSpPr txBox="1"/>
          <p:nvPr>
            <p:ph idx="1" type="body"/>
          </p:nvPr>
        </p:nvSpPr>
        <p:spPr>
          <a:xfrm>
            <a:off x="685645" y="4399997"/>
            <a:ext cx="5486700" cy="3600300"/>
          </a:xfrm>
          <a:prstGeom prst="rect">
            <a:avLst/>
          </a:prstGeom>
          <a:noFill/>
          <a:ln>
            <a:noFill/>
          </a:ln>
        </p:spPr>
        <p:txBody>
          <a:bodyPr anchorCtr="0" anchor="t" bIns="45125" lIns="90250" spcFirstLastPara="1" rIns="90250" wrap="square" tIns="45125">
            <a:noAutofit/>
          </a:bodyPr>
          <a:lstStyle/>
          <a:p>
            <a:pPr indent="0" lvl="0" marL="0" rtl="0" algn="l">
              <a:spcBef>
                <a:spcPts val="0"/>
              </a:spcBef>
              <a:spcAft>
                <a:spcPts val="0"/>
              </a:spcAft>
              <a:buNone/>
            </a:pPr>
            <a:r>
              <a:t/>
            </a:r>
            <a:endParaRPr/>
          </a:p>
        </p:txBody>
      </p:sp>
      <p:sp>
        <p:nvSpPr>
          <p:cNvPr id="933" name="Google Shape;933;g105c59e417b_0_29:notes"/>
          <p:cNvSpPr txBox="1"/>
          <p:nvPr>
            <p:ph idx="12" type="sldNum"/>
          </p:nvPr>
        </p:nvSpPr>
        <p:spPr>
          <a:xfrm>
            <a:off x="3885320" y="8685320"/>
            <a:ext cx="2971200" cy="458700"/>
          </a:xfrm>
          <a:prstGeom prst="rect">
            <a:avLst/>
          </a:prstGeom>
          <a:noFill/>
          <a:ln>
            <a:noFill/>
          </a:ln>
        </p:spPr>
        <p:txBody>
          <a:bodyPr anchorCtr="0" anchor="b" bIns="45125" lIns="90250" spcFirstLastPara="1" rIns="90250" wrap="square" tIns="45125">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105c59e417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g105c59e417b_0_254: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105c59e417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g105c59e417b_0_282: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105c59e417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g105c59e417b_0_291: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105c59e417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g105c59e417b_0_296: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05c59e417b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g105c59e417b_0_301: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105c59e417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g105c59e417b_0_306: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5c59e417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5c59e417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05c59e417b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g105c59e417b_0_325: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105c59e417b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g105c59e417b_0_334: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105c59e417b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g105c59e417b_0_355: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105c59e417b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g105c59e417b_0_366: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05c59e417b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g105c59e417b_0_387: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05c59e417b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g105c59e417b_0_400: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105c59e417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g105c59e417b_0_411: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05c59e417b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g105c59e417b_0_417: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105c59e417b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g105c59e417b_0_438: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105c59e417b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g105c59e417b_0_498: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1b14f3779_0_1069:notes"/>
          <p:cNvSpPr txBox="1"/>
          <p:nvPr>
            <p:ph idx="1" type="body"/>
          </p:nvPr>
        </p:nvSpPr>
        <p:spPr>
          <a:xfrm>
            <a:off x="686421" y="4400238"/>
            <a:ext cx="54852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101b14f3779_0_1069:notes"/>
          <p:cNvSpPr/>
          <p:nvPr>
            <p:ph idx="2" type="sldImg"/>
          </p:nvPr>
        </p:nvSpPr>
        <p:spPr>
          <a:xfrm>
            <a:off x="701951" y="1143000"/>
            <a:ext cx="5454000" cy="3085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105c59e417b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g105c59e417b_0_640: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105c59e417b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g105c59e417b_0_774: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105c59e417b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g105c59e417b_0_790: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g105c59e417b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g105c59e417b_0_916: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105c59e417b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g105c59e417b_0_976: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105c59e417b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g105c59e417b_0_1038: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3" name="Shape 1833"/>
        <p:cNvGrpSpPr/>
        <p:nvPr/>
      </p:nvGrpSpPr>
      <p:grpSpPr>
        <a:xfrm>
          <a:off x="0" y="0"/>
          <a:ext cx="0" cy="0"/>
          <a:chOff x="0" y="0"/>
          <a:chExt cx="0" cy="0"/>
        </a:xfrm>
      </p:grpSpPr>
      <p:sp>
        <p:nvSpPr>
          <p:cNvPr id="1834" name="Google Shape;1834;g105c59e417b_0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g105c59e417b_0_1148: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105c59e417b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g105c59e417b_0_1157: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g105c59e417b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g105c59e417b_0_1167: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g105c59e417b_0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g105c59e417b_0_1177: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05c59e417b_0_2074:notes"/>
          <p:cNvSpPr txBox="1"/>
          <p:nvPr>
            <p:ph idx="1" type="body"/>
          </p:nvPr>
        </p:nvSpPr>
        <p:spPr>
          <a:xfrm>
            <a:off x="686421" y="4400238"/>
            <a:ext cx="54852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105c59e417b_0_2074:notes"/>
          <p:cNvSpPr/>
          <p:nvPr>
            <p:ph idx="2" type="sldImg"/>
          </p:nvPr>
        </p:nvSpPr>
        <p:spPr>
          <a:xfrm>
            <a:off x="701951" y="1143000"/>
            <a:ext cx="5454000" cy="3085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g105c59e417b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g105c59e417b_0_1192: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105c59e417b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g105c59e417b_0_1205: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105c59e417b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g105c59e417b_0_1211: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105c59e417b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g105c59e417b_0_1217: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105c59e417b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g105c59e417b_0_1235: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105c59e417b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g105c59e417b_0_1259: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1" name="Shape 1971"/>
        <p:cNvGrpSpPr/>
        <p:nvPr/>
      </p:nvGrpSpPr>
      <p:grpSpPr>
        <a:xfrm>
          <a:off x="0" y="0"/>
          <a:ext cx="0" cy="0"/>
          <a:chOff x="0" y="0"/>
          <a:chExt cx="0" cy="0"/>
        </a:xfrm>
      </p:grpSpPr>
      <p:sp>
        <p:nvSpPr>
          <p:cNvPr id="1972" name="Google Shape;1972;g105c59e417b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g105c59e417b_0_1286: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105c59e417b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g105c59e417b_0_1311: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105c59e417b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g105c59e417b_0_1330: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105c59e417b_0_22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g105c59e417b_0_2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01b14f3779_0_928:notes"/>
          <p:cNvSpPr txBox="1"/>
          <p:nvPr>
            <p:ph idx="1" type="body"/>
          </p:nvPr>
        </p:nvSpPr>
        <p:spPr>
          <a:xfrm>
            <a:off x="686421" y="4400238"/>
            <a:ext cx="54852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g101b14f3779_0_928:notes"/>
          <p:cNvSpPr/>
          <p:nvPr>
            <p:ph idx="2" type="sldImg"/>
          </p:nvPr>
        </p:nvSpPr>
        <p:spPr>
          <a:xfrm>
            <a:off x="701951" y="1143000"/>
            <a:ext cx="5454000" cy="3085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9" name="Shape 2059"/>
        <p:cNvGrpSpPr/>
        <p:nvPr/>
      </p:nvGrpSpPr>
      <p:grpSpPr>
        <a:xfrm>
          <a:off x="0" y="0"/>
          <a:ext cx="0" cy="0"/>
          <a:chOff x="0" y="0"/>
          <a:chExt cx="0" cy="0"/>
        </a:xfrm>
      </p:grpSpPr>
      <p:sp>
        <p:nvSpPr>
          <p:cNvPr id="2060" name="Google Shape;2060;g105c59e417b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g105c59e417b_0_1852: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g105c59e417b_0_1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g105c59e417b_0_1379: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g105c59e417b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g105c59e417b_0_1422: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3" name="Shape 2153"/>
        <p:cNvGrpSpPr/>
        <p:nvPr/>
      </p:nvGrpSpPr>
      <p:grpSpPr>
        <a:xfrm>
          <a:off x="0" y="0"/>
          <a:ext cx="0" cy="0"/>
          <a:chOff x="0" y="0"/>
          <a:chExt cx="0" cy="0"/>
        </a:xfrm>
      </p:grpSpPr>
      <p:sp>
        <p:nvSpPr>
          <p:cNvPr id="2154" name="Google Shape;2154;g105c59e417b_0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g105c59e417b_0_1466: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g105c59e417b_0_1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g105c59e417b_0_1510: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105c59e417b_0_1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g105c59e417b_0_1560: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4" name="Shape 2294"/>
        <p:cNvGrpSpPr/>
        <p:nvPr/>
      </p:nvGrpSpPr>
      <p:grpSpPr>
        <a:xfrm>
          <a:off x="0" y="0"/>
          <a:ext cx="0" cy="0"/>
          <a:chOff x="0" y="0"/>
          <a:chExt cx="0" cy="0"/>
        </a:xfrm>
      </p:grpSpPr>
      <p:sp>
        <p:nvSpPr>
          <p:cNvPr id="2295" name="Google Shape;2295;g105c59e417b_0_1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g105c59e417b_0_1605: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0" name="Shape 2300"/>
        <p:cNvGrpSpPr/>
        <p:nvPr/>
      </p:nvGrpSpPr>
      <p:grpSpPr>
        <a:xfrm>
          <a:off x="0" y="0"/>
          <a:ext cx="0" cy="0"/>
          <a:chOff x="0" y="0"/>
          <a:chExt cx="0" cy="0"/>
        </a:xfrm>
      </p:grpSpPr>
      <p:sp>
        <p:nvSpPr>
          <p:cNvPr id="2301" name="Google Shape;2301;g105c59e417b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g105c59e417b_0_1611: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0" name="Shape 2310"/>
        <p:cNvGrpSpPr/>
        <p:nvPr/>
      </p:nvGrpSpPr>
      <p:grpSpPr>
        <a:xfrm>
          <a:off x="0" y="0"/>
          <a:ext cx="0" cy="0"/>
          <a:chOff x="0" y="0"/>
          <a:chExt cx="0" cy="0"/>
        </a:xfrm>
      </p:grpSpPr>
      <p:sp>
        <p:nvSpPr>
          <p:cNvPr id="2311" name="Google Shape;2311;g105c59e417b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g105c59e417b_0_1621: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8" name="Shape 2318"/>
        <p:cNvGrpSpPr/>
        <p:nvPr/>
      </p:nvGrpSpPr>
      <p:grpSpPr>
        <a:xfrm>
          <a:off x="0" y="0"/>
          <a:ext cx="0" cy="0"/>
          <a:chOff x="0" y="0"/>
          <a:chExt cx="0" cy="0"/>
        </a:xfrm>
      </p:grpSpPr>
      <p:sp>
        <p:nvSpPr>
          <p:cNvPr id="2319" name="Google Shape;2319;g105c59e417b_0_1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g105c59e417b_0_1630: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03430e4e54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03430e4e54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7" name="Shape 2327"/>
        <p:cNvGrpSpPr/>
        <p:nvPr/>
      </p:nvGrpSpPr>
      <p:grpSpPr>
        <a:xfrm>
          <a:off x="0" y="0"/>
          <a:ext cx="0" cy="0"/>
          <a:chOff x="0" y="0"/>
          <a:chExt cx="0" cy="0"/>
        </a:xfrm>
      </p:grpSpPr>
      <p:sp>
        <p:nvSpPr>
          <p:cNvPr id="2328" name="Google Shape;2328;g105c59e417b_0_40:notes"/>
          <p:cNvSpPr/>
          <p:nvPr>
            <p:ph idx="2" type="sldImg"/>
          </p:nvPr>
        </p:nvSpPr>
        <p:spPr>
          <a:xfrm>
            <a:off x="696603" y="1143591"/>
            <a:ext cx="5464800" cy="3085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9" name="Google Shape;2329;g105c59e417b_0_40:notes"/>
          <p:cNvSpPr txBox="1"/>
          <p:nvPr>
            <p:ph idx="1" type="body"/>
          </p:nvPr>
        </p:nvSpPr>
        <p:spPr>
          <a:xfrm>
            <a:off x="685645" y="4399997"/>
            <a:ext cx="5486700" cy="3600300"/>
          </a:xfrm>
          <a:prstGeom prst="rect">
            <a:avLst/>
          </a:prstGeom>
          <a:noFill/>
          <a:ln>
            <a:noFill/>
          </a:ln>
        </p:spPr>
        <p:txBody>
          <a:bodyPr anchorCtr="0" anchor="t" bIns="45125" lIns="90250" spcFirstLastPara="1" rIns="90250" wrap="square" tIns="45125">
            <a:noAutofit/>
          </a:bodyPr>
          <a:lstStyle/>
          <a:p>
            <a:pPr indent="0" lvl="0" marL="0" rtl="0" algn="l">
              <a:spcBef>
                <a:spcPts val="0"/>
              </a:spcBef>
              <a:spcAft>
                <a:spcPts val="0"/>
              </a:spcAft>
              <a:buNone/>
            </a:pPr>
            <a:r>
              <a:t/>
            </a:r>
            <a:endParaRPr/>
          </a:p>
        </p:txBody>
      </p:sp>
      <p:sp>
        <p:nvSpPr>
          <p:cNvPr id="2330" name="Google Shape;2330;g105c59e417b_0_40:notes"/>
          <p:cNvSpPr txBox="1"/>
          <p:nvPr>
            <p:ph idx="12" type="sldNum"/>
          </p:nvPr>
        </p:nvSpPr>
        <p:spPr>
          <a:xfrm>
            <a:off x="3885320" y="8685320"/>
            <a:ext cx="2971200" cy="458700"/>
          </a:xfrm>
          <a:prstGeom prst="rect">
            <a:avLst/>
          </a:prstGeom>
          <a:noFill/>
          <a:ln>
            <a:noFill/>
          </a:ln>
        </p:spPr>
        <p:txBody>
          <a:bodyPr anchorCtr="0" anchor="b" bIns="45125" lIns="90250" spcFirstLastPara="1" rIns="90250" wrap="square" tIns="45125">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4" name="Shape 2334"/>
        <p:cNvGrpSpPr/>
        <p:nvPr/>
      </p:nvGrpSpPr>
      <p:grpSpPr>
        <a:xfrm>
          <a:off x="0" y="0"/>
          <a:ext cx="0" cy="0"/>
          <a:chOff x="0" y="0"/>
          <a:chExt cx="0" cy="0"/>
        </a:xfrm>
      </p:grpSpPr>
      <p:sp>
        <p:nvSpPr>
          <p:cNvPr id="2335" name="Google Shape;2335;g105c59e417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g105c59e417b_0_59: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4" name="Shape 2344"/>
        <p:cNvGrpSpPr/>
        <p:nvPr/>
      </p:nvGrpSpPr>
      <p:grpSpPr>
        <a:xfrm>
          <a:off x="0" y="0"/>
          <a:ext cx="0" cy="0"/>
          <a:chOff x="0" y="0"/>
          <a:chExt cx="0" cy="0"/>
        </a:xfrm>
      </p:grpSpPr>
      <p:sp>
        <p:nvSpPr>
          <p:cNvPr id="2345" name="Google Shape;2345;g105c59e417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g105c59e417b_0_71: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4" name="Shape 2374"/>
        <p:cNvGrpSpPr/>
        <p:nvPr/>
      </p:nvGrpSpPr>
      <p:grpSpPr>
        <a:xfrm>
          <a:off x="0" y="0"/>
          <a:ext cx="0" cy="0"/>
          <a:chOff x="0" y="0"/>
          <a:chExt cx="0" cy="0"/>
        </a:xfrm>
      </p:grpSpPr>
      <p:sp>
        <p:nvSpPr>
          <p:cNvPr id="2375" name="Google Shape;2375;g105c59e417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g105c59e417b_0_101: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5" name="Shape 2385"/>
        <p:cNvGrpSpPr/>
        <p:nvPr/>
      </p:nvGrpSpPr>
      <p:grpSpPr>
        <a:xfrm>
          <a:off x="0" y="0"/>
          <a:ext cx="0" cy="0"/>
          <a:chOff x="0" y="0"/>
          <a:chExt cx="0" cy="0"/>
        </a:xfrm>
      </p:grpSpPr>
      <p:sp>
        <p:nvSpPr>
          <p:cNvPr id="2386" name="Google Shape;2386;g105c59e417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g105c59e417b_0_112: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3" name="Shape 2423"/>
        <p:cNvGrpSpPr/>
        <p:nvPr/>
      </p:nvGrpSpPr>
      <p:grpSpPr>
        <a:xfrm>
          <a:off x="0" y="0"/>
          <a:ext cx="0" cy="0"/>
          <a:chOff x="0" y="0"/>
          <a:chExt cx="0" cy="0"/>
        </a:xfrm>
      </p:grpSpPr>
      <p:sp>
        <p:nvSpPr>
          <p:cNvPr id="2424" name="Google Shape;2424;g105c59e417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g105c59e417b_0_150: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9" name="Shape 2429"/>
        <p:cNvGrpSpPr/>
        <p:nvPr/>
      </p:nvGrpSpPr>
      <p:grpSpPr>
        <a:xfrm>
          <a:off x="0" y="0"/>
          <a:ext cx="0" cy="0"/>
          <a:chOff x="0" y="0"/>
          <a:chExt cx="0" cy="0"/>
        </a:xfrm>
      </p:grpSpPr>
      <p:sp>
        <p:nvSpPr>
          <p:cNvPr id="2430" name="Google Shape;2430;g105c59e417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g105c59e417b_0_156: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5" name="Shape 2435"/>
        <p:cNvGrpSpPr/>
        <p:nvPr/>
      </p:nvGrpSpPr>
      <p:grpSpPr>
        <a:xfrm>
          <a:off x="0" y="0"/>
          <a:ext cx="0" cy="0"/>
          <a:chOff x="0" y="0"/>
          <a:chExt cx="0" cy="0"/>
        </a:xfrm>
      </p:grpSpPr>
      <p:sp>
        <p:nvSpPr>
          <p:cNvPr id="2436" name="Google Shape;2436;g137b4c52d8f_0_0:notes"/>
          <p:cNvSpPr/>
          <p:nvPr>
            <p:ph idx="2" type="sldImg"/>
          </p:nvPr>
        </p:nvSpPr>
        <p:spPr>
          <a:xfrm>
            <a:off x="696603" y="1143591"/>
            <a:ext cx="5464800" cy="3085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7" name="Google Shape;2437;g137b4c52d8f_0_0:notes"/>
          <p:cNvSpPr txBox="1"/>
          <p:nvPr>
            <p:ph idx="1" type="body"/>
          </p:nvPr>
        </p:nvSpPr>
        <p:spPr>
          <a:xfrm>
            <a:off x="685645" y="4399997"/>
            <a:ext cx="5486700" cy="3600300"/>
          </a:xfrm>
          <a:prstGeom prst="rect">
            <a:avLst/>
          </a:prstGeom>
          <a:noFill/>
          <a:ln>
            <a:noFill/>
          </a:ln>
        </p:spPr>
        <p:txBody>
          <a:bodyPr anchorCtr="0" anchor="t" bIns="45125" lIns="90250" spcFirstLastPara="1" rIns="90250" wrap="square" tIns="45125">
            <a:noAutofit/>
          </a:bodyPr>
          <a:lstStyle/>
          <a:p>
            <a:pPr indent="0" lvl="0" marL="0" rtl="0" algn="l">
              <a:spcBef>
                <a:spcPts val="0"/>
              </a:spcBef>
              <a:spcAft>
                <a:spcPts val="0"/>
              </a:spcAft>
              <a:buNone/>
            </a:pPr>
            <a:r>
              <a:t/>
            </a:r>
            <a:endParaRPr/>
          </a:p>
        </p:txBody>
      </p:sp>
      <p:sp>
        <p:nvSpPr>
          <p:cNvPr id="2438" name="Google Shape;2438;g137b4c52d8f_0_0:notes"/>
          <p:cNvSpPr txBox="1"/>
          <p:nvPr>
            <p:ph idx="12" type="sldNum"/>
          </p:nvPr>
        </p:nvSpPr>
        <p:spPr>
          <a:xfrm>
            <a:off x="3885320" y="8685320"/>
            <a:ext cx="2971200" cy="458700"/>
          </a:xfrm>
          <a:prstGeom prst="rect">
            <a:avLst/>
          </a:prstGeom>
          <a:noFill/>
          <a:ln>
            <a:noFill/>
          </a:ln>
        </p:spPr>
        <p:txBody>
          <a:bodyPr anchorCtr="0" anchor="b" bIns="45125" lIns="90250" spcFirstLastPara="1" rIns="90250" wrap="square" tIns="45125">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2" name="Shape 2442"/>
        <p:cNvGrpSpPr/>
        <p:nvPr/>
      </p:nvGrpSpPr>
      <p:grpSpPr>
        <a:xfrm>
          <a:off x="0" y="0"/>
          <a:ext cx="0" cy="0"/>
          <a:chOff x="0" y="0"/>
          <a:chExt cx="0" cy="0"/>
        </a:xfrm>
      </p:grpSpPr>
      <p:sp>
        <p:nvSpPr>
          <p:cNvPr id="2443" name="Google Shape;2443;g137b4c52d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g137b4c52d8f_0_6: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0" name="Shape 2470"/>
        <p:cNvGrpSpPr/>
        <p:nvPr/>
      </p:nvGrpSpPr>
      <p:grpSpPr>
        <a:xfrm>
          <a:off x="0" y="0"/>
          <a:ext cx="0" cy="0"/>
          <a:chOff x="0" y="0"/>
          <a:chExt cx="0" cy="0"/>
        </a:xfrm>
      </p:grpSpPr>
      <p:sp>
        <p:nvSpPr>
          <p:cNvPr id="2471" name="Google Shape;2471;g137b4c52d8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g137b4c52d8f_0_33: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027e8deff1_0_17:notes"/>
          <p:cNvSpPr txBox="1"/>
          <p:nvPr>
            <p:ph idx="1" type="body"/>
          </p:nvPr>
        </p:nvSpPr>
        <p:spPr>
          <a:xfrm>
            <a:off x="686421" y="4400238"/>
            <a:ext cx="54852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g1027e8deff1_0_17:notes"/>
          <p:cNvSpPr/>
          <p:nvPr>
            <p:ph idx="2" type="sldImg"/>
          </p:nvPr>
        </p:nvSpPr>
        <p:spPr>
          <a:xfrm>
            <a:off x="701951" y="1143000"/>
            <a:ext cx="5454000" cy="3085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8" name="Shape 2488"/>
        <p:cNvGrpSpPr/>
        <p:nvPr/>
      </p:nvGrpSpPr>
      <p:grpSpPr>
        <a:xfrm>
          <a:off x="0" y="0"/>
          <a:ext cx="0" cy="0"/>
          <a:chOff x="0" y="0"/>
          <a:chExt cx="0" cy="0"/>
        </a:xfrm>
      </p:grpSpPr>
      <p:sp>
        <p:nvSpPr>
          <p:cNvPr id="2489" name="Google Shape;2489;g137b4c52d8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g137b4c52d8f_0_50: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6" name="Shape 2506"/>
        <p:cNvGrpSpPr/>
        <p:nvPr/>
      </p:nvGrpSpPr>
      <p:grpSpPr>
        <a:xfrm>
          <a:off x="0" y="0"/>
          <a:ext cx="0" cy="0"/>
          <a:chOff x="0" y="0"/>
          <a:chExt cx="0" cy="0"/>
        </a:xfrm>
      </p:grpSpPr>
      <p:sp>
        <p:nvSpPr>
          <p:cNvPr id="2507" name="Google Shape;2507;g137b4c52d8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g137b4c52d8f_0_67: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8" name="Shape 2518"/>
        <p:cNvGrpSpPr/>
        <p:nvPr/>
      </p:nvGrpSpPr>
      <p:grpSpPr>
        <a:xfrm>
          <a:off x="0" y="0"/>
          <a:ext cx="0" cy="0"/>
          <a:chOff x="0" y="0"/>
          <a:chExt cx="0" cy="0"/>
        </a:xfrm>
      </p:grpSpPr>
      <p:sp>
        <p:nvSpPr>
          <p:cNvPr id="2519" name="Google Shape;2519;g137b4c52d8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g137b4c52d8f_0_78: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4" name="Shape 2524"/>
        <p:cNvGrpSpPr/>
        <p:nvPr/>
      </p:nvGrpSpPr>
      <p:grpSpPr>
        <a:xfrm>
          <a:off x="0" y="0"/>
          <a:ext cx="0" cy="0"/>
          <a:chOff x="0" y="0"/>
          <a:chExt cx="0" cy="0"/>
        </a:xfrm>
      </p:grpSpPr>
      <p:sp>
        <p:nvSpPr>
          <p:cNvPr id="2525" name="Google Shape;2525;g137b4c52d8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g137b4c52d8f_0_83: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137b4c52d8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g137b4c52d8f_0_88: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5" name="Shape 2545"/>
        <p:cNvGrpSpPr/>
        <p:nvPr/>
      </p:nvGrpSpPr>
      <p:grpSpPr>
        <a:xfrm>
          <a:off x="0" y="0"/>
          <a:ext cx="0" cy="0"/>
          <a:chOff x="0" y="0"/>
          <a:chExt cx="0" cy="0"/>
        </a:xfrm>
      </p:grpSpPr>
      <p:sp>
        <p:nvSpPr>
          <p:cNvPr id="2546" name="Google Shape;2546;g137b4c52d8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g137b4c52d8f_0_102: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027e8deff1_0_75:notes"/>
          <p:cNvSpPr txBox="1"/>
          <p:nvPr>
            <p:ph idx="1" type="body"/>
          </p:nvPr>
        </p:nvSpPr>
        <p:spPr>
          <a:xfrm>
            <a:off x="686421" y="4400238"/>
            <a:ext cx="54852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g1027e8deff1_0_75:notes"/>
          <p:cNvSpPr/>
          <p:nvPr>
            <p:ph idx="2" type="sldImg"/>
          </p:nvPr>
        </p:nvSpPr>
        <p:spPr>
          <a:xfrm>
            <a:off x="701951" y="1143000"/>
            <a:ext cx="5454000" cy="3085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fbced26b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fbced26b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 Id="rId3" Type="http://schemas.openxmlformats.org/officeDocument/2006/relationships/image" Target="../media/image7.jpg"/><Relationship Id="rId4" Type="http://schemas.openxmlformats.org/officeDocument/2006/relationships/image" Target="../media/image4.jpg"/><Relationship Id="rId11" Type="http://schemas.openxmlformats.org/officeDocument/2006/relationships/image" Target="../media/image11.jpg"/><Relationship Id="rId10" Type="http://schemas.openxmlformats.org/officeDocument/2006/relationships/image" Target="../media/image13.jpg"/><Relationship Id="rId9"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 Id="rId3" Type="http://schemas.openxmlformats.org/officeDocument/2006/relationships/image" Target="../media/image7.jpg"/><Relationship Id="rId4" Type="http://schemas.openxmlformats.org/officeDocument/2006/relationships/image" Target="../media/image4.jpg"/><Relationship Id="rId11" Type="http://schemas.openxmlformats.org/officeDocument/2006/relationships/image" Target="../media/image11.jpg"/><Relationship Id="rId10" Type="http://schemas.openxmlformats.org/officeDocument/2006/relationships/image" Target="../media/image13.jpg"/><Relationship Id="rId9"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01" name="Shape 101"/>
        <p:cNvGrpSpPr/>
        <p:nvPr/>
      </p:nvGrpSpPr>
      <p:grpSpPr>
        <a:xfrm>
          <a:off x="0" y="0"/>
          <a:ext cx="0" cy="0"/>
          <a:chOff x="0" y="0"/>
          <a:chExt cx="0" cy="0"/>
        </a:xfrm>
      </p:grpSpPr>
      <p:sp>
        <p:nvSpPr>
          <p:cNvPr id="102" name="Google Shape;102;p2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104" name="Google Shape;104;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5" name="Google Shape;105;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7" name="Shape 107"/>
        <p:cNvGrpSpPr/>
        <p:nvPr/>
      </p:nvGrpSpPr>
      <p:grpSpPr>
        <a:xfrm>
          <a:off x="0" y="0"/>
          <a:ext cx="0" cy="0"/>
          <a:chOff x="0" y="0"/>
          <a:chExt cx="0" cy="0"/>
        </a:xfrm>
      </p:grpSpPr>
      <p:sp>
        <p:nvSpPr>
          <p:cNvPr id="108" name="Google Shape;108;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0" name="Google Shape;110;p2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1" name="Google Shape;111;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2" name="Google Shape;112;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3" name="Google Shape;113;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14" name="Shape 114"/>
        <p:cNvGrpSpPr/>
        <p:nvPr/>
      </p:nvGrpSpPr>
      <p:grpSpPr>
        <a:xfrm>
          <a:off x="0" y="0"/>
          <a:ext cx="0" cy="0"/>
          <a:chOff x="0" y="0"/>
          <a:chExt cx="0" cy="0"/>
        </a:xfrm>
      </p:grpSpPr>
      <p:sp>
        <p:nvSpPr>
          <p:cNvPr id="115" name="Google Shape;115;p2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200"/>
              <a:buNone/>
              <a:defRPr sz="1200">
                <a:solidFill>
                  <a:srgbClr val="888888"/>
                </a:solidFill>
              </a:defRPr>
            </a:lvl1pPr>
            <a:lvl2pPr lvl="1" rtl="0" algn="l">
              <a:spcBef>
                <a:spcPts val="0"/>
              </a:spcBef>
              <a:spcAft>
                <a:spcPts val="0"/>
              </a:spcAft>
              <a:buSzPts val="1200"/>
              <a:buNone/>
              <a:defRPr sz="1200"/>
            </a:lvl2pPr>
            <a:lvl3pPr lvl="2" rtl="0" algn="l">
              <a:spcBef>
                <a:spcPts val="0"/>
              </a:spcBef>
              <a:spcAft>
                <a:spcPts val="0"/>
              </a:spcAft>
              <a:buSzPts val="1200"/>
              <a:buNone/>
              <a:defRPr sz="1200"/>
            </a:lvl3pPr>
            <a:lvl4pPr lvl="3" rtl="0" algn="l">
              <a:spcBef>
                <a:spcPts val="0"/>
              </a:spcBef>
              <a:spcAft>
                <a:spcPts val="0"/>
              </a:spcAft>
              <a:buSzPts val="1200"/>
              <a:buNone/>
              <a:defRPr sz="1200"/>
            </a:lvl4pPr>
            <a:lvl5pPr lvl="4" rtl="0" algn="l">
              <a:spcBef>
                <a:spcPts val="0"/>
              </a:spcBef>
              <a:spcAft>
                <a:spcPts val="0"/>
              </a:spcAft>
              <a:buSzPts val="1200"/>
              <a:buNone/>
              <a:defRPr sz="1200"/>
            </a:lvl5pPr>
            <a:lvl6pPr lvl="5" rtl="0" algn="l">
              <a:spcBef>
                <a:spcPts val="0"/>
              </a:spcBef>
              <a:spcAft>
                <a:spcPts val="0"/>
              </a:spcAft>
              <a:buSzPts val="1200"/>
              <a:buNone/>
              <a:defRPr sz="1200"/>
            </a:lvl6pPr>
            <a:lvl7pPr lvl="6" rtl="0" algn="l">
              <a:spcBef>
                <a:spcPts val="0"/>
              </a:spcBef>
              <a:spcAft>
                <a:spcPts val="0"/>
              </a:spcAft>
              <a:buSzPts val="1200"/>
              <a:buNone/>
              <a:defRPr sz="1200"/>
            </a:lvl7pPr>
            <a:lvl8pPr lvl="7" rtl="0" algn="l">
              <a:spcBef>
                <a:spcPts val="0"/>
              </a:spcBef>
              <a:spcAft>
                <a:spcPts val="0"/>
              </a:spcAft>
              <a:buSzPts val="1200"/>
              <a:buNone/>
              <a:defRPr sz="1200"/>
            </a:lvl8pPr>
            <a:lvl9pPr lvl="8" rtl="0" algn="l">
              <a:spcBef>
                <a:spcPts val="0"/>
              </a:spcBef>
              <a:spcAft>
                <a:spcPts val="0"/>
              </a:spcAft>
              <a:buSzPts val="1200"/>
              <a:buNone/>
              <a:defRPr sz="1200"/>
            </a:lvl9pPr>
          </a:lstStyle>
          <a:p/>
        </p:txBody>
      </p:sp>
      <p:sp>
        <p:nvSpPr>
          <p:cNvPr id="116" name="Google Shape;116;p2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200"/>
              <a:buNone/>
              <a:defRPr sz="1200">
                <a:solidFill>
                  <a:srgbClr val="888888"/>
                </a:solidFill>
              </a:defRPr>
            </a:lvl1pPr>
            <a:lvl2pPr lvl="1" rtl="0" algn="l">
              <a:spcBef>
                <a:spcPts val="0"/>
              </a:spcBef>
              <a:spcAft>
                <a:spcPts val="0"/>
              </a:spcAft>
              <a:buSzPts val="1200"/>
              <a:buNone/>
              <a:defRPr sz="1200"/>
            </a:lvl2pPr>
            <a:lvl3pPr lvl="2" rtl="0" algn="l">
              <a:spcBef>
                <a:spcPts val="0"/>
              </a:spcBef>
              <a:spcAft>
                <a:spcPts val="0"/>
              </a:spcAft>
              <a:buSzPts val="1200"/>
              <a:buNone/>
              <a:defRPr sz="1200"/>
            </a:lvl3pPr>
            <a:lvl4pPr lvl="3" rtl="0" algn="l">
              <a:spcBef>
                <a:spcPts val="0"/>
              </a:spcBef>
              <a:spcAft>
                <a:spcPts val="0"/>
              </a:spcAft>
              <a:buSzPts val="1200"/>
              <a:buNone/>
              <a:defRPr sz="1200"/>
            </a:lvl4pPr>
            <a:lvl5pPr lvl="4" rtl="0" algn="l">
              <a:spcBef>
                <a:spcPts val="0"/>
              </a:spcBef>
              <a:spcAft>
                <a:spcPts val="0"/>
              </a:spcAft>
              <a:buSzPts val="1200"/>
              <a:buNone/>
              <a:defRPr sz="1200"/>
            </a:lvl5pPr>
            <a:lvl6pPr lvl="5" rtl="0" algn="l">
              <a:spcBef>
                <a:spcPts val="0"/>
              </a:spcBef>
              <a:spcAft>
                <a:spcPts val="0"/>
              </a:spcAft>
              <a:buSzPts val="1200"/>
              <a:buNone/>
              <a:defRPr sz="1200"/>
            </a:lvl6pPr>
            <a:lvl7pPr lvl="6" rtl="0" algn="l">
              <a:spcBef>
                <a:spcPts val="0"/>
              </a:spcBef>
              <a:spcAft>
                <a:spcPts val="0"/>
              </a:spcAft>
              <a:buSzPts val="1200"/>
              <a:buNone/>
              <a:defRPr sz="1200"/>
            </a:lvl7pPr>
            <a:lvl8pPr lvl="7" rtl="0" algn="l">
              <a:spcBef>
                <a:spcPts val="0"/>
              </a:spcBef>
              <a:spcAft>
                <a:spcPts val="0"/>
              </a:spcAft>
              <a:buSzPts val="1200"/>
              <a:buNone/>
              <a:defRPr sz="1200"/>
            </a:lvl8pPr>
            <a:lvl9pPr lvl="8" rtl="0" algn="l">
              <a:spcBef>
                <a:spcPts val="0"/>
              </a:spcBef>
              <a:spcAft>
                <a:spcPts val="0"/>
              </a:spcAft>
              <a:buSzPts val="1200"/>
              <a:buNone/>
              <a:defRPr sz="1200"/>
            </a:lvl9pPr>
          </a:lstStyle>
          <a:p/>
        </p:txBody>
      </p:sp>
      <p:sp>
        <p:nvSpPr>
          <p:cNvPr id="117" name="Google Shape;117;p28"/>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8" name="Shape 118"/>
        <p:cNvGrpSpPr/>
        <p:nvPr/>
      </p:nvGrpSpPr>
      <p:grpSpPr>
        <a:xfrm>
          <a:off x="0" y="0"/>
          <a:ext cx="0" cy="0"/>
          <a:chOff x="0" y="0"/>
          <a:chExt cx="0" cy="0"/>
        </a:xfrm>
      </p:grpSpPr>
      <p:sp>
        <p:nvSpPr>
          <p:cNvPr id="119" name="Google Shape;119;p29"/>
          <p:cNvSpPr txBox="1"/>
          <p:nvPr>
            <p:ph type="ctrTitle"/>
          </p:nvPr>
        </p:nvSpPr>
        <p:spPr>
          <a:xfrm>
            <a:off x="363775" y="200026"/>
            <a:ext cx="8416500" cy="38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400"/>
              <a:buNone/>
              <a:defRPr b="1" i="0" sz="24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29"/>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1" name="Shape 121"/>
        <p:cNvGrpSpPr/>
        <p:nvPr/>
      </p:nvGrpSpPr>
      <p:grpSpPr>
        <a:xfrm>
          <a:off x="0" y="0"/>
          <a:ext cx="0" cy="0"/>
          <a:chOff x="0" y="0"/>
          <a:chExt cx="0" cy="0"/>
        </a:xfrm>
      </p:grpSpPr>
      <p:sp>
        <p:nvSpPr>
          <p:cNvPr id="122" name="Google Shape;122;p30"/>
          <p:cNvSpPr txBox="1"/>
          <p:nvPr>
            <p:ph type="title"/>
          </p:nvPr>
        </p:nvSpPr>
        <p:spPr>
          <a:xfrm>
            <a:off x="363769" y="405975"/>
            <a:ext cx="7776900" cy="447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p:spTree>
      <p:nvGrpSpPr>
        <p:cNvPr id="123" name="Shape 123"/>
        <p:cNvGrpSpPr/>
        <p:nvPr/>
      </p:nvGrpSpPr>
      <p:grpSpPr>
        <a:xfrm>
          <a:off x="0" y="0"/>
          <a:ext cx="0" cy="0"/>
          <a:chOff x="0" y="0"/>
          <a:chExt cx="0" cy="0"/>
        </a:xfrm>
      </p:grpSpPr>
      <p:sp>
        <p:nvSpPr>
          <p:cNvPr id="124" name="Google Shape;124;p31"/>
          <p:cNvSpPr txBox="1"/>
          <p:nvPr>
            <p:ph type="title"/>
          </p:nvPr>
        </p:nvSpPr>
        <p:spPr>
          <a:xfrm>
            <a:off x="363769" y="177375"/>
            <a:ext cx="7625400" cy="438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i="0"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31"/>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126" name="Google Shape;126;p31"/>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33"/>
          <p:cNvSpPr txBox="1"/>
          <p:nvPr>
            <p:ph type="title"/>
          </p:nvPr>
        </p:nvSpPr>
        <p:spPr>
          <a:xfrm>
            <a:off x="363775" y="177384"/>
            <a:ext cx="5625900" cy="747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1" i="0" sz="2400">
                <a:solidFill>
                  <a:srgbClr val="007C92"/>
                </a:solidFill>
                <a:latin typeface="Trebuchet MS"/>
                <a:ea typeface="Trebuchet MS"/>
                <a:cs typeface="Trebuchet MS"/>
                <a:sym typeface="Trebuchet MS"/>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7" name="Google Shape;137;p33"/>
          <p:cNvSpPr txBox="1"/>
          <p:nvPr>
            <p:ph idx="1" type="body"/>
          </p:nvPr>
        </p:nvSpPr>
        <p:spPr>
          <a:xfrm>
            <a:off x="437911" y="2010537"/>
            <a:ext cx="8268000" cy="1390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100"/>
              <a:buNone/>
              <a:defRPr b="0" i="0" sz="1500">
                <a:solidFill>
                  <a:srgbClr val="FF30EE"/>
                </a:solidFill>
                <a:latin typeface="Trebuchet MS"/>
                <a:ea typeface="Trebuchet MS"/>
                <a:cs typeface="Trebuchet MS"/>
                <a:sym typeface="Trebuchet MS"/>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138" name="Google Shape;138;p3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9" name="Google Shape;139;p3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33"/>
          <p:cNvSpPr txBox="1"/>
          <p:nvPr>
            <p:ph idx="12" type="sldNum"/>
          </p:nvPr>
        </p:nvSpPr>
        <p:spPr>
          <a:xfrm>
            <a:off x="344725" y="4878989"/>
            <a:ext cx="192900" cy="1692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1100">
                <a:solidFill>
                  <a:schemeClr val="dk1"/>
                </a:solidFill>
                <a:latin typeface="Trebuchet MS"/>
                <a:ea typeface="Trebuchet MS"/>
                <a:cs typeface="Trebuchet MS"/>
                <a:sym typeface="Trebuchet MS"/>
              </a:defRPr>
            </a:lvl1pPr>
            <a:lvl2pPr indent="0" lvl="1" marL="25400" marR="0" rtl="0" algn="l">
              <a:lnSpc>
                <a:spcPct val="100000"/>
              </a:lnSpc>
              <a:spcBef>
                <a:spcPts val="0"/>
              </a:spcBef>
              <a:buNone/>
              <a:defRPr b="0" i="0" sz="1100">
                <a:solidFill>
                  <a:schemeClr val="dk1"/>
                </a:solidFill>
                <a:latin typeface="Trebuchet MS"/>
                <a:ea typeface="Trebuchet MS"/>
                <a:cs typeface="Trebuchet MS"/>
                <a:sym typeface="Trebuchet MS"/>
              </a:defRPr>
            </a:lvl2pPr>
            <a:lvl3pPr indent="0" lvl="2" marL="25400" marR="0" rtl="0" algn="l">
              <a:lnSpc>
                <a:spcPct val="100000"/>
              </a:lnSpc>
              <a:spcBef>
                <a:spcPts val="0"/>
              </a:spcBef>
              <a:buNone/>
              <a:defRPr b="0" i="0" sz="1100">
                <a:solidFill>
                  <a:schemeClr val="dk1"/>
                </a:solidFill>
                <a:latin typeface="Trebuchet MS"/>
                <a:ea typeface="Trebuchet MS"/>
                <a:cs typeface="Trebuchet MS"/>
                <a:sym typeface="Trebuchet MS"/>
              </a:defRPr>
            </a:lvl3pPr>
            <a:lvl4pPr indent="0" lvl="3" marL="25400" marR="0" rtl="0" algn="l">
              <a:lnSpc>
                <a:spcPct val="100000"/>
              </a:lnSpc>
              <a:spcBef>
                <a:spcPts val="0"/>
              </a:spcBef>
              <a:buNone/>
              <a:defRPr b="0" i="0" sz="1100">
                <a:solidFill>
                  <a:schemeClr val="dk1"/>
                </a:solidFill>
                <a:latin typeface="Trebuchet MS"/>
                <a:ea typeface="Trebuchet MS"/>
                <a:cs typeface="Trebuchet MS"/>
                <a:sym typeface="Trebuchet MS"/>
              </a:defRPr>
            </a:lvl4pPr>
            <a:lvl5pPr indent="0" lvl="4" marL="25400" marR="0" rtl="0" algn="l">
              <a:lnSpc>
                <a:spcPct val="100000"/>
              </a:lnSpc>
              <a:spcBef>
                <a:spcPts val="0"/>
              </a:spcBef>
              <a:buNone/>
              <a:defRPr b="0" i="0" sz="1100">
                <a:solidFill>
                  <a:schemeClr val="dk1"/>
                </a:solidFill>
                <a:latin typeface="Trebuchet MS"/>
                <a:ea typeface="Trebuchet MS"/>
                <a:cs typeface="Trebuchet MS"/>
                <a:sym typeface="Trebuchet MS"/>
              </a:defRPr>
            </a:lvl5pPr>
            <a:lvl6pPr indent="0" lvl="5" marL="25400" marR="0" rtl="0" algn="l">
              <a:lnSpc>
                <a:spcPct val="100000"/>
              </a:lnSpc>
              <a:spcBef>
                <a:spcPts val="0"/>
              </a:spcBef>
              <a:buNone/>
              <a:defRPr b="0" i="0" sz="1100">
                <a:solidFill>
                  <a:schemeClr val="dk1"/>
                </a:solidFill>
                <a:latin typeface="Trebuchet MS"/>
                <a:ea typeface="Trebuchet MS"/>
                <a:cs typeface="Trebuchet MS"/>
                <a:sym typeface="Trebuchet MS"/>
              </a:defRPr>
            </a:lvl6pPr>
            <a:lvl7pPr indent="0" lvl="6" marL="25400" marR="0" rtl="0" algn="l">
              <a:lnSpc>
                <a:spcPct val="100000"/>
              </a:lnSpc>
              <a:spcBef>
                <a:spcPts val="0"/>
              </a:spcBef>
              <a:buNone/>
              <a:defRPr b="0" i="0" sz="1100">
                <a:solidFill>
                  <a:schemeClr val="dk1"/>
                </a:solidFill>
                <a:latin typeface="Trebuchet MS"/>
                <a:ea typeface="Trebuchet MS"/>
                <a:cs typeface="Trebuchet MS"/>
                <a:sym typeface="Trebuchet MS"/>
              </a:defRPr>
            </a:lvl7pPr>
            <a:lvl8pPr indent="0" lvl="7" marL="25400" marR="0" rtl="0" algn="l">
              <a:lnSpc>
                <a:spcPct val="100000"/>
              </a:lnSpc>
              <a:spcBef>
                <a:spcPts val="0"/>
              </a:spcBef>
              <a:buNone/>
              <a:defRPr b="0" i="0" sz="1100">
                <a:solidFill>
                  <a:schemeClr val="dk1"/>
                </a:solidFill>
                <a:latin typeface="Trebuchet MS"/>
                <a:ea typeface="Trebuchet MS"/>
                <a:cs typeface="Trebuchet MS"/>
                <a:sym typeface="Trebuchet MS"/>
              </a:defRPr>
            </a:lvl8pPr>
            <a:lvl9pPr indent="0" lvl="8" marL="25400" marR="0" rtl="0" algn="l">
              <a:lnSpc>
                <a:spcPct val="100000"/>
              </a:lnSpc>
              <a:spcBef>
                <a:spcPts val="0"/>
              </a:spcBef>
              <a:buNone/>
              <a:defRPr b="0" i="0" sz="1100">
                <a:solidFill>
                  <a:schemeClr val="dk1"/>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41" name="Shape 141"/>
        <p:cNvGrpSpPr/>
        <p:nvPr/>
      </p:nvGrpSpPr>
      <p:grpSpPr>
        <a:xfrm>
          <a:off x="0" y="0"/>
          <a:ext cx="0" cy="0"/>
          <a:chOff x="0" y="0"/>
          <a:chExt cx="0" cy="0"/>
        </a:xfrm>
      </p:grpSpPr>
      <p:sp>
        <p:nvSpPr>
          <p:cNvPr id="142" name="Google Shape;142;p34"/>
          <p:cNvSpPr/>
          <p:nvPr/>
        </p:nvSpPr>
        <p:spPr>
          <a:xfrm>
            <a:off x="1871667" y="1780140"/>
            <a:ext cx="275100" cy="1596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43" name="Google Shape;143;p34"/>
          <p:cNvSpPr/>
          <p:nvPr/>
        </p:nvSpPr>
        <p:spPr>
          <a:xfrm>
            <a:off x="3386327" y="1763140"/>
            <a:ext cx="286200" cy="184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44" name="Google Shape;144;p34"/>
          <p:cNvSpPr/>
          <p:nvPr/>
        </p:nvSpPr>
        <p:spPr>
          <a:xfrm>
            <a:off x="4868298" y="1763140"/>
            <a:ext cx="283200" cy="18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45" name="Google Shape;145;p34"/>
          <p:cNvSpPr/>
          <p:nvPr/>
        </p:nvSpPr>
        <p:spPr>
          <a:xfrm>
            <a:off x="6364197" y="1783994"/>
            <a:ext cx="282900" cy="163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46" name="Google Shape;146;p34"/>
          <p:cNvSpPr/>
          <p:nvPr/>
        </p:nvSpPr>
        <p:spPr>
          <a:xfrm>
            <a:off x="5323408" y="909932"/>
            <a:ext cx="1409700" cy="1500664"/>
          </a:xfrm>
          <a:custGeom>
            <a:rect b="b" l="l" r="r" t="t"/>
            <a:pathLst>
              <a:path extrusionOk="0" h="2000885" w="1879600">
                <a:moveTo>
                  <a:pt x="1641208" y="1945474"/>
                </a:moveTo>
                <a:lnTo>
                  <a:pt x="1624876" y="1935949"/>
                </a:lnTo>
                <a:lnTo>
                  <a:pt x="1546364" y="1890141"/>
                </a:lnTo>
                <a:lnTo>
                  <a:pt x="1540522" y="1891677"/>
                </a:lnTo>
                <a:lnTo>
                  <a:pt x="1535226" y="1900770"/>
                </a:lnTo>
                <a:lnTo>
                  <a:pt x="1536763" y="1906600"/>
                </a:lnTo>
                <a:lnTo>
                  <a:pt x="1587068" y="1935949"/>
                </a:lnTo>
                <a:lnTo>
                  <a:pt x="0" y="1935949"/>
                </a:lnTo>
                <a:lnTo>
                  <a:pt x="0" y="1954999"/>
                </a:lnTo>
                <a:lnTo>
                  <a:pt x="1587068" y="1954999"/>
                </a:lnTo>
                <a:lnTo>
                  <a:pt x="1536763" y="1984349"/>
                </a:lnTo>
                <a:lnTo>
                  <a:pt x="1535226" y="1990178"/>
                </a:lnTo>
                <a:lnTo>
                  <a:pt x="1540522" y="1999272"/>
                </a:lnTo>
                <a:lnTo>
                  <a:pt x="1546364" y="2000796"/>
                </a:lnTo>
                <a:lnTo>
                  <a:pt x="1624876" y="1954999"/>
                </a:lnTo>
                <a:lnTo>
                  <a:pt x="1641208" y="1945474"/>
                </a:lnTo>
                <a:close/>
              </a:path>
              <a:path extrusionOk="0" h="2000885" w="1879600">
                <a:moveTo>
                  <a:pt x="1879371" y="94843"/>
                </a:moveTo>
                <a:lnTo>
                  <a:pt x="1835061" y="18897"/>
                </a:lnTo>
                <a:lnTo>
                  <a:pt x="1824050" y="0"/>
                </a:lnTo>
                <a:lnTo>
                  <a:pt x="1768716" y="94843"/>
                </a:lnTo>
                <a:lnTo>
                  <a:pt x="1770253" y="100685"/>
                </a:lnTo>
                <a:lnTo>
                  <a:pt x="1779333" y="105981"/>
                </a:lnTo>
                <a:lnTo>
                  <a:pt x="1785175" y="104444"/>
                </a:lnTo>
                <a:lnTo>
                  <a:pt x="1814512" y="54152"/>
                </a:lnTo>
                <a:lnTo>
                  <a:pt x="1814525" y="18897"/>
                </a:lnTo>
                <a:lnTo>
                  <a:pt x="1814525" y="54127"/>
                </a:lnTo>
                <a:lnTo>
                  <a:pt x="1814525" y="1408988"/>
                </a:lnTo>
                <a:lnTo>
                  <a:pt x="1833562" y="1408988"/>
                </a:lnTo>
                <a:lnTo>
                  <a:pt x="1833549" y="54140"/>
                </a:lnTo>
                <a:lnTo>
                  <a:pt x="1862912" y="104444"/>
                </a:lnTo>
                <a:lnTo>
                  <a:pt x="1868754" y="105981"/>
                </a:lnTo>
                <a:lnTo>
                  <a:pt x="1877834" y="100685"/>
                </a:lnTo>
                <a:lnTo>
                  <a:pt x="1879371" y="9484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47" name="Google Shape;147;p34"/>
          <p:cNvSpPr/>
          <p:nvPr/>
        </p:nvSpPr>
        <p:spPr>
          <a:xfrm>
            <a:off x="6633553" y="2036816"/>
            <a:ext cx="123900" cy="130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48" name="Google Shape;148;p34"/>
          <p:cNvSpPr/>
          <p:nvPr/>
        </p:nvSpPr>
        <p:spPr>
          <a:xfrm>
            <a:off x="6633553" y="2211124"/>
            <a:ext cx="123900" cy="130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49" name="Google Shape;149;p34"/>
          <p:cNvSpPr/>
          <p:nvPr/>
        </p:nvSpPr>
        <p:spPr>
          <a:xfrm>
            <a:off x="6633553" y="2385441"/>
            <a:ext cx="123900" cy="130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50" name="Google Shape;150;p34"/>
          <p:cNvSpPr/>
          <p:nvPr/>
        </p:nvSpPr>
        <p:spPr>
          <a:xfrm>
            <a:off x="6633553" y="2559758"/>
            <a:ext cx="123900" cy="130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51" name="Google Shape;151;p34"/>
          <p:cNvSpPr/>
          <p:nvPr/>
        </p:nvSpPr>
        <p:spPr>
          <a:xfrm>
            <a:off x="6554276" y="1966674"/>
            <a:ext cx="274319" cy="804863"/>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52" name="Google Shape;152;p34"/>
          <p:cNvSpPr/>
          <p:nvPr/>
        </p:nvSpPr>
        <p:spPr>
          <a:xfrm>
            <a:off x="3818210" y="2327538"/>
            <a:ext cx="1231106" cy="83344"/>
          </a:xfrm>
          <a:custGeom>
            <a:rect b="b" l="l" r="r" t="t"/>
            <a:pathLst>
              <a:path extrusionOk="0" h="111125" w="1641475">
                <a:moveTo>
                  <a:pt x="1603402" y="55333"/>
                </a:moveTo>
                <a:lnTo>
                  <a:pt x="1536763" y="94208"/>
                </a:lnTo>
                <a:lnTo>
                  <a:pt x="1535226" y="100037"/>
                </a:lnTo>
                <a:lnTo>
                  <a:pt x="1540535" y="109131"/>
                </a:lnTo>
                <a:lnTo>
                  <a:pt x="1546364" y="110655"/>
                </a:lnTo>
                <a:lnTo>
                  <a:pt x="162487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81" y="45808"/>
                </a:moveTo>
                <a:lnTo>
                  <a:pt x="1622310" y="45808"/>
                </a:lnTo>
                <a:lnTo>
                  <a:pt x="1622310" y="64858"/>
                </a:lnTo>
                <a:lnTo>
                  <a:pt x="1624878" y="64858"/>
                </a:lnTo>
                <a:lnTo>
                  <a:pt x="1641208" y="55333"/>
                </a:lnTo>
                <a:lnTo>
                  <a:pt x="1624881"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26" y="10629"/>
                </a:lnTo>
                <a:lnTo>
                  <a:pt x="1536763" y="16459"/>
                </a:lnTo>
                <a:lnTo>
                  <a:pt x="1603402" y="55333"/>
                </a:lnTo>
                <a:lnTo>
                  <a:pt x="1617510" y="47104"/>
                </a:lnTo>
                <a:lnTo>
                  <a:pt x="1622310" y="47104"/>
                </a:lnTo>
                <a:lnTo>
                  <a:pt x="1622310" y="45808"/>
                </a:lnTo>
                <a:lnTo>
                  <a:pt x="1624881"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53" name="Google Shape;153;p34"/>
          <p:cNvSpPr/>
          <p:nvPr/>
        </p:nvSpPr>
        <p:spPr>
          <a:xfrm>
            <a:off x="5128355" y="2036816"/>
            <a:ext cx="123900" cy="1305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54" name="Google Shape;154;p34"/>
          <p:cNvSpPr/>
          <p:nvPr/>
        </p:nvSpPr>
        <p:spPr>
          <a:xfrm>
            <a:off x="5128355" y="2211124"/>
            <a:ext cx="123900" cy="1305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55" name="Google Shape;155;p34"/>
          <p:cNvSpPr/>
          <p:nvPr/>
        </p:nvSpPr>
        <p:spPr>
          <a:xfrm>
            <a:off x="5128355" y="2385441"/>
            <a:ext cx="123900" cy="1305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56" name="Google Shape;156;p34"/>
          <p:cNvSpPr/>
          <p:nvPr/>
        </p:nvSpPr>
        <p:spPr>
          <a:xfrm>
            <a:off x="5128355" y="2559758"/>
            <a:ext cx="123900" cy="1305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57" name="Google Shape;157;p34"/>
          <p:cNvSpPr/>
          <p:nvPr/>
        </p:nvSpPr>
        <p:spPr>
          <a:xfrm>
            <a:off x="5049088" y="1966674"/>
            <a:ext cx="274319" cy="804863"/>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58" name="Google Shape;158;p34"/>
          <p:cNvSpPr/>
          <p:nvPr/>
        </p:nvSpPr>
        <p:spPr>
          <a:xfrm>
            <a:off x="2117960" y="2036816"/>
            <a:ext cx="123900" cy="130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59" name="Google Shape;159;p34"/>
          <p:cNvSpPr/>
          <p:nvPr/>
        </p:nvSpPr>
        <p:spPr>
          <a:xfrm>
            <a:off x="2117960" y="2211124"/>
            <a:ext cx="123900" cy="130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60" name="Google Shape;160;p34"/>
          <p:cNvSpPr/>
          <p:nvPr/>
        </p:nvSpPr>
        <p:spPr>
          <a:xfrm>
            <a:off x="2117960" y="2385441"/>
            <a:ext cx="123900" cy="130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61" name="Google Shape;161;p34"/>
          <p:cNvSpPr/>
          <p:nvPr/>
        </p:nvSpPr>
        <p:spPr>
          <a:xfrm>
            <a:off x="2117960" y="2559758"/>
            <a:ext cx="123900" cy="130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62" name="Google Shape;162;p34"/>
          <p:cNvSpPr/>
          <p:nvPr/>
        </p:nvSpPr>
        <p:spPr>
          <a:xfrm>
            <a:off x="2038692" y="1966674"/>
            <a:ext cx="274320" cy="804863"/>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63" name="Google Shape;163;p34"/>
          <p:cNvSpPr/>
          <p:nvPr/>
        </p:nvSpPr>
        <p:spPr>
          <a:xfrm>
            <a:off x="2313013" y="2327538"/>
            <a:ext cx="1231106" cy="83344"/>
          </a:xfrm>
          <a:custGeom>
            <a:rect b="b" l="l" r="r" t="t"/>
            <a:pathLst>
              <a:path extrusionOk="0" h="111125" w="1641475">
                <a:moveTo>
                  <a:pt x="1603402" y="55333"/>
                </a:moveTo>
                <a:lnTo>
                  <a:pt x="1536763" y="94208"/>
                </a:lnTo>
                <a:lnTo>
                  <a:pt x="1535239" y="100037"/>
                </a:lnTo>
                <a:lnTo>
                  <a:pt x="1540535" y="109131"/>
                </a:lnTo>
                <a:lnTo>
                  <a:pt x="1546364" y="110655"/>
                </a:lnTo>
                <a:lnTo>
                  <a:pt x="162488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92" y="45808"/>
                </a:moveTo>
                <a:lnTo>
                  <a:pt x="1622310" y="45808"/>
                </a:lnTo>
                <a:lnTo>
                  <a:pt x="1622310" y="64858"/>
                </a:lnTo>
                <a:lnTo>
                  <a:pt x="1624888" y="64858"/>
                </a:lnTo>
                <a:lnTo>
                  <a:pt x="1641220" y="55333"/>
                </a:lnTo>
                <a:lnTo>
                  <a:pt x="1624892"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39" y="10629"/>
                </a:lnTo>
                <a:lnTo>
                  <a:pt x="1536763" y="16459"/>
                </a:lnTo>
                <a:lnTo>
                  <a:pt x="1603402" y="55333"/>
                </a:lnTo>
                <a:lnTo>
                  <a:pt x="1617510" y="47104"/>
                </a:lnTo>
                <a:lnTo>
                  <a:pt x="1622310" y="47104"/>
                </a:lnTo>
                <a:lnTo>
                  <a:pt x="1622310" y="45808"/>
                </a:lnTo>
                <a:lnTo>
                  <a:pt x="1624892"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64" name="Google Shape;164;p34"/>
          <p:cNvSpPr/>
          <p:nvPr/>
        </p:nvSpPr>
        <p:spPr>
          <a:xfrm>
            <a:off x="3623157" y="2036816"/>
            <a:ext cx="123900" cy="130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65" name="Google Shape;165;p34"/>
          <p:cNvSpPr/>
          <p:nvPr/>
        </p:nvSpPr>
        <p:spPr>
          <a:xfrm>
            <a:off x="3623157" y="2211124"/>
            <a:ext cx="123900" cy="130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66" name="Google Shape;166;p34"/>
          <p:cNvSpPr/>
          <p:nvPr/>
        </p:nvSpPr>
        <p:spPr>
          <a:xfrm>
            <a:off x="3623157" y="2385441"/>
            <a:ext cx="123900" cy="130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67" name="Google Shape;167;p34"/>
          <p:cNvSpPr/>
          <p:nvPr/>
        </p:nvSpPr>
        <p:spPr>
          <a:xfrm>
            <a:off x="3623157" y="2559758"/>
            <a:ext cx="123900" cy="130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68" name="Google Shape;168;p34"/>
          <p:cNvSpPr/>
          <p:nvPr/>
        </p:nvSpPr>
        <p:spPr>
          <a:xfrm>
            <a:off x="3543890" y="1966674"/>
            <a:ext cx="274320" cy="804863"/>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69" name="Google Shape;169;p34"/>
          <p:cNvSpPr/>
          <p:nvPr/>
        </p:nvSpPr>
        <p:spPr>
          <a:xfrm>
            <a:off x="2813875" y="2154957"/>
            <a:ext cx="216000" cy="1347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70" name="Google Shape;170;p34"/>
          <p:cNvSpPr/>
          <p:nvPr/>
        </p:nvSpPr>
        <p:spPr>
          <a:xfrm>
            <a:off x="4331836" y="2154957"/>
            <a:ext cx="216000" cy="1347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71" name="Google Shape;171;p34"/>
          <p:cNvSpPr/>
          <p:nvPr/>
        </p:nvSpPr>
        <p:spPr>
          <a:xfrm>
            <a:off x="5837033" y="2154957"/>
            <a:ext cx="216000" cy="1347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72" name="Google Shape;172;p34"/>
          <p:cNvSpPr/>
          <p:nvPr/>
        </p:nvSpPr>
        <p:spPr>
          <a:xfrm>
            <a:off x="6433969" y="686008"/>
            <a:ext cx="500100" cy="2019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73" name="Google Shape;173;p34"/>
          <p:cNvSpPr txBox="1"/>
          <p:nvPr>
            <p:ph type="title"/>
          </p:nvPr>
        </p:nvSpPr>
        <p:spPr>
          <a:xfrm>
            <a:off x="363775" y="177384"/>
            <a:ext cx="5625900" cy="747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500"/>
              <a:buFont typeface="Calibri"/>
              <a:buNone/>
              <a:defRPr b="0" i="0" sz="2800">
                <a:solidFill>
                  <a:srgbClr val="007C92"/>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174" name="Shape 174"/>
        <p:cNvGrpSpPr/>
        <p:nvPr/>
      </p:nvGrpSpPr>
      <p:grpSpPr>
        <a:xfrm>
          <a:off x="0" y="0"/>
          <a:ext cx="0" cy="0"/>
          <a:chOff x="0" y="0"/>
          <a:chExt cx="0" cy="0"/>
        </a:xfrm>
      </p:grpSpPr>
      <p:sp>
        <p:nvSpPr>
          <p:cNvPr id="175" name="Google Shape;175;p35"/>
          <p:cNvSpPr/>
          <p:nvPr/>
        </p:nvSpPr>
        <p:spPr>
          <a:xfrm>
            <a:off x="8989257" y="0"/>
            <a:ext cx="152400" cy="742950"/>
          </a:xfrm>
          <a:custGeom>
            <a:rect b="b" l="l" r="r" t="t"/>
            <a:pathLst>
              <a:path extrusionOk="0" h="990600" w="203200">
                <a:moveTo>
                  <a:pt x="203149" y="0"/>
                </a:moveTo>
                <a:lnTo>
                  <a:pt x="0" y="0"/>
                </a:lnTo>
                <a:lnTo>
                  <a:pt x="0" y="990600"/>
                </a:lnTo>
                <a:lnTo>
                  <a:pt x="203149" y="990600"/>
                </a:lnTo>
                <a:lnTo>
                  <a:pt x="203149" y="0"/>
                </a:lnTo>
                <a:close/>
              </a:path>
            </a:pathLst>
          </a:custGeom>
          <a:solidFill>
            <a:srgbClr val="8C15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76" name="Google Shape;176;p35"/>
          <p:cNvSpPr/>
          <p:nvPr/>
        </p:nvSpPr>
        <p:spPr>
          <a:xfrm>
            <a:off x="-1" y="4400550"/>
            <a:ext cx="152400" cy="742950"/>
          </a:xfrm>
          <a:custGeom>
            <a:rect b="b" l="l" r="r" t="t"/>
            <a:pathLst>
              <a:path extrusionOk="0" h="990600" w="203200">
                <a:moveTo>
                  <a:pt x="203147" y="0"/>
                </a:moveTo>
                <a:lnTo>
                  <a:pt x="0" y="0"/>
                </a:lnTo>
                <a:lnTo>
                  <a:pt x="0" y="990599"/>
                </a:lnTo>
                <a:lnTo>
                  <a:pt x="203147" y="990599"/>
                </a:lnTo>
                <a:lnTo>
                  <a:pt x="203147" y="0"/>
                </a:lnTo>
                <a:close/>
              </a:path>
            </a:pathLst>
          </a:custGeom>
          <a:solidFill>
            <a:srgbClr val="007C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77" name="Google Shape;177;p35"/>
          <p:cNvSpPr/>
          <p:nvPr/>
        </p:nvSpPr>
        <p:spPr>
          <a:xfrm>
            <a:off x="1871667" y="1780140"/>
            <a:ext cx="275100" cy="1596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78" name="Google Shape;178;p35"/>
          <p:cNvSpPr/>
          <p:nvPr/>
        </p:nvSpPr>
        <p:spPr>
          <a:xfrm>
            <a:off x="3386327" y="1763140"/>
            <a:ext cx="286200" cy="184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79" name="Google Shape;179;p35"/>
          <p:cNvSpPr/>
          <p:nvPr/>
        </p:nvSpPr>
        <p:spPr>
          <a:xfrm>
            <a:off x="4868298" y="1763140"/>
            <a:ext cx="283200" cy="18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80" name="Google Shape;180;p35"/>
          <p:cNvSpPr/>
          <p:nvPr/>
        </p:nvSpPr>
        <p:spPr>
          <a:xfrm>
            <a:off x="6364197" y="1783994"/>
            <a:ext cx="282900" cy="163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81" name="Google Shape;181;p35"/>
          <p:cNvSpPr/>
          <p:nvPr/>
        </p:nvSpPr>
        <p:spPr>
          <a:xfrm>
            <a:off x="5323408" y="909932"/>
            <a:ext cx="1409700" cy="1500664"/>
          </a:xfrm>
          <a:custGeom>
            <a:rect b="b" l="l" r="r" t="t"/>
            <a:pathLst>
              <a:path extrusionOk="0" h="2000885" w="1879600">
                <a:moveTo>
                  <a:pt x="1641208" y="1945474"/>
                </a:moveTo>
                <a:lnTo>
                  <a:pt x="1624876" y="1935949"/>
                </a:lnTo>
                <a:lnTo>
                  <a:pt x="1546364" y="1890141"/>
                </a:lnTo>
                <a:lnTo>
                  <a:pt x="1540522" y="1891677"/>
                </a:lnTo>
                <a:lnTo>
                  <a:pt x="1535226" y="1900770"/>
                </a:lnTo>
                <a:lnTo>
                  <a:pt x="1536763" y="1906600"/>
                </a:lnTo>
                <a:lnTo>
                  <a:pt x="1587068" y="1935949"/>
                </a:lnTo>
                <a:lnTo>
                  <a:pt x="0" y="1935949"/>
                </a:lnTo>
                <a:lnTo>
                  <a:pt x="0" y="1954999"/>
                </a:lnTo>
                <a:lnTo>
                  <a:pt x="1587068" y="1954999"/>
                </a:lnTo>
                <a:lnTo>
                  <a:pt x="1536763" y="1984349"/>
                </a:lnTo>
                <a:lnTo>
                  <a:pt x="1535226" y="1990178"/>
                </a:lnTo>
                <a:lnTo>
                  <a:pt x="1540522" y="1999272"/>
                </a:lnTo>
                <a:lnTo>
                  <a:pt x="1546364" y="2000796"/>
                </a:lnTo>
                <a:lnTo>
                  <a:pt x="1624876" y="1954999"/>
                </a:lnTo>
                <a:lnTo>
                  <a:pt x="1641208" y="1945474"/>
                </a:lnTo>
                <a:close/>
              </a:path>
              <a:path extrusionOk="0" h="2000885" w="1879600">
                <a:moveTo>
                  <a:pt x="1879371" y="94843"/>
                </a:moveTo>
                <a:lnTo>
                  <a:pt x="1835061" y="18897"/>
                </a:lnTo>
                <a:lnTo>
                  <a:pt x="1824050" y="0"/>
                </a:lnTo>
                <a:lnTo>
                  <a:pt x="1768716" y="94843"/>
                </a:lnTo>
                <a:lnTo>
                  <a:pt x="1770253" y="100685"/>
                </a:lnTo>
                <a:lnTo>
                  <a:pt x="1779333" y="105981"/>
                </a:lnTo>
                <a:lnTo>
                  <a:pt x="1785175" y="104444"/>
                </a:lnTo>
                <a:lnTo>
                  <a:pt x="1814512" y="54152"/>
                </a:lnTo>
                <a:lnTo>
                  <a:pt x="1814525" y="18897"/>
                </a:lnTo>
                <a:lnTo>
                  <a:pt x="1814525" y="54127"/>
                </a:lnTo>
                <a:lnTo>
                  <a:pt x="1814525" y="1408988"/>
                </a:lnTo>
                <a:lnTo>
                  <a:pt x="1833562" y="1408988"/>
                </a:lnTo>
                <a:lnTo>
                  <a:pt x="1833549" y="54140"/>
                </a:lnTo>
                <a:lnTo>
                  <a:pt x="1862912" y="104444"/>
                </a:lnTo>
                <a:lnTo>
                  <a:pt x="1868754" y="105981"/>
                </a:lnTo>
                <a:lnTo>
                  <a:pt x="1877834" y="100685"/>
                </a:lnTo>
                <a:lnTo>
                  <a:pt x="1879371" y="9484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82" name="Google Shape;182;p35"/>
          <p:cNvSpPr/>
          <p:nvPr/>
        </p:nvSpPr>
        <p:spPr>
          <a:xfrm>
            <a:off x="6633553" y="2036816"/>
            <a:ext cx="123900" cy="130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83" name="Google Shape;183;p35"/>
          <p:cNvSpPr/>
          <p:nvPr/>
        </p:nvSpPr>
        <p:spPr>
          <a:xfrm>
            <a:off x="6633553" y="2211124"/>
            <a:ext cx="123900" cy="130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84" name="Google Shape;184;p35"/>
          <p:cNvSpPr/>
          <p:nvPr/>
        </p:nvSpPr>
        <p:spPr>
          <a:xfrm>
            <a:off x="6633553" y="2385441"/>
            <a:ext cx="123900" cy="130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85" name="Google Shape;185;p35"/>
          <p:cNvSpPr/>
          <p:nvPr/>
        </p:nvSpPr>
        <p:spPr>
          <a:xfrm>
            <a:off x="6633553" y="2559758"/>
            <a:ext cx="123900" cy="130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86" name="Google Shape;186;p35"/>
          <p:cNvSpPr/>
          <p:nvPr/>
        </p:nvSpPr>
        <p:spPr>
          <a:xfrm>
            <a:off x="6554276" y="1966674"/>
            <a:ext cx="274319" cy="804863"/>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87" name="Google Shape;187;p35"/>
          <p:cNvSpPr/>
          <p:nvPr/>
        </p:nvSpPr>
        <p:spPr>
          <a:xfrm>
            <a:off x="3818210" y="2327538"/>
            <a:ext cx="1231106" cy="83344"/>
          </a:xfrm>
          <a:custGeom>
            <a:rect b="b" l="l" r="r" t="t"/>
            <a:pathLst>
              <a:path extrusionOk="0" h="111125" w="1641475">
                <a:moveTo>
                  <a:pt x="1603402" y="55333"/>
                </a:moveTo>
                <a:lnTo>
                  <a:pt x="1536763" y="94208"/>
                </a:lnTo>
                <a:lnTo>
                  <a:pt x="1535226" y="100037"/>
                </a:lnTo>
                <a:lnTo>
                  <a:pt x="1540535" y="109131"/>
                </a:lnTo>
                <a:lnTo>
                  <a:pt x="1546364" y="110655"/>
                </a:lnTo>
                <a:lnTo>
                  <a:pt x="162487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81" y="45808"/>
                </a:moveTo>
                <a:lnTo>
                  <a:pt x="1622310" y="45808"/>
                </a:lnTo>
                <a:lnTo>
                  <a:pt x="1622310" y="64858"/>
                </a:lnTo>
                <a:lnTo>
                  <a:pt x="1624878" y="64858"/>
                </a:lnTo>
                <a:lnTo>
                  <a:pt x="1641208" y="55333"/>
                </a:lnTo>
                <a:lnTo>
                  <a:pt x="1624881"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26" y="10629"/>
                </a:lnTo>
                <a:lnTo>
                  <a:pt x="1536763" y="16459"/>
                </a:lnTo>
                <a:lnTo>
                  <a:pt x="1603402" y="55333"/>
                </a:lnTo>
                <a:lnTo>
                  <a:pt x="1617510" y="47104"/>
                </a:lnTo>
                <a:lnTo>
                  <a:pt x="1622310" y="47104"/>
                </a:lnTo>
                <a:lnTo>
                  <a:pt x="1622310" y="45808"/>
                </a:lnTo>
                <a:lnTo>
                  <a:pt x="1624881"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88" name="Google Shape;188;p35"/>
          <p:cNvSpPr/>
          <p:nvPr/>
        </p:nvSpPr>
        <p:spPr>
          <a:xfrm>
            <a:off x="5128355" y="2036816"/>
            <a:ext cx="123900" cy="1305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89" name="Google Shape;189;p35"/>
          <p:cNvSpPr/>
          <p:nvPr/>
        </p:nvSpPr>
        <p:spPr>
          <a:xfrm>
            <a:off x="5128355" y="2211124"/>
            <a:ext cx="123900" cy="1305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0" name="Google Shape;190;p35"/>
          <p:cNvSpPr/>
          <p:nvPr/>
        </p:nvSpPr>
        <p:spPr>
          <a:xfrm>
            <a:off x="5128355" y="2385441"/>
            <a:ext cx="123900" cy="1305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1" name="Google Shape;191;p35"/>
          <p:cNvSpPr/>
          <p:nvPr/>
        </p:nvSpPr>
        <p:spPr>
          <a:xfrm>
            <a:off x="5128355" y="2559758"/>
            <a:ext cx="123900" cy="1305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2" name="Google Shape;192;p35"/>
          <p:cNvSpPr/>
          <p:nvPr/>
        </p:nvSpPr>
        <p:spPr>
          <a:xfrm>
            <a:off x="5049088" y="1966674"/>
            <a:ext cx="274319" cy="804863"/>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3" name="Google Shape;193;p35"/>
          <p:cNvSpPr/>
          <p:nvPr/>
        </p:nvSpPr>
        <p:spPr>
          <a:xfrm>
            <a:off x="2117960" y="2036816"/>
            <a:ext cx="123900" cy="130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4" name="Google Shape;194;p35"/>
          <p:cNvSpPr/>
          <p:nvPr/>
        </p:nvSpPr>
        <p:spPr>
          <a:xfrm>
            <a:off x="2117960" y="2211124"/>
            <a:ext cx="123900" cy="130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5" name="Google Shape;195;p35"/>
          <p:cNvSpPr/>
          <p:nvPr/>
        </p:nvSpPr>
        <p:spPr>
          <a:xfrm>
            <a:off x="2117960" y="2385441"/>
            <a:ext cx="123900" cy="130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6" name="Google Shape;196;p35"/>
          <p:cNvSpPr/>
          <p:nvPr/>
        </p:nvSpPr>
        <p:spPr>
          <a:xfrm>
            <a:off x="2117960" y="2559758"/>
            <a:ext cx="123900" cy="130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7" name="Google Shape;197;p35"/>
          <p:cNvSpPr/>
          <p:nvPr/>
        </p:nvSpPr>
        <p:spPr>
          <a:xfrm>
            <a:off x="2038692" y="1966674"/>
            <a:ext cx="274320" cy="804863"/>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8" name="Google Shape;198;p35"/>
          <p:cNvSpPr/>
          <p:nvPr/>
        </p:nvSpPr>
        <p:spPr>
          <a:xfrm>
            <a:off x="2313013" y="2327538"/>
            <a:ext cx="1231106" cy="83344"/>
          </a:xfrm>
          <a:custGeom>
            <a:rect b="b" l="l" r="r" t="t"/>
            <a:pathLst>
              <a:path extrusionOk="0" h="111125" w="1641475">
                <a:moveTo>
                  <a:pt x="1603402" y="55333"/>
                </a:moveTo>
                <a:lnTo>
                  <a:pt x="1536763" y="94208"/>
                </a:lnTo>
                <a:lnTo>
                  <a:pt x="1535239" y="100037"/>
                </a:lnTo>
                <a:lnTo>
                  <a:pt x="1540535" y="109131"/>
                </a:lnTo>
                <a:lnTo>
                  <a:pt x="1546364" y="110655"/>
                </a:lnTo>
                <a:lnTo>
                  <a:pt x="162488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92" y="45808"/>
                </a:moveTo>
                <a:lnTo>
                  <a:pt x="1622310" y="45808"/>
                </a:lnTo>
                <a:lnTo>
                  <a:pt x="1622310" y="64858"/>
                </a:lnTo>
                <a:lnTo>
                  <a:pt x="1624888" y="64858"/>
                </a:lnTo>
                <a:lnTo>
                  <a:pt x="1641220" y="55333"/>
                </a:lnTo>
                <a:lnTo>
                  <a:pt x="1624892"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39" y="10629"/>
                </a:lnTo>
                <a:lnTo>
                  <a:pt x="1536763" y="16459"/>
                </a:lnTo>
                <a:lnTo>
                  <a:pt x="1603402" y="55333"/>
                </a:lnTo>
                <a:lnTo>
                  <a:pt x="1617510" y="47104"/>
                </a:lnTo>
                <a:lnTo>
                  <a:pt x="1622310" y="47104"/>
                </a:lnTo>
                <a:lnTo>
                  <a:pt x="1622310" y="45808"/>
                </a:lnTo>
                <a:lnTo>
                  <a:pt x="1624892"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9" name="Google Shape;199;p35"/>
          <p:cNvSpPr/>
          <p:nvPr/>
        </p:nvSpPr>
        <p:spPr>
          <a:xfrm>
            <a:off x="3623157" y="2036816"/>
            <a:ext cx="123900" cy="130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00" name="Google Shape;200;p35"/>
          <p:cNvSpPr/>
          <p:nvPr/>
        </p:nvSpPr>
        <p:spPr>
          <a:xfrm>
            <a:off x="3623157" y="2211124"/>
            <a:ext cx="123900" cy="130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01" name="Google Shape;201;p35"/>
          <p:cNvSpPr/>
          <p:nvPr/>
        </p:nvSpPr>
        <p:spPr>
          <a:xfrm>
            <a:off x="3623157" y="2385441"/>
            <a:ext cx="123900" cy="130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02" name="Google Shape;202;p35"/>
          <p:cNvSpPr/>
          <p:nvPr/>
        </p:nvSpPr>
        <p:spPr>
          <a:xfrm>
            <a:off x="3623157" y="2559758"/>
            <a:ext cx="123900" cy="130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03" name="Google Shape;203;p35"/>
          <p:cNvSpPr/>
          <p:nvPr/>
        </p:nvSpPr>
        <p:spPr>
          <a:xfrm>
            <a:off x="3543890" y="1966674"/>
            <a:ext cx="274320" cy="804863"/>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04" name="Google Shape;204;p35"/>
          <p:cNvSpPr/>
          <p:nvPr/>
        </p:nvSpPr>
        <p:spPr>
          <a:xfrm>
            <a:off x="2813875" y="2154957"/>
            <a:ext cx="216000" cy="1347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05" name="Google Shape;205;p35"/>
          <p:cNvSpPr/>
          <p:nvPr/>
        </p:nvSpPr>
        <p:spPr>
          <a:xfrm>
            <a:off x="4331836" y="2154957"/>
            <a:ext cx="216000" cy="1347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06" name="Google Shape;206;p35"/>
          <p:cNvSpPr/>
          <p:nvPr/>
        </p:nvSpPr>
        <p:spPr>
          <a:xfrm>
            <a:off x="5837033" y="2154957"/>
            <a:ext cx="216000" cy="1347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07" name="Google Shape;207;p35"/>
          <p:cNvSpPr/>
          <p:nvPr/>
        </p:nvSpPr>
        <p:spPr>
          <a:xfrm>
            <a:off x="6433969" y="686008"/>
            <a:ext cx="500100" cy="2019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08" name="Google Shape;208;p35"/>
          <p:cNvSpPr/>
          <p:nvPr/>
        </p:nvSpPr>
        <p:spPr>
          <a:xfrm>
            <a:off x="1834724" y="616267"/>
            <a:ext cx="5210175" cy="2392680"/>
          </a:xfrm>
          <a:custGeom>
            <a:rect b="b" l="l" r="r" t="t"/>
            <a:pathLst>
              <a:path extrusionOk="0" h="3190240" w="6946900">
                <a:moveTo>
                  <a:pt x="899261" y="1492275"/>
                </a:moveTo>
                <a:lnTo>
                  <a:pt x="0" y="1492275"/>
                </a:lnTo>
                <a:lnTo>
                  <a:pt x="0" y="3189757"/>
                </a:lnTo>
                <a:lnTo>
                  <a:pt x="899261" y="3189757"/>
                </a:lnTo>
                <a:lnTo>
                  <a:pt x="899261" y="1492275"/>
                </a:lnTo>
                <a:close/>
              </a:path>
              <a:path extrusionOk="0" h="3190240" w="6946900">
                <a:moveTo>
                  <a:pt x="6946887" y="0"/>
                </a:moveTo>
                <a:lnTo>
                  <a:pt x="5998718" y="0"/>
                </a:lnTo>
                <a:lnTo>
                  <a:pt x="5998718" y="445198"/>
                </a:lnTo>
                <a:lnTo>
                  <a:pt x="6946887" y="445198"/>
                </a:lnTo>
                <a:lnTo>
                  <a:pt x="6946887" y="0"/>
                </a:lnTo>
                <a:close/>
              </a:path>
            </a:pathLst>
          </a:custGeom>
          <a:solidFill>
            <a:srgbClr val="4285F4">
              <a:alpha val="345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09" name="Google Shape;209;p35"/>
          <p:cNvSpPr/>
          <p:nvPr/>
        </p:nvSpPr>
        <p:spPr>
          <a:xfrm>
            <a:off x="6689331" y="950166"/>
            <a:ext cx="6668" cy="1442561"/>
          </a:xfrm>
          <a:custGeom>
            <a:rect b="b" l="l" r="r" t="t"/>
            <a:pathLst>
              <a:path extrusionOk="0" h="1923414" w="8890">
                <a:moveTo>
                  <a:pt x="0" y="0"/>
                </a:moveTo>
                <a:lnTo>
                  <a:pt x="8309" y="1923221"/>
                </a:lnTo>
              </a:path>
            </a:pathLst>
          </a:custGeom>
          <a:noFill/>
          <a:ln cap="flat" cmpd="sng" w="190500">
            <a:solidFill>
              <a:srgbClr val="4285F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10" name="Google Shape;210;p35"/>
          <p:cNvSpPr/>
          <p:nvPr/>
        </p:nvSpPr>
        <p:spPr>
          <a:xfrm>
            <a:off x="2509170" y="2153135"/>
            <a:ext cx="4231005" cy="428625"/>
          </a:xfrm>
          <a:custGeom>
            <a:rect b="b" l="l" r="r" t="t"/>
            <a:pathLst>
              <a:path extrusionOk="0" h="571500" w="5641340">
                <a:moveTo>
                  <a:pt x="571500" y="0"/>
                </a:moveTo>
                <a:lnTo>
                  <a:pt x="0" y="285750"/>
                </a:lnTo>
                <a:lnTo>
                  <a:pt x="571500" y="571500"/>
                </a:lnTo>
                <a:lnTo>
                  <a:pt x="571500" y="381000"/>
                </a:lnTo>
                <a:lnTo>
                  <a:pt x="476250" y="381000"/>
                </a:lnTo>
                <a:lnTo>
                  <a:pt x="476250" y="190500"/>
                </a:lnTo>
                <a:lnTo>
                  <a:pt x="571500" y="190500"/>
                </a:lnTo>
                <a:lnTo>
                  <a:pt x="571500" y="0"/>
                </a:lnTo>
                <a:close/>
              </a:path>
              <a:path extrusionOk="0" h="571500" w="5641340">
                <a:moveTo>
                  <a:pt x="571500" y="190500"/>
                </a:moveTo>
                <a:lnTo>
                  <a:pt x="476250" y="190500"/>
                </a:lnTo>
                <a:lnTo>
                  <a:pt x="476250" y="381000"/>
                </a:lnTo>
                <a:lnTo>
                  <a:pt x="571500" y="381000"/>
                </a:lnTo>
                <a:lnTo>
                  <a:pt x="571500" y="190500"/>
                </a:lnTo>
                <a:close/>
              </a:path>
              <a:path extrusionOk="0" h="571500" w="5641340">
                <a:moveTo>
                  <a:pt x="5641289" y="190500"/>
                </a:moveTo>
                <a:lnTo>
                  <a:pt x="571500" y="190500"/>
                </a:lnTo>
                <a:lnTo>
                  <a:pt x="571500" y="381000"/>
                </a:lnTo>
                <a:lnTo>
                  <a:pt x="5641289" y="381000"/>
                </a:lnTo>
                <a:lnTo>
                  <a:pt x="5641289" y="190500"/>
                </a:lnTo>
                <a:close/>
              </a:path>
            </a:pathLst>
          </a:custGeom>
          <a:solidFill>
            <a:srgbClr val="4285F4">
              <a:alpha val="5019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11" name="Google Shape;211;p3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2" name="Google Shape;212;p3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3" name="Google Shape;213;p35"/>
          <p:cNvSpPr txBox="1"/>
          <p:nvPr>
            <p:ph idx="12" type="sldNum"/>
          </p:nvPr>
        </p:nvSpPr>
        <p:spPr>
          <a:xfrm>
            <a:off x="344725" y="4878989"/>
            <a:ext cx="192900" cy="1692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1100">
                <a:solidFill>
                  <a:schemeClr val="dk1"/>
                </a:solidFill>
                <a:latin typeface="Trebuchet MS"/>
                <a:ea typeface="Trebuchet MS"/>
                <a:cs typeface="Trebuchet MS"/>
                <a:sym typeface="Trebuchet MS"/>
              </a:defRPr>
            </a:lvl1pPr>
            <a:lvl2pPr indent="0" lvl="1" marL="25400" marR="0" rtl="0" algn="l">
              <a:lnSpc>
                <a:spcPct val="100000"/>
              </a:lnSpc>
              <a:spcBef>
                <a:spcPts val="0"/>
              </a:spcBef>
              <a:buNone/>
              <a:defRPr b="0" i="0" sz="1100">
                <a:solidFill>
                  <a:schemeClr val="dk1"/>
                </a:solidFill>
                <a:latin typeface="Trebuchet MS"/>
                <a:ea typeface="Trebuchet MS"/>
                <a:cs typeface="Trebuchet MS"/>
                <a:sym typeface="Trebuchet MS"/>
              </a:defRPr>
            </a:lvl2pPr>
            <a:lvl3pPr indent="0" lvl="2" marL="25400" marR="0" rtl="0" algn="l">
              <a:lnSpc>
                <a:spcPct val="100000"/>
              </a:lnSpc>
              <a:spcBef>
                <a:spcPts val="0"/>
              </a:spcBef>
              <a:buNone/>
              <a:defRPr b="0" i="0" sz="1100">
                <a:solidFill>
                  <a:schemeClr val="dk1"/>
                </a:solidFill>
                <a:latin typeface="Trebuchet MS"/>
                <a:ea typeface="Trebuchet MS"/>
                <a:cs typeface="Trebuchet MS"/>
                <a:sym typeface="Trebuchet MS"/>
              </a:defRPr>
            </a:lvl3pPr>
            <a:lvl4pPr indent="0" lvl="3" marL="25400" marR="0" rtl="0" algn="l">
              <a:lnSpc>
                <a:spcPct val="100000"/>
              </a:lnSpc>
              <a:spcBef>
                <a:spcPts val="0"/>
              </a:spcBef>
              <a:buNone/>
              <a:defRPr b="0" i="0" sz="1100">
                <a:solidFill>
                  <a:schemeClr val="dk1"/>
                </a:solidFill>
                <a:latin typeface="Trebuchet MS"/>
                <a:ea typeface="Trebuchet MS"/>
                <a:cs typeface="Trebuchet MS"/>
                <a:sym typeface="Trebuchet MS"/>
              </a:defRPr>
            </a:lvl4pPr>
            <a:lvl5pPr indent="0" lvl="4" marL="25400" marR="0" rtl="0" algn="l">
              <a:lnSpc>
                <a:spcPct val="100000"/>
              </a:lnSpc>
              <a:spcBef>
                <a:spcPts val="0"/>
              </a:spcBef>
              <a:buNone/>
              <a:defRPr b="0" i="0" sz="1100">
                <a:solidFill>
                  <a:schemeClr val="dk1"/>
                </a:solidFill>
                <a:latin typeface="Trebuchet MS"/>
                <a:ea typeface="Trebuchet MS"/>
                <a:cs typeface="Trebuchet MS"/>
                <a:sym typeface="Trebuchet MS"/>
              </a:defRPr>
            </a:lvl5pPr>
            <a:lvl6pPr indent="0" lvl="5" marL="25400" marR="0" rtl="0" algn="l">
              <a:lnSpc>
                <a:spcPct val="100000"/>
              </a:lnSpc>
              <a:spcBef>
                <a:spcPts val="0"/>
              </a:spcBef>
              <a:buNone/>
              <a:defRPr b="0" i="0" sz="1100">
                <a:solidFill>
                  <a:schemeClr val="dk1"/>
                </a:solidFill>
                <a:latin typeface="Trebuchet MS"/>
                <a:ea typeface="Trebuchet MS"/>
                <a:cs typeface="Trebuchet MS"/>
                <a:sym typeface="Trebuchet MS"/>
              </a:defRPr>
            </a:lvl6pPr>
            <a:lvl7pPr indent="0" lvl="6" marL="25400" marR="0" rtl="0" algn="l">
              <a:lnSpc>
                <a:spcPct val="100000"/>
              </a:lnSpc>
              <a:spcBef>
                <a:spcPts val="0"/>
              </a:spcBef>
              <a:buNone/>
              <a:defRPr b="0" i="0" sz="1100">
                <a:solidFill>
                  <a:schemeClr val="dk1"/>
                </a:solidFill>
                <a:latin typeface="Trebuchet MS"/>
                <a:ea typeface="Trebuchet MS"/>
                <a:cs typeface="Trebuchet MS"/>
                <a:sym typeface="Trebuchet MS"/>
              </a:defRPr>
            </a:lvl7pPr>
            <a:lvl8pPr indent="0" lvl="7" marL="25400" marR="0" rtl="0" algn="l">
              <a:lnSpc>
                <a:spcPct val="100000"/>
              </a:lnSpc>
              <a:spcBef>
                <a:spcPts val="0"/>
              </a:spcBef>
              <a:buNone/>
              <a:defRPr b="0" i="0" sz="1100">
                <a:solidFill>
                  <a:schemeClr val="dk1"/>
                </a:solidFill>
                <a:latin typeface="Trebuchet MS"/>
                <a:ea typeface="Trebuchet MS"/>
                <a:cs typeface="Trebuchet MS"/>
                <a:sym typeface="Trebuchet MS"/>
              </a:defRPr>
            </a:lvl8pPr>
            <a:lvl9pPr indent="0" lvl="8" marL="25400" marR="0" rtl="0" algn="l">
              <a:lnSpc>
                <a:spcPct val="100000"/>
              </a:lnSpc>
              <a:spcBef>
                <a:spcPts val="0"/>
              </a:spcBef>
              <a:buNone/>
              <a:defRPr b="0" i="0" sz="1100">
                <a:solidFill>
                  <a:schemeClr val="dk1"/>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4" name="Shape 214"/>
        <p:cNvGrpSpPr/>
        <p:nvPr/>
      </p:nvGrpSpPr>
      <p:grpSpPr>
        <a:xfrm>
          <a:off x="0" y="0"/>
          <a:ext cx="0" cy="0"/>
          <a:chOff x="0" y="0"/>
          <a:chExt cx="0" cy="0"/>
        </a:xfrm>
      </p:grpSpPr>
      <p:sp>
        <p:nvSpPr>
          <p:cNvPr id="215" name="Google Shape;215;p36"/>
          <p:cNvSpPr txBox="1"/>
          <p:nvPr>
            <p:ph type="ctrTitle"/>
          </p:nvPr>
        </p:nvSpPr>
        <p:spPr>
          <a:xfrm>
            <a:off x="363775" y="200026"/>
            <a:ext cx="8416500" cy="38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6" name="Google Shape;216;p36"/>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7" name="Google Shape;217;p3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8" name="Google Shape;218;p3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9" name="Google Shape;219;p36"/>
          <p:cNvSpPr txBox="1"/>
          <p:nvPr>
            <p:ph idx="12" type="sldNum"/>
          </p:nvPr>
        </p:nvSpPr>
        <p:spPr>
          <a:xfrm>
            <a:off x="344725" y="4878989"/>
            <a:ext cx="192900" cy="1692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1100">
                <a:solidFill>
                  <a:schemeClr val="dk1"/>
                </a:solidFill>
                <a:latin typeface="Trebuchet MS"/>
                <a:ea typeface="Trebuchet MS"/>
                <a:cs typeface="Trebuchet MS"/>
                <a:sym typeface="Trebuchet MS"/>
              </a:defRPr>
            </a:lvl1pPr>
            <a:lvl2pPr indent="0" lvl="1" marL="25400" marR="0" rtl="0" algn="l">
              <a:lnSpc>
                <a:spcPct val="100000"/>
              </a:lnSpc>
              <a:spcBef>
                <a:spcPts val="0"/>
              </a:spcBef>
              <a:buNone/>
              <a:defRPr b="0" i="0" sz="1100">
                <a:solidFill>
                  <a:schemeClr val="dk1"/>
                </a:solidFill>
                <a:latin typeface="Trebuchet MS"/>
                <a:ea typeface="Trebuchet MS"/>
                <a:cs typeface="Trebuchet MS"/>
                <a:sym typeface="Trebuchet MS"/>
              </a:defRPr>
            </a:lvl2pPr>
            <a:lvl3pPr indent="0" lvl="2" marL="25400" marR="0" rtl="0" algn="l">
              <a:lnSpc>
                <a:spcPct val="100000"/>
              </a:lnSpc>
              <a:spcBef>
                <a:spcPts val="0"/>
              </a:spcBef>
              <a:buNone/>
              <a:defRPr b="0" i="0" sz="1100">
                <a:solidFill>
                  <a:schemeClr val="dk1"/>
                </a:solidFill>
                <a:latin typeface="Trebuchet MS"/>
                <a:ea typeface="Trebuchet MS"/>
                <a:cs typeface="Trebuchet MS"/>
                <a:sym typeface="Trebuchet MS"/>
              </a:defRPr>
            </a:lvl3pPr>
            <a:lvl4pPr indent="0" lvl="3" marL="25400" marR="0" rtl="0" algn="l">
              <a:lnSpc>
                <a:spcPct val="100000"/>
              </a:lnSpc>
              <a:spcBef>
                <a:spcPts val="0"/>
              </a:spcBef>
              <a:buNone/>
              <a:defRPr b="0" i="0" sz="1100">
                <a:solidFill>
                  <a:schemeClr val="dk1"/>
                </a:solidFill>
                <a:latin typeface="Trebuchet MS"/>
                <a:ea typeface="Trebuchet MS"/>
                <a:cs typeface="Trebuchet MS"/>
                <a:sym typeface="Trebuchet MS"/>
              </a:defRPr>
            </a:lvl4pPr>
            <a:lvl5pPr indent="0" lvl="4" marL="25400" marR="0" rtl="0" algn="l">
              <a:lnSpc>
                <a:spcPct val="100000"/>
              </a:lnSpc>
              <a:spcBef>
                <a:spcPts val="0"/>
              </a:spcBef>
              <a:buNone/>
              <a:defRPr b="0" i="0" sz="1100">
                <a:solidFill>
                  <a:schemeClr val="dk1"/>
                </a:solidFill>
                <a:latin typeface="Trebuchet MS"/>
                <a:ea typeface="Trebuchet MS"/>
                <a:cs typeface="Trebuchet MS"/>
                <a:sym typeface="Trebuchet MS"/>
              </a:defRPr>
            </a:lvl5pPr>
            <a:lvl6pPr indent="0" lvl="5" marL="25400" marR="0" rtl="0" algn="l">
              <a:lnSpc>
                <a:spcPct val="100000"/>
              </a:lnSpc>
              <a:spcBef>
                <a:spcPts val="0"/>
              </a:spcBef>
              <a:buNone/>
              <a:defRPr b="0" i="0" sz="1100">
                <a:solidFill>
                  <a:schemeClr val="dk1"/>
                </a:solidFill>
                <a:latin typeface="Trebuchet MS"/>
                <a:ea typeface="Trebuchet MS"/>
                <a:cs typeface="Trebuchet MS"/>
                <a:sym typeface="Trebuchet MS"/>
              </a:defRPr>
            </a:lvl6pPr>
            <a:lvl7pPr indent="0" lvl="6" marL="25400" marR="0" rtl="0" algn="l">
              <a:lnSpc>
                <a:spcPct val="100000"/>
              </a:lnSpc>
              <a:spcBef>
                <a:spcPts val="0"/>
              </a:spcBef>
              <a:buNone/>
              <a:defRPr b="0" i="0" sz="1100">
                <a:solidFill>
                  <a:schemeClr val="dk1"/>
                </a:solidFill>
                <a:latin typeface="Trebuchet MS"/>
                <a:ea typeface="Trebuchet MS"/>
                <a:cs typeface="Trebuchet MS"/>
                <a:sym typeface="Trebuchet MS"/>
              </a:defRPr>
            </a:lvl7pPr>
            <a:lvl8pPr indent="0" lvl="7" marL="25400" marR="0" rtl="0" algn="l">
              <a:lnSpc>
                <a:spcPct val="100000"/>
              </a:lnSpc>
              <a:spcBef>
                <a:spcPts val="0"/>
              </a:spcBef>
              <a:buNone/>
              <a:defRPr b="0" i="0" sz="1100">
                <a:solidFill>
                  <a:schemeClr val="dk1"/>
                </a:solidFill>
                <a:latin typeface="Trebuchet MS"/>
                <a:ea typeface="Trebuchet MS"/>
                <a:cs typeface="Trebuchet MS"/>
                <a:sym typeface="Trebuchet MS"/>
              </a:defRPr>
            </a:lvl8pPr>
            <a:lvl9pPr indent="0" lvl="8" marL="25400" marR="0" rtl="0" algn="l">
              <a:lnSpc>
                <a:spcPct val="100000"/>
              </a:lnSpc>
              <a:spcBef>
                <a:spcPts val="0"/>
              </a:spcBef>
              <a:buNone/>
              <a:defRPr b="0" i="0" sz="1100">
                <a:solidFill>
                  <a:schemeClr val="dk1"/>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20" name="Shape 220"/>
        <p:cNvGrpSpPr/>
        <p:nvPr/>
      </p:nvGrpSpPr>
      <p:grpSpPr>
        <a:xfrm>
          <a:off x="0" y="0"/>
          <a:ext cx="0" cy="0"/>
          <a:chOff x="0" y="0"/>
          <a:chExt cx="0" cy="0"/>
        </a:xfrm>
      </p:grpSpPr>
      <p:sp>
        <p:nvSpPr>
          <p:cNvPr id="221" name="Google Shape;221;p37"/>
          <p:cNvSpPr txBox="1"/>
          <p:nvPr>
            <p:ph type="title"/>
          </p:nvPr>
        </p:nvSpPr>
        <p:spPr>
          <a:xfrm>
            <a:off x="363775" y="177384"/>
            <a:ext cx="5625900" cy="747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1" i="0" sz="2400">
                <a:solidFill>
                  <a:srgbClr val="007C92"/>
                </a:solidFill>
                <a:latin typeface="Trebuchet MS"/>
                <a:ea typeface="Trebuchet MS"/>
                <a:cs typeface="Trebuchet MS"/>
                <a:sym typeface="Trebuchet MS"/>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2" name="Google Shape;222;p37"/>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223" name="Google Shape;223;p37"/>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224" name="Google Shape;224;p3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5" name="Google Shape;225;p3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6" name="Google Shape;226;p37"/>
          <p:cNvSpPr txBox="1"/>
          <p:nvPr>
            <p:ph idx="12" type="sldNum"/>
          </p:nvPr>
        </p:nvSpPr>
        <p:spPr>
          <a:xfrm>
            <a:off x="344725" y="4878989"/>
            <a:ext cx="192900" cy="1692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1100">
                <a:solidFill>
                  <a:schemeClr val="dk1"/>
                </a:solidFill>
                <a:latin typeface="Trebuchet MS"/>
                <a:ea typeface="Trebuchet MS"/>
                <a:cs typeface="Trebuchet MS"/>
                <a:sym typeface="Trebuchet MS"/>
              </a:defRPr>
            </a:lvl1pPr>
            <a:lvl2pPr indent="0" lvl="1" marL="25400" marR="0" rtl="0" algn="l">
              <a:lnSpc>
                <a:spcPct val="100000"/>
              </a:lnSpc>
              <a:spcBef>
                <a:spcPts val="0"/>
              </a:spcBef>
              <a:buNone/>
              <a:defRPr b="0" i="0" sz="1100">
                <a:solidFill>
                  <a:schemeClr val="dk1"/>
                </a:solidFill>
                <a:latin typeface="Trebuchet MS"/>
                <a:ea typeface="Trebuchet MS"/>
                <a:cs typeface="Trebuchet MS"/>
                <a:sym typeface="Trebuchet MS"/>
              </a:defRPr>
            </a:lvl2pPr>
            <a:lvl3pPr indent="0" lvl="2" marL="25400" marR="0" rtl="0" algn="l">
              <a:lnSpc>
                <a:spcPct val="100000"/>
              </a:lnSpc>
              <a:spcBef>
                <a:spcPts val="0"/>
              </a:spcBef>
              <a:buNone/>
              <a:defRPr b="0" i="0" sz="1100">
                <a:solidFill>
                  <a:schemeClr val="dk1"/>
                </a:solidFill>
                <a:latin typeface="Trebuchet MS"/>
                <a:ea typeface="Trebuchet MS"/>
                <a:cs typeface="Trebuchet MS"/>
                <a:sym typeface="Trebuchet MS"/>
              </a:defRPr>
            </a:lvl3pPr>
            <a:lvl4pPr indent="0" lvl="3" marL="25400" marR="0" rtl="0" algn="l">
              <a:lnSpc>
                <a:spcPct val="100000"/>
              </a:lnSpc>
              <a:spcBef>
                <a:spcPts val="0"/>
              </a:spcBef>
              <a:buNone/>
              <a:defRPr b="0" i="0" sz="1100">
                <a:solidFill>
                  <a:schemeClr val="dk1"/>
                </a:solidFill>
                <a:latin typeface="Trebuchet MS"/>
                <a:ea typeface="Trebuchet MS"/>
                <a:cs typeface="Trebuchet MS"/>
                <a:sym typeface="Trebuchet MS"/>
              </a:defRPr>
            </a:lvl4pPr>
            <a:lvl5pPr indent="0" lvl="4" marL="25400" marR="0" rtl="0" algn="l">
              <a:lnSpc>
                <a:spcPct val="100000"/>
              </a:lnSpc>
              <a:spcBef>
                <a:spcPts val="0"/>
              </a:spcBef>
              <a:buNone/>
              <a:defRPr b="0" i="0" sz="1100">
                <a:solidFill>
                  <a:schemeClr val="dk1"/>
                </a:solidFill>
                <a:latin typeface="Trebuchet MS"/>
                <a:ea typeface="Trebuchet MS"/>
                <a:cs typeface="Trebuchet MS"/>
                <a:sym typeface="Trebuchet MS"/>
              </a:defRPr>
            </a:lvl5pPr>
            <a:lvl6pPr indent="0" lvl="5" marL="25400" marR="0" rtl="0" algn="l">
              <a:lnSpc>
                <a:spcPct val="100000"/>
              </a:lnSpc>
              <a:spcBef>
                <a:spcPts val="0"/>
              </a:spcBef>
              <a:buNone/>
              <a:defRPr b="0" i="0" sz="1100">
                <a:solidFill>
                  <a:schemeClr val="dk1"/>
                </a:solidFill>
                <a:latin typeface="Trebuchet MS"/>
                <a:ea typeface="Trebuchet MS"/>
                <a:cs typeface="Trebuchet MS"/>
                <a:sym typeface="Trebuchet MS"/>
              </a:defRPr>
            </a:lvl6pPr>
            <a:lvl7pPr indent="0" lvl="6" marL="25400" marR="0" rtl="0" algn="l">
              <a:lnSpc>
                <a:spcPct val="100000"/>
              </a:lnSpc>
              <a:spcBef>
                <a:spcPts val="0"/>
              </a:spcBef>
              <a:buNone/>
              <a:defRPr b="0" i="0" sz="1100">
                <a:solidFill>
                  <a:schemeClr val="dk1"/>
                </a:solidFill>
                <a:latin typeface="Trebuchet MS"/>
                <a:ea typeface="Trebuchet MS"/>
                <a:cs typeface="Trebuchet MS"/>
                <a:sym typeface="Trebuchet MS"/>
              </a:defRPr>
            </a:lvl7pPr>
            <a:lvl8pPr indent="0" lvl="7" marL="25400" marR="0" rtl="0" algn="l">
              <a:lnSpc>
                <a:spcPct val="100000"/>
              </a:lnSpc>
              <a:spcBef>
                <a:spcPts val="0"/>
              </a:spcBef>
              <a:buNone/>
              <a:defRPr b="0" i="0" sz="1100">
                <a:solidFill>
                  <a:schemeClr val="dk1"/>
                </a:solidFill>
                <a:latin typeface="Trebuchet MS"/>
                <a:ea typeface="Trebuchet MS"/>
                <a:cs typeface="Trebuchet MS"/>
                <a:sym typeface="Trebuchet MS"/>
              </a:defRPr>
            </a:lvl8pPr>
            <a:lvl9pPr indent="0" lvl="8" marL="25400" marR="0" rtl="0" algn="l">
              <a:lnSpc>
                <a:spcPct val="100000"/>
              </a:lnSpc>
              <a:spcBef>
                <a:spcPts val="0"/>
              </a:spcBef>
              <a:buNone/>
              <a:defRPr b="0" i="0" sz="1100">
                <a:solidFill>
                  <a:schemeClr val="dk1"/>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0" name="Shape 230"/>
        <p:cNvGrpSpPr/>
        <p:nvPr/>
      </p:nvGrpSpPr>
      <p:grpSpPr>
        <a:xfrm>
          <a:off x="0" y="0"/>
          <a:ext cx="0" cy="0"/>
          <a:chOff x="0" y="0"/>
          <a:chExt cx="0" cy="0"/>
        </a:xfrm>
      </p:grpSpPr>
      <p:sp>
        <p:nvSpPr>
          <p:cNvPr id="231" name="Google Shape;231;p39"/>
          <p:cNvSpPr/>
          <p:nvPr/>
        </p:nvSpPr>
        <p:spPr>
          <a:xfrm>
            <a:off x="-95700" y="3158400"/>
            <a:ext cx="9239700" cy="20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9"/>
          <p:cNvSpPr/>
          <p:nvPr/>
        </p:nvSpPr>
        <p:spPr>
          <a:xfrm>
            <a:off x="3702150" y="3083967"/>
            <a:ext cx="1739700" cy="14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9"/>
          <p:cNvSpPr txBox="1"/>
          <p:nvPr>
            <p:ph type="ctrTitle"/>
          </p:nvPr>
        </p:nvSpPr>
        <p:spPr>
          <a:xfrm>
            <a:off x="829500" y="773250"/>
            <a:ext cx="7485000" cy="162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b="1" sz="5000"/>
            </a:lvl1pPr>
            <a:lvl2pPr lvl="1" rtl="0" algn="ctr">
              <a:spcBef>
                <a:spcPts val="0"/>
              </a:spcBef>
              <a:spcAft>
                <a:spcPts val="0"/>
              </a:spcAft>
              <a:buSzPts val="5000"/>
              <a:buNone/>
              <a:defRPr b="1" sz="5000"/>
            </a:lvl2pPr>
            <a:lvl3pPr lvl="2" rtl="0" algn="ctr">
              <a:spcBef>
                <a:spcPts val="0"/>
              </a:spcBef>
              <a:spcAft>
                <a:spcPts val="0"/>
              </a:spcAft>
              <a:buSzPts val="5000"/>
              <a:buNone/>
              <a:defRPr b="1" sz="5000"/>
            </a:lvl3pPr>
            <a:lvl4pPr lvl="3" rtl="0" algn="ctr">
              <a:spcBef>
                <a:spcPts val="0"/>
              </a:spcBef>
              <a:spcAft>
                <a:spcPts val="0"/>
              </a:spcAft>
              <a:buSzPts val="5000"/>
              <a:buNone/>
              <a:defRPr b="1" sz="5000"/>
            </a:lvl4pPr>
            <a:lvl5pPr lvl="4" rtl="0" algn="ctr">
              <a:spcBef>
                <a:spcPts val="0"/>
              </a:spcBef>
              <a:spcAft>
                <a:spcPts val="0"/>
              </a:spcAft>
              <a:buSzPts val="5000"/>
              <a:buNone/>
              <a:defRPr b="1" sz="5000"/>
            </a:lvl5pPr>
            <a:lvl6pPr lvl="5" rtl="0" algn="ctr">
              <a:spcBef>
                <a:spcPts val="0"/>
              </a:spcBef>
              <a:spcAft>
                <a:spcPts val="0"/>
              </a:spcAft>
              <a:buSzPts val="5000"/>
              <a:buNone/>
              <a:defRPr b="1" sz="5000"/>
            </a:lvl6pPr>
            <a:lvl7pPr lvl="6" rtl="0" algn="ctr">
              <a:spcBef>
                <a:spcPts val="0"/>
              </a:spcBef>
              <a:spcAft>
                <a:spcPts val="0"/>
              </a:spcAft>
              <a:buSzPts val="5000"/>
              <a:buNone/>
              <a:defRPr b="1" sz="5000"/>
            </a:lvl7pPr>
            <a:lvl8pPr lvl="7" rtl="0" algn="ctr">
              <a:spcBef>
                <a:spcPts val="0"/>
              </a:spcBef>
              <a:spcAft>
                <a:spcPts val="0"/>
              </a:spcAft>
              <a:buSzPts val="5000"/>
              <a:buNone/>
              <a:defRPr b="1" sz="5000"/>
            </a:lvl8pPr>
            <a:lvl9pPr lvl="8" rtl="0" algn="ctr">
              <a:spcBef>
                <a:spcPts val="0"/>
              </a:spcBef>
              <a:spcAft>
                <a:spcPts val="0"/>
              </a:spcAft>
              <a:buSzPts val="5000"/>
              <a:buNone/>
              <a:defRPr b="1" sz="5000"/>
            </a:lvl9pPr>
          </a:lstStyle>
          <a:p/>
        </p:txBody>
      </p:sp>
      <p:sp>
        <p:nvSpPr>
          <p:cNvPr id="234" name="Google Shape;234;p39"/>
          <p:cNvSpPr txBox="1"/>
          <p:nvPr>
            <p:ph idx="1" type="subTitle"/>
          </p:nvPr>
        </p:nvSpPr>
        <p:spPr>
          <a:xfrm>
            <a:off x="3112625" y="3562850"/>
            <a:ext cx="2919000" cy="1194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5200"/>
              <a:buNone/>
              <a:defRPr sz="4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5" name="Shape 235"/>
        <p:cNvGrpSpPr/>
        <p:nvPr/>
      </p:nvGrpSpPr>
      <p:grpSpPr>
        <a:xfrm>
          <a:off x="0" y="0"/>
          <a:ext cx="0" cy="0"/>
          <a:chOff x="0" y="0"/>
          <a:chExt cx="0" cy="0"/>
        </a:xfrm>
      </p:grpSpPr>
      <p:sp>
        <p:nvSpPr>
          <p:cNvPr id="236" name="Google Shape;236;p40"/>
          <p:cNvSpPr/>
          <p:nvPr/>
        </p:nvSpPr>
        <p:spPr>
          <a:xfrm flipH="1">
            <a:off x="2893500" y="-79800"/>
            <a:ext cx="62505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0"/>
          <p:cNvSpPr/>
          <p:nvPr/>
        </p:nvSpPr>
        <p:spPr>
          <a:xfrm rot="5400000">
            <a:off x="2027325" y="2497500"/>
            <a:ext cx="1739700" cy="14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0"/>
          <p:cNvSpPr txBox="1"/>
          <p:nvPr>
            <p:ph type="title"/>
          </p:nvPr>
        </p:nvSpPr>
        <p:spPr>
          <a:xfrm flipH="1">
            <a:off x="3796675" y="1786425"/>
            <a:ext cx="34800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a:solidFill>
                  <a:schemeClr val="lt1"/>
                </a:solidFill>
              </a:defRPr>
            </a:lvl1pPr>
            <a:lvl2pPr lvl="1" rtl="0" algn="ctr">
              <a:spcBef>
                <a:spcPts val="0"/>
              </a:spcBef>
              <a:spcAft>
                <a:spcPts val="0"/>
              </a:spcAft>
              <a:buSzPts val="3600"/>
              <a:buNone/>
              <a:defRPr b="1" sz="3600"/>
            </a:lvl2pPr>
            <a:lvl3pPr lvl="2" rtl="0" algn="ctr">
              <a:spcBef>
                <a:spcPts val="0"/>
              </a:spcBef>
              <a:spcAft>
                <a:spcPts val="0"/>
              </a:spcAft>
              <a:buSzPts val="3600"/>
              <a:buNone/>
              <a:defRPr b="1" sz="3600"/>
            </a:lvl3pPr>
            <a:lvl4pPr lvl="3" rtl="0" algn="ctr">
              <a:spcBef>
                <a:spcPts val="0"/>
              </a:spcBef>
              <a:spcAft>
                <a:spcPts val="0"/>
              </a:spcAft>
              <a:buSzPts val="3600"/>
              <a:buNone/>
              <a:defRPr b="1" sz="3600"/>
            </a:lvl4pPr>
            <a:lvl5pPr lvl="4" rtl="0" algn="ctr">
              <a:spcBef>
                <a:spcPts val="0"/>
              </a:spcBef>
              <a:spcAft>
                <a:spcPts val="0"/>
              </a:spcAft>
              <a:buSzPts val="3600"/>
              <a:buNone/>
              <a:defRPr b="1" sz="3600"/>
            </a:lvl5pPr>
            <a:lvl6pPr lvl="5" rtl="0" algn="ctr">
              <a:spcBef>
                <a:spcPts val="0"/>
              </a:spcBef>
              <a:spcAft>
                <a:spcPts val="0"/>
              </a:spcAft>
              <a:buSzPts val="3600"/>
              <a:buNone/>
              <a:defRPr b="1" sz="3600"/>
            </a:lvl6pPr>
            <a:lvl7pPr lvl="6" rtl="0" algn="ctr">
              <a:spcBef>
                <a:spcPts val="0"/>
              </a:spcBef>
              <a:spcAft>
                <a:spcPts val="0"/>
              </a:spcAft>
              <a:buSzPts val="3600"/>
              <a:buNone/>
              <a:defRPr b="1" sz="3600"/>
            </a:lvl7pPr>
            <a:lvl8pPr lvl="7" rtl="0" algn="ctr">
              <a:spcBef>
                <a:spcPts val="0"/>
              </a:spcBef>
              <a:spcAft>
                <a:spcPts val="0"/>
              </a:spcAft>
              <a:buSzPts val="3600"/>
              <a:buNone/>
              <a:defRPr b="1" sz="3600"/>
            </a:lvl8pPr>
            <a:lvl9pPr lvl="8" rtl="0" algn="ctr">
              <a:spcBef>
                <a:spcPts val="0"/>
              </a:spcBef>
              <a:spcAft>
                <a:spcPts val="0"/>
              </a:spcAft>
              <a:buSzPts val="3600"/>
              <a:buNone/>
              <a:defRPr b="1" sz="3600"/>
            </a:lvl9pPr>
          </a:lstStyle>
          <a:p/>
        </p:txBody>
      </p:sp>
      <p:sp>
        <p:nvSpPr>
          <p:cNvPr id="239" name="Google Shape;239;p40"/>
          <p:cNvSpPr txBox="1"/>
          <p:nvPr>
            <p:ph hasCustomPrompt="1" idx="2" type="title"/>
          </p:nvPr>
        </p:nvSpPr>
        <p:spPr>
          <a:xfrm flipH="1">
            <a:off x="0" y="2012850"/>
            <a:ext cx="2893500" cy="111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8000"/>
            </a:lvl1pPr>
            <a:lvl2pPr lvl="1" rtl="0" algn="ctr">
              <a:spcBef>
                <a:spcPts val="0"/>
              </a:spcBef>
              <a:spcAft>
                <a:spcPts val="0"/>
              </a:spcAft>
              <a:buSzPts val="12000"/>
              <a:buNone/>
              <a:defRPr b="1" sz="12000"/>
            </a:lvl2pPr>
            <a:lvl3pPr lvl="2" rtl="0" algn="ctr">
              <a:spcBef>
                <a:spcPts val="0"/>
              </a:spcBef>
              <a:spcAft>
                <a:spcPts val="0"/>
              </a:spcAft>
              <a:buSzPts val="12000"/>
              <a:buNone/>
              <a:defRPr b="1" sz="12000"/>
            </a:lvl3pPr>
            <a:lvl4pPr lvl="3" rtl="0" algn="ctr">
              <a:spcBef>
                <a:spcPts val="0"/>
              </a:spcBef>
              <a:spcAft>
                <a:spcPts val="0"/>
              </a:spcAft>
              <a:buSzPts val="12000"/>
              <a:buNone/>
              <a:defRPr b="1" sz="12000"/>
            </a:lvl4pPr>
            <a:lvl5pPr lvl="4" rtl="0" algn="ctr">
              <a:spcBef>
                <a:spcPts val="0"/>
              </a:spcBef>
              <a:spcAft>
                <a:spcPts val="0"/>
              </a:spcAft>
              <a:buSzPts val="12000"/>
              <a:buNone/>
              <a:defRPr b="1" sz="12000"/>
            </a:lvl5pPr>
            <a:lvl6pPr lvl="5" rtl="0" algn="ctr">
              <a:spcBef>
                <a:spcPts val="0"/>
              </a:spcBef>
              <a:spcAft>
                <a:spcPts val="0"/>
              </a:spcAft>
              <a:buSzPts val="12000"/>
              <a:buNone/>
              <a:defRPr b="1" sz="12000"/>
            </a:lvl6pPr>
            <a:lvl7pPr lvl="6" rtl="0" algn="ctr">
              <a:spcBef>
                <a:spcPts val="0"/>
              </a:spcBef>
              <a:spcAft>
                <a:spcPts val="0"/>
              </a:spcAft>
              <a:buSzPts val="12000"/>
              <a:buNone/>
              <a:defRPr b="1" sz="12000"/>
            </a:lvl7pPr>
            <a:lvl8pPr lvl="7" rtl="0" algn="ctr">
              <a:spcBef>
                <a:spcPts val="0"/>
              </a:spcBef>
              <a:spcAft>
                <a:spcPts val="0"/>
              </a:spcAft>
              <a:buSzPts val="12000"/>
              <a:buNone/>
              <a:defRPr b="1" sz="12000"/>
            </a:lvl8pPr>
            <a:lvl9pPr lvl="8" rtl="0" algn="ctr">
              <a:spcBef>
                <a:spcPts val="0"/>
              </a:spcBef>
              <a:spcAft>
                <a:spcPts val="0"/>
              </a:spcAft>
              <a:buSzPts val="12000"/>
              <a:buNone/>
              <a:defRPr b="1" sz="12000"/>
            </a:lvl9pPr>
          </a:lstStyle>
          <a:p>
            <a:r>
              <a:t>xx%</a:t>
            </a:r>
          </a:p>
        </p:txBody>
      </p:sp>
      <p:sp>
        <p:nvSpPr>
          <p:cNvPr id="240" name="Google Shape;240;p40"/>
          <p:cNvSpPr txBox="1"/>
          <p:nvPr>
            <p:ph idx="1" type="subTitle"/>
          </p:nvPr>
        </p:nvSpPr>
        <p:spPr>
          <a:xfrm flipH="1">
            <a:off x="3796675" y="2509157"/>
            <a:ext cx="34800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0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1" name="Shape 241"/>
        <p:cNvGrpSpPr/>
        <p:nvPr/>
      </p:nvGrpSpPr>
      <p:grpSpPr>
        <a:xfrm>
          <a:off x="0" y="0"/>
          <a:ext cx="0" cy="0"/>
          <a:chOff x="0" y="0"/>
          <a:chExt cx="0" cy="0"/>
        </a:xfrm>
      </p:grpSpPr>
      <p:sp>
        <p:nvSpPr>
          <p:cNvPr id="242" name="Google Shape;242;p41"/>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1"/>
          <p:cNvSpPr txBox="1"/>
          <p:nvPr>
            <p:ph idx="1" type="body"/>
          </p:nvPr>
        </p:nvSpPr>
        <p:spPr>
          <a:xfrm>
            <a:off x="3365500" y="336975"/>
            <a:ext cx="5298900" cy="44697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200"/>
            </a:lvl1pPr>
            <a:lvl2pPr indent="-317500" lvl="1" marL="914400" rtl="0">
              <a:lnSpc>
                <a:spcPct val="100000"/>
              </a:lnSpc>
              <a:spcBef>
                <a:spcPts val="1600"/>
              </a:spcBef>
              <a:spcAft>
                <a:spcPts val="0"/>
              </a:spcAft>
              <a:buSzPts val="1400"/>
              <a:buChar char="○"/>
              <a:defRPr sz="1200"/>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4" name="Google Shape;244;p41"/>
          <p:cNvSpPr txBox="1"/>
          <p:nvPr>
            <p:ph type="title"/>
          </p:nvPr>
        </p:nvSpPr>
        <p:spPr>
          <a:xfrm>
            <a:off x="633875" y="1712250"/>
            <a:ext cx="19983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5" name="Shape 245"/>
        <p:cNvGrpSpPr/>
        <p:nvPr/>
      </p:nvGrpSpPr>
      <p:grpSpPr>
        <a:xfrm>
          <a:off x="0" y="0"/>
          <a:ext cx="0" cy="0"/>
          <a:chOff x="0" y="0"/>
          <a:chExt cx="0" cy="0"/>
        </a:xfrm>
      </p:grpSpPr>
      <p:sp>
        <p:nvSpPr>
          <p:cNvPr id="246" name="Google Shape;246;p42"/>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2"/>
          <p:cNvSpPr txBox="1"/>
          <p:nvPr>
            <p:ph type="title"/>
          </p:nvPr>
        </p:nvSpPr>
        <p:spPr>
          <a:xfrm>
            <a:off x="629875" y="1712250"/>
            <a:ext cx="21855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248" name="Google Shape;248;p42"/>
          <p:cNvSpPr txBox="1"/>
          <p:nvPr>
            <p:ph idx="1" type="subTitle"/>
          </p:nvPr>
        </p:nvSpPr>
        <p:spPr>
          <a:xfrm>
            <a:off x="4377349" y="937350"/>
            <a:ext cx="2612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49" name="Google Shape;249;p42"/>
          <p:cNvSpPr txBox="1"/>
          <p:nvPr>
            <p:ph idx="2" type="subTitle"/>
          </p:nvPr>
        </p:nvSpPr>
        <p:spPr>
          <a:xfrm>
            <a:off x="4374125" y="1381600"/>
            <a:ext cx="2616000" cy="11139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50" name="Google Shape;250;p42"/>
          <p:cNvSpPr txBox="1"/>
          <p:nvPr>
            <p:ph idx="3" type="subTitle"/>
          </p:nvPr>
        </p:nvSpPr>
        <p:spPr>
          <a:xfrm>
            <a:off x="4377345" y="2860450"/>
            <a:ext cx="26151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51" name="Google Shape;251;p42"/>
          <p:cNvSpPr txBox="1"/>
          <p:nvPr>
            <p:ph idx="4" type="subTitle"/>
          </p:nvPr>
        </p:nvSpPr>
        <p:spPr>
          <a:xfrm>
            <a:off x="4374125" y="3304725"/>
            <a:ext cx="2612700" cy="11157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2" name="Shape 252"/>
        <p:cNvGrpSpPr/>
        <p:nvPr/>
      </p:nvGrpSpPr>
      <p:grpSpPr>
        <a:xfrm>
          <a:off x="0" y="0"/>
          <a:ext cx="0" cy="0"/>
          <a:chOff x="0" y="0"/>
          <a:chExt cx="0" cy="0"/>
        </a:xfrm>
      </p:grpSpPr>
      <p:sp>
        <p:nvSpPr>
          <p:cNvPr id="253" name="Google Shape;253;p43"/>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3"/>
          <p:cNvSpPr txBox="1"/>
          <p:nvPr>
            <p:ph type="title"/>
          </p:nvPr>
        </p:nvSpPr>
        <p:spPr>
          <a:xfrm>
            <a:off x="629875" y="1712250"/>
            <a:ext cx="21855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5" name="Shape 255"/>
        <p:cNvGrpSpPr/>
        <p:nvPr/>
      </p:nvGrpSpPr>
      <p:grpSpPr>
        <a:xfrm>
          <a:off x="0" y="0"/>
          <a:ext cx="0" cy="0"/>
          <a:chOff x="0" y="0"/>
          <a:chExt cx="0" cy="0"/>
        </a:xfrm>
      </p:grpSpPr>
      <p:sp>
        <p:nvSpPr>
          <p:cNvPr id="256" name="Google Shape;256;p44"/>
          <p:cNvSpPr/>
          <p:nvPr/>
        </p:nvSpPr>
        <p:spPr>
          <a:xfrm flipH="1" rot="10800000">
            <a:off x="-47850" y="4100525"/>
            <a:ext cx="9239700" cy="1206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4"/>
          <p:cNvSpPr txBox="1"/>
          <p:nvPr>
            <p:ph type="title"/>
          </p:nvPr>
        </p:nvSpPr>
        <p:spPr>
          <a:xfrm>
            <a:off x="4653950" y="815025"/>
            <a:ext cx="3345000" cy="1574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600"/>
              <a:buNone/>
              <a:defRPr b="1"/>
            </a:lvl1pPr>
            <a:lvl2pPr lvl="1" rtl="0" algn="ctr">
              <a:spcBef>
                <a:spcPts val="0"/>
              </a:spcBef>
              <a:spcAft>
                <a:spcPts val="0"/>
              </a:spcAft>
              <a:buSzPts val="3600"/>
              <a:buNone/>
              <a:defRPr b="1" sz="3600"/>
            </a:lvl2pPr>
            <a:lvl3pPr lvl="2" rtl="0" algn="ctr">
              <a:spcBef>
                <a:spcPts val="0"/>
              </a:spcBef>
              <a:spcAft>
                <a:spcPts val="0"/>
              </a:spcAft>
              <a:buSzPts val="3600"/>
              <a:buNone/>
              <a:defRPr b="1" sz="3600"/>
            </a:lvl3pPr>
            <a:lvl4pPr lvl="3" rtl="0" algn="ctr">
              <a:spcBef>
                <a:spcPts val="0"/>
              </a:spcBef>
              <a:spcAft>
                <a:spcPts val="0"/>
              </a:spcAft>
              <a:buSzPts val="3600"/>
              <a:buNone/>
              <a:defRPr b="1" sz="3600"/>
            </a:lvl4pPr>
            <a:lvl5pPr lvl="4" rtl="0" algn="ctr">
              <a:spcBef>
                <a:spcPts val="0"/>
              </a:spcBef>
              <a:spcAft>
                <a:spcPts val="0"/>
              </a:spcAft>
              <a:buSzPts val="3600"/>
              <a:buNone/>
              <a:defRPr b="1" sz="3600"/>
            </a:lvl5pPr>
            <a:lvl6pPr lvl="5" rtl="0" algn="ctr">
              <a:spcBef>
                <a:spcPts val="0"/>
              </a:spcBef>
              <a:spcAft>
                <a:spcPts val="0"/>
              </a:spcAft>
              <a:buSzPts val="3600"/>
              <a:buNone/>
              <a:defRPr b="1" sz="3600"/>
            </a:lvl6pPr>
            <a:lvl7pPr lvl="6" rtl="0" algn="ctr">
              <a:spcBef>
                <a:spcPts val="0"/>
              </a:spcBef>
              <a:spcAft>
                <a:spcPts val="0"/>
              </a:spcAft>
              <a:buSzPts val="3600"/>
              <a:buNone/>
              <a:defRPr b="1" sz="3600"/>
            </a:lvl7pPr>
            <a:lvl8pPr lvl="7" rtl="0" algn="ctr">
              <a:spcBef>
                <a:spcPts val="0"/>
              </a:spcBef>
              <a:spcAft>
                <a:spcPts val="0"/>
              </a:spcAft>
              <a:buSzPts val="3600"/>
              <a:buNone/>
              <a:defRPr b="1" sz="3600"/>
            </a:lvl8pPr>
            <a:lvl9pPr lvl="8" rtl="0" algn="ctr">
              <a:spcBef>
                <a:spcPts val="0"/>
              </a:spcBef>
              <a:spcAft>
                <a:spcPts val="0"/>
              </a:spcAft>
              <a:buSzPts val="3600"/>
              <a:buNone/>
              <a:defRPr b="1" sz="3600"/>
            </a:lvl9pPr>
          </a:lstStyle>
          <a:p/>
        </p:txBody>
      </p:sp>
      <p:sp>
        <p:nvSpPr>
          <p:cNvPr id="258" name="Google Shape;258;p44"/>
          <p:cNvSpPr txBox="1"/>
          <p:nvPr>
            <p:ph idx="1" type="subTitle"/>
          </p:nvPr>
        </p:nvSpPr>
        <p:spPr>
          <a:xfrm>
            <a:off x="4653950" y="2613925"/>
            <a:ext cx="38433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44"/>
          <p:cNvSpPr/>
          <p:nvPr/>
        </p:nvSpPr>
        <p:spPr>
          <a:xfrm rot="-5402319">
            <a:off x="3686649" y="1353475"/>
            <a:ext cx="8895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0" name="Shape 260"/>
        <p:cNvGrpSpPr/>
        <p:nvPr/>
      </p:nvGrpSpPr>
      <p:grpSpPr>
        <a:xfrm>
          <a:off x="0" y="0"/>
          <a:ext cx="0" cy="0"/>
          <a:chOff x="0" y="0"/>
          <a:chExt cx="0" cy="0"/>
        </a:xfrm>
      </p:grpSpPr>
      <p:sp>
        <p:nvSpPr>
          <p:cNvPr id="261" name="Google Shape;261;p45"/>
          <p:cNvSpPr/>
          <p:nvPr/>
        </p:nvSpPr>
        <p:spPr>
          <a:xfrm flipH="1" rot="10800000">
            <a:off x="-47850" y="4100525"/>
            <a:ext cx="9239700" cy="1206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5"/>
          <p:cNvSpPr/>
          <p:nvPr/>
        </p:nvSpPr>
        <p:spPr>
          <a:xfrm>
            <a:off x="3702075" y="4034500"/>
            <a:ext cx="1739700" cy="14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5"/>
          <p:cNvSpPr txBox="1"/>
          <p:nvPr>
            <p:ph type="title"/>
          </p:nvPr>
        </p:nvSpPr>
        <p:spPr>
          <a:xfrm>
            <a:off x="1388100" y="0"/>
            <a:ext cx="6367800" cy="410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4" name="Shape 264"/>
        <p:cNvGrpSpPr/>
        <p:nvPr/>
      </p:nvGrpSpPr>
      <p:grpSpPr>
        <a:xfrm>
          <a:off x="0" y="0"/>
          <a:ext cx="0" cy="0"/>
          <a:chOff x="0" y="0"/>
          <a:chExt cx="0" cy="0"/>
        </a:xfrm>
      </p:grpSpPr>
      <p:sp>
        <p:nvSpPr>
          <p:cNvPr id="265" name="Google Shape;265;p46"/>
          <p:cNvSpPr/>
          <p:nvPr/>
        </p:nvSpPr>
        <p:spPr>
          <a:xfrm flipH="1" rot="10800000">
            <a:off x="-47850" y="-191400"/>
            <a:ext cx="9239700" cy="236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txBox="1"/>
          <p:nvPr>
            <p:ph type="title"/>
          </p:nvPr>
        </p:nvSpPr>
        <p:spPr>
          <a:xfrm>
            <a:off x="2150250" y="0"/>
            <a:ext cx="4843500" cy="217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1" sz="50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67" name="Google Shape;267;p46"/>
          <p:cNvSpPr txBox="1"/>
          <p:nvPr>
            <p:ph idx="1" type="subTitle"/>
          </p:nvPr>
        </p:nvSpPr>
        <p:spPr>
          <a:xfrm>
            <a:off x="2866650" y="2177700"/>
            <a:ext cx="3410700" cy="296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8" name="Shape 268"/>
        <p:cNvGrpSpPr/>
        <p:nvPr/>
      </p:nvGrpSpPr>
      <p:grpSpPr>
        <a:xfrm>
          <a:off x="0" y="0"/>
          <a:ext cx="0" cy="0"/>
          <a:chOff x="0" y="0"/>
          <a:chExt cx="0" cy="0"/>
        </a:xfrm>
      </p:grpSpPr>
      <p:sp>
        <p:nvSpPr>
          <p:cNvPr id="269" name="Google Shape;269;p47"/>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7"/>
          <p:cNvSpPr txBox="1"/>
          <p:nvPr>
            <p:ph type="title"/>
          </p:nvPr>
        </p:nvSpPr>
        <p:spPr>
          <a:xfrm>
            <a:off x="629875" y="1466825"/>
            <a:ext cx="2115900" cy="2209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1" name="Shape 271"/>
        <p:cNvGrpSpPr/>
        <p:nvPr/>
      </p:nvGrpSpPr>
      <p:grpSpPr>
        <a:xfrm>
          <a:off x="0" y="0"/>
          <a:ext cx="0" cy="0"/>
          <a:chOff x="0" y="0"/>
          <a:chExt cx="0" cy="0"/>
        </a:xfrm>
      </p:grpSpPr>
      <p:sp>
        <p:nvSpPr>
          <p:cNvPr id="272" name="Google Shape;272;p48"/>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8"/>
          <p:cNvSpPr txBox="1"/>
          <p:nvPr>
            <p:ph type="title"/>
          </p:nvPr>
        </p:nvSpPr>
        <p:spPr>
          <a:xfrm>
            <a:off x="629875" y="1712250"/>
            <a:ext cx="21855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274" name="Google Shape;274;p48"/>
          <p:cNvSpPr txBox="1"/>
          <p:nvPr>
            <p:ph hasCustomPrompt="1" idx="2" type="title"/>
          </p:nvPr>
        </p:nvSpPr>
        <p:spPr>
          <a:xfrm>
            <a:off x="3514725" y="1866675"/>
            <a:ext cx="4110000" cy="8676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b="1" sz="5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75" name="Google Shape;275;p48"/>
          <p:cNvSpPr txBox="1"/>
          <p:nvPr>
            <p:ph idx="1" type="body"/>
          </p:nvPr>
        </p:nvSpPr>
        <p:spPr>
          <a:xfrm>
            <a:off x="3514725" y="2831350"/>
            <a:ext cx="4110000" cy="848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marR="0" rtl="0" algn="l">
              <a:lnSpc>
                <a:spcPct val="115000"/>
              </a:lnSpc>
              <a:spcBef>
                <a:spcPts val="1600"/>
              </a:spcBef>
              <a:spcAft>
                <a:spcPts val="0"/>
              </a:spcAft>
              <a:buSzPts val="1400"/>
              <a:buChar char="○"/>
              <a:defRPr/>
            </a:lvl2pPr>
            <a:lvl3pPr indent="-317500" lvl="2" marL="1371600" marR="0" rtl="0" algn="l">
              <a:lnSpc>
                <a:spcPct val="115000"/>
              </a:lnSpc>
              <a:spcBef>
                <a:spcPts val="1600"/>
              </a:spcBef>
              <a:spcAft>
                <a:spcPts val="0"/>
              </a:spcAft>
              <a:buSzPts val="1400"/>
              <a:buChar char="■"/>
              <a:defRPr/>
            </a:lvl3pPr>
            <a:lvl4pPr indent="-317500" lvl="3" marL="1828800" marR="0" rtl="0" algn="l">
              <a:lnSpc>
                <a:spcPct val="115000"/>
              </a:lnSpc>
              <a:spcBef>
                <a:spcPts val="1600"/>
              </a:spcBef>
              <a:spcAft>
                <a:spcPts val="0"/>
              </a:spcAft>
              <a:buSzPts val="1400"/>
              <a:buChar char="●"/>
              <a:defRPr/>
            </a:lvl4pPr>
            <a:lvl5pPr indent="-317500" lvl="4" marL="2286000" marR="0" rtl="0" algn="l">
              <a:lnSpc>
                <a:spcPct val="115000"/>
              </a:lnSpc>
              <a:spcBef>
                <a:spcPts val="1600"/>
              </a:spcBef>
              <a:spcAft>
                <a:spcPts val="0"/>
              </a:spcAft>
              <a:buSzPts val="1400"/>
              <a:buChar char="○"/>
              <a:defRPr/>
            </a:lvl5pPr>
            <a:lvl6pPr indent="-317500" lvl="5" marL="2743200" marR="0" rtl="0" algn="l">
              <a:lnSpc>
                <a:spcPct val="115000"/>
              </a:lnSpc>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76" name="Shape 276"/>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77" name="Shape 277"/>
        <p:cNvGrpSpPr/>
        <p:nvPr/>
      </p:nvGrpSpPr>
      <p:grpSpPr>
        <a:xfrm>
          <a:off x="0" y="0"/>
          <a:ext cx="0" cy="0"/>
          <a:chOff x="0" y="0"/>
          <a:chExt cx="0" cy="0"/>
        </a:xfrm>
      </p:grpSpPr>
      <p:sp>
        <p:nvSpPr>
          <p:cNvPr id="278" name="Google Shape;278;p50"/>
          <p:cNvSpPr/>
          <p:nvPr/>
        </p:nvSpPr>
        <p:spPr>
          <a:xfrm>
            <a:off x="5917050" y="542575"/>
            <a:ext cx="6846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0"/>
          <p:cNvSpPr/>
          <p:nvPr/>
        </p:nvSpPr>
        <p:spPr>
          <a:xfrm>
            <a:off x="5917050" y="2850325"/>
            <a:ext cx="6846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0"/>
          <p:cNvSpPr/>
          <p:nvPr/>
        </p:nvSpPr>
        <p:spPr>
          <a:xfrm>
            <a:off x="3618950" y="542575"/>
            <a:ext cx="6846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0"/>
          <p:cNvSpPr/>
          <p:nvPr/>
        </p:nvSpPr>
        <p:spPr>
          <a:xfrm>
            <a:off x="3622650" y="2850325"/>
            <a:ext cx="6846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0"/>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0"/>
          <p:cNvSpPr txBox="1"/>
          <p:nvPr>
            <p:ph hasCustomPrompt="1" type="title"/>
          </p:nvPr>
        </p:nvSpPr>
        <p:spPr>
          <a:xfrm>
            <a:off x="3517750" y="945025"/>
            <a:ext cx="2102700" cy="406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284" name="Google Shape;284;p50"/>
          <p:cNvSpPr txBox="1"/>
          <p:nvPr>
            <p:ph idx="1" type="subTitle"/>
          </p:nvPr>
        </p:nvSpPr>
        <p:spPr>
          <a:xfrm>
            <a:off x="3517750" y="1336675"/>
            <a:ext cx="21018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85" name="Google Shape;285;p50"/>
          <p:cNvSpPr txBox="1"/>
          <p:nvPr>
            <p:ph idx="2" type="subTitle"/>
          </p:nvPr>
        </p:nvSpPr>
        <p:spPr>
          <a:xfrm>
            <a:off x="3517750" y="1783200"/>
            <a:ext cx="2103300" cy="7200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86" name="Google Shape;286;p50"/>
          <p:cNvSpPr txBox="1"/>
          <p:nvPr>
            <p:ph idx="3" type="title"/>
          </p:nvPr>
        </p:nvSpPr>
        <p:spPr>
          <a:xfrm>
            <a:off x="629875" y="1712250"/>
            <a:ext cx="21855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287" name="Google Shape;287;p50"/>
          <p:cNvSpPr txBox="1"/>
          <p:nvPr>
            <p:ph hasCustomPrompt="1" idx="4" type="title"/>
          </p:nvPr>
        </p:nvSpPr>
        <p:spPr>
          <a:xfrm>
            <a:off x="5815600" y="945025"/>
            <a:ext cx="2100600" cy="406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288" name="Google Shape;288;p50"/>
          <p:cNvSpPr txBox="1"/>
          <p:nvPr>
            <p:ph idx="5" type="subTitle"/>
          </p:nvPr>
        </p:nvSpPr>
        <p:spPr>
          <a:xfrm>
            <a:off x="5815600" y="1336675"/>
            <a:ext cx="2099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89" name="Google Shape;289;p50"/>
          <p:cNvSpPr txBox="1"/>
          <p:nvPr>
            <p:ph idx="6" type="subTitle"/>
          </p:nvPr>
        </p:nvSpPr>
        <p:spPr>
          <a:xfrm>
            <a:off x="5815600" y="1783200"/>
            <a:ext cx="2103300" cy="7200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90" name="Google Shape;290;p50"/>
          <p:cNvSpPr txBox="1"/>
          <p:nvPr>
            <p:ph hasCustomPrompt="1" idx="7" type="title"/>
          </p:nvPr>
        </p:nvSpPr>
        <p:spPr>
          <a:xfrm>
            <a:off x="3517750" y="3249125"/>
            <a:ext cx="2102100" cy="406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291" name="Google Shape;291;p50"/>
          <p:cNvSpPr txBox="1"/>
          <p:nvPr>
            <p:ph idx="8" type="subTitle"/>
          </p:nvPr>
        </p:nvSpPr>
        <p:spPr>
          <a:xfrm>
            <a:off x="3517750" y="3636275"/>
            <a:ext cx="21012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92" name="Google Shape;292;p50"/>
          <p:cNvSpPr txBox="1"/>
          <p:nvPr>
            <p:ph idx="9" type="subTitle"/>
          </p:nvPr>
        </p:nvSpPr>
        <p:spPr>
          <a:xfrm>
            <a:off x="3517750" y="4076750"/>
            <a:ext cx="2103300" cy="7200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93" name="Google Shape;293;p50"/>
          <p:cNvSpPr txBox="1"/>
          <p:nvPr>
            <p:ph hasCustomPrompt="1" idx="13" type="title"/>
          </p:nvPr>
        </p:nvSpPr>
        <p:spPr>
          <a:xfrm>
            <a:off x="5815600" y="3249125"/>
            <a:ext cx="2100600" cy="406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294" name="Google Shape;294;p50"/>
          <p:cNvSpPr txBox="1"/>
          <p:nvPr>
            <p:ph idx="14" type="subTitle"/>
          </p:nvPr>
        </p:nvSpPr>
        <p:spPr>
          <a:xfrm>
            <a:off x="5815600" y="3636275"/>
            <a:ext cx="2099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95" name="Google Shape;295;p50"/>
          <p:cNvSpPr txBox="1"/>
          <p:nvPr>
            <p:ph idx="15" type="subTitle"/>
          </p:nvPr>
        </p:nvSpPr>
        <p:spPr>
          <a:xfrm>
            <a:off x="5815600" y="4076750"/>
            <a:ext cx="2103300" cy="7200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96" name="Shape 296"/>
        <p:cNvGrpSpPr/>
        <p:nvPr/>
      </p:nvGrpSpPr>
      <p:grpSpPr>
        <a:xfrm>
          <a:off x="0" y="0"/>
          <a:ext cx="0" cy="0"/>
          <a:chOff x="0" y="0"/>
          <a:chExt cx="0" cy="0"/>
        </a:xfrm>
      </p:grpSpPr>
      <p:sp>
        <p:nvSpPr>
          <p:cNvPr id="297" name="Google Shape;297;p51"/>
          <p:cNvSpPr/>
          <p:nvPr/>
        </p:nvSpPr>
        <p:spPr>
          <a:xfrm>
            <a:off x="6248400" y="-79800"/>
            <a:ext cx="28956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1"/>
          <p:cNvSpPr txBox="1"/>
          <p:nvPr>
            <p:ph idx="1" type="subTitle"/>
          </p:nvPr>
        </p:nvSpPr>
        <p:spPr>
          <a:xfrm flipH="1">
            <a:off x="1595075" y="50"/>
            <a:ext cx="3242100" cy="5143500"/>
          </a:xfrm>
          <a:prstGeom prst="rect">
            <a:avLst/>
          </a:prstGeom>
        </p:spPr>
        <p:txBody>
          <a:bodyPr anchorCtr="0" anchor="ctr" bIns="91425" lIns="91425" spcFirstLastPara="1" rIns="91425" wrap="square" tIns="91425">
            <a:noAutofit/>
          </a:bodyPr>
          <a:lstStyle>
            <a:lvl1pPr indent="-127000" lvl="0" marL="0" marR="0" rtl="0" algn="r">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99" name="Google Shape;299;p51"/>
          <p:cNvSpPr txBox="1"/>
          <p:nvPr>
            <p:ph type="title"/>
          </p:nvPr>
        </p:nvSpPr>
        <p:spPr>
          <a:xfrm flipH="1">
            <a:off x="6328500" y="1712250"/>
            <a:ext cx="2185500" cy="17190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300" name="Google Shape;300;p51"/>
          <p:cNvSpPr/>
          <p:nvPr/>
        </p:nvSpPr>
        <p:spPr>
          <a:xfrm rot="-5402642">
            <a:off x="5275357" y="2349975"/>
            <a:ext cx="3903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301" name="Shape 301"/>
        <p:cNvGrpSpPr/>
        <p:nvPr/>
      </p:nvGrpSpPr>
      <p:grpSpPr>
        <a:xfrm>
          <a:off x="0" y="0"/>
          <a:ext cx="0" cy="0"/>
          <a:chOff x="0" y="0"/>
          <a:chExt cx="0" cy="0"/>
        </a:xfrm>
      </p:grpSpPr>
      <p:sp>
        <p:nvSpPr>
          <p:cNvPr id="302" name="Google Shape;302;p52"/>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2"/>
          <p:cNvSpPr txBox="1"/>
          <p:nvPr>
            <p:ph type="title"/>
          </p:nvPr>
        </p:nvSpPr>
        <p:spPr>
          <a:xfrm>
            <a:off x="629875" y="1712250"/>
            <a:ext cx="22644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304" name="Google Shape;304;p52"/>
          <p:cNvSpPr txBox="1"/>
          <p:nvPr>
            <p:ph idx="1" type="subTitle"/>
          </p:nvPr>
        </p:nvSpPr>
        <p:spPr>
          <a:xfrm>
            <a:off x="4374125" y="398900"/>
            <a:ext cx="3551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05" name="Google Shape;305;p52"/>
          <p:cNvSpPr txBox="1"/>
          <p:nvPr>
            <p:ph idx="2" type="subTitle"/>
          </p:nvPr>
        </p:nvSpPr>
        <p:spPr>
          <a:xfrm>
            <a:off x="4374125" y="843156"/>
            <a:ext cx="35562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06" name="Google Shape;306;p52"/>
          <p:cNvSpPr txBox="1"/>
          <p:nvPr>
            <p:ph idx="3" type="subTitle"/>
          </p:nvPr>
        </p:nvSpPr>
        <p:spPr>
          <a:xfrm>
            <a:off x="4374125" y="3651120"/>
            <a:ext cx="3551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07" name="Google Shape;307;p52"/>
          <p:cNvSpPr txBox="1"/>
          <p:nvPr>
            <p:ph idx="4" type="subTitle"/>
          </p:nvPr>
        </p:nvSpPr>
        <p:spPr>
          <a:xfrm>
            <a:off x="4374125" y="4099201"/>
            <a:ext cx="35562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08" name="Google Shape;308;p52"/>
          <p:cNvSpPr txBox="1"/>
          <p:nvPr>
            <p:ph idx="5" type="subTitle"/>
          </p:nvPr>
        </p:nvSpPr>
        <p:spPr>
          <a:xfrm>
            <a:off x="4374125" y="2024610"/>
            <a:ext cx="3551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09" name="Google Shape;309;p52"/>
          <p:cNvSpPr txBox="1"/>
          <p:nvPr>
            <p:ph idx="6" type="subTitle"/>
          </p:nvPr>
        </p:nvSpPr>
        <p:spPr>
          <a:xfrm>
            <a:off x="4374125" y="2468916"/>
            <a:ext cx="35562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point 2">
  <p:cSld name="CUSTOM_6">
    <p:spTree>
      <p:nvGrpSpPr>
        <p:cNvPr id="310" name="Shape 310"/>
        <p:cNvGrpSpPr/>
        <p:nvPr/>
      </p:nvGrpSpPr>
      <p:grpSpPr>
        <a:xfrm>
          <a:off x="0" y="0"/>
          <a:ext cx="0" cy="0"/>
          <a:chOff x="0" y="0"/>
          <a:chExt cx="0" cy="0"/>
        </a:xfrm>
      </p:grpSpPr>
      <p:sp>
        <p:nvSpPr>
          <p:cNvPr id="311" name="Google Shape;311;p53"/>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3"/>
          <p:cNvSpPr txBox="1"/>
          <p:nvPr>
            <p:ph idx="1" type="body"/>
          </p:nvPr>
        </p:nvSpPr>
        <p:spPr>
          <a:xfrm>
            <a:off x="3520925" y="336975"/>
            <a:ext cx="4896900" cy="44697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1600"/>
              </a:spcBef>
              <a:spcAft>
                <a:spcPts val="0"/>
              </a:spcAft>
              <a:buSzPts val="1400"/>
              <a:buChar char="○"/>
              <a:defRPr sz="1200"/>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13" name="Google Shape;313;p53"/>
          <p:cNvSpPr txBox="1"/>
          <p:nvPr>
            <p:ph type="title"/>
          </p:nvPr>
        </p:nvSpPr>
        <p:spPr>
          <a:xfrm>
            <a:off x="633875" y="1712250"/>
            <a:ext cx="19983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spTree>
      <p:nvGrpSpPr>
        <p:cNvPr id="314" name="Shape 314"/>
        <p:cNvGrpSpPr/>
        <p:nvPr/>
      </p:nvGrpSpPr>
      <p:grpSpPr>
        <a:xfrm>
          <a:off x="0" y="0"/>
          <a:ext cx="0" cy="0"/>
          <a:chOff x="0" y="0"/>
          <a:chExt cx="0" cy="0"/>
        </a:xfrm>
      </p:grpSpPr>
      <p:sp>
        <p:nvSpPr>
          <p:cNvPr id="315" name="Google Shape;315;p54"/>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4"/>
          <p:cNvSpPr txBox="1"/>
          <p:nvPr>
            <p:ph type="title"/>
          </p:nvPr>
        </p:nvSpPr>
        <p:spPr>
          <a:xfrm>
            <a:off x="629875" y="1712250"/>
            <a:ext cx="19749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317" name="Google Shape;317;p54"/>
          <p:cNvSpPr txBox="1"/>
          <p:nvPr>
            <p:ph idx="1" type="subTitle"/>
          </p:nvPr>
        </p:nvSpPr>
        <p:spPr>
          <a:xfrm>
            <a:off x="3512200" y="767200"/>
            <a:ext cx="2363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18" name="Google Shape;318;p54"/>
          <p:cNvSpPr txBox="1"/>
          <p:nvPr>
            <p:ph idx="2" type="subTitle"/>
          </p:nvPr>
        </p:nvSpPr>
        <p:spPr>
          <a:xfrm>
            <a:off x="3512200" y="1211450"/>
            <a:ext cx="23637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19" name="Google Shape;319;p54"/>
          <p:cNvSpPr txBox="1"/>
          <p:nvPr>
            <p:ph idx="3" type="subTitle"/>
          </p:nvPr>
        </p:nvSpPr>
        <p:spPr>
          <a:xfrm>
            <a:off x="3512200" y="3457519"/>
            <a:ext cx="2363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20" name="Google Shape;320;p54"/>
          <p:cNvSpPr txBox="1"/>
          <p:nvPr>
            <p:ph idx="4" type="subTitle"/>
          </p:nvPr>
        </p:nvSpPr>
        <p:spPr>
          <a:xfrm>
            <a:off x="3512200" y="3904850"/>
            <a:ext cx="23637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21" name="Google Shape;321;p54"/>
          <p:cNvSpPr txBox="1"/>
          <p:nvPr>
            <p:ph idx="5" type="subTitle"/>
          </p:nvPr>
        </p:nvSpPr>
        <p:spPr>
          <a:xfrm>
            <a:off x="3512200" y="2117472"/>
            <a:ext cx="2363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22" name="Google Shape;322;p54"/>
          <p:cNvSpPr txBox="1"/>
          <p:nvPr>
            <p:ph idx="6" type="subTitle"/>
          </p:nvPr>
        </p:nvSpPr>
        <p:spPr>
          <a:xfrm>
            <a:off x="3512200" y="2564900"/>
            <a:ext cx="23637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23" name="Google Shape;323;p54"/>
          <p:cNvSpPr txBox="1"/>
          <p:nvPr>
            <p:ph idx="7" type="subTitle"/>
          </p:nvPr>
        </p:nvSpPr>
        <p:spPr>
          <a:xfrm>
            <a:off x="6231589" y="767200"/>
            <a:ext cx="23622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24" name="Google Shape;324;p54"/>
          <p:cNvSpPr txBox="1"/>
          <p:nvPr>
            <p:ph idx="8" type="subTitle"/>
          </p:nvPr>
        </p:nvSpPr>
        <p:spPr>
          <a:xfrm>
            <a:off x="6230275" y="1211450"/>
            <a:ext cx="23610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25" name="Google Shape;325;p54"/>
          <p:cNvSpPr txBox="1"/>
          <p:nvPr>
            <p:ph idx="9" type="subTitle"/>
          </p:nvPr>
        </p:nvSpPr>
        <p:spPr>
          <a:xfrm>
            <a:off x="6230276" y="3457519"/>
            <a:ext cx="23622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26" name="Google Shape;326;p54"/>
          <p:cNvSpPr txBox="1"/>
          <p:nvPr>
            <p:ph idx="13" type="subTitle"/>
          </p:nvPr>
        </p:nvSpPr>
        <p:spPr>
          <a:xfrm>
            <a:off x="6230275" y="3904850"/>
            <a:ext cx="23610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27" name="Google Shape;327;p54"/>
          <p:cNvSpPr txBox="1"/>
          <p:nvPr>
            <p:ph idx="14" type="subTitle"/>
          </p:nvPr>
        </p:nvSpPr>
        <p:spPr>
          <a:xfrm>
            <a:off x="6231584" y="2117472"/>
            <a:ext cx="23622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28" name="Google Shape;328;p54"/>
          <p:cNvSpPr txBox="1"/>
          <p:nvPr>
            <p:ph idx="15" type="subTitle"/>
          </p:nvPr>
        </p:nvSpPr>
        <p:spPr>
          <a:xfrm>
            <a:off x="6231580" y="2564900"/>
            <a:ext cx="23610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TITLE_AND_TWO_COLUMNS_1_1_1">
    <p:spTree>
      <p:nvGrpSpPr>
        <p:cNvPr id="329" name="Shape 329"/>
        <p:cNvGrpSpPr/>
        <p:nvPr/>
      </p:nvGrpSpPr>
      <p:grpSpPr>
        <a:xfrm>
          <a:off x="0" y="0"/>
          <a:ext cx="0" cy="0"/>
          <a:chOff x="0" y="0"/>
          <a:chExt cx="0" cy="0"/>
        </a:xfrm>
      </p:grpSpPr>
      <p:sp>
        <p:nvSpPr>
          <p:cNvPr id="330" name="Google Shape;330;p55"/>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5"/>
          <p:cNvSpPr txBox="1"/>
          <p:nvPr>
            <p:ph type="title"/>
          </p:nvPr>
        </p:nvSpPr>
        <p:spPr>
          <a:xfrm>
            <a:off x="629875" y="1712250"/>
            <a:ext cx="19386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332" name="Google Shape;332;p55"/>
          <p:cNvSpPr txBox="1"/>
          <p:nvPr>
            <p:ph idx="1" type="subTitle"/>
          </p:nvPr>
        </p:nvSpPr>
        <p:spPr>
          <a:xfrm>
            <a:off x="3529375" y="1213025"/>
            <a:ext cx="23595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33" name="Google Shape;333;p55"/>
          <p:cNvSpPr txBox="1"/>
          <p:nvPr>
            <p:ph idx="2" type="subTitle"/>
          </p:nvPr>
        </p:nvSpPr>
        <p:spPr>
          <a:xfrm>
            <a:off x="3529375" y="1657275"/>
            <a:ext cx="2362500" cy="8154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34" name="Google Shape;334;p55"/>
          <p:cNvSpPr txBox="1"/>
          <p:nvPr>
            <p:ph idx="3" type="subTitle"/>
          </p:nvPr>
        </p:nvSpPr>
        <p:spPr>
          <a:xfrm>
            <a:off x="3529375" y="3648975"/>
            <a:ext cx="23595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35" name="Google Shape;335;p55"/>
          <p:cNvSpPr txBox="1"/>
          <p:nvPr>
            <p:ph idx="4" type="subTitle"/>
          </p:nvPr>
        </p:nvSpPr>
        <p:spPr>
          <a:xfrm>
            <a:off x="3529375" y="4093275"/>
            <a:ext cx="2362500" cy="8154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36" name="Google Shape;336;p55"/>
          <p:cNvSpPr txBox="1"/>
          <p:nvPr>
            <p:ph idx="5" type="subTitle"/>
          </p:nvPr>
        </p:nvSpPr>
        <p:spPr>
          <a:xfrm>
            <a:off x="6279511" y="1213025"/>
            <a:ext cx="23595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37" name="Google Shape;337;p55"/>
          <p:cNvSpPr txBox="1"/>
          <p:nvPr>
            <p:ph idx="6" type="subTitle"/>
          </p:nvPr>
        </p:nvSpPr>
        <p:spPr>
          <a:xfrm>
            <a:off x="6278200" y="1657275"/>
            <a:ext cx="2362500" cy="8154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38" name="Google Shape;338;p55"/>
          <p:cNvSpPr txBox="1"/>
          <p:nvPr>
            <p:ph idx="7" type="subTitle"/>
          </p:nvPr>
        </p:nvSpPr>
        <p:spPr>
          <a:xfrm>
            <a:off x="6279500" y="3648975"/>
            <a:ext cx="23595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39" name="Google Shape;339;p55"/>
          <p:cNvSpPr txBox="1"/>
          <p:nvPr>
            <p:ph idx="8" type="subTitle"/>
          </p:nvPr>
        </p:nvSpPr>
        <p:spPr>
          <a:xfrm>
            <a:off x="6278200" y="4093275"/>
            <a:ext cx="2362500" cy="8154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TWO_COLUMNS_1_2">
    <p:spTree>
      <p:nvGrpSpPr>
        <p:cNvPr id="340" name="Shape 340"/>
        <p:cNvGrpSpPr/>
        <p:nvPr/>
      </p:nvGrpSpPr>
      <p:grpSpPr>
        <a:xfrm>
          <a:off x="0" y="0"/>
          <a:ext cx="0" cy="0"/>
          <a:chOff x="0" y="0"/>
          <a:chExt cx="0" cy="0"/>
        </a:xfrm>
      </p:grpSpPr>
      <p:sp>
        <p:nvSpPr>
          <p:cNvPr id="341" name="Google Shape;341;p56"/>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6"/>
          <p:cNvSpPr txBox="1"/>
          <p:nvPr>
            <p:ph type="title"/>
          </p:nvPr>
        </p:nvSpPr>
        <p:spPr>
          <a:xfrm>
            <a:off x="629875" y="1712275"/>
            <a:ext cx="17199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343" name="Google Shape;343;p56"/>
          <p:cNvSpPr txBox="1"/>
          <p:nvPr>
            <p:ph idx="1" type="subTitle"/>
          </p:nvPr>
        </p:nvSpPr>
        <p:spPr>
          <a:xfrm>
            <a:off x="5142950" y="569900"/>
            <a:ext cx="24069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44" name="Google Shape;344;p56"/>
          <p:cNvSpPr txBox="1"/>
          <p:nvPr>
            <p:ph idx="2" type="subTitle"/>
          </p:nvPr>
        </p:nvSpPr>
        <p:spPr>
          <a:xfrm>
            <a:off x="5142950" y="1014156"/>
            <a:ext cx="24099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45" name="Google Shape;345;p56"/>
          <p:cNvSpPr txBox="1"/>
          <p:nvPr>
            <p:ph idx="3" type="subTitle"/>
          </p:nvPr>
        </p:nvSpPr>
        <p:spPr>
          <a:xfrm>
            <a:off x="5142950" y="3470494"/>
            <a:ext cx="24069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46" name="Google Shape;346;p56"/>
          <p:cNvSpPr txBox="1"/>
          <p:nvPr>
            <p:ph idx="4" type="subTitle"/>
          </p:nvPr>
        </p:nvSpPr>
        <p:spPr>
          <a:xfrm>
            <a:off x="5142950" y="3914800"/>
            <a:ext cx="24099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47" name="Google Shape;347;p56"/>
          <p:cNvSpPr txBox="1"/>
          <p:nvPr>
            <p:ph idx="5" type="subTitle"/>
          </p:nvPr>
        </p:nvSpPr>
        <p:spPr>
          <a:xfrm>
            <a:off x="5142950" y="2024610"/>
            <a:ext cx="24069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348" name="Google Shape;348;p56"/>
          <p:cNvSpPr txBox="1"/>
          <p:nvPr>
            <p:ph idx="6" type="subTitle"/>
          </p:nvPr>
        </p:nvSpPr>
        <p:spPr>
          <a:xfrm>
            <a:off x="5142950" y="2468891"/>
            <a:ext cx="24099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4">
    <p:spTree>
      <p:nvGrpSpPr>
        <p:cNvPr id="349" name="Shape 349"/>
        <p:cNvGrpSpPr/>
        <p:nvPr/>
      </p:nvGrpSpPr>
      <p:grpSpPr>
        <a:xfrm>
          <a:off x="0" y="0"/>
          <a:ext cx="0" cy="0"/>
          <a:chOff x="0" y="0"/>
          <a:chExt cx="0" cy="0"/>
        </a:xfrm>
      </p:grpSpPr>
      <p:sp>
        <p:nvSpPr>
          <p:cNvPr id="350" name="Google Shape;350;p57"/>
          <p:cNvSpPr txBox="1"/>
          <p:nvPr>
            <p:ph type="title"/>
          </p:nvPr>
        </p:nvSpPr>
        <p:spPr>
          <a:xfrm>
            <a:off x="0" y="-82650"/>
            <a:ext cx="9144000" cy="819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4200"/>
              <a:buNone/>
              <a:defRPr b="1">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351" name="Google Shape;351;p57"/>
          <p:cNvSpPr/>
          <p:nvPr/>
        </p:nvSpPr>
        <p:spPr>
          <a:xfrm flipH="1" rot="10800000">
            <a:off x="-47850" y="-95700"/>
            <a:ext cx="9239700" cy="8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7"/>
          <p:cNvSpPr txBox="1"/>
          <p:nvPr/>
        </p:nvSpPr>
        <p:spPr>
          <a:xfrm>
            <a:off x="311700" y="9022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C2E3A"/>
                </a:solidFill>
              </a:rPr>
              <a:t>H2</a:t>
            </a:r>
            <a:endParaRPr sz="2800">
              <a:solidFill>
                <a:srgbClr val="0C2E3A"/>
              </a:solidFill>
            </a:endParaRPr>
          </a:p>
        </p:txBody>
      </p:sp>
      <p:sp>
        <p:nvSpPr>
          <p:cNvPr id="353" name="Google Shape;353;p57"/>
          <p:cNvSpPr txBox="1"/>
          <p:nvPr/>
        </p:nvSpPr>
        <p:spPr>
          <a:xfrm>
            <a:off x="311700" y="1533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0C2E3A"/>
                </a:solidFill>
              </a:rPr>
              <a:t>Text</a:t>
            </a:r>
            <a:endParaRPr>
              <a:solidFill>
                <a:srgbClr val="0C2E3A"/>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p:cSld name="CUSTOM_5">
    <p:spTree>
      <p:nvGrpSpPr>
        <p:cNvPr id="354" name="Shape 354"/>
        <p:cNvGrpSpPr/>
        <p:nvPr/>
      </p:nvGrpSpPr>
      <p:grpSpPr>
        <a:xfrm>
          <a:off x="0" y="0"/>
          <a:ext cx="0" cy="0"/>
          <a:chOff x="0" y="0"/>
          <a:chExt cx="0" cy="0"/>
        </a:xfrm>
      </p:grpSpPr>
      <p:sp>
        <p:nvSpPr>
          <p:cNvPr id="355" name="Google Shape;355;p58"/>
          <p:cNvSpPr txBox="1"/>
          <p:nvPr>
            <p:ph hasCustomPrompt="1" type="title"/>
          </p:nvPr>
        </p:nvSpPr>
        <p:spPr>
          <a:xfrm>
            <a:off x="3520150" y="672237"/>
            <a:ext cx="3228300" cy="495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356" name="Google Shape;356;p58"/>
          <p:cNvSpPr txBox="1"/>
          <p:nvPr>
            <p:ph idx="1" type="subTitle"/>
          </p:nvPr>
        </p:nvSpPr>
        <p:spPr>
          <a:xfrm>
            <a:off x="3520150" y="1174325"/>
            <a:ext cx="3228300" cy="53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58"/>
          <p:cNvSpPr txBox="1"/>
          <p:nvPr>
            <p:ph hasCustomPrompt="1" idx="2" type="title"/>
          </p:nvPr>
        </p:nvSpPr>
        <p:spPr>
          <a:xfrm>
            <a:off x="3520150" y="2140775"/>
            <a:ext cx="3228300" cy="495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358" name="Google Shape;358;p58"/>
          <p:cNvSpPr txBox="1"/>
          <p:nvPr>
            <p:ph idx="3" type="subTitle"/>
          </p:nvPr>
        </p:nvSpPr>
        <p:spPr>
          <a:xfrm>
            <a:off x="3520150" y="2639800"/>
            <a:ext cx="3228300" cy="53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58"/>
          <p:cNvSpPr txBox="1"/>
          <p:nvPr>
            <p:ph hasCustomPrompt="1" idx="4" type="title"/>
          </p:nvPr>
        </p:nvSpPr>
        <p:spPr>
          <a:xfrm>
            <a:off x="3520150" y="3609845"/>
            <a:ext cx="3228300" cy="495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360" name="Google Shape;360;p58"/>
          <p:cNvSpPr txBox="1"/>
          <p:nvPr>
            <p:ph idx="5" type="subTitle"/>
          </p:nvPr>
        </p:nvSpPr>
        <p:spPr>
          <a:xfrm>
            <a:off x="3520150" y="4105205"/>
            <a:ext cx="3228300" cy="53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1" name="Google Shape;361;p58"/>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8"/>
          <p:cNvSpPr txBox="1"/>
          <p:nvPr>
            <p:ph idx="6" type="title"/>
          </p:nvPr>
        </p:nvSpPr>
        <p:spPr>
          <a:xfrm>
            <a:off x="629875" y="1712300"/>
            <a:ext cx="21159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363" name="Shape 363"/>
        <p:cNvGrpSpPr/>
        <p:nvPr/>
      </p:nvGrpSpPr>
      <p:grpSpPr>
        <a:xfrm>
          <a:off x="0" y="0"/>
          <a:ext cx="0" cy="0"/>
          <a:chOff x="0" y="0"/>
          <a:chExt cx="0" cy="0"/>
        </a:xfrm>
      </p:grpSpPr>
      <p:sp>
        <p:nvSpPr>
          <p:cNvPr id="364" name="Google Shape;364;p59"/>
          <p:cNvSpPr/>
          <p:nvPr/>
        </p:nvSpPr>
        <p:spPr>
          <a:xfrm flipH="1" rot="10800000">
            <a:off x="-19550" y="2930700"/>
            <a:ext cx="9239700" cy="2323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9"/>
          <p:cNvSpPr txBox="1"/>
          <p:nvPr>
            <p:ph type="title"/>
          </p:nvPr>
        </p:nvSpPr>
        <p:spPr>
          <a:xfrm>
            <a:off x="1926150" y="3352924"/>
            <a:ext cx="5291700" cy="6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1">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6" name="Google Shape;366;p59"/>
          <p:cNvSpPr txBox="1"/>
          <p:nvPr>
            <p:ph idx="1" type="subTitle"/>
          </p:nvPr>
        </p:nvSpPr>
        <p:spPr>
          <a:xfrm>
            <a:off x="1926150" y="3948174"/>
            <a:ext cx="5291700" cy="69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
    <p:spTree>
      <p:nvGrpSpPr>
        <p:cNvPr id="367" name="Shape 367"/>
        <p:cNvGrpSpPr/>
        <p:nvPr/>
      </p:nvGrpSpPr>
      <p:grpSpPr>
        <a:xfrm>
          <a:off x="0" y="0"/>
          <a:ext cx="0" cy="0"/>
          <a:chOff x="0" y="0"/>
          <a:chExt cx="0" cy="0"/>
        </a:xfrm>
      </p:grpSpPr>
      <p:sp>
        <p:nvSpPr>
          <p:cNvPr id="368" name="Google Shape;368;p60"/>
          <p:cNvSpPr txBox="1"/>
          <p:nvPr>
            <p:ph idx="1" type="body"/>
          </p:nvPr>
        </p:nvSpPr>
        <p:spPr>
          <a:xfrm>
            <a:off x="3513650" y="847959"/>
            <a:ext cx="4904400" cy="39972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Montserrat"/>
              <a:buChar char="●"/>
              <a:defRPr/>
            </a:lvl1pPr>
            <a:lvl2pPr indent="-330200" lvl="1" marL="914400" rtl="0">
              <a:lnSpc>
                <a:spcPct val="100000"/>
              </a:lnSpc>
              <a:spcBef>
                <a:spcPts val="1600"/>
              </a:spcBef>
              <a:spcAft>
                <a:spcPts val="0"/>
              </a:spcAft>
              <a:buSzPts val="1600"/>
              <a:buFont typeface="Montserrat"/>
              <a:buChar char="○"/>
              <a:defRPr sz="1200"/>
            </a:lvl2pPr>
            <a:lvl3pPr indent="-330200" lvl="2" marL="1371600" rtl="0">
              <a:spcBef>
                <a:spcPts val="1600"/>
              </a:spcBef>
              <a:spcAft>
                <a:spcPts val="0"/>
              </a:spcAft>
              <a:buSzPts val="1600"/>
              <a:buFont typeface="Montserrat"/>
              <a:buChar char="■"/>
              <a:defRPr/>
            </a:lvl3pPr>
            <a:lvl4pPr indent="-330200" lvl="3" marL="1828800" rtl="0">
              <a:spcBef>
                <a:spcPts val="1600"/>
              </a:spcBef>
              <a:spcAft>
                <a:spcPts val="0"/>
              </a:spcAft>
              <a:buSzPts val="1600"/>
              <a:buFont typeface="Montserrat"/>
              <a:buChar char="●"/>
              <a:defRPr/>
            </a:lvl4pPr>
            <a:lvl5pPr indent="-330200" lvl="4" marL="2286000" rtl="0">
              <a:spcBef>
                <a:spcPts val="1600"/>
              </a:spcBef>
              <a:spcAft>
                <a:spcPts val="0"/>
              </a:spcAft>
              <a:buSzPts val="1600"/>
              <a:buFont typeface="Montserrat"/>
              <a:buChar char="○"/>
              <a:defRPr/>
            </a:lvl5pPr>
            <a:lvl6pPr indent="-330200" lvl="5" marL="2743200" rtl="0">
              <a:spcBef>
                <a:spcPts val="1600"/>
              </a:spcBef>
              <a:spcAft>
                <a:spcPts val="0"/>
              </a:spcAft>
              <a:buSzPts val="1600"/>
              <a:buFont typeface="Montserrat"/>
              <a:buChar char="■"/>
              <a:defRPr/>
            </a:lvl6pPr>
            <a:lvl7pPr indent="-330200" lvl="6" marL="3200400" rtl="0">
              <a:spcBef>
                <a:spcPts val="1600"/>
              </a:spcBef>
              <a:spcAft>
                <a:spcPts val="0"/>
              </a:spcAft>
              <a:buSzPts val="1600"/>
              <a:buFont typeface="Montserrat"/>
              <a:buChar char="●"/>
              <a:defRPr/>
            </a:lvl7pPr>
            <a:lvl8pPr indent="-330200" lvl="7" marL="3657600" rtl="0">
              <a:spcBef>
                <a:spcPts val="1600"/>
              </a:spcBef>
              <a:spcAft>
                <a:spcPts val="0"/>
              </a:spcAft>
              <a:buSzPts val="1600"/>
              <a:buFont typeface="Montserrat"/>
              <a:buChar char="○"/>
              <a:defRPr/>
            </a:lvl8pPr>
            <a:lvl9pPr indent="-330200" lvl="8" marL="4114800" rtl="0">
              <a:spcBef>
                <a:spcPts val="1600"/>
              </a:spcBef>
              <a:spcAft>
                <a:spcPts val="1600"/>
              </a:spcAft>
              <a:buSzPts val="1600"/>
              <a:buFont typeface="Montserrat"/>
              <a:buChar char="■"/>
              <a:defRPr/>
            </a:lvl9pPr>
          </a:lstStyle>
          <a:p/>
        </p:txBody>
      </p:sp>
      <p:sp>
        <p:nvSpPr>
          <p:cNvPr id="369" name="Google Shape;369;p60"/>
          <p:cNvSpPr txBox="1"/>
          <p:nvPr>
            <p:ph idx="2" type="subTitle"/>
          </p:nvPr>
        </p:nvSpPr>
        <p:spPr>
          <a:xfrm>
            <a:off x="3513650" y="402150"/>
            <a:ext cx="44046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60"/>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0"/>
          <p:cNvSpPr txBox="1"/>
          <p:nvPr>
            <p:ph type="title"/>
          </p:nvPr>
        </p:nvSpPr>
        <p:spPr>
          <a:xfrm>
            <a:off x="608700" y="1931600"/>
            <a:ext cx="2284200" cy="12804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_1">
    <p:spTree>
      <p:nvGrpSpPr>
        <p:cNvPr id="372" name="Shape 372"/>
        <p:cNvGrpSpPr/>
        <p:nvPr/>
      </p:nvGrpSpPr>
      <p:grpSpPr>
        <a:xfrm>
          <a:off x="0" y="0"/>
          <a:ext cx="0" cy="0"/>
          <a:chOff x="0" y="0"/>
          <a:chExt cx="0" cy="0"/>
        </a:xfrm>
      </p:grpSpPr>
      <p:sp>
        <p:nvSpPr>
          <p:cNvPr id="373" name="Google Shape;373;p61"/>
          <p:cNvSpPr txBox="1"/>
          <p:nvPr>
            <p:ph idx="1" type="body"/>
          </p:nvPr>
        </p:nvSpPr>
        <p:spPr>
          <a:xfrm>
            <a:off x="3513650" y="1978784"/>
            <a:ext cx="4904400" cy="21105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Montserrat"/>
              <a:buChar char="●"/>
              <a:defRPr/>
            </a:lvl1pPr>
            <a:lvl2pPr indent="-330200" lvl="1" marL="914400" rtl="0">
              <a:lnSpc>
                <a:spcPct val="100000"/>
              </a:lnSpc>
              <a:spcBef>
                <a:spcPts val="1600"/>
              </a:spcBef>
              <a:spcAft>
                <a:spcPts val="0"/>
              </a:spcAft>
              <a:buSzPts val="1600"/>
              <a:buFont typeface="Montserrat"/>
              <a:buChar char="○"/>
              <a:defRPr sz="1200"/>
            </a:lvl2pPr>
            <a:lvl3pPr indent="-330200" lvl="2" marL="1371600" rtl="0">
              <a:spcBef>
                <a:spcPts val="1600"/>
              </a:spcBef>
              <a:spcAft>
                <a:spcPts val="0"/>
              </a:spcAft>
              <a:buSzPts val="1600"/>
              <a:buFont typeface="Montserrat"/>
              <a:buChar char="■"/>
              <a:defRPr/>
            </a:lvl3pPr>
            <a:lvl4pPr indent="-330200" lvl="3" marL="1828800" rtl="0">
              <a:spcBef>
                <a:spcPts val="1600"/>
              </a:spcBef>
              <a:spcAft>
                <a:spcPts val="0"/>
              </a:spcAft>
              <a:buSzPts val="1600"/>
              <a:buFont typeface="Montserrat"/>
              <a:buChar char="●"/>
              <a:defRPr/>
            </a:lvl4pPr>
            <a:lvl5pPr indent="-330200" lvl="4" marL="2286000" rtl="0">
              <a:spcBef>
                <a:spcPts val="1600"/>
              </a:spcBef>
              <a:spcAft>
                <a:spcPts val="0"/>
              </a:spcAft>
              <a:buSzPts val="1600"/>
              <a:buFont typeface="Montserrat"/>
              <a:buChar char="○"/>
              <a:defRPr/>
            </a:lvl5pPr>
            <a:lvl6pPr indent="-330200" lvl="5" marL="2743200" rtl="0">
              <a:spcBef>
                <a:spcPts val="1600"/>
              </a:spcBef>
              <a:spcAft>
                <a:spcPts val="0"/>
              </a:spcAft>
              <a:buSzPts val="1600"/>
              <a:buFont typeface="Montserrat"/>
              <a:buChar char="■"/>
              <a:defRPr/>
            </a:lvl6pPr>
            <a:lvl7pPr indent="-330200" lvl="6" marL="3200400" rtl="0">
              <a:spcBef>
                <a:spcPts val="1600"/>
              </a:spcBef>
              <a:spcAft>
                <a:spcPts val="0"/>
              </a:spcAft>
              <a:buSzPts val="1600"/>
              <a:buFont typeface="Montserrat"/>
              <a:buChar char="●"/>
              <a:defRPr/>
            </a:lvl7pPr>
            <a:lvl8pPr indent="-330200" lvl="7" marL="3657600" rtl="0">
              <a:spcBef>
                <a:spcPts val="1600"/>
              </a:spcBef>
              <a:spcAft>
                <a:spcPts val="0"/>
              </a:spcAft>
              <a:buSzPts val="1600"/>
              <a:buFont typeface="Montserrat"/>
              <a:buChar char="○"/>
              <a:defRPr/>
            </a:lvl8pPr>
            <a:lvl9pPr indent="-330200" lvl="8" marL="4114800" rtl="0">
              <a:spcBef>
                <a:spcPts val="1600"/>
              </a:spcBef>
              <a:spcAft>
                <a:spcPts val="1600"/>
              </a:spcAft>
              <a:buSzPts val="1600"/>
              <a:buFont typeface="Montserrat"/>
              <a:buChar char="■"/>
              <a:defRPr/>
            </a:lvl9pPr>
          </a:lstStyle>
          <a:p/>
        </p:txBody>
      </p:sp>
      <p:sp>
        <p:nvSpPr>
          <p:cNvPr id="374" name="Google Shape;374;p61"/>
          <p:cNvSpPr txBox="1"/>
          <p:nvPr>
            <p:ph idx="2" type="subTitle"/>
          </p:nvPr>
        </p:nvSpPr>
        <p:spPr>
          <a:xfrm>
            <a:off x="3513650" y="1532975"/>
            <a:ext cx="44043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61"/>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1"/>
          <p:cNvSpPr txBox="1"/>
          <p:nvPr>
            <p:ph type="title"/>
          </p:nvPr>
        </p:nvSpPr>
        <p:spPr>
          <a:xfrm>
            <a:off x="608700" y="1931600"/>
            <a:ext cx="2284200" cy="12804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77" name="Shape 377"/>
        <p:cNvGrpSpPr/>
        <p:nvPr/>
      </p:nvGrpSpPr>
      <p:grpSpPr>
        <a:xfrm>
          <a:off x="0" y="0"/>
          <a:ext cx="0" cy="0"/>
          <a:chOff x="0" y="0"/>
          <a:chExt cx="0" cy="0"/>
        </a:xfrm>
      </p:grpSpPr>
      <p:sp>
        <p:nvSpPr>
          <p:cNvPr id="378" name="Google Shape;378;p62"/>
          <p:cNvSpPr/>
          <p:nvPr/>
        </p:nvSpPr>
        <p:spPr>
          <a:xfrm flipH="1" rot="10800000">
            <a:off x="-95750" y="2930700"/>
            <a:ext cx="9239700" cy="2323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2"/>
          <p:cNvSpPr txBox="1"/>
          <p:nvPr>
            <p:ph idx="1" type="subTitle"/>
          </p:nvPr>
        </p:nvSpPr>
        <p:spPr>
          <a:xfrm>
            <a:off x="983700" y="3163800"/>
            <a:ext cx="3588300" cy="10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0" name="Google Shape;380;p62"/>
          <p:cNvSpPr txBox="1"/>
          <p:nvPr/>
        </p:nvSpPr>
        <p:spPr>
          <a:xfrm>
            <a:off x="4572000" y="3163800"/>
            <a:ext cx="3324600" cy="1043400"/>
          </a:xfrm>
          <a:prstGeom prst="rect">
            <a:avLst/>
          </a:prstGeom>
          <a:noFill/>
          <a:ln>
            <a:noFill/>
          </a:ln>
        </p:spPr>
        <p:txBody>
          <a:bodyPr anchorCtr="0" anchor="t" bIns="91425" lIns="91425" spcFirstLastPara="1" rIns="91425" wrap="square" tIns="91425">
            <a:noAutofit/>
          </a:bodyPr>
          <a:lstStyle/>
          <a:p>
            <a:pPr indent="-88900" lvl="0" marL="0" marR="0" rtl="0" algn="l">
              <a:lnSpc>
                <a:spcPct val="100000"/>
              </a:lnSpc>
              <a:spcBef>
                <a:spcPts val="0"/>
              </a:spcBef>
              <a:spcAft>
                <a:spcPts val="0"/>
              </a:spcAft>
              <a:buClr>
                <a:schemeClr val="lt1"/>
              </a:buClr>
              <a:buSzPts val="1400"/>
              <a:buFont typeface="Muli"/>
              <a:buNone/>
            </a:pPr>
            <a:r>
              <a:rPr lang="en">
                <a:solidFill>
                  <a:schemeClr val="lt1"/>
                </a:solidFill>
                <a:latin typeface="Encode Sans Semi Condensed"/>
                <a:ea typeface="Encode Sans Semi Condensed"/>
                <a:cs typeface="Encode Sans Semi Condensed"/>
                <a:sym typeface="Encode Sans Semi Condensed"/>
              </a:rPr>
              <a:t>CREDITS: This presentation template was created by </a:t>
            </a:r>
            <a:r>
              <a:rPr b="1" lang="en">
                <a:solidFill>
                  <a:schemeClr val="lt1"/>
                </a:solidFill>
                <a:uFill>
                  <a:noFill/>
                </a:uFill>
                <a:latin typeface="Encode Sans Semi Condensed"/>
                <a:ea typeface="Encode Sans Semi Condensed"/>
                <a:cs typeface="Encode Sans Semi Condensed"/>
                <a:sym typeface="Encode Sans Semi Condensed"/>
                <a:hlinkClick r:id="rId2">
                  <a:extLst>
                    <a:ext uri="{A12FA001-AC4F-418D-AE19-62706E023703}">
                      <ahyp:hlinkClr val="tx"/>
                    </a:ext>
                  </a:extLst>
                </a:hlinkClick>
              </a:rPr>
              <a:t>Slidesgo</a:t>
            </a:r>
            <a:r>
              <a:rPr lang="en">
                <a:solidFill>
                  <a:schemeClr val="lt1"/>
                </a:solidFill>
                <a:latin typeface="Encode Sans Semi Condensed"/>
                <a:ea typeface="Encode Sans Semi Condensed"/>
                <a:cs typeface="Encode Sans Semi Condensed"/>
                <a:sym typeface="Encode Sans Semi Condensed"/>
              </a:rPr>
              <a:t>, including icons by </a:t>
            </a:r>
            <a:r>
              <a:rPr b="1" lang="en">
                <a:solidFill>
                  <a:schemeClr val="lt1"/>
                </a:solidFill>
                <a:uFill>
                  <a:noFill/>
                </a:uFill>
                <a:latin typeface="Encode Sans Semi Condensed"/>
                <a:ea typeface="Encode Sans Semi Condensed"/>
                <a:cs typeface="Encode Sans Semi Condensed"/>
                <a:sym typeface="Encode Sans Semi Condensed"/>
                <a:hlinkClick r:id="rId3">
                  <a:extLst>
                    <a:ext uri="{A12FA001-AC4F-418D-AE19-62706E023703}">
                      <ahyp:hlinkClr val="tx"/>
                    </a:ext>
                  </a:extLst>
                </a:hlinkClick>
              </a:rPr>
              <a:t>Flaticon</a:t>
            </a:r>
            <a:r>
              <a:rPr lang="en">
                <a:solidFill>
                  <a:schemeClr val="lt1"/>
                </a:solidFill>
                <a:latin typeface="Encode Sans Semi Condensed"/>
                <a:ea typeface="Encode Sans Semi Condensed"/>
                <a:cs typeface="Encode Sans Semi Condensed"/>
                <a:sym typeface="Encode Sans Semi Condensed"/>
              </a:rPr>
              <a:t>, and infographics &amp; images by </a:t>
            </a:r>
            <a:r>
              <a:rPr b="1" lang="en">
                <a:solidFill>
                  <a:schemeClr val="lt1"/>
                </a:solidFill>
                <a:uFill>
                  <a:noFill/>
                </a:uFill>
                <a:latin typeface="Encode Sans Semi Condensed"/>
                <a:ea typeface="Encode Sans Semi Condensed"/>
                <a:cs typeface="Encode Sans Semi Condensed"/>
                <a:sym typeface="Encode Sans Semi Condensed"/>
                <a:hlinkClick r:id="rId4">
                  <a:extLst>
                    <a:ext uri="{A12FA001-AC4F-418D-AE19-62706E023703}">
                      <ahyp:hlinkClr val="tx"/>
                    </a:ext>
                  </a:extLst>
                </a:hlinkClick>
              </a:rPr>
              <a:t>Freepik</a:t>
            </a:r>
            <a:r>
              <a:rPr lang="en">
                <a:solidFill>
                  <a:schemeClr val="lt1"/>
                </a:solidFill>
                <a:latin typeface="Encode Sans Semi Condensed"/>
                <a:ea typeface="Encode Sans Semi Condensed"/>
                <a:cs typeface="Encode Sans Semi Condensed"/>
                <a:sym typeface="Encode Sans Semi Condensed"/>
              </a:rPr>
              <a:t> </a:t>
            </a:r>
            <a:endParaRPr>
              <a:solidFill>
                <a:schemeClr val="lt1"/>
              </a:solidFill>
              <a:latin typeface="Encode Sans Semi Condensed"/>
              <a:ea typeface="Encode Sans Semi Condensed"/>
              <a:cs typeface="Encode Sans Semi Condensed"/>
              <a:sym typeface="Encode Sans Semi Condensed"/>
            </a:endParaRPr>
          </a:p>
        </p:txBody>
      </p:sp>
      <p:sp>
        <p:nvSpPr>
          <p:cNvPr id="381" name="Google Shape;381;p62"/>
          <p:cNvSpPr/>
          <p:nvPr/>
        </p:nvSpPr>
        <p:spPr>
          <a:xfrm>
            <a:off x="3702075" y="2859750"/>
            <a:ext cx="1739700" cy="14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2"/>
          <p:cNvSpPr txBox="1"/>
          <p:nvPr>
            <p:ph type="ctrTitle"/>
          </p:nvPr>
        </p:nvSpPr>
        <p:spPr>
          <a:xfrm>
            <a:off x="2298475" y="0"/>
            <a:ext cx="4547100" cy="293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8000">
                <a:solidFill>
                  <a:schemeClr val="dk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1">
  <p:cSld name="TITLE_AND_BODY_1">
    <p:spTree>
      <p:nvGrpSpPr>
        <p:cNvPr id="383" name="Shape 383"/>
        <p:cNvGrpSpPr/>
        <p:nvPr/>
      </p:nvGrpSpPr>
      <p:grpSpPr>
        <a:xfrm>
          <a:off x="0" y="0"/>
          <a:ext cx="0" cy="0"/>
          <a:chOff x="0" y="0"/>
          <a:chExt cx="0" cy="0"/>
        </a:xfrm>
      </p:grpSpPr>
      <p:sp>
        <p:nvSpPr>
          <p:cNvPr id="384" name="Google Shape;384;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5" name="Google Shape;385;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86" name="Google Shape;386;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7" name="Shape 387"/>
        <p:cNvGrpSpPr/>
        <p:nvPr/>
      </p:nvGrpSpPr>
      <p:grpSpPr>
        <a:xfrm>
          <a:off x="0" y="0"/>
          <a:ext cx="0" cy="0"/>
          <a:chOff x="0" y="0"/>
          <a:chExt cx="0" cy="0"/>
        </a:xfrm>
      </p:grpSpPr>
      <p:sp>
        <p:nvSpPr>
          <p:cNvPr id="388" name="Google Shape;388;p6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9" name="Google Shape;389;p6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390" name="Google Shape;390;p6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391" name="Google Shape;391;p6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392" name="Google Shape;392;p6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של קטע 1">
  <p:cSld name="SECTION_HEADER_1">
    <p:spTree>
      <p:nvGrpSpPr>
        <p:cNvPr id="393" name="Shape 393"/>
        <p:cNvGrpSpPr/>
        <p:nvPr/>
      </p:nvGrpSpPr>
      <p:grpSpPr>
        <a:xfrm>
          <a:off x="0" y="0"/>
          <a:ext cx="0" cy="0"/>
          <a:chOff x="0" y="0"/>
          <a:chExt cx="0" cy="0"/>
        </a:xfrm>
      </p:grpSpPr>
      <p:sp>
        <p:nvSpPr>
          <p:cNvPr id="394" name="Google Shape;394;p6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5" name="Google Shape;395;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2">
  <p:cSld name="TITLE_AND_BODY_2">
    <p:spTree>
      <p:nvGrpSpPr>
        <p:cNvPr id="396" name="Shape 396"/>
        <p:cNvGrpSpPr/>
        <p:nvPr/>
      </p:nvGrpSpPr>
      <p:grpSpPr>
        <a:xfrm>
          <a:off x="0" y="0"/>
          <a:ext cx="0" cy="0"/>
          <a:chOff x="0" y="0"/>
          <a:chExt cx="0" cy="0"/>
        </a:xfrm>
      </p:grpSpPr>
      <p:sp>
        <p:nvSpPr>
          <p:cNvPr id="397" name="Google Shape;39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8" name="Google Shape;398;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99" name="Google Shape;399;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1">
  <p:cSld name="TITLE_ONLY_1">
    <p:spTree>
      <p:nvGrpSpPr>
        <p:cNvPr id="400" name="Shape 400"/>
        <p:cNvGrpSpPr/>
        <p:nvPr/>
      </p:nvGrpSpPr>
      <p:grpSpPr>
        <a:xfrm>
          <a:off x="0" y="0"/>
          <a:ext cx="0" cy="0"/>
          <a:chOff x="0" y="0"/>
          <a:chExt cx="0" cy="0"/>
        </a:xfrm>
      </p:grpSpPr>
      <p:sp>
        <p:nvSpPr>
          <p:cNvPr id="401" name="Google Shape;401;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2" name="Google Shape;402;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2">
  <p:cSld name="TITLE_ONLY_2">
    <p:spTree>
      <p:nvGrpSpPr>
        <p:cNvPr id="403" name="Shape 403"/>
        <p:cNvGrpSpPr/>
        <p:nvPr/>
      </p:nvGrpSpPr>
      <p:grpSpPr>
        <a:xfrm>
          <a:off x="0" y="0"/>
          <a:ext cx="0" cy="0"/>
          <a:chOff x="0" y="0"/>
          <a:chExt cx="0" cy="0"/>
        </a:xfrm>
      </p:grpSpPr>
      <p:sp>
        <p:nvSpPr>
          <p:cNvPr id="404" name="Google Shape;404;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5" name="Google Shape;405;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3.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5" Type="http://schemas.openxmlformats.org/officeDocument/2006/relationships/slideLayout" Target="../slideLayouts/slideLayout34.xml"/><Relationship Id="rId6"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theme" Target="../theme/theme4.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1pPr>
            <a:lvl2pPr lvl="1"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2pPr>
            <a:lvl3pPr lvl="2"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3pPr>
            <a:lvl4pPr lvl="3"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4pPr>
            <a:lvl5pPr lvl="4"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5pPr>
            <a:lvl6pPr lvl="5"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6pPr>
            <a:lvl7pPr lvl="6"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7pPr>
            <a:lvl8pPr lvl="7"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8pPr>
            <a:lvl9pPr lvl="8"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50000"/>
              </a:lnSpc>
              <a:spcBef>
                <a:spcPts val="0"/>
              </a:spcBef>
              <a:spcAft>
                <a:spcPts val="0"/>
              </a:spcAft>
              <a:buClr>
                <a:schemeClr val="dk2"/>
              </a:buClr>
              <a:buSzPts val="1800"/>
              <a:buFont typeface="Calibri"/>
              <a:buChar char="●"/>
              <a:defRPr sz="1800">
                <a:solidFill>
                  <a:schemeClr val="dk2"/>
                </a:solidFill>
                <a:latin typeface="Calibri"/>
                <a:ea typeface="Calibri"/>
                <a:cs typeface="Calibri"/>
                <a:sym typeface="Calibri"/>
              </a:defRPr>
            </a:lvl1pPr>
            <a:lvl2pPr indent="-317500" lvl="1" marL="914400" rtl="0">
              <a:lnSpc>
                <a:spcPct val="150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2pPr>
            <a:lvl3pPr indent="-317500" lvl="2" marL="1371600" rtl="0">
              <a:lnSpc>
                <a:spcPct val="150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3pPr>
            <a:lvl4pPr indent="-317500" lvl="3" marL="1828800" rtl="0">
              <a:lnSpc>
                <a:spcPct val="150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4pPr>
            <a:lvl5pPr indent="-317500" lvl="4" marL="2286000" rtl="0">
              <a:lnSpc>
                <a:spcPct val="150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5pPr>
            <a:lvl6pPr indent="-317500" lvl="5" marL="2743200" rtl="0">
              <a:lnSpc>
                <a:spcPct val="150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6pPr>
            <a:lvl7pPr indent="-317500" lvl="6" marL="3200400" rtl="0">
              <a:lnSpc>
                <a:spcPct val="150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7pPr>
            <a:lvl8pPr indent="-317500" lvl="7" marL="3657600" rtl="0">
              <a:lnSpc>
                <a:spcPct val="150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8pPr>
            <a:lvl9pPr indent="-317500" lvl="8" marL="4114800" rtl="0">
              <a:lnSpc>
                <a:spcPct val="150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Calibri"/>
                <a:ea typeface="Calibri"/>
                <a:cs typeface="Calibri"/>
                <a:sym typeface="Calibri"/>
              </a:defRPr>
            </a:lvl1pPr>
            <a:lvl2pPr lvl="1" rtl="0" algn="r">
              <a:buNone/>
              <a:defRPr sz="1000">
                <a:solidFill>
                  <a:schemeClr val="dk2"/>
                </a:solidFill>
                <a:latin typeface="Calibri"/>
                <a:ea typeface="Calibri"/>
                <a:cs typeface="Calibri"/>
                <a:sym typeface="Calibri"/>
              </a:defRPr>
            </a:lvl2pPr>
            <a:lvl3pPr lvl="2" rtl="0" algn="r">
              <a:buNone/>
              <a:defRPr sz="1000">
                <a:solidFill>
                  <a:schemeClr val="dk2"/>
                </a:solidFill>
                <a:latin typeface="Calibri"/>
                <a:ea typeface="Calibri"/>
                <a:cs typeface="Calibri"/>
                <a:sym typeface="Calibri"/>
              </a:defRPr>
            </a:lvl3pPr>
            <a:lvl4pPr lvl="3" rtl="0" algn="r">
              <a:buNone/>
              <a:defRPr sz="1000">
                <a:solidFill>
                  <a:schemeClr val="dk2"/>
                </a:solidFill>
                <a:latin typeface="Calibri"/>
                <a:ea typeface="Calibri"/>
                <a:cs typeface="Calibri"/>
                <a:sym typeface="Calibri"/>
              </a:defRPr>
            </a:lvl4pPr>
            <a:lvl5pPr lvl="4" rtl="0" algn="r">
              <a:buNone/>
              <a:defRPr sz="1000">
                <a:solidFill>
                  <a:schemeClr val="dk2"/>
                </a:solidFill>
                <a:latin typeface="Calibri"/>
                <a:ea typeface="Calibri"/>
                <a:cs typeface="Calibri"/>
                <a:sym typeface="Calibri"/>
              </a:defRPr>
            </a:lvl5pPr>
            <a:lvl6pPr lvl="5" rtl="0" algn="r">
              <a:buNone/>
              <a:defRPr sz="1000">
                <a:solidFill>
                  <a:schemeClr val="dk2"/>
                </a:solidFill>
                <a:latin typeface="Calibri"/>
                <a:ea typeface="Calibri"/>
                <a:cs typeface="Calibri"/>
                <a:sym typeface="Calibri"/>
              </a:defRPr>
            </a:lvl6pPr>
            <a:lvl7pPr lvl="6" rtl="0" algn="r">
              <a:buNone/>
              <a:defRPr sz="1000">
                <a:solidFill>
                  <a:schemeClr val="dk2"/>
                </a:solidFill>
                <a:latin typeface="Calibri"/>
                <a:ea typeface="Calibri"/>
                <a:cs typeface="Calibri"/>
                <a:sym typeface="Calibri"/>
              </a:defRPr>
            </a:lvl7pPr>
            <a:lvl8pPr lvl="7" rtl="0" algn="r">
              <a:buNone/>
              <a:defRPr sz="1000">
                <a:solidFill>
                  <a:schemeClr val="dk2"/>
                </a:solidFill>
                <a:latin typeface="Calibri"/>
                <a:ea typeface="Calibri"/>
                <a:cs typeface="Calibri"/>
                <a:sym typeface="Calibri"/>
              </a:defRPr>
            </a:lvl8pPr>
            <a:lvl9pPr lvl="8" rtl="0" algn="r">
              <a:buNone/>
              <a:defRPr sz="10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32"/>
          <p:cNvSpPr/>
          <p:nvPr/>
        </p:nvSpPr>
        <p:spPr>
          <a:xfrm>
            <a:off x="8989257" y="0"/>
            <a:ext cx="152400" cy="742950"/>
          </a:xfrm>
          <a:custGeom>
            <a:rect b="b" l="l" r="r" t="t"/>
            <a:pathLst>
              <a:path extrusionOk="0" h="990600" w="203200">
                <a:moveTo>
                  <a:pt x="203149" y="0"/>
                </a:moveTo>
                <a:lnTo>
                  <a:pt x="0" y="0"/>
                </a:lnTo>
                <a:lnTo>
                  <a:pt x="0" y="990600"/>
                </a:lnTo>
                <a:lnTo>
                  <a:pt x="203149" y="990600"/>
                </a:lnTo>
                <a:lnTo>
                  <a:pt x="203149" y="0"/>
                </a:lnTo>
                <a:close/>
              </a:path>
            </a:pathLst>
          </a:custGeom>
          <a:solidFill>
            <a:srgbClr val="8C15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29" name="Google Shape;129;p32"/>
          <p:cNvSpPr/>
          <p:nvPr/>
        </p:nvSpPr>
        <p:spPr>
          <a:xfrm>
            <a:off x="-1" y="4400550"/>
            <a:ext cx="152400" cy="742950"/>
          </a:xfrm>
          <a:custGeom>
            <a:rect b="b" l="l" r="r" t="t"/>
            <a:pathLst>
              <a:path extrusionOk="0" h="990600" w="203200">
                <a:moveTo>
                  <a:pt x="203147" y="0"/>
                </a:moveTo>
                <a:lnTo>
                  <a:pt x="0" y="0"/>
                </a:lnTo>
                <a:lnTo>
                  <a:pt x="0" y="990599"/>
                </a:lnTo>
                <a:lnTo>
                  <a:pt x="203147" y="990599"/>
                </a:lnTo>
                <a:lnTo>
                  <a:pt x="203147" y="0"/>
                </a:lnTo>
                <a:close/>
              </a:path>
            </a:pathLst>
          </a:custGeom>
          <a:solidFill>
            <a:srgbClr val="007C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30" name="Google Shape;130;p32"/>
          <p:cNvSpPr txBox="1"/>
          <p:nvPr>
            <p:ph type="title"/>
          </p:nvPr>
        </p:nvSpPr>
        <p:spPr>
          <a:xfrm>
            <a:off x="363775" y="177384"/>
            <a:ext cx="5625900" cy="7476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1" i="0" sz="2400" u="none" cap="none" strike="noStrike">
                <a:solidFill>
                  <a:srgbClr val="007C92"/>
                </a:solidFill>
                <a:latin typeface="Trebuchet MS"/>
                <a:ea typeface="Trebuchet MS"/>
                <a:cs typeface="Trebuchet MS"/>
                <a:sym typeface="Trebuchet M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31" name="Google Shape;131;p32"/>
          <p:cNvSpPr txBox="1"/>
          <p:nvPr>
            <p:ph idx="1" type="body"/>
          </p:nvPr>
        </p:nvSpPr>
        <p:spPr>
          <a:xfrm>
            <a:off x="437911" y="2010537"/>
            <a:ext cx="8268000" cy="13908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500" u="none" cap="none" strike="noStrike">
                <a:solidFill>
                  <a:srgbClr val="FF30EE"/>
                </a:solidFill>
                <a:latin typeface="Trebuchet MS"/>
                <a:ea typeface="Trebuchet MS"/>
                <a:cs typeface="Trebuchet MS"/>
                <a:sym typeface="Trebuchet MS"/>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132" name="Google Shape;132;p3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133" name="Google Shape;133;p3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134" name="Google Shape;134;p32"/>
          <p:cNvSpPr txBox="1"/>
          <p:nvPr>
            <p:ph idx="12" type="sldNum"/>
          </p:nvPr>
        </p:nvSpPr>
        <p:spPr>
          <a:xfrm>
            <a:off x="344725" y="4878989"/>
            <a:ext cx="192900" cy="1692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1100" u="none">
                <a:solidFill>
                  <a:schemeClr val="dk1"/>
                </a:solidFill>
                <a:latin typeface="Trebuchet MS"/>
                <a:ea typeface="Trebuchet MS"/>
                <a:cs typeface="Trebuchet MS"/>
                <a:sym typeface="Trebuchet MS"/>
              </a:defRPr>
            </a:lvl1pPr>
            <a:lvl2pPr indent="0" lvl="1" marL="25400" marR="0" rtl="0" algn="l">
              <a:lnSpc>
                <a:spcPct val="100000"/>
              </a:lnSpc>
              <a:spcBef>
                <a:spcPts val="0"/>
              </a:spcBef>
              <a:buNone/>
              <a:defRPr b="0" i="0" sz="1100" u="none">
                <a:solidFill>
                  <a:schemeClr val="dk1"/>
                </a:solidFill>
                <a:latin typeface="Trebuchet MS"/>
                <a:ea typeface="Trebuchet MS"/>
                <a:cs typeface="Trebuchet MS"/>
                <a:sym typeface="Trebuchet MS"/>
              </a:defRPr>
            </a:lvl2pPr>
            <a:lvl3pPr indent="0" lvl="2" marL="25400" marR="0" rtl="0" algn="l">
              <a:lnSpc>
                <a:spcPct val="100000"/>
              </a:lnSpc>
              <a:spcBef>
                <a:spcPts val="0"/>
              </a:spcBef>
              <a:buNone/>
              <a:defRPr b="0" i="0" sz="1100" u="none">
                <a:solidFill>
                  <a:schemeClr val="dk1"/>
                </a:solidFill>
                <a:latin typeface="Trebuchet MS"/>
                <a:ea typeface="Trebuchet MS"/>
                <a:cs typeface="Trebuchet MS"/>
                <a:sym typeface="Trebuchet MS"/>
              </a:defRPr>
            </a:lvl3pPr>
            <a:lvl4pPr indent="0" lvl="3" marL="25400" marR="0" rtl="0" algn="l">
              <a:lnSpc>
                <a:spcPct val="100000"/>
              </a:lnSpc>
              <a:spcBef>
                <a:spcPts val="0"/>
              </a:spcBef>
              <a:buNone/>
              <a:defRPr b="0" i="0" sz="1100" u="none">
                <a:solidFill>
                  <a:schemeClr val="dk1"/>
                </a:solidFill>
                <a:latin typeface="Trebuchet MS"/>
                <a:ea typeface="Trebuchet MS"/>
                <a:cs typeface="Trebuchet MS"/>
                <a:sym typeface="Trebuchet MS"/>
              </a:defRPr>
            </a:lvl4pPr>
            <a:lvl5pPr indent="0" lvl="4" marL="25400" marR="0" rtl="0" algn="l">
              <a:lnSpc>
                <a:spcPct val="100000"/>
              </a:lnSpc>
              <a:spcBef>
                <a:spcPts val="0"/>
              </a:spcBef>
              <a:buNone/>
              <a:defRPr b="0" i="0" sz="1100" u="none">
                <a:solidFill>
                  <a:schemeClr val="dk1"/>
                </a:solidFill>
                <a:latin typeface="Trebuchet MS"/>
                <a:ea typeface="Trebuchet MS"/>
                <a:cs typeface="Trebuchet MS"/>
                <a:sym typeface="Trebuchet MS"/>
              </a:defRPr>
            </a:lvl5pPr>
            <a:lvl6pPr indent="0" lvl="5" marL="25400" marR="0" rtl="0" algn="l">
              <a:lnSpc>
                <a:spcPct val="100000"/>
              </a:lnSpc>
              <a:spcBef>
                <a:spcPts val="0"/>
              </a:spcBef>
              <a:buNone/>
              <a:defRPr b="0" i="0" sz="1100" u="none">
                <a:solidFill>
                  <a:schemeClr val="dk1"/>
                </a:solidFill>
                <a:latin typeface="Trebuchet MS"/>
                <a:ea typeface="Trebuchet MS"/>
                <a:cs typeface="Trebuchet MS"/>
                <a:sym typeface="Trebuchet MS"/>
              </a:defRPr>
            </a:lvl6pPr>
            <a:lvl7pPr indent="0" lvl="6" marL="25400" marR="0" rtl="0" algn="l">
              <a:lnSpc>
                <a:spcPct val="100000"/>
              </a:lnSpc>
              <a:spcBef>
                <a:spcPts val="0"/>
              </a:spcBef>
              <a:buNone/>
              <a:defRPr b="0" i="0" sz="1100" u="none">
                <a:solidFill>
                  <a:schemeClr val="dk1"/>
                </a:solidFill>
                <a:latin typeface="Trebuchet MS"/>
                <a:ea typeface="Trebuchet MS"/>
                <a:cs typeface="Trebuchet MS"/>
                <a:sym typeface="Trebuchet MS"/>
              </a:defRPr>
            </a:lvl7pPr>
            <a:lvl8pPr indent="0" lvl="7" marL="25400" marR="0" rtl="0" algn="l">
              <a:lnSpc>
                <a:spcPct val="100000"/>
              </a:lnSpc>
              <a:spcBef>
                <a:spcPts val="0"/>
              </a:spcBef>
              <a:buNone/>
              <a:defRPr b="0" i="0" sz="1100" u="none">
                <a:solidFill>
                  <a:schemeClr val="dk1"/>
                </a:solidFill>
                <a:latin typeface="Trebuchet MS"/>
                <a:ea typeface="Trebuchet MS"/>
                <a:cs typeface="Trebuchet MS"/>
                <a:sym typeface="Trebuchet MS"/>
              </a:defRPr>
            </a:lvl8pPr>
            <a:lvl9pPr indent="0" lvl="8" marL="25400" marR="0" rtl="0" algn="l">
              <a:lnSpc>
                <a:spcPct val="100000"/>
              </a:lnSpc>
              <a:spcBef>
                <a:spcPts val="0"/>
              </a:spcBef>
              <a:buNone/>
              <a:defRPr b="0" i="0" sz="1100" u="none">
                <a:solidFill>
                  <a:schemeClr val="dk1"/>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27" name="Shape 227"/>
        <p:cNvGrpSpPr/>
        <p:nvPr/>
      </p:nvGrpSpPr>
      <p:grpSpPr>
        <a:xfrm>
          <a:off x="0" y="0"/>
          <a:ext cx="0" cy="0"/>
          <a:chOff x="0" y="0"/>
          <a:chExt cx="0" cy="0"/>
        </a:xfrm>
      </p:grpSpPr>
      <p:sp>
        <p:nvSpPr>
          <p:cNvPr id="228" name="Google Shape;228;p38"/>
          <p:cNvSpPr txBox="1"/>
          <p:nvPr>
            <p:ph type="title"/>
          </p:nvPr>
        </p:nvSpPr>
        <p:spPr>
          <a:xfrm>
            <a:off x="726100" y="445025"/>
            <a:ext cx="76917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1pPr>
            <a:lvl2pPr lvl="1" rt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2pPr>
            <a:lvl3pPr lvl="2" rt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3pPr>
            <a:lvl4pPr lvl="3" rt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4pPr>
            <a:lvl5pPr lvl="4" rt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5pPr>
            <a:lvl6pPr lvl="5" rt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6pPr>
            <a:lvl7pPr lvl="6" rt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7pPr>
            <a:lvl8pPr lvl="7" rt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8pPr>
            <a:lvl9pPr lvl="8" rt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9pPr>
          </a:lstStyle>
          <a:p/>
        </p:txBody>
      </p:sp>
      <p:sp>
        <p:nvSpPr>
          <p:cNvPr id="229" name="Google Shape;229;p38"/>
          <p:cNvSpPr txBox="1"/>
          <p:nvPr>
            <p:ph idx="1" type="body"/>
          </p:nvPr>
        </p:nvSpPr>
        <p:spPr>
          <a:xfrm>
            <a:off x="726100" y="1152475"/>
            <a:ext cx="76917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1pPr>
            <a:lvl2pPr indent="-317500" lvl="1" marL="914400" rtl="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2pPr>
            <a:lvl3pPr indent="-317500" lvl="2" marL="1371600" rtl="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3pPr>
            <a:lvl4pPr indent="-317500" lvl="3" marL="1828800" rtl="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4pPr>
            <a:lvl5pPr indent="-317500" lvl="4" marL="2286000" rtl="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5pPr>
            <a:lvl6pPr indent="-317500" lvl="5" marL="2743200" rtl="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6pPr>
            <a:lvl7pPr indent="-317500" lvl="6" marL="3200400" rtl="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7pPr>
            <a:lvl8pPr indent="-317500" lvl="7" marL="3657600" rtl="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8pPr>
            <a:lvl9pPr indent="-317500" lvl="8" marL="4114800" rtl="0">
              <a:lnSpc>
                <a:spcPct val="115000"/>
              </a:lnSpc>
              <a:spcBef>
                <a:spcPts val="1600"/>
              </a:spcBef>
              <a:spcAft>
                <a:spcPts val="160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9pPr>
          </a:lstStyle>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2.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14.jpg"/><Relationship Id="rId7"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 Id="rId3"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 Id="rId3"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27.jpg"/><Relationship Id="rId4" Type="http://schemas.openxmlformats.org/officeDocument/2006/relationships/image" Target="../media/image26.png"/><Relationship Id="rId5"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49.png"/><Relationship Id="rId5" Type="http://schemas.openxmlformats.org/officeDocument/2006/relationships/image" Target="../media/image39.png"/><Relationship Id="rId6" Type="http://schemas.openxmlformats.org/officeDocument/2006/relationships/image" Target="../media/image41.jpg"/><Relationship Id="rId7" Type="http://schemas.openxmlformats.org/officeDocument/2006/relationships/image" Target="../media/image34.png"/><Relationship Id="rId8" Type="http://schemas.openxmlformats.org/officeDocument/2006/relationships/image" Target="../media/image35.png"/><Relationship Id="rId10" Type="http://schemas.openxmlformats.org/officeDocument/2006/relationships/image" Target="../media/image45.jpg"/></Relationships>
</file>

<file path=ppt/slides/_rels/slide28.xml.rels><?xml version="1.0" encoding="UTF-8" standalone="yes"?><Relationships xmlns="http://schemas.openxmlformats.org/package/2006/relationships"><Relationship Id="rId20" Type="http://schemas.openxmlformats.org/officeDocument/2006/relationships/image" Target="../media/image70.jpg"/><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37.jpg"/><Relationship Id="rId4" Type="http://schemas.openxmlformats.org/officeDocument/2006/relationships/image" Target="../media/image2.jpg"/><Relationship Id="rId9" Type="http://schemas.openxmlformats.org/officeDocument/2006/relationships/image" Target="../media/image8.png"/><Relationship Id="rId5" Type="http://schemas.openxmlformats.org/officeDocument/2006/relationships/image" Target="../media/image7.jp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image" Target="../media/image3.png"/><Relationship Id="rId11" Type="http://schemas.openxmlformats.org/officeDocument/2006/relationships/image" Target="../media/image6.png"/><Relationship Id="rId10" Type="http://schemas.openxmlformats.org/officeDocument/2006/relationships/image" Target="../media/image1.png"/><Relationship Id="rId13" Type="http://schemas.openxmlformats.org/officeDocument/2006/relationships/image" Target="../media/image13.jpg"/><Relationship Id="rId12" Type="http://schemas.openxmlformats.org/officeDocument/2006/relationships/image" Target="../media/image41.jpg"/><Relationship Id="rId15" Type="http://schemas.openxmlformats.org/officeDocument/2006/relationships/image" Target="../media/image67.jpg"/><Relationship Id="rId14" Type="http://schemas.openxmlformats.org/officeDocument/2006/relationships/image" Target="../media/image69.jpg"/><Relationship Id="rId17" Type="http://schemas.openxmlformats.org/officeDocument/2006/relationships/image" Target="../media/image66.jpg"/><Relationship Id="rId16" Type="http://schemas.openxmlformats.org/officeDocument/2006/relationships/image" Target="../media/image65.jpg"/><Relationship Id="rId19" Type="http://schemas.openxmlformats.org/officeDocument/2006/relationships/image" Target="../media/image68.jpg"/><Relationship Id="rId18" Type="http://schemas.openxmlformats.org/officeDocument/2006/relationships/image" Target="../media/image78.jpg"/></Relationships>
</file>

<file path=ppt/slides/_rels/slide29.xml.rels><?xml version="1.0" encoding="UTF-8" standalone="yes"?><Relationships xmlns="http://schemas.openxmlformats.org/package/2006/relationships"><Relationship Id="rId20" Type="http://schemas.openxmlformats.org/officeDocument/2006/relationships/image" Target="../media/image94.png"/><Relationship Id="rId22" Type="http://schemas.openxmlformats.org/officeDocument/2006/relationships/image" Target="../media/image4.jpg"/><Relationship Id="rId21" Type="http://schemas.openxmlformats.org/officeDocument/2006/relationships/image" Target="../media/image7.jpg"/><Relationship Id="rId24" Type="http://schemas.openxmlformats.org/officeDocument/2006/relationships/image" Target="../media/image107.png"/><Relationship Id="rId23" Type="http://schemas.openxmlformats.org/officeDocument/2006/relationships/image" Target="../media/image90.jpg"/><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72.jpg"/><Relationship Id="rId4" Type="http://schemas.openxmlformats.org/officeDocument/2006/relationships/image" Target="../media/image74.jpg"/><Relationship Id="rId9" Type="http://schemas.openxmlformats.org/officeDocument/2006/relationships/image" Target="../media/image79.jpg"/><Relationship Id="rId26" Type="http://schemas.openxmlformats.org/officeDocument/2006/relationships/image" Target="../media/image108.jpg"/><Relationship Id="rId25" Type="http://schemas.openxmlformats.org/officeDocument/2006/relationships/image" Target="../media/image5.jpg"/><Relationship Id="rId28" Type="http://schemas.openxmlformats.org/officeDocument/2006/relationships/image" Target="../media/image1.png"/><Relationship Id="rId27" Type="http://schemas.openxmlformats.org/officeDocument/2006/relationships/image" Target="../media/image2.jpg"/><Relationship Id="rId5" Type="http://schemas.openxmlformats.org/officeDocument/2006/relationships/image" Target="../media/image76.jpg"/><Relationship Id="rId6" Type="http://schemas.openxmlformats.org/officeDocument/2006/relationships/image" Target="../media/image73.jpg"/><Relationship Id="rId29" Type="http://schemas.openxmlformats.org/officeDocument/2006/relationships/image" Target="../media/image6.png"/><Relationship Id="rId7" Type="http://schemas.openxmlformats.org/officeDocument/2006/relationships/image" Target="../media/image77.jpg"/><Relationship Id="rId8" Type="http://schemas.openxmlformats.org/officeDocument/2006/relationships/image" Target="../media/image71.jpg"/><Relationship Id="rId31" Type="http://schemas.openxmlformats.org/officeDocument/2006/relationships/image" Target="../media/image120.png"/><Relationship Id="rId30" Type="http://schemas.openxmlformats.org/officeDocument/2006/relationships/image" Target="../media/image109.png"/><Relationship Id="rId11" Type="http://schemas.openxmlformats.org/officeDocument/2006/relationships/image" Target="../media/image80.png"/><Relationship Id="rId33" Type="http://schemas.openxmlformats.org/officeDocument/2006/relationships/image" Target="../media/image123.jpg"/><Relationship Id="rId10" Type="http://schemas.openxmlformats.org/officeDocument/2006/relationships/image" Target="../media/image82.jpg"/><Relationship Id="rId32" Type="http://schemas.openxmlformats.org/officeDocument/2006/relationships/image" Target="../media/image115.png"/><Relationship Id="rId13" Type="http://schemas.openxmlformats.org/officeDocument/2006/relationships/image" Target="../media/image91.jpg"/><Relationship Id="rId35" Type="http://schemas.openxmlformats.org/officeDocument/2006/relationships/image" Target="../media/image130.jpg"/><Relationship Id="rId12" Type="http://schemas.openxmlformats.org/officeDocument/2006/relationships/image" Target="../media/image75.png"/><Relationship Id="rId34" Type="http://schemas.openxmlformats.org/officeDocument/2006/relationships/image" Target="../media/image118.jpg"/><Relationship Id="rId15" Type="http://schemas.openxmlformats.org/officeDocument/2006/relationships/image" Target="../media/image98.png"/><Relationship Id="rId14" Type="http://schemas.openxmlformats.org/officeDocument/2006/relationships/image" Target="../media/image87.png"/><Relationship Id="rId17" Type="http://schemas.openxmlformats.org/officeDocument/2006/relationships/image" Target="../media/image88.png"/><Relationship Id="rId16" Type="http://schemas.openxmlformats.org/officeDocument/2006/relationships/image" Target="../media/image83.png"/><Relationship Id="rId19" Type="http://schemas.openxmlformats.org/officeDocument/2006/relationships/image" Target="../media/image8.png"/><Relationship Id="rId1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0" Type="http://schemas.openxmlformats.org/officeDocument/2006/relationships/image" Target="../media/image8.png"/><Relationship Id="rId22" Type="http://schemas.openxmlformats.org/officeDocument/2006/relationships/image" Target="../media/image94.png"/><Relationship Id="rId21" Type="http://schemas.openxmlformats.org/officeDocument/2006/relationships/image" Target="../media/image3.png"/><Relationship Id="rId24" Type="http://schemas.openxmlformats.org/officeDocument/2006/relationships/image" Target="../media/image7.jpg"/><Relationship Id="rId23" Type="http://schemas.openxmlformats.org/officeDocument/2006/relationships/image" Target="../media/image123.jpg"/><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74.jpg"/><Relationship Id="rId4" Type="http://schemas.openxmlformats.org/officeDocument/2006/relationships/image" Target="../media/image76.jpg"/><Relationship Id="rId9" Type="http://schemas.openxmlformats.org/officeDocument/2006/relationships/image" Target="../media/image80.png"/><Relationship Id="rId26" Type="http://schemas.openxmlformats.org/officeDocument/2006/relationships/image" Target="../media/image90.jpg"/><Relationship Id="rId25" Type="http://schemas.openxmlformats.org/officeDocument/2006/relationships/image" Target="../media/image4.jpg"/><Relationship Id="rId28" Type="http://schemas.openxmlformats.org/officeDocument/2006/relationships/image" Target="../media/image5.jpg"/><Relationship Id="rId27" Type="http://schemas.openxmlformats.org/officeDocument/2006/relationships/image" Target="../media/image107.png"/><Relationship Id="rId5" Type="http://schemas.openxmlformats.org/officeDocument/2006/relationships/image" Target="../media/image73.jpg"/><Relationship Id="rId6" Type="http://schemas.openxmlformats.org/officeDocument/2006/relationships/image" Target="../media/image77.jpg"/><Relationship Id="rId29" Type="http://schemas.openxmlformats.org/officeDocument/2006/relationships/image" Target="../media/image108.jpg"/><Relationship Id="rId7" Type="http://schemas.openxmlformats.org/officeDocument/2006/relationships/image" Target="../media/image71.jpg"/><Relationship Id="rId8" Type="http://schemas.openxmlformats.org/officeDocument/2006/relationships/image" Target="../media/image82.jpg"/><Relationship Id="rId11" Type="http://schemas.openxmlformats.org/officeDocument/2006/relationships/image" Target="../media/image91.jpg"/><Relationship Id="rId10" Type="http://schemas.openxmlformats.org/officeDocument/2006/relationships/image" Target="../media/image75.png"/><Relationship Id="rId13" Type="http://schemas.openxmlformats.org/officeDocument/2006/relationships/image" Target="../media/image98.png"/><Relationship Id="rId12" Type="http://schemas.openxmlformats.org/officeDocument/2006/relationships/image" Target="../media/image87.png"/><Relationship Id="rId15" Type="http://schemas.openxmlformats.org/officeDocument/2006/relationships/image" Target="../media/image88.png"/><Relationship Id="rId14" Type="http://schemas.openxmlformats.org/officeDocument/2006/relationships/image" Target="../media/image83.png"/><Relationship Id="rId17" Type="http://schemas.openxmlformats.org/officeDocument/2006/relationships/image" Target="../media/image120.png"/><Relationship Id="rId16" Type="http://schemas.openxmlformats.org/officeDocument/2006/relationships/image" Target="../media/image109.png"/><Relationship Id="rId19" Type="http://schemas.openxmlformats.org/officeDocument/2006/relationships/image" Target="../media/image2.jpg"/><Relationship Id="rId18" Type="http://schemas.openxmlformats.org/officeDocument/2006/relationships/image" Target="../media/image1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143.png"/><Relationship Id="rId4" Type="http://schemas.openxmlformats.org/officeDocument/2006/relationships/image" Target="../media/image144.jpg"/><Relationship Id="rId9" Type="http://schemas.openxmlformats.org/officeDocument/2006/relationships/image" Target="../media/image141.jpg"/><Relationship Id="rId5" Type="http://schemas.openxmlformats.org/officeDocument/2006/relationships/image" Target="../media/image148.jpg"/><Relationship Id="rId6" Type="http://schemas.openxmlformats.org/officeDocument/2006/relationships/image" Target="../media/image146.jpg"/><Relationship Id="rId7" Type="http://schemas.openxmlformats.org/officeDocument/2006/relationships/image" Target="../media/image145.jpg"/><Relationship Id="rId8" Type="http://schemas.openxmlformats.org/officeDocument/2006/relationships/image" Target="../media/image150.jpg"/></Relationships>
</file>

<file path=ppt/slides/_rels/slide32.xml.rels><?xml version="1.0" encoding="UTF-8" standalone="yes"?><Relationships xmlns="http://schemas.openxmlformats.org/package/2006/relationships"><Relationship Id="rId20" Type="http://schemas.openxmlformats.org/officeDocument/2006/relationships/image" Target="../media/image90.jpg"/><Relationship Id="rId22" Type="http://schemas.openxmlformats.org/officeDocument/2006/relationships/image" Target="../media/image120.png"/><Relationship Id="rId21" Type="http://schemas.openxmlformats.org/officeDocument/2006/relationships/image" Target="../media/image109.png"/><Relationship Id="rId24" Type="http://schemas.openxmlformats.org/officeDocument/2006/relationships/image" Target="../media/image5.jpg"/><Relationship Id="rId23" Type="http://schemas.openxmlformats.org/officeDocument/2006/relationships/image" Target="../media/image115.png"/><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66.jpg"/><Relationship Id="rId4" Type="http://schemas.openxmlformats.org/officeDocument/2006/relationships/image" Target="../media/image68.jpg"/><Relationship Id="rId9" Type="http://schemas.openxmlformats.org/officeDocument/2006/relationships/image" Target="../media/image158.png"/><Relationship Id="rId26" Type="http://schemas.openxmlformats.org/officeDocument/2006/relationships/image" Target="../media/image80.png"/><Relationship Id="rId25" Type="http://schemas.openxmlformats.org/officeDocument/2006/relationships/image" Target="../media/image108.jpg"/><Relationship Id="rId28" Type="http://schemas.openxmlformats.org/officeDocument/2006/relationships/image" Target="../media/image37.jpg"/><Relationship Id="rId27" Type="http://schemas.openxmlformats.org/officeDocument/2006/relationships/image" Target="../media/image71.jpg"/><Relationship Id="rId5" Type="http://schemas.openxmlformats.org/officeDocument/2006/relationships/image" Target="../media/image70.jpg"/><Relationship Id="rId6" Type="http://schemas.openxmlformats.org/officeDocument/2006/relationships/image" Target="../media/image78.jpg"/><Relationship Id="rId29" Type="http://schemas.openxmlformats.org/officeDocument/2006/relationships/image" Target="../media/image69.jpg"/><Relationship Id="rId7" Type="http://schemas.openxmlformats.org/officeDocument/2006/relationships/image" Target="../media/image91.jpg"/><Relationship Id="rId8" Type="http://schemas.openxmlformats.org/officeDocument/2006/relationships/image" Target="../media/image159.png"/><Relationship Id="rId31" Type="http://schemas.openxmlformats.org/officeDocument/2006/relationships/image" Target="../media/image65.jpg"/><Relationship Id="rId30" Type="http://schemas.openxmlformats.org/officeDocument/2006/relationships/image" Target="../media/image67.jpg"/><Relationship Id="rId11" Type="http://schemas.openxmlformats.org/officeDocument/2006/relationships/image" Target="../media/image88.png"/><Relationship Id="rId33" Type="http://schemas.openxmlformats.org/officeDocument/2006/relationships/image" Target="../media/image176.jpg"/><Relationship Id="rId10" Type="http://schemas.openxmlformats.org/officeDocument/2006/relationships/image" Target="../media/image83.png"/><Relationship Id="rId32" Type="http://schemas.openxmlformats.org/officeDocument/2006/relationships/image" Target="../media/image11.jpg"/><Relationship Id="rId13" Type="http://schemas.openxmlformats.org/officeDocument/2006/relationships/image" Target="../media/image2.jpg"/><Relationship Id="rId35" Type="http://schemas.openxmlformats.org/officeDocument/2006/relationships/image" Target="../media/image170.jpg"/><Relationship Id="rId12" Type="http://schemas.openxmlformats.org/officeDocument/2006/relationships/image" Target="../media/image155.png"/><Relationship Id="rId34" Type="http://schemas.openxmlformats.org/officeDocument/2006/relationships/image" Target="../media/image169.jpg"/><Relationship Id="rId15" Type="http://schemas.openxmlformats.org/officeDocument/2006/relationships/image" Target="../media/image8.png"/><Relationship Id="rId14" Type="http://schemas.openxmlformats.org/officeDocument/2006/relationships/image" Target="../media/image3.png"/><Relationship Id="rId17" Type="http://schemas.openxmlformats.org/officeDocument/2006/relationships/image" Target="../media/image123.jpg"/><Relationship Id="rId16" Type="http://schemas.openxmlformats.org/officeDocument/2006/relationships/image" Target="../media/image94.png"/><Relationship Id="rId19" Type="http://schemas.openxmlformats.org/officeDocument/2006/relationships/image" Target="../media/image4.jpg"/><Relationship Id="rId18" Type="http://schemas.openxmlformats.org/officeDocument/2006/relationships/image" Target="../media/image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image" Target="../media/image180.jpg"/><Relationship Id="rId4" Type="http://schemas.openxmlformats.org/officeDocument/2006/relationships/image" Target="../media/image171.jpg"/><Relationship Id="rId9" Type="http://schemas.openxmlformats.org/officeDocument/2006/relationships/image" Target="../media/image94.png"/><Relationship Id="rId5" Type="http://schemas.openxmlformats.org/officeDocument/2006/relationships/image" Target="../media/image179.jpg"/><Relationship Id="rId6" Type="http://schemas.openxmlformats.org/officeDocument/2006/relationships/image" Target="../media/image177.jpg"/><Relationship Id="rId7" Type="http://schemas.openxmlformats.org/officeDocument/2006/relationships/image" Target="../media/image3.png"/><Relationship Id="rId8" Type="http://schemas.openxmlformats.org/officeDocument/2006/relationships/image" Target="../media/image8.png"/><Relationship Id="rId11" Type="http://schemas.openxmlformats.org/officeDocument/2006/relationships/image" Target="../media/image178.png"/><Relationship Id="rId10" Type="http://schemas.openxmlformats.org/officeDocument/2006/relationships/image" Target="../media/image1.png"/><Relationship Id="rId13" Type="http://schemas.openxmlformats.org/officeDocument/2006/relationships/image" Target="../media/image181.png"/><Relationship Id="rId12" Type="http://schemas.openxmlformats.org/officeDocument/2006/relationships/image" Target="../media/image6.png"/><Relationship Id="rId15" Type="http://schemas.openxmlformats.org/officeDocument/2006/relationships/image" Target="../media/image196.png"/><Relationship Id="rId14" Type="http://schemas.openxmlformats.org/officeDocument/2006/relationships/image" Target="../media/image123.jpg"/><Relationship Id="rId17" Type="http://schemas.openxmlformats.org/officeDocument/2006/relationships/image" Target="../media/image192.jpg"/><Relationship Id="rId16" Type="http://schemas.openxmlformats.org/officeDocument/2006/relationships/image" Target="../media/image18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180.jpg"/><Relationship Id="rId4" Type="http://schemas.openxmlformats.org/officeDocument/2006/relationships/image" Target="../media/image171.jpg"/><Relationship Id="rId9" Type="http://schemas.openxmlformats.org/officeDocument/2006/relationships/image" Target="../media/image185.png"/><Relationship Id="rId5" Type="http://schemas.openxmlformats.org/officeDocument/2006/relationships/image" Target="../media/image179.jpg"/><Relationship Id="rId6" Type="http://schemas.openxmlformats.org/officeDocument/2006/relationships/image" Target="../media/image177.jpg"/><Relationship Id="rId7" Type="http://schemas.openxmlformats.org/officeDocument/2006/relationships/image" Target="../media/image3.png"/><Relationship Id="rId8" Type="http://schemas.openxmlformats.org/officeDocument/2006/relationships/image" Target="../media/image8.png"/><Relationship Id="rId11" Type="http://schemas.openxmlformats.org/officeDocument/2006/relationships/image" Target="../media/image178.png"/><Relationship Id="rId10" Type="http://schemas.openxmlformats.org/officeDocument/2006/relationships/image" Target="../media/image1.png"/><Relationship Id="rId13" Type="http://schemas.openxmlformats.org/officeDocument/2006/relationships/image" Target="../media/image181.png"/><Relationship Id="rId12" Type="http://schemas.openxmlformats.org/officeDocument/2006/relationships/image" Target="../media/image6.png"/><Relationship Id="rId15" Type="http://schemas.openxmlformats.org/officeDocument/2006/relationships/image" Target="../media/image123.jpg"/><Relationship Id="rId14" Type="http://schemas.openxmlformats.org/officeDocument/2006/relationships/image" Target="../media/image196.png"/><Relationship Id="rId16" Type="http://schemas.openxmlformats.org/officeDocument/2006/relationships/image" Target="../media/image192.jpg"/></Relationships>
</file>

<file path=ppt/slides/_rels/slide35.xml.rels><?xml version="1.0" encoding="UTF-8" standalone="yes"?><Relationships xmlns="http://schemas.openxmlformats.org/package/2006/relationships"><Relationship Id="rId20" Type="http://schemas.openxmlformats.org/officeDocument/2006/relationships/image" Target="../media/image6.png"/><Relationship Id="rId22" Type="http://schemas.openxmlformats.org/officeDocument/2006/relationships/image" Target="../media/image71.jpg"/><Relationship Id="rId21" Type="http://schemas.openxmlformats.org/officeDocument/2006/relationships/image" Target="../media/image1.png"/><Relationship Id="rId24" Type="http://schemas.openxmlformats.org/officeDocument/2006/relationships/image" Target="../media/image69.jpg"/><Relationship Id="rId23" Type="http://schemas.openxmlformats.org/officeDocument/2006/relationships/image" Target="../media/image37.jpg"/><Relationship Id="rId1" Type="http://schemas.openxmlformats.org/officeDocument/2006/relationships/slideLayout" Target="../slideLayouts/slideLayout23.xml"/><Relationship Id="rId2" Type="http://schemas.openxmlformats.org/officeDocument/2006/relationships/notesSlide" Target="../notesSlides/notesSlide35.xml"/><Relationship Id="rId3" Type="http://schemas.openxmlformats.org/officeDocument/2006/relationships/image" Target="../media/image83.png"/><Relationship Id="rId4" Type="http://schemas.openxmlformats.org/officeDocument/2006/relationships/image" Target="../media/image87.png"/><Relationship Id="rId9" Type="http://schemas.openxmlformats.org/officeDocument/2006/relationships/image" Target="../media/image8.png"/><Relationship Id="rId26" Type="http://schemas.openxmlformats.org/officeDocument/2006/relationships/image" Target="../media/image65.jpg"/><Relationship Id="rId25" Type="http://schemas.openxmlformats.org/officeDocument/2006/relationships/image" Target="../media/image67.jpg"/><Relationship Id="rId5" Type="http://schemas.openxmlformats.org/officeDocument/2006/relationships/image" Target="../media/image98.png"/><Relationship Id="rId6" Type="http://schemas.openxmlformats.org/officeDocument/2006/relationships/image" Target="../media/image88.png"/><Relationship Id="rId7" Type="http://schemas.openxmlformats.org/officeDocument/2006/relationships/image" Target="../media/image2.jpg"/><Relationship Id="rId8" Type="http://schemas.openxmlformats.org/officeDocument/2006/relationships/image" Target="../media/image3.png"/><Relationship Id="rId11" Type="http://schemas.openxmlformats.org/officeDocument/2006/relationships/image" Target="../media/image80.png"/><Relationship Id="rId10" Type="http://schemas.openxmlformats.org/officeDocument/2006/relationships/image" Target="../media/image94.png"/><Relationship Id="rId13" Type="http://schemas.openxmlformats.org/officeDocument/2006/relationships/image" Target="../media/image155.png"/><Relationship Id="rId12" Type="http://schemas.openxmlformats.org/officeDocument/2006/relationships/image" Target="../media/image108.jpg"/><Relationship Id="rId15" Type="http://schemas.openxmlformats.org/officeDocument/2006/relationships/image" Target="../media/image90.jpg"/><Relationship Id="rId14" Type="http://schemas.openxmlformats.org/officeDocument/2006/relationships/image" Target="../media/image5.jpg"/><Relationship Id="rId17" Type="http://schemas.openxmlformats.org/officeDocument/2006/relationships/image" Target="../media/image91.jpg"/><Relationship Id="rId16" Type="http://schemas.openxmlformats.org/officeDocument/2006/relationships/image" Target="../media/image4.jpg"/><Relationship Id="rId19" Type="http://schemas.openxmlformats.org/officeDocument/2006/relationships/image" Target="../media/image123.jpg"/><Relationship Id="rId18" Type="http://schemas.openxmlformats.org/officeDocument/2006/relationships/image" Target="../media/image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 Id="rId3" Type="http://schemas.openxmlformats.org/officeDocument/2006/relationships/image" Target="../media/image198.jpg"/><Relationship Id="rId4" Type="http://schemas.openxmlformats.org/officeDocument/2006/relationships/image" Target="../media/image20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Relationship Id="rId3" Type="http://schemas.openxmlformats.org/officeDocument/2006/relationships/image" Target="../media/image195.jpg"/><Relationship Id="rId4" Type="http://schemas.openxmlformats.org/officeDocument/2006/relationships/image" Target="../media/image21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 Id="rId3" Type="http://schemas.openxmlformats.org/officeDocument/2006/relationships/hyperlink" Target="http://aiweirdness.com/post/160776374467/new-paint-colors-invented-by-neural-network" TargetMode="External"/><Relationship Id="rId4" Type="http://schemas.openxmlformats.org/officeDocument/2006/relationships/image" Target="../media/image204.png"/><Relationship Id="rId5" Type="http://schemas.openxmlformats.org/officeDocument/2006/relationships/image" Target="../media/image20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 Id="rId3" Type="http://schemas.openxmlformats.org/officeDocument/2006/relationships/image" Target="../media/image206.jpg"/><Relationship Id="rId4" Type="http://schemas.openxmlformats.org/officeDocument/2006/relationships/image" Target="../media/image205.jpg"/><Relationship Id="rId5" Type="http://schemas.openxmlformats.org/officeDocument/2006/relationships/image" Target="../media/image2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 Id="rId3" Type="http://schemas.openxmlformats.org/officeDocument/2006/relationships/image" Target="../media/image21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3.xml"/><Relationship Id="rId3" Type="http://schemas.openxmlformats.org/officeDocument/2006/relationships/image" Target="../media/image2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4.xml"/><Relationship Id="rId3" Type="http://schemas.openxmlformats.org/officeDocument/2006/relationships/image" Target="../media/image212.png"/><Relationship Id="rId4" Type="http://schemas.openxmlformats.org/officeDocument/2006/relationships/image" Target="../media/image210.png"/><Relationship Id="rId5" Type="http://schemas.openxmlformats.org/officeDocument/2006/relationships/image" Target="../media/image2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 Id="rId3" Type="http://schemas.openxmlformats.org/officeDocument/2006/relationships/image" Target="../media/image212.png"/><Relationship Id="rId4" Type="http://schemas.openxmlformats.org/officeDocument/2006/relationships/image" Target="../media/image210.png"/><Relationship Id="rId5" Type="http://schemas.openxmlformats.org/officeDocument/2006/relationships/image" Target="../media/image2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6.xml"/><Relationship Id="rId3" Type="http://schemas.openxmlformats.org/officeDocument/2006/relationships/image" Target="../media/image212.png"/><Relationship Id="rId4" Type="http://schemas.openxmlformats.org/officeDocument/2006/relationships/image" Target="../media/image210.png"/><Relationship Id="rId5" Type="http://schemas.openxmlformats.org/officeDocument/2006/relationships/image" Target="../media/image2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7.xml"/><Relationship Id="rId3" Type="http://schemas.openxmlformats.org/officeDocument/2006/relationships/image" Target="../media/image2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8.xml"/><Relationship Id="rId3" Type="http://schemas.openxmlformats.org/officeDocument/2006/relationships/image" Target="../media/image227.jp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18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9.xml"/><Relationship Id="rId3" Type="http://schemas.openxmlformats.org/officeDocument/2006/relationships/image" Target="../media/image229.png"/><Relationship Id="rId4" Type="http://schemas.openxmlformats.org/officeDocument/2006/relationships/image" Target="../media/image2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1.xml"/><Relationship Id="rId3" Type="http://schemas.openxmlformats.org/officeDocument/2006/relationships/image" Target="../media/image2.jpg"/><Relationship Id="rId4" Type="http://schemas.openxmlformats.org/officeDocument/2006/relationships/image" Target="../media/image7.jpg"/><Relationship Id="rId9" Type="http://schemas.openxmlformats.org/officeDocument/2006/relationships/image" Target="../media/image6.pn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3.png"/><Relationship Id="rId8" Type="http://schemas.openxmlformats.org/officeDocument/2006/relationships/image" Target="../media/image8.png"/><Relationship Id="rId11" Type="http://schemas.openxmlformats.org/officeDocument/2006/relationships/image" Target="../media/image13.jpg"/><Relationship Id="rId10" Type="http://schemas.openxmlformats.org/officeDocument/2006/relationships/image" Target="../media/image1.png"/><Relationship Id="rId13" Type="http://schemas.openxmlformats.org/officeDocument/2006/relationships/image" Target="../media/image233.png"/><Relationship Id="rId12" Type="http://schemas.openxmlformats.org/officeDocument/2006/relationships/image" Target="../media/image11.jpg"/><Relationship Id="rId15" Type="http://schemas.openxmlformats.org/officeDocument/2006/relationships/image" Target="../media/image235.png"/><Relationship Id="rId14" Type="http://schemas.openxmlformats.org/officeDocument/2006/relationships/image" Target="../media/image2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2.xml"/><Relationship Id="rId3" Type="http://schemas.openxmlformats.org/officeDocument/2006/relationships/image" Target="../media/image2.jpg"/><Relationship Id="rId4" Type="http://schemas.openxmlformats.org/officeDocument/2006/relationships/image" Target="../media/image7.jpg"/><Relationship Id="rId9" Type="http://schemas.openxmlformats.org/officeDocument/2006/relationships/image" Target="../media/image6.pn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3.png"/><Relationship Id="rId8" Type="http://schemas.openxmlformats.org/officeDocument/2006/relationships/image" Target="../media/image8.png"/><Relationship Id="rId11" Type="http://schemas.openxmlformats.org/officeDocument/2006/relationships/image" Target="../media/image13.jpg"/><Relationship Id="rId10" Type="http://schemas.openxmlformats.org/officeDocument/2006/relationships/image" Target="../media/image1.png"/><Relationship Id="rId13" Type="http://schemas.openxmlformats.org/officeDocument/2006/relationships/image" Target="../media/image233.png"/><Relationship Id="rId12" Type="http://schemas.openxmlformats.org/officeDocument/2006/relationships/image" Target="../media/image11.jpg"/><Relationship Id="rId15" Type="http://schemas.openxmlformats.org/officeDocument/2006/relationships/image" Target="../media/image236.png"/><Relationship Id="rId14" Type="http://schemas.openxmlformats.org/officeDocument/2006/relationships/image" Target="../media/image241.png"/><Relationship Id="rId16" Type="http://schemas.openxmlformats.org/officeDocument/2006/relationships/image" Target="../media/image2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3.xml"/><Relationship Id="rId3" Type="http://schemas.openxmlformats.org/officeDocument/2006/relationships/image" Target="../media/image2.jpg"/><Relationship Id="rId4" Type="http://schemas.openxmlformats.org/officeDocument/2006/relationships/image" Target="../media/image7.jpg"/><Relationship Id="rId9" Type="http://schemas.openxmlformats.org/officeDocument/2006/relationships/image" Target="../media/image6.pn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3.png"/><Relationship Id="rId8" Type="http://schemas.openxmlformats.org/officeDocument/2006/relationships/image" Target="../media/image8.png"/><Relationship Id="rId11" Type="http://schemas.openxmlformats.org/officeDocument/2006/relationships/image" Target="../media/image13.jpg"/><Relationship Id="rId10" Type="http://schemas.openxmlformats.org/officeDocument/2006/relationships/image" Target="../media/image1.png"/><Relationship Id="rId13" Type="http://schemas.openxmlformats.org/officeDocument/2006/relationships/image" Target="../media/image233.png"/><Relationship Id="rId12" Type="http://schemas.openxmlformats.org/officeDocument/2006/relationships/image" Target="../media/image11.jpg"/><Relationship Id="rId15" Type="http://schemas.openxmlformats.org/officeDocument/2006/relationships/image" Target="../media/image236.png"/><Relationship Id="rId14" Type="http://schemas.openxmlformats.org/officeDocument/2006/relationships/image" Target="../media/image241.png"/><Relationship Id="rId17" Type="http://schemas.openxmlformats.org/officeDocument/2006/relationships/image" Target="../media/image252.png"/><Relationship Id="rId16" Type="http://schemas.openxmlformats.org/officeDocument/2006/relationships/image" Target="../media/image2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4.xml"/><Relationship Id="rId3" Type="http://schemas.openxmlformats.org/officeDocument/2006/relationships/image" Target="../media/image2.jpg"/><Relationship Id="rId4" Type="http://schemas.openxmlformats.org/officeDocument/2006/relationships/image" Target="../media/image7.jpg"/><Relationship Id="rId9" Type="http://schemas.openxmlformats.org/officeDocument/2006/relationships/image" Target="../media/image6.pn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3.png"/><Relationship Id="rId8" Type="http://schemas.openxmlformats.org/officeDocument/2006/relationships/image" Target="../media/image8.png"/><Relationship Id="rId11" Type="http://schemas.openxmlformats.org/officeDocument/2006/relationships/image" Target="../media/image13.jpg"/><Relationship Id="rId10" Type="http://schemas.openxmlformats.org/officeDocument/2006/relationships/image" Target="../media/image1.png"/><Relationship Id="rId13" Type="http://schemas.openxmlformats.org/officeDocument/2006/relationships/image" Target="../media/image233.png"/><Relationship Id="rId12" Type="http://schemas.openxmlformats.org/officeDocument/2006/relationships/image" Target="../media/image11.jpg"/><Relationship Id="rId15" Type="http://schemas.openxmlformats.org/officeDocument/2006/relationships/image" Target="../media/image236.png"/><Relationship Id="rId14" Type="http://schemas.openxmlformats.org/officeDocument/2006/relationships/image" Target="../media/image241.png"/><Relationship Id="rId17" Type="http://schemas.openxmlformats.org/officeDocument/2006/relationships/image" Target="../media/image252.png"/><Relationship Id="rId16" Type="http://schemas.openxmlformats.org/officeDocument/2006/relationships/image" Target="../media/image2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5.xml"/><Relationship Id="rId3" Type="http://schemas.openxmlformats.org/officeDocument/2006/relationships/image" Target="../media/image2.jpg"/><Relationship Id="rId4" Type="http://schemas.openxmlformats.org/officeDocument/2006/relationships/image" Target="../media/image7.jpg"/><Relationship Id="rId9" Type="http://schemas.openxmlformats.org/officeDocument/2006/relationships/image" Target="../media/image6.pn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3.png"/><Relationship Id="rId8" Type="http://schemas.openxmlformats.org/officeDocument/2006/relationships/image" Target="../media/image8.png"/><Relationship Id="rId11" Type="http://schemas.openxmlformats.org/officeDocument/2006/relationships/image" Target="../media/image13.jpg"/><Relationship Id="rId10" Type="http://schemas.openxmlformats.org/officeDocument/2006/relationships/image" Target="../media/image1.png"/><Relationship Id="rId13" Type="http://schemas.openxmlformats.org/officeDocument/2006/relationships/image" Target="../media/image169.jpg"/><Relationship Id="rId12" Type="http://schemas.openxmlformats.org/officeDocument/2006/relationships/image" Target="../media/image1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7.xml"/><Relationship Id="rId3" Type="http://schemas.openxmlformats.org/officeDocument/2006/relationships/image" Target="../media/image25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8.xml"/><Relationship Id="rId3" Type="http://schemas.openxmlformats.org/officeDocument/2006/relationships/image" Target="../media/image250.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9.xml"/><Relationship Id="rId3" Type="http://schemas.openxmlformats.org/officeDocument/2006/relationships/image" Target="../media/image25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1.xml"/><Relationship Id="rId3" Type="http://schemas.openxmlformats.org/officeDocument/2006/relationships/image" Target="../media/image248.png"/><Relationship Id="rId4" Type="http://schemas.openxmlformats.org/officeDocument/2006/relationships/image" Target="../media/image246.png"/><Relationship Id="rId5" Type="http://schemas.openxmlformats.org/officeDocument/2006/relationships/image" Target="../media/image24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2.xml"/><Relationship Id="rId3" Type="http://schemas.openxmlformats.org/officeDocument/2006/relationships/image" Target="../media/image247.jpg"/><Relationship Id="rId4" Type="http://schemas.openxmlformats.org/officeDocument/2006/relationships/image" Target="../media/image249.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3.xml"/><Relationship Id="rId3" Type="http://schemas.openxmlformats.org/officeDocument/2006/relationships/image" Target="../media/image257.jpg"/><Relationship Id="rId4" Type="http://schemas.openxmlformats.org/officeDocument/2006/relationships/image" Target="../media/image251.jpg"/><Relationship Id="rId5" Type="http://schemas.openxmlformats.org/officeDocument/2006/relationships/hyperlink" Target="http://colah.github.io/posts/2015-08-Understanding-LSTM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4.xml"/><Relationship Id="rId3" Type="http://schemas.openxmlformats.org/officeDocument/2006/relationships/image" Target="../media/image256.jpg"/><Relationship Id="rId4" Type="http://schemas.openxmlformats.org/officeDocument/2006/relationships/image" Target="../media/image251.jpg"/><Relationship Id="rId5" Type="http://schemas.openxmlformats.org/officeDocument/2006/relationships/hyperlink" Target="http://colah.github.io/posts/2015-08-Understanding-LSTM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8.xml"/><Relationship Id="rId3" Type="http://schemas.openxmlformats.org/officeDocument/2006/relationships/image" Target="../media/image258.png"/><Relationship Id="rId4" Type="http://schemas.openxmlformats.org/officeDocument/2006/relationships/image" Target="../media/image210.png"/><Relationship Id="rId5" Type="http://schemas.openxmlformats.org/officeDocument/2006/relationships/image" Target="../media/image21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9.xml"/><Relationship Id="rId3" Type="http://schemas.openxmlformats.org/officeDocument/2006/relationships/image" Target="../media/image2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0.xml"/><Relationship Id="rId3" Type="http://schemas.openxmlformats.org/officeDocument/2006/relationships/image" Target="../media/image26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1.xml"/><Relationship Id="rId3" Type="http://schemas.openxmlformats.org/officeDocument/2006/relationships/image" Target="../media/image26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4.xml"/><Relationship Id="rId3" Type="http://schemas.openxmlformats.org/officeDocument/2006/relationships/image" Target="../media/image26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9"/>
          <p:cNvSpPr txBox="1"/>
          <p:nvPr>
            <p:ph type="ctrTitle"/>
          </p:nvPr>
        </p:nvSpPr>
        <p:spPr>
          <a:xfrm>
            <a:off x="0" y="773250"/>
            <a:ext cx="9144000" cy="216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Recurrent Neural Networks</a:t>
            </a:r>
            <a:endParaRPr/>
          </a:p>
          <a:p>
            <a:pPr indent="0" lvl="0" marL="0" rtl="0" algn="ctr">
              <a:spcBef>
                <a:spcPts val="0"/>
              </a:spcBef>
              <a:spcAft>
                <a:spcPts val="0"/>
              </a:spcAft>
              <a:buNone/>
            </a:pPr>
            <a:r>
              <a:rPr lang="en" sz="2500"/>
              <a:t>Lecturer: Eilam Shapira</a:t>
            </a:r>
            <a:endParaRPr sz="1300"/>
          </a:p>
        </p:txBody>
      </p:sp>
      <p:sp>
        <p:nvSpPr>
          <p:cNvPr id="411" name="Google Shape;411;p69"/>
          <p:cNvSpPr txBox="1"/>
          <p:nvPr>
            <p:ph idx="1" type="subTitle"/>
          </p:nvPr>
        </p:nvSpPr>
        <p:spPr>
          <a:xfrm>
            <a:off x="-89650" y="3562850"/>
            <a:ext cx="9233700" cy="119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NLP Course - Units 5+6 - Lecture</a:t>
            </a:r>
            <a:br>
              <a:rPr lang="en"/>
            </a:br>
            <a:r>
              <a:rPr b="1" lang="en" sz="1300"/>
              <a:t>Based on Amir Feder's slides &amp; Stanford’s CS224n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Classification</a:t>
            </a:r>
            <a:endParaRPr/>
          </a:p>
        </p:txBody>
      </p:sp>
      <p:pic>
        <p:nvPicPr>
          <p:cNvPr id="914" name="Google Shape;914;p78"/>
          <p:cNvPicPr preferRelativeResize="0"/>
          <p:nvPr/>
        </p:nvPicPr>
        <p:blipFill>
          <a:blip r:embed="rId3">
            <a:alphaModFix/>
          </a:blip>
          <a:stretch>
            <a:fillRect/>
          </a:stretch>
        </p:blipFill>
        <p:spPr>
          <a:xfrm>
            <a:off x="2001625" y="1017725"/>
            <a:ext cx="5140755"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Named Entity Recognition</a:t>
            </a:r>
            <a:endParaRPr/>
          </a:p>
        </p:txBody>
      </p:sp>
      <p:pic>
        <p:nvPicPr>
          <p:cNvPr id="920" name="Google Shape;920;p79"/>
          <p:cNvPicPr preferRelativeResize="0"/>
          <p:nvPr/>
        </p:nvPicPr>
        <p:blipFill>
          <a:blip r:embed="rId3">
            <a:alphaModFix/>
          </a:blip>
          <a:stretch>
            <a:fillRect/>
          </a:stretch>
        </p:blipFill>
        <p:spPr>
          <a:xfrm>
            <a:off x="743924" y="1121675"/>
            <a:ext cx="7656151" cy="352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Translation</a:t>
            </a:r>
            <a:endParaRPr/>
          </a:p>
        </p:txBody>
      </p:sp>
      <p:pic>
        <p:nvPicPr>
          <p:cNvPr id="927" name="Google Shape;927;p80"/>
          <p:cNvPicPr preferRelativeResize="0"/>
          <p:nvPr/>
        </p:nvPicPr>
        <p:blipFill>
          <a:blip r:embed="rId3">
            <a:alphaModFix/>
          </a:blip>
          <a:stretch>
            <a:fillRect/>
          </a:stretch>
        </p:blipFill>
        <p:spPr>
          <a:xfrm>
            <a:off x="254550" y="2473213"/>
            <a:ext cx="8272463" cy="2371725"/>
          </a:xfrm>
          <a:prstGeom prst="rect">
            <a:avLst/>
          </a:prstGeom>
          <a:noFill/>
          <a:ln>
            <a:noFill/>
          </a:ln>
        </p:spPr>
      </p:pic>
      <p:pic>
        <p:nvPicPr>
          <p:cNvPr id="928" name="Google Shape;928;p80"/>
          <p:cNvPicPr preferRelativeResize="0"/>
          <p:nvPr/>
        </p:nvPicPr>
        <p:blipFill>
          <a:blip r:embed="rId4">
            <a:alphaModFix/>
          </a:blip>
          <a:stretch>
            <a:fillRect/>
          </a:stretch>
        </p:blipFill>
        <p:spPr>
          <a:xfrm>
            <a:off x="114300" y="1160536"/>
            <a:ext cx="8272462" cy="2388719"/>
          </a:xfrm>
          <a:prstGeom prst="rect">
            <a:avLst/>
          </a:prstGeom>
          <a:noFill/>
          <a:ln>
            <a:noFill/>
          </a:ln>
        </p:spPr>
      </p:pic>
      <p:sp>
        <p:nvSpPr>
          <p:cNvPr id="929" name="Google Shape;929;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81"/>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p>
            <a:pPr indent="0" lvl="0" marL="0" rtl="0" algn="ctr">
              <a:lnSpc>
                <a:spcPct val="85000"/>
              </a:lnSpc>
              <a:spcBef>
                <a:spcPts val="0"/>
              </a:spcBef>
              <a:spcAft>
                <a:spcPts val="0"/>
              </a:spcAft>
              <a:buClr>
                <a:srgbClr val="3F3F3F"/>
              </a:buClr>
              <a:buSzPts val="4100"/>
              <a:buFont typeface="Calibri"/>
              <a:buNone/>
            </a:pPr>
            <a:r>
              <a:rPr lang="en" sz="4100"/>
              <a:t>Today’s </a:t>
            </a:r>
            <a:r>
              <a:rPr lang="en" sz="4100">
                <a:latin typeface="Calibri"/>
                <a:ea typeface="Calibri"/>
                <a:cs typeface="Calibri"/>
                <a:sym typeface="Calibri"/>
              </a:rPr>
              <a:t>Agenda</a:t>
            </a:r>
            <a:endParaRPr/>
          </a:p>
        </p:txBody>
      </p:sp>
      <p:sp>
        <p:nvSpPr>
          <p:cNvPr id="936" name="Google Shape;936;p81"/>
          <p:cNvSpPr txBox="1"/>
          <p:nvPr>
            <p:ph idx="1" type="body"/>
          </p:nvPr>
        </p:nvSpPr>
        <p:spPr>
          <a:xfrm>
            <a:off x="628650" y="1369219"/>
            <a:ext cx="7886700" cy="3263400"/>
          </a:xfrm>
          <a:prstGeom prst="rect">
            <a:avLst/>
          </a:prstGeom>
          <a:noFill/>
          <a:ln>
            <a:noFill/>
          </a:ln>
        </p:spPr>
        <p:txBody>
          <a:bodyPr anchorCtr="0" anchor="t" bIns="34275" lIns="0" spcFirstLastPara="1" rIns="0" wrap="square" tIns="34275">
            <a:normAutofit/>
          </a:bodyPr>
          <a:lstStyle/>
          <a:p>
            <a:pPr indent="-241300" lvl="0" marL="177800" rtl="0" algn="l">
              <a:lnSpc>
                <a:spcPct val="150000"/>
              </a:lnSpc>
              <a:spcBef>
                <a:spcPts val="0"/>
              </a:spcBef>
              <a:spcAft>
                <a:spcPts val="0"/>
              </a:spcAft>
              <a:buSzPts val="2400"/>
              <a:buChar char="•"/>
            </a:pPr>
            <a:r>
              <a:rPr lang="en" sz="2400">
                <a:solidFill>
                  <a:schemeClr val="dk1"/>
                </a:solidFill>
              </a:rPr>
              <a:t>Sequence Classification + </a:t>
            </a:r>
            <a:r>
              <a:rPr lang="en" sz="2400">
                <a:solidFill>
                  <a:schemeClr val="dk1"/>
                </a:solidFill>
              </a:rPr>
              <a:t>Applications</a:t>
            </a:r>
            <a:endParaRPr sz="2400">
              <a:solidFill>
                <a:schemeClr val="dk1"/>
              </a:solidFill>
            </a:endParaRPr>
          </a:p>
          <a:p>
            <a:pPr indent="-241300" lvl="0" marL="177800" rtl="0" algn="l">
              <a:lnSpc>
                <a:spcPct val="150000"/>
              </a:lnSpc>
              <a:spcBef>
                <a:spcPts val="0"/>
              </a:spcBef>
              <a:spcAft>
                <a:spcPts val="0"/>
              </a:spcAft>
              <a:buSzPts val="2400"/>
              <a:buChar char="•"/>
            </a:pPr>
            <a:r>
              <a:rPr b="1" lang="en" sz="2400">
                <a:solidFill>
                  <a:schemeClr val="dk1"/>
                </a:solidFill>
              </a:rPr>
              <a:t>RNNs + Language Models</a:t>
            </a:r>
            <a:endParaRPr b="1" sz="2400">
              <a:solidFill>
                <a:schemeClr val="dk1"/>
              </a:solidFill>
            </a:endParaRPr>
          </a:p>
          <a:p>
            <a:pPr indent="-241300" lvl="0" marL="177800" rtl="0" algn="l">
              <a:lnSpc>
                <a:spcPct val="150000"/>
              </a:lnSpc>
              <a:spcBef>
                <a:spcPts val="0"/>
              </a:spcBef>
              <a:spcAft>
                <a:spcPts val="0"/>
              </a:spcAft>
              <a:buSzPts val="2400"/>
              <a:buChar char="•"/>
            </a:pPr>
            <a:r>
              <a:rPr lang="en" sz="2400">
                <a:solidFill>
                  <a:schemeClr val="dk1"/>
                </a:solidFill>
              </a:rPr>
              <a:t>LSTM</a:t>
            </a:r>
            <a:endParaRPr sz="2400">
              <a:solidFill>
                <a:schemeClr val="dk1"/>
              </a:solidFill>
            </a:endParaRPr>
          </a:p>
          <a:p>
            <a:pPr indent="-241300" lvl="0" marL="177800" rtl="0" algn="l">
              <a:lnSpc>
                <a:spcPct val="150000"/>
              </a:lnSpc>
              <a:spcBef>
                <a:spcPts val="0"/>
              </a:spcBef>
              <a:spcAft>
                <a:spcPts val="0"/>
              </a:spcAft>
              <a:buSzPts val="2400"/>
              <a:buChar char="•"/>
            </a:pPr>
            <a:r>
              <a:rPr lang="en" sz="2400">
                <a:solidFill>
                  <a:schemeClr val="dk1"/>
                </a:solidFill>
              </a:rPr>
              <a:t>Bidirectional and Multi-layer RNNs</a:t>
            </a:r>
            <a:endParaRPr sz="2400">
              <a:solidFill>
                <a:schemeClr val="dk1"/>
              </a:solidFill>
            </a:endParaRPr>
          </a:p>
          <a:p>
            <a:pPr indent="0" lvl="0" marL="177800" rtl="0" algn="l">
              <a:lnSpc>
                <a:spcPct val="150000"/>
              </a:lnSpc>
              <a:spcBef>
                <a:spcPts val="0"/>
              </a:spcBef>
              <a:spcAft>
                <a:spcPts val="0"/>
              </a:spcAft>
              <a:buNone/>
            </a:pPr>
            <a:r>
              <a:t/>
            </a:r>
            <a:endParaRPr sz="2400">
              <a:solidFill>
                <a:schemeClr val="dk1"/>
              </a:solidFill>
            </a:endParaRPr>
          </a:p>
          <a:p>
            <a:pPr indent="0" lvl="0" marL="0" rtl="0" algn="l">
              <a:lnSpc>
                <a:spcPct val="150000"/>
              </a:lnSpc>
              <a:spcBef>
                <a:spcPts val="0"/>
              </a:spcBef>
              <a:spcAft>
                <a:spcPts val="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82"/>
          <p:cNvSpPr txBox="1"/>
          <p:nvPr/>
        </p:nvSpPr>
        <p:spPr>
          <a:xfrm>
            <a:off x="363775" y="2290572"/>
            <a:ext cx="5062500" cy="582600"/>
          </a:xfrm>
          <a:prstGeom prst="rect">
            <a:avLst/>
          </a:prstGeom>
          <a:noFill/>
          <a:ln>
            <a:noFill/>
          </a:ln>
        </p:spPr>
        <p:txBody>
          <a:bodyPr anchorCtr="0" anchor="t" bIns="0" lIns="0" spcFirstLastPara="1" rIns="0" wrap="square" tIns="9525">
            <a:spAutoFit/>
          </a:bodyPr>
          <a:lstStyle/>
          <a:p>
            <a:pPr indent="-260350" lvl="0" marL="266700" marR="0" rtl="0" algn="l">
              <a:lnSpc>
                <a:spcPct val="118913"/>
              </a:lnSpc>
              <a:spcBef>
                <a:spcPts val="0"/>
              </a:spcBef>
              <a:spcAft>
                <a:spcPts val="0"/>
              </a:spcAft>
              <a:buClr>
                <a:schemeClr val="dk1"/>
              </a:buClr>
              <a:buSzPts val="1700"/>
              <a:buFont typeface="Calibri"/>
              <a:buChar char="•"/>
            </a:pPr>
            <a:r>
              <a:rPr lang="en" sz="1700">
                <a:latin typeface="Calibri"/>
                <a:ea typeface="Calibri"/>
                <a:cs typeface="Calibri"/>
                <a:sym typeface="Calibri"/>
              </a:rPr>
              <a:t>More formally: given a sequence of words</a:t>
            </a:r>
            <a:endParaRPr sz="1700">
              <a:latin typeface="Calibri"/>
              <a:ea typeface="Calibri"/>
              <a:cs typeface="Calibri"/>
              <a:sym typeface="Calibri"/>
            </a:endParaRPr>
          </a:p>
          <a:p>
            <a:pPr indent="0" lvl="0" marL="266700" marR="0" rtl="0" algn="l">
              <a:lnSpc>
                <a:spcPct val="118913"/>
              </a:lnSpc>
              <a:spcBef>
                <a:spcPts val="0"/>
              </a:spcBef>
              <a:spcAft>
                <a:spcPts val="0"/>
              </a:spcAft>
              <a:buNone/>
            </a:pPr>
            <a:r>
              <a:rPr lang="en" sz="1700">
                <a:latin typeface="Calibri"/>
                <a:ea typeface="Calibri"/>
                <a:cs typeface="Calibri"/>
                <a:sym typeface="Calibri"/>
              </a:rPr>
              <a:t>compute the probability distribution of the next word</a:t>
            </a:r>
            <a:endParaRPr sz="1700">
              <a:latin typeface="Calibri"/>
              <a:ea typeface="Calibri"/>
              <a:cs typeface="Calibri"/>
              <a:sym typeface="Calibri"/>
            </a:endParaRPr>
          </a:p>
        </p:txBody>
      </p:sp>
      <p:sp>
        <p:nvSpPr>
          <p:cNvPr id="942" name="Google Shape;942;p82"/>
          <p:cNvSpPr txBox="1"/>
          <p:nvPr/>
        </p:nvSpPr>
        <p:spPr>
          <a:xfrm>
            <a:off x="6024638" y="2290572"/>
            <a:ext cx="109500" cy="582600"/>
          </a:xfrm>
          <a:prstGeom prst="rect">
            <a:avLst/>
          </a:prstGeom>
          <a:noFill/>
          <a:ln>
            <a:noFill/>
          </a:ln>
        </p:spPr>
        <p:txBody>
          <a:bodyPr anchorCtr="0" anchor="t" bIns="0" lIns="0" spcFirstLastPara="1" rIns="0" wrap="square" tIns="9525">
            <a:spAutoFit/>
          </a:bodyPr>
          <a:lstStyle/>
          <a:p>
            <a:pPr indent="0" lvl="0" marL="12700" marR="0" rtl="0" algn="l">
              <a:lnSpc>
                <a:spcPct val="118913"/>
              </a:lnSpc>
              <a:spcBef>
                <a:spcPts val="0"/>
              </a:spcBef>
              <a:spcAft>
                <a:spcPts val="0"/>
              </a:spcAft>
              <a:buNone/>
            </a:pPr>
            <a:r>
              <a:rPr lang="en" sz="1700">
                <a:latin typeface="Calibri"/>
                <a:ea typeface="Calibri"/>
                <a:cs typeface="Calibri"/>
                <a:sym typeface="Calibri"/>
              </a:rPr>
              <a:t>,</a:t>
            </a:r>
            <a:endParaRPr sz="1700">
              <a:latin typeface="Calibri"/>
              <a:ea typeface="Calibri"/>
              <a:cs typeface="Calibri"/>
              <a:sym typeface="Calibri"/>
            </a:endParaRPr>
          </a:p>
          <a:p>
            <a:pPr indent="0" lvl="0" marL="38100" marR="0" rtl="0" algn="l">
              <a:lnSpc>
                <a:spcPct val="118913"/>
              </a:lnSpc>
              <a:spcBef>
                <a:spcPts val="0"/>
              </a:spcBef>
              <a:spcAft>
                <a:spcPts val="0"/>
              </a:spcAft>
              <a:buNone/>
            </a:pPr>
            <a:r>
              <a:rPr lang="en" sz="1700">
                <a:latin typeface="Calibri"/>
                <a:ea typeface="Calibri"/>
                <a:cs typeface="Calibri"/>
                <a:sym typeface="Calibri"/>
              </a:rPr>
              <a:t>:</a:t>
            </a:r>
            <a:endParaRPr sz="1700">
              <a:latin typeface="Calibri"/>
              <a:ea typeface="Calibri"/>
              <a:cs typeface="Calibri"/>
              <a:sym typeface="Calibri"/>
            </a:endParaRPr>
          </a:p>
        </p:txBody>
      </p:sp>
      <p:sp>
        <p:nvSpPr>
          <p:cNvPr id="943" name="Google Shape;943;p82"/>
          <p:cNvSpPr txBox="1"/>
          <p:nvPr/>
        </p:nvSpPr>
        <p:spPr>
          <a:xfrm>
            <a:off x="363765" y="3605025"/>
            <a:ext cx="7826400" cy="856200"/>
          </a:xfrm>
          <a:prstGeom prst="rect">
            <a:avLst/>
          </a:prstGeom>
          <a:noFill/>
          <a:ln>
            <a:noFill/>
          </a:ln>
        </p:spPr>
        <p:txBody>
          <a:bodyPr anchorCtr="0" anchor="t" bIns="0" lIns="0" spcFirstLastPara="1" rIns="0" wrap="square" tIns="9525">
            <a:spAutoFit/>
          </a:bodyPr>
          <a:lstStyle/>
          <a:p>
            <a:pPr indent="0" lvl="0" marL="266700" marR="0" rtl="0" algn="l">
              <a:lnSpc>
                <a:spcPct val="100000"/>
              </a:lnSpc>
              <a:spcBef>
                <a:spcPts val="0"/>
              </a:spcBef>
              <a:spcAft>
                <a:spcPts val="0"/>
              </a:spcAft>
              <a:buNone/>
            </a:pPr>
            <a:r>
              <a:rPr lang="en" sz="1700">
                <a:latin typeface="Calibri"/>
                <a:ea typeface="Calibri"/>
                <a:cs typeface="Calibri"/>
                <a:sym typeface="Calibri"/>
              </a:rPr>
              <a:t>where	           can be any word in the vocabulary</a:t>
            </a:r>
            <a:endParaRPr sz="1700">
              <a:latin typeface="Calibri"/>
              <a:ea typeface="Calibri"/>
              <a:cs typeface="Calibri"/>
              <a:sym typeface="Calibri"/>
            </a:endParaRPr>
          </a:p>
          <a:p>
            <a:pPr indent="0" lvl="0" marL="0" marR="0" rtl="0" algn="l">
              <a:lnSpc>
                <a:spcPct val="100000"/>
              </a:lnSpc>
              <a:spcBef>
                <a:spcPts val="0"/>
              </a:spcBef>
              <a:spcAft>
                <a:spcPts val="0"/>
              </a:spcAft>
              <a:buNone/>
            </a:pPr>
            <a:r>
              <a:t/>
            </a:r>
            <a:endParaRPr sz="2100">
              <a:latin typeface="Calibri"/>
              <a:ea typeface="Calibri"/>
              <a:cs typeface="Calibri"/>
              <a:sym typeface="Calibri"/>
            </a:endParaRPr>
          </a:p>
          <a:p>
            <a:pPr indent="-260350" lvl="0" marL="266700" marR="0" rtl="0" algn="l">
              <a:lnSpc>
                <a:spcPct val="100000"/>
              </a:lnSpc>
              <a:spcBef>
                <a:spcPts val="0"/>
              </a:spcBef>
              <a:spcAft>
                <a:spcPts val="0"/>
              </a:spcAft>
              <a:buClr>
                <a:schemeClr val="dk1"/>
              </a:buClr>
              <a:buSzPts val="1700"/>
              <a:buFont typeface="Calibri"/>
              <a:buChar char="•"/>
            </a:pPr>
            <a:r>
              <a:rPr lang="en" sz="1700">
                <a:latin typeface="Calibri"/>
                <a:ea typeface="Calibri"/>
                <a:cs typeface="Calibri"/>
                <a:sym typeface="Calibri"/>
              </a:rPr>
              <a:t>A system that does this is called a </a:t>
            </a:r>
            <a:r>
              <a:rPr b="1" lang="en" sz="1700">
                <a:solidFill>
                  <a:srgbClr val="6AA84F"/>
                </a:solidFill>
                <a:latin typeface="Calibri"/>
                <a:ea typeface="Calibri"/>
                <a:cs typeface="Calibri"/>
                <a:sym typeface="Calibri"/>
              </a:rPr>
              <a:t>Language Model</a:t>
            </a:r>
            <a:endParaRPr b="1" sz="1700">
              <a:solidFill>
                <a:srgbClr val="6AA84F"/>
              </a:solidFill>
              <a:latin typeface="Calibri"/>
              <a:ea typeface="Calibri"/>
              <a:cs typeface="Calibri"/>
              <a:sym typeface="Calibri"/>
            </a:endParaRPr>
          </a:p>
        </p:txBody>
      </p:sp>
      <p:sp>
        <p:nvSpPr>
          <p:cNvPr id="944" name="Google Shape;944;p82"/>
          <p:cNvSpPr txBox="1"/>
          <p:nvPr>
            <p:ph type="title"/>
          </p:nvPr>
        </p:nvSpPr>
        <p:spPr>
          <a:xfrm>
            <a:off x="363754" y="200025"/>
            <a:ext cx="78264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Language Modeling</a:t>
            </a:r>
            <a:endParaRPr/>
          </a:p>
        </p:txBody>
      </p:sp>
      <p:sp>
        <p:nvSpPr>
          <p:cNvPr id="945" name="Google Shape;945;p82"/>
          <p:cNvSpPr/>
          <p:nvPr/>
        </p:nvSpPr>
        <p:spPr>
          <a:xfrm>
            <a:off x="6888299" y="1820532"/>
            <a:ext cx="651034" cy="372904"/>
          </a:xfrm>
          <a:custGeom>
            <a:rect b="b" l="l" r="r" t="t"/>
            <a:pathLst>
              <a:path extrusionOk="0" h="497205" w="868045">
                <a:moveTo>
                  <a:pt x="433819" y="0"/>
                </a:moveTo>
                <a:lnTo>
                  <a:pt x="374953" y="2269"/>
                </a:lnTo>
                <a:lnTo>
                  <a:pt x="318495" y="8879"/>
                </a:lnTo>
                <a:lnTo>
                  <a:pt x="264959" y="19534"/>
                </a:lnTo>
                <a:lnTo>
                  <a:pt x="214865" y="33937"/>
                </a:lnTo>
                <a:lnTo>
                  <a:pt x="168727" y="51793"/>
                </a:lnTo>
                <a:lnTo>
                  <a:pt x="127065" y="72805"/>
                </a:lnTo>
                <a:lnTo>
                  <a:pt x="90393" y="96678"/>
                </a:lnTo>
                <a:lnTo>
                  <a:pt x="59230" y="123114"/>
                </a:lnTo>
                <a:lnTo>
                  <a:pt x="34092" y="151818"/>
                </a:lnTo>
                <a:lnTo>
                  <a:pt x="3960" y="214846"/>
                </a:lnTo>
                <a:lnTo>
                  <a:pt x="0" y="248577"/>
                </a:lnTo>
                <a:lnTo>
                  <a:pt x="3960" y="282307"/>
                </a:lnTo>
                <a:lnTo>
                  <a:pt x="34092" y="345335"/>
                </a:lnTo>
                <a:lnTo>
                  <a:pt x="59230" y="374039"/>
                </a:lnTo>
                <a:lnTo>
                  <a:pt x="90393" y="400475"/>
                </a:lnTo>
                <a:lnTo>
                  <a:pt x="127065" y="424348"/>
                </a:lnTo>
                <a:lnTo>
                  <a:pt x="168727" y="445360"/>
                </a:lnTo>
                <a:lnTo>
                  <a:pt x="214865" y="463216"/>
                </a:lnTo>
                <a:lnTo>
                  <a:pt x="264959" y="477620"/>
                </a:lnTo>
                <a:lnTo>
                  <a:pt x="318495" y="488274"/>
                </a:lnTo>
                <a:lnTo>
                  <a:pt x="374953" y="494885"/>
                </a:lnTo>
                <a:lnTo>
                  <a:pt x="433819" y="497154"/>
                </a:lnTo>
                <a:lnTo>
                  <a:pt x="492687" y="494885"/>
                </a:lnTo>
                <a:lnTo>
                  <a:pt x="549147" y="488274"/>
                </a:lnTo>
                <a:lnTo>
                  <a:pt x="602684" y="477620"/>
                </a:lnTo>
                <a:lnTo>
                  <a:pt x="652779" y="463216"/>
                </a:lnTo>
                <a:lnTo>
                  <a:pt x="698916" y="445360"/>
                </a:lnTo>
                <a:lnTo>
                  <a:pt x="740578" y="424348"/>
                </a:lnTo>
                <a:lnTo>
                  <a:pt x="777248" y="400475"/>
                </a:lnTo>
                <a:lnTo>
                  <a:pt x="808410" y="374039"/>
                </a:lnTo>
                <a:lnTo>
                  <a:pt x="833547" y="345335"/>
                </a:lnTo>
                <a:lnTo>
                  <a:pt x="863678" y="282307"/>
                </a:lnTo>
                <a:lnTo>
                  <a:pt x="867638" y="248577"/>
                </a:lnTo>
                <a:lnTo>
                  <a:pt x="863678" y="214846"/>
                </a:lnTo>
                <a:lnTo>
                  <a:pt x="833547" y="151818"/>
                </a:lnTo>
                <a:lnTo>
                  <a:pt x="808410" y="123114"/>
                </a:lnTo>
                <a:lnTo>
                  <a:pt x="777248" y="96678"/>
                </a:lnTo>
                <a:lnTo>
                  <a:pt x="740578" y="72805"/>
                </a:lnTo>
                <a:lnTo>
                  <a:pt x="698916" y="51793"/>
                </a:lnTo>
                <a:lnTo>
                  <a:pt x="652779" y="33937"/>
                </a:lnTo>
                <a:lnTo>
                  <a:pt x="602684" y="19534"/>
                </a:lnTo>
                <a:lnTo>
                  <a:pt x="549147" y="8879"/>
                </a:lnTo>
                <a:lnTo>
                  <a:pt x="492687" y="2269"/>
                </a:lnTo>
                <a:lnTo>
                  <a:pt x="433819"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946" name="Google Shape;946;p82"/>
          <p:cNvSpPr txBox="1"/>
          <p:nvPr/>
        </p:nvSpPr>
        <p:spPr>
          <a:xfrm>
            <a:off x="6994107" y="1887863"/>
            <a:ext cx="5019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400">
                <a:latin typeface="Calibri"/>
                <a:ea typeface="Calibri"/>
                <a:cs typeface="Calibri"/>
                <a:sym typeface="Calibri"/>
              </a:rPr>
              <a:t>exams</a:t>
            </a:r>
            <a:endParaRPr sz="1400">
              <a:latin typeface="Calibri"/>
              <a:ea typeface="Calibri"/>
              <a:cs typeface="Calibri"/>
              <a:sym typeface="Calibri"/>
            </a:endParaRPr>
          </a:p>
        </p:txBody>
      </p:sp>
      <p:grpSp>
        <p:nvGrpSpPr>
          <p:cNvPr id="947" name="Google Shape;947;p82"/>
          <p:cNvGrpSpPr/>
          <p:nvPr/>
        </p:nvGrpSpPr>
        <p:grpSpPr>
          <a:xfrm>
            <a:off x="6171428" y="1868605"/>
            <a:ext cx="716926" cy="591264"/>
            <a:chOff x="8228571" y="2491473"/>
            <a:chExt cx="955902" cy="788352"/>
          </a:xfrm>
        </p:grpSpPr>
        <p:sp>
          <p:nvSpPr>
            <p:cNvPr id="948" name="Google Shape;948;p82"/>
            <p:cNvSpPr/>
            <p:nvPr/>
          </p:nvSpPr>
          <p:spPr>
            <a:xfrm>
              <a:off x="8398344" y="2491473"/>
              <a:ext cx="786129" cy="208280"/>
            </a:xfrm>
            <a:custGeom>
              <a:rect b="b" l="l" r="r" t="t"/>
              <a:pathLst>
                <a:path extrusionOk="0" h="208280" w="786129">
                  <a:moveTo>
                    <a:pt x="699257" y="180195"/>
                  </a:moveTo>
                  <a:lnTo>
                    <a:pt x="693178" y="208114"/>
                  </a:lnTo>
                  <a:lnTo>
                    <a:pt x="786053" y="184480"/>
                  </a:lnTo>
                  <a:lnTo>
                    <a:pt x="784508" y="183235"/>
                  </a:lnTo>
                  <a:lnTo>
                    <a:pt x="713219" y="183235"/>
                  </a:lnTo>
                  <a:lnTo>
                    <a:pt x="699257" y="180195"/>
                  </a:lnTo>
                  <a:close/>
                </a:path>
                <a:path extrusionOk="0" h="208280" w="786129">
                  <a:moveTo>
                    <a:pt x="705336" y="152279"/>
                  </a:moveTo>
                  <a:lnTo>
                    <a:pt x="699257" y="180195"/>
                  </a:lnTo>
                  <a:lnTo>
                    <a:pt x="713219" y="183235"/>
                  </a:lnTo>
                  <a:lnTo>
                    <a:pt x="719302" y="155321"/>
                  </a:lnTo>
                  <a:lnTo>
                    <a:pt x="705336" y="152279"/>
                  </a:lnTo>
                  <a:close/>
                </a:path>
                <a:path extrusionOk="0" h="208280" w="786129">
                  <a:moveTo>
                    <a:pt x="711415" y="124358"/>
                  </a:moveTo>
                  <a:lnTo>
                    <a:pt x="705336" y="152279"/>
                  </a:lnTo>
                  <a:lnTo>
                    <a:pt x="719302" y="155321"/>
                  </a:lnTo>
                  <a:lnTo>
                    <a:pt x="713219" y="183235"/>
                  </a:lnTo>
                  <a:lnTo>
                    <a:pt x="784508" y="183235"/>
                  </a:lnTo>
                  <a:lnTo>
                    <a:pt x="711415" y="124358"/>
                  </a:lnTo>
                  <a:close/>
                </a:path>
                <a:path extrusionOk="0" h="208280" w="786129">
                  <a:moveTo>
                    <a:pt x="6083" y="0"/>
                  </a:moveTo>
                  <a:lnTo>
                    <a:pt x="0" y="27927"/>
                  </a:lnTo>
                  <a:lnTo>
                    <a:pt x="699257" y="180195"/>
                  </a:lnTo>
                  <a:lnTo>
                    <a:pt x="705336" y="152279"/>
                  </a:lnTo>
                  <a:lnTo>
                    <a:pt x="6083"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949" name="Google Shape;949;p82"/>
            <p:cNvSpPr/>
            <p:nvPr/>
          </p:nvSpPr>
          <p:spPr>
            <a:xfrm>
              <a:off x="8228571" y="2815005"/>
              <a:ext cx="845184" cy="464820"/>
            </a:xfrm>
            <a:custGeom>
              <a:rect b="b" l="l" r="r" t="t"/>
              <a:pathLst>
                <a:path extrusionOk="0" h="464820" w="845184">
                  <a:moveTo>
                    <a:pt x="422554" y="0"/>
                  </a:moveTo>
                  <a:lnTo>
                    <a:pt x="360111" y="2519"/>
                  </a:lnTo>
                  <a:lnTo>
                    <a:pt x="300513" y="9837"/>
                  </a:lnTo>
                  <a:lnTo>
                    <a:pt x="244414" y="21595"/>
                  </a:lnTo>
                  <a:lnTo>
                    <a:pt x="192466" y="37433"/>
                  </a:lnTo>
                  <a:lnTo>
                    <a:pt x="145325" y="56992"/>
                  </a:lnTo>
                  <a:lnTo>
                    <a:pt x="103643" y="79912"/>
                  </a:lnTo>
                  <a:lnTo>
                    <a:pt x="68074" y="105834"/>
                  </a:lnTo>
                  <a:lnTo>
                    <a:pt x="39272" y="134400"/>
                  </a:lnTo>
                  <a:lnTo>
                    <a:pt x="4581" y="198021"/>
                  </a:lnTo>
                  <a:lnTo>
                    <a:pt x="0" y="232359"/>
                  </a:lnTo>
                  <a:lnTo>
                    <a:pt x="4581" y="266693"/>
                  </a:lnTo>
                  <a:lnTo>
                    <a:pt x="39272" y="330312"/>
                  </a:lnTo>
                  <a:lnTo>
                    <a:pt x="68074" y="358877"/>
                  </a:lnTo>
                  <a:lnTo>
                    <a:pt x="103643" y="384800"/>
                  </a:lnTo>
                  <a:lnTo>
                    <a:pt x="145325" y="407722"/>
                  </a:lnTo>
                  <a:lnTo>
                    <a:pt x="192466" y="427281"/>
                  </a:lnTo>
                  <a:lnTo>
                    <a:pt x="244414" y="443121"/>
                  </a:lnTo>
                  <a:lnTo>
                    <a:pt x="300513" y="454879"/>
                  </a:lnTo>
                  <a:lnTo>
                    <a:pt x="360111" y="462198"/>
                  </a:lnTo>
                  <a:lnTo>
                    <a:pt x="422554" y="464718"/>
                  </a:lnTo>
                  <a:lnTo>
                    <a:pt x="484997" y="462198"/>
                  </a:lnTo>
                  <a:lnTo>
                    <a:pt x="544596" y="454879"/>
                  </a:lnTo>
                  <a:lnTo>
                    <a:pt x="600697" y="443121"/>
                  </a:lnTo>
                  <a:lnTo>
                    <a:pt x="652645" y="427281"/>
                  </a:lnTo>
                  <a:lnTo>
                    <a:pt x="699788" y="407722"/>
                  </a:lnTo>
                  <a:lnTo>
                    <a:pt x="741472" y="384800"/>
                  </a:lnTo>
                  <a:lnTo>
                    <a:pt x="777042" y="358877"/>
                  </a:lnTo>
                  <a:lnTo>
                    <a:pt x="805846" y="330312"/>
                  </a:lnTo>
                  <a:lnTo>
                    <a:pt x="840539" y="266693"/>
                  </a:lnTo>
                  <a:lnTo>
                    <a:pt x="845121" y="232359"/>
                  </a:lnTo>
                  <a:lnTo>
                    <a:pt x="840539" y="198021"/>
                  </a:lnTo>
                  <a:lnTo>
                    <a:pt x="805846" y="134400"/>
                  </a:lnTo>
                  <a:lnTo>
                    <a:pt x="777042" y="105834"/>
                  </a:lnTo>
                  <a:lnTo>
                    <a:pt x="741472" y="79912"/>
                  </a:lnTo>
                  <a:lnTo>
                    <a:pt x="699788" y="56992"/>
                  </a:lnTo>
                  <a:lnTo>
                    <a:pt x="652645" y="37433"/>
                  </a:lnTo>
                  <a:lnTo>
                    <a:pt x="600697" y="21595"/>
                  </a:lnTo>
                  <a:lnTo>
                    <a:pt x="544596" y="9837"/>
                  </a:lnTo>
                  <a:lnTo>
                    <a:pt x="484997" y="2519"/>
                  </a:lnTo>
                  <a:lnTo>
                    <a:pt x="422554"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950" name="Google Shape;950;p82"/>
          <p:cNvSpPr txBox="1"/>
          <p:nvPr/>
        </p:nvSpPr>
        <p:spPr>
          <a:xfrm>
            <a:off x="6269869" y="2157600"/>
            <a:ext cx="5019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400">
                <a:latin typeface="Calibri"/>
                <a:ea typeface="Calibri"/>
                <a:cs typeface="Calibri"/>
                <a:sym typeface="Calibri"/>
              </a:rPr>
              <a:t>minds</a:t>
            </a:r>
            <a:endParaRPr sz="1400">
              <a:latin typeface="Calibri"/>
              <a:ea typeface="Calibri"/>
              <a:cs typeface="Calibri"/>
              <a:sym typeface="Calibri"/>
            </a:endParaRPr>
          </a:p>
        </p:txBody>
      </p:sp>
      <p:sp>
        <p:nvSpPr>
          <p:cNvPr id="951" name="Google Shape;951;p82"/>
          <p:cNvSpPr/>
          <p:nvPr/>
        </p:nvSpPr>
        <p:spPr>
          <a:xfrm>
            <a:off x="6194298" y="1934908"/>
            <a:ext cx="110013" cy="220979"/>
          </a:xfrm>
          <a:custGeom>
            <a:rect b="b" l="l" r="r" t="t"/>
            <a:pathLst>
              <a:path extrusionOk="0" h="294639" w="146684">
                <a:moveTo>
                  <a:pt x="94247" y="222160"/>
                </a:moveTo>
                <a:lnTo>
                  <a:pt x="68173" y="233832"/>
                </a:lnTo>
                <a:lnTo>
                  <a:pt x="142328" y="294563"/>
                </a:lnTo>
                <a:lnTo>
                  <a:pt x="144863" y="235204"/>
                </a:lnTo>
                <a:lnTo>
                  <a:pt x="100088" y="235204"/>
                </a:lnTo>
                <a:lnTo>
                  <a:pt x="94247" y="222160"/>
                </a:lnTo>
                <a:close/>
              </a:path>
              <a:path extrusionOk="0" h="294639" w="146684">
                <a:moveTo>
                  <a:pt x="120336" y="210481"/>
                </a:moveTo>
                <a:lnTo>
                  <a:pt x="94247" y="222160"/>
                </a:lnTo>
                <a:lnTo>
                  <a:pt x="100088" y="235204"/>
                </a:lnTo>
                <a:lnTo>
                  <a:pt x="126174" y="223520"/>
                </a:lnTo>
                <a:lnTo>
                  <a:pt x="120336" y="210481"/>
                </a:lnTo>
                <a:close/>
              </a:path>
              <a:path extrusionOk="0" h="294639" w="146684">
                <a:moveTo>
                  <a:pt x="146418" y="198805"/>
                </a:moveTo>
                <a:lnTo>
                  <a:pt x="120336" y="210481"/>
                </a:lnTo>
                <a:lnTo>
                  <a:pt x="126174" y="223520"/>
                </a:lnTo>
                <a:lnTo>
                  <a:pt x="100088" y="235204"/>
                </a:lnTo>
                <a:lnTo>
                  <a:pt x="144863" y="235204"/>
                </a:lnTo>
                <a:lnTo>
                  <a:pt x="146418" y="198805"/>
                </a:lnTo>
                <a:close/>
              </a:path>
              <a:path extrusionOk="0" h="294639" w="146684">
                <a:moveTo>
                  <a:pt x="26085" y="0"/>
                </a:moveTo>
                <a:lnTo>
                  <a:pt x="0" y="11684"/>
                </a:lnTo>
                <a:lnTo>
                  <a:pt x="94247" y="222160"/>
                </a:lnTo>
                <a:lnTo>
                  <a:pt x="120336" y="210481"/>
                </a:lnTo>
                <a:lnTo>
                  <a:pt x="26085"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952" name="Google Shape;952;p82"/>
          <p:cNvSpPr/>
          <p:nvPr/>
        </p:nvSpPr>
        <p:spPr>
          <a:xfrm>
            <a:off x="6936171" y="1343186"/>
            <a:ext cx="780574" cy="348614"/>
          </a:xfrm>
          <a:custGeom>
            <a:rect b="b" l="l" r="r" t="t"/>
            <a:pathLst>
              <a:path extrusionOk="0" h="464819" w="1040765">
                <a:moveTo>
                  <a:pt x="520115" y="0"/>
                </a:moveTo>
                <a:lnTo>
                  <a:pt x="454871" y="1810"/>
                </a:lnTo>
                <a:lnTo>
                  <a:pt x="392046" y="7096"/>
                </a:lnTo>
                <a:lnTo>
                  <a:pt x="332127" y="15641"/>
                </a:lnTo>
                <a:lnTo>
                  <a:pt x="275602" y="27226"/>
                </a:lnTo>
                <a:lnTo>
                  <a:pt x="222958" y="41633"/>
                </a:lnTo>
                <a:lnTo>
                  <a:pt x="174682" y="58644"/>
                </a:lnTo>
                <a:lnTo>
                  <a:pt x="131262" y="78043"/>
                </a:lnTo>
                <a:lnTo>
                  <a:pt x="93184" y="99610"/>
                </a:lnTo>
                <a:lnTo>
                  <a:pt x="60937" y="123129"/>
                </a:lnTo>
                <a:lnTo>
                  <a:pt x="15884" y="175148"/>
                </a:lnTo>
                <a:lnTo>
                  <a:pt x="0" y="232359"/>
                </a:lnTo>
                <a:lnTo>
                  <a:pt x="4052" y="261506"/>
                </a:lnTo>
                <a:lnTo>
                  <a:pt x="35008" y="316342"/>
                </a:lnTo>
                <a:lnTo>
                  <a:pt x="93184" y="365113"/>
                </a:lnTo>
                <a:lnTo>
                  <a:pt x="131262" y="386680"/>
                </a:lnTo>
                <a:lnTo>
                  <a:pt x="174682" y="406077"/>
                </a:lnTo>
                <a:lnTo>
                  <a:pt x="222958" y="423088"/>
                </a:lnTo>
                <a:lnTo>
                  <a:pt x="275602" y="437494"/>
                </a:lnTo>
                <a:lnTo>
                  <a:pt x="332127" y="449078"/>
                </a:lnTo>
                <a:lnTo>
                  <a:pt x="392046" y="457622"/>
                </a:lnTo>
                <a:lnTo>
                  <a:pt x="454871" y="462908"/>
                </a:lnTo>
                <a:lnTo>
                  <a:pt x="520115" y="464718"/>
                </a:lnTo>
                <a:lnTo>
                  <a:pt x="585357" y="462908"/>
                </a:lnTo>
                <a:lnTo>
                  <a:pt x="648180" y="457622"/>
                </a:lnTo>
                <a:lnTo>
                  <a:pt x="708098" y="449078"/>
                </a:lnTo>
                <a:lnTo>
                  <a:pt x="764623" y="437494"/>
                </a:lnTo>
                <a:lnTo>
                  <a:pt x="817267" y="423088"/>
                </a:lnTo>
                <a:lnTo>
                  <a:pt x="865544" y="406077"/>
                </a:lnTo>
                <a:lnTo>
                  <a:pt x="908965" y="386680"/>
                </a:lnTo>
                <a:lnTo>
                  <a:pt x="947043" y="365113"/>
                </a:lnTo>
                <a:lnTo>
                  <a:pt x="979291" y="341594"/>
                </a:lnTo>
                <a:lnTo>
                  <a:pt x="1024346" y="289573"/>
                </a:lnTo>
                <a:lnTo>
                  <a:pt x="1040231" y="232359"/>
                </a:lnTo>
                <a:lnTo>
                  <a:pt x="1036179" y="203214"/>
                </a:lnTo>
                <a:lnTo>
                  <a:pt x="1005221" y="148381"/>
                </a:lnTo>
                <a:lnTo>
                  <a:pt x="947043" y="99610"/>
                </a:lnTo>
                <a:lnTo>
                  <a:pt x="908965" y="78043"/>
                </a:lnTo>
                <a:lnTo>
                  <a:pt x="865544" y="58644"/>
                </a:lnTo>
                <a:lnTo>
                  <a:pt x="817267" y="41633"/>
                </a:lnTo>
                <a:lnTo>
                  <a:pt x="764623" y="27226"/>
                </a:lnTo>
                <a:lnTo>
                  <a:pt x="708098" y="15641"/>
                </a:lnTo>
                <a:lnTo>
                  <a:pt x="648180" y="7096"/>
                </a:lnTo>
                <a:lnTo>
                  <a:pt x="585357" y="1810"/>
                </a:lnTo>
                <a:lnTo>
                  <a:pt x="520115"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953" name="Google Shape;953;p82"/>
          <p:cNvSpPr txBox="1"/>
          <p:nvPr/>
        </p:nvSpPr>
        <p:spPr>
          <a:xfrm>
            <a:off x="7073980" y="1389506"/>
            <a:ext cx="6429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400">
                <a:latin typeface="Calibri"/>
                <a:ea typeface="Calibri"/>
                <a:cs typeface="Calibri"/>
                <a:sym typeface="Calibri"/>
              </a:rPr>
              <a:t>laptops</a:t>
            </a:r>
            <a:endParaRPr sz="1400">
              <a:latin typeface="Calibri"/>
              <a:ea typeface="Calibri"/>
              <a:cs typeface="Calibri"/>
              <a:sym typeface="Calibri"/>
            </a:endParaRPr>
          </a:p>
        </p:txBody>
      </p:sp>
      <p:grpSp>
        <p:nvGrpSpPr>
          <p:cNvPr id="954" name="Google Shape;954;p82"/>
          <p:cNvGrpSpPr/>
          <p:nvPr/>
        </p:nvGrpSpPr>
        <p:grpSpPr>
          <a:xfrm>
            <a:off x="6231007" y="1134656"/>
            <a:ext cx="676998" cy="634603"/>
            <a:chOff x="8308009" y="1512874"/>
            <a:chExt cx="902664" cy="846138"/>
          </a:xfrm>
        </p:grpSpPr>
        <p:sp>
          <p:nvSpPr>
            <p:cNvPr id="955" name="Google Shape;955;p82"/>
            <p:cNvSpPr/>
            <p:nvPr/>
          </p:nvSpPr>
          <p:spPr>
            <a:xfrm>
              <a:off x="8346440" y="2006587"/>
              <a:ext cx="864234" cy="352425"/>
            </a:xfrm>
            <a:custGeom>
              <a:rect b="b" l="l" r="r" t="t"/>
              <a:pathLst>
                <a:path extrusionOk="0" h="352425" w="864234">
                  <a:moveTo>
                    <a:pt x="778588" y="26685"/>
                  </a:moveTo>
                  <a:lnTo>
                    <a:pt x="0" y="325450"/>
                  </a:lnTo>
                  <a:lnTo>
                    <a:pt x="10236" y="352120"/>
                  </a:lnTo>
                  <a:lnTo>
                    <a:pt x="788822" y="53356"/>
                  </a:lnTo>
                  <a:lnTo>
                    <a:pt x="778588" y="26685"/>
                  </a:lnTo>
                  <a:close/>
                </a:path>
                <a:path extrusionOk="0" h="352425" w="864234">
                  <a:moveTo>
                    <a:pt x="852531" y="21564"/>
                  </a:moveTo>
                  <a:lnTo>
                    <a:pt x="791933" y="21564"/>
                  </a:lnTo>
                  <a:lnTo>
                    <a:pt x="802170" y="48234"/>
                  </a:lnTo>
                  <a:lnTo>
                    <a:pt x="788822" y="53356"/>
                  </a:lnTo>
                  <a:lnTo>
                    <a:pt x="799058" y="80035"/>
                  </a:lnTo>
                  <a:lnTo>
                    <a:pt x="852531" y="21564"/>
                  </a:lnTo>
                  <a:close/>
                </a:path>
                <a:path extrusionOk="0" h="352425" w="864234">
                  <a:moveTo>
                    <a:pt x="791933" y="21564"/>
                  </a:moveTo>
                  <a:lnTo>
                    <a:pt x="778588" y="26685"/>
                  </a:lnTo>
                  <a:lnTo>
                    <a:pt x="788822" y="53356"/>
                  </a:lnTo>
                  <a:lnTo>
                    <a:pt x="802170" y="48234"/>
                  </a:lnTo>
                  <a:lnTo>
                    <a:pt x="791933" y="21564"/>
                  </a:lnTo>
                  <a:close/>
                </a:path>
                <a:path extrusionOk="0" h="352425" w="864234">
                  <a:moveTo>
                    <a:pt x="768350" y="0"/>
                  </a:moveTo>
                  <a:lnTo>
                    <a:pt x="778588" y="26685"/>
                  </a:lnTo>
                  <a:lnTo>
                    <a:pt x="791933" y="21564"/>
                  </a:lnTo>
                  <a:lnTo>
                    <a:pt x="852531" y="21564"/>
                  </a:lnTo>
                  <a:lnTo>
                    <a:pt x="863739" y="9309"/>
                  </a:lnTo>
                  <a:lnTo>
                    <a:pt x="768350"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956" name="Google Shape;956;p82"/>
            <p:cNvSpPr/>
            <p:nvPr/>
          </p:nvSpPr>
          <p:spPr>
            <a:xfrm>
              <a:off x="8308009" y="1512874"/>
              <a:ext cx="845184" cy="464819"/>
            </a:xfrm>
            <a:custGeom>
              <a:rect b="b" l="l" r="r" t="t"/>
              <a:pathLst>
                <a:path extrusionOk="0" h="464819" w="845184">
                  <a:moveTo>
                    <a:pt x="422567" y="0"/>
                  </a:moveTo>
                  <a:lnTo>
                    <a:pt x="360123" y="2519"/>
                  </a:lnTo>
                  <a:lnTo>
                    <a:pt x="300524" y="9837"/>
                  </a:lnTo>
                  <a:lnTo>
                    <a:pt x="244424" y="21595"/>
                  </a:lnTo>
                  <a:lnTo>
                    <a:pt x="192475" y="37433"/>
                  </a:lnTo>
                  <a:lnTo>
                    <a:pt x="145332" y="56992"/>
                  </a:lnTo>
                  <a:lnTo>
                    <a:pt x="103649" y="79912"/>
                  </a:lnTo>
                  <a:lnTo>
                    <a:pt x="68078" y="105834"/>
                  </a:lnTo>
                  <a:lnTo>
                    <a:pt x="39274" y="134400"/>
                  </a:lnTo>
                  <a:lnTo>
                    <a:pt x="4581" y="198021"/>
                  </a:lnTo>
                  <a:lnTo>
                    <a:pt x="0" y="232359"/>
                  </a:lnTo>
                  <a:lnTo>
                    <a:pt x="4581" y="266693"/>
                  </a:lnTo>
                  <a:lnTo>
                    <a:pt x="39274" y="330312"/>
                  </a:lnTo>
                  <a:lnTo>
                    <a:pt x="68078" y="358877"/>
                  </a:lnTo>
                  <a:lnTo>
                    <a:pt x="103649" y="384800"/>
                  </a:lnTo>
                  <a:lnTo>
                    <a:pt x="145332" y="407722"/>
                  </a:lnTo>
                  <a:lnTo>
                    <a:pt x="192475" y="427281"/>
                  </a:lnTo>
                  <a:lnTo>
                    <a:pt x="244424" y="443121"/>
                  </a:lnTo>
                  <a:lnTo>
                    <a:pt x="300524" y="454879"/>
                  </a:lnTo>
                  <a:lnTo>
                    <a:pt x="360123" y="462198"/>
                  </a:lnTo>
                  <a:lnTo>
                    <a:pt x="422567" y="464718"/>
                  </a:lnTo>
                  <a:lnTo>
                    <a:pt x="485010" y="462198"/>
                  </a:lnTo>
                  <a:lnTo>
                    <a:pt x="544609" y="454879"/>
                  </a:lnTo>
                  <a:lnTo>
                    <a:pt x="600709" y="443121"/>
                  </a:lnTo>
                  <a:lnTo>
                    <a:pt x="652658" y="427281"/>
                  </a:lnTo>
                  <a:lnTo>
                    <a:pt x="699801" y="407722"/>
                  </a:lnTo>
                  <a:lnTo>
                    <a:pt x="741484" y="384800"/>
                  </a:lnTo>
                  <a:lnTo>
                    <a:pt x="777055" y="358877"/>
                  </a:lnTo>
                  <a:lnTo>
                    <a:pt x="805859" y="330312"/>
                  </a:lnTo>
                  <a:lnTo>
                    <a:pt x="840552" y="266693"/>
                  </a:lnTo>
                  <a:lnTo>
                    <a:pt x="845134" y="232359"/>
                  </a:lnTo>
                  <a:lnTo>
                    <a:pt x="840552" y="198021"/>
                  </a:lnTo>
                  <a:lnTo>
                    <a:pt x="805859" y="134400"/>
                  </a:lnTo>
                  <a:lnTo>
                    <a:pt x="777055" y="105834"/>
                  </a:lnTo>
                  <a:lnTo>
                    <a:pt x="741484" y="79912"/>
                  </a:lnTo>
                  <a:lnTo>
                    <a:pt x="699801" y="56992"/>
                  </a:lnTo>
                  <a:lnTo>
                    <a:pt x="652658" y="37433"/>
                  </a:lnTo>
                  <a:lnTo>
                    <a:pt x="600709" y="21595"/>
                  </a:lnTo>
                  <a:lnTo>
                    <a:pt x="544609" y="9837"/>
                  </a:lnTo>
                  <a:lnTo>
                    <a:pt x="485010" y="2519"/>
                  </a:lnTo>
                  <a:lnTo>
                    <a:pt x="422567"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957" name="Google Shape;957;p82"/>
          <p:cNvSpPr txBox="1"/>
          <p:nvPr/>
        </p:nvSpPr>
        <p:spPr>
          <a:xfrm>
            <a:off x="363775" y="818225"/>
            <a:ext cx="6792000" cy="1129500"/>
          </a:xfrm>
          <a:prstGeom prst="rect">
            <a:avLst/>
          </a:prstGeom>
          <a:noFill/>
          <a:ln>
            <a:noFill/>
          </a:ln>
        </p:spPr>
        <p:txBody>
          <a:bodyPr anchorCtr="0" anchor="t" bIns="0" lIns="0" spcFirstLastPara="1" rIns="0" wrap="square" tIns="64300">
            <a:spAutoFit/>
          </a:bodyPr>
          <a:lstStyle/>
          <a:p>
            <a:pPr indent="-260350" lvl="0" marL="266700" marR="0" rtl="0" algn="l">
              <a:lnSpc>
                <a:spcPct val="100000"/>
              </a:lnSpc>
              <a:spcBef>
                <a:spcPts val="0"/>
              </a:spcBef>
              <a:spcAft>
                <a:spcPts val="0"/>
              </a:spcAft>
              <a:buClr>
                <a:schemeClr val="dk1"/>
              </a:buClr>
              <a:buSzPts val="1700"/>
              <a:buFont typeface="Calibri"/>
              <a:buChar char="•"/>
            </a:pPr>
            <a:r>
              <a:rPr b="1" lang="en" sz="1700">
                <a:solidFill>
                  <a:srgbClr val="6AA84F"/>
                </a:solidFill>
                <a:latin typeface="Calibri"/>
                <a:ea typeface="Calibri"/>
                <a:cs typeface="Calibri"/>
                <a:sym typeface="Calibri"/>
              </a:rPr>
              <a:t>Language Modeling </a:t>
            </a:r>
            <a:r>
              <a:rPr lang="en" sz="1700">
                <a:latin typeface="Calibri"/>
                <a:ea typeface="Calibri"/>
                <a:cs typeface="Calibri"/>
                <a:sym typeface="Calibri"/>
              </a:rPr>
              <a:t>is the task of predicting what word comes next</a:t>
            </a:r>
            <a:endParaRPr sz="1700">
              <a:latin typeface="Calibri"/>
              <a:ea typeface="Calibri"/>
              <a:cs typeface="Calibri"/>
              <a:sym typeface="Calibri"/>
            </a:endParaRPr>
          </a:p>
          <a:p>
            <a:pPr indent="0" lvl="0" marL="0" marR="0" rtl="0" algn="r">
              <a:lnSpc>
                <a:spcPct val="100000"/>
              </a:lnSpc>
              <a:spcBef>
                <a:spcPts val="300"/>
              </a:spcBef>
              <a:spcAft>
                <a:spcPts val="0"/>
              </a:spcAft>
              <a:buNone/>
            </a:pPr>
            <a:r>
              <a:t/>
            </a:r>
            <a:endParaRPr sz="1400">
              <a:latin typeface="Calibri"/>
              <a:ea typeface="Calibri"/>
              <a:cs typeface="Calibri"/>
              <a:sym typeface="Calibri"/>
            </a:endParaRPr>
          </a:p>
          <a:p>
            <a:pPr indent="0" lvl="0" marL="2755900" marR="0" rtl="0" algn="l">
              <a:lnSpc>
                <a:spcPct val="100000"/>
              </a:lnSpc>
              <a:spcBef>
                <a:spcPts val="100"/>
              </a:spcBef>
              <a:spcAft>
                <a:spcPts val="0"/>
              </a:spcAft>
              <a:buNone/>
            </a:pPr>
            <a:r>
              <a:rPr i="1" lang="en" sz="1700">
                <a:latin typeface="Calibri"/>
                <a:ea typeface="Calibri"/>
                <a:cs typeface="Calibri"/>
                <a:sym typeface="Calibri"/>
              </a:rPr>
              <a:t>     </a:t>
            </a:r>
            <a:endParaRPr i="1" sz="1700">
              <a:latin typeface="Calibri"/>
              <a:ea typeface="Calibri"/>
              <a:cs typeface="Calibri"/>
              <a:sym typeface="Calibri"/>
            </a:endParaRPr>
          </a:p>
          <a:p>
            <a:pPr indent="0" lvl="0" marL="2755900" marR="0" rtl="0" algn="l">
              <a:lnSpc>
                <a:spcPct val="100000"/>
              </a:lnSpc>
              <a:spcBef>
                <a:spcPts val="100"/>
              </a:spcBef>
              <a:spcAft>
                <a:spcPts val="0"/>
              </a:spcAft>
              <a:buNone/>
            </a:pPr>
            <a:r>
              <a:rPr i="1" lang="en" sz="1700">
                <a:latin typeface="Calibri"/>
                <a:ea typeface="Calibri"/>
                <a:cs typeface="Calibri"/>
                <a:sym typeface="Calibri"/>
              </a:rPr>
              <a:t>               the students opened their </a:t>
            </a:r>
            <a:r>
              <a:rPr lang="en" sz="1700" u="sng">
                <a:latin typeface="Calibri"/>
                <a:ea typeface="Calibri"/>
                <a:cs typeface="Calibri"/>
                <a:sym typeface="Calibri"/>
              </a:rPr>
              <a:t> 	</a:t>
            </a:r>
            <a:endParaRPr sz="1700">
              <a:latin typeface="Calibri"/>
              <a:ea typeface="Calibri"/>
              <a:cs typeface="Calibri"/>
              <a:sym typeface="Calibri"/>
            </a:endParaRPr>
          </a:p>
        </p:txBody>
      </p:sp>
      <p:sp>
        <p:nvSpPr>
          <p:cNvPr id="958" name="Google Shape;958;p82"/>
          <p:cNvSpPr/>
          <p:nvPr/>
        </p:nvSpPr>
        <p:spPr>
          <a:xfrm>
            <a:off x="6162036" y="1432150"/>
            <a:ext cx="161925" cy="282416"/>
          </a:xfrm>
          <a:custGeom>
            <a:rect b="b" l="l" r="r" t="t"/>
            <a:pathLst>
              <a:path extrusionOk="0" h="376555" w="215900">
                <a:moveTo>
                  <a:pt x="161869" y="68200"/>
                </a:moveTo>
                <a:lnTo>
                  <a:pt x="0" y="362216"/>
                </a:lnTo>
                <a:lnTo>
                  <a:pt x="25031" y="375996"/>
                </a:lnTo>
                <a:lnTo>
                  <a:pt x="186899" y="81983"/>
                </a:lnTo>
                <a:lnTo>
                  <a:pt x="161869" y="68200"/>
                </a:lnTo>
                <a:close/>
              </a:path>
              <a:path extrusionOk="0" h="376555" w="215900">
                <a:moveTo>
                  <a:pt x="213526" y="55689"/>
                </a:moveTo>
                <a:lnTo>
                  <a:pt x="168757" y="55689"/>
                </a:lnTo>
                <a:lnTo>
                  <a:pt x="193789" y="69468"/>
                </a:lnTo>
                <a:lnTo>
                  <a:pt x="186899" y="81983"/>
                </a:lnTo>
                <a:lnTo>
                  <a:pt x="211937" y="95770"/>
                </a:lnTo>
                <a:lnTo>
                  <a:pt x="213526" y="55689"/>
                </a:lnTo>
                <a:close/>
              </a:path>
              <a:path extrusionOk="0" h="376555" w="215900">
                <a:moveTo>
                  <a:pt x="168757" y="55689"/>
                </a:moveTo>
                <a:lnTo>
                  <a:pt x="161869" y="68200"/>
                </a:lnTo>
                <a:lnTo>
                  <a:pt x="186899" y="81983"/>
                </a:lnTo>
                <a:lnTo>
                  <a:pt x="193789" y="69468"/>
                </a:lnTo>
                <a:lnTo>
                  <a:pt x="168757" y="55689"/>
                </a:lnTo>
                <a:close/>
              </a:path>
              <a:path extrusionOk="0" h="376555" w="215900">
                <a:moveTo>
                  <a:pt x="215734" y="0"/>
                </a:moveTo>
                <a:lnTo>
                  <a:pt x="136842" y="54419"/>
                </a:lnTo>
                <a:lnTo>
                  <a:pt x="161869" y="68200"/>
                </a:lnTo>
                <a:lnTo>
                  <a:pt x="168757" y="55689"/>
                </a:lnTo>
                <a:lnTo>
                  <a:pt x="213526" y="55689"/>
                </a:lnTo>
                <a:lnTo>
                  <a:pt x="215734"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959" name="Google Shape;959;p82"/>
          <p:cNvSpPr/>
          <p:nvPr/>
        </p:nvSpPr>
        <p:spPr>
          <a:xfrm>
            <a:off x="2018641" y="3006031"/>
            <a:ext cx="3006600" cy="35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nvGrpSpPr>
          <p:cNvPr id="960" name="Google Shape;960;p82"/>
          <p:cNvGrpSpPr/>
          <p:nvPr/>
        </p:nvGrpSpPr>
        <p:grpSpPr>
          <a:xfrm>
            <a:off x="4417304" y="2264663"/>
            <a:ext cx="1648313" cy="564149"/>
            <a:chOff x="5889739" y="3019551"/>
            <a:chExt cx="2197750" cy="752199"/>
          </a:xfrm>
        </p:grpSpPr>
        <p:sp>
          <p:nvSpPr>
            <p:cNvPr id="961" name="Google Shape;961;p82"/>
            <p:cNvSpPr/>
            <p:nvPr/>
          </p:nvSpPr>
          <p:spPr>
            <a:xfrm>
              <a:off x="5889739" y="3019551"/>
              <a:ext cx="2166900" cy="414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962" name="Google Shape;962;p82"/>
            <p:cNvSpPr/>
            <p:nvPr/>
          </p:nvSpPr>
          <p:spPr>
            <a:xfrm>
              <a:off x="7268489" y="3394650"/>
              <a:ext cx="819000" cy="3771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963" name="Google Shape;963;p82"/>
          <p:cNvSpPr/>
          <p:nvPr/>
        </p:nvSpPr>
        <p:spPr>
          <a:xfrm>
            <a:off x="4937996" y="3639032"/>
            <a:ext cx="1912500" cy="268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964" name="Google Shape;964;p82"/>
          <p:cNvSpPr/>
          <p:nvPr/>
        </p:nvSpPr>
        <p:spPr>
          <a:xfrm>
            <a:off x="1261653" y="3632020"/>
            <a:ext cx="501900" cy="194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965" name="Google Shape;965;p82"/>
          <p:cNvSpPr txBox="1"/>
          <p:nvPr/>
        </p:nvSpPr>
        <p:spPr>
          <a:xfrm>
            <a:off x="6331030" y="1160906"/>
            <a:ext cx="6429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400">
                <a:latin typeface="Calibri"/>
                <a:ea typeface="Calibri"/>
                <a:cs typeface="Calibri"/>
                <a:sym typeface="Calibri"/>
              </a:rPr>
              <a:t>books</a:t>
            </a:r>
            <a:endParaRPr sz="14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83"/>
          <p:cNvSpPr txBox="1"/>
          <p:nvPr>
            <p:ph type="title"/>
          </p:nvPr>
        </p:nvSpPr>
        <p:spPr>
          <a:xfrm>
            <a:off x="363774" y="200025"/>
            <a:ext cx="66510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Language Modeling</a:t>
            </a:r>
            <a:endParaRPr/>
          </a:p>
        </p:txBody>
      </p:sp>
      <p:sp>
        <p:nvSpPr>
          <p:cNvPr id="971" name="Google Shape;971;p83"/>
          <p:cNvSpPr txBox="1"/>
          <p:nvPr/>
        </p:nvSpPr>
        <p:spPr>
          <a:xfrm>
            <a:off x="400764" y="939165"/>
            <a:ext cx="5877000" cy="1444200"/>
          </a:xfrm>
          <a:prstGeom prst="rect">
            <a:avLst/>
          </a:prstGeom>
          <a:noFill/>
          <a:ln>
            <a:noFill/>
          </a:ln>
        </p:spPr>
        <p:txBody>
          <a:bodyPr anchorCtr="0" anchor="t" bIns="0" lIns="0" spcFirstLastPara="1" rIns="0" wrap="square" tIns="7150">
            <a:spAutoFit/>
          </a:bodyPr>
          <a:lstStyle/>
          <a:p>
            <a:pPr indent="-254000" lvl="0" marL="266700" marR="381000" rtl="0" algn="l">
              <a:lnSpc>
                <a:spcPct val="1008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You can also think of a Language Model as a system that </a:t>
            </a:r>
            <a:r>
              <a:rPr b="1" lang="en" sz="1800">
                <a:solidFill>
                  <a:schemeClr val="dk1"/>
                </a:solidFill>
                <a:latin typeface="Calibri"/>
                <a:ea typeface="Calibri"/>
                <a:cs typeface="Calibri"/>
                <a:sym typeface="Calibri"/>
              </a:rPr>
              <a:t>assigns probability to a piece of text</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8C1515"/>
              </a:buClr>
              <a:buSzPts val="2400"/>
              <a:buFont typeface="Times New Roman"/>
              <a:buNone/>
            </a:pPr>
            <a:r>
              <a:t/>
            </a:r>
            <a:endParaRPr sz="1800">
              <a:solidFill>
                <a:schemeClr val="dk1"/>
              </a:solidFill>
              <a:latin typeface="Calibri"/>
              <a:ea typeface="Calibri"/>
              <a:cs typeface="Calibri"/>
              <a:sym typeface="Calibri"/>
            </a:endParaRPr>
          </a:p>
          <a:p>
            <a:pPr indent="-254000" lvl="0" marL="266700" marR="0" rtl="0" algn="l">
              <a:lnSpc>
                <a:spcPct val="117083"/>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For example, if we have some text	,                          then the  probability of this text (according to the Language Model) is:</a:t>
            </a:r>
            <a:endParaRPr sz="1800">
              <a:solidFill>
                <a:schemeClr val="dk1"/>
              </a:solidFill>
              <a:latin typeface="Calibri"/>
              <a:ea typeface="Calibri"/>
              <a:cs typeface="Calibri"/>
              <a:sym typeface="Calibri"/>
            </a:endParaRPr>
          </a:p>
        </p:txBody>
      </p:sp>
      <p:sp>
        <p:nvSpPr>
          <p:cNvPr id="972" name="Google Shape;972;p83"/>
          <p:cNvSpPr/>
          <p:nvPr/>
        </p:nvSpPr>
        <p:spPr>
          <a:xfrm>
            <a:off x="3870616" y="1775993"/>
            <a:ext cx="1302900" cy="313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973" name="Google Shape;973;p83"/>
          <p:cNvSpPr/>
          <p:nvPr/>
        </p:nvSpPr>
        <p:spPr>
          <a:xfrm>
            <a:off x="634993" y="2831175"/>
            <a:ext cx="5817000" cy="824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974" name="Google Shape;974;p83"/>
          <p:cNvSpPr/>
          <p:nvPr/>
        </p:nvSpPr>
        <p:spPr>
          <a:xfrm>
            <a:off x="2459240" y="3847907"/>
            <a:ext cx="1725453" cy="199072"/>
          </a:xfrm>
          <a:custGeom>
            <a:rect b="b" l="l" r="r" t="t"/>
            <a:pathLst>
              <a:path extrusionOk="0" h="265429" w="2300604">
                <a:moveTo>
                  <a:pt x="2300361" y="0"/>
                </a:moveTo>
                <a:lnTo>
                  <a:pt x="2291191" y="51612"/>
                </a:lnTo>
                <a:lnTo>
                  <a:pt x="2266185" y="93759"/>
                </a:lnTo>
                <a:lnTo>
                  <a:pt x="2229093" y="122176"/>
                </a:lnTo>
                <a:lnTo>
                  <a:pt x="2183671" y="132596"/>
                </a:lnTo>
                <a:lnTo>
                  <a:pt x="1266870" y="132596"/>
                </a:lnTo>
                <a:lnTo>
                  <a:pt x="1221452" y="143016"/>
                </a:lnTo>
                <a:lnTo>
                  <a:pt x="1184360" y="171432"/>
                </a:lnTo>
                <a:lnTo>
                  <a:pt x="1159351" y="213579"/>
                </a:lnTo>
                <a:lnTo>
                  <a:pt x="1150180" y="265192"/>
                </a:lnTo>
                <a:lnTo>
                  <a:pt x="1141011" y="213579"/>
                </a:lnTo>
                <a:lnTo>
                  <a:pt x="1116004" y="171432"/>
                </a:lnTo>
                <a:lnTo>
                  <a:pt x="1078913" y="143016"/>
                </a:lnTo>
                <a:lnTo>
                  <a:pt x="1033490" y="132596"/>
                </a:lnTo>
                <a:lnTo>
                  <a:pt x="116691" y="132596"/>
                </a:lnTo>
                <a:lnTo>
                  <a:pt x="71269" y="122176"/>
                </a:lnTo>
                <a:lnTo>
                  <a:pt x="34178" y="93759"/>
                </a:lnTo>
                <a:lnTo>
                  <a:pt x="9170" y="51612"/>
                </a:lnTo>
                <a:lnTo>
                  <a:pt x="0" y="0"/>
                </a:lnTo>
              </a:path>
            </a:pathLst>
          </a:custGeom>
          <a:noFill/>
          <a:ln cap="flat" cmpd="sng" w="28575">
            <a:solidFill>
              <a:srgbClr val="5D4B3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975" name="Google Shape;975;p83"/>
          <p:cNvSpPr txBox="1"/>
          <p:nvPr/>
        </p:nvSpPr>
        <p:spPr>
          <a:xfrm>
            <a:off x="2397710" y="4091550"/>
            <a:ext cx="27756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400">
                <a:solidFill>
                  <a:srgbClr val="93C47D"/>
                </a:solidFill>
                <a:latin typeface="Calibri"/>
                <a:ea typeface="Calibri"/>
                <a:cs typeface="Calibri"/>
                <a:sym typeface="Calibri"/>
              </a:rPr>
              <a:t>This is what our LM provides</a:t>
            </a:r>
            <a:endParaRPr b="1" sz="1400">
              <a:solidFill>
                <a:srgbClr val="93C47D"/>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84"/>
          <p:cNvSpPr txBox="1"/>
          <p:nvPr>
            <p:ph type="title"/>
          </p:nvPr>
        </p:nvSpPr>
        <p:spPr>
          <a:xfrm>
            <a:off x="363775" y="200025"/>
            <a:ext cx="64911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b="0" lang="en" sz="2800"/>
              <a:t>You use Language Models every day!</a:t>
            </a:r>
            <a:endParaRPr b="0" sz="2800"/>
          </a:p>
        </p:txBody>
      </p:sp>
      <p:sp>
        <p:nvSpPr>
          <p:cNvPr id="981" name="Google Shape;981;p84"/>
          <p:cNvSpPr/>
          <p:nvPr/>
        </p:nvSpPr>
        <p:spPr>
          <a:xfrm>
            <a:off x="2474575" y="1342257"/>
            <a:ext cx="4192500" cy="2882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85"/>
          <p:cNvSpPr txBox="1"/>
          <p:nvPr>
            <p:ph type="title"/>
          </p:nvPr>
        </p:nvSpPr>
        <p:spPr>
          <a:xfrm>
            <a:off x="363775" y="200025"/>
            <a:ext cx="77700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b="0" lang="en" sz="2800"/>
              <a:t>You use Language Models every day!</a:t>
            </a:r>
            <a:endParaRPr b="0" sz="2800"/>
          </a:p>
        </p:txBody>
      </p:sp>
      <p:sp>
        <p:nvSpPr>
          <p:cNvPr id="987" name="Google Shape;987;p85"/>
          <p:cNvSpPr/>
          <p:nvPr/>
        </p:nvSpPr>
        <p:spPr>
          <a:xfrm>
            <a:off x="2120367" y="971315"/>
            <a:ext cx="4765800" cy="3547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86"/>
          <p:cNvSpPr txBox="1"/>
          <p:nvPr>
            <p:ph type="title"/>
          </p:nvPr>
        </p:nvSpPr>
        <p:spPr>
          <a:xfrm>
            <a:off x="363775" y="200025"/>
            <a:ext cx="71211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n-gram Language Models</a:t>
            </a:r>
            <a:endParaRPr/>
          </a:p>
        </p:txBody>
      </p:sp>
      <p:sp>
        <p:nvSpPr>
          <p:cNvPr id="993" name="Google Shape;993;p86"/>
          <p:cNvSpPr txBox="1"/>
          <p:nvPr/>
        </p:nvSpPr>
        <p:spPr>
          <a:xfrm>
            <a:off x="363775" y="863726"/>
            <a:ext cx="7837200" cy="3888300"/>
          </a:xfrm>
          <a:prstGeom prst="rect">
            <a:avLst/>
          </a:prstGeom>
          <a:noFill/>
          <a:ln>
            <a:noFill/>
          </a:ln>
        </p:spPr>
        <p:txBody>
          <a:bodyPr anchorCtr="0" anchor="t" bIns="0" lIns="0" spcFirstLastPara="1" rIns="0" wrap="square" tIns="9525">
            <a:spAutoFit/>
          </a:bodyPr>
          <a:lstStyle/>
          <a:p>
            <a:pPr indent="0" lvl="0" marL="1384300" marR="0" rtl="0" algn="l">
              <a:lnSpc>
                <a:spcPct val="100000"/>
              </a:lnSpc>
              <a:spcBef>
                <a:spcPts val="0"/>
              </a:spcBef>
              <a:spcAft>
                <a:spcPts val="0"/>
              </a:spcAft>
              <a:buNone/>
            </a:pPr>
            <a:r>
              <a:rPr i="1" lang="en" sz="1800">
                <a:solidFill>
                  <a:schemeClr val="dk1"/>
                </a:solidFill>
                <a:latin typeface="Calibri"/>
                <a:ea typeface="Calibri"/>
                <a:cs typeface="Calibri"/>
                <a:sym typeface="Calibri"/>
              </a:rPr>
              <a:t>the students opened their... </a:t>
            </a:r>
            <a:r>
              <a:rPr lang="en" sz="1800" u="sng">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300">
              <a:solidFill>
                <a:schemeClr val="dk1"/>
              </a:solidFill>
              <a:latin typeface="Calibri"/>
              <a:ea typeface="Calibri"/>
              <a:cs typeface="Calibri"/>
              <a:sym typeface="Calibri"/>
            </a:endParaRPr>
          </a:p>
          <a:p>
            <a:pPr indent="-254000" lvl="0" marL="266700" marR="0" rtl="0" algn="l">
              <a:lnSpc>
                <a:spcPct val="1000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Question</a:t>
            </a:r>
            <a:r>
              <a:rPr lang="en" sz="1800">
                <a:solidFill>
                  <a:schemeClr val="dk1"/>
                </a:solidFill>
                <a:latin typeface="Calibri"/>
                <a:ea typeface="Calibri"/>
                <a:cs typeface="Calibri"/>
                <a:sym typeface="Calibri"/>
              </a:rPr>
              <a:t>: How to learn a Language Model?</a:t>
            </a:r>
            <a:endParaRPr sz="1800">
              <a:solidFill>
                <a:schemeClr val="dk1"/>
              </a:solidFill>
              <a:latin typeface="Calibri"/>
              <a:ea typeface="Calibri"/>
              <a:cs typeface="Calibri"/>
              <a:sym typeface="Calibri"/>
            </a:endParaRPr>
          </a:p>
          <a:p>
            <a:pPr indent="-254000" lvl="0" marL="266700" marR="0" rtl="0" algn="l">
              <a:lnSpc>
                <a:spcPct val="100000"/>
              </a:lnSpc>
              <a:spcBef>
                <a:spcPts val="40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Answer </a:t>
            </a:r>
            <a:r>
              <a:rPr lang="en" sz="1800">
                <a:solidFill>
                  <a:schemeClr val="dk1"/>
                </a:solidFill>
                <a:latin typeface="Calibri"/>
                <a:ea typeface="Calibri"/>
                <a:cs typeface="Calibri"/>
                <a:sym typeface="Calibri"/>
              </a:rPr>
              <a:t>(pre- Deep Learning): learn an </a:t>
            </a:r>
            <a:r>
              <a:rPr b="1" i="1" lang="en" sz="1800">
                <a:solidFill>
                  <a:schemeClr val="dk1"/>
                </a:solidFill>
                <a:latin typeface="Calibri"/>
                <a:ea typeface="Calibri"/>
                <a:cs typeface="Calibri"/>
                <a:sym typeface="Calibri"/>
              </a:rPr>
              <a:t>n</a:t>
            </a:r>
            <a:r>
              <a:rPr b="1" lang="en" sz="1800">
                <a:solidFill>
                  <a:schemeClr val="dk1"/>
                </a:solidFill>
                <a:latin typeface="Calibri"/>
                <a:ea typeface="Calibri"/>
                <a:cs typeface="Calibri"/>
                <a:sym typeface="Calibri"/>
              </a:rPr>
              <a:t>-gram Language Model</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8C1515"/>
              </a:buClr>
              <a:buSzPts val="2300"/>
              <a:buFont typeface="Times New Roman"/>
              <a:buNone/>
            </a:pPr>
            <a:r>
              <a:t/>
            </a:r>
            <a:endParaRPr sz="2300">
              <a:solidFill>
                <a:schemeClr val="dk1"/>
              </a:solidFill>
              <a:latin typeface="Calibri"/>
              <a:ea typeface="Calibri"/>
              <a:cs typeface="Calibri"/>
              <a:sym typeface="Calibri"/>
            </a:endParaRPr>
          </a:p>
          <a:p>
            <a:pPr indent="-254000" lvl="0" marL="266700" marR="0" rtl="0" algn="l">
              <a:lnSpc>
                <a:spcPct val="1000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Definition: </a:t>
            </a:r>
            <a:r>
              <a:rPr lang="en" sz="1800">
                <a:solidFill>
                  <a:schemeClr val="dk1"/>
                </a:solidFill>
                <a:latin typeface="Calibri"/>
                <a:ea typeface="Calibri"/>
                <a:cs typeface="Calibri"/>
                <a:sym typeface="Calibri"/>
              </a:rPr>
              <a:t>A </a:t>
            </a:r>
            <a:r>
              <a:rPr b="1" i="1" lang="en" sz="1800">
                <a:solidFill>
                  <a:schemeClr val="dk1"/>
                </a:solidFill>
                <a:latin typeface="Calibri"/>
                <a:ea typeface="Calibri"/>
                <a:cs typeface="Calibri"/>
                <a:sym typeface="Calibri"/>
              </a:rPr>
              <a:t>n</a:t>
            </a:r>
            <a:r>
              <a:rPr b="1" lang="en" sz="1800">
                <a:solidFill>
                  <a:schemeClr val="dk1"/>
                </a:solidFill>
                <a:latin typeface="Calibri"/>
                <a:ea typeface="Calibri"/>
                <a:cs typeface="Calibri"/>
                <a:sym typeface="Calibri"/>
              </a:rPr>
              <a:t>-gram</a:t>
            </a:r>
            <a:r>
              <a:rPr lang="en" sz="1800">
                <a:solidFill>
                  <a:schemeClr val="dk1"/>
                </a:solidFill>
                <a:latin typeface="Calibri"/>
                <a:ea typeface="Calibri"/>
                <a:cs typeface="Calibri"/>
                <a:sym typeface="Calibri"/>
              </a:rPr>
              <a:t> is a chunk of </a:t>
            </a:r>
            <a:r>
              <a:rPr i="1" lang="en" sz="1800">
                <a:solidFill>
                  <a:schemeClr val="dk1"/>
                </a:solidFill>
                <a:latin typeface="Calibri"/>
                <a:ea typeface="Calibri"/>
                <a:cs typeface="Calibri"/>
                <a:sym typeface="Calibri"/>
              </a:rPr>
              <a:t>n </a:t>
            </a:r>
            <a:r>
              <a:rPr lang="en" sz="1800">
                <a:solidFill>
                  <a:schemeClr val="dk1"/>
                </a:solidFill>
                <a:latin typeface="Calibri"/>
                <a:ea typeface="Calibri"/>
                <a:cs typeface="Calibri"/>
                <a:sym typeface="Calibri"/>
              </a:rPr>
              <a:t>consecutive words.</a:t>
            </a:r>
            <a:endParaRPr sz="1800">
              <a:solidFill>
                <a:schemeClr val="dk1"/>
              </a:solidFill>
              <a:latin typeface="Calibri"/>
              <a:ea typeface="Calibri"/>
              <a:cs typeface="Calibri"/>
              <a:sym typeface="Calibri"/>
            </a:endParaRPr>
          </a:p>
          <a:p>
            <a:pPr indent="-171450" lvl="1" marL="520700" marR="0" rtl="0" algn="l">
              <a:lnSpc>
                <a:spcPct val="100000"/>
              </a:lnSpc>
              <a:spcBef>
                <a:spcPts val="400"/>
              </a:spcBef>
              <a:spcAft>
                <a:spcPts val="0"/>
              </a:spcAft>
              <a:buClr>
                <a:schemeClr val="dk1"/>
              </a:buClr>
              <a:buSzPts val="1500"/>
              <a:buFont typeface="Calibri"/>
              <a:buChar char="•"/>
            </a:pPr>
            <a:r>
              <a:rPr b="1" i="0" lang="en" sz="1500" u="none" cap="none" strike="noStrike">
                <a:solidFill>
                  <a:schemeClr val="dk1"/>
                </a:solidFill>
                <a:latin typeface="Calibri"/>
                <a:ea typeface="Calibri"/>
                <a:cs typeface="Calibri"/>
                <a:sym typeface="Calibri"/>
              </a:rPr>
              <a:t>uni</a:t>
            </a:r>
            <a:r>
              <a:rPr i="0" lang="en" sz="1500" u="none" cap="none" strike="noStrike">
                <a:solidFill>
                  <a:schemeClr val="dk1"/>
                </a:solidFill>
                <a:latin typeface="Calibri"/>
                <a:ea typeface="Calibri"/>
                <a:cs typeface="Calibri"/>
                <a:sym typeface="Calibri"/>
              </a:rPr>
              <a:t>grams: “the”, “students”, “opened”, ”their”</a:t>
            </a:r>
            <a:endParaRPr i="0" sz="1500" u="none" cap="none" strike="noStrike">
              <a:solidFill>
                <a:schemeClr val="dk1"/>
              </a:solidFill>
              <a:latin typeface="Calibri"/>
              <a:ea typeface="Calibri"/>
              <a:cs typeface="Calibri"/>
              <a:sym typeface="Calibri"/>
            </a:endParaRPr>
          </a:p>
          <a:p>
            <a:pPr indent="-171450" lvl="1" marL="520700" marR="0" rtl="0" algn="l">
              <a:lnSpc>
                <a:spcPct val="100000"/>
              </a:lnSpc>
              <a:spcBef>
                <a:spcPts val="300"/>
              </a:spcBef>
              <a:spcAft>
                <a:spcPts val="0"/>
              </a:spcAft>
              <a:buClr>
                <a:schemeClr val="dk1"/>
              </a:buClr>
              <a:buSzPts val="1500"/>
              <a:buFont typeface="Calibri"/>
              <a:buChar char="•"/>
            </a:pPr>
            <a:r>
              <a:rPr b="1" i="0" lang="en" sz="1500" u="none" cap="none" strike="noStrike">
                <a:solidFill>
                  <a:schemeClr val="dk1"/>
                </a:solidFill>
                <a:latin typeface="Calibri"/>
                <a:ea typeface="Calibri"/>
                <a:cs typeface="Calibri"/>
                <a:sym typeface="Calibri"/>
              </a:rPr>
              <a:t>bi</a:t>
            </a:r>
            <a:r>
              <a:rPr i="0" lang="en" sz="1500" u="none" cap="none" strike="noStrike">
                <a:solidFill>
                  <a:schemeClr val="dk1"/>
                </a:solidFill>
                <a:latin typeface="Calibri"/>
                <a:ea typeface="Calibri"/>
                <a:cs typeface="Calibri"/>
                <a:sym typeface="Calibri"/>
              </a:rPr>
              <a:t>grams: “the students”, “students opened”, “opened their”</a:t>
            </a:r>
            <a:endParaRPr i="0" sz="1500" u="none" cap="none" strike="noStrike">
              <a:solidFill>
                <a:schemeClr val="dk1"/>
              </a:solidFill>
              <a:latin typeface="Calibri"/>
              <a:ea typeface="Calibri"/>
              <a:cs typeface="Calibri"/>
              <a:sym typeface="Calibri"/>
            </a:endParaRPr>
          </a:p>
          <a:p>
            <a:pPr indent="-171450" lvl="1" marL="520700" marR="0" rtl="0" algn="l">
              <a:lnSpc>
                <a:spcPct val="100000"/>
              </a:lnSpc>
              <a:spcBef>
                <a:spcPts val="400"/>
              </a:spcBef>
              <a:spcAft>
                <a:spcPts val="0"/>
              </a:spcAft>
              <a:buClr>
                <a:schemeClr val="dk1"/>
              </a:buClr>
              <a:buSzPts val="1500"/>
              <a:buFont typeface="Calibri"/>
              <a:buChar char="•"/>
            </a:pPr>
            <a:r>
              <a:rPr b="1" i="0" lang="en" sz="1500" u="none" cap="none" strike="noStrike">
                <a:solidFill>
                  <a:schemeClr val="dk1"/>
                </a:solidFill>
                <a:latin typeface="Calibri"/>
                <a:ea typeface="Calibri"/>
                <a:cs typeface="Calibri"/>
                <a:sym typeface="Calibri"/>
              </a:rPr>
              <a:t>tri</a:t>
            </a:r>
            <a:r>
              <a:rPr i="0" lang="en" sz="1500" u="none" cap="none" strike="noStrike">
                <a:solidFill>
                  <a:schemeClr val="dk1"/>
                </a:solidFill>
                <a:latin typeface="Calibri"/>
                <a:ea typeface="Calibri"/>
                <a:cs typeface="Calibri"/>
                <a:sym typeface="Calibri"/>
              </a:rPr>
              <a:t>grams: “the students opened”, “students opened their”</a:t>
            </a:r>
            <a:endParaRPr i="0" sz="1500" u="none" cap="none" strike="noStrike">
              <a:solidFill>
                <a:schemeClr val="dk1"/>
              </a:solidFill>
              <a:latin typeface="Calibri"/>
              <a:ea typeface="Calibri"/>
              <a:cs typeface="Calibri"/>
              <a:sym typeface="Calibri"/>
            </a:endParaRPr>
          </a:p>
          <a:p>
            <a:pPr indent="-171450" lvl="1" marL="520700" marR="0" rtl="0" algn="l">
              <a:lnSpc>
                <a:spcPct val="100000"/>
              </a:lnSpc>
              <a:spcBef>
                <a:spcPts val="400"/>
              </a:spcBef>
              <a:spcAft>
                <a:spcPts val="0"/>
              </a:spcAft>
              <a:buClr>
                <a:schemeClr val="dk1"/>
              </a:buClr>
              <a:buSzPts val="1500"/>
              <a:buFont typeface="Calibri"/>
              <a:buChar char="•"/>
            </a:pPr>
            <a:r>
              <a:rPr b="1" i="0" lang="en" sz="1500" u="none" cap="none" strike="noStrike">
                <a:solidFill>
                  <a:schemeClr val="dk1"/>
                </a:solidFill>
                <a:latin typeface="Calibri"/>
                <a:ea typeface="Calibri"/>
                <a:cs typeface="Calibri"/>
                <a:sym typeface="Calibri"/>
              </a:rPr>
              <a:t>4</a:t>
            </a:r>
            <a:r>
              <a:rPr i="0" lang="en" sz="1500" u="none" cap="none" strike="noStrike">
                <a:solidFill>
                  <a:schemeClr val="dk1"/>
                </a:solidFill>
                <a:latin typeface="Calibri"/>
                <a:ea typeface="Calibri"/>
                <a:cs typeface="Calibri"/>
                <a:sym typeface="Calibri"/>
              </a:rPr>
              <a:t>-grams: “the students opened their”</a:t>
            </a:r>
            <a:endParaRPr i="0" sz="15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7C92"/>
              </a:buClr>
              <a:buSzPts val="2200"/>
              <a:buFont typeface="Times New Roman"/>
              <a:buNone/>
            </a:pPr>
            <a:r>
              <a:t/>
            </a:r>
            <a:endParaRPr i="0" sz="2200" u="none" cap="none" strike="noStrike">
              <a:solidFill>
                <a:schemeClr val="dk1"/>
              </a:solidFill>
              <a:latin typeface="Calibri"/>
              <a:ea typeface="Calibri"/>
              <a:cs typeface="Calibri"/>
              <a:sym typeface="Calibri"/>
            </a:endParaRPr>
          </a:p>
          <a:p>
            <a:pPr indent="-254000" lvl="0" marL="266700" marR="0" rtl="0" algn="l">
              <a:lnSpc>
                <a:spcPct val="1008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Idea: </a:t>
            </a:r>
            <a:r>
              <a:rPr lang="en" sz="1800">
                <a:solidFill>
                  <a:schemeClr val="dk1"/>
                </a:solidFill>
                <a:latin typeface="Calibri"/>
                <a:ea typeface="Calibri"/>
                <a:cs typeface="Calibri"/>
                <a:sym typeface="Calibri"/>
              </a:rPr>
              <a:t>Collect statistics about how frequent different n-grams are and use these to  predict next word.</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87"/>
          <p:cNvSpPr txBox="1"/>
          <p:nvPr/>
        </p:nvSpPr>
        <p:spPr>
          <a:xfrm>
            <a:off x="344725" y="882015"/>
            <a:ext cx="8257800" cy="1182000"/>
          </a:xfrm>
          <a:prstGeom prst="rect">
            <a:avLst/>
          </a:prstGeom>
          <a:noFill/>
          <a:ln>
            <a:noFill/>
          </a:ln>
        </p:spPr>
        <p:txBody>
          <a:bodyPr anchorCtr="0" anchor="t" bIns="0" lIns="0" spcFirstLastPara="1" rIns="0" wrap="square" tIns="9525">
            <a:spAutoFit/>
          </a:bodyPr>
          <a:lstStyle/>
          <a:p>
            <a:pPr indent="-266700" lvl="0" marL="292100" marR="0" rtl="0" algn="l">
              <a:lnSpc>
                <a:spcPct val="100000"/>
              </a:lnSpc>
              <a:spcBef>
                <a:spcPts val="0"/>
              </a:spcBef>
              <a:spcAft>
                <a:spcPts val="0"/>
              </a:spcAft>
              <a:buClr>
                <a:schemeClr val="dk1"/>
              </a:buClr>
              <a:buSzPts val="1800"/>
              <a:buFont typeface="Times New Roman"/>
              <a:buChar char="•"/>
            </a:pPr>
            <a:r>
              <a:rPr lang="en" sz="1800">
                <a:solidFill>
                  <a:schemeClr val="dk1"/>
                </a:solidFill>
                <a:latin typeface="Calibri"/>
                <a:ea typeface="Calibri"/>
                <a:cs typeface="Calibri"/>
                <a:sym typeface="Calibri"/>
              </a:rPr>
              <a:t>First we make a </a:t>
            </a:r>
            <a:r>
              <a:rPr b="1" lang="en" sz="1800">
                <a:solidFill>
                  <a:schemeClr val="dk1"/>
                </a:solidFill>
                <a:latin typeface="Calibri"/>
                <a:ea typeface="Calibri"/>
                <a:cs typeface="Calibri"/>
                <a:sym typeface="Calibri"/>
              </a:rPr>
              <a:t>Markov assumption</a:t>
            </a:r>
            <a:r>
              <a:rPr lang="en" sz="1800">
                <a:solidFill>
                  <a:schemeClr val="dk1"/>
                </a:solidFill>
                <a:latin typeface="Calibri"/>
                <a:ea typeface="Calibri"/>
                <a:cs typeface="Calibri"/>
                <a:sym typeface="Calibri"/>
              </a:rPr>
              <a:t>: 𝑥</a:t>
            </a:r>
            <a:r>
              <a:rPr baseline="30000" lang="en" sz="2000">
                <a:solidFill>
                  <a:schemeClr val="dk1"/>
                </a:solidFill>
                <a:latin typeface="Calibri"/>
                <a:ea typeface="Calibri"/>
                <a:cs typeface="Calibri"/>
                <a:sym typeface="Calibri"/>
              </a:rPr>
              <a:t>($&amp;') </a:t>
            </a:r>
            <a:r>
              <a:rPr lang="en" sz="1800">
                <a:solidFill>
                  <a:schemeClr val="dk1"/>
                </a:solidFill>
                <a:latin typeface="Calibri"/>
                <a:ea typeface="Calibri"/>
                <a:cs typeface="Calibri"/>
                <a:sym typeface="Calibri"/>
              </a:rPr>
              <a:t>depends only on the preceding </a:t>
            </a:r>
            <a:r>
              <a:rPr i="1" lang="en" sz="1800">
                <a:solidFill>
                  <a:schemeClr val="dk1"/>
                </a:solidFill>
                <a:latin typeface="Calibri"/>
                <a:ea typeface="Calibri"/>
                <a:cs typeface="Calibri"/>
                <a:sym typeface="Calibri"/>
              </a:rPr>
              <a:t>n-</a:t>
            </a:r>
            <a:r>
              <a:rPr lang="en" sz="1800">
                <a:solidFill>
                  <a:schemeClr val="dk1"/>
                </a:solidFill>
                <a:latin typeface="Calibri"/>
                <a:ea typeface="Calibri"/>
                <a:cs typeface="Calibri"/>
                <a:sym typeface="Calibri"/>
              </a:rPr>
              <a:t>1 words</a:t>
            </a:r>
            <a:endParaRPr sz="1800">
              <a:solidFill>
                <a:schemeClr val="dk1"/>
              </a:solidFill>
              <a:latin typeface="Calibri"/>
              <a:ea typeface="Calibri"/>
              <a:cs typeface="Calibri"/>
              <a:sym typeface="Calibri"/>
            </a:endParaRPr>
          </a:p>
          <a:p>
            <a:pPr indent="0" lvl="0" marL="1270000" marR="0" rtl="0" algn="ctr">
              <a:lnSpc>
                <a:spcPct val="100000"/>
              </a:lnSpc>
              <a:spcBef>
                <a:spcPts val="1400"/>
              </a:spcBef>
              <a:spcAft>
                <a:spcPts val="0"/>
              </a:spcAft>
              <a:buNone/>
            </a:pPr>
            <a:r>
              <a:rPr b="1" i="1" lang="en" sz="1400">
                <a:solidFill>
                  <a:schemeClr val="dk1"/>
                </a:solidFill>
                <a:latin typeface="Calibri"/>
                <a:ea typeface="Calibri"/>
                <a:cs typeface="Calibri"/>
                <a:sym typeface="Calibri"/>
              </a:rPr>
              <a:t>n</a:t>
            </a:r>
            <a:r>
              <a:rPr b="1" lang="en" sz="1400">
                <a:solidFill>
                  <a:schemeClr val="dk1"/>
                </a:solidFill>
                <a:latin typeface="Calibri"/>
                <a:ea typeface="Calibri"/>
                <a:cs typeface="Calibri"/>
                <a:sym typeface="Calibri"/>
              </a:rPr>
              <a:t>-1 words</a:t>
            </a:r>
            <a:endParaRPr b="1" sz="1400">
              <a:solidFill>
                <a:schemeClr val="dk1"/>
              </a:solidFill>
              <a:latin typeface="Calibri"/>
              <a:ea typeface="Calibri"/>
              <a:cs typeface="Calibri"/>
              <a:sym typeface="Calibri"/>
            </a:endParaRPr>
          </a:p>
          <a:p>
            <a:pPr indent="0" lvl="0" marL="0" marR="241300" rtl="0" algn="r">
              <a:lnSpc>
                <a:spcPct val="100000"/>
              </a:lnSpc>
              <a:spcBef>
                <a:spcPts val="1500"/>
              </a:spcBef>
              <a:spcAft>
                <a:spcPts val="0"/>
              </a:spcAft>
              <a:buNone/>
            </a:pPr>
            <a:r>
              <a:rPr b="1" lang="en" sz="1800">
                <a:solidFill>
                  <a:schemeClr val="dk1"/>
                </a:solidFill>
                <a:latin typeface="Calibri"/>
                <a:ea typeface="Calibri"/>
                <a:cs typeface="Calibri"/>
                <a:sym typeface="Calibri"/>
              </a:rPr>
              <a:t>(assumption)</a:t>
            </a:r>
            <a:endParaRPr b="1" sz="1800">
              <a:solidFill>
                <a:schemeClr val="dk1"/>
              </a:solidFill>
              <a:latin typeface="Calibri"/>
              <a:ea typeface="Calibri"/>
              <a:cs typeface="Calibri"/>
              <a:sym typeface="Calibri"/>
            </a:endParaRPr>
          </a:p>
        </p:txBody>
      </p:sp>
      <p:sp>
        <p:nvSpPr>
          <p:cNvPr id="999" name="Google Shape;999;p87"/>
          <p:cNvSpPr txBox="1"/>
          <p:nvPr>
            <p:ph type="title"/>
          </p:nvPr>
        </p:nvSpPr>
        <p:spPr>
          <a:xfrm>
            <a:off x="363774" y="200025"/>
            <a:ext cx="69801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n-gram Language Models</a:t>
            </a:r>
            <a:endParaRPr/>
          </a:p>
        </p:txBody>
      </p:sp>
      <p:sp>
        <p:nvSpPr>
          <p:cNvPr id="1000" name="Google Shape;1000;p87"/>
          <p:cNvSpPr/>
          <p:nvPr/>
        </p:nvSpPr>
        <p:spPr>
          <a:xfrm>
            <a:off x="3475370" y="4184878"/>
            <a:ext cx="2905500" cy="489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001" name="Google Shape;1001;p87"/>
          <p:cNvSpPr txBox="1"/>
          <p:nvPr/>
        </p:nvSpPr>
        <p:spPr>
          <a:xfrm>
            <a:off x="1429464" y="3317366"/>
            <a:ext cx="6934200" cy="1464000"/>
          </a:xfrm>
          <a:prstGeom prst="rect">
            <a:avLst/>
          </a:prstGeom>
          <a:noFill/>
          <a:ln>
            <a:noFill/>
          </a:ln>
        </p:spPr>
        <p:txBody>
          <a:bodyPr anchorCtr="0" anchor="t" bIns="0" lIns="0" spcFirstLastPara="1" rIns="0" wrap="square" tIns="52850">
            <a:spAutoFit/>
          </a:bodyPr>
          <a:lstStyle/>
          <a:p>
            <a:pPr indent="-260350" lvl="0" marL="266700" marR="0" rtl="0" algn="l">
              <a:lnSpc>
                <a:spcPct val="100000"/>
              </a:lnSpc>
              <a:spcBef>
                <a:spcPts val="0"/>
              </a:spcBef>
              <a:spcAft>
                <a:spcPts val="0"/>
              </a:spcAft>
              <a:buClr>
                <a:schemeClr val="dk1"/>
              </a:buClr>
              <a:buSzPts val="1700"/>
              <a:buFont typeface="Calibri"/>
              <a:buChar char="•"/>
            </a:pPr>
            <a:r>
              <a:rPr b="1" lang="en" sz="1700">
                <a:solidFill>
                  <a:schemeClr val="dk1"/>
                </a:solidFill>
                <a:latin typeface="Calibri"/>
                <a:ea typeface="Calibri"/>
                <a:cs typeface="Calibri"/>
                <a:sym typeface="Calibri"/>
              </a:rPr>
              <a:t>Question: </a:t>
            </a:r>
            <a:r>
              <a:rPr lang="en" sz="1700">
                <a:solidFill>
                  <a:schemeClr val="dk1"/>
                </a:solidFill>
                <a:latin typeface="Calibri"/>
                <a:ea typeface="Calibri"/>
                <a:cs typeface="Calibri"/>
                <a:sym typeface="Calibri"/>
              </a:rPr>
              <a:t>How do we get these </a:t>
            </a:r>
            <a:r>
              <a:rPr i="1" lang="en" sz="1700">
                <a:solidFill>
                  <a:schemeClr val="dk1"/>
                </a:solidFill>
                <a:latin typeface="Calibri"/>
                <a:ea typeface="Calibri"/>
                <a:cs typeface="Calibri"/>
                <a:sym typeface="Calibri"/>
              </a:rPr>
              <a:t>n</a:t>
            </a:r>
            <a:r>
              <a:rPr lang="en" sz="1700">
                <a:solidFill>
                  <a:schemeClr val="dk1"/>
                </a:solidFill>
                <a:latin typeface="Calibri"/>
                <a:ea typeface="Calibri"/>
                <a:cs typeface="Calibri"/>
                <a:sym typeface="Calibri"/>
              </a:rPr>
              <a:t>-gram and (</a:t>
            </a:r>
            <a:r>
              <a:rPr i="1" lang="en" sz="1700">
                <a:solidFill>
                  <a:schemeClr val="dk1"/>
                </a:solidFill>
                <a:latin typeface="Calibri"/>
                <a:ea typeface="Calibri"/>
                <a:cs typeface="Calibri"/>
                <a:sym typeface="Calibri"/>
              </a:rPr>
              <a:t>n</a:t>
            </a:r>
            <a:r>
              <a:rPr lang="en" sz="1700">
                <a:solidFill>
                  <a:schemeClr val="dk1"/>
                </a:solidFill>
                <a:latin typeface="Calibri"/>
                <a:ea typeface="Calibri"/>
                <a:cs typeface="Calibri"/>
                <a:sym typeface="Calibri"/>
              </a:rPr>
              <a:t>-1)-gram probabilities?</a:t>
            </a:r>
            <a:endParaRPr sz="1700">
              <a:solidFill>
                <a:schemeClr val="dk1"/>
              </a:solidFill>
              <a:latin typeface="Calibri"/>
              <a:ea typeface="Calibri"/>
              <a:cs typeface="Calibri"/>
              <a:sym typeface="Calibri"/>
            </a:endParaRPr>
          </a:p>
          <a:p>
            <a:pPr indent="-260350" lvl="0" marL="266700" marR="0" rtl="0" algn="l">
              <a:lnSpc>
                <a:spcPct val="100000"/>
              </a:lnSpc>
              <a:spcBef>
                <a:spcPts val="300"/>
              </a:spcBef>
              <a:spcAft>
                <a:spcPts val="0"/>
              </a:spcAft>
              <a:buClr>
                <a:schemeClr val="dk1"/>
              </a:buClr>
              <a:buSzPts val="1700"/>
              <a:buFont typeface="Calibri"/>
              <a:buChar char="•"/>
            </a:pPr>
            <a:r>
              <a:rPr b="1" lang="en" sz="1700">
                <a:solidFill>
                  <a:schemeClr val="dk1"/>
                </a:solidFill>
                <a:latin typeface="Calibri"/>
                <a:ea typeface="Calibri"/>
                <a:cs typeface="Calibri"/>
                <a:sym typeface="Calibri"/>
              </a:rPr>
              <a:t>Answer: </a:t>
            </a:r>
            <a:r>
              <a:rPr lang="en" sz="1700">
                <a:solidFill>
                  <a:schemeClr val="dk1"/>
                </a:solidFill>
                <a:latin typeface="Calibri"/>
                <a:ea typeface="Calibri"/>
                <a:cs typeface="Calibri"/>
                <a:sym typeface="Calibri"/>
              </a:rPr>
              <a:t>By </a:t>
            </a:r>
            <a:r>
              <a:rPr b="1" lang="en" sz="1700">
                <a:solidFill>
                  <a:schemeClr val="dk1"/>
                </a:solidFill>
                <a:latin typeface="Calibri"/>
                <a:ea typeface="Calibri"/>
                <a:cs typeface="Calibri"/>
                <a:sym typeface="Calibri"/>
              </a:rPr>
              <a:t>counting</a:t>
            </a:r>
            <a:r>
              <a:rPr lang="en" sz="1700">
                <a:solidFill>
                  <a:schemeClr val="dk1"/>
                </a:solidFill>
                <a:latin typeface="Calibri"/>
                <a:ea typeface="Calibri"/>
                <a:cs typeface="Calibri"/>
                <a:sym typeface="Calibri"/>
              </a:rPr>
              <a:t> them in some large corpus of text!</a:t>
            </a:r>
            <a:endParaRPr sz="1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900">
              <a:solidFill>
                <a:schemeClr val="dk1"/>
              </a:solidFill>
              <a:latin typeface="Calibri"/>
              <a:ea typeface="Calibri"/>
              <a:cs typeface="Calibri"/>
              <a:sym typeface="Calibri"/>
            </a:endParaRPr>
          </a:p>
          <a:p>
            <a:pPr indent="482600" lvl="0" marL="5499100" marR="0" rtl="0" algn="r">
              <a:lnSpc>
                <a:spcPct val="100800"/>
              </a:lnSpc>
              <a:spcBef>
                <a:spcPts val="0"/>
              </a:spcBef>
              <a:spcAft>
                <a:spcPts val="0"/>
              </a:spcAft>
              <a:buNone/>
            </a:pPr>
            <a:r>
              <a:rPr lang="en" sz="1800">
                <a:solidFill>
                  <a:schemeClr val="dk1"/>
                </a:solidFill>
                <a:latin typeface="Calibri"/>
                <a:ea typeface="Calibri"/>
                <a:cs typeface="Calibri"/>
                <a:sym typeface="Calibri"/>
              </a:rPr>
              <a:t>(statistical  approximation)</a:t>
            </a:r>
            <a:endParaRPr sz="1800">
              <a:solidFill>
                <a:schemeClr val="dk1"/>
              </a:solidFill>
              <a:latin typeface="Calibri"/>
              <a:ea typeface="Calibri"/>
              <a:cs typeface="Calibri"/>
              <a:sym typeface="Calibri"/>
            </a:endParaRPr>
          </a:p>
        </p:txBody>
      </p:sp>
      <p:sp>
        <p:nvSpPr>
          <p:cNvPr id="1002" name="Google Shape;1002;p87"/>
          <p:cNvSpPr txBox="1"/>
          <p:nvPr/>
        </p:nvSpPr>
        <p:spPr>
          <a:xfrm>
            <a:off x="6748271" y="2587371"/>
            <a:ext cx="1615500" cy="563700"/>
          </a:xfrm>
          <a:prstGeom prst="rect">
            <a:avLst/>
          </a:prstGeom>
          <a:noFill/>
          <a:ln>
            <a:noFill/>
          </a:ln>
        </p:spPr>
        <p:txBody>
          <a:bodyPr anchorCtr="0" anchor="t" bIns="0" lIns="0" spcFirstLastPara="1" rIns="0" wrap="square" tIns="9525">
            <a:spAutoFit/>
          </a:bodyPr>
          <a:lstStyle/>
          <a:p>
            <a:pPr indent="381000" lvl="0" marL="12700" marR="0" rtl="0" algn="l">
              <a:lnSpc>
                <a:spcPct val="100000"/>
              </a:lnSpc>
              <a:spcBef>
                <a:spcPts val="0"/>
              </a:spcBef>
              <a:spcAft>
                <a:spcPts val="0"/>
              </a:spcAft>
              <a:buNone/>
            </a:pPr>
            <a:r>
              <a:rPr lang="en" sz="1800">
                <a:latin typeface="Calibri"/>
                <a:ea typeface="Calibri"/>
                <a:cs typeface="Calibri"/>
                <a:sym typeface="Calibri"/>
              </a:rPr>
              <a:t>(definition of  conditional prob)</a:t>
            </a:r>
            <a:endParaRPr sz="1800">
              <a:latin typeface="Calibri"/>
              <a:ea typeface="Calibri"/>
              <a:cs typeface="Calibri"/>
              <a:sym typeface="Calibri"/>
            </a:endParaRPr>
          </a:p>
        </p:txBody>
      </p:sp>
      <p:grpSp>
        <p:nvGrpSpPr>
          <p:cNvPr id="1003" name="Google Shape;1003;p87"/>
          <p:cNvGrpSpPr/>
          <p:nvPr/>
        </p:nvGrpSpPr>
        <p:grpSpPr>
          <a:xfrm>
            <a:off x="1380646" y="1537525"/>
            <a:ext cx="4522950" cy="441676"/>
            <a:chOff x="1840862" y="2050033"/>
            <a:chExt cx="6030600" cy="588902"/>
          </a:xfrm>
        </p:grpSpPr>
        <p:sp>
          <p:nvSpPr>
            <p:cNvPr id="1004" name="Google Shape;1004;p87"/>
            <p:cNvSpPr/>
            <p:nvPr/>
          </p:nvSpPr>
          <p:spPr>
            <a:xfrm>
              <a:off x="1840862" y="2329035"/>
              <a:ext cx="6030600" cy="309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005" name="Google Shape;1005;p87"/>
            <p:cNvSpPr/>
            <p:nvPr/>
          </p:nvSpPr>
          <p:spPr>
            <a:xfrm>
              <a:off x="5819621" y="2050033"/>
              <a:ext cx="1981200" cy="241300"/>
            </a:xfrm>
            <a:custGeom>
              <a:rect b="b" l="l" r="r" t="t"/>
              <a:pathLst>
                <a:path extrusionOk="0" h="241300" w="1981200">
                  <a:moveTo>
                    <a:pt x="0" y="240945"/>
                  </a:moveTo>
                  <a:lnTo>
                    <a:pt x="8332" y="194051"/>
                  </a:lnTo>
                  <a:lnTo>
                    <a:pt x="31053" y="155757"/>
                  </a:lnTo>
                  <a:lnTo>
                    <a:pt x="64753" y="129938"/>
                  </a:lnTo>
                  <a:lnTo>
                    <a:pt x="106020" y="120471"/>
                  </a:lnTo>
                  <a:lnTo>
                    <a:pt x="884580" y="120474"/>
                  </a:lnTo>
                  <a:lnTo>
                    <a:pt x="925846" y="111006"/>
                  </a:lnTo>
                  <a:lnTo>
                    <a:pt x="959546" y="85187"/>
                  </a:lnTo>
                  <a:lnTo>
                    <a:pt x="982268" y="46893"/>
                  </a:lnTo>
                  <a:lnTo>
                    <a:pt x="990600" y="0"/>
                  </a:lnTo>
                  <a:lnTo>
                    <a:pt x="998932" y="46893"/>
                  </a:lnTo>
                  <a:lnTo>
                    <a:pt x="1021654" y="85187"/>
                  </a:lnTo>
                  <a:lnTo>
                    <a:pt x="1055355" y="111006"/>
                  </a:lnTo>
                  <a:lnTo>
                    <a:pt x="1096624" y="120474"/>
                  </a:lnTo>
                  <a:lnTo>
                    <a:pt x="1875177" y="120474"/>
                  </a:lnTo>
                  <a:lnTo>
                    <a:pt x="1916446" y="129941"/>
                  </a:lnTo>
                  <a:lnTo>
                    <a:pt x="1950147" y="155759"/>
                  </a:lnTo>
                  <a:lnTo>
                    <a:pt x="1972869" y="194053"/>
                  </a:lnTo>
                  <a:lnTo>
                    <a:pt x="1981201" y="240947"/>
                  </a:lnTo>
                </a:path>
              </a:pathLst>
            </a:custGeom>
            <a:noFill/>
            <a:ln cap="flat" cmpd="sng" w="28575">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1006" name="Google Shape;1006;p87"/>
          <p:cNvSpPr txBox="1"/>
          <p:nvPr/>
        </p:nvSpPr>
        <p:spPr>
          <a:xfrm>
            <a:off x="1400401" y="2354194"/>
            <a:ext cx="13173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400">
                <a:solidFill>
                  <a:schemeClr val="dk1"/>
                </a:solidFill>
                <a:latin typeface="Calibri"/>
                <a:ea typeface="Calibri"/>
                <a:cs typeface="Calibri"/>
                <a:sym typeface="Calibri"/>
              </a:rPr>
              <a:t>prob of a n-gram</a:t>
            </a:r>
            <a:endParaRPr b="1" sz="1400">
              <a:solidFill>
                <a:schemeClr val="dk1"/>
              </a:solidFill>
              <a:latin typeface="Calibri"/>
              <a:ea typeface="Calibri"/>
              <a:cs typeface="Calibri"/>
              <a:sym typeface="Calibri"/>
            </a:endParaRPr>
          </a:p>
        </p:txBody>
      </p:sp>
      <p:sp>
        <p:nvSpPr>
          <p:cNvPr id="1007" name="Google Shape;1007;p87"/>
          <p:cNvSpPr txBox="1"/>
          <p:nvPr/>
        </p:nvSpPr>
        <p:spPr>
          <a:xfrm>
            <a:off x="1368263" y="2859413"/>
            <a:ext cx="15561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400">
                <a:solidFill>
                  <a:schemeClr val="dk1"/>
                </a:solidFill>
                <a:latin typeface="Calibri"/>
                <a:ea typeface="Calibri"/>
                <a:cs typeface="Calibri"/>
                <a:sym typeface="Calibri"/>
              </a:rPr>
              <a:t>prob of a (n-1)-gram</a:t>
            </a:r>
            <a:endParaRPr b="1" sz="1400">
              <a:solidFill>
                <a:schemeClr val="dk1"/>
              </a:solidFill>
              <a:latin typeface="Calibri"/>
              <a:ea typeface="Calibri"/>
              <a:cs typeface="Calibri"/>
              <a:sym typeface="Calibri"/>
            </a:endParaRPr>
          </a:p>
        </p:txBody>
      </p:sp>
      <p:grpSp>
        <p:nvGrpSpPr>
          <p:cNvPr id="1008" name="Google Shape;1008;p87"/>
          <p:cNvGrpSpPr/>
          <p:nvPr/>
        </p:nvGrpSpPr>
        <p:grpSpPr>
          <a:xfrm>
            <a:off x="2647464" y="2466337"/>
            <a:ext cx="3311441" cy="599513"/>
            <a:chOff x="3529952" y="3288449"/>
            <a:chExt cx="4415255" cy="799350"/>
          </a:xfrm>
        </p:grpSpPr>
        <p:sp>
          <p:nvSpPr>
            <p:cNvPr id="1009" name="Google Shape;1009;p87"/>
            <p:cNvSpPr/>
            <p:nvPr/>
          </p:nvSpPr>
          <p:spPr>
            <a:xfrm>
              <a:off x="4528587" y="3395643"/>
              <a:ext cx="3378900" cy="6363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10" name="Google Shape;1010;p87"/>
            <p:cNvSpPr/>
            <p:nvPr/>
          </p:nvSpPr>
          <p:spPr>
            <a:xfrm>
              <a:off x="4769573" y="3302533"/>
              <a:ext cx="3175634" cy="415925"/>
            </a:xfrm>
            <a:custGeom>
              <a:rect b="b" l="l" r="r" t="t"/>
              <a:pathLst>
                <a:path extrusionOk="0" h="415925" w="3175634">
                  <a:moveTo>
                    <a:pt x="0" y="0"/>
                  </a:moveTo>
                  <a:lnTo>
                    <a:pt x="3175181" y="0"/>
                  </a:lnTo>
                  <a:lnTo>
                    <a:pt x="3175181" y="415692"/>
                  </a:lnTo>
                  <a:lnTo>
                    <a:pt x="0" y="415692"/>
                  </a:lnTo>
                  <a:lnTo>
                    <a:pt x="0" y="0"/>
                  </a:lnTo>
                  <a:close/>
                </a:path>
              </a:pathLst>
            </a:custGeom>
            <a:noFill/>
            <a:ln cap="flat" cmpd="sng" w="28575">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11" name="Google Shape;1011;p87"/>
            <p:cNvSpPr/>
            <p:nvPr/>
          </p:nvSpPr>
          <p:spPr>
            <a:xfrm>
              <a:off x="3529952" y="3288449"/>
              <a:ext cx="1240154" cy="250189"/>
            </a:xfrm>
            <a:custGeom>
              <a:rect b="b" l="l" r="r" t="t"/>
              <a:pathLst>
                <a:path extrusionOk="0" h="250189" w="1240154">
                  <a:moveTo>
                    <a:pt x="1152714" y="221824"/>
                  </a:moveTo>
                  <a:lnTo>
                    <a:pt x="1147978" y="249999"/>
                  </a:lnTo>
                  <a:lnTo>
                    <a:pt x="1232240" y="224193"/>
                  </a:lnTo>
                  <a:lnTo>
                    <a:pt x="1166812" y="224193"/>
                  </a:lnTo>
                  <a:lnTo>
                    <a:pt x="1152714" y="221824"/>
                  </a:lnTo>
                  <a:close/>
                </a:path>
                <a:path extrusionOk="0" h="250189" w="1240154">
                  <a:moveTo>
                    <a:pt x="1157451" y="193645"/>
                  </a:moveTo>
                  <a:lnTo>
                    <a:pt x="1152714" y="221824"/>
                  </a:lnTo>
                  <a:lnTo>
                    <a:pt x="1166812" y="224193"/>
                  </a:lnTo>
                  <a:lnTo>
                    <a:pt x="1171536" y="196011"/>
                  </a:lnTo>
                  <a:lnTo>
                    <a:pt x="1157451" y="193645"/>
                  </a:lnTo>
                  <a:close/>
                </a:path>
                <a:path extrusionOk="0" h="250189" w="1240154">
                  <a:moveTo>
                    <a:pt x="1162189" y="165455"/>
                  </a:moveTo>
                  <a:lnTo>
                    <a:pt x="1157451" y="193645"/>
                  </a:lnTo>
                  <a:lnTo>
                    <a:pt x="1171536" y="196011"/>
                  </a:lnTo>
                  <a:lnTo>
                    <a:pt x="1166812" y="224193"/>
                  </a:lnTo>
                  <a:lnTo>
                    <a:pt x="1232240" y="224193"/>
                  </a:lnTo>
                  <a:lnTo>
                    <a:pt x="1239621" y="221932"/>
                  </a:lnTo>
                  <a:lnTo>
                    <a:pt x="1162189" y="165455"/>
                  </a:lnTo>
                  <a:close/>
                </a:path>
                <a:path extrusionOk="0" h="250189" w="1240154">
                  <a:moveTo>
                    <a:pt x="4724" y="0"/>
                  </a:moveTo>
                  <a:lnTo>
                    <a:pt x="0" y="28181"/>
                  </a:lnTo>
                  <a:lnTo>
                    <a:pt x="1152714" y="221824"/>
                  </a:lnTo>
                  <a:lnTo>
                    <a:pt x="1157451" y="193645"/>
                  </a:lnTo>
                  <a:lnTo>
                    <a:pt x="4724"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12" name="Google Shape;1012;p87"/>
            <p:cNvSpPr/>
            <p:nvPr/>
          </p:nvSpPr>
          <p:spPr>
            <a:xfrm>
              <a:off x="5100624" y="3718229"/>
              <a:ext cx="2490470" cy="369570"/>
            </a:xfrm>
            <a:custGeom>
              <a:rect b="b" l="l" r="r" t="t"/>
              <a:pathLst>
                <a:path extrusionOk="0" h="369570" w="2490470">
                  <a:moveTo>
                    <a:pt x="0" y="0"/>
                  </a:moveTo>
                  <a:lnTo>
                    <a:pt x="2490141" y="0"/>
                  </a:lnTo>
                  <a:lnTo>
                    <a:pt x="2490141" y="369226"/>
                  </a:lnTo>
                  <a:lnTo>
                    <a:pt x="0" y="369226"/>
                  </a:lnTo>
                  <a:lnTo>
                    <a:pt x="0" y="0"/>
                  </a:lnTo>
                  <a:close/>
                </a:path>
              </a:pathLst>
            </a:custGeom>
            <a:noFill/>
            <a:ln cap="flat" cmpd="sng" w="28575">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13" name="Google Shape;1013;p87"/>
            <p:cNvSpPr/>
            <p:nvPr/>
          </p:nvSpPr>
          <p:spPr>
            <a:xfrm>
              <a:off x="3831158" y="3865054"/>
              <a:ext cx="1270000" cy="126364"/>
            </a:xfrm>
            <a:custGeom>
              <a:rect b="b" l="l" r="r" t="t"/>
              <a:pathLst>
                <a:path extrusionOk="0" h="126364" w="1270000">
                  <a:moveTo>
                    <a:pt x="1183047" y="28533"/>
                  </a:moveTo>
                  <a:lnTo>
                    <a:pt x="0" y="97764"/>
                  </a:lnTo>
                  <a:lnTo>
                    <a:pt x="1663" y="126288"/>
                  </a:lnTo>
                  <a:lnTo>
                    <a:pt x="1184715" y="57057"/>
                  </a:lnTo>
                  <a:lnTo>
                    <a:pt x="1183047" y="28533"/>
                  </a:lnTo>
                  <a:close/>
                </a:path>
                <a:path extrusionOk="0" h="126364" w="1270000">
                  <a:moveTo>
                    <a:pt x="1245956" y="27698"/>
                  </a:moveTo>
                  <a:lnTo>
                    <a:pt x="1197305" y="27698"/>
                  </a:lnTo>
                  <a:lnTo>
                    <a:pt x="1198981" y="56222"/>
                  </a:lnTo>
                  <a:lnTo>
                    <a:pt x="1184715" y="57057"/>
                  </a:lnTo>
                  <a:lnTo>
                    <a:pt x="1186383" y="85585"/>
                  </a:lnTo>
                  <a:lnTo>
                    <a:pt x="1269466" y="37782"/>
                  </a:lnTo>
                  <a:lnTo>
                    <a:pt x="1245956" y="27698"/>
                  </a:lnTo>
                  <a:close/>
                </a:path>
                <a:path extrusionOk="0" h="126364" w="1270000">
                  <a:moveTo>
                    <a:pt x="1197305" y="27698"/>
                  </a:moveTo>
                  <a:lnTo>
                    <a:pt x="1183047" y="28533"/>
                  </a:lnTo>
                  <a:lnTo>
                    <a:pt x="1184715" y="57057"/>
                  </a:lnTo>
                  <a:lnTo>
                    <a:pt x="1198981" y="56222"/>
                  </a:lnTo>
                  <a:lnTo>
                    <a:pt x="1197305" y="27698"/>
                  </a:lnTo>
                  <a:close/>
                </a:path>
                <a:path extrusionOk="0" h="126364" w="1270000">
                  <a:moveTo>
                    <a:pt x="1181379" y="0"/>
                  </a:moveTo>
                  <a:lnTo>
                    <a:pt x="1183047" y="28533"/>
                  </a:lnTo>
                  <a:lnTo>
                    <a:pt x="1197305" y="27698"/>
                  </a:lnTo>
                  <a:lnTo>
                    <a:pt x="1245956" y="27698"/>
                  </a:lnTo>
                  <a:lnTo>
                    <a:pt x="1181379"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Plan</a:t>
            </a:r>
            <a:endParaRPr/>
          </a:p>
        </p:txBody>
      </p:sp>
      <p:sp>
        <p:nvSpPr>
          <p:cNvPr id="417" name="Google Shape;417;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a:t>
            </a:r>
            <a:r>
              <a:rPr lang="en"/>
              <a:t>briefly</a:t>
            </a:r>
            <a:r>
              <a:rPr lang="en"/>
              <a:t> recap word embedding→sequence classification</a:t>
            </a:r>
            <a:endParaRPr/>
          </a:p>
          <a:p>
            <a:pPr indent="-317500" lvl="1" marL="914400" rtl="0" algn="l">
              <a:spcBef>
                <a:spcPts val="0"/>
              </a:spcBef>
              <a:spcAft>
                <a:spcPts val="0"/>
              </a:spcAft>
              <a:buSzPts val="1400"/>
              <a:buChar char="○"/>
            </a:pPr>
            <a:r>
              <a:rPr lang="en"/>
              <a:t>Word2vec</a:t>
            </a:r>
            <a:endParaRPr/>
          </a:p>
          <a:p>
            <a:pPr indent="-317500" lvl="1" marL="914400" rtl="0" algn="l">
              <a:spcBef>
                <a:spcPts val="0"/>
              </a:spcBef>
              <a:spcAft>
                <a:spcPts val="0"/>
              </a:spcAft>
              <a:buSzPts val="1400"/>
              <a:buChar char="○"/>
            </a:pPr>
            <a:r>
              <a:rPr lang="en"/>
              <a:t>GloVe</a:t>
            </a:r>
            <a:endParaRPr/>
          </a:p>
          <a:p>
            <a:pPr indent="-317500" lvl="1" marL="914400" rtl="0" algn="l">
              <a:spcBef>
                <a:spcPts val="0"/>
              </a:spcBef>
              <a:spcAft>
                <a:spcPts val="0"/>
              </a:spcAft>
              <a:buSzPts val="1400"/>
              <a:buChar char="○"/>
            </a:pPr>
            <a:r>
              <a:rPr lang="en"/>
              <a:t>Sentence-level tasks/applications</a:t>
            </a:r>
            <a:endParaRPr/>
          </a:p>
          <a:p>
            <a:pPr indent="-342900" lvl="0" marL="457200" rtl="0" algn="l">
              <a:spcBef>
                <a:spcPts val="0"/>
              </a:spcBef>
              <a:spcAft>
                <a:spcPts val="0"/>
              </a:spcAft>
              <a:buSzPts val="1800"/>
              <a:buChar char="●"/>
            </a:pPr>
            <a:r>
              <a:rPr lang="en"/>
              <a:t>We will then discuss LMs and why we need some sequential structure in NLP</a:t>
            </a:r>
            <a:endParaRPr/>
          </a:p>
          <a:p>
            <a:pPr indent="-342900" lvl="0" marL="457200" rtl="0" algn="l">
              <a:spcBef>
                <a:spcPts val="0"/>
              </a:spcBef>
              <a:spcAft>
                <a:spcPts val="0"/>
              </a:spcAft>
              <a:buSzPts val="1800"/>
              <a:buChar char="●"/>
            </a:pPr>
            <a:r>
              <a:rPr lang="en"/>
              <a:t>We </a:t>
            </a:r>
            <a:r>
              <a:rPr lang="en"/>
              <a:t>will</a:t>
            </a:r>
            <a:r>
              <a:rPr lang="en"/>
              <a:t> then present Recurrent Neural Networks as a solution</a:t>
            </a:r>
            <a:endParaRPr/>
          </a:p>
          <a:p>
            <a:pPr indent="-317500" lvl="1" marL="914400" rtl="0" algn="l">
              <a:spcBef>
                <a:spcPts val="0"/>
              </a:spcBef>
              <a:spcAft>
                <a:spcPts val="0"/>
              </a:spcAft>
              <a:buSzPts val="1400"/>
              <a:buChar char="○"/>
            </a:pPr>
            <a:r>
              <a:rPr lang="en"/>
              <a:t>But they will come with a problem - vanishing gradients</a:t>
            </a:r>
            <a:endParaRPr/>
          </a:p>
          <a:p>
            <a:pPr indent="-342900" lvl="0" marL="457200" rtl="0" algn="l">
              <a:spcBef>
                <a:spcPts val="0"/>
              </a:spcBef>
              <a:spcAft>
                <a:spcPts val="0"/>
              </a:spcAft>
              <a:buSzPts val="1800"/>
              <a:buChar char="●"/>
            </a:pPr>
            <a:r>
              <a:rPr lang="en"/>
              <a:t>Finally, we will propose LSTMs as a solution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88"/>
          <p:cNvSpPr txBox="1"/>
          <p:nvPr/>
        </p:nvSpPr>
        <p:spPr>
          <a:xfrm>
            <a:off x="400762" y="834769"/>
            <a:ext cx="6525600" cy="12345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700">
                <a:solidFill>
                  <a:schemeClr val="dk1"/>
                </a:solidFill>
                <a:latin typeface="Trebuchet MS"/>
                <a:ea typeface="Trebuchet MS"/>
                <a:cs typeface="Trebuchet MS"/>
                <a:sym typeface="Trebuchet MS"/>
              </a:rPr>
              <a:t>Suppose we are learning a </a:t>
            </a:r>
            <a:r>
              <a:rPr b="1" lang="en" sz="1700">
                <a:solidFill>
                  <a:schemeClr val="dk1"/>
                </a:solidFill>
                <a:latin typeface="Trebuchet MS"/>
                <a:ea typeface="Trebuchet MS"/>
                <a:cs typeface="Trebuchet MS"/>
                <a:sym typeface="Trebuchet MS"/>
              </a:rPr>
              <a:t>4-gram</a:t>
            </a:r>
            <a:r>
              <a:rPr lang="en" sz="1700">
                <a:solidFill>
                  <a:schemeClr val="dk1"/>
                </a:solidFill>
                <a:latin typeface="Trebuchet MS"/>
                <a:ea typeface="Trebuchet MS"/>
                <a:cs typeface="Trebuchet MS"/>
                <a:sym typeface="Trebuchet MS"/>
              </a:rPr>
              <a:t> Language Model.</a:t>
            </a:r>
            <a:endParaRPr sz="1700">
              <a:solidFill>
                <a:schemeClr val="dk1"/>
              </a:solidFill>
              <a:latin typeface="Trebuchet MS"/>
              <a:ea typeface="Trebuchet MS"/>
              <a:cs typeface="Trebuchet MS"/>
              <a:sym typeface="Trebuchet MS"/>
            </a:endParaRPr>
          </a:p>
          <a:p>
            <a:pPr indent="0" lvl="0" marL="406400" marR="0" rtl="0" algn="l">
              <a:lnSpc>
                <a:spcPct val="119090"/>
              </a:lnSpc>
              <a:spcBef>
                <a:spcPts val="1200"/>
              </a:spcBef>
              <a:spcAft>
                <a:spcPts val="0"/>
              </a:spcAft>
              <a:buNone/>
            </a:pPr>
            <a:r>
              <a:rPr i="1" lang="en" sz="1700">
                <a:solidFill>
                  <a:schemeClr val="dk1"/>
                </a:solidFill>
                <a:latin typeface="Trebuchet MS"/>
                <a:ea typeface="Trebuchet MS"/>
                <a:cs typeface="Trebuchet MS"/>
                <a:sym typeface="Trebuchet MS"/>
              </a:rPr>
              <a:t>as the proctor started the clock, the students opened their </a:t>
            </a:r>
            <a:r>
              <a:rPr lang="en" sz="1700" u="sng">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0" lvl="0" marL="1422400" marR="0" rtl="0" algn="l">
              <a:lnSpc>
                <a:spcPct val="115500"/>
              </a:lnSpc>
              <a:spcBef>
                <a:spcPts val="0"/>
              </a:spcBef>
              <a:spcAft>
                <a:spcPts val="0"/>
              </a:spcAft>
              <a:buNone/>
            </a:pPr>
            <a:r>
              <a:t/>
            </a:r>
            <a:endParaRPr sz="1500">
              <a:solidFill>
                <a:schemeClr val="dk1"/>
              </a:solidFill>
              <a:latin typeface="Trebuchet MS"/>
              <a:ea typeface="Trebuchet MS"/>
              <a:cs typeface="Trebuchet MS"/>
              <a:sym typeface="Trebuchet MS"/>
            </a:endParaRPr>
          </a:p>
          <a:p>
            <a:pPr indent="0" lvl="0" marL="1422400" marR="0" rtl="0" algn="l">
              <a:lnSpc>
                <a:spcPct val="115500"/>
              </a:lnSpc>
              <a:spcBef>
                <a:spcPts val="0"/>
              </a:spcBef>
              <a:spcAft>
                <a:spcPts val="0"/>
              </a:spcAft>
              <a:buNone/>
            </a:pPr>
            <a:r>
              <a:rPr lang="en" sz="1500">
                <a:solidFill>
                  <a:schemeClr val="dk1"/>
                </a:solidFill>
                <a:latin typeface="Trebuchet MS"/>
                <a:ea typeface="Trebuchet MS"/>
                <a:cs typeface="Trebuchet MS"/>
                <a:sym typeface="Trebuchet MS"/>
              </a:rPr>
              <a:t>discard                           </a:t>
            </a:r>
            <a:r>
              <a:rPr b="1" lang="en" sz="1500">
                <a:solidFill>
                  <a:schemeClr val="dk1"/>
                </a:solidFill>
                <a:latin typeface="Trebuchet MS"/>
                <a:ea typeface="Trebuchet MS"/>
                <a:cs typeface="Trebuchet MS"/>
                <a:sym typeface="Trebuchet MS"/>
              </a:rPr>
              <a:t>condition on this</a:t>
            </a:r>
            <a:endParaRPr b="1" sz="1500">
              <a:solidFill>
                <a:schemeClr val="dk1"/>
              </a:solidFill>
              <a:latin typeface="Trebuchet MS"/>
              <a:ea typeface="Trebuchet MS"/>
              <a:cs typeface="Trebuchet MS"/>
              <a:sym typeface="Trebuchet MS"/>
            </a:endParaRPr>
          </a:p>
        </p:txBody>
      </p:sp>
      <p:sp>
        <p:nvSpPr>
          <p:cNvPr id="1019" name="Google Shape;1019;p88"/>
          <p:cNvSpPr txBox="1"/>
          <p:nvPr>
            <p:ph type="title"/>
          </p:nvPr>
        </p:nvSpPr>
        <p:spPr>
          <a:xfrm>
            <a:off x="363775" y="200025"/>
            <a:ext cx="76194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n-gram Language Models: Example</a:t>
            </a:r>
            <a:endParaRPr/>
          </a:p>
        </p:txBody>
      </p:sp>
      <p:sp>
        <p:nvSpPr>
          <p:cNvPr id="1020" name="Google Shape;1020;p88"/>
          <p:cNvSpPr/>
          <p:nvPr/>
        </p:nvSpPr>
        <p:spPr>
          <a:xfrm>
            <a:off x="765000" y="1403347"/>
            <a:ext cx="3063716" cy="0"/>
          </a:xfrm>
          <a:custGeom>
            <a:rect b="b" l="l" r="r" t="t"/>
            <a:pathLst>
              <a:path extrusionOk="0" h="120000" w="4084954">
                <a:moveTo>
                  <a:pt x="0" y="0"/>
                </a:moveTo>
                <a:lnTo>
                  <a:pt x="4084492" y="0"/>
                </a:lnTo>
              </a:path>
            </a:pathLst>
          </a:custGeom>
          <a:noFill/>
          <a:ln cap="flat" cmpd="sng" w="57150">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21" name="Google Shape;1021;p88"/>
          <p:cNvSpPr/>
          <p:nvPr/>
        </p:nvSpPr>
        <p:spPr>
          <a:xfrm>
            <a:off x="3883819" y="1512541"/>
            <a:ext cx="1816418" cy="180975"/>
          </a:xfrm>
          <a:custGeom>
            <a:rect b="b" l="l" r="r" t="t"/>
            <a:pathLst>
              <a:path extrusionOk="0" h="241300" w="2421890">
                <a:moveTo>
                  <a:pt x="2421471" y="0"/>
                </a:moveTo>
                <a:lnTo>
                  <a:pt x="2413139" y="46893"/>
                </a:lnTo>
                <a:lnTo>
                  <a:pt x="2390416" y="85186"/>
                </a:lnTo>
                <a:lnTo>
                  <a:pt x="2356713" y="111004"/>
                </a:lnTo>
                <a:lnTo>
                  <a:pt x="2315441" y="120472"/>
                </a:lnTo>
                <a:lnTo>
                  <a:pt x="1316760" y="120472"/>
                </a:lnTo>
                <a:lnTo>
                  <a:pt x="1275488" y="129939"/>
                </a:lnTo>
                <a:lnTo>
                  <a:pt x="1241785" y="155757"/>
                </a:lnTo>
                <a:lnTo>
                  <a:pt x="1219062" y="194051"/>
                </a:lnTo>
                <a:lnTo>
                  <a:pt x="1210730" y="240945"/>
                </a:lnTo>
                <a:lnTo>
                  <a:pt x="1202400" y="194051"/>
                </a:lnTo>
                <a:lnTo>
                  <a:pt x="1179680" y="155757"/>
                </a:lnTo>
                <a:lnTo>
                  <a:pt x="1145981" y="129939"/>
                </a:lnTo>
                <a:lnTo>
                  <a:pt x="1104710" y="120472"/>
                </a:lnTo>
                <a:lnTo>
                  <a:pt x="106024" y="120472"/>
                </a:lnTo>
                <a:lnTo>
                  <a:pt x="64754" y="111004"/>
                </a:lnTo>
                <a:lnTo>
                  <a:pt x="31053" y="85186"/>
                </a:lnTo>
                <a:lnTo>
                  <a:pt x="8331" y="46893"/>
                </a:lnTo>
                <a:lnTo>
                  <a:pt x="0" y="0"/>
                </a:lnTo>
              </a:path>
            </a:pathLst>
          </a:custGeom>
          <a:noFill/>
          <a:ln cap="flat" cmpd="sng" w="28575">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22" name="Google Shape;1022;p88"/>
          <p:cNvSpPr txBox="1"/>
          <p:nvPr/>
        </p:nvSpPr>
        <p:spPr>
          <a:xfrm>
            <a:off x="400748" y="3055250"/>
            <a:ext cx="7450800" cy="1686900"/>
          </a:xfrm>
          <a:prstGeom prst="rect">
            <a:avLst/>
          </a:prstGeom>
          <a:noFill/>
          <a:ln>
            <a:noFill/>
          </a:ln>
        </p:spPr>
        <p:txBody>
          <a:bodyPr anchorCtr="0" anchor="t" bIns="0" lIns="0" spcFirstLastPara="1" rIns="0" wrap="square" tIns="57150">
            <a:spAutoFit/>
          </a:bodyPr>
          <a:lstStyle/>
          <a:p>
            <a:pPr indent="0" lvl="0" marL="12700" marR="0" rtl="0" algn="l">
              <a:lnSpc>
                <a:spcPct val="100000"/>
              </a:lnSpc>
              <a:spcBef>
                <a:spcPts val="0"/>
              </a:spcBef>
              <a:spcAft>
                <a:spcPts val="0"/>
              </a:spcAft>
              <a:buNone/>
            </a:pPr>
            <a:r>
              <a:rPr lang="en" sz="1500">
                <a:solidFill>
                  <a:schemeClr val="dk1"/>
                </a:solidFill>
                <a:latin typeface="Trebuchet MS"/>
                <a:ea typeface="Trebuchet MS"/>
                <a:cs typeface="Trebuchet MS"/>
                <a:sym typeface="Trebuchet MS"/>
              </a:rPr>
              <a:t>For example, suppose that in the corpus:</a:t>
            </a:r>
            <a:endParaRPr sz="1500">
              <a:solidFill>
                <a:schemeClr val="dk1"/>
              </a:solidFill>
              <a:latin typeface="Trebuchet MS"/>
              <a:ea typeface="Trebuchet MS"/>
              <a:cs typeface="Trebuchet MS"/>
              <a:sym typeface="Trebuchet MS"/>
            </a:endParaRPr>
          </a:p>
          <a:p>
            <a:pPr indent="-260350" lvl="0" marL="266700" marR="0" rtl="0" algn="l">
              <a:lnSpc>
                <a:spcPct val="100000"/>
              </a:lnSpc>
              <a:spcBef>
                <a:spcPts val="400"/>
              </a:spcBef>
              <a:spcAft>
                <a:spcPts val="0"/>
              </a:spcAft>
              <a:buClr>
                <a:schemeClr val="dk1"/>
              </a:buClr>
              <a:buSzPts val="1500"/>
              <a:buFont typeface="Calibri"/>
              <a:buChar char="•"/>
            </a:pPr>
            <a:r>
              <a:rPr lang="en" sz="1500">
                <a:solidFill>
                  <a:schemeClr val="dk1"/>
                </a:solidFill>
                <a:latin typeface="Trebuchet MS"/>
                <a:ea typeface="Trebuchet MS"/>
                <a:cs typeface="Trebuchet MS"/>
                <a:sym typeface="Trebuchet MS"/>
              </a:rPr>
              <a:t>“students opened their” occurred 1000 times</a:t>
            </a:r>
            <a:endParaRPr sz="1500">
              <a:solidFill>
                <a:schemeClr val="dk1"/>
              </a:solidFill>
              <a:latin typeface="Trebuchet MS"/>
              <a:ea typeface="Trebuchet MS"/>
              <a:cs typeface="Trebuchet MS"/>
              <a:sym typeface="Trebuchet MS"/>
            </a:endParaRPr>
          </a:p>
          <a:p>
            <a:pPr indent="-260350" lvl="0" marL="266700" marR="0" rtl="0" algn="l">
              <a:lnSpc>
                <a:spcPct val="100000"/>
              </a:lnSpc>
              <a:spcBef>
                <a:spcPts val="300"/>
              </a:spcBef>
              <a:spcAft>
                <a:spcPts val="0"/>
              </a:spcAft>
              <a:buClr>
                <a:schemeClr val="dk1"/>
              </a:buClr>
              <a:buSzPts val="1500"/>
              <a:buFont typeface="Calibri"/>
              <a:buChar char="•"/>
            </a:pPr>
            <a:r>
              <a:rPr lang="en" sz="1500">
                <a:solidFill>
                  <a:schemeClr val="dk1"/>
                </a:solidFill>
                <a:latin typeface="Trebuchet MS"/>
                <a:ea typeface="Trebuchet MS"/>
                <a:cs typeface="Trebuchet MS"/>
                <a:sym typeface="Trebuchet MS"/>
              </a:rPr>
              <a:t>“students opened their </a:t>
            </a:r>
            <a:r>
              <a:rPr b="1" lang="en" sz="1500">
                <a:solidFill>
                  <a:schemeClr val="dk1"/>
                </a:solidFill>
                <a:latin typeface="Trebuchet MS"/>
                <a:ea typeface="Trebuchet MS"/>
                <a:cs typeface="Trebuchet MS"/>
                <a:sym typeface="Trebuchet MS"/>
              </a:rPr>
              <a:t>books</a:t>
            </a:r>
            <a:r>
              <a:rPr lang="en" sz="1500">
                <a:solidFill>
                  <a:schemeClr val="dk1"/>
                </a:solidFill>
                <a:latin typeface="Trebuchet MS"/>
                <a:ea typeface="Trebuchet MS"/>
                <a:cs typeface="Trebuchet MS"/>
                <a:sym typeface="Trebuchet MS"/>
              </a:rPr>
              <a:t>” occurred </a:t>
            </a:r>
            <a:r>
              <a:rPr b="1" lang="en" sz="1500">
                <a:solidFill>
                  <a:schemeClr val="dk1"/>
                </a:solidFill>
                <a:latin typeface="Trebuchet MS"/>
                <a:ea typeface="Trebuchet MS"/>
                <a:cs typeface="Trebuchet MS"/>
                <a:sym typeface="Trebuchet MS"/>
              </a:rPr>
              <a:t>400</a:t>
            </a:r>
            <a:r>
              <a:rPr lang="en" sz="1500">
                <a:solidFill>
                  <a:schemeClr val="dk1"/>
                </a:solidFill>
                <a:latin typeface="Trebuchet MS"/>
                <a:ea typeface="Trebuchet MS"/>
                <a:cs typeface="Trebuchet MS"/>
                <a:sym typeface="Trebuchet MS"/>
              </a:rPr>
              <a:t> times</a:t>
            </a:r>
            <a:endParaRPr sz="1500">
              <a:solidFill>
                <a:schemeClr val="dk1"/>
              </a:solidFill>
              <a:latin typeface="Trebuchet MS"/>
              <a:ea typeface="Trebuchet MS"/>
              <a:cs typeface="Trebuchet MS"/>
              <a:sym typeface="Trebuchet MS"/>
            </a:endParaRPr>
          </a:p>
          <a:p>
            <a:pPr indent="-171450" lvl="1" marL="520700" marR="0" rtl="0" algn="l">
              <a:lnSpc>
                <a:spcPct val="100000"/>
              </a:lnSpc>
              <a:spcBef>
                <a:spcPts val="400"/>
              </a:spcBef>
              <a:spcAft>
                <a:spcPts val="0"/>
              </a:spcAft>
              <a:buClr>
                <a:schemeClr val="dk1"/>
              </a:buClr>
              <a:buSzPts val="1500"/>
              <a:buFont typeface="Calibri"/>
              <a:buChar char="•"/>
            </a:pPr>
            <a:r>
              <a:rPr b="0" i="0" lang="en" sz="1500" u="none" cap="none" strike="noStrike">
                <a:solidFill>
                  <a:schemeClr val="dk1"/>
                </a:solidFill>
                <a:latin typeface="Noto Sans Symbols"/>
                <a:ea typeface="Noto Sans Symbols"/>
                <a:cs typeface="Noto Sans Symbols"/>
                <a:sym typeface="Noto Sans Symbols"/>
              </a:rPr>
              <a:t>🡪</a:t>
            </a:r>
            <a:r>
              <a:rPr b="0" i="0" lang="en" sz="1500" u="none" cap="none" strike="noStrike">
                <a:solidFill>
                  <a:schemeClr val="dk1"/>
                </a:solidFill>
                <a:latin typeface="Times New Roman"/>
                <a:ea typeface="Times New Roman"/>
                <a:cs typeface="Times New Roman"/>
                <a:sym typeface="Times New Roman"/>
              </a:rPr>
              <a:t> </a:t>
            </a:r>
            <a:r>
              <a:rPr b="0" i="0" lang="en" sz="1500" u="none" cap="none" strike="noStrike">
                <a:solidFill>
                  <a:schemeClr val="dk1"/>
                </a:solidFill>
                <a:latin typeface="Trebuchet MS"/>
                <a:ea typeface="Trebuchet MS"/>
                <a:cs typeface="Trebuchet MS"/>
                <a:sym typeface="Trebuchet MS"/>
              </a:rPr>
              <a:t>P(</a:t>
            </a:r>
            <a:r>
              <a:rPr b="1" i="0" lang="en" sz="1500" u="none" cap="none" strike="noStrike">
                <a:solidFill>
                  <a:schemeClr val="dk1"/>
                </a:solidFill>
                <a:latin typeface="Trebuchet MS"/>
                <a:ea typeface="Trebuchet MS"/>
                <a:cs typeface="Trebuchet MS"/>
                <a:sym typeface="Trebuchet MS"/>
              </a:rPr>
              <a:t>books</a:t>
            </a:r>
            <a:r>
              <a:rPr b="0" i="0" lang="en" sz="1500" u="none" cap="none" strike="noStrike">
                <a:solidFill>
                  <a:schemeClr val="dk1"/>
                </a:solidFill>
                <a:latin typeface="Trebuchet MS"/>
                <a:ea typeface="Trebuchet MS"/>
                <a:cs typeface="Trebuchet MS"/>
                <a:sym typeface="Trebuchet MS"/>
              </a:rPr>
              <a:t> | students opened their) = </a:t>
            </a:r>
            <a:r>
              <a:rPr b="1" i="0" lang="en" sz="1500" u="none" cap="none" strike="noStrike">
                <a:solidFill>
                  <a:schemeClr val="dk1"/>
                </a:solidFill>
                <a:latin typeface="Trebuchet MS"/>
                <a:ea typeface="Trebuchet MS"/>
                <a:cs typeface="Trebuchet MS"/>
                <a:sym typeface="Trebuchet MS"/>
              </a:rPr>
              <a:t>0.4</a:t>
            </a:r>
            <a:endParaRPr b="1" i="0" sz="1500" u="none" cap="none" strike="noStrike">
              <a:solidFill>
                <a:schemeClr val="dk1"/>
              </a:solidFill>
              <a:latin typeface="Trebuchet MS"/>
              <a:ea typeface="Trebuchet MS"/>
              <a:cs typeface="Trebuchet MS"/>
              <a:sym typeface="Trebuchet MS"/>
            </a:endParaRPr>
          </a:p>
          <a:p>
            <a:pPr indent="-260350" lvl="0" marL="266700" marR="0" rtl="0" algn="l">
              <a:lnSpc>
                <a:spcPct val="100000"/>
              </a:lnSpc>
              <a:spcBef>
                <a:spcPts val="400"/>
              </a:spcBef>
              <a:spcAft>
                <a:spcPts val="0"/>
              </a:spcAft>
              <a:buClr>
                <a:schemeClr val="dk1"/>
              </a:buClr>
              <a:buSzPts val="1500"/>
              <a:buFont typeface="Calibri"/>
              <a:buChar char="•"/>
            </a:pPr>
            <a:r>
              <a:rPr lang="en" sz="1500">
                <a:solidFill>
                  <a:schemeClr val="dk1"/>
                </a:solidFill>
                <a:latin typeface="Trebuchet MS"/>
                <a:ea typeface="Trebuchet MS"/>
                <a:cs typeface="Trebuchet MS"/>
                <a:sym typeface="Trebuchet MS"/>
              </a:rPr>
              <a:t>“students opened their </a:t>
            </a:r>
            <a:r>
              <a:rPr b="1" lang="en" sz="1500">
                <a:solidFill>
                  <a:schemeClr val="dk1"/>
                </a:solidFill>
                <a:latin typeface="Trebuchet MS"/>
                <a:ea typeface="Trebuchet MS"/>
                <a:cs typeface="Trebuchet MS"/>
                <a:sym typeface="Trebuchet MS"/>
              </a:rPr>
              <a:t>exams</a:t>
            </a:r>
            <a:r>
              <a:rPr lang="en" sz="1500">
                <a:solidFill>
                  <a:schemeClr val="dk1"/>
                </a:solidFill>
                <a:latin typeface="Trebuchet MS"/>
                <a:ea typeface="Trebuchet MS"/>
                <a:cs typeface="Trebuchet MS"/>
                <a:sym typeface="Trebuchet MS"/>
              </a:rPr>
              <a:t>” occurred </a:t>
            </a:r>
            <a:r>
              <a:rPr b="1" lang="en" sz="1500">
                <a:solidFill>
                  <a:schemeClr val="dk1"/>
                </a:solidFill>
                <a:latin typeface="Trebuchet MS"/>
                <a:ea typeface="Trebuchet MS"/>
                <a:cs typeface="Trebuchet MS"/>
                <a:sym typeface="Trebuchet MS"/>
              </a:rPr>
              <a:t>100</a:t>
            </a:r>
            <a:r>
              <a:rPr lang="en" sz="1500">
                <a:solidFill>
                  <a:schemeClr val="dk1"/>
                </a:solidFill>
                <a:latin typeface="Trebuchet MS"/>
                <a:ea typeface="Trebuchet MS"/>
                <a:cs typeface="Trebuchet MS"/>
                <a:sym typeface="Trebuchet MS"/>
              </a:rPr>
              <a:t> times</a:t>
            </a:r>
            <a:endParaRPr sz="1500">
              <a:solidFill>
                <a:schemeClr val="dk1"/>
              </a:solidFill>
              <a:latin typeface="Trebuchet MS"/>
              <a:ea typeface="Trebuchet MS"/>
              <a:cs typeface="Trebuchet MS"/>
              <a:sym typeface="Trebuchet MS"/>
            </a:endParaRPr>
          </a:p>
          <a:p>
            <a:pPr indent="-171450" lvl="1" marL="520700" marR="0" rtl="0" algn="l">
              <a:lnSpc>
                <a:spcPct val="100000"/>
              </a:lnSpc>
              <a:spcBef>
                <a:spcPts val="400"/>
              </a:spcBef>
              <a:spcAft>
                <a:spcPts val="0"/>
              </a:spcAft>
              <a:buClr>
                <a:schemeClr val="dk1"/>
              </a:buClr>
              <a:buSzPts val="1500"/>
              <a:buFont typeface="Calibri"/>
              <a:buChar char="•"/>
            </a:pPr>
            <a:r>
              <a:rPr b="0" i="0" lang="en" sz="1500" u="none" cap="none" strike="noStrike">
                <a:solidFill>
                  <a:schemeClr val="dk1"/>
                </a:solidFill>
                <a:latin typeface="Noto Sans Symbols"/>
                <a:ea typeface="Noto Sans Symbols"/>
                <a:cs typeface="Noto Sans Symbols"/>
                <a:sym typeface="Noto Sans Symbols"/>
              </a:rPr>
              <a:t>🡪</a:t>
            </a:r>
            <a:r>
              <a:rPr b="0" i="0" lang="en" sz="1500" u="none" cap="none" strike="noStrike">
                <a:solidFill>
                  <a:schemeClr val="dk1"/>
                </a:solidFill>
                <a:latin typeface="Times New Roman"/>
                <a:ea typeface="Times New Roman"/>
                <a:cs typeface="Times New Roman"/>
                <a:sym typeface="Times New Roman"/>
              </a:rPr>
              <a:t> </a:t>
            </a:r>
            <a:r>
              <a:rPr b="0" i="0" lang="en" sz="1500" u="none" cap="none" strike="noStrike">
                <a:solidFill>
                  <a:schemeClr val="dk1"/>
                </a:solidFill>
                <a:latin typeface="Trebuchet MS"/>
                <a:ea typeface="Trebuchet MS"/>
                <a:cs typeface="Trebuchet MS"/>
                <a:sym typeface="Trebuchet MS"/>
              </a:rPr>
              <a:t>P(</a:t>
            </a:r>
            <a:r>
              <a:rPr b="1" i="0" lang="en" sz="1500" u="none" cap="none" strike="noStrike">
                <a:solidFill>
                  <a:schemeClr val="dk1"/>
                </a:solidFill>
                <a:latin typeface="Trebuchet MS"/>
                <a:ea typeface="Trebuchet MS"/>
                <a:cs typeface="Trebuchet MS"/>
                <a:sym typeface="Trebuchet MS"/>
              </a:rPr>
              <a:t>exams</a:t>
            </a:r>
            <a:r>
              <a:rPr b="0" i="0" lang="en" sz="1500" u="none" cap="none" strike="noStrike">
                <a:solidFill>
                  <a:schemeClr val="dk1"/>
                </a:solidFill>
                <a:latin typeface="Trebuchet MS"/>
                <a:ea typeface="Trebuchet MS"/>
                <a:cs typeface="Trebuchet MS"/>
                <a:sym typeface="Trebuchet MS"/>
              </a:rPr>
              <a:t> | students opened their) = </a:t>
            </a:r>
            <a:r>
              <a:rPr b="1" i="0" lang="en" sz="1500" u="none" cap="none" strike="noStrike">
                <a:solidFill>
                  <a:schemeClr val="dk1"/>
                </a:solidFill>
                <a:latin typeface="Trebuchet MS"/>
                <a:ea typeface="Trebuchet MS"/>
                <a:cs typeface="Trebuchet MS"/>
                <a:sym typeface="Trebuchet MS"/>
              </a:rPr>
              <a:t>0.1</a:t>
            </a:r>
            <a:endParaRPr b="1" i="0" sz="1500" u="none" cap="none" strike="noStrike">
              <a:solidFill>
                <a:schemeClr val="dk1"/>
              </a:solidFill>
              <a:latin typeface="Trebuchet MS"/>
              <a:ea typeface="Trebuchet MS"/>
              <a:cs typeface="Trebuchet MS"/>
              <a:sym typeface="Trebuchet MS"/>
            </a:endParaRPr>
          </a:p>
        </p:txBody>
      </p:sp>
      <p:sp>
        <p:nvSpPr>
          <p:cNvPr id="1023" name="Google Shape;1023;p88"/>
          <p:cNvSpPr/>
          <p:nvPr/>
        </p:nvSpPr>
        <p:spPr>
          <a:xfrm>
            <a:off x="920391" y="2268302"/>
            <a:ext cx="5262900" cy="452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grpSp>
        <p:nvGrpSpPr>
          <p:cNvPr id="1028" name="Google Shape;1028;p89"/>
          <p:cNvGrpSpPr/>
          <p:nvPr/>
        </p:nvGrpSpPr>
        <p:grpSpPr>
          <a:xfrm>
            <a:off x="1907000" y="2226212"/>
            <a:ext cx="5327809" cy="527209"/>
            <a:chOff x="2542667" y="2968282"/>
            <a:chExt cx="7103745" cy="702945"/>
          </a:xfrm>
        </p:grpSpPr>
        <p:sp>
          <p:nvSpPr>
            <p:cNvPr id="1029" name="Google Shape;1029;p89"/>
            <p:cNvSpPr/>
            <p:nvPr/>
          </p:nvSpPr>
          <p:spPr>
            <a:xfrm>
              <a:off x="2598788" y="3024403"/>
              <a:ext cx="7017000" cy="603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030" name="Google Shape;1030;p89"/>
            <p:cNvSpPr/>
            <p:nvPr/>
          </p:nvSpPr>
          <p:spPr>
            <a:xfrm>
              <a:off x="2542667" y="2968282"/>
              <a:ext cx="7103745" cy="702945"/>
            </a:xfrm>
            <a:custGeom>
              <a:rect b="b" l="l" r="r" t="t"/>
              <a:pathLst>
                <a:path extrusionOk="0" h="702945" w="7103745">
                  <a:moveTo>
                    <a:pt x="0" y="0"/>
                  </a:moveTo>
                  <a:lnTo>
                    <a:pt x="7103494" y="0"/>
                  </a:lnTo>
                  <a:lnTo>
                    <a:pt x="7103494" y="702872"/>
                  </a:lnTo>
                  <a:lnTo>
                    <a:pt x="0" y="702872"/>
                  </a:lnTo>
                  <a:lnTo>
                    <a:pt x="0" y="0"/>
                  </a:lnTo>
                  <a:close/>
                </a:path>
              </a:pathLst>
            </a:custGeom>
            <a:noFill/>
            <a:ln cap="flat" cmpd="sng" w="9525">
              <a:solidFill>
                <a:srgbClr val="007C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1031" name="Google Shape;1031;p89"/>
          <p:cNvSpPr txBox="1"/>
          <p:nvPr>
            <p:ph type="title"/>
          </p:nvPr>
        </p:nvSpPr>
        <p:spPr>
          <a:xfrm>
            <a:off x="363775" y="200025"/>
            <a:ext cx="81555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Sparsity Problems with n-gram Language Models</a:t>
            </a:r>
            <a:endParaRPr/>
          </a:p>
        </p:txBody>
      </p:sp>
      <p:sp>
        <p:nvSpPr>
          <p:cNvPr id="1032" name="Google Shape;1032;p89"/>
          <p:cNvSpPr txBox="1"/>
          <p:nvPr/>
        </p:nvSpPr>
        <p:spPr>
          <a:xfrm>
            <a:off x="2590762" y="4284919"/>
            <a:ext cx="4094700" cy="487800"/>
          </a:xfrm>
          <a:prstGeom prst="rect">
            <a:avLst/>
          </a:prstGeom>
          <a:noFill/>
          <a:ln cap="flat" cmpd="sng" w="28575">
            <a:solidFill>
              <a:srgbClr val="C00000"/>
            </a:solidFill>
            <a:prstDash val="solid"/>
            <a:round/>
            <a:headEnd len="sm" w="sm" type="none"/>
            <a:tailEnd len="sm" w="sm" type="none"/>
          </a:ln>
        </p:spPr>
        <p:txBody>
          <a:bodyPr anchorCtr="0" anchor="t" bIns="0" lIns="0" spcFirstLastPara="1" rIns="0" wrap="square" tIns="25700">
            <a:spAutoFit/>
          </a:bodyPr>
          <a:lstStyle/>
          <a:p>
            <a:pPr indent="0" lvl="0" marL="0" marR="0" rtl="0" algn="ctr">
              <a:lnSpc>
                <a:spcPct val="100000"/>
              </a:lnSpc>
              <a:spcBef>
                <a:spcPts val="0"/>
              </a:spcBef>
              <a:spcAft>
                <a:spcPts val="0"/>
              </a:spcAft>
              <a:buNone/>
            </a:pPr>
            <a:r>
              <a:rPr b="1" lang="en" sz="1500" u="sng">
                <a:latin typeface="Calibri"/>
                <a:ea typeface="Calibri"/>
                <a:cs typeface="Calibri"/>
                <a:sym typeface="Calibri"/>
              </a:rPr>
              <a:t>Note:</a:t>
            </a:r>
            <a:r>
              <a:rPr b="1" lang="en" sz="1500">
                <a:latin typeface="Calibri"/>
                <a:ea typeface="Calibri"/>
                <a:cs typeface="Calibri"/>
                <a:sym typeface="Calibri"/>
              </a:rPr>
              <a:t> </a:t>
            </a:r>
            <a:r>
              <a:rPr lang="en" sz="1500">
                <a:latin typeface="Calibri"/>
                <a:ea typeface="Calibri"/>
                <a:cs typeface="Calibri"/>
                <a:sym typeface="Calibri"/>
              </a:rPr>
              <a:t>Increasing </a:t>
            </a:r>
            <a:r>
              <a:rPr i="1" lang="en" sz="1500">
                <a:latin typeface="Calibri"/>
                <a:ea typeface="Calibri"/>
                <a:cs typeface="Calibri"/>
                <a:sym typeface="Calibri"/>
              </a:rPr>
              <a:t>n </a:t>
            </a:r>
            <a:r>
              <a:rPr lang="en" sz="1500">
                <a:latin typeface="Calibri"/>
                <a:ea typeface="Calibri"/>
                <a:cs typeface="Calibri"/>
                <a:sym typeface="Calibri"/>
              </a:rPr>
              <a:t>makes sparsity problems </a:t>
            </a:r>
            <a:r>
              <a:rPr i="1" lang="en" sz="1500">
                <a:latin typeface="Calibri"/>
                <a:ea typeface="Calibri"/>
                <a:cs typeface="Calibri"/>
                <a:sym typeface="Calibri"/>
              </a:rPr>
              <a:t>worse.</a:t>
            </a:r>
            <a:endParaRPr sz="1500">
              <a:latin typeface="Calibri"/>
              <a:ea typeface="Calibri"/>
              <a:cs typeface="Calibri"/>
              <a:sym typeface="Calibri"/>
            </a:endParaRPr>
          </a:p>
          <a:p>
            <a:pPr indent="0" lvl="0" marL="0" marR="0" rtl="0" algn="ctr">
              <a:lnSpc>
                <a:spcPct val="100000"/>
              </a:lnSpc>
              <a:spcBef>
                <a:spcPts val="0"/>
              </a:spcBef>
              <a:spcAft>
                <a:spcPts val="0"/>
              </a:spcAft>
              <a:buNone/>
            </a:pPr>
            <a:r>
              <a:rPr lang="en" sz="1500">
                <a:latin typeface="Calibri"/>
                <a:ea typeface="Calibri"/>
                <a:cs typeface="Calibri"/>
                <a:sym typeface="Calibri"/>
              </a:rPr>
              <a:t>Typically, we can’t have </a:t>
            </a:r>
            <a:r>
              <a:rPr i="1" lang="en" sz="1500">
                <a:latin typeface="Calibri"/>
                <a:ea typeface="Calibri"/>
                <a:cs typeface="Calibri"/>
                <a:sym typeface="Calibri"/>
              </a:rPr>
              <a:t>n </a:t>
            </a:r>
            <a:r>
              <a:rPr lang="en" sz="1500">
                <a:latin typeface="Calibri"/>
                <a:ea typeface="Calibri"/>
                <a:cs typeface="Calibri"/>
                <a:sym typeface="Calibri"/>
              </a:rPr>
              <a:t>bigger than 5.</a:t>
            </a:r>
            <a:endParaRPr sz="1500">
              <a:latin typeface="Calibri"/>
              <a:ea typeface="Calibri"/>
              <a:cs typeface="Calibri"/>
              <a:sym typeface="Calibri"/>
            </a:endParaRPr>
          </a:p>
        </p:txBody>
      </p:sp>
      <p:sp>
        <p:nvSpPr>
          <p:cNvPr id="1033" name="Google Shape;1033;p89"/>
          <p:cNvSpPr txBox="1"/>
          <p:nvPr/>
        </p:nvSpPr>
        <p:spPr>
          <a:xfrm>
            <a:off x="1501235" y="3081985"/>
            <a:ext cx="2625000" cy="947700"/>
          </a:xfrm>
          <a:prstGeom prst="rect">
            <a:avLst/>
          </a:prstGeom>
          <a:noFill/>
          <a:ln cap="flat" cmpd="sng" w="28575">
            <a:solidFill>
              <a:srgbClr val="93C47D"/>
            </a:solidFill>
            <a:prstDash val="solid"/>
            <a:round/>
            <a:headEnd len="sm" w="sm" type="none"/>
            <a:tailEnd len="sm" w="sm" type="none"/>
          </a:ln>
        </p:spPr>
        <p:txBody>
          <a:bodyPr anchorCtr="0" anchor="t" bIns="0" lIns="0" spcFirstLastPara="1" rIns="0" wrap="square" tIns="23825">
            <a:spAutoFit/>
          </a:bodyPr>
          <a:lstStyle/>
          <a:p>
            <a:pPr indent="0" lvl="0" marL="63500" marR="88900" rtl="0" algn="l">
              <a:lnSpc>
                <a:spcPct val="100000"/>
              </a:lnSpc>
              <a:spcBef>
                <a:spcPts val="0"/>
              </a:spcBef>
              <a:spcAft>
                <a:spcPts val="0"/>
              </a:spcAft>
              <a:buNone/>
            </a:pPr>
            <a:r>
              <a:rPr b="1" lang="en" sz="1500" u="sng">
                <a:latin typeface="Calibri"/>
                <a:ea typeface="Calibri"/>
                <a:cs typeface="Calibri"/>
                <a:sym typeface="Calibri"/>
              </a:rPr>
              <a:t>Problem:</a:t>
            </a:r>
            <a:r>
              <a:rPr b="1" lang="en" sz="1500">
                <a:latin typeface="Calibri"/>
                <a:ea typeface="Calibri"/>
                <a:cs typeface="Calibri"/>
                <a:sym typeface="Calibri"/>
              </a:rPr>
              <a:t> </a:t>
            </a:r>
            <a:r>
              <a:rPr lang="en" sz="1500">
                <a:latin typeface="Calibri"/>
                <a:ea typeface="Calibri"/>
                <a:cs typeface="Calibri"/>
                <a:sym typeface="Calibri"/>
              </a:rPr>
              <a:t>What if </a:t>
            </a:r>
            <a:r>
              <a:rPr i="1" lang="en" sz="1500">
                <a:latin typeface="Calibri"/>
                <a:ea typeface="Calibri"/>
                <a:cs typeface="Calibri"/>
                <a:sym typeface="Calibri"/>
              </a:rPr>
              <a:t>“students  opened their” </a:t>
            </a:r>
            <a:r>
              <a:rPr lang="en" sz="1500">
                <a:latin typeface="Calibri"/>
                <a:ea typeface="Calibri"/>
                <a:cs typeface="Calibri"/>
                <a:sym typeface="Calibri"/>
              </a:rPr>
              <a:t>never occurred in  data? Then we can’t calculate  probability for </a:t>
            </a:r>
            <a:r>
              <a:rPr i="1" lang="en" sz="1500">
                <a:latin typeface="Calibri"/>
                <a:ea typeface="Calibri"/>
                <a:cs typeface="Calibri"/>
                <a:sym typeface="Calibri"/>
              </a:rPr>
              <a:t>any </a:t>
            </a:r>
            <a:r>
              <a:rPr lang="en" sz="1500">
                <a:latin typeface="Calibri"/>
                <a:ea typeface="Calibri"/>
                <a:cs typeface="Calibri"/>
                <a:sym typeface="Calibri"/>
              </a:rPr>
              <a:t>𝑤!</a:t>
            </a:r>
            <a:endParaRPr sz="1500">
              <a:latin typeface="Calibri"/>
              <a:ea typeface="Calibri"/>
              <a:cs typeface="Calibri"/>
              <a:sym typeface="Calibri"/>
            </a:endParaRPr>
          </a:p>
        </p:txBody>
      </p:sp>
      <p:grpSp>
        <p:nvGrpSpPr>
          <p:cNvPr id="1034" name="Google Shape;1034;p89"/>
          <p:cNvGrpSpPr/>
          <p:nvPr/>
        </p:nvGrpSpPr>
        <p:grpSpPr>
          <a:xfrm>
            <a:off x="3060011" y="1889255"/>
            <a:ext cx="4166948" cy="1694421"/>
            <a:chOff x="4080014" y="2519006"/>
            <a:chExt cx="5555931" cy="2259228"/>
          </a:xfrm>
        </p:grpSpPr>
        <p:sp>
          <p:nvSpPr>
            <p:cNvPr id="1035" name="Google Shape;1035;p89"/>
            <p:cNvSpPr/>
            <p:nvPr/>
          </p:nvSpPr>
          <p:spPr>
            <a:xfrm>
              <a:off x="5489155" y="3490455"/>
              <a:ext cx="701039" cy="1287779"/>
            </a:xfrm>
            <a:custGeom>
              <a:rect b="b" l="l" r="r" t="t"/>
              <a:pathLst>
                <a:path extrusionOk="0" h="1287779" w="701039">
                  <a:moveTo>
                    <a:pt x="647348" y="68753"/>
                  </a:moveTo>
                  <a:lnTo>
                    <a:pt x="0" y="1273810"/>
                  </a:lnTo>
                  <a:lnTo>
                    <a:pt x="25171" y="1287335"/>
                  </a:lnTo>
                  <a:lnTo>
                    <a:pt x="672522" y="82273"/>
                  </a:lnTo>
                  <a:lnTo>
                    <a:pt x="647348" y="68753"/>
                  </a:lnTo>
                  <a:close/>
                </a:path>
                <a:path extrusionOk="0" h="1287779" w="701039">
                  <a:moveTo>
                    <a:pt x="698861" y="56159"/>
                  </a:moveTo>
                  <a:lnTo>
                    <a:pt x="654113" y="56159"/>
                  </a:lnTo>
                  <a:lnTo>
                    <a:pt x="679284" y="69684"/>
                  </a:lnTo>
                  <a:lnTo>
                    <a:pt x="672522" y="82273"/>
                  </a:lnTo>
                  <a:lnTo>
                    <a:pt x="697699" y="95796"/>
                  </a:lnTo>
                  <a:lnTo>
                    <a:pt x="698861" y="56159"/>
                  </a:lnTo>
                  <a:close/>
                </a:path>
                <a:path extrusionOk="0" h="1287779" w="701039">
                  <a:moveTo>
                    <a:pt x="654113" y="56159"/>
                  </a:moveTo>
                  <a:lnTo>
                    <a:pt x="647348" y="68753"/>
                  </a:lnTo>
                  <a:lnTo>
                    <a:pt x="672522" y="82273"/>
                  </a:lnTo>
                  <a:lnTo>
                    <a:pt x="679284" y="69684"/>
                  </a:lnTo>
                  <a:lnTo>
                    <a:pt x="654113" y="56159"/>
                  </a:lnTo>
                  <a:close/>
                </a:path>
                <a:path extrusionOk="0" h="1287779" w="701039">
                  <a:moveTo>
                    <a:pt x="700506" y="0"/>
                  </a:moveTo>
                  <a:lnTo>
                    <a:pt x="622173" y="55232"/>
                  </a:lnTo>
                  <a:lnTo>
                    <a:pt x="647348" y="68753"/>
                  </a:lnTo>
                  <a:lnTo>
                    <a:pt x="654113" y="56159"/>
                  </a:lnTo>
                  <a:lnTo>
                    <a:pt x="698861" y="56159"/>
                  </a:lnTo>
                  <a:lnTo>
                    <a:pt x="700506"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036" name="Google Shape;1036;p89"/>
            <p:cNvSpPr/>
            <p:nvPr/>
          </p:nvSpPr>
          <p:spPr>
            <a:xfrm>
              <a:off x="6189662" y="3334296"/>
              <a:ext cx="3294379" cy="312420"/>
            </a:xfrm>
            <a:custGeom>
              <a:rect b="b" l="l" r="r" t="t"/>
              <a:pathLst>
                <a:path extrusionOk="0" h="312420" w="3294379">
                  <a:moveTo>
                    <a:pt x="0" y="0"/>
                  </a:moveTo>
                  <a:lnTo>
                    <a:pt x="3294271" y="0"/>
                  </a:lnTo>
                  <a:lnTo>
                    <a:pt x="3294271" y="312298"/>
                  </a:lnTo>
                  <a:lnTo>
                    <a:pt x="0" y="312298"/>
                  </a:lnTo>
                  <a:lnTo>
                    <a:pt x="0" y="0"/>
                  </a:lnTo>
                  <a:close/>
                </a:path>
              </a:pathLst>
            </a:custGeom>
            <a:noFill/>
            <a:ln cap="flat" cmpd="sng" w="28575">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037" name="Google Shape;1037;p89"/>
            <p:cNvSpPr/>
            <p:nvPr/>
          </p:nvSpPr>
          <p:spPr>
            <a:xfrm>
              <a:off x="6014541" y="3005086"/>
              <a:ext cx="3621404" cy="312420"/>
            </a:xfrm>
            <a:custGeom>
              <a:rect b="b" l="l" r="r" t="t"/>
              <a:pathLst>
                <a:path extrusionOk="0" h="312420" w="3621404">
                  <a:moveTo>
                    <a:pt x="0" y="0"/>
                  </a:moveTo>
                  <a:lnTo>
                    <a:pt x="3621022" y="0"/>
                  </a:lnTo>
                  <a:lnTo>
                    <a:pt x="3621022" y="312298"/>
                  </a:lnTo>
                  <a:lnTo>
                    <a:pt x="0" y="312298"/>
                  </a:lnTo>
                  <a:lnTo>
                    <a:pt x="0" y="0"/>
                  </a:lnTo>
                  <a:close/>
                </a:path>
              </a:pathLst>
            </a:custGeom>
            <a:noFill/>
            <a:ln cap="flat" cmpd="sng" w="28575">
              <a:solidFill>
                <a:srgbClr val="5D4B3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038" name="Google Shape;1038;p89"/>
            <p:cNvSpPr/>
            <p:nvPr/>
          </p:nvSpPr>
          <p:spPr>
            <a:xfrm>
              <a:off x="4080014" y="2519006"/>
              <a:ext cx="1934845" cy="656589"/>
            </a:xfrm>
            <a:custGeom>
              <a:rect b="b" l="l" r="r" t="t"/>
              <a:pathLst>
                <a:path extrusionOk="0" h="656589" w="1934845">
                  <a:moveTo>
                    <a:pt x="1848594" y="629268"/>
                  </a:moveTo>
                  <a:lnTo>
                    <a:pt x="1839747" y="656437"/>
                  </a:lnTo>
                  <a:lnTo>
                    <a:pt x="1934527" y="642226"/>
                  </a:lnTo>
                  <a:lnTo>
                    <a:pt x="1925873" y="633691"/>
                  </a:lnTo>
                  <a:lnTo>
                    <a:pt x="1862175" y="633691"/>
                  </a:lnTo>
                  <a:lnTo>
                    <a:pt x="1848594" y="629268"/>
                  </a:lnTo>
                  <a:close/>
                </a:path>
                <a:path extrusionOk="0" h="656589" w="1934845">
                  <a:moveTo>
                    <a:pt x="1857445" y="602090"/>
                  </a:moveTo>
                  <a:lnTo>
                    <a:pt x="1848594" y="629268"/>
                  </a:lnTo>
                  <a:lnTo>
                    <a:pt x="1862175" y="633691"/>
                  </a:lnTo>
                  <a:lnTo>
                    <a:pt x="1871027" y="606513"/>
                  </a:lnTo>
                  <a:lnTo>
                    <a:pt x="1857445" y="602090"/>
                  </a:lnTo>
                  <a:close/>
                </a:path>
                <a:path extrusionOk="0" h="656589" w="1934845">
                  <a:moveTo>
                    <a:pt x="1866290" y="574929"/>
                  </a:moveTo>
                  <a:lnTo>
                    <a:pt x="1857445" y="602090"/>
                  </a:lnTo>
                  <a:lnTo>
                    <a:pt x="1871027" y="606513"/>
                  </a:lnTo>
                  <a:lnTo>
                    <a:pt x="1862175" y="633691"/>
                  </a:lnTo>
                  <a:lnTo>
                    <a:pt x="1925873" y="633691"/>
                  </a:lnTo>
                  <a:lnTo>
                    <a:pt x="1866290" y="574929"/>
                  </a:lnTo>
                  <a:close/>
                </a:path>
                <a:path extrusionOk="0" h="656589" w="1934845">
                  <a:moveTo>
                    <a:pt x="8851" y="0"/>
                  </a:moveTo>
                  <a:lnTo>
                    <a:pt x="0" y="27165"/>
                  </a:lnTo>
                  <a:lnTo>
                    <a:pt x="1848594" y="629268"/>
                  </a:lnTo>
                  <a:lnTo>
                    <a:pt x="1857445" y="602090"/>
                  </a:lnTo>
                  <a:lnTo>
                    <a:pt x="8851"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1039" name="Google Shape;1039;p89"/>
          <p:cNvSpPr txBox="1"/>
          <p:nvPr/>
        </p:nvSpPr>
        <p:spPr>
          <a:xfrm>
            <a:off x="1543783" y="2844925"/>
            <a:ext cx="24996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500">
                <a:solidFill>
                  <a:schemeClr val="dk1"/>
                </a:solidFill>
                <a:latin typeface="Calibri"/>
                <a:ea typeface="Calibri"/>
                <a:cs typeface="Calibri"/>
                <a:sym typeface="Calibri"/>
              </a:rPr>
              <a:t>Sparsity Problem 2</a:t>
            </a:r>
            <a:endParaRPr b="1" sz="1500">
              <a:solidFill>
                <a:schemeClr val="dk1"/>
              </a:solidFill>
              <a:latin typeface="Calibri"/>
              <a:ea typeface="Calibri"/>
              <a:cs typeface="Calibri"/>
              <a:sym typeface="Calibri"/>
            </a:endParaRPr>
          </a:p>
        </p:txBody>
      </p:sp>
      <p:sp>
        <p:nvSpPr>
          <p:cNvPr id="1040" name="Google Shape;1040;p89"/>
          <p:cNvSpPr txBox="1"/>
          <p:nvPr/>
        </p:nvSpPr>
        <p:spPr>
          <a:xfrm>
            <a:off x="1841611" y="906866"/>
            <a:ext cx="2443800" cy="948600"/>
          </a:xfrm>
          <a:prstGeom prst="rect">
            <a:avLst/>
          </a:prstGeom>
          <a:noFill/>
          <a:ln cap="flat" cmpd="sng" w="28575">
            <a:solidFill>
              <a:srgbClr val="93C47D"/>
            </a:solidFill>
            <a:prstDash val="solid"/>
            <a:round/>
            <a:headEnd len="sm" w="sm" type="none"/>
            <a:tailEnd len="sm" w="sm" type="none"/>
          </a:ln>
        </p:spPr>
        <p:txBody>
          <a:bodyPr anchorCtr="0" anchor="t" bIns="0" lIns="0" spcFirstLastPara="1" rIns="0" wrap="square" tIns="24750">
            <a:spAutoFit/>
          </a:bodyPr>
          <a:lstStyle/>
          <a:p>
            <a:pPr indent="0" lvl="0" marL="63500" marR="88900" rtl="0" algn="l">
              <a:lnSpc>
                <a:spcPct val="100000"/>
              </a:lnSpc>
              <a:spcBef>
                <a:spcPts val="0"/>
              </a:spcBef>
              <a:spcAft>
                <a:spcPts val="0"/>
              </a:spcAft>
              <a:buNone/>
            </a:pPr>
            <a:r>
              <a:rPr b="1" lang="en" sz="1500" u="sng">
                <a:latin typeface="Calibri"/>
                <a:ea typeface="Calibri"/>
                <a:cs typeface="Calibri"/>
                <a:sym typeface="Calibri"/>
              </a:rPr>
              <a:t>Problem:</a:t>
            </a:r>
            <a:r>
              <a:rPr b="1" lang="en" sz="1500">
                <a:latin typeface="Calibri"/>
                <a:ea typeface="Calibri"/>
                <a:cs typeface="Calibri"/>
                <a:sym typeface="Calibri"/>
              </a:rPr>
              <a:t> </a:t>
            </a:r>
            <a:r>
              <a:rPr lang="en" sz="1500">
                <a:latin typeface="Calibri"/>
                <a:ea typeface="Calibri"/>
                <a:cs typeface="Calibri"/>
                <a:sym typeface="Calibri"/>
              </a:rPr>
              <a:t>What if </a:t>
            </a:r>
            <a:r>
              <a:rPr i="1" lang="en" sz="1500">
                <a:latin typeface="Calibri"/>
                <a:ea typeface="Calibri"/>
                <a:cs typeface="Calibri"/>
                <a:sym typeface="Calibri"/>
              </a:rPr>
              <a:t>“students  opened their </a:t>
            </a:r>
            <a:r>
              <a:rPr lang="en" sz="1500">
                <a:latin typeface="Calibri"/>
                <a:ea typeface="Calibri"/>
                <a:cs typeface="Calibri"/>
                <a:sym typeface="Calibri"/>
              </a:rPr>
              <a:t>𝑤</a:t>
            </a:r>
            <a:r>
              <a:rPr i="1" lang="en" sz="1500">
                <a:latin typeface="Calibri"/>
                <a:ea typeface="Calibri"/>
                <a:cs typeface="Calibri"/>
                <a:sym typeface="Calibri"/>
              </a:rPr>
              <a:t>” </a:t>
            </a:r>
            <a:r>
              <a:rPr lang="en" sz="1500">
                <a:latin typeface="Calibri"/>
                <a:ea typeface="Calibri"/>
                <a:cs typeface="Calibri"/>
                <a:sym typeface="Calibri"/>
              </a:rPr>
              <a:t>never  occurred in data? Then 𝑤 has  probability 0!</a:t>
            </a:r>
            <a:endParaRPr sz="1500">
              <a:latin typeface="Calibri"/>
              <a:ea typeface="Calibri"/>
              <a:cs typeface="Calibri"/>
              <a:sym typeface="Calibri"/>
            </a:endParaRPr>
          </a:p>
        </p:txBody>
      </p:sp>
      <p:sp>
        <p:nvSpPr>
          <p:cNvPr id="1041" name="Google Shape;1041;p89"/>
          <p:cNvSpPr txBox="1"/>
          <p:nvPr/>
        </p:nvSpPr>
        <p:spPr>
          <a:xfrm>
            <a:off x="1886502" y="670950"/>
            <a:ext cx="19407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500">
                <a:solidFill>
                  <a:schemeClr val="dk1"/>
                </a:solidFill>
                <a:latin typeface="Calibri"/>
                <a:ea typeface="Calibri"/>
                <a:cs typeface="Calibri"/>
                <a:sym typeface="Calibri"/>
              </a:rPr>
              <a:t>Sparsity Problem 1</a:t>
            </a:r>
            <a:endParaRPr b="1" sz="1500">
              <a:solidFill>
                <a:schemeClr val="dk1"/>
              </a:solidFill>
              <a:latin typeface="Calibri"/>
              <a:ea typeface="Calibri"/>
              <a:cs typeface="Calibri"/>
              <a:sym typeface="Calibri"/>
            </a:endParaRPr>
          </a:p>
        </p:txBody>
      </p:sp>
      <p:sp>
        <p:nvSpPr>
          <p:cNvPr id="1042" name="Google Shape;1042;p89"/>
          <p:cNvSpPr txBox="1"/>
          <p:nvPr/>
        </p:nvSpPr>
        <p:spPr>
          <a:xfrm>
            <a:off x="4924615" y="1010735"/>
            <a:ext cx="2565600" cy="716700"/>
          </a:xfrm>
          <a:prstGeom prst="rect">
            <a:avLst/>
          </a:prstGeom>
          <a:noFill/>
          <a:ln cap="flat" cmpd="sng" w="28575">
            <a:solidFill>
              <a:srgbClr val="93C47D"/>
            </a:solidFill>
            <a:prstDash val="solid"/>
            <a:round/>
            <a:headEnd len="sm" w="sm" type="none"/>
            <a:tailEnd len="sm" w="sm" type="none"/>
          </a:ln>
        </p:spPr>
        <p:txBody>
          <a:bodyPr anchorCtr="0" anchor="t" bIns="0" lIns="0" spcFirstLastPara="1" rIns="0" wrap="square" tIns="23825">
            <a:spAutoFit/>
          </a:bodyPr>
          <a:lstStyle/>
          <a:p>
            <a:pPr indent="0" lvl="0" marL="63500" marR="152400" rtl="0" algn="l">
              <a:lnSpc>
                <a:spcPct val="100000"/>
              </a:lnSpc>
              <a:spcBef>
                <a:spcPts val="0"/>
              </a:spcBef>
              <a:spcAft>
                <a:spcPts val="0"/>
              </a:spcAft>
              <a:buNone/>
            </a:pPr>
            <a:r>
              <a:rPr b="1" lang="en" sz="1500" u="sng">
                <a:latin typeface="Calibri"/>
                <a:ea typeface="Calibri"/>
                <a:cs typeface="Calibri"/>
                <a:sym typeface="Calibri"/>
              </a:rPr>
              <a:t>(Partial) Solution:</a:t>
            </a:r>
            <a:r>
              <a:rPr b="1" lang="en" sz="1500">
                <a:latin typeface="Calibri"/>
                <a:ea typeface="Calibri"/>
                <a:cs typeface="Calibri"/>
                <a:sym typeface="Calibri"/>
              </a:rPr>
              <a:t> </a:t>
            </a:r>
            <a:r>
              <a:rPr lang="en" sz="1500">
                <a:latin typeface="Calibri"/>
                <a:ea typeface="Calibri"/>
                <a:cs typeface="Calibri"/>
                <a:sym typeface="Calibri"/>
              </a:rPr>
              <a:t>Add small 𝛿  to the count for every 𝑤 ∈ 𝑉.  This is called </a:t>
            </a:r>
            <a:r>
              <a:rPr i="1" lang="en" sz="1500">
                <a:latin typeface="Calibri"/>
                <a:ea typeface="Calibri"/>
                <a:cs typeface="Calibri"/>
                <a:sym typeface="Calibri"/>
              </a:rPr>
              <a:t>smoothing</a:t>
            </a:r>
            <a:r>
              <a:rPr lang="en" sz="1500">
                <a:latin typeface="Calibri"/>
                <a:ea typeface="Calibri"/>
                <a:cs typeface="Calibri"/>
                <a:sym typeface="Calibri"/>
              </a:rPr>
              <a:t>.</a:t>
            </a:r>
            <a:endParaRPr sz="1500">
              <a:latin typeface="Calibri"/>
              <a:ea typeface="Calibri"/>
              <a:cs typeface="Calibri"/>
              <a:sym typeface="Calibri"/>
            </a:endParaRPr>
          </a:p>
        </p:txBody>
      </p:sp>
      <p:sp>
        <p:nvSpPr>
          <p:cNvPr id="1043" name="Google Shape;1043;p89"/>
          <p:cNvSpPr/>
          <p:nvPr/>
        </p:nvSpPr>
        <p:spPr>
          <a:xfrm>
            <a:off x="4284868" y="1360627"/>
            <a:ext cx="640080" cy="64294"/>
          </a:xfrm>
          <a:custGeom>
            <a:rect b="b" l="l" r="r" t="t"/>
            <a:pathLst>
              <a:path extrusionOk="0" h="85725" w="853440">
                <a:moveTo>
                  <a:pt x="825797" y="28320"/>
                </a:moveTo>
                <a:lnTo>
                  <a:pt x="781316" y="28320"/>
                </a:lnTo>
                <a:lnTo>
                  <a:pt x="781824" y="56883"/>
                </a:lnTo>
                <a:lnTo>
                  <a:pt x="767541" y="57141"/>
                </a:lnTo>
                <a:lnTo>
                  <a:pt x="768057" y="85712"/>
                </a:lnTo>
                <a:lnTo>
                  <a:pt x="852995" y="41313"/>
                </a:lnTo>
                <a:lnTo>
                  <a:pt x="825797" y="28320"/>
                </a:lnTo>
                <a:close/>
              </a:path>
              <a:path extrusionOk="0" h="85725" w="853440">
                <a:moveTo>
                  <a:pt x="767025" y="28578"/>
                </a:moveTo>
                <a:lnTo>
                  <a:pt x="0" y="42417"/>
                </a:lnTo>
                <a:lnTo>
                  <a:pt x="507" y="70992"/>
                </a:lnTo>
                <a:lnTo>
                  <a:pt x="767541" y="57141"/>
                </a:lnTo>
                <a:lnTo>
                  <a:pt x="767025" y="28578"/>
                </a:lnTo>
                <a:close/>
              </a:path>
              <a:path extrusionOk="0" h="85725" w="853440">
                <a:moveTo>
                  <a:pt x="781316" y="28320"/>
                </a:moveTo>
                <a:lnTo>
                  <a:pt x="767025" y="28578"/>
                </a:lnTo>
                <a:lnTo>
                  <a:pt x="767541" y="57141"/>
                </a:lnTo>
                <a:lnTo>
                  <a:pt x="781824" y="56883"/>
                </a:lnTo>
                <a:lnTo>
                  <a:pt x="781316" y="28320"/>
                </a:lnTo>
                <a:close/>
              </a:path>
              <a:path extrusionOk="0" h="85725" w="853440">
                <a:moveTo>
                  <a:pt x="766508" y="0"/>
                </a:moveTo>
                <a:lnTo>
                  <a:pt x="767025" y="28578"/>
                </a:lnTo>
                <a:lnTo>
                  <a:pt x="781316" y="28320"/>
                </a:lnTo>
                <a:lnTo>
                  <a:pt x="825797" y="28320"/>
                </a:lnTo>
                <a:lnTo>
                  <a:pt x="766508"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044" name="Google Shape;1044;p89"/>
          <p:cNvSpPr txBox="1"/>
          <p:nvPr/>
        </p:nvSpPr>
        <p:spPr>
          <a:xfrm>
            <a:off x="4924615" y="3185854"/>
            <a:ext cx="2715900" cy="718200"/>
          </a:xfrm>
          <a:prstGeom prst="rect">
            <a:avLst/>
          </a:prstGeom>
          <a:noFill/>
          <a:ln cap="flat" cmpd="sng" w="28575">
            <a:solidFill>
              <a:srgbClr val="93C47D"/>
            </a:solidFill>
            <a:prstDash val="solid"/>
            <a:round/>
            <a:headEnd len="sm" w="sm" type="none"/>
            <a:tailEnd len="sm" w="sm" type="none"/>
          </a:ln>
        </p:spPr>
        <p:txBody>
          <a:bodyPr anchorCtr="0" anchor="t" bIns="0" lIns="0" spcFirstLastPara="1" rIns="0" wrap="square" tIns="25250">
            <a:spAutoFit/>
          </a:bodyPr>
          <a:lstStyle/>
          <a:p>
            <a:pPr indent="0" lvl="0" marL="63500" marR="139700" rtl="0" algn="l">
              <a:lnSpc>
                <a:spcPct val="100000"/>
              </a:lnSpc>
              <a:spcBef>
                <a:spcPts val="0"/>
              </a:spcBef>
              <a:spcAft>
                <a:spcPts val="0"/>
              </a:spcAft>
              <a:buNone/>
            </a:pPr>
            <a:r>
              <a:rPr b="1" lang="en" sz="1500" u="sng">
                <a:latin typeface="Calibri"/>
                <a:ea typeface="Calibri"/>
                <a:cs typeface="Calibri"/>
                <a:sym typeface="Calibri"/>
              </a:rPr>
              <a:t>(Partial) Solution:</a:t>
            </a:r>
            <a:r>
              <a:rPr b="1" lang="en" sz="1500">
                <a:latin typeface="Calibri"/>
                <a:ea typeface="Calibri"/>
                <a:cs typeface="Calibri"/>
                <a:sym typeface="Calibri"/>
              </a:rPr>
              <a:t> </a:t>
            </a:r>
            <a:r>
              <a:rPr lang="en" sz="1500">
                <a:latin typeface="Calibri"/>
                <a:ea typeface="Calibri"/>
                <a:cs typeface="Calibri"/>
                <a:sym typeface="Calibri"/>
              </a:rPr>
              <a:t>Just condition  on </a:t>
            </a:r>
            <a:r>
              <a:rPr i="1" lang="en" sz="1500">
                <a:latin typeface="Calibri"/>
                <a:ea typeface="Calibri"/>
                <a:cs typeface="Calibri"/>
                <a:sym typeface="Calibri"/>
              </a:rPr>
              <a:t>“opened their” </a:t>
            </a:r>
            <a:r>
              <a:rPr lang="en" sz="1500">
                <a:latin typeface="Calibri"/>
                <a:ea typeface="Calibri"/>
                <a:cs typeface="Calibri"/>
                <a:sym typeface="Calibri"/>
              </a:rPr>
              <a:t>instead.</a:t>
            </a:r>
            <a:endParaRPr sz="1500">
              <a:latin typeface="Calibri"/>
              <a:ea typeface="Calibri"/>
              <a:cs typeface="Calibri"/>
              <a:sym typeface="Calibri"/>
            </a:endParaRPr>
          </a:p>
          <a:p>
            <a:pPr indent="0" lvl="0" marL="63500" marR="0" rtl="0" algn="l">
              <a:lnSpc>
                <a:spcPct val="100000"/>
              </a:lnSpc>
              <a:spcBef>
                <a:spcPts val="0"/>
              </a:spcBef>
              <a:spcAft>
                <a:spcPts val="0"/>
              </a:spcAft>
              <a:buNone/>
            </a:pPr>
            <a:r>
              <a:rPr lang="en" sz="1500">
                <a:latin typeface="Calibri"/>
                <a:ea typeface="Calibri"/>
                <a:cs typeface="Calibri"/>
                <a:sym typeface="Calibri"/>
              </a:rPr>
              <a:t>This is called </a:t>
            </a:r>
            <a:r>
              <a:rPr i="1" lang="en" sz="1500">
                <a:latin typeface="Calibri"/>
                <a:ea typeface="Calibri"/>
                <a:cs typeface="Calibri"/>
                <a:sym typeface="Calibri"/>
              </a:rPr>
              <a:t>backoff</a:t>
            </a:r>
            <a:r>
              <a:rPr lang="en" sz="1500">
                <a:latin typeface="Calibri"/>
                <a:ea typeface="Calibri"/>
                <a:cs typeface="Calibri"/>
                <a:sym typeface="Calibri"/>
              </a:rPr>
              <a:t>.</a:t>
            </a:r>
            <a:endParaRPr sz="1500">
              <a:latin typeface="Calibri"/>
              <a:ea typeface="Calibri"/>
              <a:cs typeface="Calibri"/>
              <a:sym typeface="Calibri"/>
            </a:endParaRPr>
          </a:p>
        </p:txBody>
      </p:sp>
      <p:sp>
        <p:nvSpPr>
          <p:cNvPr id="1045" name="Google Shape;1045;p89"/>
          <p:cNvSpPr/>
          <p:nvPr/>
        </p:nvSpPr>
        <p:spPr>
          <a:xfrm>
            <a:off x="4126153" y="3535518"/>
            <a:ext cx="798671" cy="64294"/>
          </a:xfrm>
          <a:custGeom>
            <a:rect b="b" l="l" r="r" t="t"/>
            <a:pathLst>
              <a:path extrusionOk="0" h="85725" w="1064895">
                <a:moveTo>
                  <a:pt x="1037110" y="28359"/>
                </a:moveTo>
                <a:lnTo>
                  <a:pt x="992974" y="28359"/>
                </a:lnTo>
                <a:lnTo>
                  <a:pt x="993393" y="56934"/>
                </a:lnTo>
                <a:lnTo>
                  <a:pt x="979110" y="57140"/>
                </a:lnTo>
                <a:lnTo>
                  <a:pt x="979525" y="85712"/>
                </a:lnTo>
                <a:lnTo>
                  <a:pt x="1064615" y="41617"/>
                </a:lnTo>
                <a:lnTo>
                  <a:pt x="1037110" y="28359"/>
                </a:lnTo>
                <a:close/>
              </a:path>
              <a:path extrusionOk="0" h="85725" w="1064895">
                <a:moveTo>
                  <a:pt x="978695" y="28565"/>
                </a:moveTo>
                <a:lnTo>
                  <a:pt x="0" y="42722"/>
                </a:lnTo>
                <a:lnTo>
                  <a:pt x="406" y="71297"/>
                </a:lnTo>
                <a:lnTo>
                  <a:pt x="979110" y="57140"/>
                </a:lnTo>
                <a:lnTo>
                  <a:pt x="978695" y="28565"/>
                </a:lnTo>
                <a:close/>
              </a:path>
              <a:path extrusionOk="0" h="85725" w="1064895">
                <a:moveTo>
                  <a:pt x="992974" y="28359"/>
                </a:moveTo>
                <a:lnTo>
                  <a:pt x="978695" y="28565"/>
                </a:lnTo>
                <a:lnTo>
                  <a:pt x="979110" y="57140"/>
                </a:lnTo>
                <a:lnTo>
                  <a:pt x="993393" y="56934"/>
                </a:lnTo>
                <a:lnTo>
                  <a:pt x="992974" y="28359"/>
                </a:lnTo>
                <a:close/>
              </a:path>
              <a:path extrusionOk="0" h="85725" w="1064895">
                <a:moveTo>
                  <a:pt x="978280" y="0"/>
                </a:moveTo>
                <a:lnTo>
                  <a:pt x="978695" y="28565"/>
                </a:lnTo>
                <a:lnTo>
                  <a:pt x="992974" y="28359"/>
                </a:lnTo>
                <a:lnTo>
                  <a:pt x="1037110" y="28359"/>
                </a:lnTo>
                <a:lnTo>
                  <a:pt x="978280"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grpSp>
        <p:nvGrpSpPr>
          <p:cNvPr id="1050" name="Google Shape;1050;p90"/>
          <p:cNvGrpSpPr/>
          <p:nvPr/>
        </p:nvGrpSpPr>
        <p:grpSpPr>
          <a:xfrm>
            <a:off x="1949091" y="1817960"/>
            <a:ext cx="5273953" cy="903042"/>
            <a:chOff x="2598788" y="2423947"/>
            <a:chExt cx="7031938" cy="1204056"/>
          </a:xfrm>
        </p:grpSpPr>
        <p:sp>
          <p:nvSpPr>
            <p:cNvPr id="1051" name="Google Shape;1051;p90"/>
            <p:cNvSpPr/>
            <p:nvPr/>
          </p:nvSpPr>
          <p:spPr>
            <a:xfrm>
              <a:off x="2598788" y="3024403"/>
              <a:ext cx="7017000" cy="603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52" name="Google Shape;1052;p90"/>
            <p:cNvSpPr/>
            <p:nvPr/>
          </p:nvSpPr>
          <p:spPr>
            <a:xfrm>
              <a:off x="6009322" y="3008312"/>
              <a:ext cx="3621404" cy="312420"/>
            </a:xfrm>
            <a:custGeom>
              <a:rect b="b" l="l" r="r" t="t"/>
              <a:pathLst>
                <a:path extrusionOk="0" h="312420" w="3621404">
                  <a:moveTo>
                    <a:pt x="0" y="0"/>
                  </a:moveTo>
                  <a:lnTo>
                    <a:pt x="3621022" y="0"/>
                  </a:lnTo>
                  <a:lnTo>
                    <a:pt x="3621022" y="312298"/>
                  </a:lnTo>
                  <a:lnTo>
                    <a:pt x="0" y="312298"/>
                  </a:lnTo>
                  <a:lnTo>
                    <a:pt x="0" y="0"/>
                  </a:lnTo>
                  <a:close/>
                </a:path>
              </a:pathLst>
            </a:custGeom>
            <a:noFill/>
            <a:ln cap="flat" cmpd="sng" w="285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53" name="Google Shape;1053;p90"/>
            <p:cNvSpPr/>
            <p:nvPr/>
          </p:nvSpPr>
          <p:spPr>
            <a:xfrm>
              <a:off x="4228401" y="2423947"/>
              <a:ext cx="1774825" cy="723264"/>
            </a:xfrm>
            <a:custGeom>
              <a:rect b="b" l="l" r="r" t="t"/>
              <a:pathLst>
                <a:path extrusionOk="0" h="723264" w="1774825">
                  <a:moveTo>
                    <a:pt x="1689616" y="696701"/>
                  </a:moveTo>
                  <a:lnTo>
                    <a:pt x="1679079" y="723264"/>
                  </a:lnTo>
                  <a:lnTo>
                    <a:pt x="1774571" y="715022"/>
                  </a:lnTo>
                  <a:lnTo>
                    <a:pt x="1762898" y="701967"/>
                  </a:lnTo>
                  <a:lnTo>
                    <a:pt x="1702892" y="701967"/>
                  </a:lnTo>
                  <a:lnTo>
                    <a:pt x="1689616" y="696701"/>
                  </a:lnTo>
                  <a:close/>
                </a:path>
                <a:path extrusionOk="0" h="723264" w="1774825">
                  <a:moveTo>
                    <a:pt x="1700150" y="670143"/>
                  </a:moveTo>
                  <a:lnTo>
                    <a:pt x="1689616" y="696701"/>
                  </a:lnTo>
                  <a:lnTo>
                    <a:pt x="1702892" y="701967"/>
                  </a:lnTo>
                  <a:lnTo>
                    <a:pt x="1713433" y="675411"/>
                  </a:lnTo>
                  <a:lnTo>
                    <a:pt x="1700150" y="670143"/>
                  </a:lnTo>
                  <a:close/>
                </a:path>
                <a:path extrusionOk="0" h="723264" w="1774825">
                  <a:moveTo>
                    <a:pt x="1710689" y="643572"/>
                  </a:moveTo>
                  <a:lnTo>
                    <a:pt x="1700150" y="670143"/>
                  </a:lnTo>
                  <a:lnTo>
                    <a:pt x="1713433" y="675411"/>
                  </a:lnTo>
                  <a:lnTo>
                    <a:pt x="1702892" y="701967"/>
                  </a:lnTo>
                  <a:lnTo>
                    <a:pt x="1762898" y="701967"/>
                  </a:lnTo>
                  <a:lnTo>
                    <a:pt x="1710689" y="643572"/>
                  </a:lnTo>
                  <a:close/>
                </a:path>
                <a:path extrusionOk="0" h="723264" w="1774825">
                  <a:moveTo>
                    <a:pt x="10528" y="0"/>
                  </a:moveTo>
                  <a:lnTo>
                    <a:pt x="0" y="26568"/>
                  </a:lnTo>
                  <a:lnTo>
                    <a:pt x="1689616" y="696701"/>
                  </a:lnTo>
                  <a:lnTo>
                    <a:pt x="1700150" y="670143"/>
                  </a:lnTo>
                  <a:lnTo>
                    <a:pt x="10528" y="0"/>
                  </a:lnTo>
                  <a:close/>
                </a:path>
              </a:pathLst>
            </a:cu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grpSp>
      <p:sp>
        <p:nvSpPr>
          <p:cNvPr id="1054" name="Google Shape;1054;p90"/>
          <p:cNvSpPr txBox="1"/>
          <p:nvPr>
            <p:ph type="title"/>
          </p:nvPr>
        </p:nvSpPr>
        <p:spPr>
          <a:xfrm>
            <a:off x="363775" y="200025"/>
            <a:ext cx="83622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b="1" lang="en">
                <a:solidFill>
                  <a:srgbClr val="C00000"/>
                </a:solidFill>
              </a:rPr>
              <a:t>Storage Problems</a:t>
            </a:r>
            <a:r>
              <a:rPr lang="en">
                <a:solidFill>
                  <a:srgbClr val="C00000"/>
                </a:solidFill>
              </a:rPr>
              <a:t> </a:t>
            </a:r>
            <a:r>
              <a:rPr lang="en"/>
              <a:t>with n-gram Language Models</a:t>
            </a:r>
            <a:endParaRPr/>
          </a:p>
        </p:txBody>
      </p:sp>
      <p:sp>
        <p:nvSpPr>
          <p:cNvPr id="1055" name="Google Shape;1055;p90"/>
          <p:cNvSpPr txBox="1"/>
          <p:nvPr/>
        </p:nvSpPr>
        <p:spPr>
          <a:xfrm>
            <a:off x="1909905" y="927677"/>
            <a:ext cx="2530800" cy="1126800"/>
          </a:xfrm>
          <a:prstGeom prst="rect">
            <a:avLst/>
          </a:prstGeom>
          <a:noFill/>
          <a:ln cap="flat" cmpd="sng" w="28575">
            <a:solidFill>
              <a:srgbClr val="C00000"/>
            </a:solidFill>
            <a:prstDash val="solid"/>
            <a:round/>
            <a:headEnd len="sm" w="sm" type="none"/>
            <a:tailEnd len="sm" w="sm" type="none"/>
          </a:ln>
        </p:spPr>
        <p:txBody>
          <a:bodyPr anchorCtr="0" anchor="t" bIns="0" lIns="0" spcFirstLastPara="1" rIns="0" wrap="square" tIns="11900">
            <a:spAutoFit/>
          </a:bodyPr>
          <a:lstStyle/>
          <a:p>
            <a:pPr indent="0" lvl="0" marL="63500" marR="152400" rtl="0" algn="l">
              <a:lnSpc>
                <a:spcPct val="100800"/>
              </a:lnSpc>
              <a:spcBef>
                <a:spcPts val="0"/>
              </a:spcBef>
              <a:spcAft>
                <a:spcPts val="0"/>
              </a:spcAft>
              <a:buNone/>
            </a:pPr>
            <a:r>
              <a:rPr b="1" lang="en" sz="1800" u="sng">
                <a:latin typeface="Trebuchet MS"/>
                <a:ea typeface="Trebuchet MS"/>
                <a:cs typeface="Trebuchet MS"/>
                <a:sym typeface="Trebuchet MS"/>
              </a:rPr>
              <a:t>Storage</a:t>
            </a:r>
            <a:r>
              <a:rPr lang="en" sz="1800">
                <a:latin typeface="Trebuchet MS"/>
                <a:ea typeface="Trebuchet MS"/>
                <a:cs typeface="Trebuchet MS"/>
                <a:sym typeface="Trebuchet MS"/>
              </a:rPr>
              <a:t>: Need to store  count for all </a:t>
            </a:r>
            <a:r>
              <a:rPr i="1" lang="en" sz="1800">
                <a:latin typeface="Trebuchet MS"/>
                <a:ea typeface="Trebuchet MS"/>
                <a:cs typeface="Trebuchet MS"/>
                <a:sym typeface="Trebuchet MS"/>
              </a:rPr>
              <a:t>n</a:t>
            </a:r>
            <a:r>
              <a:rPr lang="en" sz="1800">
                <a:latin typeface="Trebuchet MS"/>
                <a:ea typeface="Trebuchet MS"/>
                <a:cs typeface="Trebuchet MS"/>
                <a:sym typeface="Trebuchet MS"/>
              </a:rPr>
              <a:t>-grams you  saw in the corpus.</a:t>
            </a:r>
            <a:endParaRPr sz="1800">
              <a:latin typeface="Trebuchet MS"/>
              <a:ea typeface="Trebuchet MS"/>
              <a:cs typeface="Trebuchet MS"/>
              <a:sym typeface="Trebuchet MS"/>
            </a:endParaRPr>
          </a:p>
        </p:txBody>
      </p:sp>
      <p:sp>
        <p:nvSpPr>
          <p:cNvPr id="1056" name="Google Shape;1056;p90"/>
          <p:cNvSpPr txBox="1"/>
          <p:nvPr/>
        </p:nvSpPr>
        <p:spPr>
          <a:xfrm>
            <a:off x="3041542" y="3571799"/>
            <a:ext cx="2798700" cy="848100"/>
          </a:xfrm>
          <a:prstGeom prst="rect">
            <a:avLst/>
          </a:prstGeom>
          <a:noFill/>
          <a:ln cap="flat" cmpd="sng" w="28575">
            <a:solidFill>
              <a:srgbClr val="C00000"/>
            </a:solidFill>
            <a:prstDash val="solid"/>
            <a:round/>
            <a:headEnd len="sm" w="sm" type="none"/>
            <a:tailEnd len="sm" w="sm" type="none"/>
          </a:ln>
        </p:spPr>
        <p:txBody>
          <a:bodyPr anchorCtr="0" anchor="t" bIns="0" lIns="0" spcFirstLastPara="1" rIns="0" wrap="square" tIns="12375">
            <a:spAutoFit/>
          </a:bodyPr>
          <a:lstStyle/>
          <a:p>
            <a:pPr indent="139700" lvl="0" marL="76200" marR="76200" rtl="0" algn="l">
              <a:lnSpc>
                <a:spcPct val="100800"/>
              </a:lnSpc>
              <a:spcBef>
                <a:spcPts val="0"/>
              </a:spcBef>
              <a:spcAft>
                <a:spcPts val="0"/>
              </a:spcAft>
              <a:buNone/>
            </a:pPr>
            <a:r>
              <a:rPr lang="en" sz="1800">
                <a:latin typeface="Trebuchet MS"/>
                <a:ea typeface="Trebuchet MS"/>
                <a:cs typeface="Trebuchet MS"/>
                <a:sym typeface="Trebuchet MS"/>
              </a:rPr>
              <a:t>Increasing </a:t>
            </a:r>
            <a:r>
              <a:rPr i="1" lang="en" sz="1800">
                <a:latin typeface="Trebuchet MS"/>
                <a:ea typeface="Trebuchet MS"/>
                <a:cs typeface="Trebuchet MS"/>
                <a:sym typeface="Trebuchet MS"/>
              </a:rPr>
              <a:t>n </a:t>
            </a:r>
            <a:r>
              <a:rPr lang="en" sz="1800">
                <a:latin typeface="Trebuchet MS"/>
                <a:ea typeface="Trebuchet MS"/>
                <a:cs typeface="Trebuchet MS"/>
                <a:sym typeface="Trebuchet MS"/>
              </a:rPr>
              <a:t>or increasing  corpus increases model size!</a:t>
            </a:r>
            <a:endParaRPr sz="1800">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91"/>
          <p:cNvSpPr txBox="1"/>
          <p:nvPr>
            <p:ph type="title"/>
          </p:nvPr>
        </p:nvSpPr>
        <p:spPr>
          <a:xfrm>
            <a:off x="363775" y="200025"/>
            <a:ext cx="66603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n-gram Language Models in practice</a:t>
            </a:r>
            <a:endParaRPr/>
          </a:p>
        </p:txBody>
      </p:sp>
      <p:sp>
        <p:nvSpPr>
          <p:cNvPr id="1062" name="Google Shape;1062;p91"/>
          <p:cNvSpPr txBox="1"/>
          <p:nvPr/>
        </p:nvSpPr>
        <p:spPr>
          <a:xfrm>
            <a:off x="363775" y="873252"/>
            <a:ext cx="6240000" cy="581400"/>
          </a:xfrm>
          <a:prstGeom prst="rect">
            <a:avLst/>
          </a:prstGeom>
          <a:noFill/>
          <a:ln>
            <a:noFill/>
          </a:ln>
        </p:spPr>
        <p:txBody>
          <a:bodyPr anchorCtr="0" anchor="t" bIns="0" lIns="0" spcFirstLastPara="1" rIns="0" wrap="square" tIns="9525">
            <a:spAutoFit/>
          </a:bodyPr>
          <a:lstStyle/>
          <a:p>
            <a:pPr indent="-260350" lvl="0" marL="266700" marR="0" rtl="0" algn="l">
              <a:lnSpc>
                <a:spcPct val="118478"/>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You can build a simple trigram Language Model over a</a:t>
            </a:r>
            <a:endParaRPr sz="1700">
              <a:solidFill>
                <a:schemeClr val="dk1"/>
              </a:solidFill>
              <a:latin typeface="Calibri"/>
              <a:ea typeface="Calibri"/>
              <a:cs typeface="Calibri"/>
              <a:sym typeface="Calibri"/>
            </a:endParaRPr>
          </a:p>
          <a:p>
            <a:pPr indent="0" lvl="0" marL="266700" marR="0" rtl="0" algn="l">
              <a:lnSpc>
                <a:spcPct val="118478"/>
              </a:lnSpc>
              <a:spcBef>
                <a:spcPts val="0"/>
              </a:spcBef>
              <a:spcAft>
                <a:spcPts val="0"/>
              </a:spcAft>
              <a:buNone/>
            </a:pPr>
            <a:r>
              <a:rPr lang="en" sz="1700">
                <a:solidFill>
                  <a:schemeClr val="dk1"/>
                </a:solidFill>
                <a:latin typeface="Calibri"/>
                <a:ea typeface="Calibri"/>
                <a:cs typeface="Calibri"/>
                <a:sym typeface="Calibri"/>
              </a:rPr>
              <a:t>1.7 million word corpus (Reuters) in a few seconds on your laptop*</a:t>
            </a:r>
            <a:endParaRPr sz="1700">
              <a:solidFill>
                <a:schemeClr val="dk1"/>
              </a:solidFill>
              <a:latin typeface="Calibri"/>
              <a:ea typeface="Calibri"/>
              <a:cs typeface="Calibri"/>
              <a:sym typeface="Calibri"/>
            </a:endParaRPr>
          </a:p>
        </p:txBody>
      </p:sp>
      <p:sp>
        <p:nvSpPr>
          <p:cNvPr id="1063" name="Google Shape;1063;p91"/>
          <p:cNvSpPr txBox="1"/>
          <p:nvPr/>
        </p:nvSpPr>
        <p:spPr>
          <a:xfrm>
            <a:off x="620950" y="1663826"/>
            <a:ext cx="17574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800">
                <a:solidFill>
                  <a:schemeClr val="dk1"/>
                </a:solidFill>
                <a:latin typeface="Calibri"/>
                <a:ea typeface="Calibri"/>
                <a:cs typeface="Calibri"/>
                <a:sym typeface="Calibri"/>
              </a:rPr>
              <a:t>today the ... </a:t>
            </a:r>
            <a:r>
              <a:rPr lang="en" sz="1800" u="sng">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064" name="Google Shape;1064;p91"/>
          <p:cNvSpPr txBox="1"/>
          <p:nvPr/>
        </p:nvSpPr>
        <p:spPr>
          <a:xfrm>
            <a:off x="4891135" y="4696587"/>
            <a:ext cx="3335100" cy="3483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100">
                <a:solidFill>
                  <a:schemeClr val="dk1"/>
                </a:solidFill>
                <a:latin typeface="Calibri"/>
                <a:ea typeface="Calibri"/>
                <a:cs typeface="Calibri"/>
                <a:sym typeface="Calibri"/>
              </a:rPr>
              <a:t>* Try for yourself: </a:t>
            </a:r>
            <a:r>
              <a:rPr lang="en" sz="1100" u="sng">
                <a:solidFill>
                  <a:schemeClr val="dk1"/>
                </a:solidFill>
                <a:latin typeface="Calibri"/>
                <a:ea typeface="Calibri"/>
                <a:cs typeface="Calibri"/>
                <a:sym typeface="Calibri"/>
              </a:rPr>
              <a:t>https://nlpforhackers.io/language-models/</a:t>
            </a:r>
            <a:endParaRPr sz="1100">
              <a:solidFill>
                <a:schemeClr val="dk1"/>
              </a:solidFill>
              <a:latin typeface="Calibri"/>
              <a:ea typeface="Calibri"/>
              <a:cs typeface="Calibri"/>
              <a:sym typeface="Calibri"/>
            </a:endParaRPr>
          </a:p>
        </p:txBody>
      </p:sp>
      <p:sp>
        <p:nvSpPr>
          <p:cNvPr id="1065" name="Google Shape;1065;p91"/>
          <p:cNvSpPr txBox="1"/>
          <p:nvPr/>
        </p:nvSpPr>
        <p:spPr>
          <a:xfrm>
            <a:off x="1953292" y="4669916"/>
            <a:ext cx="21303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chemeClr val="dk1"/>
                </a:solidFill>
                <a:latin typeface="Calibri"/>
                <a:ea typeface="Calibri"/>
                <a:cs typeface="Calibri"/>
                <a:sym typeface="Calibri"/>
              </a:rPr>
              <a:t>Otherwise, seems reasonable!</a:t>
            </a:r>
            <a:endParaRPr sz="1400">
              <a:solidFill>
                <a:schemeClr val="dk1"/>
              </a:solidFill>
              <a:latin typeface="Calibri"/>
              <a:ea typeface="Calibri"/>
              <a:cs typeface="Calibri"/>
              <a:sym typeface="Calibri"/>
            </a:endParaRPr>
          </a:p>
        </p:txBody>
      </p:sp>
      <p:sp>
        <p:nvSpPr>
          <p:cNvPr id="1066" name="Google Shape;1066;p91"/>
          <p:cNvSpPr/>
          <p:nvPr/>
        </p:nvSpPr>
        <p:spPr>
          <a:xfrm>
            <a:off x="2953550" y="2043683"/>
            <a:ext cx="64294" cy="1080611"/>
          </a:xfrm>
          <a:custGeom>
            <a:rect b="b" l="l" r="r" t="t"/>
            <a:pathLst>
              <a:path extrusionOk="0" h="1440814" w="85725">
                <a:moveTo>
                  <a:pt x="28574" y="1354963"/>
                </a:moveTo>
                <a:lnTo>
                  <a:pt x="0" y="1354963"/>
                </a:lnTo>
                <a:lnTo>
                  <a:pt x="42862" y="1440688"/>
                </a:lnTo>
                <a:lnTo>
                  <a:pt x="78581" y="1369250"/>
                </a:lnTo>
                <a:lnTo>
                  <a:pt x="28575" y="1369250"/>
                </a:lnTo>
                <a:lnTo>
                  <a:pt x="28574" y="1354963"/>
                </a:lnTo>
                <a:close/>
              </a:path>
              <a:path extrusionOk="0" h="1440814" w="85725">
                <a:moveTo>
                  <a:pt x="57137" y="0"/>
                </a:moveTo>
                <a:lnTo>
                  <a:pt x="28562" y="0"/>
                </a:lnTo>
                <a:lnTo>
                  <a:pt x="28575" y="1369250"/>
                </a:lnTo>
                <a:lnTo>
                  <a:pt x="57150" y="1369250"/>
                </a:lnTo>
                <a:lnTo>
                  <a:pt x="57137" y="0"/>
                </a:lnTo>
                <a:close/>
              </a:path>
              <a:path extrusionOk="0" h="1440814" w="85725">
                <a:moveTo>
                  <a:pt x="85725" y="1354963"/>
                </a:moveTo>
                <a:lnTo>
                  <a:pt x="57149" y="1354963"/>
                </a:lnTo>
                <a:lnTo>
                  <a:pt x="57150" y="1369250"/>
                </a:lnTo>
                <a:lnTo>
                  <a:pt x="78581" y="1369250"/>
                </a:lnTo>
                <a:lnTo>
                  <a:pt x="85725" y="1354963"/>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7" name="Google Shape;1067;p91"/>
          <p:cNvSpPr/>
          <p:nvPr/>
        </p:nvSpPr>
        <p:spPr>
          <a:xfrm>
            <a:off x="2132409" y="3240347"/>
            <a:ext cx="1771650" cy="1113948"/>
          </a:xfrm>
          <a:custGeom>
            <a:rect b="b" l="l" r="r" t="t"/>
            <a:pathLst>
              <a:path extrusionOk="0" h="1485264" w="2362200">
                <a:moveTo>
                  <a:pt x="0" y="0"/>
                </a:moveTo>
                <a:lnTo>
                  <a:pt x="2362201" y="0"/>
                </a:lnTo>
                <a:lnTo>
                  <a:pt x="2362201" y="1485020"/>
                </a:lnTo>
                <a:lnTo>
                  <a:pt x="0" y="1485020"/>
                </a:lnTo>
                <a:lnTo>
                  <a:pt x="0" y="0"/>
                </a:lnTo>
                <a:close/>
              </a:path>
            </a:pathLst>
          </a:custGeom>
          <a:noFill/>
          <a:ln cap="flat" cmpd="sng" w="28575">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8" name="Google Shape;1068;p91"/>
          <p:cNvSpPr txBox="1"/>
          <p:nvPr/>
        </p:nvSpPr>
        <p:spPr>
          <a:xfrm>
            <a:off x="2877264" y="3255644"/>
            <a:ext cx="436200" cy="414900"/>
          </a:xfrm>
          <a:prstGeom prst="rect">
            <a:avLst/>
          </a:prstGeom>
          <a:noFill/>
          <a:ln>
            <a:noFill/>
          </a:ln>
        </p:spPr>
        <p:txBody>
          <a:bodyPr anchorCtr="0" anchor="t" bIns="0" lIns="0" spcFirstLastPara="1" rIns="0" wrap="square" tIns="9525">
            <a:spAutoFit/>
          </a:bodyPr>
          <a:lstStyle/>
          <a:p>
            <a:pPr indent="0" lvl="0" marL="12700" marR="0" rtl="0" algn="l">
              <a:lnSpc>
                <a:spcPct val="119375"/>
              </a:lnSpc>
              <a:spcBef>
                <a:spcPts val="0"/>
              </a:spcBef>
              <a:spcAft>
                <a:spcPts val="0"/>
              </a:spcAft>
              <a:buNone/>
            </a:pPr>
            <a:r>
              <a:rPr lang="en" sz="1200">
                <a:solidFill>
                  <a:schemeClr val="dk1"/>
                </a:solidFill>
                <a:latin typeface="Calibri"/>
                <a:ea typeface="Calibri"/>
                <a:cs typeface="Calibri"/>
                <a:sym typeface="Calibri"/>
              </a:rPr>
              <a:t>0.153</a:t>
            </a:r>
            <a:endParaRPr sz="1200">
              <a:solidFill>
                <a:schemeClr val="dk1"/>
              </a:solidFill>
              <a:latin typeface="Calibri"/>
              <a:ea typeface="Calibri"/>
              <a:cs typeface="Calibri"/>
              <a:sym typeface="Calibri"/>
            </a:endParaRPr>
          </a:p>
          <a:p>
            <a:pPr indent="0" lvl="0" marL="12700" marR="0" rtl="0" algn="l">
              <a:lnSpc>
                <a:spcPct val="119375"/>
              </a:lnSpc>
              <a:spcBef>
                <a:spcPts val="0"/>
              </a:spcBef>
              <a:spcAft>
                <a:spcPts val="0"/>
              </a:spcAft>
              <a:buNone/>
            </a:pPr>
            <a:r>
              <a:rPr lang="en" sz="1200">
                <a:solidFill>
                  <a:schemeClr val="dk1"/>
                </a:solidFill>
                <a:latin typeface="Calibri"/>
                <a:ea typeface="Calibri"/>
                <a:cs typeface="Calibri"/>
                <a:sym typeface="Calibri"/>
              </a:rPr>
              <a:t>0.153</a:t>
            </a:r>
            <a:endParaRPr sz="1200">
              <a:solidFill>
                <a:schemeClr val="dk1"/>
              </a:solidFill>
              <a:latin typeface="Calibri"/>
              <a:ea typeface="Calibri"/>
              <a:cs typeface="Calibri"/>
              <a:sym typeface="Calibri"/>
            </a:endParaRPr>
          </a:p>
        </p:txBody>
      </p:sp>
      <p:sp>
        <p:nvSpPr>
          <p:cNvPr id="1069" name="Google Shape;1069;p91"/>
          <p:cNvSpPr txBox="1"/>
          <p:nvPr/>
        </p:nvSpPr>
        <p:spPr>
          <a:xfrm>
            <a:off x="2191464" y="3255644"/>
            <a:ext cx="603000" cy="934800"/>
          </a:xfrm>
          <a:prstGeom prst="rect">
            <a:avLst/>
          </a:prstGeom>
          <a:noFill/>
          <a:ln>
            <a:noFill/>
          </a:ln>
        </p:spPr>
        <p:txBody>
          <a:bodyPr anchorCtr="0" anchor="t" bIns="0" lIns="0" spcFirstLastPara="1" rIns="0" wrap="square" tIns="9050">
            <a:spAutoFit/>
          </a:bodyPr>
          <a:lstStyle/>
          <a:p>
            <a:pPr indent="0" lvl="0" marL="12700" marR="0" rtl="0" algn="l">
              <a:lnSpc>
                <a:spcPct val="100299"/>
              </a:lnSpc>
              <a:spcBef>
                <a:spcPts val="0"/>
              </a:spcBef>
              <a:spcAft>
                <a:spcPts val="0"/>
              </a:spcAft>
              <a:buNone/>
            </a:pPr>
            <a:r>
              <a:rPr lang="en" sz="1200">
                <a:solidFill>
                  <a:schemeClr val="dk1"/>
                </a:solidFill>
                <a:latin typeface="Calibri"/>
                <a:ea typeface="Calibri"/>
                <a:cs typeface="Calibri"/>
                <a:sym typeface="Calibri"/>
              </a:rPr>
              <a:t>company  bank  price  italian  emirate</a:t>
            </a:r>
            <a:endParaRPr sz="1200">
              <a:solidFill>
                <a:schemeClr val="dk1"/>
              </a:solidFill>
              <a:latin typeface="Calibri"/>
              <a:ea typeface="Calibri"/>
              <a:cs typeface="Calibri"/>
              <a:sym typeface="Calibri"/>
            </a:endParaRPr>
          </a:p>
        </p:txBody>
      </p:sp>
      <p:sp>
        <p:nvSpPr>
          <p:cNvPr id="1070" name="Google Shape;1070;p91"/>
          <p:cNvSpPr txBox="1"/>
          <p:nvPr/>
        </p:nvSpPr>
        <p:spPr>
          <a:xfrm>
            <a:off x="2877264" y="3616833"/>
            <a:ext cx="436200" cy="7695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200">
                <a:solidFill>
                  <a:schemeClr val="dk1"/>
                </a:solidFill>
                <a:latin typeface="Calibri"/>
                <a:ea typeface="Calibri"/>
                <a:cs typeface="Calibri"/>
                <a:sym typeface="Calibri"/>
              </a:rPr>
              <a:t>0.077</a:t>
            </a:r>
            <a:endParaRPr sz="1200">
              <a:solidFill>
                <a:schemeClr val="dk1"/>
              </a:solidFill>
              <a:latin typeface="Calibri"/>
              <a:ea typeface="Calibri"/>
              <a:cs typeface="Calibri"/>
              <a:sym typeface="Calibri"/>
            </a:endParaRPr>
          </a:p>
          <a:p>
            <a:pPr indent="0" lvl="0" marL="12700" marR="0" rtl="0" algn="l">
              <a:lnSpc>
                <a:spcPct val="119375"/>
              </a:lnSpc>
              <a:spcBef>
                <a:spcPts val="100"/>
              </a:spcBef>
              <a:spcAft>
                <a:spcPts val="0"/>
              </a:spcAft>
              <a:buNone/>
            </a:pPr>
            <a:r>
              <a:rPr lang="en" sz="1200">
                <a:solidFill>
                  <a:schemeClr val="dk1"/>
                </a:solidFill>
                <a:latin typeface="Calibri"/>
                <a:ea typeface="Calibri"/>
                <a:cs typeface="Calibri"/>
                <a:sym typeface="Calibri"/>
              </a:rPr>
              <a:t>0.039</a:t>
            </a:r>
            <a:endParaRPr sz="1200">
              <a:solidFill>
                <a:schemeClr val="dk1"/>
              </a:solidFill>
              <a:latin typeface="Calibri"/>
              <a:ea typeface="Calibri"/>
              <a:cs typeface="Calibri"/>
              <a:sym typeface="Calibri"/>
            </a:endParaRPr>
          </a:p>
          <a:p>
            <a:pPr indent="0" lvl="0" marL="12700" marR="0" rtl="0" algn="l">
              <a:lnSpc>
                <a:spcPct val="118437"/>
              </a:lnSpc>
              <a:spcBef>
                <a:spcPts val="0"/>
              </a:spcBef>
              <a:spcAft>
                <a:spcPts val="0"/>
              </a:spcAft>
              <a:buNone/>
            </a:pPr>
            <a:r>
              <a:rPr lang="en" sz="1200">
                <a:solidFill>
                  <a:schemeClr val="dk1"/>
                </a:solidFill>
                <a:latin typeface="Calibri"/>
                <a:ea typeface="Calibri"/>
                <a:cs typeface="Calibri"/>
                <a:sym typeface="Calibri"/>
              </a:rPr>
              <a:t>0.039</a:t>
            </a:r>
            <a:endParaRPr sz="1200">
              <a:solidFill>
                <a:schemeClr val="dk1"/>
              </a:solidFill>
              <a:latin typeface="Calibri"/>
              <a:ea typeface="Calibri"/>
              <a:cs typeface="Calibri"/>
              <a:sym typeface="Calibri"/>
            </a:endParaRPr>
          </a:p>
          <a:p>
            <a:pPr indent="0" lvl="0" marL="114300" marR="0" rtl="0" algn="l">
              <a:lnSpc>
                <a:spcPct val="118636"/>
              </a:lnSpc>
              <a:spcBef>
                <a:spcPts val="0"/>
              </a:spcBef>
              <a:spcAft>
                <a:spcPts val="0"/>
              </a:spcAft>
              <a:buNone/>
            </a:pPr>
            <a:r>
              <a:rPr lang="en" sz="800">
                <a:solidFill>
                  <a:schemeClr val="dk1"/>
                </a:solidFill>
                <a:latin typeface="Calibri"/>
                <a:ea typeface="Calibri"/>
                <a:cs typeface="Calibri"/>
                <a:sym typeface="Calibri"/>
              </a:rPr>
              <a:t>…</a:t>
            </a:r>
            <a:endParaRPr sz="800">
              <a:solidFill>
                <a:schemeClr val="dk1"/>
              </a:solidFill>
              <a:latin typeface="Calibri"/>
              <a:ea typeface="Calibri"/>
              <a:cs typeface="Calibri"/>
              <a:sym typeface="Calibri"/>
            </a:endParaRPr>
          </a:p>
        </p:txBody>
      </p:sp>
      <p:sp>
        <p:nvSpPr>
          <p:cNvPr id="1071" name="Google Shape;1071;p91"/>
          <p:cNvSpPr txBox="1"/>
          <p:nvPr/>
        </p:nvSpPr>
        <p:spPr>
          <a:xfrm>
            <a:off x="3087448" y="2338200"/>
            <a:ext cx="2074800" cy="237000"/>
          </a:xfrm>
          <a:prstGeom prst="rect">
            <a:avLst/>
          </a:prstGeom>
          <a:noFill/>
          <a:ln>
            <a:noFill/>
          </a:ln>
        </p:spPr>
        <p:txBody>
          <a:bodyPr anchorCtr="0" anchor="t" bIns="0" lIns="0" spcFirstLastPara="1" rIns="0" wrap="square" tIns="21425">
            <a:spAutoFit/>
          </a:bodyPr>
          <a:lstStyle/>
          <a:p>
            <a:pPr indent="-101600" lvl="0" marL="114300" marR="0" rtl="0" algn="l">
              <a:lnSpc>
                <a:spcPct val="116111"/>
              </a:lnSpc>
              <a:spcBef>
                <a:spcPts val="0"/>
              </a:spcBef>
              <a:spcAft>
                <a:spcPts val="0"/>
              </a:spcAft>
              <a:buNone/>
            </a:pPr>
            <a:r>
              <a:rPr lang="en" sz="1400">
                <a:solidFill>
                  <a:schemeClr val="dk1"/>
                </a:solidFill>
                <a:latin typeface="Calibri"/>
                <a:ea typeface="Calibri"/>
                <a:cs typeface="Calibri"/>
                <a:sym typeface="Calibri"/>
              </a:rPr>
              <a:t>get probability  distribution</a:t>
            </a:r>
            <a:endParaRPr sz="1400">
              <a:solidFill>
                <a:schemeClr val="dk1"/>
              </a:solidFill>
              <a:latin typeface="Calibri"/>
              <a:ea typeface="Calibri"/>
              <a:cs typeface="Calibri"/>
              <a:sym typeface="Calibri"/>
            </a:endParaRPr>
          </a:p>
        </p:txBody>
      </p:sp>
      <p:sp>
        <p:nvSpPr>
          <p:cNvPr id="1072" name="Google Shape;1072;p91"/>
          <p:cNvSpPr txBox="1"/>
          <p:nvPr/>
        </p:nvSpPr>
        <p:spPr>
          <a:xfrm>
            <a:off x="4444574" y="3284600"/>
            <a:ext cx="1481100" cy="1089600"/>
          </a:xfrm>
          <a:prstGeom prst="rect">
            <a:avLst/>
          </a:prstGeom>
          <a:noFill/>
          <a:ln>
            <a:noFill/>
          </a:ln>
        </p:spPr>
        <p:txBody>
          <a:bodyPr anchorCtr="0" anchor="t" bIns="0" lIns="0" spcFirstLastPara="1" rIns="0" wrap="square" tIns="8575">
            <a:spAutoFit/>
          </a:bodyPr>
          <a:lstStyle/>
          <a:p>
            <a:pPr indent="0" lvl="0" marL="12700" marR="0" rtl="0" algn="ctr">
              <a:lnSpc>
                <a:spcPct val="100400"/>
              </a:lnSpc>
              <a:spcBef>
                <a:spcPts val="0"/>
              </a:spcBef>
              <a:spcAft>
                <a:spcPts val="0"/>
              </a:spcAft>
              <a:buNone/>
            </a:pPr>
            <a:r>
              <a:rPr b="1" lang="en" sz="1400" u="sng">
                <a:solidFill>
                  <a:schemeClr val="dk1"/>
                </a:solidFill>
                <a:latin typeface="Calibri"/>
                <a:ea typeface="Calibri"/>
                <a:cs typeface="Calibri"/>
                <a:sym typeface="Calibri"/>
              </a:rPr>
              <a:t>Sparsity problem</a:t>
            </a:r>
            <a:r>
              <a:rPr lang="en" sz="1400">
                <a:solidFill>
                  <a:schemeClr val="dk1"/>
                </a:solidFill>
                <a:latin typeface="Calibri"/>
                <a:ea typeface="Calibri"/>
                <a:cs typeface="Calibri"/>
                <a:sym typeface="Calibri"/>
              </a:rPr>
              <a:t>:  not much granularity  in the probability  distribution</a:t>
            </a:r>
            <a:endParaRPr sz="1400">
              <a:solidFill>
                <a:schemeClr val="dk1"/>
              </a:solidFill>
              <a:latin typeface="Calibri"/>
              <a:ea typeface="Calibri"/>
              <a:cs typeface="Calibri"/>
              <a:sym typeface="Calibri"/>
            </a:endParaRPr>
          </a:p>
        </p:txBody>
      </p:sp>
      <p:grpSp>
        <p:nvGrpSpPr>
          <p:cNvPr id="1073" name="Google Shape;1073;p91"/>
          <p:cNvGrpSpPr/>
          <p:nvPr/>
        </p:nvGrpSpPr>
        <p:grpSpPr>
          <a:xfrm>
            <a:off x="2856309" y="3269113"/>
            <a:ext cx="1186910" cy="392906"/>
            <a:chOff x="3808412" y="4358817"/>
            <a:chExt cx="1582547" cy="523875"/>
          </a:xfrm>
        </p:grpSpPr>
        <p:sp>
          <p:nvSpPr>
            <p:cNvPr id="1074" name="Google Shape;1074;p91"/>
            <p:cNvSpPr/>
            <p:nvPr/>
          </p:nvSpPr>
          <p:spPr>
            <a:xfrm>
              <a:off x="4526724" y="4570945"/>
              <a:ext cx="864235" cy="84454"/>
            </a:xfrm>
            <a:custGeom>
              <a:rect b="b" l="l" r="r" t="t"/>
              <a:pathLst>
                <a:path extrusionOk="0" h="84454" w="864235">
                  <a:moveTo>
                    <a:pt x="74345" y="8102"/>
                  </a:moveTo>
                  <a:lnTo>
                    <a:pt x="0" y="49695"/>
                  </a:lnTo>
                  <a:lnTo>
                    <a:pt x="77889" y="84213"/>
                  </a:lnTo>
                  <a:lnTo>
                    <a:pt x="76587" y="56260"/>
                  </a:lnTo>
                  <a:lnTo>
                    <a:pt x="63868" y="56260"/>
                  </a:lnTo>
                  <a:lnTo>
                    <a:pt x="62991" y="37236"/>
                  </a:lnTo>
                  <a:lnTo>
                    <a:pt x="75674" y="36646"/>
                  </a:lnTo>
                  <a:lnTo>
                    <a:pt x="74345" y="8102"/>
                  </a:lnTo>
                  <a:close/>
                </a:path>
                <a:path extrusionOk="0" h="84454" w="864235">
                  <a:moveTo>
                    <a:pt x="75674" y="36646"/>
                  </a:moveTo>
                  <a:lnTo>
                    <a:pt x="62991" y="37236"/>
                  </a:lnTo>
                  <a:lnTo>
                    <a:pt x="63868" y="56260"/>
                  </a:lnTo>
                  <a:lnTo>
                    <a:pt x="76560" y="55670"/>
                  </a:lnTo>
                  <a:lnTo>
                    <a:pt x="75674" y="36646"/>
                  </a:lnTo>
                  <a:close/>
                </a:path>
                <a:path extrusionOk="0" h="84454" w="864235">
                  <a:moveTo>
                    <a:pt x="76560" y="55670"/>
                  </a:moveTo>
                  <a:lnTo>
                    <a:pt x="63868" y="56260"/>
                  </a:lnTo>
                  <a:lnTo>
                    <a:pt x="76587" y="56260"/>
                  </a:lnTo>
                  <a:lnTo>
                    <a:pt x="76560" y="55670"/>
                  </a:lnTo>
                  <a:close/>
                </a:path>
                <a:path extrusionOk="0" h="84454" w="864235">
                  <a:moveTo>
                    <a:pt x="863155" y="0"/>
                  </a:moveTo>
                  <a:lnTo>
                    <a:pt x="75674" y="36646"/>
                  </a:lnTo>
                  <a:lnTo>
                    <a:pt x="76560" y="55670"/>
                  </a:lnTo>
                  <a:lnTo>
                    <a:pt x="864044" y="19037"/>
                  </a:lnTo>
                  <a:lnTo>
                    <a:pt x="863155" y="0"/>
                  </a:lnTo>
                  <a:close/>
                </a:path>
              </a:pathLst>
            </a:cu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5" name="Google Shape;1075;p91"/>
            <p:cNvSpPr/>
            <p:nvPr/>
          </p:nvSpPr>
          <p:spPr>
            <a:xfrm>
              <a:off x="3808412" y="4358817"/>
              <a:ext cx="718820" cy="523875"/>
            </a:xfrm>
            <a:custGeom>
              <a:rect b="b" l="l" r="r" t="t"/>
              <a:pathLst>
                <a:path extrusionOk="0" h="523875" w="718820">
                  <a:moveTo>
                    <a:pt x="0" y="0"/>
                  </a:moveTo>
                  <a:lnTo>
                    <a:pt x="718313" y="0"/>
                  </a:lnTo>
                  <a:lnTo>
                    <a:pt x="718313" y="523648"/>
                  </a:lnTo>
                  <a:lnTo>
                    <a:pt x="0" y="523648"/>
                  </a:lnTo>
                  <a:lnTo>
                    <a:pt x="0" y="0"/>
                  </a:lnTo>
                  <a:close/>
                </a:path>
              </a:pathLst>
            </a:custGeom>
            <a:noFill/>
            <a:ln cap="flat" cmpd="sng" w="285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76" name="Google Shape;1076;p91"/>
          <p:cNvSpPr txBox="1"/>
          <p:nvPr/>
        </p:nvSpPr>
        <p:spPr>
          <a:xfrm>
            <a:off x="3786899" y="1524375"/>
            <a:ext cx="26919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400">
                <a:solidFill>
                  <a:schemeClr val="dk1"/>
                </a:solidFill>
                <a:latin typeface="Calibri"/>
                <a:ea typeface="Calibri"/>
                <a:cs typeface="Calibri"/>
                <a:sym typeface="Calibri"/>
              </a:rPr>
              <a:t>Business and financial news</a:t>
            </a:r>
            <a:endParaRPr b="1" sz="1400">
              <a:solidFill>
                <a:schemeClr val="dk1"/>
              </a:solidFill>
              <a:latin typeface="Calibri"/>
              <a:ea typeface="Calibri"/>
              <a:cs typeface="Calibri"/>
              <a:sym typeface="Calibri"/>
            </a:endParaRPr>
          </a:p>
        </p:txBody>
      </p:sp>
      <p:sp>
        <p:nvSpPr>
          <p:cNvPr id="1077" name="Google Shape;1077;p91"/>
          <p:cNvSpPr/>
          <p:nvPr/>
        </p:nvSpPr>
        <p:spPr>
          <a:xfrm>
            <a:off x="3254934" y="1411115"/>
            <a:ext cx="531971" cy="261938"/>
          </a:xfrm>
          <a:custGeom>
            <a:rect b="b" l="l" r="r" t="t"/>
            <a:pathLst>
              <a:path extrusionOk="0" h="349250" w="709295">
                <a:moveTo>
                  <a:pt x="72784" y="25751"/>
                </a:moveTo>
                <a:lnTo>
                  <a:pt x="64526" y="42908"/>
                </a:lnTo>
                <a:lnTo>
                  <a:pt x="700722" y="349123"/>
                </a:lnTo>
                <a:lnTo>
                  <a:pt x="708977" y="331952"/>
                </a:lnTo>
                <a:lnTo>
                  <a:pt x="72784" y="25751"/>
                </a:lnTo>
                <a:close/>
              </a:path>
              <a:path extrusionOk="0" h="349250" w="709295">
                <a:moveTo>
                  <a:pt x="85178" y="0"/>
                </a:moveTo>
                <a:lnTo>
                  <a:pt x="0" y="1282"/>
                </a:lnTo>
                <a:lnTo>
                  <a:pt x="52133" y="68656"/>
                </a:lnTo>
                <a:lnTo>
                  <a:pt x="64526" y="42908"/>
                </a:lnTo>
                <a:lnTo>
                  <a:pt x="53086" y="37401"/>
                </a:lnTo>
                <a:lnTo>
                  <a:pt x="61340" y="20243"/>
                </a:lnTo>
                <a:lnTo>
                  <a:pt x="75435" y="20243"/>
                </a:lnTo>
                <a:lnTo>
                  <a:pt x="85178" y="0"/>
                </a:lnTo>
                <a:close/>
              </a:path>
              <a:path extrusionOk="0" h="349250" w="709295">
                <a:moveTo>
                  <a:pt x="61340" y="20243"/>
                </a:moveTo>
                <a:lnTo>
                  <a:pt x="53086" y="37401"/>
                </a:lnTo>
                <a:lnTo>
                  <a:pt x="64526" y="42908"/>
                </a:lnTo>
                <a:lnTo>
                  <a:pt x="72784" y="25751"/>
                </a:lnTo>
                <a:lnTo>
                  <a:pt x="61340" y="20243"/>
                </a:lnTo>
                <a:close/>
              </a:path>
              <a:path extrusionOk="0" h="349250" w="709295">
                <a:moveTo>
                  <a:pt x="75435" y="20243"/>
                </a:moveTo>
                <a:lnTo>
                  <a:pt x="61340" y="20243"/>
                </a:lnTo>
                <a:lnTo>
                  <a:pt x="72784" y="25751"/>
                </a:lnTo>
                <a:lnTo>
                  <a:pt x="75435" y="20243"/>
                </a:lnTo>
                <a:close/>
              </a:path>
            </a:pathLst>
          </a:custGeom>
          <a:solidFill>
            <a:srgbClr val="5D4B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92"/>
          <p:cNvSpPr txBox="1"/>
          <p:nvPr>
            <p:ph type="title"/>
          </p:nvPr>
        </p:nvSpPr>
        <p:spPr>
          <a:xfrm>
            <a:off x="363775" y="200025"/>
            <a:ext cx="77700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Generating text with a n-gram Language Model</a:t>
            </a:r>
            <a:endParaRPr/>
          </a:p>
        </p:txBody>
      </p:sp>
      <p:sp>
        <p:nvSpPr>
          <p:cNvPr id="1083" name="Google Shape;1083;p92"/>
          <p:cNvSpPr txBox="1"/>
          <p:nvPr/>
        </p:nvSpPr>
        <p:spPr>
          <a:xfrm>
            <a:off x="363775" y="863725"/>
            <a:ext cx="6839100" cy="12255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800">
                <a:latin typeface="Calibri"/>
                <a:ea typeface="Calibri"/>
                <a:cs typeface="Calibri"/>
                <a:sym typeface="Calibri"/>
              </a:rPr>
              <a:t>You can also use a Language Model to </a:t>
            </a:r>
            <a:r>
              <a:rPr b="1" lang="en" sz="1800">
                <a:solidFill>
                  <a:schemeClr val="dk1"/>
                </a:solidFill>
                <a:latin typeface="Calibri"/>
                <a:ea typeface="Calibri"/>
                <a:cs typeface="Calibri"/>
                <a:sym typeface="Calibri"/>
              </a:rPr>
              <a:t>generate text</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200">
              <a:latin typeface="Calibri"/>
              <a:ea typeface="Calibri"/>
              <a:cs typeface="Calibri"/>
              <a:sym typeface="Calibri"/>
            </a:endParaRPr>
          </a:p>
          <a:p>
            <a:pPr indent="0" lvl="0" marL="0" marR="520700" rtl="0" algn="l">
              <a:lnSpc>
                <a:spcPct val="100000"/>
              </a:lnSpc>
              <a:spcBef>
                <a:spcPts val="1800"/>
              </a:spcBef>
              <a:spcAft>
                <a:spcPts val="0"/>
              </a:spcAft>
              <a:buNone/>
            </a:pPr>
            <a:r>
              <a:rPr i="1" lang="en" sz="1800">
                <a:latin typeface="Calibri"/>
                <a:ea typeface="Calibri"/>
                <a:cs typeface="Calibri"/>
                <a:sym typeface="Calibri"/>
              </a:rPr>
              <a:t>                         </a:t>
            </a:r>
            <a:r>
              <a:rPr i="1" lang="en" sz="2400">
                <a:latin typeface="Calibri"/>
                <a:ea typeface="Calibri"/>
                <a:cs typeface="Calibri"/>
                <a:sym typeface="Calibri"/>
              </a:rPr>
              <a:t>today the </a:t>
            </a:r>
            <a:r>
              <a:rPr lang="en" sz="2400" u="sng">
                <a:latin typeface="Calibri"/>
                <a:ea typeface="Calibri"/>
                <a:cs typeface="Calibri"/>
                <a:sym typeface="Calibri"/>
              </a:rPr>
              <a:t> 	</a:t>
            </a:r>
            <a:endParaRPr sz="2400">
              <a:latin typeface="Calibri"/>
              <a:ea typeface="Calibri"/>
              <a:cs typeface="Calibri"/>
              <a:sym typeface="Calibri"/>
            </a:endParaRPr>
          </a:p>
        </p:txBody>
      </p:sp>
      <p:sp>
        <p:nvSpPr>
          <p:cNvPr id="1084" name="Google Shape;1084;p92"/>
          <p:cNvSpPr/>
          <p:nvPr/>
        </p:nvSpPr>
        <p:spPr>
          <a:xfrm>
            <a:off x="1706978" y="2020100"/>
            <a:ext cx="1103959" cy="180975"/>
          </a:xfrm>
          <a:custGeom>
            <a:rect b="b" l="l" r="r" t="t"/>
            <a:pathLst>
              <a:path extrusionOk="0" h="241300" w="1126489">
                <a:moveTo>
                  <a:pt x="1126060" y="1"/>
                </a:moveTo>
                <a:lnTo>
                  <a:pt x="1117730" y="46894"/>
                </a:lnTo>
                <a:lnTo>
                  <a:pt x="1095010" y="85188"/>
                </a:lnTo>
                <a:lnTo>
                  <a:pt x="1061311" y="111006"/>
                </a:lnTo>
                <a:lnTo>
                  <a:pt x="1020040" y="120474"/>
                </a:lnTo>
                <a:lnTo>
                  <a:pt x="669054" y="120473"/>
                </a:lnTo>
                <a:lnTo>
                  <a:pt x="627785" y="129940"/>
                </a:lnTo>
                <a:lnTo>
                  <a:pt x="594085" y="155758"/>
                </a:lnTo>
                <a:lnTo>
                  <a:pt x="571363" y="194052"/>
                </a:lnTo>
                <a:lnTo>
                  <a:pt x="563032" y="240946"/>
                </a:lnTo>
                <a:lnTo>
                  <a:pt x="554700" y="194052"/>
                </a:lnTo>
                <a:lnTo>
                  <a:pt x="531978" y="155758"/>
                </a:lnTo>
                <a:lnTo>
                  <a:pt x="498278" y="129940"/>
                </a:lnTo>
                <a:lnTo>
                  <a:pt x="457009" y="120473"/>
                </a:lnTo>
                <a:lnTo>
                  <a:pt x="106023" y="120473"/>
                </a:lnTo>
                <a:lnTo>
                  <a:pt x="64754" y="111005"/>
                </a:lnTo>
                <a:lnTo>
                  <a:pt x="31053" y="85187"/>
                </a:lnTo>
                <a:lnTo>
                  <a:pt x="8331" y="46893"/>
                </a:lnTo>
                <a:lnTo>
                  <a:pt x="0" y="0"/>
                </a:lnTo>
              </a:path>
            </a:pathLst>
          </a:custGeom>
          <a:noFill/>
          <a:ln cap="flat" cmpd="sng" w="28575">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085" name="Google Shape;1085;p92"/>
          <p:cNvSpPr txBox="1"/>
          <p:nvPr/>
        </p:nvSpPr>
        <p:spPr>
          <a:xfrm>
            <a:off x="1778500" y="2182750"/>
            <a:ext cx="1033500" cy="630600"/>
          </a:xfrm>
          <a:prstGeom prst="rect">
            <a:avLst/>
          </a:prstGeom>
          <a:noFill/>
          <a:ln>
            <a:noFill/>
          </a:ln>
        </p:spPr>
        <p:txBody>
          <a:bodyPr anchorCtr="0" anchor="t" bIns="0" lIns="0" spcFirstLastPara="1" rIns="0" wrap="square" tIns="25250">
            <a:spAutoFit/>
          </a:bodyPr>
          <a:lstStyle/>
          <a:p>
            <a:pPr indent="-165100" lvl="0" marL="177800" marR="0" rtl="0" algn="l">
              <a:lnSpc>
                <a:spcPct val="118437"/>
              </a:lnSpc>
              <a:spcBef>
                <a:spcPts val="0"/>
              </a:spcBef>
              <a:spcAft>
                <a:spcPts val="0"/>
              </a:spcAft>
              <a:buNone/>
            </a:pPr>
            <a:r>
              <a:rPr b="1" lang="en" sz="1800">
                <a:solidFill>
                  <a:schemeClr val="dk1"/>
                </a:solidFill>
                <a:latin typeface="Calibri"/>
                <a:ea typeface="Calibri"/>
                <a:cs typeface="Calibri"/>
                <a:sym typeface="Calibri"/>
              </a:rPr>
              <a:t>c</a:t>
            </a:r>
            <a:r>
              <a:rPr b="1" lang="en" sz="1800">
                <a:solidFill>
                  <a:schemeClr val="dk1"/>
                </a:solidFill>
                <a:latin typeface="Calibri"/>
                <a:ea typeface="Calibri"/>
                <a:cs typeface="Calibri"/>
                <a:sym typeface="Calibri"/>
              </a:rPr>
              <a:t>ondition</a:t>
            </a:r>
            <a:endParaRPr b="1" sz="1800">
              <a:solidFill>
                <a:schemeClr val="dk1"/>
              </a:solidFill>
              <a:latin typeface="Calibri"/>
              <a:ea typeface="Calibri"/>
              <a:cs typeface="Calibri"/>
              <a:sym typeface="Calibri"/>
            </a:endParaRPr>
          </a:p>
          <a:p>
            <a:pPr indent="-165100" lvl="0" marL="177800" marR="0" rtl="0" algn="l">
              <a:lnSpc>
                <a:spcPct val="118437"/>
              </a:lnSpc>
              <a:spcBef>
                <a:spcPts val="0"/>
              </a:spcBef>
              <a:spcAft>
                <a:spcPts val="0"/>
              </a:spcAft>
              <a:buNone/>
            </a:pPr>
            <a:r>
              <a:rPr b="1" lang="en" sz="1800">
                <a:solidFill>
                  <a:schemeClr val="dk1"/>
                </a:solidFill>
                <a:latin typeface="Calibri"/>
                <a:ea typeface="Calibri"/>
                <a:cs typeface="Calibri"/>
                <a:sym typeface="Calibri"/>
              </a:rPr>
              <a:t>on this</a:t>
            </a:r>
            <a:endParaRPr b="1" sz="1800">
              <a:solidFill>
                <a:schemeClr val="dk1"/>
              </a:solidFill>
              <a:latin typeface="Calibri"/>
              <a:ea typeface="Calibri"/>
              <a:cs typeface="Calibri"/>
              <a:sym typeface="Calibri"/>
            </a:endParaRPr>
          </a:p>
        </p:txBody>
      </p:sp>
      <p:graphicFrame>
        <p:nvGraphicFramePr>
          <p:cNvPr id="1086" name="Google Shape;1086;p92"/>
          <p:cNvGraphicFramePr/>
          <p:nvPr/>
        </p:nvGraphicFramePr>
        <p:xfrm>
          <a:off x="2132409" y="3240347"/>
          <a:ext cx="3000000" cy="3000000"/>
        </p:xfrm>
        <a:graphic>
          <a:graphicData uri="http://schemas.openxmlformats.org/drawingml/2006/table">
            <a:tbl>
              <a:tblPr bandRow="1" firstRow="1">
                <a:noFill/>
                <a:tableStyleId>{2A9808C6-4A7E-49A3-8514-67EB1EFBCCA3}</a:tableStyleId>
              </a:tblPr>
              <a:tblGrid>
                <a:gridCol w="703425"/>
                <a:gridCol w="1068725"/>
              </a:tblGrid>
              <a:tr h="230525">
                <a:tc>
                  <a:txBody>
                    <a:bodyPr/>
                    <a:lstStyle/>
                    <a:p>
                      <a:pPr indent="0" lvl="0" marL="63500" marR="0" rtl="0" algn="l">
                        <a:lnSpc>
                          <a:spcPct val="100000"/>
                        </a:lnSpc>
                        <a:spcBef>
                          <a:spcPts val="0"/>
                        </a:spcBef>
                        <a:spcAft>
                          <a:spcPts val="0"/>
                        </a:spcAft>
                        <a:buNone/>
                      </a:pPr>
                      <a:r>
                        <a:rPr lang="en" sz="1200" u="none" cap="none" strike="noStrike"/>
                        <a:t>company</a:t>
                      </a:r>
                      <a:endParaRPr sz="1200" u="none" cap="none" strike="noStrike"/>
                    </a:p>
                  </a:txBody>
                  <a:tcPr marT="24775" marB="0" marR="0" marL="0">
                    <a:lnT cap="flat" cmpd="sng" w="38100">
                      <a:solidFill>
                        <a:srgbClr val="93C47D"/>
                      </a:solidFill>
                      <a:prstDash val="solid"/>
                      <a:round/>
                      <a:headEnd len="sm" w="sm" type="none"/>
                      <a:tailEnd len="sm" w="sm" type="none"/>
                    </a:lnT>
                  </a:tcPr>
                </a:tc>
                <a:tc>
                  <a:txBody>
                    <a:bodyPr/>
                    <a:lstStyle/>
                    <a:p>
                      <a:pPr indent="0" lvl="0" marL="50800" marR="0" rtl="0" algn="l">
                        <a:lnSpc>
                          <a:spcPct val="100000"/>
                        </a:lnSpc>
                        <a:spcBef>
                          <a:spcPts val="0"/>
                        </a:spcBef>
                        <a:spcAft>
                          <a:spcPts val="0"/>
                        </a:spcAft>
                        <a:buNone/>
                      </a:pPr>
                      <a:r>
                        <a:rPr lang="en" sz="1200" u="none" cap="none" strike="noStrike"/>
                        <a:t>0.153</a:t>
                      </a:r>
                      <a:endParaRPr sz="1200" u="none" cap="none" strike="noStrike"/>
                    </a:p>
                  </a:txBody>
                  <a:tcPr marT="24775" marB="0" marR="0" marL="0">
                    <a:lnT cap="flat" cmpd="sng" w="38100">
                      <a:solidFill>
                        <a:srgbClr val="93C47D"/>
                      </a:solidFill>
                      <a:prstDash val="solid"/>
                      <a:round/>
                      <a:headEnd len="sm" w="sm" type="none"/>
                      <a:tailEnd len="sm" w="sm" type="none"/>
                    </a:lnT>
                  </a:tcPr>
                </a:tc>
              </a:tr>
              <a:tr h="180600">
                <a:tc>
                  <a:txBody>
                    <a:bodyPr/>
                    <a:lstStyle/>
                    <a:p>
                      <a:pPr indent="0" lvl="0" marL="63500" marR="0" rtl="0" algn="l">
                        <a:lnSpc>
                          <a:spcPct val="103437"/>
                        </a:lnSpc>
                        <a:spcBef>
                          <a:spcPts val="0"/>
                        </a:spcBef>
                        <a:spcAft>
                          <a:spcPts val="0"/>
                        </a:spcAft>
                        <a:buNone/>
                      </a:pPr>
                      <a:r>
                        <a:rPr lang="en" sz="1200" u="none" cap="none" strike="noStrike"/>
                        <a:t>bank</a:t>
                      </a:r>
                      <a:endParaRPr sz="1200" u="none" cap="none" strike="noStrike"/>
                    </a:p>
                  </a:txBody>
                  <a:tcPr marT="0" marB="0" marR="0" marL="0"/>
                </a:tc>
                <a:tc>
                  <a:txBody>
                    <a:bodyPr/>
                    <a:lstStyle/>
                    <a:p>
                      <a:pPr indent="0" lvl="0" marL="50800" marR="0" rtl="0" algn="l">
                        <a:lnSpc>
                          <a:spcPct val="103437"/>
                        </a:lnSpc>
                        <a:spcBef>
                          <a:spcPts val="0"/>
                        </a:spcBef>
                        <a:spcAft>
                          <a:spcPts val="0"/>
                        </a:spcAft>
                        <a:buNone/>
                      </a:pPr>
                      <a:r>
                        <a:rPr lang="en" sz="1200" u="none" cap="none" strike="noStrike"/>
                        <a:t>0.153</a:t>
                      </a:r>
                      <a:endParaRPr sz="1200" u="none" cap="none" strike="noStrike"/>
                    </a:p>
                  </a:txBody>
                  <a:tcPr marT="0" marB="0" marR="0" marL="0"/>
                </a:tc>
              </a:tr>
              <a:tr h="180800">
                <a:tc>
                  <a:txBody>
                    <a:bodyPr/>
                    <a:lstStyle/>
                    <a:p>
                      <a:pPr indent="0" lvl="0" marL="63500" marR="0" rtl="0" algn="l">
                        <a:lnSpc>
                          <a:spcPct val="103437"/>
                        </a:lnSpc>
                        <a:spcBef>
                          <a:spcPts val="0"/>
                        </a:spcBef>
                        <a:spcAft>
                          <a:spcPts val="0"/>
                        </a:spcAft>
                        <a:buNone/>
                      </a:pPr>
                      <a:r>
                        <a:rPr lang="en" sz="1200" u="none" cap="none" strike="noStrike"/>
                        <a:t>price</a:t>
                      </a:r>
                      <a:endParaRPr sz="1200" u="none" cap="none" strike="noStrike"/>
                    </a:p>
                  </a:txBody>
                  <a:tcPr marT="0" marB="0" marR="0" marL="0"/>
                </a:tc>
                <a:tc>
                  <a:txBody>
                    <a:bodyPr/>
                    <a:lstStyle/>
                    <a:p>
                      <a:pPr indent="0" lvl="0" marL="50800" marR="0" rtl="0" algn="l">
                        <a:lnSpc>
                          <a:spcPct val="103437"/>
                        </a:lnSpc>
                        <a:spcBef>
                          <a:spcPts val="0"/>
                        </a:spcBef>
                        <a:spcAft>
                          <a:spcPts val="0"/>
                        </a:spcAft>
                        <a:buNone/>
                      </a:pPr>
                      <a:r>
                        <a:rPr lang="en" sz="1200" u="none" cap="none" strike="noStrike"/>
                        <a:t>0.077</a:t>
                      </a:r>
                      <a:endParaRPr sz="1200" u="none" cap="none" strike="noStrike"/>
                    </a:p>
                  </a:txBody>
                  <a:tcPr marT="0" marB="0" marR="0" marL="0"/>
                </a:tc>
              </a:tr>
              <a:tr h="191825">
                <a:tc>
                  <a:txBody>
                    <a:bodyPr/>
                    <a:lstStyle/>
                    <a:p>
                      <a:pPr indent="0" lvl="0" marL="63500" marR="0" rtl="0" algn="l">
                        <a:lnSpc>
                          <a:spcPct val="110937"/>
                        </a:lnSpc>
                        <a:spcBef>
                          <a:spcPts val="0"/>
                        </a:spcBef>
                        <a:spcAft>
                          <a:spcPts val="0"/>
                        </a:spcAft>
                        <a:buNone/>
                      </a:pPr>
                      <a:r>
                        <a:rPr lang="en" sz="1200" u="none" cap="none" strike="noStrike"/>
                        <a:t>italian</a:t>
                      </a:r>
                      <a:endParaRPr sz="1200" u="none" cap="none" strike="noStrike"/>
                    </a:p>
                  </a:txBody>
                  <a:tcPr marT="0" marB="0" marR="0" marL="0"/>
                </a:tc>
                <a:tc>
                  <a:txBody>
                    <a:bodyPr/>
                    <a:lstStyle/>
                    <a:p>
                      <a:pPr indent="0" lvl="0" marL="50800" marR="0" rtl="0" algn="l">
                        <a:lnSpc>
                          <a:spcPct val="110937"/>
                        </a:lnSpc>
                        <a:spcBef>
                          <a:spcPts val="0"/>
                        </a:spcBef>
                        <a:spcAft>
                          <a:spcPts val="0"/>
                        </a:spcAft>
                        <a:buNone/>
                      </a:pPr>
                      <a:r>
                        <a:rPr lang="en" sz="1200" u="none" cap="none" strike="noStrike"/>
                        <a:t>0.039</a:t>
                      </a:r>
                      <a:endParaRPr sz="1200" u="none" cap="none" strike="noStrike"/>
                    </a:p>
                  </a:txBody>
                  <a:tcPr marT="0" marB="0" marR="0" marL="0"/>
                </a:tc>
              </a:tr>
              <a:tr h="330025">
                <a:tc>
                  <a:txBody>
                    <a:bodyPr/>
                    <a:lstStyle/>
                    <a:p>
                      <a:pPr indent="0" lvl="0" marL="63500" marR="0" rtl="0" algn="l">
                        <a:lnSpc>
                          <a:spcPct val="103437"/>
                        </a:lnSpc>
                        <a:spcBef>
                          <a:spcPts val="0"/>
                        </a:spcBef>
                        <a:spcAft>
                          <a:spcPts val="0"/>
                        </a:spcAft>
                        <a:buNone/>
                      </a:pPr>
                      <a:r>
                        <a:rPr lang="en" sz="1200" u="none" cap="none" strike="noStrike"/>
                        <a:t>emirate</a:t>
                      </a:r>
                      <a:endParaRPr sz="1200" u="none" cap="none" strike="noStrike"/>
                    </a:p>
                  </a:txBody>
                  <a:tcPr marT="0" marB="0" marR="0" marL="0">
                    <a:lnB cap="flat" cmpd="sng" w="38100">
                      <a:solidFill>
                        <a:srgbClr val="93C47D"/>
                      </a:solidFill>
                      <a:prstDash val="solid"/>
                      <a:round/>
                      <a:headEnd len="sm" w="sm" type="none"/>
                      <a:tailEnd len="sm" w="sm" type="none"/>
                    </a:lnB>
                  </a:tcPr>
                </a:tc>
                <a:tc>
                  <a:txBody>
                    <a:bodyPr/>
                    <a:lstStyle/>
                    <a:p>
                      <a:pPr indent="0" lvl="0" marL="50800" marR="0" rtl="0" algn="l">
                        <a:lnSpc>
                          <a:spcPct val="102437"/>
                        </a:lnSpc>
                        <a:spcBef>
                          <a:spcPts val="0"/>
                        </a:spcBef>
                        <a:spcAft>
                          <a:spcPts val="0"/>
                        </a:spcAft>
                        <a:buNone/>
                      </a:pPr>
                      <a:r>
                        <a:rPr lang="en" sz="1200" u="none" cap="none" strike="noStrike"/>
                        <a:t>0.039</a:t>
                      </a:r>
                      <a:endParaRPr sz="1200" u="none" cap="none" strike="noStrike"/>
                    </a:p>
                    <a:p>
                      <a:pPr indent="0" lvl="0" marL="152400" marR="0" rtl="0" algn="l">
                        <a:lnSpc>
                          <a:spcPct val="118636"/>
                        </a:lnSpc>
                        <a:spcBef>
                          <a:spcPts val="0"/>
                        </a:spcBef>
                        <a:spcAft>
                          <a:spcPts val="0"/>
                        </a:spcAft>
                        <a:buNone/>
                      </a:pPr>
                      <a:r>
                        <a:rPr lang="en" sz="800" u="none" cap="none" strike="noStrike"/>
                        <a:t>…</a:t>
                      </a:r>
                      <a:endParaRPr sz="800" u="none" cap="none" strike="noStrike"/>
                    </a:p>
                  </a:txBody>
                  <a:tcPr marT="0" marB="0" marR="0" marL="0">
                    <a:lnB cap="flat" cmpd="sng" w="38100">
                      <a:solidFill>
                        <a:srgbClr val="93C47D"/>
                      </a:solidFill>
                      <a:prstDash val="solid"/>
                      <a:round/>
                      <a:headEnd len="sm" w="sm" type="none"/>
                      <a:tailEnd len="sm" w="sm" type="none"/>
                    </a:lnB>
                  </a:tcPr>
                </a:tc>
              </a:tr>
            </a:tbl>
          </a:graphicData>
        </a:graphic>
      </p:graphicFrame>
      <p:sp>
        <p:nvSpPr>
          <p:cNvPr id="1087" name="Google Shape;1087;p92"/>
          <p:cNvSpPr/>
          <p:nvPr/>
        </p:nvSpPr>
        <p:spPr>
          <a:xfrm>
            <a:off x="2953550" y="2043683"/>
            <a:ext cx="64294" cy="1080611"/>
          </a:xfrm>
          <a:custGeom>
            <a:rect b="b" l="l" r="r" t="t"/>
            <a:pathLst>
              <a:path extrusionOk="0" h="1440814" w="85725">
                <a:moveTo>
                  <a:pt x="28574" y="1354963"/>
                </a:moveTo>
                <a:lnTo>
                  <a:pt x="0" y="1354963"/>
                </a:lnTo>
                <a:lnTo>
                  <a:pt x="42862" y="1440688"/>
                </a:lnTo>
                <a:lnTo>
                  <a:pt x="78581" y="1369250"/>
                </a:lnTo>
                <a:lnTo>
                  <a:pt x="28575" y="1369250"/>
                </a:lnTo>
                <a:lnTo>
                  <a:pt x="28574" y="1354963"/>
                </a:lnTo>
                <a:close/>
              </a:path>
              <a:path extrusionOk="0" h="1440814" w="85725">
                <a:moveTo>
                  <a:pt x="57137" y="0"/>
                </a:moveTo>
                <a:lnTo>
                  <a:pt x="28562" y="0"/>
                </a:lnTo>
                <a:lnTo>
                  <a:pt x="28575" y="1369250"/>
                </a:lnTo>
                <a:lnTo>
                  <a:pt x="57150" y="1369250"/>
                </a:lnTo>
                <a:lnTo>
                  <a:pt x="57137" y="0"/>
                </a:lnTo>
                <a:close/>
              </a:path>
              <a:path extrusionOk="0" h="1440814" w="85725">
                <a:moveTo>
                  <a:pt x="85725" y="1354963"/>
                </a:moveTo>
                <a:lnTo>
                  <a:pt x="57149" y="1354963"/>
                </a:lnTo>
                <a:lnTo>
                  <a:pt x="57150" y="1369250"/>
                </a:lnTo>
                <a:lnTo>
                  <a:pt x="78581" y="1369250"/>
                </a:lnTo>
                <a:lnTo>
                  <a:pt x="85725" y="1354963"/>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088" name="Google Shape;1088;p92"/>
          <p:cNvSpPr txBox="1"/>
          <p:nvPr/>
        </p:nvSpPr>
        <p:spPr>
          <a:xfrm>
            <a:off x="3087447" y="2338200"/>
            <a:ext cx="2347500" cy="237000"/>
          </a:xfrm>
          <a:prstGeom prst="rect">
            <a:avLst/>
          </a:prstGeom>
          <a:noFill/>
          <a:ln>
            <a:noFill/>
          </a:ln>
        </p:spPr>
        <p:txBody>
          <a:bodyPr anchorCtr="0" anchor="t" bIns="0" lIns="0" spcFirstLastPara="1" rIns="0" wrap="square" tIns="21425">
            <a:spAutoFit/>
          </a:bodyPr>
          <a:lstStyle/>
          <a:p>
            <a:pPr indent="-101600" lvl="0" marL="114300" marR="0" rtl="0" algn="l">
              <a:lnSpc>
                <a:spcPct val="116111"/>
              </a:lnSpc>
              <a:spcBef>
                <a:spcPts val="0"/>
              </a:spcBef>
              <a:spcAft>
                <a:spcPts val="0"/>
              </a:spcAft>
              <a:buNone/>
            </a:pPr>
            <a:r>
              <a:rPr lang="en" sz="1400">
                <a:solidFill>
                  <a:schemeClr val="dk1"/>
                </a:solidFill>
                <a:latin typeface="Calibri"/>
                <a:ea typeface="Calibri"/>
                <a:cs typeface="Calibri"/>
                <a:sym typeface="Calibri"/>
              </a:rPr>
              <a:t>g</a:t>
            </a:r>
            <a:r>
              <a:rPr lang="en" sz="1400">
                <a:solidFill>
                  <a:schemeClr val="dk1"/>
                </a:solidFill>
                <a:latin typeface="Calibri"/>
                <a:ea typeface="Calibri"/>
                <a:cs typeface="Calibri"/>
                <a:sym typeface="Calibri"/>
              </a:rPr>
              <a:t>et</a:t>
            </a:r>
            <a:r>
              <a:rPr lang="en">
                <a:solidFill>
                  <a:schemeClr val="dk1"/>
                </a:solidFill>
                <a:latin typeface="Calibri"/>
                <a:ea typeface="Calibri"/>
                <a:cs typeface="Calibri"/>
                <a:sym typeface="Calibri"/>
              </a:rPr>
              <a:t> </a:t>
            </a:r>
            <a:r>
              <a:rPr lang="en" sz="1400">
                <a:solidFill>
                  <a:schemeClr val="dk1"/>
                </a:solidFill>
                <a:latin typeface="Calibri"/>
                <a:ea typeface="Calibri"/>
                <a:cs typeface="Calibri"/>
                <a:sym typeface="Calibri"/>
              </a:rPr>
              <a:t>probability  distribution</a:t>
            </a:r>
            <a:endParaRPr sz="1400">
              <a:solidFill>
                <a:schemeClr val="dk1"/>
              </a:solidFill>
              <a:latin typeface="Calibri"/>
              <a:ea typeface="Calibri"/>
              <a:cs typeface="Calibri"/>
              <a:sym typeface="Calibri"/>
            </a:endParaRPr>
          </a:p>
        </p:txBody>
      </p:sp>
      <p:sp>
        <p:nvSpPr>
          <p:cNvPr id="1089" name="Google Shape;1089;p92"/>
          <p:cNvSpPr txBox="1"/>
          <p:nvPr/>
        </p:nvSpPr>
        <p:spPr>
          <a:xfrm>
            <a:off x="3937602" y="3666350"/>
            <a:ext cx="7641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400">
                <a:solidFill>
                  <a:schemeClr val="dk1"/>
                </a:solidFill>
                <a:latin typeface="Calibri"/>
                <a:ea typeface="Calibri"/>
                <a:cs typeface="Calibri"/>
                <a:sym typeface="Calibri"/>
              </a:rPr>
              <a:t>sample</a:t>
            </a:r>
            <a:endParaRPr b="1" sz="1400">
              <a:solidFill>
                <a:schemeClr val="dk1"/>
              </a:solidFill>
              <a:latin typeface="Calibri"/>
              <a:ea typeface="Calibri"/>
              <a:cs typeface="Calibri"/>
              <a:sym typeface="Calibri"/>
            </a:endParaRPr>
          </a:p>
        </p:txBody>
      </p:sp>
      <p:sp>
        <p:nvSpPr>
          <p:cNvPr id="1090" name="Google Shape;1090;p92"/>
          <p:cNvSpPr/>
          <p:nvPr/>
        </p:nvSpPr>
        <p:spPr>
          <a:xfrm>
            <a:off x="2156793" y="3600450"/>
            <a:ext cx="1720215" cy="231934"/>
          </a:xfrm>
          <a:custGeom>
            <a:rect b="b" l="l" r="r" t="t"/>
            <a:pathLst>
              <a:path extrusionOk="0" h="309245" w="2293620">
                <a:moveTo>
                  <a:pt x="0" y="0"/>
                </a:moveTo>
                <a:lnTo>
                  <a:pt x="2293111" y="0"/>
                </a:lnTo>
                <a:lnTo>
                  <a:pt x="2293111" y="309114"/>
                </a:lnTo>
                <a:lnTo>
                  <a:pt x="0" y="309114"/>
                </a:lnTo>
                <a:lnTo>
                  <a:pt x="0" y="0"/>
                </a:lnTo>
                <a:close/>
              </a:path>
            </a:pathLst>
          </a:custGeom>
          <a:noFill/>
          <a:ln cap="flat" cmpd="sng" w="2857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graphicFrame>
        <p:nvGraphicFramePr>
          <p:cNvPr id="1095" name="Google Shape;1095;p93"/>
          <p:cNvGraphicFramePr/>
          <p:nvPr/>
        </p:nvGraphicFramePr>
        <p:xfrm>
          <a:off x="2731294" y="3246248"/>
          <a:ext cx="3000000" cy="3000000"/>
        </p:xfrm>
        <a:graphic>
          <a:graphicData uri="http://schemas.openxmlformats.org/drawingml/2006/table">
            <a:tbl>
              <a:tblPr bandRow="1" firstRow="1">
                <a:noFill/>
                <a:tableStyleId>{2A9808C6-4A7E-49A3-8514-67EB1EFBCCA3}</a:tableStyleId>
              </a:tblPr>
              <a:tblGrid>
                <a:gridCol w="536750"/>
                <a:gridCol w="1230650"/>
                <a:gridCol w="572450"/>
              </a:tblGrid>
              <a:tr h="233375">
                <a:tc>
                  <a:txBody>
                    <a:bodyPr/>
                    <a:lstStyle/>
                    <a:p>
                      <a:pPr indent="0" lvl="0" marL="63500" marR="0" rtl="0" algn="l">
                        <a:lnSpc>
                          <a:spcPct val="118750"/>
                        </a:lnSpc>
                        <a:spcBef>
                          <a:spcPts val="0"/>
                        </a:spcBef>
                        <a:spcAft>
                          <a:spcPts val="0"/>
                        </a:spcAft>
                        <a:buNone/>
                      </a:pPr>
                      <a:r>
                        <a:rPr lang="en" sz="1200" u="none" cap="none" strike="noStrike"/>
                        <a:t>of</a:t>
                      </a:r>
                      <a:endParaRPr sz="1200" u="none" cap="none" strike="noStrike"/>
                    </a:p>
                  </a:txBody>
                  <a:tcPr marT="18575" marB="0" marR="0" marL="0">
                    <a:lnL cap="flat" cmpd="sng" w="38100">
                      <a:solidFill>
                        <a:schemeClr val="dk1"/>
                      </a:solidFill>
                      <a:prstDash val="solid"/>
                      <a:round/>
                      <a:headEnd len="sm" w="sm" type="none"/>
                      <a:tailEnd len="sm" w="sm" type="none"/>
                    </a:lnL>
                    <a:lnT cap="flat" cmpd="sng" w="53975">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215900" marR="0" rtl="0" algn="l">
                        <a:lnSpc>
                          <a:spcPct val="118750"/>
                        </a:lnSpc>
                        <a:spcBef>
                          <a:spcPts val="0"/>
                        </a:spcBef>
                        <a:spcAft>
                          <a:spcPts val="0"/>
                        </a:spcAft>
                        <a:buNone/>
                      </a:pPr>
                      <a:r>
                        <a:rPr lang="en" sz="1200" u="none" cap="none" strike="noStrike"/>
                        <a:t>0.308</a:t>
                      </a:r>
                      <a:endParaRPr sz="1200" u="none" cap="none" strike="noStrike"/>
                    </a:p>
                  </a:txBody>
                  <a:tcPr marT="18575" marB="0" marR="0" marL="0">
                    <a:lnR cap="flat" cmpd="sng" w="76200">
                      <a:solidFill>
                        <a:schemeClr val="dk1"/>
                      </a:solidFill>
                      <a:prstDash val="solid"/>
                      <a:round/>
                      <a:headEnd len="sm" w="sm" type="none"/>
                      <a:tailEnd len="sm" w="sm" type="none"/>
                    </a:lnR>
                    <a:lnT cap="flat" cmpd="sng" w="53975">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38100" marR="0" rtl="0" algn="l">
                        <a:lnSpc>
                          <a:spcPct val="100000"/>
                        </a:lnSpc>
                        <a:spcBef>
                          <a:spcPts val="0"/>
                        </a:spcBef>
                        <a:spcAft>
                          <a:spcPts val="0"/>
                        </a:spcAft>
                        <a:buNone/>
                      </a:pPr>
                      <a:r>
                        <a:rPr b="1" lang="en" sz="1400" u="none" cap="none" strike="noStrike"/>
                        <a:t>sample</a:t>
                      </a:r>
                      <a:endParaRPr b="1" sz="1400" u="none" cap="none" strike="noStrike"/>
                    </a:p>
                  </a:txBody>
                  <a:tcPr marT="15725" marB="0" marR="0" marL="0">
                    <a:lnL cap="flat" cmpd="sng" w="76200">
                      <a:solidFill>
                        <a:schemeClr val="dk1"/>
                      </a:solidFill>
                      <a:prstDash val="solid"/>
                      <a:round/>
                      <a:headEnd len="sm" w="sm" type="none"/>
                      <a:tailEnd len="sm" w="sm" type="none"/>
                    </a:lnL>
                  </a:tcPr>
                </a:tc>
              </a:tr>
              <a:tr h="171875">
                <a:tc>
                  <a:txBody>
                    <a:bodyPr/>
                    <a:lstStyle/>
                    <a:p>
                      <a:pPr indent="0" lvl="0" marL="63500" marR="0" rtl="0" algn="l">
                        <a:lnSpc>
                          <a:spcPct val="113375"/>
                        </a:lnSpc>
                        <a:spcBef>
                          <a:spcPts val="0"/>
                        </a:spcBef>
                        <a:spcAft>
                          <a:spcPts val="0"/>
                        </a:spcAft>
                        <a:buNone/>
                      </a:pPr>
                      <a:r>
                        <a:rPr lang="en" sz="1200" u="none" cap="none" strike="noStrike"/>
                        <a:t>for</a:t>
                      </a:r>
                      <a:endParaRPr sz="1200" u="none" cap="none" strike="noStrike"/>
                    </a:p>
                  </a:txBody>
                  <a:tcPr marT="0" marB="0" marR="0" marL="0">
                    <a:lnL cap="flat" cmpd="sng" w="38100">
                      <a:solidFill>
                        <a:srgbClr val="93C47D"/>
                      </a:solidFill>
                      <a:prstDash val="solid"/>
                      <a:round/>
                      <a:headEnd len="sm" w="sm" type="none"/>
                      <a:tailEnd len="sm" w="sm" type="none"/>
                    </a:lnL>
                    <a:lnT cap="flat" cmpd="sng" w="38100">
                      <a:solidFill>
                        <a:schemeClr val="dk1"/>
                      </a:solidFill>
                      <a:prstDash val="solid"/>
                      <a:round/>
                      <a:headEnd len="sm" w="sm" type="none"/>
                      <a:tailEnd len="sm" w="sm" type="none"/>
                    </a:lnT>
                  </a:tcPr>
                </a:tc>
                <a:tc>
                  <a:txBody>
                    <a:bodyPr/>
                    <a:lstStyle/>
                    <a:p>
                      <a:pPr indent="0" lvl="0" marL="215900" marR="0" rtl="0" algn="l">
                        <a:lnSpc>
                          <a:spcPct val="113375"/>
                        </a:lnSpc>
                        <a:spcBef>
                          <a:spcPts val="0"/>
                        </a:spcBef>
                        <a:spcAft>
                          <a:spcPts val="0"/>
                        </a:spcAft>
                        <a:buNone/>
                      </a:pPr>
                      <a:r>
                        <a:rPr lang="en" sz="1200" u="none" cap="none" strike="noStrike"/>
                        <a:t>0.050</a:t>
                      </a:r>
                      <a:endParaRPr sz="1200" u="none" cap="none" strike="noStrike"/>
                    </a:p>
                  </a:txBody>
                  <a:tcPr marT="0" marB="0" marR="0" marL="0">
                    <a:lnR cap="flat" cmpd="sng" w="38100">
                      <a:solidFill>
                        <a:srgbClr val="93C47D"/>
                      </a:solidFill>
                      <a:prstDash val="solid"/>
                      <a:round/>
                      <a:headEnd len="sm" w="sm" type="none"/>
                      <a:tailEnd len="sm" w="sm" type="none"/>
                    </a:lnR>
                    <a:lnT cap="flat" cmpd="sng" w="381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1000" u="none" cap="none" strike="noStrike"/>
                    </a:p>
                  </a:txBody>
                  <a:tcPr marT="0" marB="0" marR="0" marL="0">
                    <a:lnL cap="flat" cmpd="sng" w="38100">
                      <a:solidFill>
                        <a:srgbClr val="93C47D"/>
                      </a:solidFill>
                      <a:prstDash val="solid"/>
                      <a:round/>
                      <a:headEnd len="sm" w="sm" type="none"/>
                      <a:tailEnd len="sm" w="sm" type="none"/>
                    </a:lnL>
                  </a:tcPr>
                </a:tc>
              </a:tr>
              <a:tr h="186300">
                <a:tc>
                  <a:txBody>
                    <a:bodyPr/>
                    <a:lstStyle/>
                    <a:p>
                      <a:pPr indent="0" lvl="0" marL="63500" marR="0" rtl="0" algn="l">
                        <a:lnSpc>
                          <a:spcPct val="103437"/>
                        </a:lnSpc>
                        <a:spcBef>
                          <a:spcPts val="0"/>
                        </a:spcBef>
                        <a:spcAft>
                          <a:spcPts val="0"/>
                        </a:spcAft>
                        <a:buNone/>
                      </a:pPr>
                      <a:r>
                        <a:rPr lang="en" sz="1200" u="none" cap="none" strike="noStrike"/>
                        <a:t>it</a:t>
                      </a:r>
                      <a:endParaRPr sz="1200" u="none" cap="none" strike="noStrike"/>
                    </a:p>
                  </a:txBody>
                  <a:tcPr marT="0" marB="0" marR="0" marL="0">
                    <a:lnL cap="flat" cmpd="sng" w="38100">
                      <a:solidFill>
                        <a:srgbClr val="93C47D"/>
                      </a:solidFill>
                      <a:prstDash val="solid"/>
                      <a:round/>
                      <a:headEnd len="sm" w="sm" type="none"/>
                      <a:tailEnd len="sm" w="sm" type="none"/>
                    </a:lnL>
                  </a:tcPr>
                </a:tc>
                <a:tc>
                  <a:txBody>
                    <a:bodyPr/>
                    <a:lstStyle/>
                    <a:p>
                      <a:pPr indent="0" lvl="0" marL="215900" marR="0" rtl="0" algn="l">
                        <a:lnSpc>
                          <a:spcPct val="103437"/>
                        </a:lnSpc>
                        <a:spcBef>
                          <a:spcPts val="0"/>
                        </a:spcBef>
                        <a:spcAft>
                          <a:spcPts val="0"/>
                        </a:spcAft>
                        <a:buNone/>
                      </a:pPr>
                      <a:r>
                        <a:rPr lang="en" sz="1200" u="none" cap="none" strike="noStrike"/>
                        <a:t>0.046</a:t>
                      </a:r>
                      <a:endParaRPr sz="1200" u="none" cap="none" strike="noStrike"/>
                    </a:p>
                  </a:txBody>
                  <a:tcPr marT="0" marB="0" marR="0" marL="0">
                    <a:lnR cap="flat" cmpd="sng" w="38100">
                      <a:solidFill>
                        <a:srgbClr val="93C47D"/>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100" u="none" cap="none" strike="noStrike"/>
                    </a:p>
                  </a:txBody>
                  <a:tcPr marT="0" marB="0" marR="0" marL="0">
                    <a:lnL cap="flat" cmpd="sng" w="38100">
                      <a:solidFill>
                        <a:srgbClr val="93C47D"/>
                      </a:solidFill>
                      <a:prstDash val="solid"/>
                      <a:round/>
                      <a:headEnd len="sm" w="sm" type="none"/>
                      <a:tailEnd len="sm" w="sm" type="none"/>
                    </a:lnL>
                  </a:tcPr>
                </a:tc>
              </a:tr>
              <a:tr h="186300">
                <a:tc>
                  <a:txBody>
                    <a:bodyPr/>
                    <a:lstStyle/>
                    <a:p>
                      <a:pPr indent="0" lvl="0" marL="63500" marR="0" rtl="0" algn="l">
                        <a:lnSpc>
                          <a:spcPct val="107125"/>
                        </a:lnSpc>
                        <a:spcBef>
                          <a:spcPts val="0"/>
                        </a:spcBef>
                        <a:spcAft>
                          <a:spcPts val="0"/>
                        </a:spcAft>
                        <a:buNone/>
                      </a:pPr>
                      <a:r>
                        <a:rPr lang="en" sz="1200" u="none" cap="none" strike="noStrike"/>
                        <a:t>to</a:t>
                      </a:r>
                      <a:endParaRPr sz="1200" u="none" cap="none" strike="noStrike"/>
                    </a:p>
                  </a:txBody>
                  <a:tcPr marT="0" marB="0" marR="0" marL="0">
                    <a:lnL cap="flat" cmpd="sng" w="38100">
                      <a:solidFill>
                        <a:srgbClr val="93C47D"/>
                      </a:solidFill>
                      <a:prstDash val="solid"/>
                      <a:round/>
                      <a:headEnd len="sm" w="sm" type="none"/>
                      <a:tailEnd len="sm" w="sm" type="none"/>
                    </a:lnL>
                  </a:tcPr>
                </a:tc>
                <a:tc>
                  <a:txBody>
                    <a:bodyPr/>
                    <a:lstStyle/>
                    <a:p>
                      <a:pPr indent="0" lvl="0" marL="215900" marR="0" rtl="0" algn="l">
                        <a:lnSpc>
                          <a:spcPct val="107125"/>
                        </a:lnSpc>
                        <a:spcBef>
                          <a:spcPts val="0"/>
                        </a:spcBef>
                        <a:spcAft>
                          <a:spcPts val="0"/>
                        </a:spcAft>
                        <a:buNone/>
                      </a:pPr>
                      <a:r>
                        <a:rPr lang="en" sz="1200" u="none" cap="none" strike="noStrike"/>
                        <a:t>0.046</a:t>
                      </a:r>
                      <a:endParaRPr sz="1200" u="none" cap="none" strike="noStrike"/>
                    </a:p>
                  </a:txBody>
                  <a:tcPr marT="0" marB="0" marR="0" marL="0">
                    <a:lnR cap="flat" cmpd="sng" w="38100">
                      <a:solidFill>
                        <a:srgbClr val="93C47D"/>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100" u="none" cap="none" strike="noStrike"/>
                    </a:p>
                  </a:txBody>
                  <a:tcPr marT="0" marB="0" marR="0" marL="0">
                    <a:lnL cap="flat" cmpd="sng" w="38100">
                      <a:solidFill>
                        <a:srgbClr val="93C47D"/>
                      </a:solidFill>
                      <a:prstDash val="solid"/>
                      <a:round/>
                      <a:headEnd len="sm" w="sm" type="none"/>
                      <a:tailEnd len="sm" w="sm" type="none"/>
                    </a:lnL>
                  </a:tcPr>
                </a:tc>
              </a:tr>
              <a:tr h="330025">
                <a:tc>
                  <a:txBody>
                    <a:bodyPr/>
                    <a:lstStyle/>
                    <a:p>
                      <a:pPr indent="0" lvl="0" marL="63500" marR="0" rtl="0" algn="l">
                        <a:lnSpc>
                          <a:spcPct val="103437"/>
                        </a:lnSpc>
                        <a:spcBef>
                          <a:spcPts val="0"/>
                        </a:spcBef>
                        <a:spcAft>
                          <a:spcPts val="0"/>
                        </a:spcAft>
                        <a:buNone/>
                      </a:pPr>
                      <a:r>
                        <a:rPr lang="en" sz="1200" u="none" cap="none" strike="noStrike"/>
                        <a:t>is</a:t>
                      </a:r>
                      <a:endParaRPr sz="1200" u="none" cap="none" strike="noStrike"/>
                    </a:p>
                  </a:txBody>
                  <a:tcPr marT="0" marB="0" marR="0" marL="0">
                    <a:lnL cap="flat" cmpd="sng" w="38100">
                      <a:solidFill>
                        <a:srgbClr val="93C47D"/>
                      </a:solidFill>
                      <a:prstDash val="solid"/>
                      <a:round/>
                      <a:headEnd len="sm" w="sm" type="none"/>
                      <a:tailEnd len="sm" w="sm" type="none"/>
                    </a:lnL>
                    <a:lnB cap="flat" cmpd="sng" w="38100">
                      <a:solidFill>
                        <a:srgbClr val="93C47D"/>
                      </a:solidFill>
                      <a:prstDash val="solid"/>
                      <a:round/>
                      <a:headEnd len="sm" w="sm" type="none"/>
                      <a:tailEnd len="sm" w="sm" type="none"/>
                    </a:lnB>
                  </a:tcPr>
                </a:tc>
                <a:tc>
                  <a:txBody>
                    <a:bodyPr/>
                    <a:lstStyle/>
                    <a:p>
                      <a:pPr indent="0" lvl="0" marL="215900" marR="0" rtl="0" algn="l">
                        <a:lnSpc>
                          <a:spcPct val="102437"/>
                        </a:lnSpc>
                        <a:spcBef>
                          <a:spcPts val="0"/>
                        </a:spcBef>
                        <a:spcAft>
                          <a:spcPts val="0"/>
                        </a:spcAft>
                        <a:buNone/>
                      </a:pPr>
                      <a:r>
                        <a:rPr lang="en" sz="1200" u="none" cap="none" strike="noStrike"/>
                        <a:t>0.031</a:t>
                      </a:r>
                      <a:endParaRPr sz="1200" u="none" cap="none" strike="noStrike"/>
                    </a:p>
                    <a:p>
                      <a:pPr indent="0" lvl="0" marL="317500" marR="0" rtl="0" algn="l">
                        <a:lnSpc>
                          <a:spcPct val="118636"/>
                        </a:lnSpc>
                        <a:spcBef>
                          <a:spcPts val="0"/>
                        </a:spcBef>
                        <a:spcAft>
                          <a:spcPts val="0"/>
                        </a:spcAft>
                        <a:buNone/>
                      </a:pPr>
                      <a:r>
                        <a:rPr lang="en" sz="800" u="none" cap="none" strike="noStrike"/>
                        <a:t>…</a:t>
                      </a:r>
                      <a:endParaRPr sz="800" u="none" cap="none" strike="noStrike"/>
                    </a:p>
                  </a:txBody>
                  <a:tcPr marT="0" marB="0" marR="0" marL="0">
                    <a:lnR cap="flat" cmpd="sng" w="38100">
                      <a:solidFill>
                        <a:srgbClr val="93C47D"/>
                      </a:solidFill>
                      <a:prstDash val="solid"/>
                      <a:round/>
                      <a:headEnd len="sm" w="sm" type="none"/>
                      <a:tailEnd len="sm" w="sm" type="none"/>
                    </a:lnR>
                    <a:lnB cap="flat" cmpd="sng" w="38100">
                      <a:solidFill>
                        <a:srgbClr val="93C47D"/>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p>
                  </a:txBody>
                  <a:tcPr marT="0" marB="0" marR="0" marL="0">
                    <a:lnL cap="flat" cmpd="sng" w="38100">
                      <a:solidFill>
                        <a:srgbClr val="93C47D"/>
                      </a:solidFill>
                      <a:prstDash val="solid"/>
                      <a:round/>
                      <a:headEnd len="sm" w="sm" type="none"/>
                      <a:tailEnd len="sm" w="sm" type="none"/>
                    </a:lnL>
                  </a:tcPr>
                </a:tc>
              </a:tr>
            </a:tbl>
          </a:graphicData>
        </a:graphic>
      </p:graphicFrame>
      <p:sp>
        <p:nvSpPr>
          <p:cNvPr id="1096" name="Google Shape;1096;p93"/>
          <p:cNvSpPr txBox="1"/>
          <p:nvPr>
            <p:ph type="title"/>
          </p:nvPr>
        </p:nvSpPr>
        <p:spPr>
          <a:xfrm>
            <a:off x="363775" y="200025"/>
            <a:ext cx="77700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Generating text with a n-gram Language Model</a:t>
            </a:r>
            <a:endParaRPr/>
          </a:p>
        </p:txBody>
      </p:sp>
      <p:sp>
        <p:nvSpPr>
          <p:cNvPr id="1097" name="Google Shape;1097;p93"/>
          <p:cNvSpPr txBox="1"/>
          <p:nvPr/>
        </p:nvSpPr>
        <p:spPr>
          <a:xfrm>
            <a:off x="363775" y="863725"/>
            <a:ext cx="6839100" cy="12255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800">
                <a:latin typeface="Calibri"/>
                <a:ea typeface="Calibri"/>
                <a:cs typeface="Calibri"/>
                <a:sym typeface="Calibri"/>
              </a:rPr>
              <a:t>You can also use a Language Model to </a:t>
            </a:r>
            <a:r>
              <a:rPr b="1" lang="en" sz="1800">
                <a:solidFill>
                  <a:schemeClr val="dk1"/>
                </a:solidFill>
                <a:latin typeface="Calibri"/>
                <a:ea typeface="Calibri"/>
                <a:cs typeface="Calibri"/>
                <a:sym typeface="Calibri"/>
              </a:rPr>
              <a:t>generate text</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200">
              <a:latin typeface="Calibri"/>
              <a:ea typeface="Calibri"/>
              <a:cs typeface="Calibri"/>
              <a:sym typeface="Calibri"/>
            </a:endParaRPr>
          </a:p>
          <a:p>
            <a:pPr indent="0" lvl="0" marL="0" marR="520700" rtl="0" algn="l">
              <a:lnSpc>
                <a:spcPct val="100000"/>
              </a:lnSpc>
              <a:spcBef>
                <a:spcPts val="1800"/>
              </a:spcBef>
              <a:spcAft>
                <a:spcPts val="0"/>
              </a:spcAft>
              <a:buNone/>
            </a:pPr>
            <a:r>
              <a:rPr i="1" lang="en" sz="1800">
                <a:latin typeface="Calibri"/>
                <a:ea typeface="Calibri"/>
                <a:cs typeface="Calibri"/>
                <a:sym typeface="Calibri"/>
              </a:rPr>
              <a:t>             </a:t>
            </a:r>
            <a:r>
              <a:rPr i="1" lang="en" sz="2400">
                <a:latin typeface="Calibri"/>
                <a:ea typeface="Calibri"/>
                <a:cs typeface="Calibri"/>
                <a:sym typeface="Calibri"/>
              </a:rPr>
              <a:t>today the price </a:t>
            </a:r>
            <a:r>
              <a:rPr lang="en" sz="2400" u="sng">
                <a:latin typeface="Calibri"/>
                <a:ea typeface="Calibri"/>
                <a:cs typeface="Calibri"/>
                <a:sym typeface="Calibri"/>
              </a:rPr>
              <a:t> 	</a:t>
            </a:r>
            <a:endParaRPr sz="2400">
              <a:latin typeface="Calibri"/>
              <a:ea typeface="Calibri"/>
              <a:cs typeface="Calibri"/>
              <a:sym typeface="Calibri"/>
            </a:endParaRPr>
          </a:p>
        </p:txBody>
      </p:sp>
      <p:sp>
        <p:nvSpPr>
          <p:cNvPr id="1098" name="Google Shape;1098;p93"/>
          <p:cNvSpPr/>
          <p:nvPr/>
        </p:nvSpPr>
        <p:spPr>
          <a:xfrm>
            <a:off x="1043743" y="2020100"/>
            <a:ext cx="1765772" cy="180975"/>
          </a:xfrm>
          <a:custGeom>
            <a:rect b="b" l="l" r="r" t="t"/>
            <a:pathLst>
              <a:path extrusionOk="0" h="241300" w="1126489">
                <a:moveTo>
                  <a:pt x="1126060" y="1"/>
                </a:moveTo>
                <a:lnTo>
                  <a:pt x="1117730" y="46894"/>
                </a:lnTo>
                <a:lnTo>
                  <a:pt x="1095010" y="85188"/>
                </a:lnTo>
                <a:lnTo>
                  <a:pt x="1061311" y="111006"/>
                </a:lnTo>
                <a:lnTo>
                  <a:pt x="1020040" y="120474"/>
                </a:lnTo>
                <a:lnTo>
                  <a:pt x="669054" y="120473"/>
                </a:lnTo>
                <a:lnTo>
                  <a:pt x="627785" y="129940"/>
                </a:lnTo>
                <a:lnTo>
                  <a:pt x="594085" y="155758"/>
                </a:lnTo>
                <a:lnTo>
                  <a:pt x="571363" y="194052"/>
                </a:lnTo>
                <a:lnTo>
                  <a:pt x="563032" y="240946"/>
                </a:lnTo>
                <a:lnTo>
                  <a:pt x="554700" y="194052"/>
                </a:lnTo>
                <a:lnTo>
                  <a:pt x="531978" y="155758"/>
                </a:lnTo>
                <a:lnTo>
                  <a:pt x="498278" y="129940"/>
                </a:lnTo>
                <a:lnTo>
                  <a:pt x="457009" y="120473"/>
                </a:lnTo>
                <a:lnTo>
                  <a:pt x="106023" y="120473"/>
                </a:lnTo>
                <a:lnTo>
                  <a:pt x="64754" y="111005"/>
                </a:lnTo>
                <a:lnTo>
                  <a:pt x="31053" y="85187"/>
                </a:lnTo>
                <a:lnTo>
                  <a:pt x="8331" y="46893"/>
                </a:lnTo>
                <a:lnTo>
                  <a:pt x="0" y="0"/>
                </a:lnTo>
              </a:path>
            </a:pathLst>
          </a:custGeom>
          <a:noFill/>
          <a:ln cap="flat" cmpd="sng" w="28575">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099" name="Google Shape;1099;p93"/>
          <p:cNvSpPr txBox="1"/>
          <p:nvPr/>
        </p:nvSpPr>
        <p:spPr>
          <a:xfrm>
            <a:off x="1778500" y="2182750"/>
            <a:ext cx="1033500" cy="630600"/>
          </a:xfrm>
          <a:prstGeom prst="rect">
            <a:avLst/>
          </a:prstGeom>
          <a:noFill/>
          <a:ln>
            <a:noFill/>
          </a:ln>
        </p:spPr>
        <p:txBody>
          <a:bodyPr anchorCtr="0" anchor="t" bIns="0" lIns="0" spcFirstLastPara="1" rIns="0" wrap="square" tIns="25250">
            <a:spAutoFit/>
          </a:bodyPr>
          <a:lstStyle/>
          <a:p>
            <a:pPr indent="-165100" lvl="0" marL="177800" marR="0" rtl="0" algn="l">
              <a:lnSpc>
                <a:spcPct val="118437"/>
              </a:lnSpc>
              <a:spcBef>
                <a:spcPts val="0"/>
              </a:spcBef>
              <a:spcAft>
                <a:spcPts val="0"/>
              </a:spcAft>
              <a:buNone/>
            </a:pPr>
            <a:r>
              <a:rPr b="1" lang="en" sz="1800">
                <a:solidFill>
                  <a:schemeClr val="dk1"/>
                </a:solidFill>
                <a:latin typeface="Calibri"/>
                <a:ea typeface="Calibri"/>
                <a:cs typeface="Calibri"/>
                <a:sym typeface="Calibri"/>
              </a:rPr>
              <a:t>condition</a:t>
            </a:r>
            <a:endParaRPr b="1" sz="1800">
              <a:solidFill>
                <a:schemeClr val="dk1"/>
              </a:solidFill>
              <a:latin typeface="Calibri"/>
              <a:ea typeface="Calibri"/>
              <a:cs typeface="Calibri"/>
              <a:sym typeface="Calibri"/>
            </a:endParaRPr>
          </a:p>
          <a:p>
            <a:pPr indent="-165100" lvl="0" marL="177800" marR="0" rtl="0" algn="l">
              <a:lnSpc>
                <a:spcPct val="118437"/>
              </a:lnSpc>
              <a:spcBef>
                <a:spcPts val="0"/>
              </a:spcBef>
              <a:spcAft>
                <a:spcPts val="0"/>
              </a:spcAft>
              <a:buNone/>
            </a:pPr>
            <a:r>
              <a:rPr b="1" lang="en" sz="1800">
                <a:solidFill>
                  <a:schemeClr val="dk1"/>
                </a:solidFill>
                <a:latin typeface="Calibri"/>
                <a:ea typeface="Calibri"/>
                <a:cs typeface="Calibri"/>
                <a:sym typeface="Calibri"/>
              </a:rPr>
              <a:t>on this</a:t>
            </a:r>
            <a:endParaRPr b="1" sz="1800">
              <a:solidFill>
                <a:schemeClr val="dk1"/>
              </a:solidFill>
              <a:latin typeface="Calibri"/>
              <a:ea typeface="Calibri"/>
              <a:cs typeface="Calibri"/>
              <a:sym typeface="Calibri"/>
            </a:endParaRPr>
          </a:p>
        </p:txBody>
      </p:sp>
      <p:sp>
        <p:nvSpPr>
          <p:cNvPr id="1100" name="Google Shape;1100;p93"/>
          <p:cNvSpPr/>
          <p:nvPr/>
        </p:nvSpPr>
        <p:spPr>
          <a:xfrm>
            <a:off x="2953550" y="2043683"/>
            <a:ext cx="64294" cy="1080611"/>
          </a:xfrm>
          <a:custGeom>
            <a:rect b="b" l="l" r="r" t="t"/>
            <a:pathLst>
              <a:path extrusionOk="0" h="1440814" w="85725">
                <a:moveTo>
                  <a:pt x="28574" y="1354963"/>
                </a:moveTo>
                <a:lnTo>
                  <a:pt x="0" y="1354963"/>
                </a:lnTo>
                <a:lnTo>
                  <a:pt x="42862" y="1440688"/>
                </a:lnTo>
                <a:lnTo>
                  <a:pt x="78581" y="1369250"/>
                </a:lnTo>
                <a:lnTo>
                  <a:pt x="28575" y="1369250"/>
                </a:lnTo>
                <a:lnTo>
                  <a:pt x="28574" y="1354963"/>
                </a:lnTo>
                <a:close/>
              </a:path>
              <a:path extrusionOk="0" h="1440814" w="85725">
                <a:moveTo>
                  <a:pt x="57137" y="0"/>
                </a:moveTo>
                <a:lnTo>
                  <a:pt x="28562" y="0"/>
                </a:lnTo>
                <a:lnTo>
                  <a:pt x="28575" y="1369250"/>
                </a:lnTo>
                <a:lnTo>
                  <a:pt x="57150" y="1369250"/>
                </a:lnTo>
                <a:lnTo>
                  <a:pt x="57137" y="0"/>
                </a:lnTo>
                <a:close/>
              </a:path>
              <a:path extrusionOk="0" h="1440814" w="85725">
                <a:moveTo>
                  <a:pt x="85725" y="1354963"/>
                </a:moveTo>
                <a:lnTo>
                  <a:pt x="57149" y="1354963"/>
                </a:lnTo>
                <a:lnTo>
                  <a:pt x="57150" y="1369250"/>
                </a:lnTo>
                <a:lnTo>
                  <a:pt x="78581" y="1369250"/>
                </a:lnTo>
                <a:lnTo>
                  <a:pt x="85725" y="1354963"/>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01" name="Google Shape;1101;p93"/>
          <p:cNvSpPr txBox="1"/>
          <p:nvPr/>
        </p:nvSpPr>
        <p:spPr>
          <a:xfrm>
            <a:off x="3087447" y="2338200"/>
            <a:ext cx="2347500" cy="237000"/>
          </a:xfrm>
          <a:prstGeom prst="rect">
            <a:avLst/>
          </a:prstGeom>
          <a:noFill/>
          <a:ln>
            <a:noFill/>
          </a:ln>
        </p:spPr>
        <p:txBody>
          <a:bodyPr anchorCtr="0" anchor="t" bIns="0" lIns="0" spcFirstLastPara="1" rIns="0" wrap="square" tIns="21425">
            <a:spAutoFit/>
          </a:bodyPr>
          <a:lstStyle/>
          <a:p>
            <a:pPr indent="-101600" lvl="0" marL="114300" marR="0" rtl="0" algn="l">
              <a:lnSpc>
                <a:spcPct val="116111"/>
              </a:lnSpc>
              <a:spcBef>
                <a:spcPts val="0"/>
              </a:spcBef>
              <a:spcAft>
                <a:spcPts val="0"/>
              </a:spcAft>
              <a:buNone/>
            </a:pPr>
            <a:r>
              <a:rPr lang="en" sz="1400">
                <a:solidFill>
                  <a:schemeClr val="dk1"/>
                </a:solidFill>
                <a:latin typeface="Calibri"/>
                <a:ea typeface="Calibri"/>
                <a:cs typeface="Calibri"/>
                <a:sym typeface="Calibri"/>
              </a:rPr>
              <a:t>get</a:t>
            </a:r>
            <a:r>
              <a:rPr lang="en">
                <a:solidFill>
                  <a:schemeClr val="dk1"/>
                </a:solidFill>
                <a:latin typeface="Calibri"/>
                <a:ea typeface="Calibri"/>
                <a:cs typeface="Calibri"/>
                <a:sym typeface="Calibri"/>
              </a:rPr>
              <a:t> </a:t>
            </a:r>
            <a:r>
              <a:rPr lang="en" sz="1400">
                <a:solidFill>
                  <a:schemeClr val="dk1"/>
                </a:solidFill>
                <a:latin typeface="Calibri"/>
                <a:ea typeface="Calibri"/>
                <a:cs typeface="Calibri"/>
                <a:sym typeface="Calibri"/>
              </a:rPr>
              <a:t>probability  distribution</a:t>
            </a:r>
            <a:endParaRPr sz="14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94"/>
          <p:cNvSpPr txBox="1"/>
          <p:nvPr>
            <p:ph type="title"/>
          </p:nvPr>
        </p:nvSpPr>
        <p:spPr>
          <a:xfrm>
            <a:off x="363775" y="200025"/>
            <a:ext cx="80520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Generating text with a n-gram Language Model</a:t>
            </a:r>
            <a:endParaRPr/>
          </a:p>
        </p:txBody>
      </p:sp>
      <p:sp>
        <p:nvSpPr>
          <p:cNvPr id="1107" name="Google Shape;1107;p94"/>
          <p:cNvSpPr txBox="1"/>
          <p:nvPr/>
        </p:nvSpPr>
        <p:spPr>
          <a:xfrm>
            <a:off x="363775" y="863725"/>
            <a:ext cx="8108400" cy="3538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800">
                <a:latin typeface="Calibri"/>
                <a:ea typeface="Calibri"/>
                <a:cs typeface="Calibri"/>
                <a:sym typeface="Calibri"/>
              </a:rPr>
              <a:t>You can also use a Language Model to </a:t>
            </a:r>
            <a:r>
              <a:rPr b="1" lang="en" sz="1800">
                <a:solidFill>
                  <a:schemeClr val="dk1"/>
                </a:solidFill>
                <a:latin typeface="Calibri"/>
                <a:ea typeface="Calibri"/>
                <a:cs typeface="Calibri"/>
                <a:sym typeface="Calibri"/>
              </a:rPr>
              <a:t>generate text</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200">
              <a:latin typeface="Calibri"/>
              <a:ea typeface="Calibri"/>
              <a:cs typeface="Calibri"/>
              <a:sym typeface="Calibri"/>
            </a:endParaRPr>
          </a:p>
          <a:p>
            <a:pPr indent="0" lvl="0" marL="0" marR="38100" rtl="0" algn="l">
              <a:lnSpc>
                <a:spcPct val="100600"/>
              </a:lnSpc>
              <a:spcBef>
                <a:spcPts val="1500"/>
              </a:spcBef>
              <a:spcAft>
                <a:spcPts val="0"/>
              </a:spcAft>
              <a:buNone/>
            </a:pPr>
            <a:r>
              <a:rPr i="1" lang="en" sz="1800">
                <a:latin typeface="Calibri"/>
                <a:ea typeface="Calibri"/>
                <a:cs typeface="Calibri"/>
                <a:sym typeface="Calibri"/>
              </a:rPr>
              <a:t>today the price of gold per ton , while production of shoe  lasts and shoe industry , the bank intervened just after it  considered and rejected an imf demand to rebuild depleted  european stocks , sept 30 end primary 76 cts a share .</a:t>
            </a:r>
            <a:endParaRPr sz="1800">
              <a:latin typeface="Calibri"/>
              <a:ea typeface="Calibri"/>
              <a:cs typeface="Calibri"/>
              <a:sym typeface="Calibri"/>
            </a:endParaRPr>
          </a:p>
          <a:p>
            <a:pPr indent="0" lvl="0" marL="0" marR="0" rtl="0" algn="l">
              <a:lnSpc>
                <a:spcPct val="100000"/>
              </a:lnSpc>
              <a:spcBef>
                <a:spcPts val="1700"/>
              </a:spcBef>
              <a:spcAft>
                <a:spcPts val="0"/>
              </a:spcAft>
              <a:buNone/>
            </a:pPr>
            <a:r>
              <a:rPr lang="en" sz="1800">
                <a:solidFill>
                  <a:srgbClr val="00B050"/>
                </a:solidFill>
                <a:latin typeface="Calibri"/>
                <a:ea typeface="Calibri"/>
                <a:cs typeface="Calibri"/>
                <a:sym typeface="Calibri"/>
              </a:rPr>
              <a:t>Surprisingly grammatical!</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0" lvl="0" marL="0" marR="0" rtl="0" algn="l">
              <a:lnSpc>
                <a:spcPct val="100800"/>
              </a:lnSpc>
              <a:spcBef>
                <a:spcPts val="0"/>
              </a:spcBef>
              <a:spcAft>
                <a:spcPts val="0"/>
              </a:spcAft>
              <a:buNone/>
            </a:pPr>
            <a:r>
              <a:rPr lang="en" sz="1800">
                <a:solidFill>
                  <a:srgbClr val="C00000"/>
                </a:solidFill>
                <a:latin typeface="Calibri"/>
                <a:ea typeface="Calibri"/>
                <a:cs typeface="Calibri"/>
                <a:sym typeface="Calibri"/>
              </a:rPr>
              <a:t>…but </a:t>
            </a:r>
            <a:r>
              <a:rPr b="1" lang="en" sz="1800">
                <a:solidFill>
                  <a:srgbClr val="C00000"/>
                </a:solidFill>
                <a:latin typeface="Calibri"/>
                <a:ea typeface="Calibri"/>
                <a:cs typeface="Calibri"/>
                <a:sym typeface="Calibri"/>
              </a:rPr>
              <a:t>incoherent. </a:t>
            </a:r>
            <a:r>
              <a:rPr lang="en" sz="1800">
                <a:solidFill>
                  <a:srgbClr val="C00000"/>
                </a:solidFill>
                <a:latin typeface="Calibri"/>
                <a:ea typeface="Calibri"/>
                <a:cs typeface="Calibri"/>
                <a:sym typeface="Calibri"/>
              </a:rPr>
              <a:t>We need to consider more than  three words at a time if we want to model language well.</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0" lvl="0" marL="0" marR="660400" rtl="0" algn="l">
              <a:lnSpc>
                <a:spcPct val="100800"/>
              </a:lnSpc>
              <a:spcBef>
                <a:spcPts val="0"/>
              </a:spcBef>
              <a:spcAft>
                <a:spcPts val="0"/>
              </a:spcAft>
              <a:buNone/>
            </a:pPr>
            <a:r>
              <a:rPr lang="en" sz="1800">
                <a:solidFill>
                  <a:srgbClr val="C00000"/>
                </a:solidFill>
                <a:latin typeface="Calibri"/>
                <a:ea typeface="Calibri"/>
                <a:cs typeface="Calibri"/>
                <a:sym typeface="Calibri"/>
              </a:rPr>
              <a:t>But increasing </a:t>
            </a:r>
            <a:r>
              <a:rPr i="1" lang="en" sz="1800">
                <a:solidFill>
                  <a:srgbClr val="C00000"/>
                </a:solidFill>
                <a:latin typeface="Calibri"/>
                <a:ea typeface="Calibri"/>
                <a:cs typeface="Calibri"/>
                <a:sym typeface="Calibri"/>
              </a:rPr>
              <a:t>n </a:t>
            </a:r>
            <a:r>
              <a:rPr lang="en" sz="1800">
                <a:solidFill>
                  <a:srgbClr val="C00000"/>
                </a:solidFill>
                <a:latin typeface="Calibri"/>
                <a:ea typeface="Calibri"/>
                <a:cs typeface="Calibri"/>
                <a:sym typeface="Calibri"/>
              </a:rPr>
              <a:t>worsens sparsity problem,  and increases model size…</a:t>
            </a: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95"/>
          <p:cNvSpPr txBox="1"/>
          <p:nvPr/>
        </p:nvSpPr>
        <p:spPr>
          <a:xfrm>
            <a:off x="362664" y="765429"/>
            <a:ext cx="6314700" cy="2396700"/>
          </a:xfrm>
          <a:prstGeom prst="rect">
            <a:avLst/>
          </a:prstGeom>
          <a:noFill/>
          <a:ln>
            <a:noFill/>
          </a:ln>
        </p:spPr>
        <p:txBody>
          <a:bodyPr anchorCtr="0" anchor="t" bIns="0" lIns="0" spcFirstLastPara="1" rIns="0" wrap="square" tIns="69050">
            <a:spAutoFit/>
          </a:bodyPr>
          <a:lstStyle/>
          <a:p>
            <a:pPr indent="-254000" lvl="0" marL="266700" marR="0" rtl="0" algn="l">
              <a:lnSpc>
                <a:spcPct val="100000"/>
              </a:lnSpc>
              <a:spcBef>
                <a:spcPts val="0"/>
              </a:spcBef>
              <a:spcAft>
                <a:spcPts val="0"/>
              </a:spcAft>
              <a:buClr>
                <a:schemeClr val="dk1"/>
              </a:buClr>
              <a:buSzPts val="1800"/>
              <a:buFont typeface="Calibri"/>
              <a:buChar char="•"/>
            </a:pPr>
            <a:r>
              <a:rPr lang="en" sz="1800">
                <a:latin typeface="Calibri"/>
                <a:ea typeface="Calibri"/>
                <a:cs typeface="Calibri"/>
                <a:sym typeface="Calibri"/>
              </a:rPr>
              <a:t>Recall the Language Modeling task:</a:t>
            </a:r>
            <a:endParaRPr sz="1800">
              <a:latin typeface="Calibri"/>
              <a:ea typeface="Calibri"/>
              <a:cs typeface="Calibri"/>
              <a:sym typeface="Calibri"/>
            </a:endParaRPr>
          </a:p>
          <a:p>
            <a:pPr indent="-165100" lvl="1" marL="520700" marR="0" rtl="0" algn="l">
              <a:lnSpc>
                <a:spcPct val="100000"/>
              </a:lnSpc>
              <a:spcBef>
                <a:spcPts val="500"/>
              </a:spcBef>
              <a:spcAft>
                <a:spcPts val="0"/>
              </a:spcAft>
              <a:buClr>
                <a:schemeClr val="dk1"/>
              </a:buClr>
              <a:buSzPts val="1800"/>
              <a:buFont typeface="Calibri"/>
              <a:buChar char="•"/>
            </a:pPr>
            <a:r>
              <a:rPr i="0" lang="en" sz="1800" u="none" cap="none" strike="noStrike">
                <a:latin typeface="Calibri"/>
                <a:ea typeface="Calibri"/>
                <a:cs typeface="Calibri"/>
                <a:sym typeface="Calibri"/>
              </a:rPr>
              <a:t>Input: sequence of words</a:t>
            </a:r>
            <a:endParaRPr i="0" sz="1800" u="none" cap="none" strike="noStrike">
              <a:latin typeface="Calibri"/>
              <a:ea typeface="Calibri"/>
              <a:cs typeface="Calibri"/>
              <a:sym typeface="Calibri"/>
            </a:endParaRPr>
          </a:p>
          <a:p>
            <a:pPr indent="-165100" lvl="1" marL="520700" marR="0" rtl="0" algn="l">
              <a:lnSpc>
                <a:spcPct val="100000"/>
              </a:lnSpc>
              <a:spcBef>
                <a:spcPts val="500"/>
              </a:spcBef>
              <a:spcAft>
                <a:spcPts val="0"/>
              </a:spcAft>
              <a:buClr>
                <a:schemeClr val="dk1"/>
              </a:buClr>
              <a:buSzPts val="1800"/>
              <a:buFont typeface="Calibri"/>
              <a:buChar char="•"/>
            </a:pPr>
            <a:r>
              <a:rPr i="0" lang="en" sz="1800" u="none" cap="none" strike="noStrike">
                <a:latin typeface="Calibri"/>
                <a:ea typeface="Calibri"/>
                <a:cs typeface="Calibri"/>
                <a:sym typeface="Calibri"/>
              </a:rPr>
              <a:t>Output: prob dist of the next word</a:t>
            </a:r>
            <a:endParaRPr i="0"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7C92"/>
              </a:buClr>
              <a:buSzPts val="2200"/>
              <a:buFont typeface="Times New Roman"/>
              <a:buNone/>
            </a:pPr>
            <a:r>
              <a:t/>
            </a:r>
            <a:endParaRPr i="0" sz="2200" u="none" cap="none" strike="noStrike">
              <a:latin typeface="Calibri"/>
              <a:ea typeface="Calibri"/>
              <a:cs typeface="Calibri"/>
              <a:sym typeface="Calibri"/>
            </a:endParaRPr>
          </a:p>
          <a:p>
            <a:pPr indent="-254000" lvl="0" marL="266700" marR="0" rtl="0" algn="l">
              <a:lnSpc>
                <a:spcPct val="100000"/>
              </a:lnSpc>
              <a:spcBef>
                <a:spcPts val="0"/>
              </a:spcBef>
              <a:spcAft>
                <a:spcPts val="0"/>
              </a:spcAft>
              <a:buClr>
                <a:schemeClr val="dk1"/>
              </a:buClr>
              <a:buSzPts val="1800"/>
              <a:buFont typeface="Calibri"/>
              <a:buChar char="•"/>
            </a:pPr>
            <a:r>
              <a:rPr lang="en" sz="1800">
                <a:latin typeface="Calibri"/>
                <a:ea typeface="Calibri"/>
                <a:cs typeface="Calibri"/>
                <a:sym typeface="Calibri"/>
              </a:rPr>
              <a:t>How about a </a:t>
            </a:r>
            <a:r>
              <a:rPr b="1" lang="en" sz="1800">
                <a:solidFill>
                  <a:schemeClr val="dk1"/>
                </a:solidFill>
                <a:latin typeface="Calibri"/>
                <a:ea typeface="Calibri"/>
                <a:cs typeface="Calibri"/>
                <a:sym typeface="Calibri"/>
              </a:rPr>
              <a:t>window-based neural model</a:t>
            </a:r>
            <a:r>
              <a:rPr lang="en" sz="1800">
                <a:latin typeface="Calibri"/>
                <a:ea typeface="Calibri"/>
                <a:cs typeface="Calibri"/>
                <a:sym typeface="Calibri"/>
              </a:rPr>
              <a:t>?</a:t>
            </a:r>
            <a:endParaRPr sz="1800">
              <a:latin typeface="Calibri"/>
              <a:ea typeface="Calibri"/>
              <a:cs typeface="Calibri"/>
              <a:sym typeface="Calibri"/>
            </a:endParaRPr>
          </a:p>
          <a:p>
            <a:pPr indent="-165100" lvl="1" marL="520700" marR="0" rtl="0" algn="l">
              <a:lnSpc>
                <a:spcPct val="100000"/>
              </a:lnSpc>
              <a:spcBef>
                <a:spcPts val="500"/>
              </a:spcBef>
              <a:spcAft>
                <a:spcPts val="0"/>
              </a:spcAft>
              <a:buClr>
                <a:schemeClr val="dk1"/>
              </a:buClr>
              <a:buSzPts val="1800"/>
              <a:buFont typeface="Calibri"/>
              <a:buChar char="•"/>
            </a:pPr>
            <a:r>
              <a:rPr i="0" lang="en" sz="1800" u="none" cap="none" strike="noStrike">
                <a:latin typeface="Calibri"/>
                <a:ea typeface="Calibri"/>
                <a:cs typeface="Calibri"/>
                <a:sym typeface="Calibri"/>
              </a:rPr>
              <a:t>We saw this applied to Named Entity Recognition in Lecture </a:t>
            </a:r>
            <a:r>
              <a:rPr lang="en" sz="1800">
                <a:latin typeface="Calibri"/>
                <a:ea typeface="Calibri"/>
                <a:cs typeface="Calibri"/>
                <a:sym typeface="Calibri"/>
              </a:rPr>
              <a:t>2</a:t>
            </a:r>
            <a:r>
              <a:rPr i="0" lang="en" sz="1800" u="none" cap="none" strike="noStrike">
                <a:latin typeface="Calibri"/>
                <a:ea typeface="Calibri"/>
                <a:cs typeface="Calibri"/>
                <a:sym typeface="Calibri"/>
              </a:rPr>
              <a:t>:</a:t>
            </a:r>
            <a:endParaRPr i="0" sz="1800" u="none" cap="none" strike="noStrike">
              <a:latin typeface="Calibri"/>
              <a:ea typeface="Calibri"/>
              <a:cs typeface="Calibri"/>
              <a:sym typeface="Calibri"/>
            </a:endParaRPr>
          </a:p>
          <a:p>
            <a:pPr indent="0" lvl="0" marL="317500" marR="0" rtl="0" algn="ctr">
              <a:lnSpc>
                <a:spcPct val="100000"/>
              </a:lnSpc>
              <a:spcBef>
                <a:spcPts val="1400"/>
              </a:spcBef>
              <a:spcAft>
                <a:spcPts val="0"/>
              </a:spcAft>
              <a:buNone/>
            </a:pPr>
            <a:r>
              <a:rPr lang="en" sz="1500">
                <a:latin typeface="Calibri"/>
                <a:ea typeface="Calibri"/>
                <a:cs typeface="Calibri"/>
                <a:sym typeface="Calibri"/>
              </a:rPr>
              <a:t>                                             </a:t>
            </a:r>
            <a:r>
              <a:rPr lang="en" sz="1500">
                <a:latin typeface="Calibri"/>
                <a:ea typeface="Calibri"/>
                <a:cs typeface="Calibri"/>
                <a:sym typeface="Calibri"/>
              </a:rPr>
              <a:t>LOCATION</a:t>
            </a:r>
            <a:endParaRPr sz="1500">
              <a:latin typeface="Calibri"/>
              <a:ea typeface="Calibri"/>
              <a:cs typeface="Calibri"/>
              <a:sym typeface="Calibri"/>
            </a:endParaRPr>
          </a:p>
        </p:txBody>
      </p:sp>
      <p:sp>
        <p:nvSpPr>
          <p:cNvPr id="1113" name="Google Shape;1113;p95"/>
          <p:cNvSpPr txBox="1"/>
          <p:nvPr>
            <p:ph type="title"/>
          </p:nvPr>
        </p:nvSpPr>
        <p:spPr>
          <a:xfrm>
            <a:off x="363775" y="200025"/>
            <a:ext cx="69978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How to build a </a:t>
            </a:r>
            <a:r>
              <a:rPr i="1" lang="en"/>
              <a:t>neural </a:t>
            </a:r>
            <a:r>
              <a:rPr lang="en"/>
              <a:t>Language Model?</a:t>
            </a:r>
            <a:endParaRPr/>
          </a:p>
        </p:txBody>
      </p:sp>
      <p:sp>
        <p:nvSpPr>
          <p:cNvPr id="1114" name="Google Shape;1114;p95"/>
          <p:cNvSpPr/>
          <p:nvPr/>
        </p:nvSpPr>
        <p:spPr>
          <a:xfrm>
            <a:off x="3323788" y="1203887"/>
            <a:ext cx="1538700" cy="222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15" name="Google Shape;1115;p95"/>
          <p:cNvSpPr/>
          <p:nvPr/>
        </p:nvSpPr>
        <p:spPr>
          <a:xfrm>
            <a:off x="4171140" y="1524802"/>
            <a:ext cx="2123700" cy="249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16" name="Google Shape;1116;p95"/>
          <p:cNvSpPr txBox="1"/>
          <p:nvPr/>
        </p:nvSpPr>
        <p:spPr>
          <a:xfrm>
            <a:off x="3808228" y="4701158"/>
            <a:ext cx="1617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in</a:t>
            </a:r>
            <a:endParaRPr sz="1500">
              <a:latin typeface="Calibri"/>
              <a:ea typeface="Calibri"/>
              <a:cs typeface="Calibri"/>
              <a:sym typeface="Calibri"/>
            </a:endParaRPr>
          </a:p>
        </p:txBody>
      </p:sp>
      <p:sp>
        <p:nvSpPr>
          <p:cNvPr id="1117" name="Google Shape;1117;p95"/>
          <p:cNvSpPr txBox="1"/>
          <p:nvPr/>
        </p:nvSpPr>
        <p:spPr>
          <a:xfrm>
            <a:off x="4467498" y="4701150"/>
            <a:ext cx="4881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u="sng">
                <a:latin typeface="Calibri"/>
                <a:ea typeface="Calibri"/>
                <a:cs typeface="Calibri"/>
                <a:sym typeface="Calibri"/>
              </a:rPr>
              <a:t>Haifa</a:t>
            </a:r>
            <a:endParaRPr sz="1500">
              <a:latin typeface="Calibri"/>
              <a:ea typeface="Calibri"/>
              <a:cs typeface="Calibri"/>
              <a:sym typeface="Calibri"/>
            </a:endParaRPr>
          </a:p>
        </p:txBody>
      </p:sp>
      <p:sp>
        <p:nvSpPr>
          <p:cNvPr id="1118" name="Google Shape;1118;p95"/>
          <p:cNvSpPr txBox="1"/>
          <p:nvPr/>
        </p:nvSpPr>
        <p:spPr>
          <a:xfrm>
            <a:off x="5346077" y="4701158"/>
            <a:ext cx="1280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is</a:t>
            </a:r>
            <a:r>
              <a:rPr i="1" lang="en" sz="1500">
                <a:latin typeface="Calibri"/>
                <a:ea typeface="Calibri"/>
                <a:cs typeface="Calibri"/>
                <a:sym typeface="Calibri"/>
              </a:rPr>
              <a:t>	amazing</a:t>
            </a:r>
            <a:endParaRPr sz="1500">
              <a:latin typeface="Calibri"/>
              <a:ea typeface="Calibri"/>
              <a:cs typeface="Calibri"/>
              <a:sym typeface="Calibri"/>
            </a:endParaRPr>
          </a:p>
        </p:txBody>
      </p:sp>
      <p:grpSp>
        <p:nvGrpSpPr>
          <p:cNvPr id="1119" name="Google Shape;1119;p95"/>
          <p:cNvGrpSpPr/>
          <p:nvPr/>
        </p:nvGrpSpPr>
        <p:grpSpPr>
          <a:xfrm>
            <a:off x="2717282" y="3131296"/>
            <a:ext cx="3965850" cy="1558765"/>
            <a:chOff x="3623043" y="4175061"/>
            <a:chExt cx="5287800" cy="2078354"/>
          </a:xfrm>
        </p:grpSpPr>
        <p:sp>
          <p:nvSpPr>
            <p:cNvPr id="1120" name="Google Shape;1120;p95"/>
            <p:cNvSpPr/>
            <p:nvPr/>
          </p:nvSpPr>
          <p:spPr>
            <a:xfrm>
              <a:off x="3623043" y="4651705"/>
              <a:ext cx="5287800" cy="15966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21" name="Google Shape;1121;p95"/>
            <p:cNvSpPr/>
            <p:nvPr/>
          </p:nvSpPr>
          <p:spPr>
            <a:xfrm>
              <a:off x="6300266" y="5200916"/>
              <a:ext cx="344400" cy="2703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22" name="Google Shape;1122;p95"/>
            <p:cNvSpPr/>
            <p:nvPr/>
          </p:nvSpPr>
          <p:spPr>
            <a:xfrm>
              <a:off x="3745052" y="5638303"/>
              <a:ext cx="157200" cy="1653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23" name="Google Shape;1123;p95"/>
            <p:cNvSpPr/>
            <p:nvPr/>
          </p:nvSpPr>
          <p:spPr>
            <a:xfrm>
              <a:off x="3952277" y="5638303"/>
              <a:ext cx="157200" cy="1653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24" name="Google Shape;1124;p95"/>
            <p:cNvSpPr/>
            <p:nvPr/>
          </p:nvSpPr>
          <p:spPr>
            <a:xfrm>
              <a:off x="4159491" y="5638303"/>
              <a:ext cx="157200" cy="1653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25" name="Google Shape;1125;p95"/>
            <p:cNvSpPr/>
            <p:nvPr/>
          </p:nvSpPr>
          <p:spPr>
            <a:xfrm>
              <a:off x="4366704" y="5638303"/>
              <a:ext cx="157200" cy="1653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26" name="Google Shape;1126;p95"/>
            <p:cNvSpPr/>
            <p:nvPr/>
          </p:nvSpPr>
          <p:spPr>
            <a:xfrm>
              <a:off x="4064254" y="4175061"/>
              <a:ext cx="2211704" cy="2078354"/>
            </a:xfrm>
            <a:custGeom>
              <a:rect b="b" l="l" r="r" t="t"/>
              <a:pathLst>
                <a:path extrusionOk="0" h="2078354" w="2211704">
                  <a:moveTo>
                    <a:pt x="110655" y="1829892"/>
                  </a:moveTo>
                  <a:lnTo>
                    <a:pt x="66357" y="1753946"/>
                  </a:lnTo>
                  <a:lnTo>
                    <a:pt x="55333" y="1735048"/>
                  </a:lnTo>
                  <a:lnTo>
                    <a:pt x="0" y="1829892"/>
                  </a:lnTo>
                  <a:lnTo>
                    <a:pt x="1536" y="1835721"/>
                  </a:lnTo>
                  <a:lnTo>
                    <a:pt x="10617" y="1841030"/>
                  </a:lnTo>
                  <a:lnTo>
                    <a:pt x="16459" y="1839493"/>
                  </a:lnTo>
                  <a:lnTo>
                    <a:pt x="45796" y="1789188"/>
                  </a:lnTo>
                  <a:lnTo>
                    <a:pt x="45796" y="2077796"/>
                  </a:lnTo>
                  <a:lnTo>
                    <a:pt x="64846" y="2077796"/>
                  </a:lnTo>
                  <a:lnTo>
                    <a:pt x="64846" y="1789188"/>
                  </a:lnTo>
                  <a:lnTo>
                    <a:pt x="94195" y="1839493"/>
                  </a:lnTo>
                  <a:lnTo>
                    <a:pt x="100037" y="1841030"/>
                  </a:lnTo>
                  <a:lnTo>
                    <a:pt x="109118" y="1835721"/>
                  </a:lnTo>
                  <a:lnTo>
                    <a:pt x="110655" y="1829892"/>
                  </a:lnTo>
                  <a:close/>
                </a:path>
                <a:path extrusionOk="0" h="2078354" w="2211704">
                  <a:moveTo>
                    <a:pt x="2211514" y="94843"/>
                  </a:moveTo>
                  <a:lnTo>
                    <a:pt x="2167217" y="18897"/>
                  </a:lnTo>
                  <a:lnTo>
                    <a:pt x="2156193" y="0"/>
                  </a:lnTo>
                  <a:lnTo>
                    <a:pt x="2100859" y="94843"/>
                  </a:lnTo>
                  <a:lnTo>
                    <a:pt x="2102396" y="100672"/>
                  </a:lnTo>
                  <a:lnTo>
                    <a:pt x="2111489" y="105981"/>
                  </a:lnTo>
                  <a:lnTo>
                    <a:pt x="2117318" y="104444"/>
                  </a:lnTo>
                  <a:lnTo>
                    <a:pt x="2146668" y="54140"/>
                  </a:lnTo>
                  <a:lnTo>
                    <a:pt x="2146668" y="494131"/>
                  </a:lnTo>
                  <a:lnTo>
                    <a:pt x="2165718" y="494131"/>
                  </a:lnTo>
                  <a:lnTo>
                    <a:pt x="2165718" y="54140"/>
                  </a:lnTo>
                  <a:lnTo>
                    <a:pt x="2195068" y="104444"/>
                  </a:lnTo>
                  <a:lnTo>
                    <a:pt x="2200897" y="105981"/>
                  </a:lnTo>
                  <a:lnTo>
                    <a:pt x="2209977" y="100672"/>
                  </a:lnTo>
                  <a:lnTo>
                    <a:pt x="2211514" y="9484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27" name="Google Shape;1127;p95"/>
            <p:cNvSpPr/>
            <p:nvPr/>
          </p:nvSpPr>
          <p:spPr>
            <a:xfrm>
              <a:off x="6355663" y="4343288"/>
              <a:ext cx="208200" cy="1836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1128" name="Google Shape;1128;p95"/>
          <p:cNvSpPr txBox="1"/>
          <p:nvPr/>
        </p:nvSpPr>
        <p:spPr>
          <a:xfrm>
            <a:off x="2712253" y="4705731"/>
            <a:ext cx="7557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nightlife</a:t>
            </a:r>
            <a:endParaRPr sz="15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96"/>
          <p:cNvSpPr/>
          <p:nvPr/>
        </p:nvSpPr>
        <p:spPr>
          <a:xfrm>
            <a:off x="2417564" y="1663621"/>
            <a:ext cx="251100" cy="179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34" name="Google Shape;1134;p96"/>
          <p:cNvSpPr/>
          <p:nvPr/>
        </p:nvSpPr>
        <p:spPr>
          <a:xfrm>
            <a:off x="2254013" y="2346427"/>
            <a:ext cx="235200" cy="136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35" name="Google Shape;1135;p96"/>
          <p:cNvSpPr/>
          <p:nvPr/>
        </p:nvSpPr>
        <p:spPr>
          <a:xfrm>
            <a:off x="3017106" y="2331891"/>
            <a:ext cx="244500" cy="157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36" name="Google Shape;1136;p96"/>
          <p:cNvSpPr/>
          <p:nvPr/>
        </p:nvSpPr>
        <p:spPr>
          <a:xfrm>
            <a:off x="3810926" y="2331891"/>
            <a:ext cx="242100" cy="1578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nvGrpSpPr>
          <p:cNvPr id="1137" name="Google Shape;1137;p96"/>
          <p:cNvGrpSpPr/>
          <p:nvPr/>
        </p:nvGrpSpPr>
        <p:grpSpPr>
          <a:xfrm>
            <a:off x="2380602" y="1663621"/>
            <a:ext cx="3203124" cy="2337434"/>
            <a:chOff x="4698136" y="2014961"/>
            <a:chExt cx="4270832" cy="3116579"/>
          </a:xfrm>
        </p:grpSpPr>
        <p:sp>
          <p:nvSpPr>
            <p:cNvPr id="1138" name="Google Shape;1138;p96"/>
            <p:cNvSpPr/>
            <p:nvPr/>
          </p:nvSpPr>
          <p:spPr>
            <a:xfrm>
              <a:off x="7679526" y="2929763"/>
              <a:ext cx="322200" cy="1866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39" name="Google Shape;1139;p96"/>
            <p:cNvSpPr/>
            <p:nvPr/>
          </p:nvSpPr>
          <p:spPr>
            <a:xfrm>
              <a:off x="7200443" y="2312339"/>
              <a:ext cx="937895" cy="1421764"/>
            </a:xfrm>
            <a:custGeom>
              <a:rect b="b" l="l" r="r" t="t"/>
              <a:pathLst>
                <a:path extrusionOk="0" h="1421764" w="937895">
                  <a:moveTo>
                    <a:pt x="699312" y="1365859"/>
                  </a:moveTo>
                  <a:lnTo>
                    <a:pt x="682980" y="1356334"/>
                  </a:lnTo>
                  <a:lnTo>
                    <a:pt x="604456" y="1310525"/>
                  </a:lnTo>
                  <a:lnTo>
                    <a:pt x="598627" y="1312062"/>
                  </a:lnTo>
                  <a:lnTo>
                    <a:pt x="593331" y="1321155"/>
                  </a:lnTo>
                  <a:lnTo>
                    <a:pt x="594868" y="1326984"/>
                  </a:lnTo>
                  <a:lnTo>
                    <a:pt x="645160" y="1356334"/>
                  </a:lnTo>
                  <a:lnTo>
                    <a:pt x="0" y="1356334"/>
                  </a:lnTo>
                  <a:lnTo>
                    <a:pt x="0" y="1375384"/>
                  </a:lnTo>
                  <a:lnTo>
                    <a:pt x="645160" y="1375384"/>
                  </a:lnTo>
                  <a:lnTo>
                    <a:pt x="594868" y="1404734"/>
                  </a:lnTo>
                  <a:lnTo>
                    <a:pt x="593331" y="1410563"/>
                  </a:lnTo>
                  <a:lnTo>
                    <a:pt x="598627" y="1419656"/>
                  </a:lnTo>
                  <a:lnTo>
                    <a:pt x="604456" y="1421180"/>
                  </a:lnTo>
                  <a:lnTo>
                    <a:pt x="682980" y="1375384"/>
                  </a:lnTo>
                  <a:lnTo>
                    <a:pt x="699312" y="1365859"/>
                  </a:lnTo>
                  <a:close/>
                </a:path>
                <a:path extrusionOk="0" h="1421764" w="937895">
                  <a:moveTo>
                    <a:pt x="937475" y="94843"/>
                  </a:moveTo>
                  <a:lnTo>
                    <a:pt x="893152" y="18897"/>
                  </a:lnTo>
                  <a:lnTo>
                    <a:pt x="882142" y="0"/>
                  </a:lnTo>
                  <a:lnTo>
                    <a:pt x="826820" y="94843"/>
                  </a:lnTo>
                  <a:lnTo>
                    <a:pt x="828357" y="100685"/>
                  </a:lnTo>
                  <a:lnTo>
                    <a:pt x="837438" y="105981"/>
                  </a:lnTo>
                  <a:lnTo>
                    <a:pt x="843267" y="104444"/>
                  </a:lnTo>
                  <a:lnTo>
                    <a:pt x="872617" y="54140"/>
                  </a:lnTo>
                  <a:lnTo>
                    <a:pt x="872617" y="829386"/>
                  </a:lnTo>
                  <a:lnTo>
                    <a:pt x="891667" y="829386"/>
                  </a:lnTo>
                  <a:lnTo>
                    <a:pt x="891667" y="54140"/>
                  </a:lnTo>
                  <a:lnTo>
                    <a:pt x="921016" y="104444"/>
                  </a:lnTo>
                  <a:lnTo>
                    <a:pt x="926846" y="105981"/>
                  </a:lnTo>
                  <a:lnTo>
                    <a:pt x="935939" y="100685"/>
                  </a:lnTo>
                  <a:lnTo>
                    <a:pt x="937475" y="9484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40" name="Google Shape;1140;p96"/>
            <p:cNvSpPr/>
            <p:nvPr/>
          </p:nvSpPr>
          <p:spPr>
            <a:xfrm>
              <a:off x="8005393" y="3235236"/>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41" name="Google Shape;1141;p96"/>
            <p:cNvSpPr/>
            <p:nvPr/>
          </p:nvSpPr>
          <p:spPr>
            <a:xfrm>
              <a:off x="8005393" y="346765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42" name="Google Shape;1142;p96"/>
            <p:cNvSpPr/>
            <p:nvPr/>
          </p:nvSpPr>
          <p:spPr>
            <a:xfrm>
              <a:off x="8005393" y="3700068"/>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43" name="Google Shape;1143;p96"/>
            <p:cNvSpPr/>
            <p:nvPr/>
          </p:nvSpPr>
          <p:spPr>
            <a:xfrm>
              <a:off x="8005393" y="3932491"/>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44" name="Google Shape;1144;p96"/>
            <p:cNvSpPr/>
            <p:nvPr/>
          </p:nvSpPr>
          <p:spPr>
            <a:xfrm>
              <a:off x="7899704" y="3141713"/>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45" name="Google Shape;1145;p96"/>
            <p:cNvSpPr/>
            <p:nvPr/>
          </p:nvSpPr>
          <p:spPr>
            <a:xfrm>
              <a:off x="6123965" y="3632111"/>
              <a:ext cx="2014220" cy="1223010"/>
            </a:xfrm>
            <a:custGeom>
              <a:rect b="b" l="l" r="r" t="t"/>
              <a:pathLst>
                <a:path extrusionOk="0" h="1223010" w="2014220">
                  <a:moveTo>
                    <a:pt x="699300" y="55333"/>
                  </a:moveTo>
                  <a:lnTo>
                    <a:pt x="682967" y="45808"/>
                  </a:lnTo>
                  <a:lnTo>
                    <a:pt x="604456" y="0"/>
                  </a:lnTo>
                  <a:lnTo>
                    <a:pt x="598627" y="1536"/>
                  </a:lnTo>
                  <a:lnTo>
                    <a:pt x="593318" y="10629"/>
                  </a:lnTo>
                  <a:lnTo>
                    <a:pt x="594855" y="16459"/>
                  </a:lnTo>
                  <a:lnTo>
                    <a:pt x="645160" y="45808"/>
                  </a:lnTo>
                  <a:lnTo>
                    <a:pt x="0" y="45808"/>
                  </a:lnTo>
                  <a:lnTo>
                    <a:pt x="0" y="64858"/>
                  </a:lnTo>
                  <a:lnTo>
                    <a:pt x="645160" y="64858"/>
                  </a:lnTo>
                  <a:lnTo>
                    <a:pt x="594855" y="94208"/>
                  </a:lnTo>
                  <a:lnTo>
                    <a:pt x="593318" y="100037"/>
                  </a:lnTo>
                  <a:lnTo>
                    <a:pt x="598627" y="109131"/>
                  </a:lnTo>
                  <a:lnTo>
                    <a:pt x="604456" y="110655"/>
                  </a:lnTo>
                  <a:lnTo>
                    <a:pt x="682967" y="64858"/>
                  </a:lnTo>
                  <a:lnTo>
                    <a:pt x="699300" y="55333"/>
                  </a:lnTo>
                  <a:close/>
                </a:path>
                <a:path extrusionOk="0" h="1223010" w="2014220">
                  <a:moveTo>
                    <a:pt x="2013953" y="677367"/>
                  </a:moveTo>
                  <a:lnTo>
                    <a:pt x="1969643" y="601421"/>
                  </a:lnTo>
                  <a:lnTo>
                    <a:pt x="1958619" y="582523"/>
                  </a:lnTo>
                  <a:lnTo>
                    <a:pt x="1903298" y="677367"/>
                  </a:lnTo>
                  <a:lnTo>
                    <a:pt x="1904834" y="683196"/>
                  </a:lnTo>
                  <a:lnTo>
                    <a:pt x="1913915" y="688505"/>
                  </a:lnTo>
                  <a:lnTo>
                    <a:pt x="1919744" y="686968"/>
                  </a:lnTo>
                  <a:lnTo>
                    <a:pt x="1949094" y="636663"/>
                  </a:lnTo>
                  <a:lnTo>
                    <a:pt x="1949094" y="1222641"/>
                  </a:lnTo>
                  <a:lnTo>
                    <a:pt x="1968144" y="1222641"/>
                  </a:lnTo>
                  <a:lnTo>
                    <a:pt x="1968144" y="636663"/>
                  </a:lnTo>
                  <a:lnTo>
                    <a:pt x="1997494" y="686968"/>
                  </a:lnTo>
                  <a:lnTo>
                    <a:pt x="2003323" y="688505"/>
                  </a:lnTo>
                  <a:lnTo>
                    <a:pt x="2012416" y="683196"/>
                  </a:lnTo>
                  <a:lnTo>
                    <a:pt x="2013953" y="677367"/>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46" name="Google Shape;1146;p96"/>
            <p:cNvSpPr/>
            <p:nvPr/>
          </p:nvSpPr>
          <p:spPr>
            <a:xfrm>
              <a:off x="6928916" y="3244481"/>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47" name="Google Shape;1147;p96"/>
            <p:cNvSpPr/>
            <p:nvPr/>
          </p:nvSpPr>
          <p:spPr>
            <a:xfrm>
              <a:off x="6928916" y="3476904"/>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48" name="Google Shape;1148;p96"/>
            <p:cNvSpPr/>
            <p:nvPr/>
          </p:nvSpPr>
          <p:spPr>
            <a:xfrm>
              <a:off x="6928916" y="3709314"/>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49" name="Google Shape;1149;p96"/>
            <p:cNvSpPr/>
            <p:nvPr/>
          </p:nvSpPr>
          <p:spPr>
            <a:xfrm>
              <a:off x="6928916" y="3941737"/>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50" name="Google Shape;1150;p96"/>
            <p:cNvSpPr/>
            <p:nvPr/>
          </p:nvSpPr>
          <p:spPr>
            <a:xfrm>
              <a:off x="6823227" y="3150971"/>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51" name="Google Shape;1151;p96"/>
            <p:cNvSpPr/>
            <p:nvPr/>
          </p:nvSpPr>
          <p:spPr>
            <a:xfrm>
              <a:off x="6950773" y="4223880"/>
              <a:ext cx="111125" cy="640714"/>
            </a:xfrm>
            <a:custGeom>
              <a:rect b="b" l="l" r="r" t="t"/>
              <a:pathLst>
                <a:path extrusionOk="0" h="640714" w="111125">
                  <a:moveTo>
                    <a:pt x="55333" y="37805"/>
                  </a:moveTo>
                  <a:lnTo>
                    <a:pt x="45808" y="54133"/>
                  </a:lnTo>
                  <a:lnTo>
                    <a:pt x="45808" y="640118"/>
                  </a:lnTo>
                  <a:lnTo>
                    <a:pt x="64858" y="640118"/>
                  </a:lnTo>
                  <a:lnTo>
                    <a:pt x="64858" y="54133"/>
                  </a:lnTo>
                  <a:lnTo>
                    <a:pt x="55333" y="37805"/>
                  </a:lnTo>
                  <a:close/>
                </a:path>
                <a:path extrusionOk="0" h="640714" w="111125">
                  <a:moveTo>
                    <a:pt x="55333" y="0"/>
                  </a:moveTo>
                  <a:lnTo>
                    <a:pt x="0" y="94843"/>
                  </a:lnTo>
                  <a:lnTo>
                    <a:pt x="1536" y="100672"/>
                  </a:lnTo>
                  <a:lnTo>
                    <a:pt x="10629" y="105981"/>
                  </a:lnTo>
                  <a:lnTo>
                    <a:pt x="16459" y="104444"/>
                  </a:lnTo>
                  <a:lnTo>
                    <a:pt x="45808" y="54133"/>
                  </a:lnTo>
                  <a:lnTo>
                    <a:pt x="45808" y="18897"/>
                  </a:lnTo>
                  <a:lnTo>
                    <a:pt x="66358" y="18897"/>
                  </a:lnTo>
                  <a:lnTo>
                    <a:pt x="55333" y="0"/>
                  </a:lnTo>
                  <a:close/>
                </a:path>
                <a:path extrusionOk="0" h="640714" w="111125">
                  <a:moveTo>
                    <a:pt x="66358" y="18897"/>
                  </a:moveTo>
                  <a:lnTo>
                    <a:pt x="64858" y="18897"/>
                  </a:lnTo>
                  <a:lnTo>
                    <a:pt x="64858" y="54133"/>
                  </a:lnTo>
                  <a:lnTo>
                    <a:pt x="94208" y="104444"/>
                  </a:lnTo>
                  <a:lnTo>
                    <a:pt x="100037" y="105981"/>
                  </a:lnTo>
                  <a:lnTo>
                    <a:pt x="109131" y="100672"/>
                  </a:lnTo>
                  <a:lnTo>
                    <a:pt x="110667" y="94843"/>
                  </a:lnTo>
                  <a:lnTo>
                    <a:pt x="66358" y="18897"/>
                  </a:lnTo>
                  <a:close/>
                </a:path>
                <a:path extrusionOk="0" h="640714" w="111125">
                  <a:moveTo>
                    <a:pt x="64858" y="18897"/>
                  </a:moveTo>
                  <a:lnTo>
                    <a:pt x="45808" y="18897"/>
                  </a:lnTo>
                  <a:lnTo>
                    <a:pt x="45808" y="54133"/>
                  </a:lnTo>
                  <a:lnTo>
                    <a:pt x="55333" y="37805"/>
                  </a:lnTo>
                  <a:lnTo>
                    <a:pt x="47104" y="23698"/>
                  </a:lnTo>
                  <a:lnTo>
                    <a:pt x="64858" y="23698"/>
                  </a:lnTo>
                  <a:lnTo>
                    <a:pt x="64858" y="18897"/>
                  </a:lnTo>
                  <a:close/>
                </a:path>
                <a:path extrusionOk="0" h="640714" w="111125">
                  <a:moveTo>
                    <a:pt x="64858" y="23698"/>
                  </a:moveTo>
                  <a:lnTo>
                    <a:pt x="63563" y="23698"/>
                  </a:lnTo>
                  <a:lnTo>
                    <a:pt x="55333" y="37805"/>
                  </a:lnTo>
                  <a:lnTo>
                    <a:pt x="64858" y="54133"/>
                  </a:lnTo>
                  <a:lnTo>
                    <a:pt x="64858" y="23698"/>
                  </a:lnTo>
                  <a:close/>
                </a:path>
                <a:path extrusionOk="0" h="640714" w="111125">
                  <a:moveTo>
                    <a:pt x="63563" y="23698"/>
                  </a:moveTo>
                  <a:lnTo>
                    <a:pt x="47104" y="23698"/>
                  </a:lnTo>
                  <a:lnTo>
                    <a:pt x="55333" y="37805"/>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52" name="Google Shape;1152;p96"/>
            <p:cNvSpPr/>
            <p:nvPr/>
          </p:nvSpPr>
          <p:spPr>
            <a:xfrm>
              <a:off x="4803838" y="3204311"/>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53" name="Google Shape;1153;p96"/>
            <p:cNvSpPr/>
            <p:nvPr/>
          </p:nvSpPr>
          <p:spPr>
            <a:xfrm>
              <a:off x="4803838" y="3436721"/>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54" name="Google Shape;1154;p96"/>
            <p:cNvSpPr/>
            <p:nvPr/>
          </p:nvSpPr>
          <p:spPr>
            <a:xfrm>
              <a:off x="4803838" y="3669144"/>
              <a:ext cx="165300" cy="1740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55" name="Google Shape;1155;p96"/>
            <p:cNvSpPr/>
            <p:nvPr/>
          </p:nvSpPr>
          <p:spPr>
            <a:xfrm>
              <a:off x="4803838" y="3901567"/>
              <a:ext cx="165300" cy="1740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56" name="Google Shape;1156;p96"/>
            <p:cNvSpPr/>
            <p:nvPr/>
          </p:nvSpPr>
          <p:spPr>
            <a:xfrm>
              <a:off x="4698136" y="3110788"/>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57" name="Google Shape;1157;p96"/>
            <p:cNvSpPr/>
            <p:nvPr/>
          </p:nvSpPr>
          <p:spPr>
            <a:xfrm>
              <a:off x="4825695" y="4183697"/>
              <a:ext cx="111125" cy="640714"/>
            </a:xfrm>
            <a:custGeom>
              <a:rect b="b" l="l" r="r" t="t"/>
              <a:pathLst>
                <a:path extrusionOk="0" h="640714" w="111125">
                  <a:moveTo>
                    <a:pt x="55327" y="37811"/>
                  </a:moveTo>
                  <a:lnTo>
                    <a:pt x="45808" y="54132"/>
                  </a:lnTo>
                  <a:lnTo>
                    <a:pt x="45796" y="640130"/>
                  </a:lnTo>
                  <a:lnTo>
                    <a:pt x="64846" y="640130"/>
                  </a:lnTo>
                  <a:lnTo>
                    <a:pt x="64846" y="54132"/>
                  </a:lnTo>
                  <a:lnTo>
                    <a:pt x="55327" y="37811"/>
                  </a:lnTo>
                  <a:close/>
                </a:path>
                <a:path extrusionOk="0" h="640714" w="111125">
                  <a:moveTo>
                    <a:pt x="55321" y="0"/>
                  </a:moveTo>
                  <a:lnTo>
                    <a:pt x="0" y="94856"/>
                  </a:lnTo>
                  <a:lnTo>
                    <a:pt x="1536" y="100685"/>
                  </a:lnTo>
                  <a:lnTo>
                    <a:pt x="10617" y="105981"/>
                  </a:lnTo>
                  <a:lnTo>
                    <a:pt x="16459" y="104457"/>
                  </a:lnTo>
                  <a:lnTo>
                    <a:pt x="45796" y="54154"/>
                  </a:lnTo>
                  <a:lnTo>
                    <a:pt x="45796" y="18910"/>
                  </a:lnTo>
                  <a:lnTo>
                    <a:pt x="66351" y="18910"/>
                  </a:lnTo>
                  <a:lnTo>
                    <a:pt x="55321" y="0"/>
                  </a:lnTo>
                  <a:close/>
                </a:path>
                <a:path extrusionOk="0" h="640714" w="111125">
                  <a:moveTo>
                    <a:pt x="66351" y="18910"/>
                  </a:moveTo>
                  <a:lnTo>
                    <a:pt x="64846" y="18910"/>
                  </a:lnTo>
                  <a:lnTo>
                    <a:pt x="64858" y="54154"/>
                  </a:lnTo>
                  <a:lnTo>
                    <a:pt x="94195" y="104457"/>
                  </a:lnTo>
                  <a:lnTo>
                    <a:pt x="100037" y="105981"/>
                  </a:lnTo>
                  <a:lnTo>
                    <a:pt x="109118" y="100685"/>
                  </a:lnTo>
                  <a:lnTo>
                    <a:pt x="110655" y="94856"/>
                  </a:lnTo>
                  <a:lnTo>
                    <a:pt x="66351" y="18910"/>
                  </a:lnTo>
                  <a:close/>
                </a:path>
                <a:path extrusionOk="0" h="640714" w="111125">
                  <a:moveTo>
                    <a:pt x="64846" y="18910"/>
                  </a:moveTo>
                  <a:lnTo>
                    <a:pt x="45796" y="18910"/>
                  </a:lnTo>
                  <a:lnTo>
                    <a:pt x="45796" y="54154"/>
                  </a:lnTo>
                  <a:lnTo>
                    <a:pt x="55327" y="37811"/>
                  </a:lnTo>
                  <a:lnTo>
                    <a:pt x="47104" y="23710"/>
                  </a:lnTo>
                  <a:lnTo>
                    <a:pt x="64846" y="23710"/>
                  </a:lnTo>
                  <a:lnTo>
                    <a:pt x="64846" y="18910"/>
                  </a:lnTo>
                  <a:close/>
                </a:path>
                <a:path extrusionOk="0" h="640714" w="111125">
                  <a:moveTo>
                    <a:pt x="64846" y="23710"/>
                  </a:moveTo>
                  <a:lnTo>
                    <a:pt x="63550" y="23710"/>
                  </a:lnTo>
                  <a:lnTo>
                    <a:pt x="55327" y="37811"/>
                  </a:lnTo>
                  <a:lnTo>
                    <a:pt x="64846" y="54132"/>
                  </a:lnTo>
                  <a:lnTo>
                    <a:pt x="64846" y="23710"/>
                  </a:lnTo>
                  <a:close/>
                </a:path>
                <a:path extrusionOk="0" h="640714" w="111125">
                  <a:moveTo>
                    <a:pt x="63550" y="23710"/>
                  </a:moveTo>
                  <a:lnTo>
                    <a:pt x="47104" y="23710"/>
                  </a:lnTo>
                  <a:lnTo>
                    <a:pt x="55327" y="37811"/>
                  </a:lnTo>
                  <a:lnTo>
                    <a:pt x="63550" y="2371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58" name="Google Shape;1158;p96"/>
            <p:cNvSpPr/>
            <p:nvPr/>
          </p:nvSpPr>
          <p:spPr>
            <a:xfrm>
              <a:off x="5066703" y="3622865"/>
              <a:ext cx="699770" cy="111125"/>
            </a:xfrm>
            <a:custGeom>
              <a:rect b="b" l="l" r="r" t="t"/>
              <a:pathLst>
                <a:path extrusionOk="0" h="111125" w="699770">
                  <a:moveTo>
                    <a:pt x="661496" y="55333"/>
                  </a:moveTo>
                  <a:lnTo>
                    <a:pt x="594868" y="94208"/>
                  </a:lnTo>
                  <a:lnTo>
                    <a:pt x="593331" y="100037"/>
                  </a:lnTo>
                  <a:lnTo>
                    <a:pt x="598627" y="109131"/>
                  </a:lnTo>
                  <a:lnTo>
                    <a:pt x="604456" y="110655"/>
                  </a:lnTo>
                  <a:lnTo>
                    <a:pt x="682980" y="64858"/>
                  </a:lnTo>
                  <a:lnTo>
                    <a:pt x="680402" y="64858"/>
                  </a:lnTo>
                  <a:lnTo>
                    <a:pt x="680402" y="63563"/>
                  </a:lnTo>
                  <a:lnTo>
                    <a:pt x="675601" y="63563"/>
                  </a:lnTo>
                  <a:lnTo>
                    <a:pt x="661496" y="55333"/>
                  </a:lnTo>
                  <a:close/>
                </a:path>
                <a:path extrusionOk="0" h="111125" w="699770">
                  <a:moveTo>
                    <a:pt x="645171" y="45808"/>
                  </a:moveTo>
                  <a:lnTo>
                    <a:pt x="0" y="45808"/>
                  </a:lnTo>
                  <a:lnTo>
                    <a:pt x="0" y="64858"/>
                  </a:lnTo>
                  <a:lnTo>
                    <a:pt x="645171" y="64858"/>
                  </a:lnTo>
                  <a:lnTo>
                    <a:pt x="661496" y="55333"/>
                  </a:lnTo>
                  <a:lnTo>
                    <a:pt x="645171" y="45808"/>
                  </a:lnTo>
                  <a:close/>
                </a:path>
                <a:path extrusionOk="0" h="111125" w="699770">
                  <a:moveTo>
                    <a:pt x="682983" y="45808"/>
                  </a:moveTo>
                  <a:lnTo>
                    <a:pt x="680402" y="45808"/>
                  </a:lnTo>
                  <a:lnTo>
                    <a:pt x="680402" y="64858"/>
                  </a:lnTo>
                  <a:lnTo>
                    <a:pt x="682980" y="64858"/>
                  </a:lnTo>
                  <a:lnTo>
                    <a:pt x="699312" y="55333"/>
                  </a:lnTo>
                  <a:lnTo>
                    <a:pt x="682983" y="45808"/>
                  </a:lnTo>
                  <a:close/>
                </a:path>
                <a:path extrusionOk="0" h="111125" w="699770">
                  <a:moveTo>
                    <a:pt x="675601" y="47104"/>
                  </a:moveTo>
                  <a:lnTo>
                    <a:pt x="661496" y="55333"/>
                  </a:lnTo>
                  <a:lnTo>
                    <a:pt x="675601" y="63563"/>
                  </a:lnTo>
                  <a:lnTo>
                    <a:pt x="675601" y="47104"/>
                  </a:lnTo>
                  <a:close/>
                </a:path>
                <a:path extrusionOk="0" h="111125" w="699770">
                  <a:moveTo>
                    <a:pt x="680402" y="47104"/>
                  </a:moveTo>
                  <a:lnTo>
                    <a:pt x="675601" y="47104"/>
                  </a:lnTo>
                  <a:lnTo>
                    <a:pt x="675601" y="63563"/>
                  </a:lnTo>
                  <a:lnTo>
                    <a:pt x="680402" y="63563"/>
                  </a:lnTo>
                  <a:lnTo>
                    <a:pt x="680402" y="47104"/>
                  </a:lnTo>
                  <a:close/>
                </a:path>
                <a:path extrusionOk="0" h="111125" w="699770">
                  <a:moveTo>
                    <a:pt x="604456" y="0"/>
                  </a:moveTo>
                  <a:lnTo>
                    <a:pt x="598627" y="1536"/>
                  </a:lnTo>
                  <a:lnTo>
                    <a:pt x="593331" y="10629"/>
                  </a:lnTo>
                  <a:lnTo>
                    <a:pt x="594868" y="16459"/>
                  </a:lnTo>
                  <a:lnTo>
                    <a:pt x="661496" y="55333"/>
                  </a:lnTo>
                  <a:lnTo>
                    <a:pt x="675601" y="47104"/>
                  </a:lnTo>
                  <a:lnTo>
                    <a:pt x="680402" y="47104"/>
                  </a:lnTo>
                  <a:lnTo>
                    <a:pt x="680402" y="45808"/>
                  </a:lnTo>
                  <a:lnTo>
                    <a:pt x="682983" y="45808"/>
                  </a:lnTo>
                  <a:lnTo>
                    <a:pt x="604456"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59" name="Google Shape;1159;p96"/>
            <p:cNvSpPr/>
            <p:nvPr/>
          </p:nvSpPr>
          <p:spPr>
            <a:xfrm>
              <a:off x="5871654" y="3235236"/>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60" name="Google Shape;1160;p96"/>
            <p:cNvSpPr/>
            <p:nvPr/>
          </p:nvSpPr>
          <p:spPr>
            <a:xfrm>
              <a:off x="5871654" y="346765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61" name="Google Shape;1161;p96"/>
            <p:cNvSpPr/>
            <p:nvPr/>
          </p:nvSpPr>
          <p:spPr>
            <a:xfrm>
              <a:off x="5871654" y="3700068"/>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62" name="Google Shape;1162;p96"/>
            <p:cNvSpPr/>
            <p:nvPr/>
          </p:nvSpPr>
          <p:spPr>
            <a:xfrm>
              <a:off x="5871654" y="3932491"/>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63" name="Google Shape;1163;p96"/>
            <p:cNvSpPr/>
            <p:nvPr/>
          </p:nvSpPr>
          <p:spPr>
            <a:xfrm>
              <a:off x="5765964" y="3141713"/>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64" name="Google Shape;1164;p96"/>
            <p:cNvSpPr/>
            <p:nvPr/>
          </p:nvSpPr>
          <p:spPr>
            <a:xfrm>
              <a:off x="4826012" y="2281415"/>
              <a:ext cx="2235834" cy="2573654"/>
            </a:xfrm>
            <a:custGeom>
              <a:rect b="b" l="l" r="r" t="t"/>
              <a:pathLst>
                <a:path extrusionOk="0" h="2573654" w="2235834">
                  <a:moveTo>
                    <a:pt x="110655" y="94843"/>
                  </a:moveTo>
                  <a:lnTo>
                    <a:pt x="66344" y="18897"/>
                  </a:lnTo>
                  <a:lnTo>
                    <a:pt x="55333" y="0"/>
                  </a:lnTo>
                  <a:lnTo>
                    <a:pt x="0" y="94843"/>
                  </a:lnTo>
                  <a:lnTo>
                    <a:pt x="1536" y="100672"/>
                  </a:lnTo>
                  <a:lnTo>
                    <a:pt x="10617" y="105981"/>
                  </a:lnTo>
                  <a:lnTo>
                    <a:pt x="16459" y="104444"/>
                  </a:lnTo>
                  <a:lnTo>
                    <a:pt x="45796" y="54152"/>
                  </a:lnTo>
                  <a:lnTo>
                    <a:pt x="45808" y="18897"/>
                  </a:lnTo>
                  <a:lnTo>
                    <a:pt x="45808" y="54127"/>
                  </a:lnTo>
                  <a:lnTo>
                    <a:pt x="45808" y="829373"/>
                  </a:lnTo>
                  <a:lnTo>
                    <a:pt x="64858" y="829373"/>
                  </a:lnTo>
                  <a:lnTo>
                    <a:pt x="64846" y="54140"/>
                  </a:lnTo>
                  <a:lnTo>
                    <a:pt x="94195" y="104444"/>
                  </a:lnTo>
                  <a:lnTo>
                    <a:pt x="100037" y="105981"/>
                  </a:lnTo>
                  <a:lnTo>
                    <a:pt x="109118" y="100672"/>
                  </a:lnTo>
                  <a:lnTo>
                    <a:pt x="110655" y="94843"/>
                  </a:lnTo>
                  <a:close/>
                </a:path>
                <a:path extrusionOk="0" h="2573654" w="2235834">
                  <a:moveTo>
                    <a:pt x="1178166" y="2028063"/>
                  </a:moveTo>
                  <a:lnTo>
                    <a:pt x="1133856" y="1952117"/>
                  </a:lnTo>
                  <a:lnTo>
                    <a:pt x="1122832" y="1933219"/>
                  </a:lnTo>
                  <a:lnTo>
                    <a:pt x="1067511" y="2028063"/>
                  </a:lnTo>
                  <a:lnTo>
                    <a:pt x="1069047" y="2033892"/>
                  </a:lnTo>
                  <a:lnTo>
                    <a:pt x="1078128" y="2039200"/>
                  </a:lnTo>
                  <a:lnTo>
                    <a:pt x="1083957" y="2037664"/>
                  </a:lnTo>
                  <a:lnTo>
                    <a:pt x="1113294" y="1987359"/>
                  </a:lnTo>
                  <a:lnTo>
                    <a:pt x="1113307" y="1952117"/>
                  </a:lnTo>
                  <a:lnTo>
                    <a:pt x="1113307" y="1987359"/>
                  </a:lnTo>
                  <a:lnTo>
                    <a:pt x="1113307" y="2573337"/>
                  </a:lnTo>
                  <a:lnTo>
                    <a:pt x="1132357" y="2573337"/>
                  </a:lnTo>
                  <a:lnTo>
                    <a:pt x="1132357" y="1987359"/>
                  </a:lnTo>
                  <a:lnTo>
                    <a:pt x="1161707" y="2037664"/>
                  </a:lnTo>
                  <a:lnTo>
                    <a:pt x="1167536" y="2039200"/>
                  </a:lnTo>
                  <a:lnTo>
                    <a:pt x="1176629" y="2033892"/>
                  </a:lnTo>
                  <a:lnTo>
                    <a:pt x="1178166" y="2028063"/>
                  </a:lnTo>
                  <a:close/>
                </a:path>
                <a:path extrusionOk="0" h="2573654" w="2235834">
                  <a:moveTo>
                    <a:pt x="1178166" y="125768"/>
                  </a:moveTo>
                  <a:lnTo>
                    <a:pt x="1133843" y="49822"/>
                  </a:lnTo>
                  <a:lnTo>
                    <a:pt x="1122832" y="30924"/>
                  </a:lnTo>
                  <a:lnTo>
                    <a:pt x="1067511" y="125768"/>
                  </a:lnTo>
                  <a:lnTo>
                    <a:pt x="1069047" y="131610"/>
                  </a:lnTo>
                  <a:lnTo>
                    <a:pt x="1078128" y="136906"/>
                  </a:lnTo>
                  <a:lnTo>
                    <a:pt x="1083957" y="135369"/>
                  </a:lnTo>
                  <a:lnTo>
                    <a:pt x="1113294" y="85064"/>
                  </a:lnTo>
                  <a:lnTo>
                    <a:pt x="1113307" y="49822"/>
                  </a:lnTo>
                  <a:lnTo>
                    <a:pt x="1113307" y="85064"/>
                  </a:lnTo>
                  <a:lnTo>
                    <a:pt x="1113307" y="860310"/>
                  </a:lnTo>
                  <a:lnTo>
                    <a:pt x="1132357" y="860310"/>
                  </a:lnTo>
                  <a:lnTo>
                    <a:pt x="1132357" y="85064"/>
                  </a:lnTo>
                  <a:lnTo>
                    <a:pt x="1161707" y="135369"/>
                  </a:lnTo>
                  <a:lnTo>
                    <a:pt x="1167536" y="136906"/>
                  </a:lnTo>
                  <a:lnTo>
                    <a:pt x="1176629" y="131610"/>
                  </a:lnTo>
                  <a:lnTo>
                    <a:pt x="1178166" y="125768"/>
                  </a:lnTo>
                  <a:close/>
                </a:path>
                <a:path extrusionOk="0" h="2573654" w="2235834">
                  <a:moveTo>
                    <a:pt x="2235428" y="144157"/>
                  </a:moveTo>
                  <a:lnTo>
                    <a:pt x="2191105" y="68211"/>
                  </a:lnTo>
                  <a:lnTo>
                    <a:pt x="2180094" y="49314"/>
                  </a:lnTo>
                  <a:lnTo>
                    <a:pt x="2124760" y="144157"/>
                  </a:lnTo>
                  <a:lnTo>
                    <a:pt x="2126297" y="149999"/>
                  </a:lnTo>
                  <a:lnTo>
                    <a:pt x="2135390" y="155295"/>
                  </a:lnTo>
                  <a:lnTo>
                    <a:pt x="2141220" y="153758"/>
                  </a:lnTo>
                  <a:lnTo>
                    <a:pt x="2170557" y="103454"/>
                  </a:lnTo>
                  <a:lnTo>
                    <a:pt x="2170569" y="68211"/>
                  </a:lnTo>
                  <a:lnTo>
                    <a:pt x="2170569" y="103454"/>
                  </a:lnTo>
                  <a:lnTo>
                    <a:pt x="2170569" y="878700"/>
                  </a:lnTo>
                  <a:lnTo>
                    <a:pt x="2189619" y="878700"/>
                  </a:lnTo>
                  <a:lnTo>
                    <a:pt x="2189619" y="103454"/>
                  </a:lnTo>
                  <a:lnTo>
                    <a:pt x="2218969" y="153758"/>
                  </a:lnTo>
                  <a:lnTo>
                    <a:pt x="2224798" y="155295"/>
                  </a:lnTo>
                  <a:lnTo>
                    <a:pt x="2233892" y="149999"/>
                  </a:lnTo>
                  <a:lnTo>
                    <a:pt x="2235428" y="144157"/>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65" name="Google Shape;1165;p96"/>
            <p:cNvSpPr/>
            <p:nvPr/>
          </p:nvSpPr>
          <p:spPr>
            <a:xfrm>
              <a:off x="5279440" y="3418281"/>
              <a:ext cx="272400" cy="2139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66" name="Google Shape;1166;p96"/>
            <p:cNvSpPr/>
            <p:nvPr/>
          </p:nvSpPr>
          <p:spPr>
            <a:xfrm>
              <a:off x="6366820" y="3442489"/>
              <a:ext cx="246300" cy="1533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67" name="Google Shape;1167;p96"/>
            <p:cNvSpPr/>
            <p:nvPr/>
          </p:nvSpPr>
          <p:spPr>
            <a:xfrm>
              <a:off x="7413815" y="3418281"/>
              <a:ext cx="272400" cy="2139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68" name="Google Shape;1168;p96"/>
            <p:cNvSpPr/>
            <p:nvPr/>
          </p:nvSpPr>
          <p:spPr>
            <a:xfrm>
              <a:off x="8269198" y="3622865"/>
              <a:ext cx="699770" cy="111125"/>
            </a:xfrm>
            <a:custGeom>
              <a:rect b="b" l="l" r="r" t="t"/>
              <a:pathLst>
                <a:path extrusionOk="0" h="111125" w="699770">
                  <a:moveTo>
                    <a:pt x="661507" y="55333"/>
                  </a:moveTo>
                  <a:lnTo>
                    <a:pt x="594867" y="94208"/>
                  </a:lnTo>
                  <a:lnTo>
                    <a:pt x="593331" y="100037"/>
                  </a:lnTo>
                  <a:lnTo>
                    <a:pt x="598627" y="109131"/>
                  </a:lnTo>
                  <a:lnTo>
                    <a:pt x="604469" y="110655"/>
                  </a:lnTo>
                  <a:lnTo>
                    <a:pt x="682982" y="64858"/>
                  </a:lnTo>
                  <a:lnTo>
                    <a:pt x="680402" y="64858"/>
                  </a:lnTo>
                  <a:lnTo>
                    <a:pt x="680402" y="63563"/>
                  </a:lnTo>
                  <a:lnTo>
                    <a:pt x="675614" y="63563"/>
                  </a:lnTo>
                  <a:lnTo>
                    <a:pt x="661507" y="55333"/>
                  </a:lnTo>
                  <a:close/>
                </a:path>
                <a:path extrusionOk="0" h="111125" w="699770">
                  <a:moveTo>
                    <a:pt x="645179" y="45808"/>
                  </a:moveTo>
                  <a:lnTo>
                    <a:pt x="0" y="45808"/>
                  </a:lnTo>
                  <a:lnTo>
                    <a:pt x="0" y="64858"/>
                  </a:lnTo>
                  <a:lnTo>
                    <a:pt x="645179" y="64858"/>
                  </a:lnTo>
                  <a:lnTo>
                    <a:pt x="661507" y="55333"/>
                  </a:lnTo>
                  <a:lnTo>
                    <a:pt x="645179" y="45808"/>
                  </a:lnTo>
                  <a:close/>
                </a:path>
                <a:path extrusionOk="0" h="111125" w="699770">
                  <a:moveTo>
                    <a:pt x="682983" y="45808"/>
                  </a:moveTo>
                  <a:lnTo>
                    <a:pt x="680402" y="45808"/>
                  </a:lnTo>
                  <a:lnTo>
                    <a:pt x="680402" y="64858"/>
                  </a:lnTo>
                  <a:lnTo>
                    <a:pt x="682982" y="64858"/>
                  </a:lnTo>
                  <a:lnTo>
                    <a:pt x="699312" y="55333"/>
                  </a:lnTo>
                  <a:lnTo>
                    <a:pt x="682983" y="45808"/>
                  </a:lnTo>
                  <a:close/>
                </a:path>
                <a:path extrusionOk="0" h="111125" w="699770">
                  <a:moveTo>
                    <a:pt x="675614" y="47104"/>
                  </a:moveTo>
                  <a:lnTo>
                    <a:pt x="661507" y="55333"/>
                  </a:lnTo>
                  <a:lnTo>
                    <a:pt x="675614" y="63563"/>
                  </a:lnTo>
                  <a:lnTo>
                    <a:pt x="675614" y="47104"/>
                  </a:lnTo>
                  <a:close/>
                </a:path>
                <a:path extrusionOk="0" h="111125" w="699770">
                  <a:moveTo>
                    <a:pt x="680402" y="47104"/>
                  </a:moveTo>
                  <a:lnTo>
                    <a:pt x="675614" y="47104"/>
                  </a:lnTo>
                  <a:lnTo>
                    <a:pt x="675614" y="63563"/>
                  </a:lnTo>
                  <a:lnTo>
                    <a:pt x="680402" y="63563"/>
                  </a:lnTo>
                  <a:lnTo>
                    <a:pt x="680402" y="47104"/>
                  </a:lnTo>
                  <a:close/>
                </a:path>
                <a:path extrusionOk="0" h="111125" w="699770">
                  <a:moveTo>
                    <a:pt x="604469" y="0"/>
                  </a:moveTo>
                  <a:lnTo>
                    <a:pt x="598627" y="1536"/>
                  </a:lnTo>
                  <a:lnTo>
                    <a:pt x="593331" y="10629"/>
                  </a:lnTo>
                  <a:lnTo>
                    <a:pt x="594867" y="16459"/>
                  </a:lnTo>
                  <a:lnTo>
                    <a:pt x="661507" y="55333"/>
                  </a:lnTo>
                  <a:lnTo>
                    <a:pt x="675614" y="47104"/>
                  </a:lnTo>
                  <a:lnTo>
                    <a:pt x="680402" y="47104"/>
                  </a:lnTo>
                  <a:lnTo>
                    <a:pt x="680402" y="45808"/>
                  </a:lnTo>
                  <a:lnTo>
                    <a:pt x="682983" y="45808"/>
                  </a:lnTo>
                  <a:lnTo>
                    <a:pt x="604469"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69" name="Google Shape;1169;p96"/>
            <p:cNvSpPr/>
            <p:nvPr/>
          </p:nvSpPr>
          <p:spPr>
            <a:xfrm>
              <a:off x="8482571" y="3418281"/>
              <a:ext cx="272400" cy="2139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70" name="Google Shape;1170;p96"/>
            <p:cNvSpPr/>
            <p:nvPr/>
          </p:nvSpPr>
          <p:spPr>
            <a:xfrm>
              <a:off x="7928991" y="2014961"/>
              <a:ext cx="333000" cy="2391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71" name="Google Shape;1171;p96"/>
            <p:cNvSpPr/>
            <p:nvPr/>
          </p:nvSpPr>
          <p:spPr>
            <a:xfrm>
              <a:off x="6868877" y="2014961"/>
              <a:ext cx="333000" cy="2391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72" name="Google Shape;1172;p96"/>
            <p:cNvSpPr/>
            <p:nvPr/>
          </p:nvSpPr>
          <p:spPr>
            <a:xfrm>
              <a:off x="5801410" y="2014961"/>
              <a:ext cx="335400" cy="2391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73" name="Google Shape;1173;p96"/>
            <p:cNvSpPr/>
            <p:nvPr/>
          </p:nvSpPr>
          <p:spPr>
            <a:xfrm>
              <a:off x="4699588" y="4898402"/>
              <a:ext cx="373500" cy="2169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74" name="Google Shape;1174;p96"/>
            <p:cNvSpPr/>
            <p:nvPr/>
          </p:nvSpPr>
          <p:spPr>
            <a:xfrm>
              <a:off x="5740955" y="4911040"/>
              <a:ext cx="383100" cy="2205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75" name="Google Shape;1175;p96"/>
            <p:cNvSpPr/>
            <p:nvPr/>
          </p:nvSpPr>
          <p:spPr>
            <a:xfrm>
              <a:off x="5245500" y="2281467"/>
              <a:ext cx="974221" cy="2573654"/>
            </a:xfrm>
            <a:custGeom>
              <a:rect b="b" l="l" r="r" t="t"/>
              <a:pathLst>
                <a:path extrusionOk="0" h="2573654" w="1091564">
                  <a:moveTo>
                    <a:pt x="0" y="0"/>
                  </a:moveTo>
                  <a:lnTo>
                    <a:pt x="1091470" y="0"/>
                  </a:lnTo>
                  <a:lnTo>
                    <a:pt x="1091470" y="2573301"/>
                  </a:lnTo>
                  <a:lnTo>
                    <a:pt x="0" y="2573301"/>
                  </a:lnTo>
                  <a:lnTo>
                    <a:pt x="0" y="0"/>
                  </a:lnTo>
                  <a:close/>
                </a:path>
              </a:pathLst>
            </a:custGeom>
            <a:noFill/>
            <a:ln cap="flat" cmpd="sng" w="57150">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1176" name="Google Shape;1176;p96"/>
          <p:cNvSpPr txBox="1"/>
          <p:nvPr>
            <p:ph type="title"/>
          </p:nvPr>
        </p:nvSpPr>
        <p:spPr>
          <a:xfrm>
            <a:off x="438883" y="193175"/>
            <a:ext cx="7371900" cy="802500"/>
          </a:xfrm>
          <a:prstGeom prst="rect">
            <a:avLst/>
          </a:prstGeom>
          <a:noFill/>
          <a:ln>
            <a:noFill/>
          </a:ln>
        </p:spPr>
        <p:txBody>
          <a:bodyPr anchorCtr="0" anchor="t" bIns="0" lIns="0" spcFirstLastPara="1" rIns="0" wrap="square" tIns="9525">
            <a:spAutoFit/>
          </a:bodyPr>
          <a:lstStyle/>
          <a:p>
            <a:pPr indent="0" lvl="0" marL="12700" rtl="0" algn="l">
              <a:lnSpc>
                <a:spcPct val="119656"/>
              </a:lnSpc>
              <a:spcBef>
                <a:spcPts val="0"/>
              </a:spcBef>
              <a:spcAft>
                <a:spcPts val="0"/>
              </a:spcAft>
              <a:buNone/>
            </a:pPr>
            <a:r>
              <a:rPr lang="en"/>
              <a:t>Recurrent Neural Networks (RNN)</a:t>
            </a:r>
            <a:endParaRPr/>
          </a:p>
          <a:p>
            <a:pPr indent="0" lvl="0" marL="12700" rtl="0" algn="l">
              <a:lnSpc>
                <a:spcPct val="119583"/>
              </a:lnSpc>
              <a:spcBef>
                <a:spcPts val="0"/>
              </a:spcBef>
              <a:spcAft>
                <a:spcPts val="0"/>
              </a:spcAft>
              <a:buNone/>
            </a:pPr>
            <a:r>
              <a:rPr lang="en" sz="1800"/>
              <a:t>A family of neural architectures</a:t>
            </a:r>
            <a:endParaRPr sz="1800"/>
          </a:p>
        </p:txBody>
      </p:sp>
      <p:sp>
        <p:nvSpPr>
          <p:cNvPr id="1177" name="Google Shape;1177;p96"/>
          <p:cNvSpPr/>
          <p:nvPr/>
        </p:nvSpPr>
        <p:spPr>
          <a:xfrm>
            <a:off x="4784740" y="3835680"/>
            <a:ext cx="286200" cy="1653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78" name="Google Shape;1178;p96"/>
          <p:cNvSpPr/>
          <p:nvPr/>
        </p:nvSpPr>
        <p:spPr>
          <a:xfrm>
            <a:off x="3979423" y="3835680"/>
            <a:ext cx="287400" cy="1653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79" name="Google Shape;1179;p96"/>
          <p:cNvSpPr txBox="1"/>
          <p:nvPr/>
        </p:nvSpPr>
        <p:spPr>
          <a:xfrm>
            <a:off x="893206" y="2684144"/>
            <a:ext cx="9537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rgbClr val="8C1515"/>
                </a:solidFill>
                <a:latin typeface="Calibri"/>
                <a:ea typeface="Calibri"/>
                <a:cs typeface="Calibri"/>
                <a:sym typeface="Calibri"/>
              </a:rPr>
              <a:t>hidden states</a:t>
            </a:r>
            <a:endParaRPr sz="1400">
              <a:latin typeface="Calibri"/>
              <a:ea typeface="Calibri"/>
              <a:cs typeface="Calibri"/>
              <a:sym typeface="Calibri"/>
            </a:endParaRPr>
          </a:p>
        </p:txBody>
      </p:sp>
      <p:sp>
        <p:nvSpPr>
          <p:cNvPr id="1180" name="Google Shape;1180;p96"/>
          <p:cNvSpPr txBox="1"/>
          <p:nvPr/>
        </p:nvSpPr>
        <p:spPr>
          <a:xfrm>
            <a:off x="410726" y="3651875"/>
            <a:ext cx="1257900" cy="487200"/>
          </a:xfrm>
          <a:prstGeom prst="rect">
            <a:avLst/>
          </a:prstGeom>
          <a:noFill/>
          <a:ln>
            <a:noFill/>
          </a:ln>
        </p:spPr>
        <p:txBody>
          <a:bodyPr anchorCtr="0" anchor="t" bIns="0" lIns="0" spcFirstLastPara="1" rIns="0" wrap="square" tIns="21425">
            <a:spAutoFit/>
          </a:bodyPr>
          <a:lstStyle/>
          <a:p>
            <a:pPr indent="-241300" lvl="0" marL="254000" marR="0" rtl="0" algn="l">
              <a:lnSpc>
                <a:spcPct val="116111"/>
              </a:lnSpc>
              <a:spcBef>
                <a:spcPts val="0"/>
              </a:spcBef>
              <a:spcAft>
                <a:spcPts val="0"/>
              </a:spcAft>
              <a:buNone/>
            </a:pPr>
            <a:r>
              <a:rPr lang="en" sz="1400">
                <a:latin typeface="Calibri"/>
                <a:ea typeface="Calibri"/>
                <a:cs typeface="Calibri"/>
                <a:sym typeface="Calibri"/>
              </a:rPr>
              <a:t>input sequence  (any length)</a:t>
            </a:r>
            <a:endParaRPr sz="1400">
              <a:latin typeface="Calibri"/>
              <a:ea typeface="Calibri"/>
              <a:cs typeface="Calibri"/>
              <a:sym typeface="Calibri"/>
            </a:endParaRPr>
          </a:p>
        </p:txBody>
      </p:sp>
      <p:sp>
        <p:nvSpPr>
          <p:cNvPr id="1181" name="Google Shape;1181;p96"/>
          <p:cNvSpPr txBox="1"/>
          <p:nvPr/>
        </p:nvSpPr>
        <p:spPr>
          <a:xfrm>
            <a:off x="5677719" y="2760344"/>
            <a:ext cx="1377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latin typeface="Calibri"/>
                <a:ea typeface="Calibri"/>
                <a:cs typeface="Calibri"/>
                <a:sym typeface="Calibri"/>
              </a:rPr>
              <a:t>…</a:t>
            </a:r>
            <a:endParaRPr sz="1400">
              <a:latin typeface="Calibri"/>
              <a:ea typeface="Calibri"/>
              <a:cs typeface="Calibri"/>
              <a:sym typeface="Calibri"/>
            </a:endParaRPr>
          </a:p>
        </p:txBody>
      </p:sp>
      <p:sp>
        <p:nvSpPr>
          <p:cNvPr id="1182" name="Google Shape;1182;p96"/>
          <p:cNvSpPr/>
          <p:nvPr/>
        </p:nvSpPr>
        <p:spPr>
          <a:xfrm>
            <a:off x="1551613" y="3788473"/>
            <a:ext cx="117158" cy="240506"/>
          </a:xfrm>
          <a:custGeom>
            <a:rect b="b" l="l" r="r" t="t"/>
            <a:pathLst>
              <a:path extrusionOk="0" h="320675" w="156210">
                <a:moveTo>
                  <a:pt x="155608" y="320423"/>
                </a:moveTo>
                <a:lnTo>
                  <a:pt x="125323" y="315638"/>
                </a:lnTo>
                <a:lnTo>
                  <a:pt x="100592" y="302589"/>
                </a:lnTo>
                <a:lnTo>
                  <a:pt x="83918" y="283234"/>
                </a:lnTo>
                <a:lnTo>
                  <a:pt x="77804" y="259534"/>
                </a:lnTo>
                <a:lnTo>
                  <a:pt x="77804" y="221101"/>
                </a:lnTo>
                <a:lnTo>
                  <a:pt x="71689" y="197399"/>
                </a:lnTo>
                <a:lnTo>
                  <a:pt x="55015" y="178045"/>
                </a:lnTo>
                <a:lnTo>
                  <a:pt x="30284" y="164996"/>
                </a:lnTo>
                <a:lnTo>
                  <a:pt x="0" y="160212"/>
                </a:lnTo>
                <a:lnTo>
                  <a:pt x="30284" y="155426"/>
                </a:lnTo>
                <a:lnTo>
                  <a:pt x="55015" y="142377"/>
                </a:lnTo>
                <a:lnTo>
                  <a:pt x="71689" y="123023"/>
                </a:lnTo>
                <a:lnTo>
                  <a:pt x="77804" y="99322"/>
                </a:lnTo>
                <a:lnTo>
                  <a:pt x="77804" y="60889"/>
                </a:lnTo>
                <a:lnTo>
                  <a:pt x="83918" y="37188"/>
                </a:lnTo>
                <a:lnTo>
                  <a:pt x="100592" y="17834"/>
                </a:lnTo>
                <a:lnTo>
                  <a:pt x="125323" y="4784"/>
                </a:lnTo>
                <a:lnTo>
                  <a:pt x="155608"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83" name="Google Shape;1183;p96"/>
          <p:cNvSpPr/>
          <p:nvPr/>
        </p:nvSpPr>
        <p:spPr>
          <a:xfrm>
            <a:off x="1503359" y="2485491"/>
            <a:ext cx="165259" cy="804863"/>
          </a:xfrm>
          <a:custGeom>
            <a:rect b="b" l="l" r="r" t="t"/>
            <a:pathLst>
              <a:path extrusionOk="0" h="1073150" w="220345">
                <a:moveTo>
                  <a:pt x="219939" y="1072960"/>
                </a:moveTo>
                <a:lnTo>
                  <a:pt x="177133" y="1066196"/>
                </a:lnTo>
                <a:lnTo>
                  <a:pt x="142178" y="1047749"/>
                </a:lnTo>
                <a:lnTo>
                  <a:pt x="118611" y="1020392"/>
                </a:lnTo>
                <a:lnTo>
                  <a:pt x="109969" y="986894"/>
                </a:lnTo>
                <a:lnTo>
                  <a:pt x="109970" y="622540"/>
                </a:lnTo>
                <a:lnTo>
                  <a:pt x="101328" y="589041"/>
                </a:lnTo>
                <a:lnTo>
                  <a:pt x="77760" y="561685"/>
                </a:lnTo>
                <a:lnTo>
                  <a:pt x="42805" y="543241"/>
                </a:lnTo>
                <a:lnTo>
                  <a:pt x="0" y="536478"/>
                </a:lnTo>
                <a:lnTo>
                  <a:pt x="42805" y="529715"/>
                </a:lnTo>
                <a:lnTo>
                  <a:pt x="77760" y="511271"/>
                </a:lnTo>
                <a:lnTo>
                  <a:pt x="101328" y="483915"/>
                </a:lnTo>
                <a:lnTo>
                  <a:pt x="109970" y="450416"/>
                </a:lnTo>
                <a:lnTo>
                  <a:pt x="109970" y="86061"/>
                </a:lnTo>
                <a:lnTo>
                  <a:pt x="118612" y="52562"/>
                </a:lnTo>
                <a:lnTo>
                  <a:pt x="142179" y="25206"/>
                </a:lnTo>
                <a:lnTo>
                  <a:pt x="177134" y="6763"/>
                </a:lnTo>
                <a:lnTo>
                  <a:pt x="219940" y="0"/>
                </a:lnTo>
              </a:path>
            </a:pathLst>
          </a:custGeom>
          <a:noFill/>
          <a:ln cap="flat" cmpd="sng" w="12700">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84" name="Google Shape;1184;p96"/>
          <p:cNvSpPr txBox="1"/>
          <p:nvPr/>
        </p:nvSpPr>
        <p:spPr>
          <a:xfrm>
            <a:off x="5677719" y="3782187"/>
            <a:ext cx="1377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latin typeface="Calibri"/>
                <a:ea typeface="Calibri"/>
                <a:cs typeface="Calibri"/>
                <a:sym typeface="Calibri"/>
              </a:rPr>
              <a:t>…</a:t>
            </a:r>
            <a:endParaRPr sz="1400">
              <a:latin typeface="Calibri"/>
              <a:ea typeface="Calibri"/>
              <a:cs typeface="Calibri"/>
              <a:sym typeface="Calibri"/>
            </a:endParaRPr>
          </a:p>
        </p:txBody>
      </p:sp>
      <p:sp>
        <p:nvSpPr>
          <p:cNvPr id="1185" name="Google Shape;1185;p96"/>
          <p:cNvSpPr txBox="1"/>
          <p:nvPr/>
        </p:nvSpPr>
        <p:spPr>
          <a:xfrm>
            <a:off x="5677719" y="1658492"/>
            <a:ext cx="1377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latin typeface="Calibri"/>
                <a:ea typeface="Calibri"/>
                <a:cs typeface="Calibri"/>
                <a:sym typeface="Calibri"/>
              </a:rPr>
              <a:t>…</a:t>
            </a:r>
            <a:endParaRPr sz="1400">
              <a:latin typeface="Calibri"/>
              <a:ea typeface="Calibri"/>
              <a:cs typeface="Calibri"/>
              <a:sym typeface="Calibri"/>
            </a:endParaRPr>
          </a:p>
        </p:txBody>
      </p:sp>
      <p:sp>
        <p:nvSpPr>
          <p:cNvPr id="1186" name="Google Shape;1186;p96"/>
          <p:cNvSpPr txBox="1"/>
          <p:nvPr/>
        </p:nvSpPr>
        <p:spPr>
          <a:xfrm>
            <a:off x="6282937" y="221932"/>
            <a:ext cx="1571700" cy="717600"/>
          </a:xfrm>
          <a:prstGeom prst="rect">
            <a:avLst/>
          </a:prstGeom>
          <a:noFill/>
          <a:ln cap="flat" cmpd="sng" w="19050">
            <a:solidFill>
              <a:schemeClr val="dk1"/>
            </a:solidFill>
            <a:prstDash val="solid"/>
            <a:round/>
            <a:headEnd len="sm" w="sm" type="none"/>
            <a:tailEnd len="sm" w="sm" type="none"/>
          </a:ln>
        </p:spPr>
        <p:txBody>
          <a:bodyPr anchorCtr="0" anchor="t" bIns="0" lIns="0" spcFirstLastPara="1" rIns="0" wrap="square" tIns="24750">
            <a:spAutoFit/>
          </a:bodyPr>
          <a:lstStyle/>
          <a:p>
            <a:pPr indent="0" lvl="0" marL="63500" marR="139700" rtl="0" algn="l">
              <a:lnSpc>
                <a:spcPct val="100000"/>
              </a:lnSpc>
              <a:spcBef>
                <a:spcPts val="0"/>
              </a:spcBef>
              <a:spcAft>
                <a:spcPts val="0"/>
              </a:spcAft>
              <a:buNone/>
            </a:pPr>
            <a:r>
              <a:rPr b="1" lang="en" sz="1500" u="sng">
                <a:solidFill>
                  <a:schemeClr val="dk1"/>
                </a:solidFill>
                <a:latin typeface="Calibri"/>
                <a:ea typeface="Calibri"/>
                <a:cs typeface="Calibri"/>
                <a:sym typeface="Calibri"/>
              </a:rPr>
              <a:t>Core idea:</a:t>
            </a:r>
            <a:r>
              <a:rPr b="1" lang="en" sz="1500">
                <a:solidFill>
                  <a:schemeClr val="dk1"/>
                </a:solidFill>
                <a:latin typeface="Calibri"/>
                <a:ea typeface="Calibri"/>
                <a:cs typeface="Calibri"/>
                <a:sym typeface="Calibri"/>
              </a:rPr>
              <a:t> </a:t>
            </a:r>
            <a:r>
              <a:rPr lang="en" sz="1500">
                <a:solidFill>
                  <a:schemeClr val="dk1"/>
                </a:solidFill>
                <a:latin typeface="Calibri"/>
                <a:ea typeface="Calibri"/>
                <a:cs typeface="Calibri"/>
                <a:sym typeface="Calibri"/>
              </a:rPr>
              <a:t>Apply  the same weights</a:t>
            </a:r>
            <a:endParaRPr sz="1500">
              <a:solidFill>
                <a:schemeClr val="dk1"/>
              </a:solidFill>
              <a:latin typeface="Calibri"/>
              <a:ea typeface="Calibri"/>
              <a:cs typeface="Calibri"/>
              <a:sym typeface="Calibri"/>
            </a:endParaRPr>
          </a:p>
          <a:p>
            <a:pPr indent="0" lvl="0" marL="63500" marR="0" rtl="0" algn="l">
              <a:lnSpc>
                <a:spcPct val="100000"/>
              </a:lnSpc>
              <a:spcBef>
                <a:spcPts val="0"/>
              </a:spcBef>
              <a:spcAft>
                <a:spcPts val="0"/>
              </a:spcAft>
              <a:buNone/>
            </a:pPr>
            <a:r>
              <a:rPr lang="en" sz="1500">
                <a:solidFill>
                  <a:schemeClr val="dk1"/>
                </a:solidFill>
                <a:latin typeface="Calibri"/>
                <a:ea typeface="Calibri"/>
                <a:cs typeface="Calibri"/>
                <a:sym typeface="Calibri"/>
              </a:rPr>
              <a:t>𝑊 </a:t>
            </a:r>
            <a:r>
              <a:rPr i="1" lang="en" sz="1500">
                <a:solidFill>
                  <a:schemeClr val="dk1"/>
                </a:solidFill>
                <a:latin typeface="Calibri"/>
                <a:ea typeface="Calibri"/>
                <a:cs typeface="Calibri"/>
                <a:sym typeface="Calibri"/>
              </a:rPr>
              <a:t>repeatedly</a:t>
            </a:r>
            <a:endParaRPr sz="1500">
              <a:solidFill>
                <a:schemeClr val="dk1"/>
              </a:solidFill>
              <a:latin typeface="Calibri"/>
              <a:ea typeface="Calibri"/>
              <a:cs typeface="Calibri"/>
              <a:sym typeface="Calibri"/>
            </a:endParaRPr>
          </a:p>
        </p:txBody>
      </p:sp>
      <p:sp>
        <p:nvSpPr>
          <p:cNvPr id="1187" name="Google Shape;1187;p96"/>
          <p:cNvSpPr txBox="1"/>
          <p:nvPr/>
        </p:nvSpPr>
        <p:spPr>
          <a:xfrm>
            <a:off x="801999" y="1537325"/>
            <a:ext cx="866700" cy="487200"/>
          </a:xfrm>
          <a:prstGeom prst="rect">
            <a:avLst/>
          </a:prstGeom>
          <a:noFill/>
          <a:ln>
            <a:noFill/>
          </a:ln>
        </p:spPr>
        <p:txBody>
          <a:bodyPr anchorCtr="0" anchor="t" bIns="0" lIns="0" spcFirstLastPara="1" rIns="0" wrap="square" tIns="21425">
            <a:spAutoFit/>
          </a:bodyPr>
          <a:lstStyle/>
          <a:p>
            <a:pPr indent="139700" lvl="0" marL="12700" marR="0" rtl="0" algn="l">
              <a:lnSpc>
                <a:spcPct val="116111"/>
              </a:lnSpc>
              <a:spcBef>
                <a:spcPts val="0"/>
              </a:spcBef>
              <a:spcAft>
                <a:spcPts val="0"/>
              </a:spcAft>
              <a:buNone/>
            </a:pPr>
            <a:r>
              <a:rPr lang="en" sz="1400">
                <a:latin typeface="Calibri"/>
                <a:ea typeface="Calibri"/>
                <a:cs typeface="Calibri"/>
                <a:sym typeface="Calibri"/>
              </a:rPr>
              <a:t>outputs  (optional)</a:t>
            </a:r>
            <a:endParaRPr sz="1400">
              <a:latin typeface="Calibri"/>
              <a:ea typeface="Calibri"/>
              <a:cs typeface="Calibri"/>
              <a:sym typeface="Calibri"/>
            </a:endParaRPr>
          </a:p>
        </p:txBody>
      </p:sp>
      <p:sp>
        <p:nvSpPr>
          <p:cNvPr id="1188" name="Google Shape;1188;p96"/>
          <p:cNvSpPr/>
          <p:nvPr/>
        </p:nvSpPr>
        <p:spPr>
          <a:xfrm>
            <a:off x="1551613" y="1673932"/>
            <a:ext cx="117158" cy="240506"/>
          </a:xfrm>
          <a:custGeom>
            <a:rect b="b" l="l" r="r" t="t"/>
            <a:pathLst>
              <a:path extrusionOk="0" h="320675" w="156210">
                <a:moveTo>
                  <a:pt x="155608" y="320423"/>
                </a:moveTo>
                <a:lnTo>
                  <a:pt x="125323" y="315638"/>
                </a:lnTo>
                <a:lnTo>
                  <a:pt x="100592" y="302589"/>
                </a:lnTo>
                <a:lnTo>
                  <a:pt x="83918" y="283234"/>
                </a:lnTo>
                <a:lnTo>
                  <a:pt x="77804" y="259534"/>
                </a:lnTo>
                <a:lnTo>
                  <a:pt x="77804" y="221101"/>
                </a:lnTo>
                <a:lnTo>
                  <a:pt x="71689" y="197399"/>
                </a:lnTo>
                <a:lnTo>
                  <a:pt x="55015" y="178045"/>
                </a:lnTo>
                <a:lnTo>
                  <a:pt x="30284" y="164996"/>
                </a:lnTo>
                <a:lnTo>
                  <a:pt x="0" y="160212"/>
                </a:lnTo>
                <a:lnTo>
                  <a:pt x="30284" y="155426"/>
                </a:lnTo>
                <a:lnTo>
                  <a:pt x="55015" y="142377"/>
                </a:lnTo>
                <a:lnTo>
                  <a:pt x="71689" y="123023"/>
                </a:lnTo>
                <a:lnTo>
                  <a:pt x="77804" y="99322"/>
                </a:lnTo>
                <a:lnTo>
                  <a:pt x="77804" y="60889"/>
                </a:lnTo>
                <a:lnTo>
                  <a:pt x="83918" y="37188"/>
                </a:lnTo>
                <a:lnTo>
                  <a:pt x="100592" y="17834"/>
                </a:lnTo>
                <a:lnTo>
                  <a:pt x="125323" y="4784"/>
                </a:lnTo>
                <a:lnTo>
                  <a:pt x="155608"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97"/>
          <p:cNvSpPr txBox="1"/>
          <p:nvPr>
            <p:ph type="title"/>
          </p:nvPr>
        </p:nvSpPr>
        <p:spPr>
          <a:xfrm>
            <a:off x="515082" y="188600"/>
            <a:ext cx="64692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A Simple RNN Language Model</a:t>
            </a:r>
            <a:endParaRPr/>
          </a:p>
        </p:txBody>
      </p:sp>
      <p:sp>
        <p:nvSpPr>
          <p:cNvPr id="1194" name="Google Shape;1194;p97"/>
          <p:cNvSpPr txBox="1"/>
          <p:nvPr/>
        </p:nvSpPr>
        <p:spPr>
          <a:xfrm>
            <a:off x="4605718" y="4223385"/>
            <a:ext cx="12501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the	students</a:t>
            </a:r>
            <a:endParaRPr sz="1500">
              <a:latin typeface="Calibri"/>
              <a:ea typeface="Calibri"/>
              <a:cs typeface="Calibri"/>
              <a:sym typeface="Calibri"/>
            </a:endParaRPr>
          </a:p>
        </p:txBody>
      </p:sp>
      <p:sp>
        <p:nvSpPr>
          <p:cNvPr id="1195" name="Google Shape;1195;p97"/>
          <p:cNvSpPr txBox="1"/>
          <p:nvPr/>
        </p:nvSpPr>
        <p:spPr>
          <a:xfrm>
            <a:off x="6039983" y="4223385"/>
            <a:ext cx="5910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opened</a:t>
            </a:r>
            <a:endParaRPr sz="1500">
              <a:latin typeface="Calibri"/>
              <a:ea typeface="Calibri"/>
              <a:cs typeface="Calibri"/>
              <a:sym typeface="Calibri"/>
            </a:endParaRPr>
          </a:p>
        </p:txBody>
      </p:sp>
      <p:sp>
        <p:nvSpPr>
          <p:cNvPr id="1196" name="Google Shape;1196;p97"/>
          <p:cNvSpPr txBox="1"/>
          <p:nvPr/>
        </p:nvSpPr>
        <p:spPr>
          <a:xfrm>
            <a:off x="6959041" y="4223385"/>
            <a:ext cx="3813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their</a:t>
            </a:r>
            <a:endParaRPr sz="1500">
              <a:latin typeface="Calibri"/>
              <a:ea typeface="Calibri"/>
              <a:cs typeface="Calibri"/>
              <a:sym typeface="Calibri"/>
            </a:endParaRPr>
          </a:p>
        </p:txBody>
      </p:sp>
      <p:sp>
        <p:nvSpPr>
          <p:cNvPr id="1197" name="Google Shape;1197;p97"/>
          <p:cNvSpPr txBox="1"/>
          <p:nvPr/>
        </p:nvSpPr>
        <p:spPr>
          <a:xfrm>
            <a:off x="1246584" y="4221860"/>
            <a:ext cx="16908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latin typeface="Calibri"/>
                <a:ea typeface="Calibri"/>
                <a:cs typeface="Calibri"/>
                <a:sym typeface="Calibri"/>
              </a:rPr>
              <a:t>words / one-hot vectors</a:t>
            </a:r>
            <a:endParaRPr sz="1400">
              <a:latin typeface="Calibri"/>
              <a:ea typeface="Calibri"/>
              <a:cs typeface="Calibri"/>
              <a:sym typeface="Calibri"/>
            </a:endParaRPr>
          </a:p>
        </p:txBody>
      </p:sp>
      <p:sp>
        <p:nvSpPr>
          <p:cNvPr id="1198" name="Google Shape;1198;p97"/>
          <p:cNvSpPr/>
          <p:nvPr/>
        </p:nvSpPr>
        <p:spPr>
          <a:xfrm>
            <a:off x="1242393" y="4443557"/>
            <a:ext cx="890100" cy="246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99" name="Google Shape;1199;p97"/>
          <p:cNvSpPr/>
          <p:nvPr/>
        </p:nvSpPr>
        <p:spPr>
          <a:xfrm>
            <a:off x="4576019" y="4436400"/>
            <a:ext cx="330600" cy="240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00" name="Google Shape;1200;p97"/>
          <p:cNvSpPr/>
          <p:nvPr/>
        </p:nvSpPr>
        <p:spPr>
          <a:xfrm>
            <a:off x="6988206" y="4436400"/>
            <a:ext cx="318600" cy="240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01" name="Google Shape;1201;p97"/>
          <p:cNvSpPr/>
          <p:nvPr/>
        </p:nvSpPr>
        <p:spPr>
          <a:xfrm>
            <a:off x="6174762" y="4436400"/>
            <a:ext cx="330300" cy="2400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02" name="Google Shape;1202;p97"/>
          <p:cNvSpPr/>
          <p:nvPr/>
        </p:nvSpPr>
        <p:spPr>
          <a:xfrm>
            <a:off x="5348239" y="4436400"/>
            <a:ext cx="350700" cy="240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03" name="Google Shape;1203;p97"/>
          <p:cNvSpPr txBox="1"/>
          <p:nvPr/>
        </p:nvSpPr>
        <p:spPr>
          <a:xfrm>
            <a:off x="6281537" y="357759"/>
            <a:ext cx="335100" cy="3483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100">
                <a:solidFill>
                  <a:srgbClr val="175E54"/>
                </a:solidFill>
                <a:latin typeface="Calibri"/>
                <a:ea typeface="Calibri"/>
                <a:cs typeface="Calibri"/>
                <a:sym typeface="Calibri"/>
              </a:rPr>
              <a:t>books</a:t>
            </a:r>
            <a:endParaRPr sz="1100">
              <a:latin typeface="Calibri"/>
              <a:ea typeface="Calibri"/>
              <a:cs typeface="Calibri"/>
              <a:sym typeface="Calibri"/>
            </a:endParaRPr>
          </a:p>
        </p:txBody>
      </p:sp>
      <p:sp>
        <p:nvSpPr>
          <p:cNvPr id="1204" name="Google Shape;1204;p97"/>
          <p:cNvSpPr txBox="1"/>
          <p:nvPr/>
        </p:nvSpPr>
        <p:spPr>
          <a:xfrm>
            <a:off x="6881965" y="501777"/>
            <a:ext cx="419700" cy="3483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100">
                <a:solidFill>
                  <a:srgbClr val="175E54"/>
                </a:solidFill>
                <a:latin typeface="Calibri"/>
                <a:ea typeface="Calibri"/>
                <a:cs typeface="Calibri"/>
                <a:sym typeface="Calibri"/>
              </a:rPr>
              <a:t>laptops</a:t>
            </a:r>
            <a:endParaRPr sz="1100">
              <a:latin typeface="Calibri"/>
              <a:ea typeface="Calibri"/>
              <a:cs typeface="Calibri"/>
              <a:sym typeface="Calibri"/>
            </a:endParaRPr>
          </a:p>
        </p:txBody>
      </p:sp>
      <p:sp>
        <p:nvSpPr>
          <p:cNvPr id="1205" name="Google Shape;1205;p97"/>
          <p:cNvSpPr/>
          <p:nvPr/>
        </p:nvSpPr>
        <p:spPr>
          <a:xfrm>
            <a:off x="4317031" y="3436678"/>
            <a:ext cx="244800" cy="1518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06" name="Google Shape;1206;p97"/>
          <p:cNvSpPr txBox="1"/>
          <p:nvPr/>
        </p:nvSpPr>
        <p:spPr>
          <a:xfrm>
            <a:off x="1246573" y="3316600"/>
            <a:ext cx="15336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rgbClr val="610059"/>
                </a:solidFill>
                <a:latin typeface="Calibri"/>
                <a:ea typeface="Calibri"/>
                <a:cs typeface="Calibri"/>
                <a:sym typeface="Calibri"/>
              </a:rPr>
              <a:t>word embeddings</a:t>
            </a:r>
            <a:endParaRPr sz="1400">
              <a:latin typeface="Calibri"/>
              <a:ea typeface="Calibri"/>
              <a:cs typeface="Calibri"/>
              <a:sym typeface="Calibri"/>
            </a:endParaRPr>
          </a:p>
        </p:txBody>
      </p:sp>
      <p:sp>
        <p:nvSpPr>
          <p:cNvPr id="1207" name="Google Shape;1207;p97"/>
          <p:cNvSpPr/>
          <p:nvPr/>
        </p:nvSpPr>
        <p:spPr>
          <a:xfrm>
            <a:off x="1268082" y="3589822"/>
            <a:ext cx="846000" cy="156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08" name="Google Shape;1208;p97"/>
          <p:cNvSpPr/>
          <p:nvPr/>
        </p:nvSpPr>
        <p:spPr>
          <a:xfrm>
            <a:off x="5671004" y="189103"/>
            <a:ext cx="2443200" cy="2112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09" name="Google Shape;1209;p97"/>
          <p:cNvSpPr/>
          <p:nvPr/>
        </p:nvSpPr>
        <p:spPr>
          <a:xfrm>
            <a:off x="7221527" y="1668581"/>
            <a:ext cx="148500" cy="1296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nvGrpSpPr>
          <p:cNvPr id="1210" name="Google Shape;1210;p97"/>
          <p:cNvGrpSpPr/>
          <p:nvPr/>
        </p:nvGrpSpPr>
        <p:grpSpPr>
          <a:xfrm>
            <a:off x="6143663" y="539458"/>
            <a:ext cx="1575434" cy="838838"/>
            <a:chOff x="8191551" y="719277"/>
            <a:chExt cx="2100579" cy="1118451"/>
          </a:xfrm>
        </p:grpSpPr>
        <p:sp>
          <p:nvSpPr>
            <p:cNvPr id="1211" name="Google Shape;1211;p97"/>
            <p:cNvSpPr/>
            <p:nvPr/>
          </p:nvSpPr>
          <p:spPr>
            <a:xfrm>
              <a:off x="8561438" y="719277"/>
              <a:ext cx="76200" cy="293369"/>
            </a:xfrm>
            <a:custGeom>
              <a:rect b="b" l="l" r="r" t="t"/>
              <a:pathLst>
                <a:path extrusionOk="0" h="293369" w="76200">
                  <a:moveTo>
                    <a:pt x="33330" y="216650"/>
                  </a:moveTo>
                  <a:lnTo>
                    <a:pt x="0" y="216700"/>
                  </a:lnTo>
                  <a:lnTo>
                    <a:pt x="38214" y="292849"/>
                  </a:lnTo>
                  <a:lnTo>
                    <a:pt x="69832" y="229349"/>
                  </a:lnTo>
                  <a:lnTo>
                    <a:pt x="33350" y="229349"/>
                  </a:lnTo>
                  <a:lnTo>
                    <a:pt x="33330" y="216650"/>
                  </a:lnTo>
                  <a:close/>
                </a:path>
                <a:path extrusionOk="0" h="293369" w="76200">
                  <a:moveTo>
                    <a:pt x="42855" y="216635"/>
                  </a:moveTo>
                  <a:lnTo>
                    <a:pt x="33330" y="216650"/>
                  </a:lnTo>
                  <a:lnTo>
                    <a:pt x="33350" y="229349"/>
                  </a:lnTo>
                  <a:lnTo>
                    <a:pt x="42875" y="229336"/>
                  </a:lnTo>
                  <a:lnTo>
                    <a:pt x="42855" y="216635"/>
                  </a:lnTo>
                  <a:close/>
                </a:path>
                <a:path extrusionOk="0" h="293369" w="76200">
                  <a:moveTo>
                    <a:pt x="76187" y="216585"/>
                  </a:moveTo>
                  <a:lnTo>
                    <a:pt x="42855" y="216635"/>
                  </a:lnTo>
                  <a:lnTo>
                    <a:pt x="42875" y="229336"/>
                  </a:lnTo>
                  <a:lnTo>
                    <a:pt x="33350" y="229349"/>
                  </a:lnTo>
                  <a:lnTo>
                    <a:pt x="69838" y="229336"/>
                  </a:lnTo>
                  <a:lnTo>
                    <a:pt x="76187" y="216585"/>
                  </a:lnTo>
                  <a:close/>
                </a:path>
                <a:path extrusionOk="0" h="293369" w="76200">
                  <a:moveTo>
                    <a:pt x="42519" y="0"/>
                  </a:moveTo>
                  <a:lnTo>
                    <a:pt x="32994" y="12"/>
                  </a:lnTo>
                  <a:lnTo>
                    <a:pt x="33330" y="216650"/>
                  </a:lnTo>
                  <a:lnTo>
                    <a:pt x="42855" y="216635"/>
                  </a:lnTo>
                  <a:lnTo>
                    <a:pt x="42519" y="0"/>
                  </a:lnTo>
                  <a:close/>
                </a:path>
              </a:pathLst>
            </a:custGeom>
            <a:solidFill>
              <a:srgbClr val="175E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12" name="Google Shape;1212;p97"/>
            <p:cNvSpPr/>
            <p:nvPr/>
          </p:nvSpPr>
          <p:spPr>
            <a:xfrm>
              <a:off x="8191551" y="1711515"/>
              <a:ext cx="336550" cy="0"/>
            </a:xfrm>
            <a:custGeom>
              <a:rect b="b" l="l" r="r" t="t"/>
              <a:pathLst>
                <a:path extrusionOk="0" h="120000" w="336550">
                  <a:moveTo>
                    <a:pt x="0" y="0"/>
                  </a:moveTo>
                  <a:lnTo>
                    <a:pt x="336511" y="0"/>
                  </a:lnTo>
                </a:path>
              </a:pathLst>
            </a:custGeom>
            <a:noFill/>
            <a:ln cap="flat" cmpd="sng" w="12550">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13" name="Google Shape;1213;p97"/>
            <p:cNvSpPr/>
            <p:nvPr/>
          </p:nvSpPr>
          <p:spPr>
            <a:xfrm>
              <a:off x="8191551" y="1716277"/>
              <a:ext cx="479425" cy="0"/>
            </a:xfrm>
            <a:custGeom>
              <a:rect b="b" l="l" r="r" t="t"/>
              <a:pathLst>
                <a:path extrusionOk="0" h="120000" w="479425">
                  <a:moveTo>
                    <a:pt x="0" y="0"/>
                  </a:moveTo>
                  <a:lnTo>
                    <a:pt x="479209" y="0"/>
                  </a:lnTo>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14" name="Google Shape;1214;p97"/>
            <p:cNvSpPr/>
            <p:nvPr/>
          </p:nvSpPr>
          <p:spPr>
            <a:xfrm>
              <a:off x="10098214" y="1711515"/>
              <a:ext cx="193675" cy="0"/>
            </a:xfrm>
            <a:custGeom>
              <a:rect b="b" l="l" r="r" t="t"/>
              <a:pathLst>
                <a:path extrusionOk="0" h="120000" w="193675">
                  <a:moveTo>
                    <a:pt x="0" y="0"/>
                  </a:moveTo>
                  <a:lnTo>
                    <a:pt x="193317" y="0"/>
                  </a:lnTo>
                </a:path>
              </a:pathLst>
            </a:custGeom>
            <a:noFill/>
            <a:ln cap="flat" cmpd="sng" w="12550">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15" name="Google Shape;1215;p97"/>
            <p:cNvSpPr/>
            <p:nvPr/>
          </p:nvSpPr>
          <p:spPr>
            <a:xfrm>
              <a:off x="8191551" y="1716277"/>
              <a:ext cx="2100579" cy="6350"/>
            </a:xfrm>
            <a:custGeom>
              <a:rect b="b" l="l" r="r" t="t"/>
              <a:pathLst>
                <a:path extrusionOk="0" h="6350" w="2100579">
                  <a:moveTo>
                    <a:pt x="1906663" y="0"/>
                  </a:moveTo>
                  <a:lnTo>
                    <a:pt x="2099981" y="0"/>
                  </a:lnTo>
                </a:path>
                <a:path extrusionOk="0" h="6350" w="2100579">
                  <a:moveTo>
                    <a:pt x="0" y="6287"/>
                  </a:moveTo>
                  <a:lnTo>
                    <a:pt x="2099981" y="6287"/>
                  </a:lnTo>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16" name="Google Shape;1216;p97"/>
            <p:cNvSpPr/>
            <p:nvPr/>
          </p:nvSpPr>
          <p:spPr>
            <a:xfrm>
              <a:off x="8385365" y="1630299"/>
              <a:ext cx="143509" cy="87630"/>
            </a:xfrm>
            <a:custGeom>
              <a:rect b="b" l="l" r="r" t="t"/>
              <a:pathLst>
                <a:path extrusionOk="0" h="87630" w="143509">
                  <a:moveTo>
                    <a:pt x="143179" y="0"/>
                  </a:moveTo>
                  <a:lnTo>
                    <a:pt x="0" y="0"/>
                  </a:lnTo>
                  <a:lnTo>
                    <a:pt x="0" y="87502"/>
                  </a:lnTo>
                  <a:lnTo>
                    <a:pt x="143179" y="87502"/>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17" name="Google Shape;1217;p97"/>
            <p:cNvSpPr/>
            <p:nvPr/>
          </p:nvSpPr>
          <p:spPr>
            <a:xfrm>
              <a:off x="8385365" y="1630299"/>
              <a:ext cx="143509" cy="87630"/>
            </a:xfrm>
            <a:custGeom>
              <a:rect b="b" l="l" r="r" t="t"/>
              <a:pathLst>
                <a:path extrusionOk="0" h="87630" w="143509">
                  <a:moveTo>
                    <a:pt x="0" y="0"/>
                  </a:moveTo>
                  <a:lnTo>
                    <a:pt x="143184" y="0"/>
                  </a:lnTo>
                  <a:lnTo>
                    <a:pt x="143184" y="87496"/>
                  </a:lnTo>
                  <a:lnTo>
                    <a:pt x="0" y="87496"/>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18" name="Google Shape;1218;p97"/>
            <p:cNvSpPr/>
            <p:nvPr/>
          </p:nvSpPr>
          <p:spPr>
            <a:xfrm>
              <a:off x="8528063" y="1012126"/>
              <a:ext cx="143509" cy="706119"/>
            </a:xfrm>
            <a:custGeom>
              <a:rect b="b" l="l" r="r" t="t"/>
              <a:pathLst>
                <a:path extrusionOk="0" h="706119" w="143509">
                  <a:moveTo>
                    <a:pt x="143179" y="0"/>
                  </a:moveTo>
                  <a:lnTo>
                    <a:pt x="0" y="0"/>
                  </a:lnTo>
                  <a:lnTo>
                    <a:pt x="0" y="705675"/>
                  </a:lnTo>
                  <a:lnTo>
                    <a:pt x="143179" y="705675"/>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19" name="Google Shape;1219;p97"/>
            <p:cNvSpPr/>
            <p:nvPr/>
          </p:nvSpPr>
          <p:spPr>
            <a:xfrm>
              <a:off x="8528063" y="1012126"/>
              <a:ext cx="143509" cy="706119"/>
            </a:xfrm>
            <a:custGeom>
              <a:rect b="b" l="l" r="r" t="t"/>
              <a:pathLst>
                <a:path extrusionOk="0" h="706119" w="143509">
                  <a:moveTo>
                    <a:pt x="0" y="0"/>
                  </a:moveTo>
                  <a:lnTo>
                    <a:pt x="143184" y="0"/>
                  </a:lnTo>
                  <a:lnTo>
                    <a:pt x="143184" y="705676"/>
                  </a:lnTo>
                  <a:lnTo>
                    <a:pt x="0" y="705676"/>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20" name="Google Shape;1220;p97"/>
            <p:cNvSpPr/>
            <p:nvPr/>
          </p:nvSpPr>
          <p:spPr>
            <a:xfrm>
              <a:off x="8670760" y="1535341"/>
              <a:ext cx="143509" cy="182880"/>
            </a:xfrm>
            <a:custGeom>
              <a:rect b="b" l="l" r="r" t="t"/>
              <a:pathLst>
                <a:path extrusionOk="0" h="182880" w="143509">
                  <a:moveTo>
                    <a:pt x="143179" y="0"/>
                  </a:moveTo>
                  <a:lnTo>
                    <a:pt x="0" y="0"/>
                  </a:lnTo>
                  <a:lnTo>
                    <a:pt x="0" y="182460"/>
                  </a:lnTo>
                  <a:lnTo>
                    <a:pt x="143179" y="182460"/>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21" name="Google Shape;1221;p97"/>
            <p:cNvSpPr/>
            <p:nvPr/>
          </p:nvSpPr>
          <p:spPr>
            <a:xfrm>
              <a:off x="8670760" y="1535341"/>
              <a:ext cx="143509" cy="182880"/>
            </a:xfrm>
            <a:custGeom>
              <a:rect b="b" l="l" r="r" t="t"/>
              <a:pathLst>
                <a:path extrusionOk="0" h="182880" w="143509">
                  <a:moveTo>
                    <a:pt x="0" y="0"/>
                  </a:moveTo>
                  <a:lnTo>
                    <a:pt x="143184" y="0"/>
                  </a:lnTo>
                  <a:lnTo>
                    <a:pt x="143184" y="182455"/>
                  </a:lnTo>
                  <a:lnTo>
                    <a:pt x="0" y="182455"/>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22" name="Google Shape;1222;p97"/>
            <p:cNvSpPr/>
            <p:nvPr/>
          </p:nvSpPr>
          <p:spPr>
            <a:xfrm>
              <a:off x="8813457" y="1427086"/>
              <a:ext cx="143509" cy="290830"/>
            </a:xfrm>
            <a:custGeom>
              <a:rect b="b" l="l" r="r" t="t"/>
              <a:pathLst>
                <a:path extrusionOk="0" h="290830" w="143509">
                  <a:moveTo>
                    <a:pt x="143179" y="0"/>
                  </a:moveTo>
                  <a:lnTo>
                    <a:pt x="0" y="0"/>
                  </a:lnTo>
                  <a:lnTo>
                    <a:pt x="0" y="290715"/>
                  </a:lnTo>
                  <a:lnTo>
                    <a:pt x="143179" y="290715"/>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23" name="Google Shape;1223;p97"/>
            <p:cNvSpPr/>
            <p:nvPr/>
          </p:nvSpPr>
          <p:spPr>
            <a:xfrm>
              <a:off x="8813457" y="1427086"/>
              <a:ext cx="143509" cy="290830"/>
            </a:xfrm>
            <a:custGeom>
              <a:rect b="b" l="l" r="r" t="t"/>
              <a:pathLst>
                <a:path extrusionOk="0" h="290830" w="143509">
                  <a:moveTo>
                    <a:pt x="0" y="0"/>
                  </a:moveTo>
                  <a:lnTo>
                    <a:pt x="143184" y="0"/>
                  </a:lnTo>
                  <a:lnTo>
                    <a:pt x="143184" y="290707"/>
                  </a:lnTo>
                  <a:lnTo>
                    <a:pt x="0" y="290707"/>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24" name="Google Shape;1224;p97"/>
            <p:cNvSpPr/>
            <p:nvPr/>
          </p:nvSpPr>
          <p:spPr>
            <a:xfrm>
              <a:off x="8956154" y="1630299"/>
              <a:ext cx="143509" cy="87630"/>
            </a:xfrm>
            <a:custGeom>
              <a:rect b="b" l="l" r="r" t="t"/>
              <a:pathLst>
                <a:path extrusionOk="0" h="87630" w="143509">
                  <a:moveTo>
                    <a:pt x="143179" y="0"/>
                  </a:moveTo>
                  <a:lnTo>
                    <a:pt x="0" y="0"/>
                  </a:lnTo>
                  <a:lnTo>
                    <a:pt x="0" y="87502"/>
                  </a:lnTo>
                  <a:lnTo>
                    <a:pt x="143179" y="87502"/>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25" name="Google Shape;1225;p97"/>
            <p:cNvSpPr/>
            <p:nvPr/>
          </p:nvSpPr>
          <p:spPr>
            <a:xfrm>
              <a:off x="8956154" y="1630299"/>
              <a:ext cx="143509" cy="87630"/>
            </a:xfrm>
            <a:custGeom>
              <a:rect b="b" l="l" r="r" t="t"/>
              <a:pathLst>
                <a:path extrusionOk="0" h="87630" w="143509">
                  <a:moveTo>
                    <a:pt x="0" y="0"/>
                  </a:moveTo>
                  <a:lnTo>
                    <a:pt x="143184" y="0"/>
                  </a:lnTo>
                  <a:lnTo>
                    <a:pt x="143184" y="87496"/>
                  </a:lnTo>
                  <a:lnTo>
                    <a:pt x="0" y="87496"/>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26" name="Google Shape;1226;p97"/>
            <p:cNvSpPr/>
            <p:nvPr/>
          </p:nvSpPr>
          <p:spPr>
            <a:xfrm>
              <a:off x="9098851" y="1403273"/>
              <a:ext cx="143509" cy="314960"/>
            </a:xfrm>
            <a:custGeom>
              <a:rect b="b" l="l" r="r" t="t"/>
              <a:pathLst>
                <a:path extrusionOk="0" h="314960" w="143509">
                  <a:moveTo>
                    <a:pt x="143179" y="0"/>
                  </a:moveTo>
                  <a:lnTo>
                    <a:pt x="0" y="0"/>
                  </a:lnTo>
                  <a:lnTo>
                    <a:pt x="0" y="314528"/>
                  </a:lnTo>
                  <a:lnTo>
                    <a:pt x="143179" y="314528"/>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27" name="Google Shape;1227;p97"/>
            <p:cNvSpPr/>
            <p:nvPr/>
          </p:nvSpPr>
          <p:spPr>
            <a:xfrm>
              <a:off x="9098851" y="1403273"/>
              <a:ext cx="143509" cy="314960"/>
            </a:xfrm>
            <a:custGeom>
              <a:rect b="b" l="l" r="r" t="t"/>
              <a:pathLst>
                <a:path extrusionOk="0" h="314960" w="143509">
                  <a:moveTo>
                    <a:pt x="0" y="0"/>
                  </a:moveTo>
                  <a:lnTo>
                    <a:pt x="143184" y="0"/>
                  </a:lnTo>
                  <a:lnTo>
                    <a:pt x="143184" y="314529"/>
                  </a:lnTo>
                  <a:lnTo>
                    <a:pt x="0" y="314529"/>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28" name="Google Shape;1228;p97"/>
            <p:cNvSpPr/>
            <p:nvPr/>
          </p:nvSpPr>
          <p:spPr>
            <a:xfrm>
              <a:off x="9241549" y="1427086"/>
              <a:ext cx="143509" cy="290830"/>
            </a:xfrm>
            <a:custGeom>
              <a:rect b="b" l="l" r="r" t="t"/>
              <a:pathLst>
                <a:path extrusionOk="0" h="290830" w="143509">
                  <a:moveTo>
                    <a:pt x="143179" y="0"/>
                  </a:moveTo>
                  <a:lnTo>
                    <a:pt x="0" y="0"/>
                  </a:lnTo>
                  <a:lnTo>
                    <a:pt x="0" y="290715"/>
                  </a:lnTo>
                  <a:lnTo>
                    <a:pt x="143179" y="290715"/>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29" name="Google Shape;1229;p97"/>
            <p:cNvSpPr/>
            <p:nvPr/>
          </p:nvSpPr>
          <p:spPr>
            <a:xfrm>
              <a:off x="9241549" y="1427086"/>
              <a:ext cx="143509" cy="290830"/>
            </a:xfrm>
            <a:custGeom>
              <a:rect b="b" l="l" r="r" t="t"/>
              <a:pathLst>
                <a:path extrusionOk="0" h="290830" w="143509">
                  <a:moveTo>
                    <a:pt x="0" y="0"/>
                  </a:moveTo>
                  <a:lnTo>
                    <a:pt x="143184" y="0"/>
                  </a:lnTo>
                  <a:lnTo>
                    <a:pt x="143184" y="290708"/>
                  </a:lnTo>
                  <a:lnTo>
                    <a:pt x="0" y="290708"/>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30" name="Google Shape;1230;p97"/>
            <p:cNvSpPr/>
            <p:nvPr/>
          </p:nvSpPr>
          <p:spPr>
            <a:xfrm>
              <a:off x="9526943" y="1585518"/>
              <a:ext cx="143509" cy="132714"/>
            </a:xfrm>
            <a:custGeom>
              <a:rect b="b" l="l" r="r" t="t"/>
              <a:pathLst>
                <a:path extrusionOk="0" h="132714" w="143509">
                  <a:moveTo>
                    <a:pt x="143179" y="0"/>
                  </a:moveTo>
                  <a:lnTo>
                    <a:pt x="0" y="0"/>
                  </a:lnTo>
                  <a:lnTo>
                    <a:pt x="0" y="132283"/>
                  </a:lnTo>
                  <a:lnTo>
                    <a:pt x="143179" y="132283"/>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31" name="Google Shape;1231;p97"/>
            <p:cNvSpPr/>
            <p:nvPr/>
          </p:nvSpPr>
          <p:spPr>
            <a:xfrm>
              <a:off x="9526943" y="1585518"/>
              <a:ext cx="143509" cy="132714"/>
            </a:xfrm>
            <a:custGeom>
              <a:rect b="b" l="l" r="r" t="t"/>
              <a:pathLst>
                <a:path extrusionOk="0" h="132714" w="143509">
                  <a:moveTo>
                    <a:pt x="0" y="0"/>
                  </a:moveTo>
                  <a:lnTo>
                    <a:pt x="143184" y="0"/>
                  </a:lnTo>
                  <a:lnTo>
                    <a:pt x="143184" y="132279"/>
                  </a:lnTo>
                  <a:lnTo>
                    <a:pt x="0" y="132279"/>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32" name="Google Shape;1232;p97"/>
            <p:cNvSpPr/>
            <p:nvPr/>
          </p:nvSpPr>
          <p:spPr>
            <a:xfrm>
              <a:off x="9669640" y="1479664"/>
              <a:ext cx="143509" cy="238760"/>
            </a:xfrm>
            <a:custGeom>
              <a:rect b="b" l="l" r="r" t="t"/>
              <a:pathLst>
                <a:path extrusionOk="0" h="238760" w="143509">
                  <a:moveTo>
                    <a:pt x="143179" y="0"/>
                  </a:moveTo>
                  <a:lnTo>
                    <a:pt x="0" y="0"/>
                  </a:lnTo>
                  <a:lnTo>
                    <a:pt x="0" y="238137"/>
                  </a:lnTo>
                  <a:lnTo>
                    <a:pt x="143179" y="238137"/>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33" name="Google Shape;1233;p97"/>
            <p:cNvSpPr/>
            <p:nvPr/>
          </p:nvSpPr>
          <p:spPr>
            <a:xfrm>
              <a:off x="9669640" y="1479664"/>
              <a:ext cx="143509" cy="238125"/>
            </a:xfrm>
            <a:custGeom>
              <a:rect b="b" l="l" r="r" t="t"/>
              <a:pathLst>
                <a:path extrusionOk="0" h="238125" w="143509">
                  <a:moveTo>
                    <a:pt x="0" y="0"/>
                  </a:moveTo>
                  <a:lnTo>
                    <a:pt x="143184" y="0"/>
                  </a:lnTo>
                  <a:lnTo>
                    <a:pt x="143184" y="238129"/>
                  </a:lnTo>
                  <a:lnTo>
                    <a:pt x="0" y="238129"/>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34" name="Google Shape;1234;p97"/>
            <p:cNvSpPr/>
            <p:nvPr/>
          </p:nvSpPr>
          <p:spPr>
            <a:xfrm>
              <a:off x="9812337" y="1396263"/>
              <a:ext cx="143509" cy="321944"/>
            </a:xfrm>
            <a:custGeom>
              <a:rect b="b" l="l" r="r" t="t"/>
              <a:pathLst>
                <a:path extrusionOk="0" h="321944" w="143509">
                  <a:moveTo>
                    <a:pt x="143179" y="0"/>
                  </a:moveTo>
                  <a:lnTo>
                    <a:pt x="0" y="0"/>
                  </a:lnTo>
                  <a:lnTo>
                    <a:pt x="0" y="321538"/>
                  </a:lnTo>
                  <a:lnTo>
                    <a:pt x="143179" y="321538"/>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35" name="Google Shape;1235;p97"/>
            <p:cNvSpPr/>
            <p:nvPr/>
          </p:nvSpPr>
          <p:spPr>
            <a:xfrm>
              <a:off x="9812337" y="1396263"/>
              <a:ext cx="143509" cy="321944"/>
            </a:xfrm>
            <a:custGeom>
              <a:rect b="b" l="l" r="r" t="t"/>
              <a:pathLst>
                <a:path extrusionOk="0" h="321944" w="143509">
                  <a:moveTo>
                    <a:pt x="0" y="0"/>
                  </a:moveTo>
                  <a:lnTo>
                    <a:pt x="143184" y="0"/>
                  </a:lnTo>
                  <a:lnTo>
                    <a:pt x="143184" y="321531"/>
                  </a:lnTo>
                  <a:lnTo>
                    <a:pt x="0" y="321531"/>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36" name="Google Shape;1236;p97"/>
            <p:cNvSpPr/>
            <p:nvPr/>
          </p:nvSpPr>
          <p:spPr>
            <a:xfrm>
              <a:off x="9955022" y="1661883"/>
              <a:ext cx="143509" cy="56514"/>
            </a:xfrm>
            <a:custGeom>
              <a:rect b="b" l="l" r="r" t="t"/>
              <a:pathLst>
                <a:path extrusionOk="0" h="56514" w="143509">
                  <a:moveTo>
                    <a:pt x="143192" y="0"/>
                  </a:moveTo>
                  <a:lnTo>
                    <a:pt x="0" y="0"/>
                  </a:lnTo>
                  <a:lnTo>
                    <a:pt x="0" y="55918"/>
                  </a:lnTo>
                  <a:lnTo>
                    <a:pt x="143192" y="55918"/>
                  </a:lnTo>
                  <a:lnTo>
                    <a:pt x="143192"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37" name="Google Shape;1237;p97"/>
            <p:cNvSpPr/>
            <p:nvPr/>
          </p:nvSpPr>
          <p:spPr>
            <a:xfrm>
              <a:off x="9955022" y="1661883"/>
              <a:ext cx="143509" cy="56514"/>
            </a:xfrm>
            <a:custGeom>
              <a:rect b="b" l="l" r="r" t="t"/>
              <a:pathLst>
                <a:path extrusionOk="0" h="56514" w="143509">
                  <a:moveTo>
                    <a:pt x="0" y="0"/>
                  </a:moveTo>
                  <a:lnTo>
                    <a:pt x="143184" y="0"/>
                  </a:lnTo>
                  <a:lnTo>
                    <a:pt x="143184" y="55911"/>
                  </a:lnTo>
                  <a:lnTo>
                    <a:pt x="0" y="55911"/>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38" name="Google Shape;1238;p97"/>
            <p:cNvSpPr/>
            <p:nvPr/>
          </p:nvSpPr>
          <p:spPr>
            <a:xfrm>
              <a:off x="8385365" y="1761528"/>
              <a:ext cx="1713229" cy="76200"/>
            </a:xfrm>
            <a:custGeom>
              <a:rect b="b" l="l" r="r" t="t"/>
              <a:pathLst>
                <a:path extrusionOk="0" h="76200" w="1713229">
                  <a:moveTo>
                    <a:pt x="76200" y="0"/>
                  </a:moveTo>
                  <a:lnTo>
                    <a:pt x="0" y="38100"/>
                  </a:lnTo>
                  <a:lnTo>
                    <a:pt x="76200" y="76200"/>
                  </a:lnTo>
                  <a:lnTo>
                    <a:pt x="76200" y="47625"/>
                  </a:lnTo>
                  <a:lnTo>
                    <a:pt x="63500" y="47625"/>
                  </a:lnTo>
                  <a:lnTo>
                    <a:pt x="63500" y="28575"/>
                  </a:lnTo>
                  <a:lnTo>
                    <a:pt x="76200" y="28575"/>
                  </a:lnTo>
                  <a:lnTo>
                    <a:pt x="76200" y="0"/>
                  </a:lnTo>
                  <a:close/>
                </a:path>
                <a:path extrusionOk="0" h="76200" w="1713229">
                  <a:moveTo>
                    <a:pt x="1636649" y="0"/>
                  </a:moveTo>
                  <a:lnTo>
                    <a:pt x="1636649" y="76200"/>
                  </a:lnTo>
                  <a:lnTo>
                    <a:pt x="1693799" y="47625"/>
                  </a:lnTo>
                  <a:lnTo>
                    <a:pt x="1649349" y="47625"/>
                  </a:lnTo>
                  <a:lnTo>
                    <a:pt x="1649349" y="28575"/>
                  </a:lnTo>
                  <a:lnTo>
                    <a:pt x="1693799" y="28575"/>
                  </a:lnTo>
                  <a:lnTo>
                    <a:pt x="1636649" y="0"/>
                  </a:lnTo>
                  <a:close/>
                </a:path>
                <a:path extrusionOk="0" h="76200" w="1713229">
                  <a:moveTo>
                    <a:pt x="76200" y="28575"/>
                  </a:moveTo>
                  <a:lnTo>
                    <a:pt x="63500" y="28575"/>
                  </a:lnTo>
                  <a:lnTo>
                    <a:pt x="63500" y="47625"/>
                  </a:lnTo>
                  <a:lnTo>
                    <a:pt x="76200" y="47625"/>
                  </a:lnTo>
                  <a:lnTo>
                    <a:pt x="76200" y="28575"/>
                  </a:lnTo>
                  <a:close/>
                </a:path>
                <a:path extrusionOk="0" h="76200" w="1713229">
                  <a:moveTo>
                    <a:pt x="1636649" y="28575"/>
                  </a:moveTo>
                  <a:lnTo>
                    <a:pt x="76200" y="28575"/>
                  </a:lnTo>
                  <a:lnTo>
                    <a:pt x="76200" y="47625"/>
                  </a:lnTo>
                  <a:lnTo>
                    <a:pt x="1636649" y="47625"/>
                  </a:lnTo>
                  <a:lnTo>
                    <a:pt x="1636649" y="28575"/>
                  </a:lnTo>
                  <a:close/>
                </a:path>
                <a:path extrusionOk="0" h="76200" w="1713229">
                  <a:moveTo>
                    <a:pt x="1693799" y="28575"/>
                  </a:moveTo>
                  <a:lnTo>
                    <a:pt x="1649349" y="28575"/>
                  </a:lnTo>
                  <a:lnTo>
                    <a:pt x="1649349" y="47625"/>
                  </a:lnTo>
                  <a:lnTo>
                    <a:pt x="1693799" y="47625"/>
                  </a:lnTo>
                  <a:lnTo>
                    <a:pt x="1712849" y="38100"/>
                  </a:lnTo>
                  <a:lnTo>
                    <a:pt x="1693799" y="28575"/>
                  </a:lnTo>
                  <a:close/>
                </a:path>
              </a:pathLst>
            </a:custGeom>
            <a:solidFill>
              <a:srgbClr val="175E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39" name="Google Shape;1239;p97"/>
            <p:cNvSpPr/>
            <p:nvPr/>
          </p:nvSpPr>
          <p:spPr>
            <a:xfrm>
              <a:off x="9417736" y="954989"/>
              <a:ext cx="76200" cy="2331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grpSp>
        <p:nvGrpSpPr>
          <p:cNvPr id="1240" name="Google Shape;1240;p97"/>
          <p:cNvGrpSpPr/>
          <p:nvPr/>
        </p:nvGrpSpPr>
        <p:grpSpPr>
          <a:xfrm>
            <a:off x="3604441" y="1437970"/>
            <a:ext cx="3821700" cy="2799931"/>
            <a:chOff x="4805922" y="1917293"/>
            <a:chExt cx="5095600" cy="3733241"/>
          </a:xfrm>
        </p:grpSpPr>
        <p:sp>
          <p:nvSpPr>
            <p:cNvPr id="1241" name="Google Shape;1241;p97"/>
            <p:cNvSpPr/>
            <p:nvPr/>
          </p:nvSpPr>
          <p:spPr>
            <a:xfrm>
              <a:off x="6839756" y="4556793"/>
              <a:ext cx="327900" cy="2043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42" name="Google Shape;1242;p97"/>
            <p:cNvSpPr/>
            <p:nvPr/>
          </p:nvSpPr>
          <p:spPr>
            <a:xfrm>
              <a:off x="7312570" y="4328909"/>
              <a:ext cx="165300" cy="1572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43" name="Google Shape;1243;p97"/>
            <p:cNvSpPr/>
            <p:nvPr/>
          </p:nvSpPr>
          <p:spPr>
            <a:xfrm>
              <a:off x="7312570" y="4536135"/>
              <a:ext cx="165300" cy="1572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44" name="Google Shape;1244;p97"/>
            <p:cNvSpPr/>
            <p:nvPr/>
          </p:nvSpPr>
          <p:spPr>
            <a:xfrm>
              <a:off x="7312570" y="4743348"/>
              <a:ext cx="165300" cy="1572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45" name="Google Shape;1245;p97"/>
            <p:cNvSpPr/>
            <p:nvPr/>
          </p:nvSpPr>
          <p:spPr>
            <a:xfrm>
              <a:off x="7312570" y="4950561"/>
              <a:ext cx="165300" cy="1572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46" name="Google Shape;1246;p97"/>
            <p:cNvSpPr/>
            <p:nvPr/>
          </p:nvSpPr>
          <p:spPr>
            <a:xfrm>
              <a:off x="7206881" y="4246575"/>
              <a:ext cx="365759" cy="956945"/>
            </a:xfrm>
            <a:custGeom>
              <a:rect b="b" l="l" r="r" t="t"/>
              <a:pathLst>
                <a:path extrusionOk="0" h="956945" w="365759">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47" name="Google Shape;1247;p97"/>
            <p:cNvSpPr/>
            <p:nvPr/>
          </p:nvSpPr>
          <p:spPr>
            <a:xfrm>
              <a:off x="7334427" y="5203139"/>
              <a:ext cx="111125" cy="438150"/>
            </a:xfrm>
            <a:custGeom>
              <a:rect b="b" l="l" r="r" t="t"/>
              <a:pathLst>
                <a:path extrusionOk="0" h="438150" w="111125">
                  <a:moveTo>
                    <a:pt x="55332" y="37807"/>
                  </a:moveTo>
                  <a:lnTo>
                    <a:pt x="45808" y="54133"/>
                  </a:lnTo>
                  <a:lnTo>
                    <a:pt x="45808" y="438101"/>
                  </a:lnTo>
                  <a:lnTo>
                    <a:pt x="64858" y="438101"/>
                  </a:lnTo>
                  <a:lnTo>
                    <a:pt x="64854" y="54133"/>
                  </a:lnTo>
                  <a:lnTo>
                    <a:pt x="55332" y="37807"/>
                  </a:lnTo>
                  <a:close/>
                </a:path>
                <a:path extrusionOk="0" h="438150" w="111125">
                  <a:moveTo>
                    <a:pt x="55333" y="0"/>
                  </a:moveTo>
                  <a:lnTo>
                    <a:pt x="0" y="94843"/>
                  </a:lnTo>
                  <a:lnTo>
                    <a:pt x="1536" y="100672"/>
                  </a:lnTo>
                  <a:lnTo>
                    <a:pt x="10617" y="105981"/>
                  </a:lnTo>
                  <a:lnTo>
                    <a:pt x="16459" y="104444"/>
                  </a:lnTo>
                  <a:lnTo>
                    <a:pt x="45804" y="54141"/>
                  </a:lnTo>
                  <a:lnTo>
                    <a:pt x="45808" y="18897"/>
                  </a:lnTo>
                  <a:lnTo>
                    <a:pt x="66358" y="18897"/>
                  </a:lnTo>
                  <a:lnTo>
                    <a:pt x="55333" y="0"/>
                  </a:lnTo>
                  <a:close/>
                </a:path>
                <a:path extrusionOk="0" h="438150" w="111125">
                  <a:moveTo>
                    <a:pt x="66358" y="18897"/>
                  </a:moveTo>
                  <a:lnTo>
                    <a:pt x="64858" y="18897"/>
                  </a:lnTo>
                  <a:lnTo>
                    <a:pt x="64858" y="54141"/>
                  </a:lnTo>
                  <a:lnTo>
                    <a:pt x="94195" y="104444"/>
                  </a:lnTo>
                  <a:lnTo>
                    <a:pt x="100037" y="105981"/>
                  </a:lnTo>
                  <a:lnTo>
                    <a:pt x="109118" y="100672"/>
                  </a:lnTo>
                  <a:lnTo>
                    <a:pt x="110655" y="94843"/>
                  </a:lnTo>
                  <a:lnTo>
                    <a:pt x="66358" y="18897"/>
                  </a:lnTo>
                  <a:close/>
                </a:path>
                <a:path extrusionOk="0" h="438150" w="111125">
                  <a:moveTo>
                    <a:pt x="64858" y="23698"/>
                  </a:moveTo>
                  <a:lnTo>
                    <a:pt x="63563" y="23698"/>
                  </a:lnTo>
                  <a:lnTo>
                    <a:pt x="55332" y="37807"/>
                  </a:lnTo>
                  <a:lnTo>
                    <a:pt x="64858" y="54141"/>
                  </a:lnTo>
                  <a:lnTo>
                    <a:pt x="64858" y="23698"/>
                  </a:lnTo>
                  <a:close/>
                </a:path>
                <a:path extrusionOk="0" h="438150" w="111125">
                  <a:moveTo>
                    <a:pt x="64858" y="18897"/>
                  </a:moveTo>
                  <a:lnTo>
                    <a:pt x="45808" y="18897"/>
                  </a:lnTo>
                  <a:lnTo>
                    <a:pt x="45808" y="54133"/>
                  </a:lnTo>
                  <a:lnTo>
                    <a:pt x="55332" y="37807"/>
                  </a:lnTo>
                  <a:lnTo>
                    <a:pt x="47104" y="23698"/>
                  </a:lnTo>
                  <a:lnTo>
                    <a:pt x="64858" y="23698"/>
                  </a:lnTo>
                  <a:lnTo>
                    <a:pt x="64858" y="18897"/>
                  </a:lnTo>
                  <a:close/>
                </a:path>
                <a:path extrusionOk="0" h="438150" w="111125">
                  <a:moveTo>
                    <a:pt x="63563" y="23698"/>
                  </a:moveTo>
                  <a:lnTo>
                    <a:pt x="47104" y="23698"/>
                  </a:lnTo>
                  <a:lnTo>
                    <a:pt x="55332" y="37807"/>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48" name="Google Shape;1248;p97"/>
            <p:cNvSpPr/>
            <p:nvPr/>
          </p:nvSpPr>
          <p:spPr>
            <a:xfrm>
              <a:off x="7414132" y="5317083"/>
              <a:ext cx="236100" cy="2781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49" name="Google Shape;1249;p97"/>
            <p:cNvSpPr/>
            <p:nvPr/>
          </p:nvSpPr>
          <p:spPr>
            <a:xfrm>
              <a:off x="7440183" y="3966939"/>
              <a:ext cx="327600" cy="1989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50" name="Google Shape;1250;p97"/>
            <p:cNvSpPr/>
            <p:nvPr/>
          </p:nvSpPr>
          <p:spPr>
            <a:xfrm>
              <a:off x="7334427" y="3819588"/>
              <a:ext cx="111125" cy="427354"/>
            </a:xfrm>
            <a:custGeom>
              <a:rect b="b" l="l" r="r" t="t"/>
              <a:pathLst>
                <a:path extrusionOk="0" h="427354" w="111125">
                  <a:moveTo>
                    <a:pt x="55327" y="37798"/>
                  </a:moveTo>
                  <a:lnTo>
                    <a:pt x="45808" y="54119"/>
                  </a:lnTo>
                  <a:lnTo>
                    <a:pt x="45796" y="426986"/>
                  </a:lnTo>
                  <a:lnTo>
                    <a:pt x="64846" y="426986"/>
                  </a:lnTo>
                  <a:lnTo>
                    <a:pt x="64846" y="54119"/>
                  </a:lnTo>
                  <a:lnTo>
                    <a:pt x="55327" y="37798"/>
                  </a:lnTo>
                  <a:close/>
                </a:path>
                <a:path extrusionOk="0" h="427354" w="111125">
                  <a:moveTo>
                    <a:pt x="55321" y="0"/>
                  </a:moveTo>
                  <a:lnTo>
                    <a:pt x="0" y="94843"/>
                  </a:lnTo>
                  <a:lnTo>
                    <a:pt x="1536" y="100672"/>
                  </a:lnTo>
                  <a:lnTo>
                    <a:pt x="10617" y="105981"/>
                  </a:lnTo>
                  <a:lnTo>
                    <a:pt x="16459" y="104444"/>
                  </a:lnTo>
                  <a:lnTo>
                    <a:pt x="45796" y="54141"/>
                  </a:lnTo>
                  <a:lnTo>
                    <a:pt x="45796" y="18897"/>
                  </a:lnTo>
                  <a:lnTo>
                    <a:pt x="66346" y="18897"/>
                  </a:lnTo>
                  <a:lnTo>
                    <a:pt x="55321" y="0"/>
                  </a:lnTo>
                  <a:close/>
                </a:path>
                <a:path extrusionOk="0" h="427354" w="111125">
                  <a:moveTo>
                    <a:pt x="66346" y="18897"/>
                  </a:moveTo>
                  <a:lnTo>
                    <a:pt x="64846" y="18897"/>
                  </a:lnTo>
                  <a:lnTo>
                    <a:pt x="64858" y="54141"/>
                  </a:lnTo>
                  <a:lnTo>
                    <a:pt x="94195" y="104444"/>
                  </a:lnTo>
                  <a:lnTo>
                    <a:pt x="100037" y="105981"/>
                  </a:lnTo>
                  <a:lnTo>
                    <a:pt x="109118" y="100672"/>
                  </a:lnTo>
                  <a:lnTo>
                    <a:pt x="110655" y="94843"/>
                  </a:lnTo>
                  <a:lnTo>
                    <a:pt x="66346" y="18897"/>
                  </a:lnTo>
                  <a:close/>
                </a:path>
                <a:path extrusionOk="0" h="427354" w="111125">
                  <a:moveTo>
                    <a:pt x="64846" y="18897"/>
                  </a:moveTo>
                  <a:lnTo>
                    <a:pt x="45796" y="18897"/>
                  </a:lnTo>
                  <a:lnTo>
                    <a:pt x="45796" y="54141"/>
                  </a:lnTo>
                  <a:lnTo>
                    <a:pt x="55327" y="37798"/>
                  </a:lnTo>
                  <a:lnTo>
                    <a:pt x="47104" y="23698"/>
                  </a:lnTo>
                  <a:lnTo>
                    <a:pt x="64846" y="23698"/>
                  </a:lnTo>
                  <a:lnTo>
                    <a:pt x="64846" y="18897"/>
                  </a:lnTo>
                  <a:close/>
                </a:path>
                <a:path extrusionOk="0" h="427354" w="111125">
                  <a:moveTo>
                    <a:pt x="64846" y="23698"/>
                  </a:moveTo>
                  <a:lnTo>
                    <a:pt x="63550" y="23698"/>
                  </a:lnTo>
                  <a:lnTo>
                    <a:pt x="55327" y="37798"/>
                  </a:lnTo>
                  <a:lnTo>
                    <a:pt x="64846" y="54119"/>
                  </a:lnTo>
                  <a:lnTo>
                    <a:pt x="64846" y="23698"/>
                  </a:lnTo>
                  <a:close/>
                </a:path>
                <a:path extrusionOk="0" h="427354" w="111125">
                  <a:moveTo>
                    <a:pt x="63550" y="23698"/>
                  </a:moveTo>
                  <a:lnTo>
                    <a:pt x="47104" y="23698"/>
                  </a:lnTo>
                  <a:lnTo>
                    <a:pt x="55327" y="37798"/>
                  </a:lnTo>
                  <a:lnTo>
                    <a:pt x="63550"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51" name="Google Shape;1251;p97"/>
            <p:cNvSpPr/>
            <p:nvPr/>
          </p:nvSpPr>
          <p:spPr>
            <a:xfrm>
              <a:off x="7312570" y="2840189"/>
              <a:ext cx="165300" cy="1740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52" name="Google Shape;1252;p97"/>
            <p:cNvSpPr/>
            <p:nvPr/>
          </p:nvSpPr>
          <p:spPr>
            <a:xfrm>
              <a:off x="7312570" y="3072612"/>
              <a:ext cx="165300" cy="1740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53" name="Google Shape;1253;p97"/>
            <p:cNvSpPr/>
            <p:nvPr/>
          </p:nvSpPr>
          <p:spPr>
            <a:xfrm>
              <a:off x="7312570" y="3305022"/>
              <a:ext cx="165300" cy="1740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54" name="Google Shape;1254;p97"/>
            <p:cNvSpPr/>
            <p:nvPr/>
          </p:nvSpPr>
          <p:spPr>
            <a:xfrm>
              <a:off x="7312570" y="3537445"/>
              <a:ext cx="165300" cy="1740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55" name="Google Shape;1255;p97"/>
            <p:cNvSpPr/>
            <p:nvPr/>
          </p:nvSpPr>
          <p:spPr>
            <a:xfrm>
              <a:off x="6507606" y="3227819"/>
              <a:ext cx="699770" cy="111125"/>
            </a:xfrm>
            <a:custGeom>
              <a:rect b="b" l="l" r="r" t="t"/>
              <a:pathLst>
                <a:path extrusionOk="0" h="111125" w="699770">
                  <a:moveTo>
                    <a:pt x="661496" y="55333"/>
                  </a:moveTo>
                  <a:lnTo>
                    <a:pt x="594868" y="94208"/>
                  </a:lnTo>
                  <a:lnTo>
                    <a:pt x="593331" y="100037"/>
                  </a:lnTo>
                  <a:lnTo>
                    <a:pt x="598627" y="109131"/>
                  </a:lnTo>
                  <a:lnTo>
                    <a:pt x="604469" y="110655"/>
                  </a:lnTo>
                  <a:lnTo>
                    <a:pt x="682982" y="64858"/>
                  </a:lnTo>
                  <a:lnTo>
                    <a:pt x="680402" y="64858"/>
                  </a:lnTo>
                  <a:lnTo>
                    <a:pt x="680402" y="63563"/>
                  </a:lnTo>
                  <a:lnTo>
                    <a:pt x="675601" y="63563"/>
                  </a:lnTo>
                  <a:lnTo>
                    <a:pt x="661496" y="55333"/>
                  </a:lnTo>
                  <a:close/>
                </a:path>
                <a:path extrusionOk="0" h="111125" w="699770">
                  <a:moveTo>
                    <a:pt x="645171" y="45808"/>
                  </a:moveTo>
                  <a:lnTo>
                    <a:pt x="0" y="45808"/>
                  </a:lnTo>
                  <a:lnTo>
                    <a:pt x="0" y="64858"/>
                  </a:lnTo>
                  <a:lnTo>
                    <a:pt x="645171" y="64858"/>
                  </a:lnTo>
                  <a:lnTo>
                    <a:pt x="661496" y="55333"/>
                  </a:lnTo>
                  <a:lnTo>
                    <a:pt x="645171" y="45808"/>
                  </a:lnTo>
                  <a:close/>
                </a:path>
                <a:path extrusionOk="0" h="111125" w="699770">
                  <a:moveTo>
                    <a:pt x="682983" y="45808"/>
                  </a:moveTo>
                  <a:lnTo>
                    <a:pt x="680402" y="45808"/>
                  </a:lnTo>
                  <a:lnTo>
                    <a:pt x="680402" y="64858"/>
                  </a:lnTo>
                  <a:lnTo>
                    <a:pt x="682982" y="64858"/>
                  </a:lnTo>
                  <a:lnTo>
                    <a:pt x="699312" y="55333"/>
                  </a:lnTo>
                  <a:lnTo>
                    <a:pt x="682983" y="45808"/>
                  </a:lnTo>
                  <a:close/>
                </a:path>
                <a:path extrusionOk="0" h="111125" w="699770">
                  <a:moveTo>
                    <a:pt x="675601" y="47104"/>
                  </a:moveTo>
                  <a:lnTo>
                    <a:pt x="661496" y="55333"/>
                  </a:lnTo>
                  <a:lnTo>
                    <a:pt x="675601" y="63563"/>
                  </a:lnTo>
                  <a:lnTo>
                    <a:pt x="675601" y="47104"/>
                  </a:lnTo>
                  <a:close/>
                </a:path>
                <a:path extrusionOk="0" h="111125" w="699770">
                  <a:moveTo>
                    <a:pt x="680402" y="47104"/>
                  </a:moveTo>
                  <a:lnTo>
                    <a:pt x="675601" y="47104"/>
                  </a:lnTo>
                  <a:lnTo>
                    <a:pt x="675601" y="63563"/>
                  </a:lnTo>
                  <a:lnTo>
                    <a:pt x="680402" y="63563"/>
                  </a:lnTo>
                  <a:lnTo>
                    <a:pt x="680402" y="47104"/>
                  </a:lnTo>
                  <a:close/>
                </a:path>
                <a:path extrusionOk="0" h="111125" w="699770">
                  <a:moveTo>
                    <a:pt x="604469" y="0"/>
                  </a:moveTo>
                  <a:lnTo>
                    <a:pt x="598627" y="1536"/>
                  </a:lnTo>
                  <a:lnTo>
                    <a:pt x="593331" y="10629"/>
                  </a:lnTo>
                  <a:lnTo>
                    <a:pt x="594868" y="16459"/>
                  </a:lnTo>
                  <a:lnTo>
                    <a:pt x="661496" y="55333"/>
                  </a:lnTo>
                  <a:lnTo>
                    <a:pt x="675601" y="47104"/>
                  </a:lnTo>
                  <a:lnTo>
                    <a:pt x="680402" y="47104"/>
                  </a:lnTo>
                  <a:lnTo>
                    <a:pt x="680402" y="45808"/>
                  </a:lnTo>
                  <a:lnTo>
                    <a:pt x="682983" y="45808"/>
                  </a:lnTo>
                  <a:lnTo>
                    <a:pt x="604469"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56" name="Google Shape;1256;p97"/>
            <p:cNvSpPr/>
            <p:nvPr/>
          </p:nvSpPr>
          <p:spPr>
            <a:xfrm>
              <a:off x="6620954" y="2959379"/>
              <a:ext cx="427500" cy="2922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57" name="Google Shape;1257;p97"/>
            <p:cNvSpPr/>
            <p:nvPr/>
          </p:nvSpPr>
          <p:spPr>
            <a:xfrm>
              <a:off x="6987712" y="2510942"/>
              <a:ext cx="326100" cy="2103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58" name="Google Shape;1258;p97"/>
            <p:cNvSpPr/>
            <p:nvPr/>
          </p:nvSpPr>
          <p:spPr>
            <a:xfrm>
              <a:off x="7206868" y="2746679"/>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59" name="Google Shape;1259;p97"/>
            <p:cNvSpPr/>
            <p:nvPr/>
          </p:nvSpPr>
          <p:spPr>
            <a:xfrm>
              <a:off x="8046139" y="2510942"/>
              <a:ext cx="322800" cy="210300"/>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60" name="Google Shape;1260;p97"/>
            <p:cNvSpPr/>
            <p:nvPr/>
          </p:nvSpPr>
          <p:spPr>
            <a:xfrm>
              <a:off x="8264130" y="2755925"/>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61" name="Google Shape;1261;p97"/>
            <p:cNvSpPr/>
            <p:nvPr/>
          </p:nvSpPr>
          <p:spPr>
            <a:xfrm>
              <a:off x="7564869" y="3237064"/>
              <a:ext cx="699770" cy="111125"/>
            </a:xfrm>
            <a:custGeom>
              <a:rect b="b" l="l" r="r" t="t"/>
              <a:pathLst>
                <a:path extrusionOk="0" h="111125" w="699770">
                  <a:moveTo>
                    <a:pt x="661496" y="55333"/>
                  </a:moveTo>
                  <a:lnTo>
                    <a:pt x="594868" y="94208"/>
                  </a:lnTo>
                  <a:lnTo>
                    <a:pt x="593331" y="100037"/>
                  </a:lnTo>
                  <a:lnTo>
                    <a:pt x="598627" y="109131"/>
                  </a:lnTo>
                  <a:lnTo>
                    <a:pt x="604456" y="110667"/>
                  </a:lnTo>
                  <a:lnTo>
                    <a:pt x="682984" y="64858"/>
                  </a:lnTo>
                  <a:lnTo>
                    <a:pt x="680402" y="64858"/>
                  </a:lnTo>
                  <a:lnTo>
                    <a:pt x="680402" y="63563"/>
                  </a:lnTo>
                  <a:lnTo>
                    <a:pt x="675601" y="63563"/>
                  </a:lnTo>
                  <a:lnTo>
                    <a:pt x="661496" y="55333"/>
                  </a:lnTo>
                  <a:close/>
                </a:path>
                <a:path extrusionOk="0" h="111125" w="699770">
                  <a:moveTo>
                    <a:pt x="645171" y="45808"/>
                  </a:moveTo>
                  <a:lnTo>
                    <a:pt x="0" y="45808"/>
                  </a:lnTo>
                  <a:lnTo>
                    <a:pt x="0" y="64858"/>
                  </a:lnTo>
                  <a:lnTo>
                    <a:pt x="645171" y="64858"/>
                  </a:lnTo>
                  <a:lnTo>
                    <a:pt x="661496" y="55333"/>
                  </a:lnTo>
                  <a:lnTo>
                    <a:pt x="645171" y="45808"/>
                  </a:lnTo>
                  <a:close/>
                </a:path>
                <a:path extrusionOk="0" h="111125" w="699770">
                  <a:moveTo>
                    <a:pt x="682983" y="45808"/>
                  </a:moveTo>
                  <a:lnTo>
                    <a:pt x="680402" y="45808"/>
                  </a:lnTo>
                  <a:lnTo>
                    <a:pt x="680402" y="64858"/>
                  </a:lnTo>
                  <a:lnTo>
                    <a:pt x="682984" y="64858"/>
                  </a:lnTo>
                  <a:lnTo>
                    <a:pt x="699312" y="55333"/>
                  </a:lnTo>
                  <a:lnTo>
                    <a:pt x="682983" y="45808"/>
                  </a:lnTo>
                  <a:close/>
                </a:path>
                <a:path extrusionOk="0" h="111125" w="699770">
                  <a:moveTo>
                    <a:pt x="675601" y="47104"/>
                  </a:moveTo>
                  <a:lnTo>
                    <a:pt x="661496" y="55333"/>
                  </a:lnTo>
                  <a:lnTo>
                    <a:pt x="675601" y="63563"/>
                  </a:lnTo>
                  <a:lnTo>
                    <a:pt x="675601" y="47104"/>
                  </a:lnTo>
                  <a:close/>
                </a:path>
                <a:path extrusionOk="0" h="111125" w="699770">
                  <a:moveTo>
                    <a:pt x="680402" y="47104"/>
                  </a:moveTo>
                  <a:lnTo>
                    <a:pt x="675601" y="47104"/>
                  </a:lnTo>
                  <a:lnTo>
                    <a:pt x="675601" y="63563"/>
                  </a:lnTo>
                  <a:lnTo>
                    <a:pt x="680402" y="63563"/>
                  </a:lnTo>
                  <a:lnTo>
                    <a:pt x="680402" y="47104"/>
                  </a:lnTo>
                  <a:close/>
                </a:path>
                <a:path extrusionOk="0" h="111125" w="699770">
                  <a:moveTo>
                    <a:pt x="604456" y="0"/>
                  </a:moveTo>
                  <a:lnTo>
                    <a:pt x="598627" y="1536"/>
                  </a:lnTo>
                  <a:lnTo>
                    <a:pt x="593331" y="10629"/>
                  </a:lnTo>
                  <a:lnTo>
                    <a:pt x="594868" y="16459"/>
                  </a:lnTo>
                  <a:lnTo>
                    <a:pt x="661496" y="55333"/>
                  </a:lnTo>
                  <a:lnTo>
                    <a:pt x="675601" y="47104"/>
                  </a:lnTo>
                  <a:lnTo>
                    <a:pt x="680402" y="47104"/>
                  </a:lnTo>
                  <a:lnTo>
                    <a:pt x="680402" y="45808"/>
                  </a:lnTo>
                  <a:lnTo>
                    <a:pt x="682983" y="45808"/>
                  </a:lnTo>
                  <a:lnTo>
                    <a:pt x="604456"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62" name="Google Shape;1262;p97"/>
            <p:cNvSpPr/>
            <p:nvPr/>
          </p:nvSpPr>
          <p:spPr>
            <a:xfrm>
              <a:off x="7678216" y="2959379"/>
              <a:ext cx="427500" cy="2922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63" name="Google Shape;1263;p97"/>
            <p:cNvSpPr/>
            <p:nvPr/>
          </p:nvSpPr>
          <p:spPr>
            <a:xfrm>
              <a:off x="7907985" y="4556793"/>
              <a:ext cx="327600" cy="204300"/>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64" name="Google Shape;1264;p97"/>
            <p:cNvSpPr/>
            <p:nvPr/>
          </p:nvSpPr>
          <p:spPr>
            <a:xfrm>
              <a:off x="8369820" y="4338167"/>
              <a:ext cx="165300" cy="1572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65" name="Google Shape;1265;p97"/>
            <p:cNvSpPr/>
            <p:nvPr/>
          </p:nvSpPr>
          <p:spPr>
            <a:xfrm>
              <a:off x="8369820" y="4545380"/>
              <a:ext cx="165300" cy="157200"/>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66" name="Google Shape;1266;p97"/>
            <p:cNvSpPr/>
            <p:nvPr/>
          </p:nvSpPr>
          <p:spPr>
            <a:xfrm>
              <a:off x="8369820" y="4752594"/>
              <a:ext cx="165300" cy="1572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67" name="Google Shape;1267;p97"/>
            <p:cNvSpPr/>
            <p:nvPr/>
          </p:nvSpPr>
          <p:spPr>
            <a:xfrm>
              <a:off x="8369820" y="4959807"/>
              <a:ext cx="165300" cy="1572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68" name="Google Shape;1268;p97"/>
            <p:cNvSpPr/>
            <p:nvPr/>
          </p:nvSpPr>
          <p:spPr>
            <a:xfrm>
              <a:off x="8264130" y="4255820"/>
              <a:ext cx="365759" cy="956945"/>
            </a:xfrm>
            <a:custGeom>
              <a:rect b="b" l="l" r="r" t="t"/>
              <a:pathLst>
                <a:path extrusionOk="0" h="956945" w="365759">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69" name="Google Shape;1269;p97"/>
            <p:cNvSpPr/>
            <p:nvPr/>
          </p:nvSpPr>
          <p:spPr>
            <a:xfrm>
              <a:off x="8391690" y="5212384"/>
              <a:ext cx="111125" cy="438150"/>
            </a:xfrm>
            <a:custGeom>
              <a:rect b="b" l="l" r="r" t="t"/>
              <a:pathLst>
                <a:path extrusionOk="0" h="438150" w="111125">
                  <a:moveTo>
                    <a:pt x="55321" y="37805"/>
                  </a:moveTo>
                  <a:lnTo>
                    <a:pt x="45796" y="54133"/>
                  </a:lnTo>
                  <a:lnTo>
                    <a:pt x="45796" y="438101"/>
                  </a:lnTo>
                  <a:lnTo>
                    <a:pt x="64846" y="438101"/>
                  </a:lnTo>
                  <a:lnTo>
                    <a:pt x="64846" y="54133"/>
                  </a:lnTo>
                  <a:lnTo>
                    <a:pt x="55321" y="37805"/>
                  </a:lnTo>
                  <a:close/>
                </a:path>
                <a:path extrusionOk="0" h="438150" w="111125">
                  <a:moveTo>
                    <a:pt x="55321" y="0"/>
                  </a:moveTo>
                  <a:lnTo>
                    <a:pt x="0" y="94843"/>
                  </a:lnTo>
                  <a:lnTo>
                    <a:pt x="1536" y="100672"/>
                  </a:lnTo>
                  <a:lnTo>
                    <a:pt x="10617" y="105981"/>
                  </a:lnTo>
                  <a:lnTo>
                    <a:pt x="16446" y="104444"/>
                  </a:lnTo>
                  <a:lnTo>
                    <a:pt x="45796" y="54133"/>
                  </a:lnTo>
                  <a:lnTo>
                    <a:pt x="45796" y="18897"/>
                  </a:lnTo>
                  <a:lnTo>
                    <a:pt x="66346" y="18897"/>
                  </a:lnTo>
                  <a:lnTo>
                    <a:pt x="55321" y="0"/>
                  </a:lnTo>
                  <a:close/>
                </a:path>
                <a:path extrusionOk="0" h="438150" w="111125">
                  <a:moveTo>
                    <a:pt x="66346" y="18897"/>
                  </a:moveTo>
                  <a:lnTo>
                    <a:pt x="64846" y="18897"/>
                  </a:lnTo>
                  <a:lnTo>
                    <a:pt x="64846" y="54133"/>
                  </a:lnTo>
                  <a:lnTo>
                    <a:pt x="94195" y="104444"/>
                  </a:lnTo>
                  <a:lnTo>
                    <a:pt x="100025" y="105981"/>
                  </a:lnTo>
                  <a:lnTo>
                    <a:pt x="109118" y="100672"/>
                  </a:lnTo>
                  <a:lnTo>
                    <a:pt x="110655" y="94843"/>
                  </a:lnTo>
                  <a:lnTo>
                    <a:pt x="66346" y="18897"/>
                  </a:lnTo>
                  <a:close/>
                </a:path>
                <a:path extrusionOk="0" h="438150" w="111125">
                  <a:moveTo>
                    <a:pt x="64846" y="18897"/>
                  </a:moveTo>
                  <a:lnTo>
                    <a:pt x="45796" y="18897"/>
                  </a:lnTo>
                  <a:lnTo>
                    <a:pt x="45796" y="54133"/>
                  </a:lnTo>
                  <a:lnTo>
                    <a:pt x="55321" y="37805"/>
                  </a:lnTo>
                  <a:lnTo>
                    <a:pt x="47091" y="23698"/>
                  </a:lnTo>
                  <a:lnTo>
                    <a:pt x="64846" y="23698"/>
                  </a:lnTo>
                  <a:lnTo>
                    <a:pt x="64846" y="18897"/>
                  </a:lnTo>
                  <a:close/>
                </a:path>
                <a:path extrusionOk="0" h="438150" w="111125">
                  <a:moveTo>
                    <a:pt x="64846" y="23698"/>
                  </a:moveTo>
                  <a:lnTo>
                    <a:pt x="63550" y="23698"/>
                  </a:lnTo>
                  <a:lnTo>
                    <a:pt x="55321" y="37805"/>
                  </a:lnTo>
                  <a:lnTo>
                    <a:pt x="64846" y="54133"/>
                  </a:lnTo>
                  <a:lnTo>
                    <a:pt x="64846" y="23698"/>
                  </a:lnTo>
                  <a:close/>
                </a:path>
                <a:path extrusionOk="0" h="438150" w="111125">
                  <a:moveTo>
                    <a:pt x="63550" y="23698"/>
                  </a:moveTo>
                  <a:lnTo>
                    <a:pt x="47091" y="23698"/>
                  </a:lnTo>
                  <a:lnTo>
                    <a:pt x="55321" y="37805"/>
                  </a:lnTo>
                  <a:lnTo>
                    <a:pt x="63550"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70" name="Google Shape;1270;p97"/>
            <p:cNvSpPr/>
            <p:nvPr/>
          </p:nvSpPr>
          <p:spPr>
            <a:xfrm>
              <a:off x="8471395" y="5317083"/>
              <a:ext cx="236100" cy="2781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71" name="Google Shape;1271;p97"/>
            <p:cNvSpPr/>
            <p:nvPr/>
          </p:nvSpPr>
          <p:spPr>
            <a:xfrm>
              <a:off x="8497445" y="3966939"/>
              <a:ext cx="327600" cy="1989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72" name="Google Shape;1272;p97"/>
            <p:cNvSpPr/>
            <p:nvPr/>
          </p:nvSpPr>
          <p:spPr>
            <a:xfrm>
              <a:off x="8391690" y="3828834"/>
              <a:ext cx="111125" cy="427354"/>
            </a:xfrm>
            <a:custGeom>
              <a:rect b="b" l="l" r="r" t="t"/>
              <a:pathLst>
                <a:path extrusionOk="0" h="427354" w="111125">
                  <a:moveTo>
                    <a:pt x="55321" y="37805"/>
                  </a:moveTo>
                  <a:lnTo>
                    <a:pt x="45796" y="54133"/>
                  </a:lnTo>
                  <a:lnTo>
                    <a:pt x="45796" y="426986"/>
                  </a:lnTo>
                  <a:lnTo>
                    <a:pt x="64846" y="426986"/>
                  </a:lnTo>
                  <a:lnTo>
                    <a:pt x="64846" y="54133"/>
                  </a:lnTo>
                  <a:lnTo>
                    <a:pt x="55321" y="37805"/>
                  </a:lnTo>
                  <a:close/>
                </a:path>
                <a:path extrusionOk="0" h="427354" w="111125">
                  <a:moveTo>
                    <a:pt x="55321" y="0"/>
                  </a:moveTo>
                  <a:lnTo>
                    <a:pt x="0" y="94843"/>
                  </a:lnTo>
                  <a:lnTo>
                    <a:pt x="1536" y="100672"/>
                  </a:lnTo>
                  <a:lnTo>
                    <a:pt x="10617" y="105981"/>
                  </a:lnTo>
                  <a:lnTo>
                    <a:pt x="16446" y="104444"/>
                  </a:lnTo>
                  <a:lnTo>
                    <a:pt x="45796" y="54133"/>
                  </a:lnTo>
                  <a:lnTo>
                    <a:pt x="45796" y="18897"/>
                  </a:lnTo>
                  <a:lnTo>
                    <a:pt x="66346" y="18897"/>
                  </a:lnTo>
                  <a:lnTo>
                    <a:pt x="55321" y="0"/>
                  </a:lnTo>
                  <a:close/>
                </a:path>
                <a:path extrusionOk="0" h="427354" w="111125">
                  <a:moveTo>
                    <a:pt x="66346" y="18897"/>
                  </a:moveTo>
                  <a:lnTo>
                    <a:pt x="64846" y="18897"/>
                  </a:lnTo>
                  <a:lnTo>
                    <a:pt x="64846" y="54133"/>
                  </a:lnTo>
                  <a:lnTo>
                    <a:pt x="94195" y="104444"/>
                  </a:lnTo>
                  <a:lnTo>
                    <a:pt x="100025" y="105981"/>
                  </a:lnTo>
                  <a:lnTo>
                    <a:pt x="109118" y="100672"/>
                  </a:lnTo>
                  <a:lnTo>
                    <a:pt x="110655" y="94843"/>
                  </a:lnTo>
                  <a:lnTo>
                    <a:pt x="66346" y="18897"/>
                  </a:lnTo>
                  <a:close/>
                </a:path>
                <a:path extrusionOk="0" h="427354" w="111125">
                  <a:moveTo>
                    <a:pt x="64846" y="18897"/>
                  </a:moveTo>
                  <a:lnTo>
                    <a:pt x="45796" y="18897"/>
                  </a:lnTo>
                  <a:lnTo>
                    <a:pt x="45796" y="54133"/>
                  </a:lnTo>
                  <a:lnTo>
                    <a:pt x="55321" y="37805"/>
                  </a:lnTo>
                  <a:lnTo>
                    <a:pt x="47091" y="23698"/>
                  </a:lnTo>
                  <a:lnTo>
                    <a:pt x="64846" y="23698"/>
                  </a:lnTo>
                  <a:lnTo>
                    <a:pt x="64846" y="18897"/>
                  </a:lnTo>
                  <a:close/>
                </a:path>
                <a:path extrusionOk="0" h="427354" w="111125">
                  <a:moveTo>
                    <a:pt x="64846" y="23698"/>
                  </a:moveTo>
                  <a:lnTo>
                    <a:pt x="63550" y="23698"/>
                  </a:lnTo>
                  <a:lnTo>
                    <a:pt x="55321" y="37805"/>
                  </a:lnTo>
                  <a:lnTo>
                    <a:pt x="64846" y="54133"/>
                  </a:lnTo>
                  <a:lnTo>
                    <a:pt x="64846" y="23698"/>
                  </a:lnTo>
                  <a:close/>
                </a:path>
                <a:path extrusionOk="0" h="427354" w="111125">
                  <a:moveTo>
                    <a:pt x="63550" y="23698"/>
                  </a:moveTo>
                  <a:lnTo>
                    <a:pt x="47091" y="23698"/>
                  </a:lnTo>
                  <a:lnTo>
                    <a:pt x="55321" y="37805"/>
                  </a:lnTo>
                  <a:lnTo>
                    <a:pt x="63550"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73" name="Google Shape;1273;p97"/>
            <p:cNvSpPr/>
            <p:nvPr/>
          </p:nvSpPr>
          <p:spPr>
            <a:xfrm>
              <a:off x="8369820" y="2849435"/>
              <a:ext cx="165300" cy="1740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74" name="Google Shape;1274;p97"/>
            <p:cNvSpPr/>
            <p:nvPr/>
          </p:nvSpPr>
          <p:spPr>
            <a:xfrm>
              <a:off x="8369820" y="3081858"/>
              <a:ext cx="165300" cy="1740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75" name="Google Shape;1275;p97"/>
            <p:cNvSpPr/>
            <p:nvPr/>
          </p:nvSpPr>
          <p:spPr>
            <a:xfrm>
              <a:off x="8369820" y="3314268"/>
              <a:ext cx="165300" cy="1740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76" name="Google Shape;1276;p97"/>
            <p:cNvSpPr/>
            <p:nvPr/>
          </p:nvSpPr>
          <p:spPr>
            <a:xfrm>
              <a:off x="8369820" y="3546690"/>
              <a:ext cx="165300" cy="1740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77" name="Google Shape;1277;p97"/>
            <p:cNvSpPr/>
            <p:nvPr/>
          </p:nvSpPr>
          <p:spPr>
            <a:xfrm>
              <a:off x="8641346" y="3227819"/>
              <a:ext cx="699770" cy="111125"/>
            </a:xfrm>
            <a:custGeom>
              <a:rect b="b" l="l" r="r" t="t"/>
              <a:pathLst>
                <a:path extrusionOk="0" h="111125" w="699770">
                  <a:moveTo>
                    <a:pt x="661507" y="55333"/>
                  </a:moveTo>
                  <a:lnTo>
                    <a:pt x="594867" y="94208"/>
                  </a:lnTo>
                  <a:lnTo>
                    <a:pt x="593331" y="100037"/>
                  </a:lnTo>
                  <a:lnTo>
                    <a:pt x="598627" y="109131"/>
                  </a:lnTo>
                  <a:lnTo>
                    <a:pt x="604469" y="110655"/>
                  </a:lnTo>
                  <a:lnTo>
                    <a:pt x="682982" y="64858"/>
                  </a:lnTo>
                  <a:lnTo>
                    <a:pt x="680402" y="64858"/>
                  </a:lnTo>
                  <a:lnTo>
                    <a:pt x="680402" y="63563"/>
                  </a:lnTo>
                  <a:lnTo>
                    <a:pt x="675614" y="63563"/>
                  </a:lnTo>
                  <a:lnTo>
                    <a:pt x="661507" y="55333"/>
                  </a:lnTo>
                  <a:close/>
                </a:path>
                <a:path extrusionOk="0" h="111125" w="699770">
                  <a:moveTo>
                    <a:pt x="645179" y="45808"/>
                  </a:moveTo>
                  <a:lnTo>
                    <a:pt x="0" y="45808"/>
                  </a:lnTo>
                  <a:lnTo>
                    <a:pt x="0" y="64858"/>
                  </a:lnTo>
                  <a:lnTo>
                    <a:pt x="645179" y="64858"/>
                  </a:lnTo>
                  <a:lnTo>
                    <a:pt x="661507" y="55333"/>
                  </a:lnTo>
                  <a:lnTo>
                    <a:pt x="645179" y="45808"/>
                  </a:lnTo>
                  <a:close/>
                </a:path>
                <a:path extrusionOk="0" h="111125" w="699770">
                  <a:moveTo>
                    <a:pt x="682983" y="45808"/>
                  </a:moveTo>
                  <a:lnTo>
                    <a:pt x="680402" y="45808"/>
                  </a:lnTo>
                  <a:lnTo>
                    <a:pt x="680402" y="64858"/>
                  </a:lnTo>
                  <a:lnTo>
                    <a:pt x="682982" y="64858"/>
                  </a:lnTo>
                  <a:lnTo>
                    <a:pt x="699312" y="55333"/>
                  </a:lnTo>
                  <a:lnTo>
                    <a:pt x="682983" y="45808"/>
                  </a:lnTo>
                  <a:close/>
                </a:path>
                <a:path extrusionOk="0" h="111125" w="699770">
                  <a:moveTo>
                    <a:pt x="675614" y="47104"/>
                  </a:moveTo>
                  <a:lnTo>
                    <a:pt x="661507" y="55333"/>
                  </a:lnTo>
                  <a:lnTo>
                    <a:pt x="675614" y="63563"/>
                  </a:lnTo>
                  <a:lnTo>
                    <a:pt x="675614" y="47104"/>
                  </a:lnTo>
                  <a:close/>
                </a:path>
                <a:path extrusionOk="0" h="111125" w="699770">
                  <a:moveTo>
                    <a:pt x="680402" y="47104"/>
                  </a:moveTo>
                  <a:lnTo>
                    <a:pt x="675614" y="47104"/>
                  </a:lnTo>
                  <a:lnTo>
                    <a:pt x="675614" y="63563"/>
                  </a:lnTo>
                  <a:lnTo>
                    <a:pt x="680402" y="63563"/>
                  </a:lnTo>
                  <a:lnTo>
                    <a:pt x="680402" y="47104"/>
                  </a:lnTo>
                  <a:close/>
                </a:path>
                <a:path extrusionOk="0" h="111125" w="699770">
                  <a:moveTo>
                    <a:pt x="604469" y="0"/>
                  </a:moveTo>
                  <a:lnTo>
                    <a:pt x="598627" y="1536"/>
                  </a:lnTo>
                  <a:lnTo>
                    <a:pt x="593331" y="10629"/>
                  </a:lnTo>
                  <a:lnTo>
                    <a:pt x="594867" y="16459"/>
                  </a:lnTo>
                  <a:lnTo>
                    <a:pt x="661507" y="55333"/>
                  </a:lnTo>
                  <a:lnTo>
                    <a:pt x="675614" y="47104"/>
                  </a:lnTo>
                  <a:lnTo>
                    <a:pt x="680402" y="47104"/>
                  </a:lnTo>
                  <a:lnTo>
                    <a:pt x="680402" y="45808"/>
                  </a:lnTo>
                  <a:lnTo>
                    <a:pt x="682983" y="45808"/>
                  </a:lnTo>
                  <a:lnTo>
                    <a:pt x="604469"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78" name="Google Shape;1278;p97"/>
            <p:cNvSpPr/>
            <p:nvPr/>
          </p:nvSpPr>
          <p:spPr>
            <a:xfrm>
              <a:off x="8754706" y="2959379"/>
              <a:ext cx="427500" cy="2922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79" name="Google Shape;1279;p97"/>
            <p:cNvSpPr/>
            <p:nvPr/>
          </p:nvSpPr>
          <p:spPr>
            <a:xfrm>
              <a:off x="9468167" y="1917293"/>
              <a:ext cx="111125" cy="829944"/>
            </a:xfrm>
            <a:custGeom>
              <a:rect b="b" l="l" r="r" t="t"/>
              <a:pathLst>
                <a:path extrusionOk="0" h="829944" w="111125">
                  <a:moveTo>
                    <a:pt x="55333" y="37805"/>
                  </a:moveTo>
                  <a:lnTo>
                    <a:pt x="45808" y="54133"/>
                  </a:lnTo>
                  <a:lnTo>
                    <a:pt x="45808" y="829386"/>
                  </a:lnTo>
                  <a:lnTo>
                    <a:pt x="64858" y="829386"/>
                  </a:lnTo>
                  <a:lnTo>
                    <a:pt x="64858" y="54133"/>
                  </a:lnTo>
                  <a:lnTo>
                    <a:pt x="55333" y="37805"/>
                  </a:lnTo>
                  <a:close/>
                </a:path>
                <a:path extrusionOk="0" h="829944" w="111125">
                  <a:moveTo>
                    <a:pt x="55333" y="0"/>
                  </a:moveTo>
                  <a:lnTo>
                    <a:pt x="0" y="94843"/>
                  </a:lnTo>
                  <a:lnTo>
                    <a:pt x="1536" y="100672"/>
                  </a:lnTo>
                  <a:lnTo>
                    <a:pt x="10629" y="105981"/>
                  </a:lnTo>
                  <a:lnTo>
                    <a:pt x="16459" y="104444"/>
                  </a:lnTo>
                  <a:lnTo>
                    <a:pt x="45808" y="54133"/>
                  </a:lnTo>
                  <a:lnTo>
                    <a:pt x="45808" y="18897"/>
                  </a:lnTo>
                  <a:lnTo>
                    <a:pt x="66354" y="18897"/>
                  </a:lnTo>
                  <a:lnTo>
                    <a:pt x="55333" y="0"/>
                  </a:lnTo>
                  <a:close/>
                </a:path>
                <a:path extrusionOk="0" h="829944" w="111125">
                  <a:moveTo>
                    <a:pt x="66354" y="18897"/>
                  </a:moveTo>
                  <a:lnTo>
                    <a:pt x="64858" y="18897"/>
                  </a:lnTo>
                  <a:lnTo>
                    <a:pt x="64858" y="54133"/>
                  </a:lnTo>
                  <a:lnTo>
                    <a:pt x="94208" y="104444"/>
                  </a:lnTo>
                  <a:lnTo>
                    <a:pt x="100037" y="105981"/>
                  </a:lnTo>
                  <a:lnTo>
                    <a:pt x="109118" y="100672"/>
                  </a:lnTo>
                  <a:lnTo>
                    <a:pt x="110655" y="94843"/>
                  </a:lnTo>
                  <a:lnTo>
                    <a:pt x="66354" y="18897"/>
                  </a:lnTo>
                  <a:close/>
                </a:path>
                <a:path extrusionOk="0" h="829944" w="111125">
                  <a:moveTo>
                    <a:pt x="64858" y="18897"/>
                  </a:moveTo>
                  <a:lnTo>
                    <a:pt x="45808" y="18897"/>
                  </a:lnTo>
                  <a:lnTo>
                    <a:pt x="45808" y="54133"/>
                  </a:lnTo>
                  <a:lnTo>
                    <a:pt x="55333" y="37805"/>
                  </a:lnTo>
                  <a:lnTo>
                    <a:pt x="47104" y="23698"/>
                  </a:lnTo>
                  <a:lnTo>
                    <a:pt x="64858" y="23698"/>
                  </a:lnTo>
                  <a:lnTo>
                    <a:pt x="64858" y="18897"/>
                  </a:lnTo>
                  <a:close/>
                </a:path>
                <a:path extrusionOk="0" h="829944" w="111125">
                  <a:moveTo>
                    <a:pt x="64858" y="23698"/>
                  </a:moveTo>
                  <a:lnTo>
                    <a:pt x="63563" y="23698"/>
                  </a:lnTo>
                  <a:lnTo>
                    <a:pt x="55333" y="37805"/>
                  </a:lnTo>
                  <a:lnTo>
                    <a:pt x="64858" y="54133"/>
                  </a:lnTo>
                  <a:lnTo>
                    <a:pt x="64858" y="23698"/>
                  </a:lnTo>
                  <a:close/>
                </a:path>
                <a:path extrusionOk="0" h="829944" w="111125">
                  <a:moveTo>
                    <a:pt x="63563" y="23698"/>
                  </a:moveTo>
                  <a:lnTo>
                    <a:pt x="47104" y="23698"/>
                  </a:lnTo>
                  <a:lnTo>
                    <a:pt x="55333" y="37805"/>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80" name="Google Shape;1280;p97"/>
            <p:cNvSpPr/>
            <p:nvPr/>
          </p:nvSpPr>
          <p:spPr>
            <a:xfrm>
              <a:off x="9120443" y="2534716"/>
              <a:ext cx="322200" cy="186600"/>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81" name="Google Shape;1281;p97"/>
            <p:cNvSpPr/>
            <p:nvPr/>
          </p:nvSpPr>
          <p:spPr>
            <a:xfrm>
              <a:off x="9446310" y="2840189"/>
              <a:ext cx="165300" cy="1740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82" name="Google Shape;1282;p97"/>
            <p:cNvSpPr/>
            <p:nvPr/>
          </p:nvSpPr>
          <p:spPr>
            <a:xfrm>
              <a:off x="9446310" y="3072612"/>
              <a:ext cx="165300" cy="1740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83" name="Google Shape;1283;p97"/>
            <p:cNvSpPr/>
            <p:nvPr/>
          </p:nvSpPr>
          <p:spPr>
            <a:xfrm>
              <a:off x="9446310" y="3305022"/>
              <a:ext cx="165300" cy="1740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84" name="Google Shape;1284;p97"/>
            <p:cNvSpPr/>
            <p:nvPr/>
          </p:nvSpPr>
          <p:spPr>
            <a:xfrm>
              <a:off x="9446310" y="3537445"/>
              <a:ext cx="165300" cy="1740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85" name="Google Shape;1285;p97"/>
            <p:cNvSpPr/>
            <p:nvPr/>
          </p:nvSpPr>
          <p:spPr>
            <a:xfrm>
              <a:off x="8989307" y="4556793"/>
              <a:ext cx="327600" cy="204300"/>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86" name="Google Shape;1286;p97"/>
            <p:cNvSpPr/>
            <p:nvPr/>
          </p:nvSpPr>
          <p:spPr>
            <a:xfrm>
              <a:off x="9446310" y="4328909"/>
              <a:ext cx="165300" cy="1572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87" name="Google Shape;1287;p97"/>
            <p:cNvSpPr/>
            <p:nvPr/>
          </p:nvSpPr>
          <p:spPr>
            <a:xfrm>
              <a:off x="9446310" y="4536135"/>
              <a:ext cx="165300" cy="1572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88" name="Google Shape;1288;p97"/>
            <p:cNvSpPr/>
            <p:nvPr/>
          </p:nvSpPr>
          <p:spPr>
            <a:xfrm>
              <a:off x="9446310" y="4743348"/>
              <a:ext cx="165300" cy="1572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89" name="Google Shape;1289;p97"/>
            <p:cNvSpPr/>
            <p:nvPr/>
          </p:nvSpPr>
          <p:spPr>
            <a:xfrm>
              <a:off x="9446310" y="4950561"/>
              <a:ext cx="165300" cy="1572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90" name="Google Shape;1290;p97"/>
            <p:cNvSpPr/>
            <p:nvPr/>
          </p:nvSpPr>
          <p:spPr>
            <a:xfrm>
              <a:off x="9340620" y="4246575"/>
              <a:ext cx="365759" cy="956945"/>
            </a:xfrm>
            <a:custGeom>
              <a:rect b="b" l="l" r="r" t="t"/>
              <a:pathLst>
                <a:path extrusionOk="0" h="956945" w="365759">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91" name="Google Shape;1291;p97"/>
            <p:cNvSpPr/>
            <p:nvPr/>
          </p:nvSpPr>
          <p:spPr>
            <a:xfrm>
              <a:off x="9468167" y="5203139"/>
              <a:ext cx="111125" cy="438150"/>
            </a:xfrm>
            <a:custGeom>
              <a:rect b="b" l="l" r="r" t="t"/>
              <a:pathLst>
                <a:path extrusionOk="0" h="438150" w="111125">
                  <a:moveTo>
                    <a:pt x="55333" y="37805"/>
                  </a:moveTo>
                  <a:lnTo>
                    <a:pt x="45808" y="54133"/>
                  </a:lnTo>
                  <a:lnTo>
                    <a:pt x="45808" y="438101"/>
                  </a:lnTo>
                  <a:lnTo>
                    <a:pt x="64858" y="438101"/>
                  </a:lnTo>
                  <a:lnTo>
                    <a:pt x="64858" y="54133"/>
                  </a:lnTo>
                  <a:lnTo>
                    <a:pt x="55333" y="37805"/>
                  </a:lnTo>
                  <a:close/>
                </a:path>
                <a:path extrusionOk="0" h="438150" w="111125">
                  <a:moveTo>
                    <a:pt x="55333" y="0"/>
                  </a:moveTo>
                  <a:lnTo>
                    <a:pt x="0" y="94843"/>
                  </a:lnTo>
                  <a:lnTo>
                    <a:pt x="1536" y="100672"/>
                  </a:lnTo>
                  <a:lnTo>
                    <a:pt x="10629" y="105981"/>
                  </a:lnTo>
                  <a:lnTo>
                    <a:pt x="16459" y="104444"/>
                  </a:lnTo>
                  <a:lnTo>
                    <a:pt x="45808" y="54133"/>
                  </a:lnTo>
                  <a:lnTo>
                    <a:pt x="45808" y="18897"/>
                  </a:lnTo>
                  <a:lnTo>
                    <a:pt x="66356" y="18897"/>
                  </a:lnTo>
                  <a:lnTo>
                    <a:pt x="55333" y="0"/>
                  </a:lnTo>
                  <a:close/>
                </a:path>
                <a:path extrusionOk="0" h="438150" w="111125">
                  <a:moveTo>
                    <a:pt x="66356" y="18897"/>
                  </a:moveTo>
                  <a:lnTo>
                    <a:pt x="64858" y="18897"/>
                  </a:lnTo>
                  <a:lnTo>
                    <a:pt x="64858" y="54133"/>
                  </a:lnTo>
                  <a:lnTo>
                    <a:pt x="94208" y="104444"/>
                  </a:lnTo>
                  <a:lnTo>
                    <a:pt x="100037" y="105981"/>
                  </a:lnTo>
                  <a:lnTo>
                    <a:pt x="109118" y="100672"/>
                  </a:lnTo>
                  <a:lnTo>
                    <a:pt x="110655" y="94843"/>
                  </a:lnTo>
                  <a:lnTo>
                    <a:pt x="66356" y="18897"/>
                  </a:lnTo>
                  <a:close/>
                </a:path>
                <a:path extrusionOk="0" h="438150" w="111125">
                  <a:moveTo>
                    <a:pt x="64858" y="18897"/>
                  </a:moveTo>
                  <a:lnTo>
                    <a:pt x="45808" y="18897"/>
                  </a:lnTo>
                  <a:lnTo>
                    <a:pt x="45808" y="54133"/>
                  </a:lnTo>
                  <a:lnTo>
                    <a:pt x="55333" y="37805"/>
                  </a:lnTo>
                  <a:lnTo>
                    <a:pt x="47104" y="23698"/>
                  </a:lnTo>
                  <a:lnTo>
                    <a:pt x="64858" y="23698"/>
                  </a:lnTo>
                  <a:lnTo>
                    <a:pt x="64858" y="18897"/>
                  </a:lnTo>
                  <a:close/>
                </a:path>
                <a:path extrusionOk="0" h="438150" w="111125">
                  <a:moveTo>
                    <a:pt x="64858" y="23698"/>
                  </a:moveTo>
                  <a:lnTo>
                    <a:pt x="63563" y="23698"/>
                  </a:lnTo>
                  <a:lnTo>
                    <a:pt x="55333" y="37805"/>
                  </a:lnTo>
                  <a:lnTo>
                    <a:pt x="64858" y="54133"/>
                  </a:lnTo>
                  <a:lnTo>
                    <a:pt x="64858" y="23698"/>
                  </a:lnTo>
                  <a:close/>
                </a:path>
                <a:path extrusionOk="0" h="438150" w="111125">
                  <a:moveTo>
                    <a:pt x="63563" y="23698"/>
                  </a:moveTo>
                  <a:lnTo>
                    <a:pt x="47104" y="23698"/>
                  </a:lnTo>
                  <a:lnTo>
                    <a:pt x="55333" y="37805"/>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92" name="Google Shape;1292;p97"/>
            <p:cNvSpPr/>
            <p:nvPr/>
          </p:nvSpPr>
          <p:spPr>
            <a:xfrm>
              <a:off x="9547872" y="5317083"/>
              <a:ext cx="236100" cy="2781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93" name="Google Shape;1293;p97"/>
            <p:cNvSpPr/>
            <p:nvPr/>
          </p:nvSpPr>
          <p:spPr>
            <a:xfrm>
              <a:off x="9573922" y="3966939"/>
              <a:ext cx="327600" cy="1989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94" name="Google Shape;1294;p97"/>
            <p:cNvSpPr/>
            <p:nvPr/>
          </p:nvSpPr>
          <p:spPr>
            <a:xfrm>
              <a:off x="9468167" y="3819588"/>
              <a:ext cx="111125" cy="427354"/>
            </a:xfrm>
            <a:custGeom>
              <a:rect b="b" l="l" r="r" t="t"/>
              <a:pathLst>
                <a:path extrusionOk="0" h="427354" w="111125">
                  <a:moveTo>
                    <a:pt x="55332" y="37807"/>
                  </a:moveTo>
                  <a:lnTo>
                    <a:pt x="45808" y="54133"/>
                  </a:lnTo>
                  <a:lnTo>
                    <a:pt x="45808" y="426986"/>
                  </a:lnTo>
                  <a:lnTo>
                    <a:pt x="64858" y="426986"/>
                  </a:lnTo>
                  <a:lnTo>
                    <a:pt x="64854" y="54133"/>
                  </a:lnTo>
                  <a:lnTo>
                    <a:pt x="55332" y="37807"/>
                  </a:lnTo>
                  <a:close/>
                </a:path>
                <a:path extrusionOk="0" h="427354" w="111125">
                  <a:moveTo>
                    <a:pt x="55333" y="0"/>
                  </a:moveTo>
                  <a:lnTo>
                    <a:pt x="0" y="94843"/>
                  </a:lnTo>
                  <a:lnTo>
                    <a:pt x="1536" y="100672"/>
                  </a:lnTo>
                  <a:lnTo>
                    <a:pt x="10617" y="105981"/>
                  </a:lnTo>
                  <a:lnTo>
                    <a:pt x="16459" y="104444"/>
                  </a:lnTo>
                  <a:lnTo>
                    <a:pt x="45804" y="54141"/>
                  </a:lnTo>
                  <a:lnTo>
                    <a:pt x="45808" y="18897"/>
                  </a:lnTo>
                  <a:lnTo>
                    <a:pt x="66356" y="18897"/>
                  </a:lnTo>
                  <a:lnTo>
                    <a:pt x="55333" y="0"/>
                  </a:lnTo>
                  <a:close/>
                </a:path>
                <a:path extrusionOk="0" h="427354" w="111125">
                  <a:moveTo>
                    <a:pt x="66356" y="18897"/>
                  </a:moveTo>
                  <a:lnTo>
                    <a:pt x="64858" y="18897"/>
                  </a:lnTo>
                  <a:lnTo>
                    <a:pt x="64858" y="54141"/>
                  </a:lnTo>
                  <a:lnTo>
                    <a:pt x="94195" y="104444"/>
                  </a:lnTo>
                  <a:lnTo>
                    <a:pt x="100037" y="105981"/>
                  </a:lnTo>
                  <a:lnTo>
                    <a:pt x="109118" y="100672"/>
                  </a:lnTo>
                  <a:lnTo>
                    <a:pt x="110655" y="94843"/>
                  </a:lnTo>
                  <a:lnTo>
                    <a:pt x="66356" y="18897"/>
                  </a:lnTo>
                  <a:close/>
                </a:path>
                <a:path extrusionOk="0" h="427354" w="111125">
                  <a:moveTo>
                    <a:pt x="64858" y="23698"/>
                  </a:moveTo>
                  <a:lnTo>
                    <a:pt x="63563" y="23698"/>
                  </a:lnTo>
                  <a:lnTo>
                    <a:pt x="55332" y="37807"/>
                  </a:lnTo>
                  <a:lnTo>
                    <a:pt x="64858" y="54141"/>
                  </a:lnTo>
                  <a:lnTo>
                    <a:pt x="64858" y="23698"/>
                  </a:lnTo>
                  <a:close/>
                </a:path>
                <a:path extrusionOk="0" h="427354" w="111125">
                  <a:moveTo>
                    <a:pt x="64858" y="18897"/>
                  </a:moveTo>
                  <a:lnTo>
                    <a:pt x="45808" y="18897"/>
                  </a:lnTo>
                  <a:lnTo>
                    <a:pt x="45808" y="54133"/>
                  </a:lnTo>
                  <a:lnTo>
                    <a:pt x="55332" y="37807"/>
                  </a:lnTo>
                  <a:lnTo>
                    <a:pt x="47104" y="23698"/>
                  </a:lnTo>
                  <a:lnTo>
                    <a:pt x="64858" y="23698"/>
                  </a:lnTo>
                  <a:lnTo>
                    <a:pt x="64858" y="18897"/>
                  </a:lnTo>
                  <a:close/>
                </a:path>
                <a:path extrusionOk="0" h="427354" w="111125">
                  <a:moveTo>
                    <a:pt x="63563" y="23698"/>
                  </a:moveTo>
                  <a:lnTo>
                    <a:pt x="47104" y="23698"/>
                  </a:lnTo>
                  <a:lnTo>
                    <a:pt x="55332" y="37807"/>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95" name="Google Shape;1295;p97"/>
            <p:cNvSpPr/>
            <p:nvPr/>
          </p:nvSpPr>
          <p:spPr>
            <a:xfrm>
              <a:off x="9340620" y="2746679"/>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96" name="Google Shape;1296;p97"/>
            <p:cNvSpPr/>
            <p:nvPr/>
          </p:nvSpPr>
          <p:spPr>
            <a:xfrm>
              <a:off x="5953782" y="2530323"/>
              <a:ext cx="313500" cy="181800"/>
            </a:xfrm>
            <a:prstGeom prst="rect">
              <a:avLst/>
            </a:prstGeom>
            <a:blipFill rotWithShape="1">
              <a:blip r:embed="rId2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97" name="Google Shape;1297;p97"/>
            <p:cNvSpPr/>
            <p:nvPr/>
          </p:nvSpPr>
          <p:spPr>
            <a:xfrm>
              <a:off x="6228257" y="2809265"/>
              <a:ext cx="165300" cy="174000"/>
            </a:xfrm>
            <a:prstGeom prst="rect">
              <a:avLst/>
            </a:prstGeom>
            <a:blipFill rotWithShape="1">
              <a:blip r:embed="rId2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98" name="Google Shape;1298;p97"/>
            <p:cNvSpPr/>
            <p:nvPr/>
          </p:nvSpPr>
          <p:spPr>
            <a:xfrm>
              <a:off x="6228257" y="3041675"/>
              <a:ext cx="165300" cy="174000"/>
            </a:xfrm>
            <a:prstGeom prst="rect">
              <a:avLst/>
            </a:prstGeom>
            <a:blipFill rotWithShape="1">
              <a:blip r:embed="rId2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299" name="Google Shape;1299;p97"/>
            <p:cNvSpPr/>
            <p:nvPr/>
          </p:nvSpPr>
          <p:spPr>
            <a:xfrm>
              <a:off x="6228257" y="3274098"/>
              <a:ext cx="165300" cy="174000"/>
            </a:xfrm>
            <a:prstGeom prst="rect">
              <a:avLst/>
            </a:prstGeom>
            <a:blipFill rotWithShape="1">
              <a:blip r:embed="rId2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00" name="Google Shape;1300;p97"/>
            <p:cNvSpPr/>
            <p:nvPr/>
          </p:nvSpPr>
          <p:spPr>
            <a:xfrm>
              <a:off x="6228257" y="3506520"/>
              <a:ext cx="165300" cy="174000"/>
            </a:xfrm>
            <a:prstGeom prst="rect">
              <a:avLst/>
            </a:prstGeom>
            <a:blipFill rotWithShape="1">
              <a:blip r:embed="rId2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01" name="Google Shape;1301;p97"/>
            <p:cNvSpPr/>
            <p:nvPr/>
          </p:nvSpPr>
          <p:spPr>
            <a:xfrm>
              <a:off x="6122568" y="2715742"/>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02" name="Google Shape;1302;p97"/>
            <p:cNvSpPr/>
            <p:nvPr/>
          </p:nvSpPr>
          <p:spPr>
            <a:xfrm>
              <a:off x="6244742" y="4297984"/>
              <a:ext cx="165300" cy="157200"/>
            </a:xfrm>
            <a:prstGeom prst="rect">
              <a:avLst/>
            </a:prstGeom>
            <a:blipFill rotWithShape="1">
              <a:blip r:embed="rId3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03" name="Google Shape;1303;p97"/>
            <p:cNvSpPr/>
            <p:nvPr/>
          </p:nvSpPr>
          <p:spPr>
            <a:xfrm>
              <a:off x="6244742" y="4505198"/>
              <a:ext cx="165300" cy="157200"/>
            </a:xfrm>
            <a:prstGeom prst="rect">
              <a:avLst/>
            </a:prstGeom>
            <a:blipFill rotWithShape="1">
              <a:blip r:embed="rId3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04" name="Google Shape;1304;p97"/>
            <p:cNvSpPr/>
            <p:nvPr/>
          </p:nvSpPr>
          <p:spPr>
            <a:xfrm>
              <a:off x="6244742" y="4712423"/>
              <a:ext cx="165300" cy="157200"/>
            </a:xfrm>
            <a:prstGeom prst="rect">
              <a:avLst/>
            </a:prstGeom>
            <a:blipFill rotWithShape="1">
              <a:blip r:embed="rId3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05" name="Google Shape;1305;p97"/>
            <p:cNvSpPr/>
            <p:nvPr/>
          </p:nvSpPr>
          <p:spPr>
            <a:xfrm>
              <a:off x="6244742" y="4919637"/>
              <a:ext cx="165300" cy="157200"/>
            </a:xfrm>
            <a:prstGeom prst="rect">
              <a:avLst/>
            </a:prstGeom>
            <a:blipFill rotWithShape="1">
              <a:blip r:embed="rId3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06" name="Google Shape;1306;p97"/>
            <p:cNvSpPr/>
            <p:nvPr/>
          </p:nvSpPr>
          <p:spPr>
            <a:xfrm>
              <a:off x="6139052" y="4215650"/>
              <a:ext cx="365759" cy="956945"/>
            </a:xfrm>
            <a:custGeom>
              <a:rect b="b" l="l" r="r" t="t"/>
              <a:pathLst>
                <a:path extrusionOk="0" h="956945" w="365759">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07" name="Google Shape;1307;p97"/>
            <p:cNvSpPr/>
            <p:nvPr/>
          </p:nvSpPr>
          <p:spPr>
            <a:xfrm>
              <a:off x="6266598" y="5172201"/>
              <a:ext cx="111125" cy="438150"/>
            </a:xfrm>
            <a:custGeom>
              <a:rect b="b" l="l" r="r" t="t"/>
              <a:pathLst>
                <a:path extrusionOk="0" h="438150" w="111125">
                  <a:moveTo>
                    <a:pt x="55333" y="37815"/>
                  </a:moveTo>
                  <a:lnTo>
                    <a:pt x="45808" y="54141"/>
                  </a:lnTo>
                  <a:lnTo>
                    <a:pt x="45808" y="438110"/>
                  </a:lnTo>
                  <a:lnTo>
                    <a:pt x="64858" y="438110"/>
                  </a:lnTo>
                  <a:lnTo>
                    <a:pt x="64858" y="54141"/>
                  </a:lnTo>
                  <a:lnTo>
                    <a:pt x="55333" y="37815"/>
                  </a:lnTo>
                  <a:close/>
                </a:path>
                <a:path extrusionOk="0" h="438150" w="111125">
                  <a:moveTo>
                    <a:pt x="55333" y="0"/>
                  </a:moveTo>
                  <a:lnTo>
                    <a:pt x="0" y="94856"/>
                  </a:lnTo>
                  <a:lnTo>
                    <a:pt x="1536" y="100685"/>
                  </a:lnTo>
                  <a:lnTo>
                    <a:pt x="10629" y="105981"/>
                  </a:lnTo>
                  <a:lnTo>
                    <a:pt x="16459" y="104444"/>
                  </a:lnTo>
                  <a:lnTo>
                    <a:pt x="45808" y="54141"/>
                  </a:lnTo>
                  <a:lnTo>
                    <a:pt x="45808" y="18910"/>
                  </a:lnTo>
                  <a:lnTo>
                    <a:pt x="66364" y="18910"/>
                  </a:lnTo>
                  <a:lnTo>
                    <a:pt x="55333" y="0"/>
                  </a:lnTo>
                  <a:close/>
                </a:path>
                <a:path extrusionOk="0" h="438150" w="111125">
                  <a:moveTo>
                    <a:pt x="66364" y="18910"/>
                  </a:moveTo>
                  <a:lnTo>
                    <a:pt x="64858" y="18910"/>
                  </a:lnTo>
                  <a:lnTo>
                    <a:pt x="64858" y="54141"/>
                  </a:lnTo>
                  <a:lnTo>
                    <a:pt x="94208" y="104444"/>
                  </a:lnTo>
                  <a:lnTo>
                    <a:pt x="100037" y="105981"/>
                  </a:lnTo>
                  <a:lnTo>
                    <a:pt x="109118" y="100685"/>
                  </a:lnTo>
                  <a:lnTo>
                    <a:pt x="110655" y="94856"/>
                  </a:lnTo>
                  <a:lnTo>
                    <a:pt x="66364" y="18910"/>
                  </a:lnTo>
                  <a:close/>
                </a:path>
                <a:path extrusionOk="0" h="438150" w="111125">
                  <a:moveTo>
                    <a:pt x="64858" y="18910"/>
                  </a:moveTo>
                  <a:lnTo>
                    <a:pt x="45808" y="18910"/>
                  </a:lnTo>
                  <a:lnTo>
                    <a:pt x="45808" y="54141"/>
                  </a:lnTo>
                  <a:lnTo>
                    <a:pt x="55333" y="37815"/>
                  </a:lnTo>
                  <a:lnTo>
                    <a:pt x="47104" y="23710"/>
                  </a:lnTo>
                  <a:lnTo>
                    <a:pt x="64858" y="23710"/>
                  </a:lnTo>
                  <a:lnTo>
                    <a:pt x="64858" y="18910"/>
                  </a:lnTo>
                  <a:close/>
                </a:path>
                <a:path extrusionOk="0" h="438150" w="111125">
                  <a:moveTo>
                    <a:pt x="64858" y="23710"/>
                  </a:moveTo>
                  <a:lnTo>
                    <a:pt x="63563" y="23710"/>
                  </a:lnTo>
                  <a:lnTo>
                    <a:pt x="55333" y="37815"/>
                  </a:lnTo>
                  <a:lnTo>
                    <a:pt x="64858" y="54141"/>
                  </a:lnTo>
                  <a:lnTo>
                    <a:pt x="64858" y="23710"/>
                  </a:lnTo>
                  <a:close/>
                </a:path>
                <a:path extrusionOk="0" h="438150" w="111125">
                  <a:moveTo>
                    <a:pt x="63563" y="23710"/>
                  </a:moveTo>
                  <a:lnTo>
                    <a:pt x="47104" y="23710"/>
                  </a:lnTo>
                  <a:lnTo>
                    <a:pt x="55333" y="37815"/>
                  </a:lnTo>
                  <a:lnTo>
                    <a:pt x="63563" y="2371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08" name="Google Shape;1308;p97"/>
            <p:cNvSpPr/>
            <p:nvPr/>
          </p:nvSpPr>
          <p:spPr>
            <a:xfrm>
              <a:off x="6361848" y="5317083"/>
              <a:ext cx="236100" cy="2781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09" name="Google Shape;1309;p97"/>
            <p:cNvSpPr/>
            <p:nvPr/>
          </p:nvSpPr>
          <p:spPr>
            <a:xfrm>
              <a:off x="6355882" y="3966939"/>
              <a:ext cx="327600" cy="1989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10" name="Google Shape;1310;p97"/>
            <p:cNvSpPr/>
            <p:nvPr/>
          </p:nvSpPr>
          <p:spPr>
            <a:xfrm>
              <a:off x="5424792" y="3229724"/>
              <a:ext cx="935989" cy="986154"/>
            </a:xfrm>
            <a:custGeom>
              <a:rect b="b" l="l" r="r" t="t"/>
              <a:pathLst>
                <a:path extrusionOk="0" h="986154" w="935989">
                  <a:moveTo>
                    <a:pt x="699312" y="55333"/>
                  </a:moveTo>
                  <a:lnTo>
                    <a:pt x="682980" y="45808"/>
                  </a:lnTo>
                  <a:lnTo>
                    <a:pt x="604456" y="0"/>
                  </a:lnTo>
                  <a:lnTo>
                    <a:pt x="598627" y="1536"/>
                  </a:lnTo>
                  <a:lnTo>
                    <a:pt x="593331" y="10629"/>
                  </a:lnTo>
                  <a:lnTo>
                    <a:pt x="594855" y="16459"/>
                  </a:lnTo>
                  <a:lnTo>
                    <a:pt x="645160" y="45808"/>
                  </a:lnTo>
                  <a:lnTo>
                    <a:pt x="0" y="45808"/>
                  </a:lnTo>
                  <a:lnTo>
                    <a:pt x="0" y="64858"/>
                  </a:lnTo>
                  <a:lnTo>
                    <a:pt x="645160" y="64858"/>
                  </a:lnTo>
                  <a:lnTo>
                    <a:pt x="594855" y="94208"/>
                  </a:lnTo>
                  <a:lnTo>
                    <a:pt x="593331" y="100037"/>
                  </a:lnTo>
                  <a:lnTo>
                    <a:pt x="598627" y="109131"/>
                  </a:lnTo>
                  <a:lnTo>
                    <a:pt x="604456" y="110655"/>
                  </a:lnTo>
                  <a:lnTo>
                    <a:pt x="682980" y="64858"/>
                  </a:lnTo>
                  <a:lnTo>
                    <a:pt x="699312" y="55333"/>
                  </a:lnTo>
                  <a:close/>
                </a:path>
                <a:path extrusionOk="0" h="986154" w="935989">
                  <a:moveTo>
                    <a:pt x="935990" y="653783"/>
                  </a:moveTo>
                  <a:lnTo>
                    <a:pt x="891679" y="577837"/>
                  </a:lnTo>
                  <a:lnTo>
                    <a:pt x="880656" y="558927"/>
                  </a:lnTo>
                  <a:lnTo>
                    <a:pt x="825334" y="653783"/>
                  </a:lnTo>
                  <a:lnTo>
                    <a:pt x="826871" y="659612"/>
                  </a:lnTo>
                  <a:lnTo>
                    <a:pt x="835952" y="664908"/>
                  </a:lnTo>
                  <a:lnTo>
                    <a:pt x="841794" y="663384"/>
                  </a:lnTo>
                  <a:lnTo>
                    <a:pt x="871131" y="613092"/>
                  </a:lnTo>
                  <a:lnTo>
                    <a:pt x="871131" y="985926"/>
                  </a:lnTo>
                  <a:lnTo>
                    <a:pt x="890181" y="985926"/>
                  </a:lnTo>
                  <a:lnTo>
                    <a:pt x="890181" y="613067"/>
                  </a:lnTo>
                  <a:lnTo>
                    <a:pt x="919530" y="663384"/>
                  </a:lnTo>
                  <a:lnTo>
                    <a:pt x="925360" y="664908"/>
                  </a:lnTo>
                  <a:lnTo>
                    <a:pt x="934453" y="659612"/>
                  </a:lnTo>
                  <a:lnTo>
                    <a:pt x="935990" y="65378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11" name="Google Shape;1311;p97"/>
            <p:cNvSpPr/>
            <p:nvPr/>
          </p:nvSpPr>
          <p:spPr>
            <a:xfrm>
              <a:off x="5538139" y="2959379"/>
              <a:ext cx="427500" cy="2922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12" name="Google Shape;1312;p97"/>
            <p:cNvSpPr/>
            <p:nvPr/>
          </p:nvSpPr>
          <p:spPr>
            <a:xfrm>
              <a:off x="4805922" y="2544590"/>
              <a:ext cx="306300" cy="176400"/>
            </a:xfrm>
            <a:prstGeom prst="rect">
              <a:avLst/>
            </a:prstGeom>
            <a:blipFill rotWithShape="1">
              <a:blip r:embed="rId3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13" name="Google Shape;1313;p97"/>
            <p:cNvSpPr/>
            <p:nvPr/>
          </p:nvSpPr>
          <p:spPr>
            <a:xfrm>
              <a:off x="5155120" y="2813278"/>
              <a:ext cx="165300" cy="1740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14" name="Google Shape;1314;p97"/>
            <p:cNvSpPr/>
            <p:nvPr/>
          </p:nvSpPr>
          <p:spPr>
            <a:xfrm>
              <a:off x="5155120" y="3045701"/>
              <a:ext cx="165300" cy="1740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15" name="Google Shape;1315;p97"/>
            <p:cNvSpPr/>
            <p:nvPr/>
          </p:nvSpPr>
          <p:spPr>
            <a:xfrm>
              <a:off x="5155120" y="3278124"/>
              <a:ext cx="165300" cy="1740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16" name="Google Shape;1316;p97"/>
            <p:cNvSpPr/>
            <p:nvPr/>
          </p:nvSpPr>
          <p:spPr>
            <a:xfrm>
              <a:off x="5155120" y="3510546"/>
              <a:ext cx="165300" cy="1740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17" name="Google Shape;1317;p97"/>
            <p:cNvSpPr/>
            <p:nvPr/>
          </p:nvSpPr>
          <p:spPr>
            <a:xfrm>
              <a:off x="5049430" y="2719768"/>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1318" name="Google Shape;1318;p97"/>
          <p:cNvSpPr txBox="1"/>
          <p:nvPr/>
        </p:nvSpPr>
        <p:spPr>
          <a:xfrm>
            <a:off x="6294872" y="1338453"/>
            <a:ext cx="83100" cy="178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100">
                <a:solidFill>
                  <a:srgbClr val="175E54"/>
                </a:solidFill>
                <a:latin typeface="Calibri"/>
                <a:ea typeface="Calibri"/>
                <a:cs typeface="Calibri"/>
                <a:sym typeface="Calibri"/>
              </a:rPr>
              <a:t>a</a:t>
            </a:r>
            <a:endParaRPr sz="1100">
              <a:latin typeface="Calibri"/>
              <a:ea typeface="Calibri"/>
              <a:cs typeface="Calibri"/>
              <a:sym typeface="Calibri"/>
            </a:endParaRPr>
          </a:p>
        </p:txBody>
      </p:sp>
      <p:sp>
        <p:nvSpPr>
          <p:cNvPr id="1319" name="Google Shape;1319;p97"/>
          <p:cNvSpPr txBox="1"/>
          <p:nvPr/>
        </p:nvSpPr>
        <p:spPr>
          <a:xfrm>
            <a:off x="7424251" y="1340739"/>
            <a:ext cx="209400" cy="178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100">
                <a:solidFill>
                  <a:srgbClr val="175E54"/>
                </a:solidFill>
                <a:latin typeface="Calibri"/>
                <a:ea typeface="Calibri"/>
                <a:cs typeface="Calibri"/>
                <a:sym typeface="Calibri"/>
              </a:rPr>
              <a:t>zoo</a:t>
            </a:r>
            <a:endParaRPr sz="1100">
              <a:latin typeface="Calibri"/>
              <a:ea typeface="Calibri"/>
              <a:cs typeface="Calibri"/>
              <a:sym typeface="Calibri"/>
            </a:endParaRPr>
          </a:p>
        </p:txBody>
      </p:sp>
      <p:grpSp>
        <p:nvGrpSpPr>
          <p:cNvPr id="1320" name="Google Shape;1320;p97"/>
          <p:cNvGrpSpPr/>
          <p:nvPr/>
        </p:nvGrpSpPr>
        <p:grpSpPr>
          <a:xfrm>
            <a:off x="7038184" y="891082"/>
            <a:ext cx="107632" cy="397669"/>
            <a:chOff x="9384245" y="1188110"/>
            <a:chExt cx="143509" cy="530225"/>
          </a:xfrm>
        </p:grpSpPr>
        <p:sp>
          <p:nvSpPr>
            <p:cNvPr id="1321" name="Google Shape;1321;p97"/>
            <p:cNvSpPr/>
            <p:nvPr/>
          </p:nvSpPr>
          <p:spPr>
            <a:xfrm>
              <a:off x="9384245" y="1188110"/>
              <a:ext cx="143509" cy="530225"/>
            </a:xfrm>
            <a:custGeom>
              <a:rect b="b" l="l" r="r" t="t"/>
              <a:pathLst>
                <a:path extrusionOk="0" h="530225" w="143509">
                  <a:moveTo>
                    <a:pt x="143179" y="0"/>
                  </a:moveTo>
                  <a:lnTo>
                    <a:pt x="0" y="0"/>
                  </a:lnTo>
                  <a:lnTo>
                    <a:pt x="0" y="529691"/>
                  </a:lnTo>
                  <a:lnTo>
                    <a:pt x="143179" y="529691"/>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22" name="Google Shape;1322;p97"/>
            <p:cNvSpPr/>
            <p:nvPr/>
          </p:nvSpPr>
          <p:spPr>
            <a:xfrm>
              <a:off x="9384245" y="1188110"/>
              <a:ext cx="143509" cy="530225"/>
            </a:xfrm>
            <a:custGeom>
              <a:rect b="b" l="l" r="r" t="t"/>
              <a:pathLst>
                <a:path extrusionOk="0" h="530225" w="143509">
                  <a:moveTo>
                    <a:pt x="0" y="0"/>
                  </a:moveTo>
                  <a:lnTo>
                    <a:pt x="143184" y="0"/>
                  </a:lnTo>
                  <a:lnTo>
                    <a:pt x="143184" y="529694"/>
                  </a:lnTo>
                  <a:lnTo>
                    <a:pt x="0" y="529694"/>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1323" name="Google Shape;1323;p97"/>
          <p:cNvSpPr txBox="1"/>
          <p:nvPr/>
        </p:nvSpPr>
        <p:spPr>
          <a:xfrm>
            <a:off x="1246573" y="1046600"/>
            <a:ext cx="15753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rgbClr val="175E54"/>
                </a:solidFill>
                <a:latin typeface="Calibri"/>
                <a:ea typeface="Calibri"/>
                <a:cs typeface="Calibri"/>
                <a:sym typeface="Calibri"/>
              </a:rPr>
              <a:t>output distribution</a:t>
            </a:r>
            <a:endParaRPr sz="1400">
              <a:latin typeface="Calibri"/>
              <a:ea typeface="Calibri"/>
              <a:cs typeface="Calibri"/>
              <a:sym typeface="Calibri"/>
            </a:endParaRPr>
          </a:p>
        </p:txBody>
      </p:sp>
      <p:sp>
        <p:nvSpPr>
          <p:cNvPr id="1324" name="Google Shape;1324;p97"/>
          <p:cNvSpPr/>
          <p:nvPr/>
        </p:nvSpPr>
        <p:spPr>
          <a:xfrm>
            <a:off x="1261268" y="1285940"/>
            <a:ext cx="2057100" cy="240900"/>
          </a:xfrm>
          <a:prstGeom prst="rect">
            <a:avLst/>
          </a:prstGeom>
          <a:blipFill rotWithShape="1">
            <a:blip r:embed="rId3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25" name="Google Shape;1325;p97"/>
          <p:cNvSpPr txBox="1"/>
          <p:nvPr/>
        </p:nvSpPr>
        <p:spPr>
          <a:xfrm>
            <a:off x="2780109" y="4710817"/>
            <a:ext cx="2621400" cy="364200"/>
          </a:xfrm>
          <a:prstGeom prst="rect">
            <a:avLst/>
          </a:prstGeom>
          <a:noFill/>
          <a:ln cap="flat" cmpd="sng" w="28575">
            <a:solidFill>
              <a:schemeClr val="dk1"/>
            </a:solidFill>
            <a:prstDash val="solid"/>
            <a:round/>
            <a:headEnd len="sm" w="sm" type="none"/>
            <a:tailEnd len="sm" w="sm" type="none"/>
          </a:ln>
        </p:spPr>
        <p:txBody>
          <a:bodyPr anchorCtr="0" anchor="t" bIns="0" lIns="0" spcFirstLastPara="1" rIns="0" wrap="square" tIns="22850">
            <a:spAutoFit/>
          </a:bodyPr>
          <a:lstStyle/>
          <a:p>
            <a:pPr indent="-774700" lvl="0" marL="990600" marR="215900" rtl="0" algn="l">
              <a:lnSpc>
                <a:spcPct val="101400"/>
              </a:lnSpc>
              <a:spcBef>
                <a:spcPts val="0"/>
              </a:spcBef>
              <a:spcAft>
                <a:spcPts val="0"/>
              </a:spcAft>
              <a:buNone/>
            </a:pPr>
            <a:r>
              <a:rPr b="1" i="1" lang="en" sz="1100" u="sng">
                <a:solidFill>
                  <a:schemeClr val="dk1"/>
                </a:solidFill>
                <a:latin typeface="Calibri"/>
                <a:ea typeface="Calibri"/>
                <a:cs typeface="Calibri"/>
                <a:sym typeface="Calibri"/>
              </a:rPr>
              <a:t>Note</a:t>
            </a:r>
            <a:r>
              <a:rPr i="1" lang="en" sz="1100">
                <a:solidFill>
                  <a:schemeClr val="dk1"/>
                </a:solidFill>
                <a:latin typeface="Calibri"/>
                <a:ea typeface="Calibri"/>
                <a:cs typeface="Calibri"/>
                <a:sym typeface="Calibri"/>
              </a:rPr>
              <a:t>: this input sequence could be much  longer now!</a:t>
            </a:r>
            <a:endParaRPr sz="1100">
              <a:solidFill>
                <a:schemeClr val="dk1"/>
              </a:solidFill>
              <a:latin typeface="Calibri"/>
              <a:ea typeface="Calibri"/>
              <a:cs typeface="Calibri"/>
              <a:sym typeface="Calibri"/>
            </a:endParaRPr>
          </a:p>
        </p:txBody>
      </p:sp>
      <p:sp>
        <p:nvSpPr>
          <p:cNvPr id="1326" name="Google Shape;1326;p97"/>
          <p:cNvSpPr/>
          <p:nvPr/>
        </p:nvSpPr>
        <p:spPr>
          <a:xfrm>
            <a:off x="5397054" y="4678434"/>
            <a:ext cx="539115" cy="238600"/>
          </a:xfrm>
          <a:custGeom>
            <a:rect b="b" l="l" r="r" t="t"/>
            <a:pathLst>
              <a:path extrusionOk="0" h="318134" w="718820">
                <a:moveTo>
                  <a:pt x="633828" y="26362"/>
                </a:moveTo>
                <a:lnTo>
                  <a:pt x="0" y="291605"/>
                </a:lnTo>
                <a:lnTo>
                  <a:pt x="11036" y="317966"/>
                </a:lnTo>
                <a:lnTo>
                  <a:pt x="644859" y="52718"/>
                </a:lnTo>
                <a:lnTo>
                  <a:pt x="633828" y="26362"/>
                </a:lnTo>
                <a:close/>
              </a:path>
              <a:path extrusionOk="0" h="318134" w="718820">
                <a:moveTo>
                  <a:pt x="706029" y="20844"/>
                </a:moveTo>
                <a:lnTo>
                  <a:pt x="647014" y="20844"/>
                </a:lnTo>
                <a:lnTo>
                  <a:pt x="658037" y="47203"/>
                </a:lnTo>
                <a:lnTo>
                  <a:pt x="644859" y="52718"/>
                </a:lnTo>
                <a:lnTo>
                  <a:pt x="655891" y="79079"/>
                </a:lnTo>
                <a:lnTo>
                  <a:pt x="706029" y="20844"/>
                </a:lnTo>
                <a:close/>
              </a:path>
              <a:path extrusionOk="0" h="318134" w="718820">
                <a:moveTo>
                  <a:pt x="647014" y="20844"/>
                </a:moveTo>
                <a:lnTo>
                  <a:pt x="633828" y="26362"/>
                </a:lnTo>
                <a:lnTo>
                  <a:pt x="644859" y="52718"/>
                </a:lnTo>
                <a:lnTo>
                  <a:pt x="658037" y="47203"/>
                </a:lnTo>
                <a:lnTo>
                  <a:pt x="647014" y="20844"/>
                </a:lnTo>
                <a:close/>
              </a:path>
              <a:path extrusionOk="0" h="318134" w="718820">
                <a:moveTo>
                  <a:pt x="622795" y="0"/>
                </a:moveTo>
                <a:lnTo>
                  <a:pt x="633828" y="26362"/>
                </a:lnTo>
                <a:lnTo>
                  <a:pt x="647014" y="20844"/>
                </a:lnTo>
                <a:lnTo>
                  <a:pt x="706029" y="20844"/>
                </a:lnTo>
                <a:lnTo>
                  <a:pt x="718426" y="6446"/>
                </a:lnTo>
                <a:lnTo>
                  <a:pt x="622795"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nvGrpSpPr>
          <p:cNvPr id="1327" name="Google Shape;1327;p97"/>
          <p:cNvGrpSpPr/>
          <p:nvPr/>
        </p:nvGrpSpPr>
        <p:grpSpPr>
          <a:xfrm>
            <a:off x="1230039" y="2309950"/>
            <a:ext cx="2232900" cy="448158"/>
            <a:chOff x="1640052" y="3079934"/>
            <a:chExt cx="2977200" cy="597544"/>
          </a:xfrm>
        </p:grpSpPr>
        <p:sp>
          <p:nvSpPr>
            <p:cNvPr id="1328" name="Google Shape;1328;p97"/>
            <p:cNvSpPr/>
            <p:nvPr/>
          </p:nvSpPr>
          <p:spPr>
            <a:xfrm>
              <a:off x="1640052" y="3079934"/>
              <a:ext cx="2977200" cy="398700"/>
            </a:xfrm>
            <a:prstGeom prst="rect">
              <a:avLst/>
            </a:prstGeom>
            <a:blipFill rotWithShape="1">
              <a:blip r:embed="rId3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29" name="Google Shape;1329;p97"/>
            <p:cNvSpPr/>
            <p:nvPr/>
          </p:nvSpPr>
          <p:spPr>
            <a:xfrm>
              <a:off x="1675079" y="3501078"/>
              <a:ext cx="306300" cy="176400"/>
            </a:xfrm>
            <a:prstGeom prst="rect">
              <a:avLst/>
            </a:prstGeom>
            <a:blipFill rotWithShape="1">
              <a:blip r:embed="rId3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1330" name="Google Shape;1330;p97"/>
          <p:cNvSpPr txBox="1"/>
          <p:nvPr/>
        </p:nvSpPr>
        <p:spPr>
          <a:xfrm>
            <a:off x="1234223" y="2091300"/>
            <a:ext cx="2232900" cy="717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rgbClr val="8C1515"/>
                </a:solidFill>
                <a:latin typeface="Calibri"/>
                <a:ea typeface="Calibri"/>
                <a:cs typeface="Calibri"/>
                <a:sym typeface="Calibri"/>
              </a:rPr>
              <a:t>hidden states</a:t>
            </a:r>
            <a:endParaRPr sz="1400">
              <a:latin typeface="Calibri"/>
              <a:ea typeface="Calibri"/>
              <a:cs typeface="Calibri"/>
              <a:sym typeface="Calibri"/>
            </a:endParaRPr>
          </a:p>
          <a:p>
            <a:pPr indent="0" lvl="0" marL="0" marR="0" rtl="0" algn="l">
              <a:lnSpc>
                <a:spcPct val="100000"/>
              </a:lnSpc>
              <a:spcBef>
                <a:spcPts val="0"/>
              </a:spcBef>
              <a:spcAft>
                <a:spcPts val="0"/>
              </a:spcAft>
              <a:buNone/>
            </a:pPr>
            <a:r>
              <a:t/>
            </a:r>
            <a:endParaRPr sz="2100">
              <a:latin typeface="Calibri"/>
              <a:ea typeface="Calibri"/>
              <a:cs typeface="Calibri"/>
              <a:sym typeface="Calibri"/>
            </a:endParaRPr>
          </a:p>
          <a:p>
            <a:pPr indent="0" lvl="0" marL="292100" marR="0" rtl="0" algn="l">
              <a:lnSpc>
                <a:spcPct val="100000"/>
              </a:lnSpc>
              <a:spcBef>
                <a:spcPts val="0"/>
              </a:spcBef>
              <a:spcAft>
                <a:spcPts val="0"/>
              </a:spcAft>
              <a:buNone/>
            </a:pPr>
            <a:r>
              <a:rPr lang="en" sz="1100">
                <a:latin typeface="Calibri"/>
                <a:ea typeface="Calibri"/>
                <a:cs typeface="Calibri"/>
                <a:sym typeface="Calibri"/>
              </a:rPr>
              <a:t>is the initial hidden state</a:t>
            </a:r>
            <a:endParaRPr sz="1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1"/>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Arial"/>
              <a:buNone/>
            </a:pPr>
            <a:r>
              <a:rPr lang="en" sz="3040"/>
              <a:t>Word2vec – Forward Step</a:t>
            </a:r>
            <a:endParaRPr sz="3040"/>
          </a:p>
        </p:txBody>
      </p:sp>
      <p:sp>
        <p:nvSpPr>
          <p:cNvPr id="423" name="Google Shape;423;p71"/>
          <p:cNvSpPr/>
          <p:nvPr/>
        </p:nvSpPr>
        <p:spPr>
          <a:xfrm>
            <a:off x="2520525" y="1258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1"/>
          <p:cNvSpPr/>
          <p:nvPr/>
        </p:nvSpPr>
        <p:spPr>
          <a:xfrm>
            <a:off x="2520525" y="1411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1"/>
          <p:cNvSpPr/>
          <p:nvPr/>
        </p:nvSpPr>
        <p:spPr>
          <a:xfrm>
            <a:off x="2520525" y="1563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1"/>
          <p:cNvSpPr/>
          <p:nvPr/>
        </p:nvSpPr>
        <p:spPr>
          <a:xfrm>
            <a:off x="2520525" y="1716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1"/>
          <p:cNvSpPr/>
          <p:nvPr/>
        </p:nvSpPr>
        <p:spPr>
          <a:xfrm>
            <a:off x="2520525" y="1868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1"/>
          <p:cNvSpPr/>
          <p:nvPr/>
        </p:nvSpPr>
        <p:spPr>
          <a:xfrm>
            <a:off x="2520525" y="2020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1"/>
          <p:cNvSpPr/>
          <p:nvPr/>
        </p:nvSpPr>
        <p:spPr>
          <a:xfrm>
            <a:off x="2520525" y="2173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1"/>
          <p:cNvSpPr/>
          <p:nvPr/>
        </p:nvSpPr>
        <p:spPr>
          <a:xfrm>
            <a:off x="2520525" y="2325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1"/>
          <p:cNvSpPr/>
          <p:nvPr/>
        </p:nvSpPr>
        <p:spPr>
          <a:xfrm>
            <a:off x="2520525" y="2478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1"/>
          <p:cNvSpPr/>
          <p:nvPr/>
        </p:nvSpPr>
        <p:spPr>
          <a:xfrm>
            <a:off x="2520525" y="2630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1"/>
          <p:cNvSpPr/>
          <p:nvPr/>
        </p:nvSpPr>
        <p:spPr>
          <a:xfrm>
            <a:off x="2520525" y="2782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1"/>
          <p:cNvSpPr/>
          <p:nvPr/>
        </p:nvSpPr>
        <p:spPr>
          <a:xfrm>
            <a:off x="2520525" y="2935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1"/>
          <p:cNvSpPr/>
          <p:nvPr/>
        </p:nvSpPr>
        <p:spPr>
          <a:xfrm>
            <a:off x="2520525" y="3087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1"/>
          <p:cNvSpPr/>
          <p:nvPr/>
        </p:nvSpPr>
        <p:spPr>
          <a:xfrm>
            <a:off x="2520525" y="3240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1"/>
          <p:cNvSpPr/>
          <p:nvPr/>
        </p:nvSpPr>
        <p:spPr>
          <a:xfrm>
            <a:off x="2520525" y="3392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1"/>
          <p:cNvSpPr/>
          <p:nvPr/>
        </p:nvSpPr>
        <p:spPr>
          <a:xfrm>
            <a:off x="2520525" y="3544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1"/>
          <p:cNvSpPr/>
          <p:nvPr/>
        </p:nvSpPr>
        <p:spPr>
          <a:xfrm>
            <a:off x="4203325" y="1496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40" name="Google Shape;440;p71"/>
          <p:cNvSpPr/>
          <p:nvPr/>
        </p:nvSpPr>
        <p:spPr>
          <a:xfrm>
            <a:off x="4203325" y="18016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71"/>
          <p:cNvSpPr/>
          <p:nvPr/>
        </p:nvSpPr>
        <p:spPr>
          <a:xfrm>
            <a:off x="4203325" y="21064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42" name="Google Shape;442;p71"/>
          <p:cNvSpPr/>
          <p:nvPr/>
        </p:nvSpPr>
        <p:spPr>
          <a:xfrm>
            <a:off x="4203325" y="24112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1"/>
          <p:cNvSpPr/>
          <p:nvPr/>
        </p:nvSpPr>
        <p:spPr>
          <a:xfrm>
            <a:off x="4203325" y="27160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44" name="Google Shape;444;p71"/>
          <p:cNvSpPr/>
          <p:nvPr/>
        </p:nvSpPr>
        <p:spPr>
          <a:xfrm>
            <a:off x="4203325" y="3020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5" name="Google Shape;445;p71"/>
          <p:cNvCxnSpPr>
            <a:endCxn id="444" idx="2"/>
          </p:cNvCxnSpPr>
          <p:nvPr/>
        </p:nvCxnSpPr>
        <p:spPr>
          <a:xfrm flipH="1" rot="10800000">
            <a:off x="2680825" y="310095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71"/>
          <p:cNvCxnSpPr>
            <a:stCxn id="438" idx="3"/>
            <a:endCxn id="443" idx="2"/>
          </p:cNvCxnSpPr>
          <p:nvPr/>
        </p:nvCxnSpPr>
        <p:spPr>
          <a:xfrm flipH="1" rot="10800000">
            <a:off x="2680725" y="279630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71"/>
          <p:cNvCxnSpPr>
            <a:stCxn id="438" idx="3"/>
            <a:endCxn id="442" idx="2"/>
          </p:cNvCxnSpPr>
          <p:nvPr/>
        </p:nvCxnSpPr>
        <p:spPr>
          <a:xfrm flipH="1" rot="10800000">
            <a:off x="2680725" y="249150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71"/>
          <p:cNvCxnSpPr>
            <a:endCxn id="441" idx="2"/>
          </p:cNvCxnSpPr>
          <p:nvPr/>
        </p:nvCxnSpPr>
        <p:spPr>
          <a:xfrm flipH="1" rot="10800000">
            <a:off x="2680825" y="2186550"/>
            <a:ext cx="1522500" cy="14382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71"/>
          <p:cNvCxnSpPr/>
          <p:nvPr/>
        </p:nvCxnSpPr>
        <p:spPr>
          <a:xfrm>
            <a:off x="2680875" y="1659975"/>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71"/>
          <p:cNvCxnSpPr/>
          <p:nvPr/>
        </p:nvCxnSpPr>
        <p:spPr>
          <a:xfrm>
            <a:off x="2680775" y="1659825"/>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71"/>
          <p:cNvCxnSpPr/>
          <p:nvPr/>
        </p:nvCxnSpPr>
        <p:spPr>
          <a:xfrm>
            <a:off x="2680775" y="1659825"/>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71"/>
          <p:cNvCxnSpPr/>
          <p:nvPr/>
        </p:nvCxnSpPr>
        <p:spPr>
          <a:xfrm>
            <a:off x="2680875" y="1659975"/>
            <a:ext cx="1522500" cy="14382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71"/>
          <p:cNvCxnSpPr/>
          <p:nvPr/>
        </p:nvCxnSpPr>
        <p:spPr>
          <a:xfrm>
            <a:off x="2680875" y="1812375"/>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71"/>
          <p:cNvCxnSpPr/>
          <p:nvPr/>
        </p:nvCxnSpPr>
        <p:spPr>
          <a:xfrm>
            <a:off x="2680875" y="1812375"/>
            <a:ext cx="1522500" cy="6762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71"/>
          <p:cNvCxnSpPr/>
          <p:nvPr/>
        </p:nvCxnSpPr>
        <p:spPr>
          <a:xfrm>
            <a:off x="2680875" y="1812375"/>
            <a:ext cx="1522500" cy="9810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71"/>
          <p:cNvCxnSpPr/>
          <p:nvPr/>
        </p:nvCxnSpPr>
        <p:spPr>
          <a:xfrm>
            <a:off x="2680875" y="1812375"/>
            <a:ext cx="1522500" cy="128580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71"/>
          <p:cNvCxnSpPr/>
          <p:nvPr/>
        </p:nvCxnSpPr>
        <p:spPr>
          <a:xfrm>
            <a:off x="2680775" y="135240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71"/>
          <p:cNvCxnSpPr/>
          <p:nvPr/>
        </p:nvCxnSpPr>
        <p:spPr>
          <a:xfrm>
            <a:off x="2680675" y="135225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71"/>
          <p:cNvCxnSpPr/>
          <p:nvPr/>
        </p:nvCxnSpPr>
        <p:spPr>
          <a:xfrm>
            <a:off x="2680675" y="135225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460" name="Google Shape;460;p71"/>
          <p:cNvCxnSpPr/>
          <p:nvPr/>
        </p:nvCxnSpPr>
        <p:spPr>
          <a:xfrm>
            <a:off x="2680775" y="1352400"/>
            <a:ext cx="1522500" cy="143820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71"/>
          <p:cNvCxnSpPr>
            <a:endCxn id="440" idx="2"/>
          </p:cNvCxnSpPr>
          <p:nvPr/>
        </p:nvCxnSpPr>
        <p:spPr>
          <a:xfrm>
            <a:off x="2680825" y="1504650"/>
            <a:ext cx="1522500" cy="3771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71"/>
          <p:cNvCxnSpPr>
            <a:endCxn id="441" idx="2"/>
          </p:cNvCxnSpPr>
          <p:nvPr/>
        </p:nvCxnSpPr>
        <p:spPr>
          <a:xfrm>
            <a:off x="2680525" y="1504650"/>
            <a:ext cx="1522800" cy="6819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71"/>
          <p:cNvCxnSpPr>
            <a:endCxn id="442" idx="2"/>
          </p:cNvCxnSpPr>
          <p:nvPr/>
        </p:nvCxnSpPr>
        <p:spPr>
          <a:xfrm>
            <a:off x="2680525" y="1504650"/>
            <a:ext cx="1522800" cy="986700"/>
          </a:xfrm>
          <a:prstGeom prst="straightConnector1">
            <a:avLst/>
          </a:prstGeom>
          <a:noFill/>
          <a:ln cap="flat" cmpd="sng" w="9525">
            <a:solidFill>
              <a:schemeClr val="dk2"/>
            </a:solidFill>
            <a:prstDash val="solid"/>
            <a:round/>
            <a:headEnd len="med" w="med" type="none"/>
            <a:tailEnd len="med" w="med" type="none"/>
          </a:ln>
        </p:spPr>
      </p:cxnSp>
      <p:cxnSp>
        <p:nvCxnSpPr>
          <p:cNvPr id="464" name="Google Shape;464;p71"/>
          <p:cNvCxnSpPr>
            <a:endCxn id="443" idx="2"/>
          </p:cNvCxnSpPr>
          <p:nvPr/>
        </p:nvCxnSpPr>
        <p:spPr>
          <a:xfrm>
            <a:off x="2680825" y="1504650"/>
            <a:ext cx="1522500" cy="1291500"/>
          </a:xfrm>
          <a:prstGeom prst="straightConnector1">
            <a:avLst/>
          </a:prstGeom>
          <a:noFill/>
          <a:ln cap="flat" cmpd="sng" w="9525">
            <a:solidFill>
              <a:schemeClr val="dk2"/>
            </a:solidFill>
            <a:prstDash val="solid"/>
            <a:round/>
            <a:headEnd len="med" w="med" type="none"/>
            <a:tailEnd len="med" w="med" type="none"/>
          </a:ln>
        </p:spPr>
      </p:cxnSp>
      <p:cxnSp>
        <p:nvCxnSpPr>
          <p:cNvPr id="465" name="Google Shape;465;p71"/>
          <p:cNvCxnSpPr/>
          <p:nvPr/>
        </p:nvCxnSpPr>
        <p:spPr>
          <a:xfrm>
            <a:off x="2680775" y="196200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466" name="Google Shape;466;p71"/>
          <p:cNvCxnSpPr/>
          <p:nvPr/>
        </p:nvCxnSpPr>
        <p:spPr>
          <a:xfrm>
            <a:off x="2680675" y="196185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467" name="Google Shape;467;p71"/>
          <p:cNvCxnSpPr/>
          <p:nvPr/>
        </p:nvCxnSpPr>
        <p:spPr>
          <a:xfrm>
            <a:off x="2680675" y="196185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468" name="Google Shape;468;p71"/>
          <p:cNvCxnSpPr>
            <a:endCxn id="442" idx="2"/>
          </p:cNvCxnSpPr>
          <p:nvPr/>
        </p:nvCxnSpPr>
        <p:spPr>
          <a:xfrm>
            <a:off x="2680825" y="2104950"/>
            <a:ext cx="1522500" cy="3864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71"/>
          <p:cNvCxnSpPr>
            <a:endCxn id="443" idx="2"/>
          </p:cNvCxnSpPr>
          <p:nvPr/>
        </p:nvCxnSpPr>
        <p:spPr>
          <a:xfrm>
            <a:off x="2680825" y="2104650"/>
            <a:ext cx="1522500" cy="6915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71"/>
          <p:cNvCxnSpPr>
            <a:endCxn id="444" idx="2"/>
          </p:cNvCxnSpPr>
          <p:nvPr/>
        </p:nvCxnSpPr>
        <p:spPr>
          <a:xfrm>
            <a:off x="2680825" y="2104650"/>
            <a:ext cx="1522500" cy="9963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71"/>
          <p:cNvCxnSpPr>
            <a:stCxn id="438" idx="3"/>
            <a:endCxn id="440" idx="2"/>
          </p:cNvCxnSpPr>
          <p:nvPr/>
        </p:nvCxnSpPr>
        <p:spPr>
          <a:xfrm flipH="1" rot="10800000">
            <a:off x="2680725" y="1881600"/>
            <a:ext cx="1522500" cy="17433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71"/>
          <p:cNvCxnSpPr>
            <a:stCxn id="438" idx="3"/>
            <a:endCxn id="439" idx="2"/>
          </p:cNvCxnSpPr>
          <p:nvPr/>
        </p:nvCxnSpPr>
        <p:spPr>
          <a:xfrm flipH="1" rot="10800000">
            <a:off x="2680725" y="1577100"/>
            <a:ext cx="1522500" cy="20478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71"/>
          <p:cNvCxnSpPr/>
          <p:nvPr/>
        </p:nvCxnSpPr>
        <p:spPr>
          <a:xfrm>
            <a:off x="2680875" y="1355175"/>
            <a:ext cx="1522500" cy="14382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71"/>
          <p:cNvCxnSpPr/>
          <p:nvPr/>
        </p:nvCxnSpPr>
        <p:spPr>
          <a:xfrm>
            <a:off x="2680875" y="1507575"/>
            <a:ext cx="1522500" cy="12858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71"/>
          <p:cNvCxnSpPr/>
          <p:nvPr/>
        </p:nvCxnSpPr>
        <p:spPr>
          <a:xfrm>
            <a:off x="2680675" y="165705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71"/>
          <p:cNvCxnSpPr/>
          <p:nvPr/>
        </p:nvCxnSpPr>
        <p:spPr>
          <a:xfrm>
            <a:off x="2680825" y="1799850"/>
            <a:ext cx="1522500" cy="9963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71"/>
          <p:cNvCxnSpPr>
            <a:endCxn id="439" idx="2"/>
          </p:cNvCxnSpPr>
          <p:nvPr/>
        </p:nvCxnSpPr>
        <p:spPr>
          <a:xfrm>
            <a:off x="2680825" y="1338750"/>
            <a:ext cx="1522500" cy="2382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71"/>
          <p:cNvCxnSpPr>
            <a:endCxn id="444" idx="2"/>
          </p:cNvCxnSpPr>
          <p:nvPr/>
        </p:nvCxnSpPr>
        <p:spPr>
          <a:xfrm flipH="1" rot="10800000">
            <a:off x="2680825" y="3100950"/>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71"/>
          <p:cNvCxnSpPr>
            <a:endCxn id="443" idx="2"/>
          </p:cNvCxnSpPr>
          <p:nvPr/>
        </p:nvCxnSpPr>
        <p:spPr>
          <a:xfrm flipH="1" rot="10800000">
            <a:off x="2680825" y="2796150"/>
            <a:ext cx="1522500" cy="6762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71"/>
          <p:cNvCxnSpPr>
            <a:endCxn id="442" idx="2"/>
          </p:cNvCxnSpPr>
          <p:nvPr/>
        </p:nvCxnSpPr>
        <p:spPr>
          <a:xfrm flipH="1" rot="10800000">
            <a:off x="2680825" y="2491350"/>
            <a:ext cx="1522500" cy="9810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71"/>
          <p:cNvCxnSpPr>
            <a:endCxn id="441" idx="2"/>
          </p:cNvCxnSpPr>
          <p:nvPr/>
        </p:nvCxnSpPr>
        <p:spPr>
          <a:xfrm flipH="1" rot="10800000">
            <a:off x="2680825" y="2186550"/>
            <a:ext cx="1522500" cy="12858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71"/>
          <p:cNvCxnSpPr>
            <a:endCxn id="440" idx="2"/>
          </p:cNvCxnSpPr>
          <p:nvPr/>
        </p:nvCxnSpPr>
        <p:spPr>
          <a:xfrm flipH="1" rot="10800000">
            <a:off x="2680825" y="1881750"/>
            <a:ext cx="1522500" cy="15906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71"/>
          <p:cNvCxnSpPr>
            <a:endCxn id="439" idx="2"/>
          </p:cNvCxnSpPr>
          <p:nvPr/>
        </p:nvCxnSpPr>
        <p:spPr>
          <a:xfrm flipH="1" rot="10800000">
            <a:off x="2680825" y="1576950"/>
            <a:ext cx="1522500" cy="18954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71"/>
          <p:cNvCxnSpPr>
            <a:endCxn id="444" idx="2"/>
          </p:cNvCxnSpPr>
          <p:nvPr/>
        </p:nvCxnSpPr>
        <p:spPr>
          <a:xfrm>
            <a:off x="2680825" y="2253150"/>
            <a:ext cx="1522500" cy="8478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71"/>
          <p:cNvCxnSpPr>
            <a:endCxn id="443" idx="2"/>
          </p:cNvCxnSpPr>
          <p:nvPr/>
        </p:nvCxnSpPr>
        <p:spPr>
          <a:xfrm>
            <a:off x="2680825" y="2253150"/>
            <a:ext cx="1522500" cy="5430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71"/>
          <p:cNvCxnSpPr>
            <a:endCxn id="442" idx="2"/>
          </p:cNvCxnSpPr>
          <p:nvPr/>
        </p:nvCxnSpPr>
        <p:spPr>
          <a:xfrm>
            <a:off x="2680825" y="2253150"/>
            <a:ext cx="1522500" cy="2382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71"/>
          <p:cNvCxnSpPr>
            <a:endCxn id="441" idx="2"/>
          </p:cNvCxnSpPr>
          <p:nvPr/>
        </p:nvCxnSpPr>
        <p:spPr>
          <a:xfrm flipH="1" rot="10800000">
            <a:off x="2680825" y="2186550"/>
            <a:ext cx="1522500" cy="666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71"/>
          <p:cNvCxnSpPr>
            <a:endCxn id="440" idx="2"/>
          </p:cNvCxnSpPr>
          <p:nvPr/>
        </p:nvCxnSpPr>
        <p:spPr>
          <a:xfrm flipH="1" rot="10800000">
            <a:off x="2680825" y="1881750"/>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71"/>
          <p:cNvCxnSpPr>
            <a:endCxn id="439" idx="2"/>
          </p:cNvCxnSpPr>
          <p:nvPr/>
        </p:nvCxnSpPr>
        <p:spPr>
          <a:xfrm flipH="1" rot="10800000">
            <a:off x="2680825" y="1576950"/>
            <a:ext cx="1522500" cy="6762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71"/>
          <p:cNvCxnSpPr/>
          <p:nvPr/>
        </p:nvCxnSpPr>
        <p:spPr>
          <a:xfrm flipH="1" rot="10800000">
            <a:off x="2680825" y="279615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71"/>
          <p:cNvCxnSpPr/>
          <p:nvPr/>
        </p:nvCxnSpPr>
        <p:spPr>
          <a:xfrm flipH="1" rot="10800000">
            <a:off x="2680725" y="249150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71"/>
          <p:cNvCxnSpPr/>
          <p:nvPr/>
        </p:nvCxnSpPr>
        <p:spPr>
          <a:xfrm flipH="1" rot="10800000">
            <a:off x="2680725" y="218670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71"/>
          <p:cNvCxnSpPr/>
          <p:nvPr/>
        </p:nvCxnSpPr>
        <p:spPr>
          <a:xfrm flipH="1" rot="10800000">
            <a:off x="2680825" y="1881750"/>
            <a:ext cx="1522500" cy="14382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71"/>
          <p:cNvCxnSpPr/>
          <p:nvPr/>
        </p:nvCxnSpPr>
        <p:spPr>
          <a:xfrm flipH="1" rot="10800000">
            <a:off x="2680725" y="1576800"/>
            <a:ext cx="1522500" cy="17433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71"/>
          <p:cNvCxnSpPr>
            <a:endCxn id="444" idx="2"/>
          </p:cNvCxnSpPr>
          <p:nvPr/>
        </p:nvCxnSpPr>
        <p:spPr>
          <a:xfrm flipH="1" rot="10800000">
            <a:off x="2680825" y="3100950"/>
            <a:ext cx="1522500" cy="2190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71"/>
          <p:cNvCxnSpPr>
            <a:endCxn id="444" idx="2"/>
          </p:cNvCxnSpPr>
          <p:nvPr/>
        </p:nvCxnSpPr>
        <p:spPr>
          <a:xfrm flipH="1" rot="10800000">
            <a:off x="2680825" y="3100950"/>
            <a:ext cx="1522500" cy="666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71"/>
          <p:cNvCxnSpPr>
            <a:endCxn id="443" idx="2"/>
          </p:cNvCxnSpPr>
          <p:nvPr/>
        </p:nvCxnSpPr>
        <p:spPr>
          <a:xfrm flipH="1" rot="10800000">
            <a:off x="2680825" y="2796150"/>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71"/>
          <p:cNvCxnSpPr>
            <a:endCxn id="443" idx="2"/>
          </p:cNvCxnSpPr>
          <p:nvPr/>
        </p:nvCxnSpPr>
        <p:spPr>
          <a:xfrm flipH="1" rot="10800000">
            <a:off x="2680825" y="2796150"/>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71"/>
          <p:cNvCxnSpPr>
            <a:endCxn id="442" idx="2"/>
          </p:cNvCxnSpPr>
          <p:nvPr/>
        </p:nvCxnSpPr>
        <p:spPr>
          <a:xfrm flipH="1" rot="10800000">
            <a:off x="2680825" y="2491350"/>
            <a:ext cx="1522500" cy="6762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71"/>
          <p:cNvCxnSpPr>
            <a:endCxn id="441" idx="2"/>
          </p:cNvCxnSpPr>
          <p:nvPr/>
        </p:nvCxnSpPr>
        <p:spPr>
          <a:xfrm flipH="1" rot="10800000">
            <a:off x="2680825" y="2186550"/>
            <a:ext cx="1522500" cy="9810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71"/>
          <p:cNvCxnSpPr>
            <a:endCxn id="440" idx="2"/>
          </p:cNvCxnSpPr>
          <p:nvPr/>
        </p:nvCxnSpPr>
        <p:spPr>
          <a:xfrm flipH="1" rot="10800000">
            <a:off x="2680825" y="1881750"/>
            <a:ext cx="1522500" cy="12858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71"/>
          <p:cNvCxnSpPr>
            <a:stCxn id="435" idx="3"/>
            <a:endCxn id="439" idx="2"/>
          </p:cNvCxnSpPr>
          <p:nvPr/>
        </p:nvCxnSpPr>
        <p:spPr>
          <a:xfrm flipH="1" rot="10800000">
            <a:off x="2680725" y="1577100"/>
            <a:ext cx="1522500" cy="15906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71"/>
          <p:cNvCxnSpPr/>
          <p:nvPr/>
        </p:nvCxnSpPr>
        <p:spPr>
          <a:xfrm flipH="1" rot="10800000">
            <a:off x="2680825" y="249135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71"/>
          <p:cNvCxnSpPr/>
          <p:nvPr/>
        </p:nvCxnSpPr>
        <p:spPr>
          <a:xfrm flipH="1" rot="10800000">
            <a:off x="2680725" y="218670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71"/>
          <p:cNvCxnSpPr/>
          <p:nvPr/>
        </p:nvCxnSpPr>
        <p:spPr>
          <a:xfrm flipH="1" rot="10800000">
            <a:off x="2680725" y="188190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71"/>
          <p:cNvCxnSpPr/>
          <p:nvPr/>
        </p:nvCxnSpPr>
        <p:spPr>
          <a:xfrm flipH="1" rot="10800000">
            <a:off x="2680825" y="1576950"/>
            <a:ext cx="1522500" cy="14382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71"/>
          <p:cNvCxnSpPr>
            <a:endCxn id="444" idx="2"/>
          </p:cNvCxnSpPr>
          <p:nvPr/>
        </p:nvCxnSpPr>
        <p:spPr>
          <a:xfrm>
            <a:off x="2680825" y="3015150"/>
            <a:ext cx="1522500" cy="858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71"/>
          <p:cNvCxnSpPr>
            <a:endCxn id="443" idx="2"/>
          </p:cNvCxnSpPr>
          <p:nvPr/>
        </p:nvCxnSpPr>
        <p:spPr>
          <a:xfrm flipH="1" rot="10800000">
            <a:off x="2680825" y="2796150"/>
            <a:ext cx="1522500" cy="21900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p71"/>
          <p:cNvCxnSpPr>
            <a:endCxn id="444" idx="2"/>
          </p:cNvCxnSpPr>
          <p:nvPr/>
        </p:nvCxnSpPr>
        <p:spPr>
          <a:xfrm>
            <a:off x="2680825" y="2862750"/>
            <a:ext cx="1522500" cy="23820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p71"/>
          <p:cNvCxnSpPr>
            <a:endCxn id="443" idx="2"/>
          </p:cNvCxnSpPr>
          <p:nvPr/>
        </p:nvCxnSpPr>
        <p:spPr>
          <a:xfrm flipH="1" rot="10800000">
            <a:off x="2680825" y="2796150"/>
            <a:ext cx="1522500" cy="6690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71"/>
          <p:cNvCxnSpPr>
            <a:endCxn id="442" idx="2"/>
          </p:cNvCxnSpPr>
          <p:nvPr/>
        </p:nvCxnSpPr>
        <p:spPr>
          <a:xfrm flipH="1" rot="10800000">
            <a:off x="2680825" y="2491350"/>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512" name="Google Shape;512;p71"/>
          <p:cNvCxnSpPr>
            <a:endCxn id="441" idx="2"/>
          </p:cNvCxnSpPr>
          <p:nvPr/>
        </p:nvCxnSpPr>
        <p:spPr>
          <a:xfrm flipH="1" rot="10800000">
            <a:off x="2680825" y="2186550"/>
            <a:ext cx="1522500" cy="676200"/>
          </a:xfrm>
          <a:prstGeom prst="straightConnector1">
            <a:avLst/>
          </a:prstGeom>
          <a:noFill/>
          <a:ln cap="flat" cmpd="sng" w="9525">
            <a:solidFill>
              <a:schemeClr val="dk2"/>
            </a:solidFill>
            <a:prstDash val="solid"/>
            <a:round/>
            <a:headEnd len="med" w="med" type="none"/>
            <a:tailEnd len="med" w="med" type="none"/>
          </a:ln>
        </p:spPr>
      </p:cxnSp>
      <p:cxnSp>
        <p:nvCxnSpPr>
          <p:cNvPr id="513" name="Google Shape;513;p71"/>
          <p:cNvCxnSpPr>
            <a:endCxn id="440" idx="2"/>
          </p:cNvCxnSpPr>
          <p:nvPr/>
        </p:nvCxnSpPr>
        <p:spPr>
          <a:xfrm flipH="1" rot="10800000">
            <a:off x="2680825" y="1881750"/>
            <a:ext cx="1522500" cy="981000"/>
          </a:xfrm>
          <a:prstGeom prst="straightConnector1">
            <a:avLst/>
          </a:prstGeom>
          <a:noFill/>
          <a:ln cap="flat" cmpd="sng" w="9525">
            <a:solidFill>
              <a:schemeClr val="dk2"/>
            </a:solidFill>
            <a:prstDash val="solid"/>
            <a:round/>
            <a:headEnd len="med" w="med" type="none"/>
            <a:tailEnd len="med" w="med" type="none"/>
          </a:ln>
        </p:spPr>
      </p:cxnSp>
      <p:cxnSp>
        <p:nvCxnSpPr>
          <p:cNvPr id="514" name="Google Shape;514;p71"/>
          <p:cNvCxnSpPr>
            <a:endCxn id="439" idx="2"/>
          </p:cNvCxnSpPr>
          <p:nvPr/>
        </p:nvCxnSpPr>
        <p:spPr>
          <a:xfrm flipH="1" rot="10800000">
            <a:off x="2680825" y="1576950"/>
            <a:ext cx="1522500" cy="1285800"/>
          </a:xfrm>
          <a:prstGeom prst="straightConnector1">
            <a:avLst/>
          </a:prstGeom>
          <a:noFill/>
          <a:ln cap="flat" cmpd="sng" w="9525">
            <a:solidFill>
              <a:schemeClr val="dk2"/>
            </a:solidFill>
            <a:prstDash val="solid"/>
            <a:round/>
            <a:headEnd len="med" w="med" type="none"/>
            <a:tailEnd len="med" w="med" type="none"/>
          </a:ln>
        </p:spPr>
      </p:cxnSp>
      <p:cxnSp>
        <p:nvCxnSpPr>
          <p:cNvPr id="515" name="Google Shape;515;p71"/>
          <p:cNvCxnSpPr/>
          <p:nvPr/>
        </p:nvCxnSpPr>
        <p:spPr>
          <a:xfrm flipH="1" rot="10800000">
            <a:off x="2680825" y="218655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71"/>
          <p:cNvCxnSpPr/>
          <p:nvPr/>
        </p:nvCxnSpPr>
        <p:spPr>
          <a:xfrm flipH="1" rot="10800000">
            <a:off x="2680725" y="188190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517" name="Google Shape;517;p71"/>
          <p:cNvCxnSpPr/>
          <p:nvPr/>
        </p:nvCxnSpPr>
        <p:spPr>
          <a:xfrm flipH="1" rot="10800000">
            <a:off x="2680725" y="157710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71"/>
          <p:cNvCxnSpPr>
            <a:endCxn id="444" idx="2"/>
          </p:cNvCxnSpPr>
          <p:nvPr/>
        </p:nvCxnSpPr>
        <p:spPr>
          <a:xfrm>
            <a:off x="2680825" y="2710350"/>
            <a:ext cx="1522500" cy="39060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71"/>
          <p:cNvCxnSpPr>
            <a:endCxn id="443" idx="2"/>
          </p:cNvCxnSpPr>
          <p:nvPr/>
        </p:nvCxnSpPr>
        <p:spPr>
          <a:xfrm>
            <a:off x="2680825" y="2710350"/>
            <a:ext cx="1522500" cy="8580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71"/>
          <p:cNvCxnSpPr>
            <a:endCxn id="442" idx="2"/>
          </p:cNvCxnSpPr>
          <p:nvPr/>
        </p:nvCxnSpPr>
        <p:spPr>
          <a:xfrm flipH="1" rot="10800000">
            <a:off x="2680825" y="2491350"/>
            <a:ext cx="1522500" cy="219000"/>
          </a:xfrm>
          <a:prstGeom prst="straightConnector1">
            <a:avLst/>
          </a:prstGeom>
          <a:noFill/>
          <a:ln cap="flat" cmpd="sng" w="9525">
            <a:solidFill>
              <a:schemeClr val="dk2"/>
            </a:solidFill>
            <a:prstDash val="solid"/>
            <a:round/>
            <a:headEnd len="med" w="med" type="none"/>
            <a:tailEnd len="med" w="med" type="none"/>
          </a:ln>
        </p:spPr>
      </p:cxnSp>
      <p:cxnSp>
        <p:nvCxnSpPr>
          <p:cNvPr id="521" name="Google Shape;521;p71"/>
          <p:cNvCxnSpPr>
            <a:endCxn id="444" idx="2"/>
          </p:cNvCxnSpPr>
          <p:nvPr/>
        </p:nvCxnSpPr>
        <p:spPr>
          <a:xfrm>
            <a:off x="2680825" y="2557950"/>
            <a:ext cx="1522500" cy="543000"/>
          </a:xfrm>
          <a:prstGeom prst="straightConnector1">
            <a:avLst/>
          </a:prstGeom>
          <a:noFill/>
          <a:ln cap="flat" cmpd="sng" w="9525">
            <a:solidFill>
              <a:schemeClr val="dk2"/>
            </a:solidFill>
            <a:prstDash val="solid"/>
            <a:round/>
            <a:headEnd len="med" w="med" type="none"/>
            <a:tailEnd len="med" w="med" type="none"/>
          </a:ln>
        </p:spPr>
      </p:cxnSp>
      <p:cxnSp>
        <p:nvCxnSpPr>
          <p:cNvPr id="522" name="Google Shape;522;p71"/>
          <p:cNvCxnSpPr>
            <a:endCxn id="443" idx="2"/>
          </p:cNvCxnSpPr>
          <p:nvPr/>
        </p:nvCxnSpPr>
        <p:spPr>
          <a:xfrm>
            <a:off x="2680825" y="2557950"/>
            <a:ext cx="1522500" cy="238200"/>
          </a:xfrm>
          <a:prstGeom prst="straightConnector1">
            <a:avLst/>
          </a:prstGeom>
          <a:noFill/>
          <a:ln cap="flat" cmpd="sng" w="9525">
            <a:solidFill>
              <a:schemeClr val="dk2"/>
            </a:solidFill>
            <a:prstDash val="solid"/>
            <a:round/>
            <a:headEnd len="med" w="med" type="none"/>
            <a:tailEnd len="med" w="med" type="none"/>
          </a:ln>
        </p:spPr>
      </p:cxnSp>
      <p:cxnSp>
        <p:nvCxnSpPr>
          <p:cNvPr id="523" name="Google Shape;523;p71"/>
          <p:cNvCxnSpPr>
            <a:endCxn id="442" idx="2"/>
          </p:cNvCxnSpPr>
          <p:nvPr/>
        </p:nvCxnSpPr>
        <p:spPr>
          <a:xfrm flipH="1" rot="10800000">
            <a:off x="2680825" y="2491350"/>
            <a:ext cx="1522500" cy="66900"/>
          </a:xfrm>
          <a:prstGeom prst="straightConnector1">
            <a:avLst/>
          </a:prstGeom>
          <a:noFill/>
          <a:ln cap="flat" cmpd="sng" w="9525">
            <a:solidFill>
              <a:schemeClr val="dk2"/>
            </a:solidFill>
            <a:prstDash val="solid"/>
            <a:round/>
            <a:headEnd len="med" w="med" type="none"/>
            <a:tailEnd len="med" w="med" type="none"/>
          </a:ln>
        </p:spPr>
      </p:cxnSp>
      <p:cxnSp>
        <p:nvCxnSpPr>
          <p:cNvPr id="524" name="Google Shape;524;p71"/>
          <p:cNvCxnSpPr>
            <a:endCxn id="441" idx="2"/>
          </p:cNvCxnSpPr>
          <p:nvPr/>
        </p:nvCxnSpPr>
        <p:spPr>
          <a:xfrm flipH="1" rot="10800000">
            <a:off x="2680825" y="2186550"/>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71"/>
          <p:cNvCxnSpPr>
            <a:endCxn id="440" idx="2"/>
          </p:cNvCxnSpPr>
          <p:nvPr/>
        </p:nvCxnSpPr>
        <p:spPr>
          <a:xfrm flipH="1" rot="10800000">
            <a:off x="2680825" y="1881750"/>
            <a:ext cx="1522500" cy="6762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71"/>
          <p:cNvCxnSpPr>
            <a:endCxn id="439" idx="2"/>
          </p:cNvCxnSpPr>
          <p:nvPr/>
        </p:nvCxnSpPr>
        <p:spPr>
          <a:xfrm flipH="1" rot="10800000">
            <a:off x="2680825" y="1576950"/>
            <a:ext cx="1522500" cy="9810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71"/>
          <p:cNvCxnSpPr/>
          <p:nvPr/>
        </p:nvCxnSpPr>
        <p:spPr>
          <a:xfrm flipH="1" rot="10800000">
            <a:off x="2680825" y="188175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71"/>
          <p:cNvCxnSpPr/>
          <p:nvPr/>
        </p:nvCxnSpPr>
        <p:spPr>
          <a:xfrm flipH="1" rot="10800000">
            <a:off x="2680725" y="157710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71"/>
          <p:cNvCxnSpPr>
            <a:endCxn id="444" idx="2"/>
          </p:cNvCxnSpPr>
          <p:nvPr/>
        </p:nvCxnSpPr>
        <p:spPr>
          <a:xfrm>
            <a:off x="2680825" y="2405550"/>
            <a:ext cx="1522500" cy="6954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71"/>
          <p:cNvCxnSpPr>
            <a:endCxn id="443" idx="2"/>
          </p:cNvCxnSpPr>
          <p:nvPr/>
        </p:nvCxnSpPr>
        <p:spPr>
          <a:xfrm>
            <a:off x="2680825" y="2405550"/>
            <a:ext cx="1522500" cy="3906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71"/>
          <p:cNvCxnSpPr>
            <a:endCxn id="442" idx="2"/>
          </p:cNvCxnSpPr>
          <p:nvPr/>
        </p:nvCxnSpPr>
        <p:spPr>
          <a:xfrm>
            <a:off x="2680825" y="2405550"/>
            <a:ext cx="1522500" cy="858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71"/>
          <p:cNvCxnSpPr>
            <a:endCxn id="441" idx="2"/>
          </p:cNvCxnSpPr>
          <p:nvPr/>
        </p:nvCxnSpPr>
        <p:spPr>
          <a:xfrm flipH="1" rot="10800000">
            <a:off x="2680825" y="2186550"/>
            <a:ext cx="1522500" cy="219000"/>
          </a:xfrm>
          <a:prstGeom prst="straightConnector1">
            <a:avLst/>
          </a:prstGeom>
          <a:noFill/>
          <a:ln cap="flat" cmpd="sng" w="9525">
            <a:solidFill>
              <a:schemeClr val="dk2"/>
            </a:solidFill>
            <a:prstDash val="solid"/>
            <a:round/>
            <a:headEnd len="med" w="med" type="none"/>
            <a:tailEnd len="med" w="med" type="none"/>
          </a:ln>
        </p:spPr>
      </p:cxnSp>
      <p:sp>
        <p:nvSpPr>
          <p:cNvPr id="533" name="Google Shape;533;p71"/>
          <p:cNvSpPr/>
          <p:nvPr/>
        </p:nvSpPr>
        <p:spPr>
          <a:xfrm>
            <a:off x="5761275" y="2222775"/>
            <a:ext cx="160200" cy="160200"/>
          </a:xfrm>
          <a:prstGeom prst="rect">
            <a:avLst/>
          </a:prstGeom>
          <a:solidFill>
            <a:schemeClr val="lt2"/>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4" name="Google Shape;534;p71"/>
          <p:cNvCxnSpPr>
            <a:endCxn id="533" idx="1"/>
          </p:cNvCxnSpPr>
          <p:nvPr/>
        </p:nvCxnSpPr>
        <p:spPr>
          <a:xfrm>
            <a:off x="4363575" y="1576875"/>
            <a:ext cx="1397700" cy="7260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71"/>
          <p:cNvCxnSpPr>
            <a:stCxn id="440" idx="6"/>
            <a:endCxn id="533" idx="1"/>
          </p:cNvCxnSpPr>
          <p:nvPr/>
        </p:nvCxnSpPr>
        <p:spPr>
          <a:xfrm>
            <a:off x="4363525" y="1881750"/>
            <a:ext cx="1397700" cy="4212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71"/>
          <p:cNvCxnSpPr>
            <a:endCxn id="533" idx="1"/>
          </p:cNvCxnSpPr>
          <p:nvPr/>
        </p:nvCxnSpPr>
        <p:spPr>
          <a:xfrm>
            <a:off x="4363575" y="2186475"/>
            <a:ext cx="1397700" cy="1164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71"/>
          <p:cNvCxnSpPr>
            <a:endCxn id="533" idx="1"/>
          </p:cNvCxnSpPr>
          <p:nvPr/>
        </p:nvCxnSpPr>
        <p:spPr>
          <a:xfrm flipH="1" rot="10800000">
            <a:off x="4363575" y="2302875"/>
            <a:ext cx="1397700" cy="1884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71"/>
          <p:cNvCxnSpPr>
            <a:endCxn id="533" idx="1"/>
          </p:cNvCxnSpPr>
          <p:nvPr/>
        </p:nvCxnSpPr>
        <p:spPr>
          <a:xfrm flipH="1" rot="10800000">
            <a:off x="4363575" y="2302875"/>
            <a:ext cx="1397700" cy="4932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71"/>
          <p:cNvCxnSpPr>
            <a:endCxn id="533" idx="1"/>
          </p:cNvCxnSpPr>
          <p:nvPr/>
        </p:nvCxnSpPr>
        <p:spPr>
          <a:xfrm flipH="1" rot="10800000">
            <a:off x="4363575" y="2302875"/>
            <a:ext cx="1397700" cy="798000"/>
          </a:xfrm>
          <a:prstGeom prst="straightConnector1">
            <a:avLst/>
          </a:prstGeom>
          <a:noFill/>
          <a:ln cap="flat" cmpd="sng" w="9525">
            <a:solidFill>
              <a:schemeClr val="dk2"/>
            </a:solidFill>
            <a:prstDash val="solid"/>
            <a:round/>
            <a:headEnd len="med" w="med" type="none"/>
            <a:tailEnd len="med" w="med" type="none"/>
          </a:ln>
        </p:spPr>
      </p:cxnSp>
      <p:sp>
        <p:nvSpPr>
          <p:cNvPr id="540" name="Google Shape;540;p71"/>
          <p:cNvSpPr txBox="1"/>
          <p:nvPr/>
        </p:nvSpPr>
        <p:spPr>
          <a:xfrm>
            <a:off x="1862485" y="3946025"/>
            <a:ext cx="1609500" cy="25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Vocabulary size</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 sz="1200">
                <a:solidFill>
                  <a:srgbClr val="CC0000"/>
                </a:solidFill>
                <a:latin typeface="Calibri"/>
                <a:ea typeface="Calibri"/>
                <a:cs typeface="Calibri"/>
                <a:sym typeface="Calibri"/>
              </a:rPr>
              <a:t>~450,000</a:t>
            </a:r>
            <a:endParaRPr sz="1200">
              <a:solidFill>
                <a:srgbClr val="CC0000"/>
              </a:solidFill>
              <a:latin typeface="Calibri"/>
              <a:ea typeface="Calibri"/>
              <a:cs typeface="Calibri"/>
              <a:sym typeface="Calibri"/>
            </a:endParaRPr>
          </a:p>
        </p:txBody>
      </p:sp>
      <p:sp>
        <p:nvSpPr>
          <p:cNvPr id="541" name="Google Shape;541;p71"/>
          <p:cNvSpPr txBox="1"/>
          <p:nvPr/>
        </p:nvSpPr>
        <p:spPr>
          <a:xfrm>
            <a:off x="3718224" y="3862958"/>
            <a:ext cx="12210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Word vector dimension</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 sz="1200">
                <a:solidFill>
                  <a:srgbClr val="3C78D8"/>
                </a:solidFill>
                <a:latin typeface="Calibri"/>
                <a:ea typeface="Calibri"/>
                <a:cs typeface="Calibri"/>
                <a:sym typeface="Calibri"/>
              </a:rPr>
              <a:t>300</a:t>
            </a:r>
            <a:endParaRPr sz="1200">
              <a:solidFill>
                <a:srgbClr val="3C78D8"/>
              </a:solidFill>
              <a:latin typeface="Calibri"/>
              <a:ea typeface="Calibri"/>
              <a:cs typeface="Calibri"/>
              <a:sym typeface="Calibri"/>
            </a:endParaRPr>
          </a:p>
        </p:txBody>
      </p:sp>
      <p:sp>
        <p:nvSpPr>
          <p:cNvPr id="542" name="Google Shape;542;p71"/>
          <p:cNvSpPr txBox="1"/>
          <p:nvPr/>
        </p:nvSpPr>
        <p:spPr>
          <a:xfrm>
            <a:off x="5378724" y="3862958"/>
            <a:ext cx="12210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Binary</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 sz="1200">
                <a:solidFill>
                  <a:schemeClr val="dk1"/>
                </a:solidFill>
                <a:latin typeface="Calibri"/>
                <a:ea typeface="Calibri"/>
                <a:cs typeface="Calibri"/>
                <a:sym typeface="Calibri"/>
              </a:rPr>
              <a:t>Prediction</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 sz="1200">
                <a:solidFill>
                  <a:srgbClr val="6AA84F"/>
                </a:solidFill>
                <a:latin typeface="Calibri"/>
                <a:ea typeface="Calibri"/>
                <a:cs typeface="Calibri"/>
                <a:sym typeface="Calibri"/>
              </a:rPr>
              <a:t>+/-</a:t>
            </a:r>
            <a:endParaRPr sz="1200">
              <a:solidFill>
                <a:srgbClr val="6AA84F"/>
              </a:solidFill>
              <a:latin typeface="Calibri"/>
              <a:ea typeface="Calibri"/>
              <a:cs typeface="Calibri"/>
              <a:sym typeface="Calibri"/>
            </a:endParaRPr>
          </a:p>
        </p:txBody>
      </p:sp>
      <p:sp>
        <p:nvSpPr>
          <p:cNvPr id="543" name="Google Shape;543;p71"/>
          <p:cNvSpPr/>
          <p:nvPr/>
        </p:nvSpPr>
        <p:spPr>
          <a:xfrm>
            <a:off x="2444325" y="1182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1"/>
          <p:cNvSpPr/>
          <p:nvPr/>
        </p:nvSpPr>
        <p:spPr>
          <a:xfrm>
            <a:off x="2444325" y="1335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1"/>
          <p:cNvSpPr/>
          <p:nvPr/>
        </p:nvSpPr>
        <p:spPr>
          <a:xfrm>
            <a:off x="2444325" y="1487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1"/>
          <p:cNvSpPr/>
          <p:nvPr/>
        </p:nvSpPr>
        <p:spPr>
          <a:xfrm>
            <a:off x="2444325" y="1639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1"/>
          <p:cNvSpPr/>
          <p:nvPr/>
        </p:nvSpPr>
        <p:spPr>
          <a:xfrm>
            <a:off x="2444325" y="1792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1"/>
          <p:cNvSpPr/>
          <p:nvPr/>
        </p:nvSpPr>
        <p:spPr>
          <a:xfrm>
            <a:off x="2444325" y="1944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1"/>
          <p:cNvSpPr/>
          <p:nvPr/>
        </p:nvSpPr>
        <p:spPr>
          <a:xfrm>
            <a:off x="2444325" y="2097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1"/>
          <p:cNvSpPr/>
          <p:nvPr/>
        </p:nvSpPr>
        <p:spPr>
          <a:xfrm>
            <a:off x="2444325" y="2249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1"/>
          <p:cNvSpPr/>
          <p:nvPr/>
        </p:nvSpPr>
        <p:spPr>
          <a:xfrm>
            <a:off x="2444325" y="2401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1"/>
          <p:cNvSpPr/>
          <p:nvPr/>
        </p:nvSpPr>
        <p:spPr>
          <a:xfrm>
            <a:off x="2444325" y="2554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1"/>
          <p:cNvSpPr/>
          <p:nvPr/>
        </p:nvSpPr>
        <p:spPr>
          <a:xfrm>
            <a:off x="2444325" y="2706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1"/>
          <p:cNvSpPr/>
          <p:nvPr/>
        </p:nvSpPr>
        <p:spPr>
          <a:xfrm>
            <a:off x="2444325" y="2859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1"/>
          <p:cNvSpPr/>
          <p:nvPr/>
        </p:nvSpPr>
        <p:spPr>
          <a:xfrm>
            <a:off x="2444325" y="3011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1"/>
          <p:cNvSpPr/>
          <p:nvPr/>
        </p:nvSpPr>
        <p:spPr>
          <a:xfrm>
            <a:off x="2444325" y="3163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1"/>
          <p:cNvSpPr/>
          <p:nvPr/>
        </p:nvSpPr>
        <p:spPr>
          <a:xfrm>
            <a:off x="2444325" y="3316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1"/>
          <p:cNvSpPr/>
          <p:nvPr/>
        </p:nvSpPr>
        <p:spPr>
          <a:xfrm>
            <a:off x="2444325" y="3468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1"/>
          <p:cNvSpPr/>
          <p:nvPr/>
        </p:nvSpPr>
        <p:spPr>
          <a:xfrm>
            <a:off x="4279525" y="15730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0" name="Google Shape;560;p71"/>
          <p:cNvSpPr/>
          <p:nvPr/>
        </p:nvSpPr>
        <p:spPr>
          <a:xfrm>
            <a:off x="4279525" y="1877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1"/>
          <p:cNvSpPr/>
          <p:nvPr/>
        </p:nvSpPr>
        <p:spPr>
          <a:xfrm>
            <a:off x="4279525" y="21826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2" name="Google Shape;562;p71"/>
          <p:cNvSpPr/>
          <p:nvPr/>
        </p:nvSpPr>
        <p:spPr>
          <a:xfrm>
            <a:off x="4279525" y="24874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1"/>
          <p:cNvSpPr/>
          <p:nvPr/>
        </p:nvSpPr>
        <p:spPr>
          <a:xfrm>
            <a:off x="4279525" y="27922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4" name="Google Shape;564;p71"/>
          <p:cNvSpPr/>
          <p:nvPr/>
        </p:nvSpPr>
        <p:spPr>
          <a:xfrm>
            <a:off x="4279525" y="30970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5" name="Google Shape;565;p71"/>
          <p:cNvCxnSpPr/>
          <p:nvPr/>
        </p:nvCxnSpPr>
        <p:spPr>
          <a:xfrm>
            <a:off x="4439775" y="1653075"/>
            <a:ext cx="1397700" cy="7260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71"/>
          <p:cNvCxnSpPr/>
          <p:nvPr/>
        </p:nvCxnSpPr>
        <p:spPr>
          <a:xfrm>
            <a:off x="4439725" y="1957950"/>
            <a:ext cx="1397700" cy="4212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71"/>
          <p:cNvCxnSpPr/>
          <p:nvPr/>
        </p:nvCxnSpPr>
        <p:spPr>
          <a:xfrm>
            <a:off x="4439775" y="2262675"/>
            <a:ext cx="1397700" cy="1164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71"/>
          <p:cNvCxnSpPr/>
          <p:nvPr/>
        </p:nvCxnSpPr>
        <p:spPr>
          <a:xfrm flipH="1" rot="10800000">
            <a:off x="4439775" y="2379075"/>
            <a:ext cx="1397700" cy="1884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71"/>
          <p:cNvCxnSpPr/>
          <p:nvPr/>
        </p:nvCxnSpPr>
        <p:spPr>
          <a:xfrm flipH="1" rot="10800000">
            <a:off x="4439775" y="2379075"/>
            <a:ext cx="1397700" cy="4932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71"/>
          <p:cNvCxnSpPr/>
          <p:nvPr/>
        </p:nvCxnSpPr>
        <p:spPr>
          <a:xfrm flipH="1" rot="10800000">
            <a:off x="4439775" y="2379075"/>
            <a:ext cx="1397700" cy="79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98"/>
          <p:cNvSpPr txBox="1"/>
          <p:nvPr>
            <p:ph type="title"/>
          </p:nvPr>
        </p:nvSpPr>
        <p:spPr>
          <a:xfrm>
            <a:off x="286486" y="188600"/>
            <a:ext cx="57921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RNN Language Models</a:t>
            </a:r>
            <a:endParaRPr/>
          </a:p>
        </p:txBody>
      </p:sp>
      <p:sp>
        <p:nvSpPr>
          <p:cNvPr id="1336" name="Google Shape;1336;p98"/>
          <p:cNvSpPr txBox="1"/>
          <p:nvPr/>
        </p:nvSpPr>
        <p:spPr>
          <a:xfrm>
            <a:off x="5520118" y="4223385"/>
            <a:ext cx="12501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the	students</a:t>
            </a:r>
            <a:endParaRPr sz="1500">
              <a:latin typeface="Calibri"/>
              <a:ea typeface="Calibri"/>
              <a:cs typeface="Calibri"/>
              <a:sym typeface="Calibri"/>
            </a:endParaRPr>
          </a:p>
        </p:txBody>
      </p:sp>
      <p:sp>
        <p:nvSpPr>
          <p:cNvPr id="1337" name="Google Shape;1337;p98"/>
          <p:cNvSpPr txBox="1"/>
          <p:nvPr/>
        </p:nvSpPr>
        <p:spPr>
          <a:xfrm>
            <a:off x="6954383" y="4223385"/>
            <a:ext cx="5910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opened</a:t>
            </a:r>
            <a:endParaRPr sz="1500">
              <a:latin typeface="Calibri"/>
              <a:ea typeface="Calibri"/>
              <a:cs typeface="Calibri"/>
              <a:sym typeface="Calibri"/>
            </a:endParaRPr>
          </a:p>
        </p:txBody>
      </p:sp>
      <p:sp>
        <p:nvSpPr>
          <p:cNvPr id="1338" name="Google Shape;1338;p98"/>
          <p:cNvSpPr txBox="1"/>
          <p:nvPr/>
        </p:nvSpPr>
        <p:spPr>
          <a:xfrm>
            <a:off x="7873441" y="4223385"/>
            <a:ext cx="3813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their</a:t>
            </a:r>
            <a:endParaRPr sz="1500">
              <a:latin typeface="Calibri"/>
              <a:ea typeface="Calibri"/>
              <a:cs typeface="Calibri"/>
              <a:sym typeface="Calibri"/>
            </a:endParaRPr>
          </a:p>
        </p:txBody>
      </p:sp>
      <p:sp>
        <p:nvSpPr>
          <p:cNvPr id="1339" name="Google Shape;1339;p98"/>
          <p:cNvSpPr/>
          <p:nvPr/>
        </p:nvSpPr>
        <p:spPr>
          <a:xfrm>
            <a:off x="5490419" y="4436400"/>
            <a:ext cx="330600" cy="240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40" name="Google Shape;1340;p98"/>
          <p:cNvSpPr/>
          <p:nvPr/>
        </p:nvSpPr>
        <p:spPr>
          <a:xfrm>
            <a:off x="7902606" y="4436400"/>
            <a:ext cx="318600" cy="240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41" name="Google Shape;1341;p98"/>
          <p:cNvSpPr/>
          <p:nvPr/>
        </p:nvSpPr>
        <p:spPr>
          <a:xfrm>
            <a:off x="7089162" y="4436400"/>
            <a:ext cx="330300" cy="240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42" name="Google Shape;1342;p98"/>
          <p:cNvSpPr/>
          <p:nvPr/>
        </p:nvSpPr>
        <p:spPr>
          <a:xfrm>
            <a:off x="6262639" y="4436400"/>
            <a:ext cx="350700" cy="2400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43" name="Google Shape;1343;p98"/>
          <p:cNvSpPr txBox="1"/>
          <p:nvPr/>
        </p:nvSpPr>
        <p:spPr>
          <a:xfrm>
            <a:off x="7195937" y="357759"/>
            <a:ext cx="335100" cy="3483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100">
                <a:solidFill>
                  <a:srgbClr val="175E54"/>
                </a:solidFill>
                <a:latin typeface="Calibri"/>
                <a:ea typeface="Calibri"/>
                <a:cs typeface="Calibri"/>
                <a:sym typeface="Calibri"/>
              </a:rPr>
              <a:t>books</a:t>
            </a:r>
            <a:endParaRPr sz="1100">
              <a:latin typeface="Calibri"/>
              <a:ea typeface="Calibri"/>
              <a:cs typeface="Calibri"/>
              <a:sym typeface="Calibri"/>
            </a:endParaRPr>
          </a:p>
        </p:txBody>
      </p:sp>
      <p:sp>
        <p:nvSpPr>
          <p:cNvPr id="1344" name="Google Shape;1344;p98"/>
          <p:cNvSpPr txBox="1"/>
          <p:nvPr/>
        </p:nvSpPr>
        <p:spPr>
          <a:xfrm>
            <a:off x="7796365" y="501777"/>
            <a:ext cx="419700" cy="3483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100">
                <a:solidFill>
                  <a:srgbClr val="175E54"/>
                </a:solidFill>
                <a:latin typeface="Calibri"/>
                <a:ea typeface="Calibri"/>
                <a:cs typeface="Calibri"/>
                <a:sym typeface="Calibri"/>
              </a:rPr>
              <a:t>laptops</a:t>
            </a:r>
            <a:endParaRPr sz="1100">
              <a:latin typeface="Calibri"/>
              <a:ea typeface="Calibri"/>
              <a:cs typeface="Calibri"/>
              <a:sym typeface="Calibri"/>
            </a:endParaRPr>
          </a:p>
        </p:txBody>
      </p:sp>
      <p:sp>
        <p:nvSpPr>
          <p:cNvPr id="1345" name="Google Shape;1345;p98"/>
          <p:cNvSpPr/>
          <p:nvPr/>
        </p:nvSpPr>
        <p:spPr>
          <a:xfrm>
            <a:off x="5231431" y="3436678"/>
            <a:ext cx="244800" cy="1518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46" name="Google Shape;1346;p98"/>
          <p:cNvSpPr/>
          <p:nvPr/>
        </p:nvSpPr>
        <p:spPr>
          <a:xfrm>
            <a:off x="6585404" y="189103"/>
            <a:ext cx="2443200" cy="2112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47" name="Google Shape;1347;p98"/>
          <p:cNvSpPr/>
          <p:nvPr/>
        </p:nvSpPr>
        <p:spPr>
          <a:xfrm>
            <a:off x="8135927" y="1668581"/>
            <a:ext cx="148500" cy="1296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nvGrpSpPr>
          <p:cNvPr id="1348" name="Google Shape;1348;p98"/>
          <p:cNvGrpSpPr/>
          <p:nvPr/>
        </p:nvGrpSpPr>
        <p:grpSpPr>
          <a:xfrm>
            <a:off x="7058063" y="539458"/>
            <a:ext cx="1575434" cy="838838"/>
            <a:chOff x="8191551" y="719277"/>
            <a:chExt cx="2100579" cy="1118451"/>
          </a:xfrm>
        </p:grpSpPr>
        <p:sp>
          <p:nvSpPr>
            <p:cNvPr id="1349" name="Google Shape;1349;p98"/>
            <p:cNvSpPr/>
            <p:nvPr/>
          </p:nvSpPr>
          <p:spPr>
            <a:xfrm>
              <a:off x="8561438" y="719277"/>
              <a:ext cx="76200" cy="293369"/>
            </a:xfrm>
            <a:custGeom>
              <a:rect b="b" l="l" r="r" t="t"/>
              <a:pathLst>
                <a:path extrusionOk="0" h="293369" w="76200">
                  <a:moveTo>
                    <a:pt x="33330" y="216650"/>
                  </a:moveTo>
                  <a:lnTo>
                    <a:pt x="0" y="216700"/>
                  </a:lnTo>
                  <a:lnTo>
                    <a:pt x="38214" y="292849"/>
                  </a:lnTo>
                  <a:lnTo>
                    <a:pt x="69832" y="229349"/>
                  </a:lnTo>
                  <a:lnTo>
                    <a:pt x="33350" y="229349"/>
                  </a:lnTo>
                  <a:lnTo>
                    <a:pt x="33330" y="216650"/>
                  </a:lnTo>
                  <a:close/>
                </a:path>
                <a:path extrusionOk="0" h="293369" w="76200">
                  <a:moveTo>
                    <a:pt x="42855" y="216635"/>
                  </a:moveTo>
                  <a:lnTo>
                    <a:pt x="33330" y="216650"/>
                  </a:lnTo>
                  <a:lnTo>
                    <a:pt x="33350" y="229349"/>
                  </a:lnTo>
                  <a:lnTo>
                    <a:pt x="42875" y="229336"/>
                  </a:lnTo>
                  <a:lnTo>
                    <a:pt x="42855" y="216635"/>
                  </a:lnTo>
                  <a:close/>
                </a:path>
                <a:path extrusionOk="0" h="293369" w="76200">
                  <a:moveTo>
                    <a:pt x="76187" y="216585"/>
                  </a:moveTo>
                  <a:lnTo>
                    <a:pt x="42855" y="216635"/>
                  </a:lnTo>
                  <a:lnTo>
                    <a:pt x="42875" y="229336"/>
                  </a:lnTo>
                  <a:lnTo>
                    <a:pt x="33350" y="229349"/>
                  </a:lnTo>
                  <a:lnTo>
                    <a:pt x="69838" y="229336"/>
                  </a:lnTo>
                  <a:lnTo>
                    <a:pt x="76187" y="216585"/>
                  </a:lnTo>
                  <a:close/>
                </a:path>
                <a:path extrusionOk="0" h="293369" w="76200">
                  <a:moveTo>
                    <a:pt x="42519" y="0"/>
                  </a:moveTo>
                  <a:lnTo>
                    <a:pt x="32994" y="12"/>
                  </a:lnTo>
                  <a:lnTo>
                    <a:pt x="33330" y="216650"/>
                  </a:lnTo>
                  <a:lnTo>
                    <a:pt x="42855" y="216635"/>
                  </a:lnTo>
                  <a:lnTo>
                    <a:pt x="42519" y="0"/>
                  </a:lnTo>
                  <a:close/>
                </a:path>
              </a:pathLst>
            </a:custGeom>
            <a:solidFill>
              <a:srgbClr val="175E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50" name="Google Shape;1350;p98"/>
            <p:cNvSpPr/>
            <p:nvPr/>
          </p:nvSpPr>
          <p:spPr>
            <a:xfrm>
              <a:off x="8191551" y="1711515"/>
              <a:ext cx="336550" cy="0"/>
            </a:xfrm>
            <a:custGeom>
              <a:rect b="b" l="l" r="r" t="t"/>
              <a:pathLst>
                <a:path extrusionOk="0" h="120000" w="336550">
                  <a:moveTo>
                    <a:pt x="0" y="0"/>
                  </a:moveTo>
                  <a:lnTo>
                    <a:pt x="336511" y="0"/>
                  </a:lnTo>
                </a:path>
              </a:pathLst>
            </a:custGeom>
            <a:noFill/>
            <a:ln cap="flat" cmpd="sng" w="12550">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51" name="Google Shape;1351;p98"/>
            <p:cNvSpPr/>
            <p:nvPr/>
          </p:nvSpPr>
          <p:spPr>
            <a:xfrm>
              <a:off x="8191551" y="1716277"/>
              <a:ext cx="479425" cy="0"/>
            </a:xfrm>
            <a:custGeom>
              <a:rect b="b" l="l" r="r" t="t"/>
              <a:pathLst>
                <a:path extrusionOk="0" h="120000" w="479425">
                  <a:moveTo>
                    <a:pt x="0" y="0"/>
                  </a:moveTo>
                  <a:lnTo>
                    <a:pt x="479209" y="0"/>
                  </a:lnTo>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52" name="Google Shape;1352;p98"/>
            <p:cNvSpPr/>
            <p:nvPr/>
          </p:nvSpPr>
          <p:spPr>
            <a:xfrm>
              <a:off x="10098214" y="1711515"/>
              <a:ext cx="193675" cy="0"/>
            </a:xfrm>
            <a:custGeom>
              <a:rect b="b" l="l" r="r" t="t"/>
              <a:pathLst>
                <a:path extrusionOk="0" h="120000" w="193675">
                  <a:moveTo>
                    <a:pt x="0" y="0"/>
                  </a:moveTo>
                  <a:lnTo>
                    <a:pt x="193317" y="0"/>
                  </a:lnTo>
                </a:path>
              </a:pathLst>
            </a:custGeom>
            <a:noFill/>
            <a:ln cap="flat" cmpd="sng" w="12550">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53" name="Google Shape;1353;p98"/>
            <p:cNvSpPr/>
            <p:nvPr/>
          </p:nvSpPr>
          <p:spPr>
            <a:xfrm>
              <a:off x="8191551" y="1716277"/>
              <a:ext cx="2100579" cy="6350"/>
            </a:xfrm>
            <a:custGeom>
              <a:rect b="b" l="l" r="r" t="t"/>
              <a:pathLst>
                <a:path extrusionOk="0" h="6350" w="2100579">
                  <a:moveTo>
                    <a:pt x="1906663" y="0"/>
                  </a:moveTo>
                  <a:lnTo>
                    <a:pt x="2099981" y="0"/>
                  </a:lnTo>
                </a:path>
                <a:path extrusionOk="0" h="6350" w="2100579">
                  <a:moveTo>
                    <a:pt x="0" y="6287"/>
                  </a:moveTo>
                  <a:lnTo>
                    <a:pt x="2099981" y="6287"/>
                  </a:lnTo>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54" name="Google Shape;1354;p98"/>
            <p:cNvSpPr/>
            <p:nvPr/>
          </p:nvSpPr>
          <p:spPr>
            <a:xfrm>
              <a:off x="8385365" y="1630299"/>
              <a:ext cx="143509" cy="87630"/>
            </a:xfrm>
            <a:custGeom>
              <a:rect b="b" l="l" r="r" t="t"/>
              <a:pathLst>
                <a:path extrusionOk="0" h="87630" w="143509">
                  <a:moveTo>
                    <a:pt x="143179" y="0"/>
                  </a:moveTo>
                  <a:lnTo>
                    <a:pt x="0" y="0"/>
                  </a:lnTo>
                  <a:lnTo>
                    <a:pt x="0" y="87502"/>
                  </a:lnTo>
                  <a:lnTo>
                    <a:pt x="143179" y="87502"/>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55" name="Google Shape;1355;p98"/>
            <p:cNvSpPr/>
            <p:nvPr/>
          </p:nvSpPr>
          <p:spPr>
            <a:xfrm>
              <a:off x="8385365" y="1630299"/>
              <a:ext cx="143509" cy="87630"/>
            </a:xfrm>
            <a:custGeom>
              <a:rect b="b" l="l" r="r" t="t"/>
              <a:pathLst>
                <a:path extrusionOk="0" h="87630" w="143509">
                  <a:moveTo>
                    <a:pt x="0" y="0"/>
                  </a:moveTo>
                  <a:lnTo>
                    <a:pt x="143184" y="0"/>
                  </a:lnTo>
                  <a:lnTo>
                    <a:pt x="143184" y="87496"/>
                  </a:lnTo>
                  <a:lnTo>
                    <a:pt x="0" y="87496"/>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56" name="Google Shape;1356;p98"/>
            <p:cNvSpPr/>
            <p:nvPr/>
          </p:nvSpPr>
          <p:spPr>
            <a:xfrm>
              <a:off x="8528063" y="1012126"/>
              <a:ext cx="143509" cy="706119"/>
            </a:xfrm>
            <a:custGeom>
              <a:rect b="b" l="l" r="r" t="t"/>
              <a:pathLst>
                <a:path extrusionOk="0" h="706119" w="143509">
                  <a:moveTo>
                    <a:pt x="143179" y="0"/>
                  </a:moveTo>
                  <a:lnTo>
                    <a:pt x="0" y="0"/>
                  </a:lnTo>
                  <a:lnTo>
                    <a:pt x="0" y="705675"/>
                  </a:lnTo>
                  <a:lnTo>
                    <a:pt x="143179" y="705675"/>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57" name="Google Shape;1357;p98"/>
            <p:cNvSpPr/>
            <p:nvPr/>
          </p:nvSpPr>
          <p:spPr>
            <a:xfrm>
              <a:off x="8528063" y="1012126"/>
              <a:ext cx="143509" cy="706119"/>
            </a:xfrm>
            <a:custGeom>
              <a:rect b="b" l="l" r="r" t="t"/>
              <a:pathLst>
                <a:path extrusionOk="0" h="706119" w="143509">
                  <a:moveTo>
                    <a:pt x="0" y="0"/>
                  </a:moveTo>
                  <a:lnTo>
                    <a:pt x="143184" y="0"/>
                  </a:lnTo>
                  <a:lnTo>
                    <a:pt x="143184" y="705676"/>
                  </a:lnTo>
                  <a:lnTo>
                    <a:pt x="0" y="705676"/>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58" name="Google Shape;1358;p98"/>
            <p:cNvSpPr/>
            <p:nvPr/>
          </p:nvSpPr>
          <p:spPr>
            <a:xfrm>
              <a:off x="8670760" y="1535341"/>
              <a:ext cx="143509" cy="182880"/>
            </a:xfrm>
            <a:custGeom>
              <a:rect b="b" l="l" r="r" t="t"/>
              <a:pathLst>
                <a:path extrusionOk="0" h="182880" w="143509">
                  <a:moveTo>
                    <a:pt x="143179" y="0"/>
                  </a:moveTo>
                  <a:lnTo>
                    <a:pt x="0" y="0"/>
                  </a:lnTo>
                  <a:lnTo>
                    <a:pt x="0" y="182460"/>
                  </a:lnTo>
                  <a:lnTo>
                    <a:pt x="143179" y="182460"/>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59" name="Google Shape;1359;p98"/>
            <p:cNvSpPr/>
            <p:nvPr/>
          </p:nvSpPr>
          <p:spPr>
            <a:xfrm>
              <a:off x="8670760" y="1535341"/>
              <a:ext cx="143509" cy="182880"/>
            </a:xfrm>
            <a:custGeom>
              <a:rect b="b" l="l" r="r" t="t"/>
              <a:pathLst>
                <a:path extrusionOk="0" h="182880" w="143509">
                  <a:moveTo>
                    <a:pt x="0" y="0"/>
                  </a:moveTo>
                  <a:lnTo>
                    <a:pt x="143184" y="0"/>
                  </a:lnTo>
                  <a:lnTo>
                    <a:pt x="143184" y="182455"/>
                  </a:lnTo>
                  <a:lnTo>
                    <a:pt x="0" y="182455"/>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60" name="Google Shape;1360;p98"/>
            <p:cNvSpPr/>
            <p:nvPr/>
          </p:nvSpPr>
          <p:spPr>
            <a:xfrm>
              <a:off x="8813457" y="1427086"/>
              <a:ext cx="143509" cy="290830"/>
            </a:xfrm>
            <a:custGeom>
              <a:rect b="b" l="l" r="r" t="t"/>
              <a:pathLst>
                <a:path extrusionOk="0" h="290830" w="143509">
                  <a:moveTo>
                    <a:pt x="143179" y="0"/>
                  </a:moveTo>
                  <a:lnTo>
                    <a:pt x="0" y="0"/>
                  </a:lnTo>
                  <a:lnTo>
                    <a:pt x="0" y="290715"/>
                  </a:lnTo>
                  <a:lnTo>
                    <a:pt x="143179" y="290715"/>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61" name="Google Shape;1361;p98"/>
            <p:cNvSpPr/>
            <p:nvPr/>
          </p:nvSpPr>
          <p:spPr>
            <a:xfrm>
              <a:off x="8813457" y="1427086"/>
              <a:ext cx="143509" cy="290830"/>
            </a:xfrm>
            <a:custGeom>
              <a:rect b="b" l="l" r="r" t="t"/>
              <a:pathLst>
                <a:path extrusionOk="0" h="290830" w="143509">
                  <a:moveTo>
                    <a:pt x="0" y="0"/>
                  </a:moveTo>
                  <a:lnTo>
                    <a:pt x="143184" y="0"/>
                  </a:lnTo>
                  <a:lnTo>
                    <a:pt x="143184" y="290707"/>
                  </a:lnTo>
                  <a:lnTo>
                    <a:pt x="0" y="290707"/>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62" name="Google Shape;1362;p98"/>
            <p:cNvSpPr/>
            <p:nvPr/>
          </p:nvSpPr>
          <p:spPr>
            <a:xfrm>
              <a:off x="8956154" y="1630299"/>
              <a:ext cx="143509" cy="87630"/>
            </a:xfrm>
            <a:custGeom>
              <a:rect b="b" l="l" r="r" t="t"/>
              <a:pathLst>
                <a:path extrusionOk="0" h="87630" w="143509">
                  <a:moveTo>
                    <a:pt x="143179" y="0"/>
                  </a:moveTo>
                  <a:lnTo>
                    <a:pt x="0" y="0"/>
                  </a:lnTo>
                  <a:lnTo>
                    <a:pt x="0" y="87502"/>
                  </a:lnTo>
                  <a:lnTo>
                    <a:pt x="143179" y="87502"/>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63" name="Google Shape;1363;p98"/>
            <p:cNvSpPr/>
            <p:nvPr/>
          </p:nvSpPr>
          <p:spPr>
            <a:xfrm>
              <a:off x="8956154" y="1630299"/>
              <a:ext cx="143509" cy="87630"/>
            </a:xfrm>
            <a:custGeom>
              <a:rect b="b" l="l" r="r" t="t"/>
              <a:pathLst>
                <a:path extrusionOk="0" h="87630" w="143509">
                  <a:moveTo>
                    <a:pt x="0" y="0"/>
                  </a:moveTo>
                  <a:lnTo>
                    <a:pt x="143184" y="0"/>
                  </a:lnTo>
                  <a:lnTo>
                    <a:pt x="143184" y="87496"/>
                  </a:lnTo>
                  <a:lnTo>
                    <a:pt x="0" y="87496"/>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64" name="Google Shape;1364;p98"/>
            <p:cNvSpPr/>
            <p:nvPr/>
          </p:nvSpPr>
          <p:spPr>
            <a:xfrm>
              <a:off x="9098851" y="1403273"/>
              <a:ext cx="143509" cy="314960"/>
            </a:xfrm>
            <a:custGeom>
              <a:rect b="b" l="l" r="r" t="t"/>
              <a:pathLst>
                <a:path extrusionOk="0" h="314960" w="143509">
                  <a:moveTo>
                    <a:pt x="143179" y="0"/>
                  </a:moveTo>
                  <a:lnTo>
                    <a:pt x="0" y="0"/>
                  </a:lnTo>
                  <a:lnTo>
                    <a:pt x="0" y="314528"/>
                  </a:lnTo>
                  <a:lnTo>
                    <a:pt x="143179" y="314528"/>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65" name="Google Shape;1365;p98"/>
            <p:cNvSpPr/>
            <p:nvPr/>
          </p:nvSpPr>
          <p:spPr>
            <a:xfrm>
              <a:off x="9098851" y="1403273"/>
              <a:ext cx="143509" cy="314960"/>
            </a:xfrm>
            <a:custGeom>
              <a:rect b="b" l="l" r="r" t="t"/>
              <a:pathLst>
                <a:path extrusionOk="0" h="314960" w="143509">
                  <a:moveTo>
                    <a:pt x="0" y="0"/>
                  </a:moveTo>
                  <a:lnTo>
                    <a:pt x="143184" y="0"/>
                  </a:lnTo>
                  <a:lnTo>
                    <a:pt x="143184" y="314529"/>
                  </a:lnTo>
                  <a:lnTo>
                    <a:pt x="0" y="314529"/>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66" name="Google Shape;1366;p98"/>
            <p:cNvSpPr/>
            <p:nvPr/>
          </p:nvSpPr>
          <p:spPr>
            <a:xfrm>
              <a:off x="9241549" y="1427086"/>
              <a:ext cx="143509" cy="290830"/>
            </a:xfrm>
            <a:custGeom>
              <a:rect b="b" l="l" r="r" t="t"/>
              <a:pathLst>
                <a:path extrusionOk="0" h="290830" w="143509">
                  <a:moveTo>
                    <a:pt x="143179" y="0"/>
                  </a:moveTo>
                  <a:lnTo>
                    <a:pt x="0" y="0"/>
                  </a:lnTo>
                  <a:lnTo>
                    <a:pt x="0" y="290715"/>
                  </a:lnTo>
                  <a:lnTo>
                    <a:pt x="143179" y="290715"/>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67" name="Google Shape;1367;p98"/>
            <p:cNvSpPr/>
            <p:nvPr/>
          </p:nvSpPr>
          <p:spPr>
            <a:xfrm>
              <a:off x="9241549" y="1427086"/>
              <a:ext cx="143509" cy="290830"/>
            </a:xfrm>
            <a:custGeom>
              <a:rect b="b" l="l" r="r" t="t"/>
              <a:pathLst>
                <a:path extrusionOk="0" h="290830" w="143509">
                  <a:moveTo>
                    <a:pt x="0" y="0"/>
                  </a:moveTo>
                  <a:lnTo>
                    <a:pt x="143184" y="0"/>
                  </a:lnTo>
                  <a:lnTo>
                    <a:pt x="143184" y="290708"/>
                  </a:lnTo>
                  <a:lnTo>
                    <a:pt x="0" y="290708"/>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68" name="Google Shape;1368;p98"/>
            <p:cNvSpPr/>
            <p:nvPr/>
          </p:nvSpPr>
          <p:spPr>
            <a:xfrm>
              <a:off x="9526943" y="1585518"/>
              <a:ext cx="143509" cy="132714"/>
            </a:xfrm>
            <a:custGeom>
              <a:rect b="b" l="l" r="r" t="t"/>
              <a:pathLst>
                <a:path extrusionOk="0" h="132714" w="143509">
                  <a:moveTo>
                    <a:pt x="143179" y="0"/>
                  </a:moveTo>
                  <a:lnTo>
                    <a:pt x="0" y="0"/>
                  </a:lnTo>
                  <a:lnTo>
                    <a:pt x="0" y="132283"/>
                  </a:lnTo>
                  <a:lnTo>
                    <a:pt x="143179" y="132283"/>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69" name="Google Shape;1369;p98"/>
            <p:cNvSpPr/>
            <p:nvPr/>
          </p:nvSpPr>
          <p:spPr>
            <a:xfrm>
              <a:off x="9526943" y="1585518"/>
              <a:ext cx="143509" cy="132714"/>
            </a:xfrm>
            <a:custGeom>
              <a:rect b="b" l="l" r="r" t="t"/>
              <a:pathLst>
                <a:path extrusionOk="0" h="132714" w="143509">
                  <a:moveTo>
                    <a:pt x="0" y="0"/>
                  </a:moveTo>
                  <a:lnTo>
                    <a:pt x="143184" y="0"/>
                  </a:lnTo>
                  <a:lnTo>
                    <a:pt x="143184" y="132279"/>
                  </a:lnTo>
                  <a:lnTo>
                    <a:pt x="0" y="132279"/>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70" name="Google Shape;1370;p98"/>
            <p:cNvSpPr/>
            <p:nvPr/>
          </p:nvSpPr>
          <p:spPr>
            <a:xfrm>
              <a:off x="9669640" y="1479664"/>
              <a:ext cx="143509" cy="238760"/>
            </a:xfrm>
            <a:custGeom>
              <a:rect b="b" l="l" r="r" t="t"/>
              <a:pathLst>
                <a:path extrusionOk="0" h="238760" w="143509">
                  <a:moveTo>
                    <a:pt x="143179" y="0"/>
                  </a:moveTo>
                  <a:lnTo>
                    <a:pt x="0" y="0"/>
                  </a:lnTo>
                  <a:lnTo>
                    <a:pt x="0" y="238137"/>
                  </a:lnTo>
                  <a:lnTo>
                    <a:pt x="143179" y="238137"/>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71" name="Google Shape;1371;p98"/>
            <p:cNvSpPr/>
            <p:nvPr/>
          </p:nvSpPr>
          <p:spPr>
            <a:xfrm>
              <a:off x="9669640" y="1479664"/>
              <a:ext cx="143509" cy="238125"/>
            </a:xfrm>
            <a:custGeom>
              <a:rect b="b" l="l" r="r" t="t"/>
              <a:pathLst>
                <a:path extrusionOk="0" h="238125" w="143509">
                  <a:moveTo>
                    <a:pt x="0" y="0"/>
                  </a:moveTo>
                  <a:lnTo>
                    <a:pt x="143184" y="0"/>
                  </a:lnTo>
                  <a:lnTo>
                    <a:pt x="143184" y="238129"/>
                  </a:lnTo>
                  <a:lnTo>
                    <a:pt x="0" y="238129"/>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72" name="Google Shape;1372;p98"/>
            <p:cNvSpPr/>
            <p:nvPr/>
          </p:nvSpPr>
          <p:spPr>
            <a:xfrm>
              <a:off x="9812337" y="1396263"/>
              <a:ext cx="143509" cy="321944"/>
            </a:xfrm>
            <a:custGeom>
              <a:rect b="b" l="l" r="r" t="t"/>
              <a:pathLst>
                <a:path extrusionOk="0" h="321944" w="143509">
                  <a:moveTo>
                    <a:pt x="143179" y="0"/>
                  </a:moveTo>
                  <a:lnTo>
                    <a:pt x="0" y="0"/>
                  </a:lnTo>
                  <a:lnTo>
                    <a:pt x="0" y="321538"/>
                  </a:lnTo>
                  <a:lnTo>
                    <a:pt x="143179" y="321538"/>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73" name="Google Shape;1373;p98"/>
            <p:cNvSpPr/>
            <p:nvPr/>
          </p:nvSpPr>
          <p:spPr>
            <a:xfrm>
              <a:off x="9812337" y="1396263"/>
              <a:ext cx="143509" cy="321944"/>
            </a:xfrm>
            <a:custGeom>
              <a:rect b="b" l="l" r="r" t="t"/>
              <a:pathLst>
                <a:path extrusionOk="0" h="321944" w="143509">
                  <a:moveTo>
                    <a:pt x="0" y="0"/>
                  </a:moveTo>
                  <a:lnTo>
                    <a:pt x="143184" y="0"/>
                  </a:lnTo>
                  <a:lnTo>
                    <a:pt x="143184" y="321531"/>
                  </a:lnTo>
                  <a:lnTo>
                    <a:pt x="0" y="321531"/>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74" name="Google Shape;1374;p98"/>
            <p:cNvSpPr/>
            <p:nvPr/>
          </p:nvSpPr>
          <p:spPr>
            <a:xfrm>
              <a:off x="9955022" y="1661883"/>
              <a:ext cx="143509" cy="56514"/>
            </a:xfrm>
            <a:custGeom>
              <a:rect b="b" l="l" r="r" t="t"/>
              <a:pathLst>
                <a:path extrusionOk="0" h="56514" w="143509">
                  <a:moveTo>
                    <a:pt x="143192" y="0"/>
                  </a:moveTo>
                  <a:lnTo>
                    <a:pt x="0" y="0"/>
                  </a:lnTo>
                  <a:lnTo>
                    <a:pt x="0" y="55918"/>
                  </a:lnTo>
                  <a:lnTo>
                    <a:pt x="143192" y="55918"/>
                  </a:lnTo>
                  <a:lnTo>
                    <a:pt x="143192"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75" name="Google Shape;1375;p98"/>
            <p:cNvSpPr/>
            <p:nvPr/>
          </p:nvSpPr>
          <p:spPr>
            <a:xfrm>
              <a:off x="9955022" y="1661883"/>
              <a:ext cx="143509" cy="56514"/>
            </a:xfrm>
            <a:custGeom>
              <a:rect b="b" l="l" r="r" t="t"/>
              <a:pathLst>
                <a:path extrusionOk="0" h="56514" w="143509">
                  <a:moveTo>
                    <a:pt x="0" y="0"/>
                  </a:moveTo>
                  <a:lnTo>
                    <a:pt x="143184" y="0"/>
                  </a:lnTo>
                  <a:lnTo>
                    <a:pt x="143184" y="55911"/>
                  </a:lnTo>
                  <a:lnTo>
                    <a:pt x="0" y="55911"/>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76" name="Google Shape;1376;p98"/>
            <p:cNvSpPr/>
            <p:nvPr/>
          </p:nvSpPr>
          <p:spPr>
            <a:xfrm>
              <a:off x="8385365" y="1761528"/>
              <a:ext cx="1713229" cy="76200"/>
            </a:xfrm>
            <a:custGeom>
              <a:rect b="b" l="l" r="r" t="t"/>
              <a:pathLst>
                <a:path extrusionOk="0" h="76200" w="1713229">
                  <a:moveTo>
                    <a:pt x="76200" y="0"/>
                  </a:moveTo>
                  <a:lnTo>
                    <a:pt x="0" y="38100"/>
                  </a:lnTo>
                  <a:lnTo>
                    <a:pt x="76200" y="76200"/>
                  </a:lnTo>
                  <a:lnTo>
                    <a:pt x="76200" y="47625"/>
                  </a:lnTo>
                  <a:lnTo>
                    <a:pt x="63500" y="47625"/>
                  </a:lnTo>
                  <a:lnTo>
                    <a:pt x="63500" y="28575"/>
                  </a:lnTo>
                  <a:lnTo>
                    <a:pt x="76200" y="28575"/>
                  </a:lnTo>
                  <a:lnTo>
                    <a:pt x="76200" y="0"/>
                  </a:lnTo>
                  <a:close/>
                </a:path>
                <a:path extrusionOk="0" h="76200" w="1713229">
                  <a:moveTo>
                    <a:pt x="1636649" y="0"/>
                  </a:moveTo>
                  <a:lnTo>
                    <a:pt x="1636649" y="76200"/>
                  </a:lnTo>
                  <a:lnTo>
                    <a:pt x="1693799" y="47625"/>
                  </a:lnTo>
                  <a:lnTo>
                    <a:pt x="1649349" y="47625"/>
                  </a:lnTo>
                  <a:lnTo>
                    <a:pt x="1649349" y="28575"/>
                  </a:lnTo>
                  <a:lnTo>
                    <a:pt x="1693799" y="28575"/>
                  </a:lnTo>
                  <a:lnTo>
                    <a:pt x="1636649" y="0"/>
                  </a:lnTo>
                  <a:close/>
                </a:path>
                <a:path extrusionOk="0" h="76200" w="1713229">
                  <a:moveTo>
                    <a:pt x="76200" y="28575"/>
                  </a:moveTo>
                  <a:lnTo>
                    <a:pt x="63500" y="28575"/>
                  </a:lnTo>
                  <a:lnTo>
                    <a:pt x="63500" y="47625"/>
                  </a:lnTo>
                  <a:lnTo>
                    <a:pt x="76200" y="47625"/>
                  </a:lnTo>
                  <a:lnTo>
                    <a:pt x="76200" y="28575"/>
                  </a:lnTo>
                  <a:close/>
                </a:path>
                <a:path extrusionOk="0" h="76200" w="1713229">
                  <a:moveTo>
                    <a:pt x="1636649" y="28575"/>
                  </a:moveTo>
                  <a:lnTo>
                    <a:pt x="76200" y="28575"/>
                  </a:lnTo>
                  <a:lnTo>
                    <a:pt x="76200" y="47625"/>
                  </a:lnTo>
                  <a:lnTo>
                    <a:pt x="1636649" y="47625"/>
                  </a:lnTo>
                  <a:lnTo>
                    <a:pt x="1636649" y="28575"/>
                  </a:lnTo>
                  <a:close/>
                </a:path>
                <a:path extrusionOk="0" h="76200" w="1713229">
                  <a:moveTo>
                    <a:pt x="1693799" y="28575"/>
                  </a:moveTo>
                  <a:lnTo>
                    <a:pt x="1649349" y="28575"/>
                  </a:lnTo>
                  <a:lnTo>
                    <a:pt x="1649349" y="47625"/>
                  </a:lnTo>
                  <a:lnTo>
                    <a:pt x="1693799" y="47625"/>
                  </a:lnTo>
                  <a:lnTo>
                    <a:pt x="1712849" y="38100"/>
                  </a:lnTo>
                  <a:lnTo>
                    <a:pt x="1693799" y="28575"/>
                  </a:lnTo>
                  <a:close/>
                </a:path>
              </a:pathLst>
            </a:custGeom>
            <a:solidFill>
              <a:srgbClr val="175E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77" name="Google Shape;1377;p98"/>
            <p:cNvSpPr/>
            <p:nvPr/>
          </p:nvSpPr>
          <p:spPr>
            <a:xfrm>
              <a:off x="9417736" y="954989"/>
              <a:ext cx="76200" cy="2331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grpSp>
        <p:nvGrpSpPr>
          <p:cNvPr id="1378" name="Google Shape;1378;p98"/>
          <p:cNvGrpSpPr/>
          <p:nvPr/>
        </p:nvGrpSpPr>
        <p:grpSpPr>
          <a:xfrm>
            <a:off x="4531196" y="1437970"/>
            <a:ext cx="3809346" cy="2799931"/>
            <a:chOff x="4822394" y="1917293"/>
            <a:chExt cx="5079128" cy="3733241"/>
          </a:xfrm>
        </p:grpSpPr>
        <p:sp>
          <p:nvSpPr>
            <p:cNvPr id="1379" name="Google Shape;1379;p98"/>
            <p:cNvSpPr/>
            <p:nvPr/>
          </p:nvSpPr>
          <p:spPr>
            <a:xfrm>
              <a:off x="6839756" y="4556793"/>
              <a:ext cx="327900" cy="2043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80" name="Google Shape;1380;p98"/>
            <p:cNvSpPr/>
            <p:nvPr/>
          </p:nvSpPr>
          <p:spPr>
            <a:xfrm>
              <a:off x="7312570" y="4328909"/>
              <a:ext cx="165300" cy="157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81" name="Google Shape;1381;p98"/>
            <p:cNvSpPr/>
            <p:nvPr/>
          </p:nvSpPr>
          <p:spPr>
            <a:xfrm>
              <a:off x="7312570" y="4536135"/>
              <a:ext cx="165300" cy="157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82" name="Google Shape;1382;p98"/>
            <p:cNvSpPr/>
            <p:nvPr/>
          </p:nvSpPr>
          <p:spPr>
            <a:xfrm>
              <a:off x="7312570" y="4743348"/>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83" name="Google Shape;1383;p98"/>
            <p:cNvSpPr/>
            <p:nvPr/>
          </p:nvSpPr>
          <p:spPr>
            <a:xfrm>
              <a:off x="7312570" y="4950561"/>
              <a:ext cx="165300" cy="157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84" name="Google Shape;1384;p98"/>
            <p:cNvSpPr/>
            <p:nvPr/>
          </p:nvSpPr>
          <p:spPr>
            <a:xfrm>
              <a:off x="7206881" y="4246575"/>
              <a:ext cx="365759" cy="956945"/>
            </a:xfrm>
            <a:custGeom>
              <a:rect b="b" l="l" r="r" t="t"/>
              <a:pathLst>
                <a:path extrusionOk="0" h="956945" w="365759">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85" name="Google Shape;1385;p98"/>
            <p:cNvSpPr/>
            <p:nvPr/>
          </p:nvSpPr>
          <p:spPr>
            <a:xfrm>
              <a:off x="7334427" y="5203139"/>
              <a:ext cx="111125" cy="438150"/>
            </a:xfrm>
            <a:custGeom>
              <a:rect b="b" l="l" r="r" t="t"/>
              <a:pathLst>
                <a:path extrusionOk="0" h="438150" w="111125">
                  <a:moveTo>
                    <a:pt x="55332" y="37807"/>
                  </a:moveTo>
                  <a:lnTo>
                    <a:pt x="45808" y="54133"/>
                  </a:lnTo>
                  <a:lnTo>
                    <a:pt x="45808" y="438101"/>
                  </a:lnTo>
                  <a:lnTo>
                    <a:pt x="64858" y="438101"/>
                  </a:lnTo>
                  <a:lnTo>
                    <a:pt x="64854" y="54133"/>
                  </a:lnTo>
                  <a:lnTo>
                    <a:pt x="55332" y="37807"/>
                  </a:lnTo>
                  <a:close/>
                </a:path>
                <a:path extrusionOk="0" h="438150" w="111125">
                  <a:moveTo>
                    <a:pt x="55333" y="0"/>
                  </a:moveTo>
                  <a:lnTo>
                    <a:pt x="0" y="94843"/>
                  </a:lnTo>
                  <a:lnTo>
                    <a:pt x="1536" y="100672"/>
                  </a:lnTo>
                  <a:lnTo>
                    <a:pt x="10617" y="105981"/>
                  </a:lnTo>
                  <a:lnTo>
                    <a:pt x="16459" y="104444"/>
                  </a:lnTo>
                  <a:lnTo>
                    <a:pt x="45804" y="54141"/>
                  </a:lnTo>
                  <a:lnTo>
                    <a:pt x="45808" y="18897"/>
                  </a:lnTo>
                  <a:lnTo>
                    <a:pt x="66358" y="18897"/>
                  </a:lnTo>
                  <a:lnTo>
                    <a:pt x="55333" y="0"/>
                  </a:lnTo>
                  <a:close/>
                </a:path>
                <a:path extrusionOk="0" h="438150" w="111125">
                  <a:moveTo>
                    <a:pt x="66358" y="18897"/>
                  </a:moveTo>
                  <a:lnTo>
                    <a:pt x="64858" y="18897"/>
                  </a:lnTo>
                  <a:lnTo>
                    <a:pt x="64858" y="54141"/>
                  </a:lnTo>
                  <a:lnTo>
                    <a:pt x="94195" y="104444"/>
                  </a:lnTo>
                  <a:lnTo>
                    <a:pt x="100037" y="105981"/>
                  </a:lnTo>
                  <a:lnTo>
                    <a:pt x="109118" y="100672"/>
                  </a:lnTo>
                  <a:lnTo>
                    <a:pt x="110655" y="94843"/>
                  </a:lnTo>
                  <a:lnTo>
                    <a:pt x="66358" y="18897"/>
                  </a:lnTo>
                  <a:close/>
                </a:path>
                <a:path extrusionOk="0" h="438150" w="111125">
                  <a:moveTo>
                    <a:pt x="64858" y="23698"/>
                  </a:moveTo>
                  <a:lnTo>
                    <a:pt x="63563" y="23698"/>
                  </a:lnTo>
                  <a:lnTo>
                    <a:pt x="55332" y="37807"/>
                  </a:lnTo>
                  <a:lnTo>
                    <a:pt x="64858" y="54141"/>
                  </a:lnTo>
                  <a:lnTo>
                    <a:pt x="64858" y="23698"/>
                  </a:lnTo>
                  <a:close/>
                </a:path>
                <a:path extrusionOk="0" h="438150" w="111125">
                  <a:moveTo>
                    <a:pt x="64858" y="18897"/>
                  </a:moveTo>
                  <a:lnTo>
                    <a:pt x="45808" y="18897"/>
                  </a:lnTo>
                  <a:lnTo>
                    <a:pt x="45808" y="54133"/>
                  </a:lnTo>
                  <a:lnTo>
                    <a:pt x="55332" y="37807"/>
                  </a:lnTo>
                  <a:lnTo>
                    <a:pt x="47104" y="23698"/>
                  </a:lnTo>
                  <a:lnTo>
                    <a:pt x="64858" y="23698"/>
                  </a:lnTo>
                  <a:lnTo>
                    <a:pt x="64858" y="18897"/>
                  </a:lnTo>
                  <a:close/>
                </a:path>
                <a:path extrusionOk="0" h="438150" w="111125">
                  <a:moveTo>
                    <a:pt x="63563" y="23698"/>
                  </a:moveTo>
                  <a:lnTo>
                    <a:pt x="47104" y="23698"/>
                  </a:lnTo>
                  <a:lnTo>
                    <a:pt x="55332" y="37807"/>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86" name="Google Shape;1386;p98"/>
            <p:cNvSpPr/>
            <p:nvPr/>
          </p:nvSpPr>
          <p:spPr>
            <a:xfrm>
              <a:off x="7414132" y="5317083"/>
              <a:ext cx="236100" cy="2781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87" name="Google Shape;1387;p98"/>
            <p:cNvSpPr/>
            <p:nvPr/>
          </p:nvSpPr>
          <p:spPr>
            <a:xfrm>
              <a:off x="7440183" y="3966939"/>
              <a:ext cx="327600" cy="1989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88" name="Google Shape;1388;p98"/>
            <p:cNvSpPr/>
            <p:nvPr/>
          </p:nvSpPr>
          <p:spPr>
            <a:xfrm>
              <a:off x="7334427" y="3819588"/>
              <a:ext cx="111125" cy="427354"/>
            </a:xfrm>
            <a:custGeom>
              <a:rect b="b" l="l" r="r" t="t"/>
              <a:pathLst>
                <a:path extrusionOk="0" h="427354" w="111125">
                  <a:moveTo>
                    <a:pt x="55327" y="37798"/>
                  </a:moveTo>
                  <a:lnTo>
                    <a:pt x="45808" y="54119"/>
                  </a:lnTo>
                  <a:lnTo>
                    <a:pt x="45796" y="426986"/>
                  </a:lnTo>
                  <a:lnTo>
                    <a:pt x="64846" y="426986"/>
                  </a:lnTo>
                  <a:lnTo>
                    <a:pt x="64846" y="54119"/>
                  </a:lnTo>
                  <a:lnTo>
                    <a:pt x="55327" y="37798"/>
                  </a:lnTo>
                  <a:close/>
                </a:path>
                <a:path extrusionOk="0" h="427354" w="111125">
                  <a:moveTo>
                    <a:pt x="55321" y="0"/>
                  </a:moveTo>
                  <a:lnTo>
                    <a:pt x="0" y="94843"/>
                  </a:lnTo>
                  <a:lnTo>
                    <a:pt x="1536" y="100672"/>
                  </a:lnTo>
                  <a:lnTo>
                    <a:pt x="10617" y="105981"/>
                  </a:lnTo>
                  <a:lnTo>
                    <a:pt x="16459" y="104444"/>
                  </a:lnTo>
                  <a:lnTo>
                    <a:pt x="45796" y="54141"/>
                  </a:lnTo>
                  <a:lnTo>
                    <a:pt x="45796" y="18897"/>
                  </a:lnTo>
                  <a:lnTo>
                    <a:pt x="66346" y="18897"/>
                  </a:lnTo>
                  <a:lnTo>
                    <a:pt x="55321" y="0"/>
                  </a:lnTo>
                  <a:close/>
                </a:path>
                <a:path extrusionOk="0" h="427354" w="111125">
                  <a:moveTo>
                    <a:pt x="66346" y="18897"/>
                  </a:moveTo>
                  <a:lnTo>
                    <a:pt x="64846" y="18897"/>
                  </a:lnTo>
                  <a:lnTo>
                    <a:pt x="64858" y="54141"/>
                  </a:lnTo>
                  <a:lnTo>
                    <a:pt x="94195" y="104444"/>
                  </a:lnTo>
                  <a:lnTo>
                    <a:pt x="100037" y="105981"/>
                  </a:lnTo>
                  <a:lnTo>
                    <a:pt x="109118" y="100672"/>
                  </a:lnTo>
                  <a:lnTo>
                    <a:pt x="110655" y="94843"/>
                  </a:lnTo>
                  <a:lnTo>
                    <a:pt x="66346" y="18897"/>
                  </a:lnTo>
                  <a:close/>
                </a:path>
                <a:path extrusionOk="0" h="427354" w="111125">
                  <a:moveTo>
                    <a:pt x="64846" y="18897"/>
                  </a:moveTo>
                  <a:lnTo>
                    <a:pt x="45796" y="18897"/>
                  </a:lnTo>
                  <a:lnTo>
                    <a:pt x="45796" y="54141"/>
                  </a:lnTo>
                  <a:lnTo>
                    <a:pt x="55327" y="37798"/>
                  </a:lnTo>
                  <a:lnTo>
                    <a:pt x="47104" y="23698"/>
                  </a:lnTo>
                  <a:lnTo>
                    <a:pt x="64846" y="23698"/>
                  </a:lnTo>
                  <a:lnTo>
                    <a:pt x="64846" y="18897"/>
                  </a:lnTo>
                  <a:close/>
                </a:path>
                <a:path extrusionOk="0" h="427354" w="111125">
                  <a:moveTo>
                    <a:pt x="64846" y="23698"/>
                  </a:moveTo>
                  <a:lnTo>
                    <a:pt x="63550" y="23698"/>
                  </a:lnTo>
                  <a:lnTo>
                    <a:pt x="55327" y="37798"/>
                  </a:lnTo>
                  <a:lnTo>
                    <a:pt x="64846" y="54119"/>
                  </a:lnTo>
                  <a:lnTo>
                    <a:pt x="64846" y="23698"/>
                  </a:lnTo>
                  <a:close/>
                </a:path>
                <a:path extrusionOk="0" h="427354" w="111125">
                  <a:moveTo>
                    <a:pt x="63550" y="23698"/>
                  </a:moveTo>
                  <a:lnTo>
                    <a:pt x="47104" y="23698"/>
                  </a:lnTo>
                  <a:lnTo>
                    <a:pt x="55327" y="37798"/>
                  </a:lnTo>
                  <a:lnTo>
                    <a:pt x="63550"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89" name="Google Shape;1389;p98"/>
            <p:cNvSpPr/>
            <p:nvPr/>
          </p:nvSpPr>
          <p:spPr>
            <a:xfrm>
              <a:off x="6244742" y="4297984"/>
              <a:ext cx="165300" cy="1572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90" name="Google Shape;1390;p98"/>
            <p:cNvSpPr/>
            <p:nvPr/>
          </p:nvSpPr>
          <p:spPr>
            <a:xfrm>
              <a:off x="6244742" y="4505198"/>
              <a:ext cx="165300" cy="1572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91" name="Google Shape;1391;p98"/>
            <p:cNvSpPr/>
            <p:nvPr/>
          </p:nvSpPr>
          <p:spPr>
            <a:xfrm>
              <a:off x="6244742" y="4712423"/>
              <a:ext cx="165300" cy="1572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92" name="Google Shape;1392;p98"/>
            <p:cNvSpPr/>
            <p:nvPr/>
          </p:nvSpPr>
          <p:spPr>
            <a:xfrm>
              <a:off x="6244742" y="4919637"/>
              <a:ext cx="165300" cy="1572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93" name="Google Shape;1393;p98"/>
            <p:cNvSpPr/>
            <p:nvPr/>
          </p:nvSpPr>
          <p:spPr>
            <a:xfrm>
              <a:off x="6139052" y="4215650"/>
              <a:ext cx="365759" cy="956945"/>
            </a:xfrm>
            <a:custGeom>
              <a:rect b="b" l="l" r="r" t="t"/>
              <a:pathLst>
                <a:path extrusionOk="0" h="956945" w="365759">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94" name="Google Shape;1394;p98"/>
            <p:cNvSpPr/>
            <p:nvPr/>
          </p:nvSpPr>
          <p:spPr>
            <a:xfrm>
              <a:off x="6266598" y="5172201"/>
              <a:ext cx="111125" cy="438150"/>
            </a:xfrm>
            <a:custGeom>
              <a:rect b="b" l="l" r="r" t="t"/>
              <a:pathLst>
                <a:path extrusionOk="0" h="438150" w="111125">
                  <a:moveTo>
                    <a:pt x="55333" y="37815"/>
                  </a:moveTo>
                  <a:lnTo>
                    <a:pt x="45808" y="54141"/>
                  </a:lnTo>
                  <a:lnTo>
                    <a:pt x="45808" y="438110"/>
                  </a:lnTo>
                  <a:lnTo>
                    <a:pt x="64858" y="438110"/>
                  </a:lnTo>
                  <a:lnTo>
                    <a:pt x="64858" y="54141"/>
                  </a:lnTo>
                  <a:lnTo>
                    <a:pt x="55333" y="37815"/>
                  </a:lnTo>
                  <a:close/>
                </a:path>
                <a:path extrusionOk="0" h="438150" w="111125">
                  <a:moveTo>
                    <a:pt x="55333" y="0"/>
                  </a:moveTo>
                  <a:lnTo>
                    <a:pt x="0" y="94856"/>
                  </a:lnTo>
                  <a:lnTo>
                    <a:pt x="1536" y="100685"/>
                  </a:lnTo>
                  <a:lnTo>
                    <a:pt x="10629" y="105981"/>
                  </a:lnTo>
                  <a:lnTo>
                    <a:pt x="16459" y="104444"/>
                  </a:lnTo>
                  <a:lnTo>
                    <a:pt x="45808" y="54141"/>
                  </a:lnTo>
                  <a:lnTo>
                    <a:pt x="45808" y="18910"/>
                  </a:lnTo>
                  <a:lnTo>
                    <a:pt x="66364" y="18910"/>
                  </a:lnTo>
                  <a:lnTo>
                    <a:pt x="55333" y="0"/>
                  </a:lnTo>
                  <a:close/>
                </a:path>
                <a:path extrusionOk="0" h="438150" w="111125">
                  <a:moveTo>
                    <a:pt x="66364" y="18910"/>
                  </a:moveTo>
                  <a:lnTo>
                    <a:pt x="64858" y="18910"/>
                  </a:lnTo>
                  <a:lnTo>
                    <a:pt x="64858" y="54141"/>
                  </a:lnTo>
                  <a:lnTo>
                    <a:pt x="94208" y="104444"/>
                  </a:lnTo>
                  <a:lnTo>
                    <a:pt x="100037" y="105981"/>
                  </a:lnTo>
                  <a:lnTo>
                    <a:pt x="109118" y="100685"/>
                  </a:lnTo>
                  <a:lnTo>
                    <a:pt x="110655" y="94856"/>
                  </a:lnTo>
                  <a:lnTo>
                    <a:pt x="66364" y="18910"/>
                  </a:lnTo>
                  <a:close/>
                </a:path>
                <a:path extrusionOk="0" h="438150" w="111125">
                  <a:moveTo>
                    <a:pt x="64858" y="18910"/>
                  </a:moveTo>
                  <a:lnTo>
                    <a:pt x="45808" y="18910"/>
                  </a:lnTo>
                  <a:lnTo>
                    <a:pt x="45808" y="54141"/>
                  </a:lnTo>
                  <a:lnTo>
                    <a:pt x="55333" y="37815"/>
                  </a:lnTo>
                  <a:lnTo>
                    <a:pt x="47104" y="23710"/>
                  </a:lnTo>
                  <a:lnTo>
                    <a:pt x="64858" y="23710"/>
                  </a:lnTo>
                  <a:lnTo>
                    <a:pt x="64858" y="18910"/>
                  </a:lnTo>
                  <a:close/>
                </a:path>
                <a:path extrusionOk="0" h="438150" w="111125">
                  <a:moveTo>
                    <a:pt x="64858" y="23710"/>
                  </a:moveTo>
                  <a:lnTo>
                    <a:pt x="63563" y="23710"/>
                  </a:lnTo>
                  <a:lnTo>
                    <a:pt x="55333" y="37815"/>
                  </a:lnTo>
                  <a:lnTo>
                    <a:pt x="64858" y="54141"/>
                  </a:lnTo>
                  <a:lnTo>
                    <a:pt x="64858" y="23710"/>
                  </a:lnTo>
                  <a:close/>
                </a:path>
                <a:path extrusionOk="0" h="438150" w="111125">
                  <a:moveTo>
                    <a:pt x="63563" y="23710"/>
                  </a:moveTo>
                  <a:lnTo>
                    <a:pt x="47104" y="23710"/>
                  </a:lnTo>
                  <a:lnTo>
                    <a:pt x="55333" y="37815"/>
                  </a:lnTo>
                  <a:lnTo>
                    <a:pt x="63563" y="2371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95" name="Google Shape;1395;p98"/>
            <p:cNvSpPr/>
            <p:nvPr/>
          </p:nvSpPr>
          <p:spPr>
            <a:xfrm>
              <a:off x="6361848" y="5317083"/>
              <a:ext cx="236100" cy="2781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96" name="Google Shape;1396;p98"/>
            <p:cNvSpPr/>
            <p:nvPr/>
          </p:nvSpPr>
          <p:spPr>
            <a:xfrm>
              <a:off x="6372354" y="3966939"/>
              <a:ext cx="327600" cy="1989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97" name="Google Shape;1397;p98"/>
            <p:cNvSpPr/>
            <p:nvPr/>
          </p:nvSpPr>
          <p:spPr>
            <a:xfrm>
              <a:off x="5970254" y="2530323"/>
              <a:ext cx="313500" cy="1818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98" name="Google Shape;1398;p98"/>
            <p:cNvSpPr/>
            <p:nvPr/>
          </p:nvSpPr>
          <p:spPr>
            <a:xfrm>
              <a:off x="6244742" y="2809265"/>
              <a:ext cx="165300" cy="1740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399" name="Google Shape;1399;p98"/>
            <p:cNvSpPr/>
            <p:nvPr/>
          </p:nvSpPr>
          <p:spPr>
            <a:xfrm>
              <a:off x="6244742" y="3041675"/>
              <a:ext cx="165300" cy="1740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00" name="Google Shape;1400;p98"/>
            <p:cNvSpPr/>
            <p:nvPr/>
          </p:nvSpPr>
          <p:spPr>
            <a:xfrm>
              <a:off x="6244742" y="3274098"/>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01" name="Google Shape;1401;p98"/>
            <p:cNvSpPr/>
            <p:nvPr/>
          </p:nvSpPr>
          <p:spPr>
            <a:xfrm>
              <a:off x="6244742" y="3506520"/>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02" name="Google Shape;1402;p98"/>
            <p:cNvSpPr/>
            <p:nvPr/>
          </p:nvSpPr>
          <p:spPr>
            <a:xfrm>
              <a:off x="6139052" y="2715742"/>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03" name="Google Shape;1403;p98"/>
            <p:cNvSpPr/>
            <p:nvPr/>
          </p:nvSpPr>
          <p:spPr>
            <a:xfrm>
              <a:off x="5441264" y="3229724"/>
              <a:ext cx="935989" cy="986154"/>
            </a:xfrm>
            <a:custGeom>
              <a:rect b="b" l="l" r="r" t="t"/>
              <a:pathLst>
                <a:path extrusionOk="0" h="986154" w="935989">
                  <a:moveTo>
                    <a:pt x="699312" y="55333"/>
                  </a:moveTo>
                  <a:lnTo>
                    <a:pt x="682980" y="45808"/>
                  </a:lnTo>
                  <a:lnTo>
                    <a:pt x="604469" y="0"/>
                  </a:lnTo>
                  <a:lnTo>
                    <a:pt x="598627" y="1536"/>
                  </a:lnTo>
                  <a:lnTo>
                    <a:pt x="593331" y="10629"/>
                  </a:lnTo>
                  <a:lnTo>
                    <a:pt x="594868" y="16459"/>
                  </a:lnTo>
                  <a:lnTo>
                    <a:pt x="645172" y="45808"/>
                  </a:lnTo>
                  <a:lnTo>
                    <a:pt x="0" y="45808"/>
                  </a:lnTo>
                  <a:lnTo>
                    <a:pt x="0" y="64858"/>
                  </a:lnTo>
                  <a:lnTo>
                    <a:pt x="645172" y="64858"/>
                  </a:lnTo>
                  <a:lnTo>
                    <a:pt x="594868" y="94208"/>
                  </a:lnTo>
                  <a:lnTo>
                    <a:pt x="593331" y="100037"/>
                  </a:lnTo>
                  <a:lnTo>
                    <a:pt x="598627" y="109131"/>
                  </a:lnTo>
                  <a:lnTo>
                    <a:pt x="604469" y="110655"/>
                  </a:lnTo>
                  <a:lnTo>
                    <a:pt x="682980" y="64858"/>
                  </a:lnTo>
                  <a:lnTo>
                    <a:pt x="699312" y="55333"/>
                  </a:lnTo>
                  <a:close/>
                </a:path>
                <a:path extrusionOk="0" h="986154" w="935989">
                  <a:moveTo>
                    <a:pt x="935990" y="653783"/>
                  </a:moveTo>
                  <a:lnTo>
                    <a:pt x="891692" y="577837"/>
                  </a:lnTo>
                  <a:lnTo>
                    <a:pt x="880668" y="558927"/>
                  </a:lnTo>
                  <a:lnTo>
                    <a:pt x="825334" y="653783"/>
                  </a:lnTo>
                  <a:lnTo>
                    <a:pt x="826871" y="659612"/>
                  </a:lnTo>
                  <a:lnTo>
                    <a:pt x="835964" y="664908"/>
                  </a:lnTo>
                  <a:lnTo>
                    <a:pt x="841794" y="663384"/>
                  </a:lnTo>
                  <a:lnTo>
                    <a:pt x="871131" y="613079"/>
                  </a:lnTo>
                  <a:lnTo>
                    <a:pt x="871143" y="577837"/>
                  </a:lnTo>
                  <a:lnTo>
                    <a:pt x="871143" y="613079"/>
                  </a:lnTo>
                  <a:lnTo>
                    <a:pt x="871143" y="985926"/>
                  </a:lnTo>
                  <a:lnTo>
                    <a:pt x="890193" y="985926"/>
                  </a:lnTo>
                  <a:lnTo>
                    <a:pt x="890193" y="613079"/>
                  </a:lnTo>
                  <a:lnTo>
                    <a:pt x="919543" y="663384"/>
                  </a:lnTo>
                  <a:lnTo>
                    <a:pt x="925372" y="664908"/>
                  </a:lnTo>
                  <a:lnTo>
                    <a:pt x="934453" y="659612"/>
                  </a:lnTo>
                  <a:lnTo>
                    <a:pt x="935990" y="65378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04" name="Google Shape;1404;p98"/>
            <p:cNvSpPr/>
            <p:nvPr/>
          </p:nvSpPr>
          <p:spPr>
            <a:xfrm>
              <a:off x="5554611" y="2959379"/>
              <a:ext cx="427500" cy="292200"/>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05" name="Google Shape;1405;p98"/>
            <p:cNvSpPr/>
            <p:nvPr/>
          </p:nvSpPr>
          <p:spPr>
            <a:xfrm>
              <a:off x="4822394" y="2544590"/>
              <a:ext cx="306300" cy="176400"/>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06" name="Google Shape;1406;p98"/>
            <p:cNvSpPr/>
            <p:nvPr/>
          </p:nvSpPr>
          <p:spPr>
            <a:xfrm>
              <a:off x="5171592" y="2813278"/>
              <a:ext cx="165300" cy="1740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07" name="Google Shape;1407;p98"/>
            <p:cNvSpPr/>
            <p:nvPr/>
          </p:nvSpPr>
          <p:spPr>
            <a:xfrm>
              <a:off x="5171592" y="3045701"/>
              <a:ext cx="165300" cy="1740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08" name="Google Shape;1408;p98"/>
            <p:cNvSpPr/>
            <p:nvPr/>
          </p:nvSpPr>
          <p:spPr>
            <a:xfrm>
              <a:off x="5171592" y="3278124"/>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09" name="Google Shape;1409;p98"/>
            <p:cNvSpPr/>
            <p:nvPr/>
          </p:nvSpPr>
          <p:spPr>
            <a:xfrm>
              <a:off x="5171592" y="3510546"/>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10" name="Google Shape;1410;p98"/>
            <p:cNvSpPr/>
            <p:nvPr/>
          </p:nvSpPr>
          <p:spPr>
            <a:xfrm>
              <a:off x="5065902" y="2719768"/>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11" name="Google Shape;1411;p98"/>
            <p:cNvSpPr/>
            <p:nvPr/>
          </p:nvSpPr>
          <p:spPr>
            <a:xfrm>
              <a:off x="6507606" y="3227819"/>
              <a:ext cx="699770" cy="111125"/>
            </a:xfrm>
            <a:custGeom>
              <a:rect b="b" l="l" r="r" t="t"/>
              <a:pathLst>
                <a:path extrusionOk="0" h="111125" w="699770">
                  <a:moveTo>
                    <a:pt x="661496" y="55333"/>
                  </a:moveTo>
                  <a:lnTo>
                    <a:pt x="594868" y="94208"/>
                  </a:lnTo>
                  <a:lnTo>
                    <a:pt x="593331" y="100037"/>
                  </a:lnTo>
                  <a:lnTo>
                    <a:pt x="598627" y="109131"/>
                  </a:lnTo>
                  <a:lnTo>
                    <a:pt x="604469" y="110655"/>
                  </a:lnTo>
                  <a:lnTo>
                    <a:pt x="682982" y="64858"/>
                  </a:lnTo>
                  <a:lnTo>
                    <a:pt x="680402" y="64858"/>
                  </a:lnTo>
                  <a:lnTo>
                    <a:pt x="680402" y="63563"/>
                  </a:lnTo>
                  <a:lnTo>
                    <a:pt x="675601" y="63563"/>
                  </a:lnTo>
                  <a:lnTo>
                    <a:pt x="661496" y="55333"/>
                  </a:lnTo>
                  <a:close/>
                </a:path>
                <a:path extrusionOk="0" h="111125" w="699770">
                  <a:moveTo>
                    <a:pt x="645171" y="45808"/>
                  </a:moveTo>
                  <a:lnTo>
                    <a:pt x="0" y="45808"/>
                  </a:lnTo>
                  <a:lnTo>
                    <a:pt x="0" y="64858"/>
                  </a:lnTo>
                  <a:lnTo>
                    <a:pt x="645171" y="64858"/>
                  </a:lnTo>
                  <a:lnTo>
                    <a:pt x="661496" y="55333"/>
                  </a:lnTo>
                  <a:lnTo>
                    <a:pt x="645171" y="45808"/>
                  </a:lnTo>
                  <a:close/>
                </a:path>
                <a:path extrusionOk="0" h="111125" w="699770">
                  <a:moveTo>
                    <a:pt x="682983" y="45808"/>
                  </a:moveTo>
                  <a:lnTo>
                    <a:pt x="680402" y="45808"/>
                  </a:lnTo>
                  <a:lnTo>
                    <a:pt x="680402" y="64858"/>
                  </a:lnTo>
                  <a:lnTo>
                    <a:pt x="682982" y="64858"/>
                  </a:lnTo>
                  <a:lnTo>
                    <a:pt x="699312" y="55333"/>
                  </a:lnTo>
                  <a:lnTo>
                    <a:pt x="682983" y="45808"/>
                  </a:lnTo>
                  <a:close/>
                </a:path>
                <a:path extrusionOk="0" h="111125" w="699770">
                  <a:moveTo>
                    <a:pt x="675601" y="47104"/>
                  </a:moveTo>
                  <a:lnTo>
                    <a:pt x="661496" y="55333"/>
                  </a:lnTo>
                  <a:lnTo>
                    <a:pt x="675601" y="63563"/>
                  </a:lnTo>
                  <a:lnTo>
                    <a:pt x="675601" y="47104"/>
                  </a:lnTo>
                  <a:close/>
                </a:path>
                <a:path extrusionOk="0" h="111125" w="699770">
                  <a:moveTo>
                    <a:pt x="680402" y="47104"/>
                  </a:moveTo>
                  <a:lnTo>
                    <a:pt x="675601" y="47104"/>
                  </a:lnTo>
                  <a:lnTo>
                    <a:pt x="675601" y="63563"/>
                  </a:lnTo>
                  <a:lnTo>
                    <a:pt x="680402" y="63563"/>
                  </a:lnTo>
                  <a:lnTo>
                    <a:pt x="680402" y="47104"/>
                  </a:lnTo>
                  <a:close/>
                </a:path>
                <a:path extrusionOk="0" h="111125" w="699770">
                  <a:moveTo>
                    <a:pt x="604469" y="0"/>
                  </a:moveTo>
                  <a:lnTo>
                    <a:pt x="598627" y="1536"/>
                  </a:lnTo>
                  <a:lnTo>
                    <a:pt x="593331" y="10629"/>
                  </a:lnTo>
                  <a:lnTo>
                    <a:pt x="594868" y="16459"/>
                  </a:lnTo>
                  <a:lnTo>
                    <a:pt x="661496" y="55333"/>
                  </a:lnTo>
                  <a:lnTo>
                    <a:pt x="675601" y="47104"/>
                  </a:lnTo>
                  <a:lnTo>
                    <a:pt x="680402" y="47104"/>
                  </a:lnTo>
                  <a:lnTo>
                    <a:pt x="680402" y="45808"/>
                  </a:lnTo>
                  <a:lnTo>
                    <a:pt x="682983" y="45808"/>
                  </a:lnTo>
                  <a:lnTo>
                    <a:pt x="604469"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12" name="Google Shape;1412;p98"/>
            <p:cNvSpPr/>
            <p:nvPr/>
          </p:nvSpPr>
          <p:spPr>
            <a:xfrm>
              <a:off x="6620954" y="2959379"/>
              <a:ext cx="427500" cy="292200"/>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13" name="Google Shape;1413;p98"/>
            <p:cNvSpPr/>
            <p:nvPr/>
          </p:nvSpPr>
          <p:spPr>
            <a:xfrm>
              <a:off x="6987712" y="2510942"/>
              <a:ext cx="326100" cy="210300"/>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14" name="Google Shape;1414;p98"/>
            <p:cNvSpPr/>
            <p:nvPr/>
          </p:nvSpPr>
          <p:spPr>
            <a:xfrm>
              <a:off x="7312570" y="2840189"/>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15" name="Google Shape;1415;p98"/>
            <p:cNvSpPr/>
            <p:nvPr/>
          </p:nvSpPr>
          <p:spPr>
            <a:xfrm>
              <a:off x="7312570" y="3072612"/>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16" name="Google Shape;1416;p98"/>
            <p:cNvSpPr/>
            <p:nvPr/>
          </p:nvSpPr>
          <p:spPr>
            <a:xfrm>
              <a:off x="7312570" y="3305022"/>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17" name="Google Shape;1417;p98"/>
            <p:cNvSpPr/>
            <p:nvPr/>
          </p:nvSpPr>
          <p:spPr>
            <a:xfrm>
              <a:off x="7312570" y="3537445"/>
              <a:ext cx="165300" cy="1740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18" name="Google Shape;1418;p98"/>
            <p:cNvSpPr/>
            <p:nvPr/>
          </p:nvSpPr>
          <p:spPr>
            <a:xfrm>
              <a:off x="7206868" y="2746679"/>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19" name="Google Shape;1419;p98"/>
            <p:cNvSpPr/>
            <p:nvPr/>
          </p:nvSpPr>
          <p:spPr>
            <a:xfrm>
              <a:off x="8046139" y="2510942"/>
              <a:ext cx="322800" cy="210300"/>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20" name="Google Shape;1420;p98"/>
            <p:cNvSpPr/>
            <p:nvPr/>
          </p:nvSpPr>
          <p:spPr>
            <a:xfrm>
              <a:off x="8264130" y="2755925"/>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21" name="Google Shape;1421;p98"/>
            <p:cNvSpPr/>
            <p:nvPr/>
          </p:nvSpPr>
          <p:spPr>
            <a:xfrm>
              <a:off x="7564869" y="3237064"/>
              <a:ext cx="699770" cy="111125"/>
            </a:xfrm>
            <a:custGeom>
              <a:rect b="b" l="l" r="r" t="t"/>
              <a:pathLst>
                <a:path extrusionOk="0" h="111125" w="699770">
                  <a:moveTo>
                    <a:pt x="661496" y="55333"/>
                  </a:moveTo>
                  <a:lnTo>
                    <a:pt x="594868" y="94208"/>
                  </a:lnTo>
                  <a:lnTo>
                    <a:pt x="593331" y="100037"/>
                  </a:lnTo>
                  <a:lnTo>
                    <a:pt x="598627" y="109131"/>
                  </a:lnTo>
                  <a:lnTo>
                    <a:pt x="604456" y="110667"/>
                  </a:lnTo>
                  <a:lnTo>
                    <a:pt x="682984" y="64858"/>
                  </a:lnTo>
                  <a:lnTo>
                    <a:pt x="680402" y="64858"/>
                  </a:lnTo>
                  <a:lnTo>
                    <a:pt x="680402" y="63563"/>
                  </a:lnTo>
                  <a:lnTo>
                    <a:pt x="675601" y="63563"/>
                  </a:lnTo>
                  <a:lnTo>
                    <a:pt x="661496" y="55333"/>
                  </a:lnTo>
                  <a:close/>
                </a:path>
                <a:path extrusionOk="0" h="111125" w="699770">
                  <a:moveTo>
                    <a:pt x="645171" y="45808"/>
                  </a:moveTo>
                  <a:lnTo>
                    <a:pt x="0" y="45808"/>
                  </a:lnTo>
                  <a:lnTo>
                    <a:pt x="0" y="64858"/>
                  </a:lnTo>
                  <a:lnTo>
                    <a:pt x="645171" y="64858"/>
                  </a:lnTo>
                  <a:lnTo>
                    <a:pt x="661496" y="55333"/>
                  </a:lnTo>
                  <a:lnTo>
                    <a:pt x="645171" y="45808"/>
                  </a:lnTo>
                  <a:close/>
                </a:path>
                <a:path extrusionOk="0" h="111125" w="699770">
                  <a:moveTo>
                    <a:pt x="682983" y="45808"/>
                  </a:moveTo>
                  <a:lnTo>
                    <a:pt x="680402" y="45808"/>
                  </a:lnTo>
                  <a:lnTo>
                    <a:pt x="680402" y="64858"/>
                  </a:lnTo>
                  <a:lnTo>
                    <a:pt x="682984" y="64858"/>
                  </a:lnTo>
                  <a:lnTo>
                    <a:pt x="699312" y="55333"/>
                  </a:lnTo>
                  <a:lnTo>
                    <a:pt x="682983" y="45808"/>
                  </a:lnTo>
                  <a:close/>
                </a:path>
                <a:path extrusionOk="0" h="111125" w="699770">
                  <a:moveTo>
                    <a:pt x="675601" y="47104"/>
                  </a:moveTo>
                  <a:lnTo>
                    <a:pt x="661496" y="55333"/>
                  </a:lnTo>
                  <a:lnTo>
                    <a:pt x="675601" y="63563"/>
                  </a:lnTo>
                  <a:lnTo>
                    <a:pt x="675601" y="47104"/>
                  </a:lnTo>
                  <a:close/>
                </a:path>
                <a:path extrusionOk="0" h="111125" w="699770">
                  <a:moveTo>
                    <a:pt x="680402" y="47104"/>
                  </a:moveTo>
                  <a:lnTo>
                    <a:pt x="675601" y="47104"/>
                  </a:lnTo>
                  <a:lnTo>
                    <a:pt x="675601" y="63563"/>
                  </a:lnTo>
                  <a:lnTo>
                    <a:pt x="680402" y="63563"/>
                  </a:lnTo>
                  <a:lnTo>
                    <a:pt x="680402" y="47104"/>
                  </a:lnTo>
                  <a:close/>
                </a:path>
                <a:path extrusionOk="0" h="111125" w="699770">
                  <a:moveTo>
                    <a:pt x="604456" y="0"/>
                  </a:moveTo>
                  <a:lnTo>
                    <a:pt x="598627" y="1536"/>
                  </a:lnTo>
                  <a:lnTo>
                    <a:pt x="593331" y="10629"/>
                  </a:lnTo>
                  <a:lnTo>
                    <a:pt x="594868" y="16459"/>
                  </a:lnTo>
                  <a:lnTo>
                    <a:pt x="661496" y="55333"/>
                  </a:lnTo>
                  <a:lnTo>
                    <a:pt x="675601" y="47104"/>
                  </a:lnTo>
                  <a:lnTo>
                    <a:pt x="680402" y="47104"/>
                  </a:lnTo>
                  <a:lnTo>
                    <a:pt x="680402" y="45808"/>
                  </a:lnTo>
                  <a:lnTo>
                    <a:pt x="682983" y="45808"/>
                  </a:lnTo>
                  <a:lnTo>
                    <a:pt x="604456"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22" name="Google Shape;1422;p98"/>
            <p:cNvSpPr/>
            <p:nvPr/>
          </p:nvSpPr>
          <p:spPr>
            <a:xfrm>
              <a:off x="7678216" y="2959379"/>
              <a:ext cx="427500" cy="292200"/>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23" name="Google Shape;1423;p98"/>
            <p:cNvSpPr/>
            <p:nvPr/>
          </p:nvSpPr>
          <p:spPr>
            <a:xfrm>
              <a:off x="7907985" y="4556793"/>
              <a:ext cx="327600" cy="204300"/>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24" name="Google Shape;1424;p98"/>
            <p:cNvSpPr/>
            <p:nvPr/>
          </p:nvSpPr>
          <p:spPr>
            <a:xfrm>
              <a:off x="8369820" y="4338167"/>
              <a:ext cx="165300" cy="157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25" name="Google Shape;1425;p98"/>
            <p:cNvSpPr/>
            <p:nvPr/>
          </p:nvSpPr>
          <p:spPr>
            <a:xfrm>
              <a:off x="8369820" y="4545380"/>
              <a:ext cx="165300" cy="157200"/>
            </a:xfrm>
            <a:prstGeom prst="rect">
              <a:avLst/>
            </a:prstGeom>
            <a:blipFill rotWithShape="1">
              <a:blip r:embed="rId2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26" name="Google Shape;1426;p98"/>
            <p:cNvSpPr/>
            <p:nvPr/>
          </p:nvSpPr>
          <p:spPr>
            <a:xfrm>
              <a:off x="8369820" y="4752594"/>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27" name="Google Shape;1427;p98"/>
            <p:cNvSpPr/>
            <p:nvPr/>
          </p:nvSpPr>
          <p:spPr>
            <a:xfrm>
              <a:off x="8369820" y="4959807"/>
              <a:ext cx="165300" cy="157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28" name="Google Shape;1428;p98"/>
            <p:cNvSpPr/>
            <p:nvPr/>
          </p:nvSpPr>
          <p:spPr>
            <a:xfrm>
              <a:off x="8264130" y="4255820"/>
              <a:ext cx="365759" cy="956945"/>
            </a:xfrm>
            <a:custGeom>
              <a:rect b="b" l="l" r="r" t="t"/>
              <a:pathLst>
                <a:path extrusionOk="0" h="956945" w="365759">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29" name="Google Shape;1429;p98"/>
            <p:cNvSpPr/>
            <p:nvPr/>
          </p:nvSpPr>
          <p:spPr>
            <a:xfrm>
              <a:off x="8391690" y="5212384"/>
              <a:ext cx="111125" cy="438150"/>
            </a:xfrm>
            <a:custGeom>
              <a:rect b="b" l="l" r="r" t="t"/>
              <a:pathLst>
                <a:path extrusionOk="0" h="438150" w="111125">
                  <a:moveTo>
                    <a:pt x="55321" y="37805"/>
                  </a:moveTo>
                  <a:lnTo>
                    <a:pt x="45796" y="54133"/>
                  </a:lnTo>
                  <a:lnTo>
                    <a:pt x="45796" y="438101"/>
                  </a:lnTo>
                  <a:lnTo>
                    <a:pt x="64846" y="438101"/>
                  </a:lnTo>
                  <a:lnTo>
                    <a:pt x="64846" y="54133"/>
                  </a:lnTo>
                  <a:lnTo>
                    <a:pt x="55321" y="37805"/>
                  </a:lnTo>
                  <a:close/>
                </a:path>
                <a:path extrusionOk="0" h="438150" w="111125">
                  <a:moveTo>
                    <a:pt x="55321" y="0"/>
                  </a:moveTo>
                  <a:lnTo>
                    <a:pt x="0" y="94843"/>
                  </a:lnTo>
                  <a:lnTo>
                    <a:pt x="1536" y="100672"/>
                  </a:lnTo>
                  <a:lnTo>
                    <a:pt x="10617" y="105981"/>
                  </a:lnTo>
                  <a:lnTo>
                    <a:pt x="16446" y="104444"/>
                  </a:lnTo>
                  <a:lnTo>
                    <a:pt x="45796" y="54133"/>
                  </a:lnTo>
                  <a:lnTo>
                    <a:pt x="45796" y="18897"/>
                  </a:lnTo>
                  <a:lnTo>
                    <a:pt x="66346" y="18897"/>
                  </a:lnTo>
                  <a:lnTo>
                    <a:pt x="55321" y="0"/>
                  </a:lnTo>
                  <a:close/>
                </a:path>
                <a:path extrusionOk="0" h="438150" w="111125">
                  <a:moveTo>
                    <a:pt x="66346" y="18897"/>
                  </a:moveTo>
                  <a:lnTo>
                    <a:pt x="64846" y="18897"/>
                  </a:lnTo>
                  <a:lnTo>
                    <a:pt x="64846" y="54133"/>
                  </a:lnTo>
                  <a:lnTo>
                    <a:pt x="94195" y="104444"/>
                  </a:lnTo>
                  <a:lnTo>
                    <a:pt x="100025" y="105981"/>
                  </a:lnTo>
                  <a:lnTo>
                    <a:pt x="109118" y="100672"/>
                  </a:lnTo>
                  <a:lnTo>
                    <a:pt x="110655" y="94843"/>
                  </a:lnTo>
                  <a:lnTo>
                    <a:pt x="66346" y="18897"/>
                  </a:lnTo>
                  <a:close/>
                </a:path>
                <a:path extrusionOk="0" h="438150" w="111125">
                  <a:moveTo>
                    <a:pt x="64846" y="18897"/>
                  </a:moveTo>
                  <a:lnTo>
                    <a:pt x="45796" y="18897"/>
                  </a:lnTo>
                  <a:lnTo>
                    <a:pt x="45796" y="54133"/>
                  </a:lnTo>
                  <a:lnTo>
                    <a:pt x="55321" y="37805"/>
                  </a:lnTo>
                  <a:lnTo>
                    <a:pt x="47091" y="23698"/>
                  </a:lnTo>
                  <a:lnTo>
                    <a:pt x="64846" y="23698"/>
                  </a:lnTo>
                  <a:lnTo>
                    <a:pt x="64846" y="18897"/>
                  </a:lnTo>
                  <a:close/>
                </a:path>
                <a:path extrusionOk="0" h="438150" w="111125">
                  <a:moveTo>
                    <a:pt x="64846" y="23698"/>
                  </a:moveTo>
                  <a:lnTo>
                    <a:pt x="63550" y="23698"/>
                  </a:lnTo>
                  <a:lnTo>
                    <a:pt x="55321" y="37805"/>
                  </a:lnTo>
                  <a:lnTo>
                    <a:pt x="64846" y="54133"/>
                  </a:lnTo>
                  <a:lnTo>
                    <a:pt x="64846" y="23698"/>
                  </a:lnTo>
                  <a:close/>
                </a:path>
                <a:path extrusionOk="0" h="438150" w="111125">
                  <a:moveTo>
                    <a:pt x="63550" y="23698"/>
                  </a:moveTo>
                  <a:lnTo>
                    <a:pt x="47091" y="23698"/>
                  </a:lnTo>
                  <a:lnTo>
                    <a:pt x="55321" y="37805"/>
                  </a:lnTo>
                  <a:lnTo>
                    <a:pt x="63550"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30" name="Google Shape;1430;p98"/>
            <p:cNvSpPr/>
            <p:nvPr/>
          </p:nvSpPr>
          <p:spPr>
            <a:xfrm>
              <a:off x="8471395" y="5317083"/>
              <a:ext cx="236100" cy="2781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31" name="Google Shape;1431;p98"/>
            <p:cNvSpPr/>
            <p:nvPr/>
          </p:nvSpPr>
          <p:spPr>
            <a:xfrm>
              <a:off x="8497445" y="3966939"/>
              <a:ext cx="327600" cy="1989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32" name="Google Shape;1432;p98"/>
            <p:cNvSpPr/>
            <p:nvPr/>
          </p:nvSpPr>
          <p:spPr>
            <a:xfrm>
              <a:off x="8391690" y="3828834"/>
              <a:ext cx="111125" cy="427354"/>
            </a:xfrm>
            <a:custGeom>
              <a:rect b="b" l="l" r="r" t="t"/>
              <a:pathLst>
                <a:path extrusionOk="0" h="427354" w="111125">
                  <a:moveTo>
                    <a:pt x="55321" y="37805"/>
                  </a:moveTo>
                  <a:lnTo>
                    <a:pt x="45796" y="54133"/>
                  </a:lnTo>
                  <a:lnTo>
                    <a:pt x="45796" y="426986"/>
                  </a:lnTo>
                  <a:lnTo>
                    <a:pt x="64846" y="426986"/>
                  </a:lnTo>
                  <a:lnTo>
                    <a:pt x="64846" y="54133"/>
                  </a:lnTo>
                  <a:lnTo>
                    <a:pt x="55321" y="37805"/>
                  </a:lnTo>
                  <a:close/>
                </a:path>
                <a:path extrusionOk="0" h="427354" w="111125">
                  <a:moveTo>
                    <a:pt x="55321" y="0"/>
                  </a:moveTo>
                  <a:lnTo>
                    <a:pt x="0" y="94843"/>
                  </a:lnTo>
                  <a:lnTo>
                    <a:pt x="1536" y="100672"/>
                  </a:lnTo>
                  <a:lnTo>
                    <a:pt x="10617" y="105981"/>
                  </a:lnTo>
                  <a:lnTo>
                    <a:pt x="16446" y="104444"/>
                  </a:lnTo>
                  <a:lnTo>
                    <a:pt x="45796" y="54133"/>
                  </a:lnTo>
                  <a:lnTo>
                    <a:pt x="45796" y="18897"/>
                  </a:lnTo>
                  <a:lnTo>
                    <a:pt x="66346" y="18897"/>
                  </a:lnTo>
                  <a:lnTo>
                    <a:pt x="55321" y="0"/>
                  </a:lnTo>
                  <a:close/>
                </a:path>
                <a:path extrusionOk="0" h="427354" w="111125">
                  <a:moveTo>
                    <a:pt x="66346" y="18897"/>
                  </a:moveTo>
                  <a:lnTo>
                    <a:pt x="64846" y="18897"/>
                  </a:lnTo>
                  <a:lnTo>
                    <a:pt x="64846" y="54133"/>
                  </a:lnTo>
                  <a:lnTo>
                    <a:pt x="94195" y="104444"/>
                  </a:lnTo>
                  <a:lnTo>
                    <a:pt x="100025" y="105981"/>
                  </a:lnTo>
                  <a:lnTo>
                    <a:pt x="109118" y="100672"/>
                  </a:lnTo>
                  <a:lnTo>
                    <a:pt x="110655" y="94843"/>
                  </a:lnTo>
                  <a:lnTo>
                    <a:pt x="66346" y="18897"/>
                  </a:lnTo>
                  <a:close/>
                </a:path>
                <a:path extrusionOk="0" h="427354" w="111125">
                  <a:moveTo>
                    <a:pt x="64846" y="18897"/>
                  </a:moveTo>
                  <a:lnTo>
                    <a:pt x="45796" y="18897"/>
                  </a:lnTo>
                  <a:lnTo>
                    <a:pt x="45796" y="54133"/>
                  </a:lnTo>
                  <a:lnTo>
                    <a:pt x="55321" y="37805"/>
                  </a:lnTo>
                  <a:lnTo>
                    <a:pt x="47091" y="23698"/>
                  </a:lnTo>
                  <a:lnTo>
                    <a:pt x="64846" y="23698"/>
                  </a:lnTo>
                  <a:lnTo>
                    <a:pt x="64846" y="18897"/>
                  </a:lnTo>
                  <a:close/>
                </a:path>
                <a:path extrusionOk="0" h="427354" w="111125">
                  <a:moveTo>
                    <a:pt x="64846" y="23698"/>
                  </a:moveTo>
                  <a:lnTo>
                    <a:pt x="63550" y="23698"/>
                  </a:lnTo>
                  <a:lnTo>
                    <a:pt x="55321" y="37805"/>
                  </a:lnTo>
                  <a:lnTo>
                    <a:pt x="64846" y="54133"/>
                  </a:lnTo>
                  <a:lnTo>
                    <a:pt x="64846" y="23698"/>
                  </a:lnTo>
                  <a:close/>
                </a:path>
                <a:path extrusionOk="0" h="427354" w="111125">
                  <a:moveTo>
                    <a:pt x="63550" y="23698"/>
                  </a:moveTo>
                  <a:lnTo>
                    <a:pt x="47091" y="23698"/>
                  </a:lnTo>
                  <a:lnTo>
                    <a:pt x="55321" y="37805"/>
                  </a:lnTo>
                  <a:lnTo>
                    <a:pt x="63550"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33" name="Google Shape;1433;p98"/>
            <p:cNvSpPr/>
            <p:nvPr/>
          </p:nvSpPr>
          <p:spPr>
            <a:xfrm>
              <a:off x="8369820" y="2849435"/>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34" name="Google Shape;1434;p98"/>
            <p:cNvSpPr/>
            <p:nvPr/>
          </p:nvSpPr>
          <p:spPr>
            <a:xfrm>
              <a:off x="8369820" y="3081858"/>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35" name="Google Shape;1435;p98"/>
            <p:cNvSpPr/>
            <p:nvPr/>
          </p:nvSpPr>
          <p:spPr>
            <a:xfrm>
              <a:off x="8369820" y="3314268"/>
              <a:ext cx="165300" cy="1740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36" name="Google Shape;1436;p98"/>
            <p:cNvSpPr/>
            <p:nvPr/>
          </p:nvSpPr>
          <p:spPr>
            <a:xfrm>
              <a:off x="8369820" y="3546690"/>
              <a:ext cx="165300" cy="1740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37" name="Google Shape;1437;p98"/>
            <p:cNvSpPr/>
            <p:nvPr/>
          </p:nvSpPr>
          <p:spPr>
            <a:xfrm>
              <a:off x="8641346" y="3227819"/>
              <a:ext cx="699770" cy="111125"/>
            </a:xfrm>
            <a:custGeom>
              <a:rect b="b" l="l" r="r" t="t"/>
              <a:pathLst>
                <a:path extrusionOk="0" h="111125" w="699770">
                  <a:moveTo>
                    <a:pt x="661507" y="55333"/>
                  </a:moveTo>
                  <a:lnTo>
                    <a:pt x="594867" y="94208"/>
                  </a:lnTo>
                  <a:lnTo>
                    <a:pt x="593331" y="100037"/>
                  </a:lnTo>
                  <a:lnTo>
                    <a:pt x="598627" y="109131"/>
                  </a:lnTo>
                  <a:lnTo>
                    <a:pt x="604469" y="110655"/>
                  </a:lnTo>
                  <a:lnTo>
                    <a:pt x="682982" y="64858"/>
                  </a:lnTo>
                  <a:lnTo>
                    <a:pt x="680402" y="64858"/>
                  </a:lnTo>
                  <a:lnTo>
                    <a:pt x="680402" y="63563"/>
                  </a:lnTo>
                  <a:lnTo>
                    <a:pt x="675614" y="63563"/>
                  </a:lnTo>
                  <a:lnTo>
                    <a:pt x="661507" y="55333"/>
                  </a:lnTo>
                  <a:close/>
                </a:path>
                <a:path extrusionOk="0" h="111125" w="699770">
                  <a:moveTo>
                    <a:pt x="645179" y="45808"/>
                  </a:moveTo>
                  <a:lnTo>
                    <a:pt x="0" y="45808"/>
                  </a:lnTo>
                  <a:lnTo>
                    <a:pt x="0" y="64858"/>
                  </a:lnTo>
                  <a:lnTo>
                    <a:pt x="645179" y="64858"/>
                  </a:lnTo>
                  <a:lnTo>
                    <a:pt x="661507" y="55333"/>
                  </a:lnTo>
                  <a:lnTo>
                    <a:pt x="645179" y="45808"/>
                  </a:lnTo>
                  <a:close/>
                </a:path>
                <a:path extrusionOk="0" h="111125" w="699770">
                  <a:moveTo>
                    <a:pt x="682983" y="45808"/>
                  </a:moveTo>
                  <a:lnTo>
                    <a:pt x="680402" y="45808"/>
                  </a:lnTo>
                  <a:lnTo>
                    <a:pt x="680402" y="64858"/>
                  </a:lnTo>
                  <a:lnTo>
                    <a:pt x="682982" y="64858"/>
                  </a:lnTo>
                  <a:lnTo>
                    <a:pt x="699312" y="55333"/>
                  </a:lnTo>
                  <a:lnTo>
                    <a:pt x="682983" y="45808"/>
                  </a:lnTo>
                  <a:close/>
                </a:path>
                <a:path extrusionOk="0" h="111125" w="699770">
                  <a:moveTo>
                    <a:pt x="675614" y="47104"/>
                  </a:moveTo>
                  <a:lnTo>
                    <a:pt x="661507" y="55333"/>
                  </a:lnTo>
                  <a:lnTo>
                    <a:pt x="675614" y="63563"/>
                  </a:lnTo>
                  <a:lnTo>
                    <a:pt x="675614" y="47104"/>
                  </a:lnTo>
                  <a:close/>
                </a:path>
                <a:path extrusionOk="0" h="111125" w="699770">
                  <a:moveTo>
                    <a:pt x="680402" y="47104"/>
                  </a:moveTo>
                  <a:lnTo>
                    <a:pt x="675614" y="47104"/>
                  </a:lnTo>
                  <a:lnTo>
                    <a:pt x="675614" y="63563"/>
                  </a:lnTo>
                  <a:lnTo>
                    <a:pt x="680402" y="63563"/>
                  </a:lnTo>
                  <a:lnTo>
                    <a:pt x="680402" y="47104"/>
                  </a:lnTo>
                  <a:close/>
                </a:path>
                <a:path extrusionOk="0" h="111125" w="699770">
                  <a:moveTo>
                    <a:pt x="604469" y="0"/>
                  </a:moveTo>
                  <a:lnTo>
                    <a:pt x="598627" y="1536"/>
                  </a:lnTo>
                  <a:lnTo>
                    <a:pt x="593331" y="10629"/>
                  </a:lnTo>
                  <a:lnTo>
                    <a:pt x="594867" y="16459"/>
                  </a:lnTo>
                  <a:lnTo>
                    <a:pt x="661507" y="55333"/>
                  </a:lnTo>
                  <a:lnTo>
                    <a:pt x="675614" y="47104"/>
                  </a:lnTo>
                  <a:lnTo>
                    <a:pt x="680402" y="47104"/>
                  </a:lnTo>
                  <a:lnTo>
                    <a:pt x="680402" y="45808"/>
                  </a:lnTo>
                  <a:lnTo>
                    <a:pt x="682983" y="45808"/>
                  </a:lnTo>
                  <a:lnTo>
                    <a:pt x="604469"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38" name="Google Shape;1438;p98"/>
            <p:cNvSpPr/>
            <p:nvPr/>
          </p:nvSpPr>
          <p:spPr>
            <a:xfrm>
              <a:off x="8754706" y="2959379"/>
              <a:ext cx="427500" cy="292200"/>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39" name="Google Shape;1439;p98"/>
            <p:cNvSpPr/>
            <p:nvPr/>
          </p:nvSpPr>
          <p:spPr>
            <a:xfrm>
              <a:off x="9468167" y="1917293"/>
              <a:ext cx="111125" cy="829944"/>
            </a:xfrm>
            <a:custGeom>
              <a:rect b="b" l="l" r="r" t="t"/>
              <a:pathLst>
                <a:path extrusionOk="0" h="829944" w="111125">
                  <a:moveTo>
                    <a:pt x="55333" y="37805"/>
                  </a:moveTo>
                  <a:lnTo>
                    <a:pt x="45808" y="54133"/>
                  </a:lnTo>
                  <a:lnTo>
                    <a:pt x="45808" y="829386"/>
                  </a:lnTo>
                  <a:lnTo>
                    <a:pt x="64858" y="829386"/>
                  </a:lnTo>
                  <a:lnTo>
                    <a:pt x="64858" y="54133"/>
                  </a:lnTo>
                  <a:lnTo>
                    <a:pt x="55333" y="37805"/>
                  </a:lnTo>
                  <a:close/>
                </a:path>
                <a:path extrusionOk="0" h="829944" w="111125">
                  <a:moveTo>
                    <a:pt x="55333" y="0"/>
                  </a:moveTo>
                  <a:lnTo>
                    <a:pt x="0" y="94843"/>
                  </a:lnTo>
                  <a:lnTo>
                    <a:pt x="1536" y="100672"/>
                  </a:lnTo>
                  <a:lnTo>
                    <a:pt x="10629" y="105981"/>
                  </a:lnTo>
                  <a:lnTo>
                    <a:pt x="16459" y="104444"/>
                  </a:lnTo>
                  <a:lnTo>
                    <a:pt x="45808" y="54133"/>
                  </a:lnTo>
                  <a:lnTo>
                    <a:pt x="45808" y="18897"/>
                  </a:lnTo>
                  <a:lnTo>
                    <a:pt x="66354" y="18897"/>
                  </a:lnTo>
                  <a:lnTo>
                    <a:pt x="55333" y="0"/>
                  </a:lnTo>
                  <a:close/>
                </a:path>
                <a:path extrusionOk="0" h="829944" w="111125">
                  <a:moveTo>
                    <a:pt x="66354" y="18897"/>
                  </a:moveTo>
                  <a:lnTo>
                    <a:pt x="64858" y="18897"/>
                  </a:lnTo>
                  <a:lnTo>
                    <a:pt x="64858" y="54133"/>
                  </a:lnTo>
                  <a:lnTo>
                    <a:pt x="94208" y="104444"/>
                  </a:lnTo>
                  <a:lnTo>
                    <a:pt x="100037" y="105981"/>
                  </a:lnTo>
                  <a:lnTo>
                    <a:pt x="109118" y="100672"/>
                  </a:lnTo>
                  <a:lnTo>
                    <a:pt x="110655" y="94843"/>
                  </a:lnTo>
                  <a:lnTo>
                    <a:pt x="66354" y="18897"/>
                  </a:lnTo>
                  <a:close/>
                </a:path>
                <a:path extrusionOk="0" h="829944" w="111125">
                  <a:moveTo>
                    <a:pt x="64858" y="18897"/>
                  </a:moveTo>
                  <a:lnTo>
                    <a:pt x="45808" y="18897"/>
                  </a:lnTo>
                  <a:lnTo>
                    <a:pt x="45808" y="54133"/>
                  </a:lnTo>
                  <a:lnTo>
                    <a:pt x="55333" y="37805"/>
                  </a:lnTo>
                  <a:lnTo>
                    <a:pt x="47104" y="23698"/>
                  </a:lnTo>
                  <a:lnTo>
                    <a:pt x="64858" y="23698"/>
                  </a:lnTo>
                  <a:lnTo>
                    <a:pt x="64858" y="18897"/>
                  </a:lnTo>
                  <a:close/>
                </a:path>
                <a:path extrusionOk="0" h="829944" w="111125">
                  <a:moveTo>
                    <a:pt x="64858" y="23698"/>
                  </a:moveTo>
                  <a:lnTo>
                    <a:pt x="63563" y="23698"/>
                  </a:lnTo>
                  <a:lnTo>
                    <a:pt x="55333" y="37805"/>
                  </a:lnTo>
                  <a:lnTo>
                    <a:pt x="64858" y="54133"/>
                  </a:lnTo>
                  <a:lnTo>
                    <a:pt x="64858" y="23698"/>
                  </a:lnTo>
                  <a:close/>
                </a:path>
                <a:path extrusionOk="0" h="829944" w="111125">
                  <a:moveTo>
                    <a:pt x="63563" y="23698"/>
                  </a:moveTo>
                  <a:lnTo>
                    <a:pt x="47104" y="23698"/>
                  </a:lnTo>
                  <a:lnTo>
                    <a:pt x="55333" y="37805"/>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40" name="Google Shape;1440;p98"/>
            <p:cNvSpPr/>
            <p:nvPr/>
          </p:nvSpPr>
          <p:spPr>
            <a:xfrm>
              <a:off x="9120442" y="2534716"/>
              <a:ext cx="322200" cy="186600"/>
            </a:xfrm>
            <a:prstGeom prst="rect">
              <a:avLst/>
            </a:prstGeom>
            <a:blipFill rotWithShape="1">
              <a:blip r:embed="rId2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41" name="Google Shape;1441;p98"/>
            <p:cNvSpPr/>
            <p:nvPr/>
          </p:nvSpPr>
          <p:spPr>
            <a:xfrm>
              <a:off x="9446310" y="2840189"/>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42" name="Google Shape;1442;p98"/>
            <p:cNvSpPr/>
            <p:nvPr/>
          </p:nvSpPr>
          <p:spPr>
            <a:xfrm>
              <a:off x="9446310" y="3072612"/>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43" name="Google Shape;1443;p98"/>
            <p:cNvSpPr/>
            <p:nvPr/>
          </p:nvSpPr>
          <p:spPr>
            <a:xfrm>
              <a:off x="9446310" y="3305022"/>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44" name="Google Shape;1444;p98"/>
            <p:cNvSpPr/>
            <p:nvPr/>
          </p:nvSpPr>
          <p:spPr>
            <a:xfrm>
              <a:off x="9446310" y="3537445"/>
              <a:ext cx="165300" cy="1740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45" name="Google Shape;1445;p98"/>
            <p:cNvSpPr/>
            <p:nvPr/>
          </p:nvSpPr>
          <p:spPr>
            <a:xfrm>
              <a:off x="8989307" y="4556793"/>
              <a:ext cx="327600" cy="204300"/>
            </a:xfrm>
            <a:prstGeom prst="rect">
              <a:avLst/>
            </a:prstGeom>
            <a:blipFill rotWithShape="1">
              <a:blip r:embed="rId2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46" name="Google Shape;1446;p98"/>
            <p:cNvSpPr/>
            <p:nvPr/>
          </p:nvSpPr>
          <p:spPr>
            <a:xfrm>
              <a:off x="9446310" y="4328909"/>
              <a:ext cx="165300" cy="157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47" name="Google Shape;1447;p98"/>
            <p:cNvSpPr/>
            <p:nvPr/>
          </p:nvSpPr>
          <p:spPr>
            <a:xfrm>
              <a:off x="9446310" y="4536135"/>
              <a:ext cx="165300" cy="157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48" name="Google Shape;1448;p98"/>
            <p:cNvSpPr/>
            <p:nvPr/>
          </p:nvSpPr>
          <p:spPr>
            <a:xfrm>
              <a:off x="9446310" y="4743348"/>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49" name="Google Shape;1449;p98"/>
            <p:cNvSpPr/>
            <p:nvPr/>
          </p:nvSpPr>
          <p:spPr>
            <a:xfrm>
              <a:off x="9446310" y="4950561"/>
              <a:ext cx="165300" cy="157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50" name="Google Shape;1450;p98"/>
            <p:cNvSpPr/>
            <p:nvPr/>
          </p:nvSpPr>
          <p:spPr>
            <a:xfrm>
              <a:off x="9340620" y="4246575"/>
              <a:ext cx="365759" cy="956945"/>
            </a:xfrm>
            <a:custGeom>
              <a:rect b="b" l="l" r="r" t="t"/>
              <a:pathLst>
                <a:path extrusionOk="0" h="956945" w="365759">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51" name="Google Shape;1451;p98"/>
            <p:cNvSpPr/>
            <p:nvPr/>
          </p:nvSpPr>
          <p:spPr>
            <a:xfrm>
              <a:off x="9468167" y="5203139"/>
              <a:ext cx="111125" cy="438150"/>
            </a:xfrm>
            <a:custGeom>
              <a:rect b="b" l="l" r="r" t="t"/>
              <a:pathLst>
                <a:path extrusionOk="0" h="438150" w="111125">
                  <a:moveTo>
                    <a:pt x="55333" y="37805"/>
                  </a:moveTo>
                  <a:lnTo>
                    <a:pt x="45808" y="54133"/>
                  </a:lnTo>
                  <a:lnTo>
                    <a:pt x="45808" y="438101"/>
                  </a:lnTo>
                  <a:lnTo>
                    <a:pt x="64858" y="438101"/>
                  </a:lnTo>
                  <a:lnTo>
                    <a:pt x="64858" y="54133"/>
                  </a:lnTo>
                  <a:lnTo>
                    <a:pt x="55333" y="37805"/>
                  </a:lnTo>
                  <a:close/>
                </a:path>
                <a:path extrusionOk="0" h="438150" w="111125">
                  <a:moveTo>
                    <a:pt x="55333" y="0"/>
                  </a:moveTo>
                  <a:lnTo>
                    <a:pt x="0" y="94843"/>
                  </a:lnTo>
                  <a:lnTo>
                    <a:pt x="1536" y="100672"/>
                  </a:lnTo>
                  <a:lnTo>
                    <a:pt x="10629" y="105981"/>
                  </a:lnTo>
                  <a:lnTo>
                    <a:pt x="16459" y="104444"/>
                  </a:lnTo>
                  <a:lnTo>
                    <a:pt x="45808" y="54133"/>
                  </a:lnTo>
                  <a:lnTo>
                    <a:pt x="45808" y="18897"/>
                  </a:lnTo>
                  <a:lnTo>
                    <a:pt x="66356" y="18897"/>
                  </a:lnTo>
                  <a:lnTo>
                    <a:pt x="55333" y="0"/>
                  </a:lnTo>
                  <a:close/>
                </a:path>
                <a:path extrusionOk="0" h="438150" w="111125">
                  <a:moveTo>
                    <a:pt x="66356" y="18897"/>
                  </a:moveTo>
                  <a:lnTo>
                    <a:pt x="64858" y="18897"/>
                  </a:lnTo>
                  <a:lnTo>
                    <a:pt x="64858" y="54133"/>
                  </a:lnTo>
                  <a:lnTo>
                    <a:pt x="94208" y="104444"/>
                  </a:lnTo>
                  <a:lnTo>
                    <a:pt x="100037" y="105981"/>
                  </a:lnTo>
                  <a:lnTo>
                    <a:pt x="109118" y="100672"/>
                  </a:lnTo>
                  <a:lnTo>
                    <a:pt x="110655" y="94843"/>
                  </a:lnTo>
                  <a:lnTo>
                    <a:pt x="66356" y="18897"/>
                  </a:lnTo>
                  <a:close/>
                </a:path>
                <a:path extrusionOk="0" h="438150" w="111125">
                  <a:moveTo>
                    <a:pt x="64858" y="18897"/>
                  </a:moveTo>
                  <a:lnTo>
                    <a:pt x="45808" y="18897"/>
                  </a:lnTo>
                  <a:lnTo>
                    <a:pt x="45808" y="54133"/>
                  </a:lnTo>
                  <a:lnTo>
                    <a:pt x="55333" y="37805"/>
                  </a:lnTo>
                  <a:lnTo>
                    <a:pt x="47104" y="23698"/>
                  </a:lnTo>
                  <a:lnTo>
                    <a:pt x="64858" y="23698"/>
                  </a:lnTo>
                  <a:lnTo>
                    <a:pt x="64858" y="18897"/>
                  </a:lnTo>
                  <a:close/>
                </a:path>
                <a:path extrusionOk="0" h="438150" w="111125">
                  <a:moveTo>
                    <a:pt x="64858" y="23698"/>
                  </a:moveTo>
                  <a:lnTo>
                    <a:pt x="63563" y="23698"/>
                  </a:lnTo>
                  <a:lnTo>
                    <a:pt x="55333" y="37805"/>
                  </a:lnTo>
                  <a:lnTo>
                    <a:pt x="64858" y="54133"/>
                  </a:lnTo>
                  <a:lnTo>
                    <a:pt x="64858" y="23698"/>
                  </a:lnTo>
                  <a:close/>
                </a:path>
                <a:path extrusionOk="0" h="438150" w="111125">
                  <a:moveTo>
                    <a:pt x="63563" y="23698"/>
                  </a:moveTo>
                  <a:lnTo>
                    <a:pt x="47104" y="23698"/>
                  </a:lnTo>
                  <a:lnTo>
                    <a:pt x="55333" y="37805"/>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52" name="Google Shape;1452;p98"/>
            <p:cNvSpPr/>
            <p:nvPr/>
          </p:nvSpPr>
          <p:spPr>
            <a:xfrm>
              <a:off x="9547872" y="5317083"/>
              <a:ext cx="236100" cy="2781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53" name="Google Shape;1453;p98"/>
            <p:cNvSpPr/>
            <p:nvPr/>
          </p:nvSpPr>
          <p:spPr>
            <a:xfrm>
              <a:off x="9573922" y="3966939"/>
              <a:ext cx="327600" cy="1989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54" name="Google Shape;1454;p98"/>
            <p:cNvSpPr/>
            <p:nvPr/>
          </p:nvSpPr>
          <p:spPr>
            <a:xfrm>
              <a:off x="9468167" y="3819588"/>
              <a:ext cx="111125" cy="427354"/>
            </a:xfrm>
            <a:custGeom>
              <a:rect b="b" l="l" r="r" t="t"/>
              <a:pathLst>
                <a:path extrusionOk="0" h="427354" w="111125">
                  <a:moveTo>
                    <a:pt x="55332" y="37807"/>
                  </a:moveTo>
                  <a:lnTo>
                    <a:pt x="45808" y="54133"/>
                  </a:lnTo>
                  <a:lnTo>
                    <a:pt x="45808" y="426986"/>
                  </a:lnTo>
                  <a:lnTo>
                    <a:pt x="64858" y="426986"/>
                  </a:lnTo>
                  <a:lnTo>
                    <a:pt x="64854" y="54133"/>
                  </a:lnTo>
                  <a:lnTo>
                    <a:pt x="55332" y="37807"/>
                  </a:lnTo>
                  <a:close/>
                </a:path>
                <a:path extrusionOk="0" h="427354" w="111125">
                  <a:moveTo>
                    <a:pt x="55333" y="0"/>
                  </a:moveTo>
                  <a:lnTo>
                    <a:pt x="0" y="94843"/>
                  </a:lnTo>
                  <a:lnTo>
                    <a:pt x="1536" y="100672"/>
                  </a:lnTo>
                  <a:lnTo>
                    <a:pt x="10617" y="105981"/>
                  </a:lnTo>
                  <a:lnTo>
                    <a:pt x="16459" y="104444"/>
                  </a:lnTo>
                  <a:lnTo>
                    <a:pt x="45804" y="54141"/>
                  </a:lnTo>
                  <a:lnTo>
                    <a:pt x="45808" y="18897"/>
                  </a:lnTo>
                  <a:lnTo>
                    <a:pt x="66356" y="18897"/>
                  </a:lnTo>
                  <a:lnTo>
                    <a:pt x="55333" y="0"/>
                  </a:lnTo>
                  <a:close/>
                </a:path>
                <a:path extrusionOk="0" h="427354" w="111125">
                  <a:moveTo>
                    <a:pt x="66356" y="18897"/>
                  </a:moveTo>
                  <a:lnTo>
                    <a:pt x="64858" y="18897"/>
                  </a:lnTo>
                  <a:lnTo>
                    <a:pt x="64858" y="54141"/>
                  </a:lnTo>
                  <a:lnTo>
                    <a:pt x="94195" y="104444"/>
                  </a:lnTo>
                  <a:lnTo>
                    <a:pt x="100037" y="105981"/>
                  </a:lnTo>
                  <a:lnTo>
                    <a:pt x="109118" y="100672"/>
                  </a:lnTo>
                  <a:lnTo>
                    <a:pt x="110655" y="94843"/>
                  </a:lnTo>
                  <a:lnTo>
                    <a:pt x="66356" y="18897"/>
                  </a:lnTo>
                  <a:close/>
                </a:path>
                <a:path extrusionOk="0" h="427354" w="111125">
                  <a:moveTo>
                    <a:pt x="64858" y="23698"/>
                  </a:moveTo>
                  <a:lnTo>
                    <a:pt x="63563" y="23698"/>
                  </a:lnTo>
                  <a:lnTo>
                    <a:pt x="55332" y="37807"/>
                  </a:lnTo>
                  <a:lnTo>
                    <a:pt x="64858" y="54141"/>
                  </a:lnTo>
                  <a:lnTo>
                    <a:pt x="64858" y="23698"/>
                  </a:lnTo>
                  <a:close/>
                </a:path>
                <a:path extrusionOk="0" h="427354" w="111125">
                  <a:moveTo>
                    <a:pt x="64858" y="18897"/>
                  </a:moveTo>
                  <a:lnTo>
                    <a:pt x="45808" y="18897"/>
                  </a:lnTo>
                  <a:lnTo>
                    <a:pt x="45808" y="54133"/>
                  </a:lnTo>
                  <a:lnTo>
                    <a:pt x="55332" y="37807"/>
                  </a:lnTo>
                  <a:lnTo>
                    <a:pt x="47104" y="23698"/>
                  </a:lnTo>
                  <a:lnTo>
                    <a:pt x="64858" y="23698"/>
                  </a:lnTo>
                  <a:lnTo>
                    <a:pt x="64858" y="18897"/>
                  </a:lnTo>
                  <a:close/>
                </a:path>
                <a:path extrusionOk="0" h="427354" w="111125">
                  <a:moveTo>
                    <a:pt x="63563" y="23698"/>
                  </a:moveTo>
                  <a:lnTo>
                    <a:pt x="47104" y="23698"/>
                  </a:lnTo>
                  <a:lnTo>
                    <a:pt x="55332" y="37807"/>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55" name="Google Shape;1455;p98"/>
            <p:cNvSpPr/>
            <p:nvPr/>
          </p:nvSpPr>
          <p:spPr>
            <a:xfrm>
              <a:off x="9340620" y="2746679"/>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1456" name="Google Shape;1456;p98"/>
          <p:cNvSpPr txBox="1"/>
          <p:nvPr/>
        </p:nvSpPr>
        <p:spPr>
          <a:xfrm>
            <a:off x="7209272" y="1338453"/>
            <a:ext cx="83100" cy="178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100">
                <a:solidFill>
                  <a:srgbClr val="175E54"/>
                </a:solidFill>
                <a:latin typeface="Calibri"/>
                <a:ea typeface="Calibri"/>
                <a:cs typeface="Calibri"/>
                <a:sym typeface="Calibri"/>
              </a:rPr>
              <a:t>a</a:t>
            </a:r>
            <a:endParaRPr sz="1100">
              <a:latin typeface="Calibri"/>
              <a:ea typeface="Calibri"/>
              <a:cs typeface="Calibri"/>
              <a:sym typeface="Calibri"/>
            </a:endParaRPr>
          </a:p>
        </p:txBody>
      </p:sp>
      <p:sp>
        <p:nvSpPr>
          <p:cNvPr id="1457" name="Google Shape;1457;p98"/>
          <p:cNvSpPr txBox="1"/>
          <p:nvPr/>
        </p:nvSpPr>
        <p:spPr>
          <a:xfrm>
            <a:off x="8338651" y="1340739"/>
            <a:ext cx="209400" cy="178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100">
                <a:solidFill>
                  <a:srgbClr val="175E54"/>
                </a:solidFill>
                <a:latin typeface="Calibri"/>
                <a:ea typeface="Calibri"/>
                <a:cs typeface="Calibri"/>
                <a:sym typeface="Calibri"/>
              </a:rPr>
              <a:t>zoo</a:t>
            </a:r>
            <a:endParaRPr sz="1100">
              <a:latin typeface="Calibri"/>
              <a:ea typeface="Calibri"/>
              <a:cs typeface="Calibri"/>
              <a:sym typeface="Calibri"/>
            </a:endParaRPr>
          </a:p>
        </p:txBody>
      </p:sp>
      <p:grpSp>
        <p:nvGrpSpPr>
          <p:cNvPr id="1458" name="Google Shape;1458;p98"/>
          <p:cNvGrpSpPr/>
          <p:nvPr/>
        </p:nvGrpSpPr>
        <p:grpSpPr>
          <a:xfrm>
            <a:off x="7952584" y="891082"/>
            <a:ext cx="107632" cy="397669"/>
            <a:chOff x="9384245" y="1188110"/>
            <a:chExt cx="143509" cy="530225"/>
          </a:xfrm>
        </p:grpSpPr>
        <p:sp>
          <p:nvSpPr>
            <p:cNvPr id="1459" name="Google Shape;1459;p98"/>
            <p:cNvSpPr/>
            <p:nvPr/>
          </p:nvSpPr>
          <p:spPr>
            <a:xfrm>
              <a:off x="9384245" y="1188110"/>
              <a:ext cx="143509" cy="530225"/>
            </a:xfrm>
            <a:custGeom>
              <a:rect b="b" l="l" r="r" t="t"/>
              <a:pathLst>
                <a:path extrusionOk="0" h="530225" w="143509">
                  <a:moveTo>
                    <a:pt x="143179" y="0"/>
                  </a:moveTo>
                  <a:lnTo>
                    <a:pt x="0" y="0"/>
                  </a:lnTo>
                  <a:lnTo>
                    <a:pt x="0" y="529691"/>
                  </a:lnTo>
                  <a:lnTo>
                    <a:pt x="143179" y="529691"/>
                  </a:lnTo>
                  <a:lnTo>
                    <a:pt x="143179"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60" name="Google Shape;1460;p98"/>
            <p:cNvSpPr/>
            <p:nvPr/>
          </p:nvSpPr>
          <p:spPr>
            <a:xfrm>
              <a:off x="9384245" y="1188110"/>
              <a:ext cx="143509" cy="530225"/>
            </a:xfrm>
            <a:custGeom>
              <a:rect b="b" l="l" r="r" t="t"/>
              <a:pathLst>
                <a:path extrusionOk="0" h="530225" w="143509">
                  <a:moveTo>
                    <a:pt x="0" y="0"/>
                  </a:moveTo>
                  <a:lnTo>
                    <a:pt x="143184" y="0"/>
                  </a:lnTo>
                  <a:lnTo>
                    <a:pt x="143184" y="529694"/>
                  </a:lnTo>
                  <a:lnTo>
                    <a:pt x="0" y="529694"/>
                  </a:lnTo>
                  <a:lnTo>
                    <a:pt x="0" y="0"/>
                  </a:lnTo>
                  <a:close/>
                </a:path>
              </a:pathLst>
            </a:custGeom>
            <a:noFill/>
            <a:ln cap="flat" cmpd="sng" w="9525">
              <a:solidFill>
                <a:srgbClr val="175E5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1461" name="Google Shape;1461;p98"/>
          <p:cNvSpPr txBox="1"/>
          <p:nvPr/>
        </p:nvSpPr>
        <p:spPr>
          <a:xfrm>
            <a:off x="286475" y="770775"/>
            <a:ext cx="4462200" cy="2390700"/>
          </a:xfrm>
          <a:prstGeom prst="rect">
            <a:avLst/>
          </a:prstGeom>
          <a:noFill/>
          <a:ln>
            <a:noFill/>
          </a:ln>
        </p:spPr>
        <p:txBody>
          <a:bodyPr anchorCtr="0" anchor="t" bIns="0" lIns="0" spcFirstLastPara="1" rIns="0" wrap="square" tIns="9525">
            <a:spAutoFit/>
          </a:bodyPr>
          <a:lstStyle/>
          <a:p>
            <a:pPr indent="0" lvl="0" marL="12700" marR="0" rtl="0" algn="l">
              <a:lnSpc>
                <a:spcPct val="115000"/>
              </a:lnSpc>
              <a:spcBef>
                <a:spcPts val="0"/>
              </a:spcBef>
              <a:spcAft>
                <a:spcPts val="0"/>
              </a:spcAft>
              <a:buNone/>
            </a:pPr>
            <a:r>
              <a:rPr lang="en" sz="1700">
                <a:latin typeface="Calibri"/>
                <a:ea typeface="Calibri"/>
                <a:cs typeface="Calibri"/>
                <a:sym typeface="Calibri"/>
              </a:rPr>
              <a:t>RNN </a:t>
            </a:r>
            <a:r>
              <a:rPr b="1" lang="en" sz="1700">
                <a:solidFill>
                  <a:srgbClr val="00B050"/>
                </a:solidFill>
                <a:latin typeface="Calibri"/>
                <a:ea typeface="Calibri"/>
                <a:cs typeface="Calibri"/>
                <a:sym typeface="Calibri"/>
              </a:rPr>
              <a:t>Advantages</a:t>
            </a:r>
            <a:r>
              <a:rPr lang="en" sz="1700">
                <a:latin typeface="Calibri"/>
                <a:ea typeface="Calibri"/>
                <a:cs typeface="Calibri"/>
                <a:sym typeface="Calibri"/>
              </a:rPr>
              <a:t>:</a:t>
            </a:r>
            <a:endParaRPr sz="1700">
              <a:latin typeface="Calibri"/>
              <a:ea typeface="Calibri"/>
              <a:cs typeface="Calibri"/>
              <a:sym typeface="Calibri"/>
            </a:endParaRPr>
          </a:p>
          <a:p>
            <a:pPr indent="-222250" lvl="0" marL="228600" marR="0" rtl="0" algn="l">
              <a:lnSpc>
                <a:spcPct val="115000"/>
              </a:lnSpc>
              <a:spcBef>
                <a:spcPts val="0"/>
              </a:spcBef>
              <a:spcAft>
                <a:spcPts val="0"/>
              </a:spcAft>
              <a:buSzPts val="1700"/>
              <a:buFont typeface="Calibri"/>
              <a:buChar char="•"/>
            </a:pPr>
            <a:r>
              <a:rPr lang="en" sz="1700">
                <a:latin typeface="Calibri"/>
                <a:ea typeface="Calibri"/>
                <a:cs typeface="Calibri"/>
                <a:sym typeface="Calibri"/>
              </a:rPr>
              <a:t>Can process </a:t>
            </a:r>
            <a:r>
              <a:rPr lang="en" sz="1700">
                <a:solidFill>
                  <a:srgbClr val="00B050"/>
                </a:solidFill>
                <a:latin typeface="Calibri"/>
                <a:ea typeface="Calibri"/>
                <a:cs typeface="Calibri"/>
                <a:sym typeface="Calibri"/>
              </a:rPr>
              <a:t>any length </a:t>
            </a:r>
            <a:r>
              <a:rPr lang="en" sz="1700">
                <a:latin typeface="Calibri"/>
                <a:ea typeface="Calibri"/>
                <a:cs typeface="Calibri"/>
                <a:sym typeface="Calibri"/>
              </a:rPr>
              <a:t>input</a:t>
            </a:r>
            <a:endParaRPr sz="1700">
              <a:latin typeface="Calibri"/>
              <a:ea typeface="Calibri"/>
              <a:cs typeface="Calibri"/>
              <a:sym typeface="Calibri"/>
            </a:endParaRPr>
          </a:p>
          <a:p>
            <a:pPr indent="-222250" lvl="0" marL="228600" marR="0" rtl="0" algn="l">
              <a:lnSpc>
                <a:spcPct val="115000"/>
              </a:lnSpc>
              <a:spcBef>
                <a:spcPts val="0"/>
              </a:spcBef>
              <a:spcAft>
                <a:spcPts val="0"/>
              </a:spcAft>
              <a:buSzPts val="1700"/>
              <a:buFont typeface="Calibri"/>
              <a:buChar char="•"/>
            </a:pPr>
            <a:r>
              <a:rPr lang="en" sz="1700">
                <a:latin typeface="Calibri"/>
                <a:ea typeface="Calibri"/>
                <a:cs typeface="Calibri"/>
                <a:sym typeface="Calibri"/>
              </a:rPr>
              <a:t>Computation for step </a:t>
            </a:r>
            <a:r>
              <a:rPr i="1" lang="en" sz="1700">
                <a:latin typeface="Calibri"/>
                <a:ea typeface="Calibri"/>
                <a:cs typeface="Calibri"/>
                <a:sym typeface="Calibri"/>
              </a:rPr>
              <a:t>t </a:t>
            </a:r>
            <a:r>
              <a:rPr lang="en" sz="1700">
                <a:latin typeface="Calibri"/>
                <a:ea typeface="Calibri"/>
                <a:cs typeface="Calibri"/>
                <a:sym typeface="Calibri"/>
              </a:rPr>
              <a:t>can (in theory) use information from </a:t>
            </a:r>
            <a:r>
              <a:rPr lang="en" sz="1700">
                <a:solidFill>
                  <a:srgbClr val="00B050"/>
                </a:solidFill>
                <a:latin typeface="Calibri"/>
                <a:ea typeface="Calibri"/>
                <a:cs typeface="Calibri"/>
                <a:sym typeface="Calibri"/>
              </a:rPr>
              <a:t>many steps back</a:t>
            </a:r>
            <a:endParaRPr sz="1700">
              <a:latin typeface="Calibri"/>
              <a:ea typeface="Calibri"/>
              <a:cs typeface="Calibri"/>
              <a:sym typeface="Calibri"/>
            </a:endParaRPr>
          </a:p>
          <a:p>
            <a:pPr indent="-222250" lvl="0" marL="228600" marR="0" rtl="0" algn="l">
              <a:lnSpc>
                <a:spcPct val="115000"/>
              </a:lnSpc>
              <a:spcBef>
                <a:spcPts val="100"/>
              </a:spcBef>
              <a:spcAft>
                <a:spcPts val="0"/>
              </a:spcAft>
              <a:buClr>
                <a:srgbClr val="00B050"/>
              </a:buClr>
              <a:buSzPts val="1700"/>
              <a:buFont typeface="Calibri"/>
              <a:buChar char="•"/>
            </a:pPr>
            <a:r>
              <a:rPr lang="en" sz="1700">
                <a:solidFill>
                  <a:srgbClr val="00B050"/>
                </a:solidFill>
                <a:latin typeface="Calibri"/>
                <a:ea typeface="Calibri"/>
                <a:cs typeface="Calibri"/>
                <a:sym typeface="Calibri"/>
              </a:rPr>
              <a:t>Model size doesn’t increase </a:t>
            </a:r>
            <a:r>
              <a:rPr lang="en" sz="1700">
                <a:latin typeface="Calibri"/>
                <a:ea typeface="Calibri"/>
                <a:cs typeface="Calibri"/>
                <a:sym typeface="Calibri"/>
              </a:rPr>
              <a:t>for  longer input context</a:t>
            </a:r>
            <a:endParaRPr sz="1700">
              <a:latin typeface="Calibri"/>
              <a:ea typeface="Calibri"/>
              <a:cs typeface="Calibri"/>
              <a:sym typeface="Calibri"/>
            </a:endParaRPr>
          </a:p>
          <a:p>
            <a:pPr indent="-222250" lvl="0" marL="228600" marR="0" rtl="0" algn="l">
              <a:lnSpc>
                <a:spcPct val="115000"/>
              </a:lnSpc>
              <a:spcBef>
                <a:spcPts val="0"/>
              </a:spcBef>
              <a:spcAft>
                <a:spcPts val="0"/>
              </a:spcAft>
              <a:buSzPts val="1700"/>
              <a:buFont typeface="Calibri"/>
              <a:buChar char="•"/>
            </a:pPr>
            <a:r>
              <a:rPr lang="en" sz="1700">
                <a:latin typeface="Calibri"/>
                <a:ea typeface="Calibri"/>
                <a:cs typeface="Calibri"/>
                <a:sym typeface="Calibri"/>
              </a:rPr>
              <a:t>Same weights applied on every timestep, so there is </a:t>
            </a:r>
            <a:r>
              <a:rPr lang="en" sz="1700">
                <a:solidFill>
                  <a:srgbClr val="00B050"/>
                </a:solidFill>
                <a:latin typeface="Calibri"/>
                <a:ea typeface="Calibri"/>
                <a:cs typeface="Calibri"/>
                <a:sym typeface="Calibri"/>
              </a:rPr>
              <a:t>symmetry  </a:t>
            </a:r>
            <a:r>
              <a:rPr lang="en" sz="1700">
                <a:latin typeface="Calibri"/>
                <a:ea typeface="Calibri"/>
                <a:cs typeface="Calibri"/>
                <a:sym typeface="Calibri"/>
              </a:rPr>
              <a:t>in how inputs are processed.</a:t>
            </a:r>
            <a:endParaRPr sz="1700">
              <a:latin typeface="Calibri"/>
              <a:ea typeface="Calibri"/>
              <a:cs typeface="Calibri"/>
              <a:sym typeface="Calibri"/>
            </a:endParaRPr>
          </a:p>
        </p:txBody>
      </p:sp>
      <p:sp>
        <p:nvSpPr>
          <p:cNvPr id="1462" name="Google Shape;1462;p98"/>
          <p:cNvSpPr txBox="1"/>
          <p:nvPr/>
        </p:nvSpPr>
        <p:spPr>
          <a:xfrm>
            <a:off x="286475" y="3227450"/>
            <a:ext cx="4285500" cy="1159800"/>
          </a:xfrm>
          <a:prstGeom prst="rect">
            <a:avLst/>
          </a:prstGeom>
          <a:noFill/>
          <a:ln>
            <a:noFill/>
          </a:ln>
        </p:spPr>
        <p:txBody>
          <a:bodyPr anchorCtr="0" anchor="t" bIns="0" lIns="0" spcFirstLastPara="1" rIns="0" wrap="square" tIns="9525">
            <a:spAutoFit/>
          </a:bodyPr>
          <a:lstStyle/>
          <a:p>
            <a:pPr indent="0" lvl="0" marL="12700" marR="0" rtl="0" algn="l">
              <a:lnSpc>
                <a:spcPct val="119545"/>
              </a:lnSpc>
              <a:spcBef>
                <a:spcPts val="0"/>
              </a:spcBef>
              <a:spcAft>
                <a:spcPts val="0"/>
              </a:spcAft>
              <a:buNone/>
            </a:pPr>
            <a:r>
              <a:rPr lang="en" sz="1700">
                <a:latin typeface="Calibri"/>
                <a:ea typeface="Calibri"/>
                <a:cs typeface="Calibri"/>
                <a:sym typeface="Calibri"/>
              </a:rPr>
              <a:t>RNN </a:t>
            </a:r>
            <a:r>
              <a:rPr b="1" lang="en" sz="1700">
                <a:solidFill>
                  <a:srgbClr val="C00000"/>
                </a:solidFill>
                <a:latin typeface="Calibri"/>
                <a:ea typeface="Calibri"/>
                <a:cs typeface="Calibri"/>
                <a:sym typeface="Calibri"/>
              </a:rPr>
              <a:t>Disadvantages</a:t>
            </a:r>
            <a:r>
              <a:rPr lang="en" sz="1700">
                <a:latin typeface="Calibri"/>
                <a:ea typeface="Calibri"/>
                <a:cs typeface="Calibri"/>
                <a:sym typeface="Calibri"/>
              </a:rPr>
              <a:t>:</a:t>
            </a:r>
            <a:endParaRPr sz="1700">
              <a:latin typeface="Calibri"/>
              <a:ea typeface="Calibri"/>
              <a:cs typeface="Calibri"/>
              <a:sym typeface="Calibri"/>
            </a:endParaRPr>
          </a:p>
          <a:p>
            <a:pPr indent="-222250" lvl="0" marL="228600" marR="0" rtl="0" algn="l">
              <a:lnSpc>
                <a:spcPct val="119545"/>
              </a:lnSpc>
              <a:spcBef>
                <a:spcPts val="0"/>
              </a:spcBef>
              <a:spcAft>
                <a:spcPts val="0"/>
              </a:spcAft>
              <a:buSzPts val="1700"/>
              <a:buFont typeface="Calibri"/>
              <a:buChar char="•"/>
            </a:pPr>
            <a:r>
              <a:rPr lang="en" sz="1700">
                <a:latin typeface="Calibri"/>
                <a:ea typeface="Calibri"/>
                <a:cs typeface="Calibri"/>
                <a:sym typeface="Calibri"/>
              </a:rPr>
              <a:t>Recurrent computation is </a:t>
            </a:r>
            <a:r>
              <a:rPr lang="en" sz="1700">
                <a:solidFill>
                  <a:srgbClr val="C00000"/>
                </a:solidFill>
                <a:latin typeface="Calibri"/>
                <a:ea typeface="Calibri"/>
                <a:cs typeface="Calibri"/>
                <a:sym typeface="Calibri"/>
              </a:rPr>
              <a:t>slow</a:t>
            </a:r>
            <a:endParaRPr sz="1700">
              <a:latin typeface="Calibri"/>
              <a:ea typeface="Calibri"/>
              <a:cs typeface="Calibri"/>
              <a:sym typeface="Calibri"/>
            </a:endParaRPr>
          </a:p>
          <a:p>
            <a:pPr indent="-222250" lvl="0" marL="228600" marR="127000" rtl="0" algn="l">
              <a:lnSpc>
                <a:spcPct val="100499"/>
              </a:lnSpc>
              <a:spcBef>
                <a:spcPts val="0"/>
              </a:spcBef>
              <a:spcAft>
                <a:spcPts val="0"/>
              </a:spcAft>
              <a:buSzPts val="1700"/>
              <a:buFont typeface="Calibri"/>
              <a:buChar char="•"/>
            </a:pPr>
            <a:r>
              <a:rPr lang="en" sz="1700">
                <a:latin typeface="Calibri"/>
                <a:ea typeface="Calibri"/>
                <a:cs typeface="Calibri"/>
                <a:sym typeface="Calibri"/>
              </a:rPr>
              <a:t>In practice, difficult to access information from </a:t>
            </a:r>
            <a:r>
              <a:rPr lang="en" sz="1700">
                <a:solidFill>
                  <a:srgbClr val="C00000"/>
                </a:solidFill>
                <a:latin typeface="Calibri"/>
                <a:ea typeface="Calibri"/>
                <a:cs typeface="Calibri"/>
                <a:sym typeface="Calibri"/>
              </a:rPr>
              <a:t>many steps back</a:t>
            </a:r>
            <a:endParaRPr sz="17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99"/>
          <p:cNvSpPr txBox="1"/>
          <p:nvPr>
            <p:ph type="title"/>
          </p:nvPr>
        </p:nvSpPr>
        <p:spPr>
          <a:xfrm>
            <a:off x="363775" y="200025"/>
            <a:ext cx="75819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Training an RNN Language Model</a:t>
            </a:r>
            <a:endParaRPr/>
          </a:p>
        </p:txBody>
      </p:sp>
      <p:sp>
        <p:nvSpPr>
          <p:cNvPr id="1468" name="Google Shape;1468;p99"/>
          <p:cNvSpPr txBox="1"/>
          <p:nvPr/>
        </p:nvSpPr>
        <p:spPr>
          <a:xfrm>
            <a:off x="363775" y="825625"/>
            <a:ext cx="7252800" cy="3708900"/>
          </a:xfrm>
          <a:prstGeom prst="rect">
            <a:avLst/>
          </a:prstGeom>
          <a:noFill/>
          <a:ln>
            <a:noFill/>
          </a:ln>
        </p:spPr>
        <p:txBody>
          <a:bodyPr anchorCtr="0" anchor="t" bIns="0" lIns="0" spcFirstLastPara="1" rIns="0" wrap="square" tIns="55250">
            <a:spAutoFit/>
          </a:bodyPr>
          <a:lstStyle/>
          <a:p>
            <a:pPr indent="-266700" lvl="0" marL="266700" marR="0" rtl="0" algn="l">
              <a:lnSpc>
                <a:spcPct val="100000"/>
              </a:lnSpc>
              <a:spcBef>
                <a:spcPts val="0"/>
              </a:spcBef>
              <a:spcAft>
                <a:spcPts val="0"/>
              </a:spcAft>
              <a:buClr>
                <a:schemeClr val="dk1"/>
              </a:buClr>
              <a:buSzPts val="1800"/>
              <a:buFont typeface="Calibri"/>
              <a:buChar char="•"/>
            </a:pPr>
            <a:r>
              <a:rPr lang="en" sz="1800">
                <a:latin typeface="Calibri"/>
                <a:ea typeface="Calibri"/>
                <a:cs typeface="Calibri"/>
                <a:sym typeface="Calibri"/>
              </a:rPr>
              <a:t>Get a </a:t>
            </a:r>
            <a:r>
              <a:rPr b="1" lang="en" sz="1800">
                <a:solidFill>
                  <a:schemeClr val="dk1"/>
                </a:solidFill>
                <a:latin typeface="Calibri"/>
                <a:ea typeface="Calibri"/>
                <a:cs typeface="Calibri"/>
                <a:sym typeface="Calibri"/>
              </a:rPr>
              <a:t>big corpus of text </a:t>
            </a:r>
            <a:r>
              <a:rPr lang="en" sz="1800">
                <a:latin typeface="Calibri"/>
                <a:ea typeface="Calibri"/>
                <a:cs typeface="Calibri"/>
                <a:sym typeface="Calibri"/>
              </a:rPr>
              <a:t>which is a sequence of words</a:t>
            </a:r>
            <a:endParaRPr sz="1800">
              <a:latin typeface="Calibri"/>
              <a:ea typeface="Calibri"/>
              <a:cs typeface="Calibri"/>
              <a:sym typeface="Calibri"/>
            </a:endParaRPr>
          </a:p>
          <a:p>
            <a:pPr indent="-266700" lvl="0" marL="266700" marR="0" rtl="0" algn="l">
              <a:lnSpc>
                <a:spcPct val="100000"/>
              </a:lnSpc>
              <a:spcBef>
                <a:spcPts val="400"/>
              </a:spcBef>
              <a:spcAft>
                <a:spcPts val="0"/>
              </a:spcAft>
              <a:buClr>
                <a:schemeClr val="dk1"/>
              </a:buClr>
              <a:buSzPts val="1800"/>
              <a:buFont typeface="Calibri"/>
              <a:buChar char="•"/>
            </a:pPr>
            <a:r>
              <a:rPr lang="en" sz="1800">
                <a:latin typeface="Calibri"/>
                <a:ea typeface="Calibri"/>
                <a:cs typeface="Calibri"/>
                <a:sym typeface="Calibri"/>
              </a:rPr>
              <a:t>Feed into RNN-LM; compute output distribution        </a:t>
            </a:r>
            <a:r>
              <a:rPr b="1" lang="en" sz="1800">
                <a:latin typeface="Calibri"/>
                <a:ea typeface="Calibri"/>
                <a:cs typeface="Calibri"/>
                <a:sym typeface="Calibri"/>
              </a:rPr>
              <a:t>for every step t</a:t>
            </a:r>
            <a:r>
              <a:rPr lang="en" sz="1800">
                <a:latin typeface="Calibri"/>
                <a:ea typeface="Calibri"/>
                <a:cs typeface="Calibri"/>
                <a:sym typeface="Calibri"/>
              </a:rPr>
              <a:t>.       </a:t>
            </a:r>
            <a:endParaRPr sz="1800">
              <a:latin typeface="Calibri"/>
              <a:ea typeface="Calibri"/>
              <a:cs typeface="Calibri"/>
              <a:sym typeface="Calibri"/>
            </a:endParaRPr>
          </a:p>
          <a:p>
            <a:pPr indent="-279400" lvl="1" marL="685800" rtl="0" algn="l">
              <a:spcBef>
                <a:spcPts val="0"/>
              </a:spcBef>
              <a:spcAft>
                <a:spcPts val="0"/>
              </a:spcAft>
              <a:buSzPts val="1800"/>
              <a:buFont typeface="Calibri"/>
              <a:buChar char="○"/>
            </a:pPr>
            <a:r>
              <a:rPr lang="en" sz="1800">
                <a:solidFill>
                  <a:schemeClr val="dk1"/>
                </a:solidFill>
                <a:latin typeface="Calibri"/>
                <a:ea typeface="Calibri"/>
                <a:cs typeface="Calibri"/>
                <a:sym typeface="Calibri"/>
              </a:rPr>
              <a:t>i.e. predict probability dist of </a:t>
            </a:r>
            <a:r>
              <a:rPr i="1" lang="en" sz="1800">
                <a:solidFill>
                  <a:schemeClr val="dk1"/>
                </a:solidFill>
                <a:latin typeface="Calibri"/>
                <a:ea typeface="Calibri"/>
                <a:cs typeface="Calibri"/>
                <a:sym typeface="Calibri"/>
              </a:rPr>
              <a:t>every word</a:t>
            </a:r>
            <a:r>
              <a:rPr lang="en" sz="1800">
                <a:solidFill>
                  <a:schemeClr val="dk1"/>
                </a:solidFill>
                <a:latin typeface="Calibri"/>
                <a:ea typeface="Calibri"/>
                <a:cs typeface="Calibri"/>
                <a:sym typeface="Calibri"/>
              </a:rPr>
              <a:t>, given words so far</a:t>
            </a:r>
            <a:endParaRPr sz="1800">
              <a:solidFill>
                <a:schemeClr val="dk1"/>
              </a:solidFill>
              <a:latin typeface="Calibri"/>
              <a:ea typeface="Calibri"/>
              <a:cs typeface="Calibri"/>
              <a:sym typeface="Calibri"/>
            </a:endParaRPr>
          </a:p>
          <a:p>
            <a:pPr indent="-276225" lvl="0" marL="28575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Loss function on step t is cross-entropy between predicted probability  distribution	, and the true next word 	(one-hot for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276225" lvl="0" marL="28575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Average this to get </a:t>
            </a:r>
            <a:r>
              <a:rPr b="1" lang="en" sz="1800">
                <a:solidFill>
                  <a:schemeClr val="dk1"/>
                </a:solidFill>
                <a:latin typeface="Calibri"/>
                <a:ea typeface="Calibri"/>
                <a:cs typeface="Calibri"/>
                <a:sym typeface="Calibri"/>
              </a:rPr>
              <a:t>overall loss</a:t>
            </a:r>
            <a:r>
              <a:rPr lang="en" sz="1800">
                <a:solidFill>
                  <a:schemeClr val="dk1"/>
                </a:solidFill>
                <a:latin typeface="Calibri"/>
                <a:ea typeface="Calibri"/>
                <a:cs typeface="Calibri"/>
                <a:sym typeface="Calibri"/>
              </a:rPr>
              <a:t> for entire training set:</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9" name="Google Shape;1469;p99"/>
          <p:cNvSpPr/>
          <p:nvPr/>
        </p:nvSpPr>
        <p:spPr>
          <a:xfrm>
            <a:off x="1897040" y="3637811"/>
            <a:ext cx="3207000" cy="53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70" name="Google Shape;1470;p99"/>
          <p:cNvSpPr/>
          <p:nvPr/>
        </p:nvSpPr>
        <p:spPr>
          <a:xfrm>
            <a:off x="5155978" y="1224981"/>
            <a:ext cx="294900" cy="233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71" name="Google Shape;1471;p99"/>
          <p:cNvSpPr/>
          <p:nvPr/>
        </p:nvSpPr>
        <p:spPr>
          <a:xfrm>
            <a:off x="5674803" y="926649"/>
            <a:ext cx="1018500" cy="1974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72" name="Google Shape;1472;p99"/>
          <p:cNvSpPr/>
          <p:nvPr/>
        </p:nvSpPr>
        <p:spPr>
          <a:xfrm>
            <a:off x="1920300" y="2546810"/>
            <a:ext cx="4721100" cy="4170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73" name="Google Shape;1473;p99"/>
          <p:cNvSpPr/>
          <p:nvPr/>
        </p:nvSpPr>
        <p:spPr>
          <a:xfrm>
            <a:off x="1832124" y="2043936"/>
            <a:ext cx="347100" cy="2742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74" name="Google Shape;1474;p99"/>
          <p:cNvSpPr/>
          <p:nvPr/>
        </p:nvSpPr>
        <p:spPr>
          <a:xfrm>
            <a:off x="4060714" y="2043936"/>
            <a:ext cx="347100" cy="2742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475" name="Google Shape;1475;p99"/>
          <p:cNvSpPr/>
          <p:nvPr/>
        </p:nvSpPr>
        <p:spPr>
          <a:xfrm>
            <a:off x="5674487" y="2043923"/>
            <a:ext cx="501600" cy="2742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100"/>
          <p:cNvSpPr txBox="1"/>
          <p:nvPr/>
        </p:nvSpPr>
        <p:spPr>
          <a:xfrm>
            <a:off x="1289548" y="638925"/>
            <a:ext cx="2669700" cy="1417800"/>
          </a:xfrm>
          <a:prstGeom prst="rect">
            <a:avLst/>
          </a:prstGeom>
          <a:noFill/>
          <a:ln>
            <a:noFill/>
          </a:ln>
        </p:spPr>
        <p:txBody>
          <a:bodyPr anchorCtr="0" anchor="t" bIns="0" lIns="0" spcFirstLastPara="1" rIns="0" wrap="square" tIns="7150">
            <a:spAutoFit/>
          </a:bodyPr>
          <a:lstStyle/>
          <a:p>
            <a:pPr indent="-165100" lvl="0" marL="1371600" marR="0" rtl="0" algn="l">
              <a:lnSpc>
                <a:spcPct val="101400"/>
              </a:lnSpc>
              <a:spcBef>
                <a:spcPts val="0"/>
              </a:spcBef>
              <a:spcAft>
                <a:spcPts val="0"/>
              </a:spcAft>
              <a:buNone/>
            </a:pPr>
            <a:r>
              <a:rPr lang="en" sz="1100">
                <a:solidFill>
                  <a:schemeClr val="dk1"/>
                </a:solidFill>
                <a:latin typeface="Calibri"/>
                <a:ea typeface="Calibri"/>
                <a:cs typeface="Calibri"/>
                <a:sym typeface="Calibri"/>
              </a:rPr>
              <a:t>= negative log prob  of “students”</a:t>
            </a:r>
            <a:endParaRPr sz="1100">
              <a:solidFill>
                <a:schemeClr val="dk1"/>
              </a:solidFill>
              <a:latin typeface="Calibri"/>
              <a:ea typeface="Calibri"/>
              <a:cs typeface="Calibri"/>
              <a:sym typeface="Calibri"/>
            </a:endParaRPr>
          </a:p>
          <a:p>
            <a:pPr indent="0" lvl="0" marL="0" marR="1473200" rtl="0" algn="ctr">
              <a:lnSpc>
                <a:spcPct val="100000"/>
              </a:lnSpc>
              <a:spcBef>
                <a:spcPts val="400"/>
              </a:spcBef>
              <a:spcAft>
                <a:spcPts val="0"/>
              </a:spcAft>
              <a:buNone/>
            </a:pPr>
            <a:r>
              <a:rPr lang="en" sz="1500">
                <a:solidFill>
                  <a:schemeClr val="dk1"/>
                </a:solidFill>
                <a:latin typeface="Calibri"/>
                <a:ea typeface="Calibri"/>
                <a:cs typeface="Calibri"/>
                <a:sym typeface="Calibri"/>
              </a:rPr>
              <a:t>Loss</a:t>
            </a:r>
            <a:endParaRPr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100">
              <a:solidFill>
                <a:schemeClr val="dk1"/>
              </a:solidFill>
              <a:latin typeface="Calibri"/>
              <a:ea typeface="Calibri"/>
              <a:cs typeface="Calibri"/>
              <a:sym typeface="Calibri"/>
            </a:endParaRPr>
          </a:p>
          <a:p>
            <a:pPr indent="12700" lvl="0" marL="12700" marR="1473200" rtl="0" algn="l">
              <a:lnSpc>
                <a:spcPct val="100000"/>
              </a:lnSpc>
              <a:spcBef>
                <a:spcPts val="0"/>
              </a:spcBef>
              <a:spcAft>
                <a:spcPts val="0"/>
              </a:spcAft>
              <a:buNone/>
            </a:pPr>
            <a:r>
              <a:rPr lang="en" sz="1500">
                <a:solidFill>
                  <a:schemeClr val="dk1"/>
                </a:solidFill>
                <a:latin typeface="Calibri"/>
                <a:ea typeface="Calibri"/>
                <a:cs typeface="Calibri"/>
                <a:sym typeface="Calibri"/>
              </a:rPr>
              <a:t>Predicted  prob dists</a:t>
            </a:r>
            <a:endParaRPr sz="1500">
              <a:solidFill>
                <a:schemeClr val="dk1"/>
              </a:solidFill>
              <a:latin typeface="Calibri"/>
              <a:ea typeface="Calibri"/>
              <a:cs typeface="Calibri"/>
              <a:sym typeface="Calibri"/>
            </a:endParaRPr>
          </a:p>
        </p:txBody>
      </p:sp>
      <p:sp>
        <p:nvSpPr>
          <p:cNvPr id="1481" name="Google Shape;1481;p100"/>
          <p:cNvSpPr txBox="1"/>
          <p:nvPr>
            <p:ph type="title"/>
          </p:nvPr>
        </p:nvSpPr>
        <p:spPr>
          <a:xfrm>
            <a:off x="438879" y="188600"/>
            <a:ext cx="58578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Training an RNN Language Model</a:t>
            </a:r>
            <a:endParaRPr/>
          </a:p>
        </p:txBody>
      </p:sp>
      <p:sp>
        <p:nvSpPr>
          <p:cNvPr id="1482" name="Google Shape;1482;p100"/>
          <p:cNvSpPr/>
          <p:nvPr/>
        </p:nvSpPr>
        <p:spPr>
          <a:xfrm>
            <a:off x="2890869" y="4768886"/>
            <a:ext cx="280200" cy="162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3" name="Google Shape;1483;p100"/>
          <p:cNvSpPr/>
          <p:nvPr/>
        </p:nvSpPr>
        <p:spPr>
          <a:xfrm>
            <a:off x="5293918" y="4778364"/>
            <a:ext cx="286200" cy="165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4" name="Google Shape;1484;p100"/>
          <p:cNvSpPr/>
          <p:nvPr/>
        </p:nvSpPr>
        <p:spPr>
          <a:xfrm>
            <a:off x="4488601" y="4778364"/>
            <a:ext cx="287400" cy="1653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5" name="Google Shape;1485;p100"/>
          <p:cNvSpPr/>
          <p:nvPr/>
        </p:nvSpPr>
        <p:spPr>
          <a:xfrm>
            <a:off x="3671894" y="4778364"/>
            <a:ext cx="287400" cy="1653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486" name="Google Shape;1486;p100"/>
          <p:cNvGrpSpPr/>
          <p:nvPr/>
        </p:nvGrpSpPr>
        <p:grpSpPr>
          <a:xfrm>
            <a:off x="1902295" y="1936642"/>
            <a:ext cx="4191295" cy="2612404"/>
            <a:chOff x="2536394" y="2582189"/>
            <a:chExt cx="5588393" cy="3483206"/>
          </a:xfrm>
        </p:grpSpPr>
        <p:sp>
          <p:nvSpPr>
            <p:cNvPr id="1487" name="Google Shape;1487;p100"/>
            <p:cNvSpPr/>
            <p:nvPr/>
          </p:nvSpPr>
          <p:spPr>
            <a:xfrm>
              <a:off x="4546301" y="4971664"/>
              <a:ext cx="327900" cy="2043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8" name="Google Shape;1488;p100"/>
            <p:cNvSpPr/>
            <p:nvPr/>
          </p:nvSpPr>
          <p:spPr>
            <a:xfrm>
              <a:off x="5019103" y="4743780"/>
              <a:ext cx="165300" cy="1572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9" name="Google Shape;1489;p100"/>
            <p:cNvSpPr/>
            <p:nvPr/>
          </p:nvSpPr>
          <p:spPr>
            <a:xfrm>
              <a:off x="5019103" y="4950993"/>
              <a:ext cx="165300" cy="1572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0" name="Google Shape;1490;p100"/>
            <p:cNvSpPr/>
            <p:nvPr/>
          </p:nvSpPr>
          <p:spPr>
            <a:xfrm>
              <a:off x="5019103" y="5158206"/>
              <a:ext cx="165300" cy="1572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1" name="Google Shape;1491;p100"/>
            <p:cNvSpPr/>
            <p:nvPr/>
          </p:nvSpPr>
          <p:spPr>
            <a:xfrm>
              <a:off x="5019103" y="5365432"/>
              <a:ext cx="165300" cy="1572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2" name="Google Shape;1492;p100"/>
            <p:cNvSpPr/>
            <p:nvPr/>
          </p:nvSpPr>
          <p:spPr>
            <a:xfrm>
              <a:off x="4913413" y="4661433"/>
              <a:ext cx="365760" cy="956945"/>
            </a:xfrm>
            <a:custGeom>
              <a:rect b="b" l="l" r="r" t="t"/>
              <a:pathLst>
                <a:path extrusionOk="0" h="956945" w="365760">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3" name="Google Shape;1493;p100"/>
            <p:cNvSpPr/>
            <p:nvPr/>
          </p:nvSpPr>
          <p:spPr>
            <a:xfrm>
              <a:off x="5040960" y="5618000"/>
              <a:ext cx="111125" cy="438150"/>
            </a:xfrm>
            <a:custGeom>
              <a:rect b="b" l="l" r="r" t="t"/>
              <a:pathLst>
                <a:path extrusionOk="0" h="438150" w="111125">
                  <a:moveTo>
                    <a:pt x="55333" y="37809"/>
                  </a:moveTo>
                  <a:lnTo>
                    <a:pt x="45808" y="54136"/>
                  </a:lnTo>
                  <a:lnTo>
                    <a:pt x="45808" y="438106"/>
                  </a:lnTo>
                  <a:lnTo>
                    <a:pt x="64858" y="438106"/>
                  </a:lnTo>
                  <a:lnTo>
                    <a:pt x="64858" y="54136"/>
                  </a:lnTo>
                  <a:lnTo>
                    <a:pt x="55333" y="37809"/>
                  </a:lnTo>
                  <a:close/>
                </a:path>
                <a:path extrusionOk="0" h="438150" w="111125">
                  <a:moveTo>
                    <a:pt x="55333" y="0"/>
                  </a:moveTo>
                  <a:lnTo>
                    <a:pt x="0" y="94848"/>
                  </a:lnTo>
                  <a:lnTo>
                    <a:pt x="1536" y="100680"/>
                  </a:lnTo>
                  <a:lnTo>
                    <a:pt x="10629" y="105981"/>
                  </a:lnTo>
                  <a:lnTo>
                    <a:pt x="16458" y="104446"/>
                  </a:lnTo>
                  <a:lnTo>
                    <a:pt x="45808" y="54137"/>
                  </a:lnTo>
                  <a:lnTo>
                    <a:pt x="45808" y="18903"/>
                  </a:lnTo>
                  <a:lnTo>
                    <a:pt x="66361" y="18903"/>
                  </a:lnTo>
                  <a:lnTo>
                    <a:pt x="55333" y="0"/>
                  </a:lnTo>
                  <a:close/>
                </a:path>
                <a:path extrusionOk="0" h="438150" w="111125">
                  <a:moveTo>
                    <a:pt x="66361" y="18903"/>
                  </a:moveTo>
                  <a:lnTo>
                    <a:pt x="64858" y="18903"/>
                  </a:lnTo>
                  <a:lnTo>
                    <a:pt x="64858" y="54137"/>
                  </a:lnTo>
                  <a:lnTo>
                    <a:pt x="94208" y="104447"/>
                  </a:lnTo>
                  <a:lnTo>
                    <a:pt x="100037" y="105981"/>
                  </a:lnTo>
                  <a:lnTo>
                    <a:pt x="109130" y="100680"/>
                  </a:lnTo>
                  <a:lnTo>
                    <a:pt x="110666" y="94847"/>
                  </a:lnTo>
                  <a:lnTo>
                    <a:pt x="66361" y="18903"/>
                  </a:lnTo>
                  <a:close/>
                </a:path>
                <a:path extrusionOk="0" h="438150" w="111125">
                  <a:moveTo>
                    <a:pt x="64858" y="23703"/>
                  </a:moveTo>
                  <a:lnTo>
                    <a:pt x="63563" y="23703"/>
                  </a:lnTo>
                  <a:lnTo>
                    <a:pt x="55333" y="37809"/>
                  </a:lnTo>
                  <a:lnTo>
                    <a:pt x="64858" y="54137"/>
                  </a:lnTo>
                  <a:lnTo>
                    <a:pt x="64858" y="23703"/>
                  </a:lnTo>
                  <a:close/>
                </a:path>
                <a:path extrusionOk="0" h="438150" w="111125">
                  <a:moveTo>
                    <a:pt x="64858" y="18903"/>
                  </a:moveTo>
                  <a:lnTo>
                    <a:pt x="45808" y="18903"/>
                  </a:lnTo>
                  <a:lnTo>
                    <a:pt x="45808" y="54136"/>
                  </a:lnTo>
                  <a:lnTo>
                    <a:pt x="55333" y="37809"/>
                  </a:lnTo>
                  <a:lnTo>
                    <a:pt x="47103" y="23703"/>
                  </a:lnTo>
                  <a:lnTo>
                    <a:pt x="64858" y="23703"/>
                  </a:lnTo>
                  <a:lnTo>
                    <a:pt x="64858" y="18903"/>
                  </a:lnTo>
                  <a:close/>
                </a:path>
                <a:path extrusionOk="0" h="438150" w="111125">
                  <a:moveTo>
                    <a:pt x="63563" y="23703"/>
                  </a:moveTo>
                  <a:lnTo>
                    <a:pt x="47103" y="23703"/>
                  </a:lnTo>
                  <a:lnTo>
                    <a:pt x="55333" y="37809"/>
                  </a:lnTo>
                  <a:lnTo>
                    <a:pt x="63563" y="2370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4" name="Google Shape;1494;p100"/>
            <p:cNvSpPr/>
            <p:nvPr/>
          </p:nvSpPr>
          <p:spPr>
            <a:xfrm>
              <a:off x="5120678" y="5731944"/>
              <a:ext cx="236100" cy="2781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5" name="Google Shape;1495;p100"/>
            <p:cNvSpPr/>
            <p:nvPr/>
          </p:nvSpPr>
          <p:spPr>
            <a:xfrm>
              <a:off x="5154183" y="4381800"/>
              <a:ext cx="327600" cy="1989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6" name="Google Shape;1496;p100"/>
            <p:cNvSpPr/>
            <p:nvPr/>
          </p:nvSpPr>
          <p:spPr>
            <a:xfrm>
              <a:off x="5048427" y="4234446"/>
              <a:ext cx="111125" cy="427354"/>
            </a:xfrm>
            <a:custGeom>
              <a:rect b="b" l="l" r="r" t="t"/>
              <a:pathLst>
                <a:path extrusionOk="0" h="427354" w="111125">
                  <a:moveTo>
                    <a:pt x="55327" y="37808"/>
                  </a:moveTo>
                  <a:lnTo>
                    <a:pt x="45808" y="54127"/>
                  </a:lnTo>
                  <a:lnTo>
                    <a:pt x="45808" y="426986"/>
                  </a:lnTo>
                  <a:lnTo>
                    <a:pt x="64846" y="426986"/>
                  </a:lnTo>
                  <a:lnTo>
                    <a:pt x="64846" y="54127"/>
                  </a:lnTo>
                  <a:lnTo>
                    <a:pt x="55327" y="37808"/>
                  </a:lnTo>
                  <a:close/>
                </a:path>
                <a:path extrusionOk="0" h="427354" w="111125">
                  <a:moveTo>
                    <a:pt x="55321" y="0"/>
                  </a:moveTo>
                  <a:lnTo>
                    <a:pt x="0" y="94856"/>
                  </a:lnTo>
                  <a:lnTo>
                    <a:pt x="1536" y="100685"/>
                  </a:lnTo>
                  <a:lnTo>
                    <a:pt x="10617" y="105981"/>
                  </a:lnTo>
                  <a:lnTo>
                    <a:pt x="16459" y="104444"/>
                  </a:lnTo>
                  <a:lnTo>
                    <a:pt x="45808" y="54127"/>
                  </a:lnTo>
                  <a:lnTo>
                    <a:pt x="45808" y="18910"/>
                  </a:lnTo>
                  <a:lnTo>
                    <a:pt x="66351" y="18910"/>
                  </a:lnTo>
                  <a:lnTo>
                    <a:pt x="55321" y="0"/>
                  </a:lnTo>
                  <a:close/>
                </a:path>
                <a:path extrusionOk="0" h="427354" w="111125">
                  <a:moveTo>
                    <a:pt x="66351" y="18910"/>
                  </a:moveTo>
                  <a:lnTo>
                    <a:pt x="64846" y="18910"/>
                  </a:lnTo>
                  <a:lnTo>
                    <a:pt x="64846" y="54127"/>
                  </a:lnTo>
                  <a:lnTo>
                    <a:pt x="94195" y="104444"/>
                  </a:lnTo>
                  <a:lnTo>
                    <a:pt x="100037" y="105981"/>
                  </a:lnTo>
                  <a:lnTo>
                    <a:pt x="109118" y="100685"/>
                  </a:lnTo>
                  <a:lnTo>
                    <a:pt x="110655" y="94856"/>
                  </a:lnTo>
                  <a:lnTo>
                    <a:pt x="66351" y="18910"/>
                  </a:lnTo>
                  <a:close/>
                </a:path>
                <a:path extrusionOk="0" h="427354" w="111125">
                  <a:moveTo>
                    <a:pt x="64846" y="18910"/>
                  </a:moveTo>
                  <a:lnTo>
                    <a:pt x="45808" y="18910"/>
                  </a:lnTo>
                  <a:lnTo>
                    <a:pt x="45808" y="54127"/>
                  </a:lnTo>
                  <a:lnTo>
                    <a:pt x="55327" y="37808"/>
                  </a:lnTo>
                  <a:lnTo>
                    <a:pt x="47104" y="23710"/>
                  </a:lnTo>
                  <a:lnTo>
                    <a:pt x="64846" y="23710"/>
                  </a:lnTo>
                  <a:lnTo>
                    <a:pt x="64846" y="18910"/>
                  </a:lnTo>
                  <a:close/>
                </a:path>
                <a:path extrusionOk="0" h="427354" w="111125">
                  <a:moveTo>
                    <a:pt x="64846" y="23710"/>
                  </a:moveTo>
                  <a:lnTo>
                    <a:pt x="63550" y="23710"/>
                  </a:lnTo>
                  <a:lnTo>
                    <a:pt x="55327" y="37808"/>
                  </a:lnTo>
                  <a:lnTo>
                    <a:pt x="64846" y="54127"/>
                  </a:lnTo>
                  <a:lnTo>
                    <a:pt x="64846" y="23710"/>
                  </a:lnTo>
                  <a:close/>
                </a:path>
                <a:path extrusionOk="0" h="427354" w="111125">
                  <a:moveTo>
                    <a:pt x="63550" y="23710"/>
                  </a:moveTo>
                  <a:lnTo>
                    <a:pt x="47104" y="23710"/>
                  </a:lnTo>
                  <a:lnTo>
                    <a:pt x="55327" y="37808"/>
                  </a:lnTo>
                  <a:lnTo>
                    <a:pt x="63550" y="2371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7" name="Google Shape;1497;p100"/>
            <p:cNvSpPr/>
            <p:nvPr/>
          </p:nvSpPr>
          <p:spPr>
            <a:xfrm>
              <a:off x="3951274" y="4712855"/>
              <a:ext cx="165300" cy="157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8" name="Google Shape;1498;p100"/>
            <p:cNvSpPr/>
            <p:nvPr/>
          </p:nvSpPr>
          <p:spPr>
            <a:xfrm>
              <a:off x="3951274" y="4920069"/>
              <a:ext cx="165300" cy="157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9" name="Google Shape;1499;p100"/>
            <p:cNvSpPr/>
            <p:nvPr/>
          </p:nvSpPr>
          <p:spPr>
            <a:xfrm>
              <a:off x="3951274" y="5127282"/>
              <a:ext cx="165300" cy="157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0" name="Google Shape;1500;p100"/>
            <p:cNvSpPr/>
            <p:nvPr/>
          </p:nvSpPr>
          <p:spPr>
            <a:xfrm>
              <a:off x="3951274" y="5334495"/>
              <a:ext cx="165300" cy="157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1" name="Google Shape;1501;p100"/>
            <p:cNvSpPr/>
            <p:nvPr/>
          </p:nvSpPr>
          <p:spPr>
            <a:xfrm>
              <a:off x="3845585" y="4630509"/>
              <a:ext cx="365760" cy="956945"/>
            </a:xfrm>
            <a:custGeom>
              <a:rect b="b" l="l" r="r" t="t"/>
              <a:pathLst>
                <a:path extrusionOk="0" h="956945" w="365760">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2" name="Google Shape;1502;p100"/>
            <p:cNvSpPr/>
            <p:nvPr/>
          </p:nvSpPr>
          <p:spPr>
            <a:xfrm>
              <a:off x="3974757" y="5587072"/>
              <a:ext cx="111125" cy="438785"/>
            </a:xfrm>
            <a:custGeom>
              <a:rect b="b" l="l" r="r" t="t"/>
              <a:pathLst>
                <a:path extrusionOk="0" h="438785" w="111125">
                  <a:moveTo>
                    <a:pt x="54355" y="37805"/>
                  </a:moveTo>
                  <a:lnTo>
                    <a:pt x="45113" y="54287"/>
                  </a:lnTo>
                  <a:lnTo>
                    <a:pt x="51650" y="438268"/>
                  </a:lnTo>
                  <a:lnTo>
                    <a:pt x="70700" y="437944"/>
                  </a:lnTo>
                  <a:lnTo>
                    <a:pt x="64151" y="53957"/>
                  </a:lnTo>
                  <a:lnTo>
                    <a:pt x="54355" y="37805"/>
                  </a:lnTo>
                  <a:close/>
                </a:path>
                <a:path extrusionOk="0" h="438785" w="111125">
                  <a:moveTo>
                    <a:pt x="53708" y="0"/>
                  </a:moveTo>
                  <a:lnTo>
                    <a:pt x="0" y="95775"/>
                  </a:lnTo>
                  <a:lnTo>
                    <a:pt x="1638" y="101580"/>
                  </a:lnTo>
                  <a:lnTo>
                    <a:pt x="10820" y="106726"/>
                  </a:lnTo>
                  <a:lnTo>
                    <a:pt x="16624" y="105092"/>
                  </a:lnTo>
                  <a:lnTo>
                    <a:pt x="45113" y="54287"/>
                  </a:lnTo>
                  <a:lnTo>
                    <a:pt x="44513" y="19061"/>
                  </a:lnTo>
                  <a:lnTo>
                    <a:pt x="63550" y="18737"/>
                  </a:lnTo>
                  <a:lnTo>
                    <a:pt x="65070" y="18737"/>
                  </a:lnTo>
                  <a:lnTo>
                    <a:pt x="53708" y="0"/>
                  </a:lnTo>
                  <a:close/>
                </a:path>
                <a:path extrusionOk="0" h="438785" w="111125">
                  <a:moveTo>
                    <a:pt x="65070" y="18737"/>
                  </a:moveTo>
                  <a:lnTo>
                    <a:pt x="63550" y="18737"/>
                  </a:lnTo>
                  <a:lnTo>
                    <a:pt x="64151" y="53957"/>
                  </a:lnTo>
                  <a:lnTo>
                    <a:pt x="94361" y="103769"/>
                  </a:lnTo>
                  <a:lnTo>
                    <a:pt x="100215" y="105204"/>
                  </a:lnTo>
                  <a:lnTo>
                    <a:pt x="109207" y="99748"/>
                  </a:lnTo>
                  <a:lnTo>
                    <a:pt x="110642" y="93891"/>
                  </a:lnTo>
                  <a:lnTo>
                    <a:pt x="65070" y="18737"/>
                  </a:lnTo>
                  <a:close/>
                </a:path>
                <a:path extrusionOk="0" h="438785" w="111125">
                  <a:moveTo>
                    <a:pt x="63550" y="18737"/>
                  </a:moveTo>
                  <a:lnTo>
                    <a:pt x="44513" y="19061"/>
                  </a:lnTo>
                  <a:lnTo>
                    <a:pt x="45113" y="54287"/>
                  </a:lnTo>
                  <a:lnTo>
                    <a:pt x="54355" y="37805"/>
                  </a:lnTo>
                  <a:lnTo>
                    <a:pt x="45885" y="23839"/>
                  </a:lnTo>
                  <a:lnTo>
                    <a:pt x="62344" y="23558"/>
                  </a:lnTo>
                  <a:lnTo>
                    <a:pt x="63633" y="23558"/>
                  </a:lnTo>
                  <a:lnTo>
                    <a:pt x="63550" y="18737"/>
                  </a:lnTo>
                  <a:close/>
                </a:path>
                <a:path extrusionOk="0" h="438785" w="111125">
                  <a:moveTo>
                    <a:pt x="63633" y="23558"/>
                  </a:moveTo>
                  <a:lnTo>
                    <a:pt x="62344" y="23558"/>
                  </a:lnTo>
                  <a:lnTo>
                    <a:pt x="54355" y="37805"/>
                  </a:lnTo>
                  <a:lnTo>
                    <a:pt x="64151" y="53957"/>
                  </a:lnTo>
                  <a:lnTo>
                    <a:pt x="63633" y="23558"/>
                  </a:lnTo>
                  <a:close/>
                </a:path>
                <a:path extrusionOk="0" h="438785" w="111125">
                  <a:moveTo>
                    <a:pt x="62344" y="23558"/>
                  </a:moveTo>
                  <a:lnTo>
                    <a:pt x="45885" y="23839"/>
                  </a:lnTo>
                  <a:lnTo>
                    <a:pt x="54355" y="37805"/>
                  </a:lnTo>
                  <a:lnTo>
                    <a:pt x="62344" y="2355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3" name="Google Shape;1503;p100"/>
            <p:cNvSpPr/>
            <p:nvPr/>
          </p:nvSpPr>
          <p:spPr>
            <a:xfrm>
              <a:off x="4068381" y="5731944"/>
              <a:ext cx="236100" cy="2781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4" name="Google Shape;1504;p100"/>
            <p:cNvSpPr/>
            <p:nvPr/>
          </p:nvSpPr>
          <p:spPr>
            <a:xfrm>
              <a:off x="4086354" y="4381800"/>
              <a:ext cx="327600" cy="1989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5" name="Google Shape;1505;p100"/>
            <p:cNvSpPr/>
            <p:nvPr/>
          </p:nvSpPr>
          <p:spPr>
            <a:xfrm>
              <a:off x="3684254" y="2945194"/>
              <a:ext cx="313500" cy="1818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6" name="Google Shape;1506;p100"/>
            <p:cNvSpPr/>
            <p:nvPr/>
          </p:nvSpPr>
          <p:spPr>
            <a:xfrm>
              <a:off x="3958742" y="3224123"/>
              <a:ext cx="165300" cy="174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7" name="Google Shape;1507;p100"/>
            <p:cNvSpPr/>
            <p:nvPr/>
          </p:nvSpPr>
          <p:spPr>
            <a:xfrm>
              <a:off x="3958742" y="3456546"/>
              <a:ext cx="165300" cy="1740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8" name="Google Shape;1508;p100"/>
            <p:cNvSpPr/>
            <p:nvPr/>
          </p:nvSpPr>
          <p:spPr>
            <a:xfrm>
              <a:off x="3958742" y="3688969"/>
              <a:ext cx="165300" cy="1740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9" name="Google Shape;1509;p100"/>
            <p:cNvSpPr/>
            <p:nvPr/>
          </p:nvSpPr>
          <p:spPr>
            <a:xfrm>
              <a:off x="3958742" y="3921379"/>
              <a:ext cx="165300" cy="174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0" name="Google Shape;1510;p100"/>
            <p:cNvSpPr/>
            <p:nvPr/>
          </p:nvSpPr>
          <p:spPr>
            <a:xfrm>
              <a:off x="3853052" y="3130613"/>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1" name="Google Shape;1511;p100"/>
            <p:cNvSpPr/>
            <p:nvPr/>
          </p:nvSpPr>
          <p:spPr>
            <a:xfrm>
              <a:off x="3155264" y="3644595"/>
              <a:ext cx="934720" cy="986154"/>
            </a:xfrm>
            <a:custGeom>
              <a:rect b="b" l="l" r="r" t="t"/>
              <a:pathLst>
                <a:path extrusionOk="0" h="986154" w="934720">
                  <a:moveTo>
                    <a:pt x="699312" y="55333"/>
                  </a:moveTo>
                  <a:lnTo>
                    <a:pt x="604469" y="0"/>
                  </a:lnTo>
                  <a:lnTo>
                    <a:pt x="598627" y="1536"/>
                  </a:lnTo>
                  <a:lnTo>
                    <a:pt x="593331" y="10617"/>
                  </a:lnTo>
                  <a:lnTo>
                    <a:pt x="594868" y="16459"/>
                  </a:lnTo>
                  <a:lnTo>
                    <a:pt x="645172" y="45808"/>
                  </a:lnTo>
                  <a:lnTo>
                    <a:pt x="0" y="45796"/>
                  </a:lnTo>
                  <a:lnTo>
                    <a:pt x="0" y="64846"/>
                  </a:lnTo>
                  <a:lnTo>
                    <a:pt x="645172" y="64846"/>
                  </a:lnTo>
                  <a:lnTo>
                    <a:pt x="594868" y="94195"/>
                  </a:lnTo>
                  <a:lnTo>
                    <a:pt x="593331" y="100037"/>
                  </a:lnTo>
                  <a:lnTo>
                    <a:pt x="598627" y="109118"/>
                  </a:lnTo>
                  <a:lnTo>
                    <a:pt x="604469" y="110655"/>
                  </a:lnTo>
                  <a:lnTo>
                    <a:pt x="682980" y="64858"/>
                  </a:lnTo>
                  <a:lnTo>
                    <a:pt x="699312" y="55333"/>
                  </a:lnTo>
                  <a:close/>
                </a:path>
                <a:path extrusionOk="0" h="986154" w="934720">
                  <a:moveTo>
                    <a:pt x="934326" y="654723"/>
                  </a:moveTo>
                  <a:lnTo>
                    <a:pt x="891159" y="577659"/>
                  </a:lnTo>
                  <a:lnTo>
                    <a:pt x="880668" y="558927"/>
                  </a:lnTo>
                  <a:lnTo>
                    <a:pt x="823683" y="652792"/>
                  </a:lnTo>
                  <a:lnTo>
                    <a:pt x="825119" y="658647"/>
                  </a:lnTo>
                  <a:lnTo>
                    <a:pt x="834110" y="664108"/>
                  </a:lnTo>
                  <a:lnTo>
                    <a:pt x="839978" y="662686"/>
                  </a:lnTo>
                  <a:lnTo>
                    <a:pt x="842695" y="658177"/>
                  </a:lnTo>
                  <a:lnTo>
                    <a:pt x="870191" y="612889"/>
                  </a:lnTo>
                  <a:lnTo>
                    <a:pt x="863676" y="985748"/>
                  </a:lnTo>
                  <a:lnTo>
                    <a:pt x="882726" y="986078"/>
                  </a:lnTo>
                  <a:lnTo>
                    <a:pt x="889241" y="613244"/>
                  </a:lnTo>
                  <a:lnTo>
                    <a:pt x="917702" y="664032"/>
                  </a:lnTo>
                  <a:lnTo>
                    <a:pt x="923505" y="665670"/>
                  </a:lnTo>
                  <a:lnTo>
                    <a:pt x="932688" y="660539"/>
                  </a:lnTo>
                  <a:lnTo>
                    <a:pt x="934326" y="65472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2" name="Google Shape;1512;p100"/>
            <p:cNvSpPr/>
            <p:nvPr/>
          </p:nvSpPr>
          <p:spPr>
            <a:xfrm>
              <a:off x="3268611" y="3374237"/>
              <a:ext cx="427500" cy="2922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3" name="Google Shape;1513;p100"/>
            <p:cNvSpPr/>
            <p:nvPr/>
          </p:nvSpPr>
          <p:spPr>
            <a:xfrm>
              <a:off x="2536394" y="2959454"/>
              <a:ext cx="306300" cy="1764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4" name="Google Shape;1514;p100"/>
            <p:cNvSpPr/>
            <p:nvPr/>
          </p:nvSpPr>
          <p:spPr>
            <a:xfrm>
              <a:off x="2885592" y="3228149"/>
              <a:ext cx="165300" cy="1740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5" name="Google Shape;1515;p100"/>
            <p:cNvSpPr/>
            <p:nvPr/>
          </p:nvSpPr>
          <p:spPr>
            <a:xfrm>
              <a:off x="2885592" y="3460572"/>
              <a:ext cx="165300" cy="1740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6" name="Google Shape;1516;p100"/>
            <p:cNvSpPr/>
            <p:nvPr/>
          </p:nvSpPr>
          <p:spPr>
            <a:xfrm>
              <a:off x="2885592" y="3692994"/>
              <a:ext cx="165300" cy="174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7" name="Google Shape;1517;p100"/>
            <p:cNvSpPr/>
            <p:nvPr/>
          </p:nvSpPr>
          <p:spPr>
            <a:xfrm>
              <a:off x="2885592" y="3925404"/>
              <a:ext cx="165300" cy="174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8" name="Google Shape;1518;p100"/>
            <p:cNvSpPr/>
            <p:nvPr/>
          </p:nvSpPr>
          <p:spPr>
            <a:xfrm>
              <a:off x="2779902" y="3134639"/>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9" name="Google Shape;1519;p100"/>
            <p:cNvSpPr/>
            <p:nvPr/>
          </p:nvSpPr>
          <p:spPr>
            <a:xfrm>
              <a:off x="4221607" y="3642690"/>
              <a:ext cx="699770" cy="111125"/>
            </a:xfrm>
            <a:custGeom>
              <a:rect b="b" l="l" r="r" t="t"/>
              <a:pathLst>
                <a:path extrusionOk="0" h="111125" w="699770">
                  <a:moveTo>
                    <a:pt x="604469" y="0"/>
                  </a:moveTo>
                  <a:lnTo>
                    <a:pt x="598627" y="1536"/>
                  </a:lnTo>
                  <a:lnTo>
                    <a:pt x="593331" y="10617"/>
                  </a:lnTo>
                  <a:lnTo>
                    <a:pt x="594867" y="16459"/>
                  </a:lnTo>
                  <a:lnTo>
                    <a:pt x="645191" y="45808"/>
                  </a:lnTo>
                  <a:lnTo>
                    <a:pt x="680402" y="45808"/>
                  </a:lnTo>
                  <a:lnTo>
                    <a:pt x="680402" y="64858"/>
                  </a:lnTo>
                  <a:lnTo>
                    <a:pt x="645171" y="64858"/>
                  </a:lnTo>
                  <a:lnTo>
                    <a:pt x="594867" y="94195"/>
                  </a:lnTo>
                  <a:lnTo>
                    <a:pt x="593331" y="100037"/>
                  </a:lnTo>
                  <a:lnTo>
                    <a:pt x="598627" y="109118"/>
                  </a:lnTo>
                  <a:lnTo>
                    <a:pt x="604469" y="110655"/>
                  </a:lnTo>
                  <a:lnTo>
                    <a:pt x="682982" y="64858"/>
                  </a:lnTo>
                  <a:lnTo>
                    <a:pt x="680402" y="64858"/>
                  </a:lnTo>
                  <a:lnTo>
                    <a:pt x="683004" y="64846"/>
                  </a:lnTo>
                  <a:lnTo>
                    <a:pt x="699312" y="55333"/>
                  </a:lnTo>
                  <a:lnTo>
                    <a:pt x="604469" y="0"/>
                  </a:lnTo>
                  <a:close/>
                </a:path>
                <a:path extrusionOk="0" h="111125" w="699770">
                  <a:moveTo>
                    <a:pt x="661514" y="55327"/>
                  </a:moveTo>
                  <a:lnTo>
                    <a:pt x="645172" y="64858"/>
                  </a:lnTo>
                  <a:lnTo>
                    <a:pt x="680402" y="64858"/>
                  </a:lnTo>
                  <a:lnTo>
                    <a:pt x="680402" y="63550"/>
                  </a:lnTo>
                  <a:lnTo>
                    <a:pt x="675614" y="63550"/>
                  </a:lnTo>
                  <a:lnTo>
                    <a:pt x="661514" y="55327"/>
                  </a:lnTo>
                  <a:close/>
                </a:path>
                <a:path extrusionOk="0" h="111125" w="699770">
                  <a:moveTo>
                    <a:pt x="0" y="45796"/>
                  </a:moveTo>
                  <a:lnTo>
                    <a:pt x="0" y="64846"/>
                  </a:lnTo>
                  <a:lnTo>
                    <a:pt x="645193" y="64846"/>
                  </a:lnTo>
                  <a:lnTo>
                    <a:pt x="661514" y="55327"/>
                  </a:lnTo>
                  <a:lnTo>
                    <a:pt x="645191" y="45808"/>
                  </a:lnTo>
                  <a:lnTo>
                    <a:pt x="0" y="45796"/>
                  </a:lnTo>
                  <a:close/>
                </a:path>
                <a:path extrusionOk="0" h="111125" w="699770">
                  <a:moveTo>
                    <a:pt x="675614" y="47104"/>
                  </a:moveTo>
                  <a:lnTo>
                    <a:pt x="661514" y="55327"/>
                  </a:lnTo>
                  <a:lnTo>
                    <a:pt x="675614" y="63550"/>
                  </a:lnTo>
                  <a:lnTo>
                    <a:pt x="675614" y="47104"/>
                  </a:lnTo>
                  <a:close/>
                </a:path>
                <a:path extrusionOk="0" h="111125" w="699770">
                  <a:moveTo>
                    <a:pt x="680402" y="47104"/>
                  </a:moveTo>
                  <a:lnTo>
                    <a:pt x="675614" y="47104"/>
                  </a:lnTo>
                  <a:lnTo>
                    <a:pt x="675614" y="63550"/>
                  </a:lnTo>
                  <a:lnTo>
                    <a:pt x="680402" y="63550"/>
                  </a:lnTo>
                  <a:lnTo>
                    <a:pt x="680402" y="47104"/>
                  </a:lnTo>
                  <a:close/>
                </a:path>
                <a:path extrusionOk="0" h="111125" w="699770">
                  <a:moveTo>
                    <a:pt x="645191" y="45808"/>
                  </a:moveTo>
                  <a:lnTo>
                    <a:pt x="661514" y="55327"/>
                  </a:lnTo>
                  <a:lnTo>
                    <a:pt x="675614" y="47104"/>
                  </a:lnTo>
                  <a:lnTo>
                    <a:pt x="680402" y="47104"/>
                  </a:lnTo>
                  <a:lnTo>
                    <a:pt x="680402" y="45808"/>
                  </a:lnTo>
                  <a:lnTo>
                    <a:pt x="645191" y="4580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0" name="Google Shape;1520;p100"/>
            <p:cNvSpPr/>
            <p:nvPr/>
          </p:nvSpPr>
          <p:spPr>
            <a:xfrm>
              <a:off x="4334954" y="3374237"/>
              <a:ext cx="427500" cy="2922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1" name="Google Shape;1521;p100"/>
            <p:cNvSpPr/>
            <p:nvPr/>
          </p:nvSpPr>
          <p:spPr>
            <a:xfrm>
              <a:off x="4701712" y="2925813"/>
              <a:ext cx="326100" cy="2103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2" name="Google Shape;1522;p100"/>
            <p:cNvSpPr/>
            <p:nvPr/>
          </p:nvSpPr>
          <p:spPr>
            <a:xfrm>
              <a:off x="5026571" y="3255060"/>
              <a:ext cx="165300" cy="174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3" name="Google Shape;1523;p100"/>
            <p:cNvSpPr/>
            <p:nvPr/>
          </p:nvSpPr>
          <p:spPr>
            <a:xfrm>
              <a:off x="5026571" y="3487470"/>
              <a:ext cx="165300" cy="174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4" name="Google Shape;1524;p100"/>
            <p:cNvSpPr/>
            <p:nvPr/>
          </p:nvSpPr>
          <p:spPr>
            <a:xfrm>
              <a:off x="5026571" y="3719893"/>
              <a:ext cx="165300" cy="174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5" name="Google Shape;1525;p100"/>
            <p:cNvSpPr/>
            <p:nvPr/>
          </p:nvSpPr>
          <p:spPr>
            <a:xfrm>
              <a:off x="5026571" y="3952316"/>
              <a:ext cx="165300" cy="1740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6" name="Google Shape;1526;p100"/>
            <p:cNvSpPr/>
            <p:nvPr/>
          </p:nvSpPr>
          <p:spPr>
            <a:xfrm>
              <a:off x="4920868" y="3161538"/>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7" name="Google Shape;1527;p100"/>
            <p:cNvSpPr/>
            <p:nvPr/>
          </p:nvSpPr>
          <p:spPr>
            <a:xfrm>
              <a:off x="5760139" y="2925813"/>
              <a:ext cx="322800" cy="2103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8" name="Google Shape;1528;p100"/>
            <p:cNvSpPr/>
            <p:nvPr/>
          </p:nvSpPr>
          <p:spPr>
            <a:xfrm>
              <a:off x="5978131" y="3170783"/>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9" name="Google Shape;1529;p100"/>
            <p:cNvSpPr/>
            <p:nvPr/>
          </p:nvSpPr>
          <p:spPr>
            <a:xfrm>
              <a:off x="5278869" y="3651935"/>
              <a:ext cx="699770" cy="111125"/>
            </a:xfrm>
            <a:custGeom>
              <a:rect b="b" l="l" r="r" t="t"/>
              <a:pathLst>
                <a:path extrusionOk="0" h="111125" w="699770">
                  <a:moveTo>
                    <a:pt x="661501" y="55327"/>
                  </a:moveTo>
                  <a:lnTo>
                    <a:pt x="594855" y="94195"/>
                  </a:lnTo>
                  <a:lnTo>
                    <a:pt x="593331" y="100037"/>
                  </a:lnTo>
                  <a:lnTo>
                    <a:pt x="598627" y="109118"/>
                  </a:lnTo>
                  <a:lnTo>
                    <a:pt x="604456" y="110655"/>
                  </a:lnTo>
                  <a:lnTo>
                    <a:pt x="682980" y="64858"/>
                  </a:lnTo>
                  <a:lnTo>
                    <a:pt x="680402" y="64858"/>
                  </a:lnTo>
                  <a:lnTo>
                    <a:pt x="680402" y="63550"/>
                  </a:lnTo>
                  <a:lnTo>
                    <a:pt x="675601" y="63550"/>
                  </a:lnTo>
                  <a:lnTo>
                    <a:pt x="661501" y="55327"/>
                  </a:lnTo>
                  <a:close/>
                </a:path>
                <a:path extrusionOk="0" h="111125" w="699770">
                  <a:moveTo>
                    <a:pt x="645180" y="45808"/>
                  </a:moveTo>
                  <a:lnTo>
                    <a:pt x="0" y="45808"/>
                  </a:lnTo>
                  <a:lnTo>
                    <a:pt x="0" y="64858"/>
                  </a:lnTo>
                  <a:lnTo>
                    <a:pt x="645158" y="64858"/>
                  </a:lnTo>
                  <a:lnTo>
                    <a:pt x="661501" y="55327"/>
                  </a:lnTo>
                  <a:lnTo>
                    <a:pt x="645180" y="45808"/>
                  </a:lnTo>
                  <a:close/>
                </a:path>
                <a:path extrusionOk="0" h="111125" w="699770">
                  <a:moveTo>
                    <a:pt x="682983" y="45808"/>
                  </a:moveTo>
                  <a:lnTo>
                    <a:pt x="680402" y="45808"/>
                  </a:lnTo>
                  <a:lnTo>
                    <a:pt x="680402" y="64858"/>
                  </a:lnTo>
                  <a:lnTo>
                    <a:pt x="682980" y="64858"/>
                  </a:lnTo>
                  <a:lnTo>
                    <a:pt x="699312" y="55333"/>
                  </a:lnTo>
                  <a:lnTo>
                    <a:pt x="682983" y="45808"/>
                  </a:lnTo>
                  <a:close/>
                </a:path>
                <a:path extrusionOk="0" h="111125" w="699770">
                  <a:moveTo>
                    <a:pt x="675601" y="47104"/>
                  </a:moveTo>
                  <a:lnTo>
                    <a:pt x="661501" y="55327"/>
                  </a:lnTo>
                  <a:lnTo>
                    <a:pt x="675601" y="63550"/>
                  </a:lnTo>
                  <a:lnTo>
                    <a:pt x="675601" y="47104"/>
                  </a:lnTo>
                  <a:close/>
                </a:path>
                <a:path extrusionOk="0" h="111125" w="699770">
                  <a:moveTo>
                    <a:pt x="680402" y="47104"/>
                  </a:moveTo>
                  <a:lnTo>
                    <a:pt x="675601" y="47104"/>
                  </a:lnTo>
                  <a:lnTo>
                    <a:pt x="675601" y="63550"/>
                  </a:lnTo>
                  <a:lnTo>
                    <a:pt x="680402" y="63550"/>
                  </a:lnTo>
                  <a:lnTo>
                    <a:pt x="680402" y="47104"/>
                  </a:lnTo>
                  <a:close/>
                </a:path>
                <a:path extrusionOk="0" h="111125" w="699770">
                  <a:moveTo>
                    <a:pt x="604456" y="0"/>
                  </a:moveTo>
                  <a:lnTo>
                    <a:pt x="598627" y="1536"/>
                  </a:lnTo>
                  <a:lnTo>
                    <a:pt x="593331" y="10617"/>
                  </a:lnTo>
                  <a:lnTo>
                    <a:pt x="594855" y="16459"/>
                  </a:lnTo>
                  <a:lnTo>
                    <a:pt x="661501" y="55327"/>
                  </a:lnTo>
                  <a:lnTo>
                    <a:pt x="675601" y="47104"/>
                  </a:lnTo>
                  <a:lnTo>
                    <a:pt x="680402" y="47104"/>
                  </a:lnTo>
                  <a:lnTo>
                    <a:pt x="680402" y="45808"/>
                  </a:lnTo>
                  <a:lnTo>
                    <a:pt x="682983" y="45808"/>
                  </a:lnTo>
                  <a:lnTo>
                    <a:pt x="604456"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0" name="Google Shape;1530;p100"/>
            <p:cNvSpPr/>
            <p:nvPr/>
          </p:nvSpPr>
          <p:spPr>
            <a:xfrm>
              <a:off x="5392216" y="3374237"/>
              <a:ext cx="427500" cy="2922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1" name="Google Shape;1531;p100"/>
            <p:cNvSpPr/>
            <p:nvPr/>
          </p:nvSpPr>
          <p:spPr>
            <a:xfrm>
              <a:off x="5614530" y="4971664"/>
              <a:ext cx="327600" cy="2043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2" name="Google Shape;1532;p100"/>
            <p:cNvSpPr/>
            <p:nvPr/>
          </p:nvSpPr>
          <p:spPr>
            <a:xfrm>
              <a:off x="6076365" y="4753025"/>
              <a:ext cx="165300" cy="1572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3" name="Google Shape;1533;p100"/>
            <p:cNvSpPr/>
            <p:nvPr/>
          </p:nvSpPr>
          <p:spPr>
            <a:xfrm>
              <a:off x="6076365" y="4960239"/>
              <a:ext cx="165300" cy="157200"/>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4" name="Google Shape;1534;p100"/>
            <p:cNvSpPr/>
            <p:nvPr/>
          </p:nvSpPr>
          <p:spPr>
            <a:xfrm>
              <a:off x="6076365" y="5167452"/>
              <a:ext cx="165300" cy="157200"/>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5" name="Google Shape;1535;p100"/>
            <p:cNvSpPr/>
            <p:nvPr/>
          </p:nvSpPr>
          <p:spPr>
            <a:xfrm>
              <a:off x="6076365" y="5374678"/>
              <a:ext cx="165300" cy="157200"/>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6" name="Google Shape;1536;p100"/>
            <p:cNvSpPr/>
            <p:nvPr/>
          </p:nvSpPr>
          <p:spPr>
            <a:xfrm>
              <a:off x="5970676" y="4670691"/>
              <a:ext cx="365760" cy="956945"/>
            </a:xfrm>
            <a:custGeom>
              <a:rect b="b" l="l" r="r" t="t"/>
              <a:pathLst>
                <a:path extrusionOk="0" h="956945" w="365760">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7" name="Google Shape;1537;p100"/>
            <p:cNvSpPr/>
            <p:nvPr/>
          </p:nvSpPr>
          <p:spPr>
            <a:xfrm>
              <a:off x="6098222" y="5627245"/>
              <a:ext cx="111125" cy="438150"/>
            </a:xfrm>
            <a:custGeom>
              <a:rect b="b" l="l" r="r" t="t"/>
              <a:pathLst>
                <a:path extrusionOk="0" h="438150" w="111125">
                  <a:moveTo>
                    <a:pt x="55333" y="37810"/>
                  </a:moveTo>
                  <a:lnTo>
                    <a:pt x="45808" y="54137"/>
                  </a:lnTo>
                  <a:lnTo>
                    <a:pt x="45808" y="438106"/>
                  </a:lnTo>
                  <a:lnTo>
                    <a:pt x="64858" y="438106"/>
                  </a:lnTo>
                  <a:lnTo>
                    <a:pt x="64858" y="54137"/>
                  </a:lnTo>
                  <a:lnTo>
                    <a:pt x="55333" y="37810"/>
                  </a:lnTo>
                  <a:close/>
                </a:path>
                <a:path extrusionOk="0" h="438150" w="111125">
                  <a:moveTo>
                    <a:pt x="55333" y="0"/>
                  </a:moveTo>
                  <a:lnTo>
                    <a:pt x="0" y="94848"/>
                  </a:lnTo>
                  <a:lnTo>
                    <a:pt x="1536" y="100680"/>
                  </a:lnTo>
                  <a:lnTo>
                    <a:pt x="10629" y="105981"/>
                  </a:lnTo>
                  <a:lnTo>
                    <a:pt x="16459" y="104447"/>
                  </a:lnTo>
                  <a:lnTo>
                    <a:pt x="45808" y="54137"/>
                  </a:lnTo>
                  <a:lnTo>
                    <a:pt x="45808" y="18903"/>
                  </a:lnTo>
                  <a:lnTo>
                    <a:pt x="66361" y="18903"/>
                  </a:lnTo>
                  <a:lnTo>
                    <a:pt x="55333" y="0"/>
                  </a:lnTo>
                  <a:close/>
                </a:path>
                <a:path extrusionOk="0" h="438150" w="111125">
                  <a:moveTo>
                    <a:pt x="66361" y="18903"/>
                  </a:moveTo>
                  <a:lnTo>
                    <a:pt x="64858" y="18903"/>
                  </a:lnTo>
                  <a:lnTo>
                    <a:pt x="64858" y="54137"/>
                  </a:lnTo>
                  <a:lnTo>
                    <a:pt x="94208" y="104447"/>
                  </a:lnTo>
                  <a:lnTo>
                    <a:pt x="100037" y="105981"/>
                  </a:lnTo>
                  <a:lnTo>
                    <a:pt x="109118" y="100680"/>
                  </a:lnTo>
                  <a:lnTo>
                    <a:pt x="110655" y="94848"/>
                  </a:lnTo>
                  <a:lnTo>
                    <a:pt x="66361" y="18903"/>
                  </a:lnTo>
                  <a:close/>
                </a:path>
                <a:path extrusionOk="0" h="438150" w="111125">
                  <a:moveTo>
                    <a:pt x="64858" y="18903"/>
                  </a:moveTo>
                  <a:lnTo>
                    <a:pt x="45808" y="18903"/>
                  </a:lnTo>
                  <a:lnTo>
                    <a:pt x="45808" y="54137"/>
                  </a:lnTo>
                  <a:lnTo>
                    <a:pt x="55333" y="37810"/>
                  </a:lnTo>
                  <a:lnTo>
                    <a:pt x="47104" y="23703"/>
                  </a:lnTo>
                  <a:lnTo>
                    <a:pt x="64858" y="23703"/>
                  </a:lnTo>
                  <a:lnTo>
                    <a:pt x="64858" y="18903"/>
                  </a:lnTo>
                  <a:close/>
                </a:path>
                <a:path extrusionOk="0" h="438150" w="111125">
                  <a:moveTo>
                    <a:pt x="64858" y="23703"/>
                  </a:moveTo>
                  <a:lnTo>
                    <a:pt x="63563" y="23703"/>
                  </a:lnTo>
                  <a:lnTo>
                    <a:pt x="55333" y="37810"/>
                  </a:lnTo>
                  <a:lnTo>
                    <a:pt x="64858" y="54137"/>
                  </a:lnTo>
                  <a:lnTo>
                    <a:pt x="64858" y="23703"/>
                  </a:lnTo>
                  <a:close/>
                </a:path>
                <a:path extrusionOk="0" h="438150" w="111125">
                  <a:moveTo>
                    <a:pt x="63563" y="23703"/>
                  </a:moveTo>
                  <a:lnTo>
                    <a:pt x="47104" y="23703"/>
                  </a:lnTo>
                  <a:lnTo>
                    <a:pt x="55333" y="37810"/>
                  </a:lnTo>
                  <a:lnTo>
                    <a:pt x="63563" y="2370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8" name="Google Shape;1538;p100"/>
            <p:cNvSpPr/>
            <p:nvPr/>
          </p:nvSpPr>
          <p:spPr>
            <a:xfrm>
              <a:off x="6177927" y="5731944"/>
              <a:ext cx="236100" cy="2781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9" name="Google Shape;1539;p100"/>
            <p:cNvSpPr/>
            <p:nvPr/>
          </p:nvSpPr>
          <p:spPr>
            <a:xfrm>
              <a:off x="6211445" y="4381800"/>
              <a:ext cx="327600" cy="1989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0" name="Google Shape;1540;p100"/>
            <p:cNvSpPr/>
            <p:nvPr/>
          </p:nvSpPr>
          <p:spPr>
            <a:xfrm>
              <a:off x="6105690" y="4243692"/>
              <a:ext cx="111125" cy="427354"/>
            </a:xfrm>
            <a:custGeom>
              <a:rect b="b" l="l" r="r" t="t"/>
              <a:pathLst>
                <a:path extrusionOk="0" h="427354" w="111125">
                  <a:moveTo>
                    <a:pt x="55321" y="37818"/>
                  </a:moveTo>
                  <a:lnTo>
                    <a:pt x="45796" y="54145"/>
                  </a:lnTo>
                  <a:lnTo>
                    <a:pt x="45796" y="426999"/>
                  </a:lnTo>
                  <a:lnTo>
                    <a:pt x="64846" y="426999"/>
                  </a:lnTo>
                  <a:lnTo>
                    <a:pt x="64846" y="54145"/>
                  </a:lnTo>
                  <a:lnTo>
                    <a:pt x="55321" y="37818"/>
                  </a:lnTo>
                  <a:close/>
                </a:path>
                <a:path extrusionOk="0" h="427354" w="111125">
                  <a:moveTo>
                    <a:pt x="55321" y="0"/>
                  </a:moveTo>
                  <a:lnTo>
                    <a:pt x="0" y="94856"/>
                  </a:lnTo>
                  <a:lnTo>
                    <a:pt x="1536" y="100685"/>
                  </a:lnTo>
                  <a:lnTo>
                    <a:pt x="10617" y="105981"/>
                  </a:lnTo>
                  <a:lnTo>
                    <a:pt x="16446" y="104457"/>
                  </a:lnTo>
                  <a:lnTo>
                    <a:pt x="45796" y="54145"/>
                  </a:lnTo>
                  <a:lnTo>
                    <a:pt x="45796" y="18910"/>
                  </a:lnTo>
                  <a:lnTo>
                    <a:pt x="66351" y="18910"/>
                  </a:lnTo>
                  <a:lnTo>
                    <a:pt x="55321" y="0"/>
                  </a:lnTo>
                  <a:close/>
                </a:path>
                <a:path extrusionOk="0" h="427354" w="111125">
                  <a:moveTo>
                    <a:pt x="66351" y="18910"/>
                  </a:moveTo>
                  <a:lnTo>
                    <a:pt x="64846" y="18910"/>
                  </a:lnTo>
                  <a:lnTo>
                    <a:pt x="64846" y="54145"/>
                  </a:lnTo>
                  <a:lnTo>
                    <a:pt x="94195" y="104457"/>
                  </a:lnTo>
                  <a:lnTo>
                    <a:pt x="100025" y="105981"/>
                  </a:lnTo>
                  <a:lnTo>
                    <a:pt x="109118" y="100685"/>
                  </a:lnTo>
                  <a:lnTo>
                    <a:pt x="110655" y="94856"/>
                  </a:lnTo>
                  <a:lnTo>
                    <a:pt x="66351" y="18910"/>
                  </a:lnTo>
                  <a:close/>
                </a:path>
                <a:path extrusionOk="0" h="427354" w="111125">
                  <a:moveTo>
                    <a:pt x="64846" y="18910"/>
                  </a:moveTo>
                  <a:lnTo>
                    <a:pt x="45796" y="18910"/>
                  </a:lnTo>
                  <a:lnTo>
                    <a:pt x="45796" y="54145"/>
                  </a:lnTo>
                  <a:lnTo>
                    <a:pt x="55321" y="37818"/>
                  </a:lnTo>
                  <a:lnTo>
                    <a:pt x="47091" y="23710"/>
                  </a:lnTo>
                  <a:lnTo>
                    <a:pt x="64846" y="23710"/>
                  </a:lnTo>
                  <a:lnTo>
                    <a:pt x="64846" y="18910"/>
                  </a:lnTo>
                  <a:close/>
                </a:path>
                <a:path extrusionOk="0" h="427354" w="111125">
                  <a:moveTo>
                    <a:pt x="64846" y="23710"/>
                  </a:moveTo>
                  <a:lnTo>
                    <a:pt x="63550" y="23710"/>
                  </a:lnTo>
                  <a:lnTo>
                    <a:pt x="55321" y="37818"/>
                  </a:lnTo>
                  <a:lnTo>
                    <a:pt x="64846" y="54145"/>
                  </a:lnTo>
                  <a:lnTo>
                    <a:pt x="64846" y="23710"/>
                  </a:lnTo>
                  <a:close/>
                </a:path>
                <a:path extrusionOk="0" h="427354" w="111125">
                  <a:moveTo>
                    <a:pt x="63550" y="23710"/>
                  </a:moveTo>
                  <a:lnTo>
                    <a:pt x="47091" y="23710"/>
                  </a:lnTo>
                  <a:lnTo>
                    <a:pt x="55321" y="37818"/>
                  </a:lnTo>
                  <a:lnTo>
                    <a:pt x="63550" y="2371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1" name="Google Shape;1541;p100"/>
            <p:cNvSpPr/>
            <p:nvPr/>
          </p:nvSpPr>
          <p:spPr>
            <a:xfrm>
              <a:off x="6083820" y="3264306"/>
              <a:ext cx="165300" cy="174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2" name="Google Shape;1542;p100"/>
            <p:cNvSpPr/>
            <p:nvPr/>
          </p:nvSpPr>
          <p:spPr>
            <a:xfrm>
              <a:off x="6083820" y="3496716"/>
              <a:ext cx="165300" cy="174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3" name="Google Shape;1543;p100"/>
            <p:cNvSpPr/>
            <p:nvPr/>
          </p:nvSpPr>
          <p:spPr>
            <a:xfrm>
              <a:off x="6083820" y="3729139"/>
              <a:ext cx="165300" cy="174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4" name="Google Shape;1544;p100"/>
            <p:cNvSpPr/>
            <p:nvPr/>
          </p:nvSpPr>
          <p:spPr>
            <a:xfrm>
              <a:off x="6083820" y="3961561"/>
              <a:ext cx="165300" cy="1740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5" name="Google Shape;1545;p100"/>
            <p:cNvSpPr/>
            <p:nvPr/>
          </p:nvSpPr>
          <p:spPr>
            <a:xfrm>
              <a:off x="6355346" y="3642690"/>
              <a:ext cx="699770" cy="111125"/>
            </a:xfrm>
            <a:custGeom>
              <a:rect b="b" l="l" r="r" t="t"/>
              <a:pathLst>
                <a:path extrusionOk="0" h="111125" w="699770">
                  <a:moveTo>
                    <a:pt x="604469" y="0"/>
                  </a:moveTo>
                  <a:lnTo>
                    <a:pt x="598627" y="1536"/>
                  </a:lnTo>
                  <a:lnTo>
                    <a:pt x="593331" y="10617"/>
                  </a:lnTo>
                  <a:lnTo>
                    <a:pt x="594867" y="16459"/>
                  </a:lnTo>
                  <a:lnTo>
                    <a:pt x="645191" y="45808"/>
                  </a:lnTo>
                  <a:lnTo>
                    <a:pt x="680402" y="45808"/>
                  </a:lnTo>
                  <a:lnTo>
                    <a:pt x="680402" y="64858"/>
                  </a:lnTo>
                  <a:lnTo>
                    <a:pt x="645171" y="64858"/>
                  </a:lnTo>
                  <a:lnTo>
                    <a:pt x="594867" y="94195"/>
                  </a:lnTo>
                  <a:lnTo>
                    <a:pt x="593331" y="100037"/>
                  </a:lnTo>
                  <a:lnTo>
                    <a:pt x="598627" y="109118"/>
                  </a:lnTo>
                  <a:lnTo>
                    <a:pt x="604469" y="110655"/>
                  </a:lnTo>
                  <a:lnTo>
                    <a:pt x="682982" y="64858"/>
                  </a:lnTo>
                  <a:lnTo>
                    <a:pt x="680402" y="64858"/>
                  </a:lnTo>
                  <a:lnTo>
                    <a:pt x="683004" y="64846"/>
                  </a:lnTo>
                  <a:lnTo>
                    <a:pt x="699312" y="55333"/>
                  </a:lnTo>
                  <a:lnTo>
                    <a:pt x="604469" y="0"/>
                  </a:lnTo>
                  <a:close/>
                </a:path>
                <a:path extrusionOk="0" h="111125" w="699770">
                  <a:moveTo>
                    <a:pt x="661514" y="55327"/>
                  </a:moveTo>
                  <a:lnTo>
                    <a:pt x="645172" y="64858"/>
                  </a:lnTo>
                  <a:lnTo>
                    <a:pt x="680402" y="64858"/>
                  </a:lnTo>
                  <a:lnTo>
                    <a:pt x="680402" y="63550"/>
                  </a:lnTo>
                  <a:lnTo>
                    <a:pt x="675614" y="63550"/>
                  </a:lnTo>
                  <a:lnTo>
                    <a:pt x="661514" y="55327"/>
                  </a:lnTo>
                  <a:close/>
                </a:path>
                <a:path extrusionOk="0" h="111125" w="699770">
                  <a:moveTo>
                    <a:pt x="0" y="45796"/>
                  </a:moveTo>
                  <a:lnTo>
                    <a:pt x="0" y="64846"/>
                  </a:lnTo>
                  <a:lnTo>
                    <a:pt x="645193" y="64846"/>
                  </a:lnTo>
                  <a:lnTo>
                    <a:pt x="661514" y="55327"/>
                  </a:lnTo>
                  <a:lnTo>
                    <a:pt x="645191" y="45808"/>
                  </a:lnTo>
                  <a:lnTo>
                    <a:pt x="0" y="45796"/>
                  </a:lnTo>
                  <a:close/>
                </a:path>
                <a:path extrusionOk="0" h="111125" w="699770">
                  <a:moveTo>
                    <a:pt x="675614" y="47104"/>
                  </a:moveTo>
                  <a:lnTo>
                    <a:pt x="661514" y="55327"/>
                  </a:lnTo>
                  <a:lnTo>
                    <a:pt x="675614" y="63550"/>
                  </a:lnTo>
                  <a:lnTo>
                    <a:pt x="675614" y="47104"/>
                  </a:lnTo>
                  <a:close/>
                </a:path>
                <a:path extrusionOk="0" h="111125" w="699770">
                  <a:moveTo>
                    <a:pt x="680402" y="47104"/>
                  </a:moveTo>
                  <a:lnTo>
                    <a:pt x="675614" y="47104"/>
                  </a:lnTo>
                  <a:lnTo>
                    <a:pt x="675614" y="63550"/>
                  </a:lnTo>
                  <a:lnTo>
                    <a:pt x="680402" y="63550"/>
                  </a:lnTo>
                  <a:lnTo>
                    <a:pt x="680402" y="47104"/>
                  </a:lnTo>
                  <a:close/>
                </a:path>
                <a:path extrusionOk="0" h="111125" w="699770">
                  <a:moveTo>
                    <a:pt x="645191" y="45808"/>
                  </a:moveTo>
                  <a:lnTo>
                    <a:pt x="661514" y="55327"/>
                  </a:lnTo>
                  <a:lnTo>
                    <a:pt x="675614" y="47104"/>
                  </a:lnTo>
                  <a:lnTo>
                    <a:pt x="680402" y="47104"/>
                  </a:lnTo>
                  <a:lnTo>
                    <a:pt x="680402" y="45808"/>
                  </a:lnTo>
                  <a:lnTo>
                    <a:pt x="645191" y="4580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6" name="Google Shape;1546;p100"/>
            <p:cNvSpPr/>
            <p:nvPr/>
          </p:nvSpPr>
          <p:spPr>
            <a:xfrm>
              <a:off x="6468706" y="3374237"/>
              <a:ext cx="427500" cy="2922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7" name="Google Shape;1547;p100"/>
            <p:cNvSpPr/>
            <p:nvPr/>
          </p:nvSpPr>
          <p:spPr>
            <a:xfrm>
              <a:off x="6834443" y="2949587"/>
              <a:ext cx="322200" cy="186600"/>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8" name="Google Shape;1548;p100"/>
            <p:cNvSpPr/>
            <p:nvPr/>
          </p:nvSpPr>
          <p:spPr>
            <a:xfrm>
              <a:off x="7160310" y="3255060"/>
              <a:ext cx="165300" cy="174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9" name="Google Shape;1549;p100"/>
            <p:cNvSpPr/>
            <p:nvPr/>
          </p:nvSpPr>
          <p:spPr>
            <a:xfrm>
              <a:off x="7160310" y="3487470"/>
              <a:ext cx="165300" cy="174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0" name="Google Shape;1550;p100"/>
            <p:cNvSpPr/>
            <p:nvPr/>
          </p:nvSpPr>
          <p:spPr>
            <a:xfrm>
              <a:off x="7160310" y="3719893"/>
              <a:ext cx="165300" cy="174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1" name="Google Shape;1551;p100"/>
            <p:cNvSpPr/>
            <p:nvPr/>
          </p:nvSpPr>
          <p:spPr>
            <a:xfrm>
              <a:off x="7160310" y="3952316"/>
              <a:ext cx="165300" cy="1740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2" name="Google Shape;1552;p100"/>
            <p:cNvSpPr/>
            <p:nvPr/>
          </p:nvSpPr>
          <p:spPr>
            <a:xfrm>
              <a:off x="6695851" y="4971664"/>
              <a:ext cx="327600" cy="204300"/>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3" name="Google Shape;1553;p100"/>
            <p:cNvSpPr/>
            <p:nvPr/>
          </p:nvSpPr>
          <p:spPr>
            <a:xfrm>
              <a:off x="7152843" y="4743780"/>
              <a:ext cx="165300" cy="157200"/>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4" name="Google Shape;1554;p100"/>
            <p:cNvSpPr/>
            <p:nvPr/>
          </p:nvSpPr>
          <p:spPr>
            <a:xfrm>
              <a:off x="7152843" y="4950993"/>
              <a:ext cx="165300" cy="1572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5" name="Google Shape;1555;p100"/>
            <p:cNvSpPr/>
            <p:nvPr/>
          </p:nvSpPr>
          <p:spPr>
            <a:xfrm>
              <a:off x="7152843" y="5158206"/>
              <a:ext cx="165300" cy="157200"/>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6" name="Google Shape;1556;p100"/>
            <p:cNvSpPr/>
            <p:nvPr/>
          </p:nvSpPr>
          <p:spPr>
            <a:xfrm>
              <a:off x="7152843" y="5365432"/>
              <a:ext cx="165300" cy="1572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7" name="Google Shape;1557;p100"/>
            <p:cNvSpPr/>
            <p:nvPr/>
          </p:nvSpPr>
          <p:spPr>
            <a:xfrm>
              <a:off x="7047153" y="4661433"/>
              <a:ext cx="365759" cy="956945"/>
            </a:xfrm>
            <a:custGeom>
              <a:rect b="b" l="l" r="r" t="t"/>
              <a:pathLst>
                <a:path extrusionOk="0" h="956945" w="365759">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8" name="Google Shape;1558;p100"/>
            <p:cNvSpPr/>
            <p:nvPr/>
          </p:nvSpPr>
          <p:spPr>
            <a:xfrm>
              <a:off x="7174713" y="5618000"/>
              <a:ext cx="111125" cy="438150"/>
            </a:xfrm>
            <a:custGeom>
              <a:rect b="b" l="l" r="r" t="t"/>
              <a:pathLst>
                <a:path extrusionOk="0" h="438150" w="111125">
                  <a:moveTo>
                    <a:pt x="55320" y="37809"/>
                  </a:moveTo>
                  <a:lnTo>
                    <a:pt x="45795" y="54136"/>
                  </a:lnTo>
                  <a:lnTo>
                    <a:pt x="45795" y="438106"/>
                  </a:lnTo>
                  <a:lnTo>
                    <a:pt x="64845" y="438106"/>
                  </a:lnTo>
                  <a:lnTo>
                    <a:pt x="64845" y="54136"/>
                  </a:lnTo>
                  <a:lnTo>
                    <a:pt x="55320" y="37809"/>
                  </a:lnTo>
                  <a:close/>
                </a:path>
                <a:path extrusionOk="0" h="438150" w="111125">
                  <a:moveTo>
                    <a:pt x="55320" y="0"/>
                  </a:moveTo>
                  <a:lnTo>
                    <a:pt x="0" y="94848"/>
                  </a:lnTo>
                  <a:lnTo>
                    <a:pt x="1523" y="100680"/>
                  </a:lnTo>
                  <a:lnTo>
                    <a:pt x="10616" y="105981"/>
                  </a:lnTo>
                  <a:lnTo>
                    <a:pt x="16446" y="104446"/>
                  </a:lnTo>
                  <a:lnTo>
                    <a:pt x="45795" y="54137"/>
                  </a:lnTo>
                  <a:lnTo>
                    <a:pt x="45795" y="18903"/>
                  </a:lnTo>
                  <a:lnTo>
                    <a:pt x="66348" y="18903"/>
                  </a:lnTo>
                  <a:lnTo>
                    <a:pt x="55320" y="0"/>
                  </a:lnTo>
                  <a:close/>
                </a:path>
                <a:path extrusionOk="0" h="438150" w="111125">
                  <a:moveTo>
                    <a:pt x="66348" y="18903"/>
                  </a:moveTo>
                  <a:lnTo>
                    <a:pt x="64845" y="18903"/>
                  </a:lnTo>
                  <a:lnTo>
                    <a:pt x="64845" y="54137"/>
                  </a:lnTo>
                  <a:lnTo>
                    <a:pt x="94195" y="104447"/>
                  </a:lnTo>
                  <a:lnTo>
                    <a:pt x="100024" y="105981"/>
                  </a:lnTo>
                  <a:lnTo>
                    <a:pt x="109118" y="100680"/>
                  </a:lnTo>
                  <a:lnTo>
                    <a:pt x="110654" y="94847"/>
                  </a:lnTo>
                  <a:lnTo>
                    <a:pt x="66348" y="18903"/>
                  </a:lnTo>
                  <a:close/>
                </a:path>
                <a:path extrusionOk="0" h="438150" w="111125">
                  <a:moveTo>
                    <a:pt x="64845" y="23703"/>
                  </a:moveTo>
                  <a:lnTo>
                    <a:pt x="63550" y="23703"/>
                  </a:lnTo>
                  <a:lnTo>
                    <a:pt x="55320" y="37809"/>
                  </a:lnTo>
                  <a:lnTo>
                    <a:pt x="64845" y="54137"/>
                  </a:lnTo>
                  <a:lnTo>
                    <a:pt x="64845" y="23703"/>
                  </a:lnTo>
                  <a:close/>
                </a:path>
                <a:path extrusionOk="0" h="438150" w="111125">
                  <a:moveTo>
                    <a:pt x="64845" y="18903"/>
                  </a:moveTo>
                  <a:lnTo>
                    <a:pt x="45795" y="18903"/>
                  </a:lnTo>
                  <a:lnTo>
                    <a:pt x="45795" y="54136"/>
                  </a:lnTo>
                  <a:lnTo>
                    <a:pt x="55320" y="37809"/>
                  </a:lnTo>
                  <a:lnTo>
                    <a:pt x="47091" y="23703"/>
                  </a:lnTo>
                  <a:lnTo>
                    <a:pt x="64845" y="23703"/>
                  </a:lnTo>
                  <a:lnTo>
                    <a:pt x="64845" y="18903"/>
                  </a:lnTo>
                  <a:close/>
                </a:path>
                <a:path extrusionOk="0" h="438150" w="111125">
                  <a:moveTo>
                    <a:pt x="63550" y="23703"/>
                  </a:moveTo>
                  <a:lnTo>
                    <a:pt x="47091" y="23703"/>
                  </a:lnTo>
                  <a:lnTo>
                    <a:pt x="55320" y="37809"/>
                  </a:lnTo>
                  <a:lnTo>
                    <a:pt x="63550" y="2370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9" name="Google Shape;1559;p100"/>
            <p:cNvSpPr/>
            <p:nvPr/>
          </p:nvSpPr>
          <p:spPr>
            <a:xfrm>
              <a:off x="7254417" y="5731944"/>
              <a:ext cx="236100" cy="2781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0" name="Google Shape;1560;p100"/>
            <p:cNvSpPr/>
            <p:nvPr/>
          </p:nvSpPr>
          <p:spPr>
            <a:xfrm>
              <a:off x="7287923" y="4381800"/>
              <a:ext cx="327600" cy="1989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1" name="Google Shape;1561;p100"/>
            <p:cNvSpPr/>
            <p:nvPr/>
          </p:nvSpPr>
          <p:spPr>
            <a:xfrm>
              <a:off x="7182167" y="4234446"/>
              <a:ext cx="111125" cy="427354"/>
            </a:xfrm>
            <a:custGeom>
              <a:rect b="b" l="l" r="r" t="t"/>
              <a:pathLst>
                <a:path extrusionOk="0" h="427354" w="111125">
                  <a:moveTo>
                    <a:pt x="55327" y="37808"/>
                  </a:moveTo>
                  <a:lnTo>
                    <a:pt x="45808" y="54127"/>
                  </a:lnTo>
                  <a:lnTo>
                    <a:pt x="45808" y="426986"/>
                  </a:lnTo>
                  <a:lnTo>
                    <a:pt x="64858" y="426986"/>
                  </a:lnTo>
                  <a:lnTo>
                    <a:pt x="64846" y="54127"/>
                  </a:lnTo>
                  <a:lnTo>
                    <a:pt x="55327" y="37808"/>
                  </a:lnTo>
                  <a:close/>
                </a:path>
                <a:path extrusionOk="0" h="427354" w="111125">
                  <a:moveTo>
                    <a:pt x="55333" y="0"/>
                  </a:moveTo>
                  <a:lnTo>
                    <a:pt x="0" y="94856"/>
                  </a:lnTo>
                  <a:lnTo>
                    <a:pt x="1536" y="100685"/>
                  </a:lnTo>
                  <a:lnTo>
                    <a:pt x="10617" y="105981"/>
                  </a:lnTo>
                  <a:lnTo>
                    <a:pt x="16459" y="104444"/>
                  </a:lnTo>
                  <a:lnTo>
                    <a:pt x="45796" y="54149"/>
                  </a:lnTo>
                  <a:lnTo>
                    <a:pt x="45808" y="18910"/>
                  </a:lnTo>
                  <a:lnTo>
                    <a:pt x="66362" y="18910"/>
                  </a:lnTo>
                  <a:lnTo>
                    <a:pt x="55333" y="0"/>
                  </a:lnTo>
                  <a:close/>
                </a:path>
                <a:path extrusionOk="0" h="427354" w="111125">
                  <a:moveTo>
                    <a:pt x="66362" y="18910"/>
                  </a:moveTo>
                  <a:lnTo>
                    <a:pt x="64858" y="18910"/>
                  </a:lnTo>
                  <a:lnTo>
                    <a:pt x="64858" y="54149"/>
                  </a:lnTo>
                  <a:lnTo>
                    <a:pt x="94195" y="104444"/>
                  </a:lnTo>
                  <a:lnTo>
                    <a:pt x="100037" y="105981"/>
                  </a:lnTo>
                  <a:lnTo>
                    <a:pt x="109118" y="100685"/>
                  </a:lnTo>
                  <a:lnTo>
                    <a:pt x="110655" y="94856"/>
                  </a:lnTo>
                  <a:lnTo>
                    <a:pt x="66362" y="18910"/>
                  </a:lnTo>
                  <a:close/>
                </a:path>
                <a:path extrusionOk="0" h="427354" w="111125">
                  <a:moveTo>
                    <a:pt x="64858" y="23710"/>
                  </a:moveTo>
                  <a:lnTo>
                    <a:pt x="63550" y="23710"/>
                  </a:lnTo>
                  <a:lnTo>
                    <a:pt x="55327" y="37808"/>
                  </a:lnTo>
                  <a:lnTo>
                    <a:pt x="64858" y="54149"/>
                  </a:lnTo>
                  <a:lnTo>
                    <a:pt x="64858" y="23710"/>
                  </a:lnTo>
                  <a:close/>
                </a:path>
                <a:path extrusionOk="0" h="427354" w="111125">
                  <a:moveTo>
                    <a:pt x="64858" y="18910"/>
                  </a:moveTo>
                  <a:lnTo>
                    <a:pt x="45808" y="18910"/>
                  </a:lnTo>
                  <a:lnTo>
                    <a:pt x="45808" y="54127"/>
                  </a:lnTo>
                  <a:lnTo>
                    <a:pt x="55327" y="37808"/>
                  </a:lnTo>
                  <a:lnTo>
                    <a:pt x="47104" y="23710"/>
                  </a:lnTo>
                  <a:lnTo>
                    <a:pt x="64858" y="23710"/>
                  </a:lnTo>
                  <a:lnTo>
                    <a:pt x="64858" y="18910"/>
                  </a:lnTo>
                  <a:close/>
                </a:path>
                <a:path extrusionOk="0" h="427354" w="111125">
                  <a:moveTo>
                    <a:pt x="63550" y="23710"/>
                  </a:moveTo>
                  <a:lnTo>
                    <a:pt x="47104" y="23710"/>
                  </a:lnTo>
                  <a:lnTo>
                    <a:pt x="55327" y="37808"/>
                  </a:lnTo>
                  <a:lnTo>
                    <a:pt x="63550" y="2371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2" name="Google Shape;1562;p100"/>
            <p:cNvSpPr/>
            <p:nvPr/>
          </p:nvSpPr>
          <p:spPr>
            <a:xfrm>
              <a:off x="7054621" y="3161538"/>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3" name="Google Shape;1563;p100"/>
            <p:cNvSpPr/>
            <p:nvPr/>
          </p:nvSpPr>
          <p:spPr>
            <a:xfrm>
              <a:off x="7182167" y="2582189"/>
              <a:ext cx="111125" cy="579755"/>
            </a:xfrm>
            <a:custGeom>
              <a:rect b="b" l="l" r="r" t="t"/>
              <a:pathLst>
                <a:path extrusionOk="0" h="579755" w="111125">
                  <a:moveTo>
                    <a:pt x="55327" y="37811"/>
                  </a:moveTo>
                  <a:lnTo>
                    <a:pt x="45808" y="54132"/>
                  </a:lnTo>
                  <a:lnTo>
                    <a:pt x="45808" y="579348"/>
                  </a:lnTo>
                  <a:lnTo>
                    <a:pt x="64858" y="579348"/>
                  </a:lnTo>
                  <a:lnTo>
                    <a:pt x="64846" y="54132"/>
                  </a:lnTo>
                  <a:lnTo>
                    <a:pt x="55327" y="37811"/>
                  </a:lnTo>
                  <a:close/>
                </a:path>
                <a:path extrusionOk="0" h="579755" w="111125">
                  <a:moveTo>
                    <a:pt x="66362" y="18910"/>
                  </a:moveTo>
                  <a:lnTo>
                    <a:pt x="64858" y="18910"/>
                  </a:lnTo>
                  <a:lnTo>
                    <a:pt x="64858" y="54154"/>
                  </a:lnTo>
                  <a:lnTo>
                    <a:pt x="94195" y="104457"/>
                  </a:lnTo>
                  <a:lnTo>
                    <a:pt x="100037" y="105994"/>
                  </a:lnTo>
                  <a:lnTo>
                    <a:pt x="109118" y="100685"/>
                  </a:lnTo>
                  <a:lnTo>
                    <a:pt x="110655" y="94856"/>
                  </a:lnTo>
                  <a:lnTo>
                    <a:pt x="66362" y="18910"/>
                  </a:lnTo>
                  <a:close/>
                </a:path>
                <a:path extrusionOk="0" h="579755" w="111125">
                  <a:moveTo>
                    <a:pt x="55333" y="0"/>
                  </a:moveTo>
                  <a:lnTo>
                    <a:pt x="0" y="94856"/>
                  </a:lnTo>
                  <a:lnTo>
                    <a:pt x="1536" y="100685"/>
                  </a:lnTo>
                  <a:lnTo>
                    <a:pt x="10617" y="105981"/>
                  </a:lnTo>
                  <a:lnTo>
                    <a:pt x="16459" y="104457"/>
                  </a:lnTo>
                  <a:lnTo>
                    <a:pt x="45796" y="54154"/>
                  </a:lnTo>
                  <a:lnTo>
                    <a:pt x="45808" y="18910"/>
                  </a:lnTo>
                  <a:lnTo>
                    <a:pt x="66362" y="18910"/>
                  </a:lnTo>
                  <a:lnTo>
                    <a:pt x="55333" y="0"/>
                  </a:lnTo>
                  <a:close/>
                </a:path>
                <a:path extrusionOk="0" h="579755" w="111125">
                  <a:moveTo>
                    <a:pt x="64858" y="23710"/>
                  </a:moveTo>
                  <a:lnTo>
                    <a:pt x="63550" y="23710"/>
                  </a:lnTo>
                  <a:lnTo>
                    <a:pt x="55327" y="37811"/>
                  </a:lnTo>
                  <a:lnTo>
                    <a:pt x="64858" y="54154"/>
                  </a:lnTo>
                  <a:lnTo>
                    <a:pt x="64858" y="23710"/>
                  </a:lnTo>
                  <a:close/>
                </a:path>
                <a:path extrusionOk="0" h="579755" w="111125">
                  <a:moveTo>
                    <a:pt x="64858" y="18910"/>
                  </a:moveTo>
                  <a:lnTo>
                    <a:pt x="45808" y="18910"/>
                  </a:lnTo>
                  <a:lnTo>
                    <a:pt x="45808" y="54132"/>
                  </a:lnTo>
                  <a:lnTo>
                    <a:pt x="55327" y="37811"/>
                  </a:lnTo>
                  <a:lnTo>
                    <a:pt x="47104" y="23710"/>
                  </a:lnTo>
                  <a:lnTo>
                    <a:pt x="64858" y="23710"/>
                  </a:lnTo>
                  <a:lnTo>
                    <a:pt x="64858" y="18910"/>
                  </a:lnTo>
                  <a:close/>
                </a:path>
                <a:path extrusionOk="0" h="579755" w="111125">
                  <a:moveTo>
                    <a:pt x="63550" y="23710"/>
                  </a:moveTo>
                  <a:lnTo>
                    <a:pt x="47104" y="23710"/>
                  </a:lnTo>
                  <a:lnTo>
                    <a:pt x="55327" y="37811"/>
                  </a:lnTo>
                  <a:lnTo>
                    <a:pt x="63550" y="2371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4" name="Google Shape;1564;p100"/>
            <p:cNvSpPr/>
            <p:nvPr/>
          </p:nvSpPr>
          <p:spPr>
            <a:xfrm>
              <a:off x="7342701" y="2705470"/>
              <a:ext cx="198000" cy="172800"/>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5" name="Google Shape;1565;p100"/>
            <p:cNvSpPr/>
            <p:nvPr/>
          </p:nvSpPr>
          <p:spPr>
            <a:xfrm>
              <a:off x="6105690" y="2582189"/>
              <a:ext cx="111125" cy="588644"/>
            </a:xfrm>
            <a:custGeom>
              <a:rect b="b" l="l" r="r" t="t"/>
              <a:pathLst>
                <a:path extrusionOk="0" h="588644" w="111125">
                  <a:moveTo>
                    <a:pt x="55321" y="37818"/>
                  </a:moveTo>
                  <a:lnTo>
                    <a:pt x="45796" y="54145"/>
                  </a:lnTo>
                  <a:lnTo>
                    <a:pt x="45796" y="588594"/>
                  </a:lnTo>
                  <a:lnTo>
                    <a:pt x="64846" y="588594"/>
                  </a:lnTo>
                  <a:lnTo>
                    <a:pt x="64846" y="54145"/>
                  </a:lnTo>
                  <a:lnTo>
                    <a:pt x="55321" y="37818"/>
                  </a:lnTo>
                  <a:close/>
                </a:path>
                <a:path extrusionOk="0" h="588644" w="111125">
                  <a:moveTo>
                    <a:pt x="66351" y="18910"/>
                  </a:moveTo>
                  <a:lnTo>
                    <a:pt x="64846" y="18910"/>
                  </a:lnTo>
                  <a:lnTo>
                    <a:pt x="64846" y="54145"/>
                  </a:lnTo>
                  <a:lnTo>
                    <a:pt x="94195" y="104457"/>
                  </a:lnTo>
                  <a:lnTo>
                    <a:pt x="100025" y="105994"/>
                  </a:lnTo>
                  <a:lnTo>
                    <a:pt x="109118" y="100685"/>
                  </a:lnTo>
                  <a:lnTo>
                    <a:pt x="110655" y="94856"/>
                  </a:lnTo>
                  <a:lnTo>
                    <a:pt x="66351" y="18910"/>
                  </a:lnTo>
                  <a:close/>
                </a:path>
                <a:path extrusionOk="0" h="588644" w="111125">
                  <a:moveTo>
                    <a:pt x="55321" y="0"/>
                  </a:moveTo>
                  <a:lnTo>
                    <a:pt x="0" y="94856"/>
                  </a:lnTo>
                  <a:lnTo>
                    <a:pt x="1536" y="100685"/>
                  </a:lnTo>
                  <a:lnTo>
                    <a:pt x="10617" y="105981"/>
                  </a:lnTo>
                  <a:lnTo>
                    <a:pt x="16446" y="104457"/>
                  </a:lnTo>
                  <a:lnTo>
                    <a:pt x="45796" y="54145"/>
                  </a:lnTo>
                  <a:lnTo>
                    <a:pt x="45796" y="18910"/>
                  </a:lnTo>
                  <a:lnTo>
                    <a:pt x="66351" y="18910"/>
                  </a:lnTo>
                  <a:lnTo>
                    <a:pt x="55321" y="0"/>
                  </a:lnTo>
                  <a:close/>
                </a:path>
                <a:path extrusionOk="0" h="588644" w="111125">
                  <a:moveTo>
                    <a:pt x="64846" y="18910"/>
                  </a:moveTo>
                  <a:lnTo>
                    <a:pt x="45796" y="18910"/>
                  </a:lnTo>
                  <a:lnTo>
                    <a:pt x="45796" y="54145"/>
                  </a:lnTo>
                  <a:lnTo>
                    <a:pt x="55321" y="37818"/>
                  </a:lnTo>
                  <a:lnTo>
                    <a:pt x="47091" y="23710"/>
                  </a:lnTo>
                  <a:lnTo>
                    <a:pt x="64846" y="23710"/>
                  </a:lnTo>
                  <a:lnTo>
                    <a:pt x="64846" y="18910"/>
                  </a:lnTo>
                  <a:close/>
                </a:path>
                <a:path extrusionOk="0" h="588644" w="111125">
                  <a:moveTo>
                    <a:pt x="64846" y="23710"/>
                  </a:moveTo>
                  <a:lnTo>
                    <a:pt x="63550" y="23710"/>
                  </a:lnTo>
                  <a:lnTo>
                    <a:pt x="55321" y="37818"/>
                  </a:lnTo>
                  <a:lnTo>
                    <a:pt x="64846" y="54145"/>
                  </a:lnTo>
                  <a:lnTo>
                    <a:pt x="64846" y="23710"/>
                  </a:lnTo>
                  <a:close/>
                </a:path>
                <a:path extrusionOk="0" h="588644" w="111125">
                  <a:moveTo>
                    <a:pt x="63550" y="23710"/>
                  </a:moveTo>
                  <a:lnTo>
                    <a:pt x="47091" y="23710"/>
                  </a:lnTo>
                  <a:lnTo>
                    <a:pt x="55321" y="37818"/>
                  </a:lnTo>
                  <a:lnTo>
                    <a:pt x="63550" y="2371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6" name="Google Shape;1566;p100"/>
            <p:cNvSpPr/>
            <p:nvPr/>
          </p:nvSpPr>
          <p:spPr>
            <a:xfrm>
              <a:off x="6275774" y="2713788"/>
              <a:ext cx="198000" cy="172800"/>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7" name="Google Shape;1567;p100"/>
            <p:cNvSpPr/>
            <p:nvPr/>
          </p:nvSpPr>
          <p:spPr>
            <a:xfrm>
              <a:off x="5053495" y="2582189"/>
              <a:ext cx="111125" cy="579755"/>
            </a:xfrm>
            <a:custGeom>
              <a:rect b="b" l="l" r="r" t="t"/>
              <a:pathLst>
                <a:path extrusionOk="0" h="579755" w="111125">
                  <a:moveTo>
                    <a:pt x="55915" y="37801"/>
                  </a:moveTo>
                  <a:lnTo>
                    <a:pt x="46216" y="54036"/>
                  </a:lnTo>
                  <a:lnTo>
                    <a:pt x="40741" y="579247"/>
                  </a:lnTo>
                  <a:lnTo>
                    <a:pt x="59778" y="579450"/>
                  </a:lnTo>
                  <a:lnTo>
                    <a:pt x="65265" y="54223"/>
                  </a:lnTo>
                  <a:lnTo>
                    <a:pt x="55915" y="37801"/>
                  </a:lnTo>
                  <a:close/>
                </a:path>
                <a:path extrusionOk="0" h="579755" w="111125">
                  <a:moveTo>
                    <a:pt x="67020" y="18808"/>
                  </a:moveTo>
                  <a:lnTo>
                    <a:pt x="46583" y="18808"/>
                  </a:lnTo>
                  <a:lnTo>
                    <a:pt x="65633" y="19011"/>
                  </a:lnTo>
                  <a:lnTo>
                    <a:pt x="65265" y="54223"/>
                  </a:lnTo>
                  <a:lnTo>
                    <a:pt x="94094" y="104851"/>
                  </a:lnTo>
                  <a:lnTo>
                    <a:pt x="99910" y="106451"/>
                  </a:lnTo>
                  <a:lnTo>
                    <a:pt x="109054" y="101244"/>
                  </a:lnTo>
                  <a:lnTo>
                    <a:pt x="110642" y="95427"/>
                  </a:lnTo>
                  <a:lnTo>
                    <a:pt x="67020" y="18808"/>
                  </a:lnTo>
                  <a:close/>
                </a:path>
                <a:path extrusionOk="0" h="579755" w="111125">
                  <a:moveTo>
                    <a:pt x="56311" y="0"/>
                  </a:moveTo>
                  <a:lnTo>
                    <a:pt x="0" y="94272"/>
                  </a:lnTo>
                  <a:lnTo>
                    <a:pt x="1473" y="100114"/>
                  </a:lnTo>
                  <a:lnTo>
                    <a:pt x="10502" y="105511"/>
                  </a:lnTo>
                  <a:lnTo>
                    <a:pt x="16344" y="104038"/>
                  </a:lnTo>
                  <a:lnTo>
                    <a:pt x="46216" y="54036"/>
                  </a:lnTo>
                  <a:lnTo>
                    <a:pt x="46583" y="18808"/>
                  </a:lnTo>
                  <a:lnTo>
                    <a:pt x="67020" y="18808"/>
                  </a:lnTo>
                  <a:lnTo>
                    <a:pt x="56311" y="0"/>
                  </a:lnTo>
                  <a:close/>
                </a:path>
                <a:path extrusionOk="0" h="579755" w="111125">
                  <a:moveTo>
                    <a:pt x="65585" y="23622"/>
                  </a:moveTo>
                  <a:lnTo>
                    <a:pt x="47840" y="23622"/>
                  </a:lnTo>
                  <a:lnTo>
                    <a:pt x="64287" y="23787"/>
                  </a:lnTo>
                  <a:lnTo>
                    <a:pt x="55915" y="37801"/>
                  </a:lnTo>
                  <a:lnTo>
                    <a:pt x="65265" y="54223"/>
                  </a:lnTo>
                  <a:lnTo>
                    <a:pt x="65585" y="23622"/>
                  </a:lnTo>
                  <a:close/>
                </a:path>
                <a:path extrusionOk="0" h="579755" w="111125">
                  <a:moveTo>
                    <a:pt x="46583" y="18808"/>
                  </a:moveTo>
                  <a:lnTo>
                    <a:pt x="46216" y="54036"/>
                  </a:lnTo>
                  <a:lnTo>
                    <a:pt x="55915" y="37801"/>
                  </a:lnTo>
                  <a:lnTo>
                    <a:pt x="47840" y="23622"/>
                  </a:lnTo>
                  <a:lnTo>
                    <a:pt x="65585" y="23622"/>
                  </a:lnTo>
                  <a:lnTo>
                    <a:pt x="65633" y="19011"/>
                  </a:lnTo>
                  <a:lnTo>
                    <a:pt x="46583" y="18808"/>
                  </a:lnTo>
                  <a:close/>
                </a:path>
                <a:path extrusionOk="0" h="579755" w="111125">
                  <a:moveTo>
                    <a:pt x="47840" y="23622"/>
                  </a:moveTo>
                  <a:lnTo>
                    <a:pt x="55915" y="37801"/>
                  </a:lnTo>
                  <a:lnTo>
                    <a:pt x="64287" y="23787"/>
                  </a:lnTo>
                  <a:lnTo>
                    <a:pt x="47840" y="23622"/>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8" name="Google Shape;1568;p100"/>
            <p:cNvSpPr/>
            <p:nvPr/>
          </p:nvSpPr>
          <p:spPr>
            <a:xfrm>
              <a:off x="5215008" y="2713788"/>
              <a:ext cx="198000" cy="172800"/>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9" name="Google Shape;1569;p100"/>
            <p:cNvSpPr/>
            <p:nvPr/>
          </p:nvSpPr>
          <p:spPr>
            <a:xfrm>
              <a:off x="3986352" y="2582189"/>
              <a:ext cx="111125" cy="548639"/>
            </a:xfrm>
            <a:custGeom>
              <a:rect b="b" l="l" r="r" t="t"/>
              <a:pathLst>
                <a:path extrusionOk="0" h="548639" w="111125">
                  <a:moveTo>
                    <a:pt x="56051" y="37803"/>
                  </a:moveTo>
                  <a:lnTo>
                    <a:pt x="46315" y="54017"/>
                  </a:lnTo>
                  <a:lnTo>
                    <a:pt x="40055" y="548297"/>
                  </a:lnTo>
                  <a:lnTo>
                    <a:pt x="59105" y="548538"/>
                  </a:lnTo>
                  <a:lnTo>
                    <a:pt x="65365" y="54251"/>
                  </a:lnTo>
                  <a:lnTo>
                    <a:pt x="56051" y="37803"/>
                  </a:lnTo>
                  <a:close/>
                </a:path>
                <a:path extrusionOk="0" h="548639" w="111125">
                  <a:moveTo>
                    <a:pt x="67166" y="18783"/>
                  </a:moveTo>
                  <a:lnTo>
                    <a:pt x="46761" y="18783"/>
                  </a:lnTo>
                  <a:lnTo>
                    <a:pt x="65811" y="19024"/>
                  </a:lnTo>
                  <a:lnTo>
                    <a:pt x="65365" y="54251"/>
                  </a:lnTo>
                  <a:lnTo>
                    <a:pt x="94068" y="104940"/>
                  </a:lnTo>
                  <a:lnTo>
                    <a:pt x="99885" y="106540"/>
                  </a:lnTo>
                  <a:lnTo>
                    <a:pt x="109042" y="101358"/>
                  </a:lnTo>
                  <a:lnTo>
                    <a:pt x="110642" y="95542"/>
                  </a:lnTo>
                  <a:lnTo>
                    <a:pt x="67166" y="18783"/>
                  </a:lnTo>
                  <a:close/>
                </a:path>
                <a:path extrusionOk="0" h="548639" w="111125">
                  <a:moveTo>
                    <a:pt x="56527" y="0"/>
                  </a:moveTo>
                  <a:lnTo>
                    <a:pt x="0" y="94145"/>
                  </a:lnTo>
                  <a:lnTo>
                    <a:pt x="1460" y="99999"/>
                  </a:lnTo>
                  <a:lnTo>
                    <a:pt x="10477" y="105410"/>
                  </a:lnTo>
                  <a:lnTo>
                    <a:pt x="16332" y="103949"/>
                  </a:lnTo>
                  <a:lnTo>
                    <a:pt x="46315" y="54017"/>
                  </a:lnTo>
                  <a:lnTo>
                    <a:pt x="46761" y="18783"/>
                  </a:lnTo>
                  <a:lnTo>
                    <a:pt x="67166" y="18783"/>
                  </a:lnTo>
                  <a:lnTo>
                    <a:pt x="56527" y="0"/>
                  </a:lnTo>
                  <a:close/>
                </a:path>
                <a:path extrusionOk="0" h="548639" w="111125">
                  <a:moveTo>
                    <a:pt x="65753" y="23596"/>
                  </a:moveTo>
                  <a:lnTo>
                    <a:pt x="48005" y="23596"/>
                  </a:lnTo>
                  <a:lnTo>
                    <a:pt x="64452" y="23812"/>
                  </a:lnTo>
                  <a:lnTo>
                    <a:pt x="56051" y="37803"/>
                  </a:lnTo>
                  <a:lnTo>
                    <a:pt x="65365" y="54251"/>
                  </a:lnTo>
                  <a:lnTo>
                    <a:pt x="65753" y="23596"/>
                  </a:lnTo>
                  <a:close/>
                </a:path>
                <a:path extrusionOk="0" h="548639" w="111125">
                  <a:moveTo>
                    <a:pt x="46761" y="18783"/>
                  </a:moveTo>
                  <a:lnTo>
                    <a:pt x="46315" y="54017"/>
                  </a:lnTo>
                  <a:lnTo>
                    <a:pt x="56051" y="37803"/>
                  </a:lnTo>
                  <a:lnTo>
                    <a:pt x="48005" y="23596"/>
                  </a:lnTo>
                  <a:lnTo>
                    <a:pt x="65753" y="23596"/>
                  </a:lnTo>
                  <a:lnTo>
                    <a:pt x="65811" y="19024"/>
                  </a:lnTo>
                  <a:lnTo>
                    <a:pt x="46761" y="18783"/>
                  </a:lnTo>
                  <a:close/>
                </a:path>
                <a:path extrusionOk="0" h="548639" w="111125">
                  <a:moveTo>
                    <a:pt x="48005" y="23596"/>
                  </a:moveTo>
                  <a:lnTo>
                    <a:pt x="56051" y="37803"/>
                  </a:lnTo>
                  <a:lnTo>
                    <a:pt x="64452" y="23812"/>
                  </a:lnTo>
                  <a:lnTo>
                    <a:pt x="48005" y="23596"/>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0" name="Google Shape;1570;p100"/>
            <p:cNvSpPr/>
            <p:nvPr/>
          </p:nvSpPr>
          <p:spPr>
            <a:xfrm>
              <a:off x="4148081" y="2703412"/>
              <a:ext cx="198000" cy="172800"/>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1" name="Google Shape;1571;p100"/>
            <p:cNvSpPr/>
            <p:nvPr/>
          </p:nvSpPr>
          <p:spPr>
            <a:xfrm>
              <a:off x="7425017" y="3657384"/>
              <a:ext cx="699770" cy="111125"/>
            </a:xfrm>
            <a:custGeom>
              <a:rect b="b" l="l" r="r" t="t"/>
              <a:pathLst>
                <a:path extrusionOk="0" h="111125" w="699770">
                  <a:moveTo>
                    <a:pt x="661494" y="55333"/>
                  </a:moveTo>
                  <a:lnTo>
                    <a:pt x="594855" y="94208"/>
                  </a:lnTo>
                  <a:lnTo>
                    <a:pt x="593318" y="100037"/>
                  </a:lnTo>
                  <a:lnTo>
                    <a:pt x="598627" y="109131"/>
                  </a:lnTo>
                  <a:lnTo>
                    <a:pt x="604456" y="110667"/>
                  </a:lnTo>
                  <a:lnTo>
                    <a:pt x="682974" y="64858"/>
                  </a:lnTo>
                  <a:lnTo>
                    <a:pt x="680402" y="64858"/>
                  </a:lnTo>
                  <a:lnTo>
                    <a:pt x="680402" y="63563"/>
                  </a:lnTo>
                  <a:lnTo>
                    <a:pt x="675601" y="63563"/>
                  </a:lnTo>
                  <a:lnTo>
                    <a:pt x="661494" y="55333"/>
                  </a:lnTo>
                  <a:close/>
                </a:path>
                <a:path extrusionOk="0" h="111125" w="699770">
                  <a:moveTo>
                    <a:pt x="645166" y="45808"/>
                  </a:moveTo>
                  <a:lnTo>
                    <a:pt x="0" y="45808"/>
                  </a:lnTo>
                  <a:lnTo>
                    <a:pt x="0" y="64858"/>
                  </a:lnTo>
                  <a:lnTo>
                    <a:pt x="645166" y="64858"/>
                  </a:lnTo>
                  <a:lnTo>
                    <a:pt x="661494" y="55333"/>
                  </a:lnTo>
                  <a:lnTo>
                    <a:pt x="645166" y="45808"/>
                  </a:lnTo>
                  <a:close/>
                </a:path>
                <a:path extrusionOk="0" h="111125" w="699770">
                  <a:moveTo>
                    <a:pt x="682973" y="45808"/>
                  </a:moveTo>
                  <a:lnTo>
                    <a:pt x="680402" y="45808"/>
                  </a:lnTo>
                  <a:lnTo>
                    <a:pt x="680402" y="64858"/>
                  </a:lnTo>
                  <a:lnTo>
                    <a:pt x="682974" y="64858"/>
                  </a:lnTo>
                  <a:lnTo>
                    <a:pt x="699300" y="55333"/>
                  </a:lnTo>
                  <a:lnTo>
                    <a:pt x="682973" y="45808"/>
                  </a:lnTo>
                  <a:close/>
                </a:path>
                <a:path extrusionOk="0" h="111125" w="699770">
                  <a:moveTo>
                    <a:pt x="675601" y="47104"/>
                  </a:moveTo>
                  <a:lnTo>
                    <a:pt x="661494" y="55333"/>
                  </a:lnTo>
                  <a:lnTo>
                    <a:pt x="675601" y="63563"/>
                  </a:lnTo>
                  <a:lnTo>
                    <a:pt x="675601" y="47104"/>
                  </a:lnTo>
                  <a:close/>
                </a:path>
                <a:path extrusionOk="0" h="111125" w="699770">
                  <a:moveTo>
                    <a:pt x="680402" y="47104"/>
                  </a:moveTo>
                  <a:lnTo>
                    <a:pt x="675601" y="47104"/>
                  </a:lnTo>
                  <a:lnTo>
                    <a:pt x="675601" y="63563"/>
                  </a:lnTo>
                  <a:lnTo>
                    <a:pt x="680402" y="63563"/>
                  </a:lnTo>
                  <a:lnTo>
                    <a:pt x="680402" y="47104"/>
                  </a:lnTo>
                  <a:close/>
                </a:path>
                <a:path extrusionOk="0" h="111125" w="699770">
                  <a:moveTo>
                    <a:pt x="604456" y="0"/>
                  </a:moveTo>
                  <a:lnTo>
                    <a:pt x="598627" y="1536"/>
                  </a:lnTo>
                  <a:lnTo>
                    <a:pt x="593318" y="10629"/>
                  </a:lnTo>
                  <a:lnTo>
                    <a:pt x="594855" y="16459"/>
                  </a:lnTo>
                  <a:lnTo>
                    <a:pt x="661494" y="55333"/>
                  </a:lnTo>
                  <a:lnTo>
                    <a:pt x="675601" y="47104"/>
                  </a:lnTo>
                  <a:lnTo>
                    <a:pt x="680402" y="47104"/>
                  </a:lnTo>
                  <a:lnTo>
                    <a:pt x="680402" y="45808"/>
                  </a:lnTo>
                  <a:lnTo>
                    <a:pt x="682973" y="45808"/>
                  </a:lnTo>
                  <a:lnTo>
                    <a:pt x="604456"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2" name="Google Shape;1572;p100"/>
            <p:cNvSpPr/>
            <p:nvPr/>
          </p:nvSpPr>
          <p:spPr>
            <a:xfrm>
              <a:off x="7538364" y="3388944"/>
              <a:ext cx="427500" cy="2922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573" name="Google Shape;1573;p100"/>
          <p:cNvSpPr/>
          <p:nvPr/>
        </p:nvSpPr>
        <p:spPr>
          <a:xfrm>
            <a:off x="2596931" y="3747831"/>
            <a:ext cx="244800" cy="151800"/>
          </a:xfrm>
          <a:prstGeom prst="rect">
            <a:avLst/>
          </a:prstGeom>
          <a:blipFill rotWithShape="1">
            <a:blip r:embed="rId2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4" name="Google Shape;1574;p100"/>
          <p:cNvSpPr/>
          <p:nvPr/>
        </p:nvSpPr>
        <p:spPr>
          <a:xfrm>
            <a:off x="2937275" y="1708778"/>
            <a:ext cx="251100" cy="179400"/>
          </a:xfrm>
          <a:prstGeom prst="rect">
            <a:avLst/>
          </a:prstGeom>
          <a:blipFill rotWithShape="1">
            <a:blip r:embed="rId2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5" name="Google Shape;1575;p100"/>
          <p:cNvSpPr/>
          <p:nvPr/>
        </p:nvSpPr>
        <p:spPr>
          <a:xfrm>
            <a:off x="5329800" y="1708778"/>
            <a:ext cx="249900" cy="179400"/>
          </a:xfrm>
          <a:prstGeom prst="rect">
            <a:avLst/>
          </a:prstGeom>
          <a:blipFill rotWithShape="1">
            <a:blip r:embed="rId2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6" name="Google Shape;1576;p100"/>
          <p:cNvSpPr/>
          <p:nvPr/>
        </p:nvSpPr>
        <p:spPr>
          <a:xfrm>
            <a:off x="4534714" y="1708778"/>
            <a:ext cx="249900" cy="179400"/>
          </a:xfrm>
          <a:prstGeom prst="rect">
            <a:avLst/>
          </a:prstGeom>
          <a:blipFill rotWithShape="1">
            <a:blip r:embed="rId3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7" name="Google Shape;1577;p100"/>
          <p:cNvSpPr/>
          <p:nvPr/>
        </p:nvSpPr>
        <p:spPr>
          <a:xfrm>
            <a:off x="3734113" y="1708778"/>
            <a:ext cx="251400" cy="179400"/>
          </a:xfrm>
          <a:prstGeom prst="rect">
            <a:avLst/>
          </a:prstGeom>
          <a:blipFill rotWithShape="1">
            <a:blip r:embed="rId3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578" name="Google Shape;1578;p100"/>
          <p:cNvGrpSpPr/>
          <p:nvPr/>
        </p:nvGrpSpPr>
        <p:grpSpPr>
          <a:xfrm>
            <a:off x="5219462" y="1071194"/>
            <a:ext cx="427725" cy="593423"/>
            <a:chOff x="6959282" y="1428259"/>
            <a:chExt cx="570300" cy="791230"/>
          </a:xfrm>
        </p:grpSpPr>
        <p:sp>
          <p:nvSpPr>
            <p:cNvPr id="1579" name="Google Shape;1579;p100"/>
            <p:cNvSpPr/>
            <p:nvPr/>
          </p:nvSpPr>
          <p:spPr>
            <a:xfrm>
              <a:off x="6959282" y="1428259"/>
              <a:ext cx="570300" cy="230100"/>
            </a:xfrm>
            <a:prstGeom prst="rect">
              <a:avLst/>
            </a:prstGeom>
            <a:blipFill rotWithShape="1">
              <a:blip r:embed="rId3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0" name="Google Shape;1580;p100"/>
            <p:cNvSpPr/>
            <p:nvPr/>
          </p:nvSpPr>
          <p:spPr>
            <a:xfrm>
              <a:off x="7161746" y="1683550"/>
              <a:ext cx="111125" cy="535939"/>
            </a:xfrm>
            <a:custGeom>
              <a:rect b="b" l="l" r="r" t="t"/>
              <a:pathLst>
                <a:path extrusionOk="0" h="535939" w="111125">
                  <a:moveTo>
                    <a:pt x="55333" y="37805"/>
                  </a:moveTo>
                  <a:lnTo>
                    <a:pt x="45808" y="54133"/>
                  </a:lnTo>
                  <a:lnTo>
                    <a:pt x="45808" y="535533"/>
                  </a:lnTo>
                  <a:lnTo>
                    <a:pt x="64858" y="535533"/>
                  </a:lnTo>
                  <a:lnTo>
                    <a:pt x="64858" y="54133"/>
                  </a:lnTo>
                  <a:lnTo>
                    <a:pt x="55333" y="37805"/>
                  </a:lnTo>
                  <a:close/>
                </a:path>
                <a:path extrusionOk="0" h="535939" w="111125">
                  <a:moveTo>
                    <a:pt x="55333" y="0"/>
                  </a:moveTo>
                  <a:lnTo>
                    <a:pt x="0" y="94843"/>
                  </a:lnTo>
                  <a:lnTo>
                    <a:pt x="1536" y="100672"/>
                  </a:lnTo>
                  <a:lnTo>
                    <a:pt x="10629" y="105981"/>
                  </a:lnTo>
                  <a:lnTo>
                    <a:pt x="16459" y="104444"/>
                  </a:lnTo>
                  <a:lnTo>
                    <a:pt x="45808" y="54133"/>
                  </a:lnTo>
                  <a:lnTo>
                    <a:pt x="45808" y="18897"/>
                  </a:lnTo>
                  <a:lnTo>
                    <a:pt x="66358" y="18897"/>
                  </a:lnTo>
                  <a:lnTo>
                    <a:pt x="55333" y="0"/>
                  </a:lnTo>
                  <a:close/>
                </a:path>
                <a:path extrusionOk="0" h="535939" w="111125">
                  <a:moveTo>
                    <a:pt x="66358" y="18897"/>
                  </a:moveTo>
                  <a:lnTo>
                    <a:pt x="64858" y="18897"/>
                  </a:lnTo>
                  <a:lnTo>
                    <a:pt x="64858" y="54133"/>
                  </a:lnTo>
                  <a:lnTo>
                    <a:pt x="94208" y="104444"/>
                  </a:lnTo>
                  <a:lnTo>
                    <a:pt x="100037" y="105981"/>
                  </a:lnTo>
                  <a:lnTo>
                    <a:pt x="109131" y="100672"/>
                  </a:lnTo>
                  <a:lnTo>
                    <a:pt x="110655" y="94843"/>
                  </a:lnTo>
                  <a:lnTo>
                    <a:pt x="66358" y="18897"/>
                  </a:lnTo>
                  <a:close/>
                </a:path>
                <a:path extrusionOk="0" h="535939" w="111125">
                  <a:moveTo>
                    <a:pt x="64858" y="18897"/>
                  </a:moveTo>
                  <a:lnTo>
                    <a:pt x="45808" y="18897"/>
                  </a:lnTo>
                  <a:lnTo>
                    <a:pt x="45808" y="54133"/>
                  </a:lnTo>
                  <a:lnTo>
                    <a:pt x="55333" y="37805"/>
                  </a:lnTo>
                  <a:lnTo>
                    <a:pt x="47104" y="23698"/>
                  </a:lnTo>
                  <a:lnTo>
                    <a:pt x="64858" y="23698"/>
                  </a:lnTo>
                  <a:lnTo>
                    <a:pt x="64858" y="18897"/>
                  </a:lnTo>
                  <a:close/>
                </a:path>
                <a:path extrusionOk="0" h="535939" w="111125">
                  <a:moveTo>
                    <a:pt x="64858" y="23698"/>
                  </a:moveTo>
                  <a:lnTo>
                    <a:pt x="63563" y="23698"/>
                  </a:lnTo>
                  <a:lnTo>
                    <a:pt x="55333" y="37805"/>
                  </a:lnTo>
                  <a:lnTo>
                    <a:pt x="64858" y="54133"/>
                  </a:lnTo>
                  <a:lnTo>
                    <a:pt x="64858" y="23698"/>
                  </a:lnTo>
                  <a:close/>
                </a:path>
                <a:path extrusionOk="0" h="535939" w="111125">
                  <a:moveTo>
                    <a:pt x="63563" y="23698"/>
                  </a:moveTo>
                  <a:lnTo>
                    <a:pt x="47104" y="23698"/>
                  </a:lnTo>
                  <a:lnTo>
                    <a:pt x="55333" y="37805"/>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581" name="Google Shape;1581;p100"/>
          <p:cNvGrpSpPr/>
          <p:nvPr/>
        </p:nvGrpSpPr>
        <p:grpSpPr>
          <a:xfrm>
            <a:off x="4426165" y="1071194"/>
            <a:ext cx="427950" cy="593423"/>
            <a:chOff x="5901554" y="1428259"/>
            <a:chExt cx="570600" cy="791230"/>
          </a:xfrm>
        </p:grpSpPr>
        <p:sp>
          <p:nvSpPr>
            <p:cNvPr id="1582" name="Google Shape;1582;p100"/>
            <p:cNvSpPr/>
            <p:nvPr/>
          </p:nvSpPr>
          <p:spPr>
            <a:xfrm>
              <a:off x="5901554" y="1428259"/>
              <a:ext cx="570600" cy="230100"/>
            </a:xfrm>
            <a:prstGeom prst="rect">
              <a:avLst/>
            </a:prstGeom>
            <a:blipFill rotWithShape="1">
              <a:blip r:embed="rId3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3" name="Google Shape;1583;p100"/>
            <p:cNvSpPr/>
            <p:nvPr/>
          </p:nvSpPr>
          <p:spPr>
            <a:xfrm>
              <a:off x="6093663" y="1683550"/>
              <a:ext cx="111125" cy="535939"/>
            </a:xfrm>
            <a:custGeom>
              <a:rect b="b" l="l" r="r" t="t"/>
              <a:pathLst>
                <a:path extrusionOk="0" h="535939" w="111125">
                  <a:moveTo>
                    <a:pt x="55333" y="37805"/>
                  </a:moveTo>
                  <a:lnTo>
                    <a:pt x="45808" y="54133"/>
                  </a:lnTo>
                  <a:lnTo>
                    <a:pt x="45808" y="535533"/>
                  </a:lnTo>
                  <a:lnTo>
                    <a:pt x="64858" y="535533"/>
                  </a:lnTo>
                  <a:lnTo>
                    <a:pt x="64858" y="54133"/>
                  </a:lnTo>
                  <a:lnTo>
                    <a:pt x="55333" y="37805"/>
                  </a:lnTo>
                  <a:close/>
                </a:path>
                <a:path extrusionOk="0" h="535939" w="111125">
                  <a:moveTo>
                    <a:pt x="55333" y="0"/>
                  </a:moveTo>
                  <a:lnTo>
                    <a:pt x="0" y="94843"/>
                  </a:lnTo>
                  <a:lnTo>
                    <a:pt x="1536" y="100672"/>
                  </a:lnTo>
                  <a:lnTo>
                    <a:pt x="10629" y="105981"/>
                  </a:lnTo>
                  <a:lnTo>
                    <a:pt x="16459" y="104444"/>
                  </a:lnTo>
                  <a:lnTo>
                    <a:pt x="45808" y="54133"/>
                  </a:lnTo>
                  <a:lnTo>
                    <a:pt x="45808" y="18897"/>
                  </a:lnTo>
                  <a:lnTo>
                    <a:pt x="66358" y="18897"/>
                  </a:lnTo>
                  <a:lnTo>
                    <a:pt x="55333" y="0"/>
                  </a:lnTo>
                  <a:close/>
                </a:path>
                <a:path extrusionOk="0" h="535939" w="111125">
                  <a:moveTo>
                    <a:pt x="66358" y="18897"/>
                  </a:moveTo>
                  <a:lnTo>
                    <a:pt x="64858" y="18897"/>
                  </a:lnTo>
                  <a:lnTo>
                    <a:pt x="64858" y="54133"/>
                  </a:lnTo>
                  <a:lnTo>
                    <a:pt x="94208" y="104444"/>
                  </a:lnTo>
                  <a:lnTo>
                    <a:pt x="100037" y="105981"/>
                  </a:lnTo>
                  <a:lnTo>
                    <a:pt x="109118" y="100672"/>
                  </a:lnTo>
                  <a:lnTo>
                    <a:pt x="110655" y="94843"/>
                  </a:lnTo>
                  <a:lnTo>
                    <a:pt x="66358" y="18897"/>
                  </a:lnTo>
                  <a:close/>
                </a:path>
                <a:path extrusionOk="0" h="535939" w="111125">
                  <a:moveTo>
                    <a:pt x="64858" y="18897"/>
                  </a:moveTo>
                  <a:lnTo>
                    <a:pt x="45808" y="18897"/>
                  </a:lnTo>
                  <a:lnTo>
                    <a:pt x="45808" y="54133"/>
                  </a:lnTo>
                  <a:lnTo>
                    <a:pt x="55333" y="37805"/>
                  </a:lnTo>
                  <a:lnTo>
                    <a:pt x="47104" y="23698"/>
                  </a:lnTo>
                  <a:lnTo>
                    <a:pt x="64858" y="23698"/>
                  </a:lnTo>
                  <a:lnTo>
                    <a:pt x="64858" y="18897"/>
                  </a:lnTo>
                  <a:close/>
                </a:path>
                <a:path extrusionOk="0" h="535939" w="111125">
                  <a:moveTo>
                    <a:pt x="64858" y="23698"/>
                  </a:moveTo>
                  <a:lnTo>
                    <a:pt x="63563" y="23698"/>
                  </a:lnTo>
                  <a:lnTo>
                    <a:pt x="55333" y="37805"/>
                  </a:lnTo>
                  <a:lnTo>
                    <a:pt x="64858" y="54133"/>
                  </a:lnTo>
                  <a:lnTo>
                    <a:pt x="64858" y="23698"/>
                  </a:lnTo>
                  <a:close/>
                </a:path>
                <a:path extrusionOk="0" h="535939" w="111125">
                  <a:moveTo>
                    <a:pt x="63563" y="23698"/>
                  </a:moveTo>
                  <a:lnTo>
                    <a:pt x="47104" y="23698"/>
                  </a:lnTo>
                  <a:lnTo>
                    <a:pt x="55333" y="37805"/>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584" name="Google Shape;1584;p100"/>
          <p:cNvGrpSpPr/>
          <p:nvPr/>
        </p:nvGrpSpPr>
        <p:grpSpPr>
          <a:xfrm>
            <a:off x="3626668" y="1071194"/>
            <a:ext cx="427725" cy="593423"/>
            <a:chOff x="4835557" y="1428259"/>
            <a:chExt cx="570300" cy="791230"/>
          </a:xfrm>
        </p:grpSpPr>
        <p:sp>
          <p:nvSpPr>
            <p:cNvPr id="1585" name="Google Shape;1585;p100"/>
            <p:cNvSpPr/>
            <p:nvPr/>
          </p:nvSpPr>
          <p:spPr>
            <a:xfrm>
              <a:off x="4835557" y="1428259"/>
              <a:ext cx="570300" cy="230100"/>
            </a:xfrm>
            <a:prstGeom prst="rect">
              <a:avLst/>
            </a:prstGeom>
            <a:blipFill rotWithShape="1">
              <a:blip r:embed="rId3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6" name="Google Shape;1586;p100"/>
            <p:cNvSpPr/>
            <p:nvPr/>
          </p:nvSpPr>
          <p:spPr>
            <a:xfrm>
              <a:off x="5040960" y="1683550"/>
              <a:ext cx="111125" cy="535939"/>
            </a:xfrm>
            <a:custGeom>
              <a:rect b="b" l="l" r="r" t="t"/>
              <a:pathLst>
                <a:path extrusionOk="0" h="535939" w="111125">
                  <a:moveTo>
                    <a:pt x="55333" y="37805"/>
                  </a:moveTo>
                  <a:lnTo>
                    <a:pt x="45808" y="54133"/>
                  </a:lnTo>
                  <a:lnTo>
                    <a:pt x="45808" y="535533"/>
                  </a:lnTo>
                  <a:lnTo>
                    <a:pt x="64858" y="535533"/>
                  </a:lnTo>
                  <a:lnTo>
                    <a:pt x="64858" y="54133"/>
                  </a:lnTo>
                  <a:lnTo>
                    <a:pt x="55333" y="37805"/>
                  </a:lnTo>
                  <a:close/>
                </a:path>
                <a:path extrusionOk="0" h="535939" w="111125">
                  <a:moveTo>
                    <a:pt x="55333" y="0"/>
                  </a:moveTo>
                  <a:lnTo>
                    <a:pt x="0" y="94843"/>
                  </a:lnTo>
                  <a:lnTo>
                    <a:pt x="1536" y="100672"/>
                  </a:lnTo>
                  <a:lnTo>
                    <a:pt x="10629" y="105981"/>
                  </a:lnTo>
                  <a:lnTo>
                    <a:pt x="16459" y="104444"/>
                  </a:lnTo>
                  <a:lnTo>
                    <a:pt x="45808" y="54133"/>
                  </a:lnTo>
                  <a:lnTo>
                    <a:pt x="45808" y="18897"/>
                  </a:lnTo>
                  <a:lnTo>
                    <a:pt x="66358" y="18897"/>
                  </a:lnTo>
                  <a:lnTo>
                    <a:pt x="55333" y="0"/>
                  </a:lnTo>
                  <a:close/>
                </a:path>
                <a:path extrusionOk="0" h="535939" w="111125">
                  <a:moveTo>
                    <a:pt x="66358" y="18897"/>
                  </a:moveTo>
                  <a:lnTo>
                    <a:pt x="64858" y="18897"/>
                  </a:lnTo>
                  <a:lnTo>
                    <a:pt x="64858" y="54133"/>
                  </a:lnTo>
                  <a:lnTo>
                    <a:pt x="94208" y="104444"/>
                  </a:lnTo>
                  <a:lnTo>
                    <a:pt x="100037" y="105981"/>
                  </a:lnTo>
                  <a:lnTo>
                    <a:pt x="109131" y="100672"/>
                  </a:lnTo>
                  <a:lnTo>
                    <a:pt x="110667" y="94843"/>
                  </a:lnTo>
                  <a:lnTo>
                    <a:pt x="66358" y="18897"/>
                  </a:lnTo>
                  <a:close/>
                </a:path>
                <a:path extrusionOk="0" h="535939" w="111125">
                  <a:moveTo>
                    <a:pt x="64858" y="18897"/>
                  </a:moveTo>
                  <a:lnTo>
                    <a:pt x="45808" y="18897"/>
                  </a:lnTo>
                  <a:lnTo>
                    <a:pt x="45808" y="54133"/>
                  </a:lnTo>
                  <a:lnTo>
                    <a:pt x="55333" y="37805"/>
                  </a:lnTo>
                  <a:lnTo>
                    <a:pt x="47104" y="23698"/>
                  </a:lnTo>
                  <a:lnTo>
                    <a:pt x="64858" y="23698"/>
                  </a:lnTo>
                  <a:lnTo>
                    <a:pt x="64858" y="18897"/>
                  </a:lnTo>
                  <a:close/>
                </a:path>
                <a:path extrusionOk="0" h="535939" w="111125">
                  <a:moveTo>
                    <a:pt x="64858" y="23698"/>
                  </a:moveTo>
                  <a:lnTo>
                    <a:pt x="63563" y="23698"/>
                  </a:lnTo>
                  <a:lnTo>
                    <a:pt x="55333" y="37805"/>
                  </a:lnTo>
                  <a:lnTo>
                    <a:pt x="64858" y="54133"/>
                  </a:lnTo>
                  <a:lnTo>
                    <a:pt x="64858" y="23698"/>
                  </a:lnTo>
                  <a:close/>
                </a:path>
                <a:path extrusionOk="0" h="535939" w="111125">
                  <a:moveTo>
                    <a:pt x="63563" y="23698"/>
                  </a:moveTo>
                  <a:lnTo>
                    <a:pt x="47104" y="23698"/>
                  </a:lnTo>
                  <a:lnTo>
                    <a:pt x="55333" y="37805"/>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587" name="Google Shape;1587;p100"/>
          <p:cNvGrpSpPr/>
          <p:nvPr/>
        </p:nvGrpSpPr>
        <p:grpSpPr>
          <a:xfrm>
            <a:off x="2748267" y="1018126"/>
            <a:ext cx="545306" cy="646490"/>
            <a:chOff x="3664356" y="1357502"/>
            <a:chExt cx="727075" cy="861987"/>
          </a:xfrm>
        </p:grpSpPr>
        <p:sp>
          <p:nvSpPr>
            <p:cNvPr id="1588" name="Google Shape;1588;p100"/>
            <p:cNvSpPr/>
            <p:nvPr/>
          </p:nvSpPr>
          <p:spPr>
            <a:xfrm>
              <a:off x="3743315" y="1428259"/>
              <a:ext cx="570600" cy="230100"/>
            </a:xfrm>
            <a:prstGeom prst="rect">
              <a:avLst/>
            </a:prstGeom>
            <a:blipFill rotWithShape="1">
              <a:blip r:embed="rId3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9" name="Google Shape;1589;p100"/>
            <p:cNvSpPr/>
            <p:nvPr/>
          </p:nvSpPr>
          <p:spPr>
            <a:xfrm>
              <a:off x="3969664" y="1683550"/>
              <a:ext cx="111125" cy="535939"/>
            </a:xfrm>
            <a:custGeom>
              <a:rect b="b" l="l" r="r" t="t"/>
              <a:pathLst>
                <a:path extrusionOk="0" h="535939" w="111125">
                  <a:moveTo>
                    <a:pt x="55327" y="37798"/>
                  </a:moveTo>
                  <a:lnTo>
                    <a:pt x="45808" y="54121"/>
                  </a:lnTo>
                  <a:lnTo>
                    <a:pt x="45796" y="535533"/>
                  </a:lnTo>
                  <a:lnTo>
                    <a:pt x="64846" y="535533"/>
                  </a:lnTo>
                  <a:lnTo>
                    <a:pt x="64847" y="54121"/>
                  </a:lnTo>
                  <a:lnTo>
                    <a:pt x="55327" y="37798"/>
                  </a:lnTo>
                  <a:close/>
                </a:path>
                <a:path extrusionOk="0" h="535939" w="111125">
                  <a:moveTo>
                    <a:pt x="55333" y="0"/>
                  </a:moveTo>
                  <a:lnTo>
                    <a:pt x="0" y="94843"/>
                  </a:lnTo>
                  <a:lnTo>
                    <a:pt x="1536" y="100672"/>
                  </a:lnTo>
                  <a:lnTo>
                    <a:pt x="10617" y="105981"/>
                  </a:lnTo>
                  <a:lnTo>
                    <a:pt x="16459" y="104444"/>
                  </a:lnTo>
                  <a:lnTo>
                    <a:pt x="45797" y="54140"/>
                  </a:lnTo>
                  <a:lnTo>
                    <a:pt x="45808" y="18897"/>
                  </a:lnTo>
                  <a:lnTo>
                    <a:pt x="66356" y="18897"/>
                  </a:lnTo>
                  <a:lnTo>
                    <a:pt x="55333" y="0"/>
                  </a:lnTo>
                  <a:close/>
                </a:path>
                <a:path extrusionOk="0" h="535939" w="111125">
                  <a:moveTo>
                    <a:pt x="66356" y="18897"/>
                  </a:moveTo>
                  <a:lnTo>
                    <a:pt x="64858" y="18897"/>
                  </a:lnTo>
                  <a:lnTo>
                    <a:pt x="64858" y="54140"/>
                  </a:lnTo>
                  <a:lnTo>
                    <a:pt x="94195" y="104444"/>
                  </a:lnTo>
                  <a:lnTo>
                    <a:pt x="100037" y="105981"/>
                  </a:lnTo>
                  <a:lnTo>
                    <a:pt x="109118" y="100672"/>
                  </a:lnTo>
                  <a:lnTo>
                    <a:pt x="110655" y="94843"/>
                  </a:lnTo>
                  <a:lnTo>
                    <a:pt x="66356" y="18897"/>
                  </a:lnTo>
                  <a:close/>
                </a:path>
                <a:path extrusionOk="0" h="535939" w="111125">
                  <a:moveTo>
                    <a:pt x="64858" y="23698"/>
                  </a:moveTo>
                  <a:lnTo>
                    <a:pt x="63550" y="23698"/>
                  </a:lnTo>
                  <a:lnTo>
                    <a:pt x="55327" y="37798"/>
                  </a:lnTo>
                  <a:lnTo>
                    <a:pt x="64858" y="54140"/>
                  </a:lnTo>
                  <a:lnTo>
                    <a:pt x="64858" y="23698"/>
                  </a:lnTo>
                  <a:close/>
                </a:path>
                <a:path extrusionOk="0" h="535939" w="111125">
                  <a:moveTo>
                    <a:pt x="64858" y="18897"/>
                  </a:moveTo>
                  <a:lnTo>
                    <a:pt x="45808" y="18897"/>
                  </a:lnTo>
                  <a:lnTo>
                    <a:pt x="45808" y="54121"/>
                  </a:lnTo>
                  <a:lnTo>
                    <a:pt x="55327" y="37798"/>
                  </a:lnTo>
                  <a:lnTo>
                    <a:pt x="47104" y="23698"/>
                  </a:lnTo>
                  <a:lnTo>
                    <a:pt x="64858" y="23698"/>
                  </a:lnTo>
                  <a:lnTo>
                    <a:pt x="64858" y="18897"/>
                  </a:lnTo>
                  <a:close/>
                </a:path>
                <a:path extrusionOk="0" h="535939" w="111125">
                  <a:moveTo>
                    <a:pt x="63550" y="23698"/>
                  </a:moveTo>
                  <a:lnTo>
                    <a:pt x="47104" y="23698"/>
                  </a:lnTo>
                  <a:lnTo>
                    <a:pt x="55327" y="37798"/>
                  </a:lnTo>
                  <a:lnTo>
                    <a:pt x="63550"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0" name="Google Shape;1590;p100"/>
            <p:cNvSpPr/>
            <p:nvPr/>
          </p:nvSpPr>
          <p:spPr>
            <a:xfrm>
              <a:off x="3664356" y="1357502"/>
              <a:ext cx="727075" cy="326389"/>
            </a:xfrm>
            <a:custGeom>
              <a:rect b="b" l="l" r="r" t="t"/>
              <a:pathLst>
                <a:path extrusionOk="0" h="326389" w="727075">
                  <a:moveTo>
                    <a:pt x="0" y="0"/>
                  </a:moveTo>
                  <a:lnTo>
                    <a:pt x="726905" y="0"/>
                  </a:lnTo>
                  <a:lnTo>
                    <a:pt x="726905" y="326089"/>
                  </a:lnTo>
                  <a:lnTo>
                    <a:pt x="0" y="326089"/>
                  </a:lnTo>
                  <a:lnTo>
                    <a:pt x="0" y="0"/>
                  </a:lnTo>
                  <a:close/>
                </a:path>
              </a:pathLst>
            </a:custGeom>
            <a:noFill/>
            <a:ln cap="flat" cmpd="sng" w="19050">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591" name="Google Shape;1591;p100"/>
          <p:cNvSpPr/>
          <p:nvPr/>
        </p:nvSpPr>
        <p:spPr>
          <a:xfrm>
            <a:off x="2131599" y="4626395"/>
            <a:ext cx="610552" cy="64294"/>
          </a:xfrm>
          <a:custGeom>
            <a:rect b="b" l="l" r="r" t="t"/>
            <a:pathLst>
              <a:path extrusionOk="0" h="85725" w="814070">
                <a:moveTo>
                  <a:pt x="728027" y="57149"/>
                </a:moveTo>
                <a:lnTo>
                  <a:pt x="728027" y="85724"/>
                </a:lnTo>
                <a:lnTo>
                  <a:pt x="785177" y="57149"/>
                </a:lnTo>
                <a:lnTo>
                  <a:pt x="728027" y="57149"/>
                </a:lnTo>
                <a:close/>
              </a:path>
              <a:path extrusionOk="0" h="85725" w="814070">
                <a:moveTo>
                  <a:pt x="728027" y="28574"/>
                </a:moveTo>
                <a:lnTo>
                  <a:pt x="728027" y="57149"/>
                </a:lnTo>
                <a:lnTo>
                  <a:pt x="742315" y="57149"/>
                </a:lnTo>
                <a:lnTo>
                  <a:pt x="742315" y="28574"/>
                </a:lnTo>
                <a:lnTo>
                  <a:pt x="728027" y="28574"/>
                </a:lnTo>
                <a:close/>
              </a:path>
              <a:path extrusionOk="0" h="85725" w="814070">
                <a:moveTo>
                  <a:pt x="728027" y="0"/>
                </a:moveTo>
                <a:lnTo>
                  <a:pt x="728027" y="28574"/>
                </a:lnTo>
                <a:lnTo>
                  <a:pt x="742315" y="28574"/>
                </a:lnTo>
                <a:lnTo>
                  <a:pt x="742315" y="57149"/>
                </a:lnTo>
                <a:lnTo>
                  <a:pt x="785180" y="57148"/>
                </a:lnTo>
                <a:lnTo>
                  <a:pt x="813752" y="42862"/>
                </a:lnTo>
                <a:lnTo>
                  <a:pt x="728027" y="0"/>
                </a:lnTo>
                <a:close/>
              </a:path>
              <a:path extrusionOk="0" h="85725" w="814070">
                <a:moveTo>
                  <a:pt x="0" y="28573"/>
                </a:moveTo>
                <a:lnTo>
                  <a:pt x="0" y="57148"/>
                </a:lnTo>
                <a:lnTo>
                  <a:pt x="728027" y="57149"/>
                </a:lnTo>
                <a:lnTo>
                  <a:pt x="728027" y="28574"/>
                </a:lnTo>
                <a:lnTo>
                  <a:pt x="0" y="28573"/>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2" name="Google Shape;1592;p100"/>
          <p:cNvSpPr/>
          <p:nvPr/>
        </p:nvSpPr>
        <p:spPr>
          <a:xfrm>
            <a:off x="2131599" y="1108919"/>
            <a:ext cx="521017" cy="64769"/>
          </a:xfrm>
          <a:custGeom>
            <a:rect b="b" l="l" r="r" t="t"/>
            <a:pathLst>
              <a:path extrusionOk="0" h="86359" w="694689">
                <a:moveTo>
                  <a:pt x="608545" y="0"/>
                </a:moveTo>
                <a:lnTo>
                  <a:pt x="608545" y="85737"/>
                </a:lnTo>
                <a:lnTo>
                  <a:pt x="665695" y="57162"/>
                </a:lnTo>
                <a:lnTo>
                  <a:pt x="622833" y="57162"/>
                </a:lnTo>
                <a:lnTo>
                  <a:pt x="622833" y="28587"/>
                </a:lnTo>
                <a:lnTo>
                  <a:pt x="665704" y="28587"/>
                </a:lnTo>
                <a:lnTo>
                  <a:pt x="608545" y="0"/>
                </a:lnTo>
                <a:close/>
              </a:path>
              <a:path extrusionOk="0" h="86359" w="694689">
                <a:moveTo>
                  <a:pt x="608545" y="28587"/>
                </a:moveTo>
                <a:lnTo>
                  <a:pt x="0" y="28587"/>
                </a:lnTo>
                <a:lnTo>
                  <a:pt x="0" y="57162"/>
                </a:lnTo>
                <a:lnTo>
                  <a:pt x="608545" y="57162"/>
                </a:lnTo>
                <a:lnTo>
                  <a:pt x="608545" y="28587"/>
                </a:lnTo>
                <a:close/>
              </a:path>
              <a:path extrusionOk="0" h="86359" w="694689">
                <a:moveTo>
                  <a:pt x="665704" y="28587"/>
                </a:moveTo>
                <a:lnTo>
                  <a:pt x="622833" y="28587"/>
                </a:lnTo>
                <a:lnTo>
                  <a:pt x="622833" y="57162"/>
                </a:lnTo>
                <a:lnTo>
                  <a:pt x="665695" y="57162"/>
                </a:lnTo>
                <a:lnTo>
                  <a:pt x="694270" y="42875"/>
                </a:lnTo>
                <a:lnTo>
                  <a:pt x="665704" y="28587"/>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3" name="Google Shape;1593;p100"/>
          <p:cNvSpPr txBox="1"/>
          <p:nvPr/>
        </p:nvSpPr>
        <p:spPr>
          <a:xfrm>
            <a:off x="6293615" y="2607944"/>
            <a:ext cx="1377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594" name="Google Shape;1594;p100"/>
          <p:cNvSpPr/>
          <p:nvPr/>
        </p:nvSpPr>
        <p:spPr>
          <a:xfrm>
            <a:off x="2131599" y="1772506"/>
            <a:ext cx="610552" cy="64294"/>
          </a:xfrm>
          <a:custGeom>
            <a:rect b="b" l="l" r="r" t="t"/>
            <a:pathLst>
              <a:path extrusionOk="0" h="85725" w="814070">
                <a:moveTo>
                  <a:pt x="728027" y="0"/>
                </a:moveTo>
                <a:lnTo>
                  <a:pt x="728027" y="85725"/>
                </a:lnTo>
                <a:lnTo>
                  <a:pt x="785177" y="57150"/>
                </a:lnTo>
                <a:lnTo>
                  <a:pt x="742315" y="57150"/>
                </a:lnTo>
                <a:lnTo>
                  <a:pt x="742315" y="28575"/>
                </a:lnTo>
                <a:lnTo>
                  <a:pt x="785177" y="28575"/>
                </a:lnTo>
                <a:lnTo>
                  <a:pt x="728027" y="0"/>
                </a:lnTo>
                <a:close/>
              </a:path>
              <a:path extrusionOk="0" h="85725" w="814070">
                <a:moveTo>
                  <a:pt x="728027" y="28575"/>
                </a:moveTo>
                <a:lnTo>
                  <a:pt x="0" y="28575"/>
                </a:lnTo>
                <a:lnTo>
                  <a:pt x="0" y="57150"/>
                </a:lnTo>
                <a:lnTo>
                  <a:pt x="728027" y="57150"/>
                </a:lnTo>
                <a:lnTo>
                  <a:pt x="728027" y="28575"/>
                </a:lnTo>
                <a:close/>
              </a:path>
              <a:path extrusionOk="0" h="85725" w="814070">
                <a:moveTo>
                  <a:pt x="785177" y="28575"/>
                </a:moveTo>
                <a:lnTo>
                  <a:pt x="742315" y="28575"/>
                </a:lnTo>
                <a:lnTo>
                  <a:pt x="742315" y="57150"/>
                </a:lnTo>
                <a:lnTo>
                  <a:pt x="785177" y="57150"/>
                </a:lnTo>
                <a:lnTo>
                  <a:pt x="813752" y="42862"/>
                </a:lnTo>
                <a:lnTo>
                  <a:pt x="785177" y="28575"/>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5" name="Google Shape;1595;p100"/>
          <p:cNvSpPr txBox="1"/>
          <p:nvPr/>
        </p:nvSpPr>
        <p:spPr>
          <a:xfrm>
            <a:off x="1510150" y="4531966"/>
            <a:ext cx="561600" cy="231300"/>
          </a:xfrm>
          <a:prstGeom prst="rect">
            <a:avLst/>
          </a:prstGeom>
          <a:noFill/>
          <a:ln>
            <a:noFill/>
          </a:ln>
        </p:spPr>
        <p:txBody>
          <a:bodyPr anchorCtr="0" anchor="t" bIns="0" lIns="0" spcFirstLastPara="1" rIns="0" wrap="square" tIns="475">
            <a:spAutoFit/>
          </a:bodyPr>
          <a:lstStyle/>
          <a:p>
            <a:pPr indent="0" lvl="0" marL="12700" marR="0" rtl="0" algn="l">
              <a:lnSpc>
                <a:spcPct val="100000"/>
              </a:lnSpc>
              <a:spcBef>
                <a:spcPts val="0"/>
              </a:spcBef>
              <a:spcAft>
                <a:spcPts val="0"/>
              </a:spcAft>
              <a:buNone/>
            </a:pPr>
            <a:r>
              <a:rPr lang="en" sz="1500">
                <a:solidFill>
                  <a:schemeClr val="dk1"/>
                </a:solidFill>
                <a:latin typeface="Calibri"/>
                <a:ea typeface="Calibri"/>
                <a:cs typeface="Calibri"/>
                <a:sym typeface="Calibri"/>
              </a:rPr>
              <a:t>Corpus</a:t>
            </a:r>
            <a:endParaRPr sz="1500">
              <a:solidFill>
                <a:schemeClr val="dk1"/>
              </a:solidFill>
              <a:latin typeface="Calibri"/>
              <a:ea typeface="Calibri"/>
              <a:cs typeface="Calibri"/>
              <a:sym typeface="Calibri"/>
            </a:endParaRPr>
          </a:p>
        </p:txBody>
      </p:sp>
      <p:sp>
        <p:nvSpPr>
          <p:cNvPr id="1596" name="Google Shape;1596;p100"/>
          <p:cNvSpPr txBox="1"/>
          <p:nvPr/>
        </p:nvSpPr>
        <p:spPr>
          <a:xfrm>
            <a:off x="2891218" y="4543397"/>
            <a:ext cx="272400" cy="231300"/>
          </a:xfrm>
          <a:prstGeom prst="rect">
            <a:avLst/>
          </a:prstGeom>
          <a:noFill/>
          <a:ln>
            <a:noFill/>
          </a:ln>
        </p:spPr>
        <p:txBody>
          <a:bodyPr anchorCtr="0" anchor="t" bIns="0" lIns="0" spcFirstLastPara="1" rIns="0" wrap="square" tIns="475">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the</a:t>
            </a:r>
            <a:endParaRPr sz="1500">
              <a:solidFill>
                <a:schemeClr val="dk1"/>
              </a:solidFill>
              <a:latin typeface="Calibri"/>
              <a:ea typeface="Calibri"/>
              <a:cs typeface="Calibri"/>
              <a:sym typeface="Calibri"/>
            </a:endParaRPr>
          </a:p>
        </p:txBody>
      </p:sp>
      <p:sp>
        <p:nvSpPr>
          <p:cNvPr id="1597" name="Google Shape;1597;p100"/>
          <p:cNvSpPr txBox="1"/>
          <p:nvPr/>
        </p:nvSpPr>
        <p:spPr>
          <a:xfrm>
            <a:off x="3466252" y="4543397"/>
            <a:ext cx="674700" cy="231300"/>
          </a:xfrm>
          <a:prstGeom prst="rect">
            <a:avLst/>
          </a:prstGeom>
          <a:noFill/>
          <a:ln>
            <a:noFill/>
          </a:ln>
        </p:spPr>
        <p:txBody>
          <a:bodyPr anchorCtr="0" anchor="t" bIns="0" lIns="0" spcFirstLastPara="1" rIns="0" wrap="square" tIns="475">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students</a:t>
            </a:r>
            <a:endParaRPr sz="1500">
              <a:solidFill>
                <a:schemeClr val="dk1"/>
              </a:solidFill>
              <a:latin typeface="Calibri"/>
              <a:ea typeface="Calibri"/>
              <a:cs typeface="Calibri"/>
              <a:sym typeface="Calibri"/>
            </a:endParaRPr>
          </a:p>
        </p:txBody>
      </p:sp>
      <p:sp>
        <p:nvSpPr>
          <p:cNvPr id="1598" name="Google Shape;1598;p100"/>
          <p:cNvSpPr txBox="1"/>
          <p:nvPr/>
        </p:nvSpPr>
        <p:spPr>
          <a:xfrm>
            <a:off x="4325483" y="4543397"/>
            <a:ext cx="591000" cy="231300"/>
          </a:xfrm>
          <a:prstGeom prst="rect">
            <a:avLst/>
          </a:prstGeom>
          <a:noFill/>
          <a:ln>
            <a:noFill/>
          </a:ln>
        </p:spPr>
        <p:txBody>
          <a:bodyPr anchorCtr="0" anchor="t" bIns="0" lIns="0" spcFirstLastPara="1" rIns="0" wrap="square" tIns="475">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opened</a:t>
            </a:r>
            <a:endParaRPr sz="1500">
              <a:solidFill>
                <a:schemeClr val="dk1"/>
              </a:solidFill>
              <a:latin typeface="Calibri"/>
              <a:ea typeface="Calibri"/>
              <a:cs typeface="Calibri"/>
              <a:sym typeface="Calibri"/>
            </a:endParaRPr>
          </a:p>
        </p:txBody>
      </p:sp>
      <p:sp>
        <p:nvSpPr>
          <p:cNvPr id="1599" name="Google Shape;1599;p100"/>
          <p:cNvSpPr txBox="1"/>
          <p:nvPr/>
        </p:nvSpPr>
        <p:spPr>
          <a:xfrm>
            <a:off x="5244541" y="4543397"/>
            <a:ext cx="381300" cy="231300"/>
          </a:xfrm>
          <a:prstGeom prst="rect">
            <a:avLst/>
          </a:prstGeom>
          <a:noFill/>
          <a:ln>
            <a:noFill/>
          </a:ln>
        </p:spPr>
        <p:txBody>
          <a:bodyPr anchorCtr="0" anchor="t" bIns="0" lIns="0" spcFirstLastPara="1" rIns="0" wrap="square" tIns="475">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their</a:t>
            </a:r>
            <a:endParaRPr sz="1500">
              <a:solidFill>
                <a:schemeClr val="dk1"/>
              </a:solidFill>
              <a:latin typeface="Calibri"/>
              <a:ea typeface="Calibri"/>
              <a:cs typeface="Calibri"/>
              <a:sym typeface="Calibri"/>
            </a:endParaRPr>
          </a:p>
        </p:txBody>
      </p:sp>
      <p:sp>
        <p:nvSpPr>
          <p:cNvPr id="1600" name="Google Shape;1600;p100"/>
          <p:cNvSpPr txBox="1"/>
          <p:nvPr/>
        </p:nvSpPr>
        <p:spPr>
          <a:xfrm>
            <a:off x="6066863" y="4543397"/>
            <a:ext cx="506700" cy="231300"/>
          </a:xfrm>
          <a:prstGeom prst="rect">
            <a:avLst/>
          </a:prstGeom>
          <a:noFill/>
          <a:ln>
            <a:noFill/>
          </a:ln>
        </p:spPr>
        <p:txBody>
          <a:bodyPr anchorCtr="0" anchor="t" bIns="0" lIns="0" spcFirstLastPara="1" rIns="0" wrap="square" tIns="475">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exams</a:t>
            </a:r>
            <a:endParaRPr sz="1500">
              <a:solidFill>
                <a:schemeClr val="dk1"/>
              </a:solidFill>
              <a:latin typeface="Calibri"/>
              <a:ea typeface="Calibri"/>
              <a:cs typeface="Calibri"/>
              <a:sym typeface="Calibri"/>
            </a:endParaRPr>
          </a:p>
        </p:txBody>
      </p:sp>
      <p:sp>
        <p:nvSpPr>
          <p:cNvPr id="1601" name="Google Shape;1601;p100"/>
          <p:cNvSpPr txBox="1"/>
          <p:nvPr/>
        </p:nvSpPr>
        <p:spPr>
          <a:xfrm>
            <a:off x="6893528" y="4540512"/>
            <a:ext cx="98100" cy="142500"/>
          </a:xfrm>
          <a:prstGeom prst="rect">
            <a:avLst/>
          </a:prstGeom>
          <a:noFill/>
          <a:ln>
            <a:noFill/>
          </a:ln>
        </p:spPr>
        <p:txBody>
          <a:bodyPr anchorCtr="0" anchor="t" bIns="0" lIns="0" spcFirstLastPara="1" rIns="0" wrap="square" tIns="3800">
            <a:spAutoFit/>
          </a:bodyPr>
          <a:lstStyle/>
          <a:p>
            <a:pPr indent="0" lvl="0" marL="12700" marR="0" rtl="0" algn="l">
              <a:lnSpc>
                <a:spcPct val="100000"/>
              </a:lnSpc>
              <a:spcBef>
                <a:spcPts val="0"/>
              </a:spcBef>
              <a:spcAft>
                <a:spcPts val="0"/>
              </a:spcAft>
              <a:buNone/>
            </a:pP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p101"/>
          <p:cNvSpPr/>
          <p:nvPr/>
        </p:nvSpPr>
        <p:spPr>
          <a:xfrm>
            <a:off x="2513794" y="1374767"/>
            <a:ext cx="372300" cy="135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07" name="Google Shape;1607;p101"/>
          <p:cNvSpPr/>
          <p:nvPr/>
        </p:nvSpPr>
        <p:spPr>
          <a:xfrm>
            <a:off x="3318628" y="1374767"/>
            <a:ext cx="369900" cy="135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08" name="Google Shape;1608;p101"/>
          <p:cNvSpPr/>
          <p:nvPr/>
        </p:nvSpPr>
        <p:spPr>
          <a:xfrm>
            <a:off x="4106443" y="1374767"/>
            <a:ext cx="370500" cy="135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nvGrpSpPr>
          <p:cNvPr id="1609" name="Google Shape;1609;p101"/>
          <p:cNvGrpSpPr/>
          <p:nvPr/>
        </p:nvGrpSpPr>
        <p:grpSpPr>
          <a:xfrm>
            <a:off x="2132200" y="1123187"/>
            <a:ext cx="3726018" cy="1211551"/>
            <a:chOff x="4366933" y="1497583"/>
            <a:chExt cx="4968024" cy="1615402"/>
          </a:xfrm>
        </p:grpSpPr>
        <p:sp>
          <p:nvSpPr>
            <p:cNvPr id="1610" name="Google Shape;1610;p101"/>
            <p:cNvSpPr/>
            <p:nvPr/>
          </p:nvSpPr>
          <p:spPr>
            <a:xfrm>
              <a:off x="8066242" y="1833022"/>
              <a:ext cx="289800" cy="181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11" name="Google Shape;1611;p101"/>
            <p:cNvSpPr/>
            <p:nvPr/>
          </p:nvSpPr>
          <p:spPr>
            <a:xfrm>
              <a:off x="5169319" y="210140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12" name="Google Shape;1612;p101"/>
            <p:cNvSpPr/>
            <p:nvPr/>
          </p:nvSpPr>
          <p:spPr>
            <a:xfrm>
              <a:off x="5169319" y="2333828"/>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13" name="Google Shape;1613;p101"/>
            <p:cNvSpPr/>
            <p:nvPr/>
          </p:nvSpPr>
          <p:spPr>
            <a:xfrm>
              <a:off x="5169319" y="256625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14" name="Google Shape;1614;p101"/>
            <p:cNvSpPr/>
            <p:nvPr/>
          </p:nvSpPr>
          <p:spPr>
            <a:xfrm>
              <a:off x="5169319" y="2798673"/>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15" name="Google Shape;1615;p101"/>
            <p:cNvSpPr/>
            <p:nvPr/>
          </p:nvSpPr>
          <p:spPr>
            <a:xfrm>
              <a:off x="5063629" y="2007895"/>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16" name="Google Shape;1616;p101"/>
            <p:cNvSpPr/>
            <p:nvPr/>
          </p:nvSpPr>
          <p:spPr>
            <a:xfrm>
              <a:off x="5432196" y="2519972"/>
              <a:ext cx="699770" cy="111125"/>
            </a:xfrm>
            <a:custGeom>
              <a:rect b="b" l="l" r="r" t="t"/>
              <a:pathLst>
                <a:path extrusionOk="0" h="111125" w="699770">
                  <a:moveTo>
                    <a:pt x="661494" y="55333"/>
                  </a:moveTo>
                  <a:lnTo>
                    <a:pt x="594855" y="94208"/>
                  </a:lnTo>
                  <a:lnTo>
                    <a:pt x="593318" y="100037"/>
                  </a:lnTo>
                  <a:lnTo>
                    <a:pt x="598627" y="109118"/>
                  </a:lnTo>
                  <a:lnTo>
                    <a:pt x="604456" y="110655"/>
                  </a:lnTo>
                  <a:lnTo>
                    <a:pt x="682970" y="64858"/>
                  </a:lnTo>
                  <a:lnTo>
                    <a:pt x="680402" y="64858"/>
                  </a:lnTo>
                  <a:lnTo>
                    <a:pt x="680402" y="63563"/>
                  </a:lnTo>
                  <a:lnTo>
                    <a:pt x="675601" y="63563"/>
                  </a:lnTo>
                  <a:lnTo>
                    <a:pt x="661494" y="55333"/>
                  </a:lnTo>
                  <a:close/>
                </a:path>
                <a:path extrusionOk="0" h="111125" w="699770">
                  <a:moveTo>
                    <a:pt x="645166" y="45808"/>
                  </a:moveTo>
                  <a:lnTo>
                    <a:pt x="0" y="45808"/>
                  </a:lnTo>
                  <a:lnTo>
                    <a:pt x="0" y="64858"/>
                  </a:lnTo>
                  <a:lnTo>
                    <a:pt x="645166" y="64858"/>
                  </a:lnTo>
                  <a:lnTo>
                    <a:pt x="661494" y="55333"/>
                  </a:lnTo>
                  <a:lnTo>
                    <a:pt x="645166" y="45808"/>
                  </a:lnTo>
                  <a:close/>
                </a:path>
                <a:path extrusionOk="0" h="111125" w="699770">
                  <a:moveTo>
                    <a:pt x="682973" y="45808"/>
                  </a:moveTo>
                  <a:lnTo>
                    <a:pt x="680402" y="45808"/>
                  </a:lnTo>
                  <a:lnTo>
                    <a:pt x="680402" y="64858"/>
                  </a:lnTo>
                  <a:lnTo>
                    <a:pt x="682970" y="64858"/>
                  </a:lnTo>
                  <a:lnTo>
                    <a:pt x="699300" y="55333"/>
                  </a:lnTo>
                  <a:lnTo>
                    <a:pt x="682973" y="45808"/>
                  </a:lnTo>
                  <a:close/>
                </a:path>
                <a:path extrusionOk="0" h="111125" w="699770">
                  <a:moveTo>
                    <a:pt x="675601" y="47104"/>
                  </a:moveTo>
                  <a:lnTo>
                    <a:pt x="661494" y="55333"/>
                  </a:lnTo>
                  <a:lnTo>
                    <a:pt x="675601" y="63563"/>
                  </a:lnTo>
                  <a:lnTo>
                    <a:pt x="675601" y="47104"/>
                  </a:lnTo>
                  <a:close/>
                </a:path>
                <a:path extrusionOk="0" h="111125" w="699770">
                  <a:moveTo>
                    <a:pt x="680402" y="47104"/>
                  </a:moveTo>
                  <a:lnTo>
                    <a:pt x="675601" y="47104"/>
                  </a:lnTo>
                  <a:lnTo>
                    <a:pt x="675601" y="63563"/>
                  </a:lnTo>
                  <a:lnTo>
                    <a:pt x="680402" y="63563"/>
                  </a:lnTo>
                  <a:lnTo>
                    <a:pt x="680402" y="47104"/>
                  </a:lnTo>
                  <a:close/>
                </a:path>
                <a:path extrusionOk="0" h="111125" w="699770">
                  <a:moveTo>
                    <a:pt x="604456" y="0"/>
                  </a:moveTo>
                  <a:lnTo>
                    <a:pt x="598627" y="1536"/>
                  </a:lnTo>
                  <a:lnTo>
                    <a:pt x="593318" y="10629"/>
                  </a:lnTo>
                  <a:lnTo>
                    <a:pt x="594855" y="16459"/>
                  </a:lnTo>
                  <a:lnTo>
                    <a:pt x="661494" y="55333"/>
                  </a:lnTo>
                  <a:lnTo>
                    <a:pt x="675601" y="47104"/>
                  </a:lnTo>
                  <a:lnTo>
                    <a:pt x="680402" y="47104"/>
                  </a:lnTo>
                  <a:lnTo>
                    <a:pt x="680402" y="45808"/>
                  </a:lnTo>
                  <a:lnTo>
                    <a:pt x="682973" y="45808"/>
                  </a:lnTo>
                  <a:lnTo>
                    <a:pt x="604456"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17" name="Google Shape;1617;p101"/>
            <p:cNvSpPr/>
            <p:nvPr/>
          </p:nvSpPr>
          <p:spPr>
            <a:xfrm>
              <a:off x="5545543" y="2251519"/>
              <a:ext cx="427500" cy="2922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18" name="Google Shape;1618;p101"/>
            <p:cNvSpPr/>
            <p:nvPr/>
          </p:nvSpPr>
          <p:spPr>
            <a:xfrm>
              <a:off x="6237147" y="2132342"/>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19" name="Google Shape;1619;p101"/>
            <p:cNvSpPr/>
            <p:nvPr/>
          </p:nvSpPr>
          <p:spPr>
            <a:xfrm>
              <a:off x="6237147" y="2364752"/>
              <a:ext cx="165300" cy="1740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20" name="Google Shape;1620;p101"/>
            <p:cNvSpPr/>
            <p:nvPr/>
          </p:nvSpPr>
          <p:spPr>
            <a:xfrm>
              <a:off x="6237147" y="2597175"/>
              <a:ext cx="165300" cy="1740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21" name="Google Shape;1621;p101"/>
            <p:cNvSpPr/>
            <p:nvPr/>
          </p:nvSpPr>
          <p:spPr>
            <a:xfrm>
              <a:off x="6237147" y="2829598"/>
              <a:ext cx="165300" cy="1740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22" name="Google Shape;1622;p101"/>
            <p:cNvSpPr/>
            <p:nvPr/>
          </p:nvSpPr>
          <p:spPr>
            <a:xfrm>
              <a:off x="6131458" y="2038819"/>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23" name="Google Shape;1623;p101"/>
            <p:cNvSpPr/>
            <p:nvPr/>
          </p:nvSpPr>
          <p:spPr>
            <a:xfrm>
              <a:off x="7188707" y="2039835"/>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24" name="Google Shape;1624;p101"/>
            <p:cNvSpPr/>
            <p:nvPr/>
          </p:nvSpPr>
          <p:spPr>
            <a:xfrm>
              <a:off x="6489445" y="2520988"/>
              <a:ext cx="699770" cy="111125"/>
            </a:xfrm>
            <a:custGeom>
              <a:rect b="b" l="l" r="r" t="t"/>
              <a:pathLst>
                <a:path extrusionOk="0" h="111125" w="699770">
                  <a:moveTo>
                    <a:pt x="661507" y="55321"/>
                  </a:moveTo>
                  <a:lnTo>
                    <a:pt x="594868" y="94195"/>
                  </a:lnTo>
                  <a:lnTo>
                    <a:pt x="593331" y="100025"/>
                  </a:lnTo>
                  <a:lnTo>
                    <a:pt x="598627" y="109118"/>
                  </a:lnTo>
                  <a:lnTo>
                    <a:pt x="604469" y="110655"/>
                  </a:lnTo>
                  <a:lnTo>
                    <a:pt x="682986" y="64846"/>
                  </a:lnTo>
                  <a:lnTo>
                    <a:pt x="680402" y="64846"/>
                  </a:lnTo>
                  <a:lnTo>
                    <a:pt x="680402" y="63550"/>
                  </a:lnTo>
                  <a:lnTo>
                    <a:pt x="675614" y="63550"/>
                  </a:lnTo>
                  <a:lnTo>
                    <a:pt x="661507" y="55321"/>
                  </a:lnTo>
                  <a:close/>
                </a:path>
                <a:path extrusionOk="0" h="111125" w="699770">
                  <a:moveTo>
                    <a:pt x="645179" y="45796"/>
                  </a:moveTo>
                  <a:lnTo>
                    <a:pt x="0" y="45796"/>
                  </a:lnTo>
                  <a:lnTo>
                    <a:pt x="0" y="64846"/>
                  </a:lnTo>
                  <a:lnTo>
                    <a:pt x="645179" y="64846"/>
                  </a:lnTo>
                  <a:lnTo>
                    <a:pt x="661507" y="55321"/>
                  </a:lnTo>
                  <a:lnTo>
                    <a:pt x="645179" y="45796"/>
                  </a:lnTo>
                  <a:close/>
                </a:path>
                <a:path extrusionOk="0" h="111125" w="699770">
                  <a:moveTo>
                    <a:pt x="682983" y="45796"/>
                  </a:moveTo>
                  <a:lnTo>
                    <a:pt x="680402" y="45796"/>
                  </a:lnTo>
                  <a:lnTo>
                    <a:pt x="680402" y="64846"/>
                  </a:lnTo>
                  <a:lnTo>
                    <a:pt x="682986" y="64846"/>
                  </a:lnTo>
                  <a:lnTo>
                    <a:pt x="699312" y="55321"/>
                  </a:lnTo>
                  <a:lnTo>
                    <a:pt x="682983" y="45796"/>
                  </a:lnTo>
                  <a:close/>
                </a:path>
                <a:path extrusionOk="0" h="111125" w="699770">
                  <a:moveTo>
                    <a:pt x="675614" y="47091"/>
                  </a:moveTo>
                  <a:lnTo>
                    <a:pt x="661507" y="55321"/>
                  </a:lnTo>
                  <a:lnTo>
                    <a:pt x="675614" y="63550"/>
                  </a:lnTo>
                  <a:lnTo>
                    <a:pt x="675614" y="47091"/>
                  </a:lnTo>
                  <a:close/>
                </a:path>
                <a:path extrusionOk="0" h="111125" w="699770">
                  <a:moveTo>
                    <a:pt x="680402" y="47091"/>
                  </a:moveTo>
                  <a:lnTo>
                    <a:pt x="675614" y="47091"/>
                  </a:lnTo>
                  <a:lnTo>
                    <a:pt x="675614" y="63550"/>
                  </a:lnTo>
                  <a:lnTo>
                    <a:pt x="680402" y="63550"/>
                  </a:lnTo>
                  <a:lnTo>
                    <a:pt x="680402" y="47091"/>
                  </a:lnTo>
                  <a:close/>
                </a:path>
                <a:path extrusionOk="0" h="111125" w="699770">
                  <a:moveTo>
                    <a:pt x="604469" y="0"/>
                  </a:moveTo>
                  <a:lnTo>
                    <a:pt x="598627" y="1524"/>
                  </a:lnTo>
                  <a:lnTo>
                    <a:pt x="593331" y="10617"/>
                  </a:lnTo>
                  <a:lnTo>
                    <a:pt x="594868" y="16446"/>
                  </a:lnTo>
                  <a:lnTo>
                    <a:pt x="661507" y="55321"/>
                  </a:lnTo>
                  <a:lnTo>
                    <a:pt x="675614" y="47091"/>
                  </a:lnTo>
                  <a:lnTo>
                    <a:pt x="680402" y="47091"/>
                  </a:lnTo>
                  <a:lnTo>
                    <a:pt x="680402" y="45796"/>
                  </a:lnTo>
                  <a:lnTo>
                    <a:pt x="682983" y="45796"/>
                  </a:lnTo>
                  <a:lnTo>
                    <a:pt x="604469"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25" name="Google Shape;1625;p101"/>
            <p:cNvSpPr/>
            <p:nvPr/>
          </p:nvSpPr>
          <p:spPr>
            <a:xfrm>
              <a:off x="6602793" y="2243289"/>
              <a:ext cx="427500" cy="2922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26" name="Google Shape;1626;p101"/>
            <p:cNvSpPr/>
            <p:nvPr/>
          </p:nvSpPr>
          <p:spPr>
            <a:xfrm>
              <a:off x="7294409" y="2141588"/>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27" name="Google Shape;1627;p101"/>
            <p:cNvSpPr/>
            <p:nvPr/>
          </p:nvSpPr>
          <p:spPr>
            <a:xfrm>
              <a:off x="7294409" y="2373998"/>
              <a:ext cx="165300" cy="1740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28" name="Google Shape;1628;p101"/>
            <p:cNvSpPr/>
            <p:nvPr/>
          </p:nvSpPr>
          <p:spPr>
            <a:xfrm>
              <a:off x="7294409" y="2606420"/>
              <a:ext cx="165300" cy="1740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29" name="Google Shape;1629;p101"/>
            <p:cNvSpPr/>
            <p:nvPr/>
          </p:nvSpPr>
          <p:spPr>
            <a:xfrm>
              <a:off x="7294409" y="2838843"/>
              <a:ext cx="165300" cy="1740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30" name="Google Shape;1630;p101"/>
            <p:cNvSpPr/>
            <p:nvPr/>
          </p:nvSpPr>
          <p:spPr>
            <a:xfrm>
              <a:off x="7565936" y="2519972"/>
              <a:ext cx="699770" cy="111125"/>
            </a:xfrm>
            <a:custGeom>
              <a:rect b="b" l="l" r="r" t="t"/>
              <a:pathLst>
                <a:path extrusionOk="0" h="111125" w="699770">
                  <a:moveTo>
                    <a:pt x="661494" y="55333"/>
                  </a:moveTo>
                  <a:lnTo>
                    <a:pt x="594855" y="94208"/>
                  </a:lnTo>
                  <a:lnTo>
                    <a:pt x="593318" y="100037"/>
                  </a:lnTo>
                  <a:lnTo>
                    <a:pt x="598627" y="109118"/>
                  </a:lnTo>
                  <a:lnTo>
                    <a:pt x="604456" y="110655"/>
                  </a:lnTo>
                  <a:lnTo>
                    <a:pt x="682970" y="64858"/>
                  </a:lnTo>
                  <a:lnTo>
                    <a:pt x="680402" y="64858"/>
                  </a:lnTo>
                  <a:lnTo>
                    <a:pt x="680402" y="63563"/>
                  </a:lnTo>
                  <a:lnTo>
                    <a:pt x="675601" y="63563"/>
                  </a:lnTo>
                  <a:lnTo>
                    <a:pt x="661494" y="55333"/>
                  </a:lnTo>
                  <a:close/>
                </a:path>
                <a:path extrusionOk="0" h="111125" w="699770">
                  <a:moveTo>
                    <a:pt x="645166" y="45808"/>
                  </a:moveTo>
                  <a:lnTo>
                    <a:pt x="0" y="45808"/>
                  </a:lnTo>
                  <a:lnTo>
                    <a:pt x="0" y="64858"/>
                  </a:lnTo>
                  <a:lnTo>
                    <a:pt x="645166" y="64858"/>
                  </a:lnTo>
                  <a:lnTo>
                    <a:pt x="661494" y="55333"/>
                  </a:lnTo>
                  <a:lnTo>
                    <a:pt x="645166" y="45808"/>
                  </a:lnTo>
                  <a:close/>
                </a:path>
                <a:path extrusionOk="0" h="111125" w="699770">
                  <a:moveTo>
                    <a:pt x="682973" y="45808"/>
                  </a:moveTo>
                  <a:lnTo>
                    <a:pt x="680402" y="45808"/>
                  </a:lnTo>
                  <a:lnTo>
                    <a:pt x="680402" y="64858"/>
                  </a:lnTo>
                  <a:lnTo>
                    <a:pt x="682970" y="64858"/>
                  </a:lnTo>
                  <a:lnTo>
                    <a:pt x="699300" y="55333"/>
                  </a:lnTo>
                  <a:lnTo>
                    <a:pt x="682973" y="45808"/>
                  </a:lnTo>
                  <a:close/>
                </a:path>
                <a:path extrusionOk="0" h="111125" w="699770">
                  <a:moveTo>
                    <a:pt x="675601" y="47104"/>
                  </a:moveTo>
                  <a:lnTo>
                    <a:pt x="661494" y="55333"/>
                  </a:lnTo>
                  <a:lnTo>
                    <a:pt x="675601" y="63563"/>
                  </a:lnTo>
                  <a:lnTo>
                    <a:pt x="675601" y="47104"/>
                  </a:lnTo>
                  <a:close/>
                </a:path>
                <a:path extrusionOk="0" h="111125" w="699770">
                  <a:moveTo>
                    <a:pt x="680402" y="47104"/>
                  </a:moveTo>
                  <a:lnTo>
                    <a:pt x="675601" y="47104"/>
                  </a:lnTo>
                  <a:lnTo>
                    <a:pt x="675601" y="63563"/>
                  </a:lnTo>
                  <a:lnTo>
                    <a:pt x="680402" y="63563"/>
                  </a:lnTo>
                  <a:lnTo>
                    <a:pt x="680402" y="47104"/>
                  </a:lnTo>
                  <a:close/>
                </a:path>
                <a:path extrusionOk="0" h="111125" w="699770">
                  <a:moveTo>
                    <a:pt x="604456" y="0"/>
                  </a:moveTo>
                  <a:lnTo>
                    <a:pt x="598627" y="1536"/>
                  </a:lnTo>
                  <a:lnTo>
                    <a:pt x="593318" y="10629"/>
                  </a:lnTo>
                  <a:lnTo>
                    <a:pt x="594855" y="16459"/>
                  </a:lnTo>
                  <a:lnTo>
                    <a:pt x="661494" y="55333"/>
                  </a:lnTo>
                  <a:lnTo>
                    <a:pt x="675601" y="47104"/>
                  </a:lnTo>
                  <a:lnTo>
                    <a:pt x="680402" y="47104"/>
                  </a:lnTo>
                  <a:lnTo>
                    <a:pt x="680402" y="45808"/>
                  </a:lnTo>
                  <a:lnTo>
                    <a:pt x="682973" y="45808"/>
                  </a:lnTo>
                  <a:lnTo>
                    <a:pt x="604456"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31" name="Google Shape;1631;p101"/>
            <p:cNvSpPr/>
            <p:nvPr/>
          </p:nvSpPr>
          <p:spPr>
            <a:xfrm>
              <a:off x="7679283" y="2251519"/>
              <a:ext cx="427500" cy="2922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32" name="Google Shape;1632;p101"/>
            <p:cNvSpPr/>
            <p:nvPr/>
          </p:nvSpPr>
          <p:spPr>
            <a:xfrm>
              <a:off x="8370887" y="2132342"/>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33" name="Google Shape;1633;p101"/>
            <p:cNvSpPr/>
            <p:nvPr/>
          </p:nvSpPr>
          <p:spPr>
            <a:xfrm>
              <a:off x="8370887" y="2364752"/>
              <a:ext cx="165300" cy="1740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34" name="Google Shape;1634;p101"/>
            <p:cNvSpPr/>
            <p:nvPr/>
          </p:nvSpPr>
          <p:spPr>
            <a:xfrm>
              <a:off x="8370887" y="2597175"/>
              <a:ext cx="165300" cy="1740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35" name="Google Shape;1635;p101"/>
            <p:cNvSpPr/>
            <p:nvPr/>
          </p:nvSpPr>
          <p:spPr>
            <a:xfrm>
              <a:off x="8370887" y="2829598"/>
              <a:ext cx="165300" cy="1740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36" name="Google Shape;1636;p101"/>
            <p:cNvSpPr/>
            <p:nvPr/>
          </p:nvSpPr>
          <p:spPr>
            <a:xfrm>
              <a:off x="8265197" y="2038819"/>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37" name="Google Shape;1637;p101"/>
            <p:cNvSpPr/>
            <p:nvPr/>
          </p:nvSpPr>
          <p:spPr>
            <a:xfrm>
              <a:off x="8388807" y="1497583"/>
              <a:ext cx="946150" cy="1148080"/>
            </a:xfrm>
            <a:custGeom>
              <a:rect b="b" l="l" r="r" t="t"/>
              <a:pathLst>
                <a:path extrusionOk="0" h="1148080" w="946150">
                  <a:moveTo>
                    <a:pt x="110655" y="94856"/>
                  </a:moveTo>
                  <a:lnTo>
                    <a:pt x="66357" y="18910"/>
                  </a:lnTo>
                  <a:lnTo>
                    <a:pt x="55333" y="0"/>
                  </a:lnTo>
                  <a:lnTo>
                    <a:pt x="0" y="94856"/>
                  </a:lnTo>
                  <a:lnTo>
                    <a:pt x="1536" y="100685"/>
                  </a:lnTo>
                  <a:lnTo>
                    <a:pt x="10617" y="105981"/>
                  </a:lnTo>
                  <a:lnTo>
                    <a:pt x="16459" y="104444"/>
                  </a:lnTo>
                  <a:lnTo>
                    <a:pt x="45796" y="54152"/>
                  </a:lnTo>
                  <a:lnTo>
                    <a:pt x="45796" y="535546"/>
                  </a:lnTo>
                  <a:lnTo>
                    <a:pt x="64846" y="535546"/>
                  </a:lnTo>
                  <a:lnTo>
                    <a:pt x="64846" y="54152"/>
                  </a:lnTo>
                  <a:lnTo>
                    <a:pt x="94195" y="104444"/>
                  </a:lnTo>
                  <a:lnTo>
                    <a:pt x="100037" y="105981"/>
                  </a:lnTo>
                  <a:lnTo>
                    <a:pt x="109118" y="100685"/>
                  </a:lnTo>
                  <a:lnTo>
                    <a:pt x="110655" y="94856"/>
                  </a:lnTo>
                  <a:close/>
                </a:path>
                <a:path extrusionOk="0" h="1148080" w="946150">
                  <a:moveTo>
                    <a:pt x="946099" y="1092415"/>
                  </a:moveTo>
                  <a:lnTo>
                    <a:pt x="929767" y="1082890"/>
                  </a:lnTo>
                  <a:lnTo>
                    <a:pt x="851242" y="1037094"/>
                  </a:lnTo>
                  <a:lnTo>
                    <a:pt x="845413" y="1038631"/>
                  </a:lnTo>
                  <a:lnTo>
                    <a:pt x="840117" y="1047711"/>
                  </a:lnTo>
                  <a:lnTo>
                    <a:pt x="841641" y="1053541"/>
                  </a:lnTo>
                  <a:lnTo>
                    <a:pt x="891946" y="1082890"/>
                  </a:lnTo>
                  <a:lnTo>
                    <a:pt x="246786" y="1082890"/>
                  </a:lnTo>
                  <a:lnTo>
                    <a:pt x="246786" y="1101940"/>
                  </a:lnTo>
                  <a:lnTo>
                    <a:pt x="891946" y="1101940"/>
                  </a:lnTo>
                  <a:lnTo>
                    <a:pt x="841641" y="1131290"/>
                  </a:lnTo>
                  <a:lnTo>
                    <a:pt x="840117" y="1137119"/>
                  </a:lnTo>
                  <a:lnTo>
                    <a:pt x="845413" y="1146213"/>
                  </a:lnTo>
                  <a:lnTo>
                    <a:pt x="851242" y="1147749"/>
                  </a:lnTo>
                  <a:lnTo>
                    <a:pt x="929767" y="1101940"/>
                  </a:lnTo>
                  <a:lnTo>
                    <a:pt x="946099" y="1092415"/>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38" name="Google Shape;1638;p101"/>
            <p:cNvSpPr/>
            <p:nvPr/>
          </p:nvSpPr>
          <p:spPr>
            <a:xfrm>
              <a:off x="8748941" y="2266226"/>
              <a:ext cx="427500" cy="2922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39" name="Google Shape;1639;p101"/>
            <p:cNvSpPr/>
            <p:nvPr/>
          </p:nvSpPr>
          <p:spPr>
            <a:xfrm>
              <a:off x="4366933" y="2516657"/>
              <a:ext cx="699770" cy="111125"/>
            </a:xfrm>
            <a:custGeom>
              <a:rect b="b" l="l" r="r" t="t"/>
              <a:pathLst>
                <a:path extrusionOk="0" h="111125" w="699770">
                  <a:moveTo>
                    <a:pt x="661494" y="55333"/>
                  </a:moveTo>
                  <a:lnTo>
                    <a:pt x="594855" y="94208"/>
                  </a:lnTo>
                  <a:lnTo>
                    <a:pt x="593318" y="100037"/>
                  </a:lnTo>
                  <a:lnTo>
                    <a:pt x="598627" y="109118"/>
                  </a:lnTo>
                  <a:lnTo>
                    <a:pt x="604456" y="110655"/>
                  </a:lnTo>
                  <a:lnTo>
                    <a:pt x="682970" y="64858"/>
                  </a:lnTo>
                  <a:lnTo>
                    <a:pt x="680402" y="64858"/>
                  </a:lnTo>
                  <a:lnTo>
                    <a:pt x="680402" y="63563"/>
                  </a:lnTo>
                  <a:lnTo>
                    <a:pt x="675601" y="63563"/>
                  </a:lnTo>
                  <a:lnTo>
                    <a:pt x="661494" y="55333"/>
                  </a:lnTo>
                  <a:close/>
                </a:path>
                <a:path extrusionOk="0" h="111125" w="699770">
                  <a:moveTo>
                    <a:pt x="645166" y="45808"/>
                  </a:moveTo>
                  <a:lnTo>
                    <a:pt x="0" y="45808"/>
                  </a:lnTo>
                  <a:lnTo>
                    <a:pt x="0" y="64858"/>
                  </a:lnTo>
                  <a:lnTo>
                    <a:pt x="645166" y="64858"/>
                  </a:lnTo>
                  <a:lnTo>
                    <a:pt x="661494" y="55333"/>
                  </a:lnTo>
                  <a:lnTo>
                    <a:pt x="645166" y="45808"/>
                  </a:lnTo>
                  <a:close/>
                </a:path>
                <a:path extrusionOk="0" h="111125" w="699770">
                  <a:moveTo>
                    <a:pt x="682973" y="45808"/>
                  </a:moveTo>
                  <a:lnTo>
                    <a:pt x="680402" y="45808"/>
                  </a:lnTo>
                  <a:lnTo>
                    <a:pt x="680402" y="64858"/>
                  </a:lnTo>
                  <a:lnTo>
                    <a:pt x="682970" y="64858"/>
                  </a:lnTo>
                  <a:lnTo>
                    <a:pt x="699300" y="55333"/>
                  </a:lnTo>
                  <a:lnTo>
                    <a:pt x="682973" y="45808"/>
                  </a:lnTo>
                  <a:close/>
                </a:path>
                <a:path extrusionOk="0" h="111125" w="699770">
                  <a:moveTo>
                    <a:pt x="675601" y="47104"/>
                  </a:moveTo>
                  <a:lnTo>
                    <a:pt x="661494" y="55333"/>
                  </a:lnTo>
                  <a:lnTo>
                    <a:pt x="675601" y="63563"/>
                  </a:lnTo>
                  <a:lnTo>
                    <a:pt x="675601" y="47104"/>
                  </a:lnTo>
                  <a:close/>
                </a:path>
                <a:path extrusionOk="0" h="111125" w="699770">
                  <a:moveTo>
                    <a:pt x="680402" y="47104"/>
                  </a:moveTo>
                  <a:lnTo>
                    <a:pt x="675601" y="47104"/>
                  </a:lnTo>
                  <a:lnTo>
                    <a:pt x="675601" y="63563"/>
                  </a:lnTo>
                  <a:lnTo>
                    <a:pt x="680402" y="63563"/>
                  </a:lnTo>
                  <a:lnTo>
                    <a:pt x="680402" y="47104"/>
                  </a:lnTo>
                  <a:close/>
                </a:path>
                <a:path extrusionOk="0" h="111125" w="699770">
                  <a:moveTo>
                    <a:pt x="604456" y="0"/>
                  </a:moveTo>
                  <a:lnTo>
                    <a:pt x="598627" y="1536"/>
                  </a:lnTo>
                  <a:lnTo>
                    <a:pt x="593318" y="10629"/>
                  </a:lnTo>
                  <a:lnTo>
                    <a:pt x="594855" y="16459"/>
                  </a:lnTo>
                  <a:lnTo>
                    <a:pt x="661494" y="55333"/>
                  </a:lnTo>
                  <a:lnTo>
                    <a:pt x="675601" y="47104"/>
                  </a:lnTo>
                  <a:lnTo>
                    <a:pt x="680402" y="47104"/>
                  </a:lnTo>
                  <a:lnTo>
                    <a:pt x="680402" y="45808"/>
                  </a:lnTo>
                  <a:lnTo>
                    <a:pt x="682973" y="45808"/>
                  </a:lnTo>
                  <a:lnTo>
                    <a:pt x="604456"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40" name="Google Shape;1640;p101"/>
            <p:cNvSpPr/>
            <p:nvPr/>
          </p:nvSpPr>
          <p:spPr>
            <a:xfrm>
              <a:off x="4480280" y="2246299"/>
              <a:ext cx="427500" cy="2922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1641" name="Google Shape;1641;p101"/>
          <p:cNvSpPr txBox="1"/>
          <p:nvPr>
            <p:ph type="title"/>
          </p:nvPr>
        </p:nvSpPr>
        <p:spPr>
          <a:xfrm>
            <a:off x="438888" y="264800"/>
            <a:ext cx="72402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Backpropagation for RNNs</a:t>
            </a:r>
            <a:endParaRPr/>
          </a:p>
        </p:txBody>
      </p:sp>
      <p:grpSp>
        <p:nvGrpSpPr>
          <p:cNvPr id="1642" name="Google Shape;1642;p101"/>
          <p:cNvGrpSpPr/>
          <p:nvPr/>
        </p:nvGrpSpPr>
        <p:grpSpPr>
          <a:xfrm>
            <a:off x="563575" y="1377552"/>
            <a:ext cx="988980" cy="936251"/>
            <a:chOff x="2275434" y="1836736"/>
            <a:chExt cx="1318640" cy="1248335"/>
          </a:xfrm>
        </p:grpSpPr>
        <p:sp>
          <p:nvSpPr>
            <p:cNvPr id="1643" name="Google Shape;1643;p101"/>
            <p:cNvSpPr/>
            <p:nvPr/>
          </p:nvSpPr>
          <p:spPr>
            <a:xfrm>
              <a:off x="2275434" y="1836736"/>
              <a:ext cx="306300" cy="1764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44" name="Google Shape;1644;p101"/>
            <p:cNvSpPr/>
            <p:nvPr/>
          </p:nvSpPr>
          <p:spPr>
            <a:xfrm>
              <a:off x="2894304" y="2521877"/>
              <a:ext cx="699770" cy="111125"/>
            </a:xfrm>
            <a:custGeom>
              <a:rect b="b" l="l" r="r" t="t"/>
              <a:pathLst>
                <a:path extrusionOk="0" h="111125" w="699770">
                  <a:moveTo>
                    <a:pt x="661507" y="55333"/>
                  </a:moveTo>
                  <a:lnTo>
                    <a:pt x="594868" y="94208"/>
                  </a:lnTo>
                  <a:lnTo>
                    <a:pt x="593331" y="100037"/>
                  </a:lnTo>
                  <a:lnTo>
                    <a:pt x="598627" y="109118"/>
                  </a:lnTo>
                  <a:lnTo>
                    <a:pt x="604469" y="110655"/>
                  </a:lnTo>
                  <a:lnTo>
                    <a:pt x="682982" y="64858"/>
                  </a:lnTo>
                  <a:lnTo>
                    <a:pt x="680402" y="64858"/>
                  </a:lnTo>
                  <a:lnTo>
                    <a:pt x="680402" y="63563"/>
                  </a:lnTo>
                  <a:lnTo>
                    <a:pt x="675614" y="63563"/>
                  </a:lnTo>
                  <a:lnTo>
                    <a:pt x="661507" y="55333"/>
                  </a:lnTo>
                  <a:close/>
                </a:path>
                <a:path extrusionOk="0" h="111125" w="699770">
                  <a:moveTo>
                    <a:pt x="645179" y="45808"/>
                  </a:moveTo>
                  <a:lnTo>
                    <a:pt x="0" y="45808"/>
                  </a:lnTo>
                  <a:lnTo>
                    <a:pt x="0" y="64858"/>
                  </a:lnTo>
                  <a:lnTo>
                    <a:pt x="645179" y="64858"/>
                  </a:lnTo>
                  <a:lnTo>
                    <a:pt x="661507" y="55333"/>
                  </a:lnTo>
                  <a:lnTo>
                    <a:pt x="645179" y="45808"/>
                  </a:lnTo>
                  <a:close/>
                </a:path>
                <a:path extrusionOk="0" h="111125" w="699770">
                  <a:moveTo>
                    <a:pt x="682983" y="45808"/>
                  </a:moveTo>
                  <a:lnTo>
                    <a:pt x="680402" y="45808"/>
                  </a:lnTo>
                  <a:lnTo>
                    <a:pt x="680402" y="64858"/>
                  </a:lnTo>
                  <a:lnTo>
                    <a:pt x="682982" y="64858"/>
                  </a:lnTo>
                  <a:lnTo>
                    <a:pt x="699312" y="55333"/>
                  </a:lnTo>
                  <a:lnTo>
                    <a:pt x="682983" y="45808"/>
                  </a:lnTo>
                  <a:close/>
                </a:path>
                <a:path extrusionOk="0" h="111125" w="699770">
                  <a:moveTo>
                    <a:pt x="675614" y="47104"/>
                  </a:moveTo>
                  <a:lnTo>
                    <a:pt x="661507" y="55333"/>
                  </a:lnTo>
                  <a:lnTo>
                    <a:pt x="675614" y="63563"/>
                  </a:lnTo>
                  <a:lnTo>
                    <a:pt x="675614" y="47104"/>
                  </a:lnTo>
                  <a:close/>
                </a:path>
                <a:path extrusionOk="0" h="111125" w="699770">
                  <a:moveTo>
                    <a:pt x="680402" y="47104"/>
                  </a:moveTo>
                  <a:lnTo>
                    <a:pt x="675614" y="47104"/>
                  </a:lnTo>
                  <a:lnTo>
                    <a:pt x="675614" y="63563"/>
                  </a:lnTo>
                  <a:lnTo>
                    <a:pt x="680402" y="63563"/>
                  </a:lnTo>
                  <a:lnTo>
                    <a:pt x="680402" y="47104"/>
                  </a:lnTo>
                  <a:close/>
                </a:path>
                <a:path extrusionOk="0" h="111125" w="699770">
                  <a:moveTo>
                    <a:pt x="604469" y="0"/>
                  </a:moveTo>
                  <a:lnTo>
                    <a:pt x="598627" y="1536"/>
                  </a:lnTo>
                  <a:lnTo>
                    <a:pt x="593331" y="10629"/>
                  </a:lnTo>
                  <a:lnTo>
                    <a:pt x="594868" y="16459"/>
                  </a:lnTo>
                  <a:lnTo>
                    <a:pt x="661507" y="55333"/>
                  </a:lnTo>
                  <a:lnTo>
                    <a:pt x="675614" y="47104"/>
                  </a:lnTo>
                  <a:lnTo>
                    <a:pt x="680402" y="47104"/>
                  </a:lnTo>
                  <a:lnTo>
                    <a:pt x="680402" y="45808"/>
                  </a:lnTo>
                  <a:lnTo>
                    <a:pt x="682983" y="45808"/>
                  </a:lnTo>
                  <a:lnTo>
                    <a:pt x="604469"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45" name="Google Shape;1645;p101"/>
            <p:cNvSpPr/>
            <p:nvPr/>
          </p:nvSpPr>
          <p:spPr>
            <a:xfrm>
              <a:off x="3007652" y="2251519"/>
              <a:ext cx="427500" cy="2922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46" name="Google Shape;1646;p101"/>
            <p:cNvSpPr/>
            <p:nvPr/>
          </p:nvSpPr>
          <p:spPr>
            <a:xfrm>
              <a:off x="2624632" y="2105431"/>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47" name="Google Shape;1647;p101"/>
            <p:cNvSpPr/>
            <p:nvPr/>
          </p:nvSpPr>
          <p:spPr>
            <a:xfrm>
              <a:off x="2624632" y="2337854"/>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48" name="Google Shape;1648;p101"/>
            <p:cNvSpPr/>
            <p:nvPr/>
          </p:nvSpPr>
          <p:spPr>
            <a:xfrm>
              <a:off x="2624632" y="2570276"/>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49" name="Google Shape;1649;p101"/>
            <p:cNvSpPr/>
            <p:nvPr/>
          </p:nvSpPr>
          <p:spPr>
            <a:xfrm>
              <a:off x="2624632" y="2802699"/>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50" name="Google Shape;1650;p101"/>
            <p:cNvSpPr/>
            <p:nvPr/>
          </p:nvSpPr>
          <p:spPr>
            <a:xfrm>
              <a:off x="2518943" y="2011921"/>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1651" name="Google Shape;1651;p101"/>
          <p:cNvSpPr txBox="1"/>
          <p:nvPr/>
        </p:nvSpPr>
        <p:spPr>
          <a:xfrm>
            <a:off x="6058547" y="1766697"/>
            <a:ext cx="1377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latin typeface="Calibri"/>
                <a:ea typeface="Calibri"/>
                <a:cs typeface="Calibri"/>
                <a:sym typeface="Calibri"/>
              </a:rPr>
              <a:t>…</a:t>
            </a:r>
            <a:endParaRPr sz="1400">
              <a:latin typeface="Calibri"/>
              <a:ea typeface="Calibri"/>
              <a:cs typeface="Calibri"/>
              <a:sym typeface="Calibri"/>
            </a:endParaRPr>
          </a:p>
        </p:txBody>
      </p:sp>
      <p:sp>
        <p:nvSpPr>
          <p:cNvPr id="1652" name="Google Shape;1652;p101"/>
          <p:cNvSpPr/>
          <p:nvPr/>
        </p:nvSpPr>
        <p:spPr>
          <a:xfrm>
            <a:off x="4994965" y="917985"/>
            <a:ext cx="382500" cy="1650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53" name="Google Shape;1653;p101"/>
          <p:cNvSpPr txBox="1"/>
          <p:nvPr/>
        </p:nvSpPr>
        <p:spPr>
          <a:xfrm>
            <a:off x="1725930" y="1766697"/>
            <a:ext cx="1377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latin typeface="Calibri"/>
                <a:ea typeface="Calibri"/>
                <a:cs typeface="Calibri"/>
                <a:sym typeface="Calibri"/>
              </a:rPr>
              <a:t>…</a:t>
            </a:r>
            <a:endParaRPr sz="1400">
              <a:latin typeface="Calibri"/>
              <a:ea typeface="Calibri"/>
              <a:cs typeface="Calibri"/>
              <a:sym typeface="Calibri"/>
            </a:endParaRPr>
          </a:p>
        </p:txBody>
      </p:sp>
      <p:sp>
        <p:nvSpPr>
          <p:cNvPr id="1654" name="Google Shape;1654;p101"/>
          <p:cNvSpPr txBox="1"/>
          <p:nvPr/>
        </p:nvSpPr>
        <p:spPr>
          <a:xfrm>
            <a:off x="422633" y="2739771"/>
            <a:ext cx="26880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500" u="sng">
                <a:latin typeface="Calibri"/>
                <a:ea typeface="Calibri"/>
                <a:cs typeface="Calibri"/>
                <a:sym typeface="Calibri"/>
              </a:rPr>
              <a:t>Question:</a:t>
            </a:r>
            <a:r>
              <a:rPr b="1" lang="en" sz="1500">
                <a:latin typeface="Calibri"/>
                <a:ea typeface="Calibri"/>
                <a:cs typeface="Calibri"/>
                <a:sym typeface="Calibri"/>
              </a:rPr>
              <a:t> </a:t>
            </a:r>
            <a:r>
              <a:rPr lang="en" sz="1500">
                <a:latin typeface="Calibri"/>
                <a:ea typeface="Calibri"/>
                <a:cs typeface="Calibri"/>
                <a:sym typeface="Calibri"/>
              </a:rPr>
              <a:t>What’s the derivative of</a:t>
            </a:r>
            <a:endParaRPr sz="1500">
              <a:latin typeface="Calibri"/>
              <a:ea typeface="Calibri"/>
              <a:cs typeface="Calibri"/>
              <a:sym typeface="Calibri"/>
            </a:endParaRPr>
          </a:p>
        </p:txBody>
      </p:sp>
      <p:sp>
        <p:nvSpPr>
          <p:cNvPr id="1655" name="Google Shape;1655;p101"/>
          <p:cNvSpPr txBox="1"/>
          <p:nvPr/>
        </p:nvSpPr>
        <p:spPr>
          <a:xfrm>
            <a:off x="3692233" y="2739771"/>
            <a:ext cx="30252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500">
                <a:latin typeface="Calibri"/>
                <a:ea typeface="Calibri"/>
                <a:cs typeface="Calibri"/>
                <a:sym typeface="Calibri"/>
              </a:rPr>
              <a:t>w.r.t. the </a:t>
            </a:r>
            <a:r>
              <a:rPr b="1" lang="en" sz="1500">
                <a:solidFill>
                  <a:schemeClr val="dk1"/>
                </a:solidFill>
                <a:latin typeface="Calibri"/>
                <a:ea typeface="Calibri"/>
                <a:cs typeface="Calibri"/>
                <a:sym typeface="Calibri"/>
              </a:rPr>
              <a:t>repeated</a:t>
            </a:r>
            <a:r>
              <a:rPr lang="en" sz="1500">
                <a:solidFill>
                  <a:srgbClr val="FF30EE"/>
                </a:solidFill>
                <a:latin typeface="Calibri"/>
                <a:ea typeface="Calibri"/>
                <a:cs typeface="Calibri"/>
                <a:sym typeface="Calibri"/>
              </a:rPr>
              <a:t> </a:t>
            </a:r>
            <a:r>
              <a:rPr lang="en" sz="1500">
                <a:latin typeface="Calibri"/>
                <a:ea typeface="Calibri"/>
                <a:cs typeface="Calibri"/>
                <a:sym typeface="Calibri"/>
              </a:rPr>
              <a:t>weight matrix	?</a:t>
            </a:r>
            <a:endParaRPr sz="1500">
              <a:latin typeface="Calibri"/>
              <a:ea typeface="Calibri"/>
              <a:cs typeface="Calibri"/>
              <a:sym typeface="Calibri"/>
            </a:endParaRPr>
          </a:p>
        </p:txBody>
      </p:sp>
      <p:sp>
        <p:nvSpPr>
          <p:cNvPr id="1656" name="Google Shape;1656;p101"/>
          <p:cNvSpPr/>
          <p:nvPr/>
        </p:nvSpPr>
        <p:spPr>
          <a:xfrm>
            <a:off x="3167706" y="2785526"/>
            <a:ext cx="457800" cy="1977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57" name="Google Shape;1657;p101"/>
          <p:cNvSpPr/>
          <p:nvPr/>
        </p:nvSpPr>
        <p:spPr>
          <a:xfrm>
            <a:off x="6289393" y="2804640"/>
            <a:ext cx="266700" cy="1527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58" name="Google Shape;1658;p101"/>
          <p:cNvSpPr txBox="1"/>
          <p:nvPr/>
        </p:nvSpPr>
        <p:spPr>
          <a:xfrm>
            <a:off x="424777" y="3715892"/>
            <a:ext cx="6696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500" u="sng">
                <a:latin typeface="Calibri"/>
                <a:ea typeface="Calibri"/>
                <a:cs typeface="Calibri"/>
                <a:sym typeface="Calibri"/>
              </a:rPr>
              <a:t>Answer:</a:t>
            </a:r>
            <a:endParaRPr sz="1500">
              <a:latin typeface="Calibri"/>
              <a:ea typeface="Calibri"/>
              <a:cs typeface="Calibri"/>
              <a:sym typeface="Calibri"/>
            </a:endParaRPr>
          </a:p>
        </p:txBody>
      </p:sp>
      <p:sp>
        <p:nvSpPr>
          <p:cNvPr id="1659" name="Google Shape;1659;p101"/>
          <p:cNvSpPr/>
          <p:nvPr/>
        </p:nvSpPr>
        <p:spPr>
          <a:xfrm>
            <a:off x="1232941" y="3612444"/>
            <a:ext cx="1885800" cy="6057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660" name="Google Shape;1660;p101"/>
          <p:cNvSpPr txBox="1"/>
          <p:nvPr/>
        </p:nvSpPr>
        <p:spPr>
          <a:xfrm>
            <a:off x="3626967" y="3468062"/>
            <a:ext cx="3572700" cy="716700"/>
          </a:xfrm>
          <a:prstGeom prst="rect">
            <a:avLst/>
          </a:prstGeom>
          <a:noFill/>
          <a:ln cap="flat" cmpd="sng" w="28575">
            <a:solidFill>
              <a:srgbClr val="93C47D"/>
            </a:solidFill>
            <a:prstDash val="solid"/>
            <a:round/>
            <a:headEnd len="sm" w="sm" type="none"/>
            <a:tailEnd len="sm" w="sm" type="none"/>
          </a:ln>
        </p:spPr>
        <p:txBody>
          <a:bodyPr anchorCtr="0" anchor="t" bIns="0" lIns="0" spcFirstLastPara="1" rIns="0" wrap="square" tIns="23825">
            <a:spAutoFit/>
          </a:bodyPr>
          <a:lstStyle/>
          <a:p>
            <a:pPr indent="-482600" lvl="0" marL="800100" marR="317500" rtl="0" algn="l">
              <a:lnSpc>
                <a:spcPct val="100000"/>
              </a:lnSpc>
              <a:spcBef>
                <a:spcPts val="0"/>
              </a:spcBef>
              <a:spcAft>
                <a:spcPts val="0"/>
              </a:spcAft>
              <a:buNone/>
            </a:pPr>
            <a:r>
              <a:rPr lang="en" sz="1500">
                <a:solidFill>
                  <a:srgbClr val="93C47D"/>
                </a:solidFill>
                <a:latin typeface="Calibri"/>
                <a:ea typeface="Calibri"/>
                <a:cs typeface="Calibri"/>
                <a:sym typeface="Calibri"/>
              </a:rPr>
              <a:t>“The gradient w.r.t. a repeated weight  is the sum of the gradient</a:t>
            </a:r>
            <a:endParaRPr sz="1500">
              <a:solidFill>
                <a:srgbClr val="93C47D"/>
              </a:solidFill>
              <a:latin typeface="Calibri"/>
              <a:ea typeface="Calibri"/>
              <a:cs typeface="Calibri"/>
              <a:sym typeface="Calibri"/>
            </a:endParaRPr>
          </a:p>
          <a:p>
            <a:pPr indent="0" lvl="0" marL="749300" marR="0" rtl="0" algn="l">
              <a:lnSpc>
                <a:spcPct val="100000"/>
              </a:lnSpc>
              <a:spcBef>
                <a:spcPts val="0"/>
              </a:spcBef>
              <a:spcAft>
                <a:spcPts val="0"/>
              </a:spcAft>
              <a:buNone/>
            </a:pPr>
            <a:r>
              <a:rPr lang="en" sz="1500">
                <a:solidFill>
                  <a:srgbClr val="93C47D"/>
                </a:solidFill>
                <a:latin typeface="Calibri"/>
                <a:ea typeface="Calibri"/>
                <a:cs typeface="Calibri"/>
                <a:sym typeface="Calibri"/>
              </a:rPr>
              <a:t>w.r.t. each time it appears”</a:t>
            </a:r>
            <a:endParaRPr sz="1500">
              <a:solidFill>
                <a:srgbClr val="93C47D"/>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02"/>
          <p:cNvSpPr/>
          <p:nvPr/>
        </p:nvSpPr>
        <p:spPr>
          <a:xfrm>
            <a:off x="3123394" y="1196325"/>
            <a:ext cx="372300" cy="135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6" name="Google Shape;1666;p102"/>
          <p:cNvSpPr/>
          <p:nvPr/>
        </p:nvSpPr>
        <p:spPr>
          <a:xfrm>
            <a:off x="3928228" y="1196325"/>
            <a:ext cx="369900" cy="135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7" name="Google Shape;1667;p102"/>
          <p:cNvSpPr/>
          <p:nvPr/>
        </p:nvSpPr>
        <p:spPr>
          <a:xfrm>
            <a:off x="4716043" y="1196325"/>
            <a:ext cx="370500" cy="135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668" name="Google Shape;1668;p102"/>
          <p:cNvGrpSpPr/>
          <p:nvPr/>
        </p:nvGrpSpPr>
        <p:grpSpPr>
          <a:xfrm>
            <a:off x="2710072" y="707421"/>
            <a:ext cx="3799655" cy="1450963"/>
            <a:chOff x="4324629" y="1146428"/>
            <a:chExt cx="5066207" cy="1934617"/>
          </a:xfrm>
        </p:grpSpPr>
        <p:sp>
          <p:nvSpPr>
            <p:cNvPr id="1669" name="Google Shape;1669;p102"/>
            <p:cNvSpPr/>
            <p:nvPr/>
          </p:nvSpPr>
          <p:spPr>
            <a:xfrm>
              <a:off x="8066242" y="1798300"/>
              <a:ext cx="289800" cy="181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0" name="Google Shape;1670;p102"/>
            <p:cNvSpPr/>
            <p:nvPr/>
          </p:nvSpPr>
          <p:spPr>
            <a:xfrm>
              <a:off x="5169319" y="210140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1" name="Google Shape;1671;p102"/>
            <p:cNvSpPr/>
            <p:nvPr/>
          </p:nvSpPr>
          <p:spPr>
            <a:xfrm>
              <a:off x="5169319" y="2333828"/>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2" name="Google Shape;1672;p102"/>
            <p:cNvSpPr/>
            <p:nvPr/>
          </p:nvSpPr>
          <p:spPr>
            <a:xfrm>
              <a:off x="5169319" y="256625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3" name="Google Shape;1673;p102"/>
            <p:cNvSpPr/>
            <p:nvPr/>
          </p:nvSpPr>
          <p:spPr>
            <a:xfrm>
              <a:off x="5169319" y="2798673"/>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4" name="Google Shape;1674;p102"/>
            <p:cNvSpPr/>
            <p:nvPr/>
          </p:nvSpPr>
          <p:spPr>
            <a:xfrm>
              <a:off x="5063629" y="2007895"/>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5" name="Google Shape;1675;p102"/>
            <p:cNvSpPr/>
            <p:nvPr/>
          </p:nvSpPr>
          <p:spPr>
            <a:xfrm>
              <a:off x="5429313" y="2483942"/>
              <a:ext cx="702310" cy="111125"/>
            </a:xfrm>
            <a:custGeom>
              <a:rect b="b" l="l" r="r" t="t"/>
              <a:pathLst>
                <a:path extrusionOk="0" h="111125" w="702310">
                  <a:moveTo>
                    <a:pt x="685801" y="45161"/>
                  </a:moveTo>
                  <a:lnTo>
                    <a:pt x="683209" y="45161"/>
                  </a:lnTo>
                  <a:lnTo>
                    <a:pt x="683361" y="64211"/>
                  </a:lnTo>
                  <a:lnTo>
                    <a:pt x="648140" y="64507"/>
                  </a:lnTo>
                  <a:lnTo>
                    <a:pt x="598068" y="94284"/>
                  </a:lnTo>
                  <a:lnTo>
                    <a:pt x="596582" y="100126"/>
                  </a:lnTo>
                  <a:lnTo>
                    <a:pt x="601954" y="109169"/>
                  </a:lnTo>
                  <a:lnTo>
                    <a:pt x="607809" y="110655"/>
                  </a:lnTo>
                  <a:lnTo>
                    <a:pt x="702183" y="54533"/>
                  </a:lnTo>
                  <a:lnTo>
                    <a:pt x="685801" y="45161"/>
                  </a:lnTo>
                  <a:close/>
                </a:path>
                <a:path extrusionOk="0" h="111125" w="702310">
                  <a:moveTo>
                    <a:pt x="647956" y="45458"/>
                  </a:moveTo>
                  <a:lnTo>
                    <a:pt x="0" y="50914"/>
                  </a:lnTo>
                  <a:lnTo>
                    <a:pt x="152" y="69964"/>
                  </a:lnTo>
                  <a:lnTo>
                    <a:pt x="648140" y="64507"/>
                  </a:lnTo>
                  <a:lnTo>
                    <a:pt x="664373" y="54853"/>
                  </a:lnTo>
                  <a:lnTo>
                    <a:pt x="647956" y="45458"/>
                  </a:lnTo>
                  <a:close/>
                </a:path>
                <a:path extrusionOk="0" h="111125" w="702310">
                  <a:moveTo>
                    <a:pt x="664373" y="54853"/>
                  </a:moveTo>
                  <a:lnTo>
                    <a:pt x="648140" y="64507"/>
                  </a:lnTo>
                  <a:lnTo>
                    <a:pt x="683361" y="64211"/>
                  </a:lnTo>
                  <a:lnTo>
                    <a:pt x="683351" y="62966"/>
                  </a:lnTo>
                  <a:lnTo>
                    <a:pt x="678548" y="62966"/>
                  </a:lnTo>
                  <a:lnTo>
                    <a:pt x="664373" y="54853"/>
                  </a:lnTo>
                  <a:close/>
                </a:path>
                <a:path extrusionOk="0" h="111125" w="702310">
                  <a:moveTo>
                    <a:pt x="678408" y="46507"/>
                  </a:moveTo>
                  <a:lnTo>
                    <a:pt x="664373" y="54853"/>
                  </a:lnTo>
                  <a:lnTo>
                    <a:pt x="678548" y="62966"/>
                  </a:lnTo>
                  <a:lnTo>
                    <a:pt x="678408" y="46507"/>
                  </a:lnTo>
                  <a:close/>
                </a:path>
                <a:path extrusionOk="0" h="111125" w="702310">
                  <a:moveTo>
                    <a:pt x="683219" y="46507"/>
                  </a:moveTo>
                  <a:lnTo>
                    <a:pt x="678408" y="46507"/>
                  </a:lnTo>
                  <a:lnTo>
                    <a:pt x="678548" y="62966"/>
                  </a:lnTo>
                  <a:lnTo>
                    <a:pt x="683351" y="62966"/>
                  </a:lnTo>
                  <a:lnTo>
                    <a:pt x="683219" y="46507"/>
                  </a:lnTo>
                  <a:close/>
                </a:path>
                <a:path extrusionOk="0" h="111125" w="702310">
                  <a:moveTo>
                    <a:pt x="683209" y="45161"/>
                  </a:moveTo>
                  <a:lnTo>
                    <a:pt x="647956" y="45458"/>
                  </a:lnTo>
                  <a:lnTo>
                    <a:pt x="664373" y="54853"/>
                  </a:lnTo>
                  <a:lnTo>
                    <a:pt x="678408" y="46507"/>
                  </a:lnTo>
                  <a:lnTo>
                    <a:pt x="683219" y="46507"/>
                  </a:lnTo>
                  <a:lnTo>
                    <a:pt x="683209" y="45161"/>
                  </a:lnTo>
                  <a:close/>
                </a:path>
                <a:path extrusionOk="0" h="111125" w="702310">
                  <a:moveTo>
                    <a:pt x="606869" y="0"/>
                  </a:moveTo>
                  <a:lnTo>
                    <a:pt x="601052" y="1587"/>
                  </a:lnTo>
                  <a:lnTo>
                    <a:pt x="595833" y="10718"/>
                  </a:lnTo>
                  <a:lnTo>
                    <a:pt x="597420" y="16535"/>
                  </a:lnTo>
                  <a:lnTo>
                    <a:pt x="647956" y="45458"/>
                  </a:lnTo>
                  <a:lnTo>
                    <a:pt x="685801" y="45161"/>
                  </a:lnTo>
                  <a:lnTo>
                    <a:pt x="606869"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6" name="Google Shape;1676;p102"/>
            <p:cNvSpPr/>
            <p:nvPr/>
          </p:nvSpPr>
          <p:spPr>
            <a:xfrm>
              <a:off x="5590372" y="2242431"/>
              <a:ext cx="355500" cy="2037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7" name="Google Shape;1677;p102"/>
            <p:cNvSpPr/>
            <p:nvPr/>
          </p:nvSpPr>
          <p:spPr>
            <a:xfrm>
              <a:off x="6237147" y="2132342"/>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8" name="Google Shape;1678;p102"/>
            <p:cNvSpPr/>
            <p:nvPr/>
          </p:nvSpPr>
          <p:spPr>
            <a:xfrm>
              <a:off x="6237147" y="2364752"/>
              <a:ext cx="165300" cy="1740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9" name="Google Shape;1679;p102"/>
            <p:cNvSpPr/>
            <p:nvPr/>
          </p:nvSpPr>
          <p:spPr>
            <a:xfrm>
              <a:off x="6237147" y="2597175"/>
              <a:ext cx="165300" cy="1740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0" name="Google Shape;1680;p102"/>
            <p:cNvSpPr/>
            <p:nvPr/>
          </p:nvSpPr>
          <p:spPr>
            <a:xfrm>
              <a:off x="6237147" y="2829598"/>
              <a:ext cx="165300" cy="1740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1" name="Google Shape;1681;p102"/>
            <p:cNvSpPr/>
            <p:nvPr/>
          </p:nvSpPr>
          <p:spPr>
            <a:xfrm>
              <a:off x="6131458" y="2002002"/>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2" name="Google Shape;1682;p102"/>
            <p:cNvSpPr/>
            <p:nvPr/>
          </p:nvSpPr>
          <p:spPr>
            <a:xfrm>
              <a:off x="7183589" y="1998789"/>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3" name="Google Shape;1683;p102"/>
            <p:cNvSpPr/>
            <p:nvPr/>
          </p:nvSpPr>
          <p:spPr>
            <a:xfrm>
              <a:off x="6497167" y="2480386"/>
              <a:ext cx="687070" cy="111125"/>
            </a:xfrm>
            <a:custGeom>
              <a:rect b="b" l="l" r="r" t="t"/>
              <a:pathLst>
                <a:path extrusionOk="0" h="111125" w="687070">
                  <a:moveTo>
                    <a:pt x="670118" y="45440"/>
                  </a:moveTo>
                  <a:lnTo>
                    <a:pt x="667524" y="45440"/>
                  </a:lnTo>
                  <a:lnTo>
                    <a:pt x="667613" y="64490"/>
                  </a:lnTo>
                  <a:lnTo>
                    <a:pt x="632390" y="64655"/>
                  </a:lnTo>
                  <a:lnTo>
                    <a:pt x="582206" y="94246"/>
                  </a:lnTo>
                  <a:lnTo>
                    <a:pt x="580694" y="100075"/>
                  </a:lnTo>
                  <a:lnTo>
                    <a:pt x="586041" y="109143"/>
                  </a:lnTo>
                  <a:lnTo>
                    <a:pt x="591883" y="110655"/>
                  </a:lnTo>
                  <a:lnTo>
                    <a:pt x="686473" y="54876"/>
                  </a:lnTo>
                  <a:lnTo>
                    <a:pt x="670118" y="45440"/>
                  </a:lnTo>
                  <a:close/>
                </a:path>
                <a:path extrusionOk="0" h="111125" w="687070">
                  <a:moveTo>
                    <a:pt x="632284" y="45605"/>
                  </a:moveTo>
                  <a:lnTo>
                    <a:pt x="0" y="48564"/>
                  </a:lnTo>
                  <a:lnTo>
                    <a:pt x="88" y="67614"/>
                  </a:lnTo>
                  <a:lnTo>
                    <a:pt x="632390" y="64655"/>
                  </a:lnTo>
                  <a:lnTo>
                    <a:pt x="648666" y="55057"/>
                  </a:lnTo>
                  <a:lnTo>
                    <a:pt x="632284" y="45605"/>
                  </a:lnTo>
                  <a:close/>
                </a:path>
                <a:path extrusionOk="0" h="111125" w="687070">
                  <a:moveTo>
                    <a:pt x="648666" y="55057"/>
                  </a:moveTo>
                  <a:lnTo>
                    <a:pt x="632390" y="64655"/>
                  </a:lnTo>
                  <a:lnTo>
                    <a:pt x="667613" y="64490"/>
                  </a:lnTo>
                  <a:lnTo>
                    <a:pt x="667607" y="63220"/>
                  </a:lnTo>
                  <a:lnTo>
                    <a:pt x="662813" y="63220"/>
                  </a:lnTo>
                  <a:lnTo>
                    <a:pt x="648666" y="55057"/>
                  </a:lnTo>
                  <a:close/>
                </a:path>
                <a:path extrusionOk="0" h="111125" w="687070">
                  <a:moveTo>
                    <a:pt x="662736" y="46761"/>
                  </a:moveTo>
                  <a:lnTo>
                    <a:pt x="648666" y="55057"/>
                  </a:lnTo>
                  <a:lnTo>
                    <a:pt x="662813" y="63220"/>
                  </a:lnTo>
                  <a:lnTo>
                    <a:pt x="662736" y="46761"/>
                  </a:lnTo>
                  <a:close/>
                </a:path>
                <a:path extrusionOk="0" h="111125" w="687070">
                  <a:moveTo>
                    <a:pt x="667530" y="46761"/>
                  </a:moveTo>
                  <a:lnTo>
                    <a:pt x="662736" y="46761"/>
                  </a:lnTo>
                  <a:lnTo>
                    <a:pt x="662813" y="63220"/>
                  </a:lnTo>
                  <a:lnTo>
                    <a:pt x="667607" y="63220"/>
                  </a:lnTo>
                  <a:lnTo>
                    <a:pt x="667530" y="46761"/>
                  </a:lnTo>
                  <a:close/>
                </a:path>
                <a:path extrusionOk="0" h="111125" w="687070">
                  <a:moveTo>
                    <a:pt x="667524" y="45440"/>
                  </a:moveTo>
                  <a:lnTo>
                    <a:pt x="632284" y="45605"/>
                  </a:lnTo>
                  <a:lnTo>
                    <a:pt x="648666" y="55057"/>
                  </a:lnTo>
                  <a:lnTo>
                    <a:pt x="662736" y="46761"/>
                  </a:lnTo>
                  <a:lnTo>
                    <a:pt x="667530" y="46761"/>
                  </a:lnTo>
                  <a:lnTo>
                    <a:pt x="667524" y="45440"/>
                  </a:lnTo>
                  <a:close/>
                </a:path>
                <a:path extrusionOk="0" h="111125" w="687070">
                  <a:moveTo>
                    <a:pt x="591362" y="0"/>
                  </a:moveTo>
                  <a:lnTo>
                    <a:pt x="585546" y="1562"/>
                  </a:lnTo>
                  <a:lnTo>
                    <a:pt x="580288" y="10668"/>
                  </a:lnTo>
                  <a:lnTo>
                    <a:pt x="581837" y="16497"/>
                  </a:lnTo>
                  <a:lnTo>
                    <a:pt x="632284" y="45605"/>
                  </a:lnTo>
                  <a:lnTo>
                    <a:pt x="670118" y="45440"/>
                  </a:lnTo>
                  <a:lnTo>
                    <a:pt x="591362"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4" name="Google Shape;1684;p102"/>
            <p:cNvSpPr/>
            <p:nvPr/>
          </p:nvSpPr>
          <p:spPr>
            <a:xfrm>
              <a:off x="6647623" y="2242431"/>
              <a:ext cx="355800" cy="2037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5" name="Google Shape;1685;p102"/>
            <p:cNvSpPr/>
            <p:nvPr/>
          </p:nvSpPr>
          <p:spPr>
            <a:xfrm>
              <a:off x="7294410" y="2141588"/>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6" name="Google Shape;1686;p102"/>
            <p:cNvSpPr/>
            <p:nvPr/>
          </p:nvSpPr>
          <p:spPr>
            <a:xfrm>
              <a:off x="7294410" y="2373998"/>
              <a:ext cx="165300" cy="1740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7" name="Google Shape;1687;p102"/>
            <p:cNvSpPr/>
            <p:nvPr/>
          </p:nvSpPr>
          <p:spPr>
            <a:xfrm>
              <a:off x="7294410" y="2606420"/>
              <a:ext cx="165300" cy="1740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8" name="Google Shape;1688;p102"/>
            <p:cNvSpPr/>
            <p:nvPr/>
          </p:nvSpPr>
          <p:spPr>
            <a:xfrm>
              <a:off x="7294410" y="2838843"/>
              <a:ext cx="165300" cy="1740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9" name="Google Shape;1689;p102"/>
            <p:cNvSpPr/>
            <p:nvPr/>
          </p:nvSpPr>
          <p:spPr>
            <a:xfrm>
              <a:off x="7549273" y="2474709"/>
              <a:ext cx="716279" cy="111125"/>
            </a:xfrm>
            <a:custGeom>
              <a:rect b="b" l="l" r="r" t="t"/>
              <a:pathLst>
                <a:path extrusionOk="0" h="111125" w="716279">
                  <a:moveTo>
                    <a:pt x="699599" y="45161"/>
                  </a:moveTo>
                  <a:lnTo>
                    <a:pt x="696976" y="45161"/>
                  </a:lnTo>
                  <a:lnTo>
                    <a:pt x="697141" y="64211"/>
                  </a:lnTo>
                  <a:lnTo>
                    <a:pt x="661906" y="64507"/>
                  </a:lnTo>
                  <a:lnTo>
                    <a:pt x="611847" y="94272"/>
                  </a:lnTo>
                  <a:lnTo>
                    <a:pt x="610361" y="100114"/>
                  </a:lnTo>
                  <a:lnTo>
                    <a:pt x="615746" y="109156"/>
                  </a:lnTo>
                  <a:lnTo>
                    <a:pt x="621588" y="110642"/>
                  </a:lnTo>
                  <a:lnTo>
                    <a:pt x="715962" y="54521"/>
                  </a:lnTo>
                  <a:lnTo>
                    <a:pt x="699599" y="45161"/>
                  </a:lnTo>
                  <a:close/>
                </a:path>
                <a:path extrusionOk="0" h="111125" w="716279">
                  <a:moveTo>
                    <a:pt x="661762" y="45457"/>
                  </a:moveTo>
                  <a:lnTo>
                    <a:pt x="0" y="51028"/>
                  </a:lnTo>
                  <a:lnTo>
                    <a:pt x="165" y="70078"/>
                  </a:lnTo>
                  <a:lnTo>
                    <a:pt x="661906" y="64507"/>
                  </a:lnTo>
                  <a:lnTo>
                    <a:pt x="678165" y="54840"/>
                  </a:lnTo>
                  <a:lnTo>
                    <a:pt x="661762" y="45457"/>
                  </a:lnTo>
                  <a:close/>
                </a:path>
                <a:path extrusionOk="0" h="111125" w="716279">
                  <a:moveTo>
                    <a:pt x="678165" y="54840"/>
                  </a:moveTo>
                  <a:lnTo>
                    <a:pt x="661906" y="64507"/>
                  </a:lnTo>
                  <a:lnTo>
                    <a:pt x="697141" y="64211"/>
                  </a:lnTo>
                  <a:lnTo>
                    <a:pt x="697130" y="62941"/>
                  </a:lnTo>
                  <a:lnTo>
                    <a:pt x="692327" y="62941"/>
                  </a:lnTo>
                  <a:lnTo>
                    <a:pt x="678165" y="54840"/>
                  </a:lnTo>
                  <a:close/>
                </a:path>
                <a:path extrusionOk="0" h="111125" w="716279">
                  <a:moveTo>
                    <a:pt x="692200" y="46494"/>
                  </a:moveTo>
                  <a:lnTo>
                    <a:pt x="678165" y="54840"/>
                  </a:lnTo>
                  <a:lnTo>
                    <a:pt x="692327" y="62941"/>
                  </a:lnTo>
                  <a:lnTo>
                    <a:pt x="692200" y="46494"/>
                  </a:lnTo>
                  <a:close/>
                </a:path>
                <a:path extrusionOk="0" h="111125" w="716279">
                  <a:moveTo>
                    <a:pt x="696987" y="46494"/>
                  </a:moveTo>
                  <a:lnTo>
                    <a:pt x="692200" y="46494"/>
                  </a:lnTo>
                  <a:lnTo>
                    <a:pt x="692327" y="62941"/>
                  </a:lnTo>
                  <a:lnTo>
                    <a:pt x="697130" y="62941"/>
                  </a:lnTo>
                  <a:lnTo>
                    <a:pt x="696987" y="46494"/>
                  </a:lnTo>
                  <a:close/>
                </a:path>
                <a:path extrusionOk="0" h="111125" w="716279">
                  <a:moveTo>
                    <a:pt x="696976" y="45161"/>
                  </a:moveTo>
                  <a:lnTo>
                    <a:pt x="661762" y="45457"/>
                  </a:lnTo>
                  <a:lnTo>
                    <a:pt x="678165" y="54840"/>
                  </a:lnTo>
                  <a:lnTo>
                    <a:pt x="692200" y="46494"/>
                  </a:lnTo>
                  <a:lnTo>
                    <a:pt x="696987" y="46494"/>
                  </a:lnTo>
                  <a:lnTo>
                    <a:pt x="696976" y="45161"/>
                  </a:lnTo>
                  <a:close/>
                </a:path>
                <a:path extrusionOk="0" h="111125" w="716279">
                  <a:moveTo>
                    <a:pt x="620649" y="0"/>
                  </a:moveTo>
                  <a:lnTo>
                    <a:pt x="614832" y="1574"/>
                  </a:lnTo>
                  <a:lnTo>
                    <a:pt x="609612" y="10706"/>
                  </a:lnTo>
                  <a:lnTo>
                    <a:pt x="611200" y="16535"/>
                  </a:lnTo>
                  <a:lnTo>
                    <a:pt x="661762" y="45457"/>
                  </a:lnTo>
                  <a:lnTo>
                    <a:pt x="699599" y="45161"/>
                  </a:lnTo>
                  <a:lnTo>
                    <a:pt x="620649"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0" name="Google Shape;1690;p102"/>
            <p:cNvSpPr/>
            <p:nvPr/>
          </p:nvSpPr>
          <p:spPr>
            <a:xfrm>
              <a:off x="7724112" y="2242431"/>
              <a:ext cx="355500" cy="2037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1" name="Google Shape;1691;p102"/>
            <p:cNvSpPr/>
            <p:nvPr/>
          </p:nvSpPr>
          <p:spPr>
            <a:xfrm>
              <a:off x="8370887" y="2132342"/>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2" name="Google Shape;1692;p102"/>
            <p:cNvSpPr/>
            <p:nvPr/>
          </p:nvSpPr>
          <p:spPr>
            <a:xfrm>
              <a:off x="8370887" y="2364752"/>
              <a:ext cx="165300" cy="1740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3" name="Google Shape;1693;p102"/>
            <p:cNvSpPr/>
            <p:nvPr/>
          </p:nvSpPr>
          <p:spPr>
            <a:xfrm>
              <a:off x="8370887" y="2597175"/>
              <a:ext cx="165300" cy="1740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4" name="Google Shape;1694;p102"/>
            <p:cNvSpPr/>
            <p:nvPr/>
          </p:nvSpPr>
          <p:spPr>
            <a:xfrm>
              <a:off x="8370887" y="2829598"/>
              <a:ext cx="165300" cy="1740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5" name="Google Shape;1695;p102"/>
            <p:cNvSpPr/>
            <p:nvPr/>
          </p:nvSpPr>
          <p:spPr>
            <a:xfrm>
              <a:off x="8265197" y="1992756"/>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6" name="Google Shape;1696;p102"/>
            <p:cNvSpPr/>
            <p:nvPr/>
          </p:nvSpPr>
          <p:spPr>
            <a:xfrm>
              <a:off x="8388807" y="1497583"/>
              <a:ext cx="1002029" cy="1087120"/>
            </a:xfrm>
            <a:custGeom>
              <a:rect b="b" l="l" r="r" t="t"/>
              <a:pathLst>
                <a:path extrusionOk="0" h="1087120" w="1002029">
                  <a:moveTo>
                    <a:pt x="110655" y="94856"/>
                  </a:moveTo>
                  <a:lnTo>
                    <a:pt x="66357" y="18910"/>
                  </a:lnTo>
                  <a:lnTo>
                    <a:pt x="55333" y="0"/>
                  </a:lnTo>
                  <a:lnTo>
                    <a:pt x="0" y="94856"/>
                  </a:lnTo>
                  <a:lnTo>
                    <a:pt x="1536" y="100685"/>
                  </a:lnTo>
                  <a:lnTo>
                    <a:pt x="10617" y="105981"/>
                  </a:lnTo>
                  <a:lnTo>
                    <a:pt x="16459" y="104444"/>
                  </a:lnTo>
                  <a:lnTo>
                    <a:pt x="45796" y="54152"/>
                  </a:lnTo>
                  <a:lnTo>
                    <a:pt x="45796" y="535546"/>
                  </a:lnTo>
                  <a:lnTo>
                    <a:pt x="64846" y="535546"/>
                  </a:lnTo>
                  <a:lnTo>
                    <a:pt x="64846" y="54152"/>
                  </a:lnTo>
                  <a:lnTo>
                    <a:pt x="94195" y="104444"/>
                  </a:lnTo>
                  <a:lnTo>
                    <a:pt x="100037" y="105981"/>
                  </a:lnTo>
                  <a:lnTo>
                    <a:pt x="109118" y="100685"/>
                  </a:lnTo>
                  <a:lnTo>
                    <a:pt x="110655" y="94856"/>
                  </a:lnTo>
                  <a:close/>
                </a:path>
                <a:path extrusionOk="0" h="1087120" w="1002029">
                  <a:moveTo>
                    <a:pt x="1001496" y="1031659"/>
                  </a:moveTo>
                  <a:lnTo>
                    <a:pt x="985177" y="1022121"/>
                  </a:lnTo>
                  <a:lnTo>
                    <a:pt x="906665" y="976312"/>
                  </a:lnTo>
                  <a:lnTo>
                    <a:pt x="900823" y="977849"/>
                  </a:lnTo>
                  <a:lnTo>
                    <a:pt x="895527" y="986942"/>
                  </a:lnTo>
                  <a:lnTo>
                    <a:pt x="897064" y="992771"/>
                  </a:lnTo>
                  <a:lnTo>
                    <a:pt x="947356" y="1022121"/>
                  </a:lnTo>
                  <a:lnTo>
                    <a:pt x="242150" y="1022121"/>
                  </a:lnTo>
                  <a:lnTo>
                    <a:pt x="242150" y="1041171"/>
                  </a:lnTo>
                  <a:lnTo>
                    <a:pt x="947369" y="1041171"/>
                  </a:lnTo>
                  <a:lnTo>
                    <a:pt x="963701" y="1031659"/>
                  </a:lnTo>
                  <a:lnTo>
                    <a:pt x="897064" y="1070521"/>
                  </a:lnTo>
                  <a:lnTo>
                    <a:pt x="895527" y="1076350"/>
                  </a:lnTo>
                  <a:lnTo>
                    <a:pt x="900823" y="1085443"/>
                  </a:lnTo>
                  <a:lnTo>
                    <a:pt x="906665" y="1086980"/>
                  </a:lnTo>
                  <a:lnTo>
                    <a:pt x="985177" y="1041171"/>
                  </a:lnTo>
                  <a:lnTo>
                    <a:pt x="1001496" y="1031659"/>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7" name="Google Shape;1697;p102"/>
            <p:cNvSpPr/>
            <p:nvPr/>
          </p:nvSpPr>
          <p:spPr>
            <a:xfrm>
              <a:off x="8790913" y="2242431"/>
              <a:ext cx="355800" cy="2037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8" name="Google Shape;1698;p102"/>
            <p:cNvSpPr/>
            <p:nvPr/>
          </p:nvSpPr>
          <p:spPr>
            <a:xfrm>
              <a:off x="4363466" y="2488958"/>
              <a:ext cx="700404" cy="111125"/>
            </a:xfrm>
            <a:custGeom>
              <a:rect b="b" l="l" r="r" t="t"/>
              <a:pathLst>
                <a:path extrusionOk="0" h="111125" w="700404">
                  <a:moveTo>
                    <a:pt x="605409" y="0"/>
                  </a:moveTo>
                  <a:lnTo>
                    <a:pt x="599579" y="1524"/>
                  </a:lnTo>
                  <a:lnTo>
                    <a:pt x="594271" y="10604"/>
                  </a:lnTo>
                  <a:lnTo>
                    <a:pt x="595795" y="16446"/>
                  </a:lnTo>
                  <a:lnTo>
                    <a:pt x="646065" y="45838"/>
                  </a:lnTo>
                  <a:lnTo>
                    <a:pt x="681316" y="45872"/>
                  </a:lnTo>
                  <a:lnTo>
                    <a:pt x="681291" y="64922"/>
                  </a:lnTo>
                  <a:lnTo>
                    <a:pt x="646004" y="64922"/>
                  </a:lnTo>
                  <a:lnTo>
                    <a:pt x="595718" y="94183"/>
                  </a:lnTo>
                  <a:lnTo>
                    <a:pt x="594182" y="100025"/>
                  </a:lnTo>
                  <a:lnTo>
                    <a:pt x="599478" y="109118"/>
                  </a:lnTo>
                  <a:lnTo>
                    <a:pt x="605307" y="110655"/>
                  </a:lnTo>
                  <a:lnTo>
                    <a:pt x="683862" y="64922"/>
                  </a:lnTo>
                  <a:lnTo>
                    <a:pt x="681291" y="64922"/>
                  </a:lnTo>
                  <a:lnTo>
                    <a:pt x="683921" y="64888"/>
                  </a:lnTo>
                  <a:lnTo>
                    <a:pt x="700201" y="55410"/>
                  </a:lnTo>
                  <a:lnTo>
                    <a:pt x="605409" y="0"/>
                  </a:lnTo>
                  <a:close/>
                </a:path>
                <a:path extrusionOk="0" h="111125" w="700404">
                  <a:moveTo>
                    <a:pt x="662394" y="55385"/>
                  </a:moveTo>
                  <a:lnTo>
                    <a:pt x="646063" y="64888"/>
                  </a:lnTo>
                  <a:lnTo>
                    <a:pt x="681291" y="64922"/>
                  </a:lnTo>
                  <a:lnTo>
                    <a:pt x="681293" y="63626"/>
                  </a:lnTo>
                  <a:lnTo>
                    <a:pt x="676490" y="63626"/>
                  </a:lnTo>
                  <a:lnTo>
                    <a:pt x="662394" y="55385"/>
                  </a:lnTo>
                  <a:close/>
                </a:path>
                <a:path extrusionOk="0" h="111125" w="700404">
                  <a:moveTo>
                    <a:pt x="12" y="45212"/>
                  </a:moveTo>
                  <a:lnTo>
                    <a:pt x="0" y="64262"/>
                  </a:lnTo>
                  <a:lnTo>
                    <a:pt x="646063" y="64888"/>
                  </a:lnTo>
                  <a:lnTo>
                    <a:pt x="662394" y="55385"/>
                  </a:lnTo>
                  <a:lnTo>
                    <a:pt x="646065" y="45838"/>
                  </a:lnTo>
                  <a:lnTo>
                    <a:pt x="12" y="45212"/>
                  </a:lnTo>
                  <a:close/>
                </a:path>
                <a:path extrusionOk="0" h="111125" w="700404">
                  <a:moveTo>
                    <a:pt x="676516" y="47167"/>
                  </a:moveTo>
                  <a:lnTo>
                    <a:pt x="662394" y="55385"/>
                  </a:lnTo>
                  <a:lnTo>
                    <a:pt x="676490" y="63626"/>
                  </a:lnTo>
                  <a:lnTo>
                    <a:pt x="676516" y="47167"/>
                  </a:lnTo>
                  <a:close/>
                </a:path>
                <a:path extrusionOk="0" h="111125" w="700404">
                  <a:moveTo>
                    <a:pt x="681315" y="47167"/>
                  </a:moveTo>
                  <a:lnTo>
                    <a:pt x="676516" y="47167"/>
                  </a:lnTo>
                  <a:lnTo>
                    <a:pt x="676490" y="63626"/>
                  </a:lnTo>
                  <a:lnTo>
                    <a:pt x="681293" y="63626"/>
                  </a:lnTo>
                  <a:lnTo>
                    <a:pt x="681315" y="47167"/>
                  </a:lnTo>
                  <a:close/>
                </a:path>
                <a:path extrusionOk="0" h="111125" w="700404">
                  <a:moveTo>
                    <a:pt x="646065" y="45838"/>
                  </a:moveTo>
                  <a:lnTo>
                    <a:pt x="662394" y="55385"/>
                  </a:lnTo>
                  <a:lnTo>
                    <a:pt x="676516" y="47167"/>
                  </a:lnTo>
                  <a:lnTo>
                    <a:pt x="681315" y="47167"/>
                  </a:lnTo>
                  <a:lnTo>
                    <a:pt x="681316" y="45872"/>
                  </a:lnTo>
                  <a:lnTo>
                    <a:pt x="646065" y="4583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9" name="Google Shape;1699;p102"/>
            <p:cNvSpPr/>
            <p:nvPr/>
          </p:nvSpPr>
          <p:spPr>
            <a:xfrm>
              <a:off x="4525109" y="2242431"/>
              <a:ext cx="355500" cy="2037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0" name="Google Shape;1700;p102"/>
            <p:cNvSpPr/>
            <p:nvPr/>
          </p:nvSpPr>
          <p:spPr>
            <a:xfrm>
              <a:off x="8183953" y="1223980"/>
              <a:ext cx="510000" cy="2199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1" name="Google Shape;1701;p102"/>
            <p:cNvSpPr/>
            <p:nvPr/>
          </p:nvSpPr>
          <p:spPr>
            <a:xfrm>
              <a:off x="8119821" y="1146428"/>
              <a:ext cx="662940" cy="311784"/>
            </a:xfrm>
            <a:custGeom>
              <a:rect b="b" l="l" r="r" t="t"/>
              <a:pathLst>
                <a:path extrusionOk="0" h="311784" w="662940">
                  <a:moveTo>
                    <a:pt x="662889" y="0"/>
                  </a:moveTo>
                  <a:lnTo>
                    <a:pt x="0" y="0"/>
                  </a:lnTo>
                  <a:lnTo>
                    <a:pt x="0" y="311251"/>
                  </a:lnTo>
                  <a:lnTo>
                    <a:pt x="662889" y="311251"/>
                  </a:lnTo>
                  <a:lnTo>
                    <a:pt x="662889" y="0"/>
                  </a:lnTo>
                  <a:close/>
                </a:path>
              </a:pathLst>
            </a:custGeom>
            <a:solidFill>
              <a:srgbClr val="4285F4">
                <a:alpha val="345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2" name="Google Shape;1702;p102"/>
            <p:cNvSpPr/>
            <p:nvPr/>
          </p:nvSpPr>
          <p:spPr>
            <a:xfrm>
              <a:off x="8451265" y="1457680"/>
              <a:ext cx="2540" cy="1149350"/>
            </a:xfrm>
            <a:custGeom>
              <a:rect b="b" l="l" r="r" t="t"/>
              <a:pathLst>
                <a:path extrusionOk="0" h="1149350" w="2540">
                  <a:moveTo>
                    <a:pt x="0" y="0"/>
                  </a:moveTo>
                  <a:lnTo>
                    <a:pt x="2304" y="1149030"/>
                  </a:lnTo>
                </a:path>
              </a:pathLst>
            </a:custGeom>
            <a:noFill/>
            <a:ln cap="flat" cmpd="sng" w="190500">
              <a:solidFill>
                <a:srgbClr val="4285F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3" name="Google Shape;1703;p102"/>
            <p:cNvSpPr/>
            <p:nvPr/>
          </p:nvSpPr>
          <p:spPr>
            <a:xfrm>
              <a:off x="4324629" y="2245981"/>
              <a:ext cx="4194809" cy="584200"/>
            </a:xfrm>
            <a:custGeom>
              <a:rect b="b" l="l" r="r" t="t"/>
              <a:pathLst>
                <a:path extrusionOk="0" h="584200" w="4194809">
                  <a:moveTo>
                    <a:pt x="1104760" y="203136"/>
                  </a:moveTo>
                  <a:lnTo>
                    <a:pt x="571500" y="203136"/>
                  </a:lnTo>
                  <a:lnTo>
                    <a:pt x="571500" y="12636"/>
                  </a:lnTo>
                  <a:lnTo>
                    <a:pt x="0" y="298399"/>
                  </a:lnTo>
                  <a:lnTo>
                    <a:pt x="571500" y="584149"/>
                  </a:lnTo>
                  <a:lnTo>
                    <a:pt x="571500" y="393649"/>
                  </a:lnTo>
                  <a:lnTo>
                    <a:pt x="1104760" y="393649"/>
                  </a:lnTo>
                  <a:lnTo>
                    <a:pt x="1104760" y="298386"/>
                  </a:lnTo>
                  <a:lnTo>
                    <a:pt x="1104760" y="203136"/>
                  </a:lnTo>
                  <a:close/>
                </a:path>
                <a:path extrusionOk="0" h="584200" w="4194809">
                  <a:moveTo>
                    <a:pt x="2173109" y="387743"/>
                  </a:moveTo>
                  <a:lnTo>
                    <a:pt x="2172055" y="197243"/>
                  </a:lnTo>
                  <a:lnTo>
                    <a:pt x="1675714" y="199986"/>
                  </a:lnTo>
                  <a:lnTo>
                    <a:pt x="1674672" y="9486"/>
                  </a:lnTo>
                  <a:lnTo>
                    <a:pt x="1104760" y="298386"/>
                  </a:lnTo>
                  <a:lnTo>
                    <a:pt x="1677835" y="580986"/>
                  </a:lnTo>
                  <a:lnTo>
                    <a:pt x="1676781" y="391007"/>
                  </a:lnTo>
                  <a:lnTo>
                    <a:pt x="1676768" y="390486"/>
                  </a:lnTo>
                  <a:lnTo>
                    <a:pt x="2173109" y="387743"/>
                  </a:lnTo>
                  <a:close/>
                </a:path>
                <a:path extrusionOk="0" h="584200" w="4194809">
                  <a:moveTo>
                    <a:pt x="4194352" y="378536"/>
                  </a:moveTo>
                  <a:lnTo>
                    <a:pt x="4193171" y="188036"/>
                  </a:lnTo>
                  <a:lnTo>
                    <a:pt x="3795611" y="190500"/>
                  </a:lnTo>
                  <a:lnTo>
                    <a:pt x="3794442" y="0"/>
                  </a:lnTo>
                  <a:lnTo>
                    <a:pt x="3224720" y="289280"/>
                  </a:lnTo>
                  <a:lnTo>
                    <a:pt x="3224441" y="194030"/>
                  </a:lnTo>
                  <a:lnTo>
                    <a:pt x="2743784" y="195516"/>
                  </a:lnTo>
                  <a:lnTo>
                    <a:pt x="2743212" y="5003"/>
                  </a:lnTo>
                  <a:lnTo>
                    <a:pt x="2172589" y="292493"/>
                  </a:lnTo>
                  <a:lnTo>
                    <a:pt x="2744952" y="576503"/>
                  </a:lnTo>
                  <a:lnTo>
                    <a:pt x="2744368" y="386295"/>
                  </a:lnTo>
                  <a:lnTo>
                    <a:pt x="2744368" y="386016"/>
                  </a:lnTo>
                  <a:lnTo>
                    <a:pt x="3225012" y="384530"/>
                  </a:lnTo>
                  <a:lnTo>
                    <a:pt x="3224720" y="289293"/>
                  </a:lnTo>
                  <a:lnTo>
                    <a:pt x="3797985" y="571487"/>
                  </a:lnTo>
                  <a:lnTo>
                    <a:pt x="3796804" y="381584"/>
                  </a:lnTo>
                  <a:lnTo>
                    <a:pt x="3796804" y="381000"/>
                  </a:lnTo>
                  <a:lnTo>
                    <a:pt x="4194352" y="378536"/>
                  </a:lnTo>
                  <a:close/>
                </a:path>
              </a:pathLst>
            </a:custGeom>
            <a:solidFill>
              <a:srgbClr val="4285F4">
                <a:alpha val="5019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704" name="Google Shape;1704;p102"/>
          <p:cNvSpPr txBox="1"/>
          <p:nvPr>
            <p:ph type="title"/>
          </p:nvPr>
        </p:nvSpPr>
        <p:spPr>
          <a:xfrm>
            <a:off x="438882" y="264800"/>
            <a:ext cx="56136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Backpropagation for RNNs</a:t>
            </a:r>
            <a:endParaRPr/>
          </a:p>
        </p:txBody>
      </p:sp>
      <p:grpSp>
        <p:nvGrpSpPr>
          <p:cNvPr id="1705" name="Google Shape;1705;p102"/>
          <p:cNvGrpSpPr/>
          <p:nvPr/>
        </p:nvGrpSpPr>
        <p:grpSpPr>
          <a:xfrm>
            <a:off x="1173175" y="1196234"/>
            <a:ext cx="1149895" cy="955177"/>
            <a:chOff x="2275434" y="1798179"/>
            <a:chExt cx="1533194" cy="1273569"/>
          </a:xfrm>
        </p:grpSpPr>
        <p:sp>
          <p:nvSpPr>
            <p:cNvPr id="1706" name="Google Shape;1706;p102"/>
            <p:cNvSpPr/>
            <p:nvPr/>
          </p:nvSpPr>
          <p:spPr>
            <a:xfrm>
              <a:off x="2275434" y="1798179"/>
              <a:ext cx="306300" cy="1764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7" name="Google Shape;1707;p102"/>
            <p:cNvSpPr/>
            <p:nvPr/>
          </p:nvSpPr>
          <p:spPr>
            <a:xfrm>
              <a:off x="2884677" y="2481313"/>
              <a:ext cx="740410" cy="111125"/>
            </a:xfrm>
            <a:custGeom>
              <a:rect b="b" l="l" r="r" t="t"/>
              <a:pathLst>
                <a:path extrusionOk="0" h="111125" w="740410">
                  <a:moveTo>
                    <a:pt x="685675" y="64951"/>
                  </a:moveTo>
                  <a:lnTo>
                    <a:pt x="635292" y="94183"/>
                  </a:lnTo>
                  <a:lnTo>
                    <a:pt x="633742" y="100012"/>
                  </a:lnTo>
                  <a:lnTo>
                    <a:pt x="639025" y="109105"/>
                  </a:lnTo>
                  <a:lnTo>
                    <a:pt x="644855" y="110655"/>
                  </a:lnTo>
                  <a:lnTo>
                    <a:pt x="723504" y="65036"/>
                  </a:lnTo>
                  <a:lnTo>
                    <a:pt x="685675" y="64951"/>
                  </a:lnTo>
                  <a:close/>
                </a:path>
                <a:path extrusionOk="0" h="111125" w="740410">
                  <a:moveTo>
                    <a:pt x="702026" y="55465"/>
                  </a:moveTo>
                  <a:lnTo>
                    <a:pt x="685675" y="64951"/>
                  </a:lnTo>
                  <a:lnTo>
                    <a:pt x="720915" y="65036"/>
                  </a:lnTo>
                  <a:lnTo>
                    <a:pt x="720918" y="63728"/>
                  </a:lnTo>
                  <a:lnTo>
                    <a:pt x="716114" y="63728"/>
                  </a:lnTo>
                  <a:lnTo>
                    <a:pt x="702026" y="55465"/>
                  </a:lnTo>
                  <a:close/>
                </a:path>
                <a:path extrusionOk="0" h="111125" w="740410">
                  <a:moveTo>
                    <a:pt x="645121" y="0"/>
                  </a:moveTo>
                  <a:lnTo>
                    <a:pt x="639279" y="1524"/>
                  </a:lnTo>
                  <a:lnTo>
                    <a:pt x="633958" y="10591"/>
                  </a:lnTo>
                  <a:lnTo>
                    <a:pt x="635482" y="16433"/>
                  </a:lnTo>
                  <a:lnTo>
                    <a:pt x="685721" y="45901"/>
                  </a:lnTo>
                  <a:lnTo>
                    <a:pt x="720953" y="45986"/>
                  </a:lnTo>
                  <a:lnTo>
                    <a:pt x="720915" y="65036"/>
                  </a:lnTo>
                  <a:lnTo>
                    <a:pt x="723504" y="65036"/>
                  </a:lnTo>
                  <a:lnTo>
                    <a:pt x="739838" y="55562"/>
                  </a:lnTo>
                  <a:lnTo>
                    <a:pt x="645121" y="0"/>
                  </a:lnTo>
                  <a:close/>
                </a:path>
                <a:path extrusionOk="0" h="111125" w="740410">
                  <a:moveTo>
                    <a:pt x="50" y="44246"/>
                  </a:moveTo>
                  <a:lnTo>
                    <a:pt x="0" y="63296"/>
                  </a:lnTo>
                  <a:lnTo>
                    <a:pt x="685675" y="64951"/>
                  </a:lnTo>
                  <a:lnTo>
                    <a:pt x="702026" y="55465"/>
                  </a:lnTo>
                  <a:lnTo>
                    <a:pt x="685721" y="45901"/>
                  </a:lnTo>
                  <a:lnTo>
                    <a:pt x="50" y="44246"/>
                  </a:lnTo>
                  <a:close/>
                </a:path>
                <a:path extrusionOk="0" h="111125" w="740410">
                  <a:moveTo>
                    <a:pt x="716152" y="47269"/>
                  </a:moveTo>
                  <a:lnTo>
                    <a:pt x="702026" y="55465"/>
                  </a:lnTo>
                  <a:lnTo>
                    <a:pt x="716114" y="63728"/>
                  </a:lnTo>
                  <a:lnTo>
                    <a:pt x="716152" y="47269"/>
                  </a:lnTo>
                  <a:close/>
                </a:path>
                <a:path extrusionOk="0" h="111125" w="740410">
                  <a:moveTo>
                    <a:pt x="720951" y="47269"/>
                  </a:moveTo>
                  <a:lnTo>
                    <a:pt x="716152" y="47269"/>
                  </a:lnTo>
                  <a:lnTo>
                    <a:pt x="716114" y="63728"/>
                  </a:lnTo>
                  <a:lnTo>
                    <a:pt x="720918" y="63728"/>
                  </a:lnTo>
                  <a:lnTo>
                    <a:pt x="720951" y="47269"/>
                  </a:lnTo>
                  <a:close/>
                </a:path>
                <a:path extrusionOk="0" h="111125" w="740410">
                  <a:moveTo>
                    <a:pt x="685721" y="45901"/>
                  </a:moveTo>
                  <a:lnTo>
                    <a:pt x="702026" y="55465"/>
                  </a:lnTo>
                  <a:lnTo>
                    <a:pt x="716152" y="47269"/>
                  </a:lnTo>
                  <a:lnTo>
                    <a:pt x="720951" y="47269"/>
                  </a:lnTo>
                  <a:lnTo>
                    <a:pt x="720953" y="45986"/>
                  </a:lnTo>
                  <a:lnTo>
                    <a:pt x="685721" y="45901"/>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8" name="Google Shape;1708;p102"/>
            <p:cNvSpPr/>
            <p:nvPr/>
          </p:nvSpPr>
          <p:spPr>
            <a:xfrm>
              <a:off x="3052482" y="2242431"/>
              <a:ext cx="355800" cy="2037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9" name="Google Shape;1709;p102"/>
            <p:cNvSpPr/>
            <p:nvPr/>
          </p:nvSpPr>
          <p:spPr>
            <a:xfrm>
              <a:off x="2624632" y="2092121"/>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0" name="Google Shape;1710;p102"/>
            <p:cNvSpPr/>
            <p:nvPr/>
          </p:nvSpPr>
          <p:spPr>
            <a:xfrm>
              <a:off x="2624632" y="2324531"/>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1" name="Google Shape;1711;p102"/>
            <p:cNvSpPr/>
            <p:nvPr/>
          </p:nvSpPr>
          <p:spPr>
            <a:xfrm>
              <a:off x="2624632" y="2556954"/>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2" name="Google Shape;1712;p102"/>
            <p:cNvSpPr/>
            <p:nvPr/>
          </p:nvSpPr>
          <p:spPr>
            <a:xfrm>
              <a:off x="2624632" y="2789377"/>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3" name="Google Shape;1713;p102"/>
            <p:cNvSpPr/>
            <p:nvPr/>
          </p:nvSpPr>
          <p:spPr>
            <a:xfrm>
              <a:off x="2518943" y="1998598"/>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4" name="Google Shape;1714;p102"/>
            <p:cNvSpPr/>
            <p:nvPr/>
          </p:nvSpPr>
          <p:spPr>
            <a:xfrm>
              <a:off x="2884703" y="2250363"/>
              <a:ext cx="923925" cy="571500"/>
            </a:xfrm>
            <a:custGeom>
              <a:rect b="b" l="l" r="r" t="t"/>
              <a:pathLst>
                <a:path extrusionOk="0" h="571500" w="923925">
                  <a:moveTo>
                    <a:pt x="572008" y="0"/>
                  </a:moveTo>
                  <a:lnTo>
                    <a:pt x="0" y="284721"/>
                  </a:lnTo>
                  <a:lnTo>
                    <a:pt x="570979" y="571500"/>
                  </a:lnTo>
                  <a:lnTo>
                    <a:pt x="571322" y="380995"/>
                  </a:lnTo>
                  <a:lnTo>
                    <a:pt x="476072" y="380822"/>
                  </a:lnTo>
                  <a:lnTo>
                    <a:pt x="476415" y="190322"/>
                  </a:lnTo>
                  <a:lnTo>
                    <a:pt x="571665" y="190322"/>
                  </a:lnTo>
                  <a:lnTo>
                    <a:pt x="572008" y="0"/>
                  </a:lnTo>
                  <a:close/>
                </a:path>
                <a:path extrusionOk="0" h="571500" w="923925">
                  <a:moveTo>
                    <a:pt x="571665" y="190495"/>
                  </a:moveTo>
                  <a:lnTo>
                    <a:pt x="571322" y="380995"/>
                  </a:lnTo>
                  <a:lnTo>
                    <a:pt x="923531" y="381635"/>
                  </a:lnTo>
                  <a:lnTo>
                    <a:pt x="923874" y="191135"/>
                  </a:lnTo>
                  <a:lnTo>
                    <a:pt x="571665" y="190495"/>
                  </a:lnTo>
                  <a:close/>
                </a:path>
                <a:path extrusionOk="0" h="571500" w="923925">
                  <a:moveTo>
                    <a:pt x="476415" y="190322"/>
                  </a:moveTo>
                  <a:lnTo>
                    <a:pt x="476072" y="380822"/>
                  </a:lnTo>
                  <a:lnTo>
                    <a:pt x="571322" y="380995"/>
                  </a:lnTo>
                  <a:lnTo>
                    <a:pt x="571665" y="190495"/>
                  </a:lnTo>
                  <a:lnTo>
                    <a:pt x="476415" y="190322"/>
                  </a:lnTo>
                  <a:close/>
                </a:path>
                <a:path extrusionOk="0" h="571500" w="923925">
                  <a:moveTo>
                    <a:pt x="571665" y="190322"/>
                  </a:moveTo>
                  <a:lnTo>
                    <a:pt x="476415" y="190322"/>
                  </a:lnTo>
                  <a:lnTo>
                    <a:pt x="571665" y="190495"/>
                  </a:lnTo>
                  <a:lnTo>
                    <a:pt x="571665" y="190322"/>
                  </a:lnTo>
                  <a:close/>
                </a:path>
              </a:pathLst>
            </a:custGeom>
            <a:solidFill>
              <a:srgbClr val="4285F4">
                <a:alpha val="5019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715" name="Google Shape;1715;p102"/>
          <p:cNvSpPr txBox="1"/>
          <p:nvPr/>
        </p:nvSpPr>
        <p:spPr>
          <a:xfrm>
            <a:off x="6668147" y="1614297"/>
            <a:ext cx="1377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716" name="Google Shape;1716;p102"/>
          <p:cNvSpPr txBox="1"/>
          <p:nvPr/>
        </p:nvSpPr>
        <p:spPr>
          <a:xfrm>
            <a:off x="2352894" y="1596008"/>
            <a:ext cx="1377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grpSp>
        <p:nvGrpSpPr>
          <p:cNvPr id="1717" name="Google Shape;1717;p102"/>
          <p:cNvGrpSpPr/>
          <p:nvPr/>
        </p:nvGrpSpPr>
        <p:grpSpPr>
          <a:xfrm>
            <a:off x="1842541" y="3326968"/>
            <a:ext cx="1945522" cy="1084583"/>
            <a:chOff x="3167921" y="4639157"/>
            <a:chExt cx="2594029" cy="1446111"/>
          </a:xfrm>
        </p:grpSpPr>
        <p:sp>
          <p:nvSpPr>
            <p:cNvPr id="1718" name="Google Shape;1718;p102"/>
            <p:cNvSpPr/>
            <p:nvPr/>
          </p:nvSpPr>
          <p:spPr>
            <a:xfrm>
              <a:off x="3167921" y="4816592"/>
              <a:ext cx="2514600" cy="8076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9" name="Google Shape;1719;p102"/>
            <p:cNvSpPr/>
            <p:nvPr/>
          </p:nvSpPr>
          <p:spPr>
            <a:xfrm>
              <a:off x="4159211" y="4639157"/>
              <a:ext cx="1602739" cy="1132204"/>
            </a:xfrm>
            <a:custGeom>
              <a:rect b="b" l="l" r="r" t="t"/>
              <a:pathLst>
                <a:path extrusionOk="0" h="1132204" w="1602739">
                  <a:moveTo>
                    <a:pt x="0" y="0"/>
                  </a:moveTo>
                  <a:lnTo>
                    <a:pt x="1602340" y="0"/>
                  </a:lnTo>
                  <a:lnTo>
                    <a:pt x="1602340" y="1131790"/>
                  </a:lnTo>
                  <a:lnTo>
                    <a:pt x="0" y="1131790"/>
                  </a:lnTo>
                  <a:lnTo>
                    <a:pt x="0" y="0"/>
                  </a:lnTo>
                  <a:close/>
                </a:path>
              </a:pathLst>
            </a:custGeom>
            <a:noFill/>
            <a:ln cap="flat" cmpd="sng" w="28575">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0" name="Google Shape;1720;p102"/>
            <p:cNvSpPr/>
            <p:nvPr/>
          </p:nvSpPr>
          <p:spPr>
            <a:xfrm>
              <a:off x="4919192" y="5770943"/>
              <a:ext cx="85725" cy="314325"/>
            </a:xfrm>
            <a:custGeom>
              <a:rect b="b" l="l" r="r" t="t"/>
              <a:pathLst>
                <a:path extrusionOk="0" h="314325" w="85725">
                  <a:moveTo>
                    <a:pt x="57148" y="85430"/>
                  </a:moveTo>
                  <a:lnTo>
                    <a:pt x="28573" y="85987"/>
                  </a:lnTo>
                  <a:lnTo>
                    <a:pt x="33019" y="314182"/>
                  </a:lnTo>
                  <a:lnTo>
                    <a:pt x="61594" y="313626"/>
                  </a:lnTo>
                  <a:lnTo>
                    <a:pt x="57148" y="85430"/>
                  </a:lnTo>
                  <a:close/>
                </a:path>
                <a:path extrusionOk="0" h="314325" w="85725">
                  <a:moveTo>
                    <a:pt x="41186" y="0"/>
                  </a:moveTo>
                  <a:lnTo>
                    <a:pt x="0" y="86544"/>
                  </a:lnTo>
                  <a:lnTo>
                    <a:pt x="28573" y="85987"/>
                  </a:lnTo>
                  <a:lnTo>
                    <a:pt x="28295" y="71702"/>
                  </a:lnTo>
                  <a:lnTo>
                    <a:pt x="56870" y="71145"/>
                  </a:lnTo>
                  <a:lnTo>
                    <a:pt x="78510" y="71145"/>
                  </a:lnTo>
                  <a:lnTo>
                    <a:pt x="41186" y="0"/>
                  </a:lnTo>
                  <a:close/>
                </a:path>
                <a:path extrusionOk="0" h="314325" w="85725">
                  <a:moveTo>
                    <a:pt x="56870" y="71145"/>
                  </a:moveTo>
                  <a:lnTo>
                    <a:pt x="28295" y="71702"/>
                  </a:lnTo>
                  <a:lnTo>
                    <a:pt x="28573" y="85987"/>
                  </a:lnTo>
                  <a:lnTo>
                    <a:pt x="57148" y="85430"/>
                  </a:lnTo>
                  <a:lnTo>
                    <a:pt x="56870" y="71145"/>
                  </a:lnTo>
                  <a:close/>
                </a:path>
                <a:path extrusionOk="0" h="314325" w="85725">
                  <a:moveTo>
                    <a:pt x="78510" y="71145"/>
                  </a:moveTo>
                  <a:lnTo>
                    <a:pt x="56870" y="71145"/>
                  </a:lnTo>
                  <a:lnTo>
                    <a:pt x="57148" y="85430"/>
                  </a:lnTo>
                  <a:lnTo>
                    <a:pt x="85712" y="84874"/>
                  </a:lnTo>
                  <a:lnTo>
                    <a:pt x="78510" y="71145"/>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721" name="Google Shape;1721;p102"/>
          <p:cNvSpPr txBox="1"/>
          <p:nvPr/>
        </p:nvSpPr>
        <p:spPr>
          <a:xfrm>
            <a:off x="2339483" y="4427600"/>
            <a:ext cx="1703400" cy="471300"/>
          </a:xfrm>
          <a:prstGeom prst="rect">
            <a:avLst/>
          </a:prstGeom>
          <a:noFill/>
          <a:ln>
            <a:noFill/>
          </a:ln>
        </p:spPr>
        <p:txBody>
          <a:bodyPr anchorCtr="0" anchor="t" bIns="0" lIns="0" spcFirstLastPara="1" rIns="0" wrap="square" tIns="9525">
            <a:spAutoFit/>
          </a:bodyPr>
          <a:lstStyle/>
          <a:p>
            <a:pPr indent="-292100" lvl="0" marL="304800" marR="0" rtl="0" algn="l">
              <a:lnSpc>
                <a:spcPct val="100000"/>
              </a:lnSpc>
              <a:spcBef>
                <a:spcPts val="0"/>
              </a:spcBef>
              <a:spcAft>
                <a:spcPts val="0"/>
              </a:spcAft>
              <a:buNone/>
            </a:pPr>
            <a:r>
              <a:rPr b="1" lang="en" sz="1500" u="sng">
                <a:solidFill>
                  <a:schemeClr val="dk1"/>
                </a:solidFill>
                <a:latin typeface="Calibri"/>
                <a:ea typeface="Calibri"/>
                <a:cs typeface="Calibri"/>
                <a:sym typeface="Calibri"/>
              </a:rPr>
              <a:t>Question:</a:t>
            </a:r>
            <a:r>
              <a:rPr b="1" lang="en" sz="1500">
                <a:solidFill>
                  <a:schemeClr val="dk1"/>
                </a:solidFill>
                <a:latin typeface="Calibri"/>
                <a:ea typeface="Calibri"/>
                <a:cs typeface="Calibri"/>
                <a:sym typeface="Calibri"/>
              </a:rPr>
              <a:t> </a:t>
            </a:r>
            <a:r>
              <a:rPr lang="en" sz="1500">
                <a:solidFill>
                  <a:schemeClr val="dk1"/>
                </a:solidFill>
                <a:latin typeface="Calibri"/>
                <a:ea typeface="Calibri"/>
                <a:cs typeface="Calibri"/>
                <a:sym typeface="Calibri"/>
              </a:rPr>
              <a:t>How do we  calculate this?</a:t>
            </a:r>
            <a:endParaRPr sz="1500">
              <a:solidFill>
                <a:schemeClr val="dk1"/>
              </a:solidFill>
              <a:latin typeface="Calibri"/>
              <a:ea typeface="Calibri"/>
              <a:cs typeface="Calibri"/>
              <a:sym typeface="Calibri"/>
            </a:endParaRPr>
          </a:p>
        </p:txBody>
      </p:sp>
      <p:sp>
        <p:nvSpPr>
          <p:cNvPr id="1722" name="Google Shape;1722;p102"/>
          <p:cNvSpPr txBox="1"/>
          <p:nvPr/>
        </p:nvSpPr>
        <p:spPr>
          <a:xfrm>
            <a:off x="4477760" y="2802255"/>
            <a:ext cx="2595600" cy="1625700"/>
          </a:xfrm>
          <a:prstGeom prst="rect">
            <a:avLst/>
          </a:prstGeom>
          <a:noFill/>
          <a:ln>
            <a:noFill/>
          </a:ln>
        </p:spPr>
        <p:txBody>
          <a:bodyPr anchorCtr="0" anchor="t" bIns="0" lIns="0" spcFirstLastPara="1" rIns="0" wrap="square" tIns="9525">
            <a:spAutoFit/>
          </a:bodyPr>
          <a:lstStyle/>
          <a:p>
            <a:pPr indent="0" lvl="0" marL="12700" marR="342900" rtl="0" algn="l">
              <a:lnSpc>
                <a:spcPct val="100000"/>
              </a:lnSpc>
              <a:spcBef>
                <a:spcPts val="0"/>
              </a:spcBef>
              <a:spcAft>
                <a:spcPts val="0"/>
              </a:spcAft>
              <a:buNone/>
            </a:pPr>
            <a:r>
              <a:rPr b="1" lang="en" sz="1500" u="sng">
                <a:solidFill>
                  <a:schemeClr val="dk1"/>
                </a:solidFill>
                <a:latin typeface="Calibri"/>
                <a:ea typeface="Calibri"/>
                <a:cs typeface="Calibri"/>
                <a:sym typeface="Calibri"/>
              </a:rPr>
              <a:t>Answer:</a:t>
            </a:r>
            <a:r>
              <a:rPr b="1" lang="en" sz="1500">
                <a:solidFill>
                  <a:schemeClr val="dk1"/>
                </a:solidFill>
                <a:latin typeface="Calibri"/>
                <a:ea typeface="Calibri"/>
                <a:cs typeface="Calibri"/>
                <a:sym typeface="Calibri"/>
              </a:rPr>
              <a:t> </a:t>
            </a:r>
            <a:r>
              <a:rPr lang="en" sz="1500">
                <a:solidFill>
                  <a:schemeClr val="dk1"/>
                </a:solidFill>
                <a:latin typeface="Calibri"/>
                <a:ea typeface="Calibri"/>
                <a:cs typeface="Calibri"/>
                <a:sym typeface="Calibri"/>
              </a:rPr>
              <a:t>Backpropagate over  timesteps </a:t>
            </a:r>
            <a:r>
              <a:rPr i="1" lang="en" sz="1500">
                <a:solidFill>
                  <a:schemeClr val="dk1"/>
                </a:solidFill>
                <a:latin typeface="Calibri"/>
                <a:ea typeface="Calibri"/>
                <a:cs typeface="Calibri"/>
                <a:sym typeface="Calibri"/>
              </a:rPr>
              <a:t>i=t</a:t>
            </a:r>
            <a:r>
              <a:rPr lang="en" sz="1500">
                <a:solidFill>
                  <a:schemeClr val="dk1"/>
                </a:solidFill>
                <a:latin typeface="Calibri"/>
                <a:ea typeface="Calibri"/>
                <a:cs typeface="Calibri"/>
                <a:sym typeface="Calibri"/>
              </a:rPr>
              <a:t>,…,0, summing  gradients as you go.</a:t>
            </a:r>
            <a:endParaRPr sz="15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 sz="1500">
                <a:solidFill>
                  <a:schemeClr val="dk1"/>
                </a:solidFill>
                <a:latin typeface="Calibri"/>
                <a:ea typeface="Calibri"/>
                <a:cs typeface="Calibri"/>
                <a:sym typeface="Calibri"/>
              </a:rPr>
              <a:t>This algorithm is called  </a:t>
            </a:r>
            <a:r>
              <a:rPr b="1" lang="en" sz="1500">
                <a:solidFill>
                  <a:schemeClr val="dk1"/>
                </a:solidFill>
                <a:latin typeface="Calibri"/>
                <a:ea typeface="Calibri"/>
                <a:cs typeface="Calibri"/>
                <a:sym typeface="Calibri"/>
              </a:rPr>
              <a:t>“backpropagation through time”  </a:t>
            </a:r>
            <a:r>
              <a:rPr lang="en" sz="1500">
                <a:solidFill>
                  <a:schemeClr val="dk1"/>
                </a:solidFill>
                <a:latin typeface="Calibri"/>
                <a:ea typeface="Calibri"/>
                <a:cs typeface="Calibri"/>
                <a:sym typeface="Calibri"/>
              </a:rPr>
              <a:t>[Werbos, P.G., 1988, </a:t>
            </a:r>
            <a:r>
              <a:rPr i="1" lang="en" sz="1500">
                <a:solidFill>
                  <a:schemeClr val="dk1"/>
                </a:solidFill>
                <a:latin typeface="Calibri"/>
                <a:ea typeface="Calibri"/>
                <a:cs typeface="Calibri"/>
                <a:sym typeface="Calibri"/>
              </a:rPr>
              <a:t>Neural  Networks </a:t>
            </a:r>
            <a:r>
              <a:rPr b="1" lang="en" sz="1500">
                <a:solidFill>
                  <a:schemeClr val="dk1"/>
                </a:solidFill>
                <a:latin typeface="Calibri"/>
                <a:ea typeface="Calibri"/>
                <a:cs typeface="Calibri"/>
                <a:sym typeface="Calibri"/>
              </a:rPr>
              <a:t>1</a:t>
            </a:r>
            <a:r>
              <a:rPr lang="en" sz="1500">
                <a:solidFill>
                  <a:schemeClr val="dk1"/>
                </a:solidFill>
                <a:latin typeface="Calibri"/>
                <a:ea typeface="Calibri"/>
                <a:cs typeface="Calibri"/>
                <a:sym typeface="Calibri"/>
              </a:rPr>
              <a:t>, and others]</a:t>
            </a:r>
            <a:endParaRPr sz="15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103"/>
          <p:cNvSpPr txBox="1"/>
          <p:nvPr>
            <p:ph type="title"/>
          </p:nvPr>
        </p:nvSpPr>
        <p:spPr>
          <a:xfrm>
            <a:off x="363775" y="200025"/>
            <a:ext cx="93402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Generating text with a RNN Language Model</a:t>
            </a:r>
            <a:endParaRPr/>
          </a:p>
        </p:txBody>
      </p:sp>
      <p:sp>
        <p:nvSpPr>
          <p:cNvPr id="1728" name="Google Shape;1728;p103"/>
          <p:cNvSpPr txBox="1"/>
          <p:nvPr/>
        </p:nvSpPr>
        <p:spPr>
          <a:xfrm>
            <a:off x="1429464" y="661797"/>
            <a:ext cx="6244200" cy="4713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500">
                <a:solidFill>
                  <a:schemeClr val="dk1"/>
                </a:solidFill>
                <a:latin typeface="Calibri"/>
                <a:ea typeface="Calibri"/>
                <a:cs typeface="Calibri"/>
                <a:sym typeface="Calibri"/>
              </a:rPr>
              <a:t>Just like a n-gram Language Model, you can use a RNN Language Model to  </a:t>
            </a:r>
            <a:r>
              <a:rPr b="1" lang="en" sz="1500">
                <a:solidFill>
                  <a:schemeClr val="dk1"/>
                </a:solidFill>
                <a:latin typeface="Calibri"/>
                <a:ea typeface="Calibri"/>
                <a:cs typeface="Calibri"/>
                <a:sym typeface="Calibri"/>
              </a:rPr>
              <a:t>generate text</a:t>
            </a:r>
            <a:r>
              <a:rPr lang="en" sz="1500">
                <a:solidFill>
                  <a:schemeClr val="dk1"/>
                </a:solidFill>
                <a:latin typeface="Calibri"/>
                <a:ea typeface="Calibri"/>
                <a:cs typeface="Calibri"/>
                <a:sym typeface="Calibri"/>
              </a:rPr>
              <a:t> by </a:t>
            </a:r>
            <a:r>
              <a:rPr b="1" lang="en" sz="1500">
                <a:solidFill>
                  <a:schemeClr val="dk1"/>
                </a:solidFill>
                <a:latin typeface="Calibri"/>
                <a:ea typeface="Calibri"/>
                <a:cs typeface="Calibri"/>
                <a:sym typeface="Calibri"/>
              </a:rPr>
              <a:t>repeated sampling</a:t>
            </a:r>
            <a:r>
              <a:rPr lang="en" sz="1500">
                <a:solidFill>
                  <a:schemeClr val="dk1"/>
                </a:solidFill>
                <a:latin typeface="Calibri"/>
                <a:ea typeface="Calibri"/>
                <a:cs typeface="Calibri"/>
                <a:sym typeface="Calibri"/>
              </a:rPr>
              <a:t>. Sampled output becomes next step’s input.</a:t>
            </a:r>
            <a:endParaRPr sz="1500">
              <a:solidFill>
                <a:schemeClr val="dk1"/>
              </a:solidFill>
              <a:latin typeface="Calibri"/>
              <a:ea typeface="Calibri"/>
              <a:cs typeface="Calibri"/>
              <a:sym typeface="Calibri"/>
            </a:endParaRPr>
          </a:p>
        </p:txBody>
      </p:sp>
      <p:grpSp>
        <p:nvGrpSpPr>
          <p:cNvPr id="1729" name="Google Shape;1729;p103"/>
          <p:cNvGrpSpPr/>
          <p:nvPr/>
        </p:nvGrpSpPr>
        <p:grpSpPr>
          <a:xfrm>
            <a:off x="1504531" y="2255395"/>
            <a:ext cx="3809347" cy="2612400"/>
            <a:chOff x="2006042" y="3007194"/>
            <a:chExt cx="5079129" cy="3483200"/>
          </a:xfrm>
        </p:grpSpPr>
        <p:sp>
          <p:nvSpPr>
            <p:cNvPr id="1730" name="Google Shape;1730;p103"/>
            <p:cNvSpPr/>
            <p:nvPr/>
          </p:nvSpPr>
          <p:spPr>
            <a:xfrm>
              <a:off x="3444405" y="6012070"/>
              <a:ext cx="111125" cy="438785"/>
            </a:xfrm>
            <a:custGeom>
              <a:rect b="b" l="l" r="r" t="t"/>
              <a:pathLst>
                <a:path extrusionOk="0" h="438785" w="111125">
                  <a:moveTo>
                    <a:pt x="54355" y="37806"/>
                  </a:moveTo>
                  <a:lnTo>
                    <a:pt x="45113" y="54288"/>
                  </a:lnTo>
                  <a:lnTo>
                    <a:pt x="51650" y="438269"/>
                  </a:lnTo>
                  <a:lnTo>
                    <a:pt x="70700" y="437945"/>
                  </a:lnTo>
                  <a:lnTo>
                    <a:pt x="64151" y="53958"/>
                  </a:lnTo>
                  <a:lnTo>
                    <a:pt x="54355" y="37806"/>
                  </a:lnTo>
                  <a:close/>
                </a:path>
                <a:path extrusionOk="0" h="438785" w="111125">
                  <a:moveTo>
                    <a:pt x="53708" y="0"/>
                  </a:moveTo>
                  <a:lnTo>
                    <a:pt x="0" y="95777"/>
                  </a:lnTo>
                  <a:lnTo>
                    <a:pt x="1638" y="101582"/>
                  </a:lnTo>
                  <a:lnTo>
                    <a:pt x="10820" y="106728"/>
                  </a:lnTo>
                  <a:lnTo>
                    <a:pt x="16624" y="105093"/>
                  </a:lnTo>
                  <a:lnTo>
                    <a:pt x="45113" y="54288"/>
                  </a:lnTo>
                  <a:lnTo>
                    <a:pt x="44513" y="19061"/>
                  </a:lnTo>
                  <a:lnTo>
                    <a:pt x="63550" y="18737"/>
                  </a:lnTo>
                  <a:lnTo>
                    <a:pt x="65070" y="18737"/>
                  </a:lnTo>
                  <a:lnTo>
                    <a:pt x="53708" y="0"/>
                  </a:lnTo>
                  <a:close/>
                </a:path>
                <a:path extrusionOk="0" h="438785" w="111125">
                  <a:moveTo>
                    <a:pt x="65070" y="18737"/>
                  </a:moveTo>
                  <a:lnTo>
                    <a:pt x="63550" y="18737"/>
                  </a:lnTo>
                  <a:lnTo>
                    <a:pt x="64151" y="53958"/>
                  </a:lnTo>
                  <a:lnTo>
                    <a:pt x="94360" y="103770"/>
                  </a:lnTo>
                  <a:lnTo>
                    <a:pt x="100215" y="105205"/>
                  </a:lnTo>
                  <a:lnTo>
                    <a:pt x="109207" y="99749"/>
                  </a:lnTo>
                  <a:lnTo>
                    <a:pt x="110642" y="93892"/>
                  </a:lnTo>
                  <a:lnTo>
                    <a:pt x="65070" y="18737"/>
                  </a:lnTo>
                  <a:close/>
                </a:path>
                <a:path extrusionOk="0" h="438785" w="111125">
                  <a:moveTo>
                    <a:pt x="63550" y="18737"/>
                  </a:moveTo>
                  <a:lnTo>
                    <a:pt x="44513" y="19061"/>
                  </a:lnTo>
                  <a:lnTo>
                    <a:pt x="45113" y="54288"/>
                  </a:lnTo>
                  <a:lnTo>
                    <a:pt x="54355" y="37806"/>
                  </a:lnTo>
                  <a:lnTo>
                    <a:pt x="45885" y="23839"/>
                  </a:lnTo>
                  <a:lnTo>
                    <a:pt x="62344" y="23559"/>
                  </a:lnTo>
                  <a:lnTo>
                    <a:pt x="63633" y="23559"/>
                  </a:lnTo>
                  <a:lnTo>
                    <a:pt x="63550" y="18737"/>
                  </a:lnTo>
                  <a:close/>
                </a:path>
                <a:path extrusionOk="0" h="438785" w="111125">
                  <a:moveTo>
                    <a:pt x="63633" y="23559"/>
                  </a:moveTo>
                  <a:lnTo>
                    <a:pt x="62344" y="23559"/>
                  </a:lnTo>
                  <a:lnTo>
                    <a:pt x="54355" y="37806"/>
                  </a:lnTo>
                  <a:lnTo>
                    <a:pt x="64151" y="53958"/>
                  </a:lnTo>
                  <a:lnTo>
                    <a:pt x="63633" y="23559"/>
                  </a:lnTo>
                  <a:close/>
                </a:path>
                <a:path extrusionOk="0" h="438785" w="111125">
                  <a:moveTo>
                    <a:pt x="62344" y="23559"/>
                  </a:moveTo>
                  <a:lnTo>
                    <a:pt x="45885" y="23839"/>
                  </a:lnTo>
                  <a:lnTo>
                    <a:pt x="54355" y="37806"/>
                  </a:lnTo>
                  <a:lnTo>
                    <a:pt x="62344" y="23559"/>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1" name="Google Shape;1731;p103"/>
            <p:cNvSpPr/>
            <p:nvPr/>
          </p:nvSpPr>
          <p:spPr>
            <a:xfrm>
              <a:off x="3538029" y="6156942"/>
              <a:ext cx="236100" cy="27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2" name="Google Shape;1732;p103"/>
            <p:cNvSpPr/>
            <p:nvPr/>
          </p:nvSpPr>
          <p:spPr>
            <a:xfrm>
              <a:off x="3420922" y="5137848"/>
              <a:ext cx="165300" cy="157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3" name="Google Shape;1733;p103"/>
            <p:cNvSpPr/>
            <p:nvPr/>
          </p:nvSpPr>
          <p:spPr>
            <a:xfrm>
              <a:off x="3420922" y="5345061"/>
              <a:ext cx="165300" cy="157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4" name="Google Shape;1734;p103"/>
            <p:cNvSpPr/>
            <p:nvPr/>
          </p:nvSpPr>
          <p:spPr>
            <a:xfrm>
              <a:off x="3420922" y="5552287"/>
              <a:ext cx="165300" cy="157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5" name="Google Shape;1735;p103"/>
            <p:cNvSpPr/>
            <p:nvPr/>
          </p:nvSpPr>
          <p:spPr>
            <a:xfrm>
              <a:off x="3420922" y="5759498"/>
              <a:ext cx="165300" cy="157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6" name="Google Shape;1736;p103"/>
            <p:cNvSpPr/>
            <p:nvPr/>
          </p:nvSpPr>
          <p:spPr>
            <a:xfrm>
              <a:off x="3315233" y="5055514"/>
              <a:ext cx="365760" cy="956945"/>
            </a:xfrm>
            <a:custGeom>
              <a:rect b="b" l="l" r="r" t="t"/>
              <a:pathLst>
                <a:path extrusionOk="0" h="956945" w="365760">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7" name="Google Shape;1737;p103"/>
            <p:cNvSpPr/>
            <p:nvPr/>
          </p:nvSpPr>
          <p:spPr>
            <a:xfrm>
              <a:off x="3556002" y="4806805"/>
              <a:ext cx="327600" cy="1989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8" name="Google Shape;1738;p103"/>
            <p:cNvSpPr/>
            <p:nvPr/>
          </p:nvSpPr>
          <p:spPr>
            <a:xfrm>
              <a:off x="3153903" y="3370187"/>
              <a:ext cx="313500" cy="1818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9" name="Google Shape;1739;p103"/>
            <p:cNvSpPr/>
            <p:nvPr/>
          </p:nvSpPr>
          <p:spPr>
            <a:xfrm>
              <a:off x="3428390" y="3649129"/>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0" name="Google Shape;1740;p103"/>
            <p:cNvSpPr/>
            <p:nvPr/>
          </p:nvSpPr>
          <p:spPr>
            <a:xfrm>
              <a:off x="3428390" y="3881551"/>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1" name="Google Shape;1741;p103"/>
            <p:cNvSpPr/>
            <p:nvPr/>
          </p:nvSpPr>
          <p:spPr>
            <a:xfrm>
              <a:off x="3428390" y="4113961"/>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2" name="Google Shape;1742;p103"/>
            <p:cNvSpPr/>
            <p:nvPr/>
          </p:nvSpPr>
          <p:spPr>
            <a:xfrm>
              <a:off x="3428390" y="4346384"/>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3" name="Google Shape;1743;p103"/>
            <p:cNvSpPr/>
            <p:nvPr/>
          </p:nvSpPr>
          <p:spPr>
            <a:xfrm>
              <a:off x="3322700" y="3555606"/>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4" name="Google Shape;1744;p103"/>
            <p:cNvSpPr/>
            <p:nvPr/>
          </p:nvSpPr>
          <p:spPr>
            <a:xfrm>
              <a:off x="2624912" y="4069600"/>
              <a:ext cx="936625" cy="986154"/>
            </a:xfrm>
            <a:custGeom>
              <a:rect b="b" l="l" r="r" t="t"/>
              <a:pathLst>
                <a:path extrusionOk="0" h="986154" w="936625">
                  <a:moveTo>
                    <a:pt x="699312" y="55321"/>
                  </a:moveTo>
                  <a:lnTo>
                    <a:pt x="682980" y="45796"/>
                  </a:lnTo>
                  <a:lnTo>
                    <a:pt x="604469" y="0"/>
                  </a:lnTo>
                  <a:lnTo>
                    <a:pt x="598627" y="1524"/>
                  </a:lnTo>
                  <a:lnTo>
                    <a:pt x="593331" y="10617"/>
                  </a:lnTo>
                  <a:lnTo>
                    <a:pt x="594868" y="16446"/>
                  </a:lnTo>
                  <a:lnTo>
                    <a:pt x="645172" y="45796"/>
                  </a:lnTo>
                  <a:lnTo>
                    <a:pt x="0" y="45796"/>
                  </a:lnTo>
                  <a:lnTo>
                    <a:pt x="0" y="64846"/>
                  </a:lnTo>
                  <a:lnTo>
                    <a:pt x="645172" y="64846"/>
                  </a:lnTo>
                  <a:lnTo>
                    <a:pt x="594868" y="94195"/>
                  </a:lnTo>
                  <a:lnTo>
                    <a:pt x="593331" y="100025"/>
                  </a:lnTo>
                  <a:lnTo>
                    <a:pt x="598627" y="109118"/>
                  </a:lnTo>
                  <a:lnTo>
                    <a:pt x="604469" y="110655"/>
                  </a:lnTo>
                  <a:lnTo>
                    <a:pt x="682980" y="64846"/>
                  </a:lnTo>
                  <a:lnTo>
                    <a:pt x="699312" y="55321"/>
                  </a:lnTo>
                  <a:close/>
                </a:path>
                <a:path extrusionOk="0" h="986154" w="936625">
                  <a:moveTo>
                    <a:pt x="936371" y="653554"/>
                  </a:moveTo>
                  <a:lnTo>
                    <a:pt x="891768" y="577786"/>
                  </a:lnTo>
                  <a:lnTo>
                    <a:pt x="880668" y="558927"/>
                  </a:lnTo>
                  <a:lnTo>
                    <a:pt x="825715" y="653986"/>
                  </a:lnTo>
                  <a:lnTo>
                    <a:pt x="827265" y="659815"/>
                  </a:lnTo>
                  <a:lnTo>
                    <a:pt x="836371" y="665073"/>
                  </a:lnTo>
                  <a:lnTo>
                    <a:pt x="842200" y="663524"/>
                  </a:lnTo>
                  <a:lnTo>
                    <a:pt x="871347" y="613092"/>
                  </a:lnTo>
                  <a:lnTo>
                    <a:pt x="872820" y="985951"/>
                  </a:lnTo>
                  <a:lnTo>
                    <a:pt x="891870" y="985875"/>
                  </a:lnTo>
                  <a:lnTo>
                    <a:pt x="890397" y="613029"/>
                  </a:lnTo>
                  <a:lnTo>
                    <a:pt x="890333" y="597687"/>
                  </a:lnTo>
                  <a:lnTo>
                    <a:pt x="890435" y="613092"/>
                  </a:lnTo>
                  <a:lnTo>
                    <a:pt x="919949" y="663219"/>
                  </a:lnTo>
                  <a:lnTo>
                    <a:pt x="925791" y="664730"/>
                  </a:lnTo>
                  <a:lnTo>
                    <a:pt x="934859" y="659384"/>
                  </a:lnTo>
                  <a:lnTo>
                    <a:pt x="936371" y="653554"/>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5" name="Google Shape;1745;p103"/>
            <p:cNvSpPr/>
            <p:nvPr/>
          </p:nvSpPr>
          <p:spPr>
            <a:xfrm>
              <a:off x="2738272" y="3799243"/>
              <a:ext cx="427500" cy="2922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6" name="Google Shape;1746;p103"/>
            <p:cNvSpPr/>
            <p:nvPr/>
          </p:nvSpPr>
          <p:spPr>
            <a:xfrm>
              <a:off x="3456000" y="3007194"/>
              <a:ext cx="111125" cy="548639"/>
            </a:xfrm>
            <a:custGeom>
              <a:rect b="b" l="l" r="r" t="t"/>
              <a:pathLst>
                <a:path extrusionOk="0" h="548639" w="111125">
                  <a:moveTo>
                    <a:pt x="56048" y="37797"/>
                  </a:moveTo>
                  <a:lnTo>
                    <a:pt x="46315" y="54009"/>
                  </a:lnTo>
                  <a:lnTo>
                    <a:pt x="40055" y="548297"/>
                  </a:lnTo>
                  <a:lnTo>
                    <a:pt x="59105" y="548538"/>
                  </a:lnTo>
                  <a:lnTo>
                    <a:pt x="65365" y="54247"/>
                  </a:lnTo>
                  <a:lnTo>
                    <a:pt x="56048" y="37797"/>
                  </a:lnTo>
                  <a:close/>
                </a:path>
                <a:path extrusionOk="0" h="548639" w="111125">
                  <a:moveTo>
                    <a:pt x="67167" y="18783"/>
                  </a:moveTo>
                  <a:lnTo>
                    <a:pt x="46761" y="18783"/>
                  </a:lnTo>
                  <a:lnTo>
                    <a:pt x="65811" y="19024"/>
                  </a:lnTo>
                  <a:lnTo>
                    <a:pt x="65365" y="54247"/>
                  </a:lnTo>
                  <a:lnTo>
                    <a:pt x="94068" y="104927"/>
                  </a:lnTo>
                  <a:lnTo>
                    <a:pt x="99885" y="106540"/>
                  </a:lnTo>
                  <a:lnTo>
                    <a:pt x="109042" y="101358"/>
                  </a:lnTo>
                  <a:lnTo>
                    <a:pt x="110655" y="95542"/>
                  </a:lnTo>
                  <a:lnTo>
                    <a:pt x="67167" y="18783"/>
                  </a:lnTo>
                  <a:close/>
                </a:path>
                <a:path extrusionOk="0" h="548639" w="111125">
                  <a:moveTo>
                    <a:pt x="56527" y="0"/>
                  </a:moveTo>
                  <a:lnTo>
                    <a:pt x="0" y="94132"/>
                  </a:lnTo>
                  <a:lnTo>
                    <a:pt x="1460" y="99987"/>
                  </a:lnTo>
                  <a:lnTo>
                    <a:pt x="10477" y="105410"/>
                  </a:lnTo>
                  <a:lnTo>
                    <a:pt x="16332" y="103949"/>
                  </a:lnTo>
                  <a:lnTo>
                    <a:pt x="46315" y="54009"/>
                  </a:lnTo>
                  <a:lnTo>
                    <a:pt x="46761" y="18783"/>
                  </a:lnTo>
                  <a:lnTo>
                    <a:pt x="67167" y="18783"/>
                  </a:lnTo>
                  <a:lnTo>
                    <a:pt x="56527" y="0"/>
                  </a:lnTo>
                  <a:close/>
                </a:path>
                <a:path extrusionOk="0" h="548639" w="111125">
                  <a:moveTo>
                    <a:pt x="65753" y="23596"/>
                  </a:moveTo>
                  <a:lnTo>
                    <a:pt x="48006" y="23596"/>
                  </a:lnTo>
                  <a:lnTo>
                    <a:pt x="64452" y="23799"/>
                  </a:lnTo>
                  <a:lnTo>
                    <a:pt x="56048" y="37797"/>
                  </a:lnTo>
                  <a:lnTo>
                    <a:pt x="65365" y="54247"/>
                  </a:lnTo>
                  <a:lnTo>
                    <a:pt x="65753" y="23596"/>
                  </a:lnTo>
                  <a:close/>
                </a:path>
                <a:path extrusionOk="0" h="548639" w="111125">
                  <a:moveTo>
                    <a:pt x="46761" y="18783"/>
                  </a:moveTo>
                  <a:lnTo>
                    <a:pt x="46315" y="54009"/>
                  </a:lnTo>
                  <a:lnTo>
                    <a:pt x="56048" y="37797"/>
                  </a:lnTo>
                  <a:lnTo>
                    <a:pt x="48006" y="23596"/>
                  </a:lnTo>
                  <a:lnTo>
                    <a:pt x="65753" y="23596"/>
                  </a:lnTo>
                  <a:lnTo>
                    <a:pt x="65811" y="19024"/>
                  </a:lnTo>
                  <a:lnTo>
                    <a:pt x="46761" y="18783"/>
                  </a:lnTo>
                  <a:close/>
                </a:path>
                <a:path extrusionOk="0" h="548639" w="111125">
                  <a:moveTo>
                    <a:pt x="48006" y="23596"/>
                  </a:moveTo>
                  <a:lnTo>
                    <a:pt x="56048" y="37797"/>
                  </a:lnTo>
                  <a:lnTo>
                    <a:pt x="64452" y="23799"/>
                  </a:lnTo>
                  <a:lnTo>
                    <a:pt x="48006" y="23596"/>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7" name="Google Shape;1747;p103"/>
            <p:cNvSpPr/>
            <p:nvPr/>
          </p:nvSpPr>
          <p:spPr>
            <a:xfrm>
              <a:off x="3617729" y="3128418"/>
              <a:ext cx="198000" cy="1728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8" name="Google Shape;1748;p103"/>
            <p:cNvSpPr/>
            <p:nvPr/>
          </p:nvSpPr>
          <p:spPr>
            <a:xfrm>
              <a:off x="6165499" y="5396659"/>
              <a:ext cx="327600" cy="2043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9" name="Google Shape;1749;p103"/>
            <p:cNvSpPr/>
            <p:nvPr/>
          </p:nvSpPr>
          <p:spPr>
            <a:xfrm>
              <a:off x="6622491" y="5168785"/>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0" name="Google Shape;1750;p103"/>
            <p:cNvSpPr/>
            <p:nvPr/>
          </p:nvSpPr>
          <p:spPr>
            <a:xfrm>
              <a:off x="6622491" y="5375998"/>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1" name="Google Shape;1751;p103"/>
            <p:cNvSpPr/>
            <p:nvPr/>
          </p:nvSpPr>
          <p:spPr>
            <a:xfrm>
              <a:off x="6622491" y="5583210"/>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2" name="Google Shape;1752;p103"/>
            <p:cNvSpPr/>
            <p:nvPr/>
          </p:nvSpPr>
          <p:spPr>
            <a:xfrm>
              <a:off x="6622491" y="5790425"/>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3" name="Google Shape;1753;p103"/>
            <p:cNvSpPr/>
            <p:nvPr/>
          </p:nvSpPr>
          <p:spPr>
            <a:xfrm>
              <a:off x="6516801" y="5086438"/>
              <a:ext cx="365759" cy="956945"/>
            </a:xfrm>
            <a:custGeom>
              <a:rect b="b" l="l" r="r" t="t"/>
              <a:pathLst>
                <a:path extrusionOk="0" h="956945" w="365759">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4" name="Google Shape;1754;p103"/>
            <p:cNvSpPr/>
            <p:nvPr/>
          </p:nvSpPr>
          <p:spPr>
            <a:xfrm>
              <a:off x="6644347" y="6042999"/>
              <a:ext cx="111125" cy="438150"/>
            </a:xfrm>
            <a:custGeom>
              <a:rect b="b" l="l" r="r" t="t"/>
              <a:pathLst>
                <a:path extrusionOk="0" h="438150" w="111125">
                  <a:moveTo>
                    <a:pt x="55333" y="37809"/>
                  </a:moveTo>
                  <a:lnTo>
                    <a:pt x="45808" y="54136"/>
                  </a:lnTo>
                  <a:lnTo>
                    <a:pt x="45808" y="438106"/>
                  </a:lnTo>
                  <a:lnTo>
                    <a:pt x="64858" y="438106"/>
                  </a:lnTo>
                  <a:lnTo>
                    <a:pt x="64858" y="54136"/>
                  </a:lnTo>
                  <a:lnTo>
                    <a:pt x="55333" y="37809"/>
                  </a:lnTo>
                  <a:close/>
                </a:path>
                <a:path extrusionOk="0" h="438150" w="111125">
                  <a:moveTo>
                    <a:pt x="55333" y="0"/>
                  </a:moveTo>
                  <a:lnTo>
                    <a:pt x="0" y="94847"/>
                  </a:lnTo>
                  <a:lnTo>
                    <a:pt x="1536" y="100680"/>
                  </a:lnTo>
                  <a:lnTo>
                    <a:pt x="10629" y="105981"/>
                  </a:lnTo>
                  <a:lnTo>
                    <a:pt x="16459" y="104446"/>
                  </a:lnTo>
                  <a:lnTo>
                    <a:pt x="45808" y="54137"/>
                  </a:lnTo>
                  <a:lnTo>
                    <a:pt x="45808" y="18903"/>
                  </a:lnTo>
                  <a:lnTo>
                    <a:pt x="66361" y="18903"/>
                  </a:lnTo>
                  <a:lnTo>
                    <a:pt x="55333" y="0"/>
                  </a:lnTo>
                  <a:close/>
                </a:path>
                <a:path extrusionOk="0" h="438150" w="111125">
                  <a:moveTo>
                    <a:pt x="66361" y="18903"/>
                  </a:moveTo>
                  <a:lnTo>
                    <a:pt x="64858" y="18903"/>
                  </a:lnTo>
                  <a:lnTo>
                    <a:pt x="64858" y="54137"/>
                  </a:lnTo>
                  <a:lnTo>
                    <a:pt x="94208" y="104447"/>
                  </a:lnTo>
                  <a:lnTo>
                    <a:pt x="100037" y="105981"/>
                  </a:lnTo>
                  <a:lnTo>
                    <a:pt x="109131" y="100680"/>
                  </a:lnTo>
                  <a:lnTo>
                    <a:pt x="110667" y="94847"/>
                  </a:lnTo>
                  <a:lnTo>
                    <a:pt x="66361" y="18903"/>
                  </a:lnTo>
                  <a:close/>
                </a:path>
                <a:path extrusionOk="0" h="438150" w="111125">
                  <a:moveTo>
                    <a:pt x="64858" y="23703"/>
                  </a:moveTo>
                  <a:lnTo>
                    <a:pt x="63563" y="23703"/>
                  </a:lnTo>
                  <a:lnTo>
                    <a:pt x="55333" y="37809"/>
                  </a:lnTo>
                  <a:lnTo>
                    <a:pt x="64858" y="54137"/>
                  </a:lnTo>
                  <a:lnTo>
                    <a:pt x="64858" y="23703"/>
                  </a:lnTo>
                  <a:close/>
                </a:path>
                <a:path extrusionOk="0" h="438150" w="111125">
                  <a:moveTo>
                    <a:pt x="64858" y="18903"/>
                  </a:moveTo>
                  <a:lnTo>
                    <a:pt x="45808" y="18903"/>
                  </a:lnTo>
                  <a:lnTo>
                    <a:pt x="45808" y="54136"/>
                  </a:lnTo>
                  <a:lnTo>
                    <a:pt x="55333" y="37809"/>
                  </a:lnTo>
                  <a:lnTo>
                    <a:pt x="47104" y="23703"/>
                  </a:lnTo>
                  <a:lnTo>
                    <a:pt x="64858" y="23703"/>
                  </a:lnTo>
                  <a:lnTo>
                    <a:pt x="64858" y="18903"/>
                  </a:lnTo>
                  <a:close/>
                </a:path>
                <a:path extrusionOk="0" h="438150" w="111125">
                  <a:moveTo>
                    <a:pt x="63563" y="23703"/>
                  </a:moveTo>
                  <a:lnTo>
                    <a:pt x="47104" y="23703"/>
                  </a:lnTo>
                  <a:lnTo>
                    <a:pt x="55333" y="37809"/>
                  </a:lnTo>
                  <a:lnTo>
                    <a:pt x="63563" y="2370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5" name="Google Shape;1755;p103"/>
            <p:cNvSpPr/>
            <p:nvPr/>
          </p:nvSpPr>
          <p:spPr>
            <a:xfrm>
              <a:off x="6724065" y="6156942"/>
              <a:ext cx="236100" cy="27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6" name="Google Shape;1756;p103"/>
            <p:cNvSpPr/>
            <p:nvPr/>
          </p:nvSpPr>
          <p:spPr>
            <a:xfrm>
              <a:off x="6757571" y="4806805"/>
              <a:ext cx="327600" cy="1989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7" name="Google Shape;1757;p103"/>
            <p:cNvSpPr/>
            <p:nvPr/>
          </p:nvSpPr>
          <p:spPr>
            <a:xfrm>
              <a:off x="5824995" y="4067695"/>
              <a:ext cx="937895" cy="1019175"/>
            </a:xfrm>
            <a:custGeom>
              <a:rect b="b" l="l" r="r" t="t"/>
              <a:pathLst>
                <a:path extrusionOk="0" h="1019175" w="937895">
                  <a:moveTo>
                    <a:pt x="699312" y="55321"/>
                  </a:moveTo>
                  <a:lnTo>
                    <a:pt x="682980" y="45796"/>
                  </a:lnTo>
                  <a:lnTo>
                    <a:pt x="604469" y="0"/>
                  </a:lnTo>
                  <a:lnTo>
                    <a:pt x="598627" y="1524"/>
                  </a:lnTo>
                  <a:lnTo>
                    <a:pt x="593331" y="10617"/>
                  </a:lnTo>
                  <a:lnTo>
                    <a:pt x="594868" y="16446"/>
                  </a:lnTo>
                  <a:lnTo>
                    <a:pt x="645172" y="45796"/>
                  </a:lnTo>
                  <a:lnTo>
                    <a:pt x="0" y="45796"/>
                  </a:lnTo>
                  <a:lnTo>
                    <a:pt x="0" y="64846"/>
                  </a:lnTo>
                  <a:lnTo>
                    <a:pt x="645172" y="64846"/>
                  </a:lnTo>
                  <a:lnTo>
                    <a:pt x="594868" y="94195"/>
                  </a:lnTo>
                  <a:lnTo>
                    <a:pt x="593331" y="100025"/>
                  </a:lnTo>
                  <a:lnTo>
                    <a:pt x="598627" y="109118"/>
                  </a:lnTo>
                  <a:lnTo>
                    <a:pt x="604469" y="110655"/>
                  </a:lnTo>
                  <a:lnTo>
                    <a:pt x="682980" y="64846"/>
                  </a:lnTo>
                  <a:lnTo>
                    <a:pt x="699312" y="55321"/>
                  </a:lnTo>
                  <a:close/>
                </a:path>
                <a:path extrusionOk="0" h="1019175" w="937895">
                  <a:moveTo>
                    <a:pt x="937475" y="686600"/>
                  </a:moveTo>
                  <a:lnTo>
                    <a:pt x="893165" y="610654"/>
                  </a:lnTo>
                  <a:lnTo>
                    <a:pt x="882154" y="591756"/>
                  </a:lnTo>
                  <a:lnTo>
                    <a:pt x="826820" y="686600"/>
                  </a:lnTo>
                  <a:lnTo>
                    <a:pt x="828344" y="692442"/>
                  </a:lnTo>
                  <a:lnTo>
                    <a:pt x="837438" y="697738"/>
                  </a:lnTo>
                  <a:lnTo>
                    <a:pt x="843280" y="696201"/>
                  </a:lnTo>
                  <a:lnTo>
                    <a:pt x="872617" y="645909"/>
                  </a:lnTo>
                  <a:lnTo>
                    <a:pt x="872629" y="610654"/>
                  </a:lnTo>
                  <a:lnTo>
                    <a:pt x="872629" y="645896"/>
                  </a:lnTo>
                  <a:lnTo>
                    <a:pt x="872629" y="1018743"/>
                  </a:lnTo>
                  <a:lnTo>
                    <a:pt x="891679" y="1018743"/>
                  </a:lnTo>
                  <a:lnTo>
                    <a:pt x="891667" y="645896"/>
                  </a:lnTo>
                  <a:lnTo>
                    <a:pt x="921016" y="696201"/>
                  </a:lnTo>
                  <a:lnTo>
                    <a:pt x="926858" y="697738"/>
                  </a:lnTo>
                  <a:lnTo>
                    <a:pt x="935939" y="692442"/>
                  </a:lnTo>
                  <a:lnTo>
                    <a:pt x="937475" y="68660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8" name="Google Shape;1758;p103"/>
            <p:cNvSpPr/>
            <p:nvPr/>
          </p:nvSpPr>
          <p:spPr>
            <a:xfrm>
              <a:off x="5938354" y="3799243"/>
              <a:ext cx="427500" cy="2922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9" name="Google Shape;1759;p103"/>
            <p:cNvSpPr/>
            <p:nvPr/>
          </p:nvSpPr>
          <p:spPr>
            <a:xfrm>
              <a:off x="6304090" y="3374580"/>
              <a:ext cx="322200" cy="1866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0" name="Google Shape;1760;p103"/>
            <p:cNvSpPr/>
            <p:nvPr/>
          </p:nvSpPr>
          <p:spPr>
            <a:xfrm>
              <a:off x="6629958" y="3680053"/>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1" name="Google Shape;1761;p103"/>
            <p:cNvSpPr/>
            <p:nvPr/>
          </p:nvSpPr>
          <p:spPr>
            <a:xfrm>
              <a:off x="6629958" y="3912476"/>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2" name="Google Shape;1762;p103"/>
            <p:cNvSpPr/>
            <p:nvPr/>
          </p:nvSpPr>
          <p:spPr>
            <a:xfrm>
              <a:off x="6629958" y="4144886"/>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3" name="Google Shape;1763;p103"/>
            <p:cNvSpPr/>
            <p:nvPr/>
          </p:nvSpPr>
          <p:spPr>
            <a:xfrm>
              <a:off x="6629958" y="4377309"/>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4" name="Google Shape;1764;p103"/>
            <p:cNvSpPr/>
            <p:nvPr/>
          </p:nvSpPr>
          <p:spPr>
            <a:xfrm>
              <a:off x="6524269" y="3586543"/>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5" name="Google Shape;1765;p103"/>
            <p:cNvSpPr/>
            <p:nvPr/>
          </p:nvSpPr>
          <p:spPr>
            <a:xfrm>
              <a:off x="6651815" y="3007194"/>
              <a:ext cx="111125" cy="579754"/>
            </a:xfrm>
            <a:custGeom>
              <a:rect b="b" l="l" r="r" t="t"/>
              <a:pathLst>
                <a:path extrusionOk="0" h="579754" w="111125">
                  <a:moveTo>
                    <a:pt x="55332" y="37807"/>
                  </a:moveTo>
                  <a:lnTo>
                    <a:pt x="45808" y="54133"/>
                  </a:lnTo>
                  <a:lnTo>
                    <a:pt x="45808" y="579348"/>
                  </a:lnTo>
                  <a:lnTo>
                    <a:pt x="64858" y="579348"/>
                  </a:lnTo>
                  <a:lnTo>
                    <a:pt x="64854" y="54133"/>
                  </a:lnTo>
                  <a:lnTo>
                    <a:pt x="55332" y="37807"/>
                  </a:lnTo>
                  <a:close/>
                </a:path>
                <a:path extrusionOk="0" h="579754" w="111125">
                  <a:moveTo>
                    <a:pt x="55333" y="0"/>
                  </a:moveTo>
                  <a:lnTo>
                    <a:pt x="0" y="94843"/>
                  </a:lnTo>
                  <a:lnTo>
                    <a:pt x="1536" y="100685"/>
                  </a:lnTo>
                  <a:lnTo>
                    <a:pt x="10617" y="105981"/>
                  </a:lnTo>
                  <a:lnTo>
                    <a:pt x="16459" y="104444"/>
                  </a:lnTo>
                  <a:lnTo>
                    <a:pt x="45804" y="54141"/>
                  </a:lnTo>
                  <a:lnTo>
                    <a:pt x="45808" y="18910"/>
                  </a:lnTo>
                  <a:lnTo>
                    <a:pt x="66362" y="18910"/>
                  </a:lnTo>
                  <a:lnTo>
                    <a:pt x="55333" y="0"/>
                  </a:lnTo>
                  <a:close/>
                </a:path>
                <a:path extrusionOk="0" h="579754" w="111125">
                  <a:moveTo>
                    <a:pt x="66362" y="18910"/>
                  </a:moveTo>
                  <a:lnTo>
                    <a:pt x="64858" y="18910"/>
                  </a:lnTo>
                  <a:lnTo>
                    <a:pt x="64858" y="54141"/>
                  </a:lnTo>
                  <a:lnTo>
                    <a:pt x="94195" y="104444"/>
                  </a:lnTo>
                  <a:lnTo>
                    <a:pt x="100037" y="105981"/>
                  </a:lnTo>
                  <a:lnTo>
                    <a:pt x="109118" y="100685"/>
                  </a:lnTo>
                  <a:lnTo>
                    <a:pt x="110655" y="94843"/>
                  </a:lnTo>
                  <a:lnTo>
                    <a:pt x="66362" y="18910"/>
                  </a:lnTo>
                  <a:close/>
                </a:path>
                <a:path extrusionOk="0" h="579754" w="111125">
                  <a:moveTo>
                    <a:pt x="64858" y="23698"/>
                  </a:moveTo>
                  <a:lnTo>
                    <a:pt x="63563" y="23698"/>
                  </a:lnTo>
                  <a:lnTo>
                    <a:pt x="55332" y="37807"/>
                  </a:lnTo>
                  <a:lnTo>
                    <a:pt x="64858" y="54141"/>
                  </a:lnTo>
                  <a:lnTo>
                    <a:pt x="64858" y="23698"/>
                  </a:lnTo>
                  <a:close/>
                </a:path>
                <a:path extrusionOk="0" h="579754" w="111125">
                  <a:moveTo>
                    <a:pt x="64858" y="18910"/>
                  </a:moveTo>
                  <a:lnTo>
                    <a:pt x="45808" y="18910"/>
                  </a:lnTo>
                  <a:lnTo>
                    <a:pt x="45808" y="54133"/>
                  </a:lnTo>
                  <a:lnTo>
                    <a:pt x="55332" y="37807"/>
                  </a:lnTo>
                  <a:lnTo>
                    <a:pt x="47104" y="23698"/>
                  </a:lnTo>
                  <a:lnTo>
                    <a:pt x="64858" y="23698"/>
                  </a:lnTo>
                  <a:lnTo>
                    <a:pt x="64858" y="18910"/>
                  </a:lnTo>
                  <a:close/>
                </a:path>
                <a:path extrusionOk="0" h="579754" w="111125">
                  <a:moveTo>
                    <a:pt x="63563" y="23698"/>
                  </a:moveTo>
                  <a:lnTo>
                    <a:pt x="47104" y="23698"/>
                  </a:lnTo>
                  <a:lnTo>
                    <a:pt x="55332" y="37807"/>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6" name="Google Shape;1766;p103"/>
            <p:cNvSpPr/>
            <p:nvPr/>
          </p:nvSpPr>
          <p:spPr>
            <a:xfrm>
              <a:off x="6812349" y="3130475"/>
              <a:ext cx="198000" cy="1728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7" name="Google Shape;1767;p103"/>
            <p:cNvSpPr/>
            <p:nvPr/>
          </p:nvSpPr>
          <p:spPr>
            <a:xfrm>
              <a:off x="5084177" y="5396659"/>
              <a:ext cx="327600" cy="2043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8" name="Google Shape;1768;p103"/>
            <p:cNvSpPr/>
            <p:nvPr/>
          </p:nvSpPr>
          <p:spPr>
            <a:xfrm>
              <a:off x="5546013" y="5178031"/>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9" name="Google Shape;1769;p103"/>
            <p:cNvSpPr/>
            <p:nvPr/>
          </p:nvSpPr>
          <p:spPr>
            <a:xfrm>
              <a:off x="5546013" y="5385244"/>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0" name="Google Shape;1770;p103"/>
            <p:cNvSpPr/>
            <p:nvPr/>
          </p:nvSpPr>
          <p:spPr>
            <a:xfrm>
              <a:off x="5546013" y="5592456"/>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1" name="Google Shape;1771;p103"/>
            <p:cNvSpPr/>
            <p:nvPr/>
          </p:nvSpPr>
          <p:spPr>
            <a:xfrm>
              <a:off x="5546013" y="5799672"/>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2" name="Google Shape;1772;p103"/>
            <p:cNvSpPr/>
            <p:nvPr/>
          </p:nvSpPr>
          <p:spPr>
            <a:xfrm>
              <a:off x="5440323" y="5095684"/>
              <a:ext cx="365760" cy="956945"/>
            </a:xfrm>
            <a:custGeom>
              <a:rect b="b" l="l" r="r" t="t"/>
              <a:pathLst>
                <a:path extrusionOk="0" h="956945" w="365760">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3" name="Google Shape;1773;p103"/>
            <p:cNvSpPr/>
            <p:nvPr/>
          </p:nvSpPr>
          <p:spPr>
            <a:xfrm>
              <a:off x="5567870" y="6052244"/>
              <a:ext cx="111125" cy="438150"/>
            </a:xfrm>
            <a:custGeom>
              <a:rect b="b" l="l" r="r" t="t"/>
              <a:pathLst>
                <a:path extrusionOk="0" h="438150" w="111125">
                  <a:moveTo>
                    <a:pt x="55328" y="37801"/>
                  </a:moveTo>
                  <a:lnTo>
                    <a:pt x="45808" y="54123"/>
                  </a:lnTo>
                  <a:lnTo>
                    <a:pt x="45808" y="438106"/>
                  </a:lnTo>
                  <a:lnTo>
                    <a:pt x="64858" y="438106"/>
                  </a:lnTo>
                  <a:lnTo>
                    <a:pt x="64850" y="54123"/>
                  </a:lnTo>
                  <a:lnTo>
                    <a:pt x="55328" y="37801"/>
                  </a:lnTo>
                  <a:close/>
                </a:path>
                <a:path extrusionOk="0" h="438150" w="111125">
                  <a:moveTo>
                    <a:pt x="55333" y="0"/>
                  </a:moveTo>
                  <a:lnTo>
                    <a:pt x="0" y="94848"/>
                  </a:lnTo>
                  <a:lnTo>
                    <a:pt x="1536" y="100680"/>
                  </a:lnTo>
                  <a:lnTo>
                    <a:pt x="10629" y="105981"/>
                  </a:lnTo>
                  <a:lnTo>
                    <a:pt x="16459" y="104447"/>
                  </a:lnTo>
                  <a:lnTo>
                    <a:pt x="45800" y="54137"/>
                  </a:lnTo>
                  <a:lnTo>
                    <a:pt x="45808" y="18903"/>
                  </a:lnTo>
                  <a:lnTo>
                    <a:pt x="66358" y="18903"/>
                  </a:lnTo>
                  <a:lnTo>
                    <a:pt x="55333" y="0"/>
                  </a:lnTo>
                  <a:close/>
                </a:path>
                <a:path extrusionOk="0" h="438150" w="111125">
                  <a:moveTo>
                    <a:pt x="66358" y="18903"/>
                  </a:moveTo>
                  <a:lnTo>
                    <a:pt x="64858" y="18903"/>
                  </a:lnTo>
                  <a:lnTo>
                    <a:pt x="64858" y="54137"/>
                  </a:lnTo>
                  <a:lnTo>
                    <a:pt x="94208" y="104447"/>
                  </a:lnTo>
                  <a:lnTo>
                    <a:pt x="100037" y="105981"/>
                  </a:lnTo>
                  <a:lnTo>
                    <a:pt x="109118" y="100680"/>
                  </a:lnTo>
                  <a:lnTo>
                    <a:pt x="110655" y="94848"/>
                  </a:lnTo>
                  <a:lnTo>
                    <a:pt x="66358" y="18903"/>
                  </a:lnTo>
                  <a:close/>
                </a:path>
                <a:path extrusionOk="0" h="438150" w="111125">
                  <a:moveTo>
                    <a:pt x="64858" y="23703"/>
                  </a:moveTo>
                  <a:lnTo>
                    <a:pt x="63550" y="23703"/>
                  </a:lnTo>
                  <a:lnTo>
                    <a:pt x="55328" y="37801"/>
                  </a:lnTo>
                  <a:lnTo>
                    <a:pt x="64858" y="54137"/>
                  </a:lnTo>
                  <a:lnTo>
                    <a:pt x="64858" y="23703"/>
                  </a:lnTo>
                  <a:close/>
                </a:path>
                <a:path extrusionOk="0" h="438150" w="111125">
                  <a:moveTo>
                    <a:pt x="64858" y="18903"/>
                  </a:moveTo>
                  <a:lnTo>
                    <a:pt x="45808" y="18903"/>
                  </a:lnTo>
                  <a:lnTo>
                    <a:pt x="45808" y="54123"/>
                  </a:lnTo>
                  <a:lnTo>
                    <a:pt x="55328" y="37801"/>
                  </a:lnTo>
                  <a:lnTo>
                    <a:pt x="47104" y="23703"/>
                  </a:lnTo>
                  <a:lnTo>
                    <a:pt x="64858" y="23703"/>
                  </a:lnTo>
                  <a:lnTo>
                    <a:pt x="64858" y="18903"/>
                  </a:lnTo>
                  <a:close/>
                </a:path>
                <a:path extrusionOk="0" h="438150" w="111125">
                  <a:moveTo>
                    <a:pt x="63550" y="23703"/>
                  </a:moveTo>
                  <a:lnTo>
                    <a:pt x="47104" y="23703"/>
                  </a:lnTo>
                  <a:lnTo>
                    <a:pt x="55328" y="37801"/>
                  </a:lnTo>
                  <a:lnTo>
                    <a:pt x="63550" y="2370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4" name="Google Shape;1774;p103"/>
            <p:cNvSpPr/>
            <p:nvPr/>
          </p:nvSpPr>
          <p:spPr>
            <a:xfrm>
              <a:off x="5647575" y="6156942"/>
              <a:ext cx="236100" cy="27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5" name="Google Shape;1775;p103"/>
            <p:cNvSpPr/>
            <p:nvPr/>
          </p:nvSpPr>
          <p:spPr>
            <a:xfrm>
              <a:off x="5681093" y="4806805"/>
              <a:ext cx="327600" cy="1989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6" name="Google Shape;1776;p103"/>
            <p:cNvSpPr/>
            <p:nvPr/>
          </p:nvSpPr>
          <p:spPr>
            <a:xfrm>
              <a:off x="5229787" y="3350806"/>
              <a:ext cx="322800" cy="2103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7" name="Google Shape;1777;p103"/>
            <p:cNvSpPr/>
            <p:nvPr/>
          </p:nvSpPr>
          <p:spPr>
            <a:xfrm>
              <a:off x="5447778" y="3595789"/>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8" name="Google Shape;1778;p103"/>
            <p:cNvSpPr/>
            <p:nvPr/>
          </p:nvSpPr>
          <p:spPr>
            <a:xfrm>
              <a:off x="4748517" y="4076941"/>
              <a:ext cx="699770" cy="111125"/>
            </a:xfrm>
            <a:custGeom>
              <a:rect b="b" l="l" r="r" t="t"/>
              <a:pathLst>
                <a:path extrusionOk="0" h="111125" w="699770">
                  <a:moveTo>
                    <a:pt x="661494" y="55321"/>
                  </a:moveTo>
                  <a:lnTo>
                    <a:pt x="594855" y="94195"/>
                  </a:lnTo>
                  <a:lnTo>
                    <a:pt x="593331" y="100025"/>
                  </a:lnTo>
                  <a:lnTo>
                    <a:pt x="598627" y="109118"/>
                  </a:lnTo>
                  <a:lnTo>
                    <a:pt x="604456" y="110655"/>
                  </a:lnTo>
                  <a:lnTo>
                    <a:pt x="682984" y="64846"/>
                  </a:lnTo>
                  <a:lnTo>
                    <a:pt x="680402" y="64846"/>
                  </a:lnTo>
                  <a:lnTo>
                    <a:pt x="680402" y="63550"/>
                  </a:lnTo>
                  <a:lnTo>
                    <a:pt x="675601" y="63550"/>
                  </a:lnTo>
                  <a:lnTo>
                    <a:pt x="661494" y="55321"/>
                  </a:lnTo>
                  <a:close/>
                </a:path>
                <a:path extrusionOk="0" h="111125" w="699770">
                  <a:moveTo>
                    <a:pt x="645166" y="45796"/>
                  </a:moveTo>
                  <a:lnTo>
                    <a:pt x="0" y="45796"/>
                  </a:lnTo>
                  <a:lnTo>
                    <a:pt x="0" y="64846"/>
                  </a:lnTo>
                  <a:lnTo>
                    <a:pt x="645166" y="64846"/>
                  </a:lnTo>
                  <a:lnTo>
                    <a:pt x="661494" y="55321"/>
                  </a:lnTo>
                  <a:lnTo>
                    <a:pt x="645166" y="45796"/>
                  </a:lnTo>
                  <a:close/>
                </a:path>
                <a:path extrusionOk="0" h="111125" w="699770">
                  <a:moveTo>
                    <a:pt x="682983" y="45796"/>
                  </a:moveTo>
                  <a:lnTo>
                    <a:pt x="680402" y="45796"/>
                  </a:lnTo>
                  <a:lnTo>
                    <a:pt x="680402" y="64846"/>
                  </a:lnTo>
                  <a:lnTo>
                    <a:pt x="682984" y="64846"/>
                  </a:lnTo>
                  <a:lnTo>
                    <a:pt x="699312" y="55321"/>
                  </a:lnTo>
                  <a:lnTo>
                    <a:pt x="682983" y="45796"/>
                  </a:lnTo>
                  <a:close/>
                </a:path>
                <a:path extrusionOk="0" h="111125" w="699770">
                  <a:moveTo>
                    <a:pt x="675601" y="47091"/>
                  </a:moveTo>
                  <a:lnTo>
                    <a:pt x="661494" y="55321"/>
                  </a:lnTo>
                  <a:lnTo>
                    <a:pt x="675601" y="63550"/>
                  </a:lnTo>
                  <a:lnTo>
                    <a:pt x="675601" y="47091"/>
                  </a:lnTo>
                  <a:close/>
                </a:path>
                <a:path extrusionOk="0" h="111125" w="699770">
                  <a:moveTo>
                    <a:pt x="680402" y="47091"/>
                  </a:moveTo>
                  <a:lnTo>
                    <a:pt x="675601" y="47091"/>
                  </a:lnTo>
                  <a:lnTo>
                    <a:pt x="675601" y="63550"/>
                  </a:lnTo>
                  <a:lnTo>
                    <a:pt x="680402" y="63550"/>
                  </a:lnTo>
                  <a:lnTo>
                    <a:pt x="680402" y="47091"/>
                  </a:lnTo>
                  <a:close/>
                </a:path>
                <a:path extrusionOk="0" h="111125" w="699770">
                  <a:moveTo>
                    <a:pt x="604456" y="0"/>
                  </a:moveTo>
                  <a:lnTo>
                    <a:pt x="598627" y="1524"/>
                  </a:lnTo>
                  <a:lnTo>
                    <a:pt x="593331" y="10617"/>
                  </a:lnTo>
                  <a:lnTo>
                    <a:pt x="594855" y="16446"/>
                  </a:lnTo>
                  <a:lnTo>
                    <a:pt x="661494" y="55321"/>
                  </a:lnTo>
                  <a:lnTo>
                    <a:pt x="675601" y="47091"/>
                  </a:lnTo>
                  <a:lnTo>
                    <a:pt x="680402" y="47091"/>
                  </a:lnTo>
                  <a:lnTo>
                    <a:pt x="680402" y="45796"/>
                  </a:lnTo>
                  <a:lnTo>
                    <a:pt x="682983" y="45796"/>
                  </a:lnTo>
                  <a:lnTo>
                    <a:pt x="604456"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9" name="Google Shape;1779;p103"/>
            <p:cNvSpPr/>
            <p:nvPr/>
          </p:nvSpPr>
          <p:spPr>
            <a:xfrm>
              <a:off x="4861864" y="3799243"/>
              <a:ext cx="427500" cy="2922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0" name="Google Shape;1780;p103"/>
            <p:cNvSpPr/>
            <p:nvPr/>
          </p:nvSpPr>
          <p:spPr>
            <a:xfrm>
              <a:off x="5575338" y="4668697"/>
              <a:ext cx="111125" cy="427354"/>
            </a:xfrm>
            <a:custGeom>
              <a:rect b="b" l="l" r="r" t="t"/>
              <a:pathLst>
                <a:path extrusionOk="0" h="427354" w="111125">
                  <a:moveTo>
                    <a:pt x="55321" y="37805"/>
                  </a:moveTo>
                  <a:lnTo>
                    <a:pt x="45796" y="54133"/>
                  </a:lnTo>
                  <a:lnTo>
                    <a:pt x="45796" y="426986"/>
                  </a:lnTo>
                  <a:lnTo>
                    <a:pt x="64846" y="426986"/>
                  </a:lnTo>
                  <a:lnTo>
                    <a:pt x="64846" y="54133"/>
                  </a:lnTo>
                  <a:lnTo>
                    <a:pt x="55321" y="37805"/>
                  </a:lnTo>
                  <a:close/>
                </a:path>
                <a:path extrusionOk="0" h="427354" w="111125">
                  <a:moveTo>
                    <a:pt x="55321" y="0"/>
                  </a:moveTo>
                  <a:lnTo>
                    <a:pt x="0" y="94843"/>
                  </a:lnTo>
                  <a:lnTo>
                    <a:pt x="1536" y="100672"/>
                  </a:lnTo>
                  <a:lnTo>
                    <a:pt x="10617" y="105981"/>
                  </a:lnTo>
                  <a:lnTo>
                    <a:pt x="16446" y="104444"/>
                  </a:lnTo>
                  <a:lnTo>
                    <a:pt x="45796" y="54133"/>
                  </a:lnTo>
                  <a:lnTo>
                    <a:pt x="45796" y="18897"/>
                  </a:lnTo>
                  <a:lnTo>
                    <a:pt x="66344" y="18897"/>
                  </a:lnTo>
                  <a:lnTo>
                    <a:pt x="55321" y="0"/>
                  </a:lnTo>
                  <a:close/>
                </a:path>
                <a:path extrusionOk="0" h="427354" w="111125">
                  <a:moveTo>
                    <a:pt x="66344" y="18897"/>
                  </a:moveTo>
                  <a:lnTo>
                    <a:pt x="64846" y="18897"/>
                  </a:lnTo>
                  <a:lnTo>
                    <a:pt x="64846" y="54133"/>
                  </a:lnTo>
                  <a:lnTo>
                    <a:pt x="94195" y="104444"/>
                  </a:lnTo>
                  <a:lnTo>
                    <a:pt x="100025" y="105981"/>
                  </a:lnTo>
                  <a:lnTo>
                    <a:pt x="109118" y="100672"/>
                  </a:lnTo>
                  <a:lnTo>
                    <a:pt x="110655" y="94843"/>
                  </a:lnTo>
                  <a:lnTo>
                    <a:pt x="66344" y="18897"/>
                  </a:lnTo>
                  <a:close/>
                </a:path>
                <a:path extrusionOk="0" h="427354" w="111125">
                  <a:moveTo>
                    <a:pt x="64846" y="18897"/>
                  </a:moveTo>
                  <a:lnTo>
                    <a:pt x="45796" y="18897"/>
                  </a:lnTo>
                  <a:lnTo>
                    <a:pt x="45796" y="54133"/>
                  </a:lnTo>
                  <a:lnTo>
                    <a:pt x="55321" y="37805"/>
                  </a:lnTo>
                  <a:lnTo>
                    <a:pt x="47091" y="23698"/>
                  </a:lnTo>
                  <a:lnTo>
                    <a:pt x="64846" y="23698"/>
                  </a:lnTo>
                  <a:lnTo>
                    <a:pt x="64846" y="18897"/>
                  </a:lnTo>
                  <a:close/>
                </a:path>
                <a:path extrusionOk="0" h="427354" w="111125">
                  <a:moveTo>
                    <a:pt x="64846" y="23698"/>
                  </a:moveTo>
                  <a:lnTo>
                    <a:pt x="63550" y="23698"/>
                  </a:lnTo>
                  <a:lnTo>
                    <a:pt x="55321" y="37805"/>
                  </a:lnTo>
                  <a:lnTo>
                    <a:pt x="64846" y="54133"/>
                  </a:lnTo>
                  <a:lnTo>
                    <a:pt x="64846" y="23698"/>
                  </a:lnTo>
                  <a:close/>
                </a:path>
                <a:path extrusionOk="0" h="427354" w="111125">
                  <a:moveTo>
                    <a:pt x="63550" y="23698"/>
                  </a:moveTo>
                  <a:lnTo>
                    <a:pt x="47091" y="23698"/>
                  </a:lnTo>
                  <a:lnTo>
                    <a:pt x="55321" y="37805"/>
                  </a:lnTo>
                  <a:lnTo>
                    <a:pt x="63550"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1" name="Google Shape;1781;p103"/>
            <p:cNvSpPr/>
            <p:nvPr/>
          </p:nvSpPr>
          <p:spPr>
            <a:xfrm>
              <a:off x="5553468" y="3689299"/>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2" name="Google Shape;1782;p103"/>
            <p:cNvSpPr/>
            <p:nvPr/>
          </p:nvSpPr>
          <p:spPr>
            <a:xfrm>
              <a:off x="5553468" y="3921721"/>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3" name="Google Shape;1783;p103"/>
            <p:cNvSpPr/>
            <p:nvPr/>
          </p:nvSpPr>
          <p:spPr>
            <a:xfrm>
              <a:off x="5553468" y="4154144"/>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4" name="Google Shape;1784;p103"/>
            <p:cNvSpPr/>
            <p:nvPr/>
          </p:nvSpPr>
          <p:spPr>
            <a:xfrm>
              <a:off x="5553468" y="4386554"/>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5" name="Google Shape;1785;p103"/>
            <p:cNvSpPr/>
            <p:nvPr/>
          </p:nvSpPr>
          <p:spPr>
            <a:xfrm>
              <a:off x="5575338" y="3007194"/>
              <a:ext cx="111125" cy="588645"/>
            </a:xfrm>
            <a:custGeom>
              <a:rect b="b" l="l" r="r" t="t"/>
              <a:pathLst>
                <a:path extrusionOk="0" h="588645" w="111125">
                  <a:moveTo>
                    <a:pt x="55321" y="37805"/>
                  </a:moveTo>
                  <a:lnTo>
                    <a:pt x="45796" y="54133"/>
                  </a:lnTo>
                  <a:lnTo>
                    <a:pt x="45796" y="588594"/>
                  </a:lnTo>
                  <a:lnTo>
                    <a:pt x="64846" y="588594"/>
                  </a:lnTo>
                  <a:lnTo>
                    <a:pt x="64846" y="54133"/>
                  </a:lnTo>
                  <a:lnTo>
                    <a:pt x="55321" y="37805"/>
                  </a:lnTo>
                  <a:close/>
                </a:path>
                <a:path extrusionOk="0" h="588645" w="111125">
                  <a:moveTo>
                    <a:pt x="55321" y="0"/>
                  </a:moveTo>
                  <a:lnTo>
                    <a:pt x="0" y="94843"/>
                  </a:lnTo>
                  <a:lnTo>
                    <a:pt x="1536" y="100685"/>
                  </a:lnTo>
                  <a:lnTo>
                    <a:pt x="10617" y="105981"/>
                  </a:lnTo>
                  <a:lnTo>
                    <a:pt x="16446" y="104444"/>
                  </a:lnTo>
                  <a:lnTo>
                    <a:pt x="45796" y="54133"/>
                  </a:lnTo>
                  <a:lnTo>
                    <a:pt x="45796" y="18910"/>
                  </a:lnTo>
                  <a:lnTo>
                    <a:pt x="66351" y="18910"/>
                  </a:lnTo>
                  <a:lnTo>
                    <a:pt x="55321" y="0"/>
                  </a:lnTo>
                  <a:close/>
                </a:path>
                <a:path extrusionOk="0" h="588645" w="111125">
                  <a:moveTo>
                    <a:pt x="66351" y="18910"/>
                  </a:moveTo>
                  <a:lnTo>
                    <a:pt x="64846" y="18910"/>
                  </a:lnTo>
                  <a:lnTo>
                    <a:pt x="64846" y="54133"/>
                  </a:lnTo>
                  <a:lnTo>
                    <a:pt x="94195" y="104444"/>
                  </a:lnTo>
                  <a:lnTo>
                    <a:pt x="100025" y="105981"/>
                  </a:lnTo>
                  <a:lnTo>
                    <a:pt x="109118" y="100685"/>
                  </a:lnTo>
                  <a:lnTo>
                    <a:pt x="110655" y="94843"/>
                  </a:lnTo>
                  <a:lnTo>
                    <a:pt x="66351" y="18910"/>
                  </a:lnTo>
                  <a:close/>
                </a:path>
                <a:path extrusionOk="0" h="588645" w="111125">
                  <a:moveTo>
                    <a:pt x="64846" y="18910"/>
                  </a:moveTo>
                  <a:lnTo>
                    <a:pt x="45796" y="18910"/>
                  </a:lnTo>
                  <a:lnTo>
                    <a:pt x="45796" y="54133"/>
                  </a:lnTo>
                  <a:lnTo>
                    <a:pt x="55321" y="37805"/>
                  </a:lnTo>
                  <a:lnTo>
                    <a:pt x="47091" y="23698"/>
                  </a:lnTo>
                  <a:lnTo>
                    <a:pt x="64846" y="23698"/>
                  </a:lnTo>
                  <a:lnTo>
                    <a:pt x="64846" y="18910"/>
                  </a:lnTo>
                  <a:close/>
                </a:path>
                <a:path extrusionOk="0" h="588645" w="111125">
                  <a:moveTo>
                    <a:pt x="64846" y="23698"/>
                  </a:moveTo>
                  <a:lnTo>
                    <a:pt x="63550" y="23698"/>
                  </a:lnTo>
                  <a:lnTo>
                    <a:pt x="55321" y="37805"/>
                  </a:lnTo>
                  <a:lnTo>
                    <a:pt x="64846" y="54133"/>
                  </a:lnTo>
                  <a:lnTo>
                    <a:pt x="64846" y="23698"/>
                  </a:lnTo>
                  <a:close/>
                </a:path>
                <a:path extrusionOk="0" h="588645" w="111125">
                  <a:moveTo>
                    <a:pt x="63550" y="23698"/>
                  </a:moveTo>
                  <a:lnTo>
                    <a:pt x="47091" y="23698"/>
                  </a:lnTo>
                  <a:lnTo>
                    <a:pt x="55321" y="37805"/>
                  </a:lnTo>
                  <a:lnTo>
                    <a:pt x="63550"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6" name="Google Shape;1786;p103"/>
            <p:cNvSpPr/>
            <p:nvPr/>
          </p:nvSpPr>
          <p:spPr>
            <a:xfrm>
              <a:off x="5745421" y="3138781"/>
              <a:ext cx="198000" cy="1728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7" name="Google Shape;1787;p103"/>
            <p:cNvSpPr/>
            <p:nvPr/>
          </p:nvSpPr>
          <p:spPr>
            <a:xfrm>
              <a:off x="4015948" y="5396659"/>
              <a:ext cx="327900" cy="2043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8" name="Google Shape;1788;p103"/>
            <p:cNvSpPr/>
            <p:nvPr/>
          </p:nvSpPr>
          <p:spPr>
            <a:xfrm>
              <a:off x="4488751" y="5168785"/>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9" name="Google Shape;1789;p103"/>
            <p:cNvSpPr/>
            <p:nvPr/>
          </p:nvSpPr>
          <p:spPr>
            <a:xfrm>
              <a:off x="4488751" y="5375998"/>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0" name="Google Shape;1790;p103"/>
            <p:cNvSpPr/>
            <p:nvPr/>
          </p:nvSpPr>
          <p:spPr>
            <a:xfrm>
              <a:off x="4488751" y="5583210"/>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1" name="Google Shape;1791;p103"/>
            <p:cNvSpPr/>
            <p:nvPr/>
          </p:nvSpPr>
          <p:spPr>
            <a:xfrm>
              <a:off x="4488751" y="5790425"/>
              <a:ext cx="165300" cy="157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2" name="Google Shape;1792;p103"/>
            <p:cNvSpPr/>
            <p:nvPr/>
          </p:nvSpPr>
          <p:spPr>
            <a:xfrm>
              <a:off x="4383061" y="5086438"/>
              <a:ext cx="365760" cy="956945"/>
            </a:xfrm>
            <a:custGeom>
              <a:rect b="b" l="l" r="r" t="t"/>
              <a:pathLst>
                <a:path extrusionOk="0" h="956945" w="365760">
                  <a:moveTo>
                    <a:pt x="304798" y="0"/>
                  </a:moveTo>
                  <a:lnTo>
                    <a:pt x="328527" y="4790"/>
                  </a:lnTo>
                  <a:lnTo>
                    <a:pt x="347904" y="17855"/>
                  </a:lnTo>
                  <a:lnTo>
                    <a:pt x="360969" y="37232"/>
                  </a:lnTo>
                  <a:lnTo>
                    <a:pt x="365760" y="60961"/>
                  </a:lnTo>
                  <a:lnTo>
                    <a:pt x="365760" y="895642"/>
                  </a:lnTo>
                  <a:lnTo>
                    <a:pt x="360969" y="919371"/>
                  </a:lnTo>
                  <a:lnTo>
                    <a:pt x="347904" y="938749"/>
                  </a:lnTo>
                  <a:lnTo>
                    <a:pt x="328527" y="951813"/>
                  </a:lnTo>
                  <a:lnTo>
                    <a:pt x="304798" y="956604"/>
                  </a:lnTo>
                  <a:lnTo>
                    <a:pt x="60962" y="956604"/>
                  </a:lnTo>
                  <a:lnTo>
                    <a:pt x="37232" y="951813"/>
                  </a:lnTo>
                  <a:lnTo>
                    <a:pt x="17855" y="938749"/>
                  </a:lnTo>
                  <a:lnTo>
                    <a:pt x="4790" y="919371"/>
                  </a:lnTo>
                  <a:lnTo>
                    <a:pt x="0" y="895642"/>
                  </a:lnTo>
                  <a:lnTo>
                    <a:pt x="0" y="60961"/>
                  </a:lnTo>
                  <a:lnTo>
                    <a:pt x="4790" y="37232"/>
                  </a:lnTo>
                  <a:lnTo>
                    <a:pt x="17855" y="17855"/>
                  </a:lnTo>
                  <a:lnTo>
                    <a:pt x="37232" y="4790"/>
                  </a:lnTo>
                  <a:lnTo>
                    <a:pt x="60962" y="0"/>
                  </a:lnTo>
                  <a:lnTo>
                    <a:pt x="304798" y="0"/>
                  </a:lnTo>
                  <a:close/>
                </a:path>
              </a:pathLst>
            </a:custGeom>
            <a:noFill/>
            <a:ln cap="flat" cmpd="sng" w="19050">
              <a:solidFill>
                <a:srgbClr val="6100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3" name="Google Shape;1793;p103"/>
            <p:cNvSpPr/>
            <p:nvPr/>
          </p:nvSpPr>
          <p:spPr>
            <a:xfrm>
              <a:off x="4510608" y="6042999"/>
              <a:ext cx="111125" cy="438150"/>
            </a:xfrm>
            <a:custGeom>
              <a:rect b="b" l="l" r="r" t="t"/>
              <a:pathLst>
                <a:path extrusionOk="0" h="438150" w="111125">
                  <a:moveTo>
                    <a:pt x="55333" y="37809"/>
                  </a:moveTo>
                  <a:lnTo>
                    <a:pt x="45808" y="54136"/>
                  </a:lnTo>
                  <a:lnTo>
                    <a:pt x="45808" y="438106"/>
                  </a:lnTo>
                  <a:lnTo>
                    <a:pt x="64858" y="438106"/>
                  </a:lnTo>
                  <a:lnTo>
                    <a:pt x="64858" y="54136"/>
                  </a:lnTo>
                  <a:lnTo>
                    <a:pt x="55333" y="37809"/>
                  </a:lnTo>
                  <a:close/>
                </a:path>
                <a:path extrusionOk="0" h="438150" w="111125">
                  <a:moveTo>
                    <a:pt x="55333" y="0"/>
                  </a:moveTo>
                  <a:lnTo>
                    <a:pt x="0" y="94847"/>
                  </a:lnTo>
                  <a:lnTo>
                    <a:pt x="1536" y="100680"/>
                  </a:lnTo>
                  <a:lnTo>
                    <a:pt x="10629" y="105981"/>
                  </a:lnTo>
                  <a:lnTo>
                    <a:pt x="16459" y="104446"/>
                  </a:lnTo>
                  <a:lnTo>
                    <a:pt x="45808" y="54137"/>
                  </a:lnTo>
                  <a:lnTo>
                    <a:pt x="45808" y="18903"/>
                  </a:lnTo>
                  <a:lnTo>
                    <a:pt x="66361" y="18903"/>
                  </a:lnTo>
                  <a:lnTo>
                    <a:pt x="55333" y="0"/>
                  </a:lnTo>
                  <a:close/>
                </a:path>
                <a:path extrusionOk="0" h="438150" w="111125">
                  <a:moveTo>
                    <a:pt x="66361" y="18903"/>
                  </a:moveTo>
                  <a:lnTo>
                    <a:pt x="64858" y="18903"/>
                  </a:lnTo>
                  <a:lnTo>
                    <a:pt x="64858" y="54137"/>
                  </a:lnTo>
                  <a:lnTo>
                    <a:pt x="94208" y="104447"/>
                  </a:lnTo>
                  <a:lnTo>
                    <a:pt x="100037" y="105981"/>
                  </a:lnTo>
                  <a:lnTo>
                    <a:pt x="109131" y="100680"/>
                  </a:lnTo>
                  <a:lnTo>
                    <a:pt x="110655" y="94847"/>
                  </a:lnTo>
                  <a:lnTo>
                    <a:pt x="66361" y="18903"/>
                  </a:lnTo>
                  <a:close/>
                </a:path>
                <a:path extrusionOk="0" h="438150" w="111125">
                  <a:moveTo>
                    <a:pt x="64858" y="23703"/>
                  </a:moveTo>
                  <a:lnTo>
                    <a:pt x="63563" y="23703"/>
                  </a:lnTo>
                  <a:lnTo>
                    <a:pt x="55333" y="37809"/>
                  </a:lnTo>
                  <a:lnTo>
                    <a:pt x="64858" y="54137"/>
                  </a:lnTo>
                  <a:lnTo>
                    <a:pt x="64858" y="23703"/>
                  </a:lnTo>
                  <a:close/>
                </a:path>
                <a:path extrusionOk="0" h="438150" w="111125">
                  <a:moveTo>
                    <a:pt x="64858" y="18903"/>
                  </a:moveTo>
                  <a:lnTo>
                    <a:pt x="45808" y="18903"/>
                  </a:lnTo>
                  <a:lnTo>
                    <a:pt x="45808" y="54136"/>
                  </a:lnTo>
                  <a:lnTo>
                    <a:pt x="55333" y="37809"/>
                  </a:lnTo>
                  <a:lnTo>
                    <a:pt x="47104" y="23703"/>
                  </a:lnTo>
                  <a:lnTo>
                    <a:pt x="64858" y="23703"/>
                  </a:lnTo>
                  <a:lnTo>
                    <a:pt x="64858" y="18903"/>
                  </a:lnTo>
                  <a:close/>
                </a:path>
                <a:path extrusionOk="0" h="438150" w="111125">
                  <a:moveTo>
                    <a:pt x="63563" y="23703"/>
                  </a:moveTo>
                  <a:lnTo>
                    <a:pt x="47104" y="23703"/>
                  </a:lnTo>
                  <a:lnTo>
                    <a:pt x="55333" y="37809"/>
                  </a:lnTo>
                  <a:lnTo>
                    <a:pt x="63563" y="2370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4" name="Google Shape;1794;p103"/>
            <p:cNvSpPr/>
            <p:nvPr/>
          </p:nvSpPr>
          <p:spPr>
            <a:xfrm>
              <a:off x="4590313" y="6156942"/>
              <a:ext cx="236100" cy="27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5" name="Google Shape;1795;p103"/>
            <p:cNvSpPr/>
            <p:nvPr/>
          </p:nvSpPr>
          <p:spPr>
            <a:xfrm>
              <a:off x="4496218" y="3680053"/>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6" name="Google Shape;1796;p103"/>
            <p:cNvSpPr/>
            <p:nvPr/>
          </p:nvSpPr>
          <p:spPr>
            <a:xfrm>
              <a:off x="4496218" y="3912476"/>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7" name="Google Shape;1797;p103"/>
            <p:cNvSpPr/>
            <p:nvPr/>
          </p:nvSpPr>
          <p:spPr>
            <a:xfrm>
              <a:off x="4496218" y="4144886"/>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8" name="Google Shape;1798;p103"/>
            <p:cNvSpPr/>
            <p:nvPr/>
          </p:nvSpPr>
          <p:spPr>
            <a:xfrm>
              <a:off x="4496218" y="4377309"/>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9" name="Google Shape;1799;p103"/>
            <p:cNvSpPr/>
            <p:nvPr/>
          </p:nvSpPr>
          <p:spPr>
            <a:xfrm>
              <a:off x="4623831" y="4806805"/>
              <a:ext cx="327600" cy="1989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0" name="Google Shape;1800;p103"/>
            <p:cNvSpPr/>
            <p:nvPr/>
          </p:nvSpPr>
          <p:spPr>
            <a:xfrm>
              <a:off x="3691255" y="4067695"/>
              <a:ext cx="937895" cy="1019175"/>
            </a:xfrm>
            <a:custGeom>
              <a:rect b="b" l="l" r="r" t="t"/>
              <a:pathLst>
                <a:path extrusionOk="0" h="1019175" w="937895">
                  <a:moveTo>
                    <a:pt x="699312" y="55321"/>
                  </a:moveTo>
                  <a:lnTo>
                    <a:pt x="682980" y="45796"/>
                  </a:lnTo>
                  <a:lnTo>
                    <a:pt x="604469" y="0"/>
                  </a:lnTo>
                  <a:lnTo>
                    <a:pt x="598627" y="1524"/>
                  </a:lnTo>
                  <a:lnTo>
                    <a:pt x="593331" y="10617"/>
                  </a:lnTo>
                  <a:lnTo>
                    <a:pt x="594868" y="16446"/>
                  </a:lnTo>
                  <a:lnTo>
                    <a:pt x="645172" y="45796"/>
                  </a:lnTo>
                  <a:lnTo>
                    <a:pt x="0" y="45796"/>
                  </a:lnTo>
                  <a:lnTo>
                    <a:pt x="0" y="64846"/>
                  </a:lnTo>
                  <a:lnTo>
                    <a:pt x="645172" y="64846"/>
                  </a:lnTo>
                  <a:lnTo>
                    <a:pt x="594868" y="94195"/>
                  </a:lnTo>
                  <a:lnTo>
                    <a:pt x="593331" y="100025"/>
                  </a:lnTo>
                  <a:lnTo>
                    <a:pt x="598627" y="109118"/>
                  </a:lnTo>
                  <a:lnTo>
                    <a:pt x="604469" y="110655"/>
                  </a:lnTo>
                  <a:lnTo>
                    <a:pt x="682980" y="64846"/>
                  </a:lnTo>
                  <a:lnTo>
                    <a:pt x="699312" y="55321"/>
                  </a:lnTo>
                  <a:close/>
                </a:path>
                <a:path extrusionOk="0" h="1019175" w="937895">
                  <a:moveTo>
                    <a:pt x="937475" y="686600"/>
                  </a:moveTo>
                  <a:lnTo>
                    <a:pt x="893152" y="610654"/>
                  </a:lnTo>
                  <a:lnTo>
                    <a:pt x="882142" y="591756"/>
                  </a:lnTo>
                  <a:lnTo>
                    <a:pt x="826820" y="686600"/>
                  </a:lnTo>
                  <a:lnTo>
                    <a:pt x="828357" y="692442"/>
                  </a:lnTo>
                  <a:lnTo>
                    <a:pt x="837438" y="697738"/>
                  </a:lnTo>
                  <a:lnTo>
                    <a:pt x="843280" y="696201"/>
                  </a:lnTo>
                  <a:lnTo>
                    <a:pt x="872617" y="645909"/>
                  </a:lnTo>
                  <a:lnTo>
                    <a:pt x="872617" y="1018743"/>
                  </a:lnTo>
                  <a:lnTo>
                    <a:pt x="891667" y="1018743"/>
                  </a:lnTo>
                  <a:lnTo>
                    <a:pt x="891667" y="645883"/>
                  </a:lnTo>
                  <a:lnTo>
                    <a:pt x="921016" y="696201"/>
                  </a:lnTo>
                  <a:lnTo>
                    <a:pt x="926858" y="697738"/>
                  </a:lnTo>
                  <a:lnTo>
                    <a:pt x="935939" y="692442"/>
                  </a:lnTo>
                  <a:lnTo>
                    <a:pt x="937475" y="68660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1" name="Google Shape;1801;p103"/>
            <p:cNvSpPr/>
            <p:nvPr/>
          </p:nvSpPr>
          <p:spPr>
            <a:xfrm>
              <a:off x="3804602" y="3799243"/>
              <a:ext cx="427500" cy="2922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2" name="Google Shape;1802;p103"/>
            <p:cNvSpPr/>
            <p:nvPr/>
          </p:nvSpPr>
          <p:spPr>
            <a:xfrm>
              <a:off x="4171360" y="3350806"/>
              <a:ext cx="326100" cy="2103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3" name="Google Shape;1803;p103"/>
            <p:cNvSpPr/>
            <p:nvPr/>
          </p:nvSpPr>
          <p:spPr>
            <a:xfrm>
              <a:off x="4390516" y="3586543"/>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4" name="Google Shape;1804;p103"/>
            <p:cNvSpPr/>
            <p:nvPr/>
          </p:nvSpPr>
          <p:spPr>
            <a:xfrm>
              <a:off x="4523143" y="3007194"/>
              <a:ext cx="111125" cy="579754"/>
            </a:xfrm>
            <a:custGeom>
              <a:rect b="b" l="l" r="r" t="t"/>
              <a:pathLst>
                <a:path extrusionOk="0" h="579754" w="111125">
                  <a:moveTo>
                    <a:pt x="55915" y="37801"/>
                  </a:moveTo>
                  <a:lnTo>
                    <a:pt x="46215" y="54037"/>
                  </a:lnTo>
                  <a:lnTo>
                    <a:pt x="40728" y="579247"/>
                  </a:lnTo>
                  <a:lnTo>
                    <a:pt x="59778" y="579450"/>
                  </a:lnTo>
                  <a:lnTo>
                    <a:pt x="65265" y="54222"/>
                  </a:lnTo>
                  <a:lnTo>
                    <a:pt x="55915" y="37801"/>
                  </a:lnTo>
                  <a:close/>
                </a:path>
                <a:path extrusionOk="0" h="579754" w="111125">
                  <a:moveTo>
                    <a:pt x="67020" y="18808"/>
                  </a:moveTo>
                  <a:lnTo>
                    <a:pt x="46583" y="18808"/>
                  </a:lnTo>
                  <a:lnTo>
                    <a:pt x="65633" y="18999"/>
                  </a:lnTo>
                  <a:lnTo>
                    <a:pt x="65265" y="54222"/>
                  </a:lnTo>
                  <a:lnTo>
                    <a:pt x="94094" y="104851"/>
                  </a:lnTo>
                  <a:lnTo>
                    <a:pt x="99910" y="106438"/>
                  </a:lnTo>
                  <a:lnTo>
                    <a:pt x="109054" y="101231"/>
                  </a:lnTo>
                  <a:lnTo>
                    <a:pt x="110642" y="95427"/>
                  </a:lnTo>
                  <a:lnTo>
                    <a:pt x="67020" y="18808"/>
                  </a:lnTo>
                  <a:close/>
                </a:path>
                <a:path extrusionOk="0" h="579754" w="111125">
                  <a:moveTo>
                    <a:pt x="56311" y="0"/>
                  </a:moveTo>
                  <a:lnTo>
                    <a:pt x="0" y="94259"/>
                  </a:lnTo>
                  <a:lnTo>
                    <a:pt x="1473" y="100114"/>
                  </a:lnTo>
                  <a:lnTo>
                    <a:pt x="10502" y="105511"/>
                  </a:lnTo>
                  <a:lnTo>
                    <a:pt x="16344" y="104038"/>
                  </a:lnTo>
                  <a:lnTo>
                    <a:pt x="46215" y="54037"/>
                  </a:lnTo>
                  <a:lnTo>
                    <a:pt x="46583" y="18808"/>
                  </a:lnTo>
                  <a:lnTo>
                    <a:pt x="67020" y="18808"/>
                  </a:lnTo>
                  <a:lnTo>
                    <a:pt x="56311" y="0"/>
                  </a:lnTo>
                  <a:close/>
                </a:path>
                <a:path extrusionOk="0" h="579754" w="111125">
                  <a:moveTo>
                    <a:pt x="65585" y="23622"/>
                  </a:moveTo>
                  <a:lnTo>
                    <a:pt x="47840" y="23622"/>
                  </a:lnTo>
                  <a:lnTo>
                    <a:pt x="64287" y="23787"/>
                  </a:lnTo>
                  <a:lnTo>
                    <a:pt x="55915" y="37801"/>
                  </a:lnTo>
                  <a:lnTo>
                    <a:pt x="65265" y="54222"/>
                  </a:lnTo>
                  <a:lnTo>
                    <a:pt x="65585" y="23622"/>
                  </a:lnTo>
                  <a:close/>
                </a:path>
                <a:path extrusionOk="0" h="579754" w="111125">
                  <a:moveTo>
                    <a:pt x="46583" y="18808"/>
                  </a:moveTo>
                  <a:lnTo>
                    <a:pt x="46215" y="54037"/>
                  </a:lnTo>
                  <a:lnTo>
                    <a:pt x="55915" y="37801"/>
                  </a:lnTo>
                  <a:lnTo>
                    <a:pt x="47840" y="23622"/>
                  </a:lnTo>
                  <a:lnTo>
                    <a:pt x="65585" y="23622"/>
                  </a:lnTo>
                  <a:lnTo>
                    <a:pt x="65633" y="18999"/>
                  </a:lnTo>
                  <a:lnTo>
                    <a:pt x="46583" y="18808"/>
                  </a:lnTo>
                  <a:close/>
                </a:path>
                <a:path extrusionOk="0" h="579754" w="111125">
                  <a:moveTo>
                    <a:pt x="47840" y="23622"/>
                  </a:moveTo>
                  <a:lnTo>
                    <a:pt x="55915" y="37801"/>
                  </a:lnTo>
                  <a:lnTo>
                    <a:pt x="64287" y="23787"/>
                  </a:lnTo>
                  <a:lnTo>
                    <a:pt x="47840" y="23622"/>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5" name="Google Shape;1805;p103"/>
            <p:cNvSpPr/>
            <p:nvPr/>
          </p:nvSpPr>
          <p:spPr>
            <a:xfrm>
              <a:off x="4684656" y="3138781"/>
              <a:ext cx="198000" cy="1728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6" name="Google Shape;1806;p103"/>
            <p:cNvSpPr/>
            <p:nvPr/>
          </p:nvSpPr>
          <p:spPr>
            <a:xfrm>
              <a:off x="2006042" y="3384454"/>
              <a:ext cx="306300" cy="1764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7" name="Google Shape;1807;p103"/>
            <p:cNvSpPr/>
            <p:nvPr/>
          </p:nvSpPr>
          <p:spPr>
            <a:xfrm>
              <a:off x="2355240" y="3653155"/>
              <a:ext cx="165300" cy="1740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8" name="Google Shape;1808;p103"/>
            <p:cNvSpPr/>
            <p:nvPr/>
          </p:nvSpPr>
          <p:spPr>
            <a:xfrm>
              <a:off x="2355240" y="3885565"/>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9" name="Google Shape;1809;p103"/>
            <p:cNvSpPr/>
            <p:nvPr/>
          </p:nvSpPr>
          <p:spPr>
            <a:xfrm>
              <a:off x="2355240" y="4117987"/>
              <a:ext cx="165300" cy="1740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0" name="Google Shape;1810;p103"/>
            <p:cNvSpPr/>
            <p:nvPr/>
          </p:nvSpPr>
          <p:spPr>
            <a:xfrm>
              <a:off x="2355240" y="4350410"/>
              <a:ext cx="165300" cy="1740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1" name="Google Shape;1811;p103"/>
            <p:cNvSpPr/>
            <p:nvPr/>
          </p:nvSpPr>
          <p:spPr>
            <a:xfrm>
              <a:off x="2249550" y="3559632"/>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812" name="Google Shape;1812;p103"/>
          <p:cNvSpPr/>
          <p:nvPr/>
        </p:nvSpPr>
        <p:spPr>
          <a:xfrm>
            <a:off x="2199167" y="4066578"/>
            <a:ext cx="244800" cy="151800"/>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3" name="Google Shape;1813;p103"/>
          <p:cNvSpPr/>
          <p:nvPr/>
        </p:nvSpPr>
        <p:spPr>
          <a:xfrm>
            <a:off x="2539511" y="2027523"/>
            <a:ext cx="251100" cy="179400"/>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4" name="Google Shape;1814;p103"/>
          <p:cNvSpPr/>
          <p:nvPr/>
        </p:nvSpPr>
        <p:spPr>
          <a:xfrm>
            <a:off x="4932036" y="2027523"/>
            <a:ext cx="249900" cy="179400"/>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5" name="Google Shape;1815;p103"/>
          <p:cNvSpPr/>
          <p:nvPr/>
        </p:nvSpPr>
        <p:spPr>
          <a:xfrm>
            <a:off x="4136950" y="2027523"/>
            <a:ext cx="249900" cy="179400"/>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6" name="Google Shape;1816;p103"/>
          <p:cNvSpPr/>
          <p:nvPr/>
        </p:nvSpPr>
        <p:spPr>
          <a:xfrm>
            <a:off x="3336350" y="2027523"/>
            <a:ext cx="251400" cy="179400"/>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7" name="Google Shape;1817;p103"/>
          <p:cNvSpPr txBox="1"/>
          <p:nvPr/>
        </p:nvSpPr>
        <p:spPr>
          <a:xfrm>
            <a:off x="2502903" y="4852034"/>
            <a:ext cx="12120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my	favorite</a:t>
            </a:r>
            <a:endParaRPr sz="1500">
              <a:solidFill>
                <a:schemeClr val="dk1"/>
              </a:solidFill>
              <a:latin typeface="Calibri"/>
              <a:ea typeface="Calibri"/>
              <a:cs typeface="Calibri"/>
              <a:sym typeface="Calibri"/>
            </a:endParaRPr>
          </a:p>
        </p:txBody>
      </p:sp>
      <p:sp>
        <p:nvSpPr>
          <p:cNvPr id="1818" name="Google Shape;1818;p103"/>
          <p:cNvSpPr txBox="1"/>
          <p:nvPr/>
        </p:nvSpPr>
        <p:spPr>
          <a:xfrm>
            <a:off x="3947960" y="4852034"/>
            <a:ext cx="5505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season</a:t>
            </a:r>
            <a:endParaRPr sz="1500">
              <a:solidFill>
                <a:schemeClr val="dk1"/>
              </a:solidFill>
              <a:latin typeface="Calibri"/>
              <a:ea typeface="Calibri"/>
              <a:cs typeface="Calibri"/>
              <a:sym typeface="Calibri"/>
            </a:endParaRPr>
          </a:p>
        </p:txBody>
      </p:sp>
      <p:sp>
        <p:nvSpPr>
          <p:cNvPr id="1819" name="Google Shape;1819;p103"/>
          <p:cNvSpPr txBox="1"/>
          <p:nvPr/>
        </p:nvSpPr>
        <p:spPr>
          <a:xfrm>
            <a:off x="4968811" y="4852034"/>
            <a:ext cx="1377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is</a:t>
            </a:r>
            <a:endParaRPr sz="1500">
              <a:solidFill>
                <a:schemeClr val="dk1"/>
              </a:solidFill>
              <a:latin typeface="Calibri"/>
              <a:ea typeface="Calibri"/>
              <a:cs typeface="Calibri"/>
              <a:sym typeface="Calibri"/>
            </a:endParaRPr>
          </a:p>
        </p:txBody>
      </p:sp>
      <p:grpSp>
        <p:nvGrpSpPr>
          <p:cNvPr id="1820" name="Google Shape;1820;p103"/>
          <p:cNvGrpSpPr/>
          <p:nvPr/>
        </p:nvGrpSpPr>
        <p:grpSpPr>
          <a:xfrm>
            <a:off x="5170999" y="2860452"/>
            <a:ext cx="524827" cy="284684"/>
            <a:chOff x="6894665" y="3813936"/>
            <a:chExt cx="699770" cy="379578"/>
          </a:xfrm>
        </p:grpSpPr>
        <p:sp>
          <p:nvSpPr>
            <p:cNvPr id="1821" name="Google Shape;1821;p103"/>
            <p:cNvSpPr/>
            <p:nvPr/>
          </p:nvSpPr>
          <p:spPr>
            <a:xfrm>
              <a:off x="6894665" y="4082389"/>
              <a:ext cx="699770" cy="111125"/>
            </a:xfrm>
            <a:custGeom>
              <a:rect b="b" l="l" r="r" t="t"/>
              <a:pathLst>
                <a:path extrusionOk="0" h="111125" w="699770">
                  <a:moveTo>
                    <a:pt x="661501" y="55327"/>
                  </a:moveTo>
                  <a:lnTo>
                    <a:pt x="594855" y="94195"/>
                  </a:lnTo>
                  <a:lnTo>
                    <a:pt x="593318" y="100037"/>
                  </a:lnTo>
                  <a:lnTo>
                    <a:pt x="598627" y="109118"/>
                  </a:lnTo>
                  <a:lnTo>
                    <a:pt x="604456" y="110655"/>
                  </a:lnTo>
                  <a:lnTo>
                    <a:pt x="682970" y="64858"/>
                  </a:lnTo>
                  <a:lnTo>
                    <a:pt x="680402" y="64858"/>
                  </a:lnTo>
                  <a:lnTo>
                    <a:pt x="680402" y="63550"/>
                  </a:lnTo>
                  <a:lnTo>
                    <a:pt x="675601" y="63550"/>
                  </a:lnTo>
                  <a:lnTo>
                    <a:pt x="661501" y="55327"/>
                  </a:lnTo>
                  <a:close/>
                </a:path>
                <a:path extrusionOk="0" h="111125" w="699770">
                  <a:moveTo>
                    <a:pt x="645180" y="45808"/>
                  </a:moveTo>
                  <a:lnTo>
                    <a:pt x="0" y="45808"/>
                  </a:lnTo>
                  <a:lnTo>
                    <a:pt x="0" y="64858"/>
                  </a:lnTo>
                  <a:lnTo>
                    <a:pt x="645158" y="64858"/>
                  </a:lnTo>
                  <a:lnTo>
                    <a:pt x="661501" y="55327"/>
                  </a:lnTo>
                  <a:lnTo>
                    <a:pt x="645180" y="45808"/>
                  </a:lnTo>
                  <a:close/>
                </a:path>
                <a:path extrusionOk="0" h="111125" w="699770">
                  <a:moveTo>
                    <a:pt x="682973" y="45808"/>
                  </a:moveTo>
                  <a:lnTo>
                    <a:pt x="680402" y="45808"/>
                  </a:lnTo>
                  <a:lnTo>
                    <a:pt x="680402" y="64858"/>
                  </a:lnTo>
                  <a:lnTo>
                    <a:pt x="682970" y="64858"/>
                  </a:lnTo>
                  <a:lnTo>
                    <a:pt x="699300" y="55333"/>
                  </a:lnTo>
                  <a:lnTo>
                    <a:pt x="682973" y="45808"/>
                  </a:lnTo>
                  <a:close/>
                </a:path>
                <a:path extrusionOk="0" h="111125" w="699770">
                  <a:moveTo>
                    <a:pt x="675601" y="47104"/>
                  </a:moveTo>
                  <a:lnTo>
                    <a:pt x="661501" y="55327"/>
                  </a:lnTo>
                  <a:lnTo>
                    <a:pt x="675601" y="63550"/>
                  </a:lnTo>
                  <a:lnTo>
                    <a:pt x="675601" y="47104"/>
                  </a:lnTo>
                  <a:close/>
                </a:path>
                <a:path extrusionOk="0" h="111125" w="699770">
                  <a:moveTo>
                    <a:pt x="680402" y="47104"/>
                  </a:moveTo>
                  <a:lnTo>
                    <a:pt x="675601" y="47104"/>
                  </a:lnTo>
                  <a:lnTo>
                    <a:pt x="675601" y="63550"/>
                  </a:lnTo>
                  <a:lnTo>
                    <a:pt x="680402" y="63550"/>
                  </a:lnTo>
                  <a:lnTo>
                    <a:pt x="680402" y="47104"/>
                  </a:lnTo>
                  <a:close/>
                </a:path>
                <a:path extrusionOk="0" h="111125" w="699770">
                  <a:moveTo>
                    <a:pt x="604456" y="0"/>
                  </a:moveTo>
                  <a:lnTo>
                    <a:pt x="598627" y="1536"/>
                  </a:lnTo>
                  <a:lnTo>
                    <a:pt x="593318" y="10617"/>
                  </a:lnTo>
                  <a:lnTo>
                    <a:pt x="594855" y="16459"/>
                  </a:lnTo>
                  <a:lnTo>
                    <a:pt x="661501" y="55327"/>
                  </a:lnTo>
                  <a:lnTo>
                    <a:pt x="675601" y="47104"/>
                  </a:lnTo>
                  <a:lnTo>
                    <a:pt x="680402" y="47104"/>
                  </a:lnTo>
                  <a:lnTo>
                    <a:pt x="680402" y="45808"/>
                  </a:lnTo>
                  <a:lnTo>
                    <a:pt x="682973" y="45808"/>
                  </a:lnTo>
                  <a:lnTo>
                    <a:pt x="604456"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2" name="Google Shape;1822;p103"/>
            <p:cNvSpPr/>
            <p:nvPr/>
          </p:nvSpPr>
          <p:spPr>
            <a:xfrm>
              <a:off x="7008012" y="3813936"/>
              <a:ext cx="427500" cy="2922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823" name="Google Shape;1823;p103"/>
          <p:cNvSpPr txBox="1"/>
          <p:nvPr/>
        </p:nvSpPr>
        <p:spPr>
          <a:xfrm>
            <a:off x="5895851" y="2925699"/>
            <a:ext cx="1377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824" name="Google Shape;1824;p103"/>
          <p:cNvSpPr/>
          <p:nvPr/>
        </p:nvSpPr>
        <p:spPr>
          <a:xfrm>
            <a:off x="2579484" y="1581406"/>
            <a:ext cx="83344" cy="401954"/>
          </a:xfrm>
          <a:custGeom>
            <a:rect b="b" l="l" r="r" t="t"/>
            <a:pathLst>
              <a:path extrusionOk="0" h="535939" w="111125">
                <a:moveTo>
                  <a:pt x="55327" y="37808"/>
                </a:moveTo>
                <a:lnTo>
                  <a:pt x="45808" y="54129"/>
                </a:lnTo>
                <a:lnTo>
                  <a:pt x="45796" y="535546"/>
                </a:lnTo>
                <a:lnTo>
                  <a:pt x="64846" y="535546"/>
                </a:lnTo>
                <a:lnTo>
                  <a:pt x="64847" y="54129"/>
                </a:lnTo>
                <a:lnTo>
                  <a:pt x="55327" y="37808"/>
                </a:lnTo>
                <a:close/>
              </a:path>
              <a:path extrusionOk="0" h="535939" w="111125">
                <a:moveTo>
                  <a:pt x="55333" y="0"/>
                </a:moveTo>
                <a:lnTo>
                  <a:pt x="0" y="94856"/>
                </a:lnTo>
                <a:lnTo>
                  <a:pt x="1536" y="100685"/>
                </a:lnTo>
                <a:lnTo>
                  <a:pt x="10617" y="105981"/>
                </a:lnTo>
                <a:lnTo>
                  <a:pt x="16459" y="104444"/>
                </a:lnTo>
                <a:lnTo>
                  <a:pt x="45797" y="54147"/>
                </a:lnTo>
                <a:lnTo>
                  <a:pt x="45808" y="18910"/>
                </a:lnTo>
                <a:lnTo>
                  <a:pt x="66362" y="18910"/>
                </a:lnTo>
                <a:lnTo>
                  <a:pt x="55333" y="0"/>
                </a:lnTo>
                <a:close/>
              </a:path>
              <a:path extrusionOk="0" h="535939" w="111125">
                <a:moveTo>
                  <a:pt x="66362" y="18910"/>
                </a:moveTo>
                <a:lnTo>
                  <a:pt x="64858" y="18910"/>
                </a:lnTo>
                <a:lnTo>
                  <a:pt x="64858" y="54147"/>
                </a:lnTo>
                <a:lnTo>
                  <a:pt x="94195" y="104444"/>
                </a:lnTo>
                <a:lnTo>
                  <a:pt x="100037" y="105981"/>
                </a:lnTo>
                <a:lnTo>
                  <a:pt x="109118" y="100685"/>
                </a:lnTo>
                <a:lnTo>
                  <a:pt x="110655" y="94856"/>
                </a:lnTo>
                <a:lnTo>
                  <a:pt x="66362" y="18910"/>
                </a:lnTo>
                <a:close/>
              </a:path>
              <a:path extrusionOk="0" h="535939" w="111125">
                <a:moveTo>
                  <a:pt x="64858" y="23710"/>
                </a:moveTo>
                <a:lnTo>
                  <a:pt x="63550" y="23710"/>
                </a:lnTo>
                <a:lnTo>
                  <a:pt x="55327" y="37808"/>
                </a:lnTo>
                <a:lnTo>
                  <a:pt x="64858" y="54147"/>
                </a:lnTo>
                <a:lnTo>
                  <a:pt x="64858" y="23710"/>
                </a:lnTo>
                <a:close/>
              </a:path>
              <a:path extrusionOk="0" h="535939" w="111125">
                <a:moveTo>
                  <a:pt x="64858" y="18910"/>
                </a:moveTo>
                <a:lnTo>
                  <a:pt x="45808" y="18910"/>
                </a:lnTo>
                <a:lnTo>
                  <a:pt x="45808" y="54129"/>
                </a:lnTo>
                <a:lnTo>
                  <a:pt x="55327" y="37808"/>
                </a:lnTo>
                <a:lnTo>
                  <a:pt x="47104" y="23710"/>
                </a:lnTo>
                <a:lnTo>
                  <a:pt x="64858" y="23710"/>
                </a:lnTo>
                <a:lnTo>
                  <a:pt x="64858" y="18910"/>
                </a:lnTo>
                <a:close/>
              </a:path>
              <a:path extrusionOk="0" h="535939" w="111125">
                <a:moveTo>
                  <a:pt x="63550" y="23710"/>
                </a:moveTo>
                <a:lnTo>
                  <a:pt x="47104" y="23710"/>
                </a:lnTo>
                <a:lnTo>
                  <a:pt x="55327" y="37808"/>
                </a:lnTo>
                <a:lnTo>
                  <a:pt x="63550" y="2371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5" name="Google Shape;1825;p103"/>
          <p:cNvSpPr txBox="1"/>
          <p:nvPr/>
        </p:nvSpPr>
        <p:spPr>
          <a:xfrm>
            <a:off x="2268864" y="1225677"/>
            <a:ext cx="846600" cy="651000"/>
          </a:xfrm>
          <a:prstGeom prst="rect">
            <a:avLst/>
          </a:prstGeom>
          <a:noFill/>
          <a:ln>
            <a:noFill/>
          </a:ln>
        </p:spPr>
        <p:txBody>
          <a:bodyPr anchorCtr="0" anchor="t" bIns="0" lIns="0" spcFirstLastPara="1" rIns="0" wrap="square" tIns="131450">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favorite</a:t>
            </a:r>
            <a:endParaRPr sz="1500">
              <a:solidFill>
                <a:schemeClr val="dk1"/>
              </a:solidFill>
              <a:latin typeface="Calibri"/>
              <a:ea typeface="Calibri"/>
              <a:cs typeface="Calibri"/>
              <a:sym typeface="Calibri"/>
            </a:endParaRPr>
          </a:p>
          <a:p>
            <a:pPr indent="0" lvl="0" marL="393700" marR="0" rtl="0" algn="l">
              <a:lnSpc>
                <a:spcPct val="100000"/>
              </a:lnSpc>
              <a:spcBef>
                <a:spcPts val="800"/>
              </a:spcBef>
              <a:spcAft>
                <a:spcPts val="0"/>
              </a:spcAft>
              <a:buNone/>
            </a:pPr>
            <a:r>
              <a:rPr b="1" lang="en" sz="1200">
                <a:solidFill>
                  <a:schemeClr val="dk1"/>
                </a:solidFill>
                <a:latin typeface="Calibri"/>
                <a:ea typeface="Calibri"/>
                <a:cs typeface="Calibri"/>
                <a:sym typeface="Calibri"/>
              </a:rPr>
              <a:t>sample</a:t>
            </a:r>
            <a:endParaRPr b="1" sz="1200">
              <a:solidFill>
                <a:schemeClr val="dk1"/>
              </a:solidFill>
              <a:latin typeface="Calibri"/>
              <a:ea typeface="Calibri"/>
              <a:cs typeface="Calibri"/>
              <a:sym typeface="Calibri"/>
            </a:endParaRPr>
          </a:p>
        </p:txBody>
      </p:sp>
      <p:sp>
        <p:nvSpPr>
          <p:cNvPr id="1826" name="Google Shape;1826;p103"/>
          <p:cNvSpPr/>
          <p:nvPr/>
        </p:nvSpPr>
        <p:spPr>
          <a:xfrm>
            <a:off x="3382956" y="1581406"/>
            <a:ext cx="83344" cy="401954"/>
          </a:xfrm>
          <a:custGeom>
            <a:rect b="b" l="l" r="r" t="t"/>
            <a:pathLst>
              <a:path extrusionOk="0" h="535939" w="111125">
                <a:moveTo>
                  <a:pt x="55333" y="37818"/>
                </a:moveTo>
                <a:lnTo>
                  <a:pt x="45808" y="54145"/>
                </a:lnTo>
                <a:lnTo>
                  <a:pt x="45808" y="535546"/>
                </a:lnTo>
                <a:lnTo>
                  <a:pt x="64858" y="535546"/>
                </a:lnTo>
                <a:lnTo>
                  <a:pt x="64858" y="54145"/>
                </a:lnTo>
                <a:lnTo>
                  <a:pt x="55333" y="37818"/>
                </a:lnTo>
                <a:close/>
              </a:path>
              <a:path extrusionOk="0" h="535939" w="111125">
                <a:moveTo>
                  <a:pt x="55333" y="0"/>
                </a:moveTo>
                <a:lnTo>
                  <a:pt x="0" y="94856"/>
                </a:lnTo>
                <a:lnTo>
                  <a:pt x="1536" y="100685"/>
                </a:lnTo>
                <a:lnTo>
                  <a:pt x="10629" y="105981"/>
                </a:lnTo>
                <a:lnTo>
                  <a:pt x="16459" y="104457"/>
                </a:lnTo>
                <a:lnTo>
                  <a:pt x="45808" y="54145"/>
                </a:lnTo>
                <a:lnTo>
                  <a:pt x="45808" y="18910"/>
                </a:lnTo>
                <a:lnTo>
                  <a:pt x="66364" y="18910"/>
                </a:lnTo>
                <a:lnTo>
                  <a:pt x="55333" y="0"/>
                </a:lnTo>
                <a:close/>
              </a:path>
              <a:path extrusionOk="0" h="535939" w="111125">
                <a:moveTo>
                  <a:pt x="66364" y="18910"/>
                </a:moveTo>
                <a:lnTo>
                  <a:pt x="64858" y="18910"/>
                </a:lnTo>
                <a:lnTo>
                  <a:pt x="64858" y="54145"/>
                </a:lnTo>
                <a:lnTo>
                  <a:pt x="94208" y="104457"/>
                </a:lnTo>
                <a:lnTo>
                  <a:pt x="100037" y="105981"/>
                </a:lnTo>
                <a:lnTo>
                  <a:pt x="109131" y="100685"/>
                </a:lnTo>
                <a:lnTo>
                  <a:pt x="110667" y="94856"/>
                </a:lnTo>
                <a:lnTo>
                  <a:pt x="66364" y="18910"/>
                </a:lnTo>
                <a:close/>
              </a:path>
              <a:path extrusionOk="0" h="535939" w="111125">
                <a:moveTo>
                  <a:pt x="64858" y="18910"/>
                </a:moveTo>
                <a:lnTo>
                  <a:pt x="45808" y="18910"/>
                </a:lnTo>
                <a:lnTo>
                  <a:pt x="45808" y="54145"/>
                </a:lnTo>
                <a:lnTo>
                  <a:pt x="55333" y="37818"/>
                </a:lnTo>
                <a:lnTo>
                  <a:pt x="47104" y="23710"/>
                </a:lnTo>
                <a:lnTo>
                  <a:pt x="64858" y="23710"/>
                </a:lnTo>
                <a:lnTo>
                  <a:pt x="64858" y="18910"/>
                </a:lnTo>
                <a:close/>
              </a:path>
              <a:path extrusionOk="0" h="535939" w="111125">
                <a:moveTo>
                  <a:pt x="64858" y="23710"/>
                </a:moveTo>
                <a:lnTo>
                  <a:pt x="63563" y="23710"/>
                </a:lnTo>
                <a:lnTo>
                  <a:pt x="55333" y="37818"/>
                </a:lnTo>
                <a:lnTo>
                  <a:pt x="64858" y="54145"/>
                </a:lnTo>
                <a:lnTo>
                  <a:pt x="64858" y="23710"/>
                </a:lnTo>
                <a:close/>
              </a:path>
              <a:path extrusionOk="0" h="535939" w="111125">
                <a:moveTo>
                  <a:pt x="63563" y="23710"/>
                </a:moveTo>
                <a:lnTo>
                  <a:pt x="47104" y="23710"/>
                </a:lnTo>
                <a:lnTo>
                  <a:pt x="55333" y="37818"/>
                </a:lnTo>
                <a:lnTo>
                  <a:pt x="63563" y="2371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7" name="Google Shape;1827;p103"/>
          <p:cNvSpPr txBox="1"/>
          <p:nvPr/>
        </p:nvSpPr>
        <p:spPr>
          <a:xfrm>
            <a:off x="3166576" y="1225675"/>
            <a:ext cx="781500" cy="651000"/>
          </a:xfrm>
          <a:prstGeom prst="rect">
            <a:avLst/>
          </a:prstGeom>
          <a:noFill/>
          <a:ln>
            <a:noFill/>
          </a:ln>
        </p:spPr>
        <p:txBody>
          <a:bodyPr anchorCtr="0" anchor="t" bIns="0" lIns="0" spcFirstLastPara="1" rIns="0" wrap="square" tIns="131450">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season</a:t>
            </a:r>
            <a:endParaRPr sz="1500">
              <a:solidFill>
                <a:schemeClr val="dk1"/>
              </a:solidFill>
              <a:latin typeface="Calibri"/>
              <a:ea typeface="Calibri"/>
              <a:cs typeface="Calibri"/>
              <a:sym typeface="Calibri"/>
            </a:endParaRPr>
          </a:p>
          <a:p>
            <a:pPr indent="0" lvl="0" marL="304800" marR="0" rtl="0" algn="l">
              <a:lnSpc>
                <a:spcPct val="100000"/>
              </a:lnSpc>
              <a:spcBef>
                <a:spcPts val="800"/>
              </a:spcBef>
              <a:spcAft>
                <a:spcPts val="0"/>
              </a:spcAft>
              <a:buNone/>
            </a:pPr>
            <a:r>
              <a:rPr b="1" lang="en" sz="1200">
                <a:solidFill>
                  <a:schemeClr val="dk1"/>
                </a:solidFill>
                <a:latin typeface="Calibri"/>
                <a:ea typeface="Calibri"/>
                <a:cs typeface="Calibri"/>
                <a:sym typeface="Calibri"/>
              </a:rPr>
              <a:t>sample</a:t>
            </a:r>
            <a:endParaRPr b="1" sz="1200">
              <a:solidFill>
                <a:schemeClr val="dk1"/>
              </a:solidFill>
              <a:latin typeface="Calibri"/>
              <a:ea typeface="Calibri"/>
              <a:cs typeface="Calibri"/>
              <a:sym typeface="Calibri"/>
            </a:endParaRPr>
          </a:p>
        </p:txBody>
      </p:sp>
      <p:sp>
        <p:nvSpPr>
          <p:cNvPr id="1828" name="Google Shape;1828;p103"/>
          <p:cNvSpPr/>
          <p:nvPr/>
        </p:nvSpPr>
        <p:spPr>
          <a:xfrm>
            <a:off x="4172483" y="1581406"/>
            <a:ext cx="83344" cy="401954"/>
          </a:xfrm>
          <a:custGeom>
            <a:rect b="b" l="l" r="r" t="t"/>
            <a:pathLst>
              <a:path extrusionOk="0" h="535939" w="111125">
                <a:moveTo>
                  <a:pt x="55333" y="37815"/>
                </a:moveTo>
                <a:lnTo>
                  <a:pt x="45808" y="54141"/>
                </a:lnTo>
                <a:lnTo>
                  <a:pt x="45808" y="535546"/>
                </a:lnTo>
                <a:lnTo>
                  <a:pt x="64858" y="535546"/>
                </a:lnTo>
                <a:lnTo>
                  <a:pt x="64858" y="54141"/>
                </a:lnTo>
                <a:lnTo>
                  <a:pt x="55333" y="37815"/>
                </a:lnTo>
                <a:close/>
              </a:path>
              <a:path extrusionOk="0" h="535939" w="111125">
                <a:moveTo>
                  <a:pt x="55333" y="0"/>
                </a:moveTo>
                <a:lnTo>
                  <a:pt x="0" y="94856"/>
                </a:lnTo>
                <a:lnTo>
                  <a:pt x="1536" y="100685"/>
                </a:lnTo>
                <a:lnTo>
                  <a:pt x="10629" y="105981"/>
                </a:lnTo>
                <a:lnTo>
                  <a:pt x="16459" y="104444"/>
                </a:lnTo>
                <a:lnTo>
                  <a:pt x="45808" y="54141"/>
                </a:lnTo>
                <a:lnTo>
                  <a:pt x="45808" y="18910"/>
                </a:lnTo>
                <a:lnTo>
                  <a:pt x="66364" y="18910"/>
                </a:lnTo>
                <a:lnTo>
                  <a:pt x="55333" y="0"/>
                </a:lnTo>
                <a:close/>
              </a:path>
              <a:path extrusionOk="0" h="535939" w="111125">
                <a:moveTo>
                  <a:pt x="66364" y="18910"/>
                </a:moveTo>
                <a:lnTo>
                  <a:pt x="64858" y="18910"/>
                </a:lnTo>
                <a:lnTo>
                  <a:pt x="64858" y="54141"/>
                </a:lnTo>
                <a:lnTo>
                  <a:pt x="94208" y="104444"/>
                </a:lnTo>
                <a:lnTo>
                  <a:pt x="100037" y="105981"/>
                </a:lnTo>
                <a:lnTo>
                  <a:pt x="109131" y="100685"/>
                </a:lnTo>
                <a:lnTo>
                  <a:pt x="110655" y="94856"/>
                </a:lnTo>
                <a:lnTo>
                  <a:pt x="66364" y="18910"/>
                </a:lnTo>
                <a:close/>
              </a:path>
              <a:path extrusionOk="0" h="535939" w="111125">
                <a:moveTo>
                  <a:pt x="64858" y="18910"/>
                </a:moveTo>
                <a:lnTo>
                  <a:pt x="45808" y="18910"/>
                </a:lnTo>
                <a:lnTo>
                  <a:pt x="45808" y="54141"/>
                </a:lnTo>
                <a:lnTo>
                  <a:pt x="55333" y="37815"/>
                </a:lnTo>
                <a:lnTo>
                  <a:pt x="47104" y="23710"/>
                </a:lnTo>
                <a:lnTo>
                  <a:pt x="64858" y="23710"/>
                </a:lnTo>
                <a:lnTo>
                  <a:pt x="64858" y="18910"/>
                </a:lnTo>
                <a:close/>
              </a:path>
              <a:path extrusionOk="0" h="535939" w="111125">
                <a:moveTo>
                  <a:pt x="64858" y="23710"/>
                </a:moveTo>
                <a:lnTo>
                  <a:pt x="63563" y="23710"/>
                </a:lnTo>
                <a:lnTo>
                  <a:pt x="55333" y="37815"/>
                </a:lnTo>
                <a:lnTo>
                  <a:pt x="64858" y="54141"/>
                </a:lnTo>
                <a:lnTo>
                  <a:pt x="64858" y="23710"/>
                </a:lnTo>
                <a:close/>
              </a:path>
              <a:path extrusionOk="0" h="535939" w="111125">
                <a:moveTo>
                  <a:pt x="63563" y="23710"/>
                </a:moveTo>
                <a:lnTo>
                  <a:pt x="47104" y="23710"/>
                </a:lnTo>
                <a:lnTo>
                  <a:pt x="55333" y="37815"/>
                </a:lnTo>
                <a:lnTo>
                  <a:pt x="63563" y="2371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9" name="Google Shape;1829;p103"/>
          <p:cNvSpPr txBox="1"/>
          <p:nvPr/>
        </p:nvSpPr>
        <p:spPr>
          <a:xfrm>
            <a:off x="4133977" y="1225675"/>
            <a:ext cx="643200" cy="651000"/>
          </a:xfrm>
          <a:prstGeom prst="rect">
            <a:avLst/>
          </a:prstGeom>
          <a:noFill/>
          <a:ln>
            <a:noFill/>
          </a:ln>
        </p:spPr>
        <p:txBody>
          <a:bodyPr anchorCtr="0" anchor="t" bIns="0" lIns="0" spcFirstLastPara="1" rIns="0" wrap="square" tIns="131450">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is</a:t>
            </a:r>
            <a:endParaRPr sz="1500">
              <a:solidFill>
                <a:schemeClr val="dk1"/>
              </a:solidFill>
              <a:latin typeface="Calibri"/>
              <a:ea typeface="Calibri"/>
              <a:cs typeface="Calibri"/>
              <a:sym typeface="Calibri"/>
            </a:endParaRPr>
          </a:p>
          <a:p>
            <a:pPr indent="0" lvl="0" marL="114300" marR="0" rtl="0" algn="l">
              <a:lnSpc>
                <a:spcPct val="100000"/>
              </a:lnSpc>
              <a:spcBef>
                <a:spcPts val="800"/>
              </a:spcBef>
              <a:spcAft>
                <a:spcPts val="0"/>
              </a:spcAft>
              <a:buNone/>
            </a:pPr>
            <a:r>
              <a:rPr b="1" lang="en" sz="1200">
                <a:solidFill>
                  <a:schemeClr val="dk1"/>
                </a:solidFill>
                <a:latin typeface="Calibri"/>
                <a:ea typeface="Calibri"/>
                <a:cs typeface="Calibri"/>
                <a:sym typeface="Calibri"/>
              </a:rPr>
              <a:t>sample</a:t>
            </a:r>
            <a:endParaRPr b="1" sz="1200">
              <a:solidFill>
                <a:schemeClr val="dk1"/>
              </a:solidFill>
              <a:latin typeface="Calibri"/>
              <a:ea typeface="Calibri"/>
              <a:cs typeface="Calibri"/>
              <a:sym typeface="Calibri"/>
            </a:endParaRPr>
          </a:p>
        </p:txBody>
      </p:sp>
      <p:sp>
        <p:nvSpPr>
          <p:cNvPr id="1830" name="Google Shape;1830;p103"/>
          <p:cNvSpPr/>
          <p:nvPr/>
        </p:nvSpPr>
        <p:spPr>
          <a:xfrm>
            <a:off x="4973545" y="1581406"/>
            <a:ext cx="83344" cy="401954"/>
          </a:xfrm>
          <a:custGeom>
            <a:rect b="b" l="l" r="r" t="t"/>
            <a:pathLst>
              <a:path extrusionOk="0" h="535939" w="111125">
                <a:moveTo>
                  <a:pt x="55333" y="37818"/>
                </a:moveTo>
                <a:lnTo>
                  <a:pt x="45808" y="54145"/>
                </a:lnTo>
                <a:lnTo>
                  <a:pt x="45808" y="535546"/>
                </a:lnTo>
                <a:lnTo>
                  <a:pt x="64858" y="535546"/>
                </a:lnTo>
                <a:lnTo>
                  <a:pt x="64858" y="54145"/>
                </a:lnTo>
                <a:lnTo>
                  <a:pt x="55333" y="37818"/>
                </a:lnTo>
                <a:close/>
              </a:path>
              <a:path extrusionOk="0" h="535939" w="111125">
                <a:moveTo>
                  <a:pt x="55333" y="0"/>
                </a:moveTo>
                <a:lnTo>
                  <a:pt x="0" y="94856"/>
                </a:lnTo>
                <a:lnTo>
                  <a:pt x="1536" y="100685"/>
                </a:lnTo>
                <a:lnTo>
                  <a:pt x="10629" y="105981"/>
                </a:lnTo>
                <a:lnTo>
                  <a:pt x="16459" y="104457"/>
                </a:lnTo>
                <a:lnTo>
                  <a:pt x="45808" y="54145"/>
                </a:lnTo>
                <a:lnTo>
                  <a:pt x="45808" y="18910"/>
                </a:lnTo>
                <a:lnTo>
                  <a:pt x="66364" y="18910"/>
                </a:lnTo>
                <a:lnTo>
                  <a:pt x="55333" y="0"/>
                </a:lnTo>
                <a:close/>
              </a:path>
              <a:path extrusionOk="0" h="535939" w="111125">
                <a:moveTo>
                  <a:pt x="66364" y="18910"/>
                </a:moveTo>
                <a:lnTo>
                  <a:pt x="64858" y="18910"/>
                </a:lnTo>
                <a:lnTo>
                  <a:pt x="64858" y="54145"/>
                </a:lnTo>
                <a:lnTo>
                  <a:pt x="94208" y="104457"/>
                </a:lnTo>
                <a:lnTo>
                  <a:pt x="100037" y="105981"/>
                </a:lnTo>
                <a:lnTo>
                  <a:pt x="109131" y="100685"/>
                </a:lnTo>
                <a:lnTo>
                  <a:pt x="110655" y="94856"/>
                </a:lnTo>
                <a:lnTo>
                  <a:pt x="66364" y="18910"/>
                </a:lnTo>
                <a:close/>
              </a:path>
              <a:path extrusionOk="0" h="535939" w="111125">
                <a:moveTo>
                  <a:pt x="64858" y="18910"/>
                </a:moveTo>
                <a:lnTo>
                  <a:pt x="45808" y="18910"/>
                </a:lnTo>
                <a:lnTo>
                  <a:pt x="45808" y="54145"/>
                </a:lnTo>
                <a:lnTo>
                  <a:pt x="55333" y="37818"/>
                </a:lnTo>
                <a:lnTo>
                  <a:pt x="47104" y="23710"/>
                </a:lnTo>
                <a:lnTo>
                  <a:pt x="64858" y="23710"/>
                </a:lnTo>
                <a:lnTo>
                  <a:pt x="64858" y="18910"/>
                </a:lnTo>
                <a:close/>
              </a:path>
              <a:path extrusionOk="0" h="535939" w="111125">
                <a:moveTo>
                  <a:pt x="64858" y="23710"/>
                </a:moveTo>
                <a:lnTo>
                  <a:pt x="63563" y="23710"/>
                </a:lnTo>
                <a:lnTo>
                  <a:pt x="55333" y="37818"/>
                </a:lnTo>
                <a:lnTo>
                  <a:pt x="64858" y="54145"/>
                </a:lnTo>
                <a:lnTo>
                  <a:pt x="64858" y="23710"/>
                </a:lnTo>
                <a:close/>
              </a:path>
              <a:path extrusionOk="0" h="535939" w="111125">
                <a:moveTo>
                  <a:pt x="63563" y="23710"/>
                </a:moveTo>
                <a:lnTo>
                  <a:pt x="47104" y="23710"/>
                </a:lnTo>
                <a:lnTo>
                  <a:pt x="55333" y="37818"/>
                </a:lnTo>
                <a:lnTo>
                  <a:pt x="63563" y="2371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1" name="Google Shape;1831;p103"/>
          <p:cNvSpPr txBox="1"/>
          <p:nvPr/>
        </p:nvSpPr>
        <p:spPr>
          <a:xfrm>
            <a:off x="4777098" y="1251400"/>
            <a:ext cx="846600" cy="623700"/>
          </a:xfrm>
          <a:prstGeom prst="rect">
            <a:avLst/>
          </a:prstGeom>
          <a:noFill/>
          <a:ln>
            <a:noFill/>
          </a:ln>
        </p:spPr>
        <p:txBody>
          <a:bodyPr anchorCtr="0" anchor="t" bIns="0" lIns="0" spcFirstLastPara="1" rIns="0" wrap="square" tIns="117150">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spring</a:t>
            </a:r>
            <a:endParaRPr sz="1500">
              <a:solidFill>
                <a:schemeClr val="dk1"/>
              </a:solidFill>
              <a:latin typeface="Calibri"/>
              <a:ea typeface="Calibri"/>
              <a:cs typeface="Calibri"/>
              <a:sym typeface="Calibri"/>
            </a:endParaRPr>
          </a:p>
          <a:p>
            <a:pPr indent="0" lvl="0" marL="279400" marR="0" rtl="0" algn="l">
              <a:lnSpc>
                <a:spcPct val="100000"/>
              </a:lnSpc>
              <a:spcBef>
                <a:spcPts val="700"/>
              </a:spcBef>
              <a:spcAft>
                <a:spcPts val="0"/>
              </a:spcAft>
              <a:buNone/>
            </a:pPr>
            <a:r>
              <a:rPr b="1" lang="en" sz="1200">
                <a:solidFill>
                  <a:schemeClr val="dk1"/>
                </a:solidFill>
                <a:latin typeface="Calibri"/>
                <a:ea typeface="Calibri"/>
                <a:cs typeface="Calibri"/>
                <a:sym typeface="Calibri"/>
              </a:rPr>
              <a:t>sample</a:t>
            </a:r>
            <a:endParaRPr b="1" sz="1200">
              <a:solidFill>
                <a:schemeClr val="dk1"/>
              </a:solidFill>
              <a:latin typeface="Calibri"/>
              <a:ea typeface="Calibri"/>
              <a:cs typeface="Calibri"/>
              <a:sym typeface="Calibri"/>
            </a:endParaRPr>
          </a:p>
        </p:txBody>
      </p:sp>
      <p:sp>
        <p:nvSpPr>
          <p:cNvPr id="1832" name="Google Shape;1832;p103"/>
          <p:cNvSpPr txBox="1"/>
          <p:nvPr/>
        </p:nvSpPr>
        <p:spPr>
          <a:xfrm>
            <a:off x="5608577" y="4840605"/>
            <a:ext cx="4953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spring</a:t>
            </a:r>
            <a:endParaRPr sz="15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6" name="Shape 1836"/>
        <p:cNvGrpSpPr/>
        <p:nvPr/>
      </p:nvGrpSpPr>
      <p:grpSpPr>
        <a:xfrm>
          <a:off x="0" y="0"/>
          <a:ext cx="0" cy="0"/>
          <a:chOff x="0" y="0"/>
          <a:chExt cx="0" cy="0"/>
        </a:xfrm>
      </p:grpSpPr>
      <p:sp>
        <p:nvSpPr>
          <p:cNvPr id="1837" name="Google Shape;1837;p104"/>
          <p:cNvSpPr txBox="1"/>
          <p:nvPr>
            <p:ph type="title"/>
          </p:nvPr>
        </p:nvSpPr>
        <p:spPr>
          <a:xfrm>
            <a:off x="363775" y="200025"/>
            <a:ext cx="68577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Generating text with an RNN Language Model</a:t>
            </a:r>
            <a:endParaRPr/>
          </a:p>
        </p:txBody>
      </p:sp>
      <p:sp>
        <p:nvSpPr>
          <p:cNvPr id="1838" name="Google Shape;1838;p104"/>
          <p:cNvSpPr txBox="1"/>
          <p:nvPr/>
        </p:nvSpPr>
        <p:spPr>
          <a:xfrm>
            <a:off x="363775" y="806576"/>
            <a:ext cx="7436700" cy="1026900"/>
          </a:xfrm>
          <a:prstGeom prst="rect">
            <a:avLst/>
          </a:prstGeom>
          <a:noFill/>
          <a:ln>
            <a:noFill/>
          </a:ln>
        </p:spPr>
        <p:txBody>
          <a:bodyPr anchorCtr="0" anchor="t" bIns="0" lIns="0" spcFirstLastPara="1" rIns="0" wrap="square" tIns="66675">
            <a:spAutoFit/>
          </a:bodyPr>
          <a:lstStyle/>
          <a:p>
            <a:pPr indent="0" lvl="0" marL="12700" marR="0" rtl="0" algn="l">
              <a:lnSpc>
                <a:spcPct val="100000"/>
              </a:lnSpc>
              <a:spcBef>
                <a:spcPts val="0"/>
              </a:spcBef>
              <a:spcAft>
                <a:spcPts val="0"/>
              </a:spcAft>
              <a:buNone/>
            </a:pPr>
            <a:r>
              <a:t/>
            </a:r>
            <a:endParaRPr sz="1800">
              <a:latin typeface="Calibri"/>
              <a:ea typeface="Calibri"/>
              <a:cs typeface="Calibri"/>
              <a:sym typeface="Calibri"/>
            </a:endParaRPr>
          </a:p>
          <a:p>
            <a:pPr indent="-254000" lvl="0" marL="266700" marR="0" rtl="0" algn="l">
              <a:lnSpc>
                <a:spcPct val="100000"/>
              </a:lnSpc>
              <a:spcBef>
                <a:spcPts val="500"/>
              </a:spcBef>
              <a:spcAft>
                <a:spcPts val="0"/>
              </a:spcAft>
              <a:buClr>
                <a:schemeClr val="dk1"/>
              </a:buClr>
              <a:buSzPts val="1800"/>
              <a:buFont typeface="Calibri"/>
              <a:buChar char="•"/>
            </a:pPr>
            <a:r>
              <a:rPr lang="en" sz="1800">
                <a:latin typeface="Calibri"/>
                <a:ea typeface="Calibri"/>
                <a:cs typeface="Calibri"/>
                <a:sym typeface="Calibri"/>
              </a:rPr>
              <a:t>You can train an RNN-LM on any kind of text, then generate text in that style.</a:t>
            </a:r>
            <a:endParaRPr sz="1800">
              <a:latin typeface="Calibri"/>
              <a:ea typeface="Calibri"/>
              <a:cs typeface="Calibri"/>
              <a:sym typeface="Calibri"/>
            </a:endParaRPr>
          </a:p>
          <a:p>
            <a:pPr indent="-254000" lvl="0" marL="266700" marR="0" rtl="0" algn="l">
              <a:lnSpc>
                <a:spcPct val="100000"/>
              </a:lnSpc>
              <a:spcBef>
                <a:spcPts val="500"/>
              </a:spcBef>
              <a:spcAft>
                <a:spcPts val="0"/>
              </a:spcAft>
              <a:buClr>
                <a:schemeClr val="dk1"/>
              </a:buClr>
              <a:buSzPts val="1800"/>
              <a:buFont typeface="Calibri"/>
              <a:buChar char="•"/>
            </a:pPr>
            <a:r>
              <a:rPr lang="en" sz="1800">
                <a:latin typeface="Calibri"/>
                <a:ea typeface="Calibri"/>
                <a:cs typeface="Calibri"/>
                <a:sym typeface="Calibri"/>
              </a:rPr>
              <a:t>RNN-LM trained on </a:t>
            </a:r>
            <a:r>
              <a:rPr b="1" i="1" lang="en" sz="1800">
                <a:solidFill>
                  <a:schemeClr val="dk1"/>
                </a:solidFill>
                <a:latin typeface="Calibri"/>
                <a:ea typeface="Calibri"/>
                <a:cs typeface="Calibri"/>
                <a:sym typeface="Calibri"/>
              </a:rPr>
              <a:t>Harry Potter</a:t>
            </a:r>
            <a:r>
              <a:rPr lang="en" sz="1800">
                <a:latin typeface="Calibri"/>
                <a:ea typeface="Calibri"/>
                <a:cs typeface="Calibri"/>
                <a:sym typeface="Calibri"/>
              </a:rPr>
              <a:t>:</a:t>
            </a:r>
            <a:endParaRPr sz="1800">
              <a:latin typeface="Calibri"/>
              <a:ea typeface="Calibri"/>
              <a:cs typeface="Calibri"/>
              <a:sym typeface="Calibri"/>
            </a:endParaRPr>
          </a:p>
        </p:txBody>
      </p:sp>
      <p:sp>
        <p:nvSpPr>
          <p:cNvPr id="1839" name="Google Shape;1839;p104"/>
          <p:cNvSpPr txBox="1"/>
          <p:nvPr/>
        </p:nvSpPr>
        <p:spPr>
          <a:xfrm>
            <a:off x="2649855" y="4607433"/>
            <a:ext cx="5690400" cy="3483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100" u="sng">
                <a:latin typeface="Calibri"/>
                <a:ea typeface="Calibri"/>
                <a:cs typeface="Calibri"/>
                <a:sym typeface="Calibri"/>
              </a:rPr>
              <a:t>Source:</a:t>
            </a:r>
            <a:r>
              <a:rPr b="1" lang="en" sz="1100">
                <a:latin typeface="Calibri"/>
                <a:ea typeface="Calibri"/>
                <a:cs typeface="Calibri"/>
                <a:sym typeface="Calibri"/>
              </a:rPr>
              <a:t> </a:t>
            </a:r>
            <a:r>
              <a:rPr lang="en" sz="1100" u="sng">
                <a:solidFill>
                  <a:srgbClr val="4198B5"/>
                </a:solidFill>
                <a:latin typeface="Calibri"/>
                <a:ea typeface="Calibri"/>
                <a:cs typeface="Calibri"/>
                <a:sym typeface="Calibri"/>
              </a:rPr>
              <a:t>https://medium.com/deep-writing/harry-potter-written-by-artificial-intelligence-8a9431803da6</a:t>
            </a:r>
            <a:endParaRPr sz="1100">
              <a:latin typeface="Calibri"/>
              <a:ea typeface="Calibri"/>
              <a:cs typeface="Calibri"/>
              <a:sym typeface="Calibri"/>
            </a:endParaRPr>
          </a:p>
        </p:txBody>
      </p:sp>
      <p:sp>
        <p:nvSpPr>
          <p:cNvPr id="1840" name="Google Shape;1840;p104"/>
          <p:cNvSpPr/>
          <p:nvPr/>
        </p:nvSpPr>
        <p:spPr>
          <a:xfrm>
            <a:off x="1749335" y="2673611"/>
            <a:ext cx="5598900" cy="1716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841" name="Google Shape;1841;p104"/>
          <p:cNvSpPr/>
          <p:nvPr/>
        </p:nvSpPr>
        <p:spPr>
          <a:xfrm>
            <a:off x="5232682" y="1499187"/>
            <a:ext cx="2089500" cy="988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105"/>
          <p:cNvSpPr txBox="1"/>
          <p:nvPr>
            <p:ph type="title"/>
          </p:nvPr>
        </p:nvSpPr>
        <p:spPr>
          <a:xfrm>
            <a:off x="363775" y="200025"/>
            <a:ext cx="78075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Generating text with an RNN Language Model</a:t>
            </a:r>
            <a:endParaRPr/>
          </a:p>
        </p:txBody>
      </p:sp>
      <p:sp>
        <p:nvSpPr>
          <p:cNvPr id="1847" name="Google Shape;1847;p105"/>
          <p:cNvSpPr txBox="1"/>
          <p:nvPr/>
        </p:nvSpPr>
        <p:spPr>
          <a:xfrm>
            <a:off x="363775" y="806576"/>
            <a:ext cx="7436700" cy="1026900"/>
          </a:xfrm>
          <a:prstGeom prst="rect">
            <a:avLst/>
          </a:prstGeom>
          <a:noFill/>
          <a:ln>
            <a:noFill/>
          </a:ln>
        </p:spPr>
        <p:txBody>
          <a:bodyPr anchorCtr="0" anchor="t" bIns="0" lIns="0" spcFirstLastPara="1" rIns="0" wrap="square" tIns="66675">
            <a:spAutoFit/>
          </a:bodyPr>
          <a:lstStyle/>
          <a:p>
            <a:pPr indent="0" lvl="0" marL="12700" marR="0" rtl="0" algn="l">
              <a:lnSpc>
                <a:spcPct val="100000"/>
              </a:lnSpc>
              <a:spcBef>
                <a:spcPts val="0"/>
              </a:spcBef>
              <a:spcAft>
                <a:spcPts val="0"/>
              </a:spcAft>
              <a:buNone/>
            </a:pPr>
            <a:r>
              <a:t/>
            </a:r>
            <a:endParaRPr sz="1800">
              <a:latin typeface="Calibri"/>
              <a:ea typeface="Calibri"/>
              <a:cs typeface="Calibri"/>
              <a:sym typeface="Calibri"/>
            </a:endParaRPr>
          </a:p>
          <a:p>
            <a:pPr indent="-254000" lvl="0" marL="266700" marR="0" rtl="0" algn="l">
              <a:lnSpc>
                <a:spcPct val="100000"/>
              </a:lnSpc>
              <a:spcBef>
                <a:spcPts val="500"/>
              </a:spcBef>
              <a:spcAft>
                <a:spcPts val="0"/>
              </a:spcAft>
              <a:buClr>
                <a:schemeClr val="dk1"/>
              </a:buClr>
              <a:buSzPts val="1800"/>
              <a:buFont typeface="Calibri"/>
              <a:buChar char="•"/>
            </a:pPr>
            <a:r>
              <a:rPr lang="en" sz="1800">
                <a:latin typeface="Calibri"/>
                <a:ea typeface="Calibri"/>
                <a:cs typeface="Calibri"/>
                <a:sym typeface="Calibri"/>
              </a:rPr>
              <a:t>You can train an RNN-LM on any kind of text, then generate text in that style.</a:t>
            </a:r>
            <a:endParaRPr sz="1800">
              <a:latin typeface="Calibri"/>
              <a:ea typeface="Calibri"/>
              <a:cs typeface="Calibri"/>
              <a:sym typeface="Calibri"/>
            </a:endParaRPr>
          </a:p>
          <a:p>
            <a:pPr indent="-254000" lvl="0" marL="266700" marR="0" rtl="0" algn="l">
              <a:lnSpc>
                <a:spcPct val="100000"/>
              </a:lnSpc>
              <a:spcBef>
                <a:spcPts val="500"/>
              </a:spcBef>
              <a:spcAft>
                <a:spcPts val="0"/>
              </a:spcAft>
              <a:buClr>
                <a:schemeClr val="dk1"/>
              </a:buClr>
              <a:buSzPts val="1800"/>
              <a:buFont typeface="Calibri"/>
              <a:buChar char="•"/>
            </a:pPr>
            <a:r>
              <a:rPr lang="en" sz="1800">
                <a:latin typeface="Calibri"/>
                <a:ea typeface="Calibri"/>
                <a:cs typeface="Calibri"/>
                <a:sym typeface="Calibri"/>
              </a:rPr>
              <a:t>RNN-LM trained on </a:t>
            </a:r>
            <a:r>
              <a:rPr b="1" lang="en" sz="1800">
                <a:solidFill>
                  <a:schemeClr val="dk1"/>
                </a:solidFill>
                <a:latin typeface="Calibri"/>
                <a:ea typeface="Calibri"/>
                <a:cs typeface="Calibri"/>
                <a:sym typeface="Calibri"/>
              </a:rPr>
              <a:t>recipes</a:t>
            </a:r>
            <a:r>
              <a:rPr lang="en" sz="1800">
                <a:latin typeface="Calibri"/>
                <a:ea typeface="Calibri"/>
                <a:cs typeface="Calibri"/>
                <a:sym typeface="Calibri"/>
              </a:rPr>
              <a:t>:</a:t>
            </a:r>
            <a:endParaRPr sz="1800">
              <a:latin typeface="Calibri"/>
              <a:ea typeface="Calibri"/>
              <a:cs typeface="Calibri"/>
              <a:sym typeface="Calibri"/>
            </a:endParaRPr>
          </a:p>
        </p:txBody>
      </p:sp>
      <p:sp>
        <p:nvSpPr>
          <p:cNvPr id="1848" name="Google Shape;1848;p105"/>
          <p:cNvSpPr txBox="1"/>
          <p:nvPr/>
        </p:nvSpPr>
        <p:spPr>
          <a:xfrm>
            <a:off x="4387024" y="4607433"/>
            <a:ext cx="3372900" cy="3483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100" u="sng">
                <a:latin typeface="Calibri"/>
                <a:ea typeface="Calibri"/>
                <a:cs typeface="Calibri"/>
                <a:sym typeface="Calibri"/>
              </a:rPr>
              <a:t>Source:</a:t>
            </a:r>
            <a:r>
              <a:rPr b="1" lang="en" sz="1100">
                <a:latin typeface="Calibri"/>
                <a:ea typeface="Calibri"/>
                <a:cs typeface="Calibri"/>
                <a:sym typeface="Calibri"/>
              </a:rPr>
              <a:t> </a:t>
            </a:r>
            <a:r>
              <a:rPr lang="en" sz="1100" u="sng">
                <a:solidFill>
                  <a:srgbClr val="4198B5"/>
                </a:solidFill>
                <a:latin typeface="Calibri"/>
                <a:ea typeface="Calibri"/>
                <a:cs typeface="Calibri"/>
                <a:sym typeface="Calibri"/>
              </a:rPr>
              <a:t>https://gist.github.com/nylki/1efbaa36635956d35bcc</a:t>
            </a:r>
            <a:endParaRPr sz="1100">
              <a:latin typeface="Calibri"/>
              <a:ea typeface="Calibri"/>
              <a:cs typeface="Calibri"/>
              <a:sym typeface="Calibri"/>
            </a:endParaRPr>
          </a:p>
        </p:txBody>
      </p:sp>
      <p:grpSp>
        <p:nvGrpSpPr>
          <p:cNvPr id="1849" name="Google Shape;1849;p105"/>
          <p:cNvGrpSpPr/>
          <p:nvPr/>
        </p:nvGrpSpPr>
        <p:grpSpPr>
          <a:xfrm>
            <a:off x="1609039" y="1507474"/>
            <a:ext cx="5923575" cy="3129616"/>
            <a:chOff x="2145385" y="2009965"/>
            <a:chExt cx="7898100" cy="4172821"/>
          </a:xfrm>
        </p:grpSpPr>
        <p:sp>
          <p:nvSpPr>
            <p:cNvPr id="1850" name="Google Shape;1850;p105"/>
            <p:cNvSpPr/>
            <p:nvPr/>
          </p:nvSpPr>
          <p:spPr>
            <a:xfrm>
              <a:off x="2145385" y="2925686"/>
              <a:ext cx="7898100" cy="3257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851" name="Google Shape;1851;p105"/>
            <p:cNvSpPr/>
            <p:nvPr/>
          </p:nvSpPr>
          <p:spPr>
            <a:xfrm>
              <a:off x="6901878" y="2009965"/>
              <a:ext cx="2745300" cy="1319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p106"/>
          <p:cNvSpPr txBox="1"/>
          <p:nvPr>
            <p:ph type="title"/>
          </p:nvPr>
        </p:nvSpPr>
        <p:spPr>
          <a:xfrm>
            <a:off x="363775" y="200025"/>
            <a:ext cx="74877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Generating text with a RNN Language Model</a:t>
            </a:r>
            <a:endParaRPr/>
          </a:p>
        </p:txBody>
      </p:sp>
      <p:sp>
        <p:nvSpPr>
          <p:cNvPr id="1857" name="Google Shape;1857;p106"/>
          <p:cNvSpPr txBox="1"/>
          <p:nvPr/>
        </p:nvSpPr>
        <p:spPr>
          <a:xfrm>
            <a:off x="363775" y="806576"/>
            <a:ext cx="7316100" cy="1026900"/>
          </a:xfrm>
          <a:prstGeom prst="rect">
            <a:avLst/>
          </a:prstGeom>
          <a:noFill/>
          <a:ln>
            <a:noFill/>
          </a:ln>
        </p:spPr>
        <p:txBody>
          <a:bodyPr anchorCtr="0" anchor="t" bIns="0" lIns="0" spcFirstLastPara="1" rIns="0" wrap="square" tIns="66675">
            <a:spAutoFit/>
          </a:bodyPr>
          <a:lstStyle/>
          <a:p>
            <a:pPr indent="0" lvl="0" marL="12700" marR="0" rtl="0" algn="l">
              <a:lnSpc>
                <a:spcPct val="100000"/>
              </a:lnSpc>
              <a:spcBef>
                <a:spcPts val="0"/>
              </a:spcBef>
              <a:spcAft>
                <a:spcPts val="0"/>
              </a:spcAft>
              <a:buNone/>
            </a:pPr>
            <a:r>
              <a:t/>
            </a:r>
            <a:endParaRPr sz="1800">
              <a:latin typeface="Calibri"/>
              <a:ea typeface="Calibri"/>
              <a:cs typeface="Calibri"/>
              <a:sym typeface="Calibri"/>
            </a:endParaRPr>
          </a:p>
          <a:p>
            <a:pPr indent="-254000" lvl="0" marL="266700" marR="0" rtl="0" algn="l">
              <a:lnSpc>
                <a:spcPct val="100000"/>
              </a:lnSpc>
              <a:spcBef>
                <a:spcPts val="500"/>
              </a:spcBef>
              <a:spcAft>
                <a:spcPts val="0"/>
              </a:spcAft>
              <a:buClr>
                <a:schemeClr val="dk1"/>
              </a:buClr>
              <a:buSzPts val="1800"/>
              <a:buFont typeface="Calibri"/>
              <a:buChar char="•"/>
            </a:pPr>
            <a:r>
              <a:rPr lang="en" sz="1800">
                <a:latin typeface="Calibri"/>
                <a:ea typeface="Calibri"/>
                <a:cs typeface="Calibri"/>
                <a:sym typeface="Calibri"/>
              </a:rPr>
              <a:t>You can train a RNN-LM on any kind of text, then generate text in that style.</a:t>
            </a:r>
            <a:endParaRPr sz="1800">
              <a:latin typeface="Calibri"/>
              <a:ea typeface="Calibri"/>
              <a:cs typeface="Calibri"/>
              <a:sym typeface="Calibri"/>
            </a:endParaRPr>
          </a:p>
          <a:p>
            <a:pPr indent="-254000" lvl="0" marL="266700" marR="0" rtl="0" algn="l">
              <a:lnSpc>
                <a:spcPct val="100000"/>
              </a:lnSpc>
              <a:spcBef>
                <a:spcPts val="500"/>
              </a:spcBef>
              <a:spcAft>
                <a:spcPts val="0"/>
              </a:spcAft>
              <a:buClr>
                <a:schemeClr val="dk1"/>
              </a:buClr>
              <a:buSzPts val="1800"/>
              <a:buFont typeface="Calibri"/>
              <a:buChar char="•"/>
            </a:pPr>
            <a:r>
              <a:rPr lang="en" sz="1800">
                <a:latin typeface="Calibri"/>
                <a:ea typeface="Calibri"/>
                <a:cs typeface="Calibri"/>
                <a:sym typeface="Calibri"/>
              </a:rPr>
              <a:t>RNN-LM trained on </a:t>
            </a:r>
            <a:r>
              <a:rPr b="1" lang="en" sz="1800">
                <a:solidFill>
                  <a:schemeClr val="dk1"/>
                </a:solidFill>
                <a:latin typeface="Calibri"/>
                <a:ea typeface="Calibri"/>
                <a:cs typeface="Calibri"/>
                <a:sym typeface="Calibri"/>
              </a:rPr>
              <a:t>paint color names</a:t>
            </a:r>
            <a:r>
              <a:rPr lang="en" sz="1800">
                <a:latin typeface="Calibri"/>
                <a:ea typeface="Calibri"/>
                <a:cs typeface="Calibri"/>
                <a:sym typeface="Calibri"/>
              </a:rPr>
              <a:t>:</a:t>
            </a:r>
            <a:endParaRPr sz="1800">
              <a:latin typeface="Calibri"/>
              <a:ea typeface="Calibri"/>
              <a:cs typeface="Calibri"/>
              <a:sym typeface="Calibri"/>
            </a:endParaRPr>
          </a:p>
        </p:txBody>
      </p:sp>
      <p:sp>
        <p:nvSpPr>
          <p:cNvPr id="1858" name="Google Shape;1858;p106"/>
          <p:cNvSpPr txBox="1"/>
          <p:nvPr/>
        </p:nvSpPr>
        <p:spPr>
          <a:xfrm>
            <a:off x="3131819" y="4800218"/>
            <a:ext cx="4627500" cy="1482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900" u="sng">
                <a:latin typeface="Calibri"/>
                <a:ea typeface="Calibri"/>
                <a:cs typeface="Calibri"/>
                <a:sym typeface="Calibri"/>
              </a:rPr>
              <a:t>Source:</a:t>
            </a:r>
            <a:r>
              <a:rPr b="1" lang="en" sz="900">
                <a:latin typeface="Calibri"/>
                <a:ea typeface="Calibri"/>
                <a:cs typeface="Calibri"/>
                <a:sym typeface="Calibri"/>
              </a:rPr>
              <a:t> </a:t>
            </a:r>
            <a:r>
              <a:rPr lang="en" sz="900" u="sng">
                <a:solidFill>
                  <a:srgbClr val="4198B5"/>
                </a:solidFill>
                <a:latin typeface="Calibri"/>
                <a:ea typeface="Calibri"/>
                <a:cs typeface="Calibri"/>
                <a:sym typeface="Calibri"/>
                <a:hlinkClick r:id="rId3">
                  <a:extLst>
                    <a:ext uri="{A12FA001-AC4F-418D-AE19-62706E023703}">
                      <ahyp:hlinkClr val="tx"/>
                    </a:ext>
                  </a:extLst>
                </a:hlinkClick>
              </a:rPr>
              <a:t>http://aiweirdness.com/post/160776374467/new-paint-colors-invented-by-neural-network</a:t>
            </a:r>
            <a:endParaRPr sz="900">
              <a:latin typeface="Calibri"/>
              <a:ea typeface="Calibri"/>
              <a:cs typeface="Calibri"/>
              <a:sym typeface="Calibri"/>
            </a:endParaRPr>
          </a:p>
        </p:txBody>
      </p:sp>
      <p:sp>
        <p:nvSpPr>
          <p:cNvPr id="1859" name="Google Shape;1859;p106"/>
          <p:cNvSpPr/>
          <p:nvPr/>
        </p:nvSpPr>
        <p:spPr>
          <a:xfrm>
            <a:off x="4859055" y="2065063"/>
            <a:ext cx="1791900" cy="2007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860" name="Google Shape;1860;p106"/>
          <p:cNvSpPr/>
          <p:nvPr/>
        </p:nvSpPr>
        <p:spPr>
          <a:xfrm>
            <a:off x="2421553" y="2072727"/>
            <a:ext cx="1899600" cy="2007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861" name="Google Shape;1861;p106"/>
          <p:cNvSpPr txBox="1"/>
          <p:nvPr/>
        </p:nvSpPr>
        <p:spPr>
          <a:xfrm>
            <a:off x="304720" y="4343400"/>
            <a:ext cx="8038200" cy="292800"/>
          </a:xfrm>
          <a:prstGeom prst="rect">
            <a:avLst/>
          </a:prstGeom>
          <a:noFill/>
          <a:ln cap="flat" cmpd="sng" w="19050">
            <a:solidFill>
              <a:srgbClr val="00B050"/>
            </a:solidFill>
            <a:prstDash val="solid"/>
            <a:round/>
            <a:headEnd len="sm" w="sm" type="none"/>
            <a:tailEnd len="sm" w="sm" type="none"/>
          </a:ln>
        </p:spPr>
        <p:txBody>
          <a:bodyPr anchorCtr="0" anchor="t" bIns="0" lIns="0" spcFirstLastPara="1" rIns="0" wrap="square" tIns="15725">
            <a:spAutoFit/>
          </a:bodyPr>
          <a:lstStyle/>
          <a:p>
            <a:pPr indent="0" lvl="0" marL="101600" marR="0" rtl="0" algn="l">
              <a:lnSpc>
                <a:spcPct val="100000"/>
              </a:lnSpc>
              <a:spcBef>
                <a:spcPts val="0"/>
              </a:spcBef>
              <a:spcAft>
                <a:spcPts val="0"/>
              </a:spcAft>
              <a:buNone/>
            </a:pPr>
            <a:r>
              <a:rPr lang="en" sz="1800">
                <a:latin typeface="Calibri"/>
                <a:ea typeface="Calibri"/>
                <a:cs typeface="Calibri"/>
                <a:sym typeface="Calibri"/>
              </a:rPr>
              <a:t>This is an example of a </a:t>
            </a:r>
            <a:r>
              <a:rPr lang="en" sz="1800">
                <a:solidFill>
                  <a:srgbClr val="00B050"/>
                </a:solidFill>
                <a:latin typeface="Calibri"/>
                <a:ea typeface="Calibri"/>
                <a:cs typeface="Calibri"/>
                <a:sym typeface="Calibri"/>
              </a:rPr>
              <a:t>character-level RNN-LM </a:t>
            </a:r>
            <a:r>
              <a:rPr lang="en" sz="1800">
                <a:latin typeface="Calibri"/>
                <a:ea typeface="Calibri"/>
                <a:cs typeface="Calibri"/>
                <a:sym typeface="Calibri"/>
              </a:rPr>
              <a:t>(predicts what </a:t>
            </a:r>
            <a:r>
              <a:rPr lang="en" sz="1800">
                <a:solidFill>
                  <a:srgbClr val="00B050"/>
                </a:solidFill>
                <a:latin typeface="Calibri"/>
                <a:ea typeface="Calibri"/>
                <a:cs typeface="Calibri"/>
                <a:sym typeface="Calibri"/>
              </a:rPr>
              <a:t>character </a:t>
            </a:r>
            <a:r>
              <a:rPr lang="en" sz="1800">
                <a:latin typeface="Calibri"/>
                <a:ea typeface="Calibri"/>
                <a:cs typeface="Calibri"/>
                <a:sym typeface="Calibri"/>
              </a:rPr>
              <a:t>comes next)</a:t>
            </a:r>
            <a:endParaRPr sz="18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sp>
        <p:nvSpPr>
          <p:cNvPr id="1866" name="Google Shape;1866;p107"/>
          <p:cNvSpPr txBox="1"/>
          <p:nvPr/>
        </p:nvSpPr>
        <p:spPr>
          <a:xfrm>
            <a:off x="927335" y="1669923"/>
            <a:ext cx="5901300" cy="963900"/>
          </a:xfrm>
          <a:prstGeom prst="rect">
            <a:avLst/>
          </a:prstGeom>
          <a:noFill/>
          <a:ln>
            <a:noFill/>
          </a:ln>
        </p:spPr>
        <p:txBody>
          <a:bodyPr anchorCtr="0" anchor="t" bIns="0" lIns="0" spcFirstLastPara="1" rIns="0" wrap="square" tIns="9525">
            <a:spAutoFit/>
          </a:bodyPr>
          <a:lstStyle/>
          <a:p>
            <a:pPr indent="114300" lvl="0" marL="4559300" marR="0" rtl="0" algn="l">
              <a:lnSpc>
                <a:spcPct val="100000"/>
              </a:lnSpc>
              <a:spcBef>
                <a:spcPts val="0"/>
              </a:spcBef>
              <a:spcAft>
                <a:spcPts val="0"/>
              </a:spcAft>
              <a:buNone/>
            </a:pPr>
            <a:r>
              <a:rPr lang="en" sz="1500">
                <a:solidFill>
                  <a:schemeClr val="dk1"/>
                </a:solidFill>
                <a:latin typeface="Calibri"/>
                <a:ea typeface="Calibri"/>
                <a:cs typeface="Calibri"/>
                <a:sym typeface="Calibri"/>
              </a:rPr>
              <a:t>Normalized by  number of words</a:t>
            </a:r>
            <a:endParaRPr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7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 sz="1500">
                <a:solidFill>
                  <a:schemeClr val="dk1"/>
                </a:solidFill>
                <a:latin typeface="Calibri"/>
                <a:ea typeface="Calibri"/>
                <a:cs typeface="Calibri"/>
                <a:sym typeface="Calibri"/>
              </a:rPr>
              <a:t>Inverse probability of corpus, according to Language Model</a:t>
            </a:r>
            <a:endParaRPr sz="1500">
              <a:solidFill>
                <a:schemeClr val="dk1"/>
              </a:solidFill>
              <a:latin typeface="Calibri"/>
              <a:ea typeface="Calibri"/>
              <a:cs typeface="Calibri"/>
              <a:sym typeface="Calibri"/>
            </a:endParaRPr>
          </a:p>
        </p:txBody>
      </p:sp>
      <p:sp>
        <p:nvSpPr>
          <p:cNvPr id="1867" name="Google Shape;1867;p107"/>
          <p:cNvSpPr txBox="1"/>
          <p:nvPr>
            <p:ph type="title"/>
          </p:nvPr>
        </p:nvSpPr>
        <p:spPr>
          <a:xfrm>
            <a:off x="363775" y="200025"/>
            <a:ext cx="65739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Evaluating Language Models</a:t>
            </a:r>
            <a:endParaRPr/>
          </a:p>
        </p:txBody>
      </p:sp>
      <p:sp>
        <p:nvSpPr>
          <p:cNvPr id="1868" name="Google Shape;1868;p107"/>
          <p:cNvSpPr txBox="1"/>
          <p:nvPr/>
        </p:nvSpPr>
        <p:spPr>
          <a:xfrm>
            <a:off x="362676" y="824875"/>
            <a:ext cx="7268400" cy="286800"/>
          </a:xfrm>
          <a:prstGeom prst="rect">
            <a:avLst/>
          </a:prstGeom>
          <a:noFill/>
          <a:ln>
            <a:noFill/>
          </a:ln>
        </p:spPr>
        <p:txBody>
          <a:bodyPr anchorCtr="0" anchor="t" bIns="0" lIns="0" spcFirstLastPara="1" rIns="0" wrap="square" tIns="9525">
            <a:spAutoFit/>
          </a:bodyPr>
          <a:lstStyle/>
          <a:p>
            <a:pPr indent="-254000" lvl="0" marL="2667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standard </a:t>
            </a:r>
            <a:r>
              <a:rPr b="1" lang="en" sz="1800">
                <a:solidFill>
                  <a:schemeClr val="dk1"/>
                </a:solidFill>
                <a:latin typeface="Calibri"/>
                <a:ea typeface="Calibri"/>
                <a:cs typeface="Calibri"/>
                <a:sym typeface="Calibri"/>
              </a:rPr>
              <a:t>evaluation metric</a:t>
            </a:r>
            <a:r>
              <a:rPr lang="en" sz="1800">
                <a:solidFill>
                  <a:schemeClr val="dk1"/>
                </a:solidFill>
                <a:latin typeface="Calibri"/>
                <a:ea typeface="Calibri"/>
                <a:cs typeface="Calibri"/>
                <a:sym typeface="Calibri"/>
              </a:rPr>
              <a:t> for Language Models is </a:t>
            </a:r>
            <a:r>
              <a:rPr b="1" lang="en" sz="1800">
                <a:solidFill>
                  <a:schemeClr val="dk1"/>
                </a:solidFill>
                <a:latin typeface="Calibri"/>
                <a:ea typeface="Calibri"/>
                <a:cs typeface="Calibri"/>
                <a:sym typeface="Calibri"/>
              </a:rPr>
              <a:t>perplexity</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869" name="Google Shape;1869;p107"/>
          <p:cNvSpPr txBox="1"/>
          <p:nvPr/>
        </p:nvSpPr>
        <p:spPr>
          <a:xfrm>
            <a:off x="362664" y="2911983"/>
            <a:ext cx="5508300" cy="286800"/>
          </a:xfrm>
          <a:prstGeom prst="rect">
            <a:avLst/>
          </a:prstGeom>
          <a:noFill/>
          <a:ln>
            <a:noFill/>
          </a:ln>
        </p:spPr>
        <p:txBody>
          <a:bodyPr anchorCtr="0" anchor="t" bIns="0" lIns="0" spcFirstLastPara="1" rIns="0" wrap="square" tIns="9525">
            <a:spAutoFit/>
          </a:bodyPr>
          <a:lstStyle/>
          <a:p>
            <a:pPr indent="-254000" lvl="0" marL="2667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This is equal to the exponential of the cross-entropy loss</a:t>
            </a:r>
            <a:endParaRPr sz="1800">
              <a:solidFill>
                <a:schemeClr val="dk1"/>
              </a:solidFill>
              <a:latin typeface="Calibri"/>
              <a:ea typeface="Calibri"/>
              <a:cs typeface="Calibri"/>
              <a:sym typeface="Calibri"/>
            </a:endParaRPr>
          </a:p>
        </p:txBody>
      </p:sp>
      <p:sp>
        <p:nvSpPr>
          <p:cNvPr id="1870" name="Google Shape;1870;p107"/>
          <p:cNvSpPr txBox="1"/>
          <p:nvPr/>
        </p:nvSpPr>
        <p:spPr>
          <a:xfrm>
            <a:off x="6363635" y="2911983"/>
            <a:ext cx="807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871" name="Google Shape;1871;p107"/>
          <p:cNvSpPr/>
          <p:nvPr/>
        </p:nvSpPr>
        <p:spPr>
          <a:xfrm>
            <a:off x="1786890" y="2206423"/>
            <a:ext cx="2871787" cy="215741"/>
          </a:xfrm>
          <a:custGeom>
            <a:rect b="b" l="l" r="r" t="t"/>
            <a:pathLst>
              <a:path extrusionOk="0" h="287655" w="3829050">
                <a:moveTo>
                  <a:pt x="3828932" y="4"/>
                </a:moveTo>
                <a:lnTo>
                  <a:pt x="3822563" y="45429"/>
                </a:lnTo>
                <a:lnTo>
                  <a:pt x="3804829" y="84881"/>
                </a:lnTo>
                <a:lnTo>
                  <a:pt x="3777787" y="115992"/>
                </a:lnTo>
                <a:lnTo>
                  <a:pt x="3743495" y="136394"/>
                </a:lnTo>
                <a:lnTo>
                  <a:pt x="3704012" y="143721"/>
                </a:lnTo>
                <a:lnTo>
                  <a:pt x="2039391" y="143716"/>
                </a:lnTo>
                <a:lnTo>
                  <a:pt x="1999903" y="151042"/>
                </a:lnTo>
                <a:lnTo>
                  <a:pt x="1965611" y="171445"/>
                </a:lnTo>
                <a:lnTo>
                  <a:pt x="1938570" y="202555"/>
                </a:lnTo>
                <a:lnTo>
                  <a:pt x="1920838" y="242007"/>
                </a:lnTo>
                <a:lnTo>
                  <a:pt x="1914471" y="287433"/>
                </a:lnTo>
                <a:lnTo>
                  <a:pt x="1908102" y="242007"/>
                </a:lnTo>
                <a:lnTo>
                  <a:pt x="1890367" y="202555"/>
                </a:lnTo>
                <a:lnTo>
                  <a:pt x="1863324" y="171445"/>
                </a:lnTo>
                <a:lnTo>
                  <a:pt x="1829029" y="151042"/>
                </a:lnTo>
                <a:lnTo>
                  <a:pt x="1789541" y="143716"/>
                </a:lnTo>
                <a:lnTo>
                  <a:pt x="124922" y="143716"/>
                </a:lnTo>
                <a:lnTo>
                  <a:pt x="85437" y="136389"/>
                </a:lnTo>
                <a:lnTo>
                  <a:pt x="51144" y="115987"/>
                </a:lnTo>
                <a:lnTo>
                  <a:pt x="24102" y="84876"/>
                </a:lnTo>
                <a:lnTo>
                  <a:pt x="6368" y="45425"/>
                </a:lnTo>
                <a:lnTo>
                  <a:pt x="0" y="0"/>
                </a:lnTo>
              </a:path>
            </a:pathLst>
          </a:custGeom>
          <a:noFill/>
          <a:ln cap="flat" cmpd="sng" w="19050">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2" name="Google Shape;1872;p107"/>
          <p:cNvSpPr/>
          <p:nvPr/>
        </p:nvSpPr>
        <p:spPr>
          <a:xfrm>
            <a:off x="5075272" y="1628717"/>
            <a:ext cx="440055" cy="182404"/>
          </a:xfrm>
          <a:custGeom>
            <a:rect b="b" l="l" r="r" t="t"/>
            <a:pathLst>
              <a:path extrusionOk="0" h="243205" w="586740">
                <a:moveTo>
                  <a:pt x="74482" y="26640"/>
                </a:moveTo>
                <a:lnTo>
                  <a:pt x="67590" y="44396"/>
                </a:lnTo>
                <a:lnTo>
                  <a:pt x="579310" y="243039"/>
                </a:lnTo>
                <a:lnTo>
                  <a:pt x="586206" y="225272"/>
                </a:lnTo>
                <a:lnTo>
                  <a:pt x="74482" y="26640"/>
                </a:lnTo>
                <a:close/>
              </a:path>
              <a:path extrusionOk="0" h="243205" w="586740">
                <a:moveTo>
                  <a:pt x="84823" y="0"/>
                </a:moveTo>
                <a:lnTo>
                  <a:pt x="0" y="7950"/>
                </a:lnTo>
                <a:lnTo>
                  <a:pt x="57251" y="71031"/>
                </a:lnTo>
                <a:lnTo>
                  <a:pt x="67590" y="44396"/>
                </a:lnTo>
                <a:lnTo>
                  <a:pt x="55752" y="39801"/>
                </a:lnTo>
                <a:lnTo>
                  <a:pt x="62649" y="22047"/>
                </a:lnTo>
                <a:lnTo>
                  <a:pt x="76265" y="22047"/>
                </a:lnTo>
                <a:lnTo>
                  <a:pt x="84823" y="0"/>
                </a:lnTo>
                <a:close/>
              </a:path>
              <a:path extrusionOk="0" h="243205" w="586740">
                <a:moveTo>
                  <a:pt x="62649" y="22047"/>
                </a:moveTo>
                <a:lnTo>
                  <a:pt x="55752" y="39801"/>
                </a:lnTo>
                <a:lnTo>
                  <a:pt x="67590" y="44396"/>
                </a:lnTo>
                <a:lnTo>
                  <a:pt x="74482" y="26640"/>
                </a:lnTo>
                <a:lnTo>
                  <a:pt x="62649" y="22047"/>
                </a:lnTo>
                <a:close/>
              </a:path>
              <a:path extrusionOk="0" h="243205" w="586740">
                <a:moveTo>
                  <a:pt x="76265" y="22047"/>
                </a:moveTo>
                <a:lnTo>
                  <a:pt x="62649" y="22047"/>
                </a:lnTo>
                <a:lnTo>
                  <a:pt x="74482" y="26640"/>
                </a:lnTo>
                <a:lnTo>
                  <a:pt x="76265" y="22047"/>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3" name="Google Shape;1873;p107"/>
          <p:cNvSpPr/>
          <p:nvPr/>
        </p:nvSpPr>
        <p:spPr>
          <a:xfrm>
            <a:off x="625580" y="1475618"/>
            <a:ext cx="4370100" cy="591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4" name="Google Shape;1874;p107"/>
          <p:cNvSpPr/>
          <p:nvPr/>
        </p:nvSpPr>
        <p:spPr>
          <a:xfrm>
            <a:off x="5933633" y="2984241"/>
            <a:ext cx="390000" cy="221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5" name="Google Shape;1875;p107"/>
          <p:cNvSpPr/>
          <p:nvPr/>
        </p:nvSpPr>
        <p:spPr>
          <a:xfrm>
            <a:off x="1571177" y="3386795"/>
            <a:ext cx="4880400" cy="627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6" name="Google Shape;1876;p107"/>
          <p:cNvSpPr txBox="1"/>
          <p:nvPr/>
        </p:nvSpPr>
        <p:spPr>
          <a:xfrm>
            <a:off x="2158450" y="4452916"/>
            <a:ext cx="2691300" cy="293400"/>
          </a:xfrm>
          <a:prstGeom prst="rect">
            <a:avLst/>
          </a:prstGeom>
          <a:noFill/>
          <a:ln cap="flat" cmpd="sng" w="19050">
            <a:solidFill>
              <a:srgbClr val="00B050"/>
            </a:solidFill>
            <a:prstDash val="solid"/>
            <a:round/>
            <a:headEnd len="sm" w="sm" type="none"/>
            <a:tailEnd len="sm" w="sm" type="none"/>
          </a:ln>
        </p:spPr>
        <p:txBody>
          <a:bodyPr anchorCtr="0" anchor="t" bIns="0" lIns="0" spcFirstLastPara="1" rIns="0" wrap="square" tIns="16175">
            <a:spAutoFit/>
          </a:bodyPr>
          <a:lstStyle/>
          <a:p>
            <a:pPr indent="0" lvl="0" marL="114300" marR="0" rtl="0" algn="l">
              <a:lnSpc>
                <a:spcPct val="100000"/>
              </a:lnSpc>
              <a:spcBef>
                <a:spcPts val="0"/>
              </a:spcBef>
              <a:spcAft>
                <a:spcPts val="0"/>
              </a:spcAft>
              <a:buNone/>
            </a:pPr>
            <a:r>
              <a:rPr b="1" lang="en" sz="1800">
                <a:solidFill>
                  <a:schemeClr val="dk1"/>
                </a:solidFill>
                <a:latin typeface="Calibri"/>
                <a:ea typeface="Calibri"/>
                <a:cs typeface="Calibri"/>
                <a:sym typeface="Calibri"/>
              </a:rPr>
              <a:t>Lower </a:t>
            </a:r>
            <a:r>
              <a:rPr lang="en" sz="1800">
                <a:solidFill>
                  <a:schemeClr val="dk1"/>
                </a:solidFill>
                <a:latin typeface="Calibri"/>
                <a:ea typeface="Calibri"/>
                <a:cs typeface="Calibri"/>
                <a:sym typeface="Calibri"/>
              </a:rPr>
              <a:t>perplexity is better!</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Arial"/>
              <a:buNone/>
            </a:pPr>
            <a:r>
              <a:rPr lang="en" sz="3040"/>
              <a:t>GloVe</a:t>
            </a:r>
            <a:r>
              <a:rPr lang="en" sz="3040"/>
              <a:t> – Forward Step</a:t>
            </a:r>
            <a:endParaRPr sz="3040"/>
          </a:p>
        </p:txBody>
      </p:sp>
      <p:sp>
        <p:nvSpPr>
          <p:cNvPr id="576" name="Google Shape;576;p72"/>
          <p:cNvSpPr/>
          <p:nvPr/>
        </p:nvSpPr>
        <p:spPr>
          <a:xfrm>
            <a:off x="2520525" y="1258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2"/>
          <p:cNvSpPr/>
          <p:nvPr/>
        </p:nvSpPr>
        <p:spPr>
          <a:xfrm>
            <a:off x="2520525" y="1411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2"/>
          <p:cNvSpPr/>
          <p:nvPr/>
        </p:nvSpPr>
        <p:spPr>
          <a:xfrm>
            <a:off x="2520525" y="1563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2"/>
          <p:cNvSpPr/>
          <p:nvPr/>
        </p:nvSpPr>
        <p:spPr>
          <a:xfrm>
            <a:off x="2520525" y="1716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2"/>
          <p:cNvSpPr/>
          <p:nvPr/>
        </p:nvSpPr>
        <p:spPr>
          <a:xfrm>
            <a:off x="2520525" y="1868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2"/>
          <p:cNvSpPr/>
          <p:nvPr/>
        </p:nvSpPr>
        <p:spPr>
          <a:xfrm>
            <a:off x="2520525" y="2020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2"/>
          <p:cNvSpPr/>
          <p:nvPr/>
        </p:nvSpPr>
        <p:spPr>
          <a:xfrm>
            <a:off x="2520525" y="2173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2"/>
          <p:cNvSpPr/>
          <p:nvPr/>
        </p:nvSpPr>
        <p:spPr>
          <a:xfrm>
            <a:off x="2520525" y="2325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2"/>
          <p:cNvSpPr/>
          <p:nvPr/>
        </p:nvSpPr>
        <p:spPr>
          <a:xfrm>
            <a:off x="2520525" y="2478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2"/>
          <p:cNvSpPr/>
          <p:nvPr/>
        </p:nvSpPr>
        <p:spPr>
          <a:xfrm>
            <a:off x="2520525" y="2630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2"/>
          <p:cNvSpPr/>
          <p:nvPr/>
        </p:nvSpPr>
        <p:spPr>
          <a:xfrm>
            <a:off x="2520525" y="2782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2"/>
          <p:cNvSpPr/>
          <p:nvPr/>
        </p:nvSpPr>
        <p:spPr>
          <a:xfrm>
            <a:off x="2520525" y="2935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2"/>
          <p:cNvSpPr/>
          <p:nvPr/>
        </p:nvSpPr>
        <p:spPr>
          <a:xfrm>
            <a:off x="2520525" y="3087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2"/>
          <p:cNvSpPr/>
          <p:nvPr/>
        </p:nvSpPr>
        <p:spPr>
          <a:xfrm>
            <a:off x="2520525" y="3240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2"/>
          <p:cNvSpPr/>
          <p:nvPr/>
        </p:nvSpPr>
        <p:spPr>
          <a:xfrm>
            <a:off x="2520525" y="3392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2"/>
          <p:cNvSpPr/>
          <p:nvPr/>
        </p:nvSpPr>
        <p:spPr>
          <a:xfrm>
            <a:off x="2520525" y="3544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72"/>
          <p:cNvSpPr/>
          <p:nvPr/>
        </p:nvSpPr>
        <p:spPr>
          <a:xfrm>
            <a:off x="4203325" y="1496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93" name="Google Shape;593;p72"/>
          <p:cNvSpPr/>
          <p:nvPr/>
        </p:nvSpPr>
        <p:spPr>
          <a:xfrm>
            <a:off x="4203325" y="18016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2"/>
          <p:cNvSpPr/>
          <p:nvPr/>
        </p:nvSpPr>
        <p:spPr>
          <a:xfrm>
            <a:off x="4203325" y="21064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95" name="Google Shape;595;p72"/>
          <p:cNvSpPr/>
          <p:nvPr/>
        </p:nvSpPr>
        <p:spPr>
          <a:xfrm>
            <a:off x="4203325" y="24112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2"/>
          <p:cNvSpPr/>
          <p:nvPr/>
        </p:nvSpPr>
        <p:spPr>
          <a:xfrm>
            <a:off x="4203325" y="27160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97" name="Google Shape;597;p72"/>
          <p:cNvSpPr/>
          <p:nvPr/>
        </p:nvSpPr>
        <p:spPr>
          <a:xfrm>
            <a:off x="4203325" y="3020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8" name="Google Shape;598;p72"/>
          <p:cNvCxnSpPr>
            <a:endCxn id="597" idx="2"/>
          </p:cNvCxnSpPr>
          <p:nvPr/>
        </p:nvCxnSpPr>
        <p:spPr>
          <a:xfrm flipH="1" rot="10800000">
            <a:off x="2680825" y="310095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72"/>
          <p:cNvCxnSpPr>
            <a:stCxn id="591" idx="3"/>
            <a:endCxn id="596" idx="2"/>
          </p:cNvCxnSpPr>
          <p:nvPr/>
        </p:nvCxnSpPr>
        <p:spPr>
          <a:xfrm flipH="1" rot="10800000">
            <a:off x="2680725" y="279630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72"/>
          <p:cNvCxnSpPr>
            <a:stCxn id="591" idx="3"/>
            <a:endCxn id="595" idx="2"/>
          </p:cNvCxnSpPr>
          <p:nvPr/>
        </p:nvCxnSpPr>
        <p:spPr>
          <a:xfrm flipH="1" rot="10800000">
            <a:off x="2680725" y="249150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72"/>
          <p:cNvCxnSpPr>
            <a:endCxn id="594" idx="2"/>
          </p:cNvCxnSpPr>
          <p:nvPr/>
        </p:nvCxnSpPr>
        <p:spPr>
          <a:xfrm flipH="1" rot="10800000">
            <a:off x="2680825" y="2186550"/>
            <a:ext cx="1522500" cy="14382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72"/>
          <p:cNvCxnSpPr/>
          <p:nvPr/>
        </p:nvCxnSpPr>
        <p:spPr>
          <a:xfrm>
            <a:off x="2680875" y="1659975"/>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72"/>
          <p:cNvCxnSpPr/>
          <p:nvPr/>
        </p:nvCxnSpPr>
        <p:spPr>
          <a:xfrm>
            <a:off x="2680775" y="1659825"/>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72"/>
          <p:cNvCxnSpPr/>
          <p:nvPr/>
        </p:nvCxnSpPr>
        <p:spPr>
          <a:xfrm>
            <a:off x="2680775" y="1659825"/>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72"/>
          <p:cNvCxnSpPr/>
          <p:nvPr/>
        </p:nvCxnSpPr>
        <p:spPr>
          <a:xfrm>
            <a:off x="2680875" y="1659975"/>
            <a:ext cx="1522500" cy="14382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72"/>
          <p:cNvCxnSpPr/>
          <p:nvPr/>
        </p:nvCxnSpPr>
        <p:spPr>
          <a:xfrm>
            <a:off x="2680875" y="1812375"/>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72"/>
          <p:cNvCxnSpPr/>
          <p:nvPr/>
        </p:nvCxnSpPr>
        <p:spPr>
          <a:xfrm>
            <a:off x="2680875" y="1812375"/>
            <a:ext cx="1522500" cy="6762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72"/>
          <p:cNvCxnSpPr/>
          <p:nvPr/>
        </p:nvCxnSpPr>
        <p:spPr>
          <a:xfrm>
            <a:off x="2680875" y="1812375"/>
            <a:ext cx="1522500" cy="9810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72"/>
          <p:cNvCxnSpPr/>
          <p:nvPr/>
        </p:nvCxnSpPr>
        <p:spPr>
          <a:xfrm>
            <a:off x="2680875" y="1812375"/>
            <a:ext cx="1522500" cy="12858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72"/>
          <p:cNvCxnSpPr/>
          <p:nvPr/>
        </p:nvCxnSpPr>
        <p:spPr>
          <a:xfrm>
            <a:off x="2680775" y="135240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72"/>
          <p:cNvCxnSpPr/>
          <p:nvPr/>
        </p:nvCxnSpPr>
        <p:spPr>
          <a:xfrm>
            <a:off x="2680675" y="135225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72"/>
          <p:cNvCxnSpPr/>
          <p:nvPr/>
        </p:nvCxnSpPr>
        <p:spPr>
          <a:xfrm>
            <a:off x="2680675" y="135225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72"/>
          <p:cNvCxnSpPr/>
          <p:nvPr/>
        </p:nvCxnSpPr>
        <p:spPr>
          <a:xfrm>
            <a:off x="2680775" y="1352400"/>
            <a:ext cx="1522500" cy="14382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72"/>
          <p:cNvCxnSpPr>
            <a:endCxn id="593" idx="2"/>
          </p:cNvCxnSpPr>
          <p:nvPr/>
        </p:nvCxnSpPr>
        <p:spPr>
          <a:xfrm>
            <a:off x="2680825" y="1504650"/>
            <a:ext cx="1522500" cy="3771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72"/>
          <p:cNvCxnSpPr>
            <a:endCxn id="594" idx="2"/>
          </p:cNvCxnSpPr>
          <p:nvPr/>
        </p:nvCxnSpPr>
        <p:spPr>
          <a:xfrm>
            <a:off x="2680525" y="1504650"/>
            <a:ext cx="1522800" cy="6819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72"/>
          <p:cNvCxnSpPr>
            <a:endCxn id="595" idx="2"/>
          </p:cNvCxnSpPr>
          <p:nvPr/>
        </p:nvCxnSpPr>
        <p:spPr>
          <a:xfrm>
            <a:off x="2680525" y="1504650"/>
            <a:ext cx="1522800" cy="9867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72"/>
          <p:cNvCxnSpPr>
            <a:endCxn id="596" idx="2"/>
          </p:cNvCxnSpPr>
          <p:nvPr/>
        </p:nvCxnSpPr>
        <p:spPr>
          <a:xfrm>
            <a:off x="2680825" y="1504650"/>
            <a:ext cx="1522500" cy="12915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72"/>
          <p:cNvCxnSpPr/>
          <p:nvPr/>
        </p:nvCxnSpPr>
        <p:spPr>
          <a:xfrm>
            <a:off x="2680775" y="196200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72"/>
          <p:cNvCxnSpPr/>
          <p:nvPr/>
        </p:nvCxnSpPr>
        <p:spPr>
          <a:xfrm>
            <a:off x="2680675" y="196185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72"/>
          <p:cNvCxnSpPr/>
          <p:nvPr/>
        </p:nvCxnSpPr>
        <p:spPr>
          <a:xfrm>
            <a:off x="2680675" y="196185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72"/>
          <p:cNvCxnSpPr>
            <a:endCxn id="595" idx="2"/>
          </p:cNvCxnSpPr>
          <p:nvPr/>
        </p:nvCxnSpPr>
        <p:spPr>
          <a:xfrm>
            <a:off x="2680825" y="2104950"/>
            <a:ext cx="1522500" cy="3864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72"/>
          <p:cNvCxnSpPr>
            <a:endCxn id="596" idx="2"/>
          </p:cNvCxnSpPr>
          <p:nvPr/>
        </p:nvCxnSpPr>
        <p:spPr>
          <a:xfrm>
            <a:off x="2680825" y="2104650"/>
            <a:ext cx="1522500" cy="6915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72"/>
          <p:cNvCxnSpPr>
            <a:endCxn id="597" idx="2"/>
          </p:cNvCxnSpPr>
          <p:nvPr/>
        </p:nvCxnSpPr>
        <p:spPr>
          <a:xfrm>
            <a:off x="2680825" y="2104650"/>
            <a:ext cx="1522500" cy="9963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72"/>
          <p:cNvCxnSpPr>
            <a:stCxn id="591" idx="3"/>
            <a:endCxn id="593" idx="2"/>
          </p:cNvCxnSpPr>
          <p:nvPr/>
        </p:nvCxnSpPr>
        <p:spPr>
          <a:xfrm flipH="1" rot="10800000">
            <a:off x="2680725" y="1881600"/>
            <a:ext cx="1522500" cy="17433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72"/>
          <p:cNvCxnSpPr>
            <a:stCxn id="591" idx="3"/>
            <a:endCxn id="592" idx="2"/>
          </p:cNvCxnSpPr>
          <p:nvPr/>
        </p:nvCxnSpPr>
        <p:spPr>
          <a:xfrm flipH="1" rot="10800000">
            <a:off x="2680725" y="1577100"/>
            <a:ext cx="1522500" cy="20478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72"/>
          <p:cNvCxnSpPr/>
          <p:nvPr/>
        </p:nvCxnSpPr>
        <p:spPr>
          <a:xfrm>
            <a:off x="2680875" y="1355175"/>
            <a:ext cx="1522500" cy="14382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72"/>
          <p:cNvCxnSpPr/>
          <p:nvPr/>
        </p:nvCxnSpPr>
        <p:spPr>
          <a:xfrm>
            <a:off x="2680875" y="1507575"/>
            <a:ext cx="1522500" cy="12858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72"/>
          <p:cNvCxnSpPr/>
          <p:nvPr/>
        </p:nvCxnSpPr>
        <p:spPr>
          <a:xfrm>
            <a:off x="2680675" y="165705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72"/>
          <p:cNvCxnSpPr/>
          <p:nvPr/>
        </p:nvCxnSpPr>
        <p:spPr>
          <a:xfrm>
            <a:off x="2680825" y="1799850"/>
            <a:ext cx="1522500" cy="9963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72"/>
          <p:cNvCxnSpPr>
            <a:endCxn id="592" idx="2"/>
          </p:cNvCxnSpPr>
          <p:nvPr/>
        </p:nvCxnSpPr>
        <p:spPr>
          <a:xfrm>
            <a:off x="2680825" y="1338750"/>
            <a:ext cx="1522500" cy="238200"/>
          </a:xfrm>
          <a:prstGeom prst="straightConnector1">
            <a:avLst/>
          </a:prstGeom>
          <a:noFill/>
          <a:ln cap="flat" cmpd="sng" w="9525">
            <a:solidFill>
              <a:schemeClr val="dk2"/>
            </a:solidFill>
            <a:prstDash val="solid"/>
            <a:round/>
            <a:headEnd len="med" w="med" type="none"/>
            <a:tailEnd len="med" w="med" type="none"/>
          </a:ln>
        </p:spPr>
      </p:cxnSp>
      <p:cxnSp>
        <p:nvCxnSpPr>
          <p:cNvPr id="631" name="Google Shape;631;p72"/>
          <p:cNvCxnSpPr>
            <a:endCxn id="597" idx="2"/>
          </p:cNvCxnSpPr>
          <p:nvPr/>
        </p:nvCxnSpPr>
        <p:spPr>
          <a:xfrm flipH="1" rot="10800000">
            <a:off x="2680825" y="3100950"/>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632" name="Google Shape;632;p72"/>
          <p:cNvCxnSpPr>
            <a:endCxn id="596" idx="2"/>
          </p:cNvCxnSpPr>
          <p:nvPr/>
        </p:nvCxnSpPr>
        <p:spPr>
          <a:xfrm flipH="1" rot="10800000">
            <a:off x="2680825" y="2796150"/>
            <a:ext cx="1522500" cy="67620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72"/>
          <p:cNvCxnSpPr>
            <a:endCxn id="595" idx="2"/>
          </p:cNvCxnSpPr>
          <p:nvPr/>
        </p:nvCxnSpPr>
        <p:spPr>
          <a:xfrm flipH="1" rot="10800000">
            <a:off x="2680825" y="2491350"/>
            <a:ext cx="1522500" cy="9810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72"/>
          <p:cNvCxnSpPr>
            <a:endCxn id="594" idx="2"/>
          </p:cNvCxnSpPr>
          <p:nvPr/>
        </p:nvCxnSpPr>
        <p:spPr>
          <a:xfrm flipH="1" rot="10800000">
            <a:off x="2680825" y="2186550"/>
            <a:ext cx="1522500" cy="12858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72"/>
          <p:cNvCxnSpPr>
            <a:endCxn id="593" idx="2"/>
          </p:cNvCxnSpPr>
          <p:nvPr/>
        </p:nvCxnSpPr>
        <p:spPr>
          <a:xfrm flipH="1" rot="10800000">
            <a:off x="2680825" y="1881750"/>
            <a:ext cx="1522500" cy="15906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72"/>
          <p:cNvCxnSpPr>
            <a:endCxn id="592" idx="2"/>
          </p:cNvCxnSpPr>
          <p:nvPr/>
        </p:nvCxnSpPr>
        <p:spPr>
          <a:xfrm flipH="1" rot="10800000">
            <a:off x="2680825" y="1576950"/>
            <a:ext cx="1522500" cy="189540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72"/>
          <p:cNvCxnSpPr>
            <a:endCxn id="597" idx="2"/>
          </p:cNvCxnSpPr>
          <p:nvPr/>
        </p:nvCxnSpPr>
        <p:spPr>
          <a:xfrm>
            <a:off x="2680825" y="2253150"/>
            <a:ext cx="1522500" cy="847800"/>
          </a:xfrm>
          <a:prstGeom prst="straightConnector1">
            <a:avLst/>
          </a:prstGeom>
          <a:noFill/>
          <a:ln cap="flat" cmpd="sng" w="9525">
            <a:solidFill>
              <a:schemeClr val="dk2"/>
            </a:solidFill>
            <a:prstDash val="solid"/>
            <a:round/>
            <a:headEnd len="med" w="med" type="none"/>
            <a:tailEnd len="med" w="med" type="none"/>
          </a:ln>
        </p:spPr>
      </p:cxnSp>
      <p:cxnSp>
        <p:nvCxnSpPr>
          <p:cNvPr id="638" name="Google Shape;638;p72"/>
          <p:cNvCxnSpPr>
            <a:endCxn id="596" idx="2"/>
          </p:cNvCxnSpPr>
          <p:nvPr/>
        </p:nvCxnSpPr>
        <p:spPr>
          <a:xfrm>
            <a:off x="2680825" y="2253150"/>
            <a:ext cx="1522500" cy="543000"/>
          </a:xfrm>
          <a:prstGeom prst="straightConnector1">
            <a:avLst/>
          </a:prstGeom>
          <a:noFill/>
          <a:ln cap="flat" cmpd="sng" w="9525">
            <a:solidFill>
              <a:schemeClr val="dk2"/>
            </a:solidFill>
            <a:prstDash val="solid"/>
            <a:round/>
            <a:headEnd len="med" w="med" type="none"/>
            <a:tailEnd len="med" w="med" type="none"/>
          </a:ln>
        </p:spPr>
      </p:cxnSp>
      <p:cxnSp>
        <p:nvCxnSpPr>
          <p:cNvPr id="639" name="Google Shape;639;p72"/>
          <p:cNvCxnSpPr>
            <a:endCxn id="595" idx="2"/>
          </p:cNvCxnSpPr>
          <p:nvPr/>
        </p:nvCxnSpPr>
        <p:spPr>
          <a:xfrm>
            <a:off x="2680825" y="2253150"/>
            <a:ext cx="1522500" cy="238200"/>
          </a:xfrm>
          <a:prstGeom prst="straightConnector1">
            <a:avLst/>
          </a:prstGeom>
          <a:noFill/>
          <a:ln cap="flat" cmpd="sng" w="9525">
            <a:solidFill>
              <a:schemeClr val="dk2"/>
            </a:solidFill>
            <a:prstDash val="solid"/>
            <a:round/>
            <a:headEnd len="med" w="med" type="none"/>
            <a:tailEnd len="med" w="med" type="none"/>
          </a:ln>
        </p:spPr>
      </p:cxnSp>
      <p:cxnSp>
        <p:nvCxnSpPr>
          <p:cNvPr id="640" name="Google Shape;640;p72"/>
          <p:cNvCxnSpPr>
            <a:endCxn id="594" idx="2"/>
          </p:cNvCxnSpPr>
          <p:nvPr/>
        </p:nvCxnSpPr>
        <p:spPr>
          <a:xfrm flipH="1" rot="10800000">
            <a:off x="2680825" y="2186550"/>
            <a:ext cx="1522500" cy="66600"/>
          </a:xfrm>
          <a:prstGeom prst="straightConnector1">
            <a:avLst/>
          </a:prstGeom>
          <a:noFill/>
          <a:ln cap="flat" cmpd="sng" w="9525">
            <a:solidFill>
              <a:schemeClr val="dk2"/>
            </a:solidFill>
            <a:prstDash val="solid"/>
            <a:round/>
            <a:headEnd len="med" w="med" type="none"/>
            <a:tailEnd len="med" w="med" type="none"/>
          </a:ln>
        </p:spPr>
      </p:cxnSp>
      <p:cxnSp>
        <p:nvCxnSpPr>
          <p:cNvPr id="641" name="Google Shape;641;p72"/>
          <p:cNvCxnSpPr>
            <a:endCxn id="593" idx="2"/>
          </p:cNvCxnSpPr>
          <p:nvPr/>
        </p:nvCxnSpPr>
        <p:spPr>
          <a:xfrm flipH="1" rot="10800000">
            <a:off x="2680825" y="1881750"/>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p72"/>
          <p:cNvCxnSpPr>
            <a:endCxn id="592" idx="2"/>
          </p:cNvCxnSpPr>
          <p:nvPr/>
        </p:nvCxnSpPr>
        <p:spPr>
          <a:xfrm flipH="1" rot="10800000">
            <a:off x="2680825" y="1576950"/>
            <a:ext cx="1522500" cy="676200"/>
          </a:xfrm>
          <a:prstGeom prst="straightConnector1">
            <a:avLst/>
          </a:prstGeom>
          <a:noFill/>
          <a:ln cap="flat" cmpd="sng" w="9525">
            <a:solidFill>
              <a:schemeClr val="dk2"/>
            </a:solidFill>
            <a:prstDash val="solid"/>
            <a:round/>
            <a:headEnd len="med" w="med" type="none"/>
            <a:tailEnd len="med" w="med" type="none"/>
          </a:ln>
        </p:spPr>
      </p:cxnSp>
      <p:cxnSp>
        <p:nvCxnSpPr>
          <p:cNvPr id="643" name="Google Shape;643;p72"/>
          <p:cNvCxnSpPr/>
          <p:nvPr/>
        </p:nvCxnSpPr>
        <p:spPr>
          <a:xfrm flipH="1" rot="10800000">
            <a:off x="2680825" y="279615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644" name="Google Shape;644;p72"/>
          <p:cNvCxnSpPr/>
          <p:nvPr/>
        </p:nvCxnSpPr>
        <p:spPr>
          <a:xfrm flipH="1" rot="10800000">
            <a:off x="2680725" y="249150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645" name="Google Shape;645;p72"/>
          <p:cNvCxnSpPr/>
          <p:nvPr/>
        </p:nvCxnSpPr>
        <p:spPr>
          <a:xfrm flipH="1" rot="10800000">
            <a:off x="2680725" y="218670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646" name="Google Shape;646;p72"/>
          <p:cNvCxnSpPr/>
          <p:nvPr/>
        </p:nvCxnSpPr>
        <p:spPr>
          <a:xfrm flipH="1" rot="10800000">
            <a:off x="2680825" y="1881750"/>
            <a:ext cx="1522500" cy="143820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72"/>
          <p:cNvCxnSpPr/>
          <p:nvPr/>
        </p:nvCxnSpPr>
        <p:spPr>
          <a:xfrm flipH="1" rot="10800000">
            <a:off x="2680725" y="1576800"/>
            <a:ext cx="1522500" cy="174330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72"/>
          <p:cNvCxnSpPr>
            <a:endCxn id="597" idx="2"/>
          </p:cNvCxnSpPr>
          <p:nvPr/>
        </p:nvCxnSpPr>
        <p:spPr>
          <a:xfrm flipH="1" rot="10800000">
            <a:off x="2680825" y="3100950"/>
            <a:ext cx="1522500" cy="21900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72"/>
          <p:cNvCxnSpPr>
            <a:endCxn id="597" idx="2"/>
          </p:cNvCxnSpPr>
          <p:nvPr/>
        </p:nvCxnSpPr>
        <p:spPr>
          <a:xfrm flipH="1" rot="10800000">
            <a:off x="2680825" y="3100950"/>
            <a:ext cx="1522500" cy="666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72"/>
          <p:cNvCxnSpPr>
            <a:endCxn id="596" idx="2"/>
          </p:cNvCxnSpPr>
          <p:nvPr/>
        </p:nvCxnSpPr>
        <p:spPr>
          <a:xfrm flipH="1" rot="10800000">
            <a:off x="2680825" y="2796150"/>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72"/>
          <p:cNvCxnSpPr>
            <a:endCxn id="596" idx="2"/>
          </p:cNvCxnSpPr>
          <p:nvPr/>
        </p:nvCxnSpPr>
        <p:spPr>
          <a:xfrm flipH="1" rot="10800000">
            <a:off x="2680825" y="2796150"/>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72"/>
          <p:cNvCxnSpPr>
            <a:endCxn id="595" idx="2"/>
          </p:cNvCxnSpPr>
          <p:nvPr/>
        </p:nvCxnSpPr>
        <p:spPr>
          <a:xfrm flipH="1" rot="10800000">
            <a:off x="2680825" y="2491350"/>
            <a:ext cx="1522500" cy="6762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72"/>
          <p:cNvCxnSpPr>
            <a:endCxn id="594" idx="2"/>
          </p:cNvCxnSpPr>
          <p:nvPr/>
        </p:nvCxnSpPr>
        <p:spPr>
          <a:xfrm flipH="1" rot="10800000">
            <a:off x="2680825" y="2186550"/>
            <a:ext cx="1522500" cy="9810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72"/>
          <p:cNvCxnSpPr>
            <a:endCxn id="593" idx="2"/>
          </p:cNvCxnSpPr>
          <p:nvPr/>
        </p:nvCxnSpPr>
        <p:spPr>
          <a:xfrm flipH="1" rot="10800000">
            <a:off x="2680825" y="1881750"/>
            <a:ext cx="1522500" cy="12858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72"/>
          <p:cNvCxnSpPr>
            <a:stCxn id="588" idx="3"/>
            <a:endCxn id="592" idx="2"/>
          </p:cNvCxnSpPr>
          <p:nvPr/>
        </p:nvCxnSpPr>
        <p:spPr>
          <a:xfrm flipH="1" rot="10800000">
            <a:off x="2680725" y="1577100"/>
            <a:ext cx="1522500" cy="15906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72"/>
          <p:cNvCxnSpPr/>
          <p:nvPr/>
        </p:nvCxnSpPr>
        <p:spPr>
          <a:xfrm flipH="1" rot="10800000">
            <a:off x="2680825" y="249135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72"/>
          <p:cNvCxnSpPr/>
          <p:nvPr/>
        </p:nvCxnSpPr>
        <p:spPr>
          <a:xfrm flipH="1" rot="10800000">
            <a:off x="2680725" y="218670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72"/>
          <p:cNvCxnSpPr/>
          <p:nvPr/>
        </p:nvCxnSpPr>
        <p:spPr>
          <a:xfrm flipH="1" rot="10800000">
            <a:off x="2680725" y="188190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72"/>
          <p:cNvCxnSpPr/>
          <p:nvPr/>
        </p:nvCxnSpPr>
        <p:spPr>
          <a:xfrm flipH="1" rot="10800000">
            <a:off x="2680825" y="1576950"/>
            <a:ext cx="1522500" cy="14382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72"/>
          <p:cNvCxnSpPr>
            <a:endCxn id="597" idx="2"/>
          </p:cNvCxnSpPr>
          <p:nvPr/>
        </p:nvCxnSpPr>
        <p:spPr>
          <a:xfrm>
            <a:off x="2680825" y="3015150"/>
            <a:ext cx="1522500" cy="858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72"/>
          <p:cNvCxnSpPr>
            <a:endCxn id="596" idx="2"/>
          </p:cNvCxnSpPr>
          <p:nvPr/>
        </p:nvCxnSpPr>
        <p:spPr>
          <a:xfrm flipH="1" rot="10800000">
            <a:off x="2680825" y="2796150"/>
            <a:ext cx="1522500" cy="2190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72"/>
          <p:cNvCxnSpPr>
            <a:endCxn id="597" idx="2"/>
          </p:cNvCxnSpPr>
          <p:nvPr/>
        </p:nvCxnSpPr>
        <p:spPr>
          <a:xfrm>
            <a:off x="2680825" y="2862750"/>
            <a:ext cx="1522500" cy="2382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72"/>
          <p:cNvCxnSpPr>
            <a:endCxn id="596" idx="2"/>
          </p:cNvCxnSpPr>
          <p:nvPr/>
        </p:nvCxnSpPr>
        <p:spPr>
          <a:xfrm flipH="1" rot="10800000">
            <a:off x="2680825" y="2796150"/>
            <a:ext cx="1522500" cy="669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72"/>
          <p:cNvCxnSpPr>
            <a:endCxn id="595" idx="2"/>
          </p:cNvCxnSpPr>
          <p:nvPr/>
        </p:nvCxnSpPr>
        <p:spPr>
          <a:xfrm flipH="1" rot="10800000">
            <a:off x="2680825" y="2491350"/>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72"/>
          <p:cNvCxnSpPr>
            <a:endCxn id="594" idx="2"/>
          </p:cNvCxnSpPr>
          <p:nvPr/>
        </p:nvCxnSpPr>
        <p:spPr>
          <a:xfrm flipH="1" rot="10800000">
            <a:off x="2680825" y="2186550"/>
            <a:ext cx="1522500" cy="6762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72"/>
          <p:cNvCxnSpPr>
            <a:endCxn id="593" idx="2"/>
          </p:cNvCxnSpPr>
          <p:nvPr/>
        </p:nvCxnSpPr>
        <p:spPr>
          <a:xfrm flipH="1" rot="10800000">
            <a:off x="2680825" y="1881750"/>
            <a:ext cx="1522500" cy="9810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72"/>
          <p:cNvCxnSpPr>
            <a:endCxn id="592" idx="2"/>
          </p:cNvCxnSpPr>
          <p:nvPr/>
        </p:nvCxnSpPr>
        <p:spPr>
          <a:xfrm flipH="1" rot="10800000">
            <a:off x="2680825" y="1576950"/>
            <a:ext cx="1522500" cy="12858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72"/>
          <p:cNvCxnSpPr/>
          <p:nvPr/>
        </p:nvCxnSpPr>
        <p:spPr>
          <a:xfrm flipH="1" rot="10800000">
            <a:off x="2680825" y="218655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72"/>
          <p:cNvCxnSpPr/>
          <p:nvPr/>
        </p:nvCxnSpPr>
        <p:spPr>
          <a:xfrm flipH="1" rot="10800000">
            <a:off x="2680725" y="188190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72"/>
          <p:cNvCxnSpPr/>
          <p:nvPr/>
        </p:nvCxnSpPr>
        <p:spPr>
          <a:xfrm flipH="1" rot="10800000">
            <a:off x="2680725" y="1577100"/>
            <a:ext cx="1522500" cy="11334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72"/>
          <p:cNvCxnSpPr>
            <a:endCxn id="597" idx="2"/>
          </p:cNvCxnSpPr>
          <p:nvPr/>
        </p:nvCxnSpPr>
        <p:spPr>
          <a:xfrm>
            <a:off x="2680825" y="2710350"/>
            <a:ext cx="1522500" cy="3906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72"/>
          <p:cNvCxnSpPr>
            <a:endCxn id="596" idx="2"/>
          </p:cNvCxnSpPr>
          <p:nvPr/>
        </p:nvCxnSpPr>
        <p:spPr>
          <a:xfrm>
            <a:off x="2680825" y="2710350"/>
            <a:ext cx="1522500" cy="858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72"/>
          <p:cNvCxnSpPr>
            <a:endCxn id="595" idx="2"/>
          </p:cNvCxnSpPr>
          <p:nvPr/>
        </p:nvCxnSpPr>
        <p:spPr>
          <a:xfrm flipH="1" rot="10800000">
            <a:off x="2680825" y="2491350"/>
            <a:ext cx="1522500" cy="219000"/>
          </a:xfrm>
          <a:prstGeom prst="straightConnector1">
            <a:avLst/>
          </a:prstGeom>
          <a:noFill/>
          <a:ln cap="flat" cmpd="sng" w="9525">
            <a:solidFill>
              <a:schemeClr val="dk2"/>
            </a:solidFill>
            <a:prstDash val="solid"/>
            <a:round/>
            <a:headEnd len="med" w="med" type="none"/>
            <a:tailEnd len="med" w="med" type="none"/>
          </a:ln>
        </p:spPr>
      </p:cxnSp>
      <p:cxnSp>
        <p:nvCxnSpPr>
          <p:cNvPr id="674" name="Google Shape;674;p72"/>
          <p:cNvCxnSpPr>
            <a:endCxn id="597" idx="2"/>
          </p:cNvCxnSpPr>
          <p:nvPr/>
        </p:nvCxnSpPr>
        <p:spPr>
          <a:xfrm>
            <a:off x="2680825" y="2557950"/>
            <a:ext cx="1522500" cy="54300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72"/>
          <p:cNvCxnSpPr>
            <a:endCxn id="596" idx="2"/>
          </p:cNvCxnSpPr>
          <p:nvPr/>
        </p:nvCxnSpPr>
        <p:spPr>
          <a:xfrm>
            <a:off x="2680825" y="2557950"/>
            <a:ext cx="1522500" cy="23820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72"/>
          <p:cNvCxnSpPr>
            <a:endCxn id="595" idx="2"/>
          </p:cNvCxnSpPr>
          <p:nvPr/>
        </p:nvCxnSpPr>
        <p:spPr>
          <a:xfrm flipH="1" rot="10800000">
            <a:off x="2680825" y="2491350"/>
            <a:ext cx="1522500" cy="6690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72"/>
          <p:cNvCxnSpPr>
            <a:endCxn id="594" idx="2"/>
          </p:cNvCxnSpPr>
          <p:nvPr/>
        </p:nvCxnSpPr>
        <p:spPr>
          <a:xfrm flipH="1" rot="10800000">
            <a:off x="2680825" y="2186550"/>
            <a:ext cx="1522500" cy="371400"/>
          </a:xfrm>
          <a:prstGeom prst="straightConnector1">
            <a:avLst/>
          </a:prstGeom>
          <a:noFill/>
          <a:ln cap="flat" cmpd="sng" w="9525">
            <a:solidFill>
              <a:schemeClr val="dk2"/>
            </a:solidFill>
            <a:prstDash val="solid"/>
            <a:round/>
            <a:headEnd len="med" w="med" type="none"/>
            <a:tailEnd len="med" w="med" type="none"/>
          </a:ln>
        </p:spPr>
      </p:cxnSp>
      <p:cxnSp>
        <p:nvCxnSpPr>
          <p:cNvPr id="678" name="Google Shape;678;p72"/>
          <p:cNvCxnSpPr>
            <a:endCxn id="593" idx="2"/>
          </p:cNvCxnSpPr>
          <p:nvPr/>
        </p:nvCxnSpPr>
        <p:spPr>
          <a:xfrm flipH="1" rot="10800000">
            <a:off x="2680825" y="1881750"/>
            <a:ext cx="1522500" cy="67620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72"/>
          <p:cNvCxnSpPr>
            <a:endCxn id="592" idx="2"/>
          </p:cNvCxnSpPr>
          <p:nvPr/>
        </p:nvCxnSpPr>
        <p:spPr>
          <a:xfrm flipH="1" rot="10800000">
            <a:off x="2680825" y="1576950"/>
            <a:ext cx="1522500" cy="98100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72"/>
          <p:cNvCxnSpPr/>
          <p:nvPr/>
        </p:nvCxnSpPr>
        <p:spPr>
          <a:xfrm flipH="1" rot="10800000">
            <a:off x="2680825" y="1881750"/>
            <a:ext cx="1522500" cy="523800"/>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72"/>
          <p:cNvCxnSpPr/>
          <p:nvPr/>
        </p:nvCxnSpPr>
        <p:spPr>
          <a:xfrm flipH="1" rot="10800000">
            <a:off x="2680725" y="1577100"/>
            <a:ext cx="1522500" cy="828600"/>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72"/>
          <p:cNvCxnSpPr>
            <a:endCxn id="597" idx="2"/>
          </p:cNvCxnSpPr>
          <p:nvPr/>
        </p:nvCxnSpPr>
        <p:spPr>
          <a:xfrm>
            <a:off x="2680825" y="2405550"/>
            <a:ext cx="1522500" cy="69540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72"/>
          <p:cNvCxnSpPr>
            <a:endCxn id="596" idx="2"/>
          </p:cNvCxnSpPr>
          <p:nvPr/>
        </p:nvCxnSpPr>
        <p:spPr>
          <a:xfrm>
            <a:off x="2680825" y="2405550"/>
            <a:ext cx="1522500" cy="390600"/>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72"/>
          <p:cNvCxnSpPr>
            <a:endCxn id="595" idx="2"/>
          </p:cNvCxnSpPr>
          <p:nvPr/>
        </p:nvCxnSpPr>
        <p:spPr>
          <a:xfrm>
            <a:off x="2680825" y="2405550"/>
            <a:ext cx="1522500" cy="85800"/>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72"/>
          <p:cNvCxnSpPr>
            <a:endCxn id="594" idx="2"/>
          </p:cNvCxnSpPr>
          <p:nvPr/>
        </p:nvCxnSpPr>
        <p:spPr>
          <a:xfrm flipH="1" rot="10800000">
            <a:off x="2680825" y="2186550"/>
            <a:ext cx="1522500" cy="219000"/>
          </a:xfrm>
          <a:prstGeom prst="straightConnector1">
            <a:avLst/>
          </a:prstGeom>
          <a:noFill/>
          <a:ln cap="flat" cmpd="sng" w="9525">
            <a:solidFill>
              <a:schemeClr val="dk2"/>
            </a:solidFill>
            <a:prstDash val="solid"/>
            <a:round/>
            <a:headEnd len="med" w="med" type="none"/>
            <a:tailEnd len="med" w="med" type="none"/>
          </a:ln>
        </p:spPr>
      </p:cxnSp>
      <p:sp>
        <p:nvSpPr>
          <p:cNvPr id="686" name="Google Shape;686;p72"/>
          <p:cNvSpPr/>
          <p:nvPr/>
        </p:nvSpPr>
        <p:spPr>
          <a:xfrm>
            <a:off x="5761275" y="2222775"/>
            <a:ext cx="160200" cy="160200"/>
          </a:xfrm>
          <a:prstGeom prst="rect">
            <a:avLst/>
          </a:prstGeom>
          <a:solidFill>
            <a:schemeClr val="lt2"/>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7" name="Google Shape;687;p72"/>
          <p:cNvCxnSpPr>
            <a:endCxn id="686" idx="1"/>
          </p:cNvCxnSpPr>
          <p:nvPr/>
        </p:nvCxnSpPr>
        <p:spPr>
          <a:xfrm>
            <a:off x="4363575" y="1576875"/>
            <a:ext cx="1397700" cy="726000"/>
          </a:xfrm>
          <a:prstGeom prst="straightConnector1">
            <a:avLst/>
          </a:prstGeom>
          <a:noFill/>
          <a:ln cap="flat" cmpd="sng" w="9525">
            <a:solidFill>
              <a:schemeClr val="dk2"/>
            </a:solidFill>
            <a:prstDash val="solid"/>
            <a:round/>
            <a:headEnd len="med" w="med" type="none"/>
            <a:tailEnd len="med" w="med" type="none"/>
          </a:ln>
        </p:spPr>
      </p:cxnSp>
      <p:cxnSp>
        <p:nvCxnSpPr>
          <p:cNvPr id="688" name="Google Shape;688;p72"/>
          <p:cNvCxnSpPr>
            <a:stCxn id="593" idx="6"/>
            <a:endCxn id="686" idx="1"/>
          </p:cNvCxnSpPr>
          <p:nvPr/>
        </p:nvCxnSpPr>
        <p:spPr>
          <a:xfrm>
            <a:off x="4363525" y="1881750"/>
            <a:ext cx="1397700" cy="421200"/>
          </a:xfrm>
          <a:prstGeom prst="straightConnector1">
            <a:avLst/>
          </a:prstGeom>
          <a:noFill/>
          <a:ln cap="flat" cmpd="sng" w="9525">
            <a:solidFill>
              <a:schemeClr val="dk2"/>
            </a:solidFill>
            <a:prstDash val="solid"/>
            <a:round/>
            <a:headEnd len="med" w="med" type="none"/>
            <a:tailEnd len="med" w="med" type="none"/>
          </a:ln>
        </p:spPr>
      </p:cxnSp>
      <p:cxnSp>
        <p:nvCxnSpPr>
          <p:cNvPr id="689" name="Google Shape;689;p72"/>
          <p:cNvCxnSpPr>
            <a:endCxn id="686" idx="1"/>
          </p:cNvCxnSpPr>
          <p:nvPr/>
        </p:nvCxnSpPr>
        <p:spPr>
          <a:xfrm>
            <a:off x="4363575" y="2186475"/>
            <a:ext cx="1397700" cy="116400"/>
          </a:xfrm>
          <a:prstGeom prst="straightConnector1">
            <a:avLst/>
          </a:prstGeom>
          <a:noFill/>
          <a:ln cap="flat" cmpd="sng" w="9525">
            <a:solidFill>
              <a:schemeClr val="dk2"/>
            </a:solidFill>
            <a:prstDash val="solid"/>
            <a:round/>
            <a:headEnd len="med" w="med" type="none"/>
            <a:tailEnd len="med" w="med" type="none"/>
          </a:ln>
        </p:spPr>
      </p:cxnSp>
      <p:cxnSp>
        <p:nvCxnSpPr>
          <p:cNvPr id="690" name="Google Shape;690;p72"/>
          <p:cNvCxnSpPr>
            <a:endCxn id="686" idx="1"/>
          </p:cNvCxnSpPr>
          <p:nvPr/>
        </p:nvCxnSpPr>
        <p:spPr>
          <a:xfrm flipH="1" rot="10800000">
            <a:off x="4363575" y="2302875"/>
            <a:ext cx="1397700" cy="1884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72"/>
          <p:cNvCxnSpPr>
            <a:endCxn id="686" idx="1"/>
          </p:cNvCxnSpPr>
          <p:nvPr/>
        </p:nvCxnSpPr>
        <p:spPr>
          <a:xfrm flipH="1" rot="10800000">
            <a:off x="4363575" y="2302875"/>
            <a:ext cx="1397700" cy="4932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72"/>
          <p:cNvCxnSpPr>
            <a:endCxn id="686" idx="1"/>
          </p:cNvCxnSpPr>
          <p:nvPr/>
        </p:nvCxnSpPr>
        <p:spPr>
          <a:xfrm flipH="1" rot="10800000">
            <a:off x="4363575" y="2302875"/>
            <a:ext cx="1397700" cy="798000"/>
          </a:xfrm>
          <a:prstGeom prst="straightConnector1">
            <a:avLst/>
          </a:prstGeom>
          <a:noFill/>
          <a:ln cap="flat" cmpd="sng" w="9525">
            <a:solidFill>
              <a:schemeClr val="dk2"/>
            </a:solidFill>
            <a:prstDash val="solid"/>
            <a:round/>
            <a:headEnd len="med" w="med" type="none"/>
            <a:tailEnd len="med" w="med" type="none"/>
          </a:ln>
        </p:spPr>
      </p:cxnSp>
      <p:sp>
        <p:nvSpPr>
          <p:cNvPr id="693" name="Google Shape;693;p72"/>
          <p:cNvSpPr txBox="1"/>
          <p:nvPr/>
        </p:nvSpPr>
        <p:spPr>
          <a:xfrm>
            <a:off x="1862485" y="3946025"/>
            <a:ext cx="1609500" cy="25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Vocabulary size</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 sz="1200">
                <a:solidFill>
                  <a:srgbClr val="CC0000"/>
                </a:solidFill>
                <a:latin typeface="Calibri"/>
                <a:ea typeface="Calibri"/>
                <a:cs typeface="Calibri"/>
                <a:sym typeface="Calibri"/>
              </a:rPr>
              <a:t>~450,000</a:t>
            </a:r>
            <a:endParaRPr sz="1200">
              <a:solidFill>
                <a:srgbClr val="CC0000"/>
              </a:solidFill>
              <a:latin typeface="Calibri"/>
              <a:ea typeface="Calibri"/>
              <a:cs typeface="Calibri"/>
              <a:sym typeface="Calibri"/>
            </a:endParaRPr>
          </a:p>
        </p:txBody>
      </p:sp>
      <p:sp>
        <p:nvSpPr>
          <p:cNvPr id="694" name="Google Shape;694;p72"/>
          <p:cNvSpPr txBox="1"/>
          <p:nvPr/>
        </p:nvSpPr>
        <p:spPr>
          <a:xfrm>
            <a:off x="3718224" y="3862958"/>
            <a:ext cx="12210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Word vector dimension</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 sz="1200">
                <a:solidFill>
                  <a:srgbClr val="3C78D8"/>
                </a:solidFill>
                <a:latin typeface="Calibri"/>
                <a:ea typeface="Calibri"/>
                <a:cs typeface="Calibri"/>
                <a:sym typeface="Calibri"/>
              </a:rPr>
              <a:t>300</a:t>
            </a:r>
            <a:endParaRPr sz="1200">
              <a:solidFill>
                <a:srgbClr val="3C78D8"/>
              </a:solidFill>
              <a:latin typeface="Calibri"/>
              <a:ea typeface="Calibri"/>
              <a:cs typeface="Calibri"/>
              <a:sym typeface="Calibri"/>
            </a:endParaRPr>
          </a:p>
        </p:txBody>
      </p:sp>
      <p:sp>
        <p:nvSpPr>
          <p:cNvPr id="695" name="Google Shape;695;p72"/>
          <p:cNvSpPr txBox="1"/>
          <p:nvPr/>
        </p:nvSpPr>
        <p:spPr>
          <a:xfrm>
            <a:off x="5378724" y="3710558"/>
            <a:ext cx="12210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Log Co-</a:t>
            </a:r>
            <a:r>
              <a:rPr lang="en" sz="1200">
                <a:solidFill>
                  <a:schemeClr val="dk1"/>
                </a:solidFill>
                <a:latin typeface="Calibri"/>
                <a:ea typeface="Calibri"/>
                <a:cs typeface="Calibri"/>
                <a:sym typeface="Calibri"/>
              </a:rPr>
              <a:t>occurrence</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 sz="1200">
                <a:solidFill>
                  <a:schemeClr val="dk1"/>
                </a:solidFill>
                <a:latin typeface="Calibri"/>
                <a:ea typeface="Calibri"/>
                <a:cs typeface="Calibri"/>
                <a:sym typeface="Calibri"/>
              </a:rPr>
              <a:t>Prediction</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 sz="1200">
                <a:solidFill>
                  <a:srgbClr val="6AA84F"/>
                </a:solidFill>
                <a:latin typeface="Calibri"/>
                <a:ea typeface="Calibri"/>
                <a:cs typeface="Calibri"/>
                <a:sym typeface="Calibri"/>
              </a:rPr>
              <a:t>R</a:t>
            </a:r>
            <a:endParaRPr sz="1200">
              <a:solidFill>
                <a:srgbClr val="6AA84F"/>
              </a:solidFill>
              <a:latin typeface="Calibri"/>
              <a:ea typeface="Calibri"/>
              <a:cs typeface="Calibri"/>
              <a:sym typeface="Calibri"/>
            </a:endParaRPr>
          </a:p>
        </p:txBody>
      </p:sp>
      <p:sp>
        <p:nvSpPr>
          <p:cNvPr id="696" name="Google Shape;696;p72"/>
          <p:cNvSpPr/>
          <p:nvPr/>
        </p:nvSpPr>
        <p:spPr>
          <a:xfrm>
            <a:off x="2444325" y="1182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2"/>
          <p:cNvSpPr/>
          <p:nvPr/>
        </p:nvSpPr>
        <p:spPr>
          <a:xfrm>
            <a:off x="2444325" y="1335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2"/>
          <p:cNvSpPr/>
          <p:nvPr/>
        </p:nvSpPr>
        <p:spPr>
          <a:xfrm>
            <a:off x="2444325" y="1487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2"/>
          <p:cNvSpPr/>
          <p:nvPr/>
        </p:nvSpPr>
        <p:spPr>
          <a:xfrm>
            <a:off x="2444325" y="1639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2"/>
          <p:cNvSpPr/>
          <p:nvPr/>
        </p:nvSpPr>
        <p:spPr>
          <a:xfrm>
            <a:off x="2444325" y="1792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2"/>
          <p:cNvSpPr/>
          <p:nvPr/>
        </p:nvSpPr>
        <p:spPr>
          <a:xfrm>
            <a:off x="2444325" y="1944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2"/>
          <p:cNvSpPr/>
          <p:nvPr/>
        </p:nvSpPr>
        <p:spPr>
          <a:xfrm>
            <a:off x="2444325" y="2097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2"/>
          <p:cNvSpPr/>
          <p:nvPr/>
        </p:nvSpPr>
        <p:spPr>
          <a:xfrm>
            <a:off x="2444325" y="2249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2"/>
          <p:cNvSpPr/>
          <p:nvPr/>
        </p:nvSpPr>
        <p:spPr>
          <a:xfrm>
            <a:off x="2444325" y="2401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2"/>
          <p:cNvSpPr/>
          <p:nvPr/>
        </p:nvSpPr>
        <p:spPr>
          <a:xfrm>
            <a:off x="2444325" y="2554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2"/>
          <p:cNvSpPr/>
          <p:nvPr/>
        </p:nvSpPr>
        <p:spPr>
          <a:xfrm>
            <a:off x="2444325" y="2706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2"/>
          <p:cNvSpPr/>
          <p:nvPr/>
        </p:nvSpPr>
        <p:spPr>
          <a:xfrm>
            <a:off x="2444325" y="2859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2"/>
          <p:cNvSpPr/>
          <p:nvPr/>
        </p:nvSpPr>
        <p:spPr>
          <a:xfrm>
            <a:off x="2444325" y="3011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2"/>
          <p:cNvSpPr/>
          <p:nvPr/>
        </p:nvSpPr>
        <p:spPr>
          <a:xfrm>
            <a:off x="2444325" y="3163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2"/>
          <p:cNvSpPr/>
          <p:nvPr/>
        </p:nvSpPr>
        <p:spPr>
          <a:xfrm>
            <a:off x="2444325" y="3316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2"/>
          <p:cNvSpPr/>
          <p:nvPr/>
        </p:nvSpPr>
        <p:spPr>
          <a:xfrm>
            <a:off x="2444325" y="3468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2"/>
          <p:cNvSpPr/>
          <p:nvPr/>
        </p:nvSpPr>
        <p:spPr>
          <a:xfrm>
            <a:off x="4279525" y="15730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3" name="Google Shape;713;p72"/>
          <p:cNvSpPr/>
          <p:nvPr/>
        </p:nvSpPr>
        <p:spPr>
          <a:xfrm>
            <a:off x="4279525" y="1877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2"/>
          <p:cNvSpPr/>
          <p:nvPr/>
        </p:nvSpPr>
        <p:spPr>
          <a:xfrm>
            <a:off x="4279525" y="21826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5" name="Google Shape;715;p72"/>
          <p:cNvSpPr/>
          <p:nvPr/>
        </p:nvSpPr>
        <p:spPr>
          <a:xfrm>
            <a:off x="4279525" y="24874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2"/>
          <p:cNvSpPr/>
          <p:nvPr/>
        </p:nvSpPr>
        <p:spPr>
          <a:xfrm>
            <a:off x="4279525" y="27922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7" name="Google Shape;717;p72"/>
          <p:cNvSpPr/>
          <p:nvPr/>
        </p:nvSpPr>
        <p:spPr>
          <a:xfrm>
            <a:off x="4279525" y="30970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8" name="Google Shape;718;p72"/>
          <p:cNvCxnSpPr/>
          <p:nvPr/>
        </p:nvCxnSpPr>
        <p:spPr>
          <a:xfrm>
            <a:off x="4439775" y="1653075"/>
            <a:ext cx="1397700" cy="7260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p72"/>
          <p:cNvCxnSpPr/>
          <p:nvPr/>
        </p:nvCxnSpPr>
        <p:spPr>
          <a:xfrm>
            <a:off x="4439725" y="1957950"/>
            <a:ext cx="1397700" cy="4212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p72"/>
          <p:cNvCxnSpPr/>
          <p:nvPr/>
        </p:nvCxnSpPr>
        <p:spPr>
          <a:xfrm>
            <a:off x="4439775" y="2262675"/>
            <a:ext cx="1397700" cy="1164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p72"/>
          <p:cNvCxnSpPr/>
          <p:nvPr/>
        </p:nvCxnSpPr>
        <p:spPr>
          <a:xfrm flipH="1" rot="10800000">
            <a:off x="4439775" y="2379075"/>
            <a:ext cx="1397700" cy="1884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72"/>
          <p:cNvCxnSpPr/>
          <p:nvPr/>
        </p:nvCxnSpPr>
        <p:spPr>
          <a:xfrm flipH="1" rot="10800000">
            <a:off x="4439775" y="2379075"/>
            <a:ext cx="1397700" cy="4932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72"/>
          <p:cNvCxnSpPr/>
          <p:nvPr/>
        </p:nvCxnSpPr>
        <p:spPr>
          <a:xfrm flipH="1" rot="10800000">
            <a:off x="4439775" y="2379075"/>
            <a:ext cx="1397700" cy="79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0" name="Shape 1880"/>
        <p:cNvGrpSpPr/>
        <p:nvPr/>
      </p:nvGrpSpPr>
      <p:grpSpPr>
        <a:xfrm>
          <a:off x="0" y="0"/>
          <a:ext cx="0" cy="0"/>
          <a:chOff x="0" y="0"/>
          <a:chExt cx="0" cy="0"/>
        </a:xfrm>
      </p:grpSpPr>
      <p:sp>
        <p:nvSpPr>
          <p:cNvPr id="1881" name="Google Shape;1881;p108"/>
          <p:cNvSpPr txBox="1"/>
          <p:nvPr>
            <p:ph type="title"/>
          </p:nvPr>
        </p:nvSpPr>
        <p:spPr>
          <a:xfrm>
            <a:off x="363775" y="200025"/>
            <a:ext cx="74145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RNNs have greatly improved perplexity</a:t>
            </a:r>
            <a:endParaRPr/>
          </a:p>
        </p:txBody>
      </p:sp>
      <p:grpSp>
        <p:nvGrpSpPr>
          <p:cNvPr id="1882" name="Google Shape;1882;p108"/>
          <p:cNvGrpSpPr/>
          <p:nvPr/>
        </p:nvGrpSpPr>
        <p:grpSpPr>
          <a:xfrm>
            <a:off x="2033082" y="1078830"/>
            <a:ext cx="5745150" cy="2439353"/>
            <a:chOff x="2710776" y="1438440"/>
            <a:chExt cx="7660200" cy="3252470"/>
          </a:xfrm>
        </p:grpSpPr>
        <p:sp>
          <p:nvSpPr>
            <p:cNvPr id="1883" name="Google Shape;1883;p108"/>
            <p:cNvSpPr/>
            <p:nvPr/>
          </p:nvSpPr>
          <p:spPr>
            <a:xfrm>
              <a:off x="2710776" y="1550720"/>
              <a:ext cx="7660200" cy="2892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4" name="Google Shape;1884;p108"/>
            <p:cNvSpPr/>
            <p:nvPr/>
          </p:nvSpPr>
          <p:spPr>
            <a:xfrm>
              <a:off x="9016314" y="1438440"/>
              <a:ext cx="1075690" cy="3252470"/>
            </a:xfrm>
            <a:custGeom>
              <a:rect b="b" l="l" r="r" t="t"/>
              <a:pathLst>
                <a:path extrusionOk="0" h="3252470" w="1075690">
                  <a:moveTo>
                    <a:pt x="0" y="0"/>
                  </a:moveTo>
                  <a:lnTo>
                    <a:pt x="1075270" y="0"/>
                  </a:lnTo>
                  <a:lnTo>
                    <a:pt x="1075270" y="3252091"/>
                  </a:lnTo>
                  <a:lnTo>
                    <a:pt x="0" y="3252091"/>
                  </a:lnTo>
                  <a:lnTo>
                    <a:pt x="0" y="0"/>
                  </a:lnTo>
                  <a:close/>
                </a:path>
              </a:pathLst>
            </a:custGeom>
            <a:noFill/>
            <a:ln cap="flat" cmpd="sng" w="28575">
              <a:solidFill>
                <a:srgbClr val="00B0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885" name="Google Shape;1885;p108"/>
          <p:cNvSpPr/>
          <p:nvPr/>
        </p:nvSpPr>
        <p:spPr>
          <a:xfrm>
            <a:off x="1525829" y="1483080"/>
            <a:ext cx="428148" cy="57150"/>
          </a:xfrm>
          <a:custGeom>
            <a:rect b="b" l="l" r="r" t="t"/>
            <a:pathLst>
              <a:path extrusionOk="0" h="76200" w="570864">
                <a:moveTo>
                  <a:pt x="553684" y="28219"/>
                </a:moveTo>
                <a:lnTo>
                  <a:pt x="506679" y="28219"/>
                </a:lnTo>
                <a:lnTo>
                  <a:pt x="507199" y="47256"/>
                </a:lnTo>
                <a:lnTo>
                  <a:pt x="494503" y="47599"/>
                </a:lnTo>
                <a:lnTo>
                  <a:pt x="495274" y="76161"/>
                </a:lnTo>
                <a:lnTo>
                  <a:pt x="570420" y="36029"/>
                </a:lnTo>
                <a:lnTo>
                  <a:pt x="553684" y="28219"/>
                </a:lnTo>
                <a:close/>
              </a:path>
              <a:path extrusionOk="0" h="76200" w="570864">
                <a:moveTo>
                  <a:pt x="493988" y="28561"/>
                </a:moveTo>
                <a:lnTo>
                  <a:pt x="0" y="41897"/>
                </a:lnTo>
                <a:lnTo>
                  <a:pt x="520" y="60934"/>
                </a:lnTo>
                <a:lnTo>
                  <a:pt x="494503" y="47599"/>
                </a:lnTo>
                <a:lnTo>
                  <a:pt x="493988" y="28561"/>
                </a:lnTo>
                <a:close/>
              </a:path>
              <a:path extrusionOk="0" h="76200" w="570864">
                <a:moveTo>
                  <a:pt x="506679" y="28219"/>
                </a:moveTo>
                <a:lnTo>
                  <a:pt x="493988" y="28561"/>
                </a:lnTo>
                <a:lnTo>
                  <a:pt x="494503" y="47599"/>
                </a:lnTo>
                <a:lnTo>
                  <a:pt x="507199" y="47256"/>
                </a:lnTo>
                <a:lnTo>
                  <a:pt x="506679" y="28219"/>
                </a:lnTo>
                <a:close/>
              </a:path>
              <a:path extrusionOk="0" h="76200" w="570864">
                <a:moveTo>
                  <a:pt x="493217" y="0"/>
                </a:moveTo>
                <a:lnTo>
                  <a:pt x="493988" y="28561"/>
                </a:lnTo>
                <a:lnTo>
                  <a:pt x="506679" y="28219"/>
                </a:lnTo>
                <a:lnTo>
                  <a:pt x="553684" y="28219"/>
                </a:lnTo>
                <a:lnTo>
                  <a:pt x="493217"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6" name="Google Shape;1886;p108"/>
          <p:cNvSpPr txBox="1"/>
          <p:nvPr/>
        </p:nvSpPr>
        <p:spPr>
          <a:xfrm>
            <a:off x="360496" y="1386459"/>
            <a:ext cx="1361100" cy="1146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n</a:t>
            </a:r>
            <a:r>
              <a:rPr lang="en" sz="1500">
                <a:solidFill>
                  <a:schemeClr val="dk1"/>
                </a:solidFill>
                <a:latin typeface="Calibri"/>
                <a:ea typeface="Calibri"/>
                <a:cs typeface="Calibri"/>
                <a:sym typeface="Calibri"/>
              </a:rPr>
              <a:t>-gram model</a:t>
            </a:r>
            <a:endParaRPr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203200" lvl="0" marL="228600" marR="0" rtl="0" algn="l">
              <a:lnSpc>
                <a:spcPct val="100000"/>
              </a:lnSpc>
              <a:spcBef>
                <a:spcPts val="1300"/>
              </a:spcBef>
              <a:spcAft>
                <a:spcPts val="0"/>
              </a:spcAft>
              <a:buNone/>
            </a:pPr>
            <a:r>
              <a:rPr lang="en" sz="1500">
                <a:solidFill>
                  <a:schemeClr val="dk1"/>
                </a:solidFill>
                <a:latin typeface="Calibri"/>
                <a:ea typeface="Calibri"/>
                <a:cs typeface="Calibri"/>
                <a:sym typeface="Calibri"/>
              </a:rPr>
              <a:t>Increasingly  complex RNNs</a:t>
            </a:r>
            <a:endParaRPr sz="1500">
              <a:solidFill>
                <a:schemeClr val="dk1"/>
              </a:solidFill>
              <a:latin typeface="Calibri"/>
              <a:ea typeface="Calibri"/>
              <a:cs typeface="Calibri"/>
              <a:sym typeface="Calibri"/>
            </a:endParaRPr>
          </a:p>
        </p:txBody>
      </p:sp>
      <p:sp>
        <p:nvSpPr>
          <p:cNvPr id="1887" name="Google Shape;1887;p108"/>
          <p:cNvSpPr/>
          <p:nvPr/>
        </p:nvSpPr>
        <p:spPr>
          <a:xfrm>
            <a:off x="1795976" y="1616849"/>
            <a:ext cx="57150" cy="1711642"/>
          </a:xfrm>
          <a:custGeom>
            <a:rect b="b" l="l" r="r" t="t"/>
            <a:pathLst>
              <a:path extrusionOk="0" h="2282190" w="76200">
                <a:moveTo>
                  <a:pt x="28575" y="2205799"/>
                </a:moveTo>
                <a:lnTo>
                  <a:pt x="0" y="2205799"/>
                </a:lnTo>
                <a:lnTo>
                  <a:pt x="38100" y="2281999"/>
                </a:lnTo>
                <a:lnTo>
                  <a:pt x="69850" y="2218499"/>
                </a:lnTo>
                <a:lnTo>
                  <a:pt x="28575" y="2218499"/>
                </a:lnTo>
                <a:lnTo>
                  <a:pt x="28575" y="2205799"/>
                </a:lnTo>
                <a:close/>
              </a:path>
              <a:path extrusionOk="0" h="2282190" w="76200">
                <a:moveTo>
                  <a:pt x="47625" y="0"/>
                </a:moveTo>
                <a:lnTo>
                  <a:pt x="28575" y="0"/>
                </a:lnTo>
                <a:lnTo>
                  <a:pt x="28575" y="2218499"/>
                </a:lnTo>
                <a:lnTo>
                  <a:pt x="47625" y="2218499"/>
                </a:lnTo>
                <a:lnTo>
                  <a:pt x="47625" y="0"/>
                </a:lnTo>
                <a:close/>
              </a:path>
              <a:path extrusionOk="0" h="2282190" w="76200">
                <a:moveTo>
                  <a:pt x="76200" y="2205799"/>
                </a:moveTo>
                <a:lnTo>
                  <a:pt x="47625" y="2205799"/>
                </a:lnTo>
                <a:lnTo>
                  <a:pt x="47625" y="2218499"/>
                </a:lnTo>
                <a:lnTo>
                  <a:pt x="69850" y="2218499"/>
                </a:lnTo>
                <a:lnTo>
                  <a:pt x="76200" y="2205799"/>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8" name="Google Shape;1888;p108"/>
          <p:cNvSpPr txBox="1"/>
          <p:nvPr/>
        </p:nvSpPr>
        <p:spPr>
          <a:xfrm>
            <a:off x="2334177" y="3594734"/>
            <a:ext cx="5698500" cy="917700"/>
          </a:xfrm>
          <a:prstGeom prst="rect">
            <a:avLst/>
          </a:prstGeom>
          <a:noFill/>
          <a:ln>
            <a:noFill/>
          </a:ln>
        </p:spPr>
        <p:txBody>
          <a:bodyPr anchorCtr="0" anchor="t" bIns="0" lIns="0" spcFirstLastPara="1" rIns="0" wrap="square" tIns="9525">
            <a:spAutoFit/>
          </a:bodyPr>
          <a:lstStyle/>
          <a:p>
            <a:pPr indent="-139700" lvl="0" marL="4305300" marR="0" rtl="0" algn="l">
              <a:lnSpc>
                <a:spcPct val="100000"/>
              </a:lnSpc>
              <a:spcBef>
                <a:spcPts val="0"/>
              </a:spcBef>
              <a:spcAft>
                <a:spcPts val="0"/>
              </a:spcAft>
              <a:buNone/>
            </a:pPr>
            <a:r>
              <a:rPr lang="en" sz="1500">
                <a:solidFill>
                  <a:schemeClr val="dk1"/>
                </a:solidFill>
                <a:latin typeface="Calibri"/>
                <a:ea typeface="Calibri"/>
                <a:cs typeface="Calibri"/>
                <a:sym typeface="Calibri"/>
              </a:rPr>
              <a:t>Perplexity improves  (lower is better)</a:t>
            </a:r>
            <a:endParaRPr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 sz="1100">
                <a:solidFill>
                  <a:schemeClr val="dk1"/>
                </a:solidFill>
                <a:latin typeface="Calibri"/>
                <a:ea typeface="Calibri"/>
                <a:cs typeface="Calibri"/>
                <a:sym typeface="Calibri"/>
              </a:rPr>
              <a:t>Source: </a:t>
            </a:r>
            <a:r>
              <a:rPr lang="en" sz="1100" u="sng">
                <a:solidFill>
                  <a:schemeClr val="dk1"/>
                </a:solidFill>
                <a:latin typeface="Calibri"/>
                <a:ea typeface="Calibri"/>
                <a:cs typeface="Calibri"/>
                <a:sym typeface="Calibri"/>
              </a:rPr>
              <a:t>https://research.fb.com/building-an-efficient-neural-language-model-over-a-billion-words/</a:t>
            </a:r>
            <a:endParaRPr sz="1100">
              <a:solidFill>
                <a:schemeClr val="dk1"/>
              </a:solidFill>
              <a:latin typeface="Calibri"/>
              <a:ea typeface="Calibri"/>
              <a:cs typeface="Calibri"/>
              <a:sym typeface="Calibri"/>
            </a:endParaRPr>
          </a:p>
        </p:txBody>
      </p:sp>
      <p:sp>
        <p:nvSpPr>
          <p:cNvPr id="1889" name="Google Shape;1889;p108"/>
          <p:cNvSpPr/>
          <p:nvPr/>
        </p:nvSpPr>
        <p:spPr>
          <a:xfrm>
            <a:off x="7914293" y="1371571"/>
            <a:ext cx="57150" cy="1956911"/>
          </a:xfrm>
          <a:custGeom>
            <a:rect b="b" l="l" r="r" t="t"/>
            <a:pathLst>
              <a:path extrusionOk="0" h="2609215" w="76200">
                <a:moveTo>
                  <a:pt x="0" y="2532697"/>
                </a:moveTo>
                <a:lnTo>
                  <a:pt x="37820" y="2609037"/>
                </a:lnTo>
                <a:lnTo>
                  <a:pt x="69833" y="2545562"/>
                </a:lnTo>
                <a:lnTo>
                  <a:pt x="47574" y="2545562"/>
                </a:lnTo>
                <a:lnTo>
                  <a:pt x="28524" y="2545499"/>
                </a:lnTo>
                <a:lnTo>
                  <a:pt x="28569" y="2532797"/>
                </a:lnTo>
                <a:lnTo>
                  <a:pt x="0" y="2532697"/>
                </a:lnTo>
                <a:close/>
              </a:path>
              <a:path extrusionOk="0" h="2609215" w="76200">
                <a:moveTo>
                  <a:pt x="28569" y="2532797"/>
                </a:moveTo>
                <a:lnTo>
                  <a:pt x="28524" y="2545499"/>
                </a:lnTo>
                <a:lnTo>
                  <a:pt x="47574" y="2545562"/>
                </a:lnTo>
                <a:lnTo>
                  <a:pt x="47619" y="2532864"/>
                </a:lnTo>
                <a:lnTo>
                  <a:pt x="28569" y="2532797"/>
                </a:lnTo>
                <a:close/>
              </a:path>
              <a:path extrusionOk="0" h="2609215" w="76200">
                <a:moveTo>
                  <a:pt x="47619" y="2532864"/>
                </a:moveTo>
                <a:lnTo>
                  <a:pt x="47574" y="2545562"/>
                </a:lnTo>
                <a:lnTo>
                  <a:pt x="69833" y="2545562"/>
                </a:lnTo>
                <a:lnTo>
                  <a:pt x="76187" y="2532964"/>
                </a:lnTo>
                <a:lnTo>
                  <a:pt x="47619" y="2532864"/>
                </a:lnTo>
                <a:close/>
              </a:path>
              <a:path extrusionOk="0" h="2609215" w="76200">
                <a:moveTo>
                  <a:pt x="37655" y="0"/>
                </a:moveTo>
                <a:lnTo>
                  <a:pt x="28569" y="2532797"/>
                </a:lnTo>
                <a:lnTo>
                  <a:pt x="47619" y="2532864"/>
                </a:lnTo>
                <a:lnTo>
                  <a:pt x="56705" y="76"/>
                </a:lnTo>
                <a:lnTo>
                  <a:pt x="37655" y="0"/>
                </a:lnTo>
                <a:close/>
              </a:path>
            </a:pathLst>
          </a:custGeom>
          <a:solidFill>
            <a:srgbClr val="00B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109"/>
          <p:cNvSpPr txBox="1"/>
          <p:nvPr>
            <p:ph type="title"/>
          </p:nvPr>
        </p:nvSpPr>
        <p:spPr>
          <a:xfrm>
            <a:off x="363775" y="200025"/>
            <a:ext cx="76665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Why should we care about Language Modeling?</a:t>
            </a:r>
            <a:endParaRPr/>
          </a:p>
        </p:txBody>
      </p:sp>
      <p:sp>
        <p:nvSpPr>
          <p:cNvPr id="1895" name="Google Shape;1895;p109"/>
          <p:cNvSpPr txBox="1"/>
          <p:nvPr/>
        </p:nvSpPr>
        <p:spPr>
          <a:xfrm>
            <a:off x="363775" y="863726"/>
            <a:ext cx="8109000" cy="3728700"/>
          </a:xfrm>
          <a:prstGeom prst="rect">
            <a:avLst/>
          </a:prstGeom>
          <a:noFill/>
          <a:ln>
            <a:noFill/>
          </a:ln>
        </p:spPr>
        <p:txBody>
          <a:bodyPr anchorCtr="0" anchor="t" bIns="0" lIns="0" spcFirstLastPara="1" rIns="0" wrap="square" tIns="9525">
            <a:spAutoFit/>
          </a:bodyPr>
          <a:lstStyle/>
          <a:p>
            <a:pPr indent="-254000" lvl="0" marL="266700" marR="28956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Calibri"/>
                <a:ea typeface="Calibri"/>
                <a:cs typeface="Calibri"/>
                <a:sym typeface="Calibri"/>
              </a:rPr>
              <a:t>Language Modeling is a </a:t>
            </a:r>
            <a:r>
              <a:rPr b="1" lang="en" sz="1800">
                <a:solidFill>
                  <a:schemeClr val="dk1"/>
                </a:solidFill>
                <a:latin typeface="Calibri"/>
                <a:ea typeface="Calibri"/>
                <a:cs typeface="Calibri"/>
                <a:sym typeface="Calibri"/>
              </a:rPr>
              <a:t>benchmark task</a:t>
            </a:r>
            <a:r>
              <a:rPr lang="en" sz="1800">
                <a:solidFill>
                  <a:schemeClr val="dk1"/>
                </a:solidFill>
                <a:latin typeface="Calibri"/>
                <a:ea typeface="Calibri"/>
                <a:cs typeface="Calibri"/>
                <a:sym typeface="Calibri"/>
              </a:rPr>
              <a:t> that helps us </a:t>
            </a:r>
            <a:r>
              <a:rPr b="1" lang="en" sz="1800">
                <a:solidFill>
                  <a:schemeClr val="dk1"/>
                </a:solidFill>
                <a:latin typeface="Calibri"/>
                <a:ea typeface="Calibri"/>
                <a:cs typeface="Calibri"/>
                <a:sym typeface="Calibri"/>
              </a:rPr>
              <a:t>measure our progress</a:t>
            </a:r>
            <a:r>
              <a:rPr lang="en" sz="1800">
                <a:solidFill>
                  <a:schemeClr val="dk1"/>
                </a:solidFill>
                <a:latin typeface="Calibri"/>
                <a:ea typeface="Calibri"/>
                <a:cs typeface="Calibri"/>
                <a:sym typeface="Calibri"/>
              </a:rPr>
              <a:t> on understanding language</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8C1515"/>
              </a:buClr>
              <a:buSzPts val="2600"/>
              <a:buFont typeface="Times New Roman"/>
              <a:buNone/>
            </a:pPr>
            <a:r>
              <a:t/>
            </a:r>
            <a:endParaRPr sz="2600">
              <a:solidFill>
                <a:schemeClr val="dk1"/>
              </a:solidFill>
              <a:latin typeface="Calibri"/>
              <a:ea typeface="Calibri"/>
              <a:cs typeface="Calibri"/>
              <a:sym typeface="Calibri"/>
            </a:endParaRPr>
          </a:p>
          <a:p>
            <a:pPr indent="-254000" lvl="0" marL="266700" marR="0" rtl="0" algn="l">
              <a:lnSpc>
                <a:spcPct val="1008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Language Modeling is a </a:t>
            </a:r>
            <a:r>
              <a:rPr b="1" lang="en" sz="1800">
                <a:solidFill>
                  <a:schemeClr val="dk1"/>
                </a:solidFill>
                <a:latin typeface="Calibri"/>
                <a:ea typeface="Calibri"/>
                <a:cs typeface="Calibri"/>
                <a:sym typeface="Calibri"/>
              </a:rPr>
              <a:t>subcomponent</a:t>
            </a:r>
            <a:r>
              <a:rPr lang="en" sz="1800">
                <a:solidFill>
                  <a:schemeClr val="dk1"/>
                </a:solidFill>
                <a:latin typeface="Calibri"/>
                <a:ea typeface="Calibri"/>
                <a:cs typeface="Calibri"/>
                <a:sym typeface="Calibri"/>
              </a:rPr>
              <a:t> of many NLP tasks, especially those </a:t>
            </a:r>
            <a:r>
              <a:rPr lang="en" sz="1800">
                <a:latin typeface="Calibri"/>
                <a:ea typeface="Calibri"/>
                <a:cs typeface="Calibri"/>
                <a:sym typeface="Calibri"/>
              </a:rPr>
              <a:t>involving </a:t>
            </a:r>
            <a:r>
              <a:rPr lang="en" sz="1800">
                <a:solidFill>
                  <a:srgbClr val="00B050"/>
                </a:solidFill>
                <a:latin typeface="Calibri"/>
                <a:ea typeface="Calibri"/>
                <a:cs typeface="Calibri"/>
                <a:sym typeface="Calibri"/>
              </a:rPr>
              <a:t> generating text </a:t>
            </a:r>
            <a:r>
              <a:rPr lang="en" sz="1800">
                <a:latin typeface="Calibri"/>
                <a:ea typeface="Calibri"/>
                <a:cs typeface="Calibri"/>
                <a:sym typeface="Calibri"/>
              </a:rPr>
              <a:t>or </a:t>
            </a:r>
            <a:r>
              <a:rPr lang="en" sz="1800">
                <a:solidFill>
                  <a:srgbClr val="00B050"/>
                </a:solidFill>
                <a:latin typeface="Calibri"/>
                <a:ea typeface="Calibri"/>
                <a:cs typeface="Calibri"/>
                <a:sym typeface="Calibri"/>
              </a:rPr>
              <a:t>estimating the probability of text</a:t>
            </a:r>
            <a:r>
              <a:rPr lang="en" sz="1800">
                <a:latin typeface="Calibri"/>
                <a:ea typeface="Calibri"/>
                <a:cs typeface="Calibri"/>
                <a:sym typeface="Calibri"/>
              </a:rPr>
              <a:t>:</a:t>
            </a:r>
            <a:endParaRPr sz="1800">
              <a:latin typeface="Calibri"/>
              <a:ea typeface="Calibri"/>
              <a:cs typeface="Calibri"/>
              <a:sym typeface="Calibri"/>
            </a:endParaRPr>
          </a:p>
          <a:p>
            <a:pPr indent="-219075" lvl="1" marL="457200" marR="0" rtl="0" algn="l">
              <a:lnSpc>
                <a:spcPct val="100000"/>
              </a:lnSpc>
              <a:spcBef>
                <a:spcPts val="1000"/>
              </a:spcBef>
              <a:spcAft>
                <a:spcPts val="0"/>
              </a:spcAft>
              <a:buSzPts val="1500"/>
              <a:buFont typeface="Calibri"/>
              <a:buChar char="•"/>
            </a:pPr>
            <a:r>
              <a:rPr i="0" lang="en" sz="1500" u="none" cap="none" strike="noStrike">
                <a:latin typeface="Calibri"/>
                <a:ea typeface="Calibri"/>
                <a:cs typeface="Calibri"/>
                <a:sym typeface="Calibri"/>
              </a:rPr>
              <a:t>Predictive typing</a:t>
            </a:r>
            <a:endParaRPr i="0" sz="1500" u="none" cap="none" strike="noStrike">
              <a:latin typeface="Calibri"/>
              <a:ea typeface="Calibri"/>
              <a:cs typeface="Calibri"/>
              <a:sym typeface="Calibri"/>
            </a:endParaRPr>
          </a:p>
          <a:p>
            <a:pPr indent="-219075" lvl="1" marL="457200" marR="0" rtl="0" algn="l">
              <a:lnSpc>
                <a:spcPct val="100000"/>
              </a:lnSpc>
              <a:spcBef>
                <a:spcPts val="0"/>
              </a:spcBef>
              <a:spcAft>
                <a:spcPts val="0"/>
              </a:spcAft>
              <a:buSzPts val="1500"/>
              <a:buFont typeface="Calibri"/>
              <a:buChar char="•"/>
            </a:pPr>
            <a:r>
              <a:rPr i="0" lang="en" sz="1500" u="none" cap="none" strike="noStrike">
                <a:latin typeface="Calibri"/>
                <a:ea typeface="Calibri"/>
                <a:cs typeface="Calibri"/>
                <a:sym typeface="Calibri"/>
              </a:rPr>
              <a:t>Speech recognition</a:t>
            </a:r>
            <a:endParaRPr i="0" sz="1500" u="none" cap="none" strike="noStrike">
              <a:latin typeface="Calibri"/>
              <a:ea typeface="Calibri"/>
              <a:cs typeface="Calibri"/>
              <a:sym typeface="Calibri"/>
            </a:endParaRPr>
          </a:p>
          <a:p>
            <a:pPr indent="-219075" lvl="1" marL="457200" marR="0" rtl="0" algn="l">
              <a:lnSpc>
                <a:spcPct val="100000"/>
              </a:lnSpc>
              <a:spcBef>
                <a:spcPts val="0"/>
              </a:spcBef>
              <a:spcAft>
                <a:spcPts val="0"/>
              </a:spcAft>
              <a:buSzPts val="1500"/>
              <a:buFont typeface="Calibri"/>
              <a:buChar char="•"/>
            </a:pPr>
            <a:r>
              <a:rPr i="0" lang="en" sz="1500" u="none" cap="none" strike="noStrike">
                <a:latin typeface="Calibri"/>
                <a:ea typeface="Calibri"/>
                <a:cs typeface="Calibri"/>
                <a:sym typeface="Calibri"/>
              </a:rPr>
              <a:t>Handwriting recognition</a:t>
            </a:r>
            <a:endParaRPr i="0" sz="1500" u="none" cap="none" strike="noStrike">
              <a:latin typeface="Calibri"/>
              <a:ea typeface="Calibri"/>
              <a:cs typeface="Calibri"/>
              <a:sym typeface="Calibri"/>
            </a:endParaRPr>
          </a:p>
          <a:p>
            <a:pPr indent="-219075" lvl="1" marL="457200" marR="0" rtl="0" algn="l">
              <a:lnSpc>
                <a:spcPct val="100000"/>
              </a:lnSpc>
              <a:spcBef>
                <a:spcPts val="0"/>
              </a:spcBef>
              <a:spcAft>
                <a:spcPts val="0"/>
              </a:spcAft>
              <a:buSzPts val="1500"/>
              <a:buFont typeface="Calibri"/>
              <a:buChar char="•"/>
            </a:pPr>
            <a:r>
              <a:rPr i="0" lang="en" sz="1500" u="none" cap="none" strike="noStrike">
                <a:latin typeface="Calibri"/>
                <a:ea typeface="Calibri"/>
                <a:cs typeface="Calibri"/>
                <a:sym typeface="Calibri"/>
              </a:rPr>
              <a:t>Spelling/grammar correction</a:t>
            </a:r>
            <a:endParaRPr i="0" sz="1500" u="none" cap="none" strike="noStrike">
              <a:latin typeface="Calibri"/>
              <a:ea typeface="Calibri"/>
              <a:cs typeface="Calibri"/>
              <a:sym typeface="Calibri"/>
            </a:endParaRPr>
          </a:p>
          <a:p>
            <a:pPr indent="-219075" lvl="1" marL="457200" marR="0" rtl="0" algn="l">
              <a:lnSpc>
                <a:spcPct val="100000"/>
              </a:lnSpc>
              <a:spcBef>
                <a:spcPts val="0"/>
              </a:spcBef>
              <a:spcAft>
                <a:spcPts val="0"/>
              </a:spcAft>
              <a:buSzPts val="1500"/>
              <a:buFont typeface="Calibri"/>
              <a:buChar char="•"/>
            </a:pPr>
            <a:r>
              <a:rPr i="0" lang="en" sz="1500" u="none" cap="none" strike="noStrike">
                <a:latin typeface="Calibri"/>
                <a:ea typeface="Calibri"/>
                <a:cs typeface="Calibri"/>
                <a:sym typeface="Calibri"/>
              </a:rPr>
              <a:t>Authorship identification</a:t>
            </a:r>
            <a:endParaRPr i="0" sz="1500" u="none" cap="none" strike="noStrike">
              <a:latin typeface="Calibri"/>
              <a:ea typeface="Calibri"/>
              <a:cs typeface="Calibri"/>
              <a:sym typeface="Calibri"/>
            </a:endParaRPr>
          </a:p>
          <a:p>
            <a:pPr indent="-219075" lvl="1" marL="457200" marR="0" rtl="0" algn="l">
              <a:lnSpc>
                <a:spcPct val="100000"/>
              </a:lnSpc>
              <a:spcBef>
                <a:spcPts val="0"/>
              </a:spcBef>
              <a:spcAft>
                <a:spcPts val="0"/>
              </a:spcAft>
              <a:buSzPts val="1500"/>
              <a:buFont typeface="Calibri"/>
              <a:buChar char="•"/>
            </a:pPr>
            <a:r>
              <a:rPr i="0" lang="en" sz="1500" u="none" cap="none" strike="noStrike">
                <a:latin typeface="Calibri"/>
                <a:ea typeface="Calibri"/>
                <a:cs typeface="Calibri"/>
                <a:sym typeface="Calibri"/>
              </a:rPr>
              <a:t>Machine translation</a:t>
            </a:r>
            <a:endParaRPr i="0" sz="1500" u="none" cap="none" strike="noStrike">
              <a:latin typeface="Calibri"/>
              <a:ea typeface="Calibri"/>
              <a:cs typeface="Calibri"/>
              <a:sym typeface="Calibri"/>
            </a:endParaRPr>
          </a:p>
          <a:p>
            <a:pPr indent="-219075" lvl="1" marL="457200" marR="0" rtl="0" algn="l">
              <a:lnSpc>
                <a:spcPct val="100000"/>
              </a:lnSpc>
              <a:spcBef>
                <a:spcPts val="0"/>
              </a:spcBef>
              <a:spcAft>
                <a:spcPts val="0"/>
              </a:spcAft>
              <a:buSzPts val="1500"/>
              <a:buFont typeface="Calibri"/>
              <a:buChar char="•"/>
            </a:pPr>
            <a:r>
              <a:rPr i="0" lang="en" sz="1500" u="none" cap="none" strike="noStrike">
                <a:latin typeface="Calibri"/>
                <a:ea typeface="Calibri"/>
                <a:cs typeface="Calibri"/>
                <a:sym typeface="Calibri"/>
              </a:rPr>
              <a:t>Summarization</a:t>
            </a:r>
            <a:endParaRPr i="0" sz="1500" u="none" cap="none" strike="noStrike">
              <a:latin typeface="Calibri"/>
              <a:ea typeface="Calibri"/>
              <a:cs typeface="Calibri"/>
              <a:sym typeface="Calibri"/>
            </a:endParaRPr>
          </a:p>
          <a:p>
            <a:pPr indent="-219075" lvl="1" marL="457200" marR="0" rtl="0" algn="l">
              <a:lnSpc>
                <a:spcPct val="100000"/>
              </a:lnSpc>
              <a:spcBef>
                <a:spcPts val="0"/>
              </a:spcBef>
              <a:spcAft>
                <a:spcPts val="0"/>
              </a:spcAft>
              <a:buSzPts val="1500"/>
              <a:buFont typeface="Calibri"/>
              <a:buChar char="•"/>
            </a:pPr>
            <a:r>
              <a:rPr i="0" lang="en" sz="1500" u="none" cap="none" strike="noStrike">
                <a:latin typeface="Calibri"/>
                <a:ea typeface="Calibri"/>
                <a:cs typeface="Calibri"/>
                <a:sym typeface="Calibri"/>
              </a:rPr>
              <a:t>Dialogue</a:t>
            </a:r>
            <a:endParaRPr i="0" sz="1500" u="none" cap="none" strike="noStrike">
              <a:latin typeface="Calibri"/>
              <a:ea typeface="Calibri"/>
              <a:cs typeface="Calibri"/>
              <a:sym typeface="Calibri"/>
            </a:endParaRPr>
          </a:p>
          <a:p>
            <a:pPr indent="-219075" lvl="1" marL="457200" marR="0" rtl="0" algn="l">
              <a:lnSpc>
                <a:spcPct val="100000"/>
              </a:lnSpc>
              <a:spcBef>
                <a:spcPts val="0"/>
              </a:spcBef>
              <a:spcAft>
                <a:spcPts val="0"/>
              </a:spcAft>
              <a:buSzPts val="1500"/>
              <a:buFont typeface="Calibri"/>
              <a:buChar char="•"/>
            </a:pPr>
            <a:r>
              <a:rPr i="0" lang="en" sz="1500" u="none" cap="none" strike="noStrike">
                <a:latin typeface="Calibri"/>
                <a:ea typeface="Calibri"/>
                <a:cs typeface="Calibri"/>
                <a:sym typeface="Calibri"/>
              </a:rPr>
              <a:t>etc.</a:t>
            </a:r>
            <a:endParaRPr i="0" sz="1500" u="none" cap="none" strike="noStrike">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110"/>
          <p:cNvSpPr txBox="1"/>
          <p:nvPr>
            <p:ph type="title"/>
          </p:nvPr>
        </p:nvSpPr>
        <p:spPr>
          <a:xfrm>
            <a:off x="363773" y="200025"/>
            <a:ext cx="38394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Recap</a:t>
            </a:r>
            <a:endParaRPr/>
          </a:p>
        </p:txBody>
      </p:sp>
      <p:sp>
        <p:nvSpPr>
          <p:cNvPr id="1901" name="Google Shape;1901;p110"/>
          <p:cNvSpPr txBox="1"/>
          <p:nvPr/>
        </p:nvSpPr>
        <p:spPr>
          <a:xfrm>
            <a:off x="363766" y="863719"/>
            <a:ext cx="7958100" cy="3283200"/>
          </a:xfrm>
          <a:prstGeom prst="rect">
            <a:avLst/>
          </a:prstGeom>
          <a:noFill/>
          <a:ln>
            <a:noFill/>
          </a:ln>
        </p:spPr>
        <p:txBody>
          <a:bodyPr anchorCtr="0" anchor="t" bIns="0" lIns="0" spcFirstLastPara="1" rIns="0" wrap="square" tIns="9525">
            <a:spAutoFit/>
          </a:bodyPr>
          <a:lstStyle/>
          <a:p>
            <a:pPr indent="-254000" lvl="0" marL="266700" marR="0" rtl="0" algn="l">
              <a:lnSpc>
                <a:spcPct val="1000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Language Model</a:t>
            </a:r>
            <a:r>
              <a:rPr lang="en" sz="1800">
                <a:solidFill>
                  <a:schemeClr val="dk1"/>
                </a:solidFill>
                <a:latin typeface="Calibri"/>
                <a:ea typeface="Calibri"/>
                <a:cs typeface="Calibri"/>
                <a:sym typeface="Calibri"/>
              </a:rPr>
              <a:t>: A system that </a:t>
            </a:r>
            <a:r>
              <a:rPr b="1" lang="en" sz="1800">
                <a:solidFill>
                  <a:schemeClr val="dk1"/>
                </a:solidFill>
                <a:latin typeface="Calibri"/>
                <a:ea typeface="Calibri"/>
                <a:cs typeface="Calibri"/>
                <a:sym typeface="Calibri"/>
              </a:rPr>
              <a:t>predicts the next word</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8C1515"/>
              </a:buClr>
              <a:buSzPts val="2300"/>
              <a:buFont typeface="Times New Roman"/>
              <a:buNone/>
            </a:pPr>
            <a:r>
              <a:t/>
            </a:r>
            <a:endParaRPr sz="2300">
              <a:solidFill>
                <a:schemeClr val="dk1"/>
              </a:solidFill>
              <a:latin typeface="Calibri"/>
              <a:ea typeface="Calibri"/>
              <a:cs typeface="Calibri"/>
              <a:sym typeface="Calibri"/>
            </a:endParaRPr>
          </a:p>
          <a:p>
            <a:pPr indent="-254000" lvl="0" marL="266700" marR="0" rtl="0" algn="l">
              <a:lnSpc>
                <a:spcPct val="1000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Recurrent Neural Network</a:t>
            </a:r>
            <a:r>
              <a:rPr lang="en" sz="1800">
                <a:solidFill>
                  <a:schemeClr val="dk1"/>
                </a:solidFill>
                <a:latin typeface="Calibri"/>
                <a:ea typeface="Calibri"/>
                <a:cs typeface="Calibri"/>
                <a:sym typeface="Calibri"/>
              </a:rPr>
              <a:t>: A family of neural networks that:</a:t>
            </a:r>
            <a:endParaRPr sz="1800">
              <a:solidFill>
                <a:schemeClr val="dk1"/>
              </a:solidFill>
              <a:latin typeface="Calibri"/>
              <a:ea typeface="Calibri"/>
              <a:cs typeface="Calibri"/>
              <a:sym typeface="Calibri"/>
            </a:endParaRPr>
          </a:p>
          <a:p>
            <a:pPr indent="-165100" lvl="1" marL="520700" marR="0" rtl="0" algn="l">
              <a:lnSpc>
                <a:spcPct val="100000"/>
              </a:lnSpc>
              <a:spcBef>
                <a:spcPts val="400"/>
              </a:spcBef>
              <a:spcAft>
                <a:spcPts val="0"/>
              </a:spcAft>
              <a:buClr>
                <a:schemeClr val="dk1"/>
              </a:buClr>
              <a:buSzPts val="1800"/>
              <a:buFont typeface="Calibri"/>
              <a:buChar char="•"/>
            </a:pPr>
            <a:r>
              <a:rPr i="0" lang="en" sz="1800" u="none" cap="none" strike="noStrike">
                <a:solidFill>
                  <a:schemeClr val="dk1"/>
                </a:solidFill>
                <a:latin typeface="Calibri"/>
                <a:ea typeface="Calibri"/>
                <a:cs typeface="Calibri"/>
                <a:sym typeface="Calibri"/>
              </a:rPr>
              <a:t>Take </a:t>
            </a:r>
            <a:r>
              <a:rPr b="1" i="0" lang="en" sz="1800" u="none" cap="none" strike="noStrike">
                <a:solidFill>
                  <a:schemeClr val="dk1"/>
                </a:solidFill>
                <a:latin typeface="Calibri"/>
                <a:ea typeface="Calibri"/>
                <a:cs typeface="Calibri"/>
                <a:sym typeface="Calibri"/>
              </a:rPr>
              <a:t>sequential input of any length</a:t>
            </a:r>
            <a:endParaRPr b="1" i="0" sz="1800" u="none" cap="none" strike="noStrike">
              <a:solidFill>
                <a:schemeClr val="dk1"/>
              </a:solidFill>
              <a:latin typeface="Calibri"/>
              <a:ea typeface="Calibri"/>
              <a:cs typeface="Calibri"/>
              <a:sym typeface="Calibri"/>
            </a:endParaRPr>
          </a:p>
          <a:p>
            <a:pPr indent="-165100" lvl="1" marL="520700" marR="0" rtl="0" algn="l">
              <a:lnSpc>
                <a:spcPct val="100000"/>
              </a:lnSpc>
              <a:spcBef>
                <a:spcPts val="500"/>
              </a:spcBef>
              <a:spcAft>
                <a:spcPts val="0"/>
              </a:spcAft>
              <a:buClr>
                <a:schemeClr val="dk1"/>
              </a:buClr>
              <a:buSzPts val="1800"/>
              <a:buFont typeface="Calibri"/>
              <a:buChar char="•"/>
            </a:pPr>
            <a:r>
              <a:rPr i="0" lang="en" sz="1800" u="none" cap="none" strike="noStrike">
                <a:solidFill>
                  <a:schemeClr val="dk1"/>
                </a:solidFill>
                <a:latin typeface="Calibri"/>
                <a:ea typeface="Calibri"/>
                <a:cs typeface="Calibri"/>
                <a:sym typeface="Calibri"/>
              </a:rPr>
              <a:t>Apply the </a:t>
            </a:r>
            <a:r>
              <a:rPr b="1" i="0" lang="en" sz="1800" u="none" cap="none" strike="noStrike">
                <a:solidFill>
                  <a:schemeClr val="dk1"/>
                </a:solidFill>
                <a:latin typeface="Calibri"/>
                <a:ea typeface="Calibri"/>
                <a:cs typeface="Calibri"/>
                <a:sym typeface="Calibri"/>
              </a:rPr>
              <a:t>same weights on each step</a:t>
            </a:r>
            <a:endParaRPr b="1" i="0" sz="1800" u="none" cap="none" strike="noStrike">
              <a:solidFill>
                <a:schemeClr val="dk1"/>
              </a:solidFill>
              <a:latin typeface="Calibri"/>
              <a:ea typeface="Calibri"/>
              <a:cs typeface="Calibri"/>
              <a:sym typeface="Calibri"/>
            </a:endParaRPr>
          </a:p>
          <a:p>
            <a:pPr indent="-165100" lvl="1" marL="520700" marR="0" rtl="0" algn="l">
              <a:lnSpc>
                <a:spcPct val="100000"/>
              </a:lnSpc>
              <a:spcBef>
                <a:spcPts val="500"/>
              </a:spcBef>
              <a:spcAft>
                <a:spcPts val="0"/>
              </a:spcAft>
              <a:buClr>
                <a:schemeClr val="dk1"/>
              </a:buClr>
              <a:buSzPts val="1800"/>
              <a:buFont typeface="Calibri"/>
              <a:buChar char="•"/>
            </a:pPr>
            <a:r>
              <a:rPr i="0" lang="en" sz="1800" u="none" cap="none" strike="noStrike">
                <a:solidFill>
                  <a:schemeClr val="dk1"/>
                </a:solidFill>
                <a:latin typeface="Calibri"/>
                <a:ea typeface="Calibri"/>
                <a:cs typeface="Calibri"/>
                <a:sym typeface="Calibri"/>
              </a:rPr>
              <a:t>Can optionally produce output on each step</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8C1515"/>
              </a:buClr>
              <a:buSzPts val="2600"/>
              <a:buFont typeface="Times New Roman"/>
              <a:buNone/>
            </a:pPr>
            <a:r>
              <a:t/>
            </a:r>
            <a:endParaRPr sz="2600">
              <a:solidFill>
                <a:schemeClr val="dk1"/>
              </a:solidFill>
              <a:latin typeface="Calibri"/>
              <a:ea typeface="Calibri"/>
              <a:cs typeface="Calibri"/>
              <a:sym typeface="Calibri"/>
            </a:endParaRPr>
          </a:p>
          <a:p>
            <a:pPr indent="-254000" lvl="0" marL="2667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We’ve shown that RNNs are a great way to build a LM.</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8C1515"/>
              </a:buClr>
              <a:buSzPts val="2600"/>
              <a:buFont typeface="Times New Roman"/>
              <a:buNone/>
            </a:pPr>
            <a:r>
              <a:t/>
            </a:r>
            <a:endParaRPr sz="2600">
              <a:solidFill>
                <a:schemeClr val="dk1"/>
              </a:solidFill>
              <a:latin typeface="Calibri"/>
              <a:ea typeface="Calibri"/>
              <a:cs typeface="Calibri"/>
              <a:sym typeface="Calibri"/>
            </a:endParaRPr>
          </a:p>
          <a:p>
            <a:pPr indent="-254000" lvl="0" marL="2667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But RNNs are useful for much more!</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111"/>
          <p:cNvSpPr txBox="1"/>
          <p:nvPr>
            <p:ph type="title"/>
          </p:nvPr>
        </p:nvSpPr>
        <p:spPr>
          <a:xfrm>
            <a:off x="363775" y="172150"/>
            <a:ext cx="7629000" cy="817500"/>
          </a:xfrm>
          <a:prstGeom prst="rect">
            <a:avLst/>
          </a:prstGeom>
          <a:noFill/>
          <a:ln>
            <a:noFill/>
          </a:ln>
        </p:spPr>
        <p:txBody>
          <a:bodyPr anchorCtr="0" anchor="t" bIns="0" lIns="0" spcFirstLastPara="1" rIns="0" wrap="square" tIns="37150">
            <a:spAutoFit/>
          </a:bodyPr>
          <a:lstStyle/>
          <a:p>
            <a:pPr indent="0" lvl="0" marL="12700" rtl="0" algn="l">
              <a:lnSpc>
                <a:spcPct val="100000"/>
              </a:lnSpc>
              <a:spcBef>
                <a:spcPts val="0"/>
              </a:spcBef>
              <a:spcAft>
                <a:spcPts val="0"/>
              </a:spcAft>
              <a:buNone/>
            </a:pPr>
            <a:r>
              <a:rPr lang="en"/>
              <a:t>RNNs can be used for tagging</a:t>
            </a:r>
            <a:endParaRPr/>
          </a:p>
          <a:p>
            <a:pPr indent="0" lvl="0" marL="12700" rtl="0" algn="l">
              <a:lnSpc>
                <a:spcPct val="100000"/>
              </a:lnSpc>
              <a:spcBef>
                <a:spcPts val="200"/>
              </a:spcBef>
              <a:spcAft>
                <a:spcPts val="0"/>
              </a:spcAft>
              <a:buNone/>
            </a:pPr>
            <a:r>
              <a:rPr lang="en" sz="2100"/>
              <a:t>e.g., part-of-speech tagging, named entity recognition</a:t>
            </a:r>
            <a:endParaRPr sz="2100"/>
          </a:p>
        </p:txBody>
      </p:sp>
      <p:sp>
        <p:nvSpPr>
          <p:cNvPr id="1907" name="Google Shape;1907;p111"/>
          <p:cNvSpPr txBox="1"/>
          <p:nvPr/>
        </p:nvSpPr>
        <p:spPr>
          <a:xfrm>
            <a:off x="4164529" y="3512439"/>
            <a:ext cx="650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knocked</a:t>
            </a:r>
            <a:endParaRPr sz="1500">
              <a:latin typeface="Calibri"/>
              <a:ea typeface="Calibri"/>
              <a:cs typeface="Calibri"/>
              <a:sym typeface="Calibri"/>
            </a:endParaRPr>
          </a:p>
        </p:txBody>
      </p:sp>
      <p:sp>
        <p:nvSpPr>
          <p:cNvPr id="1908" name="Google Shape;1908;p111"/>
          <p:cNvSpPr txBox="1"/>
          <p:nvPr/>
        </p:nvSpPr>
        <p:spPr>
          <a:xfrm>
            <a:off x="5128393" y="3512439"/>
            <a:ext cx="3561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over</a:t>
            </a:r>
            <a:endParaRPr sz="1500">
              <a:latin typeface="Calibri"/>
              <a:ea typeface="Calibri"/>
              <a:cs typeface="Calibri"/>
              <a:sym typeface="Calibri"/>
            </a:endParaRPr>
          </a:p>
        </p:txBody>
      </p:sp>
      <p:sp>
        <p:nvSpPr>
          <p:cNvPr id="1909" name="Google Shape;1909;p111"/>
          <p:cNvSpPr txBox="1"/>
          <p:nvPr/>
        </p:nvSpPr>
        <p:spPr>
          <a:xfrm>
            <a:off x="5985110" y="3512439"/>
            <a:ext cx="272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the</a:t>
            </a:r>
            <a:endParaRPr sz="1500">
              <a:latin typeface="Calibri"/>
              <a:ea typeface="Calibri"/>
              <a:cs typeface="Calibri"/>
              <a:sym typeface="Calibri"/>
            </a:endParaRPr>
          </a:p>
        </p:txBody>
      </p:sp>
      <p:sp>
        <p:nvSpPr>
          <p:cNvPr id="1910" name="Google Shape;1910;p111"/>
          <p:cNvSpPr txBox="1"/>
          <p:nvPr/>
        </p:nvSpPr>
        <p:spPr>
          <a:xfrm>
            <a:off x="6723602" y="3512439"/>
            <a:ext cx="3663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vase</a:t>
            </a:r>
            <a:endParaRPr sz="1500">
              <a:latin typeface="Calibri"/>
              <a:ea typeface="Calibri"/>
              <a:cs typeface="Calibri"/>
              <a:sym typeface="Calibri"/>
            </a:endParaRPr>
          </a:p>
        </p:txBody>
      </p:sp>
      <p:sp>
        <p:nvSpPr>
          <p:cNvPr id="1911" name="Google Shape;1911;p111"/>
          <p:cNvSpPr/>
          <p:nvPr/>
        </p:nvSpPr>
        <p:spPr>
          <a:xfrm>
            <a:off x="1948919" y="1897085"/>
            <a:ext cx="5093700" cy="1614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912" name="Google Shape;1912;p111"/>
          <p:cNvSpPr txBox="1"/>
          <p:nvPr/>
        </p:nvSpPr>
        <p:spPr>
          <a:xfrm>
            <a:off x="1965940" y="3519297"/>
            <a:ext cx="18573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the	startled	cat</a:t>
            </a:r>
            <a:endParaRPr sz="1500">
              <a:latin typeface="Calibri"/>
              <a:ea typeface="Calibri"/>
              <a:cs typeface="Calibri"/>
              <a:sym typeface="Calibri"/>
            </a:endParaRPr>
          </a:p>
        </p:txBody>
      </p:sp>
      <p:sp>
        <p:nvSpPr>
          <p:cNvPr id="1913" name="Google Shape;1913;p111"/>
          <p:cNvSpPr txBox="1"/>
          <p:nvPr/>
        </p:nvSpPr>
        <p:spPr>
          <a:xfrm>
            <a:off x="4312576" y="1644777"/>
            <a:ext cx="3543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500">
                <a:latin typeface="Calibri"/>
                <a:ea typeface="Calibri"/>
                <a:cs typeface="Calibri"/>
                <a:sym typeface="Calibri"/>
              </a:rPr>
              <a:t>VBN</a:t>
            </a:r>
            <a:endParaRPr sz="1500">
              <a:latin typeface="Calibri"/>
              <a:ea typeface="Calibri"/>
              <a:cs typeface="Calibri"/>
              <a:sym typeface="Calibri"/>
            </a:endParaRPr>
          </a:p>
        </p:txBody>
      </p:sp>
      <p:sp>
        <p:nvSpPr>
          <p:cNvPr id="1914" name="Google Shape;1914;p111"/>
          <p:cNvSpPr txBox="1"/>
          <p:nvPr/>
        </p:nvSpPr>
        <p:spPr>
          <a:xfrm>
            <a:off x="5211908" y="1644777"/>
            <a:ext cx="1896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500">
                <a:latin typeface="Calibri"/>
                <a:ea typeface="Calibri"/>
                <a:cs typeface="Calibri"/>
                <a:sym typeface="Calibri"/>
              </a:rPr>
              <a:t>IN</a:t>
            </a:r>
            <a:endParaRPr sz="1500">
              <a:latin typeface="Calibri"/>
              <a:ea typeface="Calibri"/>
              <a:cs typeface="Calibri"/>
              <a:sym typeface="Calibri"/>
            </a:endParaRPr>
          </a:p>
        </p:txBody>
      </p:sp>
      <p:sp>
        <p:nvSpPr>
          <p:cNvPr id="1915" name="Google Shape;1915;p111"/>
          <p:cNvSpPr txBox="1"/>
          <p:nvPr/>
        </p:nvSpPr>
        <p:spPr>
          <a:xfrm>
            <a:off x="6007617" y="1644777"/>
            <a:ext cx="2238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500">
                <a:latin typeface="Calibri"/>
                <a:ea typeface="Calibri"/>
                <a:cs typeface="Calibri"/>
                <a:sym typeface="Calibri"/>
              </a:rPr>
              <a:t>DT</a:t>
            </a:r>
            <a:endParaRPr sz="1500">
              <a:latin typeface="Calibri"/>
              <a:ea typeface="Calibri"/>
              <a:cs typeface="Calibri"/>
              <a:sym typeface="Calibri"/>
            </a:endParaRPr>
          </a:p>
        </p:txBody>
      </p:sp>
      <p:sp>
        <p:nvSpPr>
          <p:cNvPr id="1916" name="Google Shape;1916;p111"/>
          <p:cNvSpPr txBox="1"/>
          <p:nvPr/>
        </p:nvSpPr>
        <p:spPr>
          <a:xfrm>
            <a:off x="6774209" y="1644777"/>
            <a:ext cx="2649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500">
                <a:latin typeface="Calibri"/>
                <a:ea typeface="Calibri"/>
                <a:cs typeface="Calibri"/>
                <a:sym typeface="Calibri"/>
              </a:rPr>
              <a:t>NN</a:t>
            </a:r>
            <a:endParaRPr sz="1500">
              <a:latin typeface="Calibri"/>
              <a:ea typeface="Calibri"/>
              <a:cs typeface="Calibri"/>
              <a:sym typeface="Calibri"/>
            </a:endParaRPr>
          </a:p>
        </p:txBody>
      </p:sp>
      <p:sp>
        <p:nvSpPr>
          <p:cNvPr id="1917" name="Google Shape;1917;p111"/>
          <p:cNvSpPr txBox="1"/>
          <p:nvPr/>
        </p:nvSpPr>
        <p:spPr>
          <a:xfrm>
            <a:off x="1988448" y="1651635"/>
            <a:ext cx="2238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500">
                <a:latin typeface="Calibri"/>
                <a:ea typeface="Calibri"/>
                <a:cs typeface="Calibri"/>
                <a:sym typeface="Calibri"/>
              </a:rPr>
              <a:t>DT</a:t>
            </a:r>
            <a:endParaRPr sz="1500">
              <a:latin typeface="Calibri"/>
              <a:ea typeface="Calibri"/>
              <a:cs typeface="Calibri"/>
              <a:sym typeface="Calibri"/>
            </a:endParaRPr>
          </a:p>
        </p:txBody>
      </p:sp>
      <p:sp>
        <p:nvSpPr>
          <p:cNvPr id="1918" name="Google Shape;1918;p111"/>
          <p:cNvSpPr txBox="1"/>
          <p:nvPr/>
        </p:nvSpPr>
        <p:spPr>
          <a:xfrm>
            <a:off x="2839535" y="1651635"/>
            <a:ext cx="140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500">
                <a:latin typeface="Calibri"/>
                <a:ea typeface="Calibri"/>
                <a:cs typeface="Calibri"/>
                <a:sym typeface="Calibri"/>
              </a:rPr>
              <a:t>JJ</a:t>
            </a:r>
            <a:endParaRPr sz="1500">
              <a:latin typeface="Calibri"/>
              <a:ea typeface="Calibri"/>
              <a:cs typeface="Calibri"/>
              <a:sym typeface="Calibri"/>
            </a:endParaRPr>
          </a:p>
        </p:txBody>
      </p:sp>
      <p:sp>
        <p:nvSpPr>
          <p:cNvPr id="1919" name="Google Shape;1919;p111"/>
          <p:cNvSpPr txBox="1"/>
          <p:nvPr/>
        </p:nvSpPr>
        <p:spPr>
          <a:xfrm>
            <a:off x="3561368" y="1651635"/>
            <a:ext cx="2649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500">
                <a:latin typeface="Calibri"/>
                <a:ea typeface="Calibri"/>
                <a:cs typeface="Calibri"/>
                <a:sym typeface="Calibri"/>
              </a:rPr>
              <a:t>NN</a:t>
            </a:r>
            <a:endParaRPr sz="15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112"/>
          <p:cNvSpPr txBox="1"/>
          <p:nvPr/>
        </p:nvSpPr>
        <p:spPr>
          <a:xfrm>
            <a:off x="4353649" y="4266819"/>
            <a:ext cx="272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the</a:t>
            </a:r>
            <a:endParaRPr sz="1500">
              <a:latin typeface="Calibri"/>
              <a:ea typeface="Calibri"/>
              <a:cs typeface="Calibri"/>
              <a:sym typeface="Calibri"/>
            </a:endParaRPr>
          </a:p>
        </p:txBody>
      </p:sp>
      <p:sp>
        <p:nvSpPr>
          <p:cNvPr id="1925" name="Google Shape;1925;p112"/>
          <p:cNvSpPr txBox="1"/>
          <p:nvPr/>
        </p:nvSpPr>
        <p:spPr>
          <a:xfrm>
            <a:off x="5063509" y="4266819"/>
            <a:ext cx="4866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movie</a:t>
            </a:r>
            <a:endParaRPr sz="1500">
              <a:latin typeface="Calibri"/>
              <a:ea typeface="Calibri"/>
              <a:cs typeface="Calibri"/>
              <a:sym typeface="Calibri"/>
            </a:endParaRPr>
          </a:p>
        </p:txBody>
      </p:sp>
      <p:sp>
        <p:nvSpPr>
          <p:cNvPr id="1926" name="Google Shape;1926;p112"/>
          <p:cNvSpPr/>
          <p:nvPr/>
        </p:nvSpPr>
        <p:spPr>
          <a:xfrm>
            <a:off x="1948919" y="3043351"/>
            <a:ext cx="5093700" cy="1223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927" name="Google Shape;1927;p112"/>
          <p:cNvSpPr txBox="1"/>
          <p:nvPr/>
        </p:nvSpPr>
        <p:spPr>
          <a:xfrm>
            <a:off x="6062500" y="4266819"/>
            <a:ext cx="1173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a</a:t>
            </a:r>
            <a:endParaRPr sz="1500">
              <a:latin typeface="Calibri"/>
              <a:ea typeface="Calibri"/>
              <a:cs typeface="Calibri"/>
              <a:sym typeface="Calibri"/>
            </a:endParaRPr>
          </a:p>
        </p:txBody>
      </p:sp>
      <p:sp>
        <p:nvSpPr>
          <p:cNvPr id="1928" name="Google Shape;1928;p112"/>
          <p:cNvSpPr txBox="1"/>
          <p:nvPr/>
        </p:nvSpPr>
        <p:spPr>
          <a:xfrm>
            <a:off x="6793849" y="4266819"/>
            <a:ext cx="2247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lot</a:t>
            </a:r>
            <a:endParaRPr sz="1500">
              <a:latin typeface="Calibri"/>
              <a:ea typeface="Calibri"/>
              <a:cs typeface="Calibri"/>
              <a:sym typeface="Calibri"/>
            </a:endParaRPr>
          </a:p>
        </p:txBody>
      </p:sp>
      <p:sp>
        <p:nvSpPr>
          <p:cNvPr id="1929" name="Google Shape;1929;p112"/>
          <p:cNvSpPr txBox="1"/>
          <p:nvPr/>
        </p:nvSpPr>
        <p:spPr>
          <a:xfrm>
            <a:off x="1830638" y="4273677"/>
            <a:ext cx="5421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overall</a:t>
            </a:r>
            <a:endParaRPr sz="1500">
              <a:latin typeface="Calibri"/>
              <a:ea typeface="Calibri"/>
              <a:cs typeface="Calibri"/>
              <a:sym typeface="Calibri"/>
            </a:endParaRPr>
          </a:p>
        </p:txBody>
      </p:sp>
      <p:sp>
        <p:nvSpPr>
          <p:cNvPr id="1930" name="Google Shape;1930;p112"/>
          <p:cNvSpPr txBox="1"/>
          <p:nvPr/>
        </p:nvSpPr>
        <p:spPr>
          <a:xfrm>
            <a:off x="2882617" y="4273677"/>
            <a:ext cx="672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I</a:t>
            </a:r>
            <a:endParaRPr sz="1500">
              <a:latin typeface="Calibri"/>
              <a:ea typeface="Calibri"/>
              <a:cs typeface="Calibri"/>
              <a:sym typeface="Calibri"/>
            </a:endParaRPr>
          </a:p>
        </p:txBody>
      </p:sp>
      <p:sp>
        <p:nvSpPr>
          <p:cNvPr id="1931" name="Google Shape;1931;p112"/>
          <p:cNvSpPr txBox="1"/>
          <p:nvPr/>
        </p:nvSpPr>
        <p:spPr>
          <a:xfrm>
            <a:off x="3382127" y="4273677"/>
            <a:ext cx="623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enjoyed</a:t>
            </a:r>
            <a:endParaRPr sz="1500">
              <a:latin typeface="Calibri"/>
              <a:ea typeface="Calibri"/>
              <a:cs typeface="Calibri"/>
              <a:sym typeface="Calibri"/>
            </a:endParaRPr>
          </a:p>
        </p:txBody>
      </p:sp>
      <p:sp>
        <p:nvSpPr>
          <p:cNvPr id="1932" name="Google Shape;1932;p112"/>
          <p:cNvSpPr txBox="1"/>
          <p:nvPr/>
        </p:nvSpPr>
        <p:spPr>
          <a:xfrm>
            <a:off x="4112542" y="861441"/>
            <a:ext cx="7689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800">
                <a:solidFill>
                  <a:srgbClr val="00B050"/>
                </a:solidFill>
                <a:latin typeface="Calibri"/>
                <a:ea typeface="Calibri"/>
                <a:cs typeface="Calibri"/>
                <a:sym typeface="Calibri"/>
              </a:rPr>
              <a:t>positive</a:t>
            </a:r>
            <a:endParaRPr sz="1800">
              <a:latin typeface="Calibri"/>
              <a:ea typeface="Calibri"/>
              <a:cs typeface="Calibri"/>
              <a:sym typeface="Calibri"/>
            </a:endParaRPr>
          </a:p>
        </p:txBody>
      </p:sp>
      <p:grpSp>
        <p:nvGrpSpPr>
          <p:cNvPr id="1933" name="Google Shape;1933;p112"/>
          <p:cNvGrpSpPr/>
          <p:nvPr/>
        </p:nvGrpSpPr>
        <p:grpSpPr>
          <a:xfrm>
            <a:off x="4364192" y="1102452"/>
            <a:ext cx="274320" cy="1206512"/>
            <a:chOff x="5818923" y="1469936"/>
            <a:chExt cx="365760" cy="1608683"/>
          </a:xfrm>
        </p:grpSpPr>
        <p:sp>
          <p:nvSpPr>
            <p:cNvPr id="1934" name="Google Shape;1934;p112"/>
            <p:cNvSpPr/>
            <p:nvPr/>
          </p:nvSpPr>
          <p:spPr>
            <a:xfrm>
              <a:off x="5919127" y="2098992"/>
              <a:ext cx="165300" cy="174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935" name="Google Shape;1935;p112"/>
            <p:cNvSpPr/>
            <p:nvPr/>
          </p:nvSpPr>
          <p:spPr>
            <a:xfrm>
              <a:off x="5919127" y="2331402"/>
              <a:ext cx="165300" cy="174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936" name="Google Shape;1936;p112"/>
            <p:cNvSpPr/>
            <p:nvPr/>
          </p:nvSpPr>
          <p:spPr>
            <a:xfrm>
              <a:off x="5919127" y="2563825"/>
              <a:ext cx="165300" cy="17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937" name="Google Shape;1937;p112"/>
            <p:cNvSpPr/>
            <p:nvPr/>
          </p:nvSpPr>
          <p:spPr>
            <a:xfrm>
              <a:off x="5919127" y="2796247"/>
              <a:ext cx="165300" cy="17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938" name="Google Shape;1938;p112"/>
            <p:cNvSpPr/>
            <p:nvPr/>
          </p:nvSpPr>
          <p:spPr>
            <a:xfrm>
              <a:off x="5818923" y="2005469"/>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703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939" name="Google Shape;1939;p112"/>
            <p:cNvSpPr/>
            <p:nvPr/>
          </p:nvSpPr>
          <p:spPr>
            <a:xfrm>
              <a:off x="5954369" y="1469936"/>
              <a:ext cx="111125" cy="535939"/>
            </a:xfrm>
            <a:custGeom>
              <a:rect b="b" l="l" r="r" t="t"/>
              <a:pathLst>
                <a:path extrusionOk="0" h="535939" w="111125">
                  <a:moveTo>
                    <a:pt x="55333" y="37805"/>
                  </a:moveTo>
                  <a:lnTo>
                    <a:pt x="45808" y="54133"/>
                  </a:lnTo>
                  <a:lnTo>
                    <a:pt x="45808" y="535533"/>
                  </a:lnTo>
                  <a:lnTo>
                    <a:pt x="64858" y="535533"/>
                  </a:lnTo>
                  <a:lnTo>
                    <a:pt x="64858" y="54133"/>
                  </a:lnTo>
                  <a:lnTo>
                    <a:pt x="55333" y="37805"/>
                  </a:lnTo>
                  <a:close/>
                </a:path>
                <a:path extrusionOk="0" h="535939" w="111125">
                  <a:moveTo>
                    <a:pt x="55333" y="0"/>
                  </a:moveTo>
                  <a:lnTo>
                    <a:pt x="0" y="94843"/>
                  </a:lnTo>
                  <a:lnTo>
                    <a:pt x="1536" y="100672"/>
                  </a:lnTo>
                  <a:lnTo>
                    <a:pt x="10629" y="105981"/>
                  </a:lnTo>
                  <a:lnTo>
                    <a:pt x="16459" y="104444"/>
                  </a:lnTo>
                  <a:lnTo>
                    <a:pt x="45808" y="54133"/>
                  </a:lnTo>
                  <a:lnTo>
                    <a:pt x="45808" y="18897"/>
                  </a:lnTo>
                  <a:lnTo>
                    <a:pt x="66358" y="18897"/>
                  </a:lnTo>
                  <a:lnTo>
                    <a:pt x="55333" y="0"/>
                  </a:lnTo>
                  <a:close/>
                </a:path>
                <a:path extrusionOk="0" h="535939" w="111125">
                  <a:moveTo>
                    <a:pt x="66358" y="18897"/>
                  </a:moveTo>
                  <a:lnTo>
                    <a:pt x="64858" y="18897"/>
                  </a:lnTo>
                  <a:lnTo>
                    <a:pt x="64858" y="54133"/>
                  </a:lnTo>
                  <a:lnTo>
                    <a:pt x="94208" y="104444"/>
                  </a:lnTo>
                  <a:lnTo>
                    <a:pt x="100037" y="105981"/>
                  </a:lnTo>
                  <a:lnTo>
                    <a:pt x="109118" y="100672"/>
                  </a:lnTo>
                  <a:lnTo>
                    <a:pt x="110655" y="94843"/>
                  </a:lnTo>
                  <a:lnTo>
                    <a:pt x="66358" y="18897"/>
                  </a:lnTo>
                  <a:close/>
                </a:path>
                <a:path extrusionOk="0" h="535939" w="111125">
                  <a:moveTo>
                    <a:pt x="64858" y="18897"/>
                  </a:moveTo>
                  <a:lnTo>
                    <a:pt x="45808" y="18897"/>
                  </a:lnTo>
                  <a:lnTo>
                    <a:pt x="45808" y="54133"/>
                  </a:lnTo>
                  <a:lnTo>
                    <a:pt x="55333" y="37805"/>
                  </a:lnTo>
                  <a:lnTo>
                    <a:pt x="47104" y="23698"/>
                  </a:lnTo>
                  <a:lnTo>
                    <a:pt x="64858" y="23698"/>
                  </a:lnTo>
                  <a:lnTo>
                    <a:pt x="64858" y="18897"/>
                  </a:lnTo>
                  <a:close/>
                </a:path>
                <a:path extrusionOk="0" h="535939" w="111125">
                  <a:moveTo>
                    <a:pt x="64858" y="23698"/>
                  </a:moveTo>
                  <a:lnTo>
                    <a:pt x="63563" y="23698"/>
                  </a:lnTo>
                  <a:lnTo>
                    <a:pt x="55333" y="37805"/>
                  </a:lnTo>
                  <a:lnTo>
                    <a:pt x="64858" y="54133"/>
                  </a:lnTo>
                  <a:lnTo>
                    <a:pt x="64858" y="23698"/>
                  </a:lnTo>
                  <a:close/>
                </a:path>
                <a:path extrusionOk="0" h="535939" w="111125">
                  <a:moveTo>
                    <a:pt x="63563" y="23698"/>
                  </a:moveTo>
                  <a:lnTo>
                    <a:pt x="47104" y="23698"/>
                  </a:lnTo>
                  <a:lnTo>
                    <a:pt x="55333" y="37805"/>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1940" name="Google Shape;1940;p112"/>
          <p:cNvSpPr txBox="1"/>
          <p:nvPr/>
        </p:nvSpPr>
        <p:spPr>
          <a:xfrm>
            <a:off x="3100568" y="1730121"/>
            <a:ext cx="874800" cy="563700"/>
          </a:xfrm>
          <a:prstGeom prst="rect">
            <a:avLst/>
          </a:prstGeom>
          <a:noFill/>
          <a:ln>
            <a:noFill/>
          </a:ln>
        </p:spPr>
        <p:txBody>
          <a:bodyPr anchorCtr="0" anchor="t" bIns="0" lIns="0" spcFirstLastPara="1" rIns="0" wrap="square" tIns="7150">
            <a:spAutoFit/>
          </a:bodyPr>
          <a:lstStyle/>
          <a:p>
            <a:pPr indent="0" lvl="0" marL="12700" marR="0" rtl="0" algn="l">
              <a:lnSpc>
                <a:spcPct val="100800"/>
              </a:lnSpc>
              <a:spcBef>
                <a:spcPts val="0"/>
              </a:spcBef>
              <a:spcAft>
                <a:spcPts val="0"/>
              </a:spcAft>
              <a:buNone/>
            </a:pPr>
            <a:r>
              <a:rPr lang="en" sz="1800">
                <a:solidFill>
                  <a:schemeClr val="dk1"/>
                </a:solidFill>
                <a:latin typeface="Calibri"/>
                <a:ea typeface="Calibri"/>
                <a:cs typeface="Calibri"/>
                <a:sym typeface="Calibri"/>
              </a:rPr>
              <a:t>Sentence  encoding</a:t>
            </a:r>
            <a:endParaRPr sz="1800">
              <a:solidFill>
                <a:schemeClr val="dk1"/>
              </a:solidFill>
              <a:latin typeface="Calibri"/>
              <a:ea typeface="Calibri"/>
              <a:cs typeface="Calibri"/>
              <a:sym typeface="Calibri"/>
            </a:endParaRPr>
          </a:p>
        </p:txBody>
      </p:sp>
      <p:sp>
        <p:nvSpPr>
          <p:cNvPr id="1941" name="Google Shape;1941;p112"/>
          <p:cNvSpPr txBox="1"/>
          <p:nvPr/>
        </p:nvSpPr>
        <p:spPr>
          <a:xfrm>
            <a:off x="5711494" y="893444"/>
            <a:ext cx="15660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800">
                <a:solidFill>
                  <a:schemeClr val="dk1"/>
                </a:solidFill>
                <a:latin typeface="Calibri"/>
                <a:ea typeface="Calibri"/>
                <a:cs typeface="Calibri"/>
                <a:sym typeface="Calibri"/>
              </a:rPr>
              <a:t>How to compute</a:t>
            </a:r>
            <a:endParaRPr sz="1800">
              <a:solidFill>
                <a:schemeClr val="dk1"/>
              </a:solidFill>
              <a:latin typeface="Calibri"/>
              <a:ea typeface="Calibri"/>
              <a:cs typeface="Calibri"/>
              <a:sym typeface="Calibri"/>
            </a:endParaRPr>
          </a:p>
        </p:txBody>
      </p:sp>
      <p:sp>
        <p:nvSpPr>
          <p:cNvPr id="1942" name="Google Shape;1942;p112"/>
          <p:cNvSpPr txBox="1"/>
          <p:nvPr/>
        </p:nvSpPr>
        <p:spPr>
          <a:xfrm>
            <a:off x="5561571" y="1170050"/>
            <a:ext cx="18654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800">
                <a:solidFill>
                  <a:schemeClr val="dk1"/>
                </a:solidFill>
                <a:latin typeface="Calibri"/>
                <a:ea typeface="Calibri"/>
                <a:cs typeface="Calibri"/>
                <a:sym typeface="Calibri"/>
              </a:rPr>
              <a:t>sentence encoding?</a:t>
            </a:r>
            <a:endParaRPr sz="1800">
              <a:solidFill>
                <a:schemeClr val="dk1"/>
              </a:solidFill>
              <a:latin typeface="Calibri"/>
              <a:ea typeface="Calibri"/>
              <a:cs typeface="Calibri"/>
              <a:sym typeface="Calibri"/>
            </a:endParaRPr>
          </a:p>
        </p:txBody>
      </p:sp>
      <p:sp>
        <p:nvSpPr>
          <p:cNvPr id="1943" name="Google Shape;1943;p112"/>
          <p:cNvSpPr txBox="1"/>
          <p:nvPr>
            <p:ph type="title"/>
          </p:nvPr>
        </p:nvSpPr>
        <p:spPr>
          <a:xfrm>
            <a:off x="363775" y="177375"/>
            <a:ext cx="7337400" cy="812100"/>
          </a:xfrm>
          <a:prstGeom prst="rect">
            <a:avLst/>
          </a:prstGeom>
          <a:noFill/>
          <a:ln>
            <a:noFill/>
          </a:ln>
        </p:spPr>
        <p:txBody>
          <a:bodyPr anchorCtr="0" anchor="t" bIns="0" lIns="0" spcFirstLastPara="1" rIns="0" wrap="square" tIns="31900">
            <a:spAutoFit/>
          </a:bodyPr>
          <a:lstStyle/>
          <a:p>
            <a:pPr indent="0" lvl="0" marL="12700" rtl="0" algn="l">
              <a:lnSpc>
                <a:spcPct val="100000"/>
              </a:lnSpc>
              <a:spcBef>
                <a:spcPts val="0"/>
              </a:spcBef>
              <a:spcAft>
                <a:spcPts val="0"/>
              </a:spcAft>
              <a:buNone/>
            </a:pPr>
            <a:r>
              <a:rPr lang="en"/>
              <a:t>RNNs can be used for sentence classification</a:t>
            </a:r>
            <a:endParaRPr/>
          </a:p>
          <a:p>
            <a:pPr indent="0" lvl="0" marL="12700" rtl="0" algn="l">
              <a:lnSpc>
                <a:spcPct val="100000"/>
              </a:lnSpc>
              <a:spcBef>
                <a:spcPts val="200"/>
              </a:spcBef>
              <a:spcAft>
                <a:spcPts val="0"/>
              </a:spcAft>
              <a:buNone/>
            </a:pPr>
            <a:r>
              <a:rPr lang="en" sz="2100"/>
              <a:t>e.g., </a:t>
            </a:r>
            <a:r>
              <a:rPr b="1" lang="en" sz="2100"/>
              <a:t>sentiment classification</a:t>
            </a:r>
            <a:endParaRPr b="1" sz="21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113"/>
          <p:cNvSpPr txBox="1"/>
          <p:nvPr/>
        </p:nvSpPr>
        <p:spPr>
          <a:xfrm>
            <a:off x="4353649" y="4266819"/>
            <a:ext cx="272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the</a:t>
            </a:r>
            <a:endParaRPr sz="1500">
              <a:latin typeface="Calibri"/>
              <a:ea typeface="Calibri"/>
              <a:cs typeface="Calibri"/>
              <a:sym typeface="Calibri"/>
            </a:endParaRPr>
          </a:p>
        </p:txBody>
      </p:sp>
      <p:sp>
        <p:nvSpPr>
          <p:cNvPr id="1949" name="Google Shape;1949;p113"/>
          <p:cNvSpPr txBox="1"/>
          <p:nvPr/>
        </p:nvSpPr>
        <p:spPr>
          <a:xfrm>
            <a:off x="5063509" y="4266819"/>
            <a:ext cx="4866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movie</a:t>
            </a:r>
            <a:endParaRPr sz="1500">
              <a:latin typeface="Calibri"/>
              <a:ea typeface="Calibri"/>
              <a:cs typeface="Calibri"/>
              <a:sym typeface="Calibri"/>
            </a:endParaRPr>
          </a:p>
        </p:txBody>
      </p:sp>
      <p:sp>
        <p:nvSpPr>
          <p:cNvPr id="1950" name="Google Shape;1950;p113"/>
          <p:cNvSpPr/>
          <p:nvPr/>
        </p:nvSpPr>
        <p:spPr>
          <a:xfrm>
            <a:off x="1948919" y="3043351"/>
            <a:ext cx="5093700" cy="1223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951" name="Google Shape;1951;p113"/>
          <p:cNvSpPr txBox="1"/>
          <p:nvPr/>
        </p:nvSpPr>
        <p:spPr>
          <a:xfrm>
            <a:off x="6062500" y="4266819"/>
            <a:ext cx="1173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a</a:t>
            </a:r>
            <a:endParaRPr sz="1500">
              <a:latin typeface="Calibri"/>
              <a:ea typeface="Calibri"/>
              <a:cs typeface="Calibri"/>
              <a:sym typeface="Calibri"/>
            </a:endParaRPr>
          </a:p>
        </p:txBody>
      </p:sp>
      <p:sp>
        <p:nvSpPr>
          <p:cNvPr id="1952" name="Google Shape;1952;p113"/>
          <p:cNvSpPr txBox="1"/>
          <p:nvPr/>
        </p:nvSpPr>
        <p:spPr>
          <a:xfrm>
            <a:off x="6793849" y="4266819"/>
            <a:ext cx="2247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lot</a:t>
            </a:r>
            <a:endParaRPr sz="1500">
              <a:latin typeface="Calibri"/>
              <a:ea typeface="Calibri"/>
              <a:cs typeface="Calibri"/>
              <a:sym typeface="Calibri"/>
            </a:endParaRPr>
          </a:p>
        </p:txBody>
      </p:sp>
      <p:sp>
        <p:nvSpPr>
          <p:cNvPr id="1953" name="Google Shape;1953;p113"/>
          <p:cNvSpPr txBox="1"/>
          <p:nvPr/>
        </p:nvSpPr>
        <p:spPr>
          <a:xfrm>
            <a:off x="1830638" y="4273677"/>
            <a:ext cx="5421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overall</a:t>
            </a:r>
            <a:endParaRPr sz="1500">
              <a:latin typeface="Calibri"/>
              <a:ea typeface="Calibri"/>
              <a:cs typeface="Calibri"/>
              <a:sym typeface="Calibri"/>
            </a:endParaRPr>
          </a:p>
        </p:txBody>
      </p:sp>
      <p:sp>
        <p:nvSpPr>
          <p:cNvPr id="1954" name="Google Shape;1954;p113"/>
          <p:cNvSpPr txBox="1"/>
          <p:nvPr/>
        </p:nvSpPr>
        <p:spPr>
          <a:xfrm>
            <a:off x="2871368" y="4264533"/>
            <a:ext cx="672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I</a:t>
            </a:r>
            <a:endParaRPr sz="1500">
              <a:latin typeface="Calibri"/>
              <a:ea typeface="Calibri"/>
              <a:cs typeface="Calibri"/>
              <a:sym typeface="Calibri"/>
            </a:endParaRPr>
          </a:p>
        </p:txBody>
      </p:sp>
      <p:sp>
        <p:nvSpPr>
          <p:cNvPr id="1955" name="Google Shape;1955;p113"/>
          <p:cNvSpPr txBox="1"/>
          <p:nvPr/>
        </p:nvSpPr>
        <p:spPr>
          <a:xfrm>
            <a:off x="3382127" y="4273677"/>
            <a:ext cx="623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enjoyed</a:t>
            </a:r>
            <a:endParaRPr sz="1500">
              <a:latin typeface="Calibri"/>
              <a:ea typeface="Calibri"/>
              <a:cs typeface="Calibri"/>
              <a:sym typeface="Calibri"/>
            </a:endParaRPr>
          </a:p>
        </p:txBody>
      </p:sp>
      <p:sp>
        <p:nvSpPr>
          <p:cNvPr id="1956" name="Google Shape;1956;p113"/>
          <p:cNvSpPr txBox="1"/>
          <p:nvPr/>
        </p:nvSpPr>
        <p:spPr>
          <a:xfrm>
            <a:off x="4112542" y="861441"/>
            <a:ext cx="7689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800">
                <a:solidFill>
                  <a:srgbClr val="93C47D"/>
                </a:solidFill>
                <a:latin typeface="Calibri"/>
                <a:ea typeface="Calibri"/>
                <a:cs typeface="Calibri"/>
                <a:sym typeface="Calibri"/>
              </a:rPr>
              <a:t>positive</a:t>
            </a:r>
            <a:endParaRPr sz="1800">
              <a:solidFill>
                <a:srgbClr val="93C47D"/>
              </a:solidFill>
              <a:latin typeface="Calibri"/>
              <a:ea typeface="Calibri"/>
              <a:cs typeface="Calibri"/>
              <a:sym typeface="Calibri"/>
            </a:endParaRPr>
          </a:p>
        </p:txBody>
      </p:sp>
      <p:grpSp>
        <p:nvGrpSpPr>
          <p:cNvPr id="1957" name="Google Shape;1957;p113"/>
          <p:cNvGrpSpPr/>
          <p:nvPr/>
        </p:nvGrpSpPr>
        <p:grpSpPr>
          <a:xfrm>
            <a:off x="4364192" y="1102452"/>
            <a:ext cx="2536478" cy="1957921"/>
            <a:chOff x="5818923" y="1469936"/>
            <a:chExt cx="3381971" cy="2610561"/>
          </a:xfrm>
        </p:grpSpPr>
        <p:sp>
          <p:nvSpPr>
            <p:cNvPr id="1958" name="Google Shape;1958;p113"/>
            <p:cNvSpPr/>
            <p:nvPr/>
          </p:nvSpPr>
          <p:spPr>
            <a:xfrm>
              <a:off x="5919127" y="2098992"/>
              <a:ext cx="165300" cy="174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9" name="Google Shape;1959;p113"/>
            <p:cNvSpPr/>
            <p:nvPr/>
          </p:nvSpPr>
          <p:spPr>
            <a:xfrm>
              <a:off x="5919127" y="2331402"/>
              <a:ext cx="165300" cy="174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0" name="Google Shape;1960;p113"/>
            <p:cNvSpPr/>
            <p:nvPr/>
          </p:nvSpPr>
          <p:spPr>
            <a:xfrm>
              <a:off x="5919127" y="2563825"/>
              <a:ext cx="165300" cy="17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1" name="Google Shape;1961;p113"/>
            <p:cNvSpPr/>
            <p:nvPr/>
          </p:nvSpPr>
          <p:spPr>
            <a:xfrm>
              <a:off x="5919127" y="2796247"/>
              <a:ext cx="165300" cy="17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2" name="Google Shape;1962;p113"/>
            <p:cNvSpPr/>
            <p:nvPr/>
          </p:nvSpPr>
          <p:spPr>
            <a:xfrm>
              <a:off x="5818923" y="2005469"/>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703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3" name="Google Shape;1963;p113"/>
            <p:cNvSpPr/>
            <p:nvPr/>
          </p:nvSpPr>
          <p:spPr>
            <a:xfrm>
              <a:off x="5954369" y="1469936"/>
              <a:ext cx="111125" cy="535939"/>
            </a:xfrm>
            <a:custGeom>
              <a:rect b="b" l="l" r="r" t="t"/>
              <a:pathLst>
                <a:path extrusionOk="0" h="535939" w="111125">
                  <a:moveTo>
                    <a:pt x="55333" y="37805"/>
                  </a:moveTo>
                  <a:lnTo>
                    <a:pt x="45808" y="54133"/>
                  </a:lnTo>
                  <a:lnTo>
                    <a:pt x="45808" y="535533"/>
                  </a:lnTo>
                  <a:lnTo>
                    <a:pt x="64858" y="535533"/>
                  </a:lnTo>
                  <a:lnTo>
                    <a:pt x="64858" y="54133"/>
                  </a:lnTo>
                  <a:lnTo>
                    <a:pt x="55333" y="37805"/>
                  </a:lnTo>
                  <a:close/>
                </a:path>
                <a:path extrusionOk="0" h="535939" w="111125">
                  <a:moveTo>
                    <a:pt x="55333" y="0"/>
                  </a:moveTo>
                  <a:lnTo>
                    <a:pt x="0" y="94843"/>
                  </a:lnTo>
                  <a:lnTo>
                    <a:pt x="1536" y="100672"/>
                  </a:lnTo>
                  <a:lnTo>
                    <a:pt x="10629" y="105981"/>
                  </a:lnTo>
                  <a:lnTo>
                    <a:pt x="16459" y="104444"/>
                  </a:lnTo>
                  <a:lnTo>
                    <a:pt x="45808" y="54133"/>
                  </a:lnTo>
                  <a:lnTo>
                    <a:pt x="45808" y="18897"/>
                  </a:lnTo>
                  <a:lnTo>
                    <a:pt x="66358" y="18897"/>
                  </a:lnTo>
                  <a:lnTo>
                    <a:pt x="55333" y="0"/>
                  </a:lnTo>
                  <a:close/>
                </a:path>
                <a:path extrusionOk="0" h="535939" w="111125">
                  <a:moveTo>
                    <a:pt x="66358" y="18897"/>
                  </a:moveTo>
                  <a:lnTo>
                    <a:pt x="64858" y="18897"/>
                  </a:lnTo>
                  <a:lnTo>
                    <a:pt x="64858" y="54133"/>
                  </a:lnTo>
                  <a:lnTo>
                    <a:pt x="94208" y="104444"/>
                  </a:lnTo>
                  <a:lnTo>
                    <a:pt x="100037" y="105981"/>
                  </a:lnTo>
                  <a:lnTo>
                    <a:pt x="109118" y="100672"/>
                  </a:lnTo>
                  <a:lnTo>
                    <a:pt x="110655" y="94843"/>
                  </a:lnTo>
                  <a:lnTo>
                    <a:pt x="66358" y="18897"/>
                  </a:lnTo>
                  <a:close/>
                </a:path>
                <a:path extrusionOk="0" h="535939" w="111125">
                  <a:moveTo>
                    <a:pt x="64858" y="18897"/>
                  </a:moveTo>
                  <a:lnTo>
                    <a:pt x="45808" y="18897"/>
                  </a:lnTo>
                  <a:lnTo>
                    <a:pt x="45808" y="54133"/>
                  </a:lnTo>
                  <a:lnTo>
                    <a:pt x="55333" y="37805"/>
                  </a:lnTo>
                  <a:lnTo>
                    <a:pt x="47104" y="23698"/>
                  </a:lnTo>
                  <a:lnTo>
                    <a:pt x="64858" y="23698"/>
                  </a:lnTo>
                  <a:lnTo>
                    <a:pt x="64858" y="18897"/>
                  </a:lnTo>
                  <a:close/>
                </a:path>
                <a:path extrusionOk="0" h="535939" w="111125">
                  <a:moveTo>
                    <a:pt x="64858" y="23698"/>
                  </a:moveTo>
                  <a:lnTo>
                    <a:pt x="63563" y="23698"/>
                  </a:lnTo>
                  <a:lnTo>
                    <a:pt x="55333" y="37805"/>
                  </a:lnTo>
                  <a:lnTo>
                    <a:pt x="64858" y="54133"/>
                  </a:lnTo>
                  <a:lnTo>
                    <a:pt x="64858" y="23698"/>
                  </a:lnTo>
                  <a:close/>
                </a:path>
                <a:path extrusionOk="0" h="535939" w="111125">
                  <a:moveTo>
                    <a:pt x="63563" y="23698"/>
                  </a:moveTo>
                  <a:lnTo>
                    <a:pt x="47104" y="23698"/>
                  </a:lnTo>
                  <a:lnTo>
                    <a:pt x="55333" y="37805"/>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4" name="Google Shape;1964;p113"/>
            <p:cNvSpPr/>
            <p:nvPr/>
          </p:nvSpPr>
          <p:spPr>
            <a:xfrm>
              <a:off x="6001765" y="3053702"/>
              <a:ext cx="3199129" cy="1026795"/>
            </a:xfrm>
            <a:custGeom>
              <a:rect b="b" l="l" r="r" t="t"/>
              <a:pathLst>
                <a:path extrusionOk="0" h="1026795" w="3199129">
                  <a:moveTo>
                    <a:pt x="54513" y="31674"/>
                  </a:moveTo>
                  <a:lnTo>
                    <a:pt x="36098" y="35926"/>
                  </a:lnTo>
                  <a:lnTo>
                    <a:pt x="48859" y="49855"/>
                  </a:lnTo>
                  <a:lnTo>
                    <a:pt x="3193288" y="1026210"/>
                  </a:lnTo>
                  <a:lnTo>
                    <a:pt x="3198939" y="1008024"/>
                  </a:lnTo>
                  <a:lnTo>
                    <a:pt x="54513" y="31674"/>
                  </a:lnTo>
                  <a:close/>
                </a:path>
                <a:path extrusionOk="0" h="1026795" w="3199129">
                  <a:moveTo>
                    <a:pt x="106984" y="0"/>
                  </a:moveTo>
                  <a:lnTo>
                    <a:pt x="0" y="24714"/>
                  </a:lnTo>
                  <a:lnTo>
                    <a:pt x="74168" y="105676"/>
                  </a:lnTo>
                  <a:lnTo>
                    <a:pt x="80200" y="105943"/>
                  </a:lnTo>
                  <a:lnTo>
                    <a:pt x="87960" y="98831"/>
                  </a:lnTo>
                  <a:lnTo>
                    <a:pt x="88214" y="92811"/>
                  </a:lnTo>
                  <a:lnTo>
                    <a:pt x="48859" y="49855"/>
                  </a:lnTo>
                  <a:lnTo>
                    <a:pt x="15252" y="39420"/>
                  </a:lnTo>
                  <a:lnTo>
                    <a:pt x="20891" y="21234"/>
                  </a:lnTo>
                  <a:lnTo>
                    <a:pt x="99726" y="21234"/>
                  </a:lnTo>
                  <a:lnTo>
                    <a:pt x="111277" y="18567"/>
                  </a:lnTo>
                  <a:lnTo>
                    <a:pt x="114465" y="13449"/>
                  </a:lnTo>
                  <a:lnTo>
                    <a:pt x="112102" y="3200"/>
                  </a:lnTo>
                  <a:lnTo>
                    <a:pt x="106984" y="0"/>
                  </a:lnTo>
                  <a:close/>
                </a:path>
                <a:path extrusionOk="0" h="1026795" w="3199129">
                  <a:moveTo>
                    <a:pt x="20891" y="21234"/>
                  </a:moveTo>
                  <a:lnTo>
                    <a:pt x="15252" y="39420"/>
                  </a:lnTo>
                  <a:lnTo>
                    <a:pt x="48859" y="49855"/>
                  </a:lnTo>
                  <a:lnTo>
                    <a:pt x="39462" y="39598"/>
                  </a:lnTo>
                  <a:lnTo>
                    <a:pt x="20193" y="39598"/>
                  </a:lnTo>
                  <a:lnTo>
                    <a:pt x="25069" y="23888"/>
                  </a:lnTo>
                  <a:lnTo>
                    <a:pt x="29439" y="23888"/>
                  </a:lnTo>
                  <a:lnTo>
                    <a:pt x="20891" y="21234"/>
                  </a:lnTo>
                  <a:close/>
                </a:path>
                <a:path extrusionOk="0" h="1026795" w="3199129">
                  <a:moveTo>
                    <a:pt x="25069" y="23888"/>
                  </a:moveTo>
                  <a:lnTo>
                    <a:pt x="20193" y="39598"/>
                  </a:lnTo>
                  <a:lnTo>
                    <a:pt x="36098" y="35926"/>
                  </a:lnTo>
                  <a:lnTo>
                    <a:pt x="25069" y="23888"/>
                  </a:lnTo>
                  <a:close/>
                </a:path>
                <a:path extrusionOk="0" h="1026795" w="3199129">
                  <a:moveTo>
                    <a:pt x="36098" y="35926"/>
                  </a:moveTo>
                  <a:lnTo>
                    <a:pt x="20193" y="39598"/>
                  </a:lnTo>
                  <a:lnTo>
                    <a:pt x="39462" y="39598"/>
                  </a:lnTo>
                  <a:lnTo>
                    <a:pt x="36098" y="35926"/>
                  </a:lnTo>
                  <a:close/>
                </a:path>
                <a:path extrusionOk="0" h="1026795" w="3199129">
                  <a:moveTo>
                    <a:pt x="29439" y="23888"/>
                  </a:moveTo>
                  <a:lnTo>
                    <a:pt x="25069" y="23888"/>
                  </a:lnTo>
                  <a:lnTo>
                    <a:pt x="36098" y="35926"/>
                  </a:lnTo>
                  <a:lnTo>
                    <a:pt x="54513" y="31674"/>
                  </a:lnTo>
                  <a:lnTo>
                    <a:pt x="29439" y="23888"/>
                  </a:lnTo>
                  <a:close/>
                </a:path>
                <a:path extrusionOk="0" h="1026795" w="3199129">
                  <a:moveTo>
                    <a:pt x="99726" y="21234"/>
                  </a:moveTo>
                  <a:lnTo>
                    <a:pt x="20891" y="21234"/>
                  </a:lnTo>
                  <a:lnTo>
                    <a:pt x="54513" y="31674"/>
                  </a:lnTo>
                  <a:lnTo>
                    <a:pt x="99726" y="21234"/>
                  </a:lnTo>
                  <a:close/>
                </a:path>
              </a:pathLst>
            </a:custGeom>
            <a:solidFill>
              <a:srgbClr val="6AA8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965" name="Google Shape;1965;p113"/>
          <p:cNvSpPr txBox="1"/>
          <p:nvPr/>
        </p:nvSpPr>
        <p:spPr>
          <a:xfrm>
            <a:off x="3100568" y="1730121"/>
            <a:ext cx="874800" cy="563700"/>
          </a:xfrm>
          <a:prstGeom prst="rect">
            <a:avLst/>
          </a:prstGeom>
          <a:noFill/>
          <a:ln>
            <a:noFill/>
          </a:ln>
        </p:spPr>
        <p:txBody>
          <a:bodyPr anchorCtr="0" anchor="t" bIns="0" lIns="0" spcFirstLastPara="1" rIns="0" wrap="square" tIns="7150">
            <a:spAutoFit/>
          </a:bodyPr>
          <a:lstStyle/>
          <a:p>
            <a:pPr indent="0" lvl="0" marL="12700" marR="0" rtl="0" algn="l">
              <a:lnSpc>
                <a:spcPct val="100800"/>
              </a:lnSpc>
              <a:spcBef>
                <a:spcPts val="0"/>
              </a:spcBef>
              <a:spcAft>
                <a:spcPts val="0"/>
              </a:spcAft>
              <a:buNone/>
            </a:pPr>
            <a:r>
              <a:rPr lang="en" sz="1800">
                <a:solidFill>
                  <a:schemeClr val="dk1"/>
                </a:solidFill>
                <a:latin typeface="Calibri"/>
                <a:ea typeface="Calibri"/>
                <a:cs typeface="Calibri"/>
                <a:sym typeface="Calibri"/>
              </a:rPr>
              <a:t>Sentence  encoding</a:t>
            </a:r>
            <a:endParaRPr sz="1800">
              <a:solidFill>
                <a:schemeClr val="dk1"/>
              </a:solidFill>
              <a:latin typeface="Calibri"/>
              <a:ea typeface="Calibri"/>
              <a:cs typeface="Calibri"/>
              <a:sym typeface="Calibri"/>
            </a:endParaRPr>
          </a:p>
        </p:txBody>
      </p:sp>
      <p:sp>
        <p:nvSpPr>
          <p:cNvPr id="1966" name="Google Shape;1966;p113"/>
          <p:cNvSpPr txBox="1"/>
          <p:nvPr/>
        </p:nvSpPr>
        <p:spPr>
          <a:xfrm rot="960470">
            <a:off x="5462225" y="2497803"/>
            <a:ext cx="945357" cy="184695"/>
          </a:xfrm>
          <a:prstGeom prst="rect">
            <a:avLst/>
          </a:prstGeom>
          <a:noFill/>
          <a:ln>
            <a:noFill/>
          </a:ln>
        </p:spPr>
        <p:txBody>
          <a:bodyPr anchorCtr="0" anchor="t" bIns="0" lIns="0" spcFirstLastPara="1" rIns="0" wrap="square" tIns="0">
            <a:spAutoFit/>
          </a:bodyPr>
          <a:lstStyle/>
          <a:p>
            <a:pPr indent="0" lvl="0" marL="0" marR="0" rtl="0" algn="l">
              <a:lnSpc>
                <a:spcPct val="66666"/>
              </a:lnSpc>
              <a:spcBef>
                <a:spcPts val="0"/>
              </a:spcBef>
              <a:spcAft>
                <a:spcPts val="0"/>
              </a:spcAft>
              <a:buNone/>
            </a:pPr>
            <a:r>
              <a:rPr lang="en" sz="1800">
                <a:solidFill>
                  <a:schemeClr val="dk1"/>
                </a:solidFill>
                <a:latin typeface="Calibri"/>
                <a:ea typeface="Calibri"/>
                <a:cs typeface="Calibri"/>
                <a:sym typeface="Calibri"/>
              </a:rPr>
              <a:t>Equals</a:t>
            </a:r>
            <a:endParaRPr sz="1800">
              <a:solidFill>
                <a:schemeClr val="dk1"/>
              </a:solidFill>
              <a:latin typeface="Calibri"/>
              <a:ea typeface="Calibri"/>
              <a:cs typeface="Calibri"/>
              <a:sym typeface="Calibri"/>
            </a:endParaRPr>
          </a:p>
        </p:txBody>
      </p:sp>
      <p:sp>
        <p:nvSpPr>
          <p:cNvPr id="1967" name="Google Shape;1967;p113"/>
          <p:cNvSpPr txBox="1"/>
          <p:nvPr/>
        </p:nvSpPr>
        <p:spPr>
          <a:xfrm>
            <a:off x="5711494" y="893444"/>
            <a:ext cx="15660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800">
                <a:solidFill>
                  <a:schemeClr val="dk1"/>
                </a:solidFill>
                <a:latin typeface="Calibri"/>
                <a:ea typeface="Calibri"/>
                <a:cs typeface="Calibri"/>
                <a:sym typeface="Calibri"/>
              </a:rPr>
              <a:t>How to compute</a:t>
            </a:r>
            <a:endParaRPr sz="1800">
              <a:solidFill>
                <a:schemeClr val="dk1"/>
              </a:solidFill>
              <a:latin typeface="Calibri"/>
              <a:ea typeface="Calibri"/>
              <a:cs typeface="Calibri"/>
              <a:sym typeface="Calibri"/>
            </a:endParaRPr>
          </a:p>
        </p:txBody>
      </p:sp>
      <p:sp>
        <p:nvSpPr>
          <p:cNvPr id="1968" name="Google Shape;1968;p113"/>
          <p:cNvSpPr txBox="1"/>
          <p:nvPr/>
        </p:nvSpPr>
        <p:spPr>
          <a:xfrm>
            <a:off x="5561571" y="1170050"/>
            <a:ext cx="18654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800">
                <a:solidFill>
                  <a:schemeClr val="dk1"/>
                </a:solidFill>
                <a:latin typeface="Calibri"/>
                <a:ea typeface="Calibri"/>
                <a:cs typeface="Calibri"/>
                <a:sym typeface="Calibri"/>
              </a:rPr>
              <a:t>sentence encoding?</a:t>
            </a:r>
            <a:endParaRPr sz="1800">
              <a:solidFill>
                <a:schemeClr val="dk1"/>
              </a:solidFill>
              <a:latin typeface="Calibri"/>
              <a:ea typeface="Calibri"/>
              <a:cs typeface="Calibri"/>
              <a:sym typeface="Calibri"/>
            </a:endParaRPr>
          </a:p>
        </p:txBody>
      </p:sp>
      <p:sp>
        <p:nvSpPr>
          <p:cNvPr id="1969" name="Google Shape;1969;p113"/>
          <p:cNvSpPr txBox="1"/>
          <p:nvPr/>
        </p:nvSpPr>
        <p:spPr>
          <a:xfrm>
            <a:off x="5732735" y="1720976"/>
            <a:ext cx="1524000" cy="900900"/>
          </a:xfrm>
          <a:prstGeom prst="rect">
            <a:avLst/>
          </a:prstGeom>
          <a:noFill/>
          <a:ln>
            <a:noFill/>
          </a:ln>
        </p:spPr>
        <p:txBody>
          <a:bodyPr anchorCtr="0" anchor="t" bIns="0" lIns="0" spcFirstLastPara="1" rIns="0" wrap="square" tIns="9525">
            <a:spAutoFit/>
          </a:bodyPr>
          <a:lstStyle/>
          <a:p>
            <a:pPr indent="0" lvl="0" marL="266700" marR="0" rtl="0" algn="l">
              <a:lnSpc>
                <a:spcPct val="100000"/>
              </a:lnSpc>
              <a:spcBef>
                <a:spcPts val="0"/>
              </a:spcBef>
              <a:spcAft>
                <a:spcPts val="0"/>
              </a:spcAft>
              <a:buNone/>
            </a:pPr>
            <a:r>
              <a:rPr b="1" lang="en" sz="1800">
                <a:solidFill>
                  <a:schemeClr val="dk1"/>
                </a:solidFill>
                <a:latin typeface="Calibri"/>
                <a:ea typeface="Calibri"/>
                <a:cs typeface="Calibri"/>
                <a:sym typeface="Calibri"/>
              </a:rPr>
              <a:t>Basic way</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520700" lvl="0" marL="533400" marR="0" rtl="0" algn="l">
              <a:lnSpc>
                <a:spcPct val="117083"/>
              </a:lnSpc>
              <a:spcBef>
                <a:spcPts val="100"/>
              </a:spcBef>
              <a:spcAft>
                <a:spcPts val="0"/>
              </a:spcAft>
              <a:buNone/>
            </a:pPr>
            <a:r>
              <a:rPr lang="en" sz="1800">
                <a:solidFill>
                  <a:schemeClr val="dk1"/>
                </a:solidFill>
                <a:latin typeface="Calibri"/>
                <a:ea typeface="Calibri"/>
                <a:cs typeface="Calibri"/>
                <a:sym typeface="Calibri"/>
              </a:rPr>
              <a:t>Use final hidden  state</a:t>
            </a:r>
            <a:endParaRPr sz="1800">
              <a:solidFill>
                <a:schemeClr val="dk1"/>
              </a:solidFill>
              <a:latin typeface="Calibri"/>
              <a:ea typeface="Calibri"/>
              <a:cs typeface="Calibri"/>
              <a:sym typeface="Calibri"/>
            </a:endParaRPr>
          </a:p>
        </p:txBody>
      </p:sp>
      <p:sp>
        <p:nvSpPr>
          <p:cNvPr id="1970" name="Google Shape;1970;p113"/>
          <p:cNvSpPr txBox="1"/>
          <p:nvPr>
            <p:ph type="title"/>
          </p:nvPr>
        </p:nvSpPr>
        <p:spPr>
          <a:xfrm>
            <a:off x="363775" y="177375"/>
            <a:ext cx="7328100" cy="812100"/>
          </a:xfrm>
          <a:prstGeom prst="rect">
            <a:avLst/>
          </a:prstGeom>
          <a:noFill/>
          <a:ln>
            <a:noFill/>
          </a:ln>
        </p:spPr>
        <p:txBody>
          <a:bodyPr anchorCtr="0" anchor="t" bIns="0" lIns="0" spcFirstLastPara="1" rIns="0" wrap="square" tIns="31900">
            <a:spAutoFit/>
          </a:bodyPr>
          <a:lstStyle/>
          <a:p>
            <a:pPr indent="0" lvl="0" marL="12700" rtl="0" algn="l">
              <a:lnSpc>
                <a:spcPct val="100000"/>
              </a:lnSpc>
              <a:spcBef>
                <a:spcPts val="0"/>
              </a:spcBef>
              <a:spcAft>
                <a:spcPts val="0"/>
              </a:spcAft>
              <a:buNone/>
            </a:pPr>
            <a:r>
              <a:rPr lang="en"/>
              <a:t>RNNs can be used for sentence classification</a:t>
            </a:r>
            <a:endParaRPr/>
          </a:p>
          <a:p>
            <a:pPr indent="0" lvl="0" marL="12700" rtl="0" algn="l">
              <a:lnSpc>
                <a:spcPct val="100000"/>
              </a:lnSpc>
              <a:spcBef>
                <a:spcPts val="200"/>
              </a:spcBef>
              <a:spcAft>
                <a:spcPts val="0"/>
              </a:spcAft>
              <a:buNone/>
            </a:pPr>
            <a:r>
              <a:rPr lang="en" sz="2100"/>
              <a:t>e.g., </a:t>
            </a:r>
            <a:r>
              <a:rPr b="1" lang="en" sz="2100"/>
              <a:t>sentiment classification</a:t>
            </a:r>
            <a:endParaRPr b="1" sz="2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4" name="Shape 1974"/>
        <p:cNvGrpSpPr/>
        <p:nvPr/>
      </p:nvGrpSpPr>
      <p:grpSpPr>
        <a:xfrm>
          <a:off x="0" y="0"/>
          <a:ext cx="0" cy="0"/>
          <a:chOff x="0" y="0"/>
          <a:chExt cx="0" cy="0"/>
        </a:xfrm>
      </p:grpSpPr>
      <p:sp>
        <p:nvSpPr>
          <p:cNvPr id="1975" name="Google Shape;1975;p114"/>
          <p:cNvSpPr txBox="1"/>
          <p:nvPr>
            <p:ph type="title"/>
          </p:nvPr>
        </p:nvSpPr>
        <p:spPr>
          <a:xfrm>
            <a:off x="363775" y="200025"/>
            <a:ext cx="75819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RNNs can be used for sentence classification</a:t>
            </a:r>
            <a:endParaRPr/>
          </a:p>
        </p:txBody>
      </p:sp>
      <p:sp>
        <p:nvSpPr>
          <p:cNvPr id="1976" name="Google Shape;1976;p114"/>
          <p:cNvSpPr txBox="1"/>
          <p:nvPr/>
        </p:nvSpPr>
        <p:spPr>
          <a:xfrm>
            <a:off x="4353649" y="4266819"/>
            <a:ext cx="272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the</a:t>
            </a:r>
            <a:endParaRPr sz="1500">
              <a:latin typeface="Calibri"/>
              <a:ea typeface="Calibri"/>
              <a:cs typeface="Calibri"/>
              <a:sym typeface="Calibri"/>
            </a:endParaRPr>
          </a:p>
        </p:txBody>
      </p:sp>
      <p:sp>
        <p:nvSpPr>
          <p:cNvPr id="1977" name="Google Shape;1977;p114"/>
          <p:cNvSpPr txBox="1"/>
          <p:nvPr/>
        </p:nvSpPr>
        <p:spPr>
          <a:xfrm>
            <a:off x="5063509" y="4266819"/>
            <a:ext cx="4866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movie</a:t>
            </a:r>
            <a:endParaRPr sz="1500">
              <a:latin typeface="Calibri"/>
              <a:ea typeface="Calibri"/>
              <a:cs typeface="Calibri"/>
              <a:sym typeface="Calibri"/>
            </a:endParaRPr>
          </a:p>
        </p:txBody>
      </p:sp>
      <p:sp>
        <p:nvSpPr>
          <p:cNvPr id="1978" name="Google Shape;1978;p114"/>
          <p:cNvSpPr/>
          <p:nvPr/>
        </p:nvSpPr>
        <p:spPr>
          <a:xfrm>
            <a:off x="1948919" y="3043351"/>
            <a:ext cx="5093700" cy="1223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979" name="Google Shape;1979;p114"/>
          <p:cNvSpPr txBox="1"/>
          <p:nvPr/>
        </p:nvSpPr>
        <p:spPr>
          <a:xfrm>
            <a:off x="6062500" y="4266819"/>
            <a:ext cx="1173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a</a:t>
            </a:r>
            <a:endParaRPr sz="1500">
              <a:latin typeface="Calibri"/>
              <a:ea typeface="Calibri"/>
              <a:cs typeface="Calibri"/>
              <a:sym typeface="Calibri"/>
            </a:endParaRPr>
          </a:p>
        </p:txBody>
      </p:sp>
      <p:sp>
        <p:nvSpPr>
          <p:cNvPr id="1980" name="Google Shape;1980;p114"/>
          <p:cNvSpPr txBox="1"/>
          <p:nvPr/>
        </p:nvSpPr>
        <p:spPr>
          <a:xfrm>
            <a:off x="6793849" y="4266819"/>
            <a:ext cx="2247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lot</a:t>
            </a:r>
            <a:endParaRPr sz="1500">
              <a:latin typeface="Calibri"/>
              <a:ea typeface="Calibri"/>
              <a:cs typeface="Calibri"/>
              <a:sym typeface="Calibri"/>
            </a:endParaRPr>
          </a:p>
        </p:txBody>
      </p:sp>
      <p:sp>
        <p:nvSpPr>
          <p:cNvPr id="1981" name="Google Shape;1981;p114"/>
          <p:cNvSpPr txBox="1"/>
          <p:nvPr/>
        </p:nvSpPr>
        <p:spPr>
          <a:xfrm>
            <a:off x="1830638" y="4273677"/>
            <a:ext cx="5421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overall</a:t>
            </a:r>
            <a:endParaRPr sz="1500">
              <a:latin typeface="Calibri"/>
              <a:ea typeface="Calibri"/>
              <a:cs typeface="Calibri"/>
              <a:sym typeface="Calibri"/>
            </a:endParaRPr>
          </a:p>
        </p:txBody>
      </p:sp>
      <p:sp>
        <p:nvSpPr>
          <p:cNvPr id="1982" name="Google Shape;1982;p114"/>
          <p:cNvSpPr txBox="1"/>
          <p:nvPr/>
        </p:nvSpPr>
        <p:spPr>
          <a:xfrm>
            <a:off x="2882617" y="4273677"/>
            <a:ext cx="672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I</a:t>
            </a:r>
            <a:endParaRPr sz="1500">
              <a:latin typeface="Calibri"/>
              <a:ea typeface="Calibri"/>
              <a:cs typeface="Calibri"/>
              <a:sym typeface="Calibri"/>
            </a:endParaRPr>
          </a:p>
        </p:txBody>
      </p:sp>
      <p:sp>
        <p:nvSpPr>
          <p:cNvPr id="1983" name="Google Shape;1983;p114"/>
          <p:cNvSpPr txBox="1"/>
          <p:nvPr/>
        </p:nvSpPr>
        <p:spPr>
          <a:xfrm>
            <a:off x="3382127" y="4273677"/>
            <a:ext cx="623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enjoyed</a:t>
            </a:r>
            <a:endParaRPr sz="1500">
              <a:latin typeface="Calibri"/>
              <a:ea typeface="Calibri"/>
              <a:cs typeface="Calibri"/>
              <a:sym typeface="Calibri"/>
            </a:endParaRPr>
          </a:p>
        </p:txBody>
      </p:sp>
      <p:sp>
        <p:nvSpPr>
          <p:cNvPr id="1984" name="Google Shape;1984;p114"/>
          <p:cNvSpPr txBox="1"/>
          <p:nvPr/>
        </p:nvSpPr>
        <p:spPr>
          <a:xfrm>
            <a:off x="4112542" y="861441"/>
            <a:ext cx="7689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800">
                <a:solidFill>
                  <a:srgbClr val="93C47D"/>
                </a:solidFill>
                <a:latin typeface="Calibri"/>
                <a:ea typeface="Calibri"/>
                <a:cs typeface="Calibri"/>
                <a:sym typeface="Calibri"/>
              </a:rPr>
              <a:t>positive</a:t>
            </a:r>
            <a:endParaRPr sz="1800">
              <a:solidFill>
                <a:srgbClr val="93C47D"/>
              </a:solidFill>
              <a:latin typeface="Calibri"/>
              <a:ea typeface="Calibri"/>
              <a:cs typeface="Calibri"/>
              <a:sym typeface="Calibri"/>
            </a:endParaRPr>
          </a:p>
        </p:txBody>
      </p:sp>
      <p:grpSp>
        <p:nvGrpSpPr>
          <p:cNvPr id="1985" name="Google Shape;1985;p114"/>
          <p:cNvGrpSpPr/>
          <p:nvPr/>
        </p:nvGrpSpPr>
        <p:grpSpPr>
          <a:xfrm>
            <a:off x="4364192" y="1504102"/>
            <a:ext cx="274320" cy="804863"/>
            <a:chOff x="5818923" y="2005469"/>
            <a:chExt cx="365760" cy="1073150"/>
          </a:xfrm>
        </p:grpSpPr>
        <p:sp>
          <p:nvSpPr>
            <p:cNvPr id="1986" name="Google Shape;1986;p114"/>
            <p:cNvSpPr/>
            <p:nvPr/>
          </p:nvSpPr>
          <p:spPr>
            <a:xfrm>
              <a:off x="5919127" y="2098992"/>
              <a:ext cx="165300" cy="174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7" name="Google Shape;1987;p114"/>
            <p:cNvSpPr/>
            <p:nvPr/>
          </p:nvSpPr>
          <p:spPr>
            <a:xfrm>
              <a:off x="5919127" y="2331402"/>
              <a:ext cx="165300" cy="174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8" name="Google Shape;1988;p114"/>
            <p:cNvSpPr/>
            <p:nvPr/>
          </p:nvSpPr>
          <p:spPr>
            <a:xfrm>
              <a:off x="5919127" y="2563825"/>
              <a:ext cx="165300" cy="17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9" name="Google Shape;1989;p114"/>
            <p:cNvSpPr/>
            <p:nvPr/>
          </p:nvSpPr>
          <p:spPr>
            <a:xfrm>
              <a:off x="5919127" y="2796247"/>
              <a:ext cx="165300" cy="17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0" name="Google Shape;1990;p114"/>
            <p:cNvSpPr/>
            <p:nvPr/>
          </p:nvSpPr>
          <p:spPr>
            <a:xfrm>
              <a:off x="5818923" y="2005469"/>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703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991" name="Google Shape;1991;p114"/>
          <p:cNvSpPr txBox="1"/>
          <p:nvPr/>
        </p:nvSpPr>
        <p:spPr>
          <a:xfrm>
            <a:off x="3100568" y="1730121"/>
            <a:ext cx="874800" cy="563700"/>
          </a:xfrm>
          <a:prstGeom prst="rect">
            <a:avLst/>
          </a:prstGeom>
          <a:noFill/>
          <a:ln>
            <a:noFill/>
          </a:ln>
        </p:spPr>
        <p:txBody>
          <a:bodyPr anchorCtr="0" anchor="t" bIns="0" lIns="0" spcFirstLastPara="1" rIns="0" wrap="square" tIns="7150">
            <a:spAutoFit/>
          </a:bodyPr>
          <a:lstStyle/>
          <a:p>
            <a:pPr indent="0" lvl="0" marL="12700" marR="0" rtl="0" algn="l">
              <a:lnSpc>
                <a:spcPct val="100800"/>
              </a:lnSpc>
              <a:spcBef>
                <a:spcPts val="0"/>
              </a:spcBef>
              <a:spcAft>
                <a:spcPts val="0"/>
              </a:spcAft>
              <a:buNone/>
            </a:pPr>
            <a:r>
              <a:rPr lang="en" sz="1800">
                <a:solidFill>
                  <a:schemeClr val="dk1"/>
                </a:solidFill>
                <a:latin typeface="Calibri"/>
                <a:ea typeface="Calibri"/>
                <a:cs typeface="Calibri"/>
                <a:sym typeface="Calibri"/>
              </a:rPr>
              <a:t>Sentence  encoding</a:t>
            </a:r>
            <a:endParaRPr sz="1800">
              <a:solidFill>
                <a:schemeClr val="dk1"/>
              </a:solidFill>
              <a:latin typeface="Calibri"/>
              <a:ea typeface="Calibri"/>
              <a:cs typeface="Calibri"/>
              <a:sym typeface="Calibri"/>
            </a:endParaRPr>
          </a:p>
        </p:txBody>
      </p:sp>
      <p:sp>
        <p:nvSpPr>
          <p:cNvPr id="1992" name="Google Shape;1992;p114"/>
          <p:cNvSpPr/>
          <p:nvPr/>
        </p:nvSpPr>
        <p:spPr>
          <a:xfrm>
            <a:off x="2091090" y="1102451"/>
            <a:ext cx="4809649" cy="1965008"/>
          </a:xfrm>
          <a:custGeom>
            <a:rect b="b" l="l" r="r" t="t"/>
            <a:pathLst>
              <a:path extrusionOk="0" h="2620010" w="6412865">
                <a:moveTo>
                  <a:pt x="3276904" y="94843"/>
                </a:moveTo>
                <a:lnTo>
                  <a:pt x="3232607" y="18897"/>
                </a:lnTo>
                <a:lnTo>
                  <a:pt x="3221583" y="0"/>
                </a:lnTo>
                <a:lnTo>
                  <a:pt x="3166249" y="94843"/>
                </a:lnTo>
                <a:lnTo>
                  <a:pt x="3167786" y="100672"/>
                </a:lnTo>
                <a:lnTo>
                  <a:pt x="3176879" y="105981"/>
                </a:lnTo>
                <a:lnTo>
                  <a:pt x="3182709" y="104444"/>
                </a:lnTo>
                <a:lnTo>
                  <a:pt x="3212058" y="54140"/>
                </a:lnTo>
                <a:lnTo>
                  <a:pt x="3212058" y="535533"/>
                </a:lnTo>
                <a:lnTo>
                  <a:pt x="3231108" y="535533"/>
                </a:lnTo>
                <a:lnTo>
                  <a:pt x="3231108" y="54140"/>
                </a:lnTo>
                <a:lnTo>
                  <a:pt x="3260458" y="104444"/>
                </a:lnTo>
                <a:lnTo>
                  <a:pt x="3266287" y="105981"/>
                </a:lnTo>
                <a:lnTo>
                  <a:pt x="3275368" y="100672"/>
                </a:lnTo>
                <a:lnTo>
                  <a:pt x="3276904" y="94843"/>
                </a:lnTo>
                <a:close/>
              </a:path>
              <a:path extrusionOk="0" h="2620010" w="6412865">
                <a:moveTo>
                  <a:pt x="6412585" y="2591790"/>
                </a:moveTo>
                <a:lnTo>
                  <a:pt x="3286239" y="1621078"/>
                </a:lnTo>
                <a:lnTo>
                  <a:pt x="3324720" y="1617599"/>
                </a:lnTo>
                <a:lnTo>
                  <a:pt x="3328581" y="1612976"/>
                </a:lnTo>
                <a:lnTo>
                  <a:pt x="3328111" y="1607870"/>
                </a:lnTo>
                <a:lnTo>
                  <a:pt x="3327641" y="1602486"/>
                </a:lnTo>
                <a:lnTo>
                  <a:pt x="3325787" y="1600949"/>
                </a:lnTo>
                <a:lnTo>
                  <a:pt x="3328111" y="1597215"/>
                </a:lnTo>
                <a:lnTo>
                  <a:pt x="3325749" y="1586966"/>
                </a:lnTo>
                <a:lnTo>
                  <a:pt x="3320631" y="1583766"/>
                </a:lnTo>
                <a:lnTo>
                  <a:pt x="3213735" y="1608467"/>
                </a:lnTo>
                <a:lnTo>
                  <a:pt x="3198558" y="1605000"/>
                </a:lnTo>
                <a:lnTo>
                  <a:pt x="3106712" y="1583905"/>
                </a:lnTo>
                <a:lnTo>
                  <a:pt x="3101594" y="1587106"/>
                </a:lnTo>
                <a:lnTo>
                  <a:pt x="3099244" y="1597367"/>
                </a:lnTo>
                <a:lnTo>
                  <a:pt x="3101403" y="1600835"/>
                </a:lnTo>
                <a:lnTo>
                  <a:pt x="3099752" y="1602206"/>
                </a:lnTo>
                <a:lnTo>
                  <a:pt x="3098774" y="1612671"/>
                </a:lnTo>
                <a:lnTo>
                  <a:pt x="3102635" y="1617319"/>
                </a:lnTo>
                <a:lnTo>
                  <a:pt x="3141764" y="1620964"/>
                </a:lnTo>
                <a:lnTo>
                  <a:pt x="0" y="2601036"/>
                </a:lnTo>
                <a:lnTo>
                  <a:pt x="5676" y="2619222"/>
                </a:lnTo>
                <a:lnTo>
                  <a:pt x="3080347" y="1660080"/>
                </a:lnTo>
                <a:lnTo>
                  <a:pt x="1056081" y="2602509"/>
                </a:lnTo>
                <a:lnTo>
                  <a:pt x="1064120" y="2619781"/>
                </a:lnTo>
                <a:lnTo>
                  <a:pt x="3152102" y="1647672"/>
                </a:lnTo>
                <a:lnTo>
                  <a:pt x="3125597" y="1676692"/>
                </a:lnTo>
                <a:lnTo>
                  <a:pt x="3125622" y="1677377"/>
                </a:lnTo>
                <a:lnTo>
                  <a:pt x="2130094" y="2603157"/>
                </a:lnTo>
                <a:lnTo>
                  <a:pt x="2143074" y="2617101"/>
                </a:lnTo>
                <a:lnTo>
                  <a:pt x="3136442" y="1693341"/>
                </a:lnTo>
                <a:lnTo>
                  <a:pt x="3136519" y="1693735"/>
                </a:lnTo>
                <a:lnTo>
                  <a:pt x="3145155" y="1699729"/>
                </a:lnTo>
                <a:lnTo>
                  <a:pt x="3151086" y="1698663"/>
                </a:lnTo>
                <a:lnTo>
                  <a:pt x="3178467" y="1659242"/>
                </a:lnTo>
                <a:lnTo>
                  <a:pt x="3173006" y="1677289"/>
                </a:lnTo>
                <a:lnTo>
                  <a:pt x="3157829" y="1702981"/>
                </a:lnTo>
                <a:lnTo>
                  <a:pt x="3159341" y="1708823"/>
                </a:lnTo>
                <a:lnTo>
                  <a:pt x="3166326" y="1712976"/>
                </a:lnTo>
                <a:lnTo>
                  <a:pt x="3166554" y="1713369"/>
                </a:lnTo>
                <a:lnTo>
                  <a:pt x="3167507" y="1713661"/>
                </a:lnTo>
                <a:lnTo>
                  <a:pt x="3168396" y="1714182"/>
                </a:lnTo>
                <a:lnTo>
                  <a:pt x="3168840" y="1714068"/>
                </a:lnTo>
                <a:lnTo>
                  <a:pt x="3176625" y="1716417"/>
                </a:lnTo>
                <a:lnTo>
                  <a:pt x="3181934" y="1713572"/>
                </a:lnTo>
                <a:lnTo>
                  <a:pt x="3190544" y="1685061"/>
                </a:lnTo>
                <a:lnTo>
                  <a:pt x="3203854" y="1662544"/>
                </a:lnTo>
                <a:lnTo>
                  <a:pt x="3198672" y="2597340"/>
                </a:lnTo>
                <a:lnTo>
                  <a:pt x="3217722" y="2597442"/>
                </a:lnTo>
                <a:lnTo>
                  <a:pt x="3222904" y="1662645"/>
                </a:lnTo>
                <a:lnTo>
                  <a:pt x="3223018" y="1639773"/>
                </a:lnTo>
                <a:lnTo>
                  <a:pt x="3222904" y="1662645"/>
                </a:lnTo>
                <a:lnTo>
                  <a:pt x="3237484" y="1687982"/>
                </a:lnTo>
                <a:lnTo>
                  <a:pt x="3245193" y="1713636"/>
                </a:lnTo>
                <a:lnTo>
                  <a:pt x="3250501" y="1716506"/>
                </a:lnTo>
                <a:lnTo>
                  <a:pt x="3257169" y="1714512"/>
                </a:lnTo>
                <a:lnTo>
                  <a:pt x="3257804" y="1714677"/>
                </a:lnTo>
                <a:lnTo>
                  <a:pt x="3259099" y="1713928"/>
                </a:lnTo>
                <a:lnTo>
                  <a:pt x="3260585" y="1713484"/>
                </a:lnTo>
                <a:lnTo>
                  <a:pt x="3260902" y="1712899"/>
                </a:lnTo>
                <a:lnTo>
                  <a:pt x="3266922" y="1709420"/>
                </a:lnTo>
                <a:lnTo>
                  <a:pt x="3268484" y="1703603"/>
                </a:lnTo>
                <a:lnTo>
                  <a:pt x="3255099" y="1680375"/>
                </a:lnTo>
                <a:lnTo>
                  <a:pt x="3248812" y="1659407"/>
                </a:lnTo>
                <a:lnTo>
                  <a:pt x="3276054" y="1698828"/>
                </a:lnTo>
                <a:lnTo>
                  <a:pt x="3281984" y="1699907"/>
                </a:lnTo>
                <a:lnTo>
                  <a:pt x="3290633" y="1693926"/>
                </a:lnTo>
                <a:lnTo>
                  <a:pt x="3290709" y="1693506"/>
                </a:lnTo>
                <a:lnTo>
                  <a:pt x="4269524" y="2607843"/>
                </a:lnTo>
                <a:lnTo>
                  <a:pt x="4282529" y="2593924"/>
                </a:lnTo>
                <a:lnTo>
                  <a:pt x="3301796" y="1677797"/>
                </a:lnTo>
                <a:lnTo>
                  <a:pt x="3301860" y="1676577"/>
                </a:lnTo>
                <a:lnTo>
                  <a:pt x="3275787" y="1648129"/>
                </a:lnTo>
                <a:lnTo>
                  <a:pt x="5329237" y="2610523"/>
                </a:lnTo>
                <a:lnTo>
                  <a:pt x="5337327" y="2593263"/>
                </a:lnTo>
                <a:lnTo>
                  <a:pt x="3343173" y="1658683"/>
                </a:lnTo>
                <a:lnTo>
                  <a:pt x="6406934" y="2609977"/>
                </a:lnTo>
                <a:lnTo>
                  <a:pt x="6412585" y="259179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3" name="Google Shape;1993;p114"/>
          <p:cNvSpPr txBox="1"/>
          <p:nvPr/>
        </p:nvSpPr>
        <p:spPr>
          <a:xfrm>
            <a:off x="5561571" y="806576"/>
            <a:ext cx="1865400" cy="563700"/>
          </a:xfrm>
          <a:prstGeom prst="rect">
            <a:avLst/>
          </a:prstGeom>
          <a:noFill/>
          <a:ln>
            <a:noFill/>
          </a:ln>
        </p:spPr>
        <p:txBody>
          <a:bodyPr anchorCtr="0" anchor="t" bIns="0" lIns="0" spcFirstLastPara="1" rIns="0" wrap="square" tIns="9525">
            <a:spAutoFit/>
          </a:bodyPr>
          <a:lstStyle/>
          <a:p>
            <a:pPr indent="152400" lvl="0" marL="12700" marR="0" rtl="0" algn="l">
              <a:lnSpc>
                <a:spcPct val="100000"/>
              </a:lnSpc>
              <a:spcBef>
                <a:spcPts val="0"/>
              </a:spcBef>
              <a:spcAft>
                <a:spcPts val="0"/>
              </a:spcAft>
              <a:buNone/>
            </a:pPr>
            <a:r>
              <a:rPr lang="en" sz="1800">
                <a:solidFill>
                  <a:schemeClr val="dk1"/>
                </a:solidFill>
                <a:latin typeface="Calibri"/>
                <a:ea typeface="Calibri"/>
                <a:cs typeface="Calibri"/>
                <a:sym typeface="Calibri"/>
              </a:rPr>
              <a:t>How to compute  sentence encoding?</a:t>
            </a:r>
            <a:endParaRPr sz="1800">
              <a:solidFill>
                <a:schemeClr val="dk1"/>
              </a:solidFill>
              <a:latin typeface="Calibri"/>
              <a:ea typeface="Calibri"/>
              <a:cs typeface="Calibri"/>
              <a:sym typeface="Calibri"/>
            </a:endParaRPr>
          </a:p>
        </p:txBody>
      </p:sp>
      <p:sp>
        <p:nvSpPr>
          <p:cNvPr id="1994" name="Google Shape;1994;p114"/>
          <p:cNvSpPr txBox="1"/>
          <p:nvPr/>
        </p:nvSpPr>
        <p:spPr>
          <a:xfrm>
            <a:off x="5623055" y="1634108"/>
            <a:ext cx="1743600" cy="1112700"/>
          </a:xfrm>
          <a:prstGeom prst="rect">
            <a:avLst/>
          </a:prstGeom>
          <a:noFill/>
          <a:ln>
            <a:noFill/>
          </a:ln>
        </p:spPr>
        <p:txBody>
          <a:bodyPr anchorCtr="0" anchor="t" bIns="0" lIns="0" spcFirstLastPara="1" rIns="0" wrap="square" tIns="10950">
            <a:spAutoFit/>
          </a:bodyPr>
          <a:lstStyle/>
          <a:p>
            <a:pPr indent="0" lvl="0" marL="12700" marR="0" rtl="0" algn="ctr">
              <a:lnSpc>
                <a:spcPct val="99400"/>
              </a:lnSpc>
              <a:spcBef>
                <a:spcPts val="0"/>
              </a:spcBef>
              <a:spcAft>
                <a:spcPts val="0"/>
              </a:spcAft>
              <a:buNone/>
            </a:pPr>
            <a:r>
              <a:rPr b="1" lang="en" sz="1800">
                <a:solidFill>
                  <a:schemeClr val="dk1"/>
                </a:solidFill>
                <a:latin typeface="Calibri"/>
                <a:ea typeface="Calibri"/>
                <a:cs typeface="Calibri"/>
                <a:sym typeface="Calibri"/>
              </a:rPr>
              <a:t>Usually better</a:t>
            </a:r>
            <a:r>
              <a:rPr lang="en" sz="1800">
                <a:solidFill>
                  <a:schemeClr val="dk1"/>
                </a:solidFill>
                <a:latin typeface="Calibri"/>
                <a:ea typeface="Calibri"/>
                <a:cs typeface="Calibri"/>
                <a:sym typeface="Calibri"/>
              </a:rPr>
              <a:t>:  Take element-wise  max or mean of all  hidden states</a:t>
            </a:r>
            <a:endParaRPr sz="1800">
              <a:solidFill>
                <a:schemeClr val="dk1"/>
              </a:solidFill>
              <a:latin typeface="Calibri"/>
              <a:ea typeface="Calibri"/>
              <a:cs typeface="Calibri"/>
              <a:sym typeface="Calibri"/>
            </a:endParaRPr>
          </a:p>
        </p:txBody>
      </p:sp>
      <p:sp>
        <p:nvSpPr>
          <p:cNvPr id="1995" name="Google Shape;1995;p114"/>
          <p:cNvSpPr txBox="1"/>
          <p:nvPr/>
        </p:nvSpPr>
        <p:spPr>
          <a:xfrm>
            <a:off x="457914" y="585596"/>
            <a:ext cx="3147600" cy="333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2100">
                <a:solidFill>
                  <a:schemeClr val="dk1"/>
                </a:solidFill>
                <a:latin typeface="Calibri"/>
                <a:ea typeface="Calibri"/>
                <a:cs typeface="Calibri"/>
                <a:sym typeface="Calibri"/>
              </a:rPr>
              <a:t>e.g., </a:t>
            </a:r>
            <a:r>
              <a:rPr b="1" lang="en" sz="2100">
                <a:solidFill>
                  <a:schemeClr val="dk1"/>
                </a:solidFill>
                <a:latin typeface="Calibri"/>
                <a:ea typeface="Calibri"/>
                <a:cs typeface="Calibri"/>
                <a:sym typeface="Calibri"/>
              </a:rPr>
              <a:t>sentiment classification</a:t>
            </a:r>
            <a:endParaRPr sz="21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115"/>
          <p:cNvSpPr txBox="1"/>
          <p:nvPr>
            <p:ph type="title"/>
          </p:nvPr>
        </p:nvSpPr>
        <p:spPr>
          <a:xfrm>
            <a:off x="363775" y="200025"/>
            <a:ext cx="69237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RNNs can be used as an encoder module</a:t>
            </a:r>
            <a:endParaRPr/>
          </a:p>
        </p:txBody>
      </p:sp>
      <p:sp>
        <p:nvSpPr>
          <p:cNvPr id="2001" name="Google Shape;2001;p115"/>
          <p:cNvSpPr txBox="1"/>
          <p:nvPr/>
        </p:nvSpPr>
        <p:spPr>
          <a:xfrm>
            <a:off x="363775" y="585596"/>
            <a:ext cx="7058100" cy="333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2100">
                <a:solidFill>
                  <a:schemeClr val="dk1"/>
                </a:solidFill>
                <a:latin typeface="Calibri"/>
                <a:ea typeface="Calibri"/>
                <a:cs typeface="Calibri"/>
                <a:sym typeface="Calibri"/>
              </a:rPr>
              <a:t>e.g., </a:t>
            </a:r>
            <a:r>
              <a:rPr b="1" lang="en" sz="2100">
                <a:solidFill>
                  <a:schemeClr val="dk1"/>
                </a:solidFill>
                <a:latin typeface="Calibri"/>
                <a:ea typeface="Calibri"/>
                <a:cs typeface="Calibri"/>
                <a:sym typeface="Calibri"/>
              </a:rPr>
              <a:t>question answering</a:t>
            </a:r>
            <a:r>
              <a:rPr lang="en" sz="2100">
                <a:solidFill>
                  <a:schemeClr val="dk1"/>
                </a:solidFill>
                <a:latin typeface="Calibri"/>
                <a:ea typeface="Calibri"/>
                <a:cs typeface="Calibri"/>
                <a:sym typeface="Calibri"/>
              </a:rPr>
              <a:t>, machine translation, </a:t>
            </a:r>
            <a:r>
              <a:rPr i="1" lang="en" sz="2100">
                <a:solidFill>
                  <a:schemeClr val="dk1"/>
                </a:solidFill>
                <a:latin typeface="Calibri"/>
                <a:ea typeface="Calibri"/>
                <a:cs typeface="Calibri"/>
                <a:sym typeface="Calibri"/>
              </a:rPr>
              <a:t>many other tasks!</a:t>
            </a:r>
            <a:endParaRPr sz="2100">
              <a:solidFill>
                <a:schemeClr val="dk1"/>
              </a:solidFill>
              <a:latin typeface="Calibri"/>
              <a:ea typeface="Calibri"/>
              <a:cs typeface="Calibri"/>
              <a:sym typeface="Calibri"/>
            </a:endParaRPr>
          </a:p>
        </p:txBody>
      </p:sp>
      <p:grpSp>
        <p:nvGrpSpPr>
          <p:cNvPr id="2002" name="Google Shape;2002;p115"/>
          <p:cNvGrpSpPr/>
          <p:nvPr/>
        </p:nvGrpSpPr>
        <p:grpSpPr>
          <a:xfrm>
            <a:off x="2312393" y="1307715"/>
            <a:ext cx="3493575" cy="3313981"/>
            <a:chOff x="3083191" y="1743620"/>
            <a:chExt cx="4658100" cy="4418641"/>
          </a:xfrm>
        </p:grpSpPr>
        <p:sp>
          <p:nvSpPr>
            <p:cNvPr id="2003" name="Google Shape;2003;p115"/>
            <p:cNvSpPr/>
            <p:nvPr/>
          </p:nvSpPr>
          <p:spPr>
            <a:xfrm>
              <a:off x="3083191" y="4531461"/>
              <a:ext cx="4658100" cy="163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4" name="Google Shape;2004;p115"/>
            <p:cNvSpPr/>
            <p:nvPr/>
          </p:nvSpPr>
          <p:spPr>
            <a:xfrm>
              <a:off x="3271532" y="1743620"/>
              <a:ext cx="4356100" cy="2818765"/>
            </a:xfrm>
            <a:custGeom>
              <a:rect b="b" l="l" r="r" t="t"/>
              <a:pathLst>
                <a:path extrusionOk="0" h="2818765" w="4356100">
                  <a:moveTo>
                    <a:pt x="2188108" y="1779739"/>
                  </a:moveTo>
                  <a:lnTo>
                    <a:pt x="2176081" y="1764982"/>
                  </a:lnTo>
                  <a:lnTo>
                    <a:pt x="2161311" y="1777022"/>
                  </a:lnTo>
                  <a:lnTo>
                    <a:pt x="2173351" y="1791779"/>
                  </a:lnTo>
                  <a:lnTo>
                    <a:pt x="2188108" y="1779739"/>
                  </a:lnTo>
                  <a:close/>
                </a:path>
                <a:path extrusionOk="0" h="2818765" w="4356100">
                  <a:moveTo>
                    <a:pt x="2217648" y="1755673"/>
                  </a:moveTo>
                  <a:lnTo>
                    <a:pt x="2205609" y="1740903"/>
                  </a:lnTo>
                  <a:lnTo>
                    <a:pt x="2190839" y="1752942"/>
                  </a:lnTo>
                  <a:lnTo>
                    <a:pt x="2202878" y="1767713"/>
                  </a:lnTo>
                  <a:lnTo>
                    <a:pt x="2217648" y="1755673"/>
                  </a:lnTo>
                  <a:close/>
                </a:path>
                <a:path extrusionOk="0" h="2818765" w="4356100">
                  <a:moveTo>
                    <a:pt x="2247176" y="1731594"/>
                  </a:moveTo>
                  <a:lnTo>
                    <a:pt x="2235136" y="1716824"/>
                  </a:lnTo>
                  <a:lnTo>
                    <a:pt x="2220366" y="1728863"/>
                  </a:lnTo>
                  <a:lnTo>
                    <a:pt x="2232406" y="1743633"/>
                  </a:lnTo>
                  <a:lnTo>
                    <a:pt x="2247176" y="1731594"/>
                  </a:lnTo>
                  <a:close/>
                </a:path>
                <a:path extrusionOk="0" h="2818765" w="4356100">
                  <a:moveTo>
                    <a:pt x="2276703" y="1707515"/>
                  </a:moveTo>
                  <a:lnTo>
                    <a:pt x="2264664" y="1692757"/>
                  </a:lnTo>
                  <a:lnTo>
                    <a:pt x="2249894" y="1704797"/>
                  </a:lnTo>
                  <a:lnTo>
                    <a:pt x="2261933" y="1719554"/>
                  </a:lnTo>
                  <a:lnTo>
                    <a:pt x="2276703" y="1707515"/>
                  </a:lnTo>
                  <a:close/>
                </a:path>
                <a:path extrusionOk="0" h="2818765" w="4356100">
                  <a:moveTo>
                    <a:pt x="2306231" y="1683435"/>
                  </a:moveTo>
                  <a:lnTo>
                    <a:pt x="2294191" y="1668678"/>
                  </a:lnTo>
                  <a:lnTo>
                    <a:pt x="2279434" y="1680718"/>
                  </a:lnTo>
                  <a:lnTo>
                    <a:pt x="2291461" y="1695475"/>
                  </a:lnTo>
                  <a:lnTo>
                    <a:pt x="2306231" y="1683435"/>
                  </a:lnTo>
                  <a:close/>
                </a:path>
                <a:path extrusionOk="0" h="2818765" w="4356100">
                  <a:moveTo>
                    <a:pt x="2335758" y="1659369"/>
                  </a:moveTo>
                  <a:lnTo>
                    <a:pt x="2323719" y="1644599"/>
                  </a:lnTo>
                  <a:lnTo>
                    <a:pt x="2308961" y="1656638"/>
                  </a:lnTo>
                  <a:lnTo>
                    <a:pt x="2321001" y="1671408"/>
                  </a:lnTo>
                  <a:lnTo>
                    <a:pt x="2335758" y="1659369"/>
                  </a:lnTo>
                  <a:close/>
                </a:path>
                <a:path extrusionOk="0" h="2818765" w="4356100">
                  <a:moveTo>
                    <a:pt x="2365286" y="1635290"/>
                  </a:moveTo>
                  <a:lnTo>
                    <a:pt x="2353246" y="1620520"/>
                  </a:lnTo>
                  <a:lnTo>
                    <a:pt x="2338489" y="1632559"/>
                  </a:lnTo>
                  <a:lnTo>
                    <a:pt x="2350528" y="1647329"/>
                  </a:lnTo>
                  <a:lnTo>
                    <a:pt x="2365286" y="1635290"/>
                  </a:lnTo>
                  <a:close/>
                </a:path>
                <a:path extrusionOk="0" h="2818765" w="4356100">
                  <a:moveTo>
                    <a:pt x="2394813" y="1611210"/>
                  </a:moveTo>
                  <a:lnTo>
                    <a:pt x="2382774" y="1596453"/>
                  </a:lnTo>
                  <a:lnTo>
                    <a:pt x="2368016" y="1608493"/>
                  </a:lnTo>
                  <a:lnTo>
                    <a:pt x="2380056" y="1623250"/>
                  </a:lnTo>
                  <a:lnTo>
                    <a:pt x="2394813" y="1611210"/>
                  </a:lnTo>
                  <a:close/>
                </a:path>
                <a:path extrusionOk="0" h="2818765" w="4356100">
                  <a:moveTo>
                    <a:pt x="2424341" y="1587144"/>
                  </a:moveTo>
                  <a:lnTo>
                    <a:pt x="2412314" y="1572374"/>
                  </a:lnTo>
                  <a:lnTo>
                    <a:pt x="2397544" y="1584413"/>
                  </a:lnTo>
                  <a:lnTo>
                    <a:pt x="2409583" y="1599171"/>
                  </a:lnTo>
                  <a:lnTo>
                    <a:pt x="2424341" y="1587144"/>
                  </a:lnTo>
                  <a:close/>
                </a:path>
                <a:path extrusionOk="0" h="2818765" w="4356100">
                  <a:moveTo>
                    <a:pt x="2453881" y="1563065"/>
                  </a:moveTo>
                  <a:lnTo>
                    <a:pt x="2441841" y="1548295"/>
                  </a:lnTo>
                  <a:lnTo>
                    <a:pt x="2427071" y="1560334"/>
                  </a:lnTo>
                  <a:lnTo>
                    <a:pt x="2439111" y="1575104"/>
                  </a:lnTo>
                  <a:lnTo>
                    <a:pt x="2453881" y="1563065"/>
                  </a:lnTo>
                  <a:close/>
                </a:path>
                <a:path extrusionOk="0" h="2818765" w="4356100">
                  <a:moveTo>
                    <a:pt x="2483408" y="1538986"/>
                  </a:moveTo>
                  <a:lnTo>
                    <a:pt x="2471369" y="1524228"/>
                  </a:lnTo>
                  <a:lnTo>
                    <a:pt x="2456599" y="1536255"/>
                  </a:lnTo>
                  <a:lnTo>
                    <a:pt x="2468638" y="1551025"/>
                  </a:lnTo>
                  <a:lnTo>
                    <a:pt x="2483408" y="1538986"/>
                  </a:lnTo>
                  <a:close/>
                </a:path>
                <a:path extrusionOk="0" h="2818765" w="4356100">
                  <a:moveTo>
                    <a:pt x="2512936" y="1514906"/>
                  </a:moveTo>
                  <a:lnTo>
                    <a:pt x="2500896" y="1500149"/>
                  </a:lnTo>
                  <a:lnTo>
                    <a:pt x="2486126" y="1512189"/>
                  </a:lnTo>
                  <a:lnTo>
                    <a:pt x="2498166" y="1526946"/>
                  </a:lnTo>
                  <a:lnTo>
                    <a:pt x="2512936" y="1514906"/>
                  </a:lnTo>
                  <a:close/>
                </a:path>
                <a:path extrusionOk="0" h="2818765" w="4356100">
                  <a:moveTo>
                    <a:pt x="2542463" y="1490840"/>
                  </a:moveTo>
                  <a:lnTo>
                    <a:pt x="2530424" y="1476070"/>
                  </a:lnTo>
                  <a:lnTo>
                    <a:pt x="2515666" y="1488109"/>
                  </a:lnTo>
                  <a:lnTo>
                    <a:pt x="2527693" y="1502867"/>
                  </a:lnTo>
                  <a:lnTo>
                    <a:pt x="2542463" y="1490840"/>
                  </a:lnTo>
                  <a:close/>
                </a:path>
                <a:path extrusionOk="0" h="2818765" w="4356100">
                  <a:moveTo>
                    <a:pt x="2571991" y="1466761"/>
                  </a:moveTo>
                  <a:lnTo>
                    <a:pt x="2559951" y="1451991"/>
                  </a:lnTo>
                  <a:lnTo>
                    <a:pt x="2545194" y="1464030"/>
                  </a:lnTo>
                  <a:lnTo>
                    <a:pt x="2557221" y="1478800"/>
                  </a:lnTo>
                  <a:lnTo>
                    <a:pt x="2571991" y="1466761"/>
                  </a:lnTo>
                  <a:close/>
                </a:path>
                <a:path extrusionOk="0" h="2818765" w="4356100">
                  <a:moveTo>
                    <a:pt x="2601518" y="1442681"/>
                  </a:moveTo>
                  <a:lnTo>
                    <a:pt x="2589479" y="1427924"/>
                  </a:lnTo>
                  <a:lnTo>
                    <a:pt x="2574721" y="1439951"/>
                  </a:lnTo>
                  <a:lnTo>
                    <a:pt x="2586761" y="1454721"/>
                  </a:lnTo>
                  <a:lnTo>
                    <a:pt x="2601518" y="1442681"/>
                  </a:lnTo>
                  <a:close/>
                </a:path>
                <a:path extrusionOk="0" h="2818765" w="4356100">
                  <a:moveTo>
                    <a:pt x="2631046" y="1418602"/>
                  </a:moveTo>
                  <a:lnTo>
                    <a:pt x="2619019" y="1403845"/>
                  </a:lnTo>
                  <a:lnTo>
                    <a:pt x="2604249" y="1415884"/>
                  </a:lnTo>
                  <a:lnTo>
                    <a:pt x="2616289" y="1430642"/>
                  </a:lnTo>
                  <a:lnTo>
                    <a:pt x="2631046" y="1418602"/>
                  </a:lnTo>
                  <a:close/>
                </a:path>
                <a:path extrusionOk="0" h="2818765" w="4356100">
                  <a:moveTo>
                    <a:pt x="2660573" y="1394536"/>
                  </a:moveTo>
                  <a:lnTo>
                    <a:pt x="2648547" y="1379766"/>
                  </a:lnTo>
                  <a:lnTo>
                    <a:pt x="2633776" y="1391805"/>
                  </a:lnTo>
                  <a:lnTo>
                    <a:pt x="2645816" y="1406575"/>
                  </a:lnTo>
                  <a:lnTo>
                    <a:pt x="2660573" y="1394536"/>
                  </a:lnTo>
                  <a:close/>
                </a:path>
                <a:path extrusionOk="0" h="2818765" w="4356100">
                  <a:moveTo>
                    <a:pt x="2690114" y="1370457"/>
                  </a:moveTo>
                  <a:lnTo>
                    <a:pt x="2678074" y="1355686"/>
                  </a:lnTo>
                  <a:lnTo>
                    <a:pt x="2663304" y="1367726"/>
                  </a:lnTo>
                  <a:lnTo>
                    <a:pt x="2675344" y="1382496"/>
                  </a:lnTo>
                  <a:lnTo>
                    <a:pt x="2690114" y="1370457"/>
                  </a:lnTo>
                  <a:close/>
                </a:path>
                <a:path extrusionOk="0" h="2818765" w="4356100">
                  <a:moveTo>
                    <a:pt x="2719641" y="1346377"/>
                  </a:moveTo>
                  <a:lnTo>
                    <a:pt x="2707602" y="1331620"/>
                  </a:lnTo>
                  <a:lnTo>
                    <a:pt x="2692831" y="1343660"/>
                  </a:lnTo>
                  <a:lnTo>
                    <a:pt x="2704871" y="1358417"/>
                  </a:lnTo>
                  <a:lnTo>
                    <a:pt x="2719641" y="1346377"/>
                  </a:lnTo>
                  <a:close/>
                </a:path>
                <a:path extrusionOk="0" h="2818765" w="4356100">
                  <a:moveTo>
                    <a:pt x="2749169" y="1322311"/>
                  </a:moveTo>
                  <a:lnTo>
                    <a:pt x="2737129" y="1307541"/>
                  </a:lnTo>
                  <a:lnTo>
                    <a:pt x="2722359" y="1319580"/>
                  </a:lnTo>
                  <a:lnTo>
                    <a:pt x="2734399" y="1334338"/>
                  </a:lnTo>
                  <a:lnTo>
                    <a:pt x="2749169" y="1322311"/>
                  </a:lnTo>
                  <a:close/>
                </a:path>
                <a:path extrusionOk="0" h="2818765" w="4356100">
                  <a:moveTo>
                    <a:pt x="2778696" y="1298232"/>
                  </a:moveTo>
                  <a:lnTo>
                    <a:pt x="2766657" y="1283462"/>
                  </a:lnTo>
                  <a:lnTo>
                    <a:pt x="2751899" y="1295501"/>
                  </a:lnTo>
                  <a:lnTo>
                    <a:pt x="2763926" y="1310271"/>
                  </a:lnTo>
                  <a:lnTo>
                    <a:pt x="2778696" y="1298232"/>
                  </a:lnTo>
                  <a:close/>
                </a:path>
                <a:path extrusionOk="0" h="2818765" w="4356100">
                  <a:moveTo>
                    <a:pt x="2808224" y="1274152"/>
                  </a:moveTo>
                  <a:lnTo>
                    <a:pt x="2796184" y="1259395"/>
                  </a:lnTo>
                  <a:lnTo>
                    <a:pt x="2781427" y="1271422"/>
                  </a:lnTo>
                  <a:lnTo>
                    <a:pt x="2793466" y="1286192"/>
                  </a:lnTo>
                  <a:lnTo>
                    <a:pt x="2808224" y="1274152"/>
                  </a:lnTo>
                  <a:close/>
                </a:path>
                <a:path extrusionOk="0" h="2818765" w="4356100">
                  <a:moveTo>
                    <a:pt x="2837751" y="1250073"/>
                  </a:moveTo>
                  <a:lnTo>
                    <a:pt x="2825712" y="1235316"/>
                  </a:lnTo>
                  <a:lnTo>
                    <a:pt x="2810954" y="1247355"/>
                  </a:lnTo>
                  <a:lnTo>
                    <a:pt x="2822994" y="1262113"/>
                  </a:lnTo>
                  <a:lnTo>
                    <a:pt x="2837751" y="1250073"/>
                  </a:lnTo>
                  <a:close/>
                </a:path>
                <a:path extrusionOk="0" h="2818765" w="4356100">
                  <a:moveTo>
                    <a:pt x="2867279" y="1226007"/>
                  </a:moveTo>
                  <a:lnTo>
                    <a:pt x="2855239" y="1211237"/>
                  </a:lnTo>
                  <a:lnTo>
                    <a:pt x="2840482" y="1223276"/>
                  </a:lnTo>
                  <a:lnTo>
                    <a:pt x="2852521" y="1238034"/>
                  </a:lnTo>
                  <a:lnTo>
                    <a:pt x="2867279" y="1226007"/>
                  </a:lnTo>
                  <a:close/>
                </a:path>
                <a:path extrusionOk="0" h="2818765" w="4356100">
                  <a:moveTo>
                    <a:pt x="2896806" y="1201928"/>
                  </a:moveTo>
                  <a:lnTo>
                    <a:pt x="2884779" y="1187157"/>
                  </a:lnTo>
                  <a:lnTo>
                    <a:pt x="2870009" y="1199197"/>
                  </a:lnTo>
                  <a:lnTo>
                    <a:pt x="2882049" y="1213967"/>
                  </a:lnTo>
                  <a:lnTo>
                    <a:pt x="2896806" y="1201928"/>
                  </a:lnTo>
                  <a:close/>
                </a:path>
                <a:path extrusionOk="0" h="2818765" w="4356100">
                  <a:moveTo>
                    <a:pt x="2926346" y="1177848"/>
                  </a:moveTo>
                  <a:lnTo>
                    <a:pt x="2914307" y="1163091"/>
                  </a:lnTo>
                  <a:lnTo>
                    <a:pt x="2899537" y="1175118"/>
                  </a:lnTo>
                  <a:lnTo>
                    <a:pt x="2911576" y="1189888"/>
                  </a:lnTo>
                  <a:lnTo>
                    <a:pt x="2926346" y="1177848"/>
                  </a:lnTo>
                  <a:close/>
                </a:path>
                <a:path extrusionOk="0" h="2818765" w="4356100">
                  <a:moveTo>
                    <a:pt x="2955874" y="1153769"/>
                  </a:moveTo>
                  <a:lnTo>
                    <a:pt x="2943834" y="1139012"/>
                  </a:lnTo>
                  <a:lnTo>
                    <a:pt x="2929064" y="1151051"/>
                  </a:lnTo>
                  <a:lnTo>
                    <a:pt x="2941104" y="1165809"/>
                  </a:lnTo>
                  <a:lnTo>
                    <a:pt x="2955874" y="1153769"/>
                  </a:lnTo>
                  <a:close/>
                </a:path>
                <a:path extrusionOk="0" h="2818765" w="4356100">
                  <a:moveTo>
                    <a:pt x="2985401" y="1129703"/>
                  </a:moveTo>
                  <a:lnTo>
                    <a:pt x="2973362" y="1114933"/>
                  </a:lnTo>
                  <a:lnTo>
                    <a:pt x="2958592" y="1126972"/>
                  </a:lnTo>
                  <a:lnTo>
                    <a:pt x="2970631" y="1141742"/>
                  </a:lnTo>
                  <a:lnTo>
                    <a:pt x="2985401" y="1129703"/>
                  </a:lnTo>
                  <a:close/>
                </a:path>
                <a:path extrusionOk="0" h="2818765" w="4356100">
                  <a:moveTo>
                    <a:pt x="3014929" y="1105623"/>
                  </a:moveTo>
                  <a:lnTo>
                    <a:pt x="3002889" y="1090853"/>
                  </a:lnTo>
                  <a:lnTo>
                    <a:pt x="2988132" y="1102893"/>
                  </a:lnTo>
                  <a:lnTo>
                    <a:pt x="3000159" y="1117663"/>
                  </a:lnTo>
                  <a:lnTo>
                    <a:pt x="3014929" y="1105623"/>
                  </a:lnTo>
                  <a:close/>
                </a:path>
                <a:path extrusionOk="0" h="2818765" w="4356100">
                  <a:moveTo>
                    <a:pt x="3044456" y="1081544"/>
                  </a:moveTo>
                  <a:lnTo>
                    <a:pt x="3032417" y="1066787"/>
                  </a:lnTo>
                  <a:lnTo>
                    <a:pt x="3017659" y="1078826"/>
                  </a:lnTo>
                  <a:lnTo>
                    <a:pt x="3029699" y="1093584"/>
                  </a:lnTo>
                  <a:lnTo>
                    <a:pt x="3044456" y="1081544"/>
                  </a:lnTo>
                  <a:close/>
                </a:path>
                <a:path extrusionOk="0" h="2818765" w="4356100">
                  <a:moveTo>
                    <a:pt x="3073984" y="1057478"/>
                  </a:moveTo>
                  <a:lnTo>
                    <a:pt x="3061944" y="1042708"/>
                  </a:lnTo>
                  <a:lnTo>
                    <a:pt x="3047187" y="1054747"/>
                  </a:lnTo>
                  <a:lnTo>
                    <a:pt x="3059226" y="1069505"/>
                  </a:lnTo>
                  <a:lnTo>
                    <a:pt x="3073984" y="1057478"/>
                  </a:lnTo>
                  <a:close/>
                </a:path>
                <a:path extrusionOk="0" h="2818765" w="4356100">
                  <a:moveTo>
                    <a:pt x="3103511" y="1033399"/>
                  </a:moveTo>
                  <a:lnTo>
                    <a:pt x="3091484" y="1018628"/>
                  </a:lnTo>
                  <a:lnTo>
                    <a:pt x="3076714" y="1030668"/>
                  </a:lnTo>
                  <a:lnTo>
                    <a:pt x="3088754" y="1045438"/>
                  </a:lnTo>
                  <a:lnTo>
                    <a:pt x="3103511" y="1033399"/>
                  </a:lnTo>
                  <a:close/>
                </a:path>
                <a:path extrusionOk="0" h="2818765" w="4356100">
                  <a:moveTo>
                    <a:pt x="3133039" y="1009319"/>
                  </a:moveTo>
                  <a:lnTo>
                    <a:pt x="3121012" y="994562"/>
                  </a:lnTo>
                  <a:lnTo>
                    <a:pt x="3106242" y="1006589"/>
                  </a:lnTo>
                  <a:lnTo>
                    <a:pt x="3118281" y="1021359"/>
                  </a:lnTo>
                  <a:lnTo>
                    <a:pt x="3133039" y="1009319"/>
                  </a:lnTo>
                  <a:close/>
                </a:path>
                <a:path extrusionOk="0" h="2818765" w="4356100">
                  <a:moveTo>
                    <a:pt x="3162579" y="985240"/>
                  </a:moveTo>
                  <a:lnTo>
                    <a:pt x="3150539" y="970483"/>
                  </a:lnTo>
                  <a:lnTo>
                    <a:pt x="3135769" y="982522"/>
                  </a:lnTo>
                  <a:lnTo>
                    <a:pt x="3147809" y="997280"/>
                  </a:lnTo>
                  <a:lnTo>
                    <a:pt x="3162579" y="985240"/>
                  </a:lnTo>
                  <a:close/>
                </a:path>
                <a:path extrusionOk="0" h="2818765" w="4356100">
                  <a:moveTo>
                    <a:pt x="3192107" y="961174"/>
                  </a:moveTo>
                  <a:lnTo>
                    <a:pt x="3180067" y="946404"/>
                  </a:lnTo>
                  <a:lnTo>
                    <a:pt x="3165297" y="958443"/>
                  </a:lnTo>
                  <a:lnTo>
                    <a:pt x="3177336" y="973201"/>
                  </a:lnTo>
                  <a:lnTo>
                    <a:pt x="3192107" y="961174"/>
                  </a:lnTo>
                  <a:close/>
                </a:path>
                <a:path extrusionOk="0" h="2818765" w="4356100">
                  <a:moveTo>
                    <a:pt x="3221634" y="937094"/>
                  </a:moveTo>
                  <a:lnTo>
                    <a:pt x="3209594" y="922324"/>
                  </a:lnTo>
                  <a:lnTo>
                    <a:pt x="3194837" y="934364"/>
                  </a:lnTo>
                  <a:lnTo>
                    <a:pt x="3206864" y="949134"/>
                  </a:lnTo>
                  <a:lnTo>
                    <a:pt x="3221634" y="937094"/>
                  </a:lnTo>
                  <a:close/>
                </a:path>
                <a:path extrusionOk="0" h="2818765" w="4356100">
                  <a:moveTo>
                    <a:pt x="3251149" y="913015"/>
                  </a:moveTo>
                  <a:lnTo>
                    <a:pt x="3239122" y="898258"/>
                  </a:lnTo>
                  <a:lnTo>
                    <a:pt x="3224365" y="910285"/>
                  </a:lnTo>
                  <a:lnTo>
                    <a:pt x="3236379" y="925055"/>
                  </a:lnTo>
                  <a:lnTo>
                    <a:pt x="3251149" y="913015"/>
                  </a:lnTo>
                  <a:close/>
                </a:path>
                <a:path extrusionOk="0" h="2818765" w="4356100">
                  <a:moveTo>
                    <a:pt x="3280689" y="888936"/>
                  </a:moveTo>
                  <a:lnTo>
                    <a:pt x="3268649" y="874179"/>
                  </a:lnTo>
                  <a:lnTo>
                    <a:pt x="3253892" y="886218"/>
                  </a:lnTo>
                  <a:lnTo>
                    <a:pt x="3265919" y="900976"/>
                  </a:lnTo>
                  <a:lnTo>
                    <a:pt x="3280689" y="888936"/>
                  </a:lnTo>
                  <a:close/>
                </a:path>
                <a:path extrusionOk="0" h="2818765" w="4356100">
                  <a:moveTo>
                    <a:pt x="3310217" y="864870"/>
                  </a:moveTo>
                  <a:lnTo>
                    <a:pt x="3298164" y="850099"/>
                  </a:lnTo>
                  <a:lnTo>
                    <a:pt x="3283420" y="862139"/>
                  </a:lnTo>
                  <a:lnTo>
                    <a:pt x="3295459" y="876896"/>
                  </a:lnTo>
                  <a:lnTo>
                    <a:pt x="3310217" y="864870"/>
                  </a:lnTo>
                  <a:close/>
                </a:path>
                <a:path extrusionOk="0" h="2818765" w="4356100">
                  <a:moveTo>
                    <a:pt x="3339744" y="840790"/>
                  </a:moveTo>
                  <a:lnTo>
                    <a:pt x="3327704" y="826020"/>
                  </a:lnTo>
                  <a:lnTo>
                    <a:pt x="3312934" y="838060"/>
                  </a:lnTo>
                  <a:lnTo>
                    <a:pt x="3324974" y="852830"/>
                  </a:lnTo>
                  <a:lnTo>
                    <a:pt x="3339744" y="840790"/>
                  </a:lnTo>
                  <a:close/>
                </a:path>
                <a:path extrusionOk="0" h="2818765" w="4356100">
                  <a:moveTo>
                    <a:pt x="3369272" y="816711"/>
                  </a:moveTo>
                  <a:lnTo>
                    <a:pt x="3357245" y="801954"/>
                  </a:lnTo>
                  <a:lnTo>
                    <a:pt x="3342475" y="813993"/>
                  </a:lnTo>
                  <a:lnTo>
                    <a:pt x="3354514" y="828751"/>
                  </a:lnTo>
                  <a:lnTo>
                    <a:pt x="3369272" y="816711"/>
                  </a:lnTo>
                  <a:close/>
                </a:path>
                <a:path extrusionOk="0" h="2818765" w="4356100">
                  <a:moveTo>
                    <a:pt x="3398812" y="792645"/>
                  </a:moveTo>
                  <a:lnTo>
                    <a:pt x="3386759" y="777875"/>
                  </a:lnTo>
                  <a:lnTo>
                    <a:pt x="3372002" y="789914"/>
                  </a:lnTo>
                  <a:lnTo>
                    <a:pt x="3384042" y="804672"/>
                  </a:lnTo>
                  <a:lnTo>
                    <a:pt x="3398812" y="792645"/>
                  </a:lnTo>
                  <a:close/>
                </a:path>
                <a:path extrusionOk="0" h="2818765" w="4356100">
                  <a:moveTo>
                    <a:pt x="3428339" y="768565"/>
                  </a:moveTo>
                  <a:lnTo>
                    <a:pt x="3416300" y="753795"/>
                  </a:lnTo>
                  <a:lnTo>
                    <a:pt x="3401530" y="765835"/>
                  </a:lnTo>
                  <a:lnTo>
                    <a:pt x="3413569" y="780605"/>
                  </a:lnTo>
                  <a:lnTo>
                    <a:pt x="3428339" y="768565"/>
                  </a:lnTo>
                  <a:close/>
                </a:path>
                <a:path extrusionOk="0" h="2818765" w="4356100">
                  <a:moveTo>
                    <a:pt x="3457867" y="744486"/>
                  </a:moveTo>
                  <a:lnTo>
                    <a:pt x="3445827" y="729716"/>
                  </a:lnTo>
                  <a:lnTo>
                    <a:pt x="3431057" y="741756"/>
                  </a:lnTo>
                  <a:lnTo>
                    <a:pt x="3443097" y="756526"/>
                  </a:lnTo>
                  <a:lnTo>
                    <a:pt x="3457867" y="744486"/>
                  </a:lnTo>
                  <a:close/>
                </a:path>
                <a:path extrusionOk="0" h="2818765" w="4356100">
                  <a:moveTo>
                    <a:pt x="3487394" y="720407"/>
                  </a:moveTo>
                  <a:lnTo>
                    <a:pt x="3475355" y="705650"/>
                  </a:lnTo>
                  <a:lnTo>
                    <a:pt x="3460597" y="717689"/>
                  </a:lnTo>
                  <a:lnTo>
                    <a:pt x="3472624" y="732447"/>
                  </a:lnTo>
                  <a:lnTo>
                    <a:pt x="3487394" y="720407"/>
                  </a:lnTo>
                  <a:close/>
                </a:path>
                <a:path extrusionOk="0" h="2818765" w="4356100">
                  <a:moveTo>
                    <a:pt x="3516922" y="696341"/>
                  </a:moveTo>
                  <a:lnTo>
                    <a:pt x="3504882" y="681570"/>
                  </a:lnTo>
                  <a:lnTo>
                    <a:pt x="3490125" y="693610"/>
                  </a:lnTo>
                  <a:lnTo>
                    <a:pt x="3502152" y="708367"/>
                  </a:lnTo>
                  <a:lnTo>
                    <a:pt x="3516922" y="696341"/>
                  </a:lnTo>
                  <a:close/>
                </a:path>
                <a:path extrusionOk="0" h="2818765" w="4356100">
                  <a:moveTo>
                    <a:pt x="3546449" y="672261"/>
                  </a:moveTo>
                  <a:lnTo>
                    <a:pt x="3534410" y="657491"/>
                  </a:lnTo>
                  <a:lnTo>
                    <a:pt x="3519652" y="669531"/>
                  </a:lnTo>
                  <a:lnTo>
                    <a:pt x="3531692" y="684301"/>
                  </a:lnTo>
                  <a:lnTo>
                    <a:pt x="3546449" y="672261"/>
                  </a:lnTo>
                  <a:close/>
                </a:path>
                <a:path extrusionOk="0" h="2818765" w="4356100">
                  <a:moveTo>
                    <a:pt x="3575977" y="648182"/>
                  </a:moveTo>
                  <a:lnTo>
                    <a:pt x="3563937" y="633425"/>
                  </a:lnTo>
                  <a:lnTo>
                    <a:pt x="3549180" y="645452"/>
                  </a:lnTo>
                  <a:lnTo>
                    <a:pt x="3561219" y="660222"/>
                  </a:lnTo>
                  <a:lnTo>
                    <a:pt x="3575977" y="648182"/>
                  </a:lnTo>
                  <a:close/>
                </a:path>
                <a:path extrusionOk="0" h="2818765" w="4356100">
                  <a:moveTo>
                    <a:pt x="3605504" y="624103"/>
                  </a:moveTo>
                  <a:lnTo>
                    <a:pt x="3593477" y="609346"/>
                  </a:lnTo>
                  <a:lnTo>
                    <a:pt x="3578707" y="621385"/>
                  </a:lnTo>
                  <a:lnTo>
                    <a:pt x="3590747" y="636143"/>
                  </a:lnTo>
                  <a:lnTo>
                    <a:pt x="3605504" y="624103"/>
                  </a:lnTo>
                  <a:close/>
                </a:path>
                <a:path extrusionOk="0" h="2818765" w="4356100">
                  <a:moveTo>
                    <a:pt x="3635044" y="600036"/>
                  </a:moveTo>
                  <a:lnTo>
                    <a:pt x="3623005" y="585266"/>
                  </a:lnTo>
                  <a:lnTo>
                    <a:pt x="3608235" y="597306"/>
                  </a:lnTo>
                  <a:lnTo>
                    <a:pt x="3620274" y="612076"/>
                  </a:lnTo>
                  <a:lnTo>
                    <a:pt x="3635044" y="600036"/>
                  </a:lnTo>
                  <a:close/>
                </a:path>
                <a:path extrusionOk="0" h="2818765" w="4356100">
                  <a:moveTo>
                    <a:pt x="3664572" y="575957"/>
                  </a:moveTo>
                  <a:lnTo>
                    <a:pt x="3652532" y="561187"/>
                  </a:lnTo>
                  <a:lnTo>
                    <a:pt x="3637762" y="573227"/>
                  </a:lnTo>
                  <a:lnTo>
                    <a:pt x="3649802" y="587997"/>
                  </a:lnTo>
                  <a:lnTo>
                    <a:pt x="3664572" y="575957"/>
                  </a:lnTo>
                  <a:close/>
                </a:path>
                <a:path extrusionOk="0" h="2818765" w="4356100">
                  <a:moveTo>
                    <a:pt x="3694099" y="551878"/>
                  </a:moveTo>
                  <a:lnTo>
                    <a:pt x="3682060" y="537121"/>
                  </a:lnTo>
                  <a:lnTo>
                    <a:pt x="3667290" y="549160"/>
                  </a:lnTo>
                  <a:lnTo>
                    <a:pt x="3679329" y="563918"/>
                  </a:lnTo>
                  <a:lnTo>
                    <a:pt x="3694099" y="551878"/>
                  </a:lnTo>
                  <a:close/>
                </a:path>
                <a:path extrusionOk="0" h="2818765" w="4356100">
                  <a:moveTo>
                    <a:pt x="3723627" y="527799"/>
                  </a:moveTo>
                  <a:lnTo>
                    <a:pt x="3711587" y="513041"/>
                  </a:lnTo>
                  <a:lnTo>
                    <a:pt x="3696830" y="525081"/>
                  </a:lnTo>
                  <a:lnTo>
                    <a:pt x="3708857" y="539838"/>
                  </a:lnTo>
                  <a:lnTo>
                    <a:pt x="3723627" y="527799"/>
                  </a:lnTo>
                  <a:close/>
                </a:path>
                <a:path extrusionOk="0" h="2818765" w="4356100">
                  <a:moveTo>
                    <a:pt x="3753154" y="503732"/>
                  </a:moveTo>
                  <a:lnTo>
                    <a:pt x="3741115" y="488962"/>
                  </a:lnTo>
                  <a:lnTo>
                    <a:pt x="3726357" y="501002"/>
                  </a:lnTo>
                  <a:lnTo>
                    <a:pt x="3738384" y="515772"/>
                  </a:lnTo>
                  <a:lnTo>
                    <a:pt x="3753154" y="503732"/>
                  </a:lnTo>
                  <a:close/>
                </a:path>
                <a:path extrusionOk="0" h="2818765" w="4356100">
                  <a:moveTo>
                    <a:pt x="3782682" y="479653"/>
                  </a:moveTo>
                  <a:lnTo>
                    <a:pt x="3770642" y="464883"/>
                  </a:lnTo>
                  <a:lnTo>
                    <a:pt x="3755885" y="476923"/>
                  </a:lnTo>
                  <a:lnTo>
                    <a:pt x="3767925" y="491693"/>
                  </a:lnTo>
                  <a:lnTo>
                    <a:pt x="3782682" y="479653"/>
                  </a:lnTo>
                  <a:close/>
                </a:path>
                <a:path extrusionOk="0" h="2818765" w="4356100">
                  <a:moveTo>
                    <a:pt x="3812209" y="455574"/>
                  </a:moveTo>
                  <a:lnTo>
                    <a:pt x="3800170" y="440817"/>
                  </a:lnTo>
                  <a:lnTo>
                    <a:pt x="3785412" y="452856"/>
                  </a:lnTo>
                  <a:lnTo>
                    <a:pt x="3797452" y="467614"/>
                  </a:lnTo>
                  <a:lnTo>
                    <a:pt x="3812209" y="455574"/>
                  </a:lnTo>
                  <a:close/>
                </a:path>
                <a:path extrusionOk="0" h="2818765" w="4356100">
                  <a:moveTo>
                    <a:pt x="3841737" y="431507"/>
                  </a:moveTo>
                  <a:lnTo>
                    <a:pt x="3829710" y="416737"/>
                  </a:lnTo>
                  <a:lnTo>
                    <a:pt x="3814940" y="428777"/>
                  </a:lnTo>
                  <a:lnTo>
                    <a:pt x="3826980" y="443534"/>
                  </a:lnTo>
                  <a:lnTo>
                    <a:pt x="3841737" y="431507"/>
                  </a:lnTo>
                  <a:close/>
                </a:path>
                <a:path extrusionOk="0" h="2818765" w="4356100">
                  <a:moveTo>
                    <a:pt x="3871277" y="407428"/>
                  </a:moveTo>
                  <a:lnTo>
                    <a:pt x="3859238" y="392658"/>
                  </a:lnTo>
                  <a:lnTo>
                    <a:pt x="3844467" y="404698"/>
                  </a:lnTo>
                  <a:lnTo>
                    <a:pt x="3856507" y="419468"/>
                  </a:lnTo>
                  <a:lnTo>
                    <a:pt x="3871277" y="407428"/>
                  </a:lnTo>
                  <a:close/>
                </a:path>
                <a:path extrusionOk="0" h="2818765" w="4356100">
                  <a:moveTo>
                    <a:pt x="3900805" y="383349"/>
                  </a:moveTo>
                  <a:lnTo>
                    <a:pt x="3888765" y="368579"/>
                  </a:lnTo>
                  <a:lnTo>
                    <a:pt x="3873995" y="380619"/>
                  </a:lnTo>
                  <a:lnTo>
                    <a:pt x="3886035" y="395389"/>
                  </a:lnTo>
                  <a:lnTo>
                    <a:pt x="3900805" y="383349"/>
                  </a:lnTo>
                  <a:close/>
                </a:path>
                <a:path extrusionOk="0" h="2818765" w="4356100">
                  <a:moveTo>
                    <a:pt x="3930332" y="359270"/>
                  </a:moveTo>
                  <a:lnTo>
                    <a:pt x="3918293" y="344512"/>
                  </a:lnTo>
                  <a:lnTo>
                    <a:pt x="3903522" y="356552"/>
                  </a:lnTo>
                  <a:lnTo>
                    <a:pt x="3915562" y="371309"/>
                  </a:lnTo>
                  <a:lnTo>
                    <a:pt x="3930332" y="359270"/>
                  </a:lnTo>
                  <a:close/>
                </a:path>
                <a:path extrusionOk="0" h="2818765" w="4356100">
                  <a:moveTo>
                    <a:pt x="3959860" y="335203"/>
                  </a:moveTo>
                  <a:lnTo>
                    <a:pt x="3947820" y="320433"/>
                  </a:lnTo>
                  <a:lnTo>
                    <a:pt x="3933063" y="332473"/>
                  </a:lnTo>
                  <a:lnTo>
                    <a:pt x="3945090" y="347243"/>
                  </a:lnTo>
                  <a:lnTo>
                    <a:pt x="3959860" y="335203"/>
                  </a:lnTo>
                  <a:close/>
                </a:path>
                <a:path extrusionOk="0" h="2818765" w="4356100">
                  <a:moveTo>
                    <a:pt x="3989387" y="311124"/>
                  </a:moveTo>
                  <a:lnTo>
                    <a:pt x="3977348" y="296354"/>
                  </a:lnTo>
                  <a:lnTo>
                    <a:pt x="3962590" y="308394"/>
                  </a:lnTo>
                  <a:lnTo>
                    <a:pt x="3974617" y="323164"/>
                  </a:lnTo>
                  <a:lnTo>
                    <a:pt x="3989387" y="311124"/>
                  </a:lnTo>
                  <a:close/>
                </a:path>
                <a:path extrusionOk="0" h="2818765" w="4356100">
                  <a:moveTo>
                    <a:pt x="4018915" y="287045"/>
                  </a:moveTo>
                  <a:lnTo>
                    <a:pt x="4006875" y="272288"/>
                  </a:lnTo>
                  <a:lnTo>
                    <a:pt x="3992118" y="284314"/>
                  </a:lnTo>
                  <a:lnTo>
                    <a:pt x="4004157" y="299085"/>
                  </a:lnTo>
                  <a:lnTo>
                    <a:pt x="4018915" y="287045"/>
                  </a:lnTo>
                  <a:close/>
                </a:path>
                <a:path extrusionOk="0" h="2818765" w="4356100">
                  <a:moveTo>
                    <a:pt x="4048442" y="262966"/>
                  </a:moveTo>
                  <a:lnTo>
                    <a:pt x="4036403" y="248208"/>
                  </a:lnTo>
                  <a:lnTo>
                    <a:pt x="4021645" y="260248"/>
                  </a:lnTo>
                  <a:lnTo>
                    <a:pt x="4033685" y="275005"/>
                  </a:lnTo>
                  <a:lnTo>
                    <a:pt x="4048442" y="262966"/>
                  </a:lnTo>
                  <a:close/>
                </a:path>
                <a:path extrusionOk="0" h="2818765" w="4356100">
                  <a:moveTo>
                    <a:pt x="4077982" y="238899"/>
                  </a:moveTo>
                  <a:lnTo>
                    <a:pt x="4065943" y="224129"/>
                  </a:lnTo>
                  <a:lnTo>
                    <a:pt x="4051173" y="236169"/>
                  </a:lnTo>
                  <a:lnTo>
                    <a:pt x="4063212" y="250939"/>
                  </a:lnTo>
                  <a:lnTo>
                    <a:pt x="4077982" y="238899"/>
                  </a:lnTo>
                  <a:close/>
                </a:path>
                <a:path extrusionOk="0" h="2818765" w="4356100">
                  <a:moveTo>
                    <a:pt x="4107510" y="214820"/>
                  </a:moveTo>
                  <a:lnTo>
                    <a:pt x="4095470" y="200050"/>
                  </a:lnTo>
                  <a:lnTo>
                    <a:pt x="4080700" y="212090"/>
                  </a:lnTo>
                  <a:lnTo>
                    <a:pt x="4092740" y="226860"/>
                  </a:lnTo>
                  <a:lnTo>
                    <a:pt x="4107510" y="214820"/>
                  </a:lnTo>
                  <a:close/>
                </a:path>
                <a:path extrusionOk="0" h="2818765" w="4356100">
                  <a:moveTo>
                    <a:pt x="4137037" y="190741"/>
                  </a:moveTo>
                  <a:lnTo>
                    <a:pt x="4124998" y="175983"/>
                  </a:lnTo>
                  <a:lnTo>
                    <a:pt x="4110228" y="188023"/>
                  </a:lnTo>
                  <a:lnTo>
                    <a:pt x="4122267" y="202780"/>
                  </a:lnTo>
                  <a:lnTo>
                    <a:pt x="4137037" y="190741"/>
                  </a:lnTo>
                  <a:close/>
                </a:path>
                <a:path extrusionOk="0" h="2818765" w="4356100">
                  <a:moveTo>
                    <a:pt x="4166565" y="166674"/>
                  </a:moveTo>
                  <a:lnTo>
                    <a:pt x="4154525" y="151904"/>
                  </a:lnTo>
                  <a:lnTo>
                    <a:pt x="4139755" y="163944"/>
                  </a:lnTo>
                  <a:lnTo>
                    <a:pt x="4151795" y="178701"/>
                  </a:lnTo>
                  <a:lnTo>
                    <a:pt x="4166565" y="166674"/>
                  </a:lnTo>
                  <a:close/>
                </a:path>
                <a:path extrusionOk="0" h="2818765" w="4356100">
                  <a:moveTo>
                    <a:pt x="4196092" y="142595"/>
                  </a:moveTo>
                  <a:lnTo>
                    <a:pt x="4184053" y="127825"/>
                  </a:lnTo>
                  <a:lnTo>
                    <a:pt x="4169283" y="139865"/>
                  </a:lnTo>
                  <a:lnTo>
                    <a:pt x="4181322" y="154635"/>
                  </a:lnTo>
                  <a:lnTo>
                    <a:pt x="4196092" y="142595"/>
                  </a:lnTo>
                  <a:close/>
                </a:path>
                <a:path extrusionOk="0" h="2818765" w="4356100">
                  <a:moveTo>
                    <a:pt x="4225620" y="118516"/>
                  </a:moveTo>
                  <a:lnTo>
                    <a:pt x="4213580" y="103746"/>
                  </a:lnTo>
                  <a:lnTo>
                    <a:pt x="4198823" y="115785"/>
                  </a:lnTo>
                  <a:lnTo>
                    <a:pt x="4210850" y="130556"/>
                  </a:lnTo>
                  <a:lnTo>
                    <a:pt x="4225620" y="118516"/>
                  </a:lnTo>
                  <a:close/>
                </a:path>
                <a:path extrusionOk="0" h="2818765" w="4356100">
                  <a:moveTo>
                    <a:pt x="4255147" y="94437"/>
                  </a:moveTo>
                  <a:lnTo>
                    <a:pt x="4243108" y="79679"/>
                  </a:lnTo>
                  <a:lnTo>
                    <a:pt x="4228350" y="91719"/>
                  </a:lnTo>
                  <a:lnTo>
                    <a:pt x="4240390" y="106476"/>
                  </a:lnTo>
                  <a:lnTo>
                    <a:pt x="4255147" y="94437"/>
                  </a:lnTo>
                  <a:close/>
                </a:path>
                <a:path extrusionOk="0" h="2818765" w="4356100">
                  <a:moveTo>
                    <a:pt x="4281246" y="2792222"/>
                  </a:moveTo>
                  <a:lnTo>
                    <a:pt x="2245334" y="1847875"/>
                  </a:lnTo>
                  <a:lnTo>
                    <a:pt x="2245969" y="1847469"/>
                  </a:lnTo>
                  <a:lnTo>
                    <a:pt x="2248243" y="1837194"/>
                  </a:lnTo>
                  <a:lnTo>
                    <a:pt x="2244991" y="1832102"/>
                  </a:lnTo>
                  <a:lnTo>
                    <a:pt x="2198598" y="1821878"/>
                  </a:lnTo>
                  <a:lnTo>
                    <a:pt x="2248865" y="1817141"/>
                  </a:lnTo>
                  <a:lnTo>
                    <a:pt x="2252713" y="1812493"/>
                  </a:lnTo>
                  <a:lnTo>
                    <a:pt x="2252268" y="1807768"/>
                  </a:lnTo>
                  <a:lnTo>
                    <a:pt x="2251735" y="1802028"/>
                  </a:lnTo>
                  <a:lnTo>
                    <a:pt x="2247087" y="1798180"/>
                  </a:lnTo>
                  <a:lnTo>
                    <a:pt x="2154872" y="1806854"/>
                  </a:lnTo>
                  <a:lnTo>
                    <a:pt x="2158581" y="1803831"/>
                  </a:lnTo>
                  <a:lnTo>
                    <a:pt x="2146554" y="1789061"/>
                  </a:lnTo>
                  <a:lnTo>
                    <a:pt x="2131784" y="1801088"/>
                  </a:lnTo>
                  <a:lnTo>
                    <a:pt x="2137765" y="1808454"/>
                  </a:lnTo>
                  <a:lnTo>
                    <a:pt x="2131161" y="1807857"/>
                  </a:lnTo>
                  <a:lnTo>
                    <a:pt x="2028469" y="1798675"/>
                  </a:lnTo>
                  <a:lnTo>
                    <a:pt x="2023846" y="1802549"/>
                  </a:lnTo>
                  <a:lnTo>
                    <a:pt x="2022906" y="1813026"/>
                  </a:lnTo>
                  <a:lnTo>
                    <a:pt x="2026780" y="1817662"/>
                  </a:lnTo>
                  <a:lnTo>
                    <a:pt x="2077046" y="1822157"/>
                  </a:lnTo>
                  <a:lnTo>
                    <a:pt x="2030717" y="1832597"/>
                  </a:lnTo>
                  <a:lnTo>
                    <a:pt x="2027491" y="1837715"/>
                  </a:lnTo>
                  <a:lnTo>
                    <a:pt x="2029815" y="1847977"/>
                  </a:lnTo>
                  <a:lnTo>
                    <a:pt x="2030412" y="1848370"/>
                  </a:lnTo>
                  <a:lnTo>
                    <a:pt x="0" y="2801493"/>
                  </a:lnTo>
                  <a:lnTo>
                    <a:pt x="8115" y="2818739"/>
                  </a:lnTo>
                  <a:lnTo>
                    <a:pt x="2086851" y="1842922"/>
                  </a:lnTo>
                  <a:lnTo>
                    <a:pt x="1054823" y="2804147"/>
                  </a:lnTo>
                  <a:lnTo>
                    <a:pt x="1067816" y="2818092"/>
                  </a:lnTo>
                  <a:lnTo>
                    <a:pt x="2060765" y="1893239"/>
                  </a:lnTo>
                  <a:lnTo>
                    <a:pt x="2060905" y="1893963"/>
                  </a:lnTo>
                  <a:lnTo>
                    <a:pt x="2069566" y="1899932"/>
                  </a:lnTo>
                  <a:lnTo>
                    <a:pt x="2075497" y="1898840"/>
                  </a:lnTo>
                  <a:lnTo>
                    <a:pt x="2102459" y="1859749"/>
                  </a:lnTo>
                  <a:lnTo>
                    <a:pt x="2096693" y="1878888"/>
                  </a:lnTo>
                  <a:lnTo>
                    <a:pt x="2082469" y="1903272"/>
                  </a:lnTo>
                  <a:lnTo>
                    <a:pt x="2084006" y="1909114"/>
                  </a:lnTo>
                  <a:lnTo>
                    <a:pt x="2090470" y="1912886"/>
                  </a:lnTo>
                  <a:lnTo>
                    <a:pt x="2090750" y="1913394"/>
                  </a:lnTo>
                  <a:lnTo>
                    <a:pt x="2091994" y="1913775"/>
                  </a:lnTo>
                  <a:lnTo>
                    <a:pt x="2093099" y="1914410"/>
                  </a:lnTo>
                  <a:lnTo>
                    <a:pt x="2093633" y="1914271"/>
                  </a:lnTo>
                  <a:lnTo>
                    <a:pt x="2100821" y="1916430"/>
                  </a:lnTo>
                  <a:lnTo>
                    <a:pt x="2106142" y="1913572"/>
                  </a:lnTo>
                  <a:lnTo>
                    <a:pt x="2114283" y="1886534"/>
                  </a:lnTo>
                  <a:lnTo>
                    <a:pt x="2128266" y="1862569"/>
                  </a:lnTo>
                  <a:lnTo>
                    <a:pt x="2128266" y="1840128"/>
                  </a:lnTo>
                  <a:lnTo>
                    <a:pt x="2128278" y="1862569"/>
                  </a:lnTo>
                  <a:lnTo>
                    <a:pt x="2128278" y="2810116"/>
                  </a:lnTo>
                  <a:lnTo>
                    <a:pt x="2147328" y="2810116"/>
                  </a:lnTo>
                  <a:lnTo>
                    <a:pt x="2147328" y="1862569"/>
                  </a:lnTo>
                  <a:lnTo>
                    <a:pt x="2162124" y="1887943"/>
                  </a:lnTo>
                  <a:lnTo>
                    <a:pt x="2169947" y="1913432"/>
                  </a:lnTo>
                  <a:lnTo>
                    <a:pt x="2175281" y="1916252"/>
                  </a:lnTo>
                  <a:lnTo>
                    <a:pt x="2181847" y="1914245"/>
                  </a:lnTo>
                  <a:lnTo>
                    <a:pt x="2182507" y="1914410"/>
                  </a:lnTo>
                  <a:lnTo>
                    <a:pt x="2183866" y="1913623"/>
                  </a:lnTo>
                  <a:lnTo>
                    <a:pt x="2185339" y="1913166"/>
                  </a:lnTo>
                  <a:lnTo>
                    <a:pt x="2185644" y="1912581"/>
                  </a:lnTo>
                  <a:lnTo>
                    <a:pt x="2191601" y="1909114"/>
                  </a:lnTo>
                  <a:lnTo>
                    <a:pt x="2193137" y="1903272"/>
                  </a:lnTo>
                  <a:lnTo>
                    <a:pt x="2179663" y="1880209"/>
                  </a:lnTo>
                  <a:lnTo>
                    <a:pt x="2173325" y="1859534"/>
                  </a:lnTo>
                  <a:lnTo>
                    <a:pt x="2200529" y="1898561"/>
                  </a:lnTo>
                  <a:lnTo>
                    <a:pt x="2206460" y="1899615"/>
                  </a:lnTo>
                  <a:lnTo>
                    <a:pt x="2215096" y="1893608"/>
                  </a:lnTo>
                  <a:lnTo>
                    <a:pt x="2215210" y="1892896"/>
                  </a:lnTo>
                  <a:lnTo>
                    <a:pt x="3202952" y="2804376"/>
                  </a:lnTo>
                  <a:lnTo>
                    <a:pt x="3215881" y="2790367"/>
                  </a:lnTo>
                  <a:lnTo>
                    <a:pt x="2188946" y="1842719"/>
                  </a:lnTo>
                  <a:lnTo>
                    <a:pt x="4273232" y="2809506"/>
                  </a:lnTo>
                  <a:lnTo>
                    <a:pt x="4281246" y="2792222"/>
                  </a:lnTo>
                  <a:close/>
                </a:path>
                <a:path extrusionOk="0" h="2818765" w="4356100">
                  <a:moveTo>
                    <a:pt x="4284675" y="70370"/>
                  </a:moveTo>
                  <a:lnTo>
                    <a:pt x="4272635" y="55600"/>
                  </a:lnTo>
                  <a:lnTo>
                    <a:pt x="4257878" y="67640"/>
                  </a:lnTo>
                  <a:lnTo>
                    <a:pt x="4269918" y="82397"/>
                  </a:lnTo>
                  <a:lnTo>
                    <a:pt x="4284675" y="70370"/>
                  </a:lnTo>
                  <a:close/>
                </a:path>
                <a:path extrusionOk="0" h="2818765" w="4356100">
                  <a:moveTo>
                    <a:pt x="4314202" y="46291"/>
                  </a:moveTo>
                  <a:lnTo>
                    <a:pt x="4302176" y="31521"/>
                  </a:lnTo>
                  <a:lnTo>
                    <a:pt x="4287405" y="43561"/>
                  </a:lnTo>
                  <a:lnTo>
                    <a:pt x="4299445" y="58331"/>
                  </a:lnTo>
                  <a:lnTo>
                    <a:pt x="4314202" y="46291"/>
                  </a:lnTo>
                  <a:close/>
                </a:path>
                <a:path extrusionOk="0" h="2818765" w="4356100">
                  <a:moveTo>
                    <a:pt x="4355909" y="0"/>
                  </a:moveTo>
                  <a:lnTo>
                    <a:pt x="4247439" y="17043"/>
                  </a:lnTo>
                  <a:lnTo>
                    <a:pt x="4243895" y="21920"/>
                  </a:lnTo>
                  <a:lnTo>
                    <a:pt x="4245521" y="32321"/>
                  </a:lnTo>
                  <a:lnTo>
                    <a:pt x="4250398" y="35864"/>
                  </a:lnTo>
                  <a:lnTo>
                    <a:pt x="4321213" y="24739"/>
                  </a:lnTo>
                  <a:lnTo>
                    <a:pt x="4324693" y="29019"/>
                  </a:lnTo>
                  <a:lnTo>
                    <a:pt x="4299534" y="96126"/>
                  </a:lnTo>
                  <a:lnTo>
                    <a:pt x="4302023" y="101612"/>
                  </a:lnTo>
                  <a:lnTo>
                    <a:pt x="4311878" y="105308"/>
                  </a:lnTo>
                  <a:lnTo>
                    <a:pt x="4317365" y="102806"/>
                  </a:lnTo>
                  <a:lnTo>
                    <a:pt x="4343057" y="34251"/>
                  </a:lnTo>
                  <a:lnTo>
                    <a:pt x="4353103" y="7454"/>
                  </a:lnTo>
                  <a:lnTo>
                    <a:pt x="4355909"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005" name="Google Shape;2005;p115"/>
          <p:cNvSpPr txBox="1"/>
          <p:nvPr/>
        </p:nvSpPr>
        <p:spPr>
          <a:xfrm>
            <a:off x="6096323" y="2261711"/>
            <a:ext cx="1673700" cy="1411200"/>
          </a:xfrm>
          <a:prstGeom prst="rect">
            <a:avLst/>
          </a:prstGeom>
          <a:noFill/>
          <a:ln cap="flat" cmpd="sng" w="12700">
            <a:solidFill>
              <a:srgbClr val="7F7F7F"/>
            </a:solidFill>
            <a:prstDash val="solid"/>
            <a:round/>
            <a:headEnd len="sm" w="sm" type="none"/>
            <a:tailEnd len="sm" w="sm" type="none"/>
          </a:ln>
        </p:spPr>
        <p:txBody>
          <a:bodyPr anchorCtr="0" anchor="t" bIns="0" lIns="0" spcFirstLastPara="1" rIns="0" wrap="square" tIns="25700">
            <a:spAutoFit/>
          </a:bodyPr>
          <a:lstStyle/>
          <a:p>
            <a:pPr indent="0" lvl="0" marL="63500" marR="114300" rtl="0" algn="l">
              <a:lnSpc>
                <a:spcPct val="100000"/>
              </a:lnSpc>
              <a:spcBef>
                <a:spcPts val="0"/>
              </a:spcBef>
              <a:spcAft>
                <a:spcPts val="0"/>
              </a:spcAft>
              <a:buNone/>
            </a:pPr>
            <a:r>
              <a:rPr b="1" lang="en" sz="1500" u="sng">
                <a:solidFill>
                  <a:schemeClr val="dk1"/>
                </a:solidFill>
                <a:latin typeface="Calibri"/>
                <a:ea typeface="Calibri"/>
                <a:cs typeface="Calibri"/>
                <a:sym typeface="Calibri"/>
              </a:rPr>
              <a:t>Context:</a:t>
            </a:r>
            <a:r>
              <a:rPr b="1" lang="en" sz="1500">
                <a:solidFill>
                  <a:schemeClr val="dk1"/>
                </a:solidFill>
                <a:latin typeface="Calibri"/>
                <a:ea typeface="Calibri"/>
                <a:cs typeface="Calibri"/>
                <a:sym typeface="Calibri"/>
              </a:rPr>
              <a:t> </a:t>
            </a:r>
            <a:r>
              <a:rPr i="1" lang="en" sz="1500">
                <a:solidFill>
                  <a:schemeClr val="dk1"/>
                </a:solidFill>
                <a:latin typeface="Calibri"/>
                <a:ea typeface="Calibri"/>
                <a:cs typeface="Calibri"/>
                <a:sym typeface="Calibri"/>
              </a:rPr>
              <a:t>Ludwig  van Beethoven was  a German  composer and  pianist. A crucial  figure …</a:t>
            </a:r>
            <a:endParaRPr sz="1500">
              <a:solidFill>
                <a:schemeClr val="dk1"/>
              </a:solidFill>
              <a:latin typeface="Calibri"/>
              <a:ea typeface="Calibri"/>
              <a:cs typeface="Calibri"/>
              <a:sym typeface="Calibri"/>
            </a:endParaRPr>
          </a:p>
        </p:txBody>
      </p:sp>
      <p:sp>
        <p:nvSpPr>
          <p:cNvPr id="2006" name="Google Shape;2006;p115"/>
          <p:cNvSpPr txBox="1"/>
          <p:nvPr/>
        </p:nvSpPr>
        <p:spPr>
          <a:xfrm>
            <a:off x="4479740" y="4623435"/>
            <a:ext cx="1244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Beethoven	     ?</a:t>
            </a:r>
            <a:endParaRPr sz="1500">
              <a:solidFill>
                <a:schemeClr val="dk1"/>
              </a:solidFill>
              <a:latin typeface="Calibri"/>
              <a:ea typeface="Calibri"/>
              <a:cs typeface="Calibri"/>
              <a:sym typeface="Calibri"/>
            </a:endParaRPr>
          </a:p>
        </p:txBody>
      </p:sp>
      <p:sp>
        <p:nvSpPr>
          <p:cNvPr id="2007" name="Google Shape;2007;p115"/>
          <p:cNvSpPr txBox="1"/>
          <p:nvPr/>
        </p:nvSpPr>
        <p:spPr>
          <a:xfrm>
            <a:off x="1442008" y="4630292"/>
            <a:ext cx="2797800" cy="240600"/>
          </a:xfrm>
          <a:prstGeom prst="rect">
            <a:avLst/>
          </a:prstGeom>
          <a:noFill/>
          <a:ln>
            <a:noFill/>
          </a:ln>
        </p:spPr>
        <p:txBody>
          <a:bodyPr anchorCtr="0" anchor="t" bIns="0" lIns="0" spcFirstLastPara="1" rIns="0" wrap="square" tIns="9525">
            <a:spAutoFit/>
          </a:bodyPr>
          <a:lstStyle/>
          <a:p>
            <a:pPr indent="0" lvl="0" marL="38100" marR="0" rtl="0" algn="l">
              <a:lnSpc>
                <a:spcPct val="100000"/>
              </a:lnSpc>
              <a:spcBef>
                <a:spcPts val="0"/>
              </a:spcBef>
              <a:spcAft>
                <a:spcPts val="0"/>
              </a:spcAft>
              <a:buNone/>
            </a:pPr>
            <a:r>
              <a:rPr i="1" lang="en" sz="1500">
                <a:solidFill>
                  <a:schemeClr val="dk1"/>
                </a:solidFill>
                <a:latin typeface="Calibri"/>
                <a:ea typeface="Calibri"/>
                <a:cs typeface="Calibri"/>
                <a:sym typeface="Calibri"/>
              </a:rPr>
              <a:t>Question:  </a:t>
            </a:r>
            <a:r>
              <a:rPr i="1" lang="en" sz="1500">
                <a:solidFill>
                  <a:schemeClr val="dk1"/>
                </a:solidFill>
                <a:latin typeface="Calibri"/>
                <a:ea typeface="Calibri"/>
                <a:cs typeface="Calibri"/>
                <a:sym typeface="Calibri"/>
              </a:rPr>
              <a:t>what	nationality	   was</a:t>
            </a:r>
            <a:endParaRPr sz="1500">
              <a:solidFill>
                <a:schemeClr val="dk1"/>
              </a:solidFill>
              <a:latin typeface="Calibri"/>
              <a:ea typeface="Calibri"/>
              <a:cs typeface="Calibri"/>
              <a:sym typeface="Calibri"/>
            </a:endParaRPr>
          </a:p>
        </p:txBody>
      </p:sp>
      <p:sp>
        <p:nvSpPr>
          <p:cNvPr id="2008" name="Google Shape;2008;p115"/>
          <p:cNvSpPr txBox="1"/>
          <p:nvPr/>
        </p:nvSpPr>
        <p:spPr>
          <a:xfrm>
            <a:off x="304720" y="1135227"/>
            <a:ext cx="3135600" cy="1686000"/>
          </a:xfrm>
          <a:prstGeom prst="rect">
            <a:avLst/>
          </a:prstGeom>
          <a:noFill/>
          <a:ln cap="flat" cmpd="sng" w="19050">
            <a:solidFill>
              <a:srgbClr val="5D4B3C"/>
            </a:solidFill>
            <a:prstDash val="solid"/>
            <a:round/>
            <a:headEnd len="sm" w="sm" type="none"/>
            <a:tailEnd len="sm" w="sm" type="none"/>
          </a:ln>
        </p:spPr>
        <p:txBody>
          <a:bodyPr anchorCtr="0" anchor="t" bIns="0" lIns="0" spcFirstLastPara="1" rIns="0" wrap="square" tIns="12375">
            <a:spAutoFit/>
          </a:bodyPr>
          <a:lstStyle/>
          <a:p>
            <a:pPr indent="0" lvl="0" marL="63500" marR="254000" rtl="0" algn="l">
              <a:lnSpc>
                <a:spcPct val="100800"/>
              </a:lnSpc>
              <a:spcBef>
                <a:spcPts val="0"/>
              </a:spcBef>
              <a:spcAft>
                <a:spcPts val="0"/>
              </a:spcAft>
              <a:buNone/>
            </a:pPr>
            <a:r>
              <a:rPr lang="en" sz="1800">
                <a:solidFill>
                  <a:schemeClr val="dk1"/>
                </a:solidFill>
                <a:latin typeface="Calibri"/>
                <a:ea typeface="Calibri"/>
                <a:cs typeface="Calibri"/>
                <a:sym typeface="Calibri"/>
              </a:rPr>
              <a:t>Here the RNN acts as an  </a:t>
            </a:r>
            <a:r>
              <a:rPr b="1" lang="en" sz="1800">
                <a:solidFill>
                  <a:schemeClr val="dk1"/>
                </a:solidFill>
                <a:latin typeface="Calibri"/>
                <a:ea typeface="Calibri"/>
                <a:cs typeface="Calibri"/>
                <a:sym typeface="Calibri"/>
              </a:rPr>
              <a:t>encoder </a:t>
            </a:r>
            <a:r>
              <a:rPr lang="en" sz="1800">
                <a:solidFill>
                  <a:schemeClr val="dk1"/>
                </a:solidFill>
                <a:latin typeface="Calibri"/>
                <a:ea typeface="Calibri"/>
                <a:cs typeface="Calibri"/>
                <a:sym typeface="Calibri"/>
              </a:rPr>
              <a:t>for the Question (the  hidden states represent the  Question). The encoder is part  of a larger neural system.</a:t>
            </a:r>
            <a:endParaRPr sz="1800">
              <a:solidFill>
                <a:schemeClr val="dk1"/>
              </a:solidFill>
              <a:latin typeface="Calibri"/>
              <a:ea typeface="Calibri"/>
              <a:cs typeface="Calibri"/>
              <a:sym typeface="Calibri"/>
            </a:endParaRPr>
          </a:p>
        </p:txBody>
      </p:sp>
      <p:sp>
        <p:nvSpPr>
          <p:cNvPr id="2009" name="Google Shape;2009;p115"/>
          <p:cNvSpPr/>
          <p:nvPr/>
        </p:nvSpPr>
        <p:spPr>
          <a:xfrm>
            <a:off x="5885239" y="1314421"/>
            <a:ext cx="833913" cy="958691"/>
          </a:xfrm>
          <a:custGeom>
            <a:rect b="b" l="l" r="r" t="t"/>
            <a:pathLst>
              <a:path extrusionOk="0" h="1278255" w="1111884">
                <a:moveTo>
                  <a:pt x="1099032" y="1251381"/>
                </a:moveTo>
                <a:lnTo>
                  <a:pt x="1084643" y="1263865"/>
                </a:lnTo>
                <a:lnTo>
                  <a:pt x="1097127" y="1278254"/>
                </a:lnTo>
                <a:lnTo>
                  <a:pt x="1111516" y="1265770"/>
                </a:lnTo>
                <a:lnTo>
                  <a:pt x="1099032" y="1251381"/>
                </a:lnTo>
                <a:close/>
              </a:path>
              <a:path extrusionOk="0" h="1278255" w="1111884">
                <a:moveTo>
                  <a:pt x="1074051" y="1222616"/>
                </a:moveTo>
                <a:lnTo>
                  <a:pt x="1059662" y="1235100"/>
                </a:lnTo>
                <a:lnTo>
                  <a:pt x="1072159" y="1249489"/>
                </a:lnTo>
                <a:lnTo>
                  <a:pt x="1086535" y="1236992"/>
                </a:lnTo>
                <a:lnTo>
                  <a:pt x="1074051" y="1222616"/>
                </a:lnTo>
                <a:close/>
              </a:path>
              <a:path extrusionOk="0" h="1278255" w="1111884">
                <a:moveTo>
                  <a:pt x="1049070" y="1193838"/>
                </a:moveTo>
                <a:lnTo>
                  <a:pt x="1034681" y="1206334"/>
                </a:lnTo>
                <a:lnTo>
                  <a:pt x="1047178" y="1220711"/>
                </a:lnTo>
                <a:lnTo>
                  <a:pt x="1061554" y="1208227"/>
                </a:lnTo>
                <a:lnTo>
                  <a:pt x="1049070" y="1193838"/>
                </a:lnTo>
                <a:close/>
              </a:path>
              <a:path extrusionOk="0" h="1278255" w="1111884">
                <a:moveTo>
                  <a:pt x="1024089" y="1165072"/>
                </a:moveTo>
                <a:lnTo>
                  <a:pt x="1009713" y="1177556"/>
                </a:lnTo>
                <a:lnTo>
                  <a:pt x="1022197" y="1191945"/>
                </a:lnTo>
                <a:lnTo>
                  <a:pt x="1036586" y="1179461"/>
                </a:lnTo>
                <a:lnTo>
                  <a:pt x="1024089" y="1165072"/>
                </a:lnTo>
                <a:close/>
              </a:path>
              <a:path extrusionOk="0" h="1278255" w="1111884">
                <a:moveTo>
                  <a:pt x="999121" y="1136294"/>
                </a:moveTo>
                <a:lnTo>
                  <a:pt x="984732" y="1148791"/>
                </a:lnTo>
                <a:lnTo>
                  <a:pt x="997216" y="1163180"/>
                </a:lnTo>
                <a:lnTo>
                  <a:pt x="1011605" y="1150683"/>
                </a:lnTo>
                <a:lnTo>
                  <a:pt x="999121" y="1136294"/>
                </a:lnTo>
                <a:close/>
              </a:path>
              <a:path extrusionOk="0" h="1278255" w="1111884">
                <a:moveTo>
                  <a:pt x="974140" y="1107528"/>
                </a:moveTo>
                <a:lnTo>
                  <a:pt x="959751" y="1120013"/>
                </a:lnTo>
                <a:lnTo>
                  <a:pt x="972235" y="1134402"/>
                </a:lnTo>
                <a:lnTo>
                  <a:pt x="986624" y="1121917"/>
                </a:lnTo>
                <a:lnTo>
                  <a:pt x="974140" y="1107528"/>
                </a:lnTo>
                <a:close/>
              </a:path>
              <a:path extrusionOk="0" h="1278255" w="1111884">
                <a:moveTo>
                  <a:pt x="949159" y="1078763"/>
                </a:moveTo>
                <a:lnTo>
                  <a:pt x="934770" y="1091247"/>
                </a:lnTo>
                <a:lnTo>
                  <a:pt x="947267" y="1105636"/>
                </a:lnTo>
                <a:lnTo>
                  <a:pt x="961656" y="1093139"/>
                </a:lnTo>
                <a:lnTo>
                  <a:pt x="949159" y="1078763"/>
                </a:lnTo>
                <a:close/>
              </a:path>
              <a:path extrusionOk="0" h="1278255" w="1111884">
                <a:moveTo>
                  <a:pt x="924178" y="1049985"/>
                </a:moveTo>
                <a:lnTo>
                  <a:pt x="909802" y="1062481"/>
                </a:lnTo>
                <a:lnTo>
                  <a:pt x="922286" y="1076858"/>
                </a:lnTo>
                <a:lnTo>
                  <a:pt x="936675" y="1064374"/>
                </a:lnTo>
                <a:lnTo>
                  <a:pt x="924178" y="1049985"/>
                </a:lnTo>
                <a:close/>
              </a:path>
              <a:path extrusionOk="0" h="1278255" w="1111884">
                <a:moveTo>
                  <a:pt x="899210" y="1021219"/>
                </a:moveTo>
                <a:lnTo>
                  <a:pt x="884821" y="1033703"/>
                </a:lnTo>
                <a:lnTo>
                  <a:pt x="897305" y="1048092"/>
                </a:lnTo>
                <a:lnTo>
                  <a:pt x="911694" y="1035608"/>
                </a:lnTo>
                <a:lnTo>
                  <a:pt x="899210" y="1021219"/>
                </a:lnTo>
                <a:close/>
              </a:path>
              <a:path extrusionOk="0" h="1278255" w="1111884">
                <a:moveTo>
                  <a:pt x="874229" y="992454"/>
                </a:moveTo>
                <a:lnTo>
                  <a:pt x="859840" y="1004938"/>
                </a:lnTo>
                <a:lnTo>
                  <a:pt x="872324" y="1019327"/>
                </a:lnTo>
                <a:lnTo>
                  <a:pt x="886713" y="1006830"/>
                </a:lnTo>
                <a:lnTo>
                  <a:pt x="874229" y="992454"/>
                </a:lnTo>
                <a:close/>
              </a:path>
              <a:path extrusionOk="0" h="1278255" w="1111884">
                <a:moveTo>
                  <a:pt x="849249" y="963676"/>
                </a:moveTo>
                <a:lnTo>
                  <a:pt x="834859" y="976172"/>
                </a:lnTo>
                <a:lnTo>
                  <a:pt x="847356" y="990549"/>
                </a:lnTo>
                <a:lnTo>
                  <a:pt x="861733" y="978065"/>
                </a:lnTo>
                <a:lnTo>
                  <a:pt x="849249" y="963676"/>
                </a:lnTo>
                <a:close/>
              </a:path>
              <a:path extrusionOk="0" h="1278255" w="1111884">
                <a:moveTo>
                  <a:pt x="824268" y="934910"/>
                </a:moveTo>
                <a:lnTo>
                  <a:pt x="809891" y="947394"/>
                </a:lnTo>
                <a:lnTo>
                  <a:pt x="822375" y="961783"/>
                </a:lnTo>
                <a:lnTo>
                  <a:pt x="836764" y="949299"/>
                </a:lnTo>
                <a:lnTo>
                  <a:pt x="824268" y="934910"/>
                </a:lnTo>
                <a:close/>
              </a:path>
              <a:path extrusionOk="0" h="1278255" w="1111884">
                <a:moveTo>
                  <a:pt x="799299" y="906132"/>
                </a:moveTo>
                <a:lnTo>
                  <a:pt x="784910" y="918629"/>
                </a:lnTo>
                <a:lnTo>
                  <a:pt x="797394" y="933018"/>
                </a:lnTo>
                <a:lnTo>
                  <a:pt x="811783" y="920521"/>
                </a:lnTo>
                <a:lnTo>
                  <a:pt x="799299" y="906132"/>
                </a:lnTo>
                <a:close/>
              </a:path>
              <a:path extrusionOk="0" h="1278255" w="1111884">
                <a:moveTo>
                  <a:pt x="774318" y="877366"/>
                </a:moveTo>
                <a:lnTo>
                  <a:pt x="759929" y="889863"/>
                </a:lnTo>
                <a:lnTo>
                  <a:pt x="772426" y="904239"/>
                </a:lnTo>
                <a:lnTo>
                  <a:pt x="786803" y="891755"/>
                </a:lnTo>
                <a:lnTo>
                  <a:pt x="774318" y="877366"/>
                </a:lnTo>
                <a:close/>
              </a:path>
              <a:path extrusionOk="0" h="1278255" w="1111884">
                <a:moveTo>
                  <a:pt x="749338" y="848601"/>
                </a:moveTo>
                <a:lnTo>
                  <a:pt x="734949" y="861085"/>
                </a:lnTo>
                <a:lnTo>
                  <a:pt x="747445" y="875474"/>
                </a:lnTo>
                <a:lnTo>
                  <a:pt x="761822" y="862977"/>
                </a:lnTo>
                <a:lnTo>
                  <a:pt x="749338" y="848601"/>
                </a:lnTo>
                <a:close/>
              </a:path>
              <a:path extrusionOk="0" h="1278255" w="1111884">
                <a:moveTo>
                  <a:pt x="724357" y="819823"/>
                </a:moveTo>
                <a:lnTo>
                  <a:pt x="709980" y="832319"/>
                </a:lnTo>
                <a:lnTo>
                  <a:pt x="722464" y="846696"/>
                </a:lnTo>
                <a:lnTo>
                  <a:pt x="736853" y="834212"/>
                </a:lnTo>
                <a:lnTo>
                  <a:pt x="724357" y="819823"/>
                </a:lnTo>
                <a:close/>
              </a:path>
              <a:path extrusionOk="0" h="1278255" w="1111884">
                <a:moveTo>
                  <a:pt x="699388" y="791057"/>
                </a:moveTo>
                <a:lnTo>
                  <a:pt x="684999" y="803541"/>
                </a:lnTo>
                <a:lnTo>
                  <a:pt x="697483" y="817930"/>
                </a:lnTo>
                <a:lnTo>
                  <a:pt x="711873" y="805446"/>
                </a:lnTo>
                <a:lnTo>
                  <a:pt x="699388" y="791057"/>
                </a:lnTo>
                <a:close/>
              </a:path>
              <a:path extrusionOk="0" h="1278255" w="1111884">
                <a:moveTo>
                  <a:pt x="674408" y="762292"/>
                </a:moveTo>
                <a:lnTo>
                  <a:pt x="660018" y="774776"/>
                </a:lnTo>
                <a:lnTo>
                  <a:pt x="672515" y="789165"/>
                </a:lnTo>
                <a:lnTo>
                  <a:pt x="686892" y="776668"/>
                </a:lnTo>
                <a:lnTo>
                  <a:pt x="674408" y="762292"/>
                </a:lnTo>
                <a:close/>
              </a:path>
              <a:path extrusionOk="0" h="1278255" w="1111884">
                <a:moveTo>
                  <a:pt x="649427" y="733513"/>
                </a:moveTo>
                <a:lnTo>
                  <a:pt x="635038" y="746010"/>
                </a:lnTo>
                <a:lnTo>
                  <a:pt x="647534" y="760387"/>
                </a:lnTo>
                <a:lnTo>
                  <a:pt x="661911" y="747902"/>
                </a:lnTo>
                <a:lnTo>
                  <a:pt x="649427" y="733513"/>
                </a:lnTo>
                <a:close/>
              </a:path>
              <a:path extrusionOk="0" h="1278255" w="1111884">
                <a:moveTo>
                  <a:pt x="624446" y="704748"/>
                </a:moveTo>
                <a:lnTo>
                  <a:pt x="610069" y="717232"/>
                </a:lnTo>
                <a:lnTo>
                  <a:pt x="622553" y="731621"/>
                </a:lnTo>
                <a:lnTo>
                  <a:pt x="636943" y="719137"/>
                </a:lnTo>
                <a:lnTo>
                  <a:pt x="624446" y="704748"/>
                </a:lnTo>
                <a:close/>
              </a:path>
              <a:path extrusionOk="0" h="1278255" w="1111884">
                <a:moveTo>
                  <a:pt x="599478" y="675982"/>
                </a:moveTo>
                <a:lnTo>
                  <a:pt x="585088" y="688466"/>
                </a:lnTo>
                <a:lnTo>
                  <a:pt x="597573" y="702856"/>
                </a:lnTo>
                <a:lnTo>
                  <a:pt x="611962" y="690359"/>
                </a:lnTo>
                <a:lnTo>
                  <a:pt x="599478" y="675982"/>
                </a:lnTo>
                <a:close/>
              </a:path>
              <a:path extrusionOk="0" h="1278255" w="1111884">
                <a:moveTo>
                  <a:pt x="574497" y="647204"/>
                </a:moveTo>
                <a:lnTo>
                  <a:pt x="560108" y="659701"/>
                </a:lnTo>
                <a:lnTo>
                  <a:pt x="572604" y="674077"/>
                </a:lnTo>
                <a:lnTo>
                  <a:pt x="586981" y="661593"/>
                </a:lnTo>
                <a:lnTo>
                  <a:pt x="574497" y="647204"/>
                </a:lnTo>
                <a:close/>
              </a:path>
              <a:path extrusionOk="0" h="1278255" w="1111884">
                <a:moveTo>
                  <a:pt x="549516" y="618439"/>
                </a:moveTo>
                <a:lnTo>
                  <a:pt x="535127" y="630923"/>
                </a:lnTo>
                <a:lnTo>
                  <a:pt x="547624" y="645312"/>
                </a:lnTo>
                <a:lnTo>
                  <a:pt x="562000" y="632815"/>
                </a:lnTo>
                <a:lnTo>
                  <a:pt x="549516" y="618439"/>
                </a:lnTo>
                <a:close/>
              </a:path>
              <a:path extrusionOk="0" h="1278255" w="1111884">
                <a:moveTo>
                  <a:pt x="524535" y="589661"/>
                </a:moveTo>
                <a:lnTo>
                  <a:pt x="510158" y="602157"/>
                </a:lnTo>
                <a:lnTo>
                  <a:pt x="522643" y="616534"/>
                </a:lnTo>
                <a:lnTo>
                  <a:pt x="537032" y="604050"/>
                </a:lnTo>
                <a:lnTo>
                  <a:pt x="524535" y="589661"/>
                </a:lnTo>
                <a:close/>
              </a:path>
              <a:path extrusionOk="0" h="1278255" w="1111884">
                <a:moveTo>
                  <a:pt x="499567" y="560895"/>
                </a:moveTo>
                <a:lnTo>
                  <a:pt x="485178" y="573379"/>
                </a:lnTo>
                <a:lnTo>
                  <a:pt x="497662" y="587768"/>
                </a:lnTo>
                <a:lnTo>
                  <a:pt x="512051" y="575284"/>
                </a:lnTo>
                <a:lnTo>
                  <a:pt x="499567" y="560895"/>
                </a:lnTo>
                <a:close/>
              </a:path>
              <a:path extrusionOk="0" h="1278255" w="1111884">
                <a:moveTo>
                  <a:pt x="474586" y="532129"/>
                </a:moveTo>
                <a:lnTo>
                  <a:pt x="460197" y="544614"/>
                </a:lnTo>
                <a:lnTo>
                  <a:pt x="472693" y="559003"/>
                </a:lnTo>
                <a:lnTo>
                  <a:pt x="487070" y="546506"/>
                </a:lnTo>
                <a:lnTo>
                  <a:pt x="474586" y="532129"/>
                </a:lnTo>
                <a:close/>
              </a:path>
              <a:path extrusionOk="0" h="1278255" w="1111884">
                <a:moveTo>
                  <a:pt x="449605" y="503351"/>
                </a:moveTo>
                <a:lnTo>
                  <a:pt x="435216" y="515848"/>
                </a:lnTo>
                <a:lnTo>
                  <a:pt x="447713" y="530225"/>
                </a:lnTo>
                <a:lnTo>
                  <a:pt x="462089" y="517740"/>
                </a:lnTo>
                <a:lnTo>
                  <a:pt x="449605" y="503351"/>
                </a:lnTo>
                <a:close/>
              </a:path>
              <a:path extrusionOk="0" h="1278255" w="1111884">
                <a:moveTo>
                  <a:pt x="424624" y="474586"/>
                </a:moveTo>
                <a:lnTo>
                  <a:pt x="410248" y="487070"/>
                </a:lnTo>
                <a:lnTo>
                  <a:pt x="422732" y="501459"/>
                </a:lnTo>
                <a:lnTo>
                  <a:pt x="437121" y="488975"/>
                </a:lnTo>
                <a:lnTo>
                  <a:pt x="424624" y="474586"/>
                </a:lnTo>
                <a:close/>
              </a:path>
              <a:path extrusionOk="0" h="1278255" w="1111884">
                <a:moveTo>
                  <a:pt x="399656" y="445820"/>
                </a:moveTo>
                <a:lnTo>
                  <a:pt x="385267" y="458304"/>
                </a:lnTo>
                <a:lnTo>
                  <a:pt x="397751" y="472693"/>
                </a:lnTo>
                <a:lnTo>
                  <a:pt x="412140" y="460197"/>
                </a:lnTo>
                <a:lnTo>
                  <a:pt x="399656" y="445820"/>
                </a:lnTo>
                <a:close/>
              </a:path>
              <a:path extrusionOk="0" h="1278255" w="1111884">
                <a:moveTo>
                  <a:pt x="374675" y="417042"/>
                </a:moveTo>
                <a:lnTo>
                  <a:pt x="360286" y="429539"/>
                </a:lnTo>
                <a:lnTo>
                  <a:pt x="372783" y="443915"/>
                </a:lnTo>
                <a:lnTo>
                  <a:pt x="387159" y="431431"/>
                </a:lnTo>
                <a:lnTo>
                  <a:pt x="374675" y="417042"/>
                </a:lnTo>
                <a:close/>
              </a:path>
              <a:path extrusionOk="0" h="1278255" w="1111884">
                <a:moveTo>
                  <a:pt x="349694" y="388277"/>
                </a:moveTo>
                <a:lnTo>
                  <a:pt x="335318" y="400761"/>
                </a:lnTo>
                <a:lnTo>
                  <a:pt x="347802" y="415150"/>
                </a:lnTo>
                <a:lnTo>
                  <a:pt x="362178" y="402653"/>
                </a:lnTo>
                <a:lnTo>
                  <a:pt x="349694" y="388277"/>
                </a:lnTo>
                <a:close/>
              </a:path>
              <a:path extrusionOk="0" h="1278255" w="1111884">
                <a:moveTo>
                  <a:pt x="324713" y="359498"/>
                </a:moveTo>
                <a:lnTo>
                  <a:pt x="310337" y="371995"/>
                </a:lnTo>
                <a:lnTo>
                  <a:pt x="322821" y="386372"/>
                </a:lnTo>
                <a:lnTo>
                  <a:pt x="337210" y="373888"/>
                </a:lnTo>
                <a:lnTo>
                  <a:pt x="324713" y="359498"/>
                </a:lnTo>
                <a:close/>
              </a:path>
              <a:path extrusionOk="0" h="1278255" w="1111884">
                <a:moveTo>
                  <a:pt x="299745" y="330733"/>
                </a:moveTo>
                <a:lnTo>
                  <a:pt x="285356" y="343217"/>
                </a:lnTo>
                <a:lnTo>
                  <a:pt x="297840" y="357606"/>
                </a:lnTo>
                <a:lnTo>
                  <a:pt x="312229" y="345122"/>
                </a:lnTo>
                <a:lnTo>
                  <a:pt x="299745" y="330733"/>
                </a:lnTo>
                <a:close/>
              </a:path>
              <a:path extrusionOk="0" h="1278255" w="1111884">
                <a:moveTo>
                  <a:pt x="274764" y="301967"/>
                </a:moveTo>
                <a:lnTo>
                  <a:pt x="260375" y="314451"/>
                </a:lnTo>
                <a:lnTo>
                  <a:pt x="272872" y="328841"/>
                </a:lnTo>
                <a:lnTo>
                  <a:pt x="287248" y="316344"/>
                </a:lnTo>
                <a:lnTo>
                  <a:pt x="274764" y="301967"/>
                </a:lnTo>
                <a:close/>
              </a:path>
              <a:path extrusionOk="0" h="1278255" w="1111884">
                <a:moveTo>
                  <a:pt x="249783" y="273189"/>
                </a:moveTo>
                <a:lnTo>
                  <a:pt x="235407" y="285686"/>
                </a:lnTo>
                <a:lnTo>
                  <a:pt x="247891" y="300062"/>
                </a:lnTo>
                <a:lnTo>
                  <a:pt x="262280" y="287578"/>
                </a:lnTo>
                <a:lnTo>
                  <a:pt x="249783" y="273189"/>
                </a:lnTo>
                <a:close/>
              </a:path>
              <a:path extrusionOk="0" h="1278255" w="1111884">
                <a:moveTo>
                  <a:pt x="224802" y="244424"/>
                </a:moveTo>
                <a:lnTo>
                  <a:pt x="210426" y="256908"/>
                </a:lnTo>
                <a:lnTo>
                  <a:pt x="222910" y="271297"/>
                </a:lnTo>
                <a:lnTo>
                  <a:pt x="237299" y="258813"/>
                </a:lnTo>
                <a:lnTo>
                  <a:pt x="224802" y="244424"/>
                </a:lnTo>
                <a:close/>
              </a:path>
              <a:path extrusionOk="0" h="1278255" w="1111884">
                <a:moveTo>
                  <a:pt x="199834" y="215658"/>
                </a:moveTo>
                <a:lnTo>
                  <a:pt x="185445" y="228142"/>
                </a:lnTo>
                <a:lnTo>
                  <a:pt x="197929" y="242531"/>
                </a:lnTo>
                <a:lnTo>
                  <a:pt x="212318" y="230035"/>
                </a:lnTo>
                <a:lnTo>
                  <a:pt x="199834" y="215658"/>
                </a:lnTo>
                <a:close/>
              </a:path>
              <a:path extrusionOk="0" h="1278255" w="1111884">
                <a:moveTo>
                  <a:pt x="174853" y="186880"/>
                </a:moveTo>
                <a:lnTo>
                  <a:pt x="160464" y="199377"/>
                </a:lnTo>
                <a:lnTo>
                  <a:pt x="172961" y="213753"/>
                </a:lnTo>
                <a:lnTo>
                  <a:pt x="187337" y="201269"/>
                </a:lnTo>
                <a:lnTo>
                  <a:pt x="174853" y="186880"/>
                </a:lnTo>
                <a:close/>
              </a:path>
              <a:path extrusionOk="0" h="1278255" w="1111884">
                <a:moveTo>
                  <a:pt x="149872" y="158114"/>
                </a:moveTo>
                <a:lnTo>
                  <a:pt x="135483" y="170599"/>
                </a:lnTo>
                <a:lnTo>
                  <a:pt x="147980" y="184988"/>
                </a:lnTo>
                <a:lnTo>
                  <a:pt x="162369" y="172504"/>
                </a:lnTo>
                <a:lnTo>
                  <a:pt x="149872" y="158114"/>
                </a:lnTo>
                <a:close/>
              </a:path>
              <a:path extrusionOk="0" h="1278255" w="1111884">
                <a:moveTo>
                  <a:pt x="124891" y="129336"/>
                </a:moveTo>
                <a:lnTo>
                  <a:pt x="110515" y="141833"/>
                </a:lnTo>
                <a:lnTo>
                  <a:pt x="122999" y="156222"/>
                </a:lnTo>
                <a:lnTo>
                  <a:pt x="137388" y="143725"/>
                </a:lnTo>
                <a:lnTo>
                  <a:pt x="124891" y="129336"/>
                </a:lnTo>
                <a:close/>
              </a:path>
              <a:path extrusionOk="0" h="1278255" w="1111884">
                <a:moveTo>
                  <a:pt x="99923" y="100571"/>
                </a:moveTo>
                <a:lnTo>
                  <a:pt x="85534" y="113055"/>
                </a:lnTo>
                <a:lnTo>
                  <a:pt x="98018" y="127444"/>
                </a:lnTo>
                <a:lnTo>
                  <a:pt x="112407" y="114960"/>
                </a:lnTo>
                <a:lnTo>
                  <a:pt x="99923" y="100571"/>
                </a:lnTo>
                <a:close/>
              </a:path>
              <a:path extrusionOk="0" h="1278255" w="1111884">
                <a:moveTo>
                  <a:pt x="0" y="0"/>
                </a:moveTo>
                <a:lnTo>
                  <a:pt x="20396" y="107899"/>
                </a:lnTo>
                <a:lnTo>
                  <a:pt x="25374" y="111302"/>
                </a:lnTo>
                <a:lnTo>
                  <a:pt x="35712" y="109347"/>
                </a:lnTo>
                <a:lnTo>
                  <a:pt x="39115" y="104355"/>
                </a:lnTo>
                <a:lnTo>
                  <a:pt x="27157" y="41135"/>
                </a:lnTo>
                <a:lnTo>
                  <a:pt x="23088" y="41135"/>
                </a:lnTo>
                <a:lnTo>
                  <a:pt x="10604" y="26746"/>
                </a:lnTo>
                <a:lnTo>
                  <a:pt x="13102" y="24577"/>
                </a:lnTo>
                <a:lnTo>
                  <a:pt x="9321" y="23291"/>
                </a:lnTo>
                <a:lnTo>
                  <a:pt x="21742" y="12509"/>
                </a:lnTo>
                <a:lnTo>
                  <a:pt x="36778" y="12509"/>
                </a:lnTo>
                <a:lnTo>
                  <a:pt x="0" y="0"/>
                </a:lnTo>
                <a:close/>
              </a:path>
              <a:path extrusionOk="0" h="1278255" w="1111884">
                <a:moveTo>
                  <a:pt x="74942" y="71805"/>
                </a:moveTo>
                <a:lnTo>
                  <a:pt x="60553" y="84289"/>
                </a:lnTo>
                <a:lnTo>
                  <a:pt x="73050" y="98678"/>
                </a:lnTo>
                <a:lnTo>
                  <a:pt x="87426" y="86182"/>
                </a:lnTo>
                <a:lnTo>
                  <a:pt x="74942" y="71805"/>
                </a:lnTo>
                <a:close/>
              </a:path>
              <a:path extrusionOk="0" h="1278255" w="1111884">
                <a:moveTo>
                  <a:pt x="49961" y="43027"/>
                </a:moveTo>
                <a:lnTo>
                  <a:pt x="35585" y="55524"/>
                </a:lnTo>
                <a:lnTo>
                  <a:pt x="48069" y="69900"/>
                </a:lnTo>
                <a:lnTo>
                  <a:pt x="62458" y="57416"/>
                </a:lnTo>
                <a:lnTo>
                  <a:pt x="49961" y="43027"/>
                </a:lnTo>
                <a:close/>
              </a:path>
              <a:path extrusionOk="0" h="1278255" w="1111884">
                <a:moveTo>
                  <a:pt x="41930" y="14262"/>
                </a:moveTo>
                <a:lnTo>
                  <a:pt x="24980" y="14262"/>
                </a:lnTo>
                <a:lnTo>
                  <a:pt x="37477" y="28651"/>
                </a:lnTo>
                <a:lnTo>
                  <a:pt x="33986" y="31679"/>
                </a:lnTo>
                <a:lnTo>
                  <a:pt x="97828" y="53390"/>
                </a:lnTo>
                <a:lnTo>
                  <a:pt x="103238" y="50723"/>
                </a:lnTo>
                <a:lnTo>
                  <a:pt x="106616" y="40766"/>
                </a:lnTo>
                <a:lnTo>
                  <a:pt x="103949" y="35356"/>
                </a:lnTo>
                <a:lnTo>
                  <a:pt x="41930" y="14262"/>
                </a:lnTo>
                <a:close/>
              </a:path>
              <a:path extrusionOk="0" h="1278255" w="1111884">
                <a:moveTo>
                  <a:pt x="13102" y="24577"/>
                </a:moveTo>
                <a:lnTo>
                  <a:pt x="10604" y="26746"/>
                </a:lnTo>
                <a:lnTo>
                  <a:pt x="23088" y="41135"/>
                </a:lnTo>
                <a:lnTo>
                  <a:pt x="26583" y="38102"/>
                </a:lnTo>
                <a:lnTo>
                  <a:pt x="24776" y="28547"/>
                </a:lnTo>
                <a:lnTo>
                  <a:pt x="13102" y="24577"/>
                </a:lnTo>
                <a:close/>
              </a:path>
              <a:path extrusionOk="0" h="1278255" w="1111884">
                <a:moveTo>
                  <a:pt x="26583" y="38102"/>
                </a:moveTo>
                <a:lnTo>
                  <a:pt x="23088" y="41135"/>
                </a:lnTo>
                <a:lnTo>
                  <a:pt x="27157" y="41135"/>
                </a:lnTo>
                <a:lnTo>
                  <a:pt x="26583" y="38102"/>
                </a:lnTo>
                <a:close/>
              </a:path>
              <a:path extrusionOk="0" h="1278255" w="1111884">
                <a:moveTo>
                  <a:pt x="24776" y="28547"/>
                </a:moveTo>
                <a:lnTo>
                  <a:pt x="26583" y="38102"/>
                </a:lnTo>
                <a:lnTo>
                  <a:pt x="33986" y="31679"/>
                </a:lnTo>
                <a:lnTo>
                  <a:pt x="24776" y="28547"/>
                </a:lnTo>
                <a:close/>
              </a:path>
              <a:path extrusionOk="0" h="1278255" w="1111884">
                <a:moveTo>
                  <a:pt x="24980" y="14262"/>
                </a:moveTo>
                <a:lnTo>
                  <a:pt x="22484" y="16430"/>
                </a:lnTo>
                <a:lnTo>
                  <a:pt x="24776" y="28547"/>
                </a:lnTo>
                <a:lnTo>
                  <a:pt x="33986" y="31679"/>
                </a:lnTo>
                <a:lnTo>
                  <a:pt x="37477" y="28651"/>
                </a:lnTo>
                <a:lnTo>
                  <a:pt x="24980" y="14262"/>
                </a:lnTo>
                <a:close/>
              </a:path>
              <a:path extrusionOk="0" h="1278255" w="1111884">
                <a:moveTo>
                  <a:pt x="22484" y="16430"/>
                </a:moveTo>
                <a:lnTo>
                  <a:pt x="13102" y="24577"/>
                </a:lnTo>
                <a:lnTo>
                  <a:pt x="24776" y="28547"/>
                </a:lnTo>
                <a:lnTo>
                  <a:pt x="22484" y="16430"/>
                </a:lnTo>
                <a:close/>
              </a:path>
              <a:path extrusionOk="0" h="1278255" w="1111884">
                <a:moveTo>
                  <a:pt x="21742" y="12509"/>
                </a:moveTo>
                <a:lnTo>
                  <a:pt x="9321" y="23291"/>
                </a:lnTo>
                <a:lnTo>
                  <a:pt x="13102" y="24577"/>
                </a:lnTo>
                <a:lnTo>
                  <a:pt x="22484" y="16430"/>
                </a:lnTo>
                <a:lnTo>
                  <a:pt x="21742" y="12509"/>
                </a:lnTo>
                <a:close/>
              </a:path>
              <a:path extrusionOk="0" h="1278255" w="1111884">
                <a:moveTo>
                  <a:pt x="36778" y="12509"/>
                </a:moveTo>
                <a:lnTo>
                  <a:pt x="21742" y="12509"/>
                </a:lnTo>
                <a:lnTo>
                  <a:pt x="22484" y="16430"/>
                </a:lnTo>
                <a:lnTo>
                  <a:pt x="24980" y="14262"/>
                </a:lnTo>
                <a:lnTo>
                  <a:pt x="41930" y="14262"/>
                </a:lnTo>
                <a:lnTo>
                  <a:pt x="36778" y="12509"/>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0" name="Google Shape;2010;p115"/>
          <p:cNvSpPr txBox="1"/>
          <p:nvPr/>
        </p:nvSpPr>
        <p:spPr>
          <a:xfrm>
            <a:off x="5120068" y="989056"/>
            <a:ext cx="1569900" cy="2565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5250">
            <a:spAutoFit/>
          </a:bodyPr>
          <a:lstStyle/>
          <a:p>
            <a:pPr indent="0" lvl="0" marL="127000" marR="0" rtl="0" algn="l">
              <a:lnSpc>
                <a:spcPct val="100000"/>
              </a:lnSpc>
              <a:spcBef>
                <a:spcPts val="0"/>
              </a:spcBef>
              <a:spcAft>
                <a:spcPts val="0"/>
              </a:spcAft>
              <a:buNone/>
            </a:pPr>
            <a:r>
              <a:rPr b="1" lang="en" sz="1500" u="sng">
                <a:solidFill>
                  <a:schemeClr val="dk1"/>
                </a:solidFill>
                <a:latin typeface="Calibri"/>
                <a:ea typeface="Calibri"/>
                <a:cs typeface="Calibri"/>
                <a:sym typeface="Calibri"/>
              </a:rPr>
              <a:t>Answer:</a:t>
            </a:r>
            <a:r>
              <a:rPr b="1" lang="en" sz="1500">
                <a:solidFill>
                  <a:schemeClr val="dk1"/>
                </a:solidFill>
                <a:latin typeface="Calibri"/>
                <a:ea typeface="Calibri"/>
                <a:cs typeface="Calibri"/>
                <a:sym typeface="Calibri"/>
              </a:rPr>
              <a:t> </a:t>
            </a:r>
            <a:r>
              <a:rPr lang="en" sz="1500">
                <a:solidFill>
                  <a:schemeClr val="dk1"/>
                </a:solidFill>
                <a:latin typeface="Calibri"/>
                <a:ea typeface="Calibri"/>
                <a:cs typeface="Calibri"/>
                <a:sym typeface="Calibri"/>
              </a:rPr>
              <a:t>German</a:t>
            </a:r>
            <a:endParaRPr sz="1500">
              <a:solidFill>
                <a:schemeClr val="dk1"/>
              </a:solidFill>
              <a:latin typeface="Calibri"/>
              <a:ea typeface="Calibri"/>
              <a:cs typeface="Calibri"/>
              <a:sym typeface="Calibri"/>
            </a:endParaRPr>
          </a:p>
        </p:txBody>
      </p:sp>
      <p:sp>
        <p:nvSpPr>
          <p:cNvPr id="2011" name="Google Shape;2011;p115"/>
          <p:cNvSpPr txBox="1"/>
          <p:nvPr/>
        </p:nvSpPr>
        <p:spPr>
          <a:xfrm rot="-2340218">
            <a:off x="4248266" y="1652335"/>
            <a:ext cx="905668" cy="123082"/>
          </a:xfrm>
          <a:prstGeom prst="rect">
            <a:avLst/>
          </a:prstGeom>
          <a:noFill/>
          <a:ln>
            <a:noFill/>
          </a:ln>
        </p:spPr>
        <p:txBody>
          <a:bodyPr anchorCtr="0" anchor="t" bIns="0" lIns="0" spcFirstLastPara="1" rIns="0" wrap="square" tIns="0">
            <a:spAutoFit/>
          </a:bodyPr>
          <a:lstStyle/>
          <a:p>
            <a:pPr indent="0" lvl="0" marL="0" marR="0" rtl="0" algn="l">
              <a:lnSpc>
                <a:spcPct val="66666"/>
              </a:lnSpc>
              <a:spcBef>
                <a:spcPts val="0"/>
              </a:spcBef>
              <a:spcAft>
                <a:spcPts val="0"/>
              </a:spcAft>
              <a:buNone/>
            </a:pPr>
            <a:r>
              <a:rPr lang="en" sz="1200">
                <a:solidFill>
                  <a:schemeClr val="dk1"/>
                </a:solidFill>
                <a:latin typeface="Calibri"/>
                <a:ea typeface="Calibri"/>
                <a:cs typeface="Calibri"/>
                <a:sym typeface="Calibri"/>
              </a:rPr>
              <a:t>L</a:t>
            </a:r>
            <a:r>
              <a:rPr lang="en" sz="1200">
                <a:solidFill>
                  <a:schemeClr val="dk1"/>
                </a:solidFill>
                <a:latin typeface="Calibri"/>
                <a:ea typeface="Calibri"/>
                <a:cs typeface="Calibri"/>
                <a:sym typeface="Calibri"/>
              </a:rPr>
              <a:t>ots of neural </a:t>
            </a:r>
            <a:endParaRPr baseline="30000" sz="1800">
              <a:solidFill>
                <a:schemeClr val="dk1"/>
              </a:solidFill>
              <a:latin typeface="Calibri"/>
              <a:ea typeface="Calibri"/>
              <a:cs typeface="Calibri"/>
              <a:sym typeface="Calibri"/>
            </a:endParaRPr>
          </a:p>
        </p:txBody>
      </p:sp>
      <p:sp>
        <p:nvSpPr>
          <p:cNvPr id="2012" name="Google Shape;2012;p115"/>
          <p:cNvSpPr txBox="1"/>
          <p:nvPr/>
        </p:nvSpPr>
        <p:spPr>
          <a:xfrm rot="-2339310">
            <a:off x="4403476" y="1815189"/>
            <a:ext cx="767685" cy="123082"/>
          </a:xfrm>
          <a:prstGeom prst="rect">
            <a:avLst/>
          </a:prstGeom>
          <a:noFill/>
          <a:ln>
            <a:noFill/>
          </a:ln>
        </p:spPr>
        <p:txBody>
          <a:bodyPr anchorCtr="0" anchor="t" bIns="0" lIns="0" spcFirstLastPara="1" rIns="0" wrap="square" tIns="0">
            <a:spAutoFit/>
          </a:bodyPr>
          <a:lstStyle/>
          <a:p>
            <a:pPr indent="0" lvl="0" marL="0" marR="0" rtl="0" algn="l">
              <a:lnSpc>
                <a:spcPct val="66666"/>
              </a:lnSpc>
              <a:spcBef>
                <a:spcPts val="0"/>
              </a:spcBef>
              <a:spcAft>
                <a:spcPts val="0"/>
              </a:spcAft>
              <a:buNone/>
            </a:pPr>
            <a:r>
              <a:rPr lang="en" sz="1200">
                <a:solidFill>
                  <a:schemeClr val="dk1"/>
                </a:solidFill>
                <a:latin typeface="Calibri"/>
                <a:ea typeface="Calibri"/>
                <a:cs typeface="Calibri"/>
                <a:sym typeface="Calibri"/>
              </a:rPr>
              <a:t>architecture</a:t>
            </a:r>
            <a:endParaRPr baseline="30000" sz="1800">
              <a:solidFill>
                <a:schemeClr val="dk1"/>
              </a:solidFill>
              <a:latin typeface="Calibri"/>
              <a:ea typeface="Calibri"/>
              <a:cs typeface="Calibri"/>
              <a:sym typeface="Calibri"/>
            </a:endParaRPr>
          </a:p>
        </p:txBody>
      </p:sp>
      <p:sp>
        <p:nvSpPr>
          <p:cNvPr id="2013" name="Google Shape;2013;p115"/>
          <p:cNvSpPr txBox="1"/>
          <p:nvPr/>
        </p:nvSpPr>
        <p:spPr>
          <a:xfrm rot="2940513">
            <a:off x="6226527" y="1628622"/>
            <a:ext cx="831470" cy="123132"/>
          </a:xfrm>
          <a:prstGeom prst="rect">
            <a:avLst/>
          </a:prstGeom>
          <a:noFill/>
          <a:ln>
            <a:noFill/>
          </a:ln>
        </p:spPr>
        <p:txBody>
          <a:bodyPr anchorCtr="0" anchor="t" bIns="0" lIns="0" spcFirstLastPara="1" rIns="0" wrap="square" tIns="0">
            <a:spAutoFit/>
          </a:bodyPr>
          <a:lstStyle/>
          <a:p>
            <a:pPr indent="0" lvl="0" marL="0" marR="0" rtl="0" algn="l">
              <a:lnSpc>
                <a:spcPct val="66666"/>
              </a:lnSpc>
              <a:spcBef>
                <a:spcPts val="0"/>
              </a:spcBef>
              <a:spcAft>
                <a:spcPts val="0"/>
              </a:spcAft>
              <a:buNone/>
            </a:pPr>
            <a:r>
              <a:rPr lang="en" sz="1200">
                <a:solidFill>
                  <a:schemeClr val="dk1"/>
                </a:solidFill>
                <a:latin typeface="Calibri"/>
                <a:ea typeface="Calibri"/>
                <a:cs typeface="Calibri"/>
                <a:sym typeface="Calibri"/>
              </a:rPr>
              <a:t>lots of neural</a:t>
            </a:r>
            <a:endParaRPr sz="1200">
              <a:solidFill>
                <a:schemeClr val="dk1"/>
              </a:solidFill>
              <a:latin typeface="Calibri"/>
              <a:ea typeface="Calibri"/>
              <a:cs typeface="Calibri"/>
              <a:sym typeface="Calibri"/>
            </a:endParaRPr>
          </a:p>
        </p:txBody>
      </p:sp>
      <p:sp>
        <p:nvSpPr>
          <p:cNvPr id="2014" name="Google Shape;2014;p115"/>
          <p:cNvSpPr txBox="1"/>
          <p:nvPr/>
        </p:nvSpPr>
        <p:spPr>
          <a:xfrm rot="2939923">
            <a:off x="6104013" y="1783133"/>
            <a:ext cx="866973" cy="123132"/>
          </a:xfrm>
          <a:prstGeom prst="rect">
            <a:avLst/>
          </a:prstGeom>
          <a:noFill/>
          <a:ln>
            <a:noFill/>
          </a:ln>
        </p:spPr>
        <p:txBody>
          <a:bodyPr anchorCtr="0" anchor="t" bIns="0" lIns="0" spcFirstLastPara="1" rIns="0" wrap="square" tIns="0">
            <a:spAutoFit/>
          </a:bodyPr>
          <a:lstStyle/>
          <a:p>
            <a:pPr indent="0" lvl="0" marL="0" marR="0" rtl="0" algn="l">
              <a:lnSpc>
                <a:spcPct val="66666"/>
              </a:lnSpc>
              <a:spcBef>
                <a:spcPts val="0"/>
              </a:spcBef>
              <a:spcAft>
                <a:spcPts val="0"/>
              </a:spcAft>
              <a:buNone/>
            </a:pPr>
            <a:r>
              <a:rPr lang="en" sz="1200">
                <a:solidFill>
                  <a:schemeClr val="dk1"/>
                </a:solidFill>
                <a:latin typeface="Calibri"/>
                <a:ea typeface="Calibri"/>
                <a:cs typeface="Calibri"/>
                <a:sym typeface="Calibri"/>
              </a:rPr>
              <a:t>archi</a:t>
            </a:r>
            <a:r>
              <a:rPr lang="en" sz="1200">
                <a:solidFill>
                  <a:schemeClr val="dk1"/>
                </a:solidFill>
                <a:latin typeface="Calibri"/>
                <a:ea typeface="Calibri"/>
                <a:cs typeface="Calibri"/>
                <a:sym typeface="Calibri"/>
              </a:rPr>
              <a:t>tectures</a:t>
            </a:r>
            <a:endParaRPr sz="12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sp>
        <p:nvSpPr>
          <p:cNvPr id="2019" name="Google Shape;2019;p116"/>
          <p:cNvSpPr txBox="1"/>
          <p:nvPr>
            <p:ph type="title"/>
          </p:nvPr>
        </p:nvSpPr>
        <p:spPr>
          <a:xfrm>
            <a:off x="363775" y="200025"/>
            <a:ext cx="71586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RNN-LMs can be used to generate text</a:t>
            </a:r>
            <a:endParaRPr/>
          </a:p>
        </p:txBody>
      </p:sp>
      <p:sp>
        <p:nvSpPr>
          <p:cNvPr id="2020" name="Google Shape;2020;p116"/>
          <p:cNvSpPr txBox="1"/>
          <p:nvPr/>
        </p:nvSpPr>
        <p:spPr>
          <a:xfrm>
            <a:off x="363775" y="517016"/>
            <a:ext cx="6159000" cy="646200"/>
          </a:xfrm>
          <a:prstGeom prst="rect">
            <a:avLst/>
          </a:prstGeom>
          <a:noFill/>
          <a:ln>
            <a:noFill/>
          </a:ln>
        </p:spPr>
        <p:txBody>
          <a:bodyPr anchorCtr="0" anchor="t" bIns="0" lIns="0" spcFirstLastPara="1" rIns="0" wrap="square" tIns="88575">
            <a:spAutoFit/>
          </a:bodyPr>
          <a:lstStyle/>
          <a:p>
            <a:pPr indent="0" lvl="0" marL="12700" marR="0" rtl="0" algn="l">
              <a:lnSpc>
                <a:spcPct val="100000"/>
              </a:lnSpc>
              <a:spcBef>
                <a:spcPts val="0"/>
              </a:spcBef>
              <a:spcAft>
                <a:spcPts val="0"/>
              </a:spcAft>
              <a:buNone/>
            </a:pPr>
            <a:r>
              <a:rPr lang="en" sz="1800">
                <a:solidFill>
                  <a:schemeClr val="dk1"/>
                </a:solidFill>
                <a:latin typeface="Calibri"/>
                <a:ea typeface="Calibri"/>
                <a:cs typeface="Calibri"/>
                <a:sym typeface="Calibri"/>
              </a:rPr>
              <a:t>e.g., </a:t>
            </a:r>
            <a:r>
              <a:rPr b="1" lang="en" sz="1800">
                <a:solidFill>
                  <a:schemeClr val="dk1"/>
                </a:solidFill>
                <a:latin typeface="Calibri"/>
                <a:ea typeface="Calibri"/>
                <a:cs typeface="Calibri"/>
                <a:sym typeface="Calibri"/>
              </a:rPr>
              <a:t>speech recognition</a:t>
            </a:r>
            <a:r>
              <a:rPr lang="en" sz="1800">
                <a:solidFill>
                  <a:schemeClr val="dk1"/>
                </a:solidFill>
                <a:latin typeface="Calibri"/>
                <a:ea typeface="Calibri"/>
                <a:cs typeface="Calibri"/>
                <a:sym typeface="Calibri"/>
              </a:rPr>
              <a:t>, machine translation, summarization</a:t>
            </a:r>
            <a:endParaRPr sz="1800">
              <a:solidFill>
                <a:schemeClr val="dk1"/>
              </a:solidFill>
              <a:latin typeface="Calibri"/>
              <a:ea typeface="Calibri"/>
              <a:cs typeface="Calibri"/>
              <a:sym typeface="Calibri"/>
            </a:endParaRPr>
          </a:p>
          <a:p>
            <a:pPr indent="0" lvl="0" marL="0" marR="0" rtl="0" algn="r">
              <a:lnSpc>
                <a:spcPct val="100000"/>
              </a:lnSpc>
              <a:spcBef>
                <a:spcPts val="500"/>
              </a:spcBef>
              <a:spcAft>
                <a:spcPts val="0"/>
              </a:spcAft>
              <a:buNone/>
            </a:pPr>
            <a:r>
              <a:rPr lang="en" sz="1400">
                <a:solidFill>
                  <a:schemeClr val="dk1"/>
                </a:solidFill>
                <a:latin typeface="Calibri"/>
                <a:ea typeface="Calibri"/>
                <a:cs typeface="Calibri"/>
                <a:sym typeface="Calibri"/>
              </a:rPr>
              <a:t>RNN-LM</a:t>
            </a:r>
            <a:endParaRPr sz="1400">
              <a:solidFill>
                <a:schemeClr val="dk1"/>
              </a:solidFill>
              <a:latin typeface="Calibri"/>
              <a:ea typeface="Calibri"/>
              <a:cs typeface="Calibri"/>
              <a:sym typeface="Calibri"/>
            </a:endParaRPr>
          </a:p>
        </p:txBody>
      </p:sp>
      <p:sp>
        <p:nvSpPr>
          <p:cNvPr id="2021" name="Google Shape;2021;p116"/>
          <p:cNvSpPr/>
          <p:nvPr/>
        </p:nvSpPr>
        <p:spPr>
          <a:xfrm>
            <a:off x="1455944" y="2093786"/>
            <a:ext cx="2238000" cy="1157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2" name="Google Shape;2022;p116"/>
          <p:cNvSpPr txBox="1"/>
          <p:nvPr/>
        </p:nvSpPr>
        <p:spPr>
          <a:xfrm>
            <a:off x="5908348" y="3519297"/>
            <a:ext cx="1172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what’s	the</a:t>
            </a:r>
            <a:endParaRPr sz="1500">
              <a:solidFill>
                <a:schemeClr val="dk1"/>
              </a:solidFill>
              <a:latin typeface="Calibri"/>
              <a:ea typeface="Calibri"/>
              <a:cs typeface="Calibri"/>
              <a:sym typeface="Calibri"/>
            </a:endParaRPr>
          </a:p>
        </p:txBody>
      </p:sp>
      <p:grpSp>
        <p:nvGrpSpPr>
          <p:cNvPr id="2023" name="Google Shape;2023;p116"/>
          <p:cNvGrpSpPr/>
          <p:nvPr/>
        </p:nvGrpSpPr>
        <p:grpSpPr>
          <a:xfrm>
            <a:off x="5220471" y="1904018"/>
            <a:ext cx="1860908" cy="1608296"/>
            <a:chOff x="6960628" y="2538691"/>
            <a:chExt cx="2481211" cy="2144395"/>
          </a:xfrm>
        </p:grpSpPr>
        <p:sp>
          <p:nvSpPr>
            <p:cNvPr id="2024" name="Google Shape;2024;p116"/>
            <p:cNvSpPr/>
            <p:nvPr/>
          </p:nvSpPr>
          <p:spPr>
            <a:xfrm>
              <a:off x="8376818" y="3555377"/>
              <a:ext cx="699770" cy="111125"/>
            </a:xfrm>
            <a:custGeom>
              <a:rect b="b" l="l" r="r" t="t"/>
              <a:pathLst>
                <a:path extrusionOk="0" h="111125" w="699770">
                  <a:moveTo>
                    <a:pt x="661494" y="55333"/>
                  </a:moveTo>
                  <a:lnTo>
                    <a:pt x="594855" y="94208"/>
                  </a:lnTo>
                  <a:lnTo>
                    <a:pt x="593318" y="100037"/>
                  </a:lnTo>
                  <a:lnTo>
                    <a:pt x="598627" y="109118"/>
                  </a:lnTo>
                  <a:lnTo>
                    <a:pt x="604456" y="110655"/>
                  </a:lnTo>
                  <a:lnTo>
                    <a:pt x="682970" y="64858"/>
                  </a:lnTo>
                  <a:lnTo>
                    <a:pt x="680402" y="64858"/>
                  </a:lnTo>
                  <a:lnTo>
                    <a:pt x="680402" y="63563"/>
                  </a:lnTo>
                  <a:lnTo>
                    <a:pt x="675601" y="63563"/>
                  </a:lnTo>
                  <a:lnTo>
                    <a:pt x="661494" y="55333"/>
                  </a:lnTo>
                  <a:close/>
                </a:path>
                <a:path extrusionOk="0" h="111125" w="699770">
                  <a:moveTo>
                    <a:pt x="645166" y="45808"/>
                  </a:moveTo>
                  <a:lnTo>
                    <a:pt x="0" y="45808"/>
                  </a:lnTo>
                  <a:lnTo>
                    <a:pt x="0" y="64858"/>
                  </a:lnTo>
                  <a:lnTo>
                    <a:pt x="645166" y="64858"/>
                  </a:lnTo>
                  <a:lnTo>
                    <a:pt x="661494" y="55333"/>
                  </a:lnTo>
                  <a:lnTo>
                    <a:pt x="645166" y="45808"/>
                  </a:lnTo>
                  <a:close/>
                </a:path>
                <a:path extrusionOk="0" h="111125" w="699770">
                  <a:moveTo>
                    <a:pt x="682973" y="45808"/>
                  </a:moveTo>
                  <a:lnTo>
                    <a:pt x="680402" y="45808"/>
                  </a:lnTo>
                  <a:lnTo>
                    <a:pt x="680402" y="64858"/>
                  </a:lnTo>
                  <a:lnTo>
                    <a:pt x="682970" y="64858"/>
                  </a:lnTo>
                  <a:lnTo>
                    <a:pt x="699300" y="55333"/>
                  </a:lnTo>
                  <a:lnTo>
                    <a:pt x="682973" y="45808"/>
                  </a:lnTo>
                  <a:close/>
                </a:path>
                <a:path extrusionOk="0" h="111125" w="699770">
                  <a:moveTo>
                    <a:pt x="675601" y="47104"/>
                  </a:moveTo>
                  <a:lnTo>
                    <a:pt x="661494" y="55333"/>
                  </a:lnTo>
                  <a:lnTo>
                    <a:pt x="675601" y="63563"/>
                  </a:lnTo>
                  <a:lnTo>
                    <a:pt x="675601" y="47104"/>
                  </a:lnTo>
                  <a:close/>
                </a:path>
                <a:path extrusionOk="0" h="111125" w="699770">
                  <a:moveTo>
                    <a:pt x="680402" y="47104"/>
                  </a:moveTo>
                  <a:lnTo>
                    <a:pt x="675601" y="47104"/>
                  </a:lnTo>
                  <a:lnTo>
                    <a:pt x="675601" y="63563"/>
                  </a:lnTo>
                  <a:lnTo>
                    <a:pt x="680402" y="63563"/>
                  </a:lnTo>
                  <a:lnTo>
                    <a:pt x="680402" y="47104"/>
                  </a:lnTo>
                  <a:close/>
                </a:path>
                <a:path extrusionOk="0" h="111125" w="699770">
                  <a:moveTo>
                    <a:pt x="604456" y="0"/>
                  </a:moveTo>
                  <a:lnTo>
                    <a:pt x="598627" y="1536"/>
                  </a:lnTo>
                  <a:lnTo>
                    <a:pt x="593318" y="10629"/>
                  </a:lnTo>
                  <a:lnTo>
                    <a:pt x="594855" y="16459"/>
                  </a:lnTo>
                  <a:lnTo>
                    <a:pt x="661494" y="55333"/>
                  </a:lnTo>
                  <a:lnTo>
                    <a:pt x="675601" y="47104"/>
                  </a:lnTo>
                  <a:lnTo>
                    <a:pt x="680402" y="47104"/>
                  </a:lnTo>
                  <a:lnTo>
                    <a:pt x="680402" y="45808"/>
                  </a:lnTo>
                  <a:lnTo>
                    <a:pt x="682973" y="45808"/>
                  </a:lnTo>
                  <a:lnTo>
                    <a:pt x="604456"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5" name="Google Shape;2025;p116"/>
            <p:cNvSpPr/>
            <p:nvPr/>
          </p:nvSpPr>
          <p:spPr>
            <a:xfrm>
              <a:off x="9181769" y="3167748"/>
              <a:ext cx="165300" cy="174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6" name="Google Shape;2026;p116"/>
            <p:cNvSpPr/>
            <p:nvPr/>
          </p:nvSpPr>
          <p:spPr>
            <a:xfrm>
              <a:off x="9181769" y="3400158"/>
              <a:ext cx="165300" cy="17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7" name="Google Shape;2027;p116"/>
            <p:cNvSpPr/>
            <p:nvPr/>
          </p:nvSpPr>
          <p:spPr>
            <a:xfrm>
              <a:off x="9181769" y="3632581"/>
              <a:ext cx="165300" cy="17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8" name="Google Shape;2028;p116"/>
            <p:cNvSpPr/>
            <p:nvPr/>
          </p:nvSpPr>
          <p:spPr>
            <a:xfrm>
              <a:off x="9181769" y="3865003"/>
              <a:ext cx="165300" cy="17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9" name="Google Shape;2029;p116"/>
            <p:cNvSpPr/>
            <p:nvPr/>
          </p:nvSpPr>
          <p:spPr>
            <a:xfrm>
              <a:off x="9076080" y="3074225"/>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0" name="Google Shape;2030;p116"/>
            <p:cNvSpPr/>
            <p:nvPr/>
          </p:nvSpPr>
          <p:spPr>
            <a:xfrm>
              <a:off x="9205785" y="4147134"/>
              <a:ext cx="111125" cy="535939"/>
            </a:xfrm>
            <a:custGeom>
              <a:rect b="b" l="l" r="r" t="t"/>
              <a:pathLst>
                <a:path extrusionOk="0" h="535939" w="111125">
                  <a:moveTo>
                    <a:pt x="55327" y="37811"/>
                  </a:moveTo>
                  <a:lnTo>
                    <a:pt x="45808" y="54132"/>
                  </a:lnTo>
                  <a:lnTo>
                    <a:pt x="45808" y="535546"/>
                  </a:lnTo>
                  <a:lnTo>
                    <a:pt x="64858" y="535546"/>
                  </a:lnTo>
                  <a:lnTo>
                    <a:pt x="64846" y="54132"/>
                  </a:lnTo>
                  <a:lnTo>
                    <a:pt x="55327" y="37811"/>
                  </a:lnTo>
                  <a:close/>
                </a:path>
                <a:path extrusionOk="0" h="535939" w="111125">
                  <a:moveTo>
                    <a:pt x="66362" y="18910"/>
                  </a:moveTo>
                  <a:lnTo>
                    <a:pt x="64858" y="18910"/>
                  </a:lnTo>
                  <a:lnTo>
                    <a:pt x="64858" y="54154"/>
                  </a:lnTo>
                  <a:lnTo>
                    <a:pt x="94195" y="104457"/>
                  </a:lnTo>
                  <a:lnTo>
                    <a:pt x="100037" y="105994"/>
                  </a:lnTo>
                  <a:lnTo>
                    <a:pt x="109118" y="100685"/>
                  </a:lnTo>
                  <a:lnTo>
                    <a:pt x="110655" y="94856"/>
                  </a:lnTo>
                  <a:lnTo>
                    <a:pt x="66362" y="18910"/>
                  </a:lnTo>
                  <a:close/>
                </a:path>
                <a:path extrusionOk="0" h="535939" w="111125">
                  <a:moveTo>
                    <a:pt x="55333" y="0"/>
                  </a:moveTo>
                  <a:lnTo>
                    <a:pt x="0" y="94856"/>
                  </a:lnTo>
                  <a:lnTo>
                    <a:pt x="1536" y="100685"/>
                  </a:lnTo>
                  <a:lnTo>
                    <a:pt x="10617" y="105981"/>
                  </a:lnTo>
                  <a:lnTo>
                    <a:pt x="16459" y="104457"/>
                  </a:lnTo>
                  <a:lnTo>
                    <a:pt x="45796" y="54154"/>
                  </a:lnTo>
                  <a:lnTo>
                    <a:pt x="45808" y="18910"/>
                  </a:lnTo>
                  <a:lnTo>
                    <a:pt x="66362" y="18910"/>
                  </a:lnTo>
                  <a:lnTo>
                    <a:pt x="55333" y="0"/>
                  </a:lnTo>
                  <a:close/>
                </a:path>
                <a:path extrusionOk="0" h="535939" w="111125">
                  <a:moveTo>
                    <a:pt x="64858" y="23710"/>
                  </a:moveTo>
                  <a:lnTo>
                    <a:pt x="63550" y="23710"/>
                  </a:lnTo>
                  <a:lnTo>
                    <a:pt x="55327" y="37811"/>
                  </a:lnTo>
                  <a:lnTo>
                    <a:pt x="64858" y="54154"/>
                  </a:lnTo>
                  <a:lnTo>
                    <a:pt x="64858" y="23710"/>
                  </a:lnTo>
                  <a:close/>
                </a:path>
                <a:path extrusionOk="0" h="535939" w="111125">
                  <a:moveTo>
                    <a:pt x="64858" y="18910"/>
                  </a:moveTo>
                  <a:lnTo>
                    <a:pt x="45808" y="18910"/>
                  </a:lnTo>
                  <a:lnTo>
                    <a:pt x="45808" y="54132"/>
                  </a:lnTo>
                  <a:lnTo>
                    <a:pt x="55327" y="37811"/>
                  </a:lnTo>
                  <a:lnTo>
                    <a:pt x="47104" y="23710"/>
                  </a:lnTo>
                  <a:lnTo>
                    <a:pt x="64858" y="23710"/>
                  </a:lnTo>
                  <a:lnTo>
                    <a:pt x="64858" y="18910"/>
                  </a:lnTo>
                  <a:close/>
                </a:path>
                <a:path extrusionOk="0" h="535939" w="111125">
                  <a:moveTo>
                    <a:pt x="63550" y="23710"/>
                  </a:moveTo>
                  <a:lnTo>
                    <a:pt x="47104" y="23710"/>
                  </a:lnTo>
                  <a:lnTo>
                    <a:pt x="55327" y="37811"/>
                  </a:lnTo>
                  <a:lnTo>
                    <a:pt x="63550" y="2371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1" name="Google Shape;2031;p116"/>
            <p:cNvSpPr/>
            <p:nvPr/>
          </p:nvSpPr>
          <p:spPr>
            <a:xfrm>
              <a:off x="8017890" y="3075241"/>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2" name="Google Shape;2032;p116"/>
            <p:cNvSpPr/>
            <p:nvPr/>
          </p:nvSpPr>
          <p:spPr>
            <a:xfrm>
              <a:off x="7318616" y="3556393"/>
              <a:ext cx="699770" cy="111125"/>
            </a:xfrm>
            <a:custGeom>
              <a:rect b="b" l="l" r="r" t="t"/>
              <a:pathLst>
                <a:path extrusionOk="0" h="111125" w="699770">
                  <a:moveTo>
                    <a:pt x="661507" y="55321"/>
                  </a:moveTo>
                  <a:lnTo>
                    <a:pt x="594868" y="94195"/>
                  </a:lnTo>
                  <a:lnTo>
                    <a:pt x="593331" y="100025"/>
                  </a:lnTo>
                  <a:lnTo>
                    <a:pt x="598627" y="109118"/>
                  </a:lnTo>
                  <a:lnTo>
                    <a:pt x="604469" y="110655"/>
                  </a:lnTo>
                  <a:lnTo>
                    <a:pt x="682986" y="64846"/>
                  </a:lnTo>
                  <a:lnTo>
                    <a:pt x="680415" y="64846"/>
                  </a:lnTo>
                  <a:lnTo>
                    <a:pt x="680415" y="63550"/>
                  </a:lnTo>
                  <a:lnTo>
                    <a:pt x="675614" y="63550"/>
                  </a:lnTo>
                  <a:lnTo>
                    <a:pt x="661507" y="55321"/>
                  </a:lnTo>
                  <a:close/>
                </a:path>
                <a:path extrusionOk="0" h="111125" w="699770">
                  <a:moveTo>
                    <a:pt x="645179" y="45796"/>
                  </a:moveTo>
                  <a:lnTo>
                    <a:pt x="0" y="45796"/>
                  </a:lnTo>
                  <a:lnTo>
                    <a:pt x="0" y="64846"/>
                  </a:lnTo>
                  <a:lnTo>
                    <a:pt x="645179" y="64846"/>
                  </a:lnTo>
                  <a:lnTo>
                    <a:pt x="661507" y="55321"/>
                  </a:lnTo>
                  <a:lnTo>
                    <a:pt x="645179" y="45796"/>
                  </a:lnTo>
                  <a:close/>
                </a:path>
                <a:path extrusionOk="0" h="111125" w="699770">
                  <a:moveTo>
                    <a:pt x="682983" y="45796"/>
                  </a:moveTo>
                  <a:lnTo>
                    <a:pt x="680415" y="45796"/>
                  </a:lnTo>
                  <a:lnTo>
                    <a:pt x="680415" y="64846"/>
                  </a:lnTo>
                  <a:lnTo>
                    <a:pt x="682986" y="64846"/>
                  </a:lnTo>
                  <a:lnTo>
                    <a:pt x="699312" y="55321"/>
                  </a:lnTo>
                  <a:lnTo>
                    <a:pt x="682983" y="45796"/>
                  </a:lnTo>
                  <a:close/>
                </a:path>
                <a:path extrusionOk="0" h="111125" w="699770">
                  <a:moveTo>
                    <a:pt x="675614" y="47091"/>
                  </a:moveTo>
                  <a:lnTo>
                    <a:pt x="661507" y="55321"/>
                  </a:lnTo>
                  <a:lnTo>
                    <a:pt x="675614" y="63550"/>
                  </a:lnTo>
                  <a:lnTo>
                    <a:pt x="675614" y="47091"/>
                  </a:lnTo>
                  <a:close/>
                </a:path>
                <a:path extrusionOk="0" h="111125" w="699770">
                  <a:moveTo>
                    <a:pt x="680415" y="47091"/>
                  </a:moveTo>
                  <a:lnTo>
                    <a:pt x="675614" y="47091"/>
                  </a:lnTo>
                  <a:lnTo>
                    <a:pt x="675614" y="63550"/>
                  </a:lnTo>
                  <a:lnTo>
                    <a:pt x="680415" y="63550"/>
                  </a:lnTo>
                  <a:lnTo>
                    <a:pt x="680415" y="47091"/>
                  </a:lnTo>
                  <a:close/>
                </a:path>
                <a:path extrusionOk="0" h="111125" w="699770">
                  <a:moveTo>
                    <a:pt x="604469" y="0"/>
                  </a:moveTo>
                  <a:lnTo>
                    <a:pt x="598627" y="1524"/>
                  </a:lnTo>
                  <a:lnTo>
                    <a:pt x="593331" y="10617"/>
                  </a:lnTo>
                  <a:lnTo>
                    <a:pt x="594868" y="16446"/>
                  </a:lnTo>
                  <a:lnTo>
                    <a:pt x="661507" y="55321"/>
                  </a:lnTo>
                  <a:lnTo>
                    <a:pt x="675614" y="47091"/>
                  </a:lnTo>
                  <a:lnTo>
                    <a:pt x="680415" y="47091"/>
                  </a:lnTo>
                  <a:lnTo>
                    <a:pt x="680415" y="45796"/>
                  </a:lnTo>
                  <a:lnTo>
                    <a:pt x="682983" y="45796"/>
                  </a:lnTo>
                  <a:lnTo>
                    <a:pt x="604469"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3" name="Google Shape;2033;p116"/>
            <p:cNvSpPr/>
            <p:nvPr/>
          </p:nvSpPr>
          <p:spPr>
            <a:xfrm>
              <a:off x="8123580" y="3176993"/>
              <a:ext cx="165300" cy="1740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4" name="Google Shape;2034;p116"/>
            <p:cNvSpPr/>
            <p:nvPr/>
          </p:nvSpPr>
          <p:spPr>
            <a:xfrm>
              <a:off x="8123580" y="3409403"/>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5" name="Google Shape;2035;p116"/>
            <p:cNvSpPr/>
            <p:nvPr/>
          </p:nvSpPr>
          <p:spPr>
            <a:xfrm>
              <a:off x="8123580" y="3641826"/>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6" name="Google Shape;2036;p116"/>
            <p:cNvSpPr/>
            <p:nvPr/>
          </p:nvSpPr>
          <p:spPr>
            <a:xfrm>
              <a:off x="8123580" y="3874249"/>
              <a:ext cx="165300" cy="1740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7" name="Google Shape;2037;p116"/>
            <p:cNvSpPr/>
            <p:nvPr/>
          </p:nvSpPr>
          <p:spPr>
            <a:xfrm>
              <a:off x="7088175" y="2538691"/>
              <a:ext cx="2228850" cy="2144395"/>
            </a:xfrm>
            <a:custGeom>
              <a:rect b="b" l="l" r="r" t="t"/>
              <a:pathLst>
                <a:path extrusionOk="0" h="2144395" w="2228850">
                  <a:moveTo>
                    <a:pt x="110655" y="94843"/>
                  </a:moveTo>
                  <a:lnTo>
                    <a:pt x="66357" y="18897"/>
                  </a:lnTo>
                  <a:lnTo>
                    <a:pt x="55333" y="0"/>
                  </a:lnTo>
                  <a:lnTo>
                    <a:pt x="0" y="94843"/>
                  </a:lnTo>
                  <a:lnTo>
                    <a:pt x="1536" y="100672"/>
                  </a:lnTo>
                  <a:lnTo>
                    <a:pt x="10629" y="105981"/>
                  </a:lnTo>
                  <a:lnTo>
                    <a:pt x="16459" y="104444"/>
                  </a:lnTo>
                  <a:lnTo>
                    <a:pt x="45808" y="54140"/>
                  </a:lnTo>
                  <a:lnTo>
                    <a:pt x="45808" y="535533"/>
                  </a:lnTo>
                  <a:lnTo>
                    <a:pt x="64858" y="535533"/>
                  </a:lnTo>
                  <a:lnTo>
                    <a:pt x="64858" y="54140"/>
                  </a:lnTo>
                  <a:lnTo>
                    <a:pt x="94208" y="104444"/>
                  </a:lnTo>
                  <a:lnTo>
                    <a:pt x="100037" y="105981"/>
                  </a:lnTo>
                  <a:lnTo>
                    <a:pt x="109118" y="100672"/>
                  </a:lnTo>
                  <a:lnTo>
                    <a:pt x="110655" y="94843"/>
                  </a:lnTo>
                  <a:close/>
                </a:path>
                <a:path extrusionOk="0" h="2144395" w="2228850">
                  <a:moveTo>
                    <a:pt x="1173822" y="94843"/>
                  </a:moveTo>
                  <a:lnTo>
                    <a:pt x="1129512" y="18897"/>
                  </a:lnTo>
                  <a:lnTo>
                    <a:pt x="1118501" y="0"/>
                  </a:lnTo>
                  <a:lnTo>
                    <a:pt x="1063167" y="94843"/>
                  </a:lnTo>
                  <a:lnTo>
                    <a:pt x="1064704" y="100672"/>
                  </a:lnTo>
                  <a:lnTo>
                    <a:pt x="1073797" y="105981"/>
                  </a:lnTo>
                  <a:lnTo>
                    <a:pt x="1079627" y="104444"/>
                  </a:lnTo>
                  <a:lnTo>
                    <a:pt x="1108964" y="54140"/>
                  </a:lnTo>
                  <a:lnTo>
                    <a:pt x="1108964" y="535533"/>
                  </a:lnTo>
                  <a:lnTo>
                    <a:pt x="1128014" y="535533"/>
                  </a:lnTo>
                  <a:lnTo>
                    <a:pt x="1128014" y="54140"/>
                  </a:lnTo>
                  <a:lnTo>
                    <a:pt x="1157363" y="104444"/>
                  </a:lnTo>
                  <a:lnTo>
                    <a:pt x="1163205" y="105981"/>
                  </a:lnTo>
                  <a:lnTo>
                    <a:pt x="1172286" y="100672"/>
                  </a:lnTo>
                  <a:lnTo>
                    <a:pt x="1173822" y="94843"/>
                  </a:lnTo>
                  <a:close/>
                </a:path>
                <a:path extrusionOk="0" h="2144395" w="2228850">
                  <a:moveTo>
                    <a:pt x="1192110" y="1703298"/>
                  </a:moveTo>
                  <a:lnTo>
                    <a:pt x="1147813" y="1627352"/>
                  </a:lnTo>
                  <a:lnTo>
                    <a:pt x="1136789" y="1608442"/>
                  </a:lnTo>
                  <a:lnTo>
                    <a:pt x="1081455" y="1703298"/>
                  </a:lnTo>
                  <a:lnTo>
                    <a:pt x="1082992" y="1709127"/>
                  </a:lnTo>
                  <a:lnTo>
                    <a:pt x="1092085" y="1714423"/>
                  </a:lnTo>
                  <a:lnTo>
                    <a:pt x="1097915" y="1712899"/>
                  </a:lnTo>
                  <a:lnTo>
                    <a:pt x="1127252" y="1662595"/>
                  </a:lnTo>
                  <a:lnTo>
                    <a:pt x="1127252" y="2143988"/>
                  </a:lnTo>
                  <a:lnTo>
                    <a:pt x="1146302" y="2143988"/>
                  </a:lnTo>
                  <a:lnTo>
                    <a:pt x="1146302" y="1662595"/>
                  </a:lnTo>
                  <a:lnTo>
                    <a:pt x="1175664" y="1712899"/>
                  </a:lnTo>
                  <a:lnTo>
                    <a:pt x="1181493" y="1714436"/>
                  </a:lnTo>
                  <a:lnTo>
                    <a:pt x="1190574" y="1709127"/>
                  </a:lnTo>
                  <a:lnTo>
                    <a:pt x="1192110" y="1703298"/>
                  </a:lnTo>
                  <a:close/>
                </a:path>
                <a:path extrusionOk="0" h="2144395" w="2228850">
                  <a:moveTo>
                    <a:pt x="2228265" y="94843"/>
                  </a:moveTo>
                  <a:lnTo>
                    <a:pt x="2183942" y="18897"/>
                  </a:lnTo>
                  <a:lnTo>
                    <a:pt x="2172932" y="0"/>
                  </a:lnTo>
                  <a:lnTo>
                    <a:pt x="2117610" y="94843"/>
                  </a:lnTo>
                  <a:lnTo>
                    <a:pt x="2119147" y="100685"/>
                  </a:lnTo>
                  <a:lnTo>
                    <a:pt x="2128228" y="105981"/>
                  </a:lnTo>
                  <a:lnTo>
                    <a:pt x="2134070" y="104444"/>
                  </a:lnTo>
                  <a:lnTo>
                    <a:pt x="2163419" y="54127"/>
                  </a:lnTo>
                  <a:lnTo>
                    <a:pt x="2163419" y="535533"/>
                  </a:lnTo>
                  <a:lnTo>
                    <a:pt x="2182457" y="535533"/>
                  </a:lnTo>
                  <a:lnTo>
                    <a:pt x="2182457" y="54127"/>
                  </a:lnTo>
                  <a:lnTo>
                    <a:pt x="2211806" y="104444"/>
                  </a:lnTo>
                  <a:lnTo>
                    <a:pt x="2217648" y="105981"/>
                  </a:lnTo>
                  <a:lnTo>
                    <a:pt x="2226729" y="100685"/>
                  </a:lnTo>
                  <a:lnTo>
                    <a:pt x="2228265" y="9484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8" name="Google Shape;2038;p116"/>
            <p:cNvSpPr/>
            <p:nvPr/>
          </p:nvSpPr>
          <p:spPr>
            <a:xfrm>
              <a:off x="7066318" y="316774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9" name="Google Shape;2039;p116"/>
            <p:cNvSpPr/>
            <p:nvPr/>
          </p:nvSpPr>
          <p:spPr>
            <a:xfrm>
              <a:off x="7066318" y="3400158"/>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0" name="Google Shape;2040;p116"/>
            <p:cNvSpPr/>
            <p:nvPr/>
          </p:nvSpPr>
          <p:spPr>
            <a:xfrm>
              <a:off x="7066318" y="3632581"/>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1" name="Google Shape;2041;p116"/>
            <p:cNvSpPr/>
            <p:nvPr/>
          </p:nvSpPr>
          <p:spPr>
            <a:xfrm>
              <a:off x="7066318" y="3865003"/>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2" name="Google Shape;2042;p116"/>
            <p:cNvSpPr/>
            <p:nvPr/>
          </p:nvSpPr>
          <p:spPr>
            <a:xfrm>
              <a:off x="6960628" y="3074225"/>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3" name="Google Shape;2043;p116"/>
            <p:cNvSpPr/>
            <p:nvPr/>
          </p:nvSpPr>
          <p:spPr>
            <a:xfrm>
              <a:off x="7088174" y="4147146"/>
              <a:ext cx="111125" cy="535939"/>
            </a:xfrm>
            <a:custGeom>
              <a:rect b="b" l="l" r="r" t="t"/>
              <a:pathLst>
                <a:path extrusionOk="0" h="535939" w="111125">
                  <a:moveTo>
                    <a:pt x="55333" y="37805"/>
                  </a:moveTo>
                  <a:lnTo>
                    <a:pt x="45808" y="54133"/>
                  </a:lnTo>
                  <a:lnTo>
                    <a:pt x="45808" y="535533"/>
                  </a:lnTo>
                  <a:lnTo>
                    <a:pt x="64858" y="535533"/>
                  </a:lnTo>
                  <a:lnTo>
                    <a:pt x="64858" y="54133"/>
                  </a:lnTo>
                  <a:lnTo>
                    <a:pt x="55333" y="37805"/>
                  </a:lnTo>
                  <a:close/>
                </a:path>
                <a:path extrusionOk="0" h="535939" w="111125">
                  <a:moveTo>
                    <a:pt x="55333" y="0"/>
                  </a:moveTo>
                  <a:lnTo>
                    <a:pt x="0" y="94843"/>
                  </a:lnTo>
                  <a:lnTo>
                    <a:pt x="1536" y="100672"/>
                  </a:lnTo>
                  <a:lnTo>
                    <a:pt x="10629" y="105981"/>
                  </a:lnTo>
                  <a:lnTo>
                    <a:pt x="16459" y="104444"/>
                  </a:lnTo>
                  <a:lnTo>
                    <a:pt x="45808" y="54133"/>
                  </a:lnTo>
                  <a:lnTo>
                    <a:pt x="45808" y="18897"/>
                  </a:lnTo>
                  <a:lnTo>
                    <a:pt x="66358" y="18897"/>
                  </a:lnTo>
                  <a:lnTo>
                    <a:pt x="55333" y="0"/>
                  </a:lnTo>
                  <a:close/>
                </a:path>
                <a:path extrusionOk="0" h="535939" w="111125">
                  <a:moveTo>
                    <a:pt x="66358" y="18897"/>
                  </a:moveTo>
                  <a:lnTo>
                    <a:pt x="64858" y="18897"/>
                  </a:lnTo>
                  <a:lnTo>
                    <a:pt x="64858" y="54133"/>
                  </a:lnTo>
                  <a:lnTo>
                    <a:pt x="94208" y="104444"/>
                  </a:lnTo>
                  <a:lnTo>
                    <a:pt x="100037" y="105981"/>
                  </a:lnTo>
                  <a:lnTo>
                    <a:pt x="109118" y="100672"/>
                  </a:lnTo>
                  <a:lnTo>
                    <a:pt x="110655" y="94843"/>
                  </a:lnTo>
                  <a:lnTo>
                    <a:pt x="66358" y="18897"/>
                  </a:lnTo>
                  <a:close/>
                </a:path>
                <a:path extrusionOk="0" h="535939" w="111125">
                  <a:moveTo>
                    <a:pt x="64858" y="18897"/>
                  </a:moveTo>
                  <a:lnTo>
                    <a:pt x="45808" y="18897"/>
                  </a:lnTo>
                  <a:lnTo>
                    <a:pt x="45808" y="54133"/>
                  </a:lnTo>
                  <a:lnTo>
                    <a:pt x="55333" y="37805"/>
                  </a:lnTo>
                  <a:lnTo>
                    <a:pt x="47104" y="23698"/>
                  </a:lnTo>
                  <a:lnTo>
                    <a:pt x="64858" y="23698"/>
                  </a:lnTo>
                  <a:lnTo>
                    <a:pt x="64858" y="18897"/>
                  </a:lnTo>
                  <a:close/>
                </a:path>
                <a:path extrusionOk="0" h="535939" w="111125">
                  <a:moveTo>
                    <a:pt x="64858" y="23698"/>
                  </a:moveTo>
                  <a:lnTo>
                    <a:pt x="63563" y="23698"/>
                  </a:lnTo>
                  <a:lnTo>
                    <a:pt x="55333" y="37805"/>
                  </a:lnTo>
                  <a:lnTo>
                    <a:pt x="64858" y="54133"/>
                  </a:lnTo>
                  <a:lnTo>
                    <a:pt x="64858" y="23698"/>
                  </a:lnTo>
                  <a:close/>
                </a:path>
                <a:path extrusionOk="0" h="535939" w="111125">
                  <a:moveTo>
                    <a:pt x="63563" y="23698"/>
                  </a:moveTo>
                  <a:lnTo>
                    <a:pt x="47104" y="23698"/>
                  </a:lnTo>
                  <a:lnTo>
                    <a:pt x="55333" y="37805"/>
                  </a:lnTo>
                  <a:lnTo>
                    <a:pt x="63563" y="23698"/>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044" name="Google Shape;2044;p116"/>
          <p:cNvSpPr txBox="1"/>
          <p:nvPr/>
        </p:nvSpPr>
        <p:spPr>
          <a:xfrm>
            <a:off x="6038459" y="1651635"/>
            <a:ext cx="1307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solidFill>
                  <a:schemeClr val="dk1"/>
                </a:solidFill>
                <a:latin typeface="Calibri"/>
                <a:ea typeface="Calibri"/>
                <a:cs typeface="Calibri"/>
                <a:sym typeface="Calibri"/>
              </a:rPr>
              <a:t>the	weather</a:t>
            </a:r>
            <a:endParaRPr sz="1500">
              <a:solidFill>
                <a:schemeClr val="dk1"/>
              </a:solidFill>
              <a:latin typeface="Calibri"/>
              <a:ea typeface="Calibri"/>
              <a:cs typeface="Calibri"/>
              <a:sym typeface="Calibri"/>
            </a:endParaRPr>
          </a:p>
        </p:txBody>
      </p:sp>
      <p:sp>
        <p:nvSpPr>
          <p:cNvPr id="2045" name="Google Shape;2045;p116"/>
          <p:cNvSpPr txBox="1"/>
          <p:nvPr/>
        </p:nvSpPr>
        <p:spPr>
          <a:xfrm>
            <a:off x="5125621" y="1652397"/>
            <a:ext cx="4815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400">
                <a:solidFill>
                  <a:schemeClr val="dk1"/>
                </a:solidFill>
                <a:latin typeface="Calibri"/>
                <a:ea typeface="Calibri"/>
                <a:cs typeface="Calibri"/>
                <a:sym typeface="Calibri"/>
              </a:rPr>
              <a:t>what’s</a:t>
            </a:r>
            <a:endParaRPr sz="1400">
              <a:solidFill>
                <a:schemeClr val="dk1"/>
              </a:solidFill>
              <a:latin typeface="Calibri"/>
              <a:ea typeface="Calibri"/>
              <a:cs typeface="Calibri"/>
              <a:sym typeface="Calibri"/>
            </a:endParaRPr>
          </a:p>
        </p:txBody>
      </p:sp>
      <p:sp>
        <p:nvSpPr>
          <p:cNvPr id="2046" name="Google Shape;2046;p116"/>
          <p:cNvSpPr txBox="1"/>
          <p:nvPr/>
        </p:nvSpPr>
        <p:spPr>
          <a:xfrm>
            <a:off x="913209" y="4203518"/>
            <a:ext cx="4935300" cy="519300"/>
          </a:xfrm>
          <a:prstGeom prst="rect">
            <a:avLst/>
          </a:prstGeom>
          <a:noFill/>
          <a:ln cap="flat" cmpd="sng" w="19050">
            <a:solidFill>
              <a:srgbClr val="93C47D"/>
            </a:solidFill>
            <a:prstDash val="solid"/>
            <a:round/>
            <a:headEnd len="sm" w="sm" type="none"/>
            <a:tailEnd len="sm" w="sm" type="none"/>
          </a:ln>
        </p:spPr>
        <p:txBody>
          <a:bodyPr anchorCtr="0" anchor="t" bIns="0" lIns="0" spcFirstLastPara="1" rIns="0" wrap="square" tIns="13800">
            <a:spAutoFit/>
          </a:bodyPr>
          <a:lstStyle/>
          <a:p>
            <a:pPr indent="0" lvl="0" marL="63500" marR="0" rtl="0" algn="l">
              <a:lnSpc>
                <a:spcPct val="100000"/>
              </a:lnSpc>
              <a:spcBef>
                <a:spcPts val="0"/>
              </a:spcBef>
              <a:spcAft>
                <a:spcPts val="0"/>
              </a:spcAft>
              <a:buNone/>
            </a:pPr>
            <a:r>
              <a:rPr lang="en" sz="1800">
                <a:solidFill>
                  <a:schemeClr val="dk1"/>
                </a:solidFill>
                <a:latin typeface="Calibri"/>
                <a:ea typeface="Calibri"/>
                <a:cs typeface="Calibri"/>
                <a:sym typeface="Calibri"/>
              </a:rPr>
              <a:t>This is an example of a </a:t>
            </a:r>
            <a:r>
              <a:rPr i="1" lang="en" sz="1800">
                <a:solidFill>
                  <a:schemeClr val="dk1"/>
                </a:solidFill>
                <a:latin typeface="Calibri"/>
                <a:ea typeface="Calibri"/>
                <a:cs typeface="Calibri"/>
                <a:sym typeface="Calibri"/>
              </a:rPr>
              <a:t>conditional language model</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63500" marR="0" rtl="0" algn="l">
              <a:lnSpc>
                <a:spcPct val="100000"/>
              </a:lnSpc>
              <a:spcBef>
                <a:spcPts val="100"/>
              </a:spcBef>
              <a:spcAft>
                <a:spcPts val="0"/>
              </a:spcAft>
              <a:buNone/>
            </a:pPr>
            <a:r>
              <a:rPr lang="en" sz="1400">
                <a:solidFill>
                  <a:schemeClr val="dk1"/>
                </a:solidFill>
                <a:latin typeface="Calibri"/>
                <a:ea typeface="Calibri"/>
                <a:cs typeface="Calibri"/>
                <a:sym typeface="Calibri"/>
              </a:rPr>
              <a:t>We’ll see Machine Translation in much more detail later.</a:t>
            </a:r>
            <a:endParaRPr sz="1400">
              <a:solidFill>
                <a:schemeClr val="dk1"/>
              </a:solidFill>
              <a:latin typeface="Calibri"/>
              <a:ea typeface="Calibri"/>
              <a:cs typeface="Calibri"/>
              <a:sym typeface="Calibri"/>
            </a:endParaRPr>
          </a:p>
        </p:txBody>
      </p:sp>
      <p:sp>
        <p:nvSpPr>
          <p:cNvPr id="2047" name="Google Shape;2047;p116"/>
          <p:cNvSpPr txBox="1"/>
          <p:nvPr/>
        </p:nvSpPr>
        <p:spPr>
          <a:xfrm>
            <a:off x="1960616" y="1716405"/>
            <a:ext cx="12255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800">
                <a:solidFill>
                  <a:schemeClr val="dk1"/>
                </a:solidFill>
                <a:latin typeface="Calibri"/>
                <a:ea typeface="Calibri"/>
                <a:cs typeface="Calibri"/>
                <a:sym typeface="Calibri"/>
              </a:rPr>
              <a:t>Input (audio)</a:t>
            </a:r>
            <a:endParaRPr sz="1800">
              <a:solidFill>
                <a:schemeClr val="dk1"/>
              </a:solidFill>
              <a:latin typeface="Calibri"/>
              <a:ea typeface="Calibri"/>
              <a:cs typeface="Calibri"/>
              <a:sym typeface="Calibri"/>
            </a:endParaRPr>
          </a:p>
        </p:txBody>
      </p:sp>
      <p:sp>
        <p:nvSpPr>
          <p:cNvPr id="2048" name="Google Shape;2048;p116"/>
          <p:cNvSpPr txBox="1"/>
          <p:nvPr/>
        </p:nvSpPr>
        <p:spPr>
          <a:xfrm>
            <a:off x="5061946" y="3520058"/>
            <a:ext cx="6078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400">
                <a:solidFill>
                  <a:schemeClr val="dk1"/>
                </a:solidFill>
                <a:latin typeface="Calibri"/>
                <a:ea typeface="Calibri"/>
                <a:cs typeface="Calibri"/>
                <a:sym typeface="Calibri"/>
              </a:rPr>
              <a:t>&lt;START&gt;</a:t>
            </a:r>
            <a:endParaRPr sz="1400">
              <a:solidFill>
                <a:schemeClr val="dk1"/>
              </a:solidFill>
              <a:latin typeface="Calibri"/>
              <a:ea typeface="Calibri"/>
              <a:cs typeface="Calibri"/>
              <a:sym typeface="Calibri"/>
            </a:endParaRPr>
          </a:p>
        </p:txBody>
      </p:sp>
      <p:sp>
        <p:nvSpPr>
          <p:cNvPr id="2049" name="Google Shape;2049;p116"/>
          <p:cNvSpPr/>
          <p:nvPr/>
        </p:nvSpPr>
        <p:spPr>
          <a:xfrm>
            <a:off x="3924110" y="2677839"/>
            <a:ext cx="880109" cy="83344"/>
          </a:xfrm>
          <a:custGeom>
            <a:rect b="b" l="l" r="r" t="t"/>
            <a:pathLst>
              <a:path extrusionOk="0" h="111125" w="1173479">
                <a:moveTo>
                  <a:pt x="19050" y="45808"/>
                </a:moveTo>
                <a:lnTo>
                  <a:pt x="0" y="45808"/>
                </a:lnTo>
                <a:lnTo>
                  <a:pt x="0" y="64858"/>
                </a:lnTo>
                <a:lnTo>
                  <a:pt x="19050" y="64858"/>
                </a:lnTo>
                <a:lnTo>
                  <a:pt x="19050" y="45808"/>
                </a:lnTo>
                <a:close/>
              </a:path>
              <a:path extrusionOk="0" h="111125" w="1173479">
                <a:moveTo>
                  <a:pt x="57150" y="45808"/>
                </a:moveTo>
                <a:lnTo>
                  <a:pt x="38100" y="45808"/>
                </a:lnTo>
                <a:lnTo>
                  <a:pt x="38100" y="64858"/>
                </a:lnTo>
                <a:lnTo>
                  <a:pt x="57150" y="64858"/>
                </a:lnTo>
                <a:lnTo>
                  <a:pt x="57150" y="45808"/>
                </a:lnTo>
                <a:close/>
              </a:path>
              <a:path extrusionOk="0" h="111125" w="1173479">
                <a:moveTo>
                  <a:pt x="95250" y="45808"/>
                </a:moveTo>
                <a:lnTo>
                  <a:pt x="76200" y="45808"/>
                </a:lnTo>
                <a:lnTo>
                  <a:pt x="76200" y="64858"/>
                </a:lnTo>
                <a:lnTo>
                  <a:pt x="95250" y="64858"/>
                </a:lnTo>
                <a:lnTo>
                  <a:pt x="95250" y="45808"/>
                </a:lnTo>
                <a:close/>
              </a:path>
              <a:path extrusionOk="0" h="111125" w="1173479">
                <a:moveTo>
                  <a:pt x="133350" y="45808"/>
                </a:moveTo>
                <a:lnTo>
                  <a:pt x="114300" y="45808"/>
                </a:lnTo>
                <a:lnTo>
                  <a:pt x="114300" y="64858"/>
                </a:lnTo>
                <a:lnTo>
                  <a:pt x="133350" y="64858"/>
                </a:lnTo>
                <a:lnTo>
                  <a:pt x="133350" y="45808"/>
                </a:lnTo>
                <a:close/>
              </a:path>
              <a:path extrusionOk="0" h="111125" w="1173479">
                <a:moveTo>
                  <a:pt x="171450" y="45808"/>
                </a:moveTo>
                <a:lnTo>
                  <a:pt x="152400" y="45808"/>
                </a:lnTo>
                <a:lnTo>
                  <a:pt x="152400" y="64858"/>
                </a:lnTo>
                <a:lnTo>
                  <a:pt x="171450" y="64858"/>
                </a:lnTo>
                <a:lnTo>
                  <a:pt x="171450" y="45808"/>
                </a:lnTo>
                <a:close/>
              </a:path>
              <a:path extrusionOk="0" h="111125" w="1173479">
                <a:moveTo>
                  <a:pt x="209550" y="45808"/>
                </a:moveTo>
                <a:lnTo>
                  <a:pt x="190500" y="45808"/>
                </a:lnTo>
                <a:lnTo>
                  <a:pt x="190500" y="64858"/>
                </a:lnTo>
                <a:lnTo>
                  <a:pt x="209550" y="64858"/>
                </a:lnTo>
                <a:lnTo>
                  <a:pt x="209550" y="45808"/>
                </a:lnTo>
                <a:close/>
              </a:path>
              <a:path extrusionOk="0" h="111125" w="1173479">
                <a:moveTo>
                  <a:pt x="247650" y="45808"/>
                </a:moveTo>
                <a:lnTo>
                  <a:pt x="228600" y="45808"/>
                </a:lnTo>
                <a:lnTo>
                  <a:pt x="228600" y="64858"/>
                </a:lnTo>
                <a:lnTo>
                  <a:pt x="247650" y="64858"/>
                </a:lnTo>
                <a:lnTo>
                  <a:pt x="247650" y="45808"/>
                </a:lnTo>
                <a:close/>
              </a:path>
              <a:path extrusionOk="0" h="111125" w="1173479">
                <a:moveTo>
                  <a:pt x="285750" y="45808"/>
                </a:moveTo>
                <a:lnTo>
                  <a:pt x="266700" y="45808"/>
                </a:lnTo>
                <a:lnTo>
                  <a:pt x="266700" y="64858"/>
                </a:lnTo>
                <a:lnTo>
                  <a:pt x="285750" y="64858"/>
                </a:lnTo>
                <a:lnTo>
                  <a:pt x="285750" y="45808"/>
                </a:lnTo>
                <a:close/>
              </a:path>
              <a:path extrusionOk="0" h="111125" w="1173479">
                <a:moveTo>
                  <a:pt x="323850" y="45808"/>
                </a:moveTo>
                <a:lnTo>
                  <a:pt x="304800" y="45808"/>
                </a:lnTo>
                <a:lnTo>
                  <a:pt x="304800" y="64858"/>
                </a:lnTo>
                <a:lnTo>
                  <a:pt x="323850" y="64858"/>
                </a:lnTo>
                <a:lnTo>
                  <a:pt x="323850" y="45808"/>
                </a:lnTo>
                <a:close/>
              </a:path>
              <a:path extrusionOk="0" h="111125" w="1173479">
                <a:moveTo>
                  <a:pt x="361950" y="45808"/>
                </a:moveTo>
                <a:lnTo>
                  <a:pt x="342900" y="45808"/>
                </a:lnTo>
                <a:lnTo>
                  <a:pt x="342900" y="64858"/>
                </a:lnTo>
                <a:lnTo>
                  <a:pt x="361950" y="64858"/>
                </a:lnTo>
                <a:lnTo>
                  <a:pt x="361950" y="45808"/>
                </a:lnTo>
                <a:close/>
              </a:path>
              <a:path extrusionOk="0" h="111125" w="1173479">
                <a:moveTo>
                  <a:pt x="400050" y="45808"/>
                </a:moveTo>
                <a:lnTo>
                  <a:pt x="381000" y="45808"/>
                </a:lnTo>
                <a:lnTo>
                  <a:pt x="381000" y="64858"/>
                </a:lnTo>
                <a:lnTo>
                  <a:pt x="400050" y="64858"/>
                </a:lnTo>
                <a:lnTo>
                  <a:pt x="400050" y="45808"/>
                </a:lnTo>
                <a:close/>
              </a:path>
              <a:path extrusionOk="0" h="111125" w="1173479">
                <a:moveTo>
                  <a:pt x="438150" y="45808"/>
                </a:moveTo>
                <a:lnTo>
                  <a:pt x="419100" y="45808"/>
                </a:lnTo>
                <a:lnTo>
                  <a:pt x="419100" y="64858"/>
                </a:lnTo>
                <a:lnTo>
                  <a:pt x="438150" y="64858"/>
                </a:lnTo>
                <a:lnTo>
                  <a:pt x="438150" y="45808"/>
                </a:lnTo>
                <a:close/>
              </a:path>
              <a:path extrusionOk="0" h="111125" w="1173479">
                <a:moveTo>
                  <a:pt x="476250" y="45808"/>
                </a:moveTo>
                <a:lnTo>
                  <a:pt x="457200" y="45808"/>
                </a:lnTo>
                <a:lnTo>
                  <a:pt x="457200" y="64858"/>
                </a:lnTo>
                <a:lnTo>
                  <a:pt x="476250" y="64858"/>
                </a:lnTo>
                <a:lnTo>
                  <a:pt x="476250" y="45808"/>
                </a:lnTo>
                <a:close/>
              </a:path>
              <a:path extrusionOk="0" h="111125" w="1173479">
                <a:moveTo>
                  <a:pt x="514350" y="45808"/>
                </a:moveTo>
                <a:lnTo>
                  <a:pt x="495300" y="45808"/>
                </a:lnTo>
                <a:lnTo>
                  <a:pt x="495300" y="64858"/>
                </a:lnTo>
                <a:lnTo>
                  <a:pt x="514350" y="64858"/>
                </a:lnTo>
                <a:lnTo>
                  <a:pt x="514350" y="45808"/>
                </a:lnTo>
                <a:close/>
              </a:path>
              <a:path extrusionOk="0" h="111125" w="1173479">
                <a:moveTo>
                  <a:pt x="552450" y="45808"/>
                </a:moveTo>
                <a:lnTo>
                  <a:pt x="533400" y="45808"/>
                </a:lnTo>
                <a:lnTo>
                  <a:pt x="533400" y="64858"/>
                </a:lnTo>
                <a:lnTo>
                  <a:pt x="552450" y="64858"/>
                </a:lnTo>
                <a:lnTo>
                  <a:pt x="552450" y="45808"/>
                </a:lnTo>
                <a:close/>
              </a:path>
              <a:path extrusionOk="0" h="111125" w="1173479">
                <a:moveTo>
                  <a:pt x="590550" y="45808"/>
                </a:moveTo>
                <a:lnTo>
                  <a:pt x="571500" y="45808"/>
                </a:lnTo>
                <a:lnTo>
                  <a:pt x="571500" y="64858"/>
                </a:lnTo>
                <a:lnTo>
                  <a:pt x="590550" y="64858"/>
                </a:lnTo>
                <a:lnTo>
                  <a:pt x="590550" y="45808"/>
                </a:lnTo>
                <a:close/>
              </a:path>
              <a:path extrusionOk="0" h="111125" w="1173479">
                <a:moveTo>
                  <a:pt x="628650" y="45808"/>
                </a:moveTo>
                <a:lnTo>
                  <a:pt x="609600" y="45808"/>
                </a:lnTo>
                <a:lnTo>
                  <a:pt x="609600" y="64858"/>
                </a:lnTo>
                <a:lnTo>
                  <a:pt x="628650" y="64858"/>
                </a:lnTo>
                <a:lnTo>
                  <a:pt x="628650" y="45808"/>
                </a:lnTo>
                <a:close/>
              </a:path>
              <a:path extrusionOk="0" h="111125" w="1173479">
                <a:moveTo>
                  <a:pt x="666750" y="45808"/>
                </a:moveTo>
                <a:lnTo>
                  <a:pt x="647700" y="45808"/>
                </a:lnTo>
                <a:lnTo>
                  <a:pt x="647700" y="64858"/>
                </a:lnTo>
                <a:lnTo>
                  <a:pt x="666750" y="64858"/>
                </a:lnTo>
                <a:lnTo>
                  <a:pt x="666750" y="45808"/>
                </a:lnTo>
                <a:close/>
              </a:path>
              <a:path extrusionOk="0" h="111125" w="1173479">
                <a:moveTo>
                  <a:pt x="704850" y="45808"/>
                </a:moveTo>
                <a:lnTo>
                  <a:pt x="685800" y="45808"/>
                </a:lnTo>
                <a:lnTo>
                  <a:pt x="685800" y="64858"/>
                </a:lnTo>
                <a:lnTo>
                  <a:pt x="704850" y="64858"/>
                </a:lnTo>
                <a:lnTo>
                  <a:pt x="704850" y="45808"/>
                </a:lnTo>
                <a:close/>
              </a:path>
              <a:path extrusionOk="0" h="111125" w="1173479">
                <a:moveTo>
                  <a:pt x="742950" y="45808"/>
                </a:moveTo>
                <a:lnTo>
                  <a:pt x="723900" y="45808"/>
                </a:lnTo>
                <a:lnTo>
                  <a:pt x="723900" y="64858"/>
                </a:lnTo>
                <a:lnTo>
                  <a:pt x="742950" y="64858"/>
                </a:lnTo>
                <a:lnTo>
                  <a:pt x="742950" y="45808"/>
                </a:lnTo>
                <a:close/>
              </a:path>
              <a:path extrusionOk="0" h="111125" w="1173479">
                <a:moveTo>
                  <a:pt x="781050" y="45808"/>
                </a:moveTo>
                <a:lnTo>
                  <a:pt x="762000" y="45808"/>
                </a:lnTo>
                <a:lnTo>
                  <a:pt x="762000" y="64858"/>
                </a:lnTo>
                <a:lnTo>
                  <a:pt x="781050" y="64858"/>
                </a:lnTo>
                <a:lnTo>
                  <a:pt x="781050" y="45808"/>
                </a:lnTo>
                <a:close/>
              </a:path>
              <a:path extrusionOk="0" h="111125" w="1173479">
                <a:moveTo>
                  <a:pt x="819150" y="45808"/>
                </a:moveTo>
                <a:lnTo>
                  <a:pt x="800100" y="45808"/>
                </a:lnTo>
                <a:lnTo>
                  <a:pt x="800100" y="64858"/>
                </a:lnTo>
                <a:lnTo>
                  <a:pt x="819150" y="64858"/>
                </a:lnTo>
                <a:lnTo>
                  <a:pt x="819150" y="45808"/>
                </a:lnTo>
                <a:close/>
              </a:path>
              <a:path extrusionOk="0" h="111125" w="1173479">
                <a:moveTo>
                  <a:pt x="857250" y="45808"/>
                </a:moveTo>
                <a:lnTo>
                  <a:pt x="838200" y="45808"/>
                </a:lnTo>
                <a:lnTo>
                  <a:pt x="838200" y="64858"/>
                </a:lnTo>
                <a:lnTo>
                  <a:pt x="857250" y="64858"/>
                </a:lnTo>
                <a:lnTo>
                  <a:pt x="857250" y="45808"/>
                </a:lnTo>
                <a:close/>
              </a:path>
              <a:path extrusionOk="0" h="111125" w="1173479">
                <a:moveTo>
                  <a:pt x="895350" y="45808"/>
                </a:moveTo>
                <a:lnTo>
                  <a:pt x="876300" y="45808"/>
                </a:lnTo>
                <a:lnTo>
                  <a:pt x="876300" y="64858"/>
                </a:lnTo>
                <a:lnTo>
                  <a:pt x="895350" y="64858"/>
                </a:lnTo>
                <a:lnTo>
                  <a:pt x="895350" y="45808"/>
                </a:lnTo>
                <a:close/>
              </a:path>
              <a:path extrusionOk="0" h="111125" w="1173479">
                <a:moveTo>
                  <a:pt x="933450" y="45808"/>
                </a:moveTo>
                <a:lnTo>
                  <a:pt x="914400" y="45808"/>
                </a:lnTo>
                <a:lnTo>
                  <a:pt x="914400" y="64858"/>
                </a:lnTo>
                <a:lnTo>
                  <a:pt x="933450" y="64858"/>
                </a:lnTo>
                <a:lnTo>
                  <a:pt x="933450" y="45808"/>
                </a:lnTo>
                <a:close/>
              </a:path>
              <a:path extrusionOk="0" h="111125" w="1173479">
                <a:moveTo>
                  <a:pt x="971550" y="45808"/>
                </a:moveTo>
                <a:lnTo>
                  <a:pt x="952500" y="45808"/>
                </a:lnTo>
                <a:lnTo>
                  <a:pt x="952500" y="64858"/>
                </a:lnTo>
                <a:lnTo>
                  <a:pt x="971550" y="64858"/>
                </a:lnTo>
                <a:lnTo>
                  <a:pt x="971550" y="45808"/>
                </a:lnTo>
                <a:close/>
              </a:path>
              <a:path extrusionOk="0" h="111125" w="1173479">
                <a:moveTo>
                  <a:pt x="1009650" y="45808"/>
                </a:moveTo>
                <a:lnTo>
                  <a:pt x="990600" y="45808"/>
                </a:lnTo>
                <a:lnTo>
                  <a:pt x="990600" y="64858"/>
                </a:lnTo>
                <a:lnTo>
                  <a:pt x="1009650" y="64858"/>
                </a:lnTo>
                <a:lnTo>
                  <a:pt x="1009650" y="45808"/>
                </a:lnTo>
                <a:close/>
              </a:path>
              <a:path extrusionOk="0" h="111125" w="1173479">
                <a:moveTo>
                  <a:pt x="1047750" y="45808"/>
                </a:moveTo>
                <a:lnTo>
                  <a:pt x="1028700" y="45808"/>
                </a:lnTo>
                <a:lnTo>
                  <a:pt x="1028700" y="64858"/>
                </a:lnTo>
                <a:lnTo>
                  <a:pt x="1047750" y="64858"/>
                </a:lnTo>
                <a:lnTo>
                  <a:pt x="1047750" y="45808"/>
                </a:lnTo>
                <a:close/>
              </a:path>
              <a:path extrusionOk="0" h="111125" w="1173479">
                <a:moveTo>
                  <a:pt x="1123950" y="62010"/>
                </a:moveTo>
                <a:lnTo>
                  <a:pt x="1068755" y="94208"/>
                </a:lnTo>
                <a:lnTo>
                  <a:pt x="1067219" y="100037"/>
                </a:lnTo>
                <a:lnTo>
                  <a:pt x="1072527" y="109118"/>
                </a:lnTo>
                <a:lnTo>
                  <a:pt x="1078356" y="110655"/>
                </a:lnTo>
                <a:lnTo>
                  <a:pt x="1156870" y="64858"/>
                </a:lnTo>
                <a:lnTo>
                  <a:pt x="1123950" y="64858"/>
                </a:lnTo>
                <a:lnTo>
                  <a:pt x="1123950" y="62010"/>
                </a:lnTo>
                <a:close/>
              </a:path>
              <a:path extrusionOk="0" h="111125" w="1173479">
                <a:moveTo>
                  <a:pt x="1085850" y="45808"/>
                </a:moveTo>
                <a:lnTo>
                  <a:pt x="1066800" y="45808"/>
                </a:lnTo>
                <a:lnTo>
                  <a:pt x="1066800" y="64858"/>
                </a:lnTo>
                <a:lnTo>
                  <a:pt x="1085850" y="64858"/>
                </a:lnTo>
                <a:lnTo>
                  <a:pt x="1085850" y="45808"/>
                </a:lnTo>
                <a:close/>
              </a:path>
              <a:path extrusionOk="0" h="111125" w="1173479">
                <a:moveTo>
                  <a:pt x="1119080" y="45808"/>
                </a:moveTo>
                <a:lnTo>
                  <a:pt x="1104900" y="45808"/>
                </a:lnTo>
                <a:lnTo>
                  <a:pt x="1104900" y="64858"/>
                </a:lnTo>
                <a:lnTo>
                  <a:pt x="1119067" y="64858"/>
                </a:lnTo>
                <a:lnTo>
                  <a:pt x="1123950" y="62010"/>
                </a:lnTo>
                <a:lnTo>
                  <a:pt x="1123950" y="48648"/>
                </a:lnTo>
                <a:lnTo>
                  <a:pt x="1119080" y="45808"/>
                </a:lnTo>
                <a:close/>
              </a:path>
              <a:path extrusionOk="0" h="111125" w="1173479">
                <a:moveTo>
                  <a:pt x="1135404" y="55328"/>
                </a:moveTo>
                <a:lnTo>
                  <a:pt x="1123950" y="62010"/>
                </a:lnTo>
                <a:lnTo>
                  <a:pt x="1123950" y="64858"/>
                </a:lnTo>
                <a:lnTo>
                  <a:pt x="1143000" y="64858"/>
                </a:lnTo>
                <a:lnTo>
                  <a:pt x="1143000" y="59758"/>
                </a:lnTo>
                <a:lnTo>
                  <a:pt x="1135404" y="55328"/>
                </a:lnTo>
                <a:close/>
              </a:path>
              <a:path extrusionOk="0" h="111125" w="1173479">
                <a:moveTo>
                  <a:pt x="1143000" y="59758"/>
                </a:moveTo>
                <a:lnTo>
                  <a:pt x="1143000" y="64858"/>
                </a:lnTo>
                <a:lnTo>
                  <a:pt x="1154302" y="64858"/>
                </a:lnTo>
                <a:lnTo>
                  <a:pt x="1154302" y="63550"/>
                </a:lnTo>
                <a:lnTo>
                  <a:pt x="1149502" y="63550"/>
                </a:lnTo>
                <a:lnTo>
                  <a:pt x="1143000" y="59758"/>
                </a:lnTo>
                <a:close/>
              </a:path>
              <a:path extrusionOk="0" h="111125" w="1173479">
                <a:moveTo>
                  <a:pt x="1156873" y="45808"/>
                </a:moveTo>
                <a:lnTo>
                  <a:pt x="1154302" y="45808"/>
                </a:lnTo>
                <a:lnTo>
                  <a:pt x="1154302" y="64858"/>
                </a:lnTo>
                <a:lnTo>
                  <a:pt x="1156870" y="64858"/>
                </a:lnTo>
                <a:lnTo>
                  <a:pt x="1173200" y="55333"/>
                </a:lnTo>
                <a:lnTo>
                  <a:pt x="1156873" y="45808"/>
                </a:lnTo>
                <a:close/>
              </a:path>
              <a:path extrusionOk="0" h="111125" w="1173479">
                <a:moveTo>
                  <a:pt x="1149502" y="47104"/>
                </a:moveTo>
                <a:lnTo>
                  <a:pt x="1143000" y="50897"/>
                </a:lnTo>
                <a:lnTo>
                  <a:pt x="1143000" y="59758"/>
                </a:lnTo>
                <a:lnTo>
                  <a:pt x="1149502" y="63550"/>
                </a:lnTo>
                <a:lnTo>
                  <a:pt x="1149502" y="47104"/>
                </a:lnTo>
                <a:close/>
              </a:path>
              <a:path extrusionOk="0" h="111125" w="1173479">
                <a:moveTo>
                  <a:pt x="1154302" y="47104"/>
                </a:moveTo>
                <a:lnTo>
                  <a:pt x="1149502" y="47104"/>
                </a:lnTo>
                <a:lnTo>
                  <a:pt x="1149502" y="63550"/>
                </a:lnTo>
                <a:lnTo>
                  <a:pt x="1154302" y="63550"/>
                </a:lnTo>
                <a:lnTo>
                  <a:pt x="1154302" y="47104"/>
                </a:lnTo>
                <a:close/>
              </a:path>
              <a:path extrusionOk="0" h="111125" w="1173479">
                <a:moveTo>
                  <a:pt x="1143000" y="50897"/>
                </a:moveTo>
                <a:lnTo>
                  <a:pt x="1135404" y="55328"/>
                </a:lnTo>
                <a:lnTo>
                  <a:pt x="1143000" y="59758"/>
                </a:lnTo>
                <a:lnTo>
                  <a:pt x="1143000" y="50897"/>
                </a:lnTo>
                <a:close/>
              </a:path>
              <a:path extrusionOk="0" h="111125" w="1173479">
                <a:moveTo>
                  <a:pt x="1143000" y="45808"/>
                </a:moveTo>
                <a:lnTo>
                  <a:pt x="1123950" y="45808"/>
                </a:lnTo>
                <a:lnTo>
                  <a:pt x="1123950" y="48648"/>
                </a:lnTo>
                <a:lnTo>
                  <a:pt x="1135404" y="55328"/>
                </a:lnTo>
                <a:lnTo>
                  <a:pt x="1143000" y="50897"/>
                </a:lnTo>
                <a:lnTo>
                  <a:pt x="1143000" y="45808"/>
                </a:lnTo>
                <a:close/>
              </a:path>
              <a:path extrusionOk="0" h="111125" w="1173479">
                <a:moveTo>
                  <a:pt x="1154302" y="45808"/>
                </a:moveTo>
                <a:lnTo>
                  <a:pt x="1143000" y="45808"/>
                </a:lnTo>
                <a:lnTo>
                  <a:pt x="1143000" y="50897"/>
                </a:lnTo>
                <a:lnTo>
                  <a:pt x="1149502" y="47104"/>
                </a:lnTo>
                <a:lnTo>
                  <a:pt x="1154302" y="47104"/>
                </a:lnTo>
                <a:lnTo>
                  <a:pt x="1154302" y="45808"/>
                </a:lnTo>
                <a:close/>
              </a:path>
              <a:path extrusionOk="0" h="111125" w="1173479">
                <a:moveTo>
                  <a:pt x="1078356" y="0"/>
                </a:moveTo>
                <a:lnTo>
                  <a:pt x="1072527" y="1536"/>
                </a:lnTo>
                <a:lnTo>
                  <a:pt x="1067219" y="10629"/>
                </a:lnTo>
                <a:lnTo>
                  <a:pt x="1068755" y="16459"/>
                </a:lnTo>
                <a:lnTo>
                  <a:pt x="1123950" y="48648"/>
                </a:lnTo>
                <a:lnTo>
                  <a:pt x="1123950" y="45808"/>
                </a:lnTo>
                <a:lnTo>
                  <a:pt x="1156873" y="45808"/>
                </a:lnTo>
                <a:lnTo>
                  <a:pt x="1078356" y="0"/>
                </a:lnTo>
                <a:close/>
              </a:path>
            </a:pathLst>
          </a:custGeom>
          <a:solidFill>
            <a:srgbClr val="3A87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0" name="Google Shape;2050;p116"/>
          <p:cNvSpPr txBox="1"/>
          <p:nvPr/>
        </p:nvSpPr>
        <p:spPr>
          <a:xfrm>
            <a:off x="3913717" y="2395347"/>
            <a:ext cx="8898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chemeClr val="dk1"/>
                </a:solidFill>
                <a:latin typeface="Calibri"/>
                <a:ea typeface="Calibri"/>
                <a:cs typeface="Calibri"/>
                <a:sym typeface="Calibri"/>
              </a:rPr>
              <a:t>conditioning</a:t>
            </a:r>
            <a:endParaRPr sz="1400">
              <a:solidFill>
                <a:schemeClr val="dk1"/>
              </a:solidFill>
              <a:latin typeface="Calibri"/>
              <a:ea typeface="Calibri"/>
              <a:cs typeface="Calibri"/>
              <a:sym typeface="Calibri"/>
            </a:endParaRPr>
          </a:p>
        </p:txBody>
      </p:sp>
      <p:sp>
        <p:nvSpPr>
          <p:cNvPr id="2051" name="Google Shape;2051;p116"/>
          <p:cNvSpPr/>
          <p:nvPr/>
        </p:nvSpPr>
        <p:spPr>
          <a:xfrm>
            <a:off x="5140936" y="1197311"/>
            <a:ext cx="2163603" cy="174308"/>
          </a:xfrm>
          <a:custGeom>
            <a:rect b="b" l="l" r="r" t="t"/>
            <a:pathLst>
              <a:path extrusionOk="0" h="232410" w="2884804">
                <a:moveTo>
                  <a:pt x="0" y="232390"/>
                </a:moveTo>
                <a:lnTo>
                  <a:pt x="8037" y="187160"/>
                </a:lnTo>
                <a:lnTo>
                  <a:pt x="29953" y="150226"/>
                </a:lnTo>
                <a:lnTo>
                  <a:pt x="62458" y="125324"/>
                </a:lnTo>
                <a:lnTo>
                  <a:pt x="102260" y="116193"/>
                </a:lnTo>
                <a:lnTo>
                  <a:pt x="1340130" y="116197"/>
                </a:lnTo>
                <a:lnTo>
                  <a:pt x="1379936" y="107065"/>
                </a:lnTo>
                <a:lnTo>
                  <a:pt x="1412440" y="82163"/>
                </a:lnTo>
                <a:lnTo>
                  <a:pt x="1434355" y="45229"/>
                </a:lnTo>
                <a:lnTo>
                  <a:pt x="1442390" y="0"/>
                </a:lnTo>
                <a:lnTo>
                  <a:pt x="1450426" y="45229"/>
                </a:lnTo>
                <a:lnTo>
                  <a:pt x="1472340" y="82163"/>
                </a:lnTo>
                <a:lnTo>
                  <a:pt x="1504845" y="107065"/>
                </a:lnTo>
                <a:lnTo>
                  <a:pt x="1544650" y="116197"/>
                </a:lnTo>
                <a:lnTo>
                  <a:pt x="2782523" y="116197"/>
                </a:lnTo>
                <a:lnTo>
                  <a:pt x="2822327" y="125328"/>
                </a:lnTo>
                <a:lnTo>
                  <a:pt x="2854831" y="150230"/>
                </a:lnTo>
                <a:lnTo>
                  <a:pt x="2876745" y="187164"/>
                </a:lnTo>
                <a:lnTo>
                  <a:pt x="2884781" y="232393"/>
                </a:lnTo>
              </a:path>
            </a:pathLst>
          </a:custGeom>
          <a:noFill/>
          <a:ln cap="flat" cmpd="sng" w="28575">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sp>
        <p:nvSpPr>
          <p:cNvPr id="2056" name="Google Shape;2056;p117"/>
          <p:cNvSpPr txBox="1"/>
          <p:nvPr>
            <p:ph type="title"/>
          </p:nvPr>
        </p:nvSpPr>
        <p:spPr>
          <a:xfrm>
            <a:off x="471488" y="205383"/>
            <a:ext cx="5915100" cy="7458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en"/>
              <a:t>The Problem of </a:t>
            </a:r>
            <a:r>
              <a:rPr lang="en"/>
              <a:t>Vanishing Gradients</a:t>
            </a:r>
            <a:endParaRPr/>
          </a:p>
        </p:txBody>
      </p:sp>
      <p:sp>
        <p:nvSpPr>
          <p:cNvPr id="2057" name="Google Shape;2057;p117"/>
          <p:cNvSpPr txBox="1"/>
          <p:nvPr>
            <p:ph idx="1" type="body"/>
          </p:nvPr>
        </p:nvSpPr>
        <p:spPr>
          <a:xfrm>
            <a:off x="777240" y="1303020"/>
            <a:ext cx="7543800" cy="3456600"/>
          </a:xfrm>
          <a:prstGeom prst="rect">
            <a:avLst/>
          </a:prstGeom>
          <a:blipFill rotWithShape="1">
            <a:blip r:embed="rId3">
              <a:alphaModFix/>
            </a:blip>
            <a:stretch>
              <a:fillRect b="0" l="-1579" r="0" t="-2249"/>
            </a:stretch>
          </a:blipFill>
          <a:ln>
            <a:noFill/>
          </a:ln>
        </p:spPr>
        <p:txBody>
          <a:bodyPr anchorCtr="0" anchor="t" bIns="34275" lIns="0" spcFirstLastPara="1" rIns="0" wrap="square" tIns="34275">
            <a:normAutofit/>
          </a:bodyPr>
          <a:lstStyle/>
          <a:p>
            <a:pPr indent="0" lvl="0" marL="63500" rtl="0" algn="l">
              <a:lnSpc>
                <a:spcPct val="90000"/>
              </a:lnSpc>
              <a:spcBef>
                <a:spcPts val="0"/>
              </a:spcBef>
              <a:spcAft>
                <a:spcPts val="0"/>
              </a:spcAft>
              <a:buNone/>
            </a:pPr>
            <a:r>
              <a:rPr lang="en"/>
              <a:t> </a:t>
            </a:r>
            <a:endParaRPr/>
          </a:p>
        </p:txBody>
      </p:sp>
      <p:pic>
        <p:nvPicPr>
          <p:cNvPr id="2058" name="Google Shape;2058;p117"/>
          <p:cNvPicPr preferRelativeResize="0"/>
          <p:nvPr/>
        </p:nvPicPr>
        <p:blipFill rotWithShape="1">
          <a:blip r:embed="rId4">
            <a:alphaModFix/>
          </a:blip>
          <a:srcRect b="4595" l="1320" r="831" t="8854"/>
          <a:stretch/>
        </p:blipFill>
        <p:spPr>
          <a:xfrm>
            <a:off x="4080511" y="2996945"/>
            <a:ext cx="4121658" cy="6035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73"/>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Arial"/>
              <a:buNone/>
            </a:pPr>
            <a:r>
              <a:rPr lang="en" sz="3040"/>
              <a:t>Static Word Embedding</a:t>
            </a:r>
            <a:r>
              <a:rPr lang="en" sz="3040"/>
              <a:t> – Result</a:t>
            </a:r>
            <a:endParaRPr sz="3040"/>
          </a:p>
        </p:txBody>
      </p:sp>
      <p:sp>
        <p:nvSpPr>
          <p:cNvPr id="729" name="Google Shape;729;p73"/>
          <p:cNvSpPr/>
          <p:nvPr/>
        </p:nvSpPr>
        <p:spPr>
          <a:xfrm>
            <a:off x="2520525" y="1258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3"/>
          <p:cNvSpPr/>
          <p:nvPr/>
        </p:nvSpPr>
        <p:spPr>
          <a:xfrm>
            <a:off x="2520525" y="1411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3"/>
          <p:cNvSpPr/>
          <p:nvPr/>
        </p:nvSpPr>
        <p:spPr>
          <a:xfrm>
            <a:off x="2520525" y="1563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3"/>
          <p:cNvSpPr/>
          <p:nvPr/>
        </p:nvSpPr>
        <p:spPr>
          <a:xfrm>
            <a:off x="2520525" y="1716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3"/>
          <p:cNvSpPr/>
          <p:nvPr/>
        </p:nvSpPr>
        <p:spPr>
          <a:xfrm>
            <a:off x="2520525" y="1868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3"/>
          <p:cNvSpPr/>
          <p:nvPr/>
        </p:nvSpPr>
        <p:spPr>
          <a:xfrm>
            <a:off x="2520525" y="2020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3"/>
          <p:cNvSpPr/>
          <p:nvPr/>
        </p:nvSpPr>
        <p:spPr>
          <a:xfrm>
            <a:off x="2520525" y="2173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3"/>
          <p:cNvSpPr/>
          <p:nvPr/>
        </p:nvSpPr>
        <p:spPr>
          <a:xfrm>
            <a:off x="2520525" y="2325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3"/>
          <p:cNvSpPr/>
          <p:nvPr/>
        </p:nvSpPr>
        <p:spPr>
          <a:xfrm>
            <a:off x="2520525" y="2478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3"/>
          <p:cNvSpPr/>
          <p:nvPr/>
        </p:nvSpPr>
        <p:spPr>
          <a:xfrm>
            <a:off x="2520525" y="2630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3"/>
          <p:cNvSpPr/>
          <p:nvPr/>
        </p:nvSpPr>
        <p:spPr>
          <a:xfrm>
            <a:off x="2520525" y="2782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3"/>
          <p:cNvSpPr/>
          <p:nvPr/>
        </p:nvSpPr>
        <p:spPr>
          <a:xfrm>
            <a:off x="2520525" y="2935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3"/>
          <p:cNvSpPr/>
          <p:nvPr/>
        </p:nvSpPr>
        <p:spPr>
          <a:xfrm>
            <a:off x="2520525" y="3087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3"/>
          <p:cNvSpPr/>
          <p:nvPr/>
        </p:nvSpPr>
        <p:spPr>
          <a:xfrm>
            <a:off x="2520525" y="3240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3"/>
          <p:cNvSpPr/>
          <p:nvPr/>
        </p:nvSpPr>
        <p:spPr>
          <a:xfrm>
            <a:off x="2520525" y="3392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3"/>
          <p:cNvSpPr/>
          <p:nvPr/>
        </p:nvSpPr>
        <p:spPr>
          <a:xfrm>
            <a:off x="2520525" y="3544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3"/>
          <p:cNvSpPr/>
          <p:nvPr/>
        </p:nvSpPr>
        <p:spPr>
          <a:xfrm>
            <a:off x="5498725" y="1496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46" name="Google Shape;746;p73"/>
          <p:cNvSpPr/>
          <p:nvPr/>
        </p:nvSpPr>
        <p:spPr>
          <a:xfrm>
            <a:off x="5498725" y="18016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3"/>
          <p:cNvSpPr/>
          <p:nvPr/>
        </p:nvSpPr>
        <p:spPr>
          <a:xfrm>
            <a:off x="5498725" y="21064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48" name="Google Shape;748;p73"/>
          <p:cNvSpPr/>
          <p:nvPr/>
        </p:nvSpPr>
        <p:spPr>
          <a:xfrm>
            <a:off x="5498725" y="24112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3"/>
          <p:cNvSpPr/>
          <p:nvPr/>
        </p:nvSpPr>
        <p:spPr>
          <a:xfrm>
            <a:off x="5498725" y="27160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50" name="Google Shape;750;p73"/>
          <p:cNvSpPr/>
          <p:nvPr/>
        </p:nvSpPr>
        <p:spPr>
          <a:xfrm>
            <a:off x="5498725" y="3020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3"/>
          <p:cNvSpPr txBox="1"/>
          <p:nvPr/>
        </p:nvSpPr>
        <p:spPr>
          <a:xfrm>
            <a:off x="1862485" y="3946025"/>
            <a:ext cx="1609500" cy="25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Vocabulary size</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 sz="1200">
                <a:solidFill>
                  <a:srgbClr val="CC0000"/>
                </a:solidFill>
                <a:latin typeface="Calibri"/>
                <a:ea typeface="Calibri"/>
                <a:cs typeface="Calibri"/>
                <a:sym typeface="Calibri"/>
              </a:rPr>
              <a:t>~450,000</a:t>
            </a:r>
            <a:endParaRPr sz="1200">
              <a:solidFill>
                <a:srgbClr val="CC0000"/>
              </a:solidFill>
              <a:latin typeface="Calibri"/>
              <a:ea typeface="Calibri"/>
              <a:cs typeface="Calibri"/>
              <a:sym typeface="Calibri"/>
            </a:endParaRPr>
          </a:p>
        </p:txBody>
      </p:sp>
      <p:sp>
        <p:nvSpPr>
          <p:cNvPr id="752" name="Google Shape;752;p73"/>
          <p:cNvSpPr txBox="1"/>
          <p:nvPr/>
        </p:nvSpPr>
        <p:spPr>
          <a:xfrm>
            <a:off x="5013624" y="3862958"/>
            <a:ext cx="12210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Word vector dimension</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 sz="1200">
                <a:solidFill>
                  <a:srgbClr val="3C78D8"/>
                </a:solidFill>
                <a:latin typeface="Calibri"/>
                <a:ea typeface="Calibri"/>
                <a:cs typeface="Calibri"/>
                <a:sym typeface="Calibri"/>
              </a:rPr>
              <a:t>50/100/200/</a:t>
            </a:r>
            <a:r>
              <a:rPr lang="en" sz="1200">
                <a:solidFill>
                  <a:srgbClr val="3C78D8"/>
                </a:solidFill>
                <a:latin typeface="Calibri"/>
                <a:ea typeface="Calibri"/>
                <a:cs typeface="Calibri"/>
                <a:sym typeface="Calibri"/>
              </a:rPr>
              <a:t>300</a:t>
            </a:r>
            <a:endParaRPr sz="1200">
              <a:solidFill>
                <a:srgbClr val="3C78D8"/>
              </a:solidFill>
              <a:latin typeface="Calibri"/>
              <a:ea typeface="Calibri"/>
              <a:cs typeface="Calibri"/>
              <a:sym typeface="Calibri"/>
            </a:endParaRPr>
          </a:p>
        </p:txBody>
      </p:sp>
      <p:sp>
        <p:nvSpPr>
          <p:cNvPr id="753" name="Google Shape;753;p73"/>
          <p:cNvSpPr/>
          <p:nvPr/>
        </p:nvSpPr>
        <p:spPr>
          <a:xfrm>
            <a:off x="3872700" y="2136000"/>
            <a:ext cx="699300" cy="349800"/>
          </a:xfrm>
          <a:prstGeom prst="rightArrow">
            <a:avLst>
              <a:gd fmla="val 50000" name="adj1"/>
              <a:gd fmla="val 50000" name="adj2"/>
            </a:avLst>
          </a:prstGeom>
          <a:solidFill>
            <a:schemeClr val="lt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2" name="Shape 2062"/>
        <p:cNvGrpSpPr/>
        <p:nvPr/>
      </p:nvGrpSpPr>
      <p:grpSpPr>
        <a:xfrm>
          <a:off x="0" y="0"/>
          <a:ext cx="0" cy="0"/>
          <a:chOff x="0" y="0"/>
          <a:chExt cx="0" cy="0"/>
        </a:xfrm>
      </p:grpSpPr>
      <p:sp>
        <p:nvSpPr>
          <p:cNvPr id="2063" name="Google Shape;2063;p118"/>
          <p:cNvSpPr txBox="1"/>
          <p:nvPr>
            <p:ph type="title"/>
          </p:nvPr>
        </p:nvSpPr>
        <p:spPr>
          <a:xfrm>
            <a:off x="363775" y="200025"/>
            <a:ext cx="85785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b="0" lang="en" sz="2800">
                <a:solidFill>
                  <a:schemeClr val="dk1"/>
                </a:solidFill>
                <a:latin typeface="Calibri"/>
                <a:ea typeface="Calibri"/>
                <a:cs typeface="Calibri"/>
                <a:sym typeface="Calibri"/>
              </a:rPr>
              <a:t>Problems with Vanishing and Exploding Gradients</a:t>
            </a:r>
            <a:endParaRPr b="0" sz="2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119"/>
          <p:cNvSpPr/>
          <p:nvPr/>
        </p:nvSpPr>
        <p:spPr>
          <a:xfrm>
            <a:off x="1871667" y="1780140"/>
            <a:ext cx="275100" cy="15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69" name="Google Shape;2069;p119"/>
          <p:cNvSpPr/>
          <p:nvPr/>
        </p:nvSpPr>
        <p:spPr>
          <a:xfrm>
            <a:off x="3386327" y="1763140"/>
            <a:ext cx="286200" cy="18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70" name="Google Shape;2070;p119"/>
          <p:cNvSpPr/>
          <p:nvPr/>
        </p:nvSpPr>
        <p:spPr>
          <a:xfrm>
            <a:off x="4868298" y="1763140"/>
            <a:ext cx="283200" cy="184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nvGrpSpPr>
          <p:cNvPr id="2071" name="Google Shape;2071;p119"/>
          <p:cNvGrpSpPr/>
          <p:nvPr/>
        </p:nvGrpSpPr>
        <p:grpSpPr>
          <a:xfrm>
            <a:off x="2038692" y="616267"/>
            <a:ext cx="5006502" cy="2392680"/>
            <a:chOff x="2718256" y="821689"/>
            <a:chExt cx="6675336" cy="3190240"/>
          </a:xfrm>
        </p:grpSpPr>
        <p:sp>
          <p:nvSpPr>
            <p:cNvPr id="2072" name="Google Shape;2072;p119"/>
            <p:cNvSpPr/>
            <p:nvPr/>
          </p:nvSpPr>
          <p:spPr>
            <a:xfrm>
              <a:off x="8485596" y="2378658"/>
              <a:ext cx="377100" cy="2181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73" name="Google Shape;2073;p119"/>
            <p:cNvSpPr/>
            <p:nvPr/>
          </p:nvSpPr>
          <p:spPr>
            <a:xfrm>
              <a:off x="7097877" y="1213243"/>
              <a:ext cx="1879600" cy="2000885"/>
            </a:xfrm>
            <a:custGeom>
              <a:rect b="b" l="l" r="r" t="t"/>
              <a:pathLst>
                <a:path extrusionOk="0" h="2000885" w="1879600">
                  <a:moveTo>
                    <a:pt x="1641208" y="1945474"/>
                  </a:moveTo>
                  <a:lnTo>
                    <a:pt x="1624876" y="1935949"/>
                  </a:lnTo>
                  <a:lnTo>
                    <a:pt x="1546364" y="1890141"/>
                  </a:lnTo>
                  <a:lnTo>
                    <a:pt x="1540522" y="1891677"/>
                  </a:lnTo>
                  <a:lnTo>
                    <a:pt x="1535226" y="1900770"/>
                  </a:lnTo>
                  <a:lnTo>
                    <a:pt x="1536763" y="1906600"/>
                  </a:lnTo>
                  <a:lnTo>
                    <a:pt x="1587068" y="1935949"/>
                  </a:lnTo>
                  <a:lnTo>
                    <a:pt x="0" y="1935949"/>
                  </a:lnTo>
                  <a:lnTo>
                    <a:pt x="0" y="1954999"/>
                  </a:lnTo>
                  <a:lnTo>
                    <a:pt x="1587068" y="1954999"/>
                  </a:lnTo>
                  <a:lnTo>
                    <a:pt x="1536763" y="1984349"/>
                  </a:lnTo>
                  <a:lnTo>
                    <a:pt x="1535226" y="1990178"/>
                  </a:lnTo>
                  <a:lnTo>
                    <a:pt x="1540522" y="1999272"/>
                  </a:lnTo>
                  <a:lnTo>
                    <a:pt x="1546364" y="2000796"/>
                  </a:lnTo>
                  <a:lnTo>
                    <a:pt x="1624876" y="1954999"/>
                  </a:lnTo>
                  <a:lnTo>
                    <a:pt x="1641208" y="1945474"/>
                  </a:lnTo>
                  <a:close/>
                </a:path>
                <a:path extrusionOk="0" h="2000885" w="1879600">
                  <a:moveTo>
                    <a:pt x="1879371" y="94843"/>
                  </a:moveTo>
                  <a:lnTo>
                    <a:pt x="1835061" y="18897"/>
                  </a:lnTo>
                  <a:lnTo>
                    <a:pt x="1824050" y="0"/>
                  </a:lnTo>
                  <a:lnTo>
                    <a:pt x="1768716" y="94843"/>
                  </a:lnTo>
                  <a:lnTo>
                    <a:pt x="1770253" y="100685"/>
                  </a:lnTo>
                  <a:lnTo>
                    <a:pt x="1779333" y="105981"/>
                  </a:lnTo>
                  <a:lnTo>
                    <a:pt x="1785175" y="104444"/>
                  </a:lnTo>
                  <a:lnTo>
                    <a:pt x="1814512" y="54152"/>
                  </a:lnTo>
                  <a:lnTo>
                    <a:pt x="1814525" y="18897"/>
                  </a:lnTo>
                  <a:lnTo>
                    <a:pt x="1814525" y="54127"/>
                  </a:lnTo>
                  <a:lnTo>
                    <a:pt x="1814525" y="1408988"/>
                  </a:lnTo>
                  <a:lnTo>
                    <a:pt x="1833562" y="1408988"/>
                  </a:lnTo>
                  <a:lnTo>
                    <a:pt x="1833549" y="54140"/>
                  </a:lnTo>
                  <a:lnTo>
                    <a:pt x="1862912" y="104444"/>
                  </a:lnTo>
                  <a:lnTo>
                    <a:pt x="1868754" y="105981"/>
                  </a:lnTo>
                  <a:lnTo>
                    <a:pt x="1877834" y="100685"/>
                  </a:lnTo>
                  <a:lnTo>
                    <a:pt x="1879371" y="9484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74" name="Google Shape;2074;p119"/>
            <p:cNvSpPr/>
            <p:nvPr/>
          </p:nvSpPr>
          <p:spPr>
            <a:xfrm>
              <a:off x="8844737"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75" name="Google Shape;2075;p119"/>
            <p:cNvSpPr/>
            <p:nvPr/>
          </p:nvSpPr>
          <p:spPr>
            <a:xfrm>
              <a:off x="8844737"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76" name="Google Shape;2076;p119"/>
            <p:cNvSpPr/>
            <p:nvPr/>
          </p:nvSpPr>
          <p:spPr>
            <a:xfrm>
              <a:off x="8844737" y="318058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77" name="Google Shape;2077;p119"/>
            <p:cNvSpPr/>
            <p:nvPr/>
          </p:nvSpPr>
          <p:spPr>
            <a:xfrm>
              <a:off x="8844737"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78" name="Google Shape;2078;p119"/>
            <p:cNvSpPr/>
            <p:nvPr/>
          </p:nvSpPr>
          <p:spPr>
            <a:xfrm>
              <a:off x="8739034" y="2622232"/>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79" name="Google Shape;2079;p119"/>
            <p:cNvSpPr/>
            <p:nvPr/>
          </p:nvSpPr>
          <p:spPr>
            <a:xfrm>
              <a:off x="5090947" y="3103384"/>
              <a:ext cx="1641475" cy="111125"/>
            </a:xfrm>
            <a:custGeom>
              <a:rect b="b" l="l" r="r" t="t"/>
              <a:pathLst>
                <a:path extrusionOk="0" h="111125" w="1641475">
                  <a:moveTo>
                    <a:pt x="1603402" y="55333"/>
                  </a:moveTo>
                  <a:lnTo>
                    <a:pt x="1536763" y="94208"/>
                  </a:lnTo>
                  <a:lnTo>
                    <a:pt x="1535226" y="100037"/>
                  </a:lnTo>
                  <a:lnTo>
                    <a:pt x="1540535" y="109131"/>
                  </a:lnTo>
                  <a:lnTo>
                    <a:pt x="1546364" y="110655"/>
                  </a:lnTo>
                  <a:lnTo>
                    <a:pt x="162487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81" y="45808"/>
                  </a:moveTo>
                  <a:lnTo>
                    <a:pt x="1622310" y="45808"/>
                  </a:lnTo>
                  <a:lnTo>
                    <a:pt x="1622310" y="64858"/>
                  </a:lnTo>
                  <a:lnTo>
                    <a:pt x="1624878" y="64858"/>
                  </a:lnTo>
                  <a:lnTo>
                    <a:pt x="1641208" y="55333"/>
                  </a:lnTo>
                  <a:lnTo>
                    <a:pt x="1624881"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26" y="10629"/>
                  </a:lnTo>
                  <a:lnTo>
                    <a:pt x="1536763" y="16459"/>
                  </a:lnTo>
                  <a:lnTo>
                    <a:pt x="1603402" y="55333"/>
                  </a:lnTo>
                  <a:lnTo>
                    <a:pt x="1617510" y="47104"/>
                  </a:lnTo>
                  <a:lnTo>
                    <a:pt x="1622310" y="47104"/>
                  </a:lnTo>
                  <a:lnTo>
                    <a:pt x="1622310" y="45808"/>
                  </a:lnTo>
                  <a:lnTo>
                    <a:pt x="1624881"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80" name="Google Shape;2080;p119"/>
            <p:cNvSpPr/>
            <p:nvPr/>
          </p:nvSpPr>
          <p:spPr>
            <a:xfrm>
              <a:off x="6837807" y="2715755"/>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81" name="Google Shape;2081;p119"/>
            <p:cNvSpPr/>
            <p:nvPr/>
          </p:nvSpPr>
          <p:spPr>
            <a:xfrm>
              <a:off x="6837807" y="2948165"/>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82" name="Google Shape;2082;p119"/>
            <p:cNvSpPr/>
            <p:nvPr/>
          </p:nvSpPr>
          <p:spPr>
            <a:xfrm>
              <a:off x="6837807" y="3180588"/>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83" name="Google Shape;2083;p119"/>
            <p:cNvSpPr/>
            <p:nvPr/>
          </p:nvSpPr>
          <p:spPr>
            <a:xfrm>
              <a:off x="6837807" y="3413010"/>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84" name="Google Shape;2084;p119"/>
            <p:cNvSpPr/>
            <p:nvPr/>
          </p:nvSpPr>
          <p:spPr>
            <a:xfrm>
              <a:off x="6732117" y="2622232"/>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85" name="Google Shape;2085;p119"/>
            <p:cNvSpPr/>
            <p:nvPr/>
          </p:nvSpPr>
          <p:spPr>
            <a:xfrm>
              <a:off x="2823946"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86" name="Google Shape;2086;p119"/>
            <p:cNvSpPr/>
            <p:nvPr/>
          </p:nvSpPr>
          <p:spPr>
            <a:xfrm>
              <a:off x="2823946"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87" name="Google Shape;2087;p119"/>
            <p:cNvSpPr/>
            <p:nvPr/>
          </p:nvSpPr>
          <p:spPr>
            <a:xfrm>
              <a:off x="2823946" y="318058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88" name="Google Shape;2088;p119"/>
            <p:cNvSpPr/>
            <p:nvPr/>
          </p:nvSpPr>
          <p:spPr>
            <a:xfrm>
              <a:off x="2823946"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89" name="Google Shape;2089;p119"/>
            <p:cNvSpPr/>
            <p:nvPr/>
          </p:nvSpPr>
          <p:spPr>
            <a:xfrm>
              <a:off x="2718256" y="2622232"/>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90" name="Google Shape;2090;p119"/>
            <p:cNvSpPr/>
            <p:nvPr/>
          </p:nvSpPr>
          <p:spPr>
            <a:xfrm>
              <a:off x="3084017" y="3103384"/>
              <a:ext cx="1641475" cy="111125"/>
            </a:xfrm>
            <a:custGeom>
              <a:rect b="b" l="l" r="r" t="t"/>
              <a:pathLst>
                <a:path extrusionOk="0" h="111125" w="1641475">
                  <a:moveTo>
                    <a:pt x="1603402" y="55333"/>
                  </a:moveTo>
                  <a:lnTo>
                    <a:pt x="1536763" y="94208"/>
                  </a:lnTo>
                  <a:lnTo>
                    <a:pt x="1535239" y="100037"/>
                  </a:lnTo>
                  <a:lnTo>
                    <a:pt x="1540535" y="109131"/>
                  </a:lnTo>
                  <a:lnTo>
                    <a:pt x="1546364" y="110655"/>
                  </a:lnTo>
                  <a:lnTo>
                    <a:pt x="162488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92" y="45808"/>
                  </a:moveTo>
                  <a:lnTo>
                    <a:pt x="1622310" y="45808"/>
                  </a:lnTo>
                  <a:lnTo>
                    <a:pt x="1622310" y="64858"/>
                  </a:lnTo>
                  <a:lnTo>
                    <a:pt x="1624888" y="64858"/>
                  </a:lnTo>
                  <a:lnTo>
                    <a:pt x="1641220" y="55333"/>
                  </a:lnTo>
                  <a:lnTo>
                    <a:pt x="1624892"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39" y="10629"/>
                  </a:lnTo>
                  <a:lnTo>
                    <a:pt x="1536763" y="16459"/>
                  </a:lnTo>
                  <a:lnTo>
                    <a:pt x="1603402" y="55333"/>
                  </a:lnTo>
                  <a:lnTo>
                    <a:pt x="1617510" y="47104"/>
                  </a:lnTo>
                  <a:lnTo>
                    <a:pt x="1622310" y="47104"/>
                  </a:lnTo>
                  <a:lnTo>
                    <a:pt x="1622310" y="45808"/>
                  </a:lnTo>
                  <a:lnTo>
                    <a:pt x="1624892"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91" name="Google Shape;2091;p119"/>
            <p:cNvSpPr/>
            <p:nvPr/>
          </p:nvSpPr>
          <p:spPr>
            <a:xfrm>
              <a:off x="4830876"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92" name="Google Shape;2092;p119"/>
            <p:cNvSpPr/>
            <p:nvPr/>
          </p:nvSpPr>
          <p:spPr>
            <a:xfrm>
              <a:off x="4830876"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93" name="Google Shape;2093;p119"/>
            <p:cNvSpPr/>
            <p:nvPr/>
          </p:nvSpPr>
          <p:spPr>
            <a:xfrm>
              <a:off x="4830876" y="318058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94" name="Google Shape;2094;p119"/>
            <p:cNvSpPr/>
            <p:nvPr/>
          </p:nvSpPr>
          <p:spPr>
            <a:xfrm>
              <a:off x="4830876"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95" name="Google Shape;2095;p119"/>
            <p:cNvSpPr/>
            <p:nvPr/>
          </p:nvSpPr>
          <p:spPr>
            <a:xfrm>
              <a:off x="4725187" y="2622232"/>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96" name="Google Shape;2096;p119"/>
            <p:cNvSpPr/>
            <p:nvPr/>
          </p:nvSpPr>
          <p:spPr>
            <a:xfrm>
              <a:off x="3751833" y="2873276"/>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97" name="Google Shape;2097;p119"/>
            <p:cNvSpPr/>
            <p:nvPr/>
          </p:nvSpPr>
          <p:spPr>
            <a:xfrm>
              <a:off x="5775781" y="2873276"/>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98" name="Google Shape;2098;p119"/>
            <p:cNvSpPr/>
            <p:nvPr/>
          </p:nvSpPr>
          <p:spPr>
            <a:xfrm>
              <a:off x="7782710" y="2873276"/>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099" name="Google Shape;2099;p119"/>
            <p:cNvSpPr/>
            <p:nvPr/>
          </p:nvSpPr>
          <p:spPr>
            <a:xfrm>
              <a:off x="8578625" y="914677"/>
              <a:ext cx="666900" cy="2691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00" name="Google Shape;2100;p119"/>
            <p:cNvSpPr/>
            <p:nvPr/>
          </p:nvSpPr>
          <p:spPr>
            <a:xfrm>
              <a:off x="4436783" y="821689"/>
              <a:ext cx="4956809" cy="3190240"/>
            </a:xfrm>
            <a:custGeom>
              <a:rect b="b" l="l" r="r" t="t"/>
              <a:pathLst>
                <a:path extrusionOk="0" h="3190240" w="4956809">
                  <a:moveTo>
                    <a:pt x="899261" y="1492275"/>
                  </a:moveTo>
                  <a:lnTo>
                    <a:pt x="0" y="1492275"/>
                  </a:lnTo>
                  <a:lnTo>
                    <a:pt x="0" y="3189757"/>
                  </a:lnTo>
                  <a:lnTo>
                    <a:pt x="899261" y="3189757"/>
                  </a:lnTo>
                  <a:lnTo>
                    <a:pt x="899261" y="1492275"/>
                  </a:lnTo>
                  <a:close/>
                </a:path>
                <a:path extrusionOk="0" h="3190240" w="4956809">
                  <a:moveTo>
                    <a:pt x="4956403" y="0"/>
                  </a:moveTo>
                  <a:lnTo>
                    <a:pt x="4008234" y="0"/>
                  </a:lnTo>
                  <a:lnTo>
                    <a:pt x="4008234" y="445198"/>
                  </a:lnTo>
                  <a:lnTo>
                    <a:pt x="4956403" y="445198"/>
                  </a:lnTo>
                  <a:lnTo>
                    <a:pt x="4956403" y="0"/>
                  </a:lnTo>
                  <a:close/>
                </a:path>
              </a:pathLst>
            </a:custGeom>
            <a:solidFill>
              <a:srgbClr val="4285F4">
                <a:alpha val="345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01" name="Google Shape;2101;p119"/>
            <p:cNvSpPr/>
            <p:nvPr/>
          </p:nvSpPr>
          <p:spPr>
            <a:xfrm>
              <a:off x="8919108" y="1266888"/>
              <a:ext cx="8890" cy="1923414"/>
            </a:xfrm>
            <a:custGeom>
              <a:rect b="b" l="l" r="r" t="t"/>
              <a:pathLst>
                <a:path extrusionOk="0" h="1923414" w="8890">
                  <a:moveTo>
                    <a:pt x="0" y="0"/>
                  </a:moveTo>
                  <a:lnTo>
                    <a:pt x="8309" y="1923221"/>
                  </a:lnTo>
                </a:path>
              </a:pathLst>
            </a:custGeom>
            <a:noFill/>
            <a:ln cap="flat" cmpd="sng" w="190500">
              <a:solidFill>
                <a:srgbClr val="4285F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02" name="Google Shape;2102;p119"/>
            <p:cNvSpPr/>
            <p:nvPr/>
          </p:nvSpPr>
          <p:spPr>
            <a:xfrm>
              <a:off x="5336044" y="2876003"/>
              <a:ext cx="3651250" cy="571500"/>
            </a:xfrm>
            <a:custGeom>
              <a:rect b="b" l="l" r="r" t="t"/>
              <a:pathLst>
                <a:path extrusionOk="0" h="571500" w="3651250">
                  <a:moveTo>
                    <a:pt x="571017" y="0"/>
                  </a:moveTo>
                  <a:lnTo>
                    <a:pt x="0" y="286702"/>
                  </a:lnTo>
                  <a:lnTo>
                    <a:pt x="571982" y="571500"/>
                  </a:lnTo>
                  <a:lnTo>
                    <a:pt x="571661" y="381152"/>
                  </a:lnTo>
                  <a:lnTo>
                    <a:pt x="476415" y="381152"/>
                  </a:lnTo>
                  <a:lnTo>
                    <a:pt x="476097" y="190652"/>
                  </a:lnTo>
                  <a:lnTo>
                    <a:pt x="571339" y="190493"/>
                  </a:lnTo>
                  <a:lnTo>
                    <a:pt x="571017" y="0"/>
                  </a:lnTo>
                  <a:close/>
                </a:path>
                <a:path extrusionOk="0" h="571500" w="3651250">
                  <a:moveTo>
                    <a:pt x="571339" y="190493"/>
                  </a:moveTo>
                  <a:lnTo>
                    <a:pt x="476097" y="190652"/>
                  </a:lnTo>
                  <a:lnTo>
                    <a:pt x="476415" y="381152"/>
                  </a:lnTo>
                  <a:lnTo>
                    <a:pt x="571660" y="380993"/>
                  </a:lnTo>
                  <a:lnTo>
                    <a:pt x="571339" y="190493"/>
                  </a:lnTo>
                  <a:close/>
                </a:path>
                <a:path extrusionOk="0" h="571500" w="3651250">
                  <a:moveTo>
                    <a:pt x="571660" y="380993"/>
                  </a:moveTo>
                  <a:lnTo>
                    <a:pt x="476415" y="381152"/>
                  </a:lnTo>
                  <a:lnTo>
                    <a:pt x="571661" y="381152"/>
                  </a:lnTo>
                  <a:lnTo>
                    <a:pt x="571660" y="380993"/>
                  </a:lnTo>
                  <a:close/>
                </a:path>
                <a:path extrusionOk="0" h="571500" w="3651250">
                  <a:moveTo>
                    <a:pt x="3650640" y="185343"/>
                  </a:moveTo>
                  <a:lnTo>
                    <a:pt x="571339" y="190493"/>
                  </a:lnTo>
                  <a:lnTo>
                    <a:pt x="571660" y="380993"/>
                  </a:lnTo>
                  <a:lnTo>
                    <a:pt x="3650957" y="375843"/>
                  </a:lnTo>
                  <a:lnTo>
                    <a:pt x="3650640" y="185343"/>
                  </a:lnTo>
                  <a:close/>
                </a:path>
              </a:pathLst>
            </a:custGeom>
            <a:solidFill>
              <a:srgbClr val="4285F4">
                <a:alpha val="5019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2103" name="Google Shape;2103;p119"/>
          <p:cNvSpPr/>
          <p:nvPr/>
        </p:nvSpPr>
        <p:spPr>
          <a:xfrm>
            <a:off x="1971257" y="3132926"/>
            <a:ext cx="622500" cy="412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04" name="Google Shape;2104;p119"/>
          <p:cNvSpPr/>
          <p:nvPr/>
        </p:nvSpPr>
        <p:spPr>
          <a:xfrm>
            <a:off x="2802857" y="3140295"/>
            <a:ext cx="549000" cy="483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05" name="Google Shape;2105;p119"/>
          <p:cNvSpPr/>
          <p:nvPr/>
        </p:nvSpPr>
        <p:spPr>
          <a:xfrm>
            <a:off x="3476340" y="3145444"/>
            <a:ext cx="415800" cy="4095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06" name="Google Shape;2106;p119"/>
          <p:cNvSpPr txBox="1"/>
          <p:nvPr/>
        </p:nvSpPr>
        <p:spPr>
          <a:xfrm>
            <a:off x="2931471" y="3725799"/>
            <a:ext cx="7647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rgbClr val="5D4B3C"/>
                </a:solidFill>
                <a:latin typeface="Calibri"/>
                <a:ea typeface="Calibri"/>
                <a:cs typeface="Calibri"/>
                <a:sym typeface="Calibri"/>
              </a:rPr>
              <a:t>chain rule!</a:t>
            </a:r>
            <a:endParaRPr sz="1400">
              <a:latin typeface="Calibri"/>
              <a:ea typeface="Calibri"/>
              <a:cs typeface="Calibri"/>
              <a:sym typeface="Calibri"/>
            </a:endParaRPr>
          </a:p>
        </p:txBody>
      </p:sp>
      <p:sp>
        <p:nvSpPr>
          <p:cNvPr id="2107" name="Google Shape;2107;p119"/>
          <p:cNvSpPr txBox="1"/>
          <p:nvPr/>
        </p:nvSpPr>
        <p:spPr>
          <a:xfrm>
            <a:off x="363762" y="200025"/>
            <a:ext cx="70554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2800">
                <a:solidFill>
                  <a:schemeClr val="dk1"/>
                </a:solidFill>
                <a:latin typeface="Calibri"/>
                <a:ea typeface="Calibri"/>
                <a:cs typeface="Calibri"/>
                <a:sym typeface="Calibri"/>
              </a:rPr>
              <a:t>Vanishing gradient intuition</a:t>
            </a:r>
            <a:endParaRPr sz="2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sp>
        <p:nvSpPr>
          <p:cNvPr id="2112" name="Google Shape;2112;p120"/>
          <p:cNvSpPr/>
          <p:nvPr/>
        </p:nvSpPr>
        <p:spPr>
          <a:xfrm>
            <a:off x="1871667" y="1780140"/>
            <a:ext cx="275100" cy="15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13" name="Google Shape;2113;p120"/>
          <p:cNvSpPr/>
          <p:nvPr/>
        </p:nvSpPr>
        <p:spPr>
          <a:xfrm>
            <a:off x="3386327" y="1763140"/>
            <a:ext cx="286200" cy="18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14" name="Google Shape;2114;p120"/>
          <p:cNvSpPr/>
          <p:nvPr/>
        </p:nvSpPr>
        <p:spPr>
          <a:xfrm>
            <a:off x="4868298" y="1763140"/>
            <a:ext cx="283200" cy="184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nvGrpSpPr>
          <p:cNvPr id="2115" name="Google Shape;2115;p120"/>
          <p:cNvGrpSpPr/>
          <p:nvPr/>
        </p:nvGrpSpPr>
        <p:grpSpPr>
          <a:xfrm>
            <a:off x="2038692" y="616267"/>
            <a:ext cx="5006359" cy="2392680"/>
            <a:chOff x="2718256" y="821689"/>
            <a:chExt cx="6675145" cy="3190240"/>
          </a:xfrm>
        </p:grpSpPr>
        <p:sp>
          <p:nvSpPr>
            <p:cNvPr id="2116" name="Google Shape;2116;p120"/>
            <p:cNvSpPr/>
            <p:nvPr/>
          </p:nvSpPr>
          <p:spPr>
            <a:xfrm>
              <a:off x="8485596" y="2378658"/>
              <a:ext cx="377100" cy="2181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17" name="Google Shape;2117;p120"/>
            <p:cNvSpPr/>
            <p:nvPr/>
          </p:nvSpPr>
          <p:spPr>
            <a:xfrm>
              <a:off x="7097877" y="1213243"/>
              <a:ext cx="1879600" cy="2000885"/>
            </a:xfrm>
            <a:custGeom>
              <a:rect b="b" l="l" r="r" t="t"/>
              <a:pathLst>
                <a:path extrusionOk="0" h="2000885" w="1879600">
                  <a:moveTo>
                    <a:pt x="1641208" y="1945474"/>
                  </a:moveTo>
                  <a:lnTo>
                    <a:pt x="1624876" y="1935949"/>
                  </a:lnTo>
                  <a:lnTo>
                    <a:pt x="1546364" y="1890141"/>
                  </a:lnTo>
                  <a:lnTo>
                    <a:pt x="1540522" y="1891677"/>
                  </a:lnTo>
                  <a:lnTo>
                    <a:pt x="1535226" y="1900770"/>
                  </a:lnTo>
                  <a:lnTo>
                    <a:pt x="1536763" y="1906600"/>
                  </a:lnTo>
                  <a:lnTo>
                    <a:pt x="1587068" y="1935949"/>
                  </a:lnTo>
                  <a:lnTo>
                    <a:pt x="0" y="1935949"/>
                  </a:lnTo>
                  <a:lnTo>
                    <a:pt x="0" y="1954999"/>
                  </a:lnTo>
                  <a:lnTo>
                    <a:pt x="1587068" y="1954999"/>
                  </a:lnTo>
                  <a:lnTo>
                    <a:pt x="1536763" y="1984349"/>
                  </a:lnTo>
                  <a:lnTo>
                    <a:pt x="1535226" y="1990178"/>
                  </a:lnTo>
                  <a:lnTo>
                    <a:pt x="1540522" y="1999272"/>
                  </a:lnTo>
                  <a:lnTo>
                    <a:pt x="1546364" y="2000796"/>
                  </a:lnTo>
                  <a:lnTo>
                    <a:pt x="1624876" y="1954999"/>
                  </a:lnTo>
                  <a:lnTo>
                    <a:pt x="1641208" y="1945474"/>
                  </a:lnTo>
                  <a:close/>
                </a:path>
                <a:path extrusionOk="0" h="2000885" w="1879600">
                  <a:moveTo>
                    <a:pt x="1879371" y="94843"/>
                  </a:moveTo>
                  <a:lnTo>
                    <a:pt x="1835061" y="18897"/>
                  </a:lnTo>
                  <a:lnTo>
                    <a:pt x="1824050" y="0"/>
                  </a:lnTo>
                  <a:lnTo>
                    <a:pt x="1768716" y="94843"/>
                  </a:lnTo>
                  <a:lnTo>
                    <a:pt x="1770253" y="100685"/>
                  </a:lnTo>
                  <a:lnTo>
                    <a:pt x="1779333" y="105981"/>
                  </a:lnTo>
                  <a:lnTo>
                    <a:pt x="1785175" y="104444"/>
                  </a:lnTo>
                  <a:lnTo>
                    <a:pt x="1814512" y="54152"/>
                  </a:lnTo>
                  <a:lnTo>
                    <a:pt x="1814525" y="18897"/>
                  </a:lnTo>
                  <a:lnTo>
                    <a:pt x="1814525" y="54127"/>
                  </a:lnTo>
                  <a:lnTo>
                    <a:pt x="1814525" y="1408988"/>
                  </a:lnTo>
                  <a:lnTo>
                    <a:pt x="1833562" y="1408988"/>
                  </a:lnTo>
                  <a:lnTo>
                    <a:pt x="1833549" y="54140"/>
                  </a:lnTo>
                  <a:lnTo>
                    <a:pt x="1862912" y="104444"/>
                  </a:lnTo>
                  <a:lnTo>
                    <a:pt x="1868754" y="105981"/>
                  </a:lnTo>
                  <a:lnTo>
                    <a:pt x="1877834" y="100685"/>
                  </a:lnTo>
                  <a:lnTo>
                    <a:pt x="1879371" y="9484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18" name="Google Shape;2118;p120"/>
            <p:cNvSpPr/>
            <p:nvPr/>
          </p:nvSpPr>
          <p:spPr>
            <a:xfrm>
              <a:off x="8844737"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19" name="Google Shape;2119;p120"/>
            <p:cNvSpPr/>
            <p:nvPr/>
          </p:nvSpPr>
          <p:spPr>
            <a:xfrm>
              <a:off x="8844737"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20" name="Google Shape;2120;p120"/>
            <p:cNvSpPr/>
            <p:nvPr/>
          </p:nvSpPr>
          <p:spPr>
            <a:xfrm>
              <a:off x="8844737" y="318058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21" name="Google Shape;2121;p120"/>
            <p:cNvSpPr/>
            <p:nvPr/>
          </p:nvSpPr>
          <p:spPr>
            <a:xfrm>
              <a:off x="8844737"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22" name="Google Shape;2122;p120"/>
            <p:cNvSpPr/>
            <p:nvPr/>
          </p:nvSpPr>
          <p:spPr>
            <a:xfrm>
              <a:off x="8739034" y="2622232"/>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23" name="Google Shape;2123;p120"/>
            <p:cNvSpPr/>
            <p:nvPr/>
          </p:nvSpPr>
          <p:spPr>
            <a:xfrm>
              <a:off x="5090947" y="3103384"/>
              <a:ext cx="1641475" cy="111125"/>
            </a:xfrm>
            <a:custGeom>
              <a:rect b="b" l="l" r="r" t="t"/>
              <a:pathLst>
                <a:path extrusionOk="0" h="111125" w="1641475">
                  <a:moveTo>
                    <a:pt x="1603402" y="55333"/>
                  </a:moveTo>
                  <a:lnTo>
                    <a:pt x="1536763" y="94208"/>
                  </a:lnTo>
                  <a:lnTo>
                    <a:pt x="1535226" y="100037"/>
                  </a:lnTo>
                  <a:lnTo>
                    <a:pt x="1540535" y="109131"/>
                  </a:lnTo>
                  <a:lnTo>
                    <a:pt x="1546364" y="110655"/>
                  </a:lnTo>
                  <a:lnTo>
                    <a:pt x="162487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81" y="45808"/>
                  </a:moveTo>
                  <a:lnTo>
                    <a:pt x="1622310" y="45808"/>
                  </a:lnTo>
                  <a:lnTo>
                    <a:pt x="1622310" y="64858"/>
                  </a:lnTo>
                  <a:lnTo>
                    <a:pt x="1624878" y="64858"/>
                  </a:lnTo>
                  <a:lnTo>
                    <a:pt x="1641208" y="55333"/>
                  </a:lnTo>
                  <a:lnTo>
                    <a:pt x="1624881"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26" y="10629"/>
                  </a:lnTo>
                  <a:lnTo>
                    <a:pt x="1536763" y="16459"/>
                  </a:lnTo>
                  <a:lnTo>
                    <a:pt x="1603402" y="55333"/>
                  </a:lnTo>
                  <a:lnTo>
                    <a:pt x="1617510" y="47104"/>
                  </a:lnTo>
                  <a:lnTo>
                    <a:pt x="1622310" y="47104"/>
                  </a:lnTo>
                  <a:lnTo>
                    <a:pt x="1622310" y="45808"/>
                  </a:lnTo>
                  <a:lnTo>
                    <a:pt x="1624881"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24" name="Google Shape;2124;p120"/>
            <p:cNvSpPr/>
            <p:nvPr/>
          </p:nvSpPr>
          <p:spPr>
            <a:xfrm>
              <a:off x="6837807" y="2715755"/>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25" name="Google Shape;2125;p120"/>
            <p:cNvSpPr/>
            <p:nvPr/>
          </p:nvSpPr>
          <p:spPr>
            <a:xfrm>
              <a:off x="6837807" y="2948165"/>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26" name="Google Shape;2126;p120"/>
            <p:cNvSpPr/>
            <p:nvPr/>
          </p:nvSpPr>
          <p:spPr>
            <a:xfrm>
              <a:off x="6837807" y="3180588"/>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27" name="Google Shape;2127;p120"/>
            <p:cNvSpPr/>
            <p:nvPr/>
          </p:nvSpPr>
          <p:spPr>
            <a:xfrm>
              <a:off x="6837807" y="3413010"/>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28" name="Google Shape;2128;p120"/>
            <p:cNvSpPr/>
            <p:nvPr/>
          </p:nvSpPr>
          <p:spPr>
            <a:xfrm>
              <a:off x="6732117" y="2622232"/>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29" name="Google Shape;2129;p120"/>
            <p:cNvSpPr/>
            <p:nvPr/>
          </p:nvSpPr>
          <p:spPr>
            <a:xfrm>
              <a:off x="2823946"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30" name="Google Shape;2130;p120"/>
            <p:cNvSpPr/>
            <p:nvPr/>
          </p:nvSpPr>
          <p:spPr>
            <a:xfrm>
              <a:off x="2823946"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31" name="Google Shape;2131;p120"/>
            <p:cNvSpPr/>
            <p:nvPr/>
          </p:nvSpPr>
          <p:spPr>
            <a:xfrm>
              <a:off x="2823946" y="318058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32" name="Google Shape;2132;p120"/>
            <p:cNvSpPr/>
            <p:nvPr/>
          </p:nvSpPr>
          <p:spPr>
            <a:xfrm>
              <a:off x="2823946"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33" name="Google Shape;2133;p120"/>
            <p:cNvSpPr/>
            <p:nvPr/>
          </p:nvSpPr>
          <p:spPr>
            <a:xfrm>
              <a:off x="2718256" y="2622232"/>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34" name="Google Shape;2134;p120"/>
            <p:cNvSpPr/>
            <p:nvPr/>
          </p:nvSpPr>
          <p:spPr>
            <a:xfrm>
              <a:off x="3084017" y="3103384"/>
              <a:ext cx="1641475" cy="111125"/>
            </a:xfrm>
            <a:custGeom>
              <a:rect b="b" l="l" r="r" t="t"/>
              <a:pathLst>
                <a:path extrusionOk="0" h="111125" w="1641475">
                  <a:moveTo>
                    <a:pt x="1603402" y="55333"/>
                  </a:moveTo>
                  <a:lnTo>
                    <a:pt x="1536763" y="94208"/>
                  </a:lnTo>
                  <a:lnTo>
                    <a:pt x="1535239" y="100037"/>
                  </a:lnTo>
                  <a:lnTo>
                    <a:pt x="1540535" y="109131"/>
                  </a:lnTo>
                  <a:lnTo>
                    <a:pt x="1546364" y="110655"/>
                  </a:lnTo>
                  <a:lnTo>
                    <a:pt x="162488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92" y="45808"/>
                  </a:moveTo>
                  <a:lnTo>
                    <a:pt x="1622310" y="45808"/>
                  </a:lnTo>
                  <a:lnTo>
                    <a:pt x="1622310" y="64858"/>
                  </a:lnTo>
                  <a:lnTo>
                    <a:pt x="1624888" y="64858"/>
                  </a:lnTo>
                  <a:lnTo>
                    <a:pt x="1641220" y="55333"/>
                  </a:lnTo>
                  <a:lnTo>
                    <a:pt x="1624892"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39" y="10629"/>
                  </a:lnTo>
                  <a:lnTo>
                    <a:pt x="1536763" y="16459"/>
                  </a:lnTo>
                  <a:lnTo>
                    <a:pt x="1603402" y="55333"/>
                  </a:lnTo>
                  <a:lnTo>
                    <a:pt x="1617510" y="47104"/>
                  </a:lnTo>
                  <a:lnTo>
                    <a:pt x="1622310" y="47104"/>
                  </a:lnTo>
                  <a:lnTo>
                    <a:pt x="1622310" y="45808"/>
                  </a:lnTo>
                  <a:lnTo>
                    <a:pt x="1624892"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35" name="Google Shape;2135;p120"/>
            <p:cNvSpPr/>
            <p:nvPr/>
          </p:nvSpPr>
          <p:spPr>
            <a:xfrm>
              <a:off x="4830876"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36" name="Google Shape;2136;p120"/>
            <p:cNvSpPr/>
            <p:nvPr/>
          </p:nvSpPr>
          <p:spPr>
            <a:xfrm>
              <a:off x="4830876"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37" name="Google Shape;2137;p120"/>
            <p:cNvSpPr/>
            <p:nvPr/>
          </p:nvSpPr>
          <p:spPr>
            <a:xfrm>
              <a:off x="4830876" y="318058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38" name="Google Shape;2138;p120"/>
            <p:cNvSpPr/>
            <p:nvPr/>
          </p:nvSpPr>
          <p:spPr>
            <a:xfrm>
              <a:off x="4830876"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39" name="Google Shape;2139;p120"/>
            <p:cNvSpPr/>
            <p:nvPr/>
          </p:nvSpPr>
          <p:spPr>
            <a:xfrm>
              <a:off x="4725187" y="2622232"/>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40" name="Google Shape;2140;p120"/>
            <p:cNvSpPr/>
            <p:nvPr/>
          </p:nvSpPr>
          <p:spPr>
            <a:xfrm>
              <a:off x="3751833" y="2873276"/>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41" name="Google Shape;2141;p120"/>
            <p:cNvSpPr/>
            <p:nvPr/>
          </p:nvSpPr>
          <p:spPr>
            <a:xfrm>
              <a:off x="5775781" y="2873276"/>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42" name="Google Shape;2142;p120"/>
            <p:cNvSpPr/>
            <p:nvPr/>
          </p:nvSpPr>
          <p:spPr>
            <a:xfrm>
              <a:off x="7782710" y="2873276"/>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43" name="Google Shape;2143;p120"/>
            <p:cNvSpPr/>
            <p:nvPr/>
          </p:nvSpPr>
          <p:spPr>
            <a:xfrm>
              <a:off x="8578625" y="914677"/>
              <a:ext cx="666900" cy="2691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44" name="Google Shape;2144;p120"/>
            <p:cNvSpPr/>
            <p:nvPr/>
          </p:nvSpPr>
          <p:spPr>
            <a:xfrm>
              <a:off x="6459067" y="821689"/>
              <a:ext cx="2934334" cy="3190240"/>
            </a:xfrm>
            <a:custGeom>
              <a:rect b="b" l="l" r="r" t="t"/>
              <a:pathLst>
                <a:path extrusionOk="0" h="3190240" w="2934334">
                  <a:moveTo>
                    <a:pt x="899261" y="1492275"/>
                  </a:moveTo>
                  <a:lnTo>
                    <a:pt x="0" y="1492275"/>
                  </a:lnTo>
                  <a:lnTo>
                    <a:pt x="0" y="3189757"/>
                  </a:lnTo>
                  <a:lnTo>
                    <a:pt x="899261" y="3189757"/>
                  </a:lnTo>
                  <a:lnTo>
                    <a:pt x="899261" y="1492275"/>
                  </a:lnTo>
                  <a:close/>
                </a:path>
                <a:path extrusionOk="0" h="3190240" w="2934334">
                  <a:moveTo>
                    <a:pt x="2934119" y="0"/>
                  </a:moveTo>
                  <a:lnTo>
                    <a:pt x="1985949" y="0"/>
                  </a:lnTo>
                  <a:lnTo>
                    <a:pt x="1985949" y="445198"/>
                  </a:lnTo>
                  <a:lnTo>
                    <a:pt x="2934119" y="445198"/>
                  </a:lnTo>
                  <a:lnTo>
                    <a:pt x="2934119" y="0"/>
                  </a:lnTo>
                  <a:close/>
                </a:path>
              </a:pathLst>
            </a:custGeom>
            <a:solidFill>
              <a:srgbClr val="4285F4">
                <a:alpha val="345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45" name="Google Shape;2145;p120"/>
            <p:cNvSpPr/>
            <p:nvPr/>
          </p:nvSpPr>
          <p:spPr>
            <a:xfrm>
              <a:off x="8919108" y="1266888"/>
              <a:ext cx="8890" cy="1923414"/>
            </a:xfrm>
            <a:custGeom>
              <a:rect b="b" l="l" r="r" t="t"/>
              <a:pathLst>
                <a:path extrusionOk="0" h="1923414" w="8890">
                  <a:moveTo>
                    <a:pt x="0" y="0"/>
                  </a:moveTo>
                  <a:lnTo>
                    <a:pt x="8309" y="1923221"/>
                  </a:lnTo>
                </a:path>
              </a:pathLst>
            </a:custGeom>
            <a:noFill/>
            <a:ln cap="flat" cmpd="sng" w="190500">
              <a:solidFill>
                <a:srgbClr val="4285F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46" name="Google Shape;2146;p120"/>
            <p:cNvSpPr/>
            <p:nvPr/>
          </p:nvSpPr>
          <p:spPr>
            <a:xfrm>
              <a:off x="7358329" y="2872968"/>
              <a:ext cx="1642745" cy="571500"/>
            </a:xfrm>
            <a:custGeom>
              <a:rect b="b" l="l" r="r" t="t"/>
              <a:pathLst>
                <a:path extrusionOk="0" h="571500" w="1642745">
                  <a:moveTo>
                    <a:pt x="571500" y="0"/>
                  </a:moveTo>
                  <a:lnTo>
                    <a:pt x="0" y="285750"/>
                  </a:lnTo>
                  <a:lnTo>
                    <a:pt x="571500" y="571500"/>
                  </a:lnTo>
                  <a:lnTo>
                    <a:pt x="571500" y="381000"/>
                  </a:lnTo>
                  <a:lnTo>
                    <a:pt x="476250" y="381000"/>
                  </a:lnTo>
                  <a:lnTo>
                    <a:pt x="476250" y="190500"/>
                  </a:lnTo>
                  <a:lnTo>
                    <a:pt x="571500" y="190500"/>
                  </a:lnTo>
                  <a:lnTo>
                    <a:pt x="571500" y="0"/>
                  </a:lnTo>
                  <a:close/>
                </a:path>
                <a:path extrusionOk="0" h="571500" w="1642745">
                  <a:moveTo>
                    <a:pt x="571500" y="190500"/>
                  </a:moveTo>
                  <a:lnTo>
                    <a:pt x="476250" y="190500"/>
                  </a:lnTo>
                  <a:lnTo>
                    <a:pt x="476250" y="381000"/>
                  </a:lnTo>
                  <a:lnTo>
                    <a:pt x="571500" y="381000"/>
                  </a:lnTo>
                  <a:lnTo>
                    <a:pt x="571500" y="190500"/>
                  </a:lnTo>
                  <a:close/>
                </a:path>
                <a:path extrusionOk="0" h="571500" w="1642745">
                  <a:moveTo>
                    <a:pt x="1642237" y="190500"/>
                  </a:moveTo>
                  <a:lnTo>
                    <a:pt x="571500" y="190500"/>
                  </a:lnTo>
                  <a:lnTo>
                    <a:pt x="571500" y="381000"/>
                  </a:lnTo>
                  <a:lnTo>
                    <a:pt x="1642237" y="381000"/>
                  </a:lnTo>
                  <a:lnTo>
                    <a:pt x="1642237" y="190500"/>
                  </a:lnTo>
                  <a:close/>
                </a:path>
              </a:pathLst>
            </a:custGeom>
            <a:solidFill>
              <a:srgbClr val="4285F4">
                <a:alpha val="5019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2147" name="Google Shape;2147;p120"/>
          <p:cNvSpPr/>
          <p:nvPr/>
        </p:nvSpPr>
        <p:spPr>
          <a:xfrm>
            <a:off x="1971257" y="3132926"/>
            <a:ext cx="622500" cy="412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48" name="Google Shape;2148;p120"/>
          <p:cNvSpPr/>
          <p:nvPr/>
        </p:nvSpPr>
        <p:spPr>
          <a:xfrm>
            <a:off x="2802857" y="3140295"/>
            <a:ext cx="549000" cy="483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49" name="Google Shape;2149;p120"/>
          <p:cNvSpPr/>
          <p:nvPr/>
        </p:nvSpPr>
        <p:spPr>
          <a:xfrm>
            <a:off x="4297944" y="3157801"/>
            <a:ext cx="545100" cy="4068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50" name="Google Shape;2150;p120"/>
          <p:cNvSpPr/>
          <p:nvPr/>
        </p:nvSpPr>
        <p:spPr>
          <a:xfrm>
            <a:off x="5026939" y="3153145"/>
            <a:ext cx="411600" cy="4728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51" name="Google Shape;2151;p120"/>
          <p:cNvSpPr txBox="1"/>
          <p:nvPr/>
        </p:nvSpPr>
        <p:spPr>
          <a:xfrm>
            <a:off x="4426105" y="3725799"/>
            <a:ext cx="7647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rgbClr val="5D4B3C"/>
                </a:solidFill>
                <a:latin typeface="Calibri"/>
                <a:ea typeface="Calibri"/>
                <a:cs typeface="Calibri"/>
                <a:sym typeface="Calibri"/>
              </a:rPr>
              <a:t>chain rule!</a:t>
            </a:r>
            <a:endParaRPr sz="1400">
              <a:latin typeface="Calibri"/>
              <a:ea typeface="Calibri"/>
              <a:cs typeface="Calibri"/>
              <a:sym typeface="Calibri"/>
            </a:endParaRPr>
          </a:p>
        </p:txBody>
      </p:sp>
      <p:sp>
        <p:nvSpPr>
          <p:cNvPr id="2152" name="Google Shape;2152;p120"/>
          <p:cNvSpPr txBox="1"/>
          <p:nvPr/>
        </p:nvSpPr>
        <p:spPr>
          <a:xfrm>
            <a:off x="363762" y="200025"/>
            <a:ext cx="70554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2800">
                <a:solidFill>
                  <a:schemeClr val="dk1"/>
                </a:solidFill>
                <a:latin typeface="Calibri"/>
                <a:ea typeface="Calibri"/>
                <a:cs typeface="Calibri"/>
                <a:sym typeface="Calibri"/>
              </a:rPr>
              <a:t>Vanishing gradient intuition</a:t>
            </a:r>
            <a:endParaRPr sz="2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6" name="Shape 2156"/>
        <p:cNvGrpSpPr/>
        <p:nvPr/>
      </p:nvGrpSpPr>
      <p:grpSpPr>
        <a:xfrm>
          <a:off x="0" y="0"/>
          <a:ext cx="0" cy="0"/>
          <a:chOff x="0" y="0"/>
          <a:chExt cx="0" cy="0"/>
        </a:xfrm>
      </p:grpSpPr>
      <p:sp>
        <p:nvSpPr>
          <p:cNvPr id="2157" name="Google Shape;2157;p121"/>
          <p:cNvSpPr/>
          <p:nvPr/>
        </p:nvSpPr>
        <p:spPr>
          <a:xfrm>
            <a:off x="1871667" y="1780140"/>
            <a:ext cx="275100" cy="15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58" name="Google Shape;2158;p121"/>
          <p:cNvSpPr/>
          <p:nvPr/>
        </p:nvSpPr>
        <p:spPr>
          <a:xfrm>
            <a:off x="3386327" y="1763140"/>
            <a:ext cx="286200" cy="18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59" name="Google Shape;2159;p121"/>
          <p:cNvSpPr/>
          <p:nvPr/>
        </p:nvSpPr>
        <p:spPr>
          <a:xfrm>
            <a:off x="4868298" y="1763140"/>
            <a:ext cx="283200" cy="184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nvGrpSpPr>
          <p:cNvPr id="2160" name="Google Shape;2160;p121"/>
          <p:cNvGrpSpPr/>
          <p:nvPr/>
        </p:nvGrpSpPr>
        <p:grpSpPr>
          <a:xfrm>
            <a:off x="2038692" y="616267"/>
            <a:ext cx="5006588" cy="2355056"/>
            <a:chOff x="2718256" y="821689"/>
            <a:chExt cx="6675451" cy="3140075"/>
          </a:xfrm>
        </p:grpSpPr>
        <p:sp>
          <p:nvSpPr>
            <p:cNvPr id="2161" name="Google Shape;2161;p121"/>
            <p:cNvSpPr/>
            <p:nvPr/>
          </p:nvSpPr>
          <p:spPr>
            <a:xfrm>
              <a:off x="8485596" y="2378658"/>
              <a:ext cx="377100" cy="2181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62" name="Google Shape;2162;p121"/>
            <p:cNvSpPr/>
            <p:nvPr/>
          </p:nvSpPr>
          <p:spPr>
            <a:xfrm>
              <a:off x="7097877" y="1213243"/>
              <a:ext cx="1879600" cy="2000885"/>
            </a:xfrm>
            <a:custGeom>
              <a:rect b="b" l="l" r="r" t="t"/>
              <a:pathLst>
                <a:path extrusionOk="0" h="2000885" w="1879600">
                  <a:moveTo>
                    <a:pt x="1641208" y="1945474"/>
                  </a:moveTo>
                  <a:lnTo>
                    <a:pt x="1624876" y="1935949"/>
                  </a:lnTo>
                  <a:lnTo>
                    <a:pt x="1546364" y="1890141"/>
                  </a:lnTo>
                  <a:lnTo>
                    <a:pt x="1540522" y="1891677"/>
                  </a:lnTo>
                  <a:lnTo>
                    <a:pt x="1535226" y="1900770"/>
                  </a:lnTo>
                  <a:lnTo>
                    <a:pt x="1536763" y="1906600"/>
                  </a:lnTo>
                  <a:lnTo>
                    <a:pt x="1587068" y="1935949"/>
                  </a:lnTo>
                  <a:lnTo>
                    <a:pt x="0" y="1935949"/>
                  </a:lnTo>
                  <a:lnTo>
                    <a:pt x="0" y="1954999"/>
                  </a:lnTo>
                  <a:lnTo>
                    <a:pt x="1587068" y="1954999"/>
                  </a:lnTo>
                  <a:lnTo>
                    <a:pt x="1536763" y="1984349"/>
                  </a:lnTo>
                  <a:lnTo>
                    <a:pt x="1535226" y="1990178"/>
                  </a:lnTo>
                  <a:lnTo>
                    <a:pt x="1540522" y="1999272"/>
                  </a:lnTo>
                  <a:lnTo>
                    <a:pt x="1546364" y="2000796"/>
                  </a:lnTo>
                  <a:lnTo>
                    <a:pt x="1624876" y="1954999"/>
                  </a:lnTo>
                  <a:lnTo>
                    <a:pt x="1641208" y="1945474"/>
                  </a:lnTo>
                  <a:close/>
                </a:path>
                <a:path extrusionOk="0" h="2000885" w="1879600">
                  <a:moveTo>
                    <a:pt x="1879371" y="94843"/>
                  </a:moveTo>
                  <a:lnTo>
                    <a:pt x="1835061" y="18897"/>
                  </a:lnTo>
                  <a:lnTo>
                    <a:pt x="1824050" y="0"/>
                  </a:lnTo>
                  <a:lnTo>
                    <a:pt x="1768716" y="94843"/>
                  </a:lnTo>
                  <a:lnTo>
                    <a:pt x="1770253" y="100685"/>
                  </a:lnTo>
                  <a:lnTo>
                    <a:pt x="1779333" y="105981"/>
                  </a:lnTo>
                  <a:lnTo>
                    <a:pt x="1785175" y="104444"/>
                  </a:lnTo>
                  <a:lnTo>
                    <a:pt x="1814512" y="54152"/>
                  </a:lnTo>
                  <a:lnTo>
                    <a:pt x="1814525" y="18897"/>
                  </a:lnTo>
                  <a:lnTo>
                    <a:pt x="1814525" y="54127"/>
                  </a:lnTo>
                  <a:lnTo>
                    <a:pt x="1814525" y="1408988"/>
                  </a:lnTo>
                  <a:lnTo>
                    <a:pt x="1833562" y="1408988"/>
                  </a:lnTo>
                  <a:lnTo>
                    <a:pt x="1833549" y="54140"/>
                  </a:lnTo>
                  <a:lnTo>
                    <a:pt x="1862912" y="104444"/>
                  </a:lnTo>
                  <a:lnTo>
                    <a:pt x="1868754" y="105981"/>
                  </a:lnTo>
                  <a:lnTo>
                    <a:pt x="1877834" y="100685"/>
                  </a:lnTo>
                  <a:lnTo>
                    <a:pt x="1879371" y="9484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63" name="Google Shape;2163;p121"/>
            <p:cNvSpPr/>
            <p:nvPr/>
          </p:nvSpPr>
          <p:spPr>
            <a:xfrm>
              <a:off x="8844737"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64" name="Google Shape;2164;p121"/>
            <p:cNvSpPr/>
            <p:nvPr/>
          </p:nvSpPr>
          <p:spPr>
            <a:xfrm>
              <a:off x="8844737"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65" name="Google Shape;2165;p121"/>
            <p:cNvSpPr/>
            <p:nvPr/>
          </p:nvSpPr>
          <p:spPr>
            <a:xfrm>
              <a:off x="8844737" y="318058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66" name="Google Shape;2166;p121"/>
            <p:cNvSpPr/>
            <p:nvPr/>
          </p:nvSpPr>
          <p:spPr>
            <a:xfrm>
              <a:off x="8844737"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67" name="Google Shape;2167;p121"/>
            <p:cNvSpPr/>
            <p:nvPr/>
          </p:nvSpPr>
          <p:spPr>
            <a:xfrm>
              <a:off x="8739034" y="2622232"/>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68" name="Google Shape;2168;p121"/>
            <p:cNvSpPr/>
            <p:nvPr/>
          </p:nvSpPr>
          <p:spPr>
            <a:xfrm>
              <a:off x="5090947" y="3103384"/>
              <a:ext cx="1641475" cy="111125"/>
            </a:xfrm>
            <a:custGeom>
              <a:rect b="b" l="l" r="r" t="t"/>
              <a:pathLst>
                <a:path extrusionOk="0" h="111125" w="1641475">
                  <a:moveTo>
                    <a:pt x="1603402" y="55333"/>
                  </a:moveTo>
                  <a:lnTo>
                    <a:pt x="1536763" y="94208"/>
                  </a:lnTo>
                  <a:lnTo>
                    <a:pt x="1535226" y="100037"/>
                  </a:lnTo>
                  <a:lnTo>
                    <a:pt x="1540535" y="109131"/>
                  </a:lnTo>
                  <a:lnTo>
                    <a:pt x="1546364" y="110655"/>
                  </a:lnTo>
                  <a:lnTo>
                    <a:pt x="162487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81" y="45808"/>
                  </a:moveTo>
                  <a:lnTo>
                    <a:pt x="1622310" y="45808"/>
                  </a:lnTo>
                  <a:lnTo>
                    <a:pt x="1622310" y="64858"/>
                  </a:lnTo>
                  <a:lnTo>
                    <a:pt x="1624878" y="64858"/>
                  </a:lnTo>
                  <a:lnTo>
                    <a:pt x="1641208" y="55333"/>
                  </a:lnTo>
                  <a:lnTo>
                    <a:pt x="1624881"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26" y="10629"/>
                  </a:lnTo>
                  <a:lnTo>
                    <a:pt x="1536763" y="16459"/>
                  </a:lnTo>
                  <a:lnTo>
                    <a:pt x="1603402" y="55333"/>
                  </a:lnTo>
                  <a:lnTo>
                    <a:pt x="1617510" y="47104"/>
                  </a:lnTo>
                  <a:lnTo>
                    <a:pt x="1622310" y="47104"/>
                  </a:lnTo>
                  <a:lnTo>
                    <a:pt x="1622310" y="45808"/>
                  </a:lnTo>
                  <a:lnTo>
                    <a:pt x="1624881"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69" name="Google Shape;2169;p121"/>
            <p:cNvSpPr/>
            <p:nvPr/>
          </p:nvSpPr>
          <p:spPr>
            <a:xfrm>
              <a:off x="6837807" y="2715755"/>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70" name="Google Shape;2170;p121"/>
            <p:cNvSpPr/>
            <p:nvPr/>
          </p:nvSpPr>
          <p:spPr>
            <a:xfrm>
              <a:off x="6837807" y="2948165"/>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71" name="Google Shape;2171;p121"/>
            <p:cNvSpPr/>
            <p:nvPr/>
          </p:nvSpPr>
          <p:spPr>
            <a:xfrm>
              <a:off x="6837807" y="3180588"/>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72" name="Google Shape;2172;p121"/>
            <p:cNvSpPr/>
            <p:nvPr/>
          </p:nvSpPr>
          <p:spPr>
            <a:xfrm>
              <a:off x="6837807" y="3413010"/>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73" name="Google Shape;2173;p121"/>
            <p:cNvSpPr/>
            <p:nvPr/>
          </p:nvSpPr>
          <p:spPr>
            <a:xfrm>
              <a:off x="6732117" y="2622232"/>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74" name="Google Shape;2174;p121"/>
            <p:cNvSpPr/>
            <p:nvPr/>
          </p:nvSpPr>
          <p:spPr>
            <a:xfrm>
              <a:off x="2823946"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75" name="Google Shape;2175;p121"/>
            <p:cNvSpPr/>
            <p:nvPr/>
          </p:nvSpPr>
          <p:spPr>
            <a:xfrm>
              <a:off x="2823946"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76" name="Google Shape;2176;p121"/>
            <p:cNvSpPr/>
            <p:nvPr/>
          </p:nvSpPr>
          <p:spPr>
            <a:xfrm>
              <a:off x="2823946" y="318058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77" name="Google Shape;2177;p121"/>
            <p:cNvSpPr/>
            <p:nvPr/>
          </p:nvSpPr>
          <p:spPr>
            <a:xfrm>
              <a:off x="2823946"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78" name="Google Shape;2178;p121"/>
            <p:cNvSpPr/>
            <p:nvPr/>
          </p:nvSpPr>
          <p:spPr>
            <a:xfrm>
              <a:off x="2718256" y="2622232"/>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79" name="Google Shape;2179;p121"/>
            <p:cNvSpPr/>
            <p:nvPr/>
          </p:nvSpPr>
          <p:spPr>
            <a:xfrm>
              <a:off x="3084017" y="3103384"/>
              <a:ext cx="1641475" cy="111125"/>
            </a:xfrm>
            <a:custGeom>
              <a:rect b="b" l="l" r="r" t="t"/>
              <a:pathLst>
                <a:path extrusionOk="0" h="111125" w="1641475">
                  <a:moveTo>
                    <a:pt x="1603402" y="55333"/>
                  </a:moveTo>
                  <a:lnTo>
                    <a:pt x="1536763" y="94208"/>
                  </a:lnTo>
                  <a:lnTo>
                    <a:pt x="1535239" y="100037"/>
                  </a:lnTo>
                  <a:lnTo>
                    <a:pt x="1540535" y="109131"/>
                  </a:lnTo>
                  <a:lnTo>
                    <a:pt x="1546364" y="110655"/>
                  </a:lnTo>
                  <a:lnTo>
                    <a:pt x="162488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92" y="45808"/>
                  </a:moveTo>
                  <a:lnTo>
                    <a:pt x="1622310" y="45808"/>
                  </a:lnTo>
                  <a:lnTo>
                    <a:pt x="1622310" y="64858"/>
                  </a:lnTo>
                  <a:lnTo>
                    <a:pt x="1624888" y="64858"/>
                  </a:lnTo>
                  <a:lnTo>
                    <a:pt x="1641220" y="55333"/>
                  </a:lnTo>
                  <a:lnTo>
                    <a:pt x="1624892"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39" y="10629"/>
                  </a:lnTo>
                  <a:lnTo>
                    <a:pt x="1536763" y="16459"/>
                  </a:lnTo>
                  <a:lnTo>
                    <a:pt x="1603402" y="55333"/>
                  </a:lnTo>
                  <a:lnTo>
                    <a:pt x="1617510" y="47104"/>
                  </a:lnTo>
                  <a:lnTo>
                    <a:pt x="1622310" y="47104"/>
                  </a:lnTo>
                  <a:lnTo>
                    <a:pt x="1622310" y="45808"/>
                  </a:lnTo>
                  <a:lnTo>
                    <a:pt x="1624892"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80" name="Google Shape;2180;p121"/>
            <p:cNvSpPr/>
            <p:nvPr/>
          </p:nvSpPr>
          <p:spPr>
            <a:xfrm>
              <a:off x="4830876"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81" name="Google Shape;2181;p121"/>
            <p:cNvSpPr/>
            <p:nvPr/>
          </p:nvSpPr>
          <p:spPr>
            <a:xfrm>
              <a:off x="4830876"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82" name="Google Shape;2182;p121"/>
            <p:cNvSpPr/>
            <p:nvPr/>
          </p:nvSpPr>
          <p:spPr>
            <a:xfrm>
              <a:off x="4830876" y="318058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83" name="Google Shape;2183;p121"/>
            <p:cNvSpPr/>
            <p:nvPr/>
          </p:nvSpPr>
          <p:spPr>
            <a:xfrm>
              <a:off x="4830876"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84" name="Google Shape;2184;p121"/>
            <p:cNvSpPr/>
            <p:nvPr/>
          </p:nvSpPr>
          <p:spPr>
            <a:xfrm>
              <a:off x="4725187" y="2622232"/>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85" name="Google Shape;2185;p121"/>
            <p:cNvSpPr/>
            <p:nvPr/>
          </p:nvSpPr>
          <p:spPr>
            <a:xfrm>
              <a:off x="3751833" y="2873276"/>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86" name="Google Shape;2186;p121"/>
            <p:cNvSpPr/>
            <p:nvPr/>
          </p:nvSpPr>
          <p:spPr>
            <a:xfrm>
              <a:off x="5775781" y="2873276"/>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87" name="Google Shape;2187;p121"/>
            <p:cNvSpPr/>
            <p:nvPr/>
          </p:nvSpPr>
          <p:spPr>
            <a:xfrm>
              <a:off x="7782710" y="2873276"/>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88" name="Google Shape;2188;p121"/>
            <p:cNvSpPr/>
            <p:nvPr/>
          </p:nvSpPr>
          <p:spPr>
            <a:xfrm>
              <a:off x="8578625" y="914677"/>
              <a:ext cx="666900" cy="2691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89" name="Google Shape;2189;p121"/>
            <p:cNvSpPr/>
            <p:nvPr/>
          </p:nvSpPr>
          <p:spPr>
            <a:xfrm>
              <a:off x="8445017" y="821689"/>
              <a:ext cx="948690" cy="3140075"/>
            </a:xfrm>
            <a:custGeom>
              <a:rect b="b" l="l" r="r" t="t"/>
              <a:pathLst>
                <a:path extrusionOk="0" h="3140075" w="948690">
                  <a:moveTo>
                    <a:pt x="921499" y="1442212"/>
                  </a:moveTo>
                  <a:lnTo>
                    <a:pt x="22237" y="1442212"/>
                  </a:lnTo>
                  <a:lnTo>
                    <a:pt x="22237" y="3139694"/>
                  </a:lnTo>
                  <a:lnTo>
                    <a:pt x="921499" y="3139694"/>
                  </a:lnTo>
                  <a:lnTo>
                    <a:pt x="921499" y="1442212"/>
                  </a:lnTo>
                  <a:close/>
                </a:path>
                <a:path extrusionOk="0" h="3140075" w="948690">
                  <a:moveTo>
                    <a:pt x="948169" y="0"/>
                  </a:moveTo>
                  <a:lnTo>
                    <a:pt x="0" y="0"/>
                  </a:lnTo>
                  <a:lnTo>
                    <a:pt x="0" y="445198"/>
                  </a:lnTo>
                  <a:lnTo>
                    <a:pt x="948169" y="445198"/>
                  </a:lnTo>
                  <a:lnTo>
                    <a:pt x="948169" y="0"/>
                  </a:lnTo>
                  <a:close/>
                </a:path>
              </a:pathLst>
            </a:custGeom>
            <a:solidFill>
              <a:srgbClr val="4285F4">
                <a:alpha val="345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90" name="Google Shape;2190;p121"/>
            <p:cNvSpPr/>
            <p:nvPr/>
          </p:nvSpPr>
          <p:spPr>
            <a:xfrm>
              <a:off x="8632406" y="1266685"/>
              <a:ext cx="571500" cy="997585"/>
            </a:xfrm>
            <a:custGeom>
              <a:rect b="b" l="l" r="r" t="t"/>
              <a:pathLst>
                <a:path extrusionOk="0" h="997585" w="571500">
                  <a:moveTo>
                    <a:pt x="0" y="425094"/>
                  </a:moveTo>
                  <a:lnTo>
                    <a:pt x="284479" y="997216"/>
                  </a:lnTo>
                  <a:lnTo>
                    <a:pt x="523826" y="521182"/>
                  </a:lnTo>
                  <a:lnTo>
                    <a:pt x="380784" y="521182"/>
                  </a:lnTo>
                  <a:lnTo>
                    <a:pt x="190284" y="520763"/>
                  </a:lnTo>
                  <a:lnTo>
                    <a:pt x="190495" y="425517"/>
                  </a:lnTo>
                  <a:lnTo>
                    <a:pt x="0" y="425094"/>
                  </a:lnTo>
                  <a:close/>
                </a:path>
                <a:path extrusionOk="0" h="997585" w="571500">
                  <a:moveTo>
                    <a:pt x="190495" y="425517"/>
                  </a:moveTo>
                  <a:lnTo>
                    <a:pt x="190284" y="520763"/>
                  </a:lnTo>
                  <a:lnTo>
                    <a:pt x="380784" y="521182"/>
                  </a:lnTo>
                  <a:lnTo>
                    <a:pt x="380995" y="425941"/>
                  </a:lnTo>
                  <a:lnTo>
                    <a:pt x="190495" y="425517"/>
                  </a:lnTo>
                  <a:close/>
                </a:path>
                <a:path extrusionOk="0" h="997585" w="571500">
                  <a:moveTo>
                    <a:pt x="380995" y="425941"/>
                  </a:moveTo>
                  <a:lnTo>
                    <a:pt x="380784" y="521182"/>
                  </a:lnTo>
                  <a:lnTo>
                    <a:pt x="523826" y="521182"/>
                  </a:lnTo>
                  <a:lnTo>
                    <a:pt x="571500" y="426364"/>
                  </a:lnTo>
                  <a:lnTo>
                    <a:pt x="380995" y="425941"/>
                  </a:lnTo>
                  <a:close/>
                </a:path>
                <a:path extrusionOk="0" h="997585" w="571500">
                  <a:moveTo>
                    <a:pt x="191439" y="0"/>
                  </a:moveTo>
                  <a:lnTo>
                    <a:pt x="190495" y="425517"/>
                  </a:lnTo>
                  <a:lnTo>
                    <a:pt x="380995" y="425941"/>
                  </a:lnTo>
                  <a:lnTo>
                    <a:pt x="381939" y="419"/>
                  </a:lnTo>
                  <a:lnTo>
                    <a:pt x="191439" y="0"/>
                  </a:lnTo>
                  <a:close/>
                </a:path>
              </a:pathLst>
            </a:custGeom>
            <a:solidFill>
              <a:srgbClr val="4285F4">
                <a:alpha val="5019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2191" name="Google Shape;2191;p121"/>
          <p:cNvSpPr/>
          <p:nvPr/>
        </p:nvSpPr>
        <p:spPr>
          <a:xfrm>
            <a:off x="1971257" y="3132926"/>
            <a:ext cx="622500" cy="412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92" name="Google Shape;2192;p121"/>
          <p:cNvSpPr/>
          <p:nvPr/>
        </p:nvSpPr>
        <p:spPr>
          <a:xfrm>
            <a:off x="2802857" y="3140295"/>
            <a:ext cx="549000" cy="4830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93" name="Google Shape;2193;p121"/>
          <p:cNvSpPr/>
          <p:nvPr/>
        </p:nvSpPr>
        <p:spPr>
          <a:xfrm>
            <a:off x="4297944" y="3157801"/>
            <a:ext cx="545100" cy="4068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94" name="Google Shape;2194;p121"/>
          <p:cNvSpPr/>
          <p:nvPr/>
        </p:nvSpPr>
        <p:spPr>
          <a:xfrm>
            <a:off x="5750565" y="3153960"/>
            <a:ext cx="544200" cy="4068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95" name="Google Shape;2195;p121"/>
          <p:cNvSpPr/>
          <p:nvPr/>
        </p:nvSpPr>
        <p:spPr>
          <a:xfrm>
            <a:off x="6460291" y="3144525"/>
            <a:ext cx="411300" cy="4785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196" name="Google Shape;2196;p121"/>
          <p:cNvSpPr txBox="1"/>
          <p:nvPr/>
        </p:nvSpPr>
        <p:spPr>
          <a:xfrm>
            <a:off x="5913929" y="3725799"/>
            <a:ext cx="7647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rgbClr val="5D4B3C"/>
                </a:solidFill>
                <a:latin typeface="Calibri"/>
                <a:ea typeface="Calibri"/>
                <a:cs typeface="Calibri"/>
                <a:sym typeface="Calibri"/>
              </a:rPr>
              <a:t>chain rule!</a:t>
            </a:r>
            <a:endParaRPr sz="1400">
              <a:latin typeface="Calibri"/>
              <a:ea typeface="Calibri"/>
              <a:cs typeface="Calibri"/>
              <a:sym typeface="Calibri"/>
            </a:endParaRPr>
          </a:p>
        </p:txBody>
      </p:sp>
      <p:sp>
        <p:nvSpPr>
          <p:cNvPr id="2197" name="Google Shape;2197;p121"/>
          <p:cNvSpPr txBox="1"/>
          <p:nvPr/>
        </p:nvSpPr>
        <p:spPr>
          <a:xfrm>
            <a:off x="363762" y="200025"/>
            <a:ext cx="70554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2800">
                <a:solidFill>
                  <a:schemeClr val="dk1"/>
                </a:solidFill>
                <a:latin typeface="Calibri"/>
                <a:ea typeface="Calibri"/>
                <a:cs typeface="Calibri"/>
                <a:sym typeface="Calibri"/>
              </a:rPr>
              <a:t>Vanishing gradient intuition</a:t>
            </a:r>
            <a:endParaRPr sz="28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122"/>
          <p:cNvSpPr/>
          <p:nvPr/>
        </p:nvSpPr>
        <p:spPr>
          <a:xfrm>
            <a:off x="1871667" y="1780140"/>
            <a:ext cx="275100" cy="15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3" name="Google Shape;2203;p122"/>
          <p:cNvSpPr/>
          <p:nvPr/>
        </p:nvSpPr>
        <p:spPr>
          <a:xfrm>
            <a:off x="3386327" y="1763140"/>
            <a:ext cx="286200" cy="18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4" name="Google Shape;2204;p122"/>
          <p:cNvSpPr/>
          <p:nvPr/>
        </p:nvSpPr>
        <p:spPr>
          <a:xfrm>
            <a:off x="4868298" y="1763140"/>
            <a:ext cx="283200" cy="184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205" name="Google Shape;2205;p122"/>
          <p:cNvGrpSpPr/>
          <p:nvPr/>
        </p:nvGrpSpPr>
        <p:grpSpPr>
          <a:xfrm>
            <a:off x="1235936" y="616267"/>
            <a:ext cx="5809345" cy="2155270"/>
            <a:chOff x="1647914" y="821689"/>
            <a:chExt cx="7745793" cy="2873693"/>
          </a:xfrm>
        </p:grpSpPr>
        <p:sp>
          <p:nvSpPr>
            <p:cNvPr id="2206" name="Google Shape;2206;p122"/>
            <p:cNvSpPr/>
            <p:nvPr/>
          </p:nvSpPr>
          <p:spPr>
            <a:xfrm>
              <a:off x="8485596" y="2378658"/>
              <a:ext cx="377100" cy="2181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7" name="Google Shape;2207;p122"/>
            <p:cNvSpPr/>
            <p:nvPr/>
          </p:nvSpPr>
          <p:spPr>
            <a:xfrm>
              <a:off x="7097877" y="1213243"/>
              <a:ext cx="1879600" cy="2000885"/>
            </a:xfrm>
            <a:custGeom>
              <a:rect b="b" l="l" r="r" t="t"/>
              <a:pathLst>
                <a:path extrusionOk="0" h="2000885" w="1879600">
                  <a:moveTo>
                    <a:pt x="1641208" y="1945474"/>
                  </a:moveTo>
                  <a:lnTo>
                    <a:pt x="1624876" y="1935949"/>
                  </a:lnTo>
                  <a:lnTo>
                    <a:pt x="1546364" y="1890141"/>
                  </a:lnTo>
                  <a:lnTo>
                    <a:pt x="1540522" y="1891677"/>
                  </a:lnTo>
                  <a:lnTo>
                    <a:pt x="1535226" y="1900770"/>
                  </a:lnTo>
                  <a:lnTo>
                    <a:pt x="1536763" y="1906600"/>
                  </a:lnTo>
                  <a:lnTo>
                    <a:pt x="1587068" y="1935949"/>
                  </a:lnTo>
                  <a:lnTo>
                    <a:pt x="0" y="1935949"/>
                  </a:lnTo>
                  <a:lnTo>
                    <a:pt x="0" y="1954999"/>
                  </a:lnTo>
                  <a:lnTo>
                    <a:pt x="1587068" y="1954999"/>
                  </a:lnTo>
                  <a:lnTo>
                    <a:pt x="1536763" y="1984349"/>
                  </a:lnTo>
                  <a:lnTo>
                    <a:pt x="1535226" y="1990178"/>
                  </a:lnTo>
                  <a:lnTo>
                    <a:pt x="1540522" y="1999272"/>
                  </a:lnTo>
                  <a:lnTo>
                    <a:pt x="1546364" y="2000796"/>
                  </a:lnTo>
                  <a:lnTo>
                    <a:pt x="1624876" y="1954999"/>
                  </a:lnTo>
                  <a:lnTo>
                    <a:pt x="1641208" y="1945474"/>
                  </a:lnTo>
                  <a:close/>
                </a:path>
                <a:path extrusionOk="0" h="2000885" w="1879600">
                  <a:moveTo>
                    <a:pt x="1879371" y="94843"/>
                  </a:moveTo>
                  <a:lnTo>
                    <a:pt x="1835061" y="18897"/>
                  </a:lnTo>
                  <a:lnTo>
                    <a:pt x="1824050" y="0"/>
                  </a:lnTo>
                  <a:lnTo>
                    <a:pt x="1768716" y="94843"/>
                  </a:lnTo>
                  <a:lnTo>
                    <a:pt x="1770253" y="100685"/>
                  </a:lnTo>
                  <a:lnTo>
                    <a:pt x="1779333" y="105981"/>
                  </a:lnTo>
                  <a:lnTo>
                    <a:pt x="1785175" y="104444"/>
                  </a:lnTo>
                  <a:lnTo>
                    <a:pt x="1814512" y="54152"/>
                  </a:lnTo>
                  <a:lnTo>
                    <a:pt x="1814525" y="18897"/>
                  </a:lnTo>
                  <a:lnTo>
                    <a:pt x="1814525" y="54127"/>
                  </a:lnTo>
                  <a:lnTo>
                    <a:pt x="1814525" y="1408988"/>
                  </a:lnTo>
                  <a:lnTo>
                    <a:pt x="1833562" y="1408988"/>
                  </a:lnTo>
                  <a:lnTo>
                    <a:pt x="1833549" y="54140"/>
                  </a:lnTo>
                  <a:lnTo>
                    <a:pt x="1862912" y="104444"/>
                  </a:lnTo>
                  <a:lnTo>
                    <a:pt x="1868754" y="105981"/>
                  </a:lnTo>
                  <a:lnTo>
                    <a:pt x="1877834" y="100685"/>
                  </a:lnTo>
                  <a:lnTo>
                    <a:pt x="1879371" y="9484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8" name="Google Shape;2208;p122"/>
            <p:cNvSpPr/>
            <p:nvPr/>
          </p:nvSpPr>
          <p:spPr>
            <a:xfrm>
              <a:off x="8844737"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9" name="Google Shape;2209;p122"/>
            <p:cNvSpPr/>
            <p:nvPr/>
          </p:nvSpPr>
          <p:spPr>
            <a:xfrm>
              <a:off x="8844737"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0" name="Google Shape;2210;p122"/>
            <p:cNvSpPr/>
            <p:nvPr/>
          </p:nvSpPr>
          <p:spPr>
            <a:xfrm>
              <a:off x="8844737" y="318058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1" name="Google Shape;2211;p122"/>
            <p:cNvSpPr/>
            <p:nvPr/>
          </p:nvSpPr>
          <p:spPr>
            <a:xfrm>
              <a:off x="8844737"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2" name="Google Shape;2212;p122"/>
            <p:cNvSpPr/>
            <p:nvPr/>
          </p:nvSpPr>
          <p:spPr>
            <a:xfrm>
              <a:off x="8739034" y="2622232"/>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3" name="Google Shape;2213;p122"/>
            <p:cNvSpPr/>
            <p:nvPr/>
          </p:nvSpPr>
          <p:spPr>
            <a:xfrm>
              <a:off x="5090947" y="3103384"/>
              <a:ext cx="1641475" cy="111125"/>
            </a:xfrm>
            <a:custGeom>
              <a:rect b="b" l="l" r="r" t="t"/>
              <a:pathLst>
                <a:path extrusionOk="0" h="111125" w="1641475">
                  <a:moveTo>
                    <a:pt x="1603402" y="55333"/>
                  </a:moveTo>
                  <a:lnTo>
                    <a:pt x="1536763" y="94208"/>
                  </a:lnTo>
                  <a:lnTo>
                    <a:pt x="1535226" y="100037"/>
                  </a:lnTo>
                  <a:lnTo>
                    <a:pt x="1540535" y="109131"/>
                  </a:lnTo>
                  <a:lnTo>
                    <a:pt x="1546364" y="110655"/>
                  </a:lnTo>
                  <a:lnTo>
                    <a:pt x="162487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81" y="45808"/>
                  </a:moveTo>
                  <a:lnTo>
                    <a:pt x="1622310" y="45808"/>
                  </a:lnTo>
                  <a:lnTo>
                    <a:pt x="1622310" y="64858"/>
                  </a:lnTo>
                  <a:lnTo>
                    <a:pt x="1624878" y="64858"/>
                  </a:lnTo>
                  <a:lnTo>
                    <a:pt x="1641208" y="55333"/>
                  </a:lnTo>
                  <a:lnTo>
                    <a:pt x="1624881"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26" y="10629"/>
                  </a:lnTo>
                  <a:lnTo>
                    <a:pt x="1536763" y="16459"/>
                  </a:lnTo>
                  <a:lnTo>
                    <a:pt x="1603402" y="55333"/>
                  </a:lnTo>
                  <a:lnTo>
                    <a:pt x="1617510" y="47104"/>
                  </a:lnTo>
                  <a:lnTo>
                    <a:pt x="1622310" y="47104"/>
                  </a:lnTo>
                  <a:lnTo>
                    <a:pt x="1622310" y="45808"/>
                  </a:lnTo>
                  <a:lnTo>
                    <a:pt x="1624881"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4" name="Google Shape;2214;p122"/>
            <p:cNvSpPr/>
            <p:nvPr/>
          </p:nvSpPr>
          <p:spPr>
            <a:xfrm>
              <a:off x="6837806" y="2715755"/>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5" name="Google Shape;2215;p122"/>
            <p:cNvSpPr/>
            <p:nvPr/>
          </p:nvSpPr>
          <p:spPr>
            <a:xfrm>
              <a:off x="6837806" y="2948165"/>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6" name="Google Shape;2216;p122"/>
            <p:cNvSpPr/>
            <p:nvPr/>
          </p:nvSpPr>
          <p:spPr>
            <a:xfrm>
              <a:off x="6837806" y="3180588"/>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7" name="Google Shape;2217;p122"/>
            <p:cNvSpPr/>
            <p:nvPr/>
          </p:nvSpPr>
          <p:spPr>
            <a:xfrm>
              <a:off x="6837806" y="3413010"/>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8" name="Google Shape;2218;p122"/>
            <p:cNvSpPr/>
            <p:nvPr/>
          </p:nvSpPr>
          <p:spPr>
            <a:xfrm>
              <a:off x="6732117" y="2622232"/>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9" name="Google Shape;2219;p122"/>
            <p:cNvSpPr/>
            <p:nvPr/>
          </p:nvSpPr>
          <p:spPr>
            <a:xfrm>
              <a:off x="2823946"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0" name="Google Shape;2220;p122"/>
            <p:cNvSpPr/>
            <p:nvPr/>
          </p:nvSpPr>
          <p:spPr>
            <a:xfrm>
              <a:off x="2823946"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1" name="Google Shape;2221;p122"/>
            <p:cNvSpPr/>
            <p:nvPr/>
          </p:nvSpPr>
          <p:spPr>
            <a:xfrm>
              <a:off x="2823946" y="318058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2" name="Google Shape;2222;p122"/>
            <p:cNvSpPr/>
            <p:nvPr/>
          </p:nvSpPr>
          <p:spPr>
            <a:xfrm>
              <a:off x="2823946"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3" name="Google Shape;2223;p122"/>
            <p:cNvSpPr/>
            <p:nvPr/>
          </p:nvSpPr>
          <p:spPr>
            <a:xfrm>
              <a:off x="2718257" y="2622232"/>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4" name="Google Shape;2224;p122"/>
            <p:cNvSpPr/>
            <p:nvPr/>
          </p:nvSpPr>
          <p:spPr>
            <a:xfrm>
              <a:off x="3084017" y="3103384"/>
              <a:ext cx="1641475" cy="111125"/>
            </a:xfrm>
            <a:custGeom>
              <a:rect b="b" l="l" r="r" t="t"/>
              <a:pathLst>
                <a:path extrusionOk="0" h="111125" w="1641475">
                  <a:moveTo>
                    <a:pt x="1603402" y="55333"/>
                  </a:moveTo>
                  <a:lnTo>
                    <a:pt x="1536763" y="94208"/>
                  </a:lnTo>
                  <a:lnTo>
                    <a:pt x="1535239" y="100037"/>
                  </a:lnTo>
                  <a:lnTo>
                    <a:pt x="1540535" y="109131"/>
                  </a:lnTo>
                  <a:lnTo>
                    <a:pt x="1546364" y="110655"/>
                  </a:lnTo>
                  <a:lnTo>
                    <a:pt x="162488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92" y="45808"/>
                  </a:moveTo>
                  <a:lnTo>
                    <a:pt x="1622310" y="45808"/>
                  </a:lnTo>
                  <a:lnTo>
                    <a:pt x="1622310" y="64858"/>
                  </a:lnTo>
                  <a:lnTo>
                    <a:pt x="1624888" y="64858"/>
                  </a:lnTo>
                  <a:lnTo>
                    <a:pt x="1641220" y="55333"/>
                  </a:lnTo>
                  <a:lnTo>
                    <a:pt x="1624892"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39" y="10629"/>
                  </a:lnTo>
                  <a:lnTo>
                    <a:pt x="1536763" y="16459"/>
                  </a:lnTo>
                  <a:lnTo>
                    <a:pt x="1603402" y="55333"/>
                  </a:lnTo>
                  <a:lnTo>
                    <a:pt x="1617510" y="47104"/>
                  </a:lnTo>
                  <a:lnTo>
                    <a:pt x="1622310" y="47104"/>
                  </a:lnTo>
                  <a:lnTo>
                    <a:pt x="1622310" y="45808"/>
                  </a:lnTo>
                  <a:lnTo>
                    <a:pt x="1624892"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5" name="Google Shape;2225;p122"/>
            <p:cNvSpPr/>
            <p:nvPr/>
          </p:nvSpPr>
          <p:spPr>
            <a:xfrm>
              <a:off x="4830876"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6" name="Google Shape;2226;p122"/>
            <p:cNvSpPr/>
            <p:nvPr/>
          </p:nvSpPr>
          <p:spPr>
            <a:xfrm>
              <a:off x="4830876"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7" name="Google Shape;2227;p122"/>
            <p:cNvSpPr/>
            <p:nvPr/>
          </p:nvSpPr>
          <p:spPr>
            <a:xfrm>
              <a:off x="4830876" y="3180588"/>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8" name="Google Shape;2228;p122"/>
            <p:cNvSpPr/>
            <p:nvPr/>
          </p:nvSpPr>
          <p:spPr>
            <a:xfrm>
              <a:off x="4830876"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9" name="Google Shape;2229;p122"/>
            <p:cNvSpPr/>
            <p:nvPr/>
          </p:nvSpPr>
          <p:spPr>
            <a:xfrm>
              <a:off x="4725187" y="2622232"/>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0" name="Google Shape;2230;p122"/>
            <p:cNvSpPr/>
            <p:nvPr/>
          </p:nvSpPr>
          <p:spPr>
            <a:xfrm>
              <a:off x="3751833" y="2873276"/>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1" name="Google Shape;2231;p122"/>
            <p:cNvSpPr/>
            <p:nvPr/>
          </p:nvSpPr>
          <p:spPr>
            <a:xfrm>
              <a:off x="5775781" y="2873276"/>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2" name="Google Shape;2232;p122"/>
            <p:cNvSpPr/>
            <p:nvPr/>
          </p:nvSpPr>
          <p:spPr>
            <a:xfrm>
              <a:off x="7782711" y="2873276"/>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3" name="Google Shape;2233;p122"/>
            <p:cNvSpPr/>
            <p:nvPr/>
          </p:nvSpPr>
          <p:spPr>
            <a:xfrm>
              <a:off x="8578625" y="914677"/>
              <a:ext cx="666900" cy="2691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4" name="Google Shape;2234;p122"/>
            <p:cNvSpPr/>
            <p:nvPr/>
          </p:nvSpPr>
          <p:spPr>
            <a:xfrm>
              <a:off x="8445017" y="821689"/>
              <a:ext cx="948690" cy="445769"/>
            </a:xfrm>
            <a:custGeom>
              <a:rect b="b" l="l" r="r" t="t"/>
              <a:pathLst>
                <a:path extrusionOk="0" h="445769" w="948690">
                  <a:moveTo>
                    <a:pt x="948169" y="0"/>
                  </a:moveTo>
                  <a:lnTo>
                    <a:pt x="0" y="0"/>
                  </a:lnTo>
                  <a:lnTo>
                    <a:pt x="0" y="445198"/>
                  </a:lnTo>
                  <a:lnTo>
                    <a:pt x="948169" y="445198"/>
                  </a:lnTo>
                  <a:lnTo>
                    <a:pt x="948169" y="0"/>
                  </a:lnTo>
                  <a:close/>
                </a:path>
              </a:pathLst>
            </a:custGeom>
            <a:solidFill>
              <a:srgbClr val="4285F4">
                <a:alpha val="345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5" name="Google Shape;2235;p122"/>
            <p:cNvSpPr/>
            <p:nvPr/>
          </p:nvSpPr>
          <p:spPr>
            <a:xfrm>
              <a:off x="1647914" y="1263751"/>
              <a:ext cx="7562850" cy="2181225"/>
            </a:xfrm>
            <a:custGeom>
              <a:rect b="b" l="l" r="r" t="t"/>
              <a:pathLst>
                <a:path extrusionOk="0" h="2181225" w="7562850">
                  <a:moveTo>
                    <a:pt x="1070343" y="1869567"/>
                  </a:moveTo>
                  <a:lnTo>
                    <a:pt x="152400" y="1869567"/>
                  </a:lnTo>
                  <a:lnTo>
                    <a:pt x="152400" y="1818767"/>
                  </a:lnTo>
                  <a:lnTo>
                    <a:pt x="0" y="1894967"/>
                  </a:lnTo>
                  <a:lnTo>
                    <a:pt x="152400" y="1971167"/>
                  </a:lnTo>
                  <a:lnTo>
                    <a:pt x="152400" y="1920367"/>
                  </a:lnTo>
                  <a:lnTo>
                    <a:pt x="1070343" y="1920367"/>
                  </a:lnTo>
                  <a:lnTo>
                    <a:pt x="1070343" y="1869567"/>
                  </a:lnTo>
                  <a:close/>
                </a:path>
                <a:path extrusionOk="0" h="2181225" w="7562850">
                  <a:moveTo>
                    <a:pt x="3077273" y="1844167"/>
                  </a:moveTo>
                  <a:lnTo>
                    <a:pt x="1740903" y="1844167"/>
                  </a:lnTo>
                  <a:lnTo>
                    <a:pt x="1740903" y="1742567"/>
                  </a:lnTo>
                  <a:lnTo>
                    <a:pt x="1436103" y="1894967"/>
                  </a:lnTo>
                  <a:lnTo>
                    <a:pt x="1740903" y="2047367"/>
                  </a:lnTo>
                  <a:lnTo>
                    <a:pt x="1740903" y="1945767"/>
                  </a:lnTo>
                  <a:lnTo>
                    <a:pt x="3077273" y="1945767"/>
                  </a:lnTo>
                  <a:lnTo>
                    <a:pt x="3077273" y="1844167"/>
                  </a:lnTo>
                  <a:close/>
                </a:path>
                <a:path extrusionOk="0" h="2181225" w="7562850">
                  <a:moveTo>
                    <a:pt x="5084203" y="1818767"/>
                  </a:moveTo>
                  <a:lnTo>
                    <a:pt x="3900233" y="1818767"/>
                  </a:lnTo>
                  <a:lnTo>
                    <a:pt x="3900233" y="1666367"/>
                  </a:lnTo>
                  <a:lnTo>
                    <a:pt x="3443033" y="1894967"/>
                  </a:lnTo>
                  <a:lnTo>
                    <a:pt x="3900233" y="2123567"/>
                  </a:lnTo>
                  <a:lnTo>
                    <a:pt x="3900233" y="1971167"/>
                  </a:lnTo>
                  <a:lnTo>
                    <a:pt x="5084203" y="1971167"/>
                  </a:lnTo>
                  <a:lnTo>
                    <a:pt x="5084203" y="1818767"/>
                  </a:lnTo>
                  <a:close/>
                </a:path>
                <a:path extrusionOk="0" h="2181225" w="7562850">
                  <a:moveTo>
                    <a:pt x="7091134" y="1799717"/>
                  </a:moveTo>
                  <a:lnTo>
                    <a:pt x="6021463" y="1799717"/>
                  </a:lnTo>
                  <a:lnTo>
                    <a:pt x="6021463" y="1609217"/>
                  </a:lnTo>
                  <a:lnTo>
                    <a:pt x="5449963" y="1894967"/>
                  </a:lnTo>
                  <a:lnTo>
                    <a:pt x="6021463" y="2180717"/>
                  </a:lnTo>
                  <a:lnTo>
                    <a:pt x="6021463" y="1990217"/>
                  </a:lnTo>
                  <a:lnTo>
                    <a:pt x="7091134" y="1990217"/>
                  </a:lnTo>
                  <a:lnTo>
                    <a:pt x="7091134" y="1799717"/>
                  </a:lnTo>
                  <a:close/>
                </a:path>
                <a:path extrusionOk="0" h="2181225" w="7562850">
                  <a:moveTo>
                    <a:pt x="7562774" y="1353642"/>
                  </a:moveTo>
                  <a:lnTo>
                    <a:pt x="7372274" y="1354467"/>
                  </a:lnTo>
                  <a:lnTo>
                    <a:pt x="7366432" y="0"/>
                  </a:lnTo>
                  <a:lnTo>
                    <a:pt x="7175932" y="825"/>
                  </a:lnTo>
                  <a:lnTo>
                    <a:pt x="7181774" y="1355293"/>
                  </a:lnTo>
                  <a:lnTo>
                    <a:pt x="6991286" y="1356106"/>
                  </a:lnTo>
                  <a:lnTo>
                    <a:pt x="7279500" y="1926361"/>
                  </a:lnTo>
                  <a:lnTo>
                    <a:pt x="7514844" y="1450530"/>
                  </a:lnTo>
                  <a:lnTo>
                    <a:pt x="7562774" y="1353642"/>
                  </a:lnTo>
                  <a:close/>
                </a:path>
              </a:pathLst>
            </a:custGeom>
            <a:solidFill>
              <a:srgbClr val="4285F4">
                <a:alpha val="5019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236" name="Google Shape;2236;p122"/>
          <p:cNvSpPr/>
          <p:nvPr/>
        </p:nvSpPr>
        <p:spPr>
          <a:xfrm>
            <a:off x="1971257" y="3132926"/>
            <a:ext cx="622500" cy="4122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237" name="Google Shape;2237;p122"/>
          <p:cNvGrpSpPr/>
          <p:nvPr/>
        </p:nvGrpSpPr>
        <p:grpSpPr>
          <a:xfrm>
            <a:off x="2750353" y="3059277"/>
            <a:ext cx="3544487" cy="605790"/>
            <a:chOff x="3667137" y="4079036"/>
            <a:chExt cx="4725983" cy="807720"/>
          </a:xfrm>
        </p:grpSpPr>
        <p:sp>
          <p:nvSpPr>
            <p:cNvPr id="2238" name="Google Shape;2238;p122"/>
            <p:cNvSpPr/>
            <p:nvPr/>
          </p:nvSpPr>
          <p:spPr>
            <a:xfrm>
              <a:off x="3737143" y="4187060"/>
              <a:ext cx="732000" cy="6438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9" name="Google Shape;2239;p122"/>
            <p:cNvSpPr/>
            <p:nvPr/>
          </p:nvSpPr>
          <p:spPr>
            <a:xfrm>
              <a:off x="3667137" y="4079036"/>
              <a:ext cx="652779" cy="807720"/>
            </a:xfrm>
            <a:custGeom>
              <a:rect b="b" l="l" r="r" t="t"/>
              <a:pathLst>
                <a:path extrusionOk="0" h="807720" w="652779">
                  <a:moveTo>
                    <a:pt x="0" y="0"/>
                  </a:moveTo>
                  <a:lnTo>
                    <a:pt x="652316" y="0"/>
                  </a:lnTo>
                  <a:lnTo>
                    <a:pt x="652316" y="807707"/>
                  </a:lnTo>
                  <a:lnTo>
                    <a:pt x="0" y="807707"/>
                  </a:lnTo>
                  <a:lnTo>
                    <a:pt x="0" y="0"/>
                  </a:lnTo>
                  <a:close/>
                </a:path>
              </a:pathLst>
            </a:custGeom>
            <a:noFill/>
            <a:ln cap="flat" cmpd="sng" w="19050">
              <a:solidFill>
                <a:srgbClr val="5D4B3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40" name="Google Shape;2240;p122"/>
            <p:cNvSpPr/>
            <p:nvPr/>
          </p:nvSpPr>
          <p:spPr>
            <a:xfrm>
              <a:off x="5730593" y="4210402"/>
              <a:ext cx="726600" cy="5424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41" name="Google Shape;2241;p122"/>
            <p:cNvSpPr/>
            <p:nvPr/>
          </p:nvSpPr>
          <p:spPr>
            <a:xfrm>
              <a:off x="5650928" y="4079036"/>
              <a:ext cx="652779" cy="807720"/>
            </a:xfrm>
            <a:custGeom>
              <a:rect b="b" l="l" r="r" t="t"/>
              <a:pathLst>
                <a:path extrusionOk="0" h="807720" w="652779">
                  <a:moveTo>
                    <a:pt x="0" y="0"/>
                  </a:moveTo>
                  <a:lnTo>
                    <a:pt x="652316" y="0"/>
                  </a:lnTo>
                  <a:lnTo>
                    <a:pt x="652316" y="807707"/>
                  </a:lnTo>
                  <a:lnTo>
                    <a:pt x="0" y="807707"/>
                  </a:lnTo>
                  <a:lnTo>
                    <a:pt x="0" y="0"/>
                  </a:lnTo>
                  <a:close/>
                </a:path>
              </a:pathLst>
            </a:custGeom>
            <a:noFill/>
            <a:ln cap="flat" cmpd="sng" w="19050">
              <a:solidFill>
                <a:srgbClr val="5D4B3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42" name="Google Shape;2242;p122"/>
            <p:cNvSpPr/>
            <p:nvPr/>
          </p:nvSpPr>
          <p:spPr>
            <a:xfrm>
              <a:off x="7667420" y="4205280"/>
              <a:ext cx="725700" cy="5424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43" name="Google Shape;2243;p122"/>
            <p:cNvSpPr/>
            <p:nvPr/>
          </p:nvSpPr>
          <p:spPr>
            <a:xfrm>
              <a:off x="7591971" y="4079036"/>
              <a:ext cx="652779" cy="807720"/>
            </a:xfrm>
            <a:custGeom>
              <a:rect b="b" l="l" r="r" t="t"/>
              <a:pathLst>
                <a:path extrusionOk="0" h="807720" w="652779">
                  <a:moveTo>
                    <a:pt x="0" y="0"/>
                  </a:moveTo>
                  <a:lnTo>
                    <a:pt x="652316" y="0"/>
                  </a:lnTo>
                  <a:lnTo>
                    <a:pt x="652316" y="807707"/>
                  </a:lnTo>
                  <a:lnTo>
                    <a:pt x="0" y="807707"/>
                  </a:lnTo>
                  <a:lnTo>
                    <a:pt x="0" y="0"/>
                  </a:lnTo>
                  <a:close/>
                </a:path>
              </a:pathLst>
            </a:custGeom>
            <a:noFill/>
            <a:ln cap="flat" cmpd="sng" w="19050">
              <a:solidFill>
                <a:srgbClr val="5D4B3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244" name="Google Shape;2244;p122"/>
          <p:cNvSpPr/>
          <p:nvPr/>
        </p:nvSpPr>
        <p:spPr>
          <a:xfrm>
            <a:off x="6460291" y="3144525"/>
            <a:ext cx="411300" cy="4785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45" name="Google Shape;2245;p122"/>
          <p:cNvSpPr txBox="1"/>
          <p:nvPr/>
        </p:nvSpPr>
        <p:spPr>
          <a:xfrm>
            <a:off x="1535335" y="4391025"/>
            <a:ext cx="31062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800">
                <a:solidFill>
                  <a:schemeClr val="dk1"/>
                </a:solidFill>
                <a:latin typeface="Calibri"/>
                <a:ea typeface="Calibri"/>
                <a:cs typeface="Calibri"/>
                <a:sym typeface="Calibri"/>
              </a:rPr>
              <a:t>What happens if these are small?</a:t>
            </a:r>
            <a:endParaRPr sz="1800">
              <a:solidFill>
                <a:schemeClr val="dk1"/>
              </a:solidFill>
              <a:latin typeface="Calibri"/>
              <a:ea typeface="Calibri"/>
              <a:cs typeface="Calibri"/>
              <a:sym typeface="Calibri"/>
            </a:endParaRPr>
          </a:p>
        </p:txBody>
      </p:sp>
      <p:sp>
        <p:nvSpPr>
          <p:cNvPr id="2246" name="Google Shape;2246;p122"/>
          <p:cNvSpPr/>
          <p:nvPr/>
        </p:nvSpPr>
        <p:spPr>
          <a:xfrm>
            <a:off x="2959979" y="3642236"/>
            <a:ext cx="2978944" cy="750570"/>
          </a:xfrm>
          <a:custGeom>
            <a:rect b="b" l="l" r="r" t="t"/>
            <a:pathLst>
              <a:path extrusionOk="0" h="1000760" w="3971925">
                <a:moveTo>
                  <a:pt x="3971493" y="30429"/>
                </a:moveTo>
                <a:lnTo>
                  <a:pt x="3832796" y="0"/>
                </a:lnTo>
                <a:lnTo>
                  <a:pt x="3846017" y="52336"/>
                </a:lnTo>
                <a:lnTo>
                  <a:pt x="248932" y="961758"/>
                </a:lnTo>
                <a:lnTo>
                  <a:pt x="1921992" y="97205"/>
                </a:lnTo>
                <a:lnTo>
                  <a:pt x="1946783" y="145148"/>
                </a:lnTo>
                <a:lnTo>
                  <a:pt x="1998345" y="74434"/>
                </a:lnTo>
                <a:lnTo>
                  <a:pt x="2030450" y="30429"/>
                </a:lnTo>
                <a:lnTo>
                  <a:pt x="1888477" y="32321"/>
                </a:lnTo>
                <a:lnTo>
                  <a:pt x="1913242" y="80264"/>
                </a:lnTo>
                <a:lnTo>
                  <a:pt x="178803" y="976541"/>
                </a:lnTo>
                <a:lnTo>
                  <a:pt x="72402" y="155168"/>
                </a:lnTo>
                <a:lnTo>
                  <a:pt x="125945" y="148221"/>
                </a:lnTo>
                <a:lnTo>
                  <a:pt x="122123" y="142557"/>
                </a:lnTo>
                <a:lnTo>
                  <a:pt x="46647" y="30429"/>
                </a:lnTo>
                <a:lnTo>
                  <a:pt x="0" y="164541"/>
                </a:lnTo>
                <a:lnTo>
                  <a:pt x="53517" y="157607"/>
                </a:lnTo>
                <a:lnTo>
                  <a:pt x="161671" y="992466"/>
                </a:lnTo>
                <a:lnTo>
                  <a:pt x="171107" y="991247"/>
                </a:lnTo>
                <a:lnTo>
                  <a:pt x="173443" y="1000480"/>
                </a:lnTo>
                <a:lnTo>
                  <a:pt x="3850690" y="70789"/>
                </a:lnTo>
                <a:lnTo>
                  <a:pt x="3863924" y="123126"/>
                </a:lnTo>
                <a:lnTo>
                  <a:pt x="3949687" y="49212"/>
                </a:lnTo>
                <a:lnTo>
                  <a:pt x="3971493" y="30429"/>
                </a:lnTo>
                <a:close/>
              </a:path>
            </a:pathLst>
          </a:custGeom>
          <a:solidFill>
            <a:srgbClr val="5D4B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47" name="Google Shape;2247;p122"/>
          <p:cNvSpPr txBox="1"/>
          <p:nvPr/>
        </p:nvSpPr>
        <p:spPr>
          <a:xfrm>
            <a:off x="5454310" y="3889772"/>
            <a:ext cx="3003000" cy="948900"/>
          </a:xfrm>
          <a:prstGeom prst="rect">
            <a:avLst/>
          </a:prstGeom>
          <a:noFill/>
          <a:ln cap="flat" cmpd="sng" w="19050">
            <a:solidFill>
              <a:srgbClr val="93C47D"/>
            </a:solidFill>
            <a:prstDash val="solid"/>
            <a:round/>
            <a:headEnd len="sm" w="sm" type="none"/>
            <a:tailEnd len="sm" w="sm" type="none"/>
          </a:ln>
        </p:spPr>
        <p:txBody>
          <a:bodyPr anchorCtr="0" anchor="t" bIns="0" lIns="0" spcFirstLastPara="1" rIns="0" wrap="square" tIns="25250">
            <a:spAutoFit/>
          </a:bodyPr>
          <a:lstStyle/>
          <a:p>
            <a:pPr indent="0" lvl="0" marL="139700" marR="127000" rtl="0" algn="ctr">
              <a:lnSpc>
                <a:spcPct val="100000"/>
              </a:lnSpc>
              <a:spcBef>
                <a:spcPts val="0"/>
              </a:spcBef>
              <a:spcAft>
                <a:spcPts val="0"/>
              </a:spcAft>
              <a:buNone/>
            </a:pPr>
            <a:r>
              <a:rPr b="1" lang="en" sz="1500">
                <a:solidFill>
                  <a:schemeClr val="dk1"/>
                </a:solidFill>
                <a:latin typeface="Calibri"/>
                <a:ea typeface="Calibri"/>
                <a:cs typeface="Calibri"/>
                <a:sym typeface="Calibri"/>
              </a:rPr>
              <a:t>Vanishing gradient problem:  </a:t>
            </a:r>
            <a:r>
              <a:rPr lang="en" sz="1500">
                <a:solidFill>
                  <a:schemeClr val="dk1"/>
                </a:solidFill>
                <a:latin typeface="Calibri"/>
                <a:ea typeface="Calibri"/>
                <a:cs typeface="Calibri"/>
                <a:sym typeface="Calibri"/>
              </a:rPr>
              <a:t>When these are small, the gradient  signal gets smaller and smaller as it  backpropagates further</a:t>
            </a:r>
            <a:endParaRPr sz="1500">
              <a:solidFill>
                <a:schemeClr val="dk1"/>
              </a:solidFill>
              <a:latin typeface="Calibri"/>
              <a:ea typeface="Calibri"/>
              <a:cs typeface="Calibri"/>
              <a:sym typeface="Calibri"/>
            </a:endParaRPr>
          </a:p>
        </p:txBody>
      </p:sp>
      <p:sp>
        <p:nvSpPr>
          <p:cNvPr id="2248" name="Google Shape;2248;p122"/>
          <p:cNvSpPr txBox="1"/>
          <p:nvPr/>
        </p:nvSpPr>
        <p:spPr>
          <a:xfrm>
            <a:off x="363762" y="200025"/>
            <a:ext cx="70554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2800">
                <a:solidFill>
                  <a:schemeClr val="dk1"/>
                </a:solidFill>
                <a:latin typeface="Calibri"/>
                <a:ea typeface="Calibri"/>
                <a:cs typeface="Calibri"/>
                <a:sym typeface="Calibri"/>
              </a:rPr>
              <a:t>Vanishing gradient intuition</a:t>
            </a:r>
            <a:endParaRPr sz="2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p123"/>
          <p:cNvSpPr/>
          <p:nvPr/>
        </p:nvSpPr>
        <p:spPr>
          <a:xfrm>
            <a:off x="1871667" y="1780140"/>
            <a:ext cx="275100" cy="15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54" name="Google Shape;2254;p123"/>
          <p:cNvSpPr/>
          <p:nvPr/>
        </p:nvSpPr>
        <p:spPr>
          <a:xfrm>
            <a:off x="3386327" y="1763140"/>
            <a:ext cx="286200" cy="18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55" name="Google Shape;2255;p123"/>
          <p:cNvSpPr/>
          <p:nvPr/>
        </p:nvSpPr>
        <p:spPr>
          <a:xfrm>
            <a:off x="4868298" y="1763140"/>
            <a:ext cx="283200" cy="184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nvGrpSpPr>
          <p:cNvPr id="2256" name="Google Shape;2256;p123"/>
          <p:cNvGrpSpPr/>
          <p:nvPr/>
        </p:nvGrpSpPr>
        <p:grpSpPr>
          <a:xfrm>
            <a:off x="2038692" y="610695"/>
            <a:ext cx="5014751" cy="2160842"/>
            <a:chOff x="2718256" y="814260"/>
            <a:chExt cx="6686335" cy="2881122"/>
          </a:xfrm>
        </p:grpSpPr>
        <p:sp>
          <p:nvSpPr>
            <p:cNvPr id="2257" name="Google Shape;2257;p123"/>
            <p:cNvSpPr/>
            <p:nvPr/>
          </p:nvSpPr>
          <p:spPr>
            <a:xfrm>
              <a:off x="8485596" y="2378658"/>
              <a:ext cx="377100" cy="2181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58" name="Google Shape;2258;p123"/>
            <p:cNvSpPr/>
            <p:nvPr/>
          </p:nvSpPr>
          <p:spPr>
            <a:xfrm>
              <a:off x="7097877" y="1266850"/>
              <a:ext cx="1887220" cy="1947545"/>
            </a:xfrm>
            <a:custGeom>
              <a:rect b="b" l="l" r="r" t="t"/>
              <a:pathLst>
                <a:path extrusionOk="0" h="1947545" w="1887220">
                  <a:moveTo>
                    <a:pt x="1641208" y="1891868"/>
                  </a:moveTo>
                  <a:lnTo>
                    <a:pt x="1624876" y="1882343"/>
                  </a:lnTo>
                  <a:lnTo>
                    <a:pt x="1546364" y="1836534"/>
                  </a:lnTo>
                  <a:lnTo>
                    <a:pt x="1540522" y="1838071"/>
                  </a:lnTo>
                  <a:lnTo>
                    <a:pt x="1535226" y="1847164"/>
                  </a:lnTo>
                  <a:lnTo>
                    <a:pt x="1536763" y="1852993"/>
                  </a:lnTo>
                  <a:lnTo>
                    <a:pt x="1587068" y="1882343"/>
                  </a:lnTo>
                  <a:lnTo>
                    <a:pt x="0" y="1882343"/>
                  </a:lnTo>
                  <a:lnTo>
                    <a:pt x="0" y="1901393"/>
                  </a:lnTo>
                  <a:lnTo>
                    <a:pt x="1587068" y="1901393"/>
                  </a:lnTo>
                  <a:lnTo>
                    <a:pt x="1536763" y="1930742"/>
                  </a:lnTo>
                  <a:lnTo>
                    <a:pt x="1535226" y="1936572"/>
                  </a:lnTo>
                  <a:lnTo>
                    <a:pt x="1540522" y="1945665"/>
                  </a:lnTo>
                  <a:lnTo>
                    <a:pt x="1546364" y="1947189"/>
                  </a:lnTo>
                  <a:lnTo>
                    <a:pt x="1624876" y="1901393"/>
                  </a:lnTo>
                  <a:lnTo>
                    <a:pt x="1641208" y="1891868"/>
                  </a:lnTo>
                  <a:close/>
                </a:path>
                <a:path extrusionOk="0" h="1947545" w="1887220">
                  <a:moveTo>
                    <a:pt x="1886877" y="95173"/>
                  </a:moveTo>
                  <a:lnTo>
                    <a:pt x="1842947" y="18846"/>
                  </a:lnTo>
                  <a:lnTo>
                    <a:pt x="1832114" y="0"/>
                  </a:lnTo>
                  <a:lnTo>
                    <a:pt x="1776222" y="94513"/>
                  </a:lnTo>
                  <a:lnTo>
                    <a:pt x="1777720" y="100355"/>
                  </a:lnTo>
                  <a:lnTo>
                    <a:pt x="1786775" y="105714"/>
                  </a:lnTo>
                  <a:lnTo>
                    <a:pt x="1792617" y="104216"/>
                  </a:lnTo>
                  <a:lnTo>
                    <a:pt x="1822259" y="54076"/>
                  </a:lnTo>
                  <a:lnTo>
                    <a:pt x="1814525" y="1355331"/>
                  </a:lnTo>
                  <a:lnTo>
                    <a:pt x="1833575" y="1355445"/>
                  </a:lnTo>
                  <a:lnTo>
                    <a:pt x="1841309" y="54190"/>
                  </a:lnTo>
                  <a:lnTo>
                    <a:pt x="1870367" y="104673"/>
                  </a:lnTo>
                  <a:lnTo>
                    <a:pt x="1876183" y="106248"/>
                  </a:lnTo>
                  <a:lnTo>
                    <a:pt x="1885302" y="101003"/>
                  </a:lnTo>
                  <a:lnTo>
                    <a:pt x="1886877" y="95173"/>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59" name="Google Shape;2259;p123"/>
            <p:cNvSpPr/>
            <p:nvPr/>
          </p:nvSpPr>
          <p:spPr>
            <a:xfrm>
              <a:off x="8844737"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60" name="Google Shape;2260;p123"/>
            <p:cNvSpPr/>
            <p:nvPr/>
          </p:nvSpPr>
          <p:spPr>
            <a:xfrm>
              <a:off x="8844737"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61" name="Google Shape;2261;p123"/>
            <p:cNvSpPr/>
            <p:nvPr/>
          </p:nvSpPr>
          <p:spPr>
            <a:xfrm>
              <a:off x="8844737" y="3180587"/>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62" name="Google Shape;2262;p123"/>
            <p:cNvSpPr/>
            <p:nvPr/>
          </p:nvSpPr>
          <p:spPr>
            <a:xfrm>
              <a:off x="8844737"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63" name="Google Shape;2263;p123"/>
            <p:cNvSpPr/>
            <p:nvPr/>
          </p:nvSpPr>
          <p:spPr>
            <a:xfrm>
              <a:off x="8739034" y="2622232"/>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64" name="Google Shape;2264;p123"/>
            <p:cNvSpPr/>
            <p:nvPr/>
          </p:nvSpPr>
          <p:spPr>
            <a:xfrm>
              <a:off x="5090947" y="3103384"/>
              <a:ext cx="1641475" cy="111125"/>
            </a:xfrm>
            <a:custGeom>
              <a:rect b="b" l="l" r="r" t="t"/>
              <a:pathLst>
                <a:path extrusionOk="0" h="111125" w="1641475">
                  <a:moveTo>
                    <a:pt x="1603402" y="55333"/>
                  </a:moveTo>
                  <a:lnTo>
                    <a:pt x="1536763" y="94208"/>
                  </a:lnTo>
                  <a:lnTo>
                    <a:pt x="1535226" y="100037"/>
                  </a:lnTo>
                  <a:lnTo>
                    <a:pt x="1540535" y="109131"/>
                  </a:lnTo>
                  <a:lnTo>
                    <a:pt x="1546364" y="110655"/>
                  </a:lnTo>
                  <a:lnTo>
                    <a:pt x="162487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81" y="45808"/>
                  </a:moveTo>
                  <a:lnTo>
                    <a:pt x="1622310" y="45808"/>
                  </a:lnTo>
                  <a:lnTo>
                    <a:pt x="1622310" y="64858"/>
                  </a:lnTo>
                  <a:lnTo>
                    <a:pt x="1624878" y="64858"/>
                  </a:lnTo>
                  <a:lnTo>
                    <a:pt x="1641208" y="55333"/>
                  </a:lnTo>
                  <a:lnTo>
                    <a:pt x="1624881"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26" y="10629"/>
                  </a:lnTo>
                  <a:lnTo>
                    <a:pt x="1536763" y="16459"/>
                  </a:lnTo>
                  <a:lnTo>
                    <a:pt x="1603402" y="55333"/>
                  </a:lnTo>
                  <a:lnTo>
                    <a:pt x="1617510" y="47104"/>
                  </a:lnTo>
                  <a:lnTo>
                    <a:pt x="1622310" y="47104"/>
                  </a:lnTo>
                  <a:lnTo>
                    <a:pt x="1622310" y="45808"/>
                  </a:lnTo>
                  <a:lnTo>
                    <a:pt x="1624881"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65" name="Google Shape;2265;p123"/>
            <p:cNvSpPr/>
            <p:nvPr/>
          </p:nvSpPr>
          <p:spPr>
            <a:xfrm>
              <a:off x="6837807" y="2715755"/>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66" name="Google Shape;2266;p123"/>
            <p:cNvSpPr/>
            <p:nvPr/>
          </p:nvSpPr>
          <p:spPr>
            <a:xfrm>
              <a:off x="6837807" y="2948165"/>
              <a:ext cx="165300" cy="174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67" name="Google Shape;2267;p123"/>
            <p:cNvSpPr/>
            <p:nvPr/>
          </p:nvSpPr>
          <p:spPr>
            <a:xfrm>
              <a:off x="6837807" y="3180587"/>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68" name="Google Shape;2268;p123"/>
            <p:cNvSpPr/>
            <p:nvPr/>
          </p:nvSpPr>
          <p:spPr>
            <a:xfrm>
              <a:off x="6837807" y="3413010"/>
              <a:ext cx="165300" cy="174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69" name="Google Shape;2269;p123"/>
            <p:cNvSpPr/>
            <p:nvPr/>
          </p:nvSpPr>
          <p:spPr>
            <a:xfrm>
              <a:off x="6732117" y="2622232"/>
              <a:ext cx="365759" cy="1073150"/>
            </a:xfrm>
            <a:custGeom>
              <a:rect b="b" l="l" r="r" t="t"/>
              <a:pathLst>
                <a:path extrusionOk="0" h="1073150" w="365759">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70" name="Google Shape;2270;p123"/>
            <p:cNvSpPr/>
            <p:nvPr/>
          </p:nvSpPr>
          <p:spPr>
            <a:xfrm>
              <a:off x="2823946"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71" name="Google Shape;2271;p123"/>
            <p:cNvSpPr/>
            <p:nvPr/>
          </p:nvSpPr>
          <p:spPr>
            <a:xfrm>
              <a:off x="2823946"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72" name="Google Shape;2272;p123"/>
            <p:cNvSpPr/>
            <p:nvPr/>
          </p:nvSpPr>
          <p:spPr>
            <a:xfrm>
              <a:off x="2823946" y="3180587"/>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73" name="Google Shape;2273;p123"/>
            <p:cNvSpPr/>
            <p:nvPr/>
          </p:nvSpPr>
          <p:spPr>
            <a:xfrm>
              <a:off x="2823946"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74" name="Google Shape;2274;p123"/>
            <p:cNvSpPr/>
            <p:nvPr/>
          </p:nvSpPr>
          <p:spPr>
            <a:xfrm>
              <a:off x="2718256" y="2622232"/>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75" name="Google Shape;2275;p123"/>
            <p:cNvSpPr/>
            <p:nvPr/>
          </p:nvSpPr>
          <p:spPr>
            <a:xfrm>
              <a:off x="3084017" y="3103384"/>
              <a:ext cx="1641475" cy="111125"/>
            </a:xfrm>
            <a:custGeom>
              <a:rect b="b" l="l" r="r" t="t"/>
              <a:pathLst>
                <a:path extrusionOk="0" h="111125" w="1641475">
                  <a:moveTo>
                    <a:pt x="1603402" y="55333"/>
                  </a:moveTo>
                  <a:lnTo>
                    <a:pt x="1536763" y="94208"/>
                  </a:lnTo>
                  <a:lnTo>
                    <a:pt x="1535239" y="100037"/>
                  </a:lnTo>
                  <a:lnTo>
                    <a:pt x="1540535" y="109131"/>
                  </a:lnTo>
                  <a:lnTo>
                    <a:pt x="1546364" y="110655"/>
                  </a:lnTo>
                  <a:lnTo>
                    <a:pt x="1624888" y="64858"/>
                  </a:lnTo>
                  <a:lnTo>
                    <a:pt x="1622310" y="64858"/>
                  </a:lnTo>
                  <a:lnTo>
                    <a:pt x="1622310" y="63563"/>
                  </a:lnTo>
                  <a:lnTo>
                    <a:pt x="1617510" y="63563"/>
                  </a:lnTo>
                  <a:lnTo>
                    <a:pt x="1603402" y="55333"/>
                  </a:lnTo>
                  <a:close/>
                </a:path>
                <a:path extrusionOk="0" h="111125" w="1641475">
                  <a:moveTo>
                    <a:pt x="1587075" y="45808"/>
                  </a:moveTo>
                  <a:lnTo>
                    <a:pt x="0" y="45808"/>
                  </a:lnTo>
                  <a:lnTo>
                    <a:pt x="0" y="64858"/>
                  </a:lnTo>
                  <a:lnTo>
                    <a:pt x="1587075" y="64858"/>
                  </a:lnTo>
                  <a:lnTo>
                    <a:pt x="1603402" y="55333"/>
                  </a:lnTo>
                  <a:lnTo>
                    <a:pt x="1587075" y="45808"/>
                  </a:lnTo>
                  <a:close/>
                </a:path>
                <a:path extrusionOk="0" h="111125" w="1641475">
                  <a:moveTo>
                    <a:pt x="1624892" y="45808"/>
                  </a:moveTo>
                  <a:lnTo>
                    <a:pt x="1622310" y="45808"/>
                  </a:lnTo>
                  <a:lnTo>
                    <a:pt x="1622310" y="64858"/>
                  </a:lnTo>
                  <a:lnTo>
                    <a:pt x="1624888" y="64858"/>
                  </a:lnTo>
                  <a:lnTo>
                    <a:pt x="1641220" y="55333"/>
                  </a:lnTo>
                  <a:lnTo>
                    <a:pt x="1624892" y="45808"/>
                  </a:lnTo>
                  <a:close/>
                </a:path>
                <a:path extrusionOk="0" h="111125" w="1641475">
                  <a:moveTo>
                    <a:pt x="1617510" y="47104"/>
                  </a:moveTo>
                  <a:lnTo>
                    <a:pt x="1603402" y="55333"/>
                  </a:lnTo>
                  <a:lnTo>
                    <a:pt x="1617510" y="63563"/>
                  </a:lnTo>
                  <a:lnTo>
                    <a:pt x="1617510" y="47104"/>
                  </a:lnTo>
                  <a:close/>
                </a:path>
                <a:path extrusionOk="0" h="111125" w="1641475">
                  <a:moveTo>
                    <a:pt x="1622310" y="47104"/>
                  </a:moveTo>
                  <a:lnTo>
                    <a:pt x="1617510" y="47104"/>
                  </a:lnTo>
                  <a:lnTo>
                    <a:pt x="1617510" y="63563"/>
                  </a:lnTo>
                  <a:lnTo>
                    <a:pt x="1622310" y="63563"/>
                  </a:lnTo>
                  <a:lnTo>
                    <a:pt x="1622310" y="47104"/>
                  </a:lnTo>
                  <a:close/>
                </a:path>
                <a:path extrusionOk="0" h="111125" w="1641475">
                  <a:moveTo>
                    <a:pt x="1546364" y="0"/>
                  </a:moveTo>
                  <a:lnTo>
                    <a:pt x="1540535" y="1536"/>
                  </a:lnTo>
                  <a:lnTo>
                    <a:pt x="1535239" y="10629"/>
                  </a:lnTo>
                  <a:lnTo>
                    <a:pt x="1536763" y="16459"/>
                  </a:lnTo>
                  <a:lnTo>
                    <a:pt x="1603402" y="55333"/>
                  </a:lnTo>
                  <a:lnTo>
                    <a:pt x="1617510" y="47104"/>
                  </a:lnTo>
                  <a:lnTo>
                    <a:pt x="1622310" y="47104"/>
                  </a:lnTo>
                  <a:lnTo>
                    <a:pt x="1622310" y="45808"/>
                  </a:lnTo>
                  <a:lnTo>
                    <a:pt x="1624892" y="45808"/>
                  </a:lnTo>
                  <a:lnTo>
                    <a:pt x="1546364"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76" name="Google Shape;2276;p123"/>
            <p:cNvSpPr/>
            <p:nvPr/>
          </p:nvSpPr>
          <p:spPr>
            <a:xfrm>
              <a:off x="4830876" y="271575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77" name="Google Shape;2277;p123"/>
            <p:cNvSpPr/>
            <p:nvPr/>
          </p:nvSpPr>
          <p:spPr>
            <a:xfrm>
              <a:off x="4830876" y="2948165"/>
              <a:ext cx="165300" cy="17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78" name="Google Shape;2278;p123"/>
            <p:cNvSpPr/>
            <p:nvPr/>
          </p:nvSpPr>
          <p:spPr>
            <a:xfrm>
              <a:off x="4830876" y="3180587"/>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79" name="Google Shape;2279;p123"/>
            <p:cNvSpPr/>
            <p:nvPr/>
          </p:nvSpPr>
          <p:spPr>
            <a:xfrm>
              <a:off x="4830876" y="3413010"/>
              <a:ext cx="165300" cy="174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80" name="Google Shape;2280;p123"/>
            <p:cNvSpPr/>
            <p:nvPr/>
          </p:nvSpPr>
          <p:spPr>
            <a:xfrm>
              <a:off x="4725187" y="2622232"/>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8C151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81" name="Google Shape;2281;p123"/>
            <p:cNvSpPr/>
            <p:nvPr/>
          </p:nvSpPr>
          <p:spPr>
            <a:xfrm>
              <a:off x="3751833" y="2873277"/>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82" name="Google Shape;2282;p123"/>
            <p:cNvSpPr/>
            <p:nvPr/>
          </p:nvSpPr>
          <p:spPr>
            <a:xfrm>
              <a:off x="5775781" y="2873277"/>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83" name="Google Shape;2283;p123"/>
            <p:cNvSpPr/>
            <p:nvPr/>
          </p:nvSpPr>
          <p:spPr>
            <a:xfrm>
              <a:off x="7782710" y="2873277"/>
              <a:ext cx="288000" cy="1794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84" name="Google Shape;2284;p123"/>
            <p:cNvSpPr/>
            <p:nvPr/>
          </p:nvSpPr>
          <p:spPr>
            <a:xfrm>
              <a:off x="8578625" y="914677"/>
              <a:ext cx="666900" cy="2691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85" name="Google Shape;2285;p123"/>
            <p:cNvSpPr/>
            <p:nvPr/>
          </p:nvSpPr>
          <p:spPr>
            <a:xfrm>
              <a:off x="8455901" y="821689"/>
              <a:ext cx="948690" cy="445769"/>
            </a:xfrm>
            <a:custGeom>
              <a:rect b="b" l="l" r="r" t="t"/>
              <a:pathLst>
                <a:path extrusionOk="0" h="445769" w="948690">
                  <a:moveTo>
                    <a:pt x="948169" y="0"/>
                  </a:moveTo>
                  <a:lnTo>
                    <a:pt x="0" y="0"/>
                  </a:lnTo>
                  <a:lnTo>
                    <a:pt x="0" y="445198"/>
                  </a:lnTo>
                  <a:lnTo>
                    <a:pt x="948169" y="445198"/>
                  </a:lnTo>
                  <a:lnTo>
                    <a:pt x="948169" y="0"/>
                  </a:lnTo>
                  <a:close/>
                </a:path>
              </a:pathLst>
            </a:custGeom>
            <a:solidFill>
              <a:srgbClr val="4285F4">
                <a:alpha val="345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86" name="Google Shape;2286;p123"/>
            <p:cNvSpPr/>
            <p:nvPr/>
          </p:nvSpPr>
          <p:spPr>
            <a:xfrm>
              <a:off x="3084017" y="1266761"/>
              <a:ext cx="6130290" cy="2178050"/>
            </a:xfrm>
            <a:custGeom>
              <a:rect b="b" l="l" r="r" t="t"/>
              <a:pathLst>
                <a:path extrusionOk="0" h="2178050" w="6130290">
                  <a:moveTo>
                    <a:pt x="1641170" y="1860207"/>
                  </a:moveTo>
                  <a:lnTo>
                    <a:pt x="190500" y="1860207"/>
                  </a:lnTo>
                  <a:lnTo>
                    <a:pt x="190500" y="1796707"/>
                  </a:lnTo>
                  <a:lnTo>
                    <a:pt x="0" y="1891957"/>
                  </a:lnTo>
                  <a:lnTo>
                    <a:pt x="190500" y="1987207"/>
                  </a:lnTo>
                  <a:lnTo>
                    <a:pt x="190500" y="1923707"/>
                  </a:lnTo>
                  <a:lnTo>
                    <a:pt x="1641170" y="1923707"/>
                  </a:lnTo>
                  <a:lnTo>
                    <a:pt x="1641170" y="1860207"/>
                  </a:lnTo>
                  <a:close/>
                </a:path>
                <a:path extrusionOk="0" h="2178050" w="6130290">
                  <a:moveTo>
                    <a:pt x="3648100" y="1828457"/>
                  </a:moveTo>
                  <a:lnTo>
                    <a:pt x="2387930" y="1828457"/>
                  </a:lnTo>
                  <a:lnTo>
                    <a:pt x="2387930" y="1701457"/>
                  </a:lnTo>
                  <a:lnTo>
                    <a:pt x="2006930" y="1891957"/>
                  </a:lnTo>
                  <a:lnTo>
                    <a:pt x="2387930" y="2082457"/>
                  </a:lnTo>
                  <a:lnTo>
                    <a:pt x="2387930" y="1955457"/>
                  </a:lnTo>
                  <a:lnTo>
                    <a:pt x="3648100" y="1955457"/>
                  </a:lnTo>
                  <a:lnTo>
                    <a:pt x="3648100" y="1828457"/>
                  </a:lnTo>
                  <a:close/>
                </a:path>
                <a:path extrusionOk="0" h="2178050" w="6130290">
                  <a:moveTo>
                    <a:pt x="5655030" y="1796707"/>
                  </a:moveTo>
                  <a:lnTo>
                    <a:pt x="4585360" y="1796707"/>
                  </a:lnTo>
                  <a:lnTo>
                    <a:pt x="4585360" y="1606207"/>
                  </a:lnTo>
                  <a:lnTo>
                    <a:pt x="4013860" y="1891957"/>
                  </a:lnTo>
                  <a:lnTo>
                    <a:pt x="4585360" y="2177707"/>
                  </a:lnTo>
                  <a:lnTo>
                    <a:pt x="4585360" y="1987207"/>
                  </a:lnTo>
                  <a:lnTo>
                    <a:pt x="5655030" y="1987207"/>
                  </a:lnTo>
                  <a:lnTo>
                    <a:pt x="5655030" y="1796707"/>
                  </a:lnTo>
                  <a:close/>
                </a:path>
                <a:path extrusionOk="0" h="2178050" w="6130290">
                  <a:moveTo>
                    <a:pt x="6129909" y="1352245"/>
                  </a:moveTo>
                  <a:lnTo>
                    <a:pt x="5939409" y="1351991"/>
                  </a:lnTo>
                  <a:lnTo>
                    <a:pt x="5941225" y="254"/>
                  </a:lnTo>
                  <a:lnTo>
                    <a:pt x="5750725" y="0"/>
                  </a:lnTo>
                  <a:lnTo>
                    <a:pt x="5748909" y="1351737"/>
                  </a:lnTo>
                  <a:lnTo>
                    <a:pt x="5558409" y="1351470"/>
                  </a:lnTo>
                  <a:lnTo>
                    <a:pt x="5843397" y="1923351"/>
                  </a:lnTo>
                  <a:lnTo>
                    <a:pt x="6082246" y="1447228"/>
                  </a:lnTo>
                  <a:lnTo>
                    <a:pt x="6129909" y="1352245"/>
                  </a:lnTo>
                  <a:close/>
                </a:path>
              </a:pathLst>
            </a:custGeom>
            <a:solidFill>
              <a:srgbClr val="4285F4">
                <a:alpha val="5019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87" name="Google Shape;2287;p123"/>
            <p:cNvSpPr/>
            <p:nvPr/>
          </p:nvSpPr>
          <p:spPr>
            <a:xfrm>
              <a:off x="4855197" y="1259420"/>
              <a:ext cx="111125" cy="1363345"/>
            </a:xfrm>
            <a:custGeom>
              <a:rect b="b" l="l" r="r" t="t"/>
              <a:pathLst>
                <a:path extrusionOk="0" h="1363345" w="111125">
                  <a:moveTo>
                    <a:pt x="55444" y="37807"/>
                  </a:moveTo>
                  <a:lnTo>
                    <a:pt x="45892" y="54109"/>
                  </a:lnTo>
                  <a:lnTo>
                    <a:pt x="43345" y="1362798"/>
                  </a:lnTo>
                  <a:lnTo>
                    <a:pt x="62395" y="1362837"/>
                  </a:lnTo>
                  <a:lnTo>
                    <a:pt x="64841" y="106057"/>
                  </a:lnTo>
                  <a:lnTo>
                    <a:pt x="64910" y="54109"/>
                  </a:lnTo>
                  <a:lnTo>
                    <a:pt x="55444" y="37807"/>
                  </a:lnTo>
                  <a:close/>
                </a:path>
                <a:path extrusionOk="0" h="1363345" w="111125">
                  <a:moveTo>
                    <a:pt x="66472" y="18872"/>
                  </a:moveTo>
                  <a:lnTo>
                    <a:pt x="45961" y="18872"/>
                  </a:lnTo>
                  <a:lnTo>
                    <a:pt x="65011" y="18910"/>
                  </a:lnTo>
                  <a:lnTo>
                    <a:pt x="64942" y="54164"/>
                  </a:lnTo>
                  <a:lnTo>
                    <a:pt x="94183" y="104521"/>
                  </a:lnTo>
                  <a:lnTo>
                    <a:pt x="100012" y="106057"/>
                  </a:lnTo>
                  <a:lnTo>
                    <a:pt x="109118" y="100774"/>
                  </a:lnTo>
                  <a:lnTo>
                    <a:pt x="110655" y="94945"/>
                  </a:lnTo>
                  <a:lnTo>
                    <a:pt x="66472" y="18872"/>
                  </a:lnTo>
                  <a:close/>
                </a:path>
                <a:path extrusionOk="0" h="1363345" w="111125">
                  <a:moveTo>
                    <a:pt x="55511" y="0"/>
                  </a:moveTo>
                  <a:lnTo>
                    <a:pt x="0" y="94729"/>
                  </a:lnTo>
                  <a:lnTo>
                    <a:pt x="1524" y="100571"/>
                  </a:lnTo>
                  <a:lnTo>
                    <a:pt x="10604" y="105892"/>
                  </a:lnTo>
                  <a:lnTo>
                    <a:pt x="16446" y="104368"/>
                  </a:lnTo>
                  <a:lnTo>
                    <a:pt x="45860" y="54164"/>
                  </a:lnTo>
                  <a:lnTo>
                    <a:pt x="45961" y="18872"/>
                  </a:lnTo>
                  <a:lnTo>
                    <a:pt x="66472" y="18872"/>
                  </a:lnTo>
                  <a:lnTo>
                    <a:pt x="55511" y="0"/>
                  </a:lnTo>
                  <a:close/>
                </a:path>
                <a:path extrusionOk="0" h="1363345" w="111125">
                  <a:moveTo>
                    <a:pt x="65002" y="23685"/>
                  </a:moveTo>
                  <a:lnTo>
                    <a:pt x="47244" y="23685"/>
                  </a:lnTo>
                  <a:lnTo>
                    <a:pt x="63703" y="23710"/>
                  </a:lnTo>
                  <a:lnTo>
                    <a:pt x="55444" y="37807"/>
                  </a:lnTo>
                  <a:lnTo>
                    <a:pt x="64942" y="54164"/>
                  </a:lnTo>
                  <a:lnTo>
                    <a:pt x="65002" y="23685"/>
                  </a:lnTo>
                  <a:close/>
                </a:path>
                <a:path extrusionOk="0" h="1363345" w="111125">
                  <a:moveTo>
                    <a:pt x="45961" y="18872"/>
                  </a:moveTo>
                  <a:lnTo>
                    <a:pt x="45892" y="54109"/>
                  </a:lnTo>
                  <a:lnTo>
                    <a:pt x="55444" y="37807"/>
                  </a:lnTo>
                  <a:lnTo>
                    <a:pt x="47244" y="23685"/>
                  </a:lnTo>
                  <a:lnTo>
                    <a:pt x="65002" y="23685"/>
                  </a:lnTo>
                  <a:lnTo>
                    <a:pt x="65011" y="18910"/>
                  </a:lnTo>
                  <a:lnTo>
                    <a:pt x="45961" y="18872"/>
                  </a:lnTo>
                  <a:close/>
                </a:path>
                <a:path extrusionOk="0" h="1363345" w="111125">
                  <a:moveTo>
                    <a:pt x="47244" y="23685"/>
                  </a:moveTo>
                  <a:lnTo>
                    <a:pt x="55444" y="37807"/>
                  </a:lnTo>
                  <a:lnTo>
                    <a:pt x="63703" y="23710"/>
                  </a:lnTo>
                  <a:lnTo>
                    <a:pt x="47244" y="23685"/>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88" name="Google Shape;2288;p123"/>
            <p:cNvSpPr/>
            <p:nvPr/>
          </p:nvSpPr>
          <p:spPr>
            <a:xfrm>
              <a:off x="4550246" y="906532"/>
              <a:ext cx="685200" cy="2763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89" name="Google Shape;2289;p123"/>
            <p:cNvSpPr/>
            <p:nvPr/>
          </p:nvSpPr>
          <p:spPr>
            <a:xfrm>
              <a:off x="4436630" y="814260"/>
              <a:ext cx="948689" cy="445769"/>
            </a:xfrm>
            <a:custGeom>
              <a:rect b="b" l="l" r="r" t="t"/>
              <a:pathLst>
                <a:path extrusionOk="0" h="445769" w="948689">
                  <a:moveTo>
                    <a:pt x="948169" y="0"/>
                  </a:moveTo>
                  <a:lnTo>
                    <a:pt x="0" y="0"/>
                  </a:lnTo>
                  <a:lnTo>
                    <a:pt x="0" y="445198"/>
                  </a:lnTo>
                  <a:lnTo>
                    <a:pt x="948169" y="445198"/>
                  </a:lnTo>
                  <a:lnTo>
                    <a:pt x="948169" y="0"/>
                  </a:lnTo>
                  <a:close/>
                </a:path>
              </a:pathLst>
            </a:custGeom>
            <a:solidFill>
              <a:srgbClr val="E98300">
                <a:alpha val="345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290" name="Google Shape;2290;p123"/>
            <p:cNvSpPr/>
            <p:nvPr/>
          </p:nvSpPr>
          <p:spPr>
            <a:xfrm>
              <a:off x="3084017" y="1259204"/>
              <a:ext cx="2116454" cy="2185670"/>
            </a:xfrm>
            <a:custGeom>
              <a:rect b="b" l="l" r="r" t="t"/>
              <a:pathLst>
                <a:path extrusionOk="0" h="2185670" w="2116454">
                  <a:moveTo>
                    <a:pt x="1641170" y="1804263"/>
                  </a:moveTo>
                  <a:lnTo>
                    <a:pt x="571500" y="1804263"/>
                  </a:lnTo>
                  <a:lnTo>
                    <a:pt x="571500" y="1613763"/>
                  </a:lnTo>
                  <a:lnTo>
                    <a:pt x="0" y="1899513"/>
                  </a:lnTo>
                  <a:lnTo>
                    <a:pt x="571500" y="2185263"/>
                  </a:lnTo>
                  <a:lnTo>
                    <a:pt x="571500" y="1994763"/>
                  </a:lnTo>
                  <a:lnTo>
                    <a:pt x="1641170" y="1994763"/>
                  </a:lnTo>
                  <a:lnTo>
                    <a:pt x="1641170" y="1804263"/>
                  </a:lnTo>
                  <a:close/>
                </a:path>
                <a:path extrusionOk="0" h="2185670" w="2116454">
                  <a:moveTo>
                    <a:pt x="2116163" y="1356436"/>
                  </a:moveTo>
                  <a:lnTo>
                    <a:pt x="1925650" y="1356969"/>
                  </a:lnTo>
                  <a:lnTo>
                    <a:pt x="1921954" y="0"/>
                  </a:lnTo>
                  <a:lnTo>
                    <a:pt x="1731454" y="508"/>
                  </a:lnTo>
                  <a:lnTo>
                    <a:pt x="1735150" y="1357490"/>
                  </a:lnTo>
                  <a:lnTo>
                    <a:pt x="1544662" y="1357998"/>
                  </a:lnTo>
                  <a:lnTo>
                    <a:pt x="1831975" y="1928723"/>
                  </a:lnTo>
                  <a:lnTo>
                    <a:pt x="2068334" y="1452727"/>
                  </a:lnTo>
                  <a:lnTo>
                    <a:pt x="2116163" y="1356436"/>
                  </a:lnTo>
                  <a:close/>
                </a:path>
              </a:pathLst>
            </a:custGeom>
            <a:solidFill>
              <a:srgbClr val="E98300">
                <a:alpha val="5019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2291" name="Google Shape;2291;p123"/>
          <p:cNvSpPr txBox="1"/>
          <p:nvPr>
            <p:ph type="title"/>
          </p:nvPr>
        </p:nvSpPr>
        <p:spPr>
          <a:xfrm>
            <a:off x="438878" y="188600"/>
            <a:ext cx="59613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Why is vanishing gradient a problem?</a:t>
            </a:r>
            <a:endParaRPr/>
          </a:p>
        </p:txBody>
      </p:sp>
      <p:sp>
        <p:nvSpPr>
          <p:cNvPr id="2292" name="Google Shape;2292;p123"/>
          <p:cNvSpPr txBox="1"/>
          <p:nvPr/>
        </p:nvSpPr>
        <p:spPr>
          <a:xfrm>
            <a:off x="304720" y="3508962"/>
            <a:ext cx="8438100" cy="486300"/>
          </a:xfrm>
          <a:prstGeom prst="rect">
            <a:avLst/>
          </a:prstGeom>
          <a:noFill/>
          <a:ln cap="flat" cmpd="sng" w="19050">
            <a:solidFill>
              <a:srgbClr val="7F7F7F"/>
            </a:solidFill>
            <a:prstDash val="solid"/>
            <a:round/>
            <a:headEnd len="sm" w="sm" type="none"/>
            <a:tailEnd len="sm" w="sm" type="none"/>
          </a:ln>
        </p:spPr>
        <p:txBody>
          <a:bodyPr anchorCtr="0" anchor="t" bIns="0" lIns="0" spcFirstLastPara="1" rIns="0" wrap="square" tIns="24275">
            <a:spAutoFit/>
          </a:bodyPr>
          <a:lstStyle/>
          <a:p>
            <a:pPr indent="0" lvl="0" marL="0" marR="0" rtl="0" algn="ctr">
              <a:lnSpc>
                <a:spcPct val="100000"/>
              </a:lnSpc>
              <a:spcBef>
                <a:spcPts val="0"/>
              </a:spcBef>
              <a:spcAft>
                <a:spcPts val="0"/>
              </a:spcAft>
              <a:buNone/>
            </a:pPr>
            <a:r>
              <a:rPr lang="en" sz="1500">
                <a:solidFill>
                  <a:srgbClr val="4285F4"/>
                </a:solidFill>
                <a:latin typeface="Calibri"/>
                <a:ea typeface="Calibri"/>
                <a:cs typeface="Calibri"/>
                <a:sym typeface="Calibri"/>
              </a:rPr>
              <a:t>Gradient signal from far away </a:t>
            </a:r>
            <a:r>
              <a:rPr lang="en" sz="1500">
                <a:solidFill>
                  <a:srgbClr val="7F7F7F"/>
                </a:solidFill>
                <a:latin typeface="Calibri"/>
                <a:ea typeface="Calibri"/>
                <a:cs typeface="Calibri"/>
                <a:sym typeface="Calibri"/>
              </a:rPr>
              <a:t>is lost because it’s much smaller than </a:t>
            </a:r>
            <a:r>
              <a:rPr lang="en" sz="1500">
                <a:solidFill>
                  <a:srgbClr val="E98300"/>
                </a:solidFill>
                <a:latin typeface="Calibri"/>
                <a:ea typeface="Calibri"/>
                <a:cs typeface="Calibri"/>
                <a:sym typeface="Calibri"/>
              </a:rPr>
              <a:t>gradient signal from close-by</a:t>
            </a:r>
            <a:r>
              <a:rPr lang="en" sz="1500">
                <a:solidFill>
                  <a:srgbClr val="7F7F7F"/>
                </a:solidFill>
                <a:latin typeface="Calibri"/>
                <a:ea typeface="Calibri"/>
                <a:cs typeface="Calibri"/>
                <a:sym typeface="Calibri"/>
              </a:rPr>
              <a:t>.</a:t>
            </a:r>
            <a:endParaRPr sz="1500">
              <a:latin typeface="Calibri"/>
              <a:ea typeface="Calibri"/>
              <a:cs typeface="Calibri"/>
              <a:sym typeface="Calibri"/>
            </a:endParaRPr>
          </a:p>
          <a:p>
            <a:pPr indent="0" lvl="0" marL="0" marR="0" rtl="0" algn="ctr">
              <a:lnSpc>
                <a:spcPct val="100000"/>
              </a:lnSpc>
              <a:spcBef>
                <a:spcPts val="0"/>
              </a:spcBef>
              <a:spcAft>
                <a:spcPts val="0"/>
              </a:spcAft>
              <a:buNone/>
            </a:pPr>
            <a:r>
              <a:rPr lang="en" sz="1500">
                <a:solidFill>
                  <a:srgbClr val="7F7F7F"/>
                </a:solidFill>
                <a:latin typeface="Calibri"/>
                <a:ea typeface="Calibri"/>
                <a:cs typeface="Calibri"/>
                <a:sym typeface="Calibri"/>
              </a:rPr>
              <a:t>So, model weights are updated only with respect to </a:t>
            </a:r>
            <a:r>
              <a:rPr lang="en" sz="1500">
                <a:solidFill>
                  <a:srgbClr val="E98300"/>
                </a:solidFill>
                <a:latin typeface="Calibri"/>
                <a:ea typeface="Calibri"/>
                <a:cs typeface="Calibri"/>
                <a:sym typeface="Calibri"/>
              </a:rPr>
              <a:t>near effects</a:t>
            </a:r>
            <a:r>
              <a:rPr lang="en" sz="1500">
                <a:solidFill>
                  <a:srgbClr val="7F7F7F"/>
                </a:solidFill>
                <a:latin typeface="Calibri"/>
                <a:ea typeface="Calibri"/>
                <a:cs typeface="Calibri"/>
                <a:sym typeface="Calibri"/>
              </a:rPr>
              <a:t>, not </a:t>
            </a:r>
            <a:r>
              <a:rPr lang="en" sz="1500">
                <a:solidFill>
                  <a:srgbClr val="4285F4"/>
                </a:solidFill>
                <a:latin typeface="Calibri"/>
                <a:ea typeface="Calibri"/>
                <a:cs typeface="Calibri"/>
                <a:sym typeface="Calibri"/>
              </a:rPr>
              <a:t>long-term effects</a:t>
            </a:r>
            <a:r>
              <a:rPr lang="en" sz="1500">
                <a:solidFill>
                  <a:srgbClr val="7F7F7F"/>
                </a:solidFill>
                <a:latin typeface="Calibri"/>
                <a:ea typeface="Calibri"/>
                <a:cs typeface="Calibri"/>
                <a:sym typeface="Calibri"/>
              </a:rPr>
              <a:t>.</a:t>
            </a:r>
            <a:endParaRPr sz="1500">
              <a:latin typeface="Calibri"/>
              <a:ea typeface="Calibri"/>
              <a:cs typeface="Calibri"/>
              <a:sym typeface="Calibri"/>
            </a:endParaRPr>
          </a:p>
        </p:txBody>
      </p:sp>
      <p:sp>
        <p:nvSpPr>
          <p:cNvPr id="2293" name="Google Shape;2293;p123"/>
          <p:cNvSpPr/>
          <p:nvPr/>
        </p:nvSpPr>
        <p:spPr>
          <a:xfrm>
            <a:off x="3035208" y="2683116"/>
            <a:ext cx="1492090" cy="832484"/>
          </a:xfrm>
          <a:custGeom>
            <a:rect b="b" l="l" r="r" t="t"/>
            <a:pathLst>
              <a:path extrusionOk="0" h="1109979" w="1989454">
                <a:moveTo>
                  <a:pt x="115672" y="53275"/>
                </a:moveTo>
                <a:lnTo>
                  <a:pt x="106426" y="69937"/>
                </a:lnTo>
                <a:lnTo>
                  <a:pt x="1980082" y="1109459"/>
                </a:lnTo>
                <a:lnTo>
                  <a:pt x="1989328" y="1092796"/>
                </a:lnTo>
                <a:lnTo>
                  <a:pt x="115672" y="53275"/>
                </a:lnTo>
                <a:close/>
              </a:path>
              <a:path extrusionOk="0" h="1109979" w="1989454">
                <a:moveTo>
                  <a:pt x="0" y="0"/>
                </a:moveTo>
                <a:lnTo>
                  <a:pt x="80238" y="117132"/>
                </a:lnTo>
                <a:lnTo>
                  <a:pt x="106426" y="69937"/>
                </a:lnTo>
                <a:lnTo>
                  <a:pt x="95326" y="63779"/>
                </a:lnTo>
                <a:lnTo>
                  <a:pt x="104571" y="47116"/>
                </a:lnTo>
                <a:lnTo>
                  <a:pt x="119089" y="47116"/>
                </a:lnTo>
                <a:lnTo>
                  <a:pt x="141859" y="6083"/>
                </a:lnTo>
                <a:lnTo>
                  <a:pt x="0" y="0"/>
                </a:lnTo>
                <a:close/>
              </a:path>
              <a:path extrusionOk="0" h="1109979" w="1989454">
                <a:moveTo>
                  <a:pt x="104571" y="47116"/>
                </a:moveTo>
                <a:lnTo>
                  <a:pt x="95326" y="63779"/>
                </a:lnTo>
                <a:lnTo>
                  <a:pt x="106426" y="69937"/>
                </a:lnTo>
                <a:lnTo>
                  <a:pt x="115672" y="53275"/>
                </a:lnTo>
                <a:lnTo>
                  <a:pt x="104571" y="47116"/>
                </a:lnTo>
                <a:close/>
              </a:path>
              <a:path extrusionOk="0" h="1109979" w="1989454">
                <a:moveTo>
                  <a:pt x="119089" y="47116"/>
                </a:moveTo>
                <a:lnTo>
                  <a:pt x="104571" y="47116"/>
                </a:lnTo>
                <a:lnTo>
                  <a:pt x="115672" y="53275"/>
                </a:lnTo>
                <a:lnTo>
                  <a:pt x="119089" y="47116"/>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7" name="Shape 2297"/>
        <p:cNvGrpSpPr/>
        <p:nvPr/>
      </p:nvGrpSpPr>
      <p:grpSpPr>
        <a:xfrm>
          <a:off x="0" y="0"/>
          <a:ext cx="0" cy="0"/>
          <a:chOff x="0" y="0"/>
          <a:chExt cx="0" cy="0"/>
        </a:xfrm>
      </p:grpSpPr>
      <p:sp>
        <p:nvSpPr>
          <p:cNvPr id="2298" name="Google Shape;2298;p124"/>
          <p:cNvSpPr txBox="1"/>
          <p:nvPr>
            <p:ph type="title"/>
          </p:nvPr>
        </p:nvSpPr>
        <p:spPr>
          <a:xfrm>
            <a:off x="363775" y="200025"/>
            <a:ext cx="69990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Effect of vanishing gradient on RNN-LM</a:t>
            </a:r>
            <a:endParaRPr/>
          </a:p>
        </p:txBody>
      </p:sp>
      <p:sp>
        <p:nvSpPr>
          <p:cNvPr id="2299" name="Google Shape;2299;p124"/>
          <p:cNvSpPr txBox="1"/>
          <p:nvPr/>
        </p:nvSpPr>
        <p:spPr>
          <a:xfrm>
            <a:off x="325675" y="863726"/>
            <a:ext cx="8470200" cy="2820000"/>
          </a:xfrm>
          <a:prstGeom prst="rect">
            <a:avLst/>
          </a:prstGeom>
          <a:noFill/>
          <a:ln>
            <a:noFill/>
          </a:ln>
        </p:spPr>
        <p:txBody>
          <a:bodyPr anchorCtr="0" anchor="t" bIns="0" lIns="0" spcFirstLastPara="1" rIns="0" wrap="square" tIns="8075">
            <a:spAutoFit/>
          </a:bodyPr>
          <a:lstStyle/>
          <a:p>
            <a:pPr indent="-254000" lvl="0" marL="304800" marR="25400" rtl="0" algn="l">
              <a:lnSpc>
                <a:spcPct val="1004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LM task: </a:t>
            </a:r>
            <a:r>
              <a:rPr i="1" lang="en" sz="1800">
                <a:solidFill>
                  <a:schemeClr val="dk1"/>
                </a:solidFill>
                <a:latin typeface="Calibri"/>
                <a:ea typeface="Calibri"/>
                <a:cs typeface="Calibri"/>
                <a:sym typeface="Calibri"/>
              </a:rPr>
              <a:t>When she tried to print her </a:t>
            </a:r>
            <a:r>
              <a:rPr b="1" i="1" lang="en" sz="1800">
                <a:solidFill>
                  <a:srgbClr val="93C47D"/>
                </a:solidFill>
                <a:latin typeface="Calibri"/>
                <a:ea typeface="Calibri"/>
                <a:cs typeface="Calibri"/>
                <a:sym typeface="Calibri"/>
              </a:rPr>
              <a:t>tickets</a:t>
            </a:r>
            <a:r>
              <a:rPr i="1" lang="en" sz="1800">
                <a:solidFill>
                  <a:schemeClr val="dk1"/>
                </a:solidFill>
                <a:latin typeface="Calibri"/>
                <a:ea typeface="Calibri"/>
                <a:cs typeface="Calibri"/>
                <a:sym typeface="Calibri"/>
              </a:rPr>
              <a:t>, she found that the printer was out of toner.  She went to the stationery store to buy more toner. It was very overpriced. After  installing the toner into the printer, she finally printed her [MASK] </a:t>
            </a:r>
            <a:r>
              <a:rPr lang="en" sz="1800" u="sng">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8C1515"/>
              </a:buClr>
              <a:buSzPts val="2600"/>
              <a:buFont typeface="Times New Roman"/>
              <a:buNone/>
            </a:pPr>
            <a:r>
              <a:t/>
            </a:r>
            <a:endParaRPr sz="2600">
              <a:solidFill>
                <a:schemeClr val="dk1"/>
              </a:solidFill>
              <a:latin typeface="Calibri"/>
              <a:ea typeface="Calibri"/>
              <a:cs typeface="Calibri"/>
              <a:sym typeface="Calibri"/>
            </a:endParaRPr>
          </a:p>
          <a:p>
            <a:pPr indent="-254000" lvl="0" marL="304800" marR="584200" rtl="0" algn="l">
              <a:lnSpc>
                <a:spcPct val="1008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To learn from this training example, the RNN-LM needs to </a:t>
            </a:r>
            <a:r>
              <a:rPr b="1" lang="en" sz="1800">
                <a:solidFill>
                  <a:schemeClr val="dk1"/>
                </a:solidFill>
                <a:latin typeface="Calibri"/>
                <a:ea typeface="Calibri"/>
                <a:cs typeface="Calibri"/>
                <a:sym typeface="Calibri"/>
              </a:rPr>
              <a:t>model the dependency  </a:t>
            </a:r>
            <a:r>
              <a:rPr lang="en" sz="1800">
                <a:solidFill>
                  <a:schemeClr val="dk1"/>
                </a:solidFill>
                <a:latin typeface="Calibri"/>
                <a:ea typeface="Calibri"/>
                <a:cs typeface="Calibri"/>
                <a:sym typeface="Calibri"/>
              </a:rPr>
              <a:t>between </a:t>
            </a:r>
            <a:r>
              <a:rPr i="1" lang="en" sz="1800">
                <a:solidFill>
                  <a:schemeClr val="dk1"/>
                </a:solidFill>
                <a:latin typeface="Calibri"/>
                <a:ea typeface="Calibri"/>
                <a:cs typeface="Calibri"/>
                <a:sym typeface="Calibri"/>
              </a:rPr>
              <a:t>“tickets” </a:t>
            </a:r>
            <a:r>
              <a:rPr lang="en" sz="1800">
                <a:solidFill>
                  <a:schemeClr val="dk1"/>
                </a:solidFill>
                <a:latin typeface="Calibri"/>
                <a:ea typeface="Calibri"/>
                <a:cs typeface="Calibri"/>
                <a:sym typeface="Calibri"/>
              </a:rPr>
              <a:t>on the 7</a:t>
            </a:r>
            <a:r>
              <a:rPr baseline="30000" lang="en" sz="1800">
                <a:solidFill>
                  <a:schemeClr val="dk1"/>
                </a:solidFill>
                <a:latin typeface="Calibri"/>
                <a:ea typeface="Calibri"/>
                <a:cs typeface="Calibri"/>
                <a:sym typeface="Calibri"/>
              </a:rPr>
              <a:t>th </a:t>
            </a:r>
            <a:r>
              <a:rPr lang="en" sz="1800">
                <a:solidFill>
                  <a:schemeClr val="dk1"/>
                </a:solidFill>
                <a:latin typeface="Calibri"/>
                <a:ea typeface="Calibri"/>
                <a:cs typeface="Calibri"/>
                <a:sym typeface="Calibri"/>
              </a:rPr>
              <a:t>step and the target word </a:t>
            </a:r>
            <a:r>
              <a:rPr i="1" lang="en" sz="1800">
                <a:solidFill>
                  <a:schemeClr val="dk1"/>
                </a:solidFill>
                <a:latin typeface="Calibri"/>
                <a:ea typeface="Calibri"/>
                <a:cs typeface="Calibri"/>
                <a:sym typeface="Calibri"/>
              </a:rPr>
              <a:t>“tickets” </a:t>
            </a:r>
            <a:r>
              <a:rPr lang="en" sz="1800">
                <a:solidFill>
                  <a:schemeClr val="dk1"/>
                </a:solidFill>
                <a:latin typeface="Calibri"/>
                <a:ea typeface="Calibri"/>
                <a:cs typeface="Calibri"/>
                <a:sym typeface="Calibri"/>
              </a:rPr>
              <a:t>at the end.</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8C1515"/>
              </a:buClr>
              <a:buSzPts val="2600"/>
              <a:buFont typeface="Times New Roman"/>
              <a:buNone/>
            </a:pPr>
            <a:r>
              <a:t/>
            </a:r>
            <a:endParaRPr sz="2600">
              <a:solidFill>
                <a:schemeClr val="dk1"/>
              </a:solidFill>
              <a:latin typeface="Calibri"/>
              <a:ea typeface="Calibri"/>
              <a:cs typeface="Calibri"/>
              <a:sym typeface="Calibri"/>
            </a:endParaRPr>
          </a:p>
          <a:p>
            <a:pPr indent="-254000" lvl="0" marL="3048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But if gradient is small, the model </a:t>
            </a:r>
            <a:r>
              <a:rPr b="1" lang="en" sz="1800">
                <a:solidFill>
                  <a:schemeClr val="dk1"/>
                </a:solidFill>
                <a:latin typeface="Calibri"/>
                <a:ea typeface="Calibri"/>
                <a:cs typeface="Calibri"/>
                <a:sym typeface="Calibri"/>
              </a:rPr>
              <a:t>can’t learn this dependency</a:t>
            </a:r>
            <a:endParaRPr b="1" sz="1800">
              <a:solidFill>
                <a:schemeClr val="dk1"/>
              </a:solidFill>
              <a:latin typeface="Calibri"/>
              <a:ea typeface="Calibri"/>
              <a:cs typeface="Calibri"/>
              <a:sym typeface="Calibri"/>
            </a:endParaRPr>
          </a:p>
          <a:p>
            <a:pPr indent="-165100" lvl="1" marL="558800" marR="0" rtl="0" algn="l">
              <a:lnSpc>
                <a:spcPct val="100000"/>
              </a:lnSpc>
              <a:spcBef>
                <a:spcPts val="500"/>
              </a:spcBef>
              <a:spcAft>
                <a:spcPts val="0"/>
              </a:spcAft>
              <a:buClr>
                <a:schemeClr val="dk1"/>
              </a:buClr>
              <a:buSzPts val="1800"/>
              <a:buFont typeface="Calibri"/>
              <a:buChar char="•"/>
            </a:pPr>
            <a:r>
              <a:rPr i="0" lang="en" sz="1800" u="none" cap="none" strike="noStrike">
                <a:solidFill>
                  <a:schemeClr val="dk1"/>
                </a:solidFill>
                <a:latin typeface="Calibri"/>
                <a:ea typeface="Calibri"/>
                <a:cs typeface="Calibri"/>
                <a:sym typeface="Calibri"/>
              </a:rPr>
              <a:t>So, the model is </a:t>
            </a:r>
            <a:r>
              <a:rPr b="1" i="0" lang="en" sz="1800" u="none" cap="none" strike="noStrike">
                <a:solidFill>
                  <a:schemeClr val="dk1"/>
                </a:solidFill>
                <a:latin typeface="Calibri"/>
                <a:ea typeface="Calibri"/>
                <a:cs typeface="Calibri"/>
                <a:sym typeface="Calibri"/>
              </a:rPr>
              <a:t>unable to predict similar long-distance dependencies</a:t>
            </a:r>
            <a:r>
              <a:rPr i="0" lang="en" sz="1800" u="none" cap="none" strike="noStrike">
                <a:solidFill>
                  <a:schemeClr val="dk1"/>
                </a:solidFill>
                <a:latin typeface="Calibri"/>
                <a:ea typeface="Calibri"/>
                <a:cs typeface="Calibri"/>
                <a:sym typeface="Calibri"/>
              </a:rPr>
              <a:t> at test time</a:t>
            </a:r>
            <a:endParaRPr i="0" sz="1800" u="none" cap="none" strike="noStrike">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3" name="Shape 2303"/>
        <p:cNvGrpSpPr/>
        <p:nvPr/>
      </p:nvGrpSpPr>
      <p:grpSpPr>
        <a:xfrm>
          <a:off x="0" y="0"/>
          <a:ext cx="0" cy="0"/>
          <a:chOff x="0" y="0"/>
          <a:chExt cx="0" cy="0"/>
        </a:xfrm>
      </p:grpSpPr>
      <p:sp>
        <p:nvSpPr>
          <p:cNvPr id="2304" name="Google Shape;2304;p125"/>
          <p:cNvSpPr txBox="1"/>
          <p:nvPr>
            <p:ph type="title"/>
          </p:nvPr>
        </p:nvSpPr>
        <p:spPr>
          <a:xfrm>
            <a:off x="363775" y="200025"/>
            <a:ext cx="58062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Why is exploding gradient a problem?</a:t>
            </a:r>
            <a:endParaRPr/>
          </a:p>
        </p:txBody>
      </p:sp>
      <p:sp>
        <p:nvSpPr>
          <p:cNvPr id="2305" name="Google Shape;2305;p125"/>
          <p:cNvSpPr/>
          <p:nvPr/>
        </p:nvSpPr>
        <p:spPr>
          <a:xfrm>
            <a:off x="2705826" y="1658135"/>
            <a:ext cx="3464100" cy="383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306" name="Google Shape;2306;p125"/>
          <p:cNvSpPr txBox="1"/>
          <p:nvPr/>
        </p:nvSpPr>
        <p:spPr>
          <a:xfrm>
            <a:off x="363775" y="863726"/>
            <a:ext cx="7666800" cy="3541500"/>
          </a:xfrm>
          <a:prstGeom prst="rect">
            <a:avLst/>
          </a:prstGeom>
          <a:noFill/>
          <a:ln>
            <a:noFill/>
          </a:ln>
        </p:spPr>
        <p:txBody>
          <a:bodyPr anchorCtr="0" anchor="t" bIns="0" lIns="0" spcFirstLastPara="1" rIns="0" wrap="square" tIns="9525">
            <a:spAutoFit/>
          </a:bodyPr>
          <a:lstStyle/>
          <a:p>
            <a:pPr indent="-254000" lvl="0" marL="266700" marR="0" rtl="0" algn="l">
              <a:lnSpc>
                <a:spcPct val="100000"/>
              </a:lnSpc>
              <a:spcBef>
                <a:spcPts val="0"/>
              </a:spcBef>
              <a:spcAft>
                <a:spcPts val="0"/>
              </a:spcAft>
              <a:buClr>
                <a:schemeClr val="dk1"/>
              </a:buClr>
              <a:buSzPts val="1800"/>
              <a:buFont typeface="Calibri"/>
              <a:buChar char="•"/>
            </a:pPr>
            <a:r>
              <a:rPr lang="en" sz="1800">
                <a:latin typeface="Calibri"/>
                <a:ea typeface="Calibri"/>
                <a:cs typeface="Calibri"/>
                <a:sym typeface="Calibri"/>
              </a:rPr>
              <a:t>If the gradient becomes too big, then the SGD update step becomes too big:</a:t>
            </a:r>
            <a:endParaRPr sz="1800">
              <a:latin typeface="Calibri"/>
              <a:ea typeface="Calibri"/>
              <a:cs typeface="Calibri"/>
              <a:sym typeface="Calibri"/>
            </a:endParaRPr>
          </a:p>
          <a:p>
            <a:pPr indent="0" lvl="0" marL="1524000" marR="0" rtl="0" algn="ctr">
              <a:lnSpc>
                <a:spcPct val="100000"/>
              </a:lnSpc>
              <a:spcBef>
                <a:spcPts val="1400"/>
              </a:spcBef>
              <a:spcAft>
                <a:spcPts val="0"/>
              </a:spcAft>
              <a:buNone/>
            </a:pPr>
            <a:r>
              <a:rPr b="1" lang="en" sz="1500">
                <a:solidFill>
                  <a:schemeClr val="dk1"/>
                </a:solidFill>
                <a:latin typeface="Calibri"/>
                <a:ea typeface="Calibri"/>
                <a:cs typeface="Calibri"/>
                <a:sym typeface="Calibri"/>
              </a:rPr>
              <a:t>learning rate</a:t>
            </a:r>
            <a:endParaRPr b="1"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2300">
              <a:latin typeface="Calibri"/>
              <a:ea typeface="Calibri"/>
              <a:cs typeface="Calibri"/>
              <a:sym typeface="Calibri"/>
            </a:endParaRPr>
          </a:p>
          <a:p>
            <a:pPr indent="0" lvl="0" marL="4978400" marR="0" rtl="0" algn="l">
              <a:lnSpc>
                <a:spcPct val="100000"/>
              </a:lnSpc>
              <a:spcBef>
                <a:spcPts val="0"/>
              </a:spcBef>
              <a:spcAft>
                <a:spcPts val="0"/>
              </a:spcAft>
              <a:buNone/>
            </a:pPr>
            <a:r>
              <a:rPr b="1" lang="en" sz="1500">
                <a:solidFill>
                  <a:schemeClr val="dk1"/>
                </a:solidFill>
                <a:latin typeface="Calibri"/>
                <a:ea typeface="Calibri"/>
                <a:cs typeface="Calibri"/>
                <a:sym typeface="Calibri"/>
              </a:rPr>
              <a:t>gradient</a:t>
            </a:r>
            <a:endParaRPr b="1" sz="1500">
              <a:solidFill>
                <a:schemeClr val="dk1"/>
              </a:solidFill>
              <a:latin typeface="Calibri"/>
              <a:ea typeface="Calibri"/>
              <a:cs typeface="Calibri"/>
              <a:sym typeface="Calibri"/>
            </a:endParaRPr>
          </a:p>
          <a:p>
            <a:pPr indent="-254000" lvl="0" marL="266700" marR="0" rtl="0" algn="l">
              <a:lnSpc>
                <a:spcPct val="100800"/>
              </a:lnSpc>
              <a:spcBef>
                <a:spcPts val="1000"/>
              </a:spcBef>
              <a:spcAft>
                <a:spcPts val="0"/>
              </a:spcAft>
              <a:buClr>
                <a:schemeClr val="dk1"/>
              </a:buClr>
              <a:buSzPts val="1800"/>
              <a:buFont typeface="Calibri"/>
              <a:buChar char="•"/>
            </a:pPr>
            <a:r>
              <a:rPr lang="en" sz="1800">
                <a:latin typeface="Calibri"/>
                <a:ea typeface="Calibri"/>
                <a:cs typeface="Calibri"/>
                <a:sym typeface="Calibri"/>
              </a:rPr>
              <a:t>This can cause </a:t>
            </a:r>
            <a:r>
              <a:rPr b="1" lang="en" sz="1800">
                <a:solidFill>
                  <a:schemeClr val="dk1"/>
                </a:solidFill>
                <a:latin typeface="Calibri"/>
                <a:ea typeface="Calibri"/>
                <a:cs typeface="Calibri"/>
                <a:sym typeface="Calibri"/>
              </a:rPr>
              <a:t>bad updates</a:t>
            </a:r>
            <a:r>
              <a:rPr lang="en" sz="1800">
                <a:latin typeface="Calibri"/>
                <a:ea typeface="Calibri"/>
                <a:cs typeface="Calibri"/>
                <a:sym typeface="Calibri"/>
              </a:rPr>
              <a:t>: we take too large a step and reach a weird and bad  parameter configuration (with large loss)</a:t>
            </a:r>
            <a:endParaRPr sz="1800">
              <a:latin typeface="Calibri"/>
              <a:ea typeface="Calibri"/>
              <a:cs typeface="Calibri"/>
              <a:sym typeface="Calibri"/>
            </a:endParaRPr>
          </a:p>
          <a:p>
            <a:pPr indent="-165100" lvl="1" marL="520700" marR="0" rtl="0" algn="l">
              <a:lnSpc>
                <a:spcPct val="100000"/>
              </a:lnSpc>
              <a:spcBef>
                <a:spcPts val="500"/>
              </a:spcBef>
              <a:spcAft>
                <a:spcPts val="0"/>
              </a:spcAft>
              <a:buClr>
                <a:schemeClr val="dk1"/>
              </a:buClr>
              <a:buSzPts val="1800"/>
              <a:buFont typeface="Calibri"/>
              <a:buChar char="•"/>
            </a:pPr>
            <a:r>
              <a:rPr i="0" lang="en" sz="1800" u="none" cap="none" strike="noStrike">
                <a:latin typeface="Calibri"/>
                <a:ea typeface="Calibri"/>
                <a:cs typeface="Calibri"/>
                <a:sym typeface="Calibri"/>
              </a:rPr>
              <a:t>You think you’ve found a hill to climb, but suddenly you’re in Iowa</a:t>
            </a:r>
            <a:endParaRPr i="0"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7C92"/>
              </a:buClr>
              <a:buSzPts val="2600"/>
              <a:buFont typeface="Times New Roman"/>
              <a:buNone/>
            </a:pPr>
            <a:r>
              <a:t/>
            </a:r>
            <a:endParaRPr i="0" sz="2600" u="none" cap="none" strike="noStrike">
              <a:latin typeface="Calibri"/>
              <a:ea typeface="Calibri"/>
              <a:cs typeface="Calibri"/>
              <a:sym typeface="Calibri"/>
            </a:endParaRPr>
          </a:p>
          <a:p>
            <a:pPr indent="-254000" lvl="0" marL="266700" marR="1651000" rtl="0" algn="l">
              <a:lnSpc>
                <a:spcPct val="100000"/>
              </a:lnSpc>
              <a:spcBef>
                <a:spcPts val="0"/>
              </a:spcBef>
              <a:spcAft>
                <a:spcPts val="0"/>
              </a:spcAft>
              <a:buClr>
                <a:schemeClr val="dk1"/>
              </a:buClr>
              <a:buSzPts val="1800"/>
              <a:buFont typeface="Calibri"/>
              <a:buChar char="•"/>
            </a:pPr>
            <a:r>
              <a:rPr lang="en" sz="1800">
                <a:latin typeface="Calibri"/>
                <a:ea typeface="Calibri"/>
                <a:cs typeface="Calibri"/>
                <a:sym typeface="Calibri"/>
              </a:rPr>
              <a:t>In the worst case, this will result in </a:t>
            </a:r>
            <a:r>
              <a:rPr b="1" lang="en" sz="1800">
                <a:solidFill>
                  <a:schemeClr val="dk1"/>
                </a:solidFill>
                <a:latin typeface="Calibri"/>
                <a:ea typeface="Calibri"/>
                <a:cs typeface="Calibri"/>
                <a:sym typeface="Calibri"/>
              </a:rPr>
              <a:t>Inf</a:t>
            </a:r>
            <a:r>
              <a:rPr lang="en" sz="1800">
                <a:solidFill>
                  <a:schemeClr val="dk1"/>
                </a:solidFill>
                <a:latin typeface="Calibri"/>
                <a:ea typeface="Calibri"/>
                <a:cs typeface="Calibri"/>
                <a:sym typeface="Calibri"/>
              </a:rPr>
              <a:t> or </a:t>
            </a:r>
            <a:r>
              <a:rPr b="1" lang="en" sz="1800">
                <a:solidFill>
                  <a:schemeClr val="dk1"/>
                </a:solidFill>
                <a:latin typeface="Calibri"/>
                <a:ea typeface="Calibri"/>
                <a:cs typeface="Calibri"/>
                <a:sym typeface="Calibri"/>
              </a:rPr>
              <a:t>NaN</a:t>
            </a:r>
            <a:r>
              <a:rPr lang="en" sz="1800">
                <a:solidFill>
                  <a:srgbClr val="C00000"/>
                </a:solidFill>
                <a:latin typeface="Calibri"/>
                <a:ea typeface="Calibri"/>
                <a:cs typeface="Calibri"/>
                <a:sym typeface="Calibri"/>
              </a:rPr>
              <a:t> </a:t>
            </a:r>
            <a:r>
              <a:rPr lang="en" sz="1800">
                <a:latin typeface="Calibri"/>
                <a:ea typeface="Calibri"/>
                <a:cs typeface="Calibri"/>
                <a:sym typeface="Calibri"/>
              </a:rPr>
              <a:t>in your network  (then you have to restart training from an earlier checkpoint)</a:t>
            </a:r>
            <a:endParaRPr sz="1800">
              <a:latin typeface="Calibri"/>
              <a:ea typeface="Calibri"/>
              <a:cs typeface="Calibri"/>
              <a:sym typeface="Calibri"/>
            </a:endParaRPr>
          </a:p>
        </p:txBody>
      </p:sp>
      <p:grpSp>
        <p:nvGrpSpPr>
          <p:cNvPr id="2307" name="Google Shape;2307;p125"/>
          <p:cNvGrpSpPr/>
          <p:nvPr/>
        </p:nvGrpSpPr>
        <p:grpSpPr>
          <a:xfrm>
            <a:off x="4845553" y="1591408"/>
            <a:ext cx="1328743" cy="588407"/>
            <a:chOff x="6460737" y="2121877"/>
            <a:chExt cx="1771657" cy="784542"/>
          </a:xfrm>
        </p:grpSpPr>
        <p:sp>
          <p:nvSpPr>
            <p:cNvPr id="2308" name="Google Shape;2308;p125"/>
            <p:cNvSpPr/>
            <p:nvPr/>
          </p:nvSpPr>
          <p:spPr>
            <a:xfrm>
              <a:off x="6870954" y="2756559"/>
              <a:ext cx="1361440" cy="149860"/>
            </a:xfrm>
            <a:custGeom>
              <a:rect b="b" l="l" r="r" t="t"/>
              <a:pathLst>
                <a:path extrusionOk="0" h="149860" w="1361440">
                  <a:moveTo>
                    <a:pt x="1361380" y="2"/>
                  </a:moveTo>
                  <a:lnTo>
                    <a:pt x="1358349" y="29168"/>
                  </a:lnTo>
                  <a:lnTo>
                    <a:pt x="1350082" y="52985"/>
                  </a:lnTo>
                  <a:lnTo>
                    <a:pt x="1337819" y="69043"/>
                  </a:lnTo>
                  <a:lnTo>
                    <a:pt x="1322800" y="74932"/>
                  </a:lnTo>
                  <a:lnTo>
                    <a:pt x="719280" y="74930"/>
                  </a:lnTo>
                  <a:lnTo>
                    <a:pt x="704260" y="80819"/>
                  </a:lnTo>
                  <a:lnTo>
                    <a:pt x="691994" y="96877"/>
                  </a:lnTo>
                  <a:lnTo>
                    <a:pt x="683724" y="120694"/>
                  </a:lnTo>
                  <a:lnTo>
                    <a:pt x="680692" y="149861"/>
                  </a:lnTo>
                  <a:lnTo>
                    <a:pt x="677660" y="120694"/>
                  </a:lnTo>
                  <a:lnTo>
                    <a:pt x="669390" y="96877"/>
                  </a:lnTo>
                  <a:lnTo>
                    <a:pt x="657125" y="80819"/>
                  </a:lnTo>
                  <a:lnTo>
                    <a:pt x="642105" y="74930"/>
                  </a:lnTo>
                  <a:lnTo>
                    <a:pt x="38587" y="74930"/>
                  </a:lnTo>
                  <a:lnTo>
                    <a:pt x="23567" y="69042"/>
                  </a:lnTo>
                  <a:lnTo>
                    <a:pt x="11302" y="52984"/>
                  </a:lnTo>
                  <a:lnTo>
                    <a:pt x="3032" y="29166"/>
                  </a:lnTo>
                  <a:lnTo>
                    <a:pt x="0" y="0"/>
                  </a:lnTo>
                </a:path>
              </a:pathLst>
            </a:custGeom>
            <a:noFill/>
            <a:ln cap="flat" cmpd="sng" w="19050">
              <a:solidFill>
                <a:srgbClr val="00B0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309" name="Google Shape;2309;p125"/>
            <p:cNvSpPr/>
            <p:nvPr/>
          </p:nvSpPr>
          <p:spPr>
            <a:xfrm>
              <a:off x="6460737" y="2121877"/>
              <a:ext cx="308609" cy="149860"/>
            </a:xfrm>
            <a:custGeom>
              <a:rect b="b" l="l" r="r" t="t"/>
              <a:pathLst>
                <a:path extrusionOk="0" h="149860" w="308609">
                  <a:moveTo>
                    <a:pt x="0" y="149859"/>
                  </a:moveTo>
                  <a:lnTo>
                    <a:pt x="3032" y="120693"/>
                  </a:lnTo>
                  <a:lnTo>
                    <a:pt x="11301" y="96876"/>
                  </a:lnTo>
                  <a:lnTo>
                    <a:pt x="23567" y="80817"/>
                  </a:lnTo>
                  <a:lnTo>
                    <a:pt x="38587" y="74929"/>
                  </a:lnTo>
                  <a:lnTo>
                    <a:pt x="115575" y="74929"/>
                  </a:lnTo>
                  <a:lnTo>
                    <a:pt x="130594" y="69041"/>
                  </a:lnTo>
                  <a:lnTo>
                    <a:pt x="142860" y="52983"/>
                  </a:lnTo>
                  <a:lnTo>
                    <a:pt x="151129" y="29165"/>
                  </a:lnTo>
                  <a:lnTo>
                    <a:pt x="154162" y="0"/>
                  </a:lnTo>
                  <a:lnTo>
                    <a:pt x="157194" y="29165"/>
                  </a:lnTo>
                  <a:lnTo>
                    <a:pt x="165463" y="52983"/>
                  </a:lnTo>
                  <a:lnTo>
                    <a:pt x="177729" y="69041"/>
                  </a:lnTo>
                  <a:lnTo>
                    <a:pt x="192749" y="74929"/>
                  </a:lnTo>
                  <a:lnTo>
                    <a:pt x="269737" y="74929"/>
                  </a:lnTo>
                  <a:lnTo>
                    <a:pt x="284756" y="80817"/>
                  </a:lnTo>
                  <a:lnTo>
                    <a:pt x="297022" y="96876"/>
                  </a:lnTo>
                  <a:lnTo>
                    <a:pt x="305291" y="120693"/>
                  </a:lnTo>
                  <a:lnTo>
                    <a:pt x="308324" y="149859"/>
                  </a:lnTo>
                </a:path>
              </a:pathLst>
            </a:custGeom>
            <a:noFill/>
            <a:ln cap="flat" cmpd="sng" w="19050">
              <a:solidFill>
                <a:srgbClr val="93C4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3" name="Shape 2313"/>
        <p:cNvGrpSpPr/>
        <p:nvPr/>
      </p:nvGrpSpPr>
      <p:grpSpPr>
        <a:xfrm>
          <a:off x="0" y="0"/>
          <a:ext cx="0" cy="0"/>
          <a:chOff x="0" y="0"/>
          <a:chExt cx="0" cy="0"/>
        </a:xfrm>
      </p:grpSpPr>
      <p:sp>
        <p:nvSpPr>
          <p:cNvPr id="2314" name="Google Shape;2314;p126"/>
          <p:cNvSpPr txBox="1"/>
          <p:nvPr>
            <p:ph type="title"/>
          </p:nvPr>
        </p:nvSpPr>
        <p:spPr>
          <a:xfrm>
            <a:off x="363775" y="200025"/>
            <a:ext cx="74031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Gradient clipping: solution for exploding gradient</a:t>
            </a:r>
            <a:endParaRPr/>
          </a:p>
        </p:txBody>
      </p:sp>
      <p:sp>
        <p:nvSpPr>
          <p:cNvPr id="2315" name="Google Shape;2315;p126"/>
          <p:cNvSpPr txBox="1"/>
          <p:nvPr/>
        </p:nvSpPr>
        <p:spPr>
          <a:xfrm>
            <a:off x="363775" y="863726"/>
            <a:ext cx="8142600" cy="563700"/>
          </a:xfrm>
          <a:prstGeom prst="rect">
            <a:avLst/>
          </a:prstGeom>
          <a:noFill/>
          <a:ln>
            <a:noFill/>
          </a:ln>
        </p:spPr>
        <p:txBody>
          <a:bodyPr anchorCtr="0" anchor="t" bIns="0" lIns="0" spcFirstLastPara="1" rIns="0" wrap="square" tIns="9525">
            <a:spAutoFit/>
          </a:bodyPr>
          <a:lstStyle/>
          <a:p>
            <a:pPr indent="-254000" lvl="0" marL="266700" marR="0" rtl="0" algn="l">
              <a:lnSpc>
                <a:spcPct val="100000"/>
              </a:lnSpc>
              <a:spcBef>
                <a:spcPts val="0"/>
              </a:spcBef>
              <a:spcAft>
                <a:spcPts val="0"/>
              </a:spcAft>
              <a:buClr>
                <a:schemeClr val="dk1"/>
              </a:buClr>
              <a:buSzPts val="1800"/>
              <a:buFont typeface="Times New Roman"/>
              <a:buChar char="•"/>
            </a:pPr>
            <a:r>
              <a:rPr b="1" lang="en" sz="1800">
                <a:solidFill>
                  <a:schemeClr val="dk1"/>
                </a:solidFill>
                <a:latin typeface="Calibri"/>
                <a:ea typeface="Calibri"/>
                <a:cs typeface="Calibri"/>
                <a:sym typeface="Calibri"/>
              </a:rPr>
              <a:t>Gradient clipping</a:t>
            </a:r>
            <a:r>
              <a:rPr lang="en" sz="1800">
                <a:solidFill>
                  <a:schemeClr val="dk1"/>
                </a:solidFill>
                <a:latin typeface="Calibri"/>
                <a:ea typeface="Calibri"/>
                <a:cs typeface="Calibri"/>
                <a:sym typeface="Calibri"/>
              </a:rPr>
              <a:t>: if the norm of the gradient is greater than some threshold, scale it  down before applying SGD update</a:t>
            </a:r>
            <a:endParaRPr sz="1800">
              <a:solidFill>
                <a:schemeClr val="dk1"/>
              </a:solidFill>
              <a:latin typeface="Calibri"/>
              <a:ea typeface="Calibri"/>
              <a:cs typeface="Calibri"/>
              <a:sym typeface="Calibri"/>
            </a:endParaRPr>
          </a:p>
        </p:txBody>
      </p:sp>
      <p:sp>
        <p:nvSpPr>
          <p:cNvPr id="2316" name="Google Shape;2316;p126"/>
          <p:cNvSpPr txBox="1"/>
          <p:nvPr/>
        </p:nvSpPr>
        <p:spPr>
          <a:xfrm>
            <a:off x="363775" y="3444621"/>
            <a:ext cx="8286300" cy="1243200"/>
          </a:xfrm>
          <a:prstGeom prst="rect">
            <a:avLst/>
          </a:prstGeom>
          <a:noFill/>
          <a:ln>
            <a:noFill/>
          </a:ln>
        </p:spPr>
        <p:txBody>
          <a:bodyPr anchorCtr="0" anchor="t" bIns="0" lIns="0" spcFirstLastPara="1" rIns="0" wrap="square" tIns="9525">
            <a:spAutoFit/>
          </a:bodyPr>
          <a:lstStyle/>
          <a:p>
            <a:pPr indent="-254000" lvl="0" marL="266700" marR="0" rtl="0" algn="l">
              <a:lnSpc>
                <a:spcPct val="100000"/>
              </a:lnSpc>
              <a:spcBef>
                <a:spcPts val="0"/>
              </a:spcBef>
              <a:spcAft>
                <a:spcPts val="0"/>
              </a:spcAft>
              <a:buClr>
                <a:schemeClr val="dk1"/>
              </a:buClr>
              <a:buSzPts val="1800"/>
              <a:buFont typeface="Times New Roman"/>
              <a:buChar char="•"/>
            </a:pPr>
            <a:r>
              <a:rPr b="1" lang="en" sz="1800">
                <a:solidFill>
                  <a:schemeClr val="dk1"/>
                </a:solidFill>
                <a:latin typeface="Calibri"/>
                <a:ea typeface="Calibri"/>
                <a:cs typeface="Calibri"/>
                <a:sym typeface="Calibri"/>
              </a:rPr>
              <a:t>Intuition</a:t>
            </a:r>
            <a:r>
              <a:rPr lang="en" sz="1800">
                <a:solidFill>
                  <a:schemeClr val="dk1"/>
                </a:solidFill>
                <a:latin typeface="Calibri"/>
                <a:ea typeface="Calibri"/>
                <a:cs typeface="Calibri"/>
                <a:sym typeface="Calibri"/>
              </a:rPr>
              <a:t>: take a step in the same direction, but a smaller step</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8C1515"/>
              </a:buClr>
              <a:buSzPts val="2600"/>
              <a:buFont typeface="Times New Roman"/>
              <a:buNone/>
            </a:pPr>
            <a:r>
              <a:t/>
            </a:r>
            <a:endParaRPr sz="2600">
              <a:solidFill>
                <a:schemeClr val="dk1"/>
              </a:solidFill>
              <a:latin typeface="Calibri"/>
              <a:ea typeface="Calibri"/>
              <a:cs typeface="Calibri"/>
              <a:sym typeface="Calibri"/>
            </a:endParaRPr>
          </a:p>
          <a:p>
            <a:pPr indent="-254000" lvl="0" marL="266700" marR="0" rtl="0" algn="l">
              <a:lnSpc>
                <a:spcPct val="1008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In practice, remembering to clip gradients is important, but exploding gradients are an  easy problem to solve</a:t>
            </a:r>
            <a:endParaRPr sz="1800">
              <a:solidFill>
                <a:schemeClr val="dk1"/>
              </a:solidFill>
              <a:latin typeface="Calibri"/>
              <a:ea typeface="Calibri"/>
              <a:cs typeface="Calibri"/>
              <a:sym typeface="Calibri"/>
            </a:endParaRPr>
          </a:p>
        </p:txBody>
      </p:sp>
      <p:sp>
        <p:nvSpPr>
          <p:cNvPr id="2317" name="Google Shape;2317;p126"/>
          <p:cNvSpPr/>
          <p:nvPr/>
        </p:nvSpPr>
        <p:spPr>
          <a:xfrm>
            <a:off x="2049799" y="1728299"/>
            <a:ext cx="5107200" cy="141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1" name="Shape 2321"/>
        <p:cNvGrpSpPr/>
        <p:nvPr/>
      </p:nvGrpSpPr>
      <p:grpSpPr>
        <a:xfrm>
          <a:off x="0" y="0"/>
          <a:ext cx="0" cy="0"/>
          <a:chOff x="0" y="0"/>
          <a:chExt cx="0" cy="0"/>
        </a:xfrm>
      </p:grpSpPr>
      <p:sp>
        <p:nvSpPr>
          <p:cNvPr id="2322" name="Google Shape;2322;p127"/>
          <p:cNvSpPr txBox="1"/>
          <p:nvPr>
            <p:ph type="title"/>
          </p:nvPr>
        </p:nvSpPr>
        <p:spPr>
          <a:xfrm>
            <a:off x="363775" y="200025"/>
            <a:ext cx="72999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How to fix the vanishing gradient problem?</a:t>
            </a:r>
            <a:endParaRPr/>
          </a:p>
        </p:txBody>
      </p:sp>
      <p:sp>
        <p:nvSpPr>
          <p:cNvPr id="2323" name="Google Shape;2323;p127"/>
          <p:cNvSpPr txBox="1"/>
          <p:nvPr/>
        </p:nvSpPr>
        <p:spPr>
          <a:xfrm>
            <a:off x="363775" y="1092326"/>
            <a:ext cx="8209500" cy="563700"/>
          </a:xfrm>
          <a:prstGeom prst="rect">
            <a:avLst/>
          </a:prstGeom>
          <a:noFill/>
          <a:ln>
            <a:noFill/>
          </a:ln>
        </p:spPr>
        <p:txBody>
          <a:bodyPr anchorCtr="0" anchor="t" bIns="0" lIns="0" spcFirstLastPara="1" rIns="0" wrap="square" tIns="9525">
            <a:spAutoFit/>
          </a:bodyPr>
          <a:lstStyle/>
          <a:p>
            <a:pPr indent="-254000" lvl="0" marL="2667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main problem is that </a:t>
            </a:r>
            <a:r>
              <a:rPr b="1" i="1" lang="en" sz="1800">
                <a:solidFill>
                  <a:schemeClr val="dk1"/>
                </a:solidFill>
                <a:latin typeface="Calibri"/>
                <a:ea typeface="Calibri"/>
                <a:cs typeface="Calibri"/>
                <a:sym typeface="Calibri"/>
              </a:rPr>
              <a:t>it’s too difficult for the RNN to learn to preserve information  over many timesteps</a:t>
            </a:r>
            <a:r>
              <a:rPr i="1"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324" name="Google Shape;2324;p127"/>
          <p:cNvSpPr txBox="1"/>
          <p:nvPr/>
        </p:nvSpPr>
        <p:spPr>
          <a:xfrm>
            <a:off x="363775" y="2025015"/>
            <a:ext cx="6072900" cy="286800"/>
          </a:xfrm>
          <a:prstGeom prst="rect">
            <a:avLst/>
          </a:prstGeom>
          <a:noFill/>
          <a:ln>
            <a:noFill/>
          </a:ln>
        </p:spPr>
        <p:txBody>
          <a:bodyPr anchorCtr="0" anchor="t" bIns="0" lIns="0" spcFirstLastPara="1" rIns="0" wrap="square" tIns="9525">
            <a:spAutoFit/>
          </a:bodyPr>
          <a:lstStyle/>
          <a:p>
            <a:pPr indent="-254000" lvl="0" marL="2667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In a vanilla RNN, the hidden state is constantly being </a:t>
            </a:r>
            <a:r>
              <a:rPr b="1" lang="en" sz="1800">
                <a:solidFill>
                  <a:schemeClr val="dk1"/>
                </a:solidFill>
                <a:latin typeface="Calibri"/>
                <a:ea typeface="Calibri"/>
                <a:cs typeface="Calibri"/>
                <a:sym typeface="Calibri"/>
              </a:rPr>
              <a:t>rewritten</a:t>
            </a:r>
            <a:endParaRPr b="1" sz="1800">
              <a:solidFill>
                <a:schemeClr val="dk1"/>
              </a:solidFill>
              <a:latin typeface="Calibri"/>
              <a:ea typeface="Calibri"/>
              <a:cs typeface="Calibri"/>
              <a:sym typeface="Calibri"/>
            </a:endParaRPr>
          </a:p>
        </p:txBody>
      </p:sp>
      <p:sp>
        <p:nvSpPr>
          <p:cNvPr id="2325" name="Google Shape;2325;p127"/>
          <p:cNvSpPr txBox="1"/>
          <p:nvPr/>
        </p:nvSpPr>
        <p:spPr>
          <a:xfrm>
            <a:off x="363775" y="3234300"/>
            <a:ext cx="5391000" cy="286800"/>
          </a:xfrm>
          <a:prstGeom prst="rect">
            <a:avLst/>
          </a:prstGeom>
          <a:noFill/>
          <a:ln>
            <a:noFill/>
          </a:ln>
        </p:spPr>
        <p:txBody>
          <a:bodyPr anchorCtr="0" anchor="t" bIns="0" lIns="0" spcFirstLastPara="1" rIns="0" wrap="square" tIns="9525">
            <a:spAutoFit/>
          </a:bodyPr>
          <a:lstStyle/>
          <a:p>
            <a:pPr indent="-254000" lvl="0" marL="2667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How about a RNN with separate </a:t>
            </a:r>
            <a:r>
              <a:rPr b="1" lang="en" sz="1800">
                <a:solidFill>
                  <a:schemeClr val="dk1"/>
                </a:solidFill>
                <a:latin typeface="Calibri"/>
                <a:ea typeface="Calibri"/>
                <a:cs typeface="Calibri"/>
                <a:sym typeface="Calibri"/>
              </a:rPr>
              <a:t>memory</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326" name="Google Shape;2326;p127"/>
          <p:cNvSpPr/>
          <p:nvPr/>
        </p:nvSpPr>
        <p:spPr>
          <a:xfrm>
            <a:off x="2912334" y="2406967"/>
            <a:ext cx="2887200" cy="345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sentence is more than a bunch of words</a:t>
            </a:r>
            <a:endParaRPr/>
          </a:p>
        </p:txBody>
      </p:sp>
      <p:sp>
        <p:nvSpPr>
          <p:cNvPr id="759" name="Google Shape;759;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learned how to represent words</a:t>
            </a:r>
            <a:endParaRPr/>
          </a:p>
          <a:p>
            <a:pPr indent="-342900" lvl="0" marL="457200" rtl="0" algn="l">
              <a:spcBef>
                <a:spcPts val="0"/>
              </a:spcBef>
              <a:spcAft>
                <a:spcPts val="0"/>
              </a:spcAft>
              <a:buSzPts val="1800"/>
              <a:buChar char="●"/>
            </a:pPr>
            <a:r>
              <a:rPr lang="en"/>
              <a:t>We can just concatenate</a:t>
            </a:r>
            <a:endParaRPr/>
          </a:p>
          <a:p>
            <a:pPr indent="-342900" lvl="0" marL="457200" rtl="0" algn="l">
              <a:spcBef>
                <a:spcPts val="0"/>
              </a:spcBef>
              <a:spcAft>
                <a:spcPts val="0"/>
              </a:spcAft>
              <a:buSzPts val="1800"/>
              <a:buChar char="●"/>
            </a:pPr>
            <a:r>
              <a:rPr lang="en"/>
              <a:t>But what will we lose?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128"/>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p>
            <a:pPr indent="0" lvl="0" marL="0" rtl="0" algn="ctr">
              <a:lnSpc>
                <a:spcPct val="85000"/>
              </a:lnSpc>
              <a:spcBef>
                <a:spcPts val="0"/>
              </a:spcBef>
              <a:spcAft>
                <a:spcPts val="0"/>
              </a:spcAft>
              <a:buClr>
                <a:srgbClr val="3F3F3F"/>
              </a:buClr>
              <a:buSzPts val="4100"/>
              <a:buFont typeface="Calibri"/>
              <a:buNone/>
            </a:pPr>
            <a:r>
              <a:rPr lang="en" sz="4100"/>
              <a:t>Today’s </a:t>
            </a:r>
            <a:r>
              <a:rPr lang="en" sz="4100">
                <a:latin typeface="Calibri"/>
                <a:ea typeface="Calibri"/>
                <a:cs typeface="Calibri"/>
                <a:sym typeface="Calibri"/>
              </a:rPr>
              <a:t>Agenda</a:t>
            </a:r>
            <a:endParaRPr/>
          </a:p>
        </p:txBody>
      </p:sp>
      <p:sp>
        <p:nvSpPr>
          <p:cNvPr id="2333" name="Google Shape;2333;p128"/>
          <p:cNvSpPr txBox="1"/>
          <p:nvPr>
            <p:ph idx="1" type="body"/>
          </p:nvPr>
        </p:nvSpPr>
        <p:spPr>
          <a:xfrm>
            <a:off x="628650" y="1369219"/>
            <a:ext cx="7886700" cy="3263400"/>
          </a:xfrm>
          <a:prstGeom prst="rect">
            <a:avLst/>
          </a:prstGeom>
          <a:noFill/>
          <a:ln>
            <a:noFill/>
          </a:ln>
        </p:spPr>
        <p:txBody>
          <a:bodyPr anchorCtr="0" anchor="t" bIns="34275" lIns="0" spcFirstLastPara="1" rIns="0" wrap="square" tIns="34275">
            <a:normAutofit/>
          </a:bodyPr>
          <a:lstStyle/>
          <a:p>
            <a:pPr indent="-241300" lvl="0" marL="177800" rtl="0" algn="l">
              <a:lnSpc>
                <a:spcPct val="150000"/>
              </a:lnSpc>
              <a:spcBef>
                <a:spcPts val="0"/>
              </a:spcBef>
              <a:spcAft>
                <a:spcPts val="0"/>
              </a:spcAft>
              <a:buSzPts val="2400"/>
              <a:buChar char="•"/>
            </a:pPr>
            <a:r>
              <a:rPr lang="en" sz="2400">
                <a:solidFill>
                  <a:schemeClr val="dk1"/>
                </a:solidFill>
              </a:rPr>
              <a:t>Sequence Classification + Applications</a:t>
            </a:r>
            <a:endParaRPr sz="2400">
              <a:solidFill>
                <a:schemeClr val="dk1"/>
              </a:solidFill>
            </a:endParaRPr>
          </a:p>
          <a:p>
            <a:pPr indent="-241300" lvl="0" marL="177800" rtl="0" algn="l">
              <a:lnSpc>
                <a:spcPct val="150000"/>
              </a:lnSpc>
              <a:spcBef>
                <a:spcPts val="0"/>
              </a:spcBef>
              <a:spcAft>
                <a:spcPts val="0"/>
              </a:spcAft>
              <a:buSzPts val="2400"/>
              <a:buChar char="•"/>
            </a:pPr>
            <a:r>
              <a:rPr lang="en" sz="2400">
                <a:solidFill>
                  <a:schemeClr val="dk1"/>
                </a:solidFill>
              </a:rPr>
              <a:t>RNNs + Language Models</a:t>
            </a:r>
            <a:endParaRPr sz="2400">
              <a:solidFill>
                <a:schemeClr val="dk1"/>
              </a:solidFill>
            </a:endParaRPr>
          </a:p>
          <a:p>
            <a:pPr indent="-241300" lvl="0" marL="177800" rtl="0" algn="l">
              <a:lnSpc>
                <a:spcPct val="150000"/>
              </a:lnSpc>
              <a:spcBef>
                <a:spcPts val="0"/>
              </a:spcBef>
              <a:spcAft>
                <a:spcPts val="0"/>
              </a:spcAft>
              <a:buSzPts val="2400"/>
              <a:buChar char="•"/>
            </a:pPr>
            <a:r>
              <a:rPr b="1" lang="en" sz="2400">
                <a:solidFill>
                  <a:schemeClr val="dk1"/>
                </a:solidFill>
              </a:rPr>
              <a:t>LSTM</a:t>
            </a:r>
            <a:endParaRPr b="1" sz="2400">
              <a:solidFill>
                <a:schemeClr val="dk1"/>
              </a:solidFill>
            </a:endParaRPr>
          </a:p>
          <a:p>
            <a:pPr indent="-241300" lvl="0" marL="177800" rtl="0" algn="l">
              <a:lnSpc>
                <a:spcPct val="150000"/>
              </a:lnSpc>
              <a:spcBef>
                <a:spcPts val="0"/>
              </a:spcBef>
              <a:spcAft>
                <a:spcPts val="0"/>
              </a:spcAft>
              <a:buSzPts val="2400"/>
              <a:buChar char="•"/>
            </a:pPr>
            <a:r>
              <a:rPr lang="en" sz="2400">
                <a:solidFill>
                  <a:schemeClr val="dk1"/>
                </a:solidFill>
              </a:rPr>
              <a:t>Bidirectional and Multi-layer RNNs</a:t>
            </a:r>
            <a:endParaRPr sz="2400">
              <a:solidFill>
                <a:schemeClr val="dk1"/>
              </a:solidFill>
            </a:endParaRPr>
          </a:p>
          <a:p>
            <a:pPr indent="0" lvl="0" marL="177800" rtl="0" algn="l">
              <a:lnSpc>
                <a:spcPct val="150000"/>
              </a:lnSpc>
              <a:spcBef>
                <a:spcPts val="0"/>
              </a:spcBef>
              <a:spcAft>
                <a:spcPts val="0"/>
              </a:spcAft>
              <a:buNone/>
            </a:pPr>
            <a:r>
              <a:t/>
            </a:r>
            <a:endParaRPr b="1" sz="2400">
              <a:solidFill>
                <a:schemeClr val="dk1"/>
              </a:solidFill>
            </a:endParaRPr>
          </a:p>
          <a:p>
            <a:pPr indent="0" lvl="0" marL="0" rtl="0" algn="l">
              <a:lnSpc>
                <a:spcPct val="150000"/>
              </a:lnSpc>
              <a:spcBef>
                <a:spcPts val="0"/>
              </a:spcBef>
              <a:spcAft>
                <a:spcPts val="0"/>
              </a:spcAft>
              <a:buNone/>
            </a:pPr>
            <a:r>
              <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7" name="Shape 2337"/>
        <p:cNvGrpSpPr/>
        <p:nvPr/>
      </p:nvGrpSpPr>
      <p:grpSpPr>
        <a:xfrm>
          <a:off x="0" y="0"/>
          <a:ext cx="0" cy="0"/>
          <a:chOff x="0" y="0"/>
          <a:chExt cx="0" cy="0"/>
        </a:xfrm>
      </p:grpSpPr>
      <p:sp>
        <p:nvSpPr>
          <p:cNvPr id="2338" name="Google Shape;2338;p129"/>
          <p:cNvSpPr txBox="1"/>
          <p:nvPr/>
        </p:nvSpPr>
        <p:spPr>
          <a:xfrm>
            <a:off x="363775" y="948309"/>
            <a:ext cx="8337000" cy="4052700"/>
          </a:xfrm>
          <a:prstGeom prst="rect">
            <a:avLst/>
          </a:prstGeom>
          <a:noFill/>
          <a:ln>
            <a:noFill/>
          </a:ln>
        </p:spPr>
        <p:txBody>
          <a:bodyPr anchorCtr="0" anchor="t" bIns="0" lIns="0" spcFirstLastPara="1" rIns="0" wrap="square" tIns="9525">
            <a:spAutoFit/>
          </a:bodyPr>
          <a:lstStyle/>
          <a:p>
            <a:pPr indent="-266700" lvl="0" marL="2667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A type of RNN proposed by Hochreiter and Schmidhuber in 1997 as a solution to the vanishing gradients  problem.</a:t>
            </a:r>
            <a:endParaRPr i="0" sz="19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7C92"/>
              </a:buClr>
              <a:buSzPts val="1900"/>
              <a:buFont typeface="Times New Roman"/>
              <a:buNone/>
            </a:pPr>
            <a:r>
              <a:t/>
            </a:r>
            <a:endParaRPr i="0" sz="2000" u="none" cap="none" strike="noStrike">
              <a:solidFill>
                <a:schemeClr val="dk1"/>
              </a:solidFill>
              <a:latin typeface="Calibri"/>
              <a:ea typeface="Calibri"/>
              <a:cs typeface="Calibri"/>
              <a:sym typeface="Calibri"/>
            </a:endParaRPr>
          </a:p>
          <a:p>
            <a:pPr indent="-266700" lvl="0" marL="2667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On step </a:t>
            </a:r>
            <a:r>
              <a:rPr i="1" lang="en" sz="1600">
                <a:solidFill>
                  <a:schemeClr val="dk1"/>
                </a:solidFill>
                <a:latin typeface="Calibri"/>
                <a:ea typeface="Calibri"/>
                <a:cs typeface="Calibri"/>
                <a:sym typeface="Calibri"/>
              </a:rPr>
              <a:t>t</a:t>
            </a:r>
            <a:r>
              <a:rPr lang="en" sz="1600">
                <a:solidFill>
                  <a:schemeClr val="dk1"/>
                </a:solidFill>
                <a:latin typeface="Calibri"/>
                <a:ea typeface="Calibri"/>
                <a:cs typeface="Calibri"/>
                <a:sym typeface="Calibri"/>
              </a:rPr>
              <a:t>, there is a </a:t>
            </a:r>
            <a:r>
              <a:rPr b="1" lang="en" sz="1600">
                <a:solidFill>
                  <a:schemeClr val="dk1"/>
                </a:solidFill>
                <a:latin typeface="Calibri"/>
                <a:ea typeface="Calibri"/>
                <a:cs typeface="Calibri"/>
                <a:sym typeface="Calibri"/>
              </a:rPr>
              <a:t>hidden state</a:t>
            </a:r>
            <a:r>
              <a:rPr lang="en" sz="1600">
                <a:solidFill>
                  <a:schemeClr val="dk1"/>
                </a:solidFill>
                <a:latin typeface="Calibri"/>
                <a:ea typeface="Calibri"/>
                <a:cs typeface="Calibri"/>
                <a:sym typeface="Calibri"/>
              </a:rPr>
              <a:t>        </a:t>
            </a:r>
            <a:r>
              <a:rPr i="1" lang="en" sz="1600">
                <a:solidFill>
                  <a:schemeClr val="dk1"/>
                </a:solidFill>
                <a:latin typeface="Calibri"/>
                <a:ea typeface="Calibri"/>
                <a:cs typeface="Calibri"/>
                <a:sym typeface="Calibri"/>
              </a:rPr>
              <a:t>and </a:t>
            </a:r>
            <a:r>
              <a:rPr lang="en" sz="1600">
                <a:solidFill>
                  <a:schemeClr val="dk1"/>
                </a:solidFill>
                <a:latin typeface="Calibri"/>
                <a:ea typeface="Calibri"/>
                <a:cs typeface="Calibri"/>
                <a:sym typeface="Calibri"/>
              </a:rPr>
              <a:t>a </a:t>
            </a:r>
            <a:r>
              <a:rPr b="1" lang="en" sz="1600">
                <a:solidFill>
                  <a:schemeClr val="dk1"/>
                </a:solidFill>
                <a:latin typeface="Calibri"/>
                <a:ea typeface="Calibri"/>
                <a:cs typeface="Calibri"/>
                <a:sym typeface="Calibri"/>
              </a:rPr>
              <a:t>cell state</a:t>
            </a:r>
            <a:endParaRPr b="1" sz="1600">
              <a:solidFill>
                <a:schemeClr val="dk1"/>
              </a:solidFill>
              <a:latin typeface="Calibri"/>
              <a:ea typeface="Calibri"/>
              <a:cs typeface="Calibri"/>
              <a:sym typeface="Calibri"/>
            </a:endParaRPr>
          </a:p>
          <a:p>
            <a:pPr indent="-177800" lvl="1" marL="520700" marR="0" rtl="0" algn="l">
              <a:lnSpc>
                <a:spcPct val="100000"/>
              </a:lnSpc>
              <a:spcBef>
                <a:spcPts val="40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Both are vectors length </a:t>
            </a:r>
            <a:r>
              <a:rPr i="1" lang="en" sz="1600" u="none" cap="none" strike="noStrike">
                <a:solidFill>
                  <a:schemeClr val="dk1"/>
                </a:solidFill>
                <a:latin typeface="Calibri"/>
                <a:ea typeface="Calibri"/>
                <a:cs typeface="Calibri"/>
                <a:sym typeface="Calibri"/>
              </a:rPr>
              <a:t>n</a:t>
            </a:r>
            <a:endParaRPr i="0" sz="1600" u="none" cap="none" strike="noStrike">
              <a:solidFill>
                <a:schemeClr val="dk1"/>
              </a:solidFill>
              <a:latin typeface="Calibri"/>
              <a:ea typeface="Calibri"/>
              <a:cs typeface="Calibri"/>
              <a:sym typeface="Calibri"/>
            </a:endParaRPr>
          </a:p>
          <a:p>
            <a:pPr indent="-177800" lvl="1" marL="520700" marR="0" rtl="0" algn="l">
              <a:lnSpc>
                <a:spcPct val="100000"/>
              </a:lnSpc>
              <a:spcBef>
                <a:spcPts val="40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The cell stores </a:t>
            </a:r>
            <a:r>
              <a:rPr b="1" i="0" lang="en" sz="1600" u="none" cap="none" strike="noStrike">
                <a:solidFill>
                  <a:schemeClr val="dk1"/>
                </a:solidFill>
                <a:latin typeface="Calibri"/>
                <a:ea typeface="Calibri"/>
                <a:cs typeface="Calibri"/>
                <a:sym typeface="Calibri"/>
              </a:rPr>
              <a:t>long-term information</a:t>
            </a:r>
            <a:endParaRPr b="1" i="0" sz="1600" u="none" cap="none" strike="noStrike">
              <a:solidFill>
                <a:schemeClr val="dk1"/>
              </a:solidFill>
              <a:latin typeface="Calibri"/>
              <a:ea typeface="Calibri"/>
              <a:cs typeface="Calibri"/>
              <a:sym typeface="Calibri"/>
            </a:endParaRPr>
          </a:p>
          <a:p>
            <a:pPr indent="-177800" lvl="1" marL="520700" marR="0" rtl="0" algn="l">
              <a:lnSpc>
                <a:spcPct val="100000"/>
              </a:lnSpc>
              <a:spcBef>
                <a:spcPts val="30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The LSTM can </a:t>
            </a:r>
            <a:r>
              <a:rPr b="1" i="0" lang="en" sz="1600" u="none" cap="none" strike="noStrike">
                <a:solidFill>
                  <a:schemeClr val="dk1"/>
                </a:solidFill>
                <a:latin typeface="Calibri"/>
                <a:ea typeface="Calibri"/>
                <a:cs typeface="Calibri"/>
                <a:sym typeface="Calibri"/>
              </a:rPr>
              <a:t>read</a:t>
            </a:r>
            <a:r>
              <a:rPr i="0" lang="en" sz="1600" u="none" cap="none" strike="noStrike">
                <a:solidFill>
                  <a:schemeClr val="dk1"/>
                </a:solidFill>
                <a:latin typeface="Calibri"/>
                <a:ea typeface="Calibri"/>
                <a:cs typeface="Calibri"/>
                <a:sym typeface="Calibri"/>
              </a:rPr>
              <a:t>, </a:t>
            </a:r>
            <a:r>
              <a:rPr b="1" i="0" lang="en" sz="1600" u="none" cap="none" strike="noStrike">
                <a:solidFill>
                  <a:schemeClr val="dk1"/>
                </a:solidFill>
                <a:latin typeface="Calibri"/>
                <a:ea typeface="Calibri"/>
                <a:cs typeface="Calibri"/>
                <a:sym typeface="Calibri"/>
              </a:rPr>
              <a:t>erase</a:t>
            </a:r>
            <a:r>
              <a:rPr i="0" lang="en" sz="1600" u="none" cap="none" strike="noStrike">
                <a:solidFill>
                  <a:schemeClr val="dk1"/>
                </a:solidFill>
                <a:latin typeface="Calibri"/>
                <a:ea typeface="Calibri"/>
                <a:cs typeface="Calibri"/>
                <a:sym typeface="Calibri"/>
              </a:rPr>
              <a:t>, and </a:t>
            </a:r>
            <a:r>
              <a:rPr b="1" i="0" lang="en" sz="1600" u="none" cap="none" strike="noStrike">
                <a:solidFill>
                  <a:schemeClr val="dk1"/>
                </a:solidFill>
                <a:latin typeface="Calibri"/>
                <a:ea typeface="Calibri"/>
                <a:cs typeface="Calibri"/>
                <a:sym typeface="Calibri"/>
              </a:rPr>
              <a:t>write</a:t>
            </a:r>
            <a:r>
              <a:rPr i="0" lang="en" sz="1600" u="none" cap="none" strike="noStrike">
                <a:solidFill>
                  <a:schemeClr val="dk1"/>
                </a:solidFill>
                <a:latin typeface="Calibri"/>
                <a:ea typeface="Calibri"/>
                <a:cs typeface="Calibri"/>
                <a:sym typeface="Calibri"/>
              </a:rPr>
              <a:t> information from the cell</a:t>
            </a:r>
            <a:endParaRPr i="0" sz="1600" u="none" cap="none" strike="noStrike">
              <a:solidFill>
                <a:schemeClr val="dk1"/>
              </a:solidFill>
              <a:latin typeface="Calibri"/>
              <a:ea typeface="Calibri"/>
              <a:cs typeface="Calibri"/>
              <a:sym typeface="Calibri"/>
            </a:endParaRPr>
          </a:p>
          <a:p>
            <a:pPr indent="-184150" lvl="2" marL="787400" marR="0" rtl="0" algn="l">
              <a:lnSpc>
                <a:spcPct val="100000"/>
              </a:lnSpc>
              <a:spcBef>
                <a:spcPts val="400"/>
              </a:spcBef>
              <a:spcAft>
                <a:spcPts val="0"/>
              </a:spcAft>
              <a:buClr>
                <a:schemeClr val="dk1"/>
              </a:buClr>
              <a:buSzPts val="1300"/>
              <a:buFont typeface="Calibri"/>
              <a:buChar char="•"/>
            </a:pPr>
            <a:r>
              <a:rPr i="0" lang="en" sz="1300" u="none" cap="none" strike="noStrike">
                <a:solidFill>
                  <a:schemeClr val="dk1"/>
                </a:solidFill>
                <a:latin typeface="Calibri"/>
                <a:ea typeface="Calibri"/>
                <a:cs typeface="Calibri"/>
                <a:sym typeface="Calibri"/>
              </a:rPr>
              <a:t>The cell becomes conceptually rather like RAM in a computer</a:t>
            </a:r>
            <a:endParaRPr i="0" sz="1300" u="none" cap="none" strike="noStrike">
              <a:solidFill>
                <a:schemeClr val="dk1"/>
              </a:solidFill>
              <a:latin typeface="Calibri"/>
              <a:ea typeface="Calibri"/>
              <a:cs typeface="Calibri"/>
              <a:sym typeface="Calibri"/>
            </a:endParaRPr>
          </a:p>
          <a:p>
            <a:pPr indent="0" lvl="2" marL="0" marR="0" rtl="0" algn="l">
              <a:lnSpc>
                <a:spcPct val="100000"/>
              </a:lnSpc>
              <a:spcBef>
                <a:spcPts val="0"/>
              </a:spcBef>
              <a:spcAft>
                <a:spcPts val="0"/>
              </a:spcAft>
              <a:buClr>
                <a:srgbClr val="8C1515"/>
              </a:buClr>
              <a:buSzPts val="1500"/>
              <a:buFont typeface="Times New Roman"/>
              <a:buNone/>
            </a:pPr>
            <a:r>
              <a:t/>
            </a:r>
            <a:endParaRPr i="0" sz="1600" u="none" cap="none" strike="noStrike">
              <a:solidFill>
                <a:schemeClr val="dk1"/>
              </a:solidFill>
              <a:latin typeface="Calibri"/>
              <a:ea typeface="Calibri"/>
              <a:cs typeface="Calibri"/>
              <a:sym typeface="Calibri"/>
            </a:endParaRPr>
          </a:p>
          <a:p>
            <a:pPr indent="-266700" lvl="0" marL="2667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selection of which information is erased/written/read is controlled by three corresponding </a:t>
            </a:r>
            <a:r>
              <a:rPr b="1" lang="en" sz="1600">
                <a:solidFill>
                  <a:schemeClr val="dk1"/>
                </a:solidFill>
                <a:latin typeface="Calibri"/>
                <a:ea typeface="Calibri"/>
                <a:cs typeface="Calibri"/>
                <a:sym typeface="Calibri"/>
              </a:rPr>
              <a:t>gates</a:t>
            </a:r>
            <a:endParaRPr b="1" sz="1600">
              <a:solidFill>
                <a:schemeClr val="dk1"/>
              </a:solidFill>
              <a:latin typeface="Calibri"/>
              <a:ea typeface="Calibri"/>
              <a:cs typeface="Calibri"/>
              <a:sym typeface="Calibri"/>
            </a:endParaRPr>
          </a:p>
          <a:p>
            <a:pPr indent="-177800" lvl="1" marL="520700" marR="0" rtl="0" algn="l">
              <a:lnSpc>
                <a:spcPct val="100000"/>
              </a:lnSpc>
              <a:spcBef>
                <a:spcPts val="30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The gates are also vectors length </a:t>
            </a:r>
            <a:r>
              <a:rPr i="1" lang="en" sz="1600" u="none" cap="none" strike="noStrike">
                <a:solidFill>
                  <a:schemeClr val="dk1"/>
                </a:solidFill>
                <a:latin typeface="Calibri"/>
                <a:ea typeface="Calibri"/>
                <a:cs typeface="Calibri"/>
                <a:sym typeface="Calibri"/>
              </a:rPr>
              <a:t>n</a:t>
            </a:r>
            <a:endParaRPr i="0" sz="1600" u="none" cap="none" strike="noStrike">
              <a:solidFill>
                <a:schemeClr val="dk1"/>
              </a:solidFill>
              <a:latin typeface="Calibri"/>
              <a:ea typeface="Calibri"/>
              <a:cs typeface="Calibri"/>
              <a:sym typeface="Calibri"/>
            </a:endParaRPr>
          </a:p>
          <a:p>
            <a:pPr indent="-177800" lvl="1" marL="520700" marR="0" rtl="0" algn="l">
              <a:lnSpc>
                <a:spcPct val="100000"/>
              </a:lnSpc>
              <a:spcBef>
                <a:spcPts val="40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On each timestep, each element of the gates can be </a:t>
            </a:r>
            <a:r>
              <a:rPr b="1" i="0" lang="en" sz="1600" u="none" cap="none" strike="noStrike">
                <a:solidFill>
                  <a:schemeClr val="dk1"/>
                </a:solidFill>
                <a:latin typeface="Calibri"/>
                <a:ea typeface="Calibri"/>
                <a:cs typeface="Calibri"/>
                <a:sym typeface="Calibri"/>
              </a:rPr>
              <a:t>open</a:t>
            </a:r>
            <a:r>
              <a:rPr i="0" lang="en" sz="1600" u="none" cap="none" strike="noStrike">
                <a:solidFill>
                  <a:schemeClr val="dk1"/>
                </a:solidFill>
                <a:latin typeface="Calibri"/>
                <a:ea typeface="Calibri"/>
                <a:cs typeface="Calibri"/>
                <a:sym typeface="Calibri"/>
              </a:rPr>
              <a:t> (1), </a:t>
            </a:r>
            <a:r>
              <a:rPr b="1" i="0" lang="en" sz="1600" u="none" cap="none" strike="noStrike">
                <a:solidFill>
                  <a:schemeClr val="dk1"/>
                </a:solidFill>
                <a:latin typeface="Calibri"/>
                <a:ea typeface="Calibri"/>
                <a:cs typeface="Calibri"/>
                <a:sym typeface="Calibri"/>
              </a:rPr>
              <a:t>closed</a:t>
            </a:r>
            <a:r>
              <a:rPr i="0" lang="en" sz="1600" u="none" cap="none" strike="noStrike">
                <a:solidFill>
                  <a:schemeClr val="dk1"/>
                </a:solidFill>
                <a:latin typeface="Calibri"/>
                <a:ea typeface="Calibri"/>
                <a:cs typeface="Calibri"/>
                <a:sym typeface="Calibri"/>
              </a:rPr>
              <a:t> (0), or somewhere in-between</a:t>
            </a:r>
            <a:endParaRPr i="0" sz="1600" u="none" cap="none" strike="noStrike">
              <a:solidFill>
                <a:schemeClr val="dk1"/>
              </a:solidFill>
              <a:latin typeface="Calibri"/>
              <a:ea typeface="Calibri"/>
              <a:cs typeface="Calibri"/>
              <a:sym typeface="Calibri"/>
            </a:endParaRPr>
          </a:p>
          <a:p>
            <a:pPr indent="-177800" lvl="1" marL="520700" marR="0" rtl="0" algn="l">
              <a:lnSpc>
                <a:spcPct val="100000"/>
              </a:lnSpc>
              <a:spcBef>
                <a:spcPts val="40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The gates are </a:t>
            </a:r>
            <a:r>
              <a:rPr b="1" i="0" lang="en" sz="1600" u="none" cap="none" strike="noStrike">
                <a:solidFill>
                  <a:schemeClr val="dk1"/>
                </a:solidFill>
                <a:latin typeface="Calibri"/>
                <a:ea typeface="Calibri"/>
                <a:cs typeface="Calibri"/>
                <a:sym typeface="Calibri"/>
              </a:rPr>
              <a:t>dynamic</a:t>
            </a:r>
            <a:r>
              <a:rPr i="0" lang="en" sz="1600" u="none" cap="none" strike="noStrike">
                <a:solidFill>
                  <a:schemeClr val="dk1"/>
                </a:solidFill>
                <a:latin typeface="Calibri"/>
                <a:ea typeface="Calibri"/>
                <a:cs typeface="Calibri"/>
                <a:sym typeface="Calibri"/>
              </a:rPr>
              <a:t>: their value is computed based on the current context</a:t>
            </a:r>
            <a:endParaRPr sz="1000">
              <a:solidFill>
                <a:schemeClr val="dk1"/>
              </a:solidFill>
              <a:latin typeface="Calibri"/>
              <a:ea typeface="Calibri"/>
              <a:cs typeface="Calibri"/>
              <a:sym typeface="Calibri"/>
            </a:endParaRPr>
          </a:p>
        </p:txBody>
      </p:sp>
      <p:sp>
        <p:nvSpPr>
          <p:cNvPr id="2339" name="Google Shape;2339;p129"/>
          <p:cNvSpPr txBox="1"/>
          <p:nvPr>
            <p:ph type="title"/>
          </p:nvPr>
        </p:nvSpPr>
        <p:spPr>
          <a:xfrm>
            <a:off x="363775" y="352425"/>
            <a:ext cx="75444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Long Short-Term Memory RNNs (LSTMs)</a:t>
            </a:r>
            <a:endParaRPr/>
          </a:p>
        </p:txBody>
      </p:sp>
      <p:sp>
        <p:nvSpPr>
          <p:cNvPr id="2340" name="Google Shape;2340;p129"/>
          <p:cNvSpPr/>
          <p:nvPr/>
        </p:nvSpPr>
        <p:spPr>
          <a:xfrm>
            <a:off x="5023555" y="1777254"/>
            <a:ext cx="239700" cy="174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grpSp>
        <p:nvGrpSpPr>
          <p:cNvPr id="2341" name="Google Shape;2341;p129"/>
          <p:cNvGrpSpPr/>
          <p:nvPr/>
        </p:nvGrpSpPr>
        <p:grpSpPr>
          <a:xfrm>
            <a:off x="3342697" y="1742197"/>
            <a:ext cx="338850" cy="244125"/>
            <a:chOff x="4265612" y="2552700"/>
            <a:chExt cx="451800" cy="325500"/>
          </a:xfrm>
        </p:grpSpPr>
        <p:sp>
          <p:nvSpPr>
            <p:cNvPr id="2342" name="Google Shape;2342;p129"/>
            <p:cNvSpPr/>
            <p:nvPr/>
          </p:nvSpPr>
          <p:spPr>
            <a:xfrm>
              <a:off x="4319845" y="2565820"/>
              <a:ext cx="355500" cy="231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343" name="Google Shape;2343;p129"/>
            <p:cNvSpPr/>
            <p:nvPr/>
          </p:nvSpPr>
          <p:spPr>
            <a:xfrm>
              <a:off x="4265612" y="2552700"/>
              <a:ext cx="451800" cy="325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7" name="Shape 2347"/>
        <p:cNvGrpSpPr/>
        <p:nvPr/>
      </p:nvGrpSpPr>
      <p:grpSpPr>
        <a:xfrm>
          <a:off x="0" y="0"/>
          <a:ext cx="0" cy="0"/>
          <a:chOff x="0" y="0"/>
          <a:chExt cx="0" cy="0"/>
        </a:xfrm>
      </p:grpSpPr>
      <p:sp>
        <p:nvSpPr>
          <p:cNvPr id="2348" name="Google Shape;2348;p130"/>
          <p:cNvSpPr/>
          <p:nvPr/>
        </p:nvSpPr>
        <p:spPr>
          <a:xfrm>
            <a:off x="4284508" y="1771668"/>
            <a:ext cx="2868300" cy="1156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349" name="Google Shape;2349;p130"/>
          <p:cNvSpPr/>
          <p:nvPr/>
        </p:nvSpPr>
        <p:spPr>
          <a:xfrm>
            <a:off x="4284508" y="3677147"/>
            <a:ext cx="3064200" cy="899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350" name="Google Shape;2350;p130"/>
          <p:cNvSpPr txBox="1"/>
          <p:nvPr/>
        </p:nvSpPr>
        <p:spPr>
          <a:xfrm>
            <a:off x="354250" y="737235"/>
            <a:ext cx="8073900" cy="271200"/>
          </a:xfrm>
          <a:prstGeom prst="rect">
            <a:avLst/>
          </a:prstGeom>
          <a:noFill/>
          <a:ln>
            <a:noFill/>
          </a:ln>
        </p:spPr>
        <p:txBody>
          <a:bodyPr anchorCtr="0" anchor="t" bIns="0" lIns="0" spcFirstLastPara="1" rIns="0" wrap="square" tIns="9525">
            <a:spAutoFit/>
          </a:bodyPr>
          <a:lstStyle/>
          <a:p>
            <a:pPr indent="0" lvl="0" marL="25400" marR="0" rtl="0" algn="l">
              <a:lnSpc>
                <a:spcPct val="100000"/>
              </a:lnSpc>
              <a:spcBef>
                <a:spcPts val="0"/>
              </a:spcBef>
              <a:spcAft>
                <a:spcPts val="0"/>
              </a:spcAft>
              <a:buNone/>
            </a:pPr>
            <a:r>
              <a:rPr lang="en" sz="1500">
                <a:latin typeface="Calibri"/>
                <a:ea typeface="Calibri"/>
                <a:cs typeface="Calibri"/>
                <a:sym typeface="Calibri"/>
              </a:rPr>
              <a:t>We have a sequence of inputs 𝑥</a:t>
            </a:r>
            <a:r>
              <a:rPr baseline="30000" lang="en" sz="1700">
                <a:latin typeface="Calibri"/>
                <a:ea typeface="Calibri"/>
                <a:cs typeface="Calibri"/>
                <a:sym typeface="Calibri"/>
              </a:rPr>
              <a:t>(")</a:t>
            </a:r>
            <a:r>
              <a:rPr lang="en" sz="1500">
                <a:latin typeface="Calibri"/>
                <a:ea typeface="Calibri"/>
                <a:cs typeface="Calibri"/>
                <a:sym typeface="Calibri"/>
              </a:rPr>
              <a:t>, and we will compute a sequence of hidden states ℎ</a:t>
            </a:r>
            <a:r>
              <a:rPr baseline="30000" lang="en" sz="1700">
                <a:latin typeface="Calibri"/>
                <a:ea typeface="Calibri"/>
                <a:cs typeface="Calibri"/>
                <a:sym typeface="Calibri"/>
              </a:rPr>
              <a:t>(") </a:t>
            </a:r>
            <a:r>
              <a:rPr lang="en" sz="1500">
                <a:latin typeface="Calibri"/>
                <a:ea typeface="Calibri"/>
                <a:cs typeface="Calibri"/>
                <a:sym typeface="Calibri"/>
              </a:rPr>
              <a:t>and cell states</a:t>
            </a:r>
            <a:endParaRPr sz="1500">
              <a:latin typeface="Calibri"/>
              <a:ea typeface="Calibri"/>
              <a:cs typeface="Calibri"/>
              <a:sym typeface="Calibri"/>
            </a:endParaRPr>
          </a:p>
        </p:txBody>
      </p:sp>
      <p:sp>
        <p:nvSpPr>
          <p:cNvPr id="2351" name="Google Shape;2351;p130"/>
          <p:cNvSpPr txBox="1"/>
          <p:nvPr/>
        </p:nvSpPr>
        <p:spPr>
          <a:xfrm>
            <a:off x="344725" y="974978"/>
            <a:ext cx="1588200" cy="271200"/>
          </a:xfrm>
          <a:prstGeom prst="rect">
            <a:avLst/>
          </a:prstGeom>
          <a:noFill/>
          <a:ln>
            <a:noFill/>
          </a:ln>
        </p:spPr>
        <p:txBody>
          <a:bodyPr anchorCtr="0" anchor="t" bIns="0" lIns="0" spcFirstLastPara="1" rIns="0" wrap="square" tIns="9525">
            <a:spAutoFit/>
          </a:bodyPr>
          <a:lstStyle/>
          <a:p>
            <a:pPr indent="0" lvl="0" marL="25400" marR="0" rtl="0" algn="l">
              <a:lnSpc>
                <a:spcPct val="100000"/>
              </a:lnSpc>
              <a:spcBef>
                <a:spcPts val="0"/>
              </a:spcBef>
              <a:spcAft>
                <a:spcPts val="0"/>
              </a:spcAft>
              <a:buNone/>
            </a:pPr>
            <a:r>
              <a:rPr lang="en" sz="1500">
                <a:latin typeface="Calibri"/>
                <a:ea typeface="Calibri"/>
                <a:cs typeface="Calibri"/>
                <a:sym typeface="Calibri"/>
              </a:rPr>
              <a:t>𝑐</a:t>
            </a:r>
            <a:r>
              <a:rPr baseline="30000" lang="en" sz="1700">
                <a:latin typeface="Calibri"/>
                <a:ea typeface="Calibri"/>
                <a:cs typeface="Calibri"/>
                <a:sym typeface="Calibri"/>
              </a:rPr>
              <a:t>(")</a:t>
            </a:r>
            <a:r>
              <a:rPr lang="en" sz="1500">
                <a:latin typeface="Calibri"/>
                <a:ea typeface="Calibri"/>
                <a:cs typeface="Calibri"/>
                <a:sym typeface="Calibri"/>
              </a:rPr>
              <a:t>. On timestep </a:t>
            </a:r>
            <a:r>
              <a:rPr i="1" lang="en" sz="1500">
                <a:latin typeface="Calibri"/>
                <a:ea typeface="Calibri"/>
                <a:cs typeface="Calibri"/>
                <a:sym typeface="Calibri"/>
              </a:rPr>
              <a:t>t</a:t>
            </a:r>
            <a:r>
              <a:rPr lang="en" sz="1500">
                <a:latin typeface="Calibri"/>
                <a:ea typeface="Calibri"/>
                <a:cs typeface="Calibri"/>
                <a:sym typeface="Calibri"/>
              </a:rPr>
              <a:t>:</a:t>
            </a:r>
            <a:endParaRPr sz="1500">
              <a:latin typeface="Calibri"/>
              <a:ea typeface="Calibri"/>
              <a:cs typeface="Calibri"/>
              <a:sym typeface="Calibri"/>
            </a:endParaRPr>
          </a:p>
        </p:txBody>
      </p:sp>
      <p:sp>
        <p:nvSpPr>
          <p:cNvPr id="2352" name="Google Shape;2352;p130"/>
          <p:cNvSpPr txBox="1"/>
          <p:nvPr>
            <p:ph type="title"/>
          </p:nvPr>
        </p:nvSpPr>
        <p:spPr>
          <a:xfrm>
            <a:off x="363775" y="200025"/>
            <a:ext cx="68859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Long Short-Term Memory (LSTM)</a:t>
            </a:r>
            <a:endParaRPr/>
          </a:p>
        </p:txBody>
      </p:sp>
      <p:sp>
        <p:nvSpPr>
          <p:cNvPr id="2353" name="Google Shape;2353;p130"/>
          <p:cNvSpPr txBox="1"/>
          <p:nvPr/>
        </p:nvSpPr>
        <p:spPr>
          <a:xfrm rot="-5400000">
            <a:off x="6553357" y="3029176"/>
            <a:ext cx="2337900" cy="186600"/>
          </a:xfrm>
          <a:prstGeom prst="rect">
            <a:avLst/>
          </a:prstGeom>
          <a:noFill/>
          <a:ln>
            <a:noFill/>
          </a:ln>
        </p:spPr>
        <p:txBody>
          <a:bodyPr anchorCtr="0" anchor="t" bIns="0" lIns="0" spcFirstLastPara="1" rIns="0" wrap="square" tIns="1900">
            <a:spAutoFit/>
          </a:bodyPr>
          <a:lstStyle/>
          <a:p>
            <a:pPr indent="0" lvl="0" marL="12700" marR="0" rtl="0" algn="l">
              <a:lnSpc>
                <a:spcPct val="100000"/>
              </a:lnSpc>
              <a:spcBef>
                <a:spcPts val="0"/>
              </a:spcBef>
              <a:spcAft>
                <a:spcPts val="0"/>
              </a:spcAft>
              <a:buNone/>
            </a:pPr>
            <a:r>
              <a:rPr lang="en" sz="1200">
                <a:solidFill>
                  <a:srgbClr val="E98300"/>
                </a:solidFill>
                <a:latin typeface="Calibri"/>
                <a:ea typeface="Calibri"/>
                <a:cs typeface="Calibri"/>
                <a:sym typeface="Calibri"/>
              </a:rPr>
              <a:t>All these are vectors of same length </a:t>
            </a:r>
            <a:r>
              <a:rPr i="1" lang="en" sz="1200">
                <a:solidFill>
                  <a:srgbClr val="E98300"/>
                </a:solidFill>
                <a:latin typeface="Calibri"/>
                <a:ea typeface="Calibri"/>
                <a:cs typeface="Calibri"/>
                <a:sym typeface="Calibri"/>
              </a:rPr>
              <a:t>n</a:t>
            </a:r>
            <a:endParaRPr sz="1200">
              <a:latin typeface="Calibri"/>
              <a:ea typeface="Calibri"/>
              <a:cs typeface="Calibri"/>
              <a:sym typeface="Calibri"/>
            </a:endParaRPr>
          </a:p>
        </p:txBody>
      </p:sp>
      <p:sp>
        <p:nvSpPr>
          <p:cNvPr id="2354" name="Google Shape;2354;p130"/>
          <p:cNvSpPr/>
          <p:nvPr/>
        </p:nvSpPr>
        <p:spPr>
          <a:xfrm>
            <a:off x="7356124" y="1657345"/>
            <a:ext cx="288131" cy="2929890"/>
          </a:xfrm>
          <a:custGeom>
            <a:rect b="b" l="l" r="r" t="t"/>
            <a:pathLst>
              <a:path extrusionOk="0" h="3906520" w="384175">
                <a:moveTo>
                  <a:pt x="4" y="0"/>
                </a:moveTo>
                <a:lnTo>
                  <a:pt x="60717" y="5043"/>
                </a:lnTo>
                <a:lnTo>
                  <a:pt x="113446" y="19086"/>
                </a:lnTo>
                <a:lnTo>
                  <a:pt x="155027" y="40500"/>
                </a:lnTo>
                <a:lnTo>
                  <a:pt x="182295" y="67654"/>
                </a:lnTo>
                <a:lnTo>
                  <a:pt x="192088" y="98920"/>
                </a:lnTo>
                <a:lnTo>
                  <a:pt x="192084" y="1854091"/>
                </a:lnTo>
                <a:lnTo>
                  <a:pt x="201876" y="1885356"/>
                </a:lnTo>
                <a:lnTo>
                  <a:pt x="229145" y="1912511"/>
                </a:lnTo>
                <a:lnTo>
                  <a:pt x="270725" y="1933924"/>
                </a:lnTo>
                <a:lnTo>
                  <a:pt x="323454" y="1947967"/>
                </a:lnTo>
                <a:lnTo>
                  <a:pt x="384168" y="1953011"/>
                </a:lnTo>
                <a:lnTo>
                  <a:pt x="323454" y="1958053"/>
                </a:lnTo>
                <a:lnTo>
                  <a:pt x="270725" y="1972094"/>
                </a:lnTo>
                <a:lnTo>
                  <a:pt x="229145" y="1993506"/>
                </a:lnTo>
                <a:lnTo>
                  <a:pt x="201876" y="2020661"/>
                </a:lnTo>
                <a:lnTo>
                  <a:pt x="192084" y="2051931"/>
                </a:lnTo>
                <a:lnTo>
                  <a:pt x="192084" y="3807093"/>
                </a:lnTo>
                <a:lnTo>
                  <a:pt x="182291" y="3838359"/>
                </a:lnTo>
                <a:lnTo>
                  <a:pt x="155023" y="3865513"/>
                </a:lnTo>
                <a:lnTo>
                  <a:pt x="113442" y="3886926"/>
                </a:lnTo>
                <a:lnTo>
                  <a:pt x="60713" y="3900969"/>
                </a:lnTo>
                <a:lnTo>
                  <a:pt x="0" y="3906012"/>
                </a:lnTo>
              </a:path>
            </a:pathLst>
          </a:custGeom>
          <a:noFill/>
          <a:ln cap="flat" cmpd="sng" w="19050">
            <a:solidFill>
              <a:srgbClr val="E98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355" name="Google Shape;2355;p130"/>
          <p:cNvSpPr txBox="1"/>
          <p:nvPr/>
        </p:nvSpPr>
        <p:spPr>
          <a:xfrm>
            <a:off x="1470764" y="1283284"/>
            <a:ext cx="2507400" cy="436800"/>
          </a:xfrm>
          <a:prstGeom prst="rect">
            <a:avLst/>
          </a:prstGeom>
          <a:noFill/>
          <a:ln cap="flat" cmpd="sng" w="19050">
            <a:solidFill>
              <a:srgbClr val="93C47D"/>
            </a:solidFill>
            <a:prstDash val="solid"/>
            <a:round/>
            <a:headEnd len="sm" w="sm" type="none"/>
            <a:tailEnd len="sm" w="sm" type="none"/>
          </a:ln>
        </p:spPr>
        <p:txBody>
          <a:bodyPr anchorCtr="0" anchor="t" bIns="0" lIns="0" spcFirstLastPara="1" rIns="0" wrap="square" tIns="32375">
            <a:spAutoFit/>
          </a:bodyPr>
          <a:lstStyle/>
          <a:p>
            <a:pPr indent="0" lvl="0" marL="63500" marR="203200" rtl="0" algn="l">
              <a:lnSpc>
                <a:spcPct val="118750"/>
              </a:lnSpc>
              <a:spcBef>
                <a:spcPts val="0"/>
              </a:spcBef>
              <a:spcAft>
                <a:spcPts val="0"/>
              </a:spcAft>
              <a:buNone/>
            </a:pPr>
            <a:r>
              <a:rPr b="1" lang="en" sz="1200" u="sng">
                <a:solidFill>
                  <a:srgbClr val="93C47D"/>
                </a:solidFill>
                <a:latin typeface="Calibri"/>
                <a:ea typeface="Calibri"/>
                <a:cs typeface="Calibri"/>
                <a:sym typeface="Calibri"/>
              </a:rPr>
              <a:t>Forget gate:</a:t>
            </a:r>
            <a:r>
              <a:rPr b="1" lang="en" sz="1200">
                <a:solidFill>
                  <a:srgbClr val="93C47D"/>
                </a:solidFill>
                <a:latin typeface="Calibri"/>
                <a:ea typeface="Calibri"/>
                <a:cs typeface="Calibri"/>
                <a:sym typeface="Calibri"/>
              </a:rPr>
              <a:t> </a:t>
            </a:r>
            <a:r>
              <a:rPr lang="en" sz="1200">
                <a:solidFill>
                  <a:srgbClr val="93C47D"/>
                </a:solidFill>
                <a:latin typeface="Calibri"/>
                <a:ea typeface="Calibri"/>
                <a:cs typeface="Calibri"/>
                <a:sym typeface="Calibri"/>
              </a:rPr>
              <a:t>controls what is kept vs  forgotten, from previous cell state</a:t>
            </a:r>
            <a:endParaRPr sz="1200">
              <a:solidFill>
                <a:srgbClr val="93C47D"/>
              </a:solidFill>
              <a:latin typeface="Calibri"/>
              <a:ea typeface="Calibri"/>
              <a:cs typeface="Calibri"/>
              <a:sym typeface="Calibri"/>
            </a:endParaRPr>
          </a:p>
        </p:txBody>
      </p:sp>
      <p:sp>
        <p:nvSpPr>
          <p:cNvPr id="2356" name="Google Shape;2356;p130"/>
          <p:cNvSpPr/>
          <p:nvPr/>
        </p:nvSpPr>
        <p:spPr>
          <a:xfrm>
            <a:off x="3972563" y="1498196"/>
            <a:ext cx="280988" cy="358616"/>
          </a:xfrm>
          <a:custGeom>
            <a:rect b="b" l="l" r="r" t="t"/>
            <a:pathLst>
              <a:path extrusionOk="0" h="478155" w="374650">
                <a:moveTo>
                  <a:pt x="319815" y="423504"/>
                </a:moveTo>
                <a:lnTo>
                  <a:pt x="297243" y="441032"/>
                </a:lnTo>
                <a:lnTo>
                  <a:pt x="374078" y="477850"/>
                </a:lnTo>
                <a:lnTo>
                  <a:pt x="365248" y="433539"/>
                </a:lnTo>
                <a:lnTo>
                  <a:pt x="327609" y="433539"/>
                </a:lnTo>
                <a:lnTo>
                  <a:pt x="319815" y="423504"/>
                </a:lnTo>
                <a:close/>
              </a:path>
              <a:path extrusionOk="0" h="478155" w="374650">
                <a:moveTo>
                  <a:pt x="334864" y="411819"/>
                </a:moveTo>
                <a:lnTo>
                  <a:pt x="319815" y="423504"/>
                </a:lnTo>
                <a:lnTo>
                  <a:pt x="327609" y="433539"/>
                </a:lnTo>
                <a:lnTo>
                  <a:pt x="342658" y="421855"/>
                </a:lnTo>
                <a:lnTo>
                  <a:pt x="334864" y="411819"/>
                </a:lnTo>
                <a:close/>
              </a:path>
              <a:path extrusionOk="0" h="478155" w="374650">
                <a:moveTo>
                  <a:pt x="357428" y="394296"/>
                </a:moveTo>
                <a:lnTo>
                  <a:pt x="334864" y="411819"/>
                </a:lnTo>
                <a:lnTo>
                  <a:pt x="342658" y="421855"/>
                </a:lnTo>
                <a:lnTo>
                  <a:pt x="327609" y="433539"/>
                </a:lnTo>
                <a:lnTo>
                  <a:pt x="365248" y="433539"/>
                </a:lnTo>
                <a:lnTo>
                  <a:pt x="357428" y="394296"/>
                </a:lnTo>
                <a:close/>
              </a:path>
              <a:path extrusionOk="0" h="478155" w="374650">
                <a:moveTo>
                  <a:pt x="15049" y="0"/>
                </a:moveTo>
                <a:lnTo>
                  <a:pt x="0" y="11684"/>
                </a:lnTo>
                <a:lnTo>
                  <a:pt x="319815" y="423504"/>
                </a:lnTo>
                <a:lnTo>
                  <a:pt x="334864" y="411819"/>
                </a:lnTo>
                <a:lnTo>
                  <a:pt x="15049"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rgbClr val="6AA84F"/>
              </a:solidFill>
              <a:latin typeface="Calibri"/>
              <a:ea typeface="Calibri"/>
              <a:cs typeface="Calibri"/>
              <a:sym typeface="Calibri"/>
            </a:endParaRPr>
          </a:p>
        </p:txBody>
      </p:sp>
      <p:sp>
        <p:nvSpPr>
          <p:cNvPr id="2357" name="Google Shape;2357;p130"/>
          <p:cNvSpPr txBox="1"/>
          <p:nvPr/>
        </p:nvSpPr>
        <p:spPr>
          <a:xfrm>
            <a:off x="1470764" y="1858765"/>
            <a:ext cx="2507400" cy="437700"/>
          </a:xfrm>
          <a:prstGeom prst="rect">
            <a:avLst/>
          </a:prstGeom>
          <a:noFill/>
          <a:ln cap="flat" cmpd="sng" w="19050">
            <a:solidFill>
              <a:srgbClr val="93C47D"/>
            </a:solidFill>
            <a:prstDash val="solid"/>
            <a:round/>
            <a:headEnd len="sm" w="sm" type="none"/>
            <a:tailEnd len="sm" w="sm" type="none"/>
          </a:ln>
        </p:spPr>
        <p:txBody>
          <a:bodyPr anchorCtr="0" anchor="t" bIns="0" lIns="0" spcFirstLastPara="1" rIns="0" wrap="square" tIns="33350">
            <a:spAutoFit/>
          </a:bodyPr>
          <a:lstStyle/>
          <a:p>
            <a:pPr indent="0" lvl="0" marL="63500" marR="114300" rtl="0" algn="l">
              <a:lnSpc>
                <a:spcPct val="118750"/>
              </a:lnSpc>
              <a:spcBef>
                <a:spcPts val="0"/>
              </a:spcBef>
              <a:spcAft>
                <a:spcPts val="0"/>
              </a:spcAft>
              <a:buNone/>
            </a:pPr>
            <a:r>
              <a:rPr b="1" lang="en" sz="1200" u="sng">
                <a:solidFill>
                  <a:srgbClr val="93C47D"/>
                </a:solidFill>
                <a:latin typeface="Calibri"/>
                <a:ea typeface="Calibri"/>
                <a:cs typeface="Calibri"/>
                <a:sym typeface="Calibri"/>
              </a:rPr>
              <a:t>Input gate:</a:t>
            </a:r>
            <a:r>
              <a:rPr b="1" lang="en" sz="1200">
                <a:solidFill>
                  <a:srgbClr val="93C47D"/>
                </a:solidFill>
                <a:latin typeface="Calibri"/>
                <a:ea typeface="Calibri"/>
                <a:cs typeface="Calibri"/>
                <a:sym typeface="Calibri"/>
              </a:rPr>
              <a:t> </a:t>
            </a:r>
            <a:r>
              <a:rPr lang="en" sz="1200">
                <a:solidFill>
                  <a:srgbClr val="93C47D"/>
                </a:solidFill>
                <a:latin typeface="Calibri"/>
                <a:ea typeface="Calibri"/>
                <a:cs typeface="Calibri"/>
                <a:sym typeface="Calibri"/>
              </a:rPr>
              <a:t>controls what parts of the  new cell content are written to cell</a:t>
            </a:r>
            <a:endParaRPr sz="1200">
              <a:solidFill>
                <a:srgbClr val="93C47D"/>
              </a:solidFill>
              <a:latin typeface="Calibri"/>
              <a:ea typeface="Calibri"/>
              <a:cs typeface="Calibri"/>
              <a:sym typeface="Calibri"/>
            </a:endParaRPr>
          </a:p>
        </p:txBody>
      </p:sp>
      <p:sp>
        <p:nvSpPr>
          <p:cNvPr id="2358" name="Google Shape;2358;p130"/>
          <p:cNvSpPr/>
          <p:nvPr/>
        </p:nvSpPr>
        <p:spPr>
          <a:xfrm>
            <a:off x="3973030" y="2073145"/>
            <a:ext cx="255746" cy="269081"/>
          </a:xfrm>
          <a:custGeom>
            <a:rect b="b" l="l" r="r" t="t"/>
            <a:pathLst>
              <a:path extrusionOk="0" h="358775" w="340995">
                <a:moveTo>
                  <a:pt x="281376" y="309645"/>
                </a:moveTo>
                <a:lnTo>
                  <a:pt x="260654" y="329311"/>
                </a:lnTo>
                <a:lnTo>
                  <a:pt x="340741" y="358355"/>
                </a:lnTo>
                <a:lnTo>
                  <a:pt x="328714" y="318858"/>
                </a:lnTo>
                <a:lnTo>
                  <a:pt x="290118" y="318858"/>
                </a:lnTo>
                <a:lnTo>
                  <a:pt x="281376" y="309645"/>
                </a:lnTo>
                <a:close/>
              </a:path>
              <a:path extrusionOk="0" h="358775" w="340995">
                <a:moveTo>
                  <a:pt x="295197" y="296530"/>
                </a:moveTo>
                <a:lnTo>
                  <a:pt x="281376" y="309645"/>
                </a:lnTo>
                <a:lnTo>
                  <a:pt x="290118" y="318858"/>
                </a:lnTo>
                <a:lnTo>
                  <a:pt x="303936" y="305739"/>
                </a:lnTo>
                <a:lnTo>
                  <a:pt x="295197" y="296530"/>
                </a:lnTo>
                <a:close/>
              </a:path>
              <a:path extrusionOk="0" h="358775" w="340995">
                <a:moveTo>
                  <a:pt x="315925" y="276859"/>
                </a:moveTo>
                <a:lnTo>
                  <a:pt x="295197" y="296530"/>
                </a:lnTo>
                <a:lnTo>
                  <a:pt x="303936" y="305739"/>
                </a:lnTo>
                <a:lnTo>
                  <a:pt x="290118" y="318858"/>
                </a:lnTo>
                <a:lnTo>
                  <a:pt x="328714" y="318858"/>
                </a:lnTo>
                <a:lnTo>
                  <a:pt x="315925" y="276859"/>
                </a:lnTo>
                <a:close/>
              </a:path>
              <a:path extrusionOk="0" h="358775" w="340995">
                <a:moveTo>
                  <a:pt x="13817" y="0"/>
                </a:moveTo>
                <a:lnTo>
                  <a:pt x="0" y="13106"/>
                </a:lnTo>
                <a:lnTo>
                  <a:pt x="281376" y="309645"/>
                </a:lnTo>
                <a:lnTo>
                  <a:pt x="295197" y="296530"/>
                </a:lnTo>
                <a:lnTo>
                  <a:pt x="13817"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rgbClr val="6AA84F"/>
              </a:solidFill>
              <a:latin typeface="Calibri"/>
              <a:ea typeface="Calibri"/>
              <a:cs typeface="Calibri"/>
              <a:sym typeface="Calibri"/>
            </a:endParaRPr>
          </a:p>
        </p:txBody>
      </p:sp>
      <p:sp>
        <p:nvSpPr>
          <p:cNvPr id="2359" name="Google Shape;2359;p130"/>
          <p:cNvSpPr txBox="1"/>
          <p:nvPr/>
        </p:nvSpPr>
        <p:spPr>
          <a:xfrm>
            <a:off x="1470764" y="2434256"/>
            <a:ext cx="2507400" cy="393600"/>
          </a:xfrm>
          <a:prstGeom prst="rect">
            <a:avLst/>
          </a:prstGeom>
          <a:noFill/>
          <a:ln cap="flat" cmpd="sng" w="19050">
            <a:solidFill>
              <a:srgbClr val="93C47D"/>
            </a:solidFill>
            <a:prstDash val="solid"/>
            <a:round/>
            <a:headEnd len="sm" w="sm" type="none"/>
            <a:tailEnd len="sm" w="sm" type="none"/>
          </a:ln>
        </p:spPr>
        <p:txBody>
          <a:bodyPr anchorCtr="0" anchor="t" bIns="0" lIns="0" spcFirstLastPara="1" rIns="0" wrap="square" tIns="23825">
            <a:spAutoFit/>
          </a:bodyPr>
          <a:lstStyle/>
          <a:p>
            <a:pPr indent="0" lvl="0" marL="63500" marR="241300" rtl="0" algn="l">
              <a:lnSpc>
                <a:spcPct val="100000"/>
              </a:lnSpc>
              <a:spcBef>
                <a:spcPts val="0"/>
              </a:spcBef>
              <a:spcAft>
                <a:spcPts val="0"/>
              </a:spcAft>
              <a:buNone/>
            </a:pPr>
            <a:r>
              <a:rPr b="1" lang="en" sz="1200" u="sng">
                <a:solidFill>
                  <a:srgbClr val="93C47D"/>
                </a:solidFill>
                <a:latin typeface="Calibri"/>
                <a:ea typeface="Calibri"/>
                <a:cs typeface="Calibri"/>
                <a:sym typeface="Calibri"/>
              </a:rPr>
              <a:t>Output gate:</a:t>
            </a:r>
            <a:r>
              <a:rPr b="1" lang="en" sz="1200">
                <a:solidFill>
                  <a:srgbClr val="93C47D"/>
                </a:solidFill>
                <a:latin typeface="Calibri"/>
                <a:ea typeface="Calibri"/>
                <a:cs typeface="Calibri"/>
                <a:sym typeface="Calibri"/>
              </a:rPr>
              <a:t> </a:t>
            </a:r>
            <a:r>
              <a:rPr lang="en" sz="1200">
                <a:solidFill>
                  <a:srgbClr val="93C47D"/>
                </a:solidFill>
                <a:latin typeface="Calibri"/>
                <a:ea typeface="Calibri"/>
                <a:cs typeface="Calibri"/>
                <a:sym typeface="Calibri"/>
              </a:rPr>
              <a:t>controls what parts of  cell are output to hidden state</a:t>
            </a:r>
            <a:endParaRPr sz="1200">
              <a:solidFill>
                <a:srgbClr val="93C47D"/>
              </a:solidFill>
              <a:latin typeface="Calibri"/>
              <a:ea typeface="Calibri"/>
              <a:cs typeface="Calibri"/>
              <a:sym typeface="Calibri"/>
            </a:endParaRPr>
          </a:p>
        </p:txBody>
      </p:sp>
      <p:sp>
        <p:nvSpPr>
          <p:cNvPr id="2360" name="Google Shape;2360;p130"/>
          <p:cNvSpPr/>
          <p:nvPr/>
        </p:nvSpPr>
        <p:spPr>
          <a:xfrm>
            <a:off x="3975477" y="2646940"/>
            <a:ext cx="253365" cy="114776"/>
          </a:xfrm>
          <a:custGeom>
            <a:rect b="b" l="l" r="r" t="t"/>
            <a:pathLst>
              <a:path extrusionOk="0" h="153035" w="337820">
                <a:moveTo>
                  <a:pt x="263407" y="126382"/>
                </a:moveTo>
                <a:lnTo>
                  <a:pt x="252501" y="152793"/>
                </a:lnTo>
                <a:lnTo>
                  <a:pt x="337477" y="146659"/>
                </a:lnTo>
                <a:lnTo>
                  <a:pt x="324064" y="131229"/>
                </a:lnTo>
                <a:lnTo>
                  <a:pt x="275145" y="131229"/>
                </a:lnTo>
                <a:lnTo>
                  <a:pt x="263407" y="126382"/>
                </a:lnTo>
                <a:close/>
              </a:path>
              <a:path extrusionOk="0" h="153035" w="337820">
                <a:moveTo>
                  <a:pt x="270680" y="108765"/>
                </a:moveTo>
                <a:lnTo>
                  <a:pt x="263407" y="126382"/>
                </a:lnTo>
                <a:lnTo>
                  <a:pt x="275145" y="131229"/>
                </a:lnTo>
                <a:lnTo>
                  <a:pt x="282422" y="113614"/>
                </a:lnTo>
                <a:lnTo>
                  <a:pt x="270680" y="108765"/>
                </a:lnTo>
                <a:close/>
              </a:path>
              <a:path extrusionOk="0" h="153035" w="337820">
                <a:moveTo>
                  <a:pt x="281584" y="82359"/>
                </a:moveTo>
                <a:lnTo>
                  <a:pt x="270680" y="108765"/>
                </a:lnTo>
                <a:lnTo>
                  <a:pt x="282422" y="113614"/>
                </a:lnTo>
                <a:lnTo>
                  <a:pt x="275145" y="131229"/>
                </a:lnTo>
                <a:lnTo>
                  <a:pt x="324064" y="131229"/>
                </a:lnTo>
                <a:lnTo>
                  <a:pt x="281584" y="82359"/>
                </a:lnTo>
                <a:close/>
              </a:path>
              <a:path extrusionOk="0" h="153035" w="337820">
                <a:moveTo>
                  <a:pt x="7277" y="0"/>
                </a:moveTo>
                <a:lnTo>
                  <a:pt x="0" y="17614"/>
                </a:lnTo>
                <a:lnTo>
                  <a:pt x="263407" y="126382"/>
                </a:lnTo>
                <a:lnTo>
                  <a:pt x="270680" y="108765"/>
                </a:lnTo>
                <a:lnTo>
                  <a:pt x="7277"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rgbClr val="6AA84F"/>
              </a:solidFill>
              <a:latin typeface="Calibri"/>
              <a:ea typeface="Calibri"/>
              <a:cs typeface="Calibri"/>
              <a:sym typeface="Calibri"/>
            </a:endParaRPr>
          </a:p>
        </p:txBody>
      </p:sp>
      <p:sp>
        <p:nvSpPr>
          <p:cNvPr id="2361" name="Google Shape;2361;p130"/>
          <p:cNvSpPr txBox="1"/>
          <p:nvPr/>
        </p:nvSpPr>
        <p:spPr>
          <a:xfrm>
            <a:off x="1470764" y="3009738"/>
            <a:ext cx="2507400" cy="436200"/>
          </a:xfrm>
          <a:prstGeom prst="rect">
            <a:avLst/>
          </a:prstGeom>
          <a:noFill/>
          <a:ln cap="flat" cmpd="sng" w="19050">
            <a:solidFill>
              <a:srgbClr val="93C47D"/>
            </a:solidFill>
            <a:prstDash val="solid"/>
            <a:round/>
            <a:headEnd len="sm" w="sm" type="none"/>
            <a:tailEnd len="sm" w="sm" type="none"/>
          </a:ln>
        </p:spPr>
        <p:txBody>
          <a:bodyPr anchorCtr="0" anchor="t" bIns="0" lIns="0" spcFirstLastPara="1" rIns="0" wrap="square" tIns="31900">
            <a:spAutoFit/>
          </a:bodyPr>
          <a:lstStyle/>
          <a:p>
            <a:pPr indent="0" lvl="0" marL="63500" marR="406400" rtl="0" algn="l">
              <a:lnSpc>
                <a:spcPct val="118750"/>
              </a:lnSpc>
              <a:spcBef>
                <a:spcPts val="0"/>
              </a:spcBef>
              <a:spcAft>
                <a:spcPts val="0"/>
              </a:spcAft>
              <a:buNone/>
            </a:pPr>
            <a:r>
              <a:rPr b="1" lang="en" sz="1200" u="sng">
                <a:solidFill>
                  <a:srgbClr val="93C47D"/>
                </a:solidFill>
                <a:latin typeface="Calibri"/>
                <a:ea typeface="Calibri"/>
                <a:cs typeface="Calibri"/>
                <a:sym typeface="Calibri"/>
              </a:rPr>
              <a:t>New cell content</a:t>
            </a:r>
            <a:r>
              <a:rPr lang="en" sz="1200">
                <a:solidFill>
                  <a:srgbClr val="93C47D"/>
                </a:solidFill>
                <a:latin typeface="Calibri"/>
                <a:ea typeface="Calibri"/>
                <a:cs typeface="Calibri"/>
                <a:sym typeface="Calibri"/>
              </a:rPr>
              <a:t>: this is the new  content to be written to the cell</a:t>
            </a:r>
            <a:endParaRPr sz="1200">
              <a:solidFill>
                <a:srgbClr val="93C47D"/>
              </a:solidFill>
              <a:latin typeface="Calibri"/>
              <a:ea typeface="Calibri"/>
              <a:cs typeface="Calibri"/>
              <a:sym typeface="Calibri"/>
            </a:endParaRPr>
          </a:p>
        </p:txBody>
      </p:sp>
      <p:sp>
        <p:nvSpPr>
          <p:cNvPr id="2362" name="Google Shape;2362;p130"/>
          <p:cNvSpPr/>
          <p:nvPr/>
        </p:nvSpPr>
        <p:spPr>
          <a:xfrm>
            <a:off x="3971915" y="3225650"/>
            <a:ext cx="281464" cy="516254"/>
          </a:xfrm>
          <a:custGeom>
            <a:rect b="b" l="l" r="r" t="t"/>
            <a:pathLst>
              <a:path extrusionOk="0" h="688339" w="375285">
                <a:moveTo>
                  <a:pt x="330523" y="625147"/>
                </a:moveTo>
                <a:lnTo>
                  <a:pt x="305346" y="638657"/>
                </a:lnTo>
                <a:lnTo>
                  <a:pt x="374942" y="687793"/>
                </a:lnTo>
                <a:lnTo>
                  <a:pt x="373461" y="636333"/>
                </a:lnTo>
                <a:lnTo>
                  <a:pt x="336524" y="636333"/>
                </a:lnTo>
                <a:lnTo>
                  <a:pt x="330523" y="625147"/>
                </a:lnTo>
                <a:close/>
              </a:path>
              <a:path extrusionOk="0" h="688339" w="375285">
                <a:moveTo>
                  <a:pt x="347311" y="616139"/>
                </a:moveTo>
                <a:lnTo>
                  <a:pt x="330523" y="625147"/>
                </a:lnTo>
                <a:lnTo>
                  <a:pt x="336524" y="636333"/>
                </a:lnTo>
                <a:lnTo>
                  <a:pt x="353313" y="627329"/>
                </a:lnTo>
                <a:lnTo>
                  <a:pt x="347311" y="616139"/>
                </a:lnTo>
                <a:close/>
              </a:path>
              <a:path extrusionOk="0" h="688339" w="375285">
                <a:moveTo>
                  <a:pt x="372490" y="602627"/>
                </a:moveTo>
                <a:lnTo>
                  <a:pt x="347311" y="616139"/>
                </a:lnTo>
                <a:lnTo>
                  <a:pt x="353313" y="627329"/>
                </a:lnTo>
                <a:lnTo>
                  <a:pt x="336524" y="636333"/>
                </a:lnTo>
                <a:lnTo>
                  <a:pt x="373461" y="636333"/>
                </a:lnTo>
                <a:lnTo>
                  <a:pt x="372490" y="602627"/>
                </a:lnTo>
                <a:close/>
              </a:path>
              <a:path extrusionOk="0" h="688339" w="375285">
                <a:moveTo>
                  <a:pt x="16789" y="0"/>
                </a:moveTo>
                <a:lnTo>
                  <a:pt x="0" y="9004"/>
                </a:lnTo>
                <a:lnTo>
                  <a:pt x="330523" y="625147"/>
                </a:lnTo>
                <a:lnTo>
                  <a:pt x="347311" y="616139"/>
                </a:lnTo>
                <a:lnTo>
                  <a:pt x="16789"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rgbClr val="6AA84F"/>
              </a:solidFill>
              <a:latin typeface="Calibri"/>
              <a:ea typeface="Calibri"/>
              <a:cs typeface="Calibri"/>
              <a:sym typeface="Calibri"/>
            </a:endParaRPr>
          </a:p>
        </p:txBody>
      </p:sp>
      <p:sp>
        <p:nvSpPr>
          <p:cNvPr id="2363" name="Google Shape;2363;p130"/>
          <p:cNvSpPr txBox="1"/>
          <p:nvPr/>
        </p:nvSpPr>
        <p:spPr>
          <a:xfrm>
            <a:off x="1470764" y="3585219"/>
            <a:ext cx="2507400" cy="656100"/>
          </a:xfrm>
          <a:prstGeom prst="rect">
            <a:avLst/>
          </a:prstGeom>
          <a:noFill/>
          <a:ln cap="flat" cmpd="sng" w="19050">
            <a:solidFill>
              <a:srgbClr val="93C47D"/>
            </a:solidFill>
            <a:prstDash val="solid"/>
            <a:round/>
            <a:headEnd len="sm" w="sm" type="none"/>
            <a:tailEnd len="sm" w="sm" type="none"/>
          </a:ln>
        </p:spPr>
        <p:txBody>
          <a:bodyPr anchorCtr="0" anchor="t" bIns="0" lIns="0" spcFirstLastPara="1" rIns="0" wrap="square" tIns="32375">
            <a:spAutoFit/>
          </a:bodyPr>
          <a:lstStyle/>
          <a:p>
            <a:pPr indent="0" lvl="0" marL="63500" marR="127000" rtl="0" algn="l">
              <a:lnSpc>
                <a:spcPct val="118750"/>
              </a:lnSpc>
              <a:spcBef>
                <a:spcPts val="0"/>
              </a:spcBef>
              <a:spcAft>
                <a:spcPts val="0"/>
              </a:spcAft>
              <a:buNone/>
            </a:pPr>
            <a:r>
              <a:rPr b="1" lang="en" sz="1200" u="sng">
                <a:solidFill>
                  <a:srgbClr val="93C47D"/>
                </a:solidFill>
                <a:latin typeface="Calibri"/>
                <a:ea typeface="Calibri"/>
                <a:cs typeface="Calibri"/>
                <a:sym typeface="Calibri"/>
              </a:rPr>
              <a:t>Cell state</a:t>
            </a:r>
            <a:r>
              <a:rPr lang="en" sz="1200">
                <a:solidFill>
                  <a:srgbClr val="93C47D"/>
                </a:solidFill>
                <a:latin typeface="Calibri"/>
                <a:ea typeface="Calibri"/>
                <a:cs typeface="Calibri"/>
                <a:sym typeface="Calibri"/>
              </a:rPr>
              <a:t>: erase (“forget”) some  content from last cell state, and write  (“input”) some new cell content</a:t>
            </a:r>
            <a:endParaRPr sz="1200">
              <a:solidFill>
                <a:srgbClr val="93C47D"/>
              </a:solidFill>
              <a:latin typeface="Calibri"/>
              <a:ea typeface="Calibri"/>
              <a:cs typeface="Calibri"/>
              <a:sym typeface="Calibri"/>
            </a:endParaRPr>
          </a:p>
        </p:txBody>
      </p:sp>
      <p:sp>
        <p:nvSpPr>
          <p:cNvPr id="2364" name="Google Shape;2364;p130"/>
          <p:cNvSpPr/>
          <p:nvPr/>
        </p:nvSpPr>
        <p:spPr>
          <a:xfrm>
            <a:off x="3973115" y="3891829"/>
            <a:ext cx="255746" cy="260032"/>
          </a:xfrm>
          <a:custGeom>
            <a:rect b="b" l="l" r="r" t="t"/>
            <a:pathLst>
              <a:path extrusionOk="0" h="346710" w="340995">
                <a:moveTo>
                  <a:pt x="280400" y="298536"/>
                </a:moveTo>
                <a:lnTo>
                  <a:pt x="260032" y="318566"/>
                </a:lnTo>
                <a:lnTo>
                  <a:pt x="340626" y="346189"/>
                </a:lnTo>
                <a:lnTo>
                  <a:pt x="328120" y="307594"/>
                </a:lnTo>
                <a:lnTo>
                  <a:pt x="289305" y="307594"/>
                </a:lnTo>
                <a:lnTo>
                  <a:pt x="280400" y="298536"/>
                </a:lnTo>
                <a:close/>
              </a:path>
              <a:path extrusionOk="0" h="346710" w="340995">
                <a:moveTo>
                  <a:pt x="293987" y="285175"/>
                </a:moveTo>
                <a:lnTo>
                  <a:pt x="280400" y="298536"/>
                </a:lnTo>
                <a:lnTo>
                  <a:pt x="289305" y="307594"/>
                </a:lnTo>
                <a:lnTo>
                  <a:pt x="302895" y="294233"/>
                </a:lnTo>
                <a:lnTo>
                  <a:pt x="293987" y="285175"/>
                </a:lnTo>
                <a:close/>
              </a:path>
              <a:path extrusionOk="0" h="346710" w="340995">
                <a:moveTo>
                  <a:pt x="314363" y="265137"/>
                </a:moveTo>
                <a:lnTo>
                  <a:pt x="293987" y="285175"/>
                </a:lnTo>
                <a:lnTo>
                  <a:pt x="302895" y="294233"/>
                </a:lnTo>
                <a:lnTo>
                  <a:pt x="289305" y="307594"/>
                </a:lnTo>
                <a:lnTo>
                  <a:pt x="328120" y="307594"/>
                </a:lnTo>
                <a:lnTo>
                  <a:pt x="314363" y="265137"/>
                </a:lnTo>
                <a:close/>
              </a:path>
              <a:path extrusionOk="0" h="346710" w="340995">
                <a:moveTo>
                  <a:pt x="13576" y="0"/>
                </a:moveTo>
                <a:lnTo>
                  <a:pt x="0" y="13360"/>
                </a:lnTo>
                <a:lnTo>
                  <a:pt x="280400" y="298536"/>
                </a:lnTo>
                <a:lnTo>
                  <a:pt x="293987" y="285175"/>
                </a:lnTo>
                <a:lnTo>
                  <a:pt x="13576"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rgbClr val="6AA84F"/>
              </a:solidFill>
              <a:latin typeface="Calibri"/>
              <a:ea typeface="Calibri"/>
              <a:cs typeface="Calibri"/>
              <a:sym typeface="Calibri"/>
            </a:endParaRPr>
          </a:p>
        </p:txBody>
      </p:sp>
      <p:sp>
        <p:nvSpPr>
          <p:cNvPr id="2365" name="Google Shape;2365;p130"/>
          <p:cNvSpPr txBox="1"/>
          <p:nvPr/>
        </p:nvSpPr>
        <p:spPr>
          <a:xfrm>
            <a:off x="1470764" y="4345366"/>
            <a:ext cx="2507400" cy="393600"/>
          </a:xfrm>
          <a:prstGeom prst="rect">
            <a:avLst/>
          </a:prstGeom>
          <a:noFill/>
          <a:ln cap="flat" cmpd="sng" w="19050">
            <a:solidFill>
              <a:srgbClr val="93C47D"/>
            </a:solidFill>
            <a:prstDash val="solid"/>
            <a:round/>
            <a:headEnd len="sm" w="sm" type="none"/>
            <a:tailEnd len="sm" w="sm" type="none"/>
          </a:ln>
        </p:spPr>
        <p:txBody>
          <a:bodyPr anchorCtr="0" anchor="t" bIns="0" lIns="0" spcFirstLastPara="1" rIns="0" wrap="square" tIns="23825">
            <a:spAutoFit/>
          </a:bodyPr>
          <a:lstStyle/>
          <a:p>
            <a:pPr indent="0" lvl="0" marL="63500" marR="228600" rtl="0" algn="l">
              <a:lnSpc>
                <a:spcPct val="100000"/>
              </a:lnSpc>
              <a:spcBef>
                <a:spcPts val="0"/>
              </a:spcBef>
              <a:spcAft>
                <a:spcPts val="0"/>
              </a:spcAft>
              <a:buNone/>
            </a:pPr>
            <a:r>
              <a:rPr b="1" lang="en" sz="1200" u="sng">
                <a:solidFill>
                  <a:srgbClr val="93C47D"/>
                </a:solidFill>
                <a:latin typeface="Calibri"/>
                <a:ea typeface="Calibri"/>
                <a:cs typeface="Calibri"/>
                <a:sym typeface="Calibri"/>
              </a:rPr>
              <a:t>Hidden state</a:t>
            </a:r>
            <a:r>
              <a:rPr lang="en" sz="1200">
                <a:solidFill>
                  <a:srgbClr val="93C47D"/>
                </a:solidFill>
                <a:latin typeface="Calibri"/>
                <a:ea typeface="Calibri"/>
                <a:cs typeface="Calibri"/>
                <a:sym typeface="Calibri"/>
              </a:rPr>
              <a:t>: read (“output”) some  content from the cell</a:t>
            </a:r>
            <a:endParaRPr sz="1200">
              <a:solidFill>
                <a:srgbClr val="93C47D"/>
              </a:solidFill>
              <a:latin typeface="Calibri"/>
              <a:ea typeface="Calibri"/>
              <a:cs typeface="Calibri"/>
              <a:sym typeface="Calibri"/>
            </a:endParaRPr>
          </a:p>
        </p:txBody>
      </p:sp>
      <p:sp>
        <p:nvSpPr>
          <p:cNvPr id="2366" name="Google Shape;2366;p130"/>
          <p:cNvSpPr/>
          <p:nvPr/>
        </p:nvSpPr>
        <p:spPr>
          <a:xfrm>
            <a:off x="3977192" y="4508522"/>
            <a:ext cx="251459" cy="63340"/>
          </a:xfrm>
          <a:custGeom>
            <a:rect b="b" l="l" r="r" t="t"/>
            <a:pathLst>
              <a:path extrusionOk="0" h="84454" w="335279">
                <a:moveTo>
                  <a:pt x="258405" y="28283"/>
                </a:moveTo>
                <a:lnTo>
                  <a:pt x="0" y="65417"/>
                </a:lnTo>
                <a:lnTo>
                  <a:pt x="2705" y="84273"/>
                </a:lnTo>
                <a:lnTo>
                  <a:pt x="261113" y="47140"/>
                </a:lnTo>
                <a:lnTo>
                  <a:pt x="258405" y="28283"/>
                </a:lnTo>
                <a:close/>
              </a:path>
              <a:path extrusionOk="0" h="84454" w="335279">
                <a:moveTo>
                  <a:pt x="333999" y="26476"/>
                </a:moveTo>
                <a:lnTo>
                  <a:pt x="270979" y="26476"/>
                </a:lnTo>
                <a:lnTo>
                  <a:pt x="273685" y="45333"/>
                </a:lnTo>
                <a:lnTo>
                  <a:pt x="261113" y="47140"/>
                </a:lnTo>
                <a:lnTo>
                  <a:pt x="265175" y="75424"/>
                </a:lnTo>
                <a:lnTo>
                  <a:pt x="335191" y="26873"/>
                </a:lnTo>
                <a:lnTo>
                  <a:pt x="333999" y="26476"/>
                </a:lnTo>
                <a:close/>
              </a:path>
              <a:path extrusionOk="0" h="84454" w="335279">
                <a:moveTo>
                  <a:pt x="270979" y="26476"/>
                </a:moveTo>
                <a:lnTo>
                  <a:pt x="258405" y="28283"/>
                </a:lnTo>
                <a:lnTo>
                  <a:pt x="261113" y="47140"/>
                </a:lnTo>
                <a:lnTo>
                  <a:pt x="273685" y="45333"/>
                </a:lnTo>
                <a:lnTo>
                  <a:pt x="270979" y="26476"/>
                </a:lnTo>
                <a:close/>
              </a:path>
              <a:path extrusionOk="0" h="84454" w="335279">
                <a:moveTo>
                  <a:pt x="254342" y="0"/>
                </a:moveTo>
                <a:lnTo>
                  <a:pt x="258405" y="28283"/>
                </a:lnTo>
                <a:lnTo>
                  <a:pt x="270979" y="26476"/>
                </a:lnTo>
                <a:lnTo>
                  <a:pt x="333999" y="26476"/>
                </a:lnTo>
                <a:lnTo>
                  <a:pt x="254342"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rgbClr val="6AA84F"/>
              </a:solidFill>
              <a:latin typeface="Calibri"/>
              <a:ea typeface="Calibri"/>
              <a:cs typeface="Calibri"/>
              <a:sym typeface="Calibri"/>
            </a:endParaRPr>
          </a:p>
        </p:txBody>
      </p:sp>
      <p:sp>
        <p:nvSpPr>
          <p:cNvPr id="2367" name="Google Shape;2367;p130"/>
          <p:cNvSpPr txBox="1"/>
          <p:nvPr/>
        </p:nvSpPr>
        <p:spPr>
          <a:xfrm>
            <a:off x="5261876" y="1130979"/>
            <a:ext cx="1915500" cy="4362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31900">
            <a:spAutoFit/>
          </a:bodyPr>
          <a:lstStyle/>
          <a:p>
            <a:pPr indent="0" lvl="0" marL="63500" marR="139700" rtl="0" algn="l">
              <a:lnSpc>
                <a:spcPct val="118750"/>
              </a:lnSpc>
              <a:spcBef>
                <a:spcPts val="0"/>
              </a:spcBef>
              <a:spcAft>
                <a:spcPts val="0"/>
              </a:spcAft>
              <a:buNone/>
            </a:pPr>
            <a:r>
              <a:rPr b="1" lang="en" sz="1200" u="sng">
                <a:solidFill>
                  <a:srgbClr val="4285F4"/>
                </a:solidFill>
                <a:latin typeface="Calibri"/>
                <a:ea typeface="Calibri"/>
                <a:cs typeface="Calibri"/>
                <a:sym typeface="Calibri"/>
              </a:rPr>
              <a:t>Sigmoid function</a:t>
            </a:r>
            <a:r>
              <a:rPr lang="en" sz="1200">
                <a:solidFill>
                  <a:srgbClr val="4285F4"/>
                </a:solidFill>
                <a:latin typeface="Calibri"/>
                <a:ea typeface="Calibri"/>
                <a:cs typeface="Calibri"/>
                <a:sym typeface="Calibri"/>
              </a:rPr>
              <a:t>: all gate  values are between 0 and 1</a:t>
            </a:r>
            <a:endParaRPr sz="1200">
              <a:latin typeface="Calibri"/>
              <a:ea typeface="Calibri"/>
              <a:cs typeface="Calibri"/>
              <a:sym typeface="Calibri"/>
            </a:endParaRPr>
          </a:p>
        </p:txBody>
      </p:sp>
      <p:grpSp>
        <p:nvGrpSpPr>
          <p:cNvPr id="2368" name="Google Shape;2368;p130"/>
          <p:cNvGrpSpPr/>
          <p:nvPr/>
        </p:nvGrpSpPr>
        <p:grpSpPr>
          <a:xfrm>
            <a:off x="4799104" y="1345816"/>
            <a:ext cx="468487" cy="1538248"/>
            <a:chOff x="6398805" y="1794421"/>
            <a:chExt cx="624649" cy="2050998"/>
          </a:xfrm>
        </p:grpSpPr>
        <p:sp>
          <p:nvSpPr>
            <p:cNvPr id="2369" name="Google Shape;2369;p130"/>
            <p:cNvSpPr/>
            <p:nvPr/>
          </p:nvSpPr>
          <p:spPr>
            <a:xfrm>
              <a:off x="6517995" y="1794421"/>
              <a:ext cx="505459" cy="629285"/>
            </a:xfrm>
            <a:custGeom>
              <a:rect b="b" l="l" r="r" t="t"/>
              <a:pathLst>
                <a:path extrusionOk="0" h="629285" w="505459">
                  <a:moveTo>
                    <a:pt x="17780" y="545922"/>
                  </a:moveTo>
                  <a:lnTo>
                    <a:pt x="0" y="629234"/>
                  </a:lnTo>
                  <a:lnTo>
                    <a:pt x="77317" y="593471"/>
                  </a:lnTo>
                  <a:lnTo>
                    <a:pt x="67426" y="585571"/>
                  </a:lnTo>
                  <a:lnTo>
                    <a:pt x="47066" y="585571"/>
                  </a:lnTo>
                  <a:lnTo>
                    <a:pt x="32181" y="573671"/>
                  </a:lnTo>
                  <a:lnTo>
                    <a:pt x="40105" y="563751"/>
                  </a:lnTo>
                  <a:lnTo>
                    <a:pt x="17780" y="545922"/>
                  </a:lnTo>
                  <a:close/>
                </a:path>
                <a:path extrusionOk="0" h="629285" w="505459">
                  <a:moveTo>
                    <a:pt x="40105" y="563751"/>
                  </a:moveTo>
                  <a:lnTo>
                    <a:pt x="32181" y="573671"/>
                  </a:lnTo>
                  <a:lnTo>
                    <a:pt x="47066" y="585571"/>
                  </a:lnTo>
                  <a:lnTo>
                    <a:pt x="54995" y="575643"/>
                  </a:lnTo>
                  <a:lnTo>
                    <a:pt x="40105" y="563751"/>
                  </a:lnTo>
                  <a:close/>
                </a:path>
                <a:path extrusionOk="0" h="629285" w="505459">
                  <a:moveTo>
                    <a:pt x="54995" y="575643"/>
                  </a:moveTo>
                  <a:lnTo>
                    <a:pt x="47066" y="585571"/>
                  </a:lnTo>
                  <a:lnTo>
                    <a:pt x="67426" y="585571"/>
                  </a:lnTo>
                  <a:lnTo>
                    <a:pt x="54995" y="575643"/>
                  </a:lnTo>
                  <a:close/>
                </a:path>
                <a:path extrusionOk="0" h="629285" w="505459">
                  <a:moveTo>
                    <a:pt x="490397" y="0"/>
                  </a:moveTo>
                  <a:lnTo>
                    <a:pt x="40105" y="563751"/>
                  </a:lnTo>
                  <a:lnTo>
                    <a:pt x="54995" y="575643"/>
                  </a:lnTo>
                  <a:lnTo>
                    <a:pt x="505282" y="11887"/>
                  </a:lnTo>
                  <a:lnTo>
                    <a:pt x="490397" y="0"/>
                  </a:lnTo>
                  <a:close/>
                </a:path>
              </a:pathLst>
            </a:custGeom>
            <a:solidFill>
              <a:srgbClr val="4285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370" name="Google Shape;2370;p130"/>
            <p:cNvSpPr/>
            <p:nvPr/>
          </p:nvSpPr>
          <p:spPr>
            <a:xfrm>
              <a:off x="6398805" y="2423655"/>
              <a:ext cx="238759" cy="1421764"/>
            </a:xfrm>
            <a:custGeom>
              <a:rect b="b" l="l" r="r" t="t"/>
              <a:pathLst>
                <a:path extrusionOk="0" h="1421764" w="238759">
                  <a:moveTo>
                    <a:pt x="0" y="0"/>
                  </a:moveTo>
                  <a:lnTo>
                    <a:pt x="238368" y="0"/>
                  </a:lnTo>
                  <a:lnTo>
                    <a:pt x="238368" y="1421490"/>
                  </a:lnTo>
                  <a:lnTo>
                    <a:pt x="0" y="1421490"/>
                  </a:lnTo>
                  <a:lnTo>
                    <a:pt x="0" y="0"/>
                  </a:lnTo>
                  <a:close/>
                </a:path>
              </a:pathLst>
            </a:custGeom>
            <a:noFill/>
            <a:ln cap="flat" cmpd="sng" w="19050">
              <a:solidFill>
                <a:srgbClr val="4285F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2371" name="Google Shape;2371;p130"/>
          <p:cNvSpPr txBox="1"/>
          <p:nvPr/>
        </p:nvSpPr>
        <p:spPr>
          <a:xfrm>
            <a:off x="5464140" y="4659229"/>
            <a:ext cx="2507400" cy="437100"/>
          </a:xfrm>
          <a:prstGeom prst="rect">
            <a:avLst/>
          </a:prstGeom>
          <a:noFill/>
          <a:ln cap="flat" cmpd="sng" w="19050">
            <a:solidFill>
              <a:srgbClr val="93C47D"/>
            </a:solidFill>
            <a:prstDash val="solid"/>
            <a:round/>
            <a:headEnd len="sm" w="sm" type="none"/>
            <a:tailEnd len="sm" w="sm" type="none"/>
          </a:ln>
        </p:spPr>
        <p:txBody>
          <a:bodyPr anchorCtr="0" anchor="t" bIns="0" lIns="0" spcFirstLastPara="1" rIns="0" wrap="square" tIns="32850">
            <a:spAutoFit/>
          </a:bodyPr>
          <a:lstStyle/>
          <a:p>
            <a:pPr indent="-330200" lvl="0" marL="431800" marR="88900" rtl="0" algn="l">
              <a:lnSpc>
                <a:spcPct val="118750"/>
              </a:lnSpc>
              <a:spcBef>
                <a:spcPts val="0"/>
              </a:spcBef>
              <a:spcAft>
                <a:spcPts val="0"/>
              </a:spcAft>
              <a:buNone/>
            </a:pPr>
            <a:r>
              <a:rPr lang="en" sz="1200">
                <a:solidFill>
                  <a:srgbClr val="93C47D"/>
                </a:solidFill>
                <a:latin typeface="Calibri"/>
                <a:ea typeface="Calibri"/>
                <a:cs typeface="Calibri"/>
                <a:sym typeface="Calibri"/>
              </a:rPr>
              <a:t>Gates are applied using element-wise  (or Hadamard) product: ⊙</a:t>
            </a:r>
            <a:endParaRPr sz="1200">
              <a:solidFill>
                <a:srgbClr val="93C47D"/>
              </a:solidFill>
              <a:latin typeface="Calibri"/>
              <a:ea typeface="Calibri"/>
              <a:cs typeface="Calibri"/>
              <a:sym typeface="Calibri"/>
            </a:endParaRPr>
          </a:p>
        </p:txBody>
      </p:sp>
      <p:sp>
        <p:nvSpPr>
          <p:cNvPr id="2372" name="Google Shape;2372;p130"/>
          <p:cNvSpPr/>
          <p:nvPr/>
        </p:nvSpPr>
        <p:spPr>
          <a:xfrm>
            <a:off x="5221328" y="4651375"/>
            <a:ext cx="248125" cy="232409"/>
          </a:xfrm>
          <a:custGeom>
            <a:rect b="b" l="l" r="r" t="t"/>
            <a:pathLst>
              <a:path extrusionOk="0" h="309879" w="330834">
                <a:moveTo>
                  <a:pt x="62154" y="45097"/>
                </a:moveTo>
                <a:lnTo>
                  <a:pt x="49139" y="59010"/>
                </a:lnTo>
                <a:lnTo>
                  <a:pt x="317245" y="309817"/>
                </a:lnTo>
                <a:lnTo>
                  <a:pt x="330263" y="295906"/>
                </a:lnTo>
                <a:lnTo>
                  <a:pt x="62154" y="45097"/>
                </a:lnTo>
                <a:close/>
              </a:path>
              <a:path extrusionOk="0" h="309879" w="330834">
                <a:moveTo>
                  <a:pt x="0" y="0"/>
                </a:moveTo>
                <a:lnTo>
                  <a:pt x="29616" y="79879"/>
                </a:lnTo>
                <a:lnTo>
                  <a:pt x="49139" y="59010"/>
                </a:lnTo>
                <a:lnTo>
                  <a:pt x="39865" y="50335"/>
                </a:lnTo>
                <a:lnTo>
                  <a:pt x="52882" y="36423"/>
                </a:lnTo>
                <a:lnTo>
                  <a:pt x="70269" y="36423"/>
                </a:lnTo>
                <a:lnTo>
                  <a:pt x="81673" y="24232"/>
                </a:lnTo>
                <a:lnTo>
                  <a:pt x="0" y="0"/>
                </a:lnTo>
                <a:close/>
              </a:path>
              <a:path extrusionOk="0" h="309879" w="330834">
                <a:moveTo>
                  <a:pt x="52882" y="36423"/>
                </a:moveTo>
                <a:lnTo>
                  <a:pt x="39865" y="50335"/>
                </a:lnTo>
                <a:lnTo>
                  <a:pt x="49139" y="59010"/>
                </a:lnTo>
                <a:lnTo>
                  <a:pt x="62154" y="45097"/>
                </a:lnTo>
                <a:lnTo>
                  <a:pt x="52882" y="36423"/>
                </a:lnTo>
                <a:close/>
              </a:path>
              <a:path extrusionOk="0" h="309879" w="330834">
                <a:moveTo>
                  <a:pt x="70269" y="36423"/>
                </a:moveTo>
                <a:lnTo>
                  <a:pt x="52882" y="36423"/>
                </a:lnTo>
                <a:lnTo>
                  <a:pt x="62154" y="45097"/>
                </a:lnTo>
                <a:lnTo>
                  <a:pt x="70269" y="36423"/>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373" name="Google Shape;2373;p130"/>
          <p:cNvSpPr/>
          <p:nvPr/>
        </p:nvSpPr>
        <p:spPr>
          <a:xfrm>
            <a:off x="6314655" y="4345364"/>
            <a:ext cx="57150" cy="314325"/>
          </a:xfrm>
          <a:custGeom>
            <a:rect b="b" l="l" r="r" t="t"/>
            <a:pathLst>
              <a:path extrusionOk="0" h="419100" w="76200">
                <a:moveTo>
                  <a:pt x="47625" y="63500"/>
                </a:moveTo>
                <a:lnTo>
                  <a:pt x="28575" y="63500"/>
                </a:lnTo>
                <a:lnTo>
                  <a:pt x="28575" y="418486"/>
                </a:lnTo>
                <a:lnTo>
                  <a:pt x="47625" y="418486"/>
                </a:lnTo>
                <a:lnTo>
                  <a:pt x="47625" y="63500"/>
                </a:lnTo>
                <a:close/>
              </a:path>
              <a:path extrusionOk="0" h="419100" w="76200">
                <a:moveTo>
                  <a:pt x="38100" y="0"/>
                </a:moveTo>
                <a:lnTo>
                  <a:pt x="0" y="76200"/>
                </a:lnTo>
                <a:lnTo>
                  <a:pt x="28575" y="76200"/>
                </a:lnTo>
                <a:lnTo>
                  <a:pt x="28575" y="63500"/>
                </a:lnTo>
                <a:lnTo>
                  <a:pt x="69850" y="63500"/>
                </a:lnTo>
                <a:lnTo>
                  <a:pt x="38100" y="0"/>
                </a:lnTo>
                <a:close/>
              </a:path>
              <a:path extrusionOk="0" h="419100" w="76200">
                <a:moveTo>
                  <a:pt x="69850" y="63500"/>
                </a:moveTo>
                <a:lnTo>
                  <a:pt x="47625" y="63500"/>
                </a:lnTo>
                <a:lnTo>
                  <a:pt x="47625" y="76200"/>
                </a:lnTo>
                <a:lnTo>
                  <a:pt x="76200" y="76200"/>
                </a:lnTo>
                <a:lnTo>
                  <a:pt x="69850" y="6350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7" name="Shape 2377"/>
        <p:cNvGrpSpPr/>
        <p:nvPr/>
      </p:nvGrpSpPr>
      <p:grpSpPr>
        <a:xfrm>
          <a:off x="0" y="0"/>
          <a:ext cx="0" cy="0"/>
          <a:chOff x="0" y="0"/>
          <a:chExt cx="0" cy="0"/>
        </a:xfrm>
      </p:grpSpPr>
      <p:sp>
        <p:nvSpPr>
          <p:cNvPr id="2378" name="Google Shape;2378;p131"/>
          <p:cNvSpPr txBox="1"/>
          <p:nvPr/>
        </p:nvSpPr>
        <p:spPr>
          <a:xfrm>
            <a:off x="363775" y="200025"/>
            <a:ext cx="7920300" cy="440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2800">
                <a:solidFill>
                  <a:schemeClr val="dk1"/>
                </a:solidFill>
                <a:latin typeface="Calibri"/>
                <a:ea typeface="Calibri"/>
                <a:cs typeface="Calibri"/>
                <a:sym typeface="Calibri"/>
              </a:rPr>
              <a:t>Long Short-Term Memory (LSTM)</a:t>
            </a:r>
            <a:endParaRPr sz="2800">
              <a:solidFill>
                <a:schemeClr val="dk1"/>
              </a:solidFill>
              <a:latin typeface="Calibri"/>
              <a:ea typeface="Calibri"/>
              <a:cs typeface="Calibri"/>
              <a:sym typeface="Calibri"/>
            </a:endParaRPr>
          </a:p>
        </p:txBody>
      </p:sp>
      <p:sp>
        <p:nvSpPr>
          <p:cNvPr id="2379" name="Google Shape;2379;p131"/>
          <p:cNvSpPr txBox="1"/>
          <p:nvPr/>
        </p:nvSpPr>
        <p:spPr>
          <a:xfrm>
            <a:off x="363775" y="749426"/>
            <a:ext cx="49677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800">
                <a:latin typeface="Calibri"/>
                <a:ea typeface="Calibri"/>
                <a:cs typeface="Calibri"/>
                <a:sym typeface="Calibri"/>
              </a:rPr>
              <a:t>You can think of the LSTM equations visually like this:</a:t>
            </a:r>
            <a:endParaRPr sz="1800">
              <a:latin typeface="Calibri"/>
              <a:ea typeface="Calibri"/>
              <a:cs typeface="Calibri"/>
              <a:sym typeface="Calibri"/>
            </a:endParaRPr>
          </a:p>
        </p:txBody>
      </p:sp>
      <p:sp>
        <p:nvSpPr>
          <p:cNvPr id="2380" name="Google Shape;2380;p131"/>
          <p:cNvSpPr/>
          <p:nvPr/>
        </p:nvSpPr>
        <p:spPr>
          <a:xfrm>
            <a:off x="1956110" y="1588886"/>
            <a:ext cx="5235000" cy="1965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nvGrpSpPr>
          <p:cNvPr id="2381" name="Google Shape;2381;p131"/>
          <p:cNvGrpSpPr/>
          <p:nvPr/>
        </p:nvGrpSpPr>
        <p:grpSpPr>
          <a:xfrm>
            <a:off x="1222057" y="4182846"/>
            <a:ext cx="3566160" cy="636270"/>
            <a:chOff x="1629410" y="5577128"/>
            <a:chExt cx="4754880" cy="848360"/>
          </a:xfrm>
        </p:grpSpPr>
        <p:sp>
          <p:nvSpPr>
            <p:cNvPr id="2382" name="Google Shape;2382;p131"/>
            <p:cNvSpPr/>
            <p:nvPr/>
          </p:nvSpPr>
          <p:spPr>
            <a:xfrm>
              <a:off x="1700865" y="5667639"/>
              <a:ext cx="4589100" cy="670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383" name="Google Shape;2383;p131"/>
            <p:cNvSpPr/>
            <p:nvPr/>
          </p:nvSpPr>
          <p:spPr>
            <a:xfrm>
              <a:off x="1629410" y="5577128"/>
              <a:ext cx="4754880" cy="848360"/>
            </a:xfrm>
            <a:custGeom>
              <a:rect b="b" l="l" r="r" t="t"/>
              <a:pathLst>
                <a:path extrusionOk="0" h="848360" w="4754880">
                  <a:moveTo>
                    <a:pt x="0" y="0"/>
                  </a:moveTo>
                  <a:lnTo>
                    <a:pt x="4754252" y="0"/>
                  </a:lnTo>
                  <a:lnTo>
                    <a:pt x="4754252" y="847949"/>
                  </a:lnTo>
                  <a:lnTo>
                    <a:pt x="0" y="847949"/>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2384" name="Google Shape;2384;p131"/>
          <p:cNvSpPr txBox="1"/>
          <p:nvPr/>
        </p:nvSpPr>
        <p:spPr>
          <a:xfrm>
            <a:off x="5500420" y="4839978"/>
            <a:ext cx="3210900" cy="142500"/>
          </a:xfrm>
          <a:prstGeom prst="rect">
            <a:avLst/>
          </a:prstGeom>
          <a:noFill/>
          <a:ln>
            <a:noFill/>
          </a:ln>
        </p:spPr>
        <p:txBody>
          <a:bodyPr anchorCtr="0" anchor="t" bIns="0" lIns="0" spcFirstLastPara="1" rIns="0" wrap="square" tIns="3800">
            <a:spAutoFit/>
          </a:bodyPr>
          <a:lstStyle/>
          <a:p>
            <a:pPr indent="0" lvl="0" marL="12700" marR="0" rtl="0" algn="l">
              <a:lnSpc>
                <a:spcPct val="100000"/>
              </a:lnSpc>
              <a:spcBef>
                <a:spcPts val="0"/>
              </a:spcBef>
              <a:spcAft>
                <a:spcPts val="0"/>
              </a:spcAft>
              <a:buNone/>
            </a:pPr>
            <a:r>
              <a:rPr b="1" lang="en" sz="900" u="sng">
                <a:latin typeface="Calibri"/>
                <a:ea typeface="Calibri"/>
                <a:cs typeface="Calibri"/>
                <a:sym typeface="Calibri"/>
              </a:rPr>
              <a:t>Source:</a:t>
            </a:r>
            <a:r>
              <a:rPr b="1" lang="en" sz="900">
                <a:latin typeface="Calibri"/>
                <a:ea typeface="Calibri"/>
                <a:cs typeface="Calibri"/>
                <a:sym typeface="Calibri"/>
              </a:rPr>
              <a:t> </a:t>
            </a:r>
            <a:r>
              <a:rPr lang="en" sz="900" u="sng">
                <a:solidFill>
                  <a:srgbClr val="4198B5"/>
                </a:solidFill>
                <a:latin typeface="Calibri"/>
                <a:ea typeface="Calibri"/>
                <a:cs typeface="Calibri"/>
                <a:sym typeface="Calibri"/>
                <a:hlinkClick r:id="rId5">
                  <a:extLst>
                    <a:ext uri="{A12FA001-AC4F-418D-AE19-62706E023703}">
                      <ahyp:hlinkClr val="tx"/>
                    </a:ext>
                  </a:extLst>
                </a:hlinkClick>
              </a:rPr>
              <a:t>http://colah.github.io/posts/2015-08-Understanding-LSTMs/</a:t>
            </a:r>
            <a:endParaRPr sz="900">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8" name="Shape 2388"/>
        <p:cNvGrpSpPr/>
        <p:nvPr/>
      </p:nvGrpSpPr>
      <p:grpSpPr>
        <a:xfrm>
          <a:off x="0" y="0"/>
          <a:ext cx="0" cy="0"/>
          <a:chOff x="0" y="0"/>
          <a:chExt cx="0" cy="0"/>
        </a:xfrm>
      </p:grpSpPr>
      <p:sp>
        <p:nvSpPr>
          <p:cNvPr id="2389" name="Google Shape;2389;p132"/>
          <p:cNvSpPr/>
          <p:nvPr/>
        </p:nvSpPr>
        <p:spPr>
          <a:xfrm>
            <a:off x="3092529" y="1108814"/>
            <a:ext cx="2552700" cy="264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390" name="Google Shape;2390;p132"/>
          <p:cNvSpPr txBox="1"/>
          <p:nvPr/>
        </p:nvSpPr>
        <p:spPr>
          <a:xfrm>
            <a:off x="2822600" y="2006726"/>
            <a:ext cx="257100" cy="317400"/>
          </a:xfrm>
          <a:prstGeom prst="rect">
            <a:avLst/>
          </a:prstGeom>
          <a:noFill/>
          <a:ln>
            <a:noFill/>
          </a:ln>
        </p:spPr>
        <p:txBody>
          <a:bodyPr anchorCtr="0" anchor="t" bIns="0" lIns="0" spcFirstLastPara="1" rIns="0" wrap="square" tIns="9525">
            <a:spAutoFit/>
          </a:bodyPr>
          <a:lstStyle/>
          <a:p>
            <a:pPr indent="0" lvl="0" marL="25400" marR="0" rtl="0" algn="l">
              <a:lnSpc>
                <a:spcPct val="100000"/>
              </a:lnSpc>
              <a:spcBef>
                <a:spcPts val="0"/>
              </a:spcBef>
              <a:spcAft>
                <a:spcPts val="0"/>
              </a:spcAft>
              <a:buNone/>
            </a:pPr>
            <a:r>
              <a:rPr baseline="30000" lang="en" sz="2000">
                <a:latin typeface="Trebuchet MS"/>
                <a:ea typeface="Trebuchet MS"/>
                <a:cs typeface="Trebuchet MS"/>
                <a:sym typeface="Trebuchet MS"/>
              </a:rPr>
              <a:t>c</a:t>
            </a:r>
            <a:r>
              <a:rPr lang="en" sz="900">
                <a:latin typeface="Trebuchet MS"/>
                <a:ea typeface="Trebuchet MS"/>
                <a:cs typeface="Trebuchet MS"/>
                <a:sym typeface="Trebuchet MS"/>
              </a:rPr>
              <a:t>t-1</a:t>
            </a:r>
            <a:endParaRPr sz="900">
              <a:latin typeface="Trebuchet MS"/>
              <a:ea typeface="Trebuchet MS"/>
              <a:cs typeface="Trebuchet MS"/>
              <a:sym typeface="Trebuchet MS"/>
            </a:endParaRPr>
          </a:p>
        </p:txBody>
      </p:sp>
      <p:sp>
        <p:nvSpPr>
          <p:cNvPr id="2391" name="Google Shape;2391;p132"/>
          <p:cNvSpPr txBox="1"/>
          <p:nvPr/>
        </p:nvSpPr>
        <p:spPr>
          <a:xfrm>
            <a:off x="2814247" y="2761107"/>
            <a:ext cx="273300" cy="317400"/>
          </a:xfrm>
          <a:prstGeom prst="rect">
            <a:avLst/>
          </a:prstGeom>
          <a:noFill/>
          <a:ln>
            <a:noFill/>
          </a:ln>
        </p:spPr>
        <p:txBody>
          <a:bodyPr anchorCtr="0" anchor="t" bIns="0" lIns="0" spcFirstLastPara="1" rIns="0" wrap="square" tIns="9525">
            <a:spAutoFit/>
          </a:bodyPr>
          <a:lstStyle/>
          <a:p>
            <a:pPr indent="0" lvl="0" marL="25400" marR="0" rtl="0" algn="l">
              <a:lnSpc>
                <a:spcPct val="100000"/>
              </a:lnSpc>
              <a:spcBef>
                <a:spcPts val="0"/>
              </a:spcBef>
              <a:spcAft>
                <a:spcPts val="0"/>
              </a:spcAft>
              <a:buNone/>
            </a:pPr>
            <a:r>
              <a:rPr baseline="30000" lang="en" sz="2000">
                <a:latin typeface="Trebuchet MS"/>
                <a:ea typeface="Trebuchet MS"/>
                <a:cs typeface="Trebuchet MS"/>
                <a:sym typeface="Trebuchet MS"/>
              </a:rPr>
              <a:t>h</a:t>
            </a:r>
            <a:r>
              <a:rPr lang="en" sz="900">
                <a:latin typeface="Trebuchet MS"/>
                <a:ea typeface="Trebuchet MS"/>
                <a:cs typeface="Trebuchet MS"/>
                <a:sym typeface="Trebuchet MS"/>
              </a:rPr>
              <a:t>t-1</a:t>
            </a:r>
            <a:endParaRPr sz="900">
              <a:latin typeface="Trebuchet MS"/>
              <a:ea typeface="Trebuchet MS"/>
              <a:cs typeface="Trebuchet MS"/>
              <a:sym typeface="Trebuchet MS"/>
            </a:endParaRPr>
          </a:p>
        </p:txBody>
      </p:sp>
      <p:sp>
        <p:nvSpPr>
          <p:cNvPr id="2392" name="Google Shape;2392;p132"/>
          <p:cNvSpPr txBox="1"/>
          <p:nvPr/>
        </p:nvSpPr>
        <p:spPr>
          <a:xfrm>
            <a:off x="5660316" y="1935860"/>
            <a:ext cx="921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latin typeface="Trebuchet MS"/>
                <a:ea typeface="Trebuchet MS"/>
                <a:cs typeface="Trebuchet MS"/>
                <a:sym typeface="Trebuchet MS"/>
              </a:rPr>
              <a:t>c</a:t>
            </a:r>
            <a:endParaRPr sz="1400">
              <a:latin typeface="Trebuchet MS"/>
              <a:ea typeface="Trebuchet MS"/>
              <a:cs typeface="Trebuchet MS"/>
              <a:sym typeface="Trebuchet MS"/>
            </a:endParaRPr>
          </a:p>
        </p:txBody>
      </p:sp>
      <p:sp>
        <p:nvSpPr>
          <p:cNvPr id="2393" name="Google Shape;2393;p132"/>
          <p:cNvSpPr txBox="1"/>
          <p:nvPr/>
        </p:nvSpPr>
        <p:spPr>
          <a:xfrm>
            <a:off x="5732944" y="2020442"/>
            <a:ext cx="57600" cy="1482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900">
                <a:latin typeface="Trebuchet MS"/>
                <a:ea typeface="Trebuchet MS"/>
                <a:cs typeface="Trebuchet MS"/>
                <a:sym typeface="Trebuchet MS"/>
              </a:rPr>
              <a:t>t</a:t>
            </a:r>
            <a:endParaRPr sz="900">
              <a:latin typeface="Trebuchet MS"/>
              <a:ea typeface="Trebuchet MS"/>
              <a:cs typeface="Trebuchet MS"/>
              <a:sym typeface="Trebuchet MS"/>
            </a:endParaRPr>
          </a:p>
        </p:txBody>
      </p:sp>
      <p:sp>
        <p:nvSpPr>
          <p:cNvPr id="2394" name="Google Shape;2394;p132"/>
          <p:cNvSpPr txBox="1"/>
          <p:nvPr/>
        </p:nvSpPr>
        <p:spPr>
          <a:xfrm>
            <a:off x="5641266" y="2758821"/>
            <a:ext cx="184800" cy="225000"/>
          </a:xfrm>
          <a:prstGeom prst="rect">
            <a:avLst/>
          </a:prstGeom>
          <a:noFill/>
          <a:ln>
            <a:noFill/>
          </a:ln>
        </p:spPr>
        <p:txBody>
          <a:bodyPr anchorCtr="0" anchor="t" bIns="0" lIns="0" spcFirstLastPara="1" rIns="0" wrap="square" tIns="9525">
            <a:spAutoFit/>
          </a:bodyPr>
          <a:lstStyle/>
          <a:p>
            <a:pPr indent="0" lvl="0" marL="25400" marR="0" rtl="0" algn="l">
              <a:lnSpc>
                <a:spcPct val="100000"/>
              </a:lnSpc>
              <a:spcBef>
                <a:spcPts val="0"/>
              </a:spcBef>
              <a:spcAft>
                <a:spcPts val="0"/>
              </a:spcAft>
              <a:buNone/>
            </a:pPr>
            <a:r>
              <a:rPr lang="en" sz="1400">
                <a:latin typeface="Trebuchet MS"/>
                <a:ea typeface="Trebuchet MS"/>
                <a:cs typeface="Trebuchet MS"/>
                <a:sym typeface="Trebuchet MS"/>
              </a:rPr>
              <a:t>h</a:t>
            </a:r>
            <a:r>
              <a:rPr baseline="-25000" lang="en" sz="1400">
                <a:latin typeface="Trebuchet MS"/>
                <a:ea typeface="Trebuchet MS"/>
                <a:cs typeface="Trebuchet MS"/>
                <a:sym typeface="Trebuchet MS"/>
              </a:rPr>
              <a:t>t</a:t>
            </a:r>
            <a:endParaRPr baseline="-25000" sz="1400">
              <a:latin typeface="Trebuchet MS"/>
              <a:ea typeface="Trebuchet MS"/>
              <a:cs typeface="Trebuchet MS"/>
              <a:sym typeface="Trebuchet MS"/>
            </a:endParaRPr>
          </a:p>
        </p:txBody>
      </p:sp>
      <p:sp>
        <p:nvSpPr>
          <p:cNvPr id="2395" name="Google Shape;2395;p132"/>
          <p:cNvSpPr txBox="1"/>
          <p:nvPr/>
        </p:nvSpPr>
        <p:spPr>
          <a:xfrm>
            <a:off x="3612594" y="2383155"/>
            <a:ext cx="60000" cy="178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100">
                <a:latin typeface="Trebuchet MS"/>
                <a:ea typeface="Trebuchet MS"/>
                <a:cs typeface="Trebuchet MS"/>
                <a:sym typeface="Trebuchet MS"/>
              </a:rPr>
              <a:t>f</a:t>
            </a:r>
            <a:endParaRPr sz="1100">
              <a:latin typeface="Trebuchet MS"/>
              <a:ea typeface="Trebuchet MS"/>
              <a:cs typeface="Trebuchet MS"/>
              <a:sym typeface="Trebuchet MS"/>
            </a:endParaRPr>
          </a:p>
        </p:txBody>
      </p:sp>
      <p:sp>
        <p:nvSpPr>
          <p:cNvPr id="2396" name="Google Shape;2396;p132"/>
          <p:cNvSpPr txBox="1"/>
          <p:nvPr/>
        </p:nvSpPr>
        <p:spPr>
          <a:xfrm>
            <a:off x="3653075" y="2458211"/>
            <a:ext cx="48000" cy="1173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700">
                <a:latin typeface="Trebuchet MS"/>
                <a:ea typeface="Trebuchet MS"/>
                <a:cs typeface="Trebuchet MS"/>
                <a:sym typeface="Trebuchet MS"/>
              </a:rPr>
              <a:t>t</a:t>
            </a:r>
            <a:endParaRPr sz="700">
              <a:latin typeface="Trebuchet MS"/>
              <a:ea typeface="Trebuchet MS"/>
              <a:cs typeface="Trebuchet MS"/>
              <a:sym typeface="Trebuchet MS"/>
            </a:endParaRPr>
          </a:p>
        </p:txBody>
      </p:sp>
      <p:sp>
        <p:nvSpPr>
          <p:cNvPr id="2397" name="Google Shape;2397;p132"/>
          <p:cNvSpPr txBox="1"/>
          <p:nvPr/>
        </p:nvSpPr>
        <p:spPr>
          <a:xfrm>
            <a:off x="3939883" y="2291715"/>
            <a:ext cx="117300" cy="178800"/>
          </a:xfrm>
          <a:prstGeom prst="rect">
            <a:avLst/>
          </a:prstGeom>
          <a:noFill/>
          <a:ln>
            <a:noFill/>
          </a:ln>
        </p:spPr>
        <p:txBody>
          <a:bodyPr anchorCtr="0" anchor="t" bIns="0" lIns="0" spcFirstLastPara="1" rIns="0" wrap="square" tIns="9525">
            <a:spAutoFit/>
          </a:bodyPr>
          <a:lstStyle/>
          <a:p>
            <a:pPr indent="0" lvl="0" marL="25400" marR="0" rtl="0" algn="l">
              <a:lnSpc>
                <a:spcPct val="100000"/>
              </a:lnSpc>
              <a:spcBef>
                <a:spcPts val="0"/>
              </a:spcBef>
              <a:spcAft>
                <a:spcPts val="0"/>
              </a:spcAft>
              <a:buNone/>
            </a:pPr>
            <a:r>
              <a:rPr lang="en" sz="1100">
                <a:latin typeface="Trebuchet MS"/>
                <a:ea typeface="Trebuchet MS"/>
                <a:cs typeface="Trebuchet MS"/>
                <a:sym typeface="Trebuchet MS"/>
              </a:rPr>
              <a:t>i</a:t>
            </a:r>
            <a:r>
              <a:rPr baseline="-25000" lang="en" sz="1000">
                <a:latin typeface="Trebuchet MS"/>
                <a:ea typeface="Trebuchet MS"/>
                <a:cs typeface="Trebuchet MS"/>
                <a:sym typeface="Trebuchet MS"/>
              </a:rPr>
              <a:t>t</a:t>
            </a:r>
            <a:endParaRPr baseline="-25000" sz="1000">
              <a:latin typeface="Trebuchet MS"/>
              <a:ea typeface="Trebuchet MS"/>
              <a:cs typeface="Trebuchet MS"/>
              <a:sym typeface="Trebuchet MS"/>
            </a:endParaRPr>
          </a:p>
        </p:txBody>
      </p:sp>
      <p:sp>
        <p:nvSpPr>
          <p:cNvPr id="2398" name="Google Shape;2398;p132"/>
          <p:cNvSpPr txBox="1"/>
          <p:nvPr/>
        </p:nvSpPr>
        <p:spPr>
          <a:xfrm>
            <a:off x="4623816" y="2294001"/>
            <a:ext cx="156300" cy="178800"/>
          </a:xfrm>
          <a:prstGeom prst="rect">
            <a:avLst/>
          </a:prstGeom>
          <a:noFill/>
          <a:ln>
            <a:noFill/>
          </a:ln>
        </p:spPr>
        <p:txBody>
          <a:bodyPr anchorCtr="0" anchor="t" bIns="0" lIns="0" spcFirstLastPara="1" rIns="0" wrap="square" tIns="9525">
            <a:spAutoFit/>
          </a:bodyPr>
          <a:lstStyle/>
          <a:p>
            <a:pPr indent="0" lvl="0" marL="25400" marR="0" rtl="0" algn="l">
              <a:lnSpc>
                <a:spcPct val="100000"/>
              </a:lnSpc>
              <a:spcBef>
                <a:spcPts val="0"/>
              </a:spcBef>
              <a:spcAft>
                <a:spcPts val="0"/>
              </a:spcAft>
              <a:buNone/>
            </a:pPr>
            <a:r>
              <a:rPr lang="en" sz="1100">
                <a:latin typeface="Trebuchet MS"/>
                <a:ea typeface="Trebuchet MS"/>
                <a:cs typeface="Trebuchet MS"/>
                <a:sym typeface="Trebuchet MS"/>
              </a:rPr>
              <a:t>o</a:t>
            </a:r>
            <a:r>
              <a:rPr baseline="-25000" lang="en" sz="1000">
                <a:latin typeface="Trebuchet MS"/>
                <a:ea typeface="Trebuchet MS"/>
                <a:cs typeface="Trebuchet MS"/>
                <a:sym typeface="Trebuchet MS"/>
              </a:rPr>
              <a:t>t</a:t>
            </a:r>
            <a:endParaRPr baseline="-25000" sz="1000">
              <a:latin typeface="Trebuchet MS"/>
              <a:ea typeface="Trebuchet MS"/>
              <a:cs typeface="Trebuchet MS"/>
              <a:sym typeface="Trebuchet MS"/>
            </a:endParaRPr>
          </a:p>
        </p:txBody>
      </p:sp>
      <p:sp>
        <p:nvSpPr>
          <p:cNvPr id="2399" name="Google Shape;2399;p132"/>
          <p:cNvSpPr txBox="1"/>
          <p:nvPr/>
        </p:nvSpPr>
        <p:spPr>
          <a:xfrm>
            <a:off x="4572438" y="1887093"/>
            <a:ext cx="141900" cy="178800"/>
          </a:xfrm>
          <a:prstGeom prst="rect">
            <a:avLst/>
          </a:prstGeom>
          <a:noFill/>
          <a:ln>
            <a:noFill/>
          </a:ln>
        </p:spPr>
        <p:txBody>
          <a:bodyPr anchorCtr="0" anchor="t" bIns="0" lIns="0" spcFirstLastPara="1" rIns="0" wrap="square" tIns="9525">
            <a:spAutoFit/>
          </a:bodyPr>
          <a:lstStyle/>
          <a:p>
            <a:pPr indent="0" lvl="0" marL="25400" marR="0" rtl="0" algn="l">
              <a:lnSpc>
                <a:spcPct val="100000"/>
              </a:lnSpc>
              <a:spcBef>
                <a:spcPts val="0"/>
              </a:spcBef>
              <a:spcAft>
                <a:spcPts val="0"/>
              </a:spcAft>
              <a:buNone/>
            </a:pPr>
            <a:r>
              <a:rPr lang="en" sz="1100">
                <a:latin typeface="Trebuchet MS"/>
                <a:ea typeface="Trebuchet MS"/>
                <a:cs typeface="Trebuchet MS"/>
                <a:sym typeface="Trebuchet MS"/>
              </a:rPr>
              <a:t>c</a:t>
            </a:r>
            <a:r>
              <a:rPr baseline="-25000" lang="en" sz="1000">
                <a:latin typeface="Trebuchet MS"/>
                <a:ea typeface="Trebuchet MS"/>
                <a:cs typeface="Trebuchet MS"/>
                <a:sym typeface="Trebuchet MS"/>
              </a:rPr>
              <a:t>t</a:t>
            </a:r>
            <a:endParaRPr baseline="-25000" sz="1000">
              <a:latin typeface="Trebuchet MS"/>
              <a:ea typeface="Trebuchet MS"/>
              <a:cs typeface="Trebuchet MS"/>
              <a:sym typeface="Trebuchet MS"/>
            </a:endParaRPr>
          </a:p>
        </p:txBody>
      </p:sp>
      <p:sp>
        <p:nvSpPr>
          <p:cNvPr id="2400" name="Google Shape;2400;p132"/>
          <p:cNvSpPr txBox="1"/>
          <p:nvPr/>
        </p:nvSpPr>
        <p:spPr>
          <a:xfrm>
            <a:off x="4394225" y="2529077"/>
            <a:ext cx="48000" cy="1173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700">
                <a:latin typeface="Trebuchet MS"/>
                <a:ea typeface="Trebuchet MS"/>
                <a:cs typeface="Trebuchet MS"/>
                <a:sym typeface="Trebuchet MS"/>
              </a:rPr>
              <a:t>t</a:t>
            </a:r>
            <a:endParaRPr sz="700">
              <a:latin typeface="Trebuchet MS"/>
              <a:ea typeface="Trebuchet MS"/>
              <a:cs typeface="Trebuchet MS"/>
              <a:sym typeface="Trebuchet MS"/>
            </a:endParaRPr>
          </a:p>
        </p:txBody>
      </p:sp>
      <p:sp>
        <p:nvSpPr>
          <p:cNvPr id="2401" name="Google Shape;2401;p132"/>
          <p:cNvSpPr txBox="1"/>
          <p:nvPr/>
        </p:nvSpPr>
        <p:spPr>
          <a:xfrm>
            <a:off x="4319215" y="2415159"/>
            <a:ext cx="114000" cy="425100"/>
          </a:xfrm>
          <a:prstGeom prst="rect">
            <a:avLst/>
          </a:prstGeom>
          <a:noFill/>
          <a:ln>
            <a:noFill/>
          </a:ln>
        </p:spPr>
        <p:txBody>
          <a:bodyPr anchorCtr="0" anchor="t" bIns="0" lIns="0" spcFirstLastPara="1" rIns="0" wrap="square" tIns="9525">
            <a:spAutoFit/>
          </a:bodyPr>
          <a:lstStyle/>
          <a:p>
            <a:pPr indent="0" lvl="0" marL="25400" marR="0" rtl="0" algn="l">
              <a:lnSpc>
                <a:spcPct val="100000"/>
              </a:lnSpc>
              <a:spcBef>
                <a:spcPts val="0"/>
              </a:spcBef>
              <a:spcAft>
                <a:spcPts val="0"/>
              </a:spcAft>
              <a:buNone/>
            </a:pPr>
            <a:r>
              <a:rPr lang="en" sz="1100">
                <a:latin typeface="Trebuchet MS"/>
                <a:ea typeface="Trebuchet MS"/>
                <a:cs typeface="Trebuchet MS"/>
                <a:sym typeface="Trebuchet MS"/>
              </a:rPr>
              <a:t>~</a:t>
            </a:r>
            <a:r>
              <a:rPr baseline="-25000" lang="en" sz="1600">
                <a:latin typeface="Trebuchet MS"/>
                <a:ea typeface="Trebuchet MS"/>
                <a:cs typeface="Trebuchet MS"/>
                <a:sym typeface="Trebuchet MS"/>
              </a:rPr>
              <a:t>c</a:t>
            </a:r>
            <a:endParaRPr baseline="-25000" sz="1600">
              <a:latin typeface="Trebuchet MS"/>
              <a:ea typeface="Trebuchet MS"/>
              <a:cs typeface="Trebuchet MS"/>
              <a:sym typeface="Trebuchet MS"/>
            </a:endParaRPr>
          </a:p>
        </p:txBody>
      </p:sp>
      <p:sp>
        <p:nvSpPr>
          <p:cNvPr id="2402" name="Google Shape;2402;p132"/>
          <p:cNvSpPr txBox="1"/>
          <p:nvPr>
            <p:ph type="title"/>
          </p:nvPr>
        </p:nvSpPr>
        <p:spPr>
          <a:xfrm>
            <a:off x="363775" y="200025"/>
            <a:ext cx="64629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Long Short-Term Memory (LSTM)</a:t>
            </a:r>
            <a:endParaRPr/>
          </a:p>
        </p:txBody>
      </p:sp>
      <p:sp>
        <p:nvSpPr>
          <p:cNvPr id="2403" name="Google Shape;2403;p132"/>
          <p:cNvSpPr txBox="1"/>
          <p:nvPr/>
        </p:nvSpPr>
        <p:spPr>
          <a:xfrm>
            <a:off x="363775" y="749425"/>
            <a:ext cx="73563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800">
                <a:latin typeface="Trebuchet MS"/>
                <a:ea typeface="Trebuchet MS"/>
                <a:cs typeface="Trebuchet MS"/>
                <a:sym typeface="Trebuchet MS"/>
              </a:rPr>
              <a:t>You can think of the LSTM equations visually like this:</a:t>
            </a:r>
            <a:endParaRPr sz="1800">
              <a:latin typeface="Trebuchet MS"/>
              <a:ea typeface="Trebuchet MS"/>
              <a:cs typeface="Trebuchet MS"/>
              <a:sym typeface="Trebuchet MS"/>
            </a:endParaRPr>
          </a:p>
        </p:txBody>
      </p:sp>
      <p:grpSp>
        <p:nvGrpSpPr>
          <p:cNvPr id="2404" name="Google Shape;2404;p132"/>
          <p:cNvGrpSpPr/>
          <p:nvPr/>
        </p:nvGrpSpPr>
        <p:grpSpPr>
          <a:xfrm>
            <a:off x="1222057" y="4182846"/>
            <a:ext cx="3566160" cy="636270"/>
            <a:chOff x="1629410" y="5577128"/>
            <a:chExt cx="4754880" cy="848360"/>
          </a:xfrm>
        </p:grpSpPr>
        <p:sp>
          <p:nvSpPr>
            <p:cNvPr id="2405" name="Google Shape;2405;p132"/>
            <p:cNvSpPr/>
            <p:nvPr/>
          </p:nvSpPr>
          <p:spPr>
            <a:xfrm>
              <a:off x="1700865" y="5667639"/>
              <a:ext cx="4589100" cy="670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406" name="Google Shape;2406;p132"/>
            <p:cNvSpPr/>
            <p:nvPr/>
          </p:nvSpPr>
          <p:spPr>
            <a:xfrm>
              <a:off x="1629410" y="5577128"/>
              <a:ext cx="4754880" cy="848360"/>
            </a:xfrm>
            <a:custGeom>
              <a:rect b="b" l="l" r="r" t="t"/>
              <a:pathLst>
                <a:path extrusionOk="0" h="848360" w="4754880">
                  <a:moveTo>
                    <a:pt x="0" y="0"/>
                  </a:moveTo>
                  <a:lnTo>
                    <a:pt x="4754252" y="0"/>
                  </a:lnTo>
                  <a:lnTo>
                    <a:pt x="4754252" y="847949"/>
                  </a:lnTo>
                  <a:lnTo>
                    <a:pt x="0" y="847949"/>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grpSp>
      <p:sp>
        <p:nvSpPr>
          <p:cNvPr id="2407" name="Google Shape;2407;p132"/>
          <p:cNvSpPr txBox="1"/>
          <p:nvPr/>
        </p:nvSpPr>
        <p:spPr>
          <a:xfrm>
            <a:off x="1299314" y="2434942"/>
            <a:ext cx="1068300" cy="6567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32850">
            <a:spAutoFit/>
          </a:bodyPr>
          <a:lstStyle/>
          <a:p>
            <a:pPr indent="-76200" lvl="0" marL="203200" marR="127000" rtl="0" algn="l">
              <a:lnSpc>
                <a:spcPct val="118750"/>
              </a:lnSpc>
              <a:spcBef>
                <a:spcPts val="0"/>
              </a:spcBef>
              <a:spcAft>
                <a:spcPts val="0"/>
              </a:spcAft>
              <a:buNone/>
            </a:pPr>
            <a:r>
              <a:rPr lang="en" sz="1200">
                <a:solidFill>
                  <a:srgbClr val="4285F4"/>
                </a:solidFill>
                <a:latin typeface="Trebuchet MS"/>
                <a:ea typeface="Trebuchet MS"/>
                <a:cs typeface="Trebuchet MS"/>
                <a:sym typeface="Trebuchet MS"/>
              </a:rPr>
              <a:t>Compute the  forget gate</a:t>
            </a:r>
            <a:endParaRPr sz="1200">
              <a:latin typeface="Trebuchet MS"/>
              <a:ea typeface="Trebuchet MS"/>
              <a:cs typeface="Trebuchet MS"/>
              <a:sym typeface="Trebuchet MS"/>
            </a:endParaRPr>
          </a:p>
        </p:txBody>
      </p:sp>
      <p:sp>
        <p:nvSpPr>
          <p:cNvPr id="2408" name="Google Shape;2408;p132"/>
          <p:cNvSpPr/>
          <p:nvPr/>
        </p:nvSpPr>
        <p:spPr>
          <a:xfrm>
            <a:off x="2366886" y="2647112"/>
            <a:ext cx="1099184" cy="114300"/>
          </a:xfrm>
          <a:custGeom>
            <a:rect b="b" l="l" r="r" t="t"/>
            <a:pathLst>
              <a:path extrusionOk="0" h="152400" w="1465579">
                <a:moveTo>
                  <a:pt x="1392237" y="75946"/>
                </a:moveTo>
                <a:lnTo>
                  <a:pt x="1390093" y="104445"/>
                </a:lnTo>
                <a:lnTo>
                  <a:pt x="1402753" y="105397"/>
                </a:lnTo>
                <a:lnTo>
                  <a:pt x="1401330" y="124383"/>
                </a:lnTo>
                <a:lnTo>
                  <a:pt x="1388594" y="124383"/>
                </a:lnTo>
                <a:lnTo>
                  <a:pt x="1386522" y="151930"/>
                </a:lnTo>
                <a:lnTo>
                  <a:pt x="1453821" y="124383"/>
                </a:lnTo>
                <a:lnTo>
                  <a:pt x="1401330" y="124383"/>
                </a:lnTo>
                <a:lnTo>
                  <a:pt x="1388665" y="123431"/>
                </a:lnTo>
                <a:lnTo>
                  <a:pt x="1456148" y="123431"/>
                </a:lnTo>
                <a:lnTo>
                  <a:pt x="1465364" y="119659"/>
                </a:lnTo>
                <a:lnTo>
                  <a:pt x="1392237" y="75946"/>
                </a:lnTo>
                <a:close/>
              </a:path>
              <a:path extrusionOk="0" h="152400" w="1465579">
                <a:moveTo>
                  <a:pt x="1390093" y="104445"/>
                </a:moveTo>
                <a:lnTo>
                  <a:pt x="1388665" y="123431"/>
                </a:lnTo>
                <a:lnTo>
                  <a:pt x="1401330" y="124383"/>
                </a:lnTo>
                <a:lnTo>
                  <a:pt x="1402753" y="105397"/>
                </a:lnTo>
                <a:lnTo>
                  <a:pt x="1390093" y="104445"/>
                </a:lnTo>
                <a:close/>
              </a:path>
              <a:path extrusionOk="0" h="152400" w="1465579">
                <a:moveTo>
                  <a:pt x="1422" y="0"/>
                </a:moveTo>
                <a:lnTo>
                  <a:pt x="0" y="18999"/>
                </a:lnTo>
                <a:lnTo>
                  <a:pt x="1388665" y="123431"/>
                </a:lnTo>
                <a:lnTo>
                  <a:pt x="1390093" y="104445"/>
                </a:lnTo>
                <a:lnTo>
                  <a:pt x="1422" y="0"/>
                </a:lnTo>
                <a:close/>
              </a:path>
            </a:pathLst>
          </a:custGeom>
          <a:solidFill>
            <a:srgbClr val="4285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409" name="Google Shape;2409;p132"/>
          <p:cNvSpPr txBox="1"/>
          <p:nvPr/>
        </p:nvSpPr>
        <p:spPr>
          <a:xfrm>
            <a:off x="1299314" y="1619344"/>
            <a:ext cx="1068300" cy="6561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32375">
            <a:spAutoFit/>
          </a:bodyPr>
          <a:lstStyle/>
          <a:p>
            <a:pPr indent="-25400" lvl="0" marL="177800" marR="139700" rtl="0" algn="l">
              <a:lnSpc>
                <a:spcPct val="118750"/>
              </a:lnSpc>
              <a:spcBef>
                <a:spcPts val="0"/>
              </a:spcBef>
              <a:spcAft>
                <a:spcPts val="0"/>
              </a:spcAft>
              <a:buNone/>
            </a:pPr>
            <a:r>
              <a:rPr lang="en" sz="1200">
                <a:solidFill>
                  <a:srgbClr val="4285F4"/>
                </a:solidFill>
                <a:latin typeface="Trebuchet MS"/>
                <a:ea typeface="Trebuchet MS"/>
                <a:cs typeface="Trebuchet MS"/>
                <a:sym typeface="Trebuchet MS"/>
              </a:rPr>
              <a:t>Forget some  cell content</a:t>
            </a:r>
            <a:endParaRPr sz="1200">
              <a:latin typeface="Trebuchet MS"/>
              <a:ea typeface="Trebuchet MS"/>
              <a:cs typeface="Trebuchet MS"/>
              <a:sym typeface="Trebuchet MS"/>
            </a:endParaRPr>
          </a:p>
        </p:txBody>
      </p:sp>
      <p:sp>
        <p:nvSpPr>
          <p:cNvPr id="2410" name="Google Shape;2410;p132"/>
          <p:cNvSpPr/>
          <p:nvPr/>
        </p:nvSpPr>
        <p:spPr>
          <a:xfrm>
            <a:off x="2366124" y="1831610"/>
            <a:ext cx="1172527" cy="240506"/>
          </a:xfrm>
          <a:custGeom>
            <a:rect b="b" l="l" r="r" t="t"/>
            <a:pathLst>
              <a:path extrusionOk="0" h="320675" w="1563370">
                <a:moveTo>
                  <a:pt x="1486233" y="292151"/>
                </a:moveTo>
                <a:lnTo>
                  <a:pt x="1481061" y="320255"/>
                </a:lnTo>
                <a:lnTo>
                  <a:pt x="1562900" y="296570"/>
                </a:lnTo>
                <a:lnTo>
                  <a:pt x="1560084" y="294449"/>
                </a:lnTo>
                <a:lnTo>
                  <a:pt x="1498727" y="294449"/>
                </a:lnTo>
                <a:lnTo>
                  <a:pt x="1486233" y="292151"/>
                </a:lnTo>
                <a:close/>
              </a:path>
              <a:path extrusionOk="0" h="320675" w="1563370">
                <a:moveTo>
                  <a:pt x="1489680" y="273419"/>
                </a:moveTo>
                <a:lnTo>
                  <a:pt x="1486233" y="292151"/>
                </a:lnTo>
                <a:lnTo>
                  <a:pt x="1498727" y="294449"/>
                </a:lnTo>
                <a:lnTo>
                  <a:pt x="1502168" y="275716"/>
                </a:lnTo>
                <a:lnTo>
                  <a:pt x="1489680" y="273419"/>
                </a:lnTo>
                <a:close/>
              </a:path>
              <a:path extrusionOk="0" h="320675" w="1563370">
                <a:moveTo>
                  <a:pt x="1494853" y="245313"/>
                </a:moveTo>
                <a:lnTo>
                  <a:pt x="1489680" y="273419"/>
                </a:lnTo>
                <a:lnTo>
                  <a:pt x="1502168" y="275716"/>
                </a:lnTo>
                <a:lnTo>
                  <a:pt x="1498727" y="294449"/>
                </a:lnTo>
                <a:lnTo>
                  <a:pt x="1560084" y="294449"/>
                </a:lnTo>
                <a:lnTo>
                  <a:pt x="1494853" y="245313"/>
                </a:lnTo>
                <a:close/>
              </a:path>
              <a:path extrusionOk="0" h="320675" w="1563370">
                <a:moveTo>
                  <a:pt x="3454" y="0"/>
                </a:moveTo>
                <a:lnTo>
                  <a:pt x="0" y="18732"/>
                </a:lnTo>
                <a:lnTo>
                  <a:pt x="1486233" y="292151"/>
                </a:lnTo>
                <a:lnTo>
                  <a:pt x="1489680" y="273419"/>
                </a:lnTo>
                <a:lnTo>
                  <a:pt x="3454" y="0"/>
                </a:lnTo>
                <a:close/>
              </a:path>
            </a:pathLst>
          </a:custGeom>
          <a:solidFill>
            <a:srgbClr val="4285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411" name="Google Shape;2411;p132"/>
          <p:cNvSpPr txBox="1"/>
          <p:nvPr/>
        </p:nvSpPr>
        <p:spPr>
          <a:xfrm>
            <a:off x="1575749" y="3417674"/>
            <a:ext cx="1068300" cy="6570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33350">
            <a:spAutoFit/>
          </a:bodyPr>
          <a:lstStyle/>
          <a:p>
            <a:pPr indent="-88900" lvl="0" marL="215900" marR="127000" rtl="0" algn="l">
              <a:lnSpc>
                <a:spcPct val="118750"/>
              </a:lnSpc>
              <a:spcBef>
                <a:spcPts val="0"/>
              </a:spcBef>
              <a:spcAft>
                <a:spcPts val="0"/>
              </a:spcAft>
              <a:buNone/>
            </a:pPr>
            <a:r>
              <a:rPr lang="en" sz="1200">
                <a:solidFill>
                  <a:srgbClr val="4285F4"/>
                </a:solidFill>
                <a:latin typeface="Trebuchet MS"/>
                <a:ea typeface="Trebuchet MS"/>
                <a:cs typeface="Trebuchet MS"/>
                <a:sym typeface="Trebuchet MS"/>
              </a:rPr>
              <a:t>Compute the  input gate</a:t>
            </a:r>
            <a:endParaRPr sz="1200">
              <a:latin typeface="Trebuchet MS"/>
              <a:ea typeface="Trebuchet MS"/>
              <a:cs typeface="Trebuchet MS"/>
              <a:sym typeface="Trebuchet MS"/>
            </a:endParaRPr>
          </a:p>
        </p:txBody>
      </p:sp>
      <p:sp>
        <p:nvSpPr>
          <p:cNvPr id="2412" name="Google Shape;2412;p132"/>
          <p:cNvSpPr/>
          <p:nvPr/>
        </p:nvSpPr>
        <p:spPr>
          <a:xfrm>
            <a:off x="2639787" y="2817475"/>
            <a:ext cx="1187290" cy="825817"/>
          </a:xfrm>
          <a:custGeom>
            <a:rect b="b" l="l" r="r" t="t"/>
            <a:pathLst>
              <a:path extrusionOk="0" h="1101089" w="1583054">
                <a:moveTo>
                  <a:pt x="1514904" y="35566"/>
                </a:moveTo>
                <a:lnTo>
                  <a:pt x="0" y="1084821"/>
                </a:lnTo>
                <a:lnTo>
                  <a:pt x="10845" y="1100480"/>
                </a:lnTo>
                <a:lnTo>
                  <a:pt x="1525750" y="51224"/>
                </a:lnTo>
                <a:lnTo>
                  <a:pt x="1514904" y="35566"/>
                </a:lnTo>
                <a:close/>
              </a:path>
              <a:path extrusionOk="0" h="1101089" w="1583054">
                <a:moveTo>
                  <a:pt x="1567438" y="28333"/>
                </a:moveTo>
                <a:lnTo>
                  <a:pt x="1525346" y="28333"/>
                </a:lnTo>
                <a:lnTo>
                  <a:pt x="1536192" y="43992"/>
                </a:lnTo>
                <a:lnTo>
                  <a:pt x="1525750" y="51224"/>
                </a:lnTo>
                <a:lnTo>
                  <a:pt x="1542021" y="74714"/>
                </a:lnTo>
                <a:lnTo>
                  <a:pt x="1567438" y="28333"/>
                </a:lnTo>
                <a:close/>
              </a:path>
              <a:path extrusionOk="0" h="1101089" w="1583054">
                <a:moveTo>
                  <a:pt x="1525346" y="28333"/>
                </a:moveTo>
                <a:lnTo>
                  <a:pt x="1514904" y="35566"/>
                </a:lnTo>
                <a:lnTo>
                  <a:pt x="1525750" y="51224"/>
                </a:lnTo>
                <a:lnTo>
                  <a:pt x="1536192" y="43992"/>
                </a:lnTo>
                <a:lnTo>
                  <a:pt x="1525346" y="28333"/>
                </a:lnTo>
                <a:close/>
              </a:path>
              <a:path extrusionOk="0" h="1101089" w="1583054">
                <a:moveTo>
                  <a:pt x="1582966" y="0"/>
                </a:moveTo>
                <a:lnTo>
                  <a:pt x="1498625" y="12064"/>
                </a:lnTo>
                <a:lnTo>
                  <a:pt x="1514904" y="35566"/>
                </a:lnTo>
                <a:lnTo>
                  <a:pt x="1525346" y="28333"/>
                </a:lnTo>
                <a:lnTo>
                  <a:pt x="1567438" y="28333"/>
                </a:lnTo>
                <a:lnTo>
                  <a:pt x="1582966" y="0"/>
                </a:lnTo>
                <a:close/>
              </a:path>
            </a:pathLst>
          </a:custGeom>
          <a:solidFill>
            <a:srgbClr val="4285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413" name="Google Shape;2413;p132"/>
          <p:cNvSpPr txBox="1"/>
          <p:nvPr/>
        </p:nvSpPr>
        <p:spPr>
          <a:xfrm>
            <a:off x="3896439" y="3417674"/>
            <a:ext cx="1219200" cy="6570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33350">
            <a:spAutoFit/>
          </a:bodyPr>
          <a:lstStyle/>
          <a:p>
            <a:pPr indent="101600" lvl="0" marL="101600" marR="88900" rtl="0" algn="l">
              <a:lnSpc>
                <a:spcPct val="118750"/>
              </a:lnSpc>
              <a:spcBef>
                <a:spcPts val="0"/>
              </a:spcBef>
              <a:spcAft>
                <a:spcPts val="0"/>
              </a:spcAft>
              <a:buNone/>
            </a:pPr>
            <a:r>
              <a:rPr lang="en" sz="1200">
                <a:solidFill>
                  <a:srgbClr val="4285F4"/>
                </a:solidFill>
                <a:latin typeface="Trebuchet MS"/>
                <a:ea typeface="Trebuchet MS"/>
                <a:cs typeface="Trebuchet MS"/>
                <a:sym typeface="Trebuchet MS"/>
              </a:rPr>
              <a:t>Compute the  new cell content</a:t>
            </a:r>
            <a:endParaRPr sz="1200">
              <a:latin typeface="Trebuchet MS"/>
              <a:ea typeface="Trebuchet MS"/>
              <a:cs typeface="Trebuchet MS"/>
              <a:sym typeface="Trebuchet MS"/>
            </a:endParaRPr>
          </a:p>
        </p:txBody>
      </p:sp>
      <p:sp>
        <p:nvSpPr>
          <p:cNvPr id="2414" name="Google Shape;2414;p132"/>
          <p:cNvSpPr/>
          <p:nvPr/>
        </p:nvSpPr>
        <p:spPr>
          <a:xfrm>
            <a:off x="4329541" y="2811780"/>
            <a:ext cx="183832" cy="608171"/>
          </a:xfrm>
          <a:custGeom>
            <a:rect b="b" l="l" r="r" t="t"/>
            <a:pathLst>
              <a:path extrusionOk="0" h="810895" w="245110">
                <a:moveTo>
                  <a:pt x="45974" y="71072"/>
                </a:moveTo>
                <a:lnTo>
                  <a:pt x="27582" y="76044"/>
                </a:lnTo>
                <a:lnTo>
                  <a:pt x="226136" y="810348"/>
                </a:lnTo>
                <a:lnTo>
                  <a:pt x="244525" y="805370"/>
                </a:lnTo>
                <a:lnTo>
                  <a:pt x="45974" y="71072"/>
                </a:lnTo>
                <a:close/>
              </a:path>
              <a:path extrusionOk="0" h="810895" w="245110">
                <a:moveTo>
                  <a:pt x="16890" y="0"/>
                </a:moveTo>
                <a:lnTo>
                  <a:pt x="0" y="83502"/>
                </a:lnTo>
                <a:lnTo>
                  <a:pt x="27582" y="76044"/>
                </a:lnTo>
                <a:lnTo>
                  <a:pt x="24269" y="63792"/>
                </a:lnTo>
                <a:lnTo>
                  <a:pt x="42659" y="58813"/>
                </a:lnTo>
                <a:lnTo>
                  <a:pt x="69282" y="58813"/>
                </a:lnTo>
                <a:lnTo>
                  <a:pt x="16890" y="0"/>
                </a:lnTo>
                <a:close/>
              </a:path>
              <a:path extrusionOk="0" h="810895" w="245110">
                <a:moveTo>
                  <a:pt x="42659" y="58813"/>
                </a:moveTo>
                <a:lnTo>
                  <a:pt x="24269" y="63792"/>
                </a:lnTo>
                <a:lnTo>
                  <a:pt x="27582" y="76044"/>
                </a:lnTo>
                <a:lnTo>
                  <a:pt x="45974" y="71072"/>
                </a:lnTo>
                <a:lnTo>
                  <a:pt x="42659" y="58813"/>
                </a:lnTo>
                <a:close/>
              </a:path>
              <a:path extrusionOk="0" h="810895" w="245110">
                <a:moveTo>
                  <a:pt x="69282" y="58813"/>
                </a:moveTo>
                <a:lnTo>
                  <a:pt x="42659" y="58813"/>
                </a:lnTo>
                <a:lnTo>
                  <a:pt x="45974" y="71072"/>
                </a:lnTo>
                <a:lnTo>
                  <a:pt x="73558" y="63614"/>
                </a:lnTo>
                <a:lnTo>
                  <a:pt x="69282" y="58813"/>
                </a:lnTo>
                <a:close/>
              </a:path>
            </a:pathLst>
          </a:custGeom>
          <a:solidFill>
            <a:srgbClr val="4285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415" name="Google Shape;2415;p132"/>
          <p:cNvSpPr txBox="1"/>
          <p:nvPr/>
        </p:nvSpPr>
        <p:spPr>
          <a:xfrm>
            <a:off x="5561409" y="3417674"/>
            <a:ext cx="1051500" cy="6570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33350">
            <a:spAutoFit/>
          </a:bodyPr>
          <a:lstStyle/>
          <a:p>
            <a:pPr indent="-50800" lvl="0" marL="165100" marR="114300" rtl="0" algn="l">
              <a:lnSpc>
                <a:spcPct val="118750"/>
              </a:lnSpc>
              <a:spcBef>
                <a:spcPts val="0"/>
              </a:spcBef>
              <a:spcAft>
                <a:spcPts val="0"/>
              </a:spcAft>
              <a:buNone/>
            </a:pPr>
            <a:r>
              <a:rPr lang="en" sz="1200">
                <a:solidFill>
                  <a:srgbClr val="4285F4"/>
                </a:solidFill>
                <a:latin typeface="Trebuchet MS"/>
                <a:ea typeface="Trebuchet MS"/>
                <a:cs typeface="Trebuchet MS"/>
                <a:sym typeface="Trebuchet MS"/>
              </a:rPr>
              <a:t>Compute the  output gate</a:t>
            </a:r>
            <a:endParaRPr sz="1200">
              <a:latin typeface="Trebuchet MS"/>
              <a:ea typeface="Trebuchet MS"/>
              <a:cs typeface="Trebuchet MS"/>
              <a:sym typeface="Trebuchet MS"/>
            </a:endParaRPr>
          </a:p>
        </p:txBody>
      </p:sp>
      <p:sp>
        <p:nvSpPr>
          <p:cNvPr id="2416" name="Google Shape;2416;p132"/>
          <p:cNvSpPr/>
          <p:nvPr/>
        </p:nvSpPr>
        <p:spPr>
          <a:xfrm>
            <a:off x="4710484" y="2808646"/>
            <a:ext cx="1379696" cy="615791"/>
          </a:xfrm>
          <a:custGeom>
            <a:rect b="b" l="l" r="r" t="t"/>
            <a:pathLst>
              <a:path extrusionOk="0" h="821054" w="1839595">
                <a:moveTo>
                  <a:pt x="73578" y="26156"/>
                </a:moveTo>
                <a:lnTo>
                  <a:pt x="65903" y="43596"/>
                </a:lnTo>
                <a:lnTo>
                  <a:pt x="1831771" y="820750"/>
                </a:lnTo>
                <a:lnTo>
                  <a:pt x="1839442" y="803325"/>
                </a:lnTo>
                <a:lnTo>
                  <a:pt x="73578" y="26156"/>
                </a:lnTo>
                <a:close/>
              </a:path>
              <a:path extrusionOk="0" h="821054" w="1839595">
                <a:moveTo>
                  <a:pt x="85089" y="0"/>
                </a:moveTo>
                <a:lnTo>
                  <a:pt x="0" y="4178"/>
                </a:lnTo>
                <a:lnTo>
                  <a:pt x="54394" y="69748"/>
                </a:lnTo>
                <a:lnTo>
                  <a:pt x="65903" y="43596"/>
                </a:lnTo>
                <a:lnTo>
                  <a:pt x="54279" y="38481"/>
                </a:lnTo>
                <a:lnTo>
                  <a:pt x="61963" y="21043"/>
                </a:lnTo>
                <a:lnTo>
                  <a:pt x="75828" y="21043"/>
                </a:lnTo>
                <a:lnTo>
                  <a:pt x="85089" y="0"/>
                </a:lnTo>
                <a:close/>
              </a:path>
              <a:path extrusionOk="0" h="821054" w="1839595">
                <a:moveTo>
                  <a:pt x="61963" y="21043"/>
                </a:moveTo>
                <a:lnTo>
                  <a:pt x="54279" y="38481"/>
                </a:lnTo>
                <a:lnTo>
                  <a:pt x="65903" y="43596"/>
                </a:lnTo>
                <a:lnTo>
                  <a:pt x="73578" y="26156"/>
                </a:lnTo>
                <a:lnTo>
                  <a:pt x="61963" y="21043"/>
                </a:lnTo>
                <a:close/>
              </a:path>
              <a:path extrusionOk="0" h="821054" w="1839595">
                <a:moveTo>
                  <a:pt x="75828" y="21043"/>
                </a:moveTo>
                <a:lnTo>
                  <a:pt x="61963" y="21043"/>
                </a:lnTo>
                <a:lnTo>
                  <a:pt x="73578" y="26156"/>
                </a:lnTo>
                <a:lnTo>
                  <a:pt x="75828" y="21043"/>
                </a:lnTo>
                <a:close/>
              </a:path>
            </a:pathLst>
          </a:custGeom>
          <a:solidFill>
            <a:srgbClr val="4285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417" name="Google Shape;2417;p132"/>
          <p:cNvSpPr txBox="1"/>
          <p:nvPr/>
        </p:nvSpPr>
        <p:spPr>
          <a:xfrm>
            <a:off x="2532459" y="1208103"/>
            <a:ext cx="2011800" cy="3945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24750">
            <a:spAutoFit/>
          </a:bodyPr>
          <a:lstStyle/>
          <a:p>
            <a:pPr indent="0" lvl="0" marL="114300" marR="0" rtl="0" algn="l">
              <a:lnSpc>
                <a:spcPct val="100000"/>
              </a:lnSpc>
              <a:spcBef>
                <a:spcPts val="0"/>
              </a:spcBef>
              <a:spcAft>
                <a:spcPts val="0"/>
              </a:spcAft>
              <a:buNone/>
            </a:pPr>
            <a:r>
              <a:rPr lang="en" sz="1200">
                <a:solidFill>
                  <a:srgbClr val="4285F4"/>
                </a:solidFill>
                <a:latin typeface="Trebuchet MS"/>
                <a:ea typeface="Trebuchet MS"/>
                <a:cs typeface="Trebuchet MS"/>
                <a:sym typeface="Trebuchet MS"/>
              </a:rPr>
              <a:t>Write some new cell content</a:t>
            </a:r>
            <a:endParaRPr sz="1200">
              <a:latin typeface="Trebuchet MS"/>
              <a:ea typeface="Trebuchet MS"/>
              <a:cs typeface="Trebuchet MS"/>
              <a:sym typeface="Trebuchet MS"/>
            </a:endParaRPr>
          </a:p>
        </p:txBody>
      </p:sp>
      <p:sp>
        <p:nvSpPr>
          <p:cNvPr id="2418" name="Google Shape;2418;p132"/>
          <p:cNvSpPr/>
          <p:nvPr/>
        </p:nvSpPr>
        <p:spPr>
          <a:xfrm>
            <a:off x="3533879" y="1459134"/>
            <a:ext cx="2561272" cy="1077753"/>
          </a:xfrm>
          <a:custGeom>
            <a:rect b="b" l="l" r="r" t="t"/>
            <a:pathLst>
              <a:path extrusionOk="0" h="1437004" w="3415029">
                <a:moveTo>
                  <a:pt x="966012" y="764057"/>
                </a:moveTo>
                <a:lnTo>
                  <a:pt x="951039" y="732243"/>
                </a:lnTo>
                <a:lnTo>
                  <a:pt x="929741" y="686968"/>
                </a:lnTo>
                <a:lnTo>
                  <a:pt x="912050" y="709422"/>
                </a:lnTo>
                <a:lnTo>
                  <a:pt x="11785" y="0"/>
                </a:lnTo>
                <a:lnTo>
                  <a:pt x="0" y="14960"/>
                </a:lnTo>
                <a:lnTo>
                  <a:pt x="900252" y="724395"/>
                </a:lnTo>
                <a:lnTo>
                  <a:pt x="882586" y="746823"/>
                </a:lnTo>
                <a:lnTo>
                  <a:pt x="966012" y="764057"/>
                </a:lnTo>
                <a:close/>
              </a:path>
              <a:path extrusionOk="0" h="1437004" w="3415029">
                <a:moveTo>
                  <a:pt x="3414534" y="1417574"/>
                </a:moveTo>
                <a:lnTo>
                  <a:pt x="2099437" y="1255560"/>
                </a:lnTo>
                <a:lnTo>
                  <a:pt x="2099627" y="1253998"/>
                </a:lnTo>
                <a:lnTo>
                  <a:pt x="2102942" y="1227188"/>
                </a:lnTo>
                <a:lnTo>
                  <a:pt x="2022652" y="1255687"/>
                </a:lnTo>
                <a:lnTo>
                  <a:pt x="2093620" y="1302816"/>
                </a:lnTo>
                <a:lnTo>
                  <a:pt x="2097112" y="1274470"/>
                </a:lnTo>
                <a:lnTo>
                  <a:pt x="3412210" y="1436484"/>
                </a:lnTo>
                <a:lnTo>
                  <a:pt x="3414534" y="1417574"/>
                </a:lnTo>
                <a:close/>
              </a:path>
            </a:pathLst>
          </a:custGeom>
          <a:solidFill>
            <a:srgbClr val="4285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endParaRPr>
          </a:p>
        </p:txBody>
      </p:sp>
      <p:sp>
        <p:nvSpPr>
          <p:cNvPr id="2419" name="Google Shape;2419;p132"/>
          <p:cNvSpPr txBox="1"/>
          <p:nvPr/>
        </p:nvSpPr>
        <p:spPr>
          <a:xfrm>
            <a:off x="6093905" y="2310117"/>
            <a:ext cx="1769100" cy="6555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31900">
            <a:spAutoFit/>
          </a:bodyPr>
          <a:lstStyle/>
          <a:p>
            <a:pPr indent="-190500" lvl="0" marL="292100" marR="88900" rtl="0" algn="l">
              <a:lnSpc>
                <a:spcPct val="118750"/>
              </a:lnSpc>
              <a:spcBef>
                <a:spcPts val="0"/>
              </a:spcBef>
              <a:spcAft>
                <a:spcPts val="0"/>
              </a:spcAft>
              <a:buNone/>
            </a:pPr>
            <a:r>
              <a:rPr lang="en" sz="1200">
                <a:solidFill>
                  <a:srgbClr val="4285F4"/>
                </a:solidFill>
                <a:latin typeface="Trebuchet MS"/>
                <a:ea typeface="Trebuchet MS"/>
                <a:cs typeface="Trebuchet MS"/>
                <a:sym typeface="Trebuchet MS"/>
              </a:rPr>
              <a:t>Output some cell content  to the hidden state</a:t>
            </a:r>
            <a:endParaRPr sz="1200">
              <a:latin typeface="Trebuchet MS"/>
              <a:ea typeface="Trebuchet MS"/>
              <a:cs typeface="Trebuchet MS"/>
              <a:sym typeface="Trebuchet MS"/>
            </a:endParaRPr>
          </a:p>
        </p:txBody>
      </p:sp>
      <p:sp>
        <p:nvSpPr>
          <p:cNvPr id="2420" name="Google Shape;2420;p132"/>
          <p:cNvSpPr txBox="1"/>
          <p:nvPr/>
        </p:nvSpPr>
        <p:spPr>
          <a:xfrm>
            <a:off x="6034382" y="1272368"/>
            <a:ext cx="2339400" cy="568500"/>
          </a:xfrm>
          <a:prstGeom prst="rect">
            <a:avLst/>
          </a:prstGeom>
          <a:noFill/>
          <a:ln cap="flat" cmpd="sng" w="9525">
            <a:solidFill>
              <a:srgbClr val="93C47D"/>
            </a:solidFill>
            <a:prstDash val="solid"/>
            <a:round/>
            <a:headEnd len="sm" w="sm" type="none"/>
            <a:tailEnd len="sm" w="sm" type="none"/>
          </a:ln>
        </p:spPr>
        <p:txBody>
          <a:bodyPr anchorCtr="0" anchor="t" bIns="0" lIns="0" spcFirstLastPara="1" rIns="0" wrap="square" tIns="14300">
            <a:spAutoFit/>
          </a:bodyPr>
          <a:lstStyle/>
          <a:p>
            <a:pPr indent="0" lvl="0" marL="63500" marR="0" rtl="0" algn="l">
              <a:lnSpc>
                <a:spcPct val="100000"/>
              </a:lnSpc>
              <a:spcBef>
                <a:spcPts val="0"/>
              </a:spcBef>
              <a:spcAft>
                <a:spcPts val="0"/>
              </a:spcAft>
              <a:buNone/>
            </a:pPr>
            <a:r>
              <a:rPr lang="en" sz="1800">
                <a:solidFill>
                  <a:schemeClr val="dk1"/>
                </a:solidFill>
                <a:latin typeface="Trebuchet MS"/>
                <a:ea typeface="Trebuchet MS"/>
                <a:cs typeface="Trebuchet MS"/>
                <a:sym typeface="Trebuchet MS"/>
              </a:rPr>
              <a:t>The + sign is the secret!</a:t>
            </a:r>
            <a:endParaRPr sz="1800">
              <a:solidFill>
                <a:schemeClr val="dk1"/>
              </a:solidFill>
              <a:latin typeface="Trebuchet MS"/>
              <a:ea typeface="Trebuchet MS"/>
              <a:cs typeface="Trebuchet MS"/>
              <a:sym typeface="Trebuchet MS"/>
            </a:endParaRPr>
          </a:p>
        </p:txBody>
      </p:sp>
      <p:sp>
        <p:nvSpPr>
          <p:cNvPr id="2421" name="Google Shape;2421;p132"/>
          <p:cNvSpPr/>
          <p:nvPr/>
        </p:nvSpPr>
        <p:spPr>
          <a:xfrm>
            <a:off x="4342209" y="1438732"/>
            <a:ext cx="1694974" cy="597694"/>
          </a:xfrm>
          <a:custGeom>
            <a:rect b="b" l="l" r="r" t="t"/>
            <a:pathLst>
              <a:path extrusionOk="0" h="796925" w="2259965">
                <a:moveTo>
                  <a:pt x="59651" y="724522"/>
                </a:moveTo>
                <a:lnTo>
                  <a:pt x="0" y="785342"/>
                </a:lnTo>
                <a:lnTo>
                  <a:pt x="84454" y="796582"/>
                </a:lnTo>
                <a:lnTo>
                  <a:pt x="76577" y="773696"/>
                </a:lnTo>
                <a:lnTo>
                  <a:pt x="63144" y="773696"/>
                </a:lnTo>
                <a:lnTo>
                  <a:pt x="56946" y="755675"/>
                </a:lnTo>
                <a:lnTo>
                  <a:pt x="68952" y="751544"/>
                </a:lnTo>
                <a:lnTo>
                  <a:pt x="59651" y="724522"/>
                </a:lnTo>
                <a:close/>
              </a:path>
              <a:path extrusionOk="0" h="796925" w="2259965">
                <a:moveTo>
                  <a:pt x="68952" y="751544"/>
                </a:moveTo>
                <a:lnTo>
                  <a:pt x="56946" y="755675"/>
                </a:lnTo>
                <a:lnTo>
                  <a:pt x="63144" y="773696"/>
                </a:lnTo>
                <a:lnTo>
                  <a:pt x="75155" y="769563"/>
                </a:lnTo>
                <a:lnTo>
                  <a:pt x="68952" y="751544"/>
                </a:lnTo>
                <a:close/>
              </a:path>
              <a:path extrusionOk="0" h="796925" w="2259965">
                <a:moveTo>
                  <a:pt x="75155" y="769563"/>
                </a:moveTo>
                <a:lnTo>
                  <a:pt x="63144" y="773696"/>
                </a:lnTo>
                <a:lnTo>
                  <a:pt x="76577" y="773696"/>
                </a:lnTo>
                <a:lnTo>
                  <a:pt x="75155" y="769563"/>
                </a:lnTo>
                <a:close/>
              </a:path>
              <a:path extrusionOk="0" h="796925" w="2259965">
                <a:moveTo>
                  <a:pt x="2253145" y="0"/>
                </a:moveTo>
                <a:lnTo>
                  <a:pt x="68952" y="751544"/>
                </a:lnTo>
                <a:lnTo>
                  <a:pt x="75155" y="769563"/>
                </a:lnTo>
                <a:lnTo>
                  <a:pt x="2259342" y="18021"/>
                </a:lnTo>
                <a:lnTo>
                  <a:pt x="2253145" y="0"/>
                </a:lnTo>
                <a:close/>
              </a:path>
            </a:pathLst>
          </a:custGeom>
          <a:solidFill>
            <a:srgbClr val="93C4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endParaRPr>
          </a:p>
        </p:txBody>
      </p:sp>
      <p:sp>
        <p:nvSpPr>
          <p:cNvPr id="2422" name="Google Shape;2422;p132"/>
          <p:cNvSpPr txBox="1"/>
          <p:nvPr/>
        </p:nvSpPr>
        <p:spPr>
          <a:xfrm>
            <a:off x="5500420" y="4839978"/>
            <a:ext cx="3210900" cy="280800"/>
          </a:xfrm>
          <a:prstGeom prst="rect">
            <a:avLst/>
          </a:prstGeom>
          <a:noFill/>
          <a:ln>
            <a:noFill/>
          </a:ln>
        </p:spPr>
        <p:txBody>
          <a:bodyPr anchorCtr="0" anchor="t" bIns="0" lIns="0" spcFirstLastPara="1" rIns="0" wrap="square" tIns="3800">
            <a:spAutoFit/>
          </a:bodyPr>
          <a:lstStyle/>
          <a:p>
            <a:pPr indent="0" lvl="0" marL="12700" marR="0" rtl="0" algn="l">
              <a:lnSpc>
                <a:spcPct val="100000"/>
              </a:lnSpc>
              <a:spcBef>
                <a:spcPts val="0"/>
              </a:spcBef>
              <a:spcAft>
                <a:spcPts val="0"/>
              </a:spcAft>
              <a:buNone/>
            </a:pPr>
            <a:r>
              <a:rPr b="1" lang="en" sz="900" u="sng">
                <a:latin typeface="Trebuchet MS"/>
                <a:ea typeface="Trebuchet MS"/>
                <a:cs typeface="Trebuchet MS"/>
                <a:sym typeface="Trebuchet MS"/>
              </a:rPr>
              <a:t>Source:</a:t>
            </a:r>
            <a:r>
              <a:rPr b="1" lang="en" sz="900">
                <a:latin typeface="Trebuchet MS"/>
                <a:ea typeface="Trebuchet MS"/>
                <a:cs typeface="Trebuchet MS"/>
                <a:sym typeface="Trebuchet MS"/>
              </a:rPr>
              <a:t> </a:t>
            </a:r>
            <a:r>
              <a:rPr lang="en" sz="900" u="sng">
                <a:solidFill>
                  <a:srgbClr val="4198B5"/>
                </a:solidFill>
                <a:latin typeface="Trebuchet MS"/>
                <a:ea typeface="Trebuchet MS"/>
                <a:cs typeface="Trebuchet MS"/>
                <a:sym typeface="Trebuchet MS"/>
                <a:hlinkClick r:id="rId5">
                  <a:extLst>
                    <a:ext uri="{A12FA001-AC4F-418D-AE19-62706E023703}">
                      <ahyp:hlinkClr val="tx"/>
                    </a:ext>
                  </a:extLst>
                </a:hlinkClick>
              </a:rPr>
              <a:t>http://colah.github.io/posts/2015-08-Understanding-LSTMs/</a:t>
            </a:r>
            <a:endParaRPr sz="900">
              <a:latin typeface="Trebuchet MS"/>
              <a:ea typeface="Trebuchet MS"/>
              <a:cs typeface="Trebuchet MS"/>
              <a:sym typeface="Trebuchet M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6" name="Shape 2426"/>
        <p:cNvGrpSpPr/>
        <p:nvPr/>
      </p:nvGrpSpPr>
      <p:grpSpPr>
        <a:xfrm>
          <a:off x="0" y="0"/>
          <a:ext cx="0" cy="0"/>
          <a:chOff x="0" y="0"/>
          <a:chExt cx="0" cy="0"/>
        </a:xfrm>
      </p:grpSpPr>
      <p:sp>
        <p:nvSpPr>
          <p:cNvPr id="2427" name="Google Shape;2427;p133"/>
          <p:cNvSpPr txBox="1"/>
          <p:nvPr>
            <p:ph type="title"/>
          </p:nvPr>
        </p:nvSpPr>
        <p:spPr>
          <a:xfrm>
            <a:off x="363775" y="200025"/>
            <a:ext cx="76194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How does LSTM solve vanishing gradients?</a:t>
            </a:r>
            <a:endParaRPr/>
          </a:p>
        </p:txBody>
      </p:sp>
      <p:sp>
        <p:nvSpPr>
          <p:cNvPr id="2428" name="Google Shape;2428;p133"/>
          <p:cNvSpPr txBox="1"/>
          <p:nvPr/>
        </p:nvSpPr>
        <p:spPr>
          <a:xfrm>
            <a:off x="344725" y="863725"/>
            <a:ext cx="7619400" cy="3357900"/>
          </a:xfrm>
          <a:prstGeom prst="rect">
            <a:avLst/>
          </a:prstGeom>
          <a:noFill/>
          <a:ln>
            <a:noFill/>
          </a:ln>
        </p:spPr>
        <p:txBody>
          <a:bodyPr anchorCtr="0" anchor="t" bIns="0" lIns="0" spcFirstLastPara="1" rIns="0" wrap="square" tIns="9525">
            <a:spAutoFit/>
          </a:bodyPr>
          <a:lstStyle/>
          <a:p>
            <a:pPr indent="-266700" lvl="0" marL="292100" marR="14605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Calibri"/>
                <a:ea typeface="Calibri"/>
                <a:cs typeface="Calibri"/>
                <a:sym typeface="Calibri"/>
              </a:rPr>
              <a:t>The LSTM architecture makes it easier for the RNN to  </a:t>
            </a:r>
            <a:r>
              <a:rPr b="1" lang="en" sz="1800">
                <a:solidFill>
                  <a:schemeClr val="dk1"/>
                </a:solidFill>
                <a:latin typeface="Calibri"/>
                <a:ea typeface="Calibri"/>
                <a:cs typeface="Calibri"/>
                <a:sym typeface="Calibri"/>
              </a:rPr>
              <a:t>preserve information over many timesteps</a:t>
            </a:r>
            <a:endParaRPr b="1" sz="1800">
              <a:solidFill>
                <a:schemeClr val="dk1"/>
              </a:solidFill>
              <a:latin typeface="Calibri"/>
              <a:ea typeface="Calibri"/>
              <a:cs typeface="Calibri"/>
              <a:sym typeface="Calibri"/>
            </a:endParaRPr>
          </a:p>
          <a:p>
            <a:pPr indent="-177800" lvl="1" marL="546100" marR="25400" rtl="0" algn="l">
              <a:lnSpc>
                <a:spcPct val="99200"/>
              </a:lnSpc>
              <a:spcBef>
                <a:spcPts val="500"/>
              </a:spcBef>
              <a:spcAft>
                <a:spcPts val="0"/>
              </a:spcAft>
              <a:buClr>
                <a:schemeClr val="dk1"/>
              </a:buClr>
              <a:buSzPts val="1800"/>
              <a:buFont typeface="Calibri"/>
              <a:buChar char="•"/>
            </a:pPr>
            <a:r>
              <a:rPr i="0" lang="en" sz="1800" u="none" cap="none" strike="noStrike">
                <a:solidFill>
                  <a:schemeClr val="dk1"/>
                </a:solidFill>
                <a:latin typeface="Calibri"/>
                <a:ea typeface="Calibri"/>
                <a:cs typeface="Calibri"/>
                <a:sym typeface="Calibri"/>
              </a:rPr>
              <a:t>e.g., if the forget gate is set to 1 for a cell dimension and the input  gate set to 0, then the information of that cell is preserved  indefinitely.</a:t>
            </a:r>
            <a:endParaRPr i="0" sz="1800" u="none" cap="none" strike="noStrike">
              <a:solidFill>
                <a:schemeClr val="dk1"/>
              </a:solidFill>
              <a:latin typeface="Calibri"/>
              <a:ea typeface="Calibri"/>
              <a:cs typeface="Calibri"/>
              <a:sym typeface="Calibri"/>
            </a:endParaRPr>
          </a:p>
          <a:p>
            <a:pPr indent="-177800" lvl="1" marL="546100" marR="609600" rtl="0" algn="l">
              <a:lnSpc>
                <a:spcPct val="100000"/>
              </a:lnSpc>
              <a:spcBef>
                <a:spcPts val="500"/>
              </a:spcBef>
              <a:spcAft>
                <a:spcPts val="0"/>
              </a:spcAft>
              <a:buClr>
                <a:schemeClr val="dk1"/>
              </a:buClr>
              <a:buSzPts val="1800"/>
              <a:buFont typeface="Calibri"/>
              <a:buChar char="•"/>
            </a:pPr>
            <a:r>
              <a:rPr i="0" lang="en" sz="1800" u="none" cap="none" strike="noStrike">
                <a:solidFill>
                  <a:schemeClr val="dk1"/>
                </a:solidFill>
                <a:latin typeface="Calibri"/>
                <a:ea typeface="Calibri"/>
                <a:cs typeface="Calibri"/>
                <a:sym typeface="Calibri"/>
              </a:rPr>
              <a:t>In contrast, it’s harder for a vanilla RNN to learn a recurrent  weight matrix </a:t>
            </a:r>
            <a:r>
              <a:rPr i="1" lang="en" sz="1800" u="none" cap="none" strike="noStrike">
                <a:solidFill>
                  <a:schemeClr val="dk1"/>
                </a:solidFill>
                <a:latin typeface="Calibri"/>
                <a:ea typeface="Calibri"/>
                <a:cs typeface="Calibri"/>
                <a:sym typeface="Calibri"/>
              </a:rPr>
              <a:t>W</a:t>
            </a:r>
            <a:r>
              <a:rPr baseline="-25000" i="1" lang="en" sz="1800" u="none" cap="none" strike="noStrike">
                <a:solidFill>
                  <a:schemeClr val="dk1"/>
                </a:solidFill>
                <a:latin typeface="Calibri"/>
                <a:ea typeface="Calibri"/>
                <a:cs typeface="Calibri"/>
                <a:sym typeface="Calibri"/>
              </a:rPr>
              <a:t>h </a:t>
            </a:r>
            <a:r>
              <a:rPr i="0" lang="en" sz="1800" u="none" cap="none" strike="noStrike">
                <a:solidFill>
                  <a:schemeClr val="dk1"/>
                </a:solidFill>
                <a:latin typeface="Calibri"/>
                <a:ea typeface="Calibri"/>
                <a:cs typeface="Calibri"/>
                <a:sym typeface="Calibri"/>
              </a:rPr>
              <a:t>that preserves info in the hidden state</a:t>
            </a:r>
            <a:endParaRPr i="0" sz="1800" u="none" cap="none" strike="noStrike">
              <a:solidFill>
                <a:schemeClr val="dk1"/>
              </a:solidFill>
              <a:latin typeface="Calibri"/>
              <a:ea typeface="Calibri"/>
              <a:cs typeface="Calibri"/>
              <a:sym typeface="Calibri"/>
            </a:endParaRPr>
          </a:p>
          <a:p>
            <a:pPr indent="-177800" lvl="1" marL="546100" marR="0" rtl="0" algn="l">
              <a:lnSpc>
                <a:spcPct val="100000"/>
              </a:lnSpc>
              <a:spcBef>
                <a:spcPts val="400"/>
              </a:spcBef>
              <a:spcAft>
                <a:spcPts val="0"/>
              </a:spcAft>
              <a:buClr>
                <a:schemeClr val="dk1"/>
              </a:buClr>
              <a:buSzPts val="1800"/>
              <a:buFont typeface="Calibri"/>
              <a:buChar char="•"/>
            </a:pPr>
            <a:r>
              <a:rPr i="0" lang="en" sz="1800" u="none" cap="none" strike="noStrike">
                <a:solidFill>
                  <a:schemeClr val="dk1"/>
                </a:solidFill>
                <a:latin typeface="Calibri"/>
                <a:ea typeface="Calibri"/>
                <a:cs typeface="Calibri"/>
                <a:sym typeface="Calibri"/>
              </a:rPr>
              <a:t>In practice, you get about 100 timesteps rather than about 7</a:t>
            </a:r>
            <a:endParaRPr i="0"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7C92"/>
              </a:buClr>
              <a:buSzPts val="2600"/>
              <a:buFont typeface="Times New Roman"/>
              <a:buNone/>
            </a:pPr>
            <a:r>
              <a:t/>
            </a:r>
            <a:endParaRPr i="0" sz="2600" u="none" cap="none" strike="noStrike">
              <a:solidFill>
                <a:schemeClr val="dk1"/>
              </a:solidFill>
              <a:latin typeface="Calibri"/>
              <a:ea typeface="Calibri"/>
              <a:cs typeface="Calibri"/>
              <a:sym typeface="Calibri"/>
            </a:endParaRPr>
          </a:p>
          <a:p>
            <a:pPr indent="-266700" lvl="0" marL="292100" marR="342900" rtl="0" algn="l">
              <a:lnSpc>
                <a:spcPct val="1004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LSTM doesn’t </a:t>
            </a:r>
            <a:r>
              <a:rPr i="1" lang="en" sz="1800">
                <a:solidFill>
                  <a:schemeClr val="dk1"/>
                </a:solidFill>
                <a:latin typeface="Calibri"/>
                <a:ea typeface="Calibri"/>
                <a:cs typeface="Calibri"/>
                <a:sym typeface="Calibri"/>
              </a:rPr>
              <a:t>guarantee </a:t>
            </a:r>
            <a:r>
              <a:rPr lang="en" sz="1800">
                <a:solidFill>
                  <a:schemeClr val="dk1"/>
                </a:solidFill>
                <a:latin typeface="Calibri"/>
                <a:ea typeface="Calibri"/>
                <a:cs typeface="Calibri"/>
                <a:sym typeface="Calibri"/>
              </a:rPr>
              <a:t>that there is no vanishing/exploding  gradient, but it does provide an easier way for the model to learn  long-distance dependencies</a:t>
            </a:r>
            <a:endParaRPr sz="18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2" name="Shape 2432"/>
        <p:cNvGrpSpPr/>
        <p:nvPr/>
      </p:nvGrpSpPr>
      <p:grpSpPr>
        <a:xfrm>
          <a:off x="0" y="0"/>
          <a:ext cx="0" cy="0"/>
          <a:chOff x="0" y="0"/>
          <a:chExt cx="0" cy="0"/>
        </a:xfrm>
      </p:grpSpPr>
      <p:sp>
        <p:nvSpPr>
          <p:cNvPr id="2433" name="Google Shape;2433;p134"/>
          <p:cNvSpPr txBox="1"/>
          <p:nvPr>
            <p:ph type="title"/>
          </p:nvPr>
        </p:nvSpPr>
        <p:spPr>
          <a:xfrm>
            <a:off x="363774" y="200025"/>
            <a:ext cx="71868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LSTMs: real-world success</a:t>
            </a:r>
            <a:endParaRPr/>
          </a:p>
        </p:txBody>
      </p:sp>
      <p:sp>
        <p:nvSpPr>
          <p:cNvPr id="2434" name="Google Shape;2434;p134"/>
          <p:cNvSpPr txBox="1"/>
          <p:nvPr/>
        </p:nvSpPr>
        <p:spPr>
          <a:xfrm>
            <a:off x="363775" y="806576"/>
            <a:ext cx="8127300" cy="3353400"/>
          </a:xfrm>
          <a:prstGeom prst="rect">
            <a:avLst/>
          </a:prstGeom>
          <a:noFill/>
          <a:ln>
            <a:noFill/>
          </a:ln>
        </p:spPr>
        <p:txBody>
          <a:bodyPr anchorCtr="0" anchor="t" bIns="0" lIns="0" spcFirstLastPara="1" rIns="0" wrap="square" tIns="66675">
            <a:spAutoFit/>
          </a:bodyPr>
          <a:lstStyle/>
          <a:p>
            <a:pPr indent="-254000" lvl="0" marL="266700" marR="0" rtl="0" algn="l">
              <a:lnSpc>
                <a:spcPct val="100000"/>
              </a:lnSpc>
              <a:spcBef>
                <a:spcPts val="0"/>
              </a:spcBef>
              <a:spcAft>
                <a:spcPts val="0"/>
              </a:spcAft>
              <a:buClr>
                <a:schemeClr val="dk1"/>
              </a:buClr>
              <a:buSzPts val="1800"/>
              <a:buFont typeface="Times New Roman"/>
              <a:buChar char="•"/>
            </a:pPr>
            <a:r>
              <a:rPr lang="en" sz="1800">
                <a:solidFill>
                  <a:schemeClr val="dk1"/>
                </a:solidFill>
                <a:latin typeface="Calibri"/>
                <a:ea typeface="Calibri"/>
                <a:cs typeface="Calibri"/>
                <a:sym typeface="Calibri"/>
              </a:rPr>
              <a:t>In </a:t>
            </a:r>
            <a:r>
              <a:rPr b="1" lang="en" sz="1800">
                <a:solidFill>
                  <a:schemeClr val="dk1"/>
                </a:solidFill>
                <a:latin typeface="Calibri"/>
                <a:ea typeface="Calibri"/>
                <a:cs typeface="Calibri"/>
                <a:sym typeface="Calibri"/>
              </a:rPr>
              <a:t>2013–2015</a:t>
            </a:r>
            <a:r>
              <a:rPr lang="en" sz="1800">
                <a:solidFill>
                  <a:schemeClr val="dk1"/>
                </a:solidFill>
                <a:latin typeface="Calibri"/>
                <a:ea typeface="Calibri"/>
                <a:cs typeface="Calibri"/>
                <a:sym typeface="Calibri"/>
              </a:rPr>
              <a:t>, LSTMs started achieving state-of-the-art results</a:t>
            </a:r>
            <a:endParaRPr sz="1800">
              <a:solidFill>
                <a:schemeClr val="dk1"/>
              </a:solidFill>
              <a:latin typeface="Calibri"/>
              <a:ea typeface="Calibri"/>
              <a:cs typeface="Calibri"/>
              <a:sym typeface="Calibri"/>
            </a:endParaRPr>
          </a:p>
          <a:p>
            <a:pPr indent="-165100" lvl="1" marL="520700" marR="330200" rtl="0" algn="l">
              <a:lnSpc>
                <a:spcPct val="100800"/>
              </a:lnSpc>
              <a:spcBef>
                <a:spcPts val="400"/>
              </a:spcBef>
              <a:spcAft>
                <a:spcPts val="0"/>
              </a:spcAft>
              <a:buClr>
                <a:schemeClr val="dk1"/>
              </a:buClr>
              <a:buSzPts val="1800"/>
              <a:buFont typeface="Calibri"/>
              <a:buChar char="•"/>
            </a:pPr>
            <a:r>
              <a:rPr i="0" lang="en" sz="1800" u="none" cap="none" strike="noStrike">
                <a:solidFill>
                  <a:schemeClr val="dk1"/>
                </a:solidFill>
                <a:latin typeface="Calibri"/>
                <a:ea typeface="Calibri"/>
                <a:cs typeface="Calibri"/>
                <a:sym typeface="Calibri"/>
              </a:rPr>
              <a:t>Successful tasks include handwriting recognition, speech recognition, machine  translation, parsing, and image captioning, as well as language models</a:t>
            </a:r>
            <a:endParaRPr i="0" sz="1800" u="none" cap="none" strike="noStrike">
              <a:solidFill>
                <a:schemeClr val="dk1"/>
              </a:solidFill>
              <a:latin typeface="Calibri"/>
              <a:ea typeface="Calibri"/>
              <a:cs typeface="Calibri"/>
              <a:sym typeface="Calibri"/>
            </a:endParaRPr>
          </a:p>
          <a:p>
            <a:pPr indent="-165100" lvl="1" marL="520700" marR="0" rtl="0" algn="l">
              <a:lnSpc>
                <a:spcPct val="100000"/>
              </a:lnSpc>
              <a:spcBef>
                <a:spcPts val="400"/>
              </a:spcBef>
              <a:spcAft>
                <a:spcPts val="0"/>
              </a:spcAft>
              <a:buClr>
                <a:schemeClr val="dk1"/>
              </a:buClr>
              <a:buSzPts val="1800"/>
              <a:buFont typeface="Times New Roman"/>
              <a:buChar char="•"/>
            </a:pPr>
            <a:r>
              <a:rPr b="1" i="0" lang="en" sz="1800" u="none" cap="none" strike="noStrike">
                <a:solidFill>
                  <a:schemeClr val="dk1"/>
                </a:solidFill>
                <a:latin typeface="Calibri"/>
                <a:ea typeface="Calibri"/>
                <a:cs typeface="Calibri"/>
                <a:sym typeface="Calibri"/>
              </a:rPr>
              <a:t>LSTMs</a:t>
            </a:r>
            <a:r>
              <a:rPr i="0" lang="en" sz="1800" u="none" cap="none" strike="noStrike">
                <a:solidFill>
                  <a:schemeClr val="dk1"/>
                </a:solidFill>
                <a:latin typeface="Calibri"/>
                <a:ea typeface="Calibri"/>
                <a:cs typeface="Calibri"/>
                <a:sym typeface="Calibri"/>
              </a:rPr>
              <a:t> became the </a:t>
            </a:r>
            <a:r>
              <a:rPr b="1" i="0" lang="en" sz="1800" u="none" cap="none" strike="noStrike">
                <a:solidFill>
                  <a:schemeClr val="dk1"/>
                </a:solidFill>
                <a:latin typeface="Calibri"/>
                <a:ea typeface="Calibri"/>
                <a:cs typeface="Calibri"/>
                <a:sym typeface="Calibri"/>
              </a:rPr>
              <a:t>dominant approach</a:t>
            </a:r>
            <a:r>
              <a:rPr i="0" lang="en" sz="1800" u="none" cap="none" strike="noStrike">
                <a:solidFill>
                  <a:schemeClr val="dk1"/>
                </a:solidFill>
                <a:latin typeface="Calibri"/>
                <a:ea typeface="Calibri"/>
                <a:cs typeface="Calibri"/>
                <a:sym typeface="Calibri"/>
              </a:rPr>
              <a:t> for most NLP tasks</a:t>
            </a:r>
            <a:endParaRPr i="0"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SzPts val="2800"/>
              <a:buFont typeface="Arial"/>
              <a:buNone/>
            </a:pPr>
            <a:r>
              <a:t/>
            </a:r>
            <a:endParaRPr i="0" sz="2800" u="none" cap="none" strike="noStrike">
              <a:solidFill>
                <a:schemeClr val="dk1"/>
              </a:solidFill>
              <a:latin typeface="Calibri"/>
              <a:ea typeface="Calibri"/>
              <a:cs typeface="Calibri"/>
              <a:sym typeface="Calibri"/>
            </a:endParaRPr>
          </a:p>
          <a:p>
            <a:pPr indent="-254000" lvl="0" marL="266700" marR="0" rtl="0" algn="l">
              <a:lnSpc>
                <a:spcPct val="115833"/>
              </a:lnSpc>
              <a:spcBef>
                <a:spcPts val="0"/>
              </a:spcBef>
              <a:spcAft>
                <a:spcPts val="0"/>
              </a:spcAft>
              <a:buClr>
                <a:schemeClr val="dk1"/>
              </a:buClr>
              <a:buSzPts val="1800"/>
              <a:buFont typeface="Times New Roman"/>
              <a:buChar char="•"/>
            </a:pPr>
            <a:r>
              <a:rPr b="1" lang="en" sz="1800">
                <a:solidFill>
                  <a:schemeClr val="dk1"/>
                </a:solidFill>
                <a:latin typeface="Calibri"/>
                <a:ea typeface="Calibri"/>
                <a:cs typeface="Calibri"/>
                <a:sym typeface="Calibri"/>
              </a:rPr>
              <a:t>Now (2021)</a:t>
            </a:r>
            <a:r>
              <a:rPr lang="en" sz="1800">
                <a:solidFill>
                  <a:schemeClr val="dk1"/>
                </a:solidFill>
                <a:latin typeface="Calibri"/>
                <a:ea typeface="Calibri"/>
                <a:cs typeface="Calibri"/>
                <a:sym typeface="Calibri"/>
              </a:rPr>
              <a:t>, other approaches (e.g., </a:t>
            </a:r>
            <a:r>
              <a:rPr b="1" lang="en" sz="1800">
                <a:solidFill>
                  <a:schemeClr val="dk1"/>
                </a:solidFill>
                <a:latin typeface="Calibri"/>
                <a:ea typeface="Calibri"/>
                <a:cs typeface="Calibri"/>
                <a:sym typeface="Calibri"/>
              </a:rPr>
              <a:t>Transformers</a:t>
            </a:r>
            <a:r>
              <a:rPr lang="en" sz="1800">
                <a:solidFill>
                  <a:schemeClr val="dk1"/>
                </a:solidFill>
                <a:latin typeface="Calibri"/>
                <a:ea typeface="Calibri"/>
                <a:cs typeface="Calibri"/>
                <a:sym typeface="Calibri"/>
              </a:rPr>
              <a:t>) have become dominant for many  tasks</a:t>
            </a:r>
            <a:endParaRPr sz="1800">
              <a:solidFill>
                <a:schemeClr val="dk1"/>
              </a:solidFill>
              <a:latin typeface="Calibri"/>
              <a:ea typeface="Calibri"/>
              <a:cs typeface="Calibri"/>
              <a:sym typeface="Calibri"/>
            </a:endParaRPr>
          </a:p>
          <a:p>
            <a:pPr indent="-165100" lvl="1" marL="520700" marR="0" rtl="0" algn="l">
              <a:lnSpc>
                <a:spcPct val="100000"/>
              </a:lnSpc>
              <a:spcBef>
                <a:spcPts val="400"/>
              </a:spcBef>
              <a:spcAft>
                <a:spcPts val="0"/>
              </a:spcAft>
              <a:buClr>
                <a:schemeClr val="dk1"/>
              </a:buClr>
              <a:buSzPts val="1800"/>
              <a:buFont typeface="Times New Roman"/>
              <a:buChar char="•"/>
            </a:pPr>
            <a:r>
              <a:rPr i="0" lang="en" sz="1800" u="none" cap="none" strike="noStrike">
                <a:solidFill>
                  <a:schemeClr val="dk1"/>
                </a:solidFill>
                <a:latin typeface="Calibri"/>
                <a:ea typeface="Calibri"/>
                <a:cs typeface="Calibri"/>
                <a:sym typeface="Calibri"/>
              </a:rPr>
              <a:t>For example, in </a:t>
            </a:r>
            <a:r>
              <a:rPr b="1" i="0" lang="en" sz="1800" u="none" cap="none" strike="noStrike">
                <a:solidFill>
                  <a:schemeClr val="dk1"/>
                </a:solidFill>
                <a:latin typeface="Calibri"/>
                <a:ea typeface="Calibri"/>
                <a:cs typeface="Calibri"/>
                <a:sym typeface="Calibri"/>
              </a:rPr>
              <a:t>WMT </a:t>
            </a:r>
            <a:r>
              <a:rPr i="0" lang="en" sz="1800" u="none" cap="none" strike="noStrike">
                <a:solidFill>
                  <a:schemeClr val="dk1"/>
                </a:solidFill>
                <a:latin typeface="Calibri"/>
                <a:ea typeface="Calibri"/>
                <a:cs typeface="Calibri"/>
                <a:sym typeface="Calibri"/>
              </a:rPr>
              <a:t>(a Machine Translation conference + competition):</a:t>
            </a:r>
            <a:endParaRPr i="0" sz="1800" u="none" cap="none" strike="noStrike">
              <a:solidFill>
                <a:schemeClr val="dk1"/>
              </a:solidFill>
              <a:latin typeface="Calibri"/>
              <a:ea typeface="Calibri"/>
              <a:cs typeface="Calibri"/>
              <a:sym typeface="Calibri"/>
            </a:endParaRPr>
          </a:p>
          <a:p>
            <a:pPr indent="-165100" lvl="1" marL="520700" marR="0" rtl="0" algn="l">
              <a:lnSpc>
                <a:spcPct val="100000"/>
              </a:lnSpc>
              <a:spcBef>
                <a:spcPts val="400"/>
              </a:spcBef>
              <a:spcAft>
                <a:spcPts val="0"/>
              </a:spcAft>
              <a:buClr>
                <a:schemeClr val="dk1"/>
              </a:buClr>
              <a:buSzPts val="1800"/>
              <a:buFont typeface="Times New Roman"/>
              <a:buChar char="•"/>
            </a:pPr>
            <a:r>
              <a:rPr i="0" lang="en" sz="1800" u="none" cap="none" strike="noStrike">
                <a:solidFill>
                  <a:schemeClr val="dk1"/>
                </a:solidFill>
                <a:latin typeface="Calibri"/>
                <a:ea typeface="Calibri"/>
                <a:cs typeface="Calibri"/>
                <a:sym typeface="Calibri"/>
              </a:rPr>
              <a:t>In </a:t>
            </a:r>
            <a:r>
              <a:rPr b="1" i="0" lang="en" sz="1800" u="none" cap="none" strike="noStrike">
                <a:solidFill>
                  <a:schemeClr val="dk1"/>
                </a:solidFill>
                <a:latin typeface="Calibri"/>
                <a:ea typeface="Calibri"/>
                <a:cs typeface="Calibri"/>
                <a:sym typeface="Calibri"/>
              </a:rPr>
              <a:t>WMT 2016</a:t>
            </a:r>
            <a:r>
              <a:rPr i="0" lang="en" sz="1800" u="none" cap="none" strike="noStrike">
                <a:solidFill>
                  <a:schemeClr val="dk1"/>
                </a:solidFill>
                <a:latin typeface="Calibri"/>
                <a:ea typeface="Calibri"/>
                <a:cs typeface="Calibri"/>
                <a:sym typeface="Calibri"/>
              </a:rPr>
              <a:t>, the summary report contains “</a:t>
            </a:r>
            <a:r>
              <a:rPr b="1" i="0" lang="en" sz="1800" u="none" cap="none" strike="noStrike">
                <a:solidFill>
                  <a:schemeClr val="dk1"/>
                </a:solidFill>
                <a:latin typeface="Calibri"/>
                <a:ea typeface="Calibri"/>
                <a:cs typeface="Calibri"/>
                <a:sym typeface="Calibri"/>
              </a:rPr>
              <a:t>RNN</a:t>
            </a:r>
            <a:r>
              <a:rPr i="0" lang="en" sz="1800" u="none" cap="none" strike="noStrike">
                <a:solidFill>
                  <a:schemeClr val="dk1"/>
                </a:solidFill>
                <a:latin typeface="Calibri"/>
                <a:ea typeface="Calibri"/>
                <a:cs typeface="Calibri"/>
                <a:sym typeface="Calibri"/>
              </a:rPr>
              <a:t>” 44 times</a:t>
            </a:r>
            <a:endParaRPr i="0" sz="1800" u="none" cap="none" strike="noStrike">
              <a:solidFill>
                <a:schemeClr val="dk1"/>
              </a:solidFill>
              <a:latin typeface="Calibri"/>
              <a:ea typeface="Calibri"/>
              <a:cs typeface="Calibri"/>
              <a:sym typeface="Calibri"/>
            </a:endParaRPr>
          </a:p>
          <a:p>
            <a:pPr indent="-165100" lvl="1" marL="520700" marR="0" rtl="0" algn="l">
              <a:lnSpc>
                <a:spcPct val="100000"/>
              </a:lnSpc>
              <a:spcBef>
                <a:spcPts val="500"/>
              </a:spcBef>
              <a:spcAft>
                <a:spcPts val="0"/>
              </a:spcAft>
              <a:buClr>
                <a:schemeClr val="dk1"/>
              </a:buClr>
              <a:buSzPts val="1800"/>
              <a:buFont typeface="Times New Roman"/>
              <a:buChar char="•"/>
            </a:pPr>
            <a:r>
              <a:rPr i="0" lang="en" sz="1800" u="none" cap="none" strike="noStrike">
                <a:solidFill>
                  <a:schemeClr val="dk1"/>
                </a:solidFill>
                <a:latin typeface="Calibri"/>
                <a:ea typeface="Calibri"/>
                <a:cs typeface="Calibri"/>
                <a:sym typeface="Calibri"/>
              </a:rPr>
              <a:t>In WMT 2019: “</a:t>
            </a:r>
            <a:r>
              <a:rPr b="1" i="0" lang="en" sz="1800" u="none" cap="none" strike="noStrike">
                <a:solidFill>
                  <a:schemeClr val="dk1"/>
                </a:solidFill>
                <a:latin typeface="Calibri"/>
                <a:ea typeface="Calibri"/>
                <a:cs typeface="Calibri"/>
                <a:sym typeface="Calibri"/>
              </a:rPr>
              <a:t>RNN</a:t>
            </a:r>
            <a:r>
              <a:rPr i="0" lang="en" sz="1800" u="none" cap="none" strike="noStrike">
                <a:solidFill>
                  <a:schemeClr val="dk1"/>
                </a:solidFill>
                <a:latin typeface="Calibri"/>
                <a:ea typeface="Calibri"/>
                <a:cs typeface="Calibri"/>
                <a:sym typeface="Calibri"/>
              </a:rPr>
              <a:t>” 7 times, ”Transformer” </a:t>
            </a:r>
            <a:r>
              <a:rPr b="1" i="0" lang="en" sz="1800" u="none" cap="none" strike="noStrike">
                <a:solidFill>
                  <a:schemeClr val="dk1"/>
                </a:solidFill>
                <a:latin typeface="Calibri"/>
                <a:ea typeface="Calibri"/>
                <a:cs typeface="Calibri"/>
                <a:sym typeface="Calibri"/>
              </a:rPr>
              <a:t>105</a:t>
            </a:r>
            <a:r>
              <a:rPr i="0" lang="en" sz="1800" u="none" cap="none" strike="noStrike">
                <a:solidFill>
                  <a:schemeClr val="dk1"/>
                </a:solidFill>
                <a:latin typeface="Calibri"/>
                <a:ea typeface="Calibri"/>
                <a:cs typeface="Calibri"/>
                <a:sym typeface="Calibri"/>
              </a:rPr>
              <a:t> times</a:t>
            </a:r>
            <a:endParaRPr i="0" sz="18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9" name="Shape 2439"/>
        <p:cNvGrpSpPr/>
        <p:nvPr/>
      </p:nvGrpSpPr>
      <p:grpSpPr>
        <a:xfrm>
          <a:off x="0" y="0"/>
          <a:ext cx="0" cy="0"/>
          <a:chOff x="0" y="0"/>
          <a:chExt cx="0" cy="0"/>
        </a:xfrm>
      </p:grpSpPr>
      <p:sp>
        <p:nvSpPr>
          <p:cNvPr id="2440" name="Google Shape;2440;p135"/>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p>
            <a:pPr indent="0" lvl="0" marL="0" rtl="0" algn="ctr">
              <a:lnSpc>
                <a:spcPct val="85000"/>
              </a:lnSpc>
              <a:spcBef>
                <a:spcPts val="0"/>
              </a:spcBef>
              <a:spcAft>
                <a:spcPts val="0"/>
              </a:spcAft>
              <a:buClr>
                <a:srgbClr val="3F3F3F"/>
              </a:buClr>
              <a:buSzPts val="4100"/>
              <a:buFont typeface="Calibri"/>
              <a:buNone/>
            </a:pPr>
            <a:r>
              <a:rPr lang="en" sz="4100"/>
              <a:t>Today’s </a:t>
            </a:r>
            <a:r>
              <a:rPr lang="en" sz="4100">
                <a:latin typeface="Calibri"/>
                <a:ea typeface="Calibri"/>
                <a:cs typeface="Calibri"/>
                <a:sym typeface="Calibri"/>
              </a:rPr>
              <a:t>Agenda</a:t>
            </a:r>
            <a:endParaRPr/>
          </a:p>
        </p:txBody>
      </p:sp>
      <p:sp>
        <p:nvSpPr>
          <p:cNvPr id="2441" name="Google Shape;2441;p135"/>
          <p:cNvSpPr txBox="1"/>
          <p:nvPr>
            <p:ph idx="1" type="body"/>
          </p:nvPr>
        </p:nvSpPr>
        <p:spPr>
          <a:xfrm>
            <a:off x="628650" y="1369219"/>
            <a:ext cx="7886700" cy="3263400"/>
          </a:xfrm>
          <a:prstGeom prst="rect">
            <a:avLst/>
          </a:prstGeom>
          <a:noFill/>
          <a:ln>
            <a:noFill/>
          </a:ln>
        </p:spPr>
        <p:txBody>
          <a:bodyPr anchorCtr="0" anchor="t" bIns="34275" lIns="0" spcFirstLastPara="1" rIns="0" wrap="square" tIns="34275">
            <a:normAutofit/>
          </a:bodyPr>
          <a:lstStyle/>
          <a:p>
            <a:pPr indent="-241300" lvl="0" marL="177800" rtl="0" algn="l">
              <a:lnSpc>
                <a:spcPct val="150000"/>
              </a:lnSpc>
              <a:spcBef>
                <a:spcPts val="0"/>
              </a:spcBef>
              <a:spcAft>
                <a:spcPts val="0"/>
              </a:spcAft>
              <a:buSzPts val="2400"/>
              <a:buChar char="•"/>
            </a:pPr>
            <a:r>
              <a:rPr lang="en" sz="2400">
                <a:solidFill>
                  <a:schemeClr val="dk1"/>
                </a:solidFill>
              </a:rPr>
              <a:t>Sequence Classification + Applications</a:t>
            </a:r>
            <a:endParaRPr sz="2400">
              <a:solidFill>
                <a:schemeClr val="dk1"/>
              </a:solidFill>
            </a:endParaRPr>
          </a:p>
          <a:p>
            <a:pPr indent="-241300" lvl="0" marL="177800" rtl="0" algn="l">
              <a:lnSpc>
                <a:spcPct val="150000"/>
              </a:lnSpc>
              <a:spcBef>
                <a:spcPts val="0"/>
              </a:spcBef>
              <a:spcAft>
                <a:spcPts val="0"/>
              </a:spcAft>
              <a:buSzPts val="2400"/>
              <a:buChar char="•"/>
            </a:pPr>
            <a:r>
              <a:rPr lang="en" sz="2400">
                <a:solidFill>
                  <a:schemeClr val="dk1"/>
                </a:solidFill>
              </a:rPr>
              <a:t>RNNs + Language Models</a:t>
            </a:r>
            <a:endParaRPr sz="2400">
              <a:solidFill>
                <a:schemeClr val="dk1"/>
              </a:solidFill>
            </a:endParaRPr>
          </a:p>
          <a:p>
            <a:pPr indent="-241300" lvl="0" marL="177800" rtl="0" algn="l">
              <a:lnSpc>
                <a:spcPct val="150000"/>
              </a:lnSpc>
              <a:spcBef>
                <a:spcPts val="0"/>
              </a:spcBef>
              <a:spcAft>
                <a:spcPts val="0"/>
              </a:spcAft>
              <a:buSzPts val="2400"/>
              <a:buChar char="•"/>
            </a:pPr>
            <a:r>
              <a:rPr lang="en" sz="2400">
                <a:solidFill>
                  <a:schemeClr val="dk1"/>
                </a:solidFill>
              </a:rPr>
              <a:t>LSTM</a:t>
            </a:r>
            <a:endParaRPr sz="2400">
              <a:solidFill>
                <a:schemeClr val="dk1"/>
              </a:solidFill>
            </a:endParaRPr>
          </a:p>
          <a:p>
            <a:pPr indent="-241300" lvl="0" marL="177800" rtl="0" algn="l">
              <a:lnSpc>
                <a:spcPct val="150000"/>
              </a:lnSpc>
              <a:spcBef>
                <a:spcPts val="0"/>
              </a:spcBef>
              <a:spcAft>
                <a:spcPts val="0"/>
              </a:spcAft>
              <a:buSzPts val="2400"/>
              <a:buChar char="•"/>
            </a:pPr>
            <a:r>
              <a:rPr b="1" lang="en" sz="2400">
                <a:solidFill>
                  <a:schemeClr val="dk1"/>
                </a:solidFill>
              </a:rPr>
              <a:t>Bidirectional and Multi-layer RNNs</a:t>
            </a:r>
            <a:endParaRPr b="1" sz="2400">
              <a:solidFill>
                <a:schemeClr val="dk1"/>
              </a:solidFill>
            </a:endParaRPr>
          </a:p>
          <a:p>
            <a:pPr indent="0" lvl="0" marL="0" rtl="0" algn="l">
              <a:lnSpc>
                <a:spcPct val="100000"/>
              </a:lnSpc>
              <a:spcBef>
                <a:spcPts val="0"/>
              </a:spcBef>
              <a:spcAft>
                <a:spcPts val="0"/>
              </a:spcAft>
              <a:buNone/>
            </a:pPr>
            <a:r>
              <a:t/>
            </a:r>
            <a:endParaRPr sz="2400">
              <a:solidFill>
                <a:schemeClr val="dk1"/>
              </a:solidFill>
            </a:endParaRPr>
          </a:p>
          <a:p>
            <a:pPr indent="0" lvl="0" marL="0" rtl="0" algn="l">
              <a:lnSpc>
                <a:spcPct val="150000"/>
              </a:lnSpc>
              <a:spcBef>
                <a:spcPts val="0"/>
              </a:spcBef>
              <a:spcAft>
                <a:spcPts val="0"/>
              </a:spcAft>
              <a:buNone/>
            </a:pPr>
            <a:r>
              <a:t/>
            </a:r>
            <a:endParaRPr sz="24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5" name="Shape 2445"/>
        <p:cNvGrpSpPr/>
        <p:nvPr/>
      </p:nvGrpSpPr>
      <p:grpSpPr>
        <a:xfrm>
          <a:off x="0" y="0"/>
          <a:ext cx="0" cy="0"/>
          <a:chOff x="0" y="0"/>
          <a:chExt cx="0" cy="0"/>
        </a:xfrm>
      </p:grpSpPr>
      <p:sp>
        <p:nvSpPr>
          <p:cNvPr id="2446" name="Google Shape;2446;p136"/>
          <p:cNvSpPr txBox="1"/>
          <p:nvPr>
            <p:ph type="title"/>
          </p:nvPr>
        </p:nvSpPr>
        <p:spPr>
          <a:xfrm>
            <a:off x="363775" y="200025"/>
            <a:ext cx="72687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b="0" lang="en" sz="2800"/>
              <a:t>Bidirectional and Multi-layer RNNs: motivation</a:t>
            </a:r>
            <a:endParaRPr b="0" sz="2800"/>
          </a:p>
        </p:txBody>
      </p:sp>
      <p:sp>
        <p:nvSpPr>
          <p:cNvPr id="2447" name="Google Shape;2447;p136"/>
          <p:cNvSpPr txBox="1"/>
          <p:nvPr/>
        </p:nvSpPr>
        <p:spPr>
          <a:xfrm>
            <a:off x="3953084" y="4367403"/>
            <a:ext cx="5739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a:latin typeface="Calibri"/>
                <a:ea typeface="Calibri"/>
                <a:cs typeface="Calibri"/>
                <a:sym typeface="Calibri"/>
              </a:rPr>
              <a:t>terribly</a:t>
            </a:r>
            <a:endParaRPr>
              <a:latin typeface="Calibri"/>
              <a:ea typeface="Calibri"/>
              <a:cs typeface="Calibri"/>
              <a:sym typeface="Calibri"/>
            </a:endParaRPr>
          </a:p>
        </p:txBody>
      </p:sp>
      <p:sp>
        <p:nvSpPr>
          <p:cNvPr id="2448" name="Google Shape;2448;p136"/>
          <p:cNvSpPr txBox="1"/>
          <p:nvPr/>
        </p:nvSpPr>
        <p:spPr>
          <a:xfrm>
            <a:off x="4751956" y="4367403"/>
            <a:ext cx="6114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a:latin typeface="Calibri"/>
                <a:ea typeface="Calibri"/>
                <a:cs typeface="Calibri"/>
                <a:sym typeface="Calibri"/>
              </a:rPr>
              <a:t>exciting</a:t>
            </a:r>
            <a:endParaRPr>
              <a:latin typeface="Calibri"/>
              <a:ea typeface="Calibri"/>
              <a:cs typeface="Calibri"/>
              <a:sym typeface="Calibri"/>
            </a:endParaRPr>
          </a:p>
        </p:txBody>
      </p:sp>
      <p:sp>
        <p:nvSpPr>
          <p:cNvPr id="2449" name="Google Shape;2449;p136"/>
          <p:cNvSpPr/>
          <p:nvPr/>
        </p:nvSpPr>
        <p:spPr>
          <a:xfrm>
            <a:off x="1699726" y="3143183"/>
            <a:ext cx="4286400" cy="1223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00">
              <a:latin typeface="Calibri"/>
              <a:ea typeface="Calibri"/>
              <a:cs typeface="Calibri"/>
              <a:sym typeface="Calibri"/>
            </a:endParaRPr>
          </a:p>
        </p:txBody>
      </p:sp>
      <p:sp>
        <p:nvSpPr>
          <p:cNvPr id="2450" name="Google Shape;2450;p136"/>
          <p:cNvSpPr txBox="1"/>
          <p:nvPr/>
        </p:nvSpPr>
        <p:spPr>
          <a:xfrm>
            <a:off x="5831166" y="4367403"/>
            <a:ext cx="816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a:latin typeface="Calibri"/>
                <a:ea typeface="Calibri"/>
                <a:cs typeface="Calibri"/>
                <a:sym typeface="Calibri"/>
              </a:rPr>
              <a:t>!</a:t>
            </a:r>
            <a:endParaRPr>
              <a:latin typeface="Calibri"/>
              <a:ea typeface="Calibri"/>
              <a:cs typeface="Calibri"/>
              <a:sym typeface="Calibri"/>
            </a:endParaRPr>
          </a:p>
        </p:txBody>
      </p:sp>
      <p:sp>
        <p:nvSpPr>
          <p:cNvPr id="2451" name="Google Shape;2451;p136"/>
          <p:cNvSpPr txBox="1"/>
          <p:nvPr/>
        </p:nvSpPr>
        <p:spPr>
          <a:xfrm>
            <a:off x="1716757" y="4374261"/>
            <a:ext cx="2724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a:latin typeface="Calibri"/>
                <a:ea typeface="Calibri"/>
                <a:cs typeface="Calibri"/>
                <a:sym typeface="Calibri"/>
              </a:rPr>
              <a:t>the</a:t>
            </a:r>
            <a:endParaRPr>
              <a:latin typeface="Calibri"/>
              <a:ea typeface="Calibri"/>
              <a:cs typeface="Calibri"/>
              <a:sym typeface="Calibri"/>
            </a:endParaRPr>
          </a:p>
        </p:txBody>
      </p:sp>
      <p:sp>
        <p:nvSpPr>
          <p:cNvPr id="2452" name="Google Shape;2452;p136"/>
          <p:cNvSpPr txBox="1"/>
          <p:nvPr/>
        </p:nvSpPr>
        <p:spPr>
          <a:xfrm>
            <a:off x="2423699" y="4374250"/>
            <a:ext cx="13044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a:latin typeface="Calibri"/>
                <a:ea typeface="Calibri"/>
                <a:cs typeface="Calibri"/>
                <a:sym typeface="Calibri"/>
              </a:rPr>
              <a:t>movie	          was</a:t>
            </a:r>
            <a:endParaRPr>
              <a:latin typeface="Calibri"/>
              <a:ea typeface="Calibri"/>
              <a:cs typeface="Calibri"/>
              <a:sym typeface="Calibri"/>
            </a:endParaRPr>
          </a:p>
        </p:txBody>
      </p:sp>
      <p:sp>
        <p:nvSpPr>
          <p:cNvPr id="2453" name="Google Shape;2453;p136"/>
          <p:cNvSpPr txBox="1"/>
          <p:nvPr/>
        </p:nvSpPr>
        <p:spPr>
          <a:xfrm>
            <a:off x="3473300" y="959739"/>
            <a:ext cx="768900" cy="2712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700">
                <a:solidFill>
                  <a:srgbClr val="00B050"/>
                </a:solidFill>
                <a:latin typeface="Calibri"/>
                <a:ea typeface="Calibri"/>
                <a:cs typeface="Calibri"/>
                <a:sym typeface="Calibri"/>
              </a:rPr>
              <a:t>positive</a:t>
            </a:r>
            <a:endParaRPr sz="1700">
              <a:latin typeface="Calibri"/>
              <a:ea typeface="Calibri"/>
              <a:cs typeface="Calibri"/>
              <a:sym typeface="Calibri"/>
            </a:endParaRPr>
          </a:p>
        </p:txBody>
      </p:sp>
      <p:grpSp>
        <p:nvGrpSpPr>
          <p:cNvPr id="2454" name="Google Shape;2454;p136"/>
          <p:cNvGrpSpPr/>
          <p:nvPr/>
        </p:nvGrpSpPr>
        <p:grpSpPr>
          <a:xfrm>
            <a:off x="1841544" y="1202283"/>
            <a:ext cx="4002881" cy="1964531"/>
            <a:chOff x="2455392" y="1603044"/>
            <a:chExt cx="5337175" cy="2619375"/>
          </a:xfrm>
        </p:grpSpPr>
        <p:sp>
          <p:nvSpPr>
            <p:cNvPr id="2455" name="Google Shape;2455;p136"/>
            <p:cNvSpPr/>
            <p:nvPr/>
          </p:nvSpPr>
          <p:spPr>
            <a:xfrm>
              <a:off x="5066804" y="2232088"/>
              <a:ext cx="165300" cy="174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00">
                <a:latin typeface="Calibri"/>
                <a:ea typeface="Calibri"/>
                <a:cs typeface="Calibri"/>
                <a:sym typeface="Calibri"/>
              </a:endParaRPr>
            </a:p>
          </p:txBody>
        </p:sp>
        <p:sp>
          <p:nvSpPr>
            <p:cNvPr id="2456" name="Google Shape;2456;p136"/>
            <p:cNvSpPr/>
            <p:nvPr/>
          </p:nvSpPr>
          <p:spPr>
            <a:xfrm>
              <a:off x="5066804" y="2464511"/>
              <a:ext cx="165300" cy="17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00">
                <a:latin typeface="Calibri"/>
                <a:ea typeface="Calibri"/>
                <a:cs typeface="Calibri"/>
                <a:sym typeface="Calibri"/>
              </a:endParaRPr>
            </a:p>
          </p:txBody>
        </p:sp>
        <p:sp>
          <p:nvSpPr>
            <p:cNvPr id="2457" name="Google Shape;2457;p136"/>
            <p:cNvSpPr/>
            <p:nvPr/>
          </p:nvSpPr>
          <p:spPr>
            <a:xfrm>
              <a:off x="5066804" y="2696933"/>
              <a:ext cx="165300" cy="17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00">
                <a:latin typeface="Calibri"/>
                <a:ea typeface="Calibri"/>
                <a:cs typeface="Calibri"/>
                <a:sym typeface="Calibri"/>
              </a:endParaRPr>
            </a:p>
          </p:txBody>
        </p:sp>
        <p:sp>
          <p:nvSpPr>
            <p:cNvPr id="2458" name="Google Shape;2458;p136"/>
            <p:cNvSpPr/>
            <p:nvPr/>
          </p:nvSpPr>
          <p:spPr>
            <a:xfrm>
              <a:off x="5066804" y="2929356"/>
              <a:ext cx="165300" cy="17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00">
                <a:latin typeface="Calibri"/>
                <a:ea typeface="Calibri"/>
                <a:cs typeface="Calibri"/>
                <a:sym typeface="Calibri"/>
              </a:endParaRPr>
            </a:p>
          </p:txBody>
        </p:sp>
        <p:sp>
          <p:nvSpPr>
            <p:cNvPr id="2459" name="Google Shape;2459;p136"/>
            <p:cNvSpPr/>
            <p:nvPr/>
          </p:nvSpPr>
          <p:spPr>
            <a:xfrm>
              <a:off x="4966601" y="2138578"/>
              <a:ext cx="365760" cy="1073150"/>
            </a:xfrm>
            <a:custGeom>
              <a:rect b="b" l="l" r="r" t="t"/>
              <a:pathLst>
                <a:path extrusionOk="0" h="1073150" w="365760">
                  <a:moveTo>
                    <a:pt x="304798" y="0"/>
                  </a:moveTo>
                  <a:lnTo>
                    <a:pt x="328527" y="4790"/>
                  </a:lnTo>
                  <a:lnTo>
                    <a:pt x="347904" y="17855"/>
                  </a:lnTo>
                  <a:lnTo>
                    <a:pt x="360969" y="37232"/>
                  </a:lnTo>
                  <a:lnTo>
                    <a:pt x="365760" y="60961"/>
                  </a:lnTo>
                  <a:lnTo>
                    <a:pt x="365760" y="1011990"/>
                  </a:lnTo>
                  <a:lnTo>
                    <a:pt x="360969" y="1035721"/>
                  </a:lnTo>
                  <a:lnTo>
                    <a:pt x="347904" y="1055101"/>
                  </a:lnTo>
                  <a:lnTo>
                    <a:pt x="328527" y="1068168"/>
                  </a:lnTo>
                  <a:lnTo>
                    <a:pt x="304798" y="1072960"/>
                  </a:lnTo>
                  <a:lnTo>
                    <a:pt x="60962" y="1072960"/>
                  </a:lnTo>
                  <a:lnTo>
                    <a:pt x="37233" y="1068168"/>
                  </a:lnTo>
                  <a:lnTo>
                    <a:pt x="17855" y="1055101"/>
                  </a:lnTo>
                  <a:lnTo>
                    <a:pt x="4790" y="1035721"/>
                  </a:lnTo>
                  <a:lnTo>
                    <a:pt x="0" y="1011990"/>
                  </a:lnTo>
                  <a:lnTo>
                    <a:pt x="0" y="60961"/>
                  </a:lnTo>
                  <a:lnTo>
                    <a:pt x="4790" y="37232"/>
                  </a:lnTo>
                  <a:lnTo>
                    <a:pt x="17855" y="17855"/>
                  </a:lnTo>
                  <a:lnTo>
                    <a:pt x="37233" y="4790"/>
                  </a:lnTo>
                  <a:lnTo>
                    <a:pt x="60962" y="0"/>
                  </a:lnTo>
                  <a:lnTo>
                    <a:pt x="304798" y="0"/>
                  </a:lnTo>
                  <a:close/>
                </a:path>
              </a:pathLst>
            </a:custGeom>
            <a:noFill/>
            <a:ln cap="flat" cmpd="sng" w="19050">
              <a:solidFill>
                <a:srgbClr val="703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00">
                <a:latin typeface="Calibri"/>
                <a:ea typeface="Calibri"/>
                <a:cs typeface="Calibri"/>
                <a:sym typeface="Calibri"/>
              </a:endParaRPr>
            </a:p>
          </p:txBody>
        </p:sp>
        <p:sp>
          <p:nvSpPr>
            <p:cNvPr id="2460" name="Google Shape;2460;p136"/>
            <p:cNvSpPr/>
            <p:nvPr/>
          </p:nvSpPr>
          <p:spPr>
            <a:xfrm>
              <a:off x="2455392" y="1603044"/>
              <a:ext cx="5337175" cy="2619375"/>
            </a:xfrm>
            <a:custGeom>
              <a:rect b="b" l="l" r="r" t="t"/>
              <a:pathLst>
                <a:path extrusionOk="0" h="2619375" w="5337175">
                  <a:moveTo>
                    <a:pt x="2757309" y="94843"/>
                  </a:moveTo>
                  <a:lnTo>
                    <a:pt x="2713012" y="18897"/>
                  </a:lnTo>
                  <a:lnTo>
                    <a:pt x="2701988" y="0"/>
                  </a:lnTo>
                  <a:lnTo>
                    <a:pt x="2646654" y="94843"/>
                  </a:lnTo>
                  <a:lnTo>
                    <a:pt x="2648191" y="100672"/>
                  </a:lnTo>
                  <a:lnTo>
                    <a:pt x="2657284" y="105981"/>
                  </a:lnTo>
                  <a:lnTo>
                    <a:pt x="2663113" y="104444"/>
                  </a:lnTo>
                  <a:lnTo>
                    <a:pt x="2692450" y="54140"/>
                  </a:lnTo>
                  <a:lnTo>
                    <a:pt x="2692463" y="18897"/>
                  </a:lnTo>
                  <a:lnTo>
                    <a:pt x="2692463" y="54140"/>
                  </a:lnTo>
                  <a:lnTo>
                    <a:pt x="2692463" y="535533"/>
                  </a:lnTo>
                  <a:lnTo>
                    <a:pt x="2711513" y="535533"/>
                  </a:lnTo>
                  <a:lnTo>
                    <a:pt x="2711513" y="54140"/>
                  </a:lnTo>
                  <a:lnTo>
                    <a:pt x="2740863" y="104444"/>
                  </a:lnTo>
                  <a:lnTo>
                    <a:pt x="2746692" y="105981"/>
                  </a:lnTo>
                  <a:lnTo>
                    <a:pt x="2755773" y="100672"/>
                  </a:lnTo>
                  <a:lnTo>
                    <a:pt x="2757309" y="94843"/>
                  </a:lnTo>
                  <a:close/>
                </a:path>
                <a:path extrusionOk="0" h="2619375" w="5337175">
                  <a:moveTo>
                    <a:pt x="5337111" y="2592971"/>
                  </a:moveTo>
                  <a:lnTo>
                    <a:pt x="2778912" y="1630248"/>
                  </a:lnTo>
                  <a:lnTo>
                    <a:pt x="2803194" y="1631022"/>
                  </a:lnTo>
                  <a:lnTo>
                    <a:pt x="2807589" y="1626895"/>
                  </a:lnTo>
                  <a:lnTo>
                    <a:pt x="2807932" y="1616379"/>
                  </a:lnTo>
                  <a:lnTo>
                    <a:pt x="2803804" y="1611985"/>
                  </a:lnTo>
                  <a:lnTo>
                    <a:pt x="2789809" y="1611541"/>
                  </a:lnTo>
                  <a:lnTo>
                    <a:pt x="2805493" y="1608874"/>
                  </a:lnTo>
                  <a:lnTo>
                    <a:pt x="2807373" y="1606219"/>
                  </a:lnTo>
                  <a:lnTo>
                    <a:pt x="2808986" y="1603959"/>
                  </a:lnTo>
                  <a:lnTo>
                    <a:pt x="2807220" y="1593583"/>
                  </a:lnTo>
                  <a:lnTo>
                    <a:pt x="2802305" y="1590103"/>
                  </a:lnTo>
                  <a:lnTo>
                    <a:pt x="2694127" y="1608467"/>
                  </a:lnTo>
                  <a:lnTo>
                    <a:pt x="2680792" y="1606156"/>
                  </a:lnTo>
                  <a:lnTo>
                    <a:pt x="2585936" y="1589709"/>
                  </a:lnTo>
                  <a:lnTo>
                    <a:pt x="2581008" y="1593189"/>
                  </a:lnTo>
                  <a:lnTo>
                    <a:pt x="2579217" y="1603552"/>
                  </a:lnTo>
                  <a:lnTo>
                    <a:pt x="2582684" y="1608480"/>
                  </a:lnTo>
                  <a:lnTo>
                    <a:pt x="2595384" y="1610690"/>
                  </a:lnTo>
                  <a:lnTo>
                    <a:pt x="2584348" y="1610931"/>
                  </a:lnTo>
                  <a:lnTo>
                    <a:pt x="2580182" y="1615287"/>
                  </a:lnTo>
                  <a:lnTo>
                    <a:pt x="2580411" y="1625803"/>
                  </a:lnTo>
                  <a:lnTo>
                    <a:pt x="2584780" y="1629968"/>
                  </a:lnTo>
                  <a:lnTo>
                    <a:pt x="2610624" y="1629397"/>
                  </a:lnTo>
                  <a:lnTo>
                    <a:pt x="0" y="2601201"/>
                  </a:lnTo>
                  <a:lnTo>
                    <a:pt x="6642" y="2619057"/>
                  </a:lnTo>
                  <a:lnTo>
                    <a:pt x="2605735" y="1651546"/>
                  </a:lnTo>
                  <a:lnTo>
                    <a:pt x="1055598" y="2603017"/>
                  </a:lnTo>
                  <a:lnTo>
                    <a:pt x="1065555" y="2619260"/>
                  </a:lnTo>
                  <a:lnTo>
                    <a:pt x="2601747" y="1676349"/>
                  </a:lnTo>
                  <a:lnTo>
                    <a:pt x="2603538" y="1679346"/>
                  </a:lnTo>
                  <a:lnTo>
                    <a:pt x="2609380" y="1680832"/>
                  </a:lnTo>
                  <a:lnTo>
                    <a:pt x="2611018" y="1679867"/>
                  </a:lnTo>
                  <a:lnTo>
                    <a:pt x="2609812" y="1681340"/>
                  </a:lnTo>
                  <a:lnTo>
                    <a:pt x="2610408" y="1687347"/>
                  </a:lnTo>
                  <a:lnTo>
                    <a:pt x="2618536" y="1694014"/>
                  </a:lnTo>
                  <a:lnTo>
                    <a:pt x="2624544" y="1693418"/>
                  </a:lnTo>
                  <a:lnTo>
                    <a:pt x="2631516" y="1684896"/>
                  </a:lnTo>
                  <a:lnTo>
                    <a:pt x="2625445" y="1696237"/>
                  </a:lnTo>
                  <a:lnTo>
                    <a:pt x="2627185" y="1702003"/>
                  </a:lnTo>
                  <a:lnTo>
                    <a:pt x="2630259" y="1703666"/>
                  </a:lnTo>
                  <a:lnTo>
                    <a:pt x="2128736" y="2605494"/>
                  </a:lnTo>
                  <a:lnTo>
                    <a:pt x="2145385" y="2614752"/>
                  </a:lnTo>
                  <a:lnTo>
                    <a:pt x="2676118" y="1660398"/>
                  </a:lnTo>
                  <a:lnTo>
                    <a:pt x="2677325" y="1718627"/>
                  </a:lnTo>
                  <a:lnTo>
                    <a:pt x="2681668" y="1722805"/>
                  </a:lnTo>
                  <a:lnTo>
                    <a:pt x="2692196" y="1722589"/>
                  </a:lnTo>
                  <a:lnTo>
                    <a:pt x="2692514" y="1722259"/>
                  </a:lnTo>
                  <a:lnTo>
                    <a:pt x="2692819" y="1722589"/>
                  </a:lnTo>
                  <a:lnTo>
                    <a:pt x="2703334" y="1723097"/>
                  </a:lnTo>
                  <a:lnTo>
                    <a:pt x="2707805" y="1719046"/>
                  </a:lnTo>
                  <a:lnTo>
                    <a:pt x="2710611" y="1660893"/>
                  </a:lnTo>
                  <a:lnTo>
                    <a:pt x="3200222" y="2601785"/>
                  </a:lnTo>
                  <a:lnTo>
                    <a:pt x="3217126" y="2592984"/>
                  </a:lnTo>
                  <a:lnTo>
                    <a:pt x="2755150" y="1705241"/>
                  </a:lnTo>
                  <a:lnTo>
                    <a:pt x="2760091" y="1702650"/>
                  </a:lnTo>
                  <a:lnTo>
                    <a:pt x="2761881" y="1696885"/>
                  </a:lnTo>
                  <a:lnTo>
                    <a:pt x="2754490" y="1682813"/>
                  </a:lnTo>
                  <a:lnTo>
                    <a:pt x="2763329" y="1693659"/>
                  </a:lnTo>
                  <a:lnTo>
                    <a:pt x="2769324" y="1694281"/>
                  </a:lnTo>
                  <a:lnTo>
                    <a:pt x="2777490" y="1687639"/>
                  </a:lnTo>
                  <a:lnTo>
                    <a:pt x="2777972" y="1682889"/>
                  </a:lnTo>
                  <a:lnTo>
                    <a:pt x="2782646" y="1681822"/>
                  </a:lnTo>
                  <a:lnTo>
                    <a:pt x="2785592" y="1677149"/>
                  </a:lnTo>
                  <a:lnTo>
                    <a:pt x="4271442" y="2608948"/>
                  </a:lnTo>
                  <a:lnTo>
                    <a:pt x="4281563" y="2592819"/>
                  </a:lnTo>
                  <a:lnTo>
                    <a:pt x="2779471" y="1650822"/>
                  </a:lnTo>
                  <a:lnTo>
                    <a:pt x="5330406" y="2610802"/>
                  </a:lnTo>
                  <a:lnTo>
                    <a:pt x="5337111" y="2592971"/>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00">
                <a:latin typeface="Calibri"/>
                <a:ea typeface="Calibri"/>
                <a:cs typeface="Calibri"/>
                <a:sym typeface="Calibri"/>
              </a:endParaRPr>
            </a:p>
          </p:txBody>
        </p:sp>
      </p:grpSp>
      <p:sp>
        <p:nvSpPr>
          <p:cNvPr id="2461" name="Google Shape;2461;p136"/>
          <p:cNvSpPr txBox="1"/>
          <p:nvPr/>
        </p:nvSpPr>
        <p:spPr>
          <a:xfrm>
            <a:off x="2461327" y="1720976"/>
            <a:ext cx="874800" cy="5331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700">
                <a:solidFill>
                  <a:srgbClr val="7030A0"/>
                </a:solidFill>
                <a:latin typeface="Calibri"/>
                <a:ea typeface="Calibri"/>
                <a:cs typeface="Calibri"/>
                <a:sym typeface="Calibri"/>
              </a:rPr>
              <a:t>Sentence  encoding</a:t>
            </a:r>
            <a:endParaRPr sz="1700">
              <a:latin typeface="Calibri"/>
              <a:ea typeface="Calibri"/>
              <a:cs typeface="Calibri"/>
              <a:sym typeface="Calibri"/>
            </a:endParaRPr>
          </a:p>
        </p:txBody>
      </p:sp>
      <p:sp>
        <p:nvSpPr>
          <p:cNvPr id="2462" name="Google Shape;2462;p136"/>
          <p:cNvSpPr txBox="1"/>
          <p:nvPr/>
        </p:nvSpPr>
        <p:spPr>
          <a:xfrm rot="-1200148">
            <a:off x="1844214" y="2595324"/>
            <a:ext cx="1744428" cy="133536"/>
          </a:xfrm>
          <a:prstGeom prst="rect">
            <a:avLst/>
          </a:prstGeom>
          <a:noFill/>
          <a:ln>
            <a:noFill/>
          </a:ln>
        </p:spPr>
        <p:txBody>
          <a:bodyPr anchorCtr="0" anchor="t" bIns="0" lIns="0" spcFirstLastPara="1" rIns="0" wrap="square" tIns="0">
            <a:spAutoFit/>
          </a:bodyPr>
          <a:lstStyle/>
          <a:p>
            <a:pPr indent="0" lvl="0" marL="0" marR="0" rtl="0" algn="l">
              <a:lnSpc>
                <a:spcPct val="66666"/>
              </a:lnSpc>
              <a:spcBef>
                <a:spcPts val="0"/>
              </a:spcBef>
              <a:spcAft>
                <a:spcPts val="0"/>
              </a:spcAft>
              <a:buNone/>
            </a:pPr>
            <a:r>
              <a:rPr lang="en" sz="1300">
                <a:solidFill>
                  <a:srgbClr val="7F7F7F"/>
                </a:solidFill>
                <a:latin typeface="Calibri"/>
                <a:ea typeface="Calibri"/>
                <a:cs typeface="Calibri"/>
                <a:sym typeface="Calibri"/>
              </a:rPr>
              <a:t>Element-wise mean/max</a:t>
            </a:r>
            <a:endParaRPr baseline="30000" sz="1900">
              <a:latin typeface="Calibri"/>
              <a:ea typeface="Calibri"/>
              <a:cs typeface="Calibri"/>
              <a:sym typeface="Calibri"/>
            </a:endParaRPr>
          </a:p>
        </p:txBody>
      </p:sp>
      <p:sp>
        <p:nvSpPr>
          <p:cNvPr id="2463" name="Google Shape;2463;p136"/>
          <p:cNvSpPr txBox="1"/>
          <p:nvPr/>
        </p:nvSpPr>
        <p:spPr>
          <a:xfrm rot="1200148">
            <a:off x="4141713" y="2584902"/>
            <a:ext cx="1744428" cy="133536"/>
          </a:xfrm>
          <a:prstGeom prst="rect">
            <a:avLst/>
          </a:prstGeom>
          <a:noFill/>
          <a:ln>
            <a:noFill/>
          </a:ln>
        </p:spPr>
        <p:txBody>
          <a:bodyPr anchorCtr="0" anchor="t" bIns="0" lIns="0" spcFirstLastPara="1" rIns="0" wrap="square" tIns="0">
            <a:spAutoFit/>
          </a:bodyPr>
          <a:lstStyle/>
          <a:p>
            <a:pPr indent="0" lvl="0" marL="0" marR="0" rtl="0" algn="l">
              <a:lnSpc>
                <a:spcPct val="66666"/>
              </a:lnSpc>
              <a:spcBef>
                <a:spcPts val="0"/>
              </a:spcBef>
              <a:spcAft>
                <a:spcPts val="0"/>
              </a:spcAft>
              <a:buNone/>
            </a:pPr>
            <a:r>
              <a:rPr lang="en" sz="1300">
                <a:solidFill>
                  <a:srgbClr val="7F7F7F"/>
                </a:solidFill>
                <a:latin typeface="Calibri"/>
                <a:ea typeface="Calibri"/>
                <a:cs typeface="Calibri"/>
                <a:sym typeface="Calibri"/>
              </a:rPr>
              <a:t>element-wise mean/max</a:t>
            </a:r>
            <a:endParaRPr sz="1300">
              <a:latin typeface="Calibri"/>
              <a:ea typeface="Calibri"/>
              <a:cs typeface="Calibri"/>
              <a:sym typeface="Calibri"/>
            </a:endParaRPr>
          </a:p>
        </p:txBody>
      </p:sp>
      <p:sp>
        <p:nvSpPr>
          <p:cNvPr id="2464" name="Google Shape;2464;p136"/>
          <p:cNvSpPr txBox="1"/>
          <p:nvPr/>
        </p:nvSpPr>
        <p:spPr>
          <a:xfrm>
            <a:off x="4776806" y="854906"/>
            <a:ext cx="2855700" cy="7035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21900">
            <a:spAutoFit/>
          </a:bodyPr>
          <a:lstStyle/>
          <a:p>
            <a:pPr indent="0" lvl="0" marL="63500" marR="101600" rtl="0" algn="l">
              <a:lnSpc>
                <a:spcPct val="100800"/>
              </a:lnSpc>
              <a:spcBef>
                <a:spcPts val="0"/>
              </a:spcBef>
              <a:spcAft>
                <a:spcPts val="0"/>
              </a:spcAft>
              <a:buNone/>
            </a:pPr>
            <a:r>
              <a:rPr lang="en" sz="1100">
                <a:solidFill>
                  <a:srgbClr val="4285F4"/>
                </a:solidFill>
                <a:latin typeface="Calibri"/>
                <a:ea typeface="Calibri"/>
                <a:cs typeface="Calibri"/>
                <a:sym typeface="Calibri"/>
              </a:rPr>
              <a:t>We can regard this hidden state as a  representation of the word “</a:t>
            </a:r>
            <a:r>
              <a:rPr i="1" lang="en" sz="1100">
                <a:solidFill>
                  <a:srgbClr val="4285F4"/>
                </a:solidFill>
                <a:latin typeface="Calibri"/>
                <a:ea typeface="Calibri"/>
                <a:cs typeface="Calibri"/>
                <a:sym typeface="Calibri"/>
              </a:rPr>
              <a:t>terribly” </a:t>
            </a:r>
            <a:r>
              <a:rPr lang="en" sz="1100">
                <a:solidFill>
                  <a:srgbClr val="4285F4"/>
                </a:solidFill>
                <a:latin typeface="Calibri"/>
                <a:ea typeface="Calibri"/>
                <a:cs typeface="Calibri"/>
                <a:sym typeface="Calibri"/>
              </a:rPr>
              <a:t>in the  context of this sentence. We call this a  </a:t>
            </a:r>
            <a:r>
              <a:rPr i="1" lang="en" sz="1100">
                <a:solidFill>
                  <a:srgbClr val="4285F4"/>
                </a:solidFill>
                <a:latin typeface="Calibri"/>
                <a:ea typeface="Calibri"/>
                <a:cs typeface="Calibri"/>
                <a:sym typeface="Calibri"/>
              </a:rPr>
              <a:t>contextual representation.</a:t>
            </a:r>
            <a:endParaRPr sz="1100">
              <a:latin typeface="Calibri"/>
              <a:ea typeface="Calibri"/>
              <a:cs typeface="Calibri"/>
              <a:sym typeface="Calibri"/>
            </a:endParaRPr>
          </a:p>
        </p:txBody>
      </p:sp>
      <p:grpSp>
        <p:nvGrpSpPr>
          <p:cNvPr id="2465" name="Google Shape;2465;p136"/>
          <p:cNvGrpSpPr/>
          <p:nvPr/>
        </p:nvGrpSpPr>
        <p:grpSpPr>
          <a:xfrm>
            <a:off x="3999271" y="1658921"/>
            <a:ext cx="1067180" cy="2437171"/>
            <a:chOff x="5332361" y="2211895"/>
            <a:chExt cx="1422907" cy="3249561"/>
          </a:xfrm>
        </p:grpSpPr>
        <p:sp>
          <p:nvSpPr>
            <p:cNvPr id="2466" name="Google Shape;2466;p136"/>
            <p:cNvSpPr/>
            <p:nvPr/>
          </p:nvSpPr>
          <p:spPr>
            <a:xfrm>
              <a:off x="5668784" y="2211895"/>
              <a:ext cx="1086484" cy="1822450"/>
            </a:xfrm>
            <a:custGeom>
              <a:rect b="b" l="l" r="r" t="t"/>
              <a:pathLst>
                <a:path extrusionOk="0" h="1822450" w="1086484">
                  <a:moveTo>
                    <a:pt x="6781" y="1726476"/>
                  </a:moveTo>
                  <a:lnTo>
                    <a:pt x="0" y="1822081"/>
                  </a:lnTo>
                  <a:lnTo>
                    <a:pt x="80543" y="1770138"/>
                  </a:lnTo>
                  <a:lnTo>
                    <a:pt x="76724" y="1767878"/>
                  </a:lnTo>
                  <a:lnTo>
                    <a:pt x="48679" y="1767878"/>
                  </a:lnTo>
                  <a:lnTo>
                    <a:pt x="24091" y="1753323"/>
                  </a:lnTo>
                  <a:lnTo>
                    <a:pt x="31368" y="1741030"/>
                  </a:lnTo>
                  <a:lnTo>
                    <a:pt x="6781" y="1726476"/>
                  </a:lnTo>
                  <a:close/>
                </a:path>
                <a:path extrusionOk="0" h="1822450" w="1086484">
                  <a:moveTo>
                    <a:pt x="31368" y="1741030"/>
                  </a:moveTo>
                  <a:lnTo>
                    <a:pt x="24091" y="1753323"/>
                  </a:lnTo>
                  <a:lnTo>
                    <a:pt x="48679" y="1767878"/>
                  </a:lnTo>
                  <a:lnTo>
                    <a:pt x="55955" y="1755584"/>
                  </a:lnTo>
                  <a:lnTo>
                    <a:pt x="31368" y="1741030"/>
                  </a:lnTo>
                  <a:close/>
                </a:path>
                <a:path extrusionOk="0" h="1822450" w="1086484">
                  <a:moveTo>
                    <a:pt x="55955" y="1755584"/>
                  </a:moveTo>
                  <a:lnTo>
                    <a:pt x="48679" y="1767878"/>
                  </a:lnTo>
                  <a:lnTo>
                    <a:pt x="76724" y="1767878"/>
                  </a:lnTo>
                  <a:lnTo>
                    <a:pt x="55955" y="1755584"/>
                  </a:lnTo>
                  <a:close/>
                </a:path>
                <a:path extrusionOk="0" h="1822450" w="1086484">
                  <a:moveTo>
                    <a:pt x="1061885" y="0"/>
                  </a:moveTo>
                  <a:lnTo>
                    <a:pt x="31368" y="1741030"/>
                  </a:lnTo>
                  <a:lnTo>
                    <a:pt x="55955" y="1755584"/>
                  </a:lnTo>
                  <a:lnTo>
                    <a:pt x="1086472" y="14554"/>
                  </a:lnTo>
                  <a:lnTo>
                    <a:pt x="1061885" y="0"/>
                  </a:lnTo>
                  <a:close/>
                </a:path>
              </a:pathLst>
            </a:custGeom>
            <a:solidFill>
              <a:srgbClr val="4285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00">
                <a:latin typeface="Calibri"/>
                <a:ea typeface="Calibri"/>
                <a:cs typeface="Calibri"/>
                <a:sym typeface="Calibri"/>
              </a:endParaRPr>
            </a:p>
          </p:txBody>
        </p:sp>
        <p:sp>
          <p:nvSpPr>
            <p:cNvPr id="2467" name="Google Shape;2467;p136"/>
            <p:cNvSpPr/>
            <p:nvPr/>
          </p:nvSpPr>
          <p:spPr>
            <a:xfrm>
              <a:off x="5332361" y="4033977"/>
              <a:ext cx="673100" cy="1427479"/>
            </a:xfrm>
            <a:custGeom>
              <a:rect b="b" l="l" r="r" t="t"/>
              <a:pathLst>
                <a:path extrusionOk="0" h="1427479" w="673100">
                  <a:moveTo>
                    <a:pt x="0" y="0"/>
                  </a:moveTo>
                  <a:lnTo>
                    <a:pt x="672838" y="0"/>
                  </a:lnTo>
                  <a:lnTo>
                    <a:pt x="672838" y="1427360"/>
                  </a:lnTo>
                  <a:lnTo>
                    <a:pt x="0" y="1427360"/>
                  </a:lnTo>
                  <a:lnTo>
                    <a:pt x="0" y="0"/>
                  </a:lnTo>
                  <a:close/>
                </a:path>
              </a:pathLst>
            </a:custGeom>
            <a:noFill/>
            <a:ln cap="flat" cmpd="sng" w="28575">
              <a:solidFill>
                <a:srgbClr val="4285F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00">
                <a:latin typeface="Calibri"/>
                <a:ea typeface="Calibri"/>
                <a:cs typeface="Calibri"/>
                <a:sym typeface="Calibri"/>
              </a:endParaRPr>
            </a:p>
          </p:txBody>
        </p:sp>
      </p:grpSp>
      <p:sp>
        <p:nvSpPr>
          <p:cNvPr id="2468" name="Google Shape;2468;p136"/>
          <p:cNvSpPr txBox="1"/>
          <p:nvPr/>
        </p:nvSpPr>
        <p:spPr>
          <a:xfrm>
            <a:off x="6248371" y="1873453"/>
            <a:ext cx="1546500" cy="25776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24750">
            <a:spAutoFit/>
          </a:bodyPr>
          <a:lstStyle/>
          <a:p>
            <a:pPr indent="0" lvl="0" marL="63500" marR="127000" rtl="0" algn="l">
              <a:lnSpc>
                <a:spcPct val="100000"/>
              </a:lnSpc>
              <a:spcBef>
                <a:spcPts val="0"/>
              </a:spcBef>
              <a:spcAft>
                <a:spcPts val="0"/>
              </a:spcAft>
              <a:buNone/>
            </a:pPr>
            <a:r>
              <a:rPr lang="en" sz="1100">
                <a:solidFill>
                  <a:srgbClr val="4285F4"/>
                </a:solidFill>
                <a:latin typeface="Calibri"/>
                <a:ea typeface="Calibri"/>
                <a:cs typeface="Calibri"/>
                <a:sym typeface="Calibri"/>
              </a:rPr>
              <a:t>These contextual  representations only  contain information  about the </a:t>
            </a:r>
            <a:r>
              <a:rPr i="1" lang="en" sz="1100">
                <a:solidFill>
                  <a:srgbClr val="4285F4"/>
                </a:solidFill>
                <a:latin typeface="Calibri"/>
                <a:ea typeface="Calibri"/>
                <a:cs typeface="Calibri"/>
                <a:sym typeface="Calibri"/>
              </a:rPr>
              <a:t>left </a:t>
            </a:r>
            <a:r>
              <a:rPr lang="en" sz="1100">
                <a:solidFill>
                  <a:srgbClr val="4285F4"/>
                </a:solidFill>
                <a:latin typeface="Calibri"/>
                <a:ea typeface="Calibri"/>
                <a:cs typeface="Calibri"/>
                <a:sym typeface="Calibri"/>
              </a:rPr>
              <a:t>context  (e.g. </a:t>
            </a:r>
            <a:r>
              <a:rPr i="1" lang="en" sz="1100">
                <a:solidFill>
                  <a:srgbClr val="4285F4"/>
                </a:solidFill>
                <a:latin typeface="Calibri"/>
                <a:ea typeface="Calibri"/>
                <a:cs typeface="Calibri"/>
                <a:sym typeface="Calibri"/>
              </a:rPr>
              <a:t>“the movie  was”</a:t>
            </a:r>
            <a:r>
              <a:rPr lang="en" sz="1100">
                <a:solidFill>
                  <a:srgbClr val="4285F4"/>
                </a:solidFill>
                <a:latin typeface="Calibri"/>
                <a:ea typeface="Calibri"/>
                <a:cs typeface="Calibri"/>
                <a:sym typeface="Calibri"/>
              </a:rPr>
              <a:t>).</a:t>
            </a:r>
            <a:endParaRPr sz="1100">
              <a:latin typeface="Calibri"/>
              <a:ea typeface="Calibri"/>
              <a:cs typeface="Calibri"/>
              <a:sym typeface="Calibri"/>
            </a:endParaRPr>
          </a:p>
          <a:p>
            <a:pPr indent="0" lvl="0" marL="0" marR="0" rtl="0" algn="l">
              <a:lnSpc>
                <a:spcPct val="100000"/>
              </a:lnSpc>
              <a:spcBef>
                <a:spcPts val="0"/>
              </a:spcBef>
              <a:spcAft>
                <a:spcPts val="0"/>
              </a:spcAft>
              <a:buNone/>
            </a:pPr>
            <a:r>
              <a:t/>
            </a:r>
            <a:endParaRPr sz="1100">
              <a:latin typeface="Calibri"/>
              <a:ea typeface="Calibri"/>
              <a:cs typeface="Calibri"/>
              <a:sym typeface="Calibri"/>
            </a:endParaRPr>
          </a:p>
          <a:p>
            <a:pPr indent="0" lvl="0" marL="63500" marR="0" rtl="0" algn="l">
              <a:lnSpc>
                <a:spcPct val="100000"/>
              </a:lnSpc>
              <a:spcBef>
                <a:spcPts val="0"/>
              </a:spcBef>
              <a:spcAft>
                <a:spcPts val="0"/>
              </a:spcAft>
              <a:buNone/>
            </a:pPr>
            <a:r>
              <a:rPr b="1" lang="en" sz="1100">
                <a:solidFill>
                  <a:srgbClr val="4285F4"/>
                </a:solidFill>
                <a:latin typeface="Calibri"/>
                <a:ea typeface="Calibri"/>
                <a:cs typeface="Calibri"/>
                <a:sym typeface="Calibri"/>
              </a:rPr>
              <a:t>What about </a:t>
            </a:r>
            <a:r>
              <a:rPr b="1" i="1" lang="en" sz="1100">
                <a:solidFill>
                  <a:srgbClr val="4285F4"/>
                </a:solidFill>
                <a:latin typeface="Calibri"/>
                <a:ea typeface="Calibri"/>
                <a:cs typeface="Calibri"/>
                <a:sym typeface="Calibri"/>
              </a:rPr>
              <a:t>right</a:t>
            </a:r>
            <a:endParaRPr sz="1100">
              <a:latin typeface="Calibri"/>
              <a:ea typeface="Calibri"/>
              <a:cs typeface="Calibri"/>
              <a:sym typeface="Calibri"/>
            </a:endParaRPr>
          </a:p>
          <a:p>
            <a:pPr indent="0" lvl="0" marL="63500" marR="0" rtl="0" algn="l">
              <a:lnSpc>
                <a:spcPct val="100000"/>
              </a:lnSpc>
              <a:spcBef>
                <a:spcPts val="100"/>
              </a:spcBef>
              <a:spcAft>
                <a:spcPts val="0"/>
              </a:spcAft>
              <a:buNone/>
            </a:pPr>
            <a:r>
              <a:rPr b="1" lang="en" sz="1100">
                <a:solidFill>
                  <a:srgbClr val="4285F4"/>
                </a:solidFill>
                <a:latin typeface="Calibri"/>
                <a:ea typeface="Calibri"/>
                <a:cs typeface="Calibri"/>
                <a:sym typeface="Calibri"/>
              </a:rPr>
              <a:t>context?</a:t>
            </a:r>
            <a:endParaRPr sz="1100">
              <a:latin typeface="Calibri"/>
              <a:ea typeface="Calibri"/>
              <a:cs typeface="Calibri"/>
              <a:sym typeface="Calibri"/>
            </a:endParaRPr>
          </a:p>
          <a:p>
            <a:pPr indent="0" lvl="0" marL="0" marR="0" rtl="0" algn="l">
              <a:lnSpc>
                <a:spcPct val="100000"/>
              </a:lnSpc>
              <a:spcBef>
                <a:spcPts val="0"/>
              </a:spcBef>
              <a:spcAft>
                <a:spcPts val="0"/>
              </a:spcAft>
              <a:buNone/>
            </a:pPr>
            <a:r>
              <a:t/>
            </a:r>
            <a:endParaRPr sz="1100">
              <a:latin typeface="Calibri"/>
              <a:ea typeface="Calibri"/>
              <a:cs typeface="Calibri"/>
              <a:sym typeface="Calibri"/>
            </a:endParaRPr>
          </a:p>
          <a:p>
            <a:pPr indent="0" lvl="0" marL="63500" marR="127000" rtl="0" algn="l">
              <a:lnSpc>
                <a:spcPct val="100000"/>
              </a:lnSpc>
              <a:spcBef>
                <a:spcPts val="0"/>
              </a:spcBef>
              <a:spcAft>
                <a:spcPts val="0"/>
              </a:spcAft>
              <a:buNone/>
            </a:pPr>
            <a:r>
              <a:rPr lang="en" sz="1100">
                <a:solidFill>
                  <a:srgbClr val="4285F4"/>
                </a:solidFill>
                <a:latin typeface="Calibri"/>
                <a:ea typeface="Calibri"/>
                <a:cs typeface="Calibri"/>
                <a:sym typeface="Calibri"/>
              </a:rPr>
              <a:t>In this example,  </a:t>
            </a:r>
            <a:r>
              <a:rPr i="1" lang="en" sz="1100">
                <a:solidFill>
                  <a:srgbClr val="4285F4"/>
                </a:solidFill>
                <a:latin typeface="Calibri"/>
                <a:ea typeface="Calibri"/>
                <a:cs typeface="Calibri"/>
                <a:sym typeface="Calibri"/>
              </a:rPr>
              <a:t>“exciting” </a:t>
            </a:r>
            <a:r>
              <a:rPr lang="en" sz="1100">
                <a:solidFill>
                  <a:srgbClr val="4285F4"/>
                </a:solidFill>
                <a:latin typeface="Calibri"/>
                <a:ea typeface="Calibri"/>
                <a:cs typeface="Calibri"/>
                <a:sym typeface="Calibri"/>
              </a:rPr>
              <a:t>is in the  right context and this  modifies the meaning  of </a:t>
            </a:r>
            <a:r>
              <a:rPr i="1" lang="en" sz="1100">
                <a:solidFill>
                  <a:srgbClr val="4285F4"/>
                </a:solidFill>
                <a:latin typeface="Calibri"/>
                <a:ea typeface="Calibri"/>
                <a:cs typeface="Calibri"/>
                <a:sym typeface="Calibri"/>
              </a:rPr>
              <a:t>“terribly” </a:t>
            </a:r>
            <a:r>
              <a:rPr lang="en" sz="1100">
                <a:solidFill>
                  <a:srgbClr val="4285F4"/>
                </a:solidFill>
                <a:latin typeface="Calibri"/>
                <a:ea typeface="Calibri"/>
                <a:cs typeface="Calibri"/>
                <a:sym typeface="Calibri"/>
              </a:rPr>
              <a:t>(from  negative to positive)</a:t>
            </a:r>
            <a:endParaRPr sz="1100">
              <a:latin typeface="Calibri"/>
              <a:ea typeface="Calibri"/>
              <a:cs typeface="Calibri"/>
              <a:sym typeface="Calibri"/>
            </a:endParaRPr>
          </a:p>
        </p:txBody>
      </p:sp>
      <p:sp>
        <p:nvSpPr>
          <p:cNvPr id="2469" name="Google Shape;2469;p136"/>
          <p:cNvSpPr txBox="1"/>
          <p:nvPr/>
        </p:nvSpPr>
        <p:spPr>
          <a:xfrm>
            <a:off x="363769" y="563634"/>
            <a:ext cx="2065500" cy="2097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300" u="sng">
                <a:latin typeface="Calibri"/>
                <a:ea typeface="Calibri"/>
                <a:cs typeface="Calibri"/>
                <a:sym typeface="Calibri"/>
              </a:rPr>
              <a:t>Task: Sentiment Classification</a:t>
            </a:r>
            <a:endParaRPr sz="1300">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3" name="Shape 2473"/>
        <p:cNvGrpSpPr/>
        <p:nvPr/>
      </p:nvGrpSpPr>
      <p:grpSpPr>
        <a:xfrm>
          <a:off x="0" y="0"/>
          <a:ext cx="0" cy="0"/>
          <a:chOff x="0" y="0"/>
          <a:chExt cx="0" cy="0"/>
        </a:xfrm>
      </p:grpSpPr>
      <p:sp>
        <p:nvSpPr>
          <p:cNvPr id="2474" name="Google Shape;2474;p137"/>
          <p:cNvSpPr txBox="1"/>
          <p:nvPr>
            <p:ph type="title"/>
          </p:nvPr>
        </p:nvSpPr>
        <p:spPr>
          <a:xfrm>
            <a:off x="438893" y="188600"/>
            <a:ext cx="62130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Bidirectional RNNs</a:t>
            </a:r>
            <a:endParaRPr/>
          </a:p>
        </p:txBody>
      </p:sp>
      <p:sp>
        <p:nvSpPr>
          <p:cNvPr id="2475" name="Google Shape;2475;p137"/>
          <p:cNvSpPr txBox="1"/>
          <p:nvPr/>
        </p:nvSpPr>
        <p:spPr>
          <a:xfrm>
            <a:off x="4436478" y="4694300"/>
            <a:ext cx="1263000" cy="363600"/>
          </a:xfrm>
          <a:prstGeom prst="rect">
            <a:avLst/>
          </a:prstGeom>
          <a:noFill/>
          <a:ln>
            <a:noFill/>
          </a:ln>
        </p:spPr>
        <p:txBody>
          <a:bodyPr anchorCtr="0" anchor="t" bIns="0" lIns="0" spcFirstLastPara="1" rIns="0" wrap="square" tIns="9525">
            <a:spAutoFit/>
          </a:bodyPr>
          <a:lstStyle/>
          <a:p>
            <a:pPr indent="0" lvl="0" marL="0" marR="0" rtl="0" algn="l">
              <a:lnSpc>
                <a:spcPct val="100000"/>
              </a:lnSpc>
              <a:spcBef>
                <a:spcPts val="0"/>
              </a:spcBef>
              <a:spcAft>
                <a:spcPts val="0"/>
              </a:spcAft>
              <a:buNone/>
            </a:pPr>
            <a:r>
              <a:rPr baseline="30000" i="1" lang="en" sz="2300">
                <a:latin typeface="Calibri"/>
                <a:ea typeface="Calibri"/>
                <a:cs typeface="Calibri"/>
                <a:sym typeface="Calibri"/>
              </a:rPr>
              <a:t>was          terribly</a:t>
            </a:r>
            <a:endParaRPr baseline="30000" sz="2300">
              <a:latin typeface="Calibri"/>
              <a:ea typeface="Calibri"/>
              <a:cs typeface="Calibri"/>
              <a:sym typeface="Calibri"/>
            </a:endParaRPr>
          </a:p>
        </p:txBody>
      </p:sp>
      <p:sp>
        <p:nvSpPr>
          <p:cNvPr id="2476" name="Google Shape;2476;p137"/>
          <p:cNvSpPr txBox="1"/>
          <p:nvPr/>
        </p:nvSpPr>
        <p:spPr>
          <a:xfrm>
            <a:off x="5907214" y="4687442"/>
            <a:ext cx="611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exciting</a:t>
            </a:r>
            <a:endParaRPr sz="1500">
              <a:latin typeface="Calibri"/>
              <a:ea typeface="Calibri"/>
              <a:cs typeface="Calibri"/>
              <a:sym typeface="Calibri"/>
            </a:endParaRPr>
          </a:p>
        </p:txBody>
      </p:sp>
      <p:sp>
        <p:nvSpPr>
          <p:cNvPr id="2477" name="Google Shape;2477;p137"/>
          <p:cNvSpPr txBox="1"/>
          <p:nvPr/>
        </p:nvSpPr>
        <p:spPr>
          <a:xfrm>
            <a:off x="6981272" y="4687442"/>
            <a:ext cx="816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a:t>
            </a:r>
            <a:endParaRPr sz="1500">
              <a:latin typeface="Calibri"/>
              <a:ea typeface="Calibri"/>
              <a:cs typeface="Calibri"/>
              <a:sym typeface="Calibri"/>
            </a:endParaRPr>
          </a:p>
        </p:txBody>
      </p:sp>
      <p:sp>
        <p:nvSpPr>
          <p:cNvPr id="2478" name="Google Shape;2478;p137"/>
          <p:cNvSpPr txBox="1"/>
          <p:nvPr/>
        </p:nvSpPr>
        <p:spPr>
          <a:xfrm>
            <a:off x="2872015" y="4694300"/>
            <a:ext cx="272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the</a:t>
            </a:r>
            <a:endParaRPr sz="1500">
              <a:latin typeface="Calibri"/>
              <a:ea typeface="Calibri"/>
              <a:cs typeface="Calibri"/>
              <a:sym typeface="Calibri"/>
            </a:endParaRPr>
          </a:p>
        </p:txBody>
      </p:sp>
      <p:sp>
        <p:nvSpPr>
          <p:cNvPr id="2479" name="Google Shape;2479;p137"/>
          <p:cNvSpPr txBox="1"/>
          <p:nvPr/>
        </p:nvSpPr>
        <p:spPr>
          <a:xfrm>
            <a:off x="3570293" y="4694300"/>
            <a:ext cx="4866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movie</a:t>
            </a:r>
            <a:endParaRPr sz="1500">
              <a:latin typeface="Calibri"/>
              <a:ea typeface="Calibri"/>
              <a:cs typeface="Calibri"/>
              <a:sym typeface="Calibri"/>
            </a:endParaRPr>
          </a:p>
        </p:txBody>
      </p:sp>
      <p:sp>
        <p:nvSpPr>
          <p:cNvPr id="2480" name="Google Shape;2480;p137"/>
          <p:cNvSpPr/>
          <p:nvPr/>
        </p:nvSpPr>
        <p:spPr>
          <a:xfrm>
            <a:off x="2849165" y="826169"/>
            <a:ext cx="4722000" cy="3860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481" name="Google Shape;2481;p137"/>
          <p:cNvSpPr txBox="1"/>
          <p:nvPr/>
        </p:nvSpPr>
        <p:spPr>
          <a:xfrm>
            <a:off x="1310255" y="3734950"/>
            <a:ext cx="14364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400">
                <a:solidFill>
                  <a:schemeClr val="dk1"/>
                </a:solidFill>
                <a:latin typeface="Calibri"/>
                <a:ea typeface="Calibri"/>
                <a:cs typeface="Calibri"/>
                <a:sym typeface="Calibri"/>
              </a:rPr>
              <a:t>Forward RNN</a:t>
            </a:r>
            <a:endParaRPr b="1" sz="1400">
              <a:solidFill>
                <a:schemeClr val="dk1"/>
              </a:solidFill>
              <a:latin typeface="Calibri"/>
              <a:ea typeface="Calibri"/>
              <a:cs typeface="Calibri"/>
              <a:sym typeface="Calibri"/>
            </a:endParaRPr>
          </a:p>
        </p:txBody>
      </p:sp>
      <p:sp>
        <p:nvSpPr>
          <p:cNvPr id="2482" name="Google Shape;2482;p137"/>
          <p:cNvSpPr txBox="1"/>
          <p:nvPr/>
        </p:nvSpPr>
        <p:spPr>
          <a:xfrm>
            <a:off x="1310253" y="2932550"/>
            <a:ext cx="13197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400">
                <a:solidFill>
                  <a:schemeClr val="dk1"/>
                </a:solidFill>
                <a:latin typeface="Calibri"/>
                <a:ea typeface="Calibri"/>
                <a:cs typeface="Calibri"/>
                <a:sym typeface="Calibri"/>
              </a:rPr>
              <a:t>Backward RNN</a:t>
            </a:r>
            <a:endParaRPr b="1" sz="1400">
              <a:solidFill>
                <a:schemeClr val="dk1"/>
              </a:solidFill>
              <a:latin typeface="Calibri"/>
              <a:ea typeface="Calibri"/>
              <a:cs typeface="Calibri"/>
              <a:sym typeface="Calibri"/>
            </a:endParaRPr>
          </a:p>
        </p:txBody>
      </p:sp>
      <p:sp>
        <p:nvSpPr>
          <p:cNvPr id="2483" name="Google Shape;2483;p137"/>
          <p:cNvSpPr txBox="1"/>
          <p:nvPr/>
        </p:nvSpPr>
        <p:spPr>
          <a:xfrm>
            <a:off x="1310251" y="1384925"/>
            <a:ext cx="1123200" cy="487200"/>
          </a:xfrm>
          <a:prstGeom prst="rect">
            <a:avLst/>
          </a:prstGeom>
          <a:noFill/>
          <a:ln>
            <a:noFill/>
          </a:ln>
        </p:spPr>
        <p:txBody>
          <a:bodyPr anchorCtr="0" anchor="t" bIns="0" lIns="0" spcFirstLastPara="1" rIns="0" wrap="square" tIns="21425">
            <a:spAutoFit/>
          </a:bodyPr>
          <a:lstStyle/>
          <a:p>
            <a:pPr indent="0" lvl="0" marL="12700" marR="0" rtl="0" algn="l">
              <a:lnSpc>
                <a:spcPct val="116111"/>
              </a:lnSpc>
              <a:spcBef>
                <a:spcPts val="0"/>
              </a:spcBef>
              <a:spcAft>
                <a:spcPts val="0"/>
              </a:spcAft>
              <a:buNone/>
            </a:pPr>
            <a:r>
              <a:rPr b="1" lang="en" sz="1400">
                <a:solidFill>
                  <a:schemeClr val="dk1"/>
                </a:solidFill>
                <a:latin typeface="Calibri"/>
                <a:ea typeface="Calibri"/>
                <a:cs typeface="Calibri"/>
                <a:sym typeface="Calibri"/>
              </a:rPr>
              <a:t>Concatenated  hidden states</a:t>
            </a:r>
            <a:endParaRPr b="1" sz="1400">
              <a:solidFill>
                <a:schemeClr val="dk1"/>
              </a:solidFill>
              <a:latin typeface="Calibri"/>
              <a:ea typeface="Calibri"/>
              <a:cs typeface="Calibri"/>
              <a:sym typeface="Calibri"/>
            </a:endParaRPr>
          </a:p>
        </p:txBody>
      </p:sp>
      <p:sp>
        <p:nvSpPr>
          <p:cNvPr id="2484" name="Google Shape;2484;p137"/>
          <p:cNvSpPr txBox="1"/>
          <p:nvPr/>
        </p:nvSpPr>
        <p:spPr>
          <a:xfrm>
            <a:off x="4570809" y="92897"/>
            <a:ext cx="2855700" cy="4362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31900">
            <a:spAutoFit/>
          </a:bodyPr>
          <a:lstStyle/>
          <a:p>
            <a:pPr indent="0" lvl="0" marL="63500" marR="114300" rtl="0" algn="l">
              <a:lnSpc>
                <a:spcPct val="118750"/>
              </a:lnSpc>
              <a:spcBef>
                <a:spcPts val="0"/>
              </a:spcBef>
              <a:spcAft>
                <a:spcPts val="0"/>
              </a:spcAft>
              <a:buNone/>
            </a:pPr>
            <a:r>
              <a:rPr lang="en" sz="1200">
                <a:solidFill>
                  <a:srgbClr val="4285F4"/>
                </a:solidFill>
                <a:latin typeface="Calibri"/>
                <a:ea typeface="Calibri"/>
                <a:cs typeface="Calibri"/>
                <a:sym typeface="Calibri"/>
              </a:rPr>
              <a:t>This contextual representation of “terribly”  has both left and right context!</a:t>
            </a:r>
            <a:endParaRPr sz="1200">
              <a:latin typeface="Calibri"/>
              <a:ea typeface="Calibri"/>
              <a:cs typeface="Calibri"/>
              <a:sym typeface="Calibri"/>
            </a:endParaRPr>
          </a:p>
        </p:txBody>
      </p:sp>
      <p:grpSp>
        <p:nvGrpSpPr>
          <p:cNvPr id="2485" name="Google Shape;2485;p137"/>
          <p:cNvGrpSpPr/>
          <p:nvPr/>
        </p:nvGrpSpPr>
        <p:grpSpPr>
          <a:xfrm>
            <a:off x="5146577" y="521179"/>
            <a:ext cx="855249" cy="1968836"/>
            <a:chOff x="6862102" y="694905"/>
            <a:chExt cx="1140332" cy="2625115"/>
          </a:xfrm>
        </p:grpSpPr>
        <p:sp>
          <p:nvSpPr>
            <p:cNvPr id="2486" name="Google Shape;2486;p137"/>
            <p:cNvSpPr/>
            <p:nvPr/>
          </p:nvSpPr>
          <p:spPr>
            <a:xfrm>
              <a:off x="7198525" y="694905"/>
              <a:ext cx="803909" cy="262890"/>
            </a:xfrm>
            <a:custGeom>
              <a:rect b="b" l="l" r="r" t="t"/>
              <a:pathLst>
                <a:path extrusionOk="0" h="262890" w="803909">
                  <a:moveTo>
                    <a:pt x="70421" y="180124"/>
                  </a:moveTo>
                  <a:lnTo>
                    <a:pt x="0" y="245135"/>
                  </a:lnTo>
                  <a:lnTo>
                    <a:pt x="94259" y="262470"/>
                  </a:lnTo>
                  <a:lnTo>
                    <a:pt x="87461" y="238988"/>
                  </a:lnTo>
                  <a:lnTo>
                    <a:pt x="72593" y="238988"/>
                  </a:lnTo>
                  <a:lnTo>
                    <a:pt x="64643" y="211543"/>
                  </a:lnTo>
                  <a:lnTo>
                    <a:pt x="78366" y="207571"/>
                  </a:lnTo>
                  <a:lnTo>
                    <a:pt x="70421" y="180124"/>
                  </a:lnTo>
                  <a:close/>
                </a:path>
                <a:path extrusionOk="0" h="262890" w="803909">
                  <a:moveTo>
                    <a:pt x="78366" y="207571"/>
                  </a:moveTo>
                  <a:lnTo>
                    <a:pt x="64643" y="211543"/>
                  </a:lnTo>
                  <a:lnTo>
                    <a:pt x="72593" y="238988"/>
                  </a:lnTo>
                  <a:lnTo>
                    <a:pt x="86312" y="235017"/>
                  </a:lnTo>
                  <a:lnTo>
                    <a:pt x="78366" y="207571"/>
                  </a:lnTo>
                  <a:close/>
                </a:path>
                <a:path extrusionOk="0" h="262890" w="803909">
                  <a:moveTo>
                    <a:pt x="86312" y="235017"/>
                  </a:moveTo>
                  <a:lnTo>
                    <a:pt x="72593" y="238988"/>
                  </a:lnTo>
                  <a:lnTo>
                    <a:pt x="87461" y="238988"/>
                  </a:lnTo>
                  <a:lnTo>
                    <a:pt x="86312" y="235017"/>
                  </a:lnTo>
                  <a:close/>
                </a:path>
                <a:path extrusionOk="0" h="262890" w="803909">
                  <a:moveTo>
                    <a:pt x="795426" y="0"/>
                  </a:moveTo>
                  <a:lnTo>
                    <a:pt x="78366" y="207571"/>
                  </a:lnTo>
                  <a:lnTo>
                    <a:pt x="86312" y="235017"/>
                  </a:lnTo>
                  <a:lnTo>
                    <a:pt x="803376" y="27444"/>
                  </a:lnTo>
                  <a:lnTo>
                    <a:pt x="795426" y="0"/>
                  </a:lnTo>
                  <a:close/>
                </a:path>
              </a:pathLst>
            </a:custGeom>
            <a:solidFill>
              <a:srgbClr val="4285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487" name="Google Shape;2487;p137"/>
            <p:cNvSpPr/>
            <p:nvPr/>
          </p:nvSpPr>
          <p:spPr>
            <a:xfrm>
              <a:off x="6862102" y="940041"/>
              <a:ext cx="673100" cy="2379979"/>
            </a:xfrm>
            <a:custGeom>
              <a:rect b="b" l="l" r="r" t="t"/>
              <a:pathLst>
                <a:path extrusionOk="0" h="2379979" w="673100">
                  <a:moveTo>
                    <a:pt x="0" y="0"/>
                  </a:moveTo>
                  <a:lnTo>
                    <a:pt x="672838" y="0"/>
                  </a:lnTo>
                  <a:lnTo>
                    <a:pt x="672838" y="2379961"/>
                  </a:lnTo>
                  <a:lnTo>
                    <a:pt x="0" y="2379961"/>
                  </a:lnTo>
                  <a:lnTo>
                    <a:pt x="0" y="0"/>
                  </a:lnTo>
                  <a:close/>
                </a:path>
              </a:pathLst>
            </a:custGeom>
            <a:noFill/>
            <a:ln cap="flat" cmpd="sng" w="28575">
              <a:solidFill>
                <a:srgbClr val="4285F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7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Arial"/>
              <a:buNone/>
            </a:pPr>
            <a:r>
              <a:rPr lang="en" sz="3040"/>
              <a:t>Words now represent meaning</a:t>
            </a:r>
            <a:endParaRPr sz="3040"/>
          </a:p>
        </p:txBody>
      </p:sp>
      <p:sp>
        <p:nvSpPr>
          <p:cNvPr id="765" name="Google Shape;765;p75"/>
          <p:cNvSpPr/>
          <p:nvPr/>
        </p:nvSpPr>
        <p:spPr>
          <a:xfrm>
            <a:off x="2520525" y="1258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5"/>
          <p:cNvSpPr/>
          <p:nvPr/>
        </p:nvSpPr>
        <p:spPr>
          <a:xfrm>
            <a:off x="2520525" y="1411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5"/>
          <p:cNvSpPr/>
          <p:nvPr/>
        </p:nvSpPr>
        <p:spPr>
          <a:xfrm>
            <a:off x="2520525" y="1563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5"/>
          <p:cNvSpPr/>
          <p:nvPr/>
        </p:nvSpPr>
        <p:spPr>
          <a:xfrm>
            <a:off x="2520525" y="1716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5"/>
          <p:cNvSpPr/>
          <p:nvPr/>
        </p:nvSpPr>
        <p:spPr>
          <a:xfrm>
            <a:off x="2520525" y="1868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75"/>
          <p:cNvSpPr/>
          <p:nvPr/>
        </p:nvSpPr>
        <p:spPr>
          <a:xfrm>
            <a:off x="2520525" y="2020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5"/>
          <p:cNvSpPr/>
          <p:nvPr/>
        </p:nvSpPr>
        <p:spPr>
          <a:xfrm>
            <a:off x="2520525" y="2173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5"/>
          <p:cNvSpPr/>
          <p:nvPr/>
        </p:nvSpPr>
        <p:spPr>
          <a:xfrm>
            <a:off x="2520525" y="2325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5"/>
          <p:cNvSpPr/>
          <p:nvPr/>
        </p:nvSpPr>
        <p:spPr>
          <a:xfrm>
            <a:off x="2520525" y="2478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5"/>
          <p:cNvSpPr/>
          <p:nvPr/>
        </p:nvSpPr>
        <p:spPr>
          <a:xfrm>
            <a:off x="2520525" y="2630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5"/>
          <p:cNvSpPr/>
          <p:nvPr/>
        </p:nvSpPr>
        <p:spPr>
          <a:xfrm>
            <a:off x="2520525" y="2782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5"/>
          <p:cNvSpPr/>
          <p:nvPr/>
        </p:nvSpPr>
        <p:spPr>
          <a:xfrm>
            <a:off x="2520525" y="2935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75"/>
          <p:cNvSpPr/>
          <p:nvPr/>
        </p:nvSpPr>
        <p:spPr>
          <a:xfrm>
            <a:off x="2520525" y="3087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5"/>
          <p:cNvSpPr/>
          <p:nvPr/>
        </p:nvSpPr>
        <p:spPr>
          <a:xfrm>
            <a:off x="2520525" y="3240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5"/>
          <p:cNvSpPr/>
          <p:nvPr/>
        </p:nvSpPr>
        <p:spPr>
          <a:xfrm>
            <a:off x="2520525" y="3392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5"/>
          <p:cNvSpPr/>
          <p:nvPr/>
        </p:nvSpPr>
        <p:spPr>
          <a:xfrm>
            <a:off x="2520525" y="3544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5"/>
          <p:cNvSpPr/>
          <p:nvPr/>
        </p:nvSpPr>
        <p:spPr>
          <a:xfrm>
            <a:off x="5498725" y="1496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2" name="Google Shape;782;p75"/>
          <p:cNvSpPr/>
          <p:nvPr/>
        </p:nvSpPr>
        <p:spPr>
          <a:xfrm>
            <a:off x="5498725" y="18016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5"/>
          <p:cNvSpPr/>
          <p:nvPr/>
        </p:nvSpPr>
        <p:spPr>
          <a:xfrm>
            <a:off x="5498725" y="21064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4" name="Google Shape;784;p75"/>
          <p:cNvSpPr/>
          <p:nvPr/>
        </p:nvSpPr>
        <p:spPr>
          <a:xfrm>
            <a:off x="5498725" y="24112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5"/>
          <p:cNvSpPr/>
          <p:nvPr/>
        </p:nvSpPr>
        <p:spPr>
          <a:xfrm>
            <a:off x="5498725" y="27160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6" name="Google Shape;786;p75"/>
          <p:cNvSpPr/>
          <p:nvPr/>
        </p:nvSpPr>
        <p:spPr>
          <a:xfrm>
            <a:off x="5498725" y="3020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75"/>
          <p:cNvSpPr txBox="1"/>
          <p:nvPr/>
        </p:nvSpPr>
        <p:spPr>
          <a:xfrm>
            <a:off x="1862485" y="3946025"/>
            <a:ext cx="1609500" cy="25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Vocabulary size</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 sz="1200">
                <a:solidFill>
                  <a:srgbClr val="CC0000"/>
                </a:solidFill>
                <a:latin typeface="Calibri"/>
                <a:ea typeface="Calibri"/>
                <a:cs typeface="Calibri"/>
                <a:sym typeface="Calibri"/>
              </a:rPr>
              <a:t>~450,000</a:t>
            </a:r>
            <a:endParaRPr sz="1200">
              <a:solidFill>
                <a:srgbClr val="CC0000"/>
              </a:solidFill>
              <a:latin typeface="Calibri"/>
              <a:ea typeface="Calibri"/>
              <a:cs typeface="Calibri"/>
              <a:sym typeface="Calibri"/>
            </a:endParaRPr>
          </a:p>
        </p:txBody>
      </p:sp>
      <p:sp>
        <p:nvSpPr>
          <p:cNvPr id="788" name="Google Shape;788;p75"/>
          <p:cNvSpPr txBox="1"/>
          <p:nvPr/>
        </p:nvSpPr>
        <p:spPr>
          <a:xfrm>
            <a:off x="5013624" y="3862958"/>
            <a:ext cx="12210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Word vector dimension</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 sz="1200">
                <a:solidFill>
                  <a:srgbClr val="3C78D8"/>
                </a:solidFill>
                <a:latin typeface="Calibri"/>
                <a:ea typeface="Calibri"/>
                <a:cs typeface="Calibri"/>
                <a:sym typeface="Calibri"/>
              </a:rPr>
              <a:t>300</a:t>
            </a:r>
            <a:endParaRPr sz="1200">
              <a:solidFill>
                <a:srgbClr val="3C78D8"/>
              </a:solidFill>
              <a:latin typeface="Calibri"/>
              <a:ea typeface="Calibri"/>
              <a:cs typeface="Calibri"/>
              <a:sym typeface="Calibri"/>
            </a:endParaRPr>
          </a:p>
        </p:txBody>
      </p:sp>
      <p:sp>
        <p:nvSpPr>
          <p:cNvPr id="789" name="Google Shape;789;p75"/>
          <p:cNvSpPr/>
          <p:nvPr/>
        </p:nvSpPr>
        <p:spPr>
          <a:xfrm>
            <a:off x="3872700" y="2136000"/>
            <a:ext cx="699300" cy="349800"/>
          </a:xfrm>
          <a:prstGeom prst="rightArrow">
            <a:avLst>
              <a:gd fmla="val 50000" name="adj1"/>
              <a:gd fmla="val 50000" name="adj2"/>
            </a:avLst>
          </a:prstGeom>
          <a:solidFill>
            <a:schemeClr val="lt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1" name="Shape 2491"/>
        <p:cNvGrpSpPr/>
        <p:nvPr/>
      </p:nvGrpSpPr>
      <p:grpSpPr>
        <a:xfrm>
          <a:off x="0" y="0"/>
          <a:ext cx="0" cy="0"/>
          <a:chOff x="0" y="0"/>
          <a:chExt cx="0" cy="0"/>
        </a:xfrm>
      </p:grpSpPr>
      <p:sp>
        <p:nvSpPr>
          <p:cNvPr id="2492" name="Google Shape;2492;p138"/>
          <p:cNvSpPr txBox="1"/>
          <p:nvPr>
            <p:ph type="title"/>
          </p:nvPr>
        </p:nvSpPr>
        <p:spPr>
          <a:xfrm>
            <a:off x="363774" y="200025"/>
            <a:ext cx="53115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Bidirectional RNNs</a:t>
            </a:r>
            <a:endParaRPr/>
          </a:p>
        </p:txBody>
      </p:sp>
      <p:sp>
        <p:nvSpPr>
          <p:cNvPr id="2493" name="Google Shape;2493;p138"/>
          <p:cNvSpPr/>
          <p:nvPr/>
        </p:nvSpPr>
        <p:spPr>
          <a:xfrm>
            <a:off x="3506446" y="2073476"/>
            <a:ext cx="2667600" cy="1076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494" name="Google Shape;2494;p138"/>
          <p:cNvSpPr txBox="1"/>
          <p:nvPr/>
        </p:nvSpPr>
        <p:spPr>
          <a:xfrm>
            <a:off x="1348575" y="2073475"/>
            <a:ext cx="2081700" cy="1087200"/>
          </a:xfrm>
          <a:prstGeom prst="rect">
            <a:avLst/>
          </a:prstGeom>
          <a:noFill/>
          <a:ln>
            <a:noFill/>
          </a:ln>
        </p:spPr>
        <p:txBody>
          <a:bodyPr anchorCtr="0" anchor="t" bIns="0" lIns="0" spcFirstLastPara="1" rIns="0" wrap="square" tIns="9525">
            <a:spAutoFit/>
          </a:bodyPr>
          <a:lstStyle/>
          <a:p>
            <a:pPr indent="0" lvl="0" marL="0" marR="0" rtl="0" algn="l">
              <a:lnSpc>
                <a:spcPct val="200000"/>
              </a:lnSpc>
              <a:spcBef>
                <a:spcPts val="0"/>
              </a:spcBef>
              <a:spcAft>
                <a:spcPts val="0"/>
              </a:spcAft>
              <a:buNone/>
            </a:pPr>
            <a:r>
              <a:rPr b="1" lang="en" sz="1400">
                <a:solidFill>
                  <a:schemeClr val="dk1"/>
                </a:solidFill>
                <a:latin typeface="Calibri"/>
                <a:ea typeface="Calibri"/>
                <a:cs typeface="Calibri"/>
                <a:sym typeface="Calibri"/>
              </a:rPr>
              <a:t>Forward RNN</a:t>
            </a:r>
            <a:endParaRPr b="1" sz="1400">
              <a:solidFill>
                <a:schemeClr val="dk1"/>
              </a:solidFill>
              <a:latin typeface="Calibri"/>
              <a:ea typeface="Calibri"/>
              <a:cs typeface="Calibri"/>
              <a:sym typeface="Calibri"/>
            </a:endParaRPr>
          </a:p>
          <a:p>
            <a:pPr indent="0" lvl="0" marL="12700" marR="0" rtl="0" algn="l">
              <a:lnSpc>
                <a:spcPct val="200000"/>
              </a:lnSpc>
              <a:spcBef>
                <a:spcPts val="0"/>
              </a:spcBef>
              <a:spcAft>
                <a:spcPts val="0"/>
              </a:spcAft>
              <a:buNone/>
            </a:pPr>
            <a:r>
              <a:rPr b="1" lang="en" sz="1400">
                <a:solidFill>
                  <a:schemeClr val="dk1"/>
                </a:solidFill>
                <a:latin typeface="Calibri"/>
                <a:ea typeface="Calibri"/>
                <a:cs typeface="Calibri"/>
                <a:sym typeface="Calibri"/>
              </a:rPr>
              <a:t>Backward</a:t>
            </a:r>
            <a:r>
              <a:rPr b="1" lang="en">
                <a:solidFill>
                  <a:schemeClr val="dk1"/>
                </a:solidFill>
                <a:latin typeface="Calibri"/>
                <a:ea typeface="Calibri"/>
                <a:cs typeface="Calibri"/>
                <a:sym typeface="Calibri"/>
              </a:rPr>
              <a:t> </a:t>
            </a:r>
            <a:r>
              <a:rPr b="1" lang="en" sz="1400">
                <a:solidFill>
                  <a:schemeClr val="dk1"/>
                </a:solidFill>
                <a:latin typeface="Calibri"/>
                <a:ea typeface="Calibri"/>
                <a:cs typeface="Calibri"/>
                <a:sym typeface="Calibri"/>
              </a:rPr>
              <a:t>RNN</a:t>
            </a:r>
            <a:endParaRPr b="1">
              <a:solidFill>
                <a:schemeClr val="dk1"/>
              </a:solidFill>
              <a:latin typeface="Calibri"/>
              <a:ea typeface="Calibri"/>
              <a:cs typeface="Calibri"/>
              <a:sym typeface="Calibri"/>
            </a:endParaRPr>
          </a:p>
          <a:p>
            <a:pPr indent="0" lvl="0" marL="12700" marR="0" rtl="0" algn="l">
              <a:lnSpc>
                <a:spcPct val="200000"/>
              </a:lnSpc>
              <a:spcBef>
                <a:spcPts val="0"/>
              </a:spcBef>
              <a:spcAft>
                <a:spcPts val="0"/>
              </a:spcAft>
              <a:buNone/>
            </a:pPr>
            <a:r>
              <a:rPr b="1" lang="en" sz="1400">
                <a:solidFill>
                  <a:schemeClr val="dk1"/>
                </a:solidFill>
                <a:latin typeface="Calibri"/>
                <a:ea typeface="Calibri"/>
                <a:cs typeface="Calibri"/>
                <a:sym typeface="Calibri"/>
              </a:rPr>
              <a:t>Concatenated hidden states</a:t>
            </a:r>
            <a:endParaRPr b="1" sz="1400">
              <a:solidFill>
                <a:schemeClr val="dk1"/>
              </a:solidFill>
              <a:latin typeface="Calibri"/>
              <a:ea typeface="Calibri"/>
              <a:cs typeface="Calibri"/>
              <a:sym typeface="Calibri"/>
            </a:endParaRPr>
          </a:p>
        </p:txBody>
      </p:sp>
      <p:sp>
        <p:nvSpPr>
          <p:cNvPr id="2495" name="Google Shape;2495;p138"/>
          <p:cNvSpPr txBox="1"/>
          <p:nvPr/>
        </p:nvSpPr>
        <p:spPr>
          <a:xfrm>
            <a:off x="3487654" y="704545"/>
            <a:ext cx="3436200" cy="11271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13800">
            <a:spAutoFit/>
          </a:bodyPr>
          <a:lstStyle/>
          <a:p>
            <a:pPr indent="0" lvl="0" marL="63500" marR="215900" rtl="0" algn="just">
              <a:lnSpc>
                <a:spcPct val="100600"/>
              </a:lnSpc>
              <a:spcBef>
                <a:spcPts val="0"/>
              </a:spcBef>
              <a:spcAft>
                <a:spcPts val="0"/>
              </a:spcAft>
              <a:buNone/>
            </a:pPr>
            <a:r>
              <a:rPr lang="en" sz="1800">
                <a:solidFill>
                  <a:srgbClr val="4285F4"/>
                </a:solidFill>
                <a:latin typeface="Calibri"/>
                <a:ea typeface="Calibri"/>
                <a:cs typeface="Calibri"/>
                <a:sym typeface="Calibri"/>
              </a:rPr>
              <a:t>This is a general notation to mean  “compute one forward step of the  RNN” – it could be a vanilla, LSTM  or GRU computation.</a:t>
            </a:r>
            <a:endParaRPr sz="1800">
              <a:latin typeface="Calibri"/>
              <a:ea typeface="Calibri"/>
              <a:cs typeface="Calibri"/>
              <a:sym typeface="Calibri"/>
            </a:endParaRPr>
          </a:p>
        </p:txBody>
      </p:sp>
      <p:grpSp>
        <p:nvGrpSpPr>
          <p:cNvPr id="2496" name="Google Shape;2496;p138"/>
          <p:cNvGrpSpPr/>
          <p:nvPr/>
        </p:nvGrpSpPr>
        <p:grpSpPr>
          <a:xfrm>
            <a:off x="4162806" y="1871643"/>
            <a:ext cx="1046436" cy="528771"/>
            <a:chOff x="5550408" y="2495524"/>
            <a:chExt cx="1395247" cy="705028"/>
          </a:xfrm>
        </p:grpSpPr>
        <p:sp>
          <p:nvSpPr>
            <p:cNvPr id="2497" name="Google Shape;2497;p138"/>
            <p:cNvSpPr/>
            <p:nvPr/>
          </p:nvSpPr>
          <p:spPr>
            <a:xfrm>
              <a:off x="6071260" y="2495524"/>
              <a:ext cx="874395" cy="321310"/>
            </a:xfrm>
            <a:custGeom>
              <a:rect b="b" l="l" r="r" t="t"/>
              <a:pathLst>
                <a:path extrusionOk="0" h="321310" w="874395">
                  <a:moveTo>
                    <a:pt x="67437" y="240042"/>
                  </a:moveTo>
                  <a:lnTo>
                    <a:pt x="0" y="308152"/>
                  </a:lnTo>
                  <a:lnTo>
                    <a:pt x="94945" y="321233"/>
                  </a:lnTo>
                  <a:lnTo>
                    <a:pt x="87329" y="298754"/>
                  </a:lnTo>
                  <a:lnTo>
                    <a:pt x="72250" y="298754"/>
                  </a:lnTo>
                  <a:lnTo>
                    <a:pt x="63080" y="271691"/>
                  </a:lnTo>
                  <a:lnTo>
                    <a:pt x="76606" y="267107"/>
                  </a:lnTo>
                  <a:lnTo>
                    <a:pt x="67437" y="240042"/>
                  </a:lnTo>
                  <a:close/>
                </a:path>
                <a:path extrusionOk="0" h="321310" w="874395">
                  <a:moveTo>
                    <a:pt x="76606" y="267107"/>
                  </a:moveTo>
                  <a:lnTo>
                    <a:pt x="63080" y="271691"/>
                  </a:lnTo>
                  <a:lnTo>
                    <a:pt x="72250" y="298754"/>
                  </a:lnTo>
                  <a:lnTo>
                    <a:pt x="85776" y="294171"/>
                  </a:lnTo>
                  <a:lnTo>
                    <a:pt x="76606" y="267107"/>
                  </a:lnTo>
                  <a:close/>
                </a:path>
                <a:path extrusionOk="0" h="321310" w="874395">
                  <a:moveTo>
                    <a:pt x="85776" y="294171"/>
                  </a:moveTo>
                  <a:lnTo>
                    <a:pt x="72250" y="298754"/>
                  </a:lnTo>
                  <a:lnTo>
                    <a:pt x="87329" y="298754"/>
                  </a:lnTo>
                  <a:lnTo>
                    <a:pt x="85776" y="294171"/>
                  </a:lnTo>
                  <a:close/>
                </a:path>
                <a:path extrusionOk="0" h="321310" w="874395">
                  <a:moveTo>
                    <a:pt x="864831" y="0"/>
                  </a:moveTo>
                  <a:lnTo>
                    <a:pt x="76606" y="267107"/>
                  </a:lnTo>
                  <a:lnTo>
                    <a:pt x="85776" y="294171"/>
                  </a:lnTo>
                  <a:lnTo>
                    <a:pt x="874001" y="27063"/>
                  </a:lnTo>
                  <a:lnTo>
                    <a:pt x="864831" y="0"/>
                  </a:lnTo>
                  <a:close/>
                </a:path>
              </a:pathLst>
            </a:custGeom>
            <a:solidFill>
              <a:srgbClr val="4285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498" name="Google Shape;2498;p138"/>
            <p:cNvSpPr/>
            <p:nvPr/>
          </p:nvSpPr>
          <p:spPr>
            <a:xfrm>
              <a:off x="5550408" y="2803677"/>
              <a:ext cx="1042034" cy="396875"/>
            </a:xfrm>
            <a:custGeom>
              <a:rect b="b" l="l" r="r" t="t"/>
              <a:pathLst>
                <a:path extrusionOk="0" h="396875" w="1042034">
                  <a:moveTo>
                    <a:pt x="0" y="0"/>
                  </a:moveTo>
                  <a:lnTo>
                    <a:pt x="1041720" y="0"/>
                  </a:lnTo>
                  <a:lnTo>
                    <a:pt x="1041720" y="396729"/>
                  </a:lnTo>
                  <a:lnTo>
                    <a:pt x="0" y="396729"/>
                  </a:lnTo>
                  <a:lnTo>
                    <a:pt x="0" y="0"/>
                  </a:lnTo>
                  <a:close/>
                </a:path>
              </a:pathLst>
            </a:custGeom>
            <a:noFill/>
            <a:ln cap="flat" cmpd="sng" w="28575">
              <a:solidFill>
                <a:srgbClr val="4285F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2499" name="Google Shape;2499;p138"/>
          <p:cNvSpPr txBox="1"/>
          <p:nvPr/>
        </p:nvSpPr>
        <p:spPr>
          <a:xfrm>
            <a:off x="2403576" y="3809190"/>
            <a:ext cx="3196200" cy="11268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13325">
            <a:spAutoFit/>
          </a:bodyPr>
          <a:lstStyle/>
          <a:p>
            <a:pPr indent="0" lvl="0" marL="63500" marR="355600" rtl="0" algn="just">
              <a:lnSpc>
                <a:spcPct val="100600"/>
              </a:lnSpc>
              <a:spcBef>
                <a:spcPts val="0"/>
              </a:spcBef>
              <a:spcAft>
                <a:spcPts val="0"/>
              </a:spcAft>
              <a:buNone/>
            </a:pPr>
            <a:r>
              <a:rPr lang="en" sz="1800">
                <a:solidFill>
                  <a:srgbClr val="4285F4"/>
                </a:solidFill>
                <a:latin typeface="Calibri"/>
                <a:ea typeface="Calibri"/>
                <a:cs typeface="Calibri"/>
                <a:sym typeface="Calibri"/>
              </a:rPr>
              <a:t>We regard this as “the hidden  state” of a bidirectional RNN.  This is what we pass on to the  next parts of the network.</a:t>
            </a:r>
            <a:endParaRPr sz="1800">
              <a:latin typeface="Calibri"/>
              <a:ea typeface="Calibri"/>
              <a:cs typeface="Calibri"/>
              <a:sym typeface="Calibri"/>
            </a:endParaRPr>
          </a:p>
        </p:txBody>
      </p:sp>
      <p:grpSp>
        <p:nvGrpSpPr>
          <p:cNvPr id="2500" name="Google Shape;2500;p138"/>
          <p:cNvGrpSpPr/>
          <p:nvPr/>
        </p:nvGrpSpPr>
        <p:grpSpPr>
          <a:xfrm>
            <a:off x="3487654" y="2846832"/>
            <a:ext cx="523674" cy="967197"/>
            <a:chOff x="4650206" y="3795776"/>
            <a:chExt cx="698232" cy="1289596"/>
          </a:xfrm>
        </p:grpSpPr>
        <p:sp>
          <p:nvSpPr>
            <p:cNvPr id="2501" name="Google Shape;2501;p138"/>
            <p:cNvSpPr/>
            <p:nvPr/>
          </p:nvSpPr>
          <p:spPr>
            <a:xfrm>
              <a:off x="4959184" y="4259237"/>
              <a:ext cx="389254" cy="826135"/>
            </a:xfrm>
            <a:custGeom>
              <a:rect b="b" l="l" r="r" t="t"/>
              <a:pathLst>
                <a:path extrusionOk="0" h="826135" w="389254">
                  <a:moveTo>
                    <a:pt x="52026" y="72123"/>
                  </a:moveTo>
                  <a:lnTo>
                    <a:pt x="26016" y="83946"/>
                  </a:lnTo>
                  <a:lnTo>
                    <a:pt x="363194" y="825601"/>
                  </a:lnTo>
                  <a:lnTo>
                    <a:pt x="389204" y="813777"/>
                  </a:lnTo>
                  <a:lnTo>
                    <a:pt x="52026" y="72123"/>
                  </a:lnTo>
                  <a:close/>
                </a:path>
                <a:path extrusionOk="0" h="826135" w="389254">
                  <a:moveTo>
                    <a:pt x="3543" y="0"/>
                  </a:moveTo>
                  <a:lnTo>
                    <a:pt x="0" y="95770"/>
                  </a:lnTo>
                  <a:lnTo>
                    <a:pt x="26016" y="83946"/>
                  </a:lnTo>
                  <a:lnTo>
                    <a:pt x="20104" y="70942"/>
                  </a:lnTo>
                  <a:lnTo>
                    <a:pt x="46113" y="59118"/>
                  </a:lnTo>
                  <a:lnTo>
                    <a:pt x="76582" y="59118"/>
                  </a:lnTo>
                  <a:lnTo>
                    <a:pt x="3543" y="0"/>
                  </a:lnTo>
                  <a:close/>
                </a:path>
                <a:path extrusionOk="0" h="826135" w="389254">
                  <a:moveTo>
                    <a:pt x="46113" y="59118"/>
                  </a:moveTo>
                  <a:lnTo>
                    <a:pt x="20104" y="70942"/>
                  </a:lnTo>
                  <a:lnTo>
                    <a:pt x="26016" y="83946"/>
                  </a:lnTo>
                  <a:lnTo>
                    <a:pt x="52026" y="72123"/>
                  </a:lnTo>
                  <a:lnTo>
                    <a:pt x="46113" y="59118"/>
                  </a:lnTo>
                  <a:close/>
                </a:path>
                <a:path extrusionOk="0" h="826135" w="389254">
                  <a:moveTo>
                    <a:pt x="76582" y="59118"/>
                  </a:moveTo>
                  <a:lnTo>
                    <a:pt x="46113" y="59118"/>
                  </a:lnTo>
                  <a:lnTo>
                    <a:pt x="52026" y="72123"/>
                  </a:lnTo>
                  <a:lnTo>
                    <a:pt x="78041" y="60299"/>
                  </a:lnTo>
                  <a:lnTo>
                    <a:pt x="76582" y="59118"/>
                  </a:lnTo>
                  <a:close/>
                </a:path>
              </a:pathLst>
            </a:custGeom>
            <a:solidFill>
              <a:srgbClr val="4285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502" name="Google Shape;2502;p138"/>
            <p:cNvSpPr/>
            <p:nvPr/>
          </p:nvSpPr>
          <p:spPr>
            <a:xfrm>
              <a:off x="4650206" y="3795776"/>
              <a:ext cx="625475" cy="463550"/>
            </a:xfrm>
            <a:custGeom>
              <a:rect b="b" l="l" r="r" t="t"/>
              <a:pathLst>
                <a:path extrusionOk="0" h="463550" w="625475">
                  <a:moveTo>
                    <a:pt x="0" y="0"/>
                  </a:moveTo>
                  <a:lnTo>
                    <a:pt x="625031" y="0"/>
                  </a:lnTo>
                  <a:lnTo>
                    <a:pt x="625031" y="463464"/>
                  </a:lnTo>
                  <a:lnTo>
                    <a:pt x="0" y="463464"/>
                  </a:lnTo>
                  <a:lnTo>
                    <a:pt x="0" y="0"/>
                  </a:lnTo>
                  <a:close/>
                </a:path>
              </a:pathLst>
            </a:custGeom>
            <a:noFill/>
            <a:ln cap="flat" cmpd="sng" w="28575">
              <a:solidFill>
                <a:srgbClr val="4285F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grpSp>
      <p:sp>
        <p:nvSpPr>
          <p:cNvPr id="2503" name="Google Shape;2503;p138"/>
          <p:cNvSpPr/>
          <p:nvPr/>
        </p:nvSpPr>
        <p:spPr>
          <a:xfrm>
            <a:off x="6355613" y="2129132"/>
            <a:ext cx="208597" cy="659606"/>
          </a:xfrm>
          <a:custGeom>
            <a:rect b="b" l="l" r="r" t="t"/>
            <a:pathLst>
              <a:path extrusionOk="0" h="879475" w="278129">
                <a:moveTo>
                  <a:pt x="0" y="0"/>
                </a:moveTo>
                <a:lnTo>
                  <a:pt x="54065" y="6367"/>
                </a:lnTo>
                <a:lnTo>
                  <a:pt x="98215" y="23730"/>
                </a:lnTo>
                <a:lnTo>
                  <a:pt x="127981" y="49484"/>
                </a:lnTo>
                <a:lnTo>
                  <a:pt x="138897" y="81021"/>
                </a:lnTo>
                <a:lnTo>
                  <a:pt x="138897" y="358408"/>
                </a:lnTo>
                <a:lnTo>
                  <a:pt x="149812" y="389945"/>
                </a:lnTo>
                <a:lnTo>
                  <a:pt x="179578" y="415698"/>
                </a:lnTo>
                <a:lnTo>
                  <a:pt x="223729" y="433062"/>
                </a:lnTo>
                <a:lnTo>
                  <a:pt x="277794" y="439429"/>
                </a:lnTo>
                <a:lnTo>
                  <a:pt x="223729" y="445796"/>
                </a:lnTo>
                <a:lnTo>
                  <a:pt x="179578" y="463159"/>
                </a:lnTo>
                <a:lnTo>
                  <a:pt x="149812" y="488913"/>
                </a:lnTo>
                <a:lnTo>
                  <a:pt x="138897" y="520450"/>
                </a:lnTo>
                <a:lnTo>
                  <a:pt x="138897" y="797837"/>
                </a:lnTo>
                <a:lnTo>
                  <a:pt x="127981" y="829374"/>
                </a:lnTo>
                <a:lnTo>
                  <a:pt x="98215" y="855127"/>
                </a:lnTo>
                <a:lnTo>
                  <a:pt x="54065" y="872491"/>
                </a:lnTo>
                <a:lnTo>
                  <a:pt x="0" y="878858"/>
                </a:lnTo>
              </a:path>
            </a:pathLst>
          </a:custGeom>
          <a:noFill/>
          <a:ln cap="flat" cmpd="sng" w="19050">
            <a:solidFill>
              <a:srgbClr val="4285F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504" name="Google Shape;2504;p138"/>
          <p:cNvSpPr txBox="1"/>
          <p:nvPr/>
        </p:nvSpPr>
        <p:spPr>
          <a:xfrm>
            <a:off x="6623025" y="2130175"/>
            <a:ext cx="1871700" cy="653100"/>
          </a:xfrm>
          <a:prstGeom prst="rect">
            <a:avLst/>
          </a:prstGeom>
          <a:noFill/>
          <a:ln>
            <a:noFill/>
          </a:ln>
        </p:spPr>
        <p:txBody>
          <a:bodyPr anchorCtr="0" anchor="t" bIns="0" lIns="0" spcFirstLastPara="1" rIns="0" wrap="square" tIns="10475">
            <a:spAutoFit/>
          </a:bodyPr>
          <a:lstStyle/>
          <a:p>
            <a:pPr indent="0" lvl="0" marL="12700" marR="0" rtl="0" algn="l">
              <a:lnSpc>
                <a:spcPct val="99400"/>
              </a:lnSpc>
              <a:spcBef>
                <a:spcPts val="0"/>
              </a:spcBef>
              <a:spcAft>
                <a:spcPts val="0"/>
              </a:spcAft>
              <a:buNone/>
            </a:pPr>
            <a:r>
              <a:rPr lang="en" sz="1400">
                <a:solidFill>
                  <a:srgbClr val="4285F4"/>
                </a:solidFill>
                <a:latin typeface="Calibri"/>
                <a:ea typeface="Calibri"/>
                <a:cs typeface="Calibri"/>
                <a:sym typeface="Calibri"/>
              </a:rPr>
              <a:t>Generally, these  two RNNs have  separate weights</a:t>
            </a:r>
            <a:endParaRPr sz="1400">
              <a:latin typeface="Calibri"/>
              <a:ea typeface="Calibri"/>
              <a:cs typeface="Calibri"/>
              <a:sym typeface="Calibri"/>
            </a:endParaRPr>
          </a:p>
        </p:txBody>
      </p:sp>
      <p:sp>
        <p:nvSpPr>
          <p:cNvPr id="2505" name="Google Shape;2505;p138"/>
          <p:cNvSpPr txBox="1"/>
          <p:nvPr/>
        </p:nvSpPr>
        <p:spPr>
          <a:xfrm>
            <a:off x="1429480" y="911725"/>
            <a:ext cx="14994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latin typeface="Calibri"/>
                <a:ea typeface="Calibri"/>
                <a:cs typeface="Calibri"/>
                <a:sym typeface="Calibri"/>
              </a:rPr>
              <a:t>On timestep </a:t>
            </a:r>
            <a:r>
              <a:rPr i="1" lang="en" sz="1400">
                <a:latin typeface="Calibri"/>
                <a:ea typeface="Calibri"/>
                <a:cs typeface="Calibri"/>
                <a:sym typeface="Calibri"/>
              </a:rPr>
              <a:t>t</a:t>
            </a:r>
            <a:r>
              <a:rPr lang="en" sz="1400">
                <a:latin typeface="Calibri"/>
                <a:ea typeface="Calibri"/>
                <a:cs typeface="Calibri"/>
                <a:sym typeface="Calibri"/>
              </a:rPr>
              <a:t>:</a:t>
            </a:r>
            <a:endParaRPr sz="1400">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9" name="Shape 2509"/>
        <p:cNvGrpSpPr/>
        <p:nvPr/>
      </p:nvGrpSpPr>
      <p:grpSpPr>
        <a:xfrm>
          <a:off x="0" y="0"/>
          <a:ext cx="0" cy="0"/>
          <a:chOff x="0" y="0"/>
          <a:chExt cx="0" cy="0"/>
        </a:xfrm>
      </p:grpSpPr>
      <p:sp>
        <p:nvSpPr>
          <p:cNvPr id="2510" name="Google Shape;2510;p139"/>
          <p:cNvSpPr txBox="1"/>
          <p:nvPr>
            <p:ph type="title"/>
          </p:nvPr>
        </p:nvSpPr>
        <p:spPr>
          <a:xfrm>
            <a:off x="363775" y="200025"/>
            <a:ext cx="66957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Bidirectional RNNs: simplified diagram</a:t>
            </a:r>
            <a:endParaRPr/>
          </a:p>
        </p:txBody>
      </p:sp>
      <p:sp>
        <p:nvSpPr>
          <p:cNvPr id="2511" name="Google Shape;2511;p139"/>
          <p:cNvSpPr txBox="1"/>
          <p:nvPr/>
        </p:nvSpPr>
        <p:spPr>
          <a:xfrm>
            <a:off x="4595479" y="2860929"/>
            <a:ext cx="5739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terribly</a:t>
            </a:r>
            <a:endParaRPr sz="1500">
              <a:latin typeface="Calibri"/>
              <a:ea typeface="Calibri"/>
              <a:cs typeface="Calibri"/>
              <a:sym typeface="Calibri"/>
            </a:endParaRPr>
          </a:p>
        </p:txBody>
      </p:sp>
      <p:sp>
        <p:nvSpPr>
          <p:cNvPr id="2512" name="Google Shape;2512;p139"/>
          <p:cNvSpPr txBox="1"/>
          <p:nvPr/>
        </p:nvSpPr>
        <p:spPr>
          <a:xfrm>
            <a:off x="5394350" y="2860929"/>
            <a:ext cx="611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exciting</a:t>
            </a:r>
            <a:endParaRPr sz="1500">
              <a:latin typeface="Calibri"/>
              <a:ea typeface="Calibri"/>
              <a:cs typeface="Calibri"/>
              <a:sym typeface="Calibri"/>
            </a:endParaRPr>
          </a:p>
        </p:txBody>
      </p:sp>
      <p:sp>
        <p:nvSpPr>
          <p:cNvPr id="2513" name="Google Shape;2513;p139"/>
          <p:cNvSpPr/>
          <p:nvPr/>
        </p:nvSpPr>
        <p:spPr>
          <a:xfrm>
            <a:off x="2342121" y="1637338"/>
            <a:ext cx="4286400" cy="1223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514" name="Google Shape;2514;p139"/>
          <p:cNvSpPr txBox="1"/>
          <p:nvPr/>
        </p:nvSpPr>
        <p:spPr>
          <a:xfrm>
            <a:off x="6473561" y="2860929"/>
            <a:ext cx="816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a:t>
            </a:r>
            <a:endParaRPr sz="1500">
              <a:latin typeface="Calibri"/>
              <a:ea typeface="Calibri"/>
              <a:cs typeface="Calibri"/>
              <a:sym typeface="Calibri"/>
            </a:endParaRPr>
          </a:p>
        </p:txBody>
      </p:sp>
      <p:sp>
        <p:nvSpPr>
          <p:cNvPr id="2515" name="Google Shape;2515;p139"/>
          <p:cNvSpPr txBox="1"/>
          <p:nvPr/>
        </p:nvSpPr>
        <p:spPr>
          <a:xfrm>
            <a:off x="2359151" y="2867787"/>
            <a:ext cx="272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the</a:t>
            </a:r>
            <a:endParaRPr sz="1500">
              <a:latin typeface="Calibri"/>
              <a:ea typeface="Calibri"/>
              <a:cs typeface="Calibri"/>
              <a:sym typeface="Calibri"/>
            </a:endParaRPr>
          </a:p>
        </p:txBody>
      </p:sp>
      <p:sp>
        <p:nvSpPr>
          <p:cNvPr id="2516" name="Google Shape;2516;p139"/>
          <p:cNvSpPr txBox="1"/>
          <p:nvPr/>
        </p:nvSpPr>
        <p:spPr>
          <a:xfrm>
            <a:off x="3066099" y="2867775"/>
            <a:ext cx="13560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movie         was</a:t>
            </a:r>
            <a:endParaRPr sz="1500">
              <a:latin typeface="Calibri"/>
              <a:ea typeface="Calibri"/>
              <a:cs typeface="Calibri"/>
              <a:sym typeface="Calibri"/>
            </a:endParaRPr>
          </a:p>
        </p:txBody>
      </p:sp>
      <p:sp>
        <p:nvSpPr>
          <p:cNvPr id="2517" name="Google Shape;2517;p139"/>
          <p:cNvSpPr txBox="1"/>
          <p:nvPr/>
        </p:nvSpPr>
        <p:spPr>
          <a:xfrm>
            <a:off x="2012804" y="3648503"/>
            <a:ext cx="4901700" cy="8484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14750">
            <a:spAutoFit/>
          </a:bodyPr>
          <a:lstStyle/>
          <a:p>
            <a:pPr indent="0" lvl="0" marL="152400" marR="152400" rtl="0" algn="ctr">
              <a:lnSpc>
                <a:spcPct val="100400"/>
              </a:lnSpc>
              <a:spcBef>
                <a:spcPts val="0"/>
              </a:spcBef>
              <a:spcAft>
                <a:spcPts val="0"/>
              </a:spcAft>
              <a:buNone/>
            </a:pPr>
            <a:r>
              <a:rPr lang="en" sz="1800">
                <a:solidFill>
                  <a:srgbClr val="4285F4"/>
                </a:solidFill>
                <a:latin typeface="Calibri"/>
                <a:ea typeface="Calibri"/>
                <a:cs typeface="Calibri"/>
                <a:sym typeface="Calibri"/>
              </a:rPr>
              <a:t>The two-way arrows indicate bidirectionality and  the depicted hidden states are assumed to be the  concatenated forwards+backwards states</a:t>
            </a:r>
            <a:endParaRPr sz="1800">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1" name="Shape 2521"/>
        <p:cNvGrpSpPr/>
        <p:nvPr/>
      </p:nvGrpSpPr>
      <p:grpSpPr>
        <a:xfrm>
          <a:off x="0" y="0"/>
          <a:ext cx="0" cy="0"/>
          <a:chOff x="0" y="0"/>
          <a:chExt cx="0" cy="0"/>
        </a:xfrm>
      </p:grpSpPr>
      <p:sp>
        <p:nvSpPr>
          <p:cNvPr id="2522" name="Google Shape;2522;p140"/>
          <p:cNvSpPr txBox="1"/>
          <p:nvPr>
            <p:ph type="title"/>
          </p:nvPr>
        </p:nvSpPr>
        <p:spPr>
          <a:xfrm>
            <a:off x="363775" y="200025"/>
            <a:ext cx="37671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Bidirectional RNNs</a:t>
            </a:r>
            <a:endParaRPr/>
          </a:p>
        </p:txBody>
      </p:sp>
      <p:sp>
        <p:nvSpPr>
          <p:cNvPr id="2523" name="Google Shape;2523;p140"/>
          <p:cNvSpPr txBox="1"/>
          <p:nvPr/>
        </p:nvSpPr>
        <p:spPr>
          <a:xfrm>
            <a:off x="363775" y="863726"/>
            <a:ext cx="7970700" cy="2886900"/>
          </a:xfrm>
          <a:prstGeom prst="rect">
            <a:avLst/>
          </a:prstGeom>
          <a:noFill/>
          <a:ln>
            <a:noFill/>
          </a:ln>
        </p:spPr>
        <p:txBody>
          <a:bodyPr anchorCtr="0" anchor="t" bIns="0" lIns="0" spcFirstLastPara="1" rIns="0" wrap="square" tIns="9525">
            <a:spAutoFit/>
          </a:bodyPr>
          <a:lstStyle/>
          <a:p>
            <a:pPr indent="-254000" lvl="0" marL="266700" marR="1270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Note: bidirectional RNNs are only applicable if you have access to the </a:t>
            </a:r>
            <a:r>
              <a:rPr b="1" lang="en" sz="1800">
                <a:solidFill>
                  <a:schemeClr val="dk1"/>
                </a:solidFill>
                <a:latin typeface="Calibri"/>
                <a:ea typeface="Calibri"/>
                <a:cs typeface="Calibri"/>
                <a:sym typeface="Calibri"/>
              </a:rPr>
              <a:t>entire input  sequence</a:t>
            </a:r>
            <a:endParaRPr b="1" sz="1800">
              <a:solidFill>
                <a:schemeClr val="dk1"/>
              </a:solidFill>
              <a:latin typeface="Calibri"/>
              <a:ea typeface="Calibri"/>
              <a:cs typeface="Calibri"/>
              <a:sym typeface="Calibri"/>
            </a:endParaRPr>
          </a:p>
          <a:p>
            <a:pPr indent="-279400" lvl="1" marL="685800" marR="127000" rtl="0" algn="l">
              <a:lnSpc>
                <a:spcPct val="115000"/>
              </a:lnSpc>
              <a:spcBef>
                <a:spcPts val="0"/>
              </a:spcBef>
              <a:spcAft>
                <a:spcPts val="0"/>
              </a:spcAft>
              <a:buClr>
                <a:schemeClr val="dk1"/>
              </a:buClr>
              <a:buSzPts val="1800"/>
              <a:buFont typeface="Calibri"/>
              <a:buChar char="•"/>
            </a:pPr>
            <a:r>
              <a:rPr i="0" lang="en" sz="1800" u="none" cap="none" strike="noStrike">
                <a:solidFill>
                  <a:schemeClr val="dk1"/>
                </a:solidFill>
                <a:latin typeface="Calibri"/>
                <a:ea typeface="Calibri"/>
                <a:cs typeface="Calibri"/>
                <a:sym typeface="Calibri"/>
              </a:rPr>
              <a:t>They are </a:t>
            </a:r>
            <a:r>
              <a:rPr b="1" i="0" lang="en" sz="1800" u="none" cap="none" strike="noStrike">
                <a:solidFill>
                  <a:schemeClr val="dk1"/>
                </a:solidFill>
                <a:latin typeface="Calibri"/>
                <a:ea typeface="Calibri"/>
                <a:cs typeface="Calibri"/>
                <a:sym typeface="Calibri"/>
              </a:rPr>
              <a:t>not </a:t>
            </a:r>
            <a:r>
              <a:rPr i="0" lang="en" sz="1800" u="none" cap="none" strike="noStrike">
                <a:solidFill>
                  <a:schemeClr val="dk1"/>
                </a:solidFill>
                <a:latin typeface="Calibri"/>
                <a:ea typeface="Calibri"/>
                <a:cs typeface="Calibri"/>
                <a:sym typeface="Calibri"/>
              </a:rPr>
              <a:t>applicable to Language Modeling, because in LM you </a:t>
            </a:r>
            <a:r>
              <a:rPr i="1" lang="en" sz="1800" u="none" cap="none" strike="noStrike">
                <a:solidFill>
                  <a:schemeClr val="dk1"/>
                </a:solidFill>
                <a:latin typeface="Calibri"/>
                <a:ea typeface="Calibri"/>
                <a:cs typeface="Calibri"/>
                <a:sym typeface="Calibri"/>
              </a:rPr>
              <a:t>only </a:t>
            </a:r>
            <a:r>
              <a:rPr i="0" lang="en" sz="1800" u="none" cap="none" strike="noStrike">
                <a:solidFill>
                  <a:schemeClr val="dk1"/>
                </a:solidFill>
                <a:latin typeface="Calibri"/>
                <a:ea typeface="Calibri"/>
                <a:cs typeface="Calibri"/>
                <a:sym typeface="Calibri"/>
              </a:rPr>
              <a:t>have left  context available.</a:t>
            </a:r>
            <a:endParaRPr sz="1800">
              <a:solidFill>
                <a:schemeClr val="dk1"/>
              </a:solidFill>
              <a:latin typeface="Calibri"/>
              <a:ea typeface="Calibri"/>
              <a:cs typeface="Calibri"/>
              <a:sym typeface="Calibri"/>
            </a:endParaRPr>
          </a:p>
          <a:p>
            <a:pPr indent="-279400" lvl="0" marL="342900" marR="1270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If you do have entire input sequence (e.g., any kind of encoding), </a:t>
            </a:r>
            <a:r>
              <a:rPr b="1" lang="en" sz="1800">
                <a:solidFill>
                  <a:schemeClr val="dk1"/>
                </a:solidFill>
                <a:latin typeface="Calibri"/>
                <a:ea typeface="Calibri"/>
                <a:cs typeface="Calibri"/>
                <a:sym typeface="Calibri"/>
              </a:rPr>
              <a:t>bidirectionality is  powerful</a:t>
            </a:r>
            <a:r>
              <a:rPr lang="en" sz="1800">
                <a:solidFill>
                  <a:schemeClr val="dk1"/>
                </a:solidFill>
                <a:latin typeface="Calibri"/>
                <a:ea typeface="Calibri"/>
                <a:cs typeface="Calibri"/>
                <a:sym typeface="Calibri"/>
              </a:rPr>
              <a:t> (you should use it by default).</a:t>
            </a:r>
            <a:endParaRPr sz="1800">
              <a:solidFill>
                <a:schemeClr val="dk1"/>
              </a:solidFill>
              <a:latin typeface="Calibri"/>
              <a:ea typeface="Calibri"/>
              <a:cs typeface="Calibri"/>
              <a:sym typeface="Calibri"/>
            </a:endParaRPr>
          </a:p>
          <a:p>
            <a:pPr indent="-254000" lvl="0" marL="266700" marR="381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For example, </a:t>
            </a:r>
            <a:r>
              <a:rPr b="1" lang="en" sz="1800">
                <a:solidFill>
                  <a:schemeClr val="dk1"/>
                </a:solidFill>
                <a:latin typeface="Calibri"/>
                <a:ea typeface="Calibri"/>
                <a:cs typeface="Calibri"/>
                <a:sym typeface="Calibri"/>
              </a:rPr>
              <a:t>BERT</a:t>
            </a:r>
            <a:r>
              <a:rPr lang="en" sz="1800">
                <a:solidFill>
                  <a:schemeClr val="dk1"/>
                </a:solidFill>
                <a:latin typeface="Calibri"/>
                <a:ea typeface="Calibri"/>
                <a:cs typeface="Calibri"/>
                <a:sym typeface="Calibri"/>
              </a:rPr>
              <a:t> (</a:t>
            </a:r>
            <a:r>
              <a:rPr b="1" lang="en" sz="1800">
                <a:solidFill>
                  <a:schemeClr val="dk1"/>
                </a:solidFill>
                <a:latin typeface="Calibri"/>
                <a:ea typeface="Calibri"/>
                <a:cs typeface="Calibri"/>
                <a:sym typeface="Calibri"/>
              </a:rPr>
              <a:t>Bidirectional </a:t>
            </a:r>
            <a:r>
              <a:rPr lang="en" sz="1800">
                <a:solidFill>
                  <a:schemeClr val="dk1"/>
                </a:solidFill>
                <a:latin typeface="Calibri"/>
                <a:ea typeface="Calibri"/>
                <a:cs typeface="Calibri"/>
                <a:sym typeface="Calibri"/>
              </a:rPr>
              <a:t>Encoder Representations from Transformers) is a  powerful pretrained contextual representation system </a:t>
            </a:r>
            <a:r>
              <a:rPr b="1" lang="en" sz="1800">
                <a:solidFill>
                  <a:schemeClr val="dk1"/>
                </a:solidFill>
                <a:latin typeface="Calibri"/>
                <a:ea typeface="Calibri"/>
                <a:cs typeface="Calibri"/>
                <a:sym typeface="Calibri"/>
              </a:rPr>
              <a:t>built on bidirectionality</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165100" lvl="1" marL="520700" marR="0" rtl="0" algn="l">
              <a:lnSpc>
                <a:spcPct val="115000"/>
              </a:lnSpc>
              <a:spcBef>
                <a:spcPts val="4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But</a:t>
            </a:r>
            <a:r>
              <a:rPr i="0" lang="en" sz="1800" u="none" cap="none" strike="noStrike">
                <a:solidFill>
                  <a:schemeClr val="dk1"/>
                </a:solidFill>
                <a:latin typeface="Calibri"/>
                <a:ea typeface="Calibri"/>
                <a:cs typeface="Calibri"/>
                <a:sym typeface="Calibri"/>
              </a:rPr>
              <a:t> more about </a:t>
            </a:r>
            <a:r>
              <a:rPr b="1" i="0" lang="en" sz="1800" u="none" cap="none" strike="noStrike">
                <a:solidFill>
                  <a:schemeClr val="dk1"/>
                </a:solidFill>
                <a:latin typeface="Calibri"/>
                <a:ea typeface="Calibri"/>
                <a:cs typeface="Calibri"/>
                <a:sym typeface="Calibri"/>
              </a:rPr>
              <a:t>transformers</a:t>
            </a:r>
            <a:r>
              <a:rPr i="0" lang="en" sz="1800" u="none" cap="none" strike="noStrike">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next week</a:t>
            </a:r>
            <a:endParaRPr i="0" sz="1800" u="none" cap="none" strike="noStrik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7" name="Shape 2527"/>
        <p:cNvGrpSpPr/>
        <p:nvPr/>
      </p:nvGrpSpPr>
      <p:grpSpPr>
        <a:xfrm>
          <a:off x="0" y="0"/>
          <a:ext cx="0" cy="0"/>
          <a:chOff x="0" y="0"/>
          <a:chExt cx="0" cy="0"/>
        </a:xfrm>
      </p:grpSpPr>
      <p:sp>
        <p:nvSpPr>
          <p:cNvPr id="2528" name="Google Shape;2528;p141"/>
          <p:cNvSpPr txBox="1"/>
          <p:nvPr>
            <p:ph type="title"/>
          </p:nvPr>
        </p:nvSpPr>
        <p:spPr>
          <a:xfrm>
            <a:off x="363774" y="200025"/>
            <a:ext cx="52023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Multi-layer RNNs</a:t>
            </a:r>
            <a:endParaRPr/>
          </a:p>
        </p:txBody>
      </p:sp>
      <p:sp>
        <p:nvSpPr>
          <p:cNvPr id="2529" name="Google Shape;2529;p141"/>
          <p:cNvSpPr txBox="1"/>
          <p:nvPr/>
        </p:nvSpPr>
        <p:spPr>
          <a:xfrm>
            <a:off x="363775" y="863726"/>
            <a:ext cx="7513500" cy="2835600"/>
          </a:xfrm>
          <a:prstGeom prst="rect">
            <a:avLst/>
          </a:prstGeom>
          <a:noFill/>
          <a:ln>
            <a:noFill/>
          </a:ln>
        </p:spPr>
        <p:txBody>
          <a:bodyPr anchorCtr="0" anchor="t" bIns="0" lIns="0" spcFirstLastPara="1" rIns="0" wrap="square" tIns="9525">
            <a:spAutoFit/>
          </a:bodyPr>
          <a:lstStyle/>
          <a:p>
            <a:pPr indent="-254000" lvl="0" marL="266700" marR="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RNNs are already “deep” on one dimension (they unroll over many timesteps)</a:t>
            </a:r>
            <a:endParaRPr sz="1800">
              <a:solidFill>
                <a:schemeClr val="dk1"/>
              </a:solidFill>
              <a:latin typeface="Calibri"/>
              <a:ea typeface="Calibri"/>
              <a:cs typeface="Calibri"/>
              <a:sym typeface="Calibri"/>
            </a:endParaRPr>
          </a:p>
          <a:p>
            <a:pPr indent="-254000" lvl="0" marL="266700" marR="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We can also make them “deep” in another dimension by  </a:t>
            </a:r>
            <a:r>
              <a:rPr b="1" lang="en" sz="1800">
                <a:solidFill>
                  <a:schemeClr val="dk1"/>
                </a:solidFill>
                <a:latin typeface="Calibri"/>
                <a:ea typeface="Calibri"/>
                <a:cs typeface="Calibri"/>
                <a:sym typeface="Calibri"/>
              </a:rPr>
              <a:t>applying multiple RNNs</a:t>
            </a:r>
            <a:r>
              <a:rPr lang="en" sz="1800">
                <a:solidFill>
                  <a:schemeClr val="dk1"/>
                </a:solidFill>
                <a:latin typeface="Calibri"/>
                <a:ea typeface="Calibri"/>
                <a:cs typeface="Calibri"/>
                <a:sym typeface="Calibri"/>
              </a:rPr>
              <a:t> – this is a multi-layer RNN.</a:t>
            </a:r>
            <a:endParaRPr sz="1800">
              <a:solidFill>
                <a:schemeClr val="dk1"/>
              </a:solidFill>
              <a:latin typeface="Calibri"/>
              <a:ea typeface="Calibri"/>
              <a:cs typeface="Calibri"/>
              <a:sym typeface="Calibri"/>
            </a:endParaRPr>
          </a:p>
          <a:p>
            <a:pPr indent="-254000" lvl="0" marL="266700" marR="19939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This allows the network to compute </a:t>
            </a:r>
            <a:r>
              <a:rPr b="1" lang="en" sz="1800">
                <a:solidFill>
                  <a:schemeClr val="dk1"/>
                </a:solidFill>
                <a:latin typeface="Calibri"/>
                <a:ea typeface="Calibri"/>
                <a:cs typeface="Calibri"/>
                <a:sym typeface="Calibri"/>
              </a:rPr>
              <a:t>more complex representations</a:t>
            </a:r>
            <a:endParaRPr b="1" sz="1800">
              <a:solidFill>
                <a:schemeClr val="dk1"/>
              </a:solidFill>
              <a:latin typeface="Calibri"/>
              <a:ea typeface="Calibri"/>
              <a:cs typeface="Calibri"/>
              <a:sym typeface="Calibri"/>
            </a:endParaRPr>
          </a:p>
          <a:p>
            <a:pPr indent="-254000" lvl="1" marL="685800" marR="1993900" rtl="0" algn="l">
              <a:lnSpc>
                <a:spcPct val="115000"/>
              </a:lnSpc>
              <a:spcBef>
                <a:spcPts val="0"/>
              </a:spcBef>
              <a:spcAft>
                <a:spcPts val="0"/>
              </a:spcAft>
              <a:buClr>
                <a:schemeClr val="dk1"/>
              </a:buClr>
              <a:buSzPts val="1400"/>
              <a:buFont typeface="Calibri"/>
              <a:buChar char="○"/>
            </a:pPr>
            <a:r>
              <a:rPr lang="en" sz="1800">
                <a:solidFill>
                  <a:schemeClr val="dk1"/>
                </a:solidFill>
                <a:latin typeface="Calibri"/>
                <a:ea typeface="Calibri"/>
                <a:cs typeface="Calibri"/>
                <a:sym typeface="Calibri"/>
              </a:rPr>
              <a:t>The l</a:t>
            </a:r>
            <a:r>
              <a:rPr b="1" lang="en" sz="1800">
                <a:solidFill>
                  <a:schemeClr val="dk1"/>
                </a:solidFill>
                <a:latin typeface="Calibri"/>
                <a:ea typeface="Calibri"/>
                <a:cs typeface="Calibri"/>
                <a:sym typeface="Calibri"/>
              </a:rPr>
              <a:t>ower RNNs</a:t>
            </a:r>
            <a:r>
              <a:rPr lang="en" sz="1800">
                <a:solidFill>
                  <a:schemeClr val="dk1"/>
                </a:solidFill>
                <a:latin typeface="Calibri"/>
                <a:ea typeface="Calibri"/>
                <a:cs typeface="Calibri"/>
                <a:sym typeface="Calibri"/>
              </a:rPr>
              <a:t> should </a:t>
            </a:r>
            <a:r>
              <a:rPr b="1" lang="en" sz="1800">
                <a:solidFill>
                  <a:schemeClr val="dk1"/>
                </a:solidFill>
                <a:latin typeface="Calibri"/>
                <a:ea typeface="Calibri"/>
                <a:cs typeface="Calibri"/>
                <a:sym typeface="Calibri"/>
              </a:rPr>
              <a:t>compute lower-level features</a:t>
            </a:r>
            <a:r>
              <a:rPr lang="en" sz="1800">
                <a:solidFill>
                  <a:schemeClr val="dk1"/>
                </a:solidFill>
                <a:latin typeface="Calibri"/>
                <a:ea typeface="Calibri"/>
                <a:cs typeface="Calibri"/>
                <a:sym typeface="Calibri"/>
              </a:rPr>
              <a:t> and the </a:t>
            </a:r>
            <a:r>
              <a:rPr b="1" lang="en" sz="1800">
                <a:solidFill>
                  <a:schemeClr val="dk1"/>
                </a:solidFill>
                <a:latin typeface="Calibri"/>
                <a:ea typeface="Calibri"/>
                <a:cs typeface="Calibri"/>
                <a:sym typeface="Calibri"/>
              </a:rPr>
              <a:t>higher RNNs </a:t>
            </a:r>
            <a:r>
              <a:rPr lang="en" sz="1800">
                <a:solidFill>
                  <a:schemeClr val="dk1"/>
                </a:solidFill>
                <a:latin typeface="Calibri"/>
                <a:ea typeface="Calibri"/>
                <a:cs typeface="Calibri"/>
                <a:sym typeface="Calibri"/>
              </a:rPr>
              <a:t>should  compute </a:t>
            </a:r>
            <a:r>
              <a:rPr b="1" lang="en" sz="1800">
                <a:solidFill>
                  <a:schemeClr val="dk1"/>
                </a:solidFill>
                <a:latin typeface="Calibri"/>
                <a:ea typeface="Calibri"/>
                <a:cs typeface="Calibri"/>
                <a:sym typeface="Calibri"/>
              </a:rPr>
              <a:t>higher-level features</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79400" lvl="0" marL="3429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Multi-layer RNNs are also called </a:t>
            </a:r>
            <a:r>
              <a:rPr b="1" i="1" lang="en" sz="1800">
                <a:solidFill>
                  <a:schemeClr val="dk1"/>
                </a:solidFill>
                <a:latin typeface="Calibri"/>
                <a:ea typeface="Calibri"/>
                <a:cs typeface="Calibri"/>
                <a:sym typeface="Calibri"/>
              </a:rPr>
              <a:t>stacked RNNs</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142"/>
          <p:cNvSpPr txBox="1"/>
          <p:nvPr>
            <p:ph type="title"/>
          </p:nvPr>
        </p:nvSpPr>
        <p:spPr>
          <a:xfrm>
            <a:off x="362699" y="188600"/>
            <a:ext cx="69489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Multi-layer RNNs</a:t>
            </a:r>
            <a:endParaRPr/>
          </a:p>
        </p:txBody>
      </p:sp>
      <p:sp>
        <p:nvSpPr>
          <p:cNvPr id="2535" name="Google Shape;2535;p142"/>
          <p:cNvSpPr txBox="1"/>
          <p:nvPr/>
        </p:nvSpPr>
        <p:spPr>
          <a:xfrm>
            <a:off x="4436478" y="4694300"/>
            <a:ext cx="1263000" cy="363600"/>
          </a:xfrm>
          <a:prstGeom prst="rect">
            <a:avLst/>
          </a:prstGeom>
          <a:noFill/>
          <a:ln>
            <a:noFill/>
          </a:ln>
        </p:spPr>
        <p:txBody>
          <a:bodyPr anchorCtr="0" anchor="t" bIns="0" lIns="0" spcFirstLastPara="1" rIns="0" wrap="square" tIns="9525">
            <a:spAutoFit/>
          </a:bodyPr>
          <a:lstStyle/>
          <a:p>
            <a:pPr indent="0" lvl="0" marL="0" marR="0" rtl="0" algn="l">
              <a:lnSpc>
                <a:spcPct val="100000"/>
              </a:lnSpc>
              <a:spcBef>
                <a:spcPts val="0"/>
              </a:spcBef>
              <a:spcAft>
                <a:spcPts val="0"/>
              </a:spcAft>
              <a:buNone/>
            </a:pPr>
            <a:r>
              <a:rPr baseline="30000" i="1" lang="en" sz="2300">
                <a:latin typeface="Calibri"/>
                <a:ea typeface="Calibri"/>
                <a:cs typeface="Calibri"/>
                <a:sym typeface="Calibri"/>
              </a:rPr>
              <a:t>was          terribly</a:t>
            </a:r>
            <a:endParaRPr baseline="30000" sz="2300">
              <a:latin typeface="Calibri"/>
              <a:ea typeface="Calibri"/>
              <a:cs typeface="Calibri"/>
              <a:sym typeface="Calibri"/>
            </a:endParaRPr>
          </a:p>
        </p:txBody>
      </p:sp>
      <p:sp>
        <p:nvSpPr>
          <p:cNvPr id="2536" name="Google Shape;2536;p142"/>
          <p:cNvSpPr txBox="1"/>
          <p:nvPr/>
        </p:nvSpPr>
        <p:spPr>
          <a:xfrm>
            <a:off x="5907214" y="4687442"/>
            <a:ext cx="611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exciting</a:t>
            </a:r>
            <a:endParaRPr sz="1500">
              <a:latin typeface="Calibri"/>
              <a:ea typeface="Calibri"/>
              <a:cs typeface="Calibri"/>
              <a:sym typeface="Calibri"/>
            </a:endParaRPr>
          </a:p>
        </p:txBody>
      </p:sp>
      <p:sp>
        <p:nvSpPr>
          <p:cNvPr id="2537" name="Google Shape;2537;p142"/>
          <p:cNvSpPr txBox="1"/>
          <p:nvPr/>
        </p:nvSpPr>
        <p:spPr>
          <a:xfrm>
            <a:off x="6981272" y="4687442"/>
            <a:ext cx="816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a:t>
            </a:r>
            <a:endParaRPr sz="1500">
              <a:latin typeface="Calibri"/>
              <a:ea typeface="Calibri"/>
              <a:cs typeface="Calibri"/>
              <a:sym typeface="Calibri"/>
            </a:endParaRPr>
          </a:p>
        </p:txBody>
      </p:sp>
      <p:sp>
        <p:nvSpPr>
          <p:cNvPr id="2538" name="Google Shape;2538;p142"/>
          <p:cNvSpPr txBox="1"/>
          <p:nvPr/>
        </p:nvSpPr>
        <p:spPr>
          <a:xfrm>
            <a:off x="2872015" y="4694300"/>
            <a:ext cx="2724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the</a:t>
            </a:r>
            <a:endParaRPr sz="1500">
              <a:latin typeface="Calibri"/>
              <a:ea typeface="Calibri"/>
              <a:cs typeface="Calibri"/>
              <a:sym typeface="Calibri"/>
            </a:endParaRPr>
          </a:p>
        </p:txBody>
      </p:sp>
      <p:sp>
        <p:nvSpPr>
          <p:cNvPr id="2539" name="Google Shape;2539;p142"/>
          <p:cNvSpPr txBox="1"/>
          <p:nvPr/>
        </p:nvSpPr>
        <p:spPr>
          <a:xfrm>
            <a:off x="3570293" y="4694300"/>
            <a:ext cx="486600" cy="2406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en" sz="1500">
                <a:latin typeface="Calibri"/>
                <a:ea typeface="Calibri"/>
                <a:cs typeface="Calibri"/>
                <a:sym typeface="Calibri"/>
              </a:rPr>
              <a:t>movie</a:t>
            </a:r>
            <a:endParaRPr sz="1500">
              <a:latin typeface="Calibri"/>
              <a:ea typeface="Calibri"/>
              <a:cs typeface="Calibri"/>
              <a:sym typeface="Calibri"/>
            </a:endParaRPr>
          </a:p>
        </p:txBody>
      </p:sp>
      <p:sp>
        <p:nvSpPr>
          <p:cNvPr id="2540" name="Google Shape;2540;p142"/>
          <p:cNvSpPr txBox="1"/>
          <p:nvPr/>
        </p:nvSpPr>
        <p:spPr>
          <a:xfrm>
            <a:off x="1475505" y="3750950"/>
            <a:ext cx="11763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400">
                <a:solidFill>
                  <a:schemeClr val="dk1"/>
                </a:solidFill>
                <a:latin typeface="Calibri"/>
                <a:ea typeface="Calibri"/>
                <a:cs typeface="Calibri"/>
                <a:sym typeface="Calibri"/>
              </a:rPr>
              <a:t>RNN layer 1</a:t>
            </a:r>
            <a:endParaRPr b="1" sz="1400">
              <a:solidFill>
                <a:schemeClr val="dk1"/>
              </a:solidFill>
              <a:latin typeface="Calibri"/>
              <a:ea typeface="Calibri"/>
              <a:cs typeface="Calibri"/>
              <a:sym typeface="Calibri"/>
            </a:endParaRPr>
          </a:p>
        </p:txBody>
      </p:sp>
      <p:sp>
        <p:nvSpPr>
          <p:cNvPr id="2541" name="Google Shape;2541;p142"/>
          <p:cNvSpPr/>
          <p:nvPr/>
        </p:nvSpPr>
        <p:spPr>
          <a:xfrm>
            <a:off x="2844222" y="1034805"/>
            <a:ext cx="4297200" cy="365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2542" name="Google Shape;2542;p142"/>
          <p:cNvSpPr txBox="1"/>
          <p:nvPr/>
        </p:nvSpPr>
        <p:spPr>
          <a:xfrm>
            <a:off x="1475503" y="2546225"/>
            <a:ext cx="10743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400">
                <a:solidFill>
                  <a:schemeClr val="dk1"/>
                </a:solidFill>
                <a:latin typeface="Calibri"/>
                <a:ea typeface="Calibri"/>
                <a:cs typeface="Calibri"/>
                <a:sym typeface="Calibri"/>
              </a:rPr>
              <a:t>RNN layer 2</a:t>
            </a:r>
            <a:endParaRPr b="1" sz="1400">
              <a:solidFill>
                <a:schemeClr val="dk1"/>
              </a:solidFill>
              <a:latin typeface="Calibri"/>
              <a:ea typeface="Calibri"/>
              <a:cs typeface="Calibri"/>
              <a:sym typeface="Calibri"/>
            </a:endParaRPr>
          </a:p>
        </p:txBody>
      </p:sp>
      <p:sp>
        <p:nvSpPr>
          <p:cNvPr id="2543" name="Google Shape;2543;p142"/>
          <p:cNvSpPr txBox="1"/>
          <p:nvPr/>
        </p:nvSpPr>
        <p:spPr>
          <a:xfrm>
            <a:off x="1475509" y="1314075"/>
            <a:ext cx="1467900" cy="225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 sz="1400">
                <a:solidFill>
                  <a:schemeClr val="dk1"/>
                </a:solidFill>
                <a:latin typeface="Calibri"/>
                <a:ea typeface="Calibri"/>
                <a:cs typeface="Calibri"/>
                <a:sym typeface="Calibri"/>
              </a:rPr>
              <a:t>RNN layer 3</a:t>
            </a:r>
            <a:endParaRPr b="1" sz="1400">
              <a:solidFill>
                <a:schemeClr val="dk1"/>
              </a:solidFill>
              <a:latin typeface="Calibri"/>
              <a:ea typeface="Calibri"/>
              <a:cs typeface="Calibri"/>
              <a:sym typeface="Calibri"/>
            </a:endParaRPr>
          </a:p>
        </p:txBody>
      </p:sp>
      <p:sp>
        <p:nvSpPr>
          <p:cNvPr id="2544" name="Google Shape;2544;p142"/>
          <p:cNvSpPr txBox="1"/>
          <p:nvPr/>
        </p:nvSpPr>
        <p:spPr>
          <a:xfrm>
            <a:off x="4599593" y="219808"/>
            <a:ext cx="3705000" cy="570000"/>
          </a:xfrm>
          <a:prstGeom prst="rect">
            <a:avLst/>
          </a:prstGeom>
          <a:noFill/>
          <a:ln cap="flat" cmpd="sng" w="19050">
            <a:solidFill>
              <a:srgbClr val="4285F4"/>
            </a:solidFill>
            <a:prstDash val="solid"/>
            <a:round/>
            <a:headEnd len="sm" w="sm" type="none"/>
            <a:tailEnd len="sm" w="sm" type="none"/>
          </a:ln>
        </p:spPr>
        <p:txBody>
          <a:bodyPr anchorCtr="0" anchor="t" bIns="0" lIns="0" spcFirstLastPara="1" rIns="0" wrap="square" tIns="15725">
            <a:spAutoFit/>
          </a:bodyPr>
          <a:lstStyle/>
          <a:p>
            <a:pPr indent="0" lvl="0" marL="63500" marR="0" rtl="0" algn="l">
              <a:lnSpc>
                <a:spcPct val="100000"/>
              </a:lnSpc>
              <a:spcBef>
                <a:spcPts val="0"/>
              </a:spcBef>
              <a:spcAft>
                <a:spcPts val="0"/>
              </a:spcAft>
              <a:buNone/>
            </a:pPr>
            <a:r>
              <a:rPr lang="en" sz="1800">
                <a:solidFill>
                  <a:srgbClr val="4285F4"/>
                </a:solidFill>
                <a:latin typeface="Calibri"/>
                <a:ea typeface="Calibri"/>
                <a:cs typeface="Calibri"/>
                <a:sym typeface="Calibri"/>
              </a:rPr>
              <a:t>The hidden states from RNN layer </a:t>
            </a:r>
            <a:r>
              <a:rPr i="1" lang="en" sz="1800">
                <a:solidFill>
                  <a:srgbClr val="4285F4"/>
                </a:solidFill>
                <a:latin typeface="Calibri"/>
                <a:ea typeface="Calibri"/>
                <a:cs typeface="Calibri"/>
                <a:sym typeface="Calibri"/>
              </a:rPr>
              <a:t>i</a:t>
            </a:r>
            <a:endParaRPr sz="1800">
              <a:latin typeface="Calibri"/>
              <a:ea typeface="Calibri"/>
              <a:cs typeface="Calibri"/>
              <a:sym typeface="Calibri"/>
            </a:endParaRPr>
          </a:p>
          <a:p>
            <a:pPr indent="0" lvl="0" marL="63500" marR="0" rtl="0" algn="l">
              <a:lnSpc>
                <a:spcPct val="100000"/>
              </a:lnSpc>
              <a:spcBef>
                <a:spcPts val="0"/>
              </a:spcBef>
              <a:spcAft>
                <a:spcPts val="0"/>
              </a:spcAft>
              <a:buNone/>
            </a:pPr>
            <a:r>
              <a:rPr lang="en" sz="1800">
                <a:solidFill>
                  <a:srgbClr val="4285F4"/>
                </a:solidFill>
                <a:latin typeface="Calibri"/>
                <a:ea typeface="Calibri"/>
                <a:cs typeface="Calibri"/>
                <a:sym typeface="Calibri"/>
              </a:rPr>
              <a:t>are the inputs to RNN layer </a:t>
            </a:r>
            <a:r>
              <a:rPr i="1" lang="en" sz="1800">
                <a:solidFill>
                  <a:srgbClr val="4285F4"/>
                </a:solidFill>
                <a:latin typeface="Calibri"/>
                <a:ea typeface="Calibri"/>
                <a:cs typeface="Calibri"/>
                <a:sym typeface="Calibri"/>
              </a:rPr>
              <a:t>i</a:t>
            </a:r>
            <a:r>
              <a:rPr lang="en" sz="1800">
                <a:solidFill>
                  <a:srgbClr val="4285F4"/>
                </a:solidFill>
                <a:latin typeface="Calibri"/>
                <a:ea typeface="Calibri"/>
                <a:cs typeface="Calibri"/>
                <a:sym typeface="Calibri"/>
              </a:rPr>
              <a:t>+1</a:t>
            </a:r>
            <a:endParaRPr sz="1800">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8" name="Shape 2548"/>
        <p:cNvGrpSpPr/>
        <p:nvPr/>
      </p:nvGrpSpPr>
      <p:grpSpPr>
        <a:xfrm>
          <a:off x="0" y="0"/>
          <a:ext cx="0" cy="0"/>
          <a:chOff x="0" y="0"/>
          <a:chExt cx="0" cy="0"/>
        </a:xfrm>
      </p:grpSpPr>
      <p:sp>
        <p:nvSpPr>
          <p:cNvPr id="2549" name="Google Shape;2549;p143"/>
          <p:cNvSpPr txBox="1"/>
          <p:nvPr>
            <p:ph type="title"/>
          </p:nvPr>
        </p:nvSpPr>
        <p:spPr>
          <a:xfrm>
            <a:off x="363775" y="200025"/>
            <a:ext cx="4874400" cy="440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t>Multi-layer RNNs in practice</a:t>
            </a:r>
            <a:endParaRPr/>
          </a:p>
        </p:txBody>
      </p:sp>
      <p:sp>
        <p:nvSpPr>
          <p:cNvPr id="2550" name="Google Shape;2550;p143"/>
          <p:cNvSpPr txBox="1"/>
          <p:nvPr/>
        </p:nvSpPr>
        <p:spPr>
          <a:xfrm>
            <a:off x="363775" y="863726"/>
            <a:ext cx="8404500" cy="3041700"/>
          </a:xfrm>
          <a:prstGeom prst="rect">
            <a:avLst/>
          </a:prstGeom>
          <a:noFill/>
          <a:ln>
            <a:noFill/>
          </a:ln>
        </p:spPr>
        <p:txBody>
          <a:bodyPr anchorCtr="0" anchor="t" bIns="0" lIns="0" spcFirstLastPara="1" rIns="0" wrap="square" tIns="9525">
            <a:spAutoFit/>
          </a:bodyPr>
          <a:lstStyle/>
          <a:p>
            <a:pPr indent="-254000" lvl="0" marL="266700" marR="431800" rtl="0" algn="l">
              <a:lnSpc>
                <a:spcPct val="1000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High-performing RNNs are often multi-layer</a:t>
            </a:r>
            <a:r>
              <a:rPr lang="en" sz="1800">
                <a:solidFill>
                  <a:schemeClr val="dk1"/>
                </a:solidFill>
                <a:latin typeface="Calibri"/>
                <a:ea typeface="Calibri"/>
                <a:cs typeface="Calibri"/>
                <a:sym typeface="Calibri"/>
              </a:rPr>
              <a:t> (but aren’t as deep as convolutional or  feed-forward networks)</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8C1515"/>
              </a:buClr>
              <a:buSzPts val="2400"/>
              <a:buFont typeface="Times New Roman"/>
              <a:buNone/>
            </a:pPr>
            <a:r>
              <a:t/>
            </a:r>
            <a:endParaRPr sz="2400">
              <a:solidFill>
                <a:schemeClr val="dk1"/>
              </a:solidFill>
              <a:latin typeface="Calibri"/>
              <a:ea typeface="Calibri"/>
              <a:cs typeface="Calibri"/>
              <a:sym typeface="Calibri"/>
            </a:endParaRPr>
          </a:p>
          <a:p>
            <a:pPr indent="-254000" lvl="0" marL="266700" marR="0" rtl="0" algn="l">
              <a:lnSpc>
                <a:spcPct val="117083"/>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For example: In a 2017 paper, Britz et al find that for Neural Machine Translation, </a:t>
            </a:r>
            <a:r>
              <a:rPr b="1" lang="en" sz="1800">
                <a:solidFill>
                  <a:schemeClr val="dk1"/>
                </a:solidFill>
                <a:latin typeface="Calibri"/>
                <a:ea typeface="Calibri"/>
                <a:cs typeface="Calibri"/>
                <a:sym typeface="Calibri"/>
              </a:rPr>
              <a:t>2 to 4  layers</a:t>
            </a:r>
            <a:r>
              <a:rPr lang="en" sz="1800">
                <a:solidFill>
                  <a:schemeClr val="dk1"/>
                </a:solidFill>
                <a:latin typeface="Calibri"/>
                <a:ea typeface="Calibri"/>
                <a:cs typeface="Calibri"/>
                <a:sym typeface="Calibri"/>
              </a:rPr>
              <a:t> is best for the encoder RNN, and </a:t>
            </a:r>
            <a:r>
              <a:rPr b="1" lang="en" sz="1800">
                <a:solidFill>
                  <a:schemeClr val="dk1"/>
                </a:solidFill>
                <a:latin typeface="Calibri"/>
                <a:ea typeface="Calibri"/>
                <a:cs typeface="Calibri"/>
                <a:sym typeface="Calibri"/>
              </a:rPr>
              <a:t>4 layers</a:t>
            </a:r>
            <a:r>
              <a:rPr lang="en" sz="1800">
                <a:solidFill>
                  <a:schemeClr val="dk1"/>
                </a:solidFill>
                <a:latin typeface="Calibri"/>
                <a:ea typeface="Calibri"/>
                <a:cs typeface="Calibri"/>
                <a:sym typeface="Calibri"/>
              </a:rPr>
              <a:t> is best for the decoder RNN</a:t>
            </a:r>
            <a:endParaRPr sz="1800">
              <a:solidFill>
                <a:schemeClr val="dk1"/>
              </a:solidFill>
              <a:latin typeface="Calibri"/>
              <a:ea typeface="Calibri"/>
              <a:cs typeface="Calibri"/>
              <a:sym typeface="Calibri"/>
            </a:endParaRPr>
          </a:p>
          <a:p>
            <a:pPr indent="-171450" lvl="1" marL="520700" marR="0" rtl="0" algn="l">
              <a:lnSpc>
                <a:spcPct val="100000"/>
              </a:lnSpc>
              <a:spcBef>
                <a:spcPts val="300"/>
              </a:spcBef>
              <a:spcAft>
                <a:spcPts val="0"/>
              </a:spcAft>
              <a:buClr>
                <a:schemeClr val="dk1"/>
              </a:buClr>
              <a:buSzPts val="1500"/>
              <a:buFont typeface="Calibri"/>
              <a:buChar char="•"/>
            </a:pPr>
            <a:r>
              <a:rPr i="0" lang="en" sz="1500" u="none" cap="none" strike="noStrike">
                <a:solidFill>
                  <a:schemeClr val="dk1"/>
                </a:solidFill>
                <a:latin typeface="Calibri"/>
                <a:ea typeface="Calibri"/>
                <a:cs typeface="Calibri"/>
                <a:sym typeface="Calibri"/>
              </a:rPr>
              <a:t>Usually, </a:t>
            </a:r>
            <a:r>
              <a:rPr b="1" i="0" lang="en" sz="1500" u="none" cap="none" strike="noStrike">
                <a:solidFill>
                  <a:schemeClr val="dk1"/>
                </a:solidFill>
                <a:latin typeface="Calibri"/>
                <a:ea typeface="Calibri"/>
                <a:cs typeface="Calibri"/>
                <a:sym typeface="Calibri"/>
              </a:rPr>
              <a:t>skip-connections/dense-connections</a:t>
            </a:r>
            <a:r>
              <a:rPr i="0" lang="en" sz="1500" u="none" cap="none" strike="noStrike">
                <a:solidFill>
                  <a:schemeClr val="dk1"/>
                </a:solidFill>
                <a:latin typeface="Calibri"/>
                <a:ea typeface="Calibri"/>
                <a:cs typeface="Calibri"/>
                <a:sym typeface="Calibri"/>
              </a:rPr>
              <a:t> are needed to train deeper RNNs (e.g., </a:t>
            </a:r>
            <a:r>
              <a:rPr b="1" i="0" lang="en" sz="1500" u="none" cap="none" strike="noStrike">
                <a:solidFill>
                  <a:schemeClr val="dk1"/>
                </a:solidFill>
                <a:latin typeface="Calibri"/>
                <a:ea typeface="Calibri"/>
                <a:cs typeface="Calibri"/>
                <a:sym typeface="Calibri"/>
              </a:rPr>
              <a:t>8 layers</a:t>
            </a:r>
            <a:r>
              <a:rPr i="0" lang="en" sz="1500" u="none" cap="none" strike="noStrike">
                <a:solidFill>
                  <a:schemeClr val="dk1"/>
                </a:solidFill>
                <a:latin typeface="Calibri"/>
                <a:ea typeface="Calibri"/>
                <a:cs typeface="Calibri"/>
                <a:sym typeface="Calibri"/>
              </a:rPr>
              <a:t>)</a:t>
            </a:r>
            <a:endParaRPr i="0" sz="15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SzPts val="2600"/>
              <a:buFont typeface="Arial"/>
              <a:buNone/>
            </a:pPr>
            <a:r>
              <a:t/>
            </a:r>
            <a:endParaRPr i="0" sz="2600" u="none" cap="none" strike="noStrike">
              <a:solidFill>
                <a:schemeClr val="dk1"/>
              </a:solidFill>
              <a:latin typeface="Calibri"/>
              <a:ea typeface="Calibri"/>
              <a:cs typeface="Calibri"/>
              <a:sym typeface="Calibri"/>
            </a:endParaRPr>
          </a:p>
          <a:p>
            <a:pPr indent="-254000" lvl="0" marL="266700" marR="0" rtl="0" algn="l">
              <a:lnSpc>
                <a:spcPct val="1000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Transformer</a:t>
            </a:r>
            <a:r>
              <a:rPr lang="en" sz="1800">
                <a:solidFill>
                  <a:schemeClr val="dk1"/>
                </a:solidFill>
                <a:latin typeface="Calibri"/>
                <a:ea typeface="Calibri"/>
                <a:cs typeface="Calibri"/>
                <a:sym typeface="Calibri"/>
              </a:rPr>
              <a:t>-based networks (e.g., BERT) are usually deeper, like </a:t>
            </a:r>
            <a:r>
              <a:rPr b="1" lang="en" sz="1800">
                <a:solidFill>
                  <a:schemeClr val="dk1"/>
                </a:solidFill>
                <a:latin typeface="Calibri"/>
                <a:ea typeface="Calibri"/>
                <a:cs typeface="Calibri"/>
                <a:sym typeface="Calibri"/>
              </a:rPr>
              <a:t>12 or 24 layers</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171450" lvl="1" marL="520700" marR="3403600" rtl="0" algn="l">
              <a:lnSpc>
                <a:spcPct val="100000"/>
              </a:lnSpc>
              <a:spcBef>
                <a:spcPts val="400"/>
              </a:spcBef>
              <a:spcAft>
                <a:spcPts val="0"/>
              </a:spcAft>
              <a:buClr>
                <a:schemeClr val="dk1"/>
              </a:buClr>
              <a:buSzPts val="1500"/>
              <a:buFont typeface="Calibri"/>
              <a:buChar char="•"/>
            </a:pPr>
            <a:r>
              <a:rPr i="0" lang="en" sz="1500" u="none" cap="none" strike="noStrike">
                <a:solidFill>
                  <a:schemeClr val="dk1"/>
                </a:solidFill>
                <a:latin typeface="Calibri"/>
                <a:ea typeface="Calibri"/>
                <a:cs typeface="Calibri"/>
                <a:sym typeface="Calibri"/>
              </a:rPr>
              <a:t>You will learn about Transformers later; they have a lot of  skipping-like connections</a:t>
            </a:r>
            <a:endParaRPr i="0" sz="15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76"/>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700"/>
              <a:buFont typeface="Arial"/>
              <a:buNone/>
            </a:pPr>
            <a:r>
              <a:rPr lang="en" sz="3040"/>
              <a:t>Sentence = Concatenated Word Rep.</a:t>
            </a:r>
            <a:endParaRPr sz="3040"/>
          </a:p>
        </p:txBody>
      </p:sp>
      <p:sp>
        <p:nvSpPr>
          <p:cNvPr id="795" name="Google Shape;795;p76"/>
          <p:cNvSpPr/>
          <p:nvPr/>
        </p:nvSpPr>
        <p:spPr>
          <a:xfrm>
            <a:off x="2520525" y="1258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6"/>
          <p:cNvSpPr/>
          <p:nvPr/>
        </p:nvSpPr>
        <p:spPr>
          <a:xfrm>
            <a:off x="2520525" y="1411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6"/>
          <p:cNvSpPr/>
          <p:nvPr/>
        </p:nvSpPr>
        <p:spPr>
          <a:xfrm>
            <a:off x="2520525" y="1563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6"/>
          <p:cNvSpPr/>
          <p:nvPr/>
        </p:nvSpPr>
        <p:spPr>
          <a:xfrm>
            <a:off x="2520525" y="1716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6"/>
          <p:cNvSpPr/>
          <p:nvPr/>
        </p:nvSpPr>
        <p:spPr>
          <a:xfrm>
            <a:off x="2520525" y="1868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6"/>
          <p:cNvSpPr/>
          <p:nvPr/>
        </p:nvSpPr>
        <p:spPr>
          <a:xfrm>
            <a:off x="2520525" y="2020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6"/>
          <p:cNvSpPr/>
          <p:nvPr/>
        </p:nvSpPr>
        <p:spPr>
          <a:xfrm>
            <a:off x="2520525" y="2173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6"/>
          <p:cNvSpPr/>
          <p:nvPr/>
        </p:nvSpPr>
        <p:spPr>
          <a:xfrm>
            <a:off x="2520525" y="2325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6"/>
          <p:cNvSpPr/>
          <p:nvPr/>
        </p:nvSpPr>
        <p:spPr>
          <a:xfrm>
            <a:off x="2520525" y="2478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6"/>
          <p:cNvSpPr/>
          <p:nvPr/>
        </p:nvSpPr>
        <p:spPr>
          <a:xfrm>
            <a:off x="2520525" y="2630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6"/>
          <p:cNvSpPr/>
          <p:nvPr/>
        </p:nvSpPr>
        <p:spPr>
          <a:xfrm>
            <a:off x="2520525" y="2782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6"/>
          <p:cNvSpPr/>
          <p:nvPr/>
        </p:nvSpPr>
        <p:spPr>
          <a:xfrm>
            <a:off x="2520525" y="2935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6"/>
          <p:cNvSpPr/>
          <p:nvPr/>
        </p:nvSpPr>
        <p:spPr>
          <a:xfrm>
            <a:off x="2520525" y="3087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6"/>
          <p:cNvSpPr/>
          <p:nvPr/>
        </p:nvSpPr>
        <p:spPr>
          <a:xfrm>
            <a:off x="2520525" y="3240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6"/>
          <p:cNvSpPr/>
          <p:nvPr/>
        </p:nvSpPr>
        <p:spPr>
          <a:xfrm>
            <a:off x="2520525" y="3392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6"/>
          <p:cNvSpPr/>
          <p:nvPr/>
        </p:nvSpPr>
        <p:spPr>
          <a:xfrm>
            <a:off x="2520525" y="3544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6"/>
          <p:cNvSpPr/>
          <p:nvPr/>
        </p:nvSpPr>
        <p:spPr>
          <a:xfrm>
            <a:off x="5498725" y="1496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2" name="Google Shape;812;p76"/>
          <p:cNvSpPr/>
          <p:nvPr/>
        </p:nvSpPr>
        <p:spPr>
          <a:xfrm>
            <a:off x="5498725" y="18016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6"/>
          <p:cNvSpPr/>
          <p:nvPr/>
        </p:nvSpPr>
        <p:spPr>
          <a:xfrm>
            <a:off x="5498725" y="21064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4" name="Google Shape;814;p76"/>
          <p:cNvSpPr/>
          <p:nvPr/>
        </p:nvSpPr>
        <p:spPr>
          <a:xfrm>
            <a:off x="5498725" y="24112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6"/>
          <p:cNvSpPr/>
          <p:nvPr/>
        </p:nvSpPr>
        <p:spPr>
          <a:xfrm>
            <a:off x="5498725" y="27160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6" name="Google Shape;816;p76"/>
          <p:cNvSpPr/>
          <p:nvPr/>
        </p:nvSpPr>
        <p:spPr>
          <a:xfrm>
            <a:off x="5498725" y="3020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6"/>
          <p:cNvSpPr/>
          <p:nvPr/>
        </p:nvSpPr>
        <p:spPr>
          <a:xfrm>
            <a:off x="3872700" y="2136000"/>
            <a:ext cx="699300" cy="349800"/>
          </a:xfrm>
          <a:prstGeom prst="rightArrow">
            <a:avLst>
              <a:gd fmla="val 50000" name="adj1"/>
              <a:gd fmla="val 50000" name="adj2"/>
            </a:avLst>
          </a:prstGeom>
          <a:solidFill>
            <a:schemeClr val="lt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
        <p:nvSpPr>
          <p:cNvPr id="818" name="Google Shape;818;p76"/>
          <p:cNvSpPr/>
          <p:nvPr/>
        </p:nvSpPr>
        <p:spPr>
          <a:xfrm>
            <a:off x="2596725" y="1335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6"/>
          <p:cNvSpPr/>
          <p:nvPr/>
        </p:nvSpPr>
        <p:spPr>
          <a:xfrm>
            <a:off x="2596725" y="1487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6"/>
          <p:cNvSpPr/>
          <p:nvPr/>
        </p:nvSpPr>
        <p:spPr>
          <a:xfrm>
            <a:off x="2596725" y="1639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76"/>
          <p:cNvSpPr/>
          <p:nvPr/>
        </p:nvSpPr>
        <p:spPr>
          <a:xfrm>
            <a:off x="2596725" y="1792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6"/>
          <p:cNvSpPr/>
          <p:nvPr/>
        </p:nvSpPr>
        <p:spPr>
          <a:xfrm>
            <a:off x="2596725" y="1944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6"/>
          <p:cNvSpPr/>
          <p:nvPr/>
        </p:nvSpPr>
        <p:spPr>
          <a:xfrm>
            <a:off x="2596725" y="2097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6"/>
          <p:cNvSpPr/>
          <p:nvPr/>
        </p:nvSpPr>
        <p:spPr>
          <a:xfrm>
            <a:off x="2596725" y="2249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6"/>
          <p:cNvSpPr/>
          <p:nvPr/>
        </p:nvSpPr>
        <p:spPr>
          <a:xfrm>
            <a:off x="2596725" y="2401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6"/>
          <p:cNvSpPr/>
          <p:nvPr/>
        </p:nvSpPr>
        <p:spPr>
          <a:xfrm>
            <a:off x="2596725" y="2554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6"/>
          <p:cNvSpPr/>
          <p:nvPr/>
        </p:nvSpPr>
        <p:spPr>
          <a:xfrm>
            <a:off x="2596725" y="2706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6"/>
          <p:cNvSpPr/>
          <p:nvPr/>
        </p:nvSpPr>
        <p:spPr>
          <a:xfrm>
            <a:off x="2596725" y="2859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6"/>
          <p:cNvSpPr/>
          <p:nvPr/>
        </p:nvSpPr>
        <p:spPr>
          <a:xfrm>
            <a:off x="2596725" y="3011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6"/>
          <p:cNvSpPr/>
          <p:nvPr/>
        </p:nvSpPr>
        <p:spPr>
          <a:xfrm>
            <a:off x="2596725" y="3163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6"/>
          <p:cNvSpPr/>
          <p:nvPr/>
        </p:nvSpPr>
        <p:spPr>
          <a:xfrm>
            <a:off x="2596725" y="3316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6"/>
          <p:cNvSpPr/>
          <p:nvPr/>
        </p:nvSpPr>
        <p:spPr>
          <a:xfrm>
            <a:off x="2596725" y="3468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6"/>
          <p:cNvSpPr/>
          <p:nvPr/>
        </p:nvSpPr>
        <p:spPr>
          <a:xfrm>
            <a:off x="2596725" y="3621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6"/>
          <p:cNvSpPr/>
          <p:nvPr/>
        </p:nvSpPr>
        <p:spPr>
          <a:xfrm>
            <a:off x="2672925" y="1411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6"/>
          <p:cNvSpPr/>
          <p:nvPr/>
        </p:nvSpPr>
        <p:spPr>
          <a:xfrm>
            <a:off x="2672925" y="1563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6"/>
          <p:cNvSpPr/>
          <p:nvPr/>
        </p:nvSpPr>
        <p:spPr>
          <a:xfrm>
            <a:off x="2672925" y="1716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6"/>
          <p:cNvSpPr/>
          <p:nvPr/>
        </p:nvSpPr>
        <p:spPr>
          <a:xfrm>
            <a:off x="2672925" y="1868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6"/>
          <p:cNvSpPr/>
          <p:nvPr/>
        </p:nvSpPr>
        <p:spPr>
          <a:xfrm>
            <a:off x="2672925" y="2020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6"/>
          <p:cNvSpPr/>
          <p:nvPr/>
        </p:nvSpPr>
        <p:spPr>
          <a:xfrm>
            <a:off x="2672925" y="2173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6"/>
          <p:cNvSpPr/>
          <p:nvPr/>
        </p:nvSpPr>
        <p:spPr>
          <a:xfrm>
            <a:off x="2672925" y="2325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6"/>
          <p:cNvSpPr/>
          <p:nvPr/>
        </p:nvSpPr>
        <p:spPr>
          <a:xfrm>
            <a:off x="2672925" y="2478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6"/>
          <p:cNvSpPr/>
          <p:nvPr/>
        </p:nvSpPr>
        <p:spPr>
          <a:xfrm>
            <a:off x="2672925" y="2630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6"/>
          <p:cNvSpPr/>
          <p:nvPr/>
        </p:nvSpPr>
        <p:spPr>
          <a:xfrm>
            <a:off x="2672925" y="2782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76"/>
          <p:cNvSpPr/>
          <p:nvPr/>
        </p:nvSpPr>
        <p:spPr>
          <a:xfrm>
            <a:off x="2672925" y="2935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6"/>
          <p:cNvSpPr/>
          <p:nvPr/>
        </p:nvSpPr>
        <p:spPr>
          <a:xfrm>
            <a:off x="2672925" y="30876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6"/>
          <p:cNvSpPr/>
          <p:nvPr/>
        </p:nvSpPr>
        <p:spPr>
          <a:xfrm>
            <a:off x="2672925" y="32400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6"/>
          <p:cNvSpPr/>
          <p:nvPr/>
        </p:nvSpPr>
        <p:spPr>
          <a:xfrm>
            <a:off x="2672925" y="33924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76"/>
          <p:cNvSpPr/>
          <p:nvPr/>
        </p:nvSpPr>
        <p:spPr>
          <a:xfrm>
            <a:off x="2672925" y="35448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76"/>
          <p:cNvSpPr/>
          <p:nvPr/>
        </p:nvSpPr>
        <p:spPr>
          <a:xfrm>
            <a:off x="2672925" y="3697200"/>
            <a:ext cx="160200" cy="1602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76"/>
          <p:cNvSpPr/>
          <p:nvPr/>
        </p:nvSpPr>
        <p:spPr>
          <a:xfrm>
            <a:off x="5574925" y="15730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1" name="Google Shape;851;p76"/>
          <p:cNvSpPr/>
          <p:nvPr/>
        </p:nvSpPr>
        <p:spPr>
          <a:xfrm>
            <a:off x="5574925" y="1877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6"/>
          <p:cNvSpPr/>
          <p:nvPr/>
        </p:nvSpPr>
        <p:spPr>
          <a:xfrm>
            <a:off x="5574925" y="21826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3" name="Google Shape;853;p76"/>
          <p:cNvSpPr/>
          <p:nvPr/>
        </p:nvSpPr>
        <p:spPr>
          <a:xfrm>
            <a:off x="5574925" y="24874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6"/>
          <p:cNvSpPr/>
          <p:nvPr/>
        </p:nvSpPr>
        <p:spPr>
          <a:xfrm>
            <a:off x="5574925" y="27922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5" name="Google Shape;855;p76"/>
          <p:cNvSpPr/>
          <p:nvPr/>
        </p:nvSpPr>
        <p:spPr>
          <a:xfrm>
            <a:off x="5574925" y="30970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6"/>
          <p:cNvSpPr/>
          <p:nvPr/>
        </p:nvSpPr>
        <p:spPr>
          <a:xfrm>
            <a:off x="5651125" y="16492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7" name="Google Shape;857;p76"/>
          <p:cNvSpPr/>
          <p:nvPr/>
        </p:nvSpPr>
        <p:spPr>
          <a:xfrm>
            <a:off x="5651125" y="19540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6"/>
          <p:cNvSpPr/>
          <p:nvPr/>
        </p:nvSpPr>
        <p:spPr>
          <a:xfrm>
            <a:off x="5651125" y="2258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9" name="Google Shape;859;p76"/>
          <p:cNvSpPr/>
          <p:nvPr/>
        </p:nvSpPr>
        <p:spPr>
          <a:xfrm>
            <a:off x="5651125" y="25636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6"/>
          <p:cNvSpPr/>
          <p:nvPr/>
        </p:nvSpPr>
        <p:spPr>
          <a:xfrm>
            <a:off x="5651125" y="28684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61" name="Google Shape;861;p76"/>
          <p:cNvSpPr/>
          <p:nvPr/>
        </p:nvSpPr>
        <p:spPr>
          <a:xfrm>
            <a:off x="5651125" y="31732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Sentence Representation</a:t>
            </a:r>
            <a:endParaRPr/>
          </a:p>
        </p:txBody>
      </p:sp>
      <p:sp>
        <p:nvSpPr>
          <p:cNvPr id="867" name="Google Shape;867;p77"/>
          <p:cNvSpPr/>
          <p:nvPr/>
        </p:nvSpPr>
        <p:spPr>
          <a:xfrm>
            <a:off x="4370775" y="20736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68" name="Google Shape;868;p77"/>
          <p:cNvSpPr/>
          <p:nvPr/>
        </p:nvSpPr>
        <p:spPr>
          <a:xfrm>
            <a:off x="4370775" y="23784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77"/>
          <p:cNvSpPr/>
          <p:nvPr/>
        </p:nvSpPr>
        <p:spPr>
          <a:xfrm>
            <a:off x="4370775" y="26832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0" name="Google Shape;870;p77"/>
          <p:cNvSpPr/>
          <p:nvPr/>
        </p:nvSpPr>
        <p:spPr>
          <a:xfrm>
            <a:off x="4370775" y="29880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77"/>
          <p:cNvSpPr/>
          <p:nvPr/>
        </p:nvSpPr>
        <p:spPr>
          <a:xfrm>
            <a:off x="4370775" y="32928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2" name="Google Shape;872;p77"/>
          <p:cNvSpPr/>
          <p:nvPr/>
        </p:nvSpPr>
        <p:spPr>
          <a:xfrm>
            <a:off x="4370775" y="35976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7"/>
          <p:cNvSpPr/>
          <p:nvPr/>
        </p:nvSpPr>
        <p:spPr>
          <a:xfrm>
            <a:off x="4128525" y="20736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4" name="Google Shape;874;p77"/>
          <p:cNvSpPr/>
          <p:nvPr/>
        </p:nvSpPr>
        <p:spPr>
          <a:xfrm>
            <a:off x="4128525" y="23784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77"/>
          <p:cNvSpPr/>
          <p:nvPr/>
        </p:nvSpPr>
        <p:spPr>
          <a:xfrm>
            <a:off x="4128525" y="26832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6" name="Google Shape;876;p77"/>
          <p:cNvSpPr/>
          <p:nvPr/>
        </p:nvSpPr>
        <p:spPr>
          <a:xfrm>
            <a:off x="4128525" y="29880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7"/>
          <p:cNvSpPr/>
          <p:nvPr/>
        </p:nvSpPr>
        <p:spPr>
          <a:xfrm>
            <a:off x="4128525" y="32928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8" name="Google Shape;878;p77"/>
          <p:cNvSpPr/>
          <p:nvPr/>
        </p:nvSpPr>
        <p:spPr>
          <a:xfrm>
            <a:off x="4128525" y="35976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7"/>
          <p:cNvSpPr/>
          <p:nvPr/>
        </p:nvSpPr>
        <p:spPr>
          <a:xfrm>
            <a:off x="4855275" y="20736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0" name="Google Shape;880;p77"/>
          <p:cNvSpPr/>
          <p:nvPr/>
        </p:nvSpPr>
        <p:spPr>
          <a:xfrm>
            <a:off x="4855275" y="23784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7"/>
          <p:cNvSpPr/>
          <p:nvPr/>
        </p:nvSpPr>
        <p:spPr>
          <a:xfrm>
            <a:off x="4855275" y="26832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2" name="Google Shape;882;p77"/>
          <p:cNvSpPr/>
          <p:nvPr/>
        </p:nvSpPr>
        <p:spPr>
          <a:xfrm>
            <a:off x="4855275" y="29880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7"/>
          <p:cNvSpPr/>
          <p:nvPr/>
        </p:nvSpPr>
        <p:spPr>
          <a:xfrm>
            <a:off x="4855275" y="32928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4" name="Google Shape;884;p77"/>
          <p:cNvSpPr/>
          <p:nvPr/>
        </p:nvSpPr>
        <p:spPr>
          <a:xfrm>
            <a:off x="4855275" y="35976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7"/>
          <p:cNvSpPr/>
          <p:nvPr/>
        </p:nvSpPr>
        <p:spPr>
          <a:xfrm>
            <a:off x="4613025" y="20736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6" name="Google Shape;886;p77"/>
          <p:cNvSpPr/>
          <p:nvPr/>
        </p:nvSpPr>
        <p:spPr>
          <a:xfrm>
            <a:off x="4613025" y="23784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7"/>
          <p:cNvSpPr/>
          <p:nvPr/>
        </p:nvSpPr>
        <p:spPr>
          <a:xfrm>
            <a:off x="4613025" y="26832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8" name="Google Shape;888;p77"/>
          <p:cNvSpPr/>
          <p:nvPr/>
        </p:nvSpPr>
        <p:spPr>
          <a:xfrm>
            <a:off x="4613025" y="29880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7"/>
          <p:cNvSpPr/>
          <p:nvPr/>
        </p:nvSpPr>
        <p:spPr>
          <a:xfrm>
            <a:off x="4613025" y="32928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0" name="Google Shape;890;p77"/>
          <p:cNvSpPr/>
          <p:nvPr/>
        </p:nvSpPr>
        <p:spPr>
          <a:xfrm>
            <a:off x="4613025" y="35976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7"/>
          <p:cNvSpPr/>
          <p:nvPr/>
        </p:nvSpPr>
        <p:spPr>
          <a:xfrm>
            <a:off x="2037775" y="302850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2" name="Google Shape;892;p77"/>
          <p:cNvSpPr/>
          <p:nvPr/>
        </p:nvSpPr>
        <p:spPr>
          <a:xfrm>
            <a:off x="2037775" y="333330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7"/>
          <p:cNvSpPr/>
          <p:nvPr/>
        </p:nvSpPr>
        <p:spPr>
          <a:xfrm>
            <a:off x="2037775" y="363810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4" name="Google Shape;894;p77"/>
          <p:cNvSpPr/>
          <p:nvPr/>
        </p:nvSpPr>
        <p:spPr>
          <a:xfrm>
            <a:off x="2037775" y="394290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7"/>
          <p:cNvSpPr/>
          <p:nvPr/>
        </p:nvSpPr>
        <p:spPr>
          <a:xfrm>
            <a:off x="2037775" y="424770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6" name="Google Shape;896;p77"/>
          <p:cNvSpPr/>
          <p:nvPr/>
        </p:nvSpPr>
        <p:spPr>
          <a:xfrm>
            <a:off x="2037775" y="9634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7" name="Google Shape;897;p77"/>
          <p:cNvSpPr/>
          <p:nvPr/>
        </p:nvSpPr>
        <p:spPr>
          <a:xfrm>
            <a:off x="2037775" y="14968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7"/>
          <p:cNvSpPr/>
          <p:nvPr/>
        </p:nvSpPr>
        <p:spPr>
          <a:xfrm>
            <a:off x="2037775" y="18016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9" name="Google Shape;899;p77"/>
          <p:cNvSpPr/>
          <p:nvPr/>
        </p:nvSpPr>
        <p:spPr>
          <a:xfrm>
            <a:off x="2037775" y="21064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7"/>
          <p:cNvSpPr/>
          <p:nvPr/>
        </p:nvSpPr>
        <p:spPr>
          <a:xfrm>
            <a:off x="2037775" y="24112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1" name="Google Shape;901;p77"/>
          <p:cNvSpPr/>
          <p:nvPr/>
        </p:nvSpPr>
        <p:spPr>
          <a:xfrm>
            <a:off x="2037775" y="271605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7"/>
          <p:cNvSpPr/>
          <p:nvPr/>
        </p:nvSpPr>
        <p:spPr>
          <a:xfrm>
            <a:off x="2037775" y="4857300"/>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7"/>
          <p:cNvSpPr/>
          <p:nvPr/>
        </p:nvSpPr>
        <p:spPr>
          <a:xfrm>
            <a:off x="7328925" y="20736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4" name="Google Shape;904;p77"/>
          <p:cNvSpPr/>
          <p:nvPr/>
        </p:nvSpPr>
        <p:spPr>
          <a:xfrm>
            <a:off x="7328925" y="23784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7"/>
          <p:cNvSpPr/>
          <p:nvPr/>
        </p:nvSpPr>
        <p:spPr>
          <a:xfrm>
            <a:off x="7328925" y="26832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6" name="Google Shape;906;p77"/>
          <p:cNvSpPr/>
          <p:nvPr/>
        </p:nvSpPr>
        <p:spPr>
          <a:xfrm>
            <a:off x="7328925" y="29880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7"/>
          <p:cNvSpPr/>
          <p:nvPr/>
        </p:nvSpPr>
        <p:spPr>
          <a:xfrm>
            <a:off x="7328925" y="32928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8" name="Google Shape;908;p77"/>
          <p:cNvSpPr/>
          <p:nvPr/>
        </p:nvSpPr>
        <p:spPr>
          <a:xfrm>
            <a:off x="7328925" y="3597675"/>
            <a:ext cx="160200" cy="160200"/>
          </a:xfrm>
          <a:prstGeom prst="ellipse">
            <a:avLst/>
          </a:prstGeom>
          <a:solidFill>
            <a:schemeClr val="lt2"/>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odern Annual Report by Slidesgo">
  <a:themeElements>
    <a:clrScheme name="Simple Light">
      <a:dk1>
        <a:srgbClr val="192E40"/>
      </a:dk1>
      <a:lt1>
        <a:srgbClr val="FCFCFC"/>
      </a:lt1>
      <a:dk2>
        <a:srgbClr val="192E40"/>
      </a:dk2>
      <a:lt2>
        <a:srgbClr val="EBF3F8"/>
      </a:lt2>
      <a:accent1>
        <a:srgbClr val="192E40"/>
      </a:accent1>
      <a:accent2>
        <a:srgbClr val="FFC479"/>
      </a:accent2>
      <a:accent3>
        <a:srgbClr val="FF9179"/>
      </a:accent3>
      <a:accent4>
        <a:srgbClr val="192E40"/>
      </a:accent4>
      <a:accent5>
        <a:srgbClr val="CBD9E2"/>
      </a:accent5>
      <a:accent6>
        <a:srgbClr val="FFC479"/>
      </a:accent6>
      <a:hlink>
        <a:srgbClr val="192E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198B5"/>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