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386" r:id="rId4"/>
    <p:sldId id="362"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385" r:id="rId19"/>
    <p:sldId id="321" r:id="rId20"/>
    <p:sldId id="365" r:id="rId21"/>
    <p:sldId id="384" r:id="rId22"/>
    <p:sldId id="367" r:id="rId23"/>
    <p:sldId id="293" r:id="rId24"/>
    <p:sldId id="294" r:id="rId25"/>
    <p:sldId id="295" r:id="rId26"/>
    <p:sldId id="297" r:id="rId27"/>
    <p:sldId id="298" r:id="rId28"/>
    <p:sldId id="299" r:id="rId29"/>
    <p:sldId id="300" r:id="rId30"/>
    <p:sldId id="301" r:id="rId31"/>
    <p:sldId id="379" r:id="rId32"/>
    <p:sldId id="302"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1582" autoAdjust="0"/>
  </p:normalViewPr>
  <p:slideViewPr>
    <p:cSldViewPr>
      <p:cViewPr varScale="1">
        <p:scale>
          <a:sx n="101" d="100"/>
          <a:sy n="101" d="100"/>
        </p:scale>
        <p:origin x="888" y="96"/>
      </p:cViewPr>
      <p:guideLst>
        <p:guide orient="horz" pos="2160"/>
        <p:guide pos="3840"/>
      </p:guideLst>
    </p:cSldViewPr>
  </p:slideViewPr>
  <p:outlineViewPr>
    <p:cViewPr>
      <p:scale>
        <a:sx n="33" d="100"/>
        <a:sy n="33" d="100"/>
      </p:scale>
      <p:origin x="0" y="-4267"/>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0AB0B2-D668-45A2-8B09-5188975A0B2A}" type="datetimeFigureOut">
              <a:rPr lang="zh-CN" altLang="en-US" smtClean="0"/>
              <a:t>2023/2/22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59F06F-FF2C-4B29-9E82-D2F4D3465157}" type="slidenum">
              <a:rPr lang="zh-CN" altLang="en-US" smtClean="0"/>
              <a:t>‹#›</a:t>
            </a:fld>
            <a:endParaRPr lang="zh-CN" altLang="en-US"/>
          </a:p>
        </p:txBody>
      </p:sp>
    </p:spTree>
    <p:extLst>
      <p:ext uri="{BB962C8B-B14F-4D97-AF65-F5344CB8AC3E}">
        <p14:creationId xmlns:p14="http://schemas.microsoft.com/office/powerpoint/2010/main" val="102802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59F06F-FF2C-4B29-9E82-D2F4D3465157}" type="slidenum">
              <a:rPr lang="zh-CN" altLang="en-US" smtClean="0"/>
              <a:t>1</a:t>
            </a:fld>
            <a:endParaRPr lang="zh-CN" altLang="en-US"/>
          </a:p>
        </p:txBody>
      </p:sp>
    </p:spTree>
    <p:extLst>
      <p:ext uri="{BB962C8B-B14F-4D97-AF65-F5344CB8AC3E}">
        <p14:creationId xmlns:p14="http://schemas.microsoft.com/office/powerpoint/2010/main" val="48903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视频流是指视频数据的传输，例如，它能够被作为一个稳定的和连续的流通过网络处理。因为流动，客户机浏览器或插件能够在整个文件被传输完成前显示多媒体数据。</a:t>
            </a:r>
          </a:p>
        </p:txBody>
      </p:sp>
      <p:sp>
        <p:nvSpPr>
          <p:cNvPr id="4" name="灯片编号占位符 3"/>
          <p:cNvSpPr>
            <a:spLocks noGrp="1"/>
          </p:cNvSpPr>
          <p:nvPr>
            <p:ph type="sldNum" sz="quarter" idx="5"/>
          </p:nvPr>
        </p:nvSpPr>
        <p:spPr/>
        <p:txBody>
          <a:bodyPr/>
          <a:lstStyle/>
          <a:p>
            <a:fld id="{6859F06F-FF2C-4B29-9E82-D2F4D3465157}" type="slidenum">
              <a:rPr lang="zh-CN" altLang="en-US" smtClean="0"/>
              <a:t>7</a:t>
            </a:fld>
            <a:endParaRPr lang="zh-CN" altLang="en-US"/>
          </a:p>
        </p:txBody>
      </p:sp>
    </p:spTree>
    <p:extLst>
      <p:ext uri="{BB962C8B-B14F-4D97-AF65-F5344CB8AC3E}">
        <p14:creationId xmlns:p14="http://schemas.microsoft.com/office/powerpoint/2010/main" val="2220844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59F06F-FF2C-4B29-9E82-D2F4D3465157}" type="slidenum">
              <a:rPr lang="zh-CN" altLang="en-US" smtClean="0"/>
              <a:t>14</a:t>
            </a:fld>
            <a:endParaRPr lang="zh-CN" altLang="en-US"/>
          </a:p>
        </p:txBody>
      </p:sp>
    </p:spTree>
    <p:extLst>
      <p:ext uri="{BB962C8B-B14F-4D97-AF65-F5344CB8AC3E}">
        <p14:creationId xmlns:p14="http://schemas.microsoft.com/office/powerpoint/2010/main" val="13670113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8184" y="1340768"/>
            <a:ext cx="10363200" cy="1470025"/>
          </a:xfrm>
        </p:spPr>
        <p:txBody>
          <a:bodyPr/>
          <a:lstStyle>
            <a:lvl1pPr>
              <a:defRPr>
                <a:latin typeface="隶书" pitchFamily="49" charset="-122"/>
                <a:ea typeface="隶书"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99456" y="2987942"/>
            <a:ext cx="8534400" cy="1752600"/>
          </a:xfrm>
        </p:spPr>
        <p:txBody>
          <a:bodyPr/>
          <a:lstStyle>
            <a:lvl1pPr marL="0" indent="0" algn="ctr">
              <a:buNone/>
              <a:defRPr b="1">
                <a:solidFill>
                  <a:schemeClr val="tx1"/>
                </a:solidFill>
                <a:latin typeface="华文楷体" pitchFamily="2" charset="-122"/>
                <a:ea typeface="华文楷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5" name="页脚占位符 4"/>
          <p:cNvSpPr>
            <a:spLocks noGrp="1"/>
          </p:cNvSpPr>
          <p:nvPr>
            <p:ph type="ftr" sz="quarter" idx="11"/>
          </p:nvPr>
        </p:nvSpPr>
        <p:spPr/>
        <p:txBody>
          <a:bodyPr/>
          <a:lstStyle/>
          <a:p>
            <a:r>
              <a:rPr lang="zh-CN" altLang="en-US"/>
              <a:t>计算中心</a:t>
            </a:r>
          </a:p>
        </p:txBody>
      </p:sp>
      <p:sp>
        <p:nvSpPr>
          <p:cNvPr id="6" name="灯片编号占位符 5"/>
          <p:cNvSpPr>
            <a:spLocks noGrp="1"/>
          </p:cNvSpPr>
          <p:nvPr>
            <p:ph type="sldNum" sz="quarter" idx="12"/>
          </p:nvPr>
        </p:nvSpPr>
        <p:spPr/>
        <p:txBody>
          <a:bodyPr/>
          <a:lstStyle/>
          <a:p>
            <a:fld id="{8583A359-1898-40DA-97F1-829FEB81900B}" type="slidenum">
              <a:rPr lang="zh-CN" altLang="en-US" smtClean="0"/>
              <a:t>‹#›</a:t>
            </a:fld>
            <a:endParaRPr lang="zh-CN" altLang="en-US"/>
          </a:p>
        </p:txBody>
      </p:sp>
      <p:grpSp>
        <p:nvGrpSpPr>
          <p:cNvPr id="7" name="Group 8"/>
          <p:cNvGrpSpPr>
            <a:grpSpLocks/>
          </p:cNvGrpSpPr>
          <p:nvPr/>
        </p:nvGrpSpPr>
        <p:grpSpPr bwMode="auto">
          <a:xfrm>
            <a:off x="10700617" y="2903837"/>
            <a:ext cx="1228027" cy="2068512"/>
            <a:chOff x="4704" y="1885"/>
            <a:chExt cx="843" cy="1379"/>
          </a:xfrm>
        </p:grpSpPr>
        <p:sp>
          <p:nvSpPr>
            <p:cNvPr id="8"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9"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10"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11"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12"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13"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14"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15"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16"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17"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18"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19"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20"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21"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22"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23"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24"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25"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26"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27"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28"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29"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30"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31"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32"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33"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34"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35"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36"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37"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38"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grpSp>
      <p:sp>
        <p:nvSpPr>
          <p:cNvPr id="39" name="Line 2"/>
          <p:cNvSpPr>
            <a:spLocks noChangeShapeType="1"/>
          </p:cNvSpPr>
          <p:nvPr/>
        </p:nvSpPr>
        <p:spPr bwMode="auto">
          <a:xfrm>
            <a:off x="10217236" y="992700"/>
            <a:ext cx="0" cy="4248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solidFill>
                <a:prstClr val="black"/>
              </a:solidFill>
            </a:endParaRPr>
          </a:p>
        </p:txBody>
      </p:sp>
      <p:sp>
        <p:nvSpPr>
          <p:cNvPr id="40" name="Line 40"/>
          <p:cNvSpPr>
            <a:spLocks noChangeShapeType="1"/>
          </p:cNvSpPr>
          <p:nvPr/>
        </p:nvSpPr>
        <p:spPr bwMode="auto">
          <a:xfrm>
            <a:off x="383117" y="2663825"/>
            <a:ext cx="11394028"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solidFill>
                <a:prstClr val="black"/>
              </a:solidFill>
            </a:endParaRPr>
          </a:p>
        </p:txBody>
      </p:sp>
      <p:pic>
        <p:nvPicPr>
          <p:cNvPr id="41" name="图片 40"/>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9600" y="125373"/>
            <a:ext cx="3324758" cy="1170402"/>
          </a:xfrm>
          <a:prstGeom prst="rect">
            <a:avLst/>
          </a:prstGeom>
          <a:solidFill>
            <a:srgbClr val="DFE7EE"/>
          </a:solidFill>
          <a:ln>
            <a:noFill/>
          </a:ln>
          <a:effectLst>
            <a:outerShdw dist="50800" sx="1000" sy="1000" algn="ctr" rotWithShape="0">
              <a:schemeClr val="tx1"/>
            </a:outerShdw>
            <a:reflection endPos="0" dist="50800" dir="5400000" sy="-100000" algn="bl" rotWithShape="0"/>
          </a:effectLst>
        </p:spPr>
      </p:pic>
    </p:spTree>
    <p:extLst>
      <p:ext uri="{BB962C8B-B14F-4D97-AF65-F5344CB8AC3E}">
        <p14:creationId xmlns:p14="http://schemas.microsoft.com/office/powerpoint/2010/main" val="23026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02A3C8FF-922C-4B9D-818B-0F04F0A5B27A}" type="datetime1">
              <a:rPr lang="zh-CN" altLang="en-US" smtClean="0"/>
              <a:t>2023/2/22</a:t>
            </a:fld>
            <a:endParaRPr lang="zh-CN" altLang="en-US"/>
          </a:p>
        </p:txBody>
      </p:sp>
      <p:sp>
        <p:nvSpPr>
          <p:cNvPr id="5" name="页脚占位符 4"/>
          <p:cNvSpPr>
            <a:spLocks noGrp="1"/>
          </p:cNvSpPr>
          <p:nvPr>
            <p:ph type="ftr" sz="quarter" idx="11"/>
          </p:nvPr>
        </p:nvSpPr>
        <p:spPr/>
        <p:txBody>
          <a:bodyPr/>
          <a:lstStyle/>
          <a:p>
            <a:r>
              <a:rPr lang="zh-CN" altLang="en-US"/>
              <a:t>计算中心</a:t>
            </a:r>
          </a:p>
        </p:txBody>
      </p:sp>
      <p:sp>
        <p:nvSpPr>
          <p:cNvPr id="6" name="灯片编号占位符 5"/>
          <p:cNvSpPr>
            <a:spLocks noGrp="1"/>
          </p:cNvSpPr>
          <p:nvPr>
            <p:ph type="sldNum" sz="quarter" idx="12"/>
          </p:nvPr>
        </p:nvSpPr>
        <p:spPr/>
        <p:txBody>
          <a:bodyPr/>
          <a:lstStyle/>
          <a:p>
            <a:fld id="{8583A359-1898-40DA-97F1-829FEB81900B}" type="slidenum">
              <a:rPr lang="zh-CN" altLang="en-US" smtClean="0"/>
              <a:t>‹#›</a:t>
            </a:fld>
            <a:endParaRPr lang="zh-CN" altLang="en-US"/>
          </a:p>
        </p:txBody>
      </p:sp>
    </p:spTree>
    <p:extLst>
      <p:ext uri="{BB962C8B-B14F-4D97-AF65-F5344CB8AC3E}">
        <p14:creationId xmlns:p14="http://schemas.microsoft.com/office/powerpoint/2010/main" val="2882255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45C4CF8D-37E0-4F25-9439-4611FF274568}" type="datetime1">
              <a:rPr lang="zh-CN" altLang="en-US" smtClean="0"/>
              <a:t>2023/2/22</a:t>
            </a:fld>
            <a:endParaRPr lang="zh-CN" altLang="en-US"/>
          </a:p>
        </p:txBody>
      </p:sp>
      <p:sp>
        <p:nvSpPr>
          <p:cNvPr id="5" name="页脚占位符 4"/>
          <p:cNvSpPr>
            <a:spLocks noGrp="1"/>
          </p:cNvSpPr>
          <p:nvPr>
            <p:ph type="ftr" sz="quarter" idx="11"/>
          </p:nvPr>
        </p:nvSpPr>
        <p:spPr/>
        <p:txBody>
          <a:bodyPr/>
          <a:lstStyle/>
          <a:p>
            <a:r>
              <a:rPr lang="zh-CN" altLang="en-US"/>
              <a:t>计算中心</a:t>
            </a:r>
          </a:p>
        </p:txBody>
      </p:sp>
      <p:sp>
        <p:nvSpPr>
          <p:cNvPr id="6" name="灯片编号占位符 5"/>
          <p:cNvSpPr>
            <a:spLocks noGrp="1"/>
          </p:cNvSpPr>
          <p:nvPr>
            <p:ph type="sldNum" sz="quarter" idx="12"/>
          </p:nvPr>
        </p:nvSpPr>
        <p:spPr/>
        <p:txBody>
          <a:bodyPr/>
          <a:lstStyle/>
          <a:p>
            <a:fld id="{8583A359-1898-40DA-97F1-829FEB81900B}" type="slidenum">
              <a:rPr lang="zh-CN" altLang="en-US" smtClean="0"/>
              <a:t>‹#›</a:t>
            </a:fld>
            <a:endParaRPr lang="zh-CN" altLang="en-US"/>
          </a:p>
        </p:txBody>
      </p:sp>
    </p:spTree>
    <p:extLst>
      <p:ext uri="{BB962C8B-B14F-4D97-AF65-F5344CB8AC3E}">
        <p14:creationId xmlns:p14="http://schemas.microsoft.com/office/powerpoint/2010/main" val="3868318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265" y="122646"/>
            <a:ext cx="10059576" cy="1295325"/>
          </a:xfrm>
        </p:spPr>
        <p:txBody>
          <a:bodyPr/>
          <a:lstStyle/>
          <a:p>
            <a:r>
              <a:rPr lang="zh-CN" altLang="en-US"/>
              <a:t>单击此处编辑母版标题样式</a:t>
            </a:r>
          </a:p>
        </p:txBody>
      </p:sp>
      <p:sp>
        <p:nvSpPr>
          <p:cNvPr id="3" name="文本占位符 2"/>
          <p:cNvSpPr>
            <a:spLocks noGrp="1"/>
          </p:cNvSpPr>
          <p:nvPr>
            <p:ph type="body" sz="half" idx="1"/>
          </p:nvPr>
        </p:nvSpPr>
        <p:spPr>
          <a:xfrm>
            <a:off x="609264" y="1718701"/>
            <a:ext cx="5378099" cy="441183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02399" y="1718701"/>
            <a:ext cx="5380339" cy="441183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xfrm>
            <a:off x="609264" y="6248139"/>
            <a:ext cx="2844725" cy="456976"/>
          </a:xfrm>
          <a:prstGeom prst="rect">
            <a:avLst/>
          </a:prstGeom>
          <a:ln/>
        </p:spPr>
        <p:txBody>
          <a:bodyPr lIns="96762" tIns="48381" rIns="96762" bIns="48381"/>
          <a:lstStyle>
            <a:lvl1pPr>
              <a:defRPr/>
            </a:lvl1pPr>
          </a:lstStyle>
          <a:p>
            <a:fld id="{88EBCB00-2326-4588-B527-EC65EB1B1E82}" type="datetime1">
              <a:rPr lang="zh-CN" altLang="en-US" smtClean="0"/>
              <a:t>2023/2/22</a:t>
            </a:fld>
            <a:endParaRPr lang="zh-CN" altLang="en-US"/>
          </a:p>
        </p:txBody>
      </p:sp>
      <p:sp>
        <p:nvSpPr>
          <p:cNvPr id="6" name="Rectangle 6"/>
          <p:cNvSpPr>
            <a:spLocks noGrp="1" noChangeArrowheads="1"/>
          </p:cNvSpPr>
          <p:nvPr>
            <p:ph type="ftr" sz="quarter" idx="11"/>
          </p:nvPr>
        </p:nvSpPr>
        <p:spPr>
          <a:ln/>
        </p:spPr>
        <p:txBody>
          <a:bodyPr/>
          <a:lstStyle>
            <a:lvl1pPr>
              <a:defRPr/>
            </a:lvl1pPr>
          </a:lstStyle>
          <a:p>
            <a:r>
              <a:rPr lang="zh-CN" altLang="en-US"/>
              <a:t>计算中心</a:t>
            </a:r>
          </a:p>
        </p:txBody>
      </p:sp>
      <p:sp>
        <p:nvSpPr>
          <p:cNvPr id="7" name="Rectangle 7"/>
          <p:cNvSpPr>
            <a:spLocks noGrp="1" noChangeArrowheads="1"/>
          </p:cNvSpPr>
          <p:nvPr>
            <p:ph type="sldNum" sz="quarter" idx="12"/>
          </p:nvPr>
        </p:nvSpPr>
        <p:spPr>
          <a:ln/>
        </p:spPr>
        <p:txBody>
          <a:bodyPr/>
          <a:lstStyle>
            <a:lvl1pPr>
              <a:defRPr/>
            </a:lvl1pPr>
          </a:lstStyle>
          <a:p>
            <a:fld id="{8583A359-1898-40DA-97F1-829FEB81900B}" type="slidenum">
              <a:rPr lang="zh-CN" altLang="en-US" smtClean="0"/>
              <a:t>‹#›</a:t>
            </a:fld>
            <a:endParaRPr lang="zh-CN" altLang="en-US"/>
          </a:p>
        </p:txBody>
      </p:sp>
    </p:spTree>
    <p:extLst>
      <p:ext uri="{BB962C8B-B14F-4D97-AF65-F5344CB8AC3E}">
        <p14:creationId xmlns:p14="http://schemas.microsoft.com/office/powerpoint/2010/main" val="1026369562"/>
      </p:ext>
    </p:extLst>
  </p:cSld>
  <p:clrMapOvr>
    <a:masterClrMapping/>
  </p:clrMapOvr>
  <p:transition spd="slow">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265" y="122646"/>
            <a:ext cx="10059576" cy="1295325"/>
          </a:xfrm>
        </p:spPr>
        <p:txBody>
          <a:bodyPr/>
          <a:lstStyle/>
          <a:p>
            <a:r>
              <a:rPr lang="zh-CN" altLang="en-US"/>
              <a:t>单击此处编辑母版标题样式</a:t>
            </a:r>
          </a:p>
        </p:txBody>
      </p:sp>
      <p:sp>
        <p:nvSpPr>
          <p:cNvPr id="3" name="表格占位符 2"/>
          <p:cNvSpPr>
            <a:spLocks noGrp="1"/>
          </p:cNvSpPr>
          <p:nvPr>
            <p:ph type="tbl" idx="1"/>
          </p:nvPr>
        </p:nvSpPr>
        <p:spPr>
          <a:xfrm>
            <a:off x="609265" y="1718701"/>
            <a:ext cx="10973472" cy="4411834"/>
          </a:xfrm>
        </p:spPr>
        <p:txBody>
          <a:bodyPr/>
          <a:lstStyle/>
          <a:p>
            <a:pPr lvl="0"/>
            <a:r>
              <a:rPr lang="zh-CN" altLang="en-US" noProof="0"/>
              <a:t>单击图标添加表格</a:t>
            </a:r>
          </a:p>
        </p:txBody>
      </p:sp>
      <p:sp>
        <p:nvSpPr>
          <p:cNvPr id="4" name="Rectangle 5"/>
          <p:cNvSpPr>
            <a:spLocks noGrp="1" noChangeArrowheads="1"/>
          </p:cNvSpPr>
          <p:nvPr>
            <p:ph type="dt" sz="half" idx="10"/>
          </p:nvPr>
        </p:nvSpPr>
        <p:spPr>
          <a:xfrm>
            <a:off x="609264" y="6248139"/>
            <a:ext cx="2844725" cy="456976"/>
          </a:xfrm>
          <a:prstGeom prst="rect">
            <a:avLst/>
          </a:prstGeom>
          <a:ln/>
        </p:spPr>
        <p:txBody>
          <a:bodyPr lIns="96762" tIns="48381" rIns="96762" bIns="48381"/>
          <a:lstStyle>
            <a:lvl1pPr>
              <a:defRPr/>
            </a:lvl1pPr>
          </a:lstStyle>
          <a:p>
            <a:fld id="{DC5535CC-2337-44D5-BB8A-59B8E9FB240D}" type="datetime1">
              <a:rPr lang="zh-CN" altLang="en-US" smtClean="0"/>
              <a:t>2023/2/22</a:t>
            </a:fld>
            <a:endParaRPr lang="zh-CN" altLang="en-US"/>
          </a:p>
        </p:txBody>
      </p:sp>
      <p:sp>
        <p:nvSpPr>
          <p:cNvPr id="5" name="Rectangle 6"/>
          <p:cNvSpPr>
            <a:spLocks noGrp="1" noChangeArrowheads="1"/>
          </p:cNvSpPr>
          <p:nvPr>
            <p:ph type="ftr" sz="quarter" idx="11"/>
          </p:nvPr>
        </p:nvSpPr>
        <p:spPr>
          <a:ln/>
        </p:spPr>
        <p:txBody>
          <a:bodyPr/>
          <a:lstStyle>
            <a:lvl1pPr>
              <a:defRPr/>
            </a:lvl1pPr>
          </a:lstStyle>
          <a:p>
            <a:r>
              <a:rPr lang="zh-CN" altLang="en-US"/>
              <a:t>计算中心</a:t>
            </a:r>
          </a:p>
        </p:txBody>
      </p:sp>
      <p:sp>
        <p:nvSpPr>
          <p:cNvPr id="6" name="Rectangle 7"/>
          <p:cNvSpPr>
            <a:spLocks noGrp="1" noChangeArrowheads="1"/>
          </p:cNvSpPr>
          <p:nvPr>
            <p:ph type="sldNum" sz="quarter" idx="12"/>
          </p:nvPr>
        </p:nvSpPr>
        <p:spPr>
          <a:ln/>
        </p:spPr>
        <p:txBody>
          <a:bodyPr/>
          <a:lstStyle>
            <a:lvl1pPr>
              <a:defRPr/>
            </a:lvl1pPr>
          </a:lstStyle>
          <a:p>
            <a:fld id="{8583A359-1898-40DA-97F1-829FEB81900B}" type="slidenum">
              <a:rPr lang="zh-CN" altLang="en-US" smtClean="0"/>
              <a:t>‹#›</a:t>
            </a:fld>
            <a:endParaRPr lang="zh-CN" altLang="en-US"/>
          </a:p>
        </p:txBody>
      </p:sp>
    </p:spTree>
    <p:extLst>
      <p:ext uri="{BB962C8B-B14F-4D97-AF65-F5344CB8AC3E}">
        <p14:creationId xmlns:p14="http://schemas.microsoft.com/office/powerpoint/2010/main" val="2595198238"/>
      </p:ext>
    </p:extLst>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99456" y="620688"/>
            <a:ext cx="10382944" cy="796950"/>
          </a:xfrm>
        </p:spPr>
        <p:txBody>
          <a:bodyPr/>
          <a:lstStyle/>
          <a:p>
            <a:r>
              <a:rPr lang="zh-CN" altLang="en-US"/>
              <a:t>单击此处编辑母版标题样式</a:t>
            </a:r>
          </a:p>
        </p:txBody>
      </p:sp>
      <p:sp>
        <p:nvSpPr>
          <p:cNvPr id="3" name="内容占位符 2"/>
          <p:cNvSpPr>
            <a:spLocks noGrp="1"/>
          </p:cNvSpPr>
          <p:nvPr>
            <p:ph idx="1"/>
          </p:nvPr>
        </p:nvSpPr>
        <p:spPr>
          <a:xfrm>
            <a:off x="1199456" y="1600201"/>
            <a:ext cx="10382944" cy="4525963"/>
          </a:xfrm>
        </p:spPr>
        <p:txBody>
          <a:bodyPr/>
          <a:lstStyle>
            <a:lvl1pPr marL="457200" indent="-457200" algn="just">
              <a:buFont typeface="Wingdings" panose="05000000000000000000" pitchFamily="2" charset="2"/>
              <a:buChar char="l"/>
              <a:defRPr b="1" baseline="0">
                <a:latin typeface="Times New Roman" panose="02020603050405020304" pitchFamily="18" charset="0"/>
              </a:defRPr>
            </a:lvl1pPr>
            <a:lvl2pPr>
              <a:defRPr sz="2400">
                <a:latin typeface="华文楷体" pitchFamily="2" charset="-122"/>
                <a:ea typeface="华文楷体" pitchFamily="2" charset="-122"/>
              </a:defRPr>
            </a:lvl2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11"/>
          </p:nvPr>
        </p:nvSpPr>
        <p:spPr>
          <a:xfrm>
            <a:off x="4175787" y="6520260"/>
            <a:ext cx="3860800" cy="365125"/>
          </a:xfrm>
        </p:spPr>
        <p:txBody>
          <a:bodyPr/>
          <a:lstStyle/>
          <a:p>
            <a:r>
              <a:rPr lang="zh-CN" altLang="en-US"/>
              <a:t>计算中心</a:t>
            </a:r>
          </a:p>
        </p:txBody>
      </p:sp>
      <p:grpSp>
        <p:nvGrpSpPr>
          <p:cNvPr id="7" name="Group 8"/>
          <p:cNvGrpSpPr>
            <a:grpSpLocks/>
          </p:cNvGrpSpPr>
          <p:nvPr/>
        </p:nvGrpSpPr>
        <p:grpSpPr bwMode="auto">
          <a:xfrm>
            <a:off x="143340" y="563783"/>
            <a:ext cx="672063" cy="1137025"/>
            <a:chOff x="5136" y="960"/>
            <a:chExt cx="528" cy="864"/>
          </a:xfrm>
        </p:grpSpPr>
        <p:sp>
          <p:nvSpPr>
            <p:cNvPr id="8"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9"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10"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11"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12"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13"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14"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15"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16"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17"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18"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19"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20"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21"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22"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23"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24"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25"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26"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27"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28"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29"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30"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31"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32"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33"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34"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35"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36"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37"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sp>
          <p:nvSpPr>
            <p:cNvPr id="38"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prstClr val="black"/>
                </a:solidFill>
              </a:endParaRPr>
            </a:p>
          </p:txBody>
        </p:sp>
      </p:grpSp>
      <p:sp>
        <p:nvSpPr>
          <p:cNvPr id="39" name="Line 2"/>
          <p:cNvSpPr>
            <a:spLocks noChangeShapeType="1"/>
          </p:cNvSpPr>
          <p:nvPr/>
        </p:nvSpPr>
        <p:spPr bwMode="auto">
          <a:xfrm>
            <a:off x="1007435" y="563782"/>
            <a:ext cx="0" cy="5745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solidFill>
                <a:prstClr val="black"/>
              </a:solidFill>
            </a:endParaRPr>
          </a:p>
        </p:txBody>
      </p:sp>
      <p:pic>
        <p:nvPicPr>
          <p:cNvPr id="40" name="图片 39"/>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768408" y="1"/>
            <a:ext cx="1730092" cy="586184"/>
          </a:xfrm>
          <a:prstGeom prst="rect">
            <a:avLst/>
          </a:prstGeom>
          <a:solidFill>
            <a:srgbClr val="DFE7EE"/>
          </a:solidFill>
          <a:ln>
            <a:noFill/>
          </a:ln>
          <a:effectLst>
            <a:outerShdw dist="50800" sx="1000" sy="1000" algn="ctr" rotWithShape="0">
              <a:schemeClr val="tx1"/>
            </a:outerShdw>
            <a:reflection endPos="0" dist="50800" dir="5400000" sy="-100000" algn="bl" rotWithShape="0"/>
          </a:effectLst>
        </p:spPr>
      </p:pic>
      <p:sp>
        <p:nvSpPr>
          <p:cNvPr id="6" name="灯片编号占位符 5"/>
          <p:cNvSpPr>
            <a:spLocks noGrp="1"/>
          </p:cNvSpPr>
          <p:nvPr>
            <p:ph type="sldNum" sz="quarter" idx="12"/>
          </p:nvPr>
        </p:nvSpPr>
        <p:spPr>
          <a:xfrm>
            <a:off x="9264352" y="6520260"/>
            <a:ext cx="2844800" cy="365125"/>
          </a:xfrm>
        </p:spPr>
        <p:txBody>
          <a:bodyPr/>
          <a:lstStyle>
            <a:lvl1pPr>
              <a:defRPr>
                <a:solidFill>
                  <a:schemeClr val="bg1"/>
                </a:solidFill>
              </a:defRPr>
            </a:lvl1pPr>
          </a:lstStyle>
          <a:p>
            <a:fld id="{8583A359-1898-40DA-97F1-829FEB81900B}" type="slidenum">
              <a:rPr lang="zh-CN" altLang="en-US" smtClean="0"/>
              <a:pPr/>
              <a:t>‹#›</a:t>
            </a:fld>
            <a:endParaRPr lang="zh-CN" altLang="en-US" dirty="0"/>
          </a:p>
        </p:txBody>
      </p:sp>
      <p:sp>
        <p:nvSpPr>
          <p:cNvPr id="41" name="页脚占位符 4"/>
          <p:cNvSpPr txBox="1">
            <a:spLocks/>
          </p:cNvSpPr>
          <p:nvPr userDrawn="1"/>
        </p:nvSpPr>
        <p:spPr>
          <a:xfrm>
            <a:off x="-1296821" y="6520260"/>
            <a:ext cx="3860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bg1"/>
                </a:solidFill>
                <a:latin typeface="隶书" pitchFamily="49" charset="-122"/>
                <a:ea typeface="隶书"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D3E4F4-63D2-49BD-8D98-09EFEA5ACCF4}" type="datetime1">
              <a:rPr lang="zh-CN" altLang="en-US" sz="1200" smtClean="0"/>
              <a:t>2023/2/22</a:t>
            </a:fld>
            <a:endParaRPr lang="zh-CN" altLang="en-US" sz="1200" dirty="0"/>
          </a:p>
        </p:txBody>
      </p:sp>
    </p:spTree>
    <p:extLst>
      <p:ext uri="{BB962C8B-B14F-4D97-AF65-F5344CB8AC3E}">
        <p14:creationId xmlns:p14="http://schemas.microsoft.com/office/powerpoint/2010/main" val="252324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7192E8AC-79DE-408E-B3F7-025CA1130A8D}" type="datetime1">
              <a:rPr lang="zh-CN" altLang="en-US" smtClean="0"/>
              <a:t>2023/2/22</a:t>
            </a:fld>
            <a:endParaRPr lang="zh-CN" altLang="en-US"/>
          </a:p>
        </p:txBody>
      </p:sp>
      <p:sp>
        <p:nvSpPr>
          <p:cNvPr id="5" name="页脚占位符 4"/>
          <p:cNvSpPr>
            <a:spLocks noGrp="1"/>
          </p:cNvSpPr>
          <p:nvPr>
            <p:ph type="ftr" sz="quarter" idx="11"/>
          </p:nvPr>
        </p:nvSpPr>
        <p:spPr/>
        <p:txBody>
          <a:bodyPr/>
          <a:lstStyle/>
          <a:p>
            <a:r>
              <a:rPr lang="zh-CN" altLang="en-US"/>
              <a:t>计算中心</a:t>
            </a:r>
          </a:p>
        </p:txBody>
      </p:sp>
      <p:sp>
        <p:nvSpPr>
          <p:cNvPr id="6" name="灯片编号占位符 5"/>
          <p:cNvSpPr>
            <a:spLocks noGrp="1"/>
          </p:cNvSpPr>
          <p:nvPr>
            <p:ph type="sldNum" sz="quarter" idx="12"/>
          </p:nvPr>
        </p:nvSpPr>
        <p:spPr/>
        <p:txBody>
          <a:bodyPr/>
          <a:lstStyle/>
          <a:p>
            <a:fld id="{8583A359-1898-40DA-97F1-829FEB81900B}" type="slidenum">
              <a:rPr lang="zh-CN" altLang="en-US" smtClean="0"/>
              <a:t>‹#›</a:t>
            </a:fld>
            <a:endParaRPr lang="zh-CN" altLang="en-US"/>
          </a:p>
        </p:txBody>
      </p:sp>
    </p:spTree>
    <p:extLst>
      <p:ext uri="{BB962C8B-B14F-4D97-AF65-F5344CB8AC3E}">
        <p14:creationId xmlns:p14="http://schemas.microsoft.com/office/powerpoint/2010/main" val="1156271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FA583E42-E46B-42EA-952C-E43238F3E81D}" type="datetime1">
              <a:rPr lang="zh-CN" altLang="en-US" smtClean="0"/>
              <a:t>2023/2/22</a:t>
            </a:fld>
            <a:endParaRPr lang="zh-CN" altLang="en-US"/>
          </a:p>
        </p:txBody>
      </p:sp>
      <p:sp>
        <p:nvSpPr>
          <p:cNvPr id="6" name="页脚占位符 5"/>
          <p:cNvSpPr>
            <a:spLocks noGrp="1"/>
          </p:cNvSpPr>
          <p:nvPr>
            <p:ph type="ftr" sz="quarter" idx="11"/>
          </p:nvPr>
        </p:nvSpPr>
        <p:spPr/>
        <p:txBody>
          <a:bodyPr/>
          <a:lstStyle/>
          <a:p>
            <a:r>
              <a:rPr lang="zh-CN" altLang="en-US"/>
              <a:t>计算中心</a:t>
            </a:r>
          </a:p>
        </p:txBody>
      </p:sp>
      <p:sp>
        <p:nvSpPr>
          <p:cNvPr id="7" name="灯片编号占位符 6"/>
          <p:cNvSpPr>
            <a:spLocks noGrp="1"/>
          </p:cNvSpPr>
          <p:nvPr>
            <p:ph type="sldNum" sz="quarter" idx="12"/>
          </p:nvPr>
        </p:nvSpPr>
        <p:spPr/>
        <p:txBody>
          <a:bodyPr/>
          <a:lstStyle/>
          <a:p>
            <a:fld id="{8583A359-1898-40DA-97F1-829FEB81900B}" type="slidenum">
              <a:rPr lang="zh-CN" altLang="en-US" smtClean="0"/>
              <a:t>‹#›</a:t>
            </a:fld>
            <a:endParaRPr lang="zh-CN" altLang="en-US"/>
          </a:p>
        </p:txBody>
      </p:sp>
    </p:spTree>
    <p:extLst>
      <p:ext uri="{BB962C8B-B14F-4D97-AF65-F5344CB8AC3E}">
        <p14:creationId xmlns:p14="http://schemas.microsoft.com/office/powerpoint/2010/main" val="1310056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6351"/>
            <a:ext cx="2844800" cy="365125"/>
          </a:xfrm>
          <a:prstGeom prst="rect">
            <a:avLst/>
          </a:prstGeom>
        </p:spPr>
        <p:txBody>
          <a:bodyPr/>
          <a:lstStyle/>
          <a:p>
            <a:fld id="{CDC92687-0A68-4A9D-9FDD-E9B029D8FBC5}" type="datetime1">
              <a:rPr lang="zh-CN" altLang="en-US" smtClean="0"/>
              <a:t>2023/2/22</a:t>
            </a:fld>
            <a:endParaRPr lang="zh-CN" altLang="en-US"/>
          </a:p>
        </p:txBody>
      </p:sp>
      <p:sp>
        <p:nvSpPr>
          <p:cNvPr id="8" name="页脚占位符 7"/>
          <p:cNvSpPr>
            <a:spLocks noGrp="1"/>
          </p:cNvSpPr>
          <p:nvPr>
            <p:ph type="ftr" sz="quarter" idx="11"/>
          </p:nvPr>
        </p:nvSpPr>
        <p:spPr/>
        <p:txBody>
          <a:bodyPr/>
          <a:lstStyle/>
          <a:p>
            <a:r>
              <a:rPr lang="zh-CN" altLang="en-US"/>
              <a:t>计算中心</a:t>
            </a:r>
          </a:p>
        </p:txBody>
      </p:sp>
      <p:sp>
        <p:nvSpPr>
          <p:cNvPr id="9" name="灯片编号占位符 8"/>
          <p:cNvSpPr>
            <a:spLocks noGrp="1"/>
          </p:cNvSpPr>
          <p:nvPr>
            <p:ph type="sldNum" sz="quarter" idx="12"/>
          </p:nvPr>
        </p:nvSpPr>
        <p:spPr/>
        <p:txBody>
          <a:bodyPr/>
          <a:lstStyle/>
          <a:p>
            <a:fld id="{8583A359-1898-40DA-97F1-829FEB81900B}" type="slidenum">
              <a:rPr lang="zh-CN" altLang="en-US" smtClean="0"/>
              <a:t>‹#›</a:t>
            </a:fld>
            <a:endParaRPr lang="zh-CN" altLang="en-US"/>
          </a:p>
        </p:txBody>
      </p:sp>
    </p:spTree>
    <p:extLst>
      <p:ext uri="{BB962C8B-B14F-4D97-AF65-F5344CB8AC3E}">
        <p14:creationId xmlns:p14="http://schemas.microsoft.com/office/powerpoint/2010/main" val="79217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609600" y="6356351"/>
            <a:ext cx="2844800" cy="365125"/>
          </a:xfrm>
          <a:prstGeom prst="rect">
            <a:avLst/>
          </a:prstGeom>
        </p:spPr>
        <p:txBody>
          <a:bodyPr/>
          <a:lstStyle/>
          <a:p>
            <a:fld id="{3EADB76A-A872-4F8F-8744-0D6EEF15D463}" type="datetime1">
              <a:rPr lang="zh-CN" altLang="en-US" smtClean="0"/>
              <a:t>2023/2/22</a:t>
            </a:fld>
            <a:endParaRPr lang="zh-CN" altLang="en-US"/>
          </a:p>
        </p:txBody>
      </p:sp>
      <p:sp>
        <p:nvSpPr>
          <p:cNvPr id="4" name="页脚占位符 3"/>
          <p:cNvSpPr>
            <a:spLocks noGrp="1"/>
          </p:cNvSpPr>
          <p:nvPr>
            <p:ph type="ftr" sz="quarter" idx="11"/>
          </p:nvPr>
        </p:nvSpPr>
        <p:spPr/>
        <p:txBody>
          <a:bodyPr/>
          <a:lstStyle/>
          <a:p>
            <a:r>
              <a:rPr lang="zh-CN" altLang="en-US"/>
              <a:t>计算中心</a:t>
            </a:r>
          </a:p>
        </p:txBody>
      </p:sp>
      <p:sp>
        <p:nvSpPr>
          <p:cNvPr id="5" name="灯片编号占位符 4"/>
          <p:cNvSpPr>
            <a:spLocks noGrp="1"/>
          </p:cNvSpPr>
          <p:nvPr>
            <p:ph type="sldNum" sz="quarter" idx="12"/>
          </p:nvPr>
        </p:nvSpPr>
        <p:spPr/>
        <p:txBody>
          <a:bodyPr/>
          <a:lstStyle/>
          <a:p>
            <a:fld id="{8583A359-1898-40DA-97F1-829FEB81900B}" type="slidenum">
              <a:rPr lang="zh-CN" altLang="en-US" smtClean="0"/>
              <a:t>‹#›</a:t>
            </a:fld>
            <a:endParaRPr lang="zh-CN" altLang="en-US"/>
          </a:p>
        </p:txBody>
      </p:sp>
    </p:spTree>
    <p:extLst>
      <p:ext uri="{BB962C8B-B14F-4D97-AF65-F5344CB8AC3E}">
        <p14:creationId xmlns:p14="http://schemas.microsoft.com/office/powerpoint/2010/main" val="212853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fld id="{0FFBCD38-C429-48E5-BCA6-0C2D270191FB}" type="datetime1">
              <a:rPr lang="zh-CN" altLang="en-US" smtClean="0"/>
              <a:t>2023/2/22</a:t>
            </a:fld>
            <a:endParaRPr lang="zh-CN" altLang="en-US"/>
          </a:p>
        </p:txBody>
      </p:sp>
      <p:sp>
        <p:nvSpPr>
          <p:cNvPr id="3" name="页脚占位符 2"/>
          <p:cNvSpPr>
            <a:spLocks noGrp="1"/>
          </p:cNvSpPr>
          <p:nvPr>
            <p:ph type="ftr" sz="quarter" idx="11"/>
          </p:nvPr>
        </p:nvSpPr>
        <p:spPr/>
        <p:txBody>
          <a:bodyPr/>
          <a:lstStyle/>
          <a:p>
            <a:r>
              <a:rPr lang="zh-CN" altLang="en-US"/>
              <a:t>计算中心</a:t>
            </a:r>
          </a:p>
        </p:txBody>
      </p:sp>
      <p:sp>
        <p:nvSpPr>
          <p:cNvPr id="4" name="灯片编号占位符 3"/>
          <p:cNvSpPr>
            <a:spLocks noGrp="1"/>
          </p:cNvSpPr>
          <p:nvPr>
            <p:ph type="sldNum" sz="quarter" idx="12"/>
          </p:nvPr>
        </p:nvSpPr>
        <p:spPr/>
        <p:txBody>
          <a:bodyPr/>
          <a:lstStyle/>
          <a:p>
            <a:fld id="{8583A359-1898-40DA-97F1-829FEB81900B}" type="slidenum">
              <a:rPr lang="zh-CN" altLang="en-US" smtClean="0"/>
              <a:t>‹#›</a:t>
            </a:fld>
            <a:endParaRPr lang="zh-CN" altLang="en-US"/>
          </a:p>
        </p:txBody>
      </p:sp>
    </p:spTree>
    <p:extLst>
      <p:ext uri="{BB962C8B-B14F-4D97-AF65-F5344CB8AC3E}">
        <p14:creationId xmlns:p14="http://schemas.microsoft.com/office/powerpoint/2010/main" val="127570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E301E89E-5A2B-4F01-A2E5-A71F7AF23881}" type="datetime1">
              <a:rPr lang="zh-CN" altLang="en-US" smtClean="0"/>
              <a:t>2023/2/22</a:t>
            </a:fld>
            <a:endParaRPr lang="zh-CN" altLang="en-US"/>
          </a:p>
        </p:txBody>
      </p:sp>
      <p:sp>
        <p:nvSpPr>
          <p:cNvPr id="6" name="页脚占位符 5"/>
          <p:cNvSpPr>
            <a:spLocks noGrp="1"/>
          </p:cNvSpPr>
          <p:nvPr>
            <p:ph type="ftr" sz="quarter" idx="11"/>
          </p:nvPr>
        </p:nvSpPr>
        <p:spPr/>
        <p:txBody>
          <a:bodyPr/>
          <a:lstStyle/>
          <a:p>
            <a:r>
              <a:rPr lang="zh-CN" altLang="en-US"/>
              <a:t>计算中心</a:t>
            </a:r>
          </a:p>
        </p:txBody>
      </p:sp>
      <p:sp>
        <p:nvSpPr>
          <p:cNvPr id="7" name="灯片编号占位符 6"/>
          <p:cNvSpPr>
            <a:spLocks noGrp="1"/>
          </p:cNvSpPr>
          <p:nvPr>
            <p:ph type="sldNum" sz="quarter" idx="12"/>
          </p:nvPr>
        </p:nvSpPr>
        <p:spPr/>
        <p:txBody>
          <a:bodyPr/>
          <a:lstStyle/>
          <a:p>
            <a:fld id="{8583A359-1898-40DA-97F1-829FEB81900B}" type="slidenum">
              <a:rPr lang="zh-CN" altLang="en-US" smtClean="0"/>
              <a:t>‹#›</a:t>
            </a:fld>
            <a:endParaRPr lang="zh-CN" altLang="en-US"/>
          </a:p>
        </p:txBody>
      </p:sp>
    </p:spTree>
    <p:extLst>
      <p:ext uri="{BB962C8B-B14F-4D97-AF65-F5344CB8AC3E}">
        <p14:creationId xmlns:p14="http://schemas.microsoft.com/office/powerpoint/2010/main" val="1632772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CD309728-2AC5-4EF8-A2AB-72DE2ADD3BF6}" type="datetime1">
              <a:rPr lang="zh-CN" altLang="en-US" smtClean="0"/>
              <a:t>2023/2/22</a:t>
            </a:fld>
            <a:endParaRPr lang="zh-CN" altLang="en-US"/>
          </a:p>
        </p:txBody>
      </p:sp>
      <p:sp>
        <p:nvSpPr>
          <p:cNvPr id="6" name="页脚占位符 5"/>
          <p:cNvSpPr>
            <a:spLocks noGrp="1"/>
          </p:cNvSpPr>
          <p:nvPr>
            <p:ph type="ftr" sz="quarter" idx="11"/>
          </p:nvPr>
        </p:nvSpPr>
        <p:spPr/>
        <p:txBody>
          <a:bodyPr/>
          <a:lstStyle/>
          <a:p>
            <a:r>
              <a:rPr lang="zh-CN" altLang="en-US"/>
              <a:t>计算中心</a:t>
            </a:r>
          </a:p>
        </p:txBody>
      </p:sp>
      <p:sp>
        <p:nvSpPr>
          <p:cNvPr id="7" name="灯片编号占位符 6"/>
          <p:cNvSpPr>
            <a:spLocks noGrp="1"/>
          </p:cNvSpPr>
          <p:nvPr>
            <p:ph type="sldNum" sz="quarter" idx="12"/>
          </p:nvPr>
        </p:nvSpPr>
        <p:spPr/>
        <p:txBody>
          <a:bodyPr/>
          <a:lstStyle/>
          <a:p>
            <a:fld id="{8583A359-1898-40DA-97F1-829FEB81900B}" type="slidenum">
              <a:rPr lang="zh-CN" altLang="en-US" smtClean="0"/>
              <a:t>‹#›</a:t>
            </a:fld>
            <a:endParaRPr lang="zh-CN" altLang="en-US"/>
          </a:p>
        </p:txBody>
      </p:sp>
    </p:spTree>
    <p:extLst>
      <p:ext uri="{BB962C8B-B14F-4D97-AF65-F5344CB8AC3E}">
        <p14:creationId xmlns:p14="http://schemas.microsoft.com/office/powerpoint/2010/main" val="275004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4615" y="6525345"/>
            <a:ext cx="12192000" cy="343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prstClr val="white"/>
              </a:solidFill>
              <a:latin typeface="隶书" pitchFamily="49" charset="-122"/>
              <a:ea typeface="隶书" pitchFamily="49" charset="-122"/>
            </a:endParaRPr>
          </a:p>
        </p:txBody>
      </p:sp>
      <p:sp>
        <p:nvSpPr>
          <p:cNvPr id="2" name="标题占位符 1"/>
          <p:cNvSpPr>
            <a:spLocks noGrp="1"/>
          </p:cNvSpPr>
          <p:nvPr>
            <p:ph type="title"/>
          </p:nvPr>
        </p:nvSpPr>
        <p:spPr>
          <a:xfrm>
            <a:off x="609600" y="620688"/>
            <a:ext cx="10972800" cy="79695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175787" y="6492876"/>
            <a:ext cx="3860800" cy="365125"/>
          </a:xfrm>
          <a:prstGeom prst="rect">
            <a:avLst/>
          </a:prstGeom>
        </p:spPr>
        <p:txBody>
          <a:bodyPr vert="horz" lIns="91440" tIns="45720" rIns="91440" bIns="45720" rtlCol="0" anchor="ctr"/>
          <a:lstStyle>
            <a:lvl1pPr algn="ctr">
              <a:defRPr sz="1200">
                <a:solidFill>
                  <a:schemeClr val="bg1"/>
                </a:solidFill>
                <a:latin typeface="隶书" pitchFamily="49" charset="-122"/>
                <a:ea typeface="隶书" pitchFamily="49" charset="-122"/>
              </a:defRPr>
            </a:lvl1pPr>
          </a:lstStyle>
          <a:p>
            <a:r>
              <a:rPr lang="zh-CN" altLang="en-US"/>
              <a:t>计算中心</a:t>
            </a:r>
          </a:p>
        </p:txBody>
      </p:sp>
      <p:sp>
        <p:nvSpPr>
          <p:cNvPr id="6" name="灯片编号占位符 5"/>
          <p:cNvSpPr>
            <a:spLocks noGrp="1"/>
          </p:cNvSpPr>
          <p:nvPr>
            <p:ph type="sldNum" sz="quarter" idx="4"/>
          </p:nvPr>
        </p:nvSpPr>
        <p:spPr>
          <a:xfrm>
            <a:off x="9264352" y="6492876"/>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83A359-1898-40DA-97F1-829FEB81900B}" type="slidenum">
              <a:rPr lang="zh-CN" altLang="en-US" smtClean="0"/>
              <a:t>‹#›</a:t>
            </a:fld>
            <a:endParaRPr lang="zh-CN" altLang="en-US"/>
          </a:p>
        </p:txBody>
      </p:sp>
    </p:spTree>
    <p:extLst>
      <p:ext uri="{BB962C8B-B14F-4D97-AF65-F5344CB8AC3E}">
        <p14:creationId xmlns:p14="http://schemas.microsoft.com/office/powerpoint/2010/main" val="39126713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p:txStyles>
    <p:titleStyle>
      <a:lvl1pPr algn="ctr" defTabSz="914400" rtl="0" eaLnBrk="1" latinLnBrk="0" hangingPunct="1">
        <a:spcBef>
          <a:spcPct val="0"/>
        </a:spcBef>
        <a:buNone/>
        <a:defRPr sz="4400" kern="1200">
          <a:solidFill>
            <a:schemeClr val="tx1"/>
          </a:solidFill>
          <a:latin typeface="隶书" pitchFamily="49" charset="-122"/>
          <a:ea typeface="隶书" pitchFamily="49" charset="-122"/>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华文楷体" pitchFamily="2" charset="-122"/>
          <a:ea typeface="华文楷体" pitchFamily="2"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3ED50-86C4-4513-9981-CA339D427E92}"/>
              </a:ext>
            </a:extLst>
          </p:cNvPr>
          <p:cNvSpPr>
            <a:spLocks noGrp="1"/>
          </p:cNvSpPr>
          <p:nvPr>
            <p:ph type="ctrTitle"/>
          </p:nvPr>
        </p:nvSpPr>
        <p:spPr/>
        <p:txBody>
          <a:bodyPr/>
          <a:lstStyle/>
          <a:p>
            <a:r>
              <a:rPr lang="zh-CN" altLang="en-US" dirty="0"/>
              <a:t>视频处理与广告</a:t>
            </a:r>
            <a:r>
              <a:rPr lang="en-US" altLang="zh-CN" dirty="0"/>
              <a:t>—Premiere</a:t>
            </a:r>
            <a:endParaRPr lang="zh-CN" altLang="en-US" dirty="0"/>
          </a:p>
        </p:txBody>
      </p:sp>
      <p:sp>
        <p:nvSpPr>
          <p:cNvPr id="3" name="副标题 2">
            <a:extLst>
              <a:ext uri="{FF2B5EF4-FFF2-40B4-BE49-F238E27FC236}">
                <a16:creationId xmlns:a16="http://schemas.microsoft.com/office/drawing/2014/main" id="{A6C22A26-5A00-4A32-B52F-1C99FCC37877}"/>
              </a:ext>
            </a:extLst>
          </p:cNvPr>
          <p:cNvSpPr>
            <a:spLocks noGrp="1"/>
          </p:cNvSpPr>
          <p:nvPr>
            <p:ph type="subTitle" idx="1"/>
          </p:nvPr>
        </p:nvSpPr>
        <p:spPr>
          <a:xfrm>
            <a:off x="3071664" y="3068960"/>
            <a:ext cx="5400600" cy="1752600"/>
          </a:xfrm>
        </p:spPr>
        <p:txBody>
          <a:bodyPr/>
          <a:lstStyle/>
          <a:p>
            <a:pPr algn="l"/>
            <a:r>
              <a:rPr lang="zh-CN" altLang="en-US" dirty="0"/>
              <a:t>授课教师：张桂芳</a:t>
            </a:r>
            <a:endParaRPr lang="en-US" altLang="zh-CN" dirty="0"/>
          </a:p>
          <a:p>
            <a:pPr algn="l"/>
            <a:r>
              <a:rPr lang="zh-CN" altLang="en-US" dirty="0"/>
              <a:t>电子邮箱：</a:t>
            </a:r>
            <a:r>
              <a:rPr lang="en-US" altLang="zh-CN" dirty="0"/>
              <a:t>zgf0109@126.com</a:t>
            </a:r>
          </a:p>
        </p:txBody>
      </p:sp>
      <p:sp>
        <p:nvSpPr>
          <p:cNvPr id="4" name="页脚占位符 3">
            <a:extLst>
              <a:ext uri="{FF2B5EF4-FFF2-40B4-BE49-F238E27FC236}">
                <a16:creationId xmlns:a16="http://schemas.microsoft.com/office/drawing/2014/main" id="{4E190952-9F1D-4EF0-8575-2745BC70B2A4}"/>
              </a:ext>
            </a:extLst>
          </p:cNvPr>
          <p:cNvSpPr>
            <a:spLocks noGrp="1"/>
          </p:cNvSpPr>
          <p:nvPr>
            <p:ph type="ftr" sz="quarter" idx="11"/>
          </p:nvPr>
        </p:nvSpPr>
        <p:spPr/>
        <p:txBody>
          <a:bodyPr/>
          <a:lstStyle/>
          <a:p>
            <a:r>
              <a:rPr lang="zh-CN" altLang="en-US"/>
              <a:t>计算中心</a:t>
            </a:r>
          </a:p>
        </p:txBody>
      </p:sp>
      <p:sp>
        <p:nvSpPr>
          <p:cNvPr id="5" name="灯片编号占位符 4">
            <a:extLst>
              <a:ext uri="{FF2B5EF4-FFF2-40B4-BE49-F238E27FC236}">
                <a16:creationId xmlns:a16="http://schemas.microsoft.com/office/drawing/2014/main" id="{6610DDFF-DA1E-47AB-AC46-AEAB81EDDDED}"/>
              </a:ext>
            </a:extLst>
          </p:cNvPr>
          <p:cNvSpPr>
            <a:spLocks noGrp="1"/>
          </p:cNvSpPr>
          <p:nvPr>
            <p:ph type="sldNum" sz="quarter" idx="12"/>
          </p:nvPr>
        </p:nvSpPr>
        <p:spPr/>
        <p:txBody>
          <a:bodyPr/>
          <a:lstStyle/>
          <a:p>
            <a:fld id="{8583A359-1898-40DA-97F1-829FEB81900B}" type="slidenum">
              <a:rPr lang="zh-CN" altLang="en-US" smtClean="0"/>
              <a:t>1</a:t>
            </a:fld>
            <a:endParaRPr lang="zh-CN" altLang="en-US"/>
          </a:p>
        </p:txBody>
      </p:sp>
    </p:spTree>
    <p:extLst>
      <p:ext uri="{BB962C8B-B14F-4D97-AF65-F5344CB8AC3E}">
        <p14:creationId xmlns:p14="http://schemas.microsoft.com/office/powerpoint/2010/main" val="973180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AAF45F-0CF2-4D9B-A7EB-12337BE92FBB}"/>
              </a:ext>
            </a:extLst>
          </p:cNvPr>
          <p:cNvSpPr>
            <a:spLocks noGrp="1"/>
          </p:cNvSpPr>
          <p:nvPr>
            <p:ph type="title"/>
          </p:nvPr>
        </p:nvSpPr>
        <p:spPr/>
        <p:txBody>
          <a:bodyPr/>
          <a:lstStyle/>
          <a:p>
            <a:r>
              <a:rPr lang="zh-CN" altLang="en-US" dirty="0"/>
              <a:t>常用的影视编辑基础术语</a:t>
            </a:r>
          </a:p>
        </p:txBody>
      </p:sp>
      <p:sp>
        <p:nvSpPr>
          <p:cNvPr id="3" name="内容占位符 2">
            <a:extLst>
              <a:ext uri="{FF2B5EF4-FFF2-40B4-BE49-F238E27FC236}">
                <a16:creationId xmlns:a16="http://schemas.microsoft.com/office/drawing/2014/main" id="{8315D871-9C7F-4951-9E93-5BB3AEE1BADC}"/>
              </a:ext>
            </a:extLst>
          </p:cNvPr>
          <p:cNvSpPr>
            <a:spLocks noGrp="1"/>
          </p:cNvSpPr>
          <p:nvPr>
            <p:ph idx="1"/>
          </p:nvPr>
        </p:nvSpPr>
        <p:spPr/>
        <p:txBody>
          <a:bodyPr>
            <a:normAutofit fontScale="92500" lnSpcReduction="20000"/>
          </a:bodyPr>
          <a:lstStyle/>
          <a:p>
            <a:r>
              <a:rPr lang="zh-CN" altLang="en-US" dirty="0">
                <a:solidFill>
                  <a:srgbClr val="FF0000"/>
                </a:solidFill>
              </a:rPr>
              <a:t>模拟信号</a:t>
            </a:r>
            <a:r>
              <a:rPr lang="zh-CN" altLang="en-US" dirty="0"/>
              <a:t>：指非数字信号。大多数录像带使用的是模拟信号，而计算机则使用的是数字信号，用</a:t>
            </a:r>
            <a:r>
              <a:rPr lang="en-US" altLang="zh-CN" dirty="0"/>
              <a:t>1</a:t>
            </a:r>
            <a:r>
              <a:rPr lang="zh-CN" altLang="en-US" dirty="0"/>
              <a:t>和</a:t>
            </a:r>
            <a:r>
              <a:rPr lang="en-US" altLang="zh-CN" dirty="0"/>
              <a:t>0</a:t>
            </a:r>
            <a:r>
              <a:rPr lang="zh-CN" altLang="en-US" dirty="0"/>
              <a:t>处理信息。</a:t>
            </a:r>
          </a:p>
          <a:p>
            <a:r>
              <a:rPr lang="zh-CN" altLang="en-US" dirty="0">
                <a:solidFill>
                  <a:srgbClr val="FF0000"/>
                </a:solidFill>
              </a:rPr>
              <a:t>时间码</a:t>
            </a:r>
            <a:r>
              <a:rPr lang="zh-CN" altLang="en-US" dirty="0"/>
              <a:t>：时间码是指用数字的方法表示视频文件的一个点相对于整个视频或视频片段的位置。时间码可以用于做精确的视频编辑。</a:t>
            </a:r>
          </a:p>
          <a:p>
            <a:pPr lvl="1"/>
            <a:r>
              <a:rPr lang="zh-CN" altLang="en-US" dirty="0"/>
              <a:t>国际上采用</a:t>
            </a:r>
            <a:r>
              <a:rPr lang="en-US" altLang="zh-CN" dirty="0">
                <a:solidFill>
                  <a:srgbClr val="FF0000"/>
                </a:solidFill>
              </a:rPr>
              <a:t>SMPTE</a:t>
            </a:r>
            <a:r>
              <a:rPr lang="zh-CN" altLang="en-US" dirty="0"/>
              <a:t>时间代码给每一帧视频图像编号。</a:t>
            </a:r>
          </a:p>
          <a:p>
            <a:pPr lvl="1"/>
            <a:r>
              <a:rPr lang="en-US" altLang="zh-CN" dirty="0"/>
              <a:t>SMPTE</a:t>
            </a:r>
            <a:r>
              <a:rPr lang="zh-CN" altLang="en-US" dirty="0"/>
              <a:t>时码的表示方法：</a:t>
            </a:r>
          </a:p>
          <a:p>
            <a:pPr marL="457200" lvl="1" indent="0">
              <a:buNone/>
            </a:pPr>
            <a:r>
              <a:rPr lang="zh-CN" altLang="en-US" dirty="0">
                <a:solidFill>
                  <a:srgbClr val="FF0000"/>
                </a:solidFill>
              </a:rPr>
              <a:t>小时（</a:t>
            </a:r>
            <a:r>
              <a:rPr lang="en-US" altLang="zh-CN" dirty="0">
                <a:solidFill>
                  <a:srgbClr val="FF0000"/>
                </a:solidFill>
              </a:rPr>
              <a:t>h</a:t>
            </a:r>
            <a:r>
              <a:rPr lang="zh-CN" altLang="en-US" dirty="0">
                <a:solidFill>
                  <a:srgbClr val="FF0000"/>
                </a:solidFill>
              </a:rPr>
              <a:t>）：分（</a:t>
            </a:r>
            <a:r>
              <a:rPr lang="en-US" altLang="zh-CN" dirty="0">
                <a:solidFill>
                  <a:srgbClr val="FF0000"/>
                </a:solidFill>
              </a:rPr>
              <a:t>m</a:t>
            </a:r>
            <a:r>
              <a:rPr lang="zh-CN" altLang="en-US" dirty="0">
                <a:solidFill>
                  <a:srgbClr val="FF0000"/>
                </a:solidFill>
              </a:rPr>
              <a:t>）：秒（</a:t>
            </a:r>
            <a:r>
              <a:rPr lang="en-US" altLang="zh-CN" dirty="0">
                <a:solidFill>
                  <a:srgbClr val="FF0000"/>
                </a:solidFill>
              </a:rPr>
              <a:t>s</a:t>
            </a:r>
            <a:r>
              <a:rPr lang="zh-CN" altLang="en-US" dirty="0">
                <a:solidFill>
                  <a:srgbClr val="FF0000"/>
                </a:solidFill>
              </a:rPr>
              <a:t>）：帧（</a:t>
            </a:r>
            <a:r>
              <a:rPr lang="en-US" altLang="zh-CN" dirty="0">
                <a:solidFill>
                  <a:srgbClr val="FF0000"/>
                </a:solidFill>
              </a:rPr>
              <a:t>f</a:t>
            </a:r>
            <a:r>
              <a:rPr lang="zh-CN" altLang="en-US" dirty="0">
                <a:solidFill>
                  <a:srgbClr val="FF0000"/>
                </a:solidFill>
              </a:rPr>
              <a:t>）</a:t>
            </a:r>
          </a:p>
          <a:p>
            <a:pPr marL="457200" lvl="1" indent="0">
              <a:buNone/>
            </a:pPr>
            <a:r>
              <a:rPr lang="zh-CN" altLang="en-US" dirty="0"/>
              <a:t>如   </a:t>
            </a:r>
            <a:r>
              <a:rPr lang="en-US" altLang="zh-CN" i="1" dirty="0">
                <a:solidFill>
                  <a:srgbClr val="0070C0"/>
                </a:solidFill>
              </a:rPr>
              <a:t>00:25:10:15</a:t>
            </a:r>
          </a:p>
          <a:p>
            <a:r>
              <a:rPr lang="zh-CN" altLang="en-US" dirty="0">
                <a:solidFill>
                  <a:srgbClr val="FF0000"/>
                </a:solidFill>
              </a:rPr>
              <a:t>渲染</a:t>
            </a:r>
            <a:r>
              <a:rPr lang="zh-CN" altLang="en-US" dirty="0"/>
              <a:t>：应用转场和其他效果之后，对每帧的图像进行重新优化的过程，可以在时间线上实时平滑预览，便于编辑，导出影片的时候速度也会快一些。</a:t>
            </a:r>
            <a:endParaRPr lang="en-US" altLang="zh-CN" dirty="0"/>
          </a:p>
          <a:p>
            <a:pPr lvl="1"/>
            <a:r>
              <a:rPr lang="zh-CN" altLang="en-US" dirty="0"/>
              <a:t>渲染的作用主要是能够保证使用者在编辑时更流畅，但是如果设备硬件设备配置较高，就不用渲染。</a:t>
            </a:r>
          </a:p>
        </p:txBody>
      </p:sp>
      <p:sp>
        <p:nvSpPr>
          <p:cNvPr id="4" name="页脚占位符 3">
            <a:extLst>
              <a:ext uri="{FF2B5EF4-FFF2-40B4-BE49-F238E27FC236}">
                <a16:creationId xmlns:a16="http://schemas.microsoft.com/office/drawing/2014/main" id="{D87FA421-BAD0-4922-AE33-207D78B4DC69}"/>
              </a:ext>
            </a:extLst>
          </p:cNvPr>
          <p:cNvSpPr>
            <a:spLocks noGrp="1"/>
          </p:cNvSpPr>
          <p:nvPr>
            <p:ph type="ftr" sz="quarter" idx="11"/>
          </p:nvPr>
        </p:nvSpPr>
        <p:spPr/>
        <p:txBody>
          <a:bodyPr/>
          <a:lstStyle/>
          <a:p>
            <a:r>
              <a:rPr lang="zh-CN" altLang="en-US"/>
              <a:t>计算中心</a:t>
            </a:r>
          </a:p>
        </p:txBody>
      </p:sp>
      <p:sp>
        <p:nvSpPr>
          <p:cNvPr id="5" name="灯片编号占位符 4">
            <a:extLst>
              <a:ext uri="{FF2B5EF4-FFF2-40B4-BE49-F238E27FC236}">
                <a16:creationId xmlns:a16="http://schemas.microsoft.com/office/drawing/2014/main" id="{D225AF32-727C-42BE-97B7-49DC6345A896}"/>
              </a:ext>
            </a:extLst>
          </p:cNvPr>
          <p:cNvSpPr>
            <a:spLocks noGrp="1"/>
          </p:cNvSpPr>
          <p:nvPr>
            <p:ph type="sldNum" sz="quarter" idx="12"/>
          </p:nvPr>
        </p:nvSpPr>
        <p:spPr/>
        <p:txBody>
          <a:bodyPr/>
          <a:lstStyle/>
          <a:p>
            <a:fld id="{8583A359-1898-40DA-97F1-829FEB81900B}" type="slidenum">
              <a:rPr lang="zh-CN" altLang="en-US" smtClean="0"/>
              <a:pPr/>
              <a:t>10</a:t>
            </a:fld>
            <a:endParaRPr lang="zh-CN" altLang="en-US" dirty="0"/>
          </a:p>
        </p:txBody>
      </p:sp>
    </p:spTree>
    <p:extLst>
      <p:ext uri="{BB962C8B-B14F-4D97-AF65-F5344CB8AC3E}">
        <p14:creationId xmlns:p14="http://schemas.microsoft.com/office/powerpoint/2010/main" val="2100655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B36954-BB67-491C-ACD6-B8F1FBDDC1A0}"/>
              </a:ext>
            </a:extLst>
          </p:cNvPr>
          <p:cNvSpPr>
            <a:spLocks noGrp="1"/>
          </p:cNvSpPr>
          <p:nvPr>
            <p:ph type="title"/>
          </p:nvPr>
        </p:nvSpPr>
        <p:spPr/>
        <p:txBody>
          <a:bodyPr/>
          <a:lstStyle/>
          <a:p>
            <a:r>
              <a:rPr lang="zh-CN" altLang="en-US" dirty="0"/>
              <a:t>常用的影视编辑基础术语</a:t>
            </a:r>
          </a:p>
        </p:txBody>
      </p:sp>
      <p:sp>
        <p:nvSpPr>
          <p:cNvPr id="3" name="内容占位符 2">
            <a:extLst>
              <a:ext uri="{FF2B5EF4-FFF2-40B4-BE49-F238E27FC236}">
                <a16:creationId xmlns:a16="http://schemas.microsoft.com/office/drawing/2014/main" id="{E09914BC-2DA5-4101-A551-E367FCF8E8C1}"/>
              </a:ext>
            </a:extLst>
          </p:cNvPr>
          <p:cNvSpPr>
            <a:spLocks noGrp="1"/>
          </p:cNvSpPr>
          <p:nvPr>
            <p:ph idx="1"/>
          </p:nvPr>
        </p:nvSpPr>
        <p:spPr/>
        <p:txBody>
          <a:bodyPr/>
          <a:lstStyle/>
          <a:p>
            <a:r>
              <a:rPr lang="zh-CN" altLang="en-US" dirty="0">
                <a:solidFill>
                  <a:srgbClr val="FF0000"/>
                </a:solidFill>
              </a:rPr>
              <a:t>制式</a:t>
            </a:r>
            <a:r>
              <a:rPr lang="zh-CN" altLang="en-US" dirty="0"/>
              <a:t>：指传送电视信号所采用的技术标准。</a:t>
            </a:r>
          </a:p>
          <a:p>
            <a:endParaRPr lang="zh-CN" altLang="en-US" dirty="0"/>
          </a:p>
        </p:txBody>
      </p:sp>
      <p:sp>
        <p:nvSpPr>
          <p:cNvPr id="4" name="页脚占位符 3">
            <a:extLst>
              <a:ext uri="{FF2B5EF4-FFF2-40B4-BE49-F238E27FC236}">
                <a16:creationId xmlns:a16="http://schemas.microsoft.com/office/drawing/2014/main" id="{8DE3CBCB-1062-4816-8254-5C522DA12DAD}"/>
              </a:ext>
            </a:extLst>
          </p:cNvPr>
          <p:cNvSpPr>
            <a:spLocks noGrp="1"/>
          </p:cNvSpPr>
          <p:nvPr>
            <p:ph type="ftr" sz="quarter" idx="11"/>
          </p:nvPr>
        </p:nvSpPr>
        <p:spPr/>
        <p:txBody>
          <a:bodyPr/>
          <a:lstStyle/>
          <a:p>
            <a:r>
              <a:rPr lang="zh-CN" altLang="en-US"/>
              <a:t>计算中心</a:t>
            </a:r>
          </a:p>
        </p:txBody>
      </p:sp>
      <p:sp>
        <p:nvSpPr>
          <p:cNvPr id="5" name="灯片编号占位符 4">
            <a:extLst>
              <a:ext uri="{FF2B5EF4-FFF2-40B4-BE49-F238E27FC236}">
                <a16:creationId xmlns:a16="http://schemas.microsoft.com/office/drawing/2014/main" id="{DFBD8661-0E07-4714-9DB8-A640A289BC60}"/>
              </a:ext>
            </a:extLst>
          </p:cNvPr>
          <p:cNvSpPr>
            <a:spLocks noGrp="1"/>
          </p:cNvSpPr>
          <p:nvPr>
            <p:ph type="sldNum" sz="quarter" idx="12"/>
          </p:nvPr>
        </p:nvSpPr>
        <p:spPr/>
        <p:txBody>
          <a:bodyPr/>
          <a:lstStyle/>
          <a:p>
            <a:fld id="{8583A359-1898-40DA-97F1-829FEB81900B}" type="slidenum">
              <a:rPr lang="zh-CN" altLang="en-US" smtClean="0"/>
              <a:pPr/>
              <a:t>11</a:t>
            </a:fld>
            <a:endParaRPr lang="zh-CN" altLang="en-US" dirty="0"/>
          </a:p>
        </p:txBody>
      </p:sp>
      <p:graphicFrame>
        <p:nvGraphicFramePr>
          <p:cNvPr id="6" name="表格 5">
            <a:extLst>
              <a:ext uri="{FF2B5EF4-FFF2-40B4-BE49-F238E27FC236}">
                <a16:creationId xmlns:a16="http://schemas.microsoft.com/office/drawing/2014/main" id="{43B2CA47-9F6F-451C-9F3A-5A408D1DB7A6}"/>
              </a:ext>
            </a:extLst>
          </p:cNvPr>
          <p:cNvGraphicFramePr>
            <a:graphicFrameLocks noGrp="1"/>
          </p:cNvGraphicFramePr>
          <p:nvPr>
            <p:extLst>
              <p:ext uri="{D42A27DB-BD31-4B8C-83A1-F6EECF244321}">
                <p14:modId xmlns:p14="http://schemas.microsoft.com/office/powerpoint/2010/main" val="3241572961"/>
              </p:ext>
            </p:extLst>
          </p:nvPr>
        </p:nvGraphicFramePr>
        <p:xfrm>
          <a:off x="1973542" y="2583022"/>
          <a:ext cx="8244916" cy="2560320"/>
        </p:xfrm>
        <a:graphic>
          <a:graphicData uri="http://schemas.openxmlformats.org/drawingml/2006/table">
            <a:tbl>
              <a:tblPr firstRow="1" bandRow="1">
                <a:tableStyleId>{5C22544A-7EE6-4342-B048-85BDC9FD1C3A}</a:tableStyleId>
              </a:tblPr>
              <a:tblGrid>
                <a:gridCol w="1133726">
                  <a:extLst>
                    <a:ext uri="{9D8B030D-6E8A-4147-A177-3AD203B41FA5}">
                      <a16:colId xmlns:a16="http://schemas.microsoft.com/office/drawing/2014/main" val="20000"/>
                    </a:ext>
                  </a:extLst>
                </a:gridCol>
                <a:gridCol w="5202978">
                  <a:extLst>
                    <a:ext uri="{9D8B030D-6E8A-4147-A177-3AD203B41FA5}">
                      <a16:colId xmlns:a16="http://schemas.microsoft.com/office/drawing/2014/main" val="20001"/>
                    </a:ext>
                  </a:extLst>
                </a:gridCol>
                <a:gridCol w="1908212">
                  <a:extLst>
                    <a:ext uri="{9D8B030D-6E8A-4147-A177-3AD203B41FA5}">
                      <a16:colId xmlns:a16="http://schemas.microsoft.com/office/drawing/2014/main" val="20002"/>
                    </a:ext>
                  </a:extLst>
                </a:gridCol>
              </a:tblGrid>
              <a:tr h="370840">
                <a:tc>
                  <a:txBody>
                    <a:bodyPr/>
                    <a:lstStyle/>
                    <a:p>
                      <a:r>
                        <a:rPr lang="zh-CN" altLang="en-US" sz="2400" dirty="0"/>
                        <a:t>制式</a:t>
                      </a:r>
                    </a:p>
                  </a:txBody>
                  <a:tcPr/>
                </a:tc>
                <a:tc>
                  <a:txBody>
                    <a:bodyPr/>
                    <a:lstStyle/>
                    <a:p>
                      <a:r>
                        <a:rPr lang="zh-CN" altLang="en-US" sz="2400" dirty="0"/>
                        <a:t>国家地区</a:t>
                      </a:r>
                    </a:p>
                  </a:txBody>
                  <a:tcPr/>
                </a:tc>
                <a:tc>
                  <a:txBody>
                    <a:bodyPr/>
                    <a:lstStyle/>
                    <a:p>
                      <a:r>
                        <a:rPr lang="zh-CN" altLang="en-US" sz="2400" dirty="0"/>
                        <a:t>帧速率（隔行扫描）</a:t>
                      </a:r>
                    </a:p>
                  </a:txBody>
                  <a:tcPr/>
                </a:tc>
                <a:extLst>
                  <a:ext uri="{0D108BD9-81ED-4DB2-BD59-A6C34878D82A}">
                    <a16:rowId xmlns:a16="http://schemas.microsoft.com/office/drawing/2014/main" val="10000"/>
                  </a:ext>
                </a:extLst>
              </a:tr>
              <a:tr h="370840">
                <a:tc>
                  <a:txBody>
                    <a:bodyPr/>
                    <a:lstStyle/>
                    <a:p>
                      <a:r>
                        <a:rPr lang="en-US" altLang="zh-CN" sz="2400" dirty="0"/>
                        <a:t>NTSC</a:t>
                      </a:r>
                      <a:endParaRPr lang="zh-CN" altLang="en-US" sz="2400" dirty="0"/>
                    </a:p>
                  </a:txBody>
                  <a:tcPr/>
                </a:tc>
                <a:tc>
                  <a:txBody>
                    <a:bodyPr/>
                    <a:lstStyle/>
                    <a:p>
                      <a:r>
                        <a:rPr lang="zh-CN" altLang="en-US" sz="2400" dirty="0"/>
                        <a:t>美国、加拿大、韩国、日本、墨西哥</a:t>
                      </a:r>
                    </a:p>
                  </a:txBody>
                  <a:tcPr/>
                </a:tc>
                <a:tc>
                  <a:txBody>
                    <a:bodyPr/>
                    <a:lstStyle/>
                    <a:p>
                      <a:r>
                        <a:rPr lang="en-US" altLang="zh-CN" sz="2400" dirty="0"/>
                        <a:t>29.97</a:t>
                      </a:r>
                      <a:r>
                        <a:rPr lang="zh-CN" altLang="en-US" sz="2400" dirty="0"/>
                        <a:t>帧</a:t>
                      </a:r>
                      <a:r>
                        <a:rPr lang="en-US" altLang="zh-CN" sz="2400" dirty="0"/>
                        <a:t>/</a:t>
                      </a:r>
                      <a:r>
                        <a:rPr lang="zh-CN" altLang="en-US" sz="2400" dirty="0"/>
                        <a:t>秒</a:t>
                      </a:r>
                    </a:p>
                  </a:txBody>
                  <a:tcPr/>
                </a:tc>
                <a:extLst>
                  <a:ext uri="{0D108BD9-81ED-4DB2-BD59-A6C34878D82A}">
                    <a16:rowId xmlns:a16="http://schemas.microsoft.com/office/drawing/2014/main" val="10001"/>
                  </a:ext>
                </a:extLst>
              </a:tr>
              <a:tr h="370840">
                <a:tc>
                  <a:txBody>
                    <a:bodyPr/>
                    <a:lstStyle/>
                    <a:p>
                      <a:r>
                        <a:rPr lang="en-US" altLang="zh-CN" sz="2400" dirty="0"/>
                        <a:t>PAL</a:t>
                      </a:r>
                      <a:endParaRPr lang="zh-CN" altLang="en-US" sz="2400" dirty="0"/>
                    </a:p>
                  </a:txBody>
                  <a:tcPr/>
                </a:tc>
                <a:tc>
                  <a:txBody>
                    <a:bodyPr/>
                    <a:lstStyle/>
                    <a:p>
                      <a:r>
                        <a:rPr lang="zh-CN" altLang="en-US" sz="2400" dirty="0"/>
                        <a:t>中国、澳大利亚、欧洲大部分国家、南美洲国家</a:t>
                      </a:r>
                    </a:p>
                  </a:txBody>
                  <a:tcPr/>
                </a:tc>
                <a:tc>
                  <a:txBody>
                    <a:bodyPr/>
                    <a:lstStyle/>
                    <a:p>
                      <a:r>
                        <a:rPr lang="en-US" altLang="zh-CN" sz="2400" dirty="0"/>
                        <a:t>25</a:t>
                      </a:r>
                      <a:r>
                        <a:rPr lang="zh-CN" altLang="en-US" sz="2400" dirty="0"/>
                        <a:t>帧</a:t>
                      </a:r>
                      <a:r>
                        <a:rPr lang="en-US" altLang="zh-CN" sz="2400" dirty="0"/>
                        <a:t>/</a:t>
                      </a:r>
                      <a:r>
                        <a:rPr lang="zh-CN" altLang="en-US" sz="2400" dirty="0"/>
                        <a:t>秒</a:t>
                      </a:r>
                    </a:p>
                  </a:txBody>
                  <a:tcPr/>
                </a:tc>
                <a:extLst>
                  <a:ext uri="{0D108BD9-81ED-4DB2-BD59-A6C34878D82A}">
                    <a16:rowId xmlns:a16="http://schemas.microsoft.com/office/drawing/2014/main" val="10002"/>
                  </a:ext>
                </a:extLst>
              </a:tr>
              <a:tr h="240674">
                <a:tc>
                  <a:txBody>
                    <a:bodyPr/>
                    <a:lstStyle/>
                    <a:p>
                      <a:r>
                        <a:rPr lang="en-US" altLang="zh-CN" sz="2400" dirty="0"/>
                        <a:t>SECAM</a:t>
                      </a:r>
                      <a:endParaRPr lang="zh-CN" altLang="en-US" sz="2400" dirty="0"/>
                    </a:p>
                  </a:txBody>
                  <a:tcPr/>
                </a:tc>
                <a:tc>
                  <a:txBody>
                    <a:bodyPr/>
                    <a:lstStyle/>
                    <a:p>
                      <a:r>
                        <a:rPr lang="zh-CN" altLang="en-US" sz="2400" dirty="0"/>
                        <a:t>法国以及部分非洲地区</a:t>
                      </a:r>
                    </a:p>
                  </a:txBody>
                  <a:tcPr/>
                </a:tc>
                <a:tc>
                  <a:txBody>
                    <a:bodyPr/>
                    <a:lstStyle/>
                    <a:p>
                      <a:r>
                        <a:rPr lang="en-US" altLang="zh-CN" sz="2400" dirty="0"/>
                        <a:t>25</a:t>
                      </a:r>
                      <a:r>
                        <a:rPr lang="zh-CN" altLang="en-US" sz="2400" dirty="0"/>
                        <a:t>帧</a:t>
                      </a:r>
                      <a:r>
                        <a:rPr lang="en-US" altLang="zh-CN" sz="2400" dirty="0"/>
                        <a:t>/</a:t>
                      </a:r>
                      <a:r>
                        <a:rPr lang="zh-CN" altLang="en-US" sz="2400" dirty="0"/>
                        <a:t>秒</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2253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AC78B4-0022-4AB2-A404-0A7A31FDA93F}"/>
              </a:ext>
            </a:extLst>
          </p:cNvPr>
          <p:cNvSpPr>
            <a:spLocks noGrp="1"/>
          </p:cNvSpPr>
          <p:nvPr>
            <p:ph type="title"/>
          </p:nvPr>
        </p:nvSpPr>
        <p:spPr/>
        <p:txBody>
          <a:bodyPr/>
          <a:lstStyle/>
          <a:p>
            <a:r>
              <a:rPr lang="zh-CN" altLang="en-US" dirty="0"/>
              <a:t>常用的影视编辑基础术语</a:t>
            </a:r>
          </a:p>
        </p:txBody>
      </p:sp>
      <p:sp>
        <p:nvSpPr>
          <p:cNvPr id="3" name="内容占位符 2">
            <a:extLst>
              <a:ext uri="{FF2B5EF4-FFF2-40B4-BE49-F238E27FC236}">
                <a16:creationId xmlns:a16="http://schemas.microsoft.com/office/drawing/2014/main" id="{2CE619CE-094B-4DD7-B22A-036DD87540A7}"/>
              </a:ext>
            </a:extLst>
          </p:cNvPr>
          <p:cNvSpPr>
            <a:spLocks noGrp="1"/>
          </p:cNvSpPr>
          <p:nvPr>
            <p:ph idx="1"/>
          </p:nvPr>
        </p:nvSpPr>
        <p:spPr/>
        <p:txBody>
          <a:bodyPr/>
          <a:lstStyle/>
          <a:p>
            <a:r>
              <a:rPr lang="zh-CN" altLang="en-US" dirty="0">
                <a:solidFill>
                  <a:srgbClr val="FF0000"/>
                </a:solidFill>
              </a:rPr>
              <a:t>节奏</a:t>
            </a:r>
            <a:r>
              <a:rPr lang="zh-CN" altLang="en-US" dirty="0"/>
              <a:t>：一部好片子的形成大多数源于节奏。视频与音频紧密结合，使人们在观看某部片子的时候，不但有情感的波动，还要看出对这部片子整体有个感觉，这就是节奏的魅力，它是音频与视频的完美结合。节奏是在整体片子的感觉基础上而形成的，它也象征一部片子的完整性。</a:t>
            </a:r>
          </a:p>
          <a:p>
            <a:endParaRPr lang="zh-CN" altLang="en-US" dirty="0"/>
          </a:p>
        </p:txBody>
      </p:sp>
      <p:sp>
        <p:nvSpPr>
          <p:cNvPr id="4" name="页脚占位符 3">
            <a:extLst>
              <a:ext uri="{FF2B5EF4-FFF2-40B4-BE49-F238E27FC236}">
                <a16:creationId xmlns:a16="http://schemas.microsoft.com/office/drawing/2014/main" id="{2F3B5C9A-6175-400B-8A82-DDD523F2E411}"/>
              </a:ext>
            </a:extLst>
          </p:cNvPr>
          <p:cNvSpPr>
            <a:spLocks noGrp="1"/>
          </p:cNvSpPr>
          <p:nvPr>
            <p:ph type="ftr" sz="quarter" idx="11"/>
          </p:nvPr>
        </p:nvSpPr>
        <p:spPr/>
        <p:txBody>
          <a:bodyPr/>
          <a:lstStyle/>
          <a:p>
            <a:r>
              <a:rPr lang="zh-CN" altLang="en-US"/>
              <a:t>计算中心</a:t>
            </a:r>
          </a:p>
        </p:txBody>
      </p:sp>
      <p:sp>
        <p:nvSpPr>
          <p:cNvPr id="5" name="灯片编号占位符 4">
            <a:extLst>
              <a:ext uri="{FF2B5EF4-FFF2-40B4-BE49-F238E27FC236}">
                <a16:creationId xmlns:a16="http://schemas.microsoft.com/office/drawing/2014/main" id="{8A358DD3-AFE0-45FA-86D6-42AEBE65181C}"/>
              </a:ext>
            </a:extLst>
          </p:cNvPr>
          <p:cNvSpPr>
            <a:spLocks noGrp="1"/>
          </p:cNvSpPr>
          <p:nvPr>
            <p:ph type="sldNum" sz="quarter" idx="12"/>
          </p:nvPr>
        </p:nvSpPr>
        <p:spPr/>
        <p:txBody>
          <a:bodyPr/>
          <a:lstStyle/>
          <a:p>
            <a:fld id="{8583A359-1898-40DA-97F1-829FEB81900B}" type="slidenum">
              <a:rPr lang="zh-CN" altLang="en-US" smtClean="0"/>
              <a:pPr/>
              <a:t>12</a:t>
            </a:fld>
            <a:endParaRPr lang="zh-CN" altLang="en-US" dirty="0"/>
          </a:p>
        </p:txBody>
      </p:sp>
    </p:spTree>
    <p:extLst>
      <p:ext uri="{BB962C8B-B14F-4D97-AF65-F5344CB8AC3E}">
        <p14:creationId xmlns:p14="http://schemas.microsoft.com/office/powerpoint/2010/main" val="3449625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F5DF92-10C0-492E-91C9-436FB4AAA999}"/>
              </a:ext>
            </a:extLst>
          </p:cNvPr>
          <p:cNvSpPr>
            <a:spLocks noGrp="1"/>
          </p:cNvSpPr>
          <p:nvPr>
            <p:ph type="title"/>
          </p:nvPr>
        </p:nvSpPr>
        <p:spPr/>
        <p:txBody>
          <a:bodyPr/>
          <a:lstStyle/>
          <a:p>
            <a:r>
              <a:rPr lang="zh-CN" altLang="en-US" dirty="0"/>
              <a:t>常用的影视编辑基础术语</a:t>
            </a:r>
          </a:p>
        </p:txBody>
      </p:sp>
      <p:sp>
        <p:nvSpPr>
          <p:cNvPr id="3" name="内容占位符 2">
            <a:extLst>
              <a:ext uri="{FF2B5EF4-FFF2-40B4-BE49-F238E27FC236}">
                <a16:creationId xmlns:a16="http://schemas.microsoft.com/office/drawing/2014/main" id="{6ED82CED-F978-4450-B92D-C6FB956F43FC}"/>
              </a:ext>
            </a:extLst>
          </p:cNvPr>
          <p:cNvSpPr>
            <a:spLocks noGrp="1"/>
          </p:cNvSpPr>
          <p:nvPr>
            <p:ph idx="1"/>
          </p:nvPr>
        </p:nvSpPr>
        <p:spPr/>
        <p:txBody>
          <a:bodyPr>
            <a:normAutofit/>
          </a:bodyPr>
          <a:lstStyle/>
          <a:p>
            <a:r>
              <a:rPr lang="zh-CN" altLang="en-US" dirty="0">
                <a:solidFill>
                  <a:srgbClr val="FF0000"/>
                </a:solidFill>
              </a:rPr>
              <a:t>宽高比</a:t>
            </a:r>
            <a:r>
              <a:rPr lang="zh-CN" altLang="en-US" dirty="0"/>
              <a:t>：视频标准中的重要参数，可以用两个整数的比来表示，也可以用小数来表示，如</a:t>
            </a:r>
            <a:r>
              <a:rPr lang="en-US" altLang="zh-CN" dirty="0"/>
              <a:t>4:3</a:t>
            </a:r>
            <a:r>
              <a:rPr lang="zh-CN" altLang="en-US" dirty="0"/>
              <a:t>或</a:t>
            </a:r>
            <a:r>
              <a:rPr lang="en-US" altLang="zh-CN" dirty="0"/>
              <a:t>1.33</a:t>
            </a:r>
            <a:r>
              <a:rPr lang="zh-CN" altLang="en-US" dirty="0"/>
              <a:t>。</a:t>
            </a:r>
          </a:p>
          <a:p>
            <a:pPr lvl="1"/>
            <a:r>
              <a:rPr lang="zh-CN" altLang="en-US" dirty="0"/>
              <a:t>电影、</a:t>
            </a:r>
            <a:r>
              <a:rPr lang="en-US" altLang="zh-CN" dirty="0"/>
              <a:t>SDTV</a:t>
            </a:r>
            <a:r>
              <a:rPr lang="zh-CN" altLang="en-US" dirty="0"/>
              <a:t>（标准清晰度电视）和</a:t>
            </a:r>
            <a:r>
              <a:rPr lang="en-US" altLang="zh-CN" dirty="0"/>
              <a:t>HDTV</a:t>
            </a:r>
            <a:r>
              <a:rPr lang="zh-CN" altLang="en-US" dirty="0"/>
              <a:t>（高清晰度电视）有不同的宽高比，</a:t>
            </a:r>
            <a:r>
              <a:rPr lang="en-US" altLang="zh-CN" dirty="0"/>
              <a:t>SDTV</a:t>
            </a:r>
            <a:r>
              <a:rPr lang="zh-CN" altLang="en-US" dirty="0"/>
              <a:t>的宽高比是</a:t>
            </a:r>
            <a:r>
              <a:rPr lang="en-US" altLang="zh-CN" dirty="0"/>
              <a:t>4:3</a:t>
            </a:r>
            <a:r>
              <a:rPr lang="zh-CN" altLang="en-US" dirty="0"/>
              <a:t>或</a:t>
            </a:r>
            <a:r>
              <a:rPr lang="en-US" altLang="zh-CN" dirty="0"/>
              <a:t>1.33</a:t>
            </a:r>
            <a:r>
              <a:rPr lang="zh-CN" altLang="en-US" dirty="0"/>
              <a:t>；</a:t>
            </a:r>
            <a:r>
              <a:rPr lang="en-US" altLang="zh-CN" dirty="0"/>
              <a:t>HDTV</a:t>
            </a:r>
            <a:r>
              <a:rPr lang="zh-CN" altLang="en-US" dirty="0"/>
              <a:t>和扩展清晰度电视（</a:t>
            </a:r>
            <a:r>
              <a:rPr lang="en-US" altLang="zh-CN" dirty="0" err="1"/>
              <a:t>EDtv</a:t>
            </a:r>
            <a:r>
              <a:rPr lang="zh-CN" altLang="en-US" dirty="0"/>
              <a:t>）的宽高比是</a:t>
            </a:r>
            <a:r>
              <a:rPr lang="en-US" altLang="zh-CN" dirty="0"/>
              <a:t>16:9</a:t>
            </a:r>
            <a:r>
              <a:rPr lang="zh-CN" altLang="en-US" dirty="0"/>
              <a:t>或</a:t>
            </a:r>
            <a:r>
              <a:rPr lang="en-US" altLang="zh-CN" dirty="0"/>
              <a:t>1.78</a:t>
            </a:r>
            <a:r>
              <a:rPr lang="zh-CN" altLang="en-US" dirty="0"/>
              <a:t>；电影的宽高比从早期的</a:t>
            </a:r>
            <a:r>
              <a:rPr lang="en-US" altLang="zh-CN" dirty="0"/>
              <a:t>1.333</a:t>
            </a:r>
            <a:r>
              <a:rPr lang="zh-CN" altLang="en-US" dirty="0"/>
              <a:t>到宽银幕的</a:t>
            </a:r>
            <a:r>
              <a:rPr lang="en-US" altLang="zh-CN" dirty="0"/>
              <a:t>2.77</a:t>
            </a:r>
            <a:r>
              <a:rPr lang="zh-CN" altLang="en-US" dirty="0"/>
              <a:t>。由于输入图像的宽高比不同，便出现了在某一宽高比屏幕上显示不同宽高比图像的问题。</a:t>
            </a:r>
          </a:p>
          <a:p>
            <a:pPr lvl="1"/>
            <a:r>
              <a:rPr lang="zh-CN" altLang="en-US" dirty="0">
                <a:solidFill>
                  <a:srgbClr val="FF0000"/>
                </a:solidFill>
              </a:rPr>
              <a:t>像素宽高比</a:t>
            </a:r>
            <a:r>
              <a:rPr lang="zh-CN" altLang="en-US" dirty="0"/>
              <a:t>是指图像中一个像素的宽度和高度之比，帧宽高比则是指图像的一帧的宽度与高度之比。某些视频输出使用相同的宽高比，但使用不同的像素宽高比。</a:t>
            </a:r>
          </a:p>
          <a:p>
            <a:endParaRPr lang="zh-CN" altLang="en-US" dirty="0"/>
          </a:p>
        </p:txBody>
      </p:sp>
      <p:sp>
        <p:nvSpPr>
          <p:cNvPr id="4" name="页脚占位符 3">
            <a:extLst>
              <a:ext uri="{FF2B5EF4-FFF2-40B4-BE49-F238E27FC236}">
                <a16:creationId xmlns:a16="http://schemas.microsoft.com/office/drawing/2014/main" id="{F62ACB03-81D3-4F9B-B393-0FD5D00D93C5}"/>
              </a:ext>
            </a:extLst>
          </p:cNvPr>
          <p:cNvSpPr>
            <a:spLocks noGrp="1"/>
          </p:cNvSpPr>
          <p:nvPr>
            <p:ph type="ftr" sz="quarter" idx="11"/>
          </p:nvPr>
        </p:nvSpPr>
        <p:spPr/>
        <p:txBody>
          <a:bodyPr/>
          <a:lstStyle/>
          <a:p>
            <a:r>
              <a:rPr lang="zh-CN" altLang="en-US"/>
              <a:t>计算中心</a:t>
            </a:r>
          </a:p>
        </p:txBody>
      </p:sp>
      <p:sp>
        <p:nvSpPr>
          <p:cNvPr id="5" name="灯片编号占位符 4">
            <a:extLst>
              <a:ext uri="{FF2B5EF4-FFF2-40B4-BE49-F238E27FC236}">
                <a16:creationId xmlns:a16="http://schemas.microsoft.com/office/drawing/2014/main" id="{359D956D-69C2-435F-8A88-862AEB76D492}"/>
              </a:ext>
            </a:extLst>
          </p:cNvPr>
          <p:cNvSpPr>
            <a:spLocks noGrp="1"/>
          </p:cNvSpPr>
          <p:nvPr>
            <p:ph type="sldNum" sz="quarter" idx="12"/>
          </p:nvPr>
        </p:nvSpPr>
        <p:spPr/>
        <p:txBody>
          <a:bodyPr/>
          <a:lstStyle/>
          <a:p>
            <a:fld id="{8583A359-1898-40DA-97F1-829FEB81900B}" type="slidenum">
              <a:rPr lang="zh-CN" altLang="en-US" smtClean="0"/>
              <a:pPr/>
              <a:t>13</a:t>
            </a:fld>
            <a:endParaRPr lang="zh-CN" altLang="en-US" dirty="0"/>
          </a:p>
        </p:txBody>
      </p:sp>
    </p:spTree>
    <p:extLst>
      <p:ext uri="{BB962C8B-B14F-4D97-AF65-F5344CB8AC3E}">
        <p14:creationId xmlns:p14="http://schemas.microsoft.com/office/powerpoint/2010/main" val="2448377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B88A62-3C20-454F-BEE5-0B9AAAC07387}"/>
              </a:ext>
            </a:extLst>
          </p:cNvPr>
          <p:cNvSpPr>
            <a:spLocks noGrp="1"/>
          </p:cNvSpPr>
          <p:nvPr>
            <p:ph type="title"/>
          </p:nvPr>
        </p:nvSpPr>
        <p:spPr/>
        <p:txBody>
          <a:bodyPr/>
          <a:lstStyle/>
          <a:p>
            <a:r>
              <a:rPr lang="zh-CN" altLang="en-US" dirty="0"/>
              <a:t>常用的影视编辑基础术语</a:t>
            </a:r>
          </a:p>
        </p:txBody>
      </p:sp>
      <p:sp>
        <p:nvSpPr>
          <p:cNvPr id="3" name="内容占位符 2">
            <a:extLst>
              <a:ext uri="{FF2B5EF4-FFF2-40B4-BE49-F238E27FC236}">
                <a16:creationId xmlns:a16="http://schemas.microsoft.com/office/drawing/2014/main" id="{4BC3C9CF-B08A-4513-A8A5-FD8BFDA4ABBD}"/>
              </a:ext>
            </a:extLst>
          </p:cNvPr>
          <p:cNvSpPr>
            <a:spLocks noGrp="1"/>
          </p:cNvSpPr>
          <p:nvPr>
            <p:ph idx="1"/>
          </p:nvPr>
        </p:nvSpPr>
        <p:spPr/>
        <p:txBody>
          <a:bodyPr>
            <a:normAutofit fontScale="85000" lnSpcReduction="20000"/>
          </a:bodyPr>
          <a:lstStyle/>
          <a:p>
            <a:r>
              <a:rPr lang="zh-CN" altLang="en-US" sz="3600" dirty="0">
                <a:solidFill>
                  <a:srgbClr val="FF0000"/>
                </a:solidFill>
              </a:rPr>
              <a:t>标清、高清、超清</a:t>
            </a:r>
            <a:endParaRPr lang="en-US" altLang="zh-CN" sz="3600" dirty="0">
              <a:solidFill>
                <a:srgbClr val="FF0000"/>
              </a:solidFill>
            </a:endParaRPr>
          </a:p>
          <a:p>
            <a:pPr lvl="1"/>
            <a:r>
              <a:rPr lang="zh-CN" altLang="en-US" sz="2600" dirty="0"/>
              <a:t>标清：</a:t>
            </a:r>
            <a:r>
              <a:rPr lang="en-US" altLang="zh-CN" sz="2600" dirty="0"/>
              <a:t>480P</a:t>
            </a:r>
            <a:r>
              <a:rPr lang="zh-CN" altLang="en-US" sz="2600" dirty="0"/>
              <a:t>以下（</a:t>
            </a:r>
            <a:r>
              <a:rPr lang="en-US" altLang="zh-CN" sz="2600" dirty="0"/>
              <a:t>480</a:t>
            </a:r>
            <a:r>
              <a:rPr lang="zh-CN" altLang="en-US" sz="2600" dirty="0"/>
              <a:t>电视线，逐行扫描）的分辨率，如：</a:t>
            </a:r>
            <a:r>
              <a:rPr lang="en-US" altLang="zh-CN" sz="2600" dirty="0"/>
              <a:t>VCD</a:t>
            </a:r>
            <a:r>
              <a:rPr lang="zh-CN" altLang="en-US" sz="2600" dirty="0"/>
              <a:t>机、老式</a:t>
            </a:r>
            <a:r>
              <a:rPr lang="en-US" altLang="zh-CN" sz="2600" dirty="0"/>
              <a:t>DVD</a:t>
            </a:r>
            <a:r>
              <a:rPr lang="zh-CN" altLang="en-US" sz="2600" dirty="0"/>
              <a:t>机、国内数字电视。</a:t>
            </a:r>
          </a:p>
          <a:p>
            <a:pPr lvl="1" algn="just"/>
            <a:r>
              <a:rPr lang="zh-CN" altLang="en-US" sz="2600" dirty="0"/>
              <a:t>高清：</a:t>
            </a:r>
            <a:r>
              <a:rPr lang="en-US" altLang="zh-CN" sz="2600" dirty="0"/>
              <a:t>720P</a:t>
            </a:r>
            <a:r>
              <a:rPr lang="zh-CN" altLang="en-US" sz="2600" dirty="0"/>
              <a:t>或</a:t>
            </a:r>
            <a:r>
              <a:rPr lang="en-US" altLang="zh-CN" sz="2600" dirty="0"/>
              <a:t>1080I</a:t>
            </a:r>
            <a:r>
              <a:rPr lang="zh-CN" altLang="en-US" sz="2600" dirty="0"/>
              <a:t>（</a:t>
            </a:r>
            <a:r>
              <a:rPr lang="en-US" altLang="zh-CN" sz="2600" dirty="0"/>
              <a:t>720P</a:t>
            </a:r>
            <a:r>
              <a:rPr lang="zh-CN" altLang="en-US" sz="2600" dirty="0"/>
              <a:t>是一种在逐行扫描下达到</a:t>
            </a:r>
            <a:r>
              <a:rPr lang="en-US" altLang="zh-CN" sz="2600" dirty="0"/>
              <a:t>1280×720</a:t>
            </a:r>
            <a:r>
              <a:rPr lang="zh-CN" altLang="en-US" sz="2600" dirty="0"/>
              <a:t>的分辨率的显示格式；</a:t>
            </a:r>
            <a:r>
              <a:rPr lang="en-US" altLang="zh-CN" sz="2600" dirty="0"/>
              <a:t>1080I</a:t>
            </a:r>
            <a:r>
              <a:rPr lang="zh-CN" altLang="en-US" sz="2600" dirty="0"/>
              <a:t>是隔行扫描、画面分辨率是</a:t>
            </a:r>
            <a:r>
              <a:rPr lang="en-US" altLang="zh-CN" sz="2600" dirty="0"/>
              <a:t>1920×1080</a:t>
            </a:r>
            <a:r>
              <a:rPr lang="zh-CN" altLang="en-US" sz="2600" dirty="0"/>
              <a:t>的显示格式），各国规定不一致，而中国国家规定标准是</a:t>
            </a:r>
            <a:r>
              <a:rPr lang="en-US" altLang="zh-CN" sz="2600" dirty="0"/>
              <a:t>720P</a:t>
            </a:r>
            <a:r>
              <a:rPr lang="zh-CN" altLang="en-US" sz="2600" dirty="0"/>
              <a:t>为高清。</a:t>
            </a:r>
          </a:p>
          <a:p>
            <a:pPr lvl="1" algn="just"/>
            <a:r>
              <a:rPr lang="zh-CN" altLang="en-US" sz="2600" dirty="0"/>
              <a:t>超清：</a:t>
            </a:r>
            <a:r>
              <a:rPr lang="en-US" altLang="zh-CN" sz="2600" dirty="0"/>
              <a:t>1080P</a:t>
            </a:r>
            <a:r>
              <a:rPr lang="zh-CN" altLang="en-US" sz="2600" dirty="0"/>
              <a:t>（</a:t>
            </a:r>
            <a:r>
              <a:rPr lang="en-US" altLang="zh-CN" sz="2600" dirty="0"/>
              <a:t>1080</a:t>
            </a:r>
            <a:r>
              <a:rPr lang="zh-CN" altLang="en-US" sz="2600" dirty="0"/>
              <a:t>电视线逐行扫描），关于高清的标准，国际上公认的有两条：视频垂直分辨率超过</a:t>
            </a:r>
            <a:r>
              <a:rPr lang="en-US" altLang="zh-CN" sz="2600" dirty="0"/>
              <a:t>720p</a:t>
            </a:r>
            <a:r>
              <a:rPr lang="zh-CN" altLang="en-US" sz="2600" dirty="0"/>
              <a:t>或</a:t>
            </a:r>
            <a:r>
              <a:rPr lang="en-US" altLang="zh-CN" sz="2600" dirty="0"/>
              <a:t>1080p</a:t>
            </a:r>
            <a:r>
              <a:rPr lang="zh-CN" altLang="en-US" sz="2600" dirty="0"/>
              <a:t>；视频宽纵比为</a:t>
            </a:r>
            <a:r>
              <a:rPr lang="en-US" altLang="zh-CN" sz="2600" dirty="0"/>
              <a:t>16:9</a:t>
            </a:r>
            <a:r>
              <a:rPr lang="zh-CN" altLang="en-US" sz="2600" dirty="0"/>
              <a:t>。如：上转高清</a:t>
            </a:r>
            <a:r>
              <a:rPr lang="en-US" altLang="zh-CN" sz="2600" dirty="0"/>
              <a:t>DVD</a:t>
            </a:r>
            <a:r>
              <a:rPr lang="zh-CN" altLang="en-US" sz="2600" dirty="0"/>
              <a:t>机、高清数码流播放器、卫星电视、蓝光</a:t>
            </a:r>
            <a:r>
              <a:rPr lang="en-US" altLang="zh-CN" sz="2600" dirty="0"/>
              <a:t>DVD</a:t>
            </a:r>
            <a:r>
              <a:rPr lang="zh-CN" altLang="en-US" sz="2600" dirty="0"/>
              <a:t>机、</a:t>
            </a:r>
            <a:r>
              <a:rPr lang="en-US" altLang="zh-CN" sz="2600" dirty="0"/>
              <a:t>HD-DVD</a:t>
            </a:r>
            <a:r>
              <a:rPr lang="zh-CN" altLang="en-US" sz="2600" dirty="0"/>
              <a:t>机。</a:t>
            </a:r>
          </a:p>
          <a:p>
            <a:endParaRPr lang="zh-CN" altLang="en-US" dirty="0"/>
          </a:p>
          <a:p>
            <a:pPr marL="0" indent="0">
              <a:buNone/>
            </a:pPr>
            <a:r>
              <a:rPr lang="zh-CN" altLang="en-US" dirty="0">
                <a:solidFill>
                  <a:srgbClr val="FF0000"/>
                </a:solidFill>
              </a:rPr>
              <a:t>注意</a:t>
            </a:r>
            <a:r>
              <a:rPr lang="zh-CN" altLang="en-US" dirty="0"/>
              <a:t>：超清与高清并没有太大的相连关系，并不是标清的进阶版是高清，高清的进阶版是超清。所以有些人误认为比高清视频清晰的就是超清，这种是错误的，虽然超清的清晰度的确比一些高清视频要高，但是超清其实就是高清与标清的统称而已。简单来说，只有标清跟高清这两种画质。</a:t>
            </a:r>
          </a:p>
        </p:txBody>
      </p:sp>
      <p:sp>
        <p:nvSpPr>
          <p:cNvPr id="4" name="页脚占位符 3">
            <a:extLst>
              <a:ext uri="{FF2B5EF4-FFF2-40B4-BE49-F238E27FC236}">
                <a16:creationId xmlns:a16="http://schemas.microsoft.com/office/drawing/2014/main" id="{079B69A9-298D-422E-904C-DE8FE496BC94}"/>
              </a:ext>
            </a:extLst>
          </p:cNvPr>
          <p:cNvSpPr>
            <a:spLocks noGrp="1"/>
          </p:cNvSpPr>
          <p:nvPr>
            <p:ph type="ftr" sz="quarter" idx="11"/>
          </p:nvPr>
        </p:nvSpPr>
        <p:spPr/>
        <p:txBody>
          <a:bodyPr/>
          <a:lstStyle/>
          <a:p>
            <a:r>
              <a:rPr lang="zh-CN" altLang="en-US"/>
              <a:t>计算中心</a:t>
            </a:r>
          </a:p>
        </p:txBody>
      </p:sp>
      <p:sp>
        <p:nvSpPr>
          <p:cNvPr id="5" name="灯片编号占位符 4">
            <a:extLst>
              <a:ext uri="{FF2B5EF4-FFF2-40B4-BE49-F238E27FC236}">
                <a16:creationId xmlns:a16="http://schemas.microsoft.com/office/drawing/2014/main" id="{19198816-3A50-48CB-9CD5-0B802A1EB981}"/>
              </a:ext>
            </a:extLst>
          </p:cNvPr>
          <p:cNvSpPr>
            <a:spLocks noGrp="1"/>
          </p:cNvSpPr>
          <p:nvPr>
            <p:ph type="sldNum" sz="quarter" idx="12"/>
          </p:nvPr>
        </p:nvSpPr>
        <p:spPr/>
        <p:txBody>
          <a:bodyPr/>
          <a:lstStyle/>
          <a:p>
            <a:fld id="{8583A359-1898-40DA-97F1-829FEB81900B}" type="slidenum">
              <a:rPr lang="zh-CN" altLang="en-US" smtClean="0"/>
              <a:pPr/>
              <a:t>14</a:t>
            </a:fld>
            <a:endParaRPr lang="zh-CN" altLang="en-US" dirty="0"/>
          </a:p>
        </p:txBody>
      </p:sp>
    </p:spTree>
    <p:extLst>
      <p:ext uri="{BB962C8B-B14F-4D97-AF65-F5344CB8AC3E}">
        <p14:creationId xmlns:p14="http://schemas.microsoft.com/office/powerpoint/2010/main" val="2727755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5BCD18-4F86-4B7A-92F2-FB0F2403C12F}"/>
              </a:ext>
            </a:extLst>
          </p:cNvPr>
          <p:cNvSpPr>
            <a:spLocks noGrp="1"/>
          </p:cNvSpPr>
          <p:nvPr>
            <p:ph type="title"/>
          </p:nvPr>
        </p:nvSpPr>
        <p:spPr/>
        <p:txBody>
          <a:bodyPr/>
          <a:lstStyle/>
          <a:p>
            <a:r>
              <a:rPr lang="zh-CN" altLang="en-US" dirty="0"/>
              <a:t>常用的影视编辑基础术语</a:t>
            </a:r>
          </a:p>
        </p:txBody>
      </p:sp>
      <p:pic>
        <p:nvPicPr>
          <p:cNvPr id="8" name="内容占位符 7">
            <a:extLst>
              <a:ext uri="{FF2B5EF4-FFF2-40B4-BE49-F238E27FC236}">
                <a16:creationId xmlns:a16="http://schemas.microsoft.com/office/drawing/2014/main" id="{2DC305DF-F739-4D55-86A9-BC9A915A39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8496" y="1417638"/>
            <a:ext cx="8654007" cy="4796014"/>
          </a:xfrm>
        </p:spPr>
      </p:pic>
      <p:sp>
        <p:nvSpPr>
          <p:cNvPr id="4" name="页脚占位符 3">
            <a:extLst>
              <a:ext uri="{FF2B5EF4-FFF2-40B4-BE49-F238E27FC236}">
                <a16:creationId xmlns:a16="http://schemas.microsoft.com/office/drawing/2014/main" id="{D129C510-D46A-4757-9761-19D53E9CEE7A}"/>
              </a:ext>
            </a:extLst>
          </p:cNvPr>
          <p:cNvSpPr>
            <a:spLocks noGrp="1"/>
          </p:cNvSpPr>
          <p:nvPr>
            <p:ph type="ftr" sz="quarter" idx="11"/>
          </p:nvPr>
        </p:nvSpPr>
        <p:spPr/>
        <p:txBody>
          <a:bodyPr/>
          <a:lstStyle/>
          <a:p>
            <a:r>
              <a:rPr lang="zh-CN" altLang="en-US"/>
              <a:t>计算中心</a:t>
            </a:r>
          </a:p>
        </p:txBody>
      </p:sp>
      <p:sp>
        <p:nvSpPr>
          <p:cNvPr id="5" name="灯片编号占位符 4">
            <a:extLst>
              <a:ext uri="{FF2B5EF4-FFF2-40B4-BE49-F238E27FC236}">
                <a16:creationId xmlns:a16="http://schemas.microsoft.com/office/drawing/2014/main" id="{17D98C7D-EF20-4B1B-AE62-9E935FD1F4D3}"/>
              </a:ext>
            </a:extLst>
          </p:cNvPr>
          <p:cNvSpPr>
            <a:spLocks noGrp="1"/>
          </p:cNvSpPr>
          <p:nvPr>
            <p:ph type="sldNum" sz="quarter" idx="12"/>
          </p:nvPr>
        </p:nvSpPr>
        <p:spPr/>
        <p:txBody>
          <a:bodyPr/>
          <a:lstStyle/>
          <a:p>
            <a:fld id="{8583A359-1898-40DA-97F1-829FEB81900B}" type="slidenum">
              <a:rPr lang="zh-CN" altLang="en-US" smtClean="0"/>
              <a:pPr/>
              <a:t>15</a:t>
            </a:fld>
            <a:endParaRPr lang="zh-CN" altLang="en-US" dirty="0"/>
          </a:p>
        </p:txBody>
      </p:sp>
    </p:spTree>
    <p:extLst>
      <p:ext uri="{BB962C8B-B14F-4D97-AF65-F5344CB8AC3E}">
        <p14:creationId xmlns:p14="http://schemas.microsoft.com/office/powerpoint/2010/main" val="2154746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3911A-F347-4B20-8227-672407578EA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1AE142E-CC3C-406C-B78F-F7833D122DF8}"/>
              </a:ext>
            </a:extLst>
          </p:cNvPr>
          <p:cNvSpPr>
            <a:spLocks noGrp="1"/>
          </p:cNvSpPr>
          <p:nvPr>
            <p:ph idx="1"/>
          </p:nvPr>
        </p:nvSpPr>
        <p:spPr/>
        <p:txBody>
          <a:bodyPr/>
          <a:lstStyle/>
          <a:p>
            <a:endParaRPr lang="zh-CN" altLang="en-US"/>
          </a:p>
        </p:txBody>
      </p:sp>
      <p:sp>
        <p:nvSpPr>
          <p:cNvPr id="4" name="页脚占位符 3">
            <a:extLst>
              <a:ext uri="{FF2B5EF4-FFF2-40B4-BE49-F238E27FC236}">
                <a16:creationId xmlns:a16="http://schemas.microsoft.com/office/drawing/2014/main" id="{E7C8A19F-BAD0-4ACA-B25A-E29EA17ECCBA}"/>
              </a:ext>
            </a:extLst>
          </p:cNvPr>
          <p:cNvSpPr>
            <a:spLocks noGrp="1"/>
          </p:cNvSpPr>
          <p:nvPr>
            <p:ph type="ftr" sz="quarter" idx="11"/>
          </p:nvPr>
        </p:nvSpPr>
        <p:spPr/>
        <p:txBody>
          <a:bodyPr/>
          <a:lstStyle/>
          <a:p>
            <a:r>
              <a:rPr lang="zh-CN" altLang="en-US"/>
              <a:t>计算中心</a:t>
            </a:r>
          </a:p>
        </p:txBody>
      </p:sp>
      <p:sp>
        <p:nvSpPr>
          <p:cNvPr id="5" name="灯片编号占位符 4">
            <a:extLst>
              <a:ext uri="{FF2B5EF4-FFF2-40B4-BE49-F238E27FC236}">
                <a16:creationId xmlns:a16="http://schemas.microsoft.com/office/drawing/2014/main" id="{92BFDA40-B335-4809-8B76-C7EBBE751087}"/>
              </a:ext>
            </a:extLst>
          </p:cNvPr>
          <p:cNvSpPr>
            <a:spLocks noGrp="1"/>
          </p:cNvSpPr>
          <p:nvPr>
            <p:ph type="sldNum" sz="quarter" idx="12"/>
          </p:nvPr>
        </p:nvSpPr>
        <p:spPr/>
        <p:txBody>
          <a:bodyPr/>
          <a:lstStyle/>
          <a:p>
            <a:fld id="{8583A359-1898-40DA-97F1-829FEB81900B}" type="slidenum">
              <a:rPr lang="zh-CN" altLang="en-US" smtClean="0"/>
              <a:pPr/>
              <a:t>16</a:t>
            </a:fld>
            <a:endParaRPr lang="zh-CN" altLang="en-US" dirty="0"/>
          </a:p>
        </p:txBody>
      </p:sp>
      <p:pic>
        <p:nvPicPr>
          <p:cNvPr id="6" name="Picture 7">
            <a:extLst>
              <a:ext uri="{FF2B5EF4-FFF2-40B4-BE49-F238E27FC236}">
                <a16:creationId xmlns:a16="http://schemas.microsoft.com/office/drawing/2014/main" id="{E2AAC38B-95B6-4F4B-9D7C-5FE7C5A7B0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918" y="2204864"/>
            <a:ext cx="4249738" cy="33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Water lilies">
            <a:extLst>
              <a:ext uri="{FF2B5EF4-FFF2-40B4-BE49-F238E27FC236}">
                <a16:creationId xmlns:a16="http://schemas.microsoft.com/office/drawing/2014/main" id="{BD02DC8C-EF8C-4C8B-8C47-34D31A46FC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093" y="2204864"/>
            <a:ext cx="4392613" cy="329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6212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359488-FC51-4D75-9FAD-9090E8C2DF66}"/>
              </a:ext>
            </a:extLst>
          </p:cNvPr>
          <p:cNvSpPr>
            <a:spLocks noGrp="1"/>
          </p:cNvSpPr>
          <p:nvPr>
            <p:ph type="title"/>
          </p:nvPr>
        </p:nvSpPr>
        <p:spPr/>
        <p:txBody>
          <a:bodyPr/>
          <a:lstStyle/>
          <a:p>
            <a:r>
              <a:rPr lang="zh-CN" altLang="en-US"/>
              <a:t>常见的视音频文件格式</a:t>
            </a:r>
            <a:endParaRPr lang="zh-CN" altLang="en-US" dirty="0"/>
          </a:p>
        </p:txBody>
      </p:sp>
      <p:sp>
        <p:nvSpPr>
          <p:cNvPr id="3" name="内容占位符 2">
            <a:extLst>
              <a:ext uri="{FF2B5EF4-FFF2-40B4-BE49-F238E27FC236}">
                <a16:creationId xmlns:a16="http://schemas.microsoft.com/office/drawing/2014/main" id="{27B5804F-FFB5-42EC-A0D5-68AE52B0C140}"/>
              </a:ext>
            </a:extLst>
          </p:cNvPr>
          <p:cNvSpPr>
            <a:spLocks noGrp="1"/>
          </p:cNvSpPr>
          <p:nvPr>
            <p:ph idx="1"/>
          </p:nvPr>
        </p:nvSpPr>
        <p:spPr/>
        <p:txBody>
          <a:bodyPr>
            <a:normAutofit/>
          </a:bodyPr>
          <a:lstStyle/>
          <a:p>
            <a:r>
              <a:rPr lang="en-US" altLang="zh-CN" dirty="0">
                <a:solidFill>
                  <a:srgbClr val="FF0000"/>
                </a:solidFill>
              </a:rPr>
              <a:t>AVI</a:t>
            </a:r>
            <a:r>
              <a:rPr lang="zh-CN" altLang="en-US" dirty="0">
                <a:solidFill>
                  <a:srgbClr val="FF0000"/>
                </a:solidFill>
              </a:rPr>
              <a:t>格式</a:t>
            </a:r>
            <a:r>
              <a:rPr lang="zh-CN" altLang="en-US" dirty="0"/>
              <a:t>：微软公司推出的音频视频交错格式。</a:t>
            </a:r>
          </a:p>
          <a:p>
            <a:r>
              <a:rPr lang="en-US" altLang="zh-CN" dirty="0">
                <a:solidFill>
                  <a:srgbClr val="FF0000"/>
                </a:solidFill>
              </a:rPr>
              <a:t>MOV</a:t>
            </a:r>
            <a:r>
              <a:rPr lang="zh-CN" altLang="en-US" dirty="0">
                <a:solidFill>
                  <a:srgbClr val="FF0000"/>
                </a:solidFill>
              </a:rPr>
              <a:t>格式</a:t>
            </a:r>
            <a:r>
              <a:rPr lang="zh-CN" altLang="en-US" dirty="0"/>
              <a:t>：</a:t>
            </a:r>
            <a:r>
              <a:rPr lang="en-US" altLang="zh-CN" dirty="0"/>
              <a:t>Apple</a:t>
            </a:r>
            <a:r>
              <a:rPr lang="zh-CN" altLang="en-US" dirty="0"/>
              <a:t>公司开发的一种流式视频压缩格式，支持网络下载和数据流实时播放， 使用</a:t>
            </a:r>
            <a:r>
              <a:rPr lang="en-US" altLang="zh-CN" dirty="0"/>
              <a:t>Quick Time</a:t>
            </a:r>
            <a:r>
              <a:rPr lang="zh-CN" altLang="en-US" dirty="0"/>
              <a:t>播放。</a:t>
            </a:r>
          </a:p>
          <a:p>
            <a:r>
              <a:rPr lang="en-US" altLang="zh-CN" dirty="0">
                <a:solidFill>
                  <a:srgbClr val="FF0000"/>
                </a:solidFill>
              </a:rPr>
              <a:t>MPEG</a:t>
            </a:r>
            <a:r>
              <a:rPr lang="zh-CN" altLang="en-US" dirty="0">
                <a:solidFill>
                  <a:srgbClr val="FF0000"/>
                </a:solidFill>
              </a:rPr>
              <a:t>格式</a:t>
            </a:r>
            <a:r>
              <a:rPr lang="zh-CN" altLang="en-US" dirty="0"/>
              <a:t>：包括</a:t>
            </a:r>
            <a:r>
              <a:rPr lang="en-US" altLang="zh-CN" dirty="0"/>
              <a:t>MPEG-1</a:t>
            </a:r>
            <a:r>
              <a:rPr lang="zh-CN" altLang="en-US" dirty="0"/>
              <a:t>、 </a:t>
            </a:r>
            <a:r>
              <a:rPr lang="en-US" altLang="zh-CN" dirty="0"/>
              <a:t>MPEG-2 </a:t>
            </a:r>
            <a:r>
              <a:rPr lang="zh-CN" altLang="en-US" dirty="0"/>
              <a:t>和</a:t>
            </a:r>
            <a:r>
              <a:rPr lang="en-US" altLang="zh-CN" dirty="0"/>
              <a:t>MPEG-4</a:t>
            </a:r>
            <a:r>
              <a:rPr lang="zh-CN" altLang="en-US" dirty="0"/>
              <a:t>等算法，是一种压缩率很高的视音频有损压缩格式。</a:t>
            </a:r>
            <a:endParaRPr lang="en-US" altLang="zh-CN" dirty="0"/>
          </a:p>
          <a:p>
            <a:r>
              <a:rPr lang="en-US" altLang="zh-CN" dirty="0">
                <a:solidFill>
                  <a:srgbClr val="FF0000"/>
                </a:solidFill>
              </a:rPr>
              <a:t>MP4</a:t>
            </a:r>
            <a:r>
              <a:rPr lang="zh-CN" altLang="en-US" dirty="0">
                <a:solidFill>
                  <a:srgbClr val="FF0000"/>
                </a:solidFill>
              </a:rPr>
              <a:t>格式</a:t>
            </a:r>
            <a:r>
              <a:rPr lang="zh-CN" altLang="en-US" dirty="0"/>
              <a:t>：是一套用于音频、视频信息的压缩编码标准，由国际标准化组织（</a:t>
            </a:r>
            <a:r>
              <a:rPr lang="en-US" altLang="zh-CN" dirty="0"/>
              <a:t>ISO</a:t>
            </a:r>
            <a:r>
              <a:rPr lang="zh-CN" altLang="en-US" dirty="0"/>
              <a:t>）和国际电工委员会（</a:t>
            </a:r>
            <a:r>
              <a:rPr lang="en-US" altLang="zh-CN" dirty="0"/>
              <a:t>IEC</a:t>
            </a:r>
            <a:r>
              <a:rPr lang="zh-CN" altLang="en-US" dirty="0"/>
              <a:t>）下属的“动态图像专家组” 制定，是支持</a:t>
            </a:r>
            <a:r>
              <a:rPr lang="en-US" altLang="zh-CN" dirty="0"/>
              <a:t>MPEG-4</a:t>
            </a:r>
            <a:r>
              <a:rPr lang="zh-CN" altLang="en-US" dirty="0"/>
              <a:t>的标准的视音频文件。</a:t>
            </a:r>
          </a:p>
          <a:p>
            <a:endParaRPr lang="zh-CN" altLang="en-US" dirty="0"/>
          </a:p>
        </p:txBody>
      </p:sp>
      <p:sp>
        <p:nvSpPr>
          <p:cNvPr id="4" name="页脚占位符 3">
            <a:extLst>
              <a:ext uri="{FF2B5EF4-FFF2-40B4-BE49-F238E27FC236}">
                <a16:creationId xmlns:a16="http://schemas.microsoft.com/office/drawing/2014/main" id="{38DECC6E-6D48-4FE7-BCF2-DCD00AE15823}"/>
              </a:ext>
            </a:extLst>
          </p:cNvPr>
          <p:cNvSpPr>
            <a:spLocks noGrp="1"/>
          </p:cNvSpPr>
          <p:nvPr>
            <p:ph type="ftr" sz="quarter" idx="11"/>
          </p:nvPr>
        </p:nvSpPr>
        <p:spPr/>
        <p:txBody>
          <a:bodyPr/>
          <a:lstStyle/>
          <a:p>
            <a:r>
              <a:rPr lang="zh-CN" altLang="en-US"/>
              <a:t>计算中心</a:t>
            </a:r>
          </a:p>
        </p:txBody>
      </p:sp>
      <p:sp>
        <p:nvSpPr>
          <p:cNvPr id="5" name="灯片编号占位符 4">
            <a:extLst>
              <a:ext uri="{FF2B5EF4-FFF2-40B4-BE49-F238E27FC236}">
                <a16:creationId xmlns:a16="http://schemas.microsoft.com/office/drawing/2014/main" id="{C4C112C7-3CD1-4B4F-9062-1981D2449E4A}"/>
              </a:ext>
            </a:extLst>
          </p:cNvPr>
          <p:cNvSpPr>
            <a:spLocks noGrp="1"/>
          </p:cNvSpPr>
          <p:nvPr>
            <p:ph type="sldNum" sz="quarter" idx="12"/>
          </p:nvPr>
        </p:nvSpPr>
        <p:spPr/>
        <p:txBody>
          <a:bodyPr/>
          <a:lstStyle/>
          <a:p>
            <a:fld id="{8583A359-1898-40DA-97F1-829FEB81900B}" type="slidenum">
              <a:rPr lang="zh-CN" altLang="en-US" smtClean="0"/>
              <a:pPr/>
              <a:t>17</a:t>
            </a:fld>
            <a:endParaRPr lang="zh-CN" altLang="en-US" dirty="0"/>
          </a:p>
        </p:txBody>
      </p:sp>
    </p:spTree>
    <p:extLst>
      <p:ext uri="{BB962C8B-B14F-4D97-AF65-F5344CB8AC3E}">
        <p14:creationId xmlns:p14="http://schemas.microsoft.com/office/powerpoint/2010/main" val="3110306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7A0534-1C57-45B8-BBEA-75939BA78318}"/>
              </a:ext>
            </a:extLst>
          </p:cNvPr>
          <p:cNvSpPr>
            <a:spLocks noGrp="1"/>
          </p:cNvSpPr>
          <p:nvPr>
            <p:ph type="title"/>
          </p:nvPr>
        </p:nvSpPr>
        <p:spPr/>
        <p:txBody>
          <a:bodyPr/>
          <a:lstStyle/>
          <a:p>
            <a:r>
              <a:rPr lang="zh-CN" altLang="en-US" dirty="0"/>
              <a:t>常见的视音频文件格式</a:t>
            </a:r>
          </a:p>
        </p:txBody>
      </p:sp>
      <p:sp>
        <p:nvSpPr>
          <p:cNvPr id="3" name="内容占位符 2">
            <a:extLst>
              <a:ext uri="{FF2B5EF4-FFF2-40B4-BE49-F238E27FC236}">
                <a16:creationId xmlns:a16="http://schemas.microsoft.com/office/drawing/2014/main" id="{5DB8F051-6276-43F7-86E9-D893CB7CB448}"/>
              </a:ext>
            </a:extLst>
          </p:cNvPr>
          <p:cNvSpPr>
            <a:spLocks noGrp="1"/>
          </p:cNvSpPr>
          <p:nvPr>
            <p:ph idx="1"/>
          </p:nvPr>
        </p:nvSpPr>
        <p:spPr/>
        <p:txBody>
          <a:bodyPr>
            <a:normAutofit/>
          </a:bodyPr>
          <a:lstStyle/>
          <a:p>
            <a:r>
              <a:rPr lang="en-US" altLang="zh-CN" dirty="0"/>
              <a:t>Filmstrip</a:t>
            </a:r>
            <a:r>
              <a:rPr lang="zh-CN" altLang="en-US" dirty="0"/>
              <a:t>（电影胶片）格式：在</a:t>
            </a:r>
            <a:r>
              <a:rPr lang="en-US" altLang="zh-CN" dirty="0"/>
              <a:t>Photoshop</a:t>
            </a:r>
            <a:r>
              <a:rPr lang="zh-CN" altLang="en-US" dirty="0"/>
              <a:t>中直接把影片打印在胶片上的一种影像格式。</a:t>
            </a:r>
          </a:p>
          <a:p>
            <a:r>
              <a:rPr lang="en-US" altLang="zh-CN" dirty="0"/>
              <a:t>GIF</a:t>
            </a:r>
            <a:r>
              <a:rPr lang="zh-CN" altLang="en-US" dirty="0"/>
              <a:t>动画格式：</a:t>
            </a:r>
            <a:r>
              <a:rPr lang="en-US" altLang="zh-CN" dirty="0"/>
              <a:t>CompuServe</a:t>
            </a:r>
            <a:r>
              <a:rPr lang="zh-CN" altLang="en-US" dirty="0"/>
              <a:t>公司创建的位图文件格式。该格式的图像最多只能支持</a:t>
            </a:r>
            <a:r>
              <a:rPr lang="en-US" altLang="zh-CN" dirty="0"/>
              <a:t>256</a:t>
            </a:r>
            <a:r>
              <a:rPr lang="zh-CN" altLang="en-US" dirty="0"/>
              <a:t>色，支持</a:t>
            </a:r>
            <a:r>
              <a:rPr lang="en-US" altLang="zh-CN" dirty="0"/>
              <a:t>LZW</a:t>
            </a:r>
            <a:r>
              <a:rPr lang="zh-CN" altLang="en-US" dirty="0"/>
              <a:t>压缩，占用磁盘空间小。可在一个文件中连续存储视频中的每一帧，支持以动画形式在网页上显示。</a:t>
            </a:r>
          </a:p>
          <a:p>
            <a:endParaRPr lang="zh-CN" altLang="en-US" dirty="0"/>
          </a:p>
        </p:txBody>
      </p:sp>
      <p:sp>
        <p:nvSpPr>
          <p:cNvPr id="4" name="页脚占位符 3">
            <a:extLst>
              <a:ext uri="{FF2B5EF4-FFF2-40B4-BE49-F238E27FC236}">
                <a16:creationId xmlns:a16="http://schemas.microsoft.com/office/drawing/2014/main" id="{6D62BE73-3BCA-488A-9015-7A0B1DC6F2F0}"/>
              </a:ext>
            </a:extLst>
          </p:cNvPr>
          <p:cNvSpPr>
            <a:spLocks noGrp="1"/>
          </p:cNvSpPr>
          <p:nvPr>
            <p:ph type="ftr" sz="quarter" idx="11"/>
          </p:nvPr>
        </p:nvSpPr>
        <p:spPr/>
        <p:txBody>
          <a:bodyPr/>
          <a:lstStyle/>
          <a:p>
            <a:r>
              <a:rPr lang="zh-CN" altLang="en-US"/>
              <a:t>计算中心</a:t>
            </a:r>
          </a:p>
        </p:txBody>
      </p:sp>
      <p:sp>
        <p:nvSpPr>
          <p:cNvPr id="5" name="灯片编号占位符 4">
            <a:extLst>
              <a:ext uri="{FF2B5EF4-FFF2-40B4-BE49-F238E27FC236}">
                <a16:creationId xmlns:a16="http://schemas.microsoft.com/office/drawing/2014/main" id="{170E819A-ED14-47A7-B9E6-9C148521EAA5}"/>
              </a:ext>
            </a:extLst>
          </p:cNvPr>
          <p:cNvSpPr>
            <a:spLocks noGrp="1"/>
          </p:cNvSpPr>
          <p:nvPr>
            <p:ph type="sldNum" sz="quarter" idx="12"/>
          </p:nvPr>
        </p:nvSpPr>
        <p:spPr/>
        <p:txBody>
          <a:bodyPr/>
          <a:lstStyle/>
          <a:p>
            <a:fld id="{8583A359-1898-40DA-97F1-829FEB81900B}" type="slidenum">
              <a:rPr lang="zh-CN" altLang="en-US" smtClean="0"/>
              <a:pPr/>
              <a:t>18</a:t>
            </a:fld>
            <a:endParaRPr lang="zh-CN" altLang="en-US" dirty="0"/>
          </a:p>
        </p:txBody>
      </p:sp>
    </p:spTree>
    <p:extLst>
      <p:ext uri="{BB962C8B-B14F-4D97-AF65-F5344CB8AC3E}">
        <p14:creationId xmlns:p14="http://schemas.microsoft.com/office/powerpoint/2010/main" val="2250640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2"/>
          <p:cNvSpPr txBox="1">
            <a:spLocks noChangeArrowheads="1"/>
          </p:cNvSpPr>
          <p:nvPr/>
        </p:nvSpPr>
        <p:spPr bwMode="auto">
          <a:xfrm>
            <a:off x="2743200" y="6096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kumimoji="1" lang="zh-CN" altLang="en-US" sz="2400">
              <a:latin typeface="Times New Roman" pitchFamily="18" charset="0"/>
            </a:endParaRPr>
          </a:p>
        </p:txBody>
      </p:sp>
      <p:sp>
        <p:nvSpPr>
          <p:cNvPr id="24580" name="Text Box 3"/>
          <p:cNvSpPr txBox="1">
            <a:spLocks noChangeArrowheads="1"/>
          </p:cNvSpPr>
          <p:nvPr/>
        </p:nvSpPr>
        <p:spPr bwMode="auto">
          <a:xfrm>
            <a:off x="2782889" y="404813"/>
            <a:ext cx="7489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kumimoji="1" lang="zh-CN" altLang="en-US" sz="2400">
              <a:latin typeface="Times New Roman" pitchFamily="18" charset="0"/>
            </a:endParaRPr>
          </a:p>
        </p:txBody>
      </p:sp>
      <p:sp>
        <p:nvSpPr>
          <p:cNvPr id="24581" name="Text Box 4"/>
          <p:cNvSpPr txBox="1">
            <a:spLocks noChangeArrowheads="1"/>
          </p:cNvSpPr>
          <p:nvPr/>
        </p:nvSpPr>
        <p:spPr bwMode="auto">
          <a:xfrm>
            <a:off x="1524000" y="0"/>
            <a:ext cx="91440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kumimoji="1" lang="zh-CN" altLang="en-US" sz="2400" dirty="0">
              <a:latin typeface="Times New Roman" pitchFamily="18" charset="0"/>
            </a:endParaRPr>
          </a:p>
          <a:p>
            <a:pPr eaLnBrk="1" hangingPunct="1">
              <a:spcBef>
                <a:spcPct val="50000"/>
              </a:spcBef>
            </a:pPr>
            <a:endParaRPr kumimoji="1" lang="zh-CN" altLang="en-US" sz="2800" b="1" dirty="0">
              <a:latin typeface="Times New Roman" pitchFamily="18" charset="0"/>
            </a:endParaRPr>
          </a:p>
        </p:txBody>
      </p:sp>
      <p:sp>
        <p:nvSpPr>
          <p:cNvPr id="3" name="标题 2"/>
          <p:cNvSpPr>
            <a:spLocks noGrp="1"/>
          </p:cNvSpPr>
          <p:nvPr>
            <p:ph type="title"/>
          </p:nvPr>
        </p:nvSpPr>
        <p:spPr/>
        <p:txBody>
          <a:bodyPr/>
          <a:lstStyle/>
          <a:p>
            <a:r>
              <a:rPr lang="zh-CN" altLang="en-US" dirty="0"/>
              <a:t>常见的视音频文件格式</a:t>
            </a:r>
          </a:p>
        </p:txBody>
      </p:sp>
      <p:sp>
        <p:nvSpPr>
          <p:cNvPr id="4" name="内容占位符 3"/>
          <p:cNvSpPr>
            <a:spLocks noGrp="1"/>
          </p:cNvSpPr>
          <p:nvPr>
            <p:ph idx="1"/>
          </p:nvPr>
        </p:nvSpPr>
        <p:spPr/>
        <p:txBody>
          <a:bodyPr/>
          <a:lstStyle/>
          <a:p>
            <a:r>
              <a:rPr lang="en-US" altLang="zh-CN" dirty="0">
                <a:solidFill>
                  <a:srgbClr val="FF0000"/>
                </a:solidFill>
              </a:rPr>
              <a:t>BMP</a:t>
            </a:r>
            <a:r>
              <a:rPr lang="zh-CN" altLang="en-US" dirty="0">
                <a:solidFill>
                  <a:srgbClr val="FF0000"/>
                </a:solidFill>
              </a:rPr>
              <a:t>格式</a:t>
            </a:r>
            <a:r>
              <a:rPr lang="zh-CN" altLang="en-US" dirty="0"/>
              <a:t>：由</a:t>
            </a:r>
            <a:r>
              <a:rPr lang="en-US" altLang="zh-CN" dirty="0"/>
              <a:t>Microsoft</a:t>
            </a:r>
            <a:r>
              <a:rPr lang="zh-CN" altLang="en-US" dirty="0"/>
              <a:t>公司开发的位图格式。几乎所有的常用图像软件都支持这种格式，该格式的图像支持</a:t>
            </a:r>
            <a:r>
              <a:rPr lang="en-US" altLang="zh-CN" dirty="0"/>
              <a:t>1</a:t>
            </a:r>
            <a:r>
              <a:rPr lang="zh-CN" altLang="en-US" dirty="0"/>
              <a:t>位、</a:t>
            </a:r>
            <a:r>
              <a:rPr lang="en-US" altLang="zh-CN" dirty="0"/>
              <a:t>4</a:t>
            </a:r>
            <a:r>
              <a:rPr lang="zh-CN" altLang="en-US" dirty="0"/>
              <a:t>位、</a:t>
            </a:r>
            <a:r>
              <a:rPr lang="en-US" altLang="zh-CN" dirty="0"/>
              <a:t>8</a:t>
            </a:r>
            <a:r>
              <a:rPr lang="zh-CN" altLang="en-US" dirty="0"/>
              <a:t>位、</a:t>
            </a:r>
            <a:r>
              <a:rPr lang="en-US" altLang="zh-CN" dirty="0"/>
              <a:t>16</a:t>
            </a:r>
            <a:r>
              <a:rPr lang="zh-CN" altLang="en-US" dirty="0"/>
              <a:t>位、</a:t>
            </a:r>
            <a:r>
              <a:rPr lang="en-US" altLang="zh-CN" dirty="0"/>
              <a:t>24</a:t>
            </a:r>
            <a:r>
              <a:rPr lang="zh-CN" altLang="en-US" dirty="0"/>
              <a:t>位和</a:t>
            </a:r>
            <a:r>
              <a:rPr lang="en-US" altLang="zh-CN" dirty="0"/>
              <a:t>32</a:t>
            </a:r>
            <a:r>
              <a:rPr lang="zh-CN" altLang="en-US" dirty="0"/>
              <a:t>位颜色，对图像大小无限制，并支持</a:t>
            </a:r>
            <a:r>
              <a:rPr lang="en-US" altLang="zh-CN" dirty="0"/>
              <a:t>RLE</a:t>
            </a:r>
            <a:r>
              <a:rPr lang="zh-CN" altLang="en-US" dirty="0"/>
              <a:t>压缩，因此应用广泛。</a:t>
            </a:r>
            <a:endParaRPr lang="en-US" altLang="zh-CN" dirty="0"/>
          </a:p>
          <a:p>
            <a:r>
              <a:rPr lang="en-US" altLang="zh-CN" dirty="0">
                <a:solidFill>
                  <a:srgbClr val="FF0000"/>
                </a:solidFill>
              </a:rPr>
              <a:t>PNG</a:t>
            </a:r>
            <a:r>
              <a:rPr lang="zh-CN" altLang="en-US" dirty="0">
                <a:solidFill>
                  <a:srgbClr val="FF0000"/>
                </a:solidFill>
              </a:rPr>
              <a:t>格式</a:t>
            </a:r>
            <a:r>
              <a:rPr lang="zh-CN" altLang="en-US" dirty="0"/>
              <a:t>：是一种采用无损压缩算法的位图格式，其设计目的是试图替代</a:t>
            </a:r>
            <a:r>
              <a:rPr lang="en-US" altLang="zh-CN" dirty="0"/>
              <a:t>GIF</a:t>
            </a:r>
            <a:r>
              <a:rPr lang="zh-CN" altLang="en-US" dirty="0"/>
              <a:t>和</a:t>
            </a:r>
            <a:r>
              <a:rPr lang="en-US" altLang="zh-CN" dirty="0"/>
              <a:t>TIFF</a:t>
            </a:r>
            <a:r>
              <a:rPr lang="zh-CN" altLang="en-US" dirty="0"/>
              <a:t>文件格式，同时增加一些</a:t>
            </a:r>
            <a:r>
              <a:rPr lang="en-US" altLang="zh-CN" dirty="0"/>
              <a:t>GIF</a:t>
            </a:r>
            <a:r>
              <a:rPr lang="zh-CN" altLang="en-US" dirty="0"/>
              <a:t>文件格式所不具备的特性。</a:t>
            </a:r>
            <a:r>
              <a:rPr lang="en-US" altLang="zh-CN" dirty="0"/>
              <a:t>PNG</a:t>
            </a:r>
            <a:r>
              <a:rPr lang="zh-CN" altLang="en-US" dirty="0"/>
              <a:t>使用从</a:t>
            </a:r>
            <a:r>
              <a:rPr lang="en-US" altLang="zh-CN" dirty="0"/>
              <a:t>LZ77</a:t>
            </a:r>
            <a:r>
              <a:rPr lang="zh-CN" altLang="en-US" dirty="0"/>
              <a:t>派生的无损数据压缩算法，一般应用于</a:t>
            </a:r>
            <a:r>
              <a:rPr lang="en-US" altLang="zh-CN" dirty="0"/>
              <a:t>JAVA</a:t>
            </a:r>
            <a:r>
              <a:rPr lang="zh-CN" altLang="en-US" dirty="0"/>
              <a:t>程序、网页或</a:t>
            </a:r>
            <a:r>
              <a:rPr lang="en-US" altLang="zh-CN" dirty="0"/>
              <a:t>S60</a:t>
            </a:r>
            <a:r>
              <a:rPr lang="zh-CN" altLang="en-US" dirty="0"/>
              <a:t>程序中，原因是它压缩比高，生成文件体积小。</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01450-8382-42EB-A02E-95455012708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A5B7EAA-6216-47A4-853A-B8B1024BF97C}"/>
              </a:ext>
            </a:extLst>
          </p:cNvPr>
          <p:cNvSpPr>
            <a:spLocks noGrp="1"/>
          </p:cNvSpPr>
          <p:nvPr>
            <p:ph idx="1"/>
          </p:nvPr>
        </p:nvSpPr>
        <p:spPr/>
        <p:txBody>
          <a:bodyPr/>
          <a:lstStyle/>
          <a:p>
            <a:r>
              <a:rPr lang="zh-CN" altLang="en-US" dirty="0">
                <a:solidFill>
                  <a:srgbClr val="FF0000"/>
                </a:solidFill>
              </a:rPr>
              <a:t>视频处理</a:t>
            </a:r>
            <a:r>
              <a:rPr lang="zh-CN" altLang="en-US" dirty="0"/>
              <a:t>，也可称为后期制作，通俗地说，就是剪辑修改视频内容，删除不需要的内容，添加各种特效，增加字幕和配音，最后以各种格式的文件输出。</a:t>
            </a:r>
          </a:p>
          <a:p>
            <a:r>
              <a:rPr lang="zh-CN" altLang="en-US" dirty="0">
                <a:solidFill>
                  <a:srgbClr val="FF0000"/>
                </a:solidFill>
              </a:rPr>
              <a:t>常用视频制作软件</a:t>
            </a:r>
          </a:p>
          <a:p>
            <a:pPr lvl="1"/>
            <a:r>
              <a:rPr lang="en-US" altLang="zh-CN" dirty="0"/>
              <a:t>Premiere</a:t>
            </a:r>
            <a:r>
              <a:rPr lang="zh-CN" altLang="en-US" dirty="0"/>
              <a:t>、</a:t>
            </a:r>
            <a:r>
              <a:rPr lang="en-US" altLang="zh-CN" dirty="0"/>
              <a:t>After effects</a:t>
            </a:r>
            <a:r>
              <a:rPr lang="zh-CN" altLang="en-US" dirty="0"/>
              <a:t>、爱剪辑、</a:t>
            </a:r>
            <a:r>
              <a:rPr lang="en-US" altLang="zh-CN" dirty="0" err="1"/>
              <a:t>Edius</a:t>
            </a:r>
            <a:r>
              <a:rPr lang="zh-CN" altLang="en-US" dirty="0"/>
              <a:t>、绘声绘影、大洋、索贝、剪映、快影等。</a:t>
            </a:r>
          </a:p>
          <a:p>
            <a:endParaRPr lang="zh-CN" altLang="en-US" dirty="0"/>
          </a:p>
        </p:txBody>
      </p:sp>
      <p:sp>
        <p:nvSpPr>
          <p:cNvPr id="4" name="页脚占位符 3">
            <a:extLst>
              <a:ext uri="{FF2B5EF4-FFF2-40B4-BE49-F238E27FC236}">
                <a16:creationId xmlns:a16="http://schemas.microsoft.com/office/drawing/2014/main" id="{66097677-8BD9-4C64-80B9-5504ABE66E5C}"/>
              </a:ext>
            </a:extLst>
          </p:cNvPr>
          <p:cNvSpPr>
            <a:spLocks noGrp="1"/>
          </p:cNvSpPr>
          <p:nvPr>
            <p:ph type="ftr" sz="quarter" idx="11"/>
          </p:nvPr>
        </p:nvSpPr>
        <p:spPr/>
        <p:txBody>
          <a:bodyPr/>
          <a:lstStyle/>
          <a:p>
            <a:r>
              <a:rPr lang="zh-CN" altLang="en-US"/>
              <a:t>计算中心</a:t>
            </a:r>
          </a:p>
        </p:txBody>
      </p:sp>
      <p:sp>
        <p:nvSpPr>
          <p:cNvPr id="5" name="灯片编号占位符 4">
            <a:extLst>
              <a:ext uri="{FF2B5EF4-FFF2-40B4-BE49-F238E27FC236}">
                <a16:creationId xmlns:a16="http://schemas.microsoft.com/office/drawing/2014/main" id="{E01C334F-DCA9-461C-A1D2-0464426F8D0A}"/>
              </a:ext>
            </a:extLst>
          </p:cNvPr>
          <p:cNvSpPr>
            <a:spLocks noGrp="1"/>
          </p:cNvSpPr>
          <p:nvPr>
            <p:ph type="sldNum" sz="quarter" idx="12"/>
          </p:nvPr>
        </p:nvSpPr>
        <p:spPr/>
        <p:txBody>
          <a:bodyPr/>
          <a:lstStyle/>
          <a:p>
            <a:fld id="{8583A359-1898-40DA-97F1-829FEB81900B}" type="slidenum">
              <a:rPr lang="zh-CN" altLang="en-US" smtClean="0"/>
              <a:pPr/>
              <a:t>2</a:t>
            </a:fld>
            <a:endParaRPr lang="zh-CN" altLang="en-US" dirty="0"/>
          </a:p>
        </p:txBody>
      </p:sp>
    </p:spTree>
    <p:extLst>
      <p:ext uri="{BB962C8B-B14F-4D97-AF65-F5344CB8AC3E}">
        <p14:creationId xmlns:p14="http://schemas.microsoft.com/office/powerpoint/2010/main" val="3424848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常见的视音频文件格式</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TGA</a:t>
            </a:r>
            <a:r>
              <a:rPr lang="zh-CN" altLang="en-US" dirty="0"/>
              <a:t>序列：由</a:t>
            </a:r>
            <a:r>
              <a:rPr lang="en-US" altLang="zh-CN" dirty="0" err="1"/>
              <a:t>Truevision</a:t>
            </a:r>
            <a:r>
              <a:rPr lang="zh-CN" altLang="en-US" dirty="0"/>
              <a:t>公司开发的位图文件格式。支持大部分操作系统，支持</a:t>
            </a:r>
            <a:r>
              <a:rPr lang="en-US" altLang="zh-CN" dirty="0"/>
              <a:t>32</a:t>
            </a:r>
            <a:r>
              <a:rPr lang="zh-CN" altLang="en-US" dirty="0"/>
              <a:t>位颜色，对图像大小无限制，支持</a:t>
            </a:r>
            <a:r>
              <a:rPr lang="en-US" altLang="zh-CN" dirty="0"/>
              <a:t>RLE</a:t>
            </a:r>
            <a:r>
              <a:rPr lang="zh-CN" altLang="en-US" dirty="0"/>
              <a:t>压缩，广泛用于图像处理软件和静态视频编辑。</a:t>
            </a:r>
          </a:p>
          <a:p>
            <a:r>
              <a:rPr lang="en-US" altLang="zh-CN" dirty="0"/>
              <a:t>TIF</a:t>
            </a:r>
            <a:r>
              <a:rPr lang="zh-CN" altLang="en-US" dirty="0"/>
              <a:t>序列格式：由</a:t>
            </a:r>
            <a:r>
              <a:rPr lang="en-US" altLang="zh-CN" dirty="0"/>
              <a:t>Aldus</a:t>
            </a:r>
            <a:r>
              <a:rPr lang="zh-CN" altLang="en-US" dirty="0"/>
              <a:t>开发的位图文件格式。支持大部分操作系统，支持</a:t>
            </a:r>
            <a:r>
              <a:rPr lang="en-US" altLang="zh-CN" dirty="0"/>
              <a:t>24</a:t>
            </a:r>
            <a:r>
              <a:rPr lang="zh-CN" altLang="en-US" dirty="0"/>
              <a:t>位颜色，对图像大小无限制，支持</a:t>
            </a:r>
            <a:r>
              <a:rPr lang="en-US" altLang="zh-CN" dirty="0"/>
              <a:t>RLE</a:t>
            </a:r>
            <a:r>
              <a:rPr lang="zh-CN" altLang="en-US" dirty="0"/>
              <a:t>、</a:t>
            </a:r>
            <a:r>
              <a:rPr lang="en-US" altLang="zh-CN" dirty="0"/>
              <a:t>LZW</a:t>
            </a:r>
            <a:r>
              <a:rPr lang="zh-CN" altLang="en-US" dirty="0"/>
              <a:t>、</a:t>
            </a:r>
            <a:r>
              <a:rPr lang="en-US" altLang="zh-CN" dirty="0"/>
              <a:t>CCITT</a:t>
            </a:r>
            <a:r>
              <a:rPr lang="zh-CN" altLang="en-US" dirty="0"/>
              <a:t>以及</a:t>
            </a:r>
            <a:r>
              <a:rPr lang="en-US" altLang="zh-CN" dirty="0"/>
              <a:t>JPEG</a:t>
            </a:r>
            <a:r>
              <a:rPr lang="zh-CN" altLang="en-US" dirty="0"/>
              <a:t>压缩。</a:t>
            </a:r>
          </a:p>
          <a:p>
            <a:r>
              <a:rPr lang="en-US" altLang="zh-CN" dirty="0"/>
              <a:t>FLC/FLI</a:t>
            </a:r>
            <a:r>
              <a:rPr lang="zh-CN" altLang="en-US" dirty="0"/>
              <a:t>格式：在</a:t>
            </a:r>
            <a:r>
              <a:rPr lang="en-US" altLang="zh-CN" dirty="0"/>
              <a:t>Autodesk</a:t>
            </a:r>
            <a:r>
              <a:rPr lang="zh-CN" altLang="en-US" dirty="0"/>
              <a:t>公司出品的</a:t>
            </a:r>
            <a:r>
              <a:rPr lang="en-US" altLang="zh-CN" dirty="0"/>
              <a:t>Animator</a:t>
            </a:r>
            <a:r>
              <a:rPr lang="zh-CN" altLang="en-US" dirty="0"/>
              <a:t>、</a:t>
            </a:r>
            <a:r>
              <a:rPr lang="en-US" altLang="zh-CN" dirty="0"/>
              <a:t>Animator Pro</a:t>
            </a:r>
            <a:r>
              <a:rPr lang="zh-CN" altLang="en-US" dirty="0"/>
              <a:t>和</a:t>
            </a:r>
            <a:r>
              <a:rPr lang="en-US" altLang="zh-CN" dirty="0"/>
              <a:t>3DStudio</a:t>
            </a:r>
            <a:r>
              <a:rPr lang="zh-CN" altLang="en-US" dirty="0"/>
              <a:t>等动画制作软件中采用的彩色动画文件格式。</a:t>
            </a:r>
            <a:r>
              <a:rPr lang="en-US" altLang="zh-CN" dirty="0"/>
              <a:t>FLI</a:t>
            </a:r>
            <a:r>
              <a:rPr lang="zh-CN" altLang="en-US" dirty="0"/>
              <a:t>最初是基于</a:t>
            </a:r>
            <a:r>
              <a:rPr lang="en-US" altLang="zh-CN" dirty="0"/>
              <a:t>320*200</a:t>
            </a:r>
            <a:r>
              <a:rPr lang="zh-CN" altLang="en-US" dirty="0"/>
              <a:t>象素分辨率的动画文件格式。</a:t>
            </a:r>
            <a:r>
              <a:rPr lang="en-US" altLang="zh-CN" dirty="0"/>
              <a:t>FLC</a:t>
            </a:r>
            <a:r>
              <a:rPr lang="zh-CN" altLang="en-US" dirty="0"/>
              <a:t>在</a:t>
            </a:r>
            <a:r>
              <a:rPr lang="en-US" altLang="zh-CN" dirty="0"/>
              <a:t>FLI</a:t>
            </a:r>
            <a:r>
              <a:rPr lang="zh-CN" altLang="en-US" dirty="0"/>
              <a:t>的基础上进一步发展，它采用了更高的数据压缩技术，所以具有比</a:t>
            </a:r>
            <a:r>
              <a:rPr lang="en-US" altLang="zh-CN" dirty="0"/>
              <a:t>FLI</a:t>
            </a:r>
            <a:r>
              <a:rPr lang="zh-CN" altLang="en-US" dirty="0"/>
              <a:t>更高的压缩比，其分辨率也有了显著提高。</a:t>
            </a:r>
          </a:p>
          <a:p>
            <a:endParaRPr lang="zh-CN" altLang="en-US" dirty="0"/>
          </a:p>
        </p:txBody>
      </p:sp>
    </p:spTree>
    <p:extLst>
      <p:ext uri="{BB962C8B-B14F-4D97-AF65-F5344CB8AC3E}">
        <p14:creationId xmlns:p14="http://schemas.microsoft.com/office/powerpoint/2010/main" val="2845576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常见的视音频文件格式</a:t>
            </a:r>
            <a:endParaRPr lang="zh-CN" altLang="en-US" dirty="0"/>
          </a:p>
        </p:txBody>
      </p:sp>
      <p:sp>
        <p:nvSpPr>
          <p:cNvPr id="3" name="内容占位符 2"/>
          <p:cNvSpPr>
            <a:spLocks noGrp="1"/>
          </p:cNvSpPr>
          <p:nvPr>
            <p:ph idx="1"/>
          </p:nvPr>
        </p:nvSpPr>
        <p:spPr/>
        <p:txBody>
          <a:bodyPr>
            <a:normAutofit/>
          </a:bodyPr>
          <a:lstStyle/>
          <a:p>
            <a:r>
              <a:rPr lang="en-US" altLang="zh-CN" dirty="0">
                <a:solidFill>
                  <a:srgbClr val="FF0000"/>
                </a:solidFill>
              </a:rPr>
              <a:t>JPEG</a:t>
            </a:r>
            <a:r>
              <a:rPr lang="zh-CN" altLang="en-US" dirty="0"/>
              <a:t>格式：由</a:t>
            </a:r>
            <a:r>
              <a:rPr lang="en-US" altLang="zh-CN" dirty="0"/>
              <a:t>JPEG</a:t>
            </a:r>
            <a:r>
              <a:rPr lang="zh-CN" altLang="en-US" dirty="0"/>
              <a:t>图像专家小组针对图像文件存储空间的问题而</a:t>
            </a:r>
            <a:r>
              <a:rPr lang="en-US" altLang="zh-CN" dirty="0">
                <a:latin typeface="Times New Roman" panose="02020603050405020304" pitchFamily="18" charset="0"/>
                <a:cs typeface="Times New Roman" panose="02020603050405020304" pitchFamily="18" charset="0"/>
              </a:rPr>
              <a:t>JPEG</a:t>
            </a:r>
            <a:r>
              <a:rPr lang="zh-CN" altLang="en-US" dirty="0"/>
              <a:t>建立的位图文件格式。支持</a:t>
            </a:r>
            <a:r>
              <a:rPr lang="en-US" altLang="zh-CN" dirty="0"/>
              <a:t>24</a:t>
            </a:r>
            <a:r>
              <a:rPr lang="zh-CN" altLang="en-US" dirty="0"/>
              <a:t>位颜色，对图像大小有限制，支持</a:t>
            </a:r>
            <a:r>
              <a:rPr lang="en-US" altLang="zh-CN" dirty="0"/>
              <a:t>JPEG</a:t>
            </a:r>
            <a:r>
              <a:rPr lang="zh-CN" altLang="en-US" dirty="0"/>
              <a:t>压缩，占用磁盘存储空间非常小。</a:t>
            </a:r>
          </a:p>
          <a:p>
            <a:r>
              <a:rPr lang="en-US" altLang="zh-CN" dirty="0">
                <a:solidFill>
                  <a:srgbClr val="FF0000"/>
                </a:solidFill>
              </a:rPr>
              <a:t>WAV</a:t>
            </a:r>
            <a:r>
              <a:rPr lang="zh-CN" altLang="en-US" dirty="0"/>
              <a:t>格式：</a:t>
            </a:r>
            <a:r>
              <a:rPr lang="en-US" altLang="zh-CN" dirty="0"/>
              <a:t>Microsoft</a:t>
            </a:r>
            <a:r>
              <a:rPr lang="zh-CN" altLang="en-US" dirty="0"/>
              <a:t>公司推出的</a:t>
            </a:r>
            <a:r>
              <a:rPr lang="en-US" altLang="zh-CN" dirty="0"/>
              <a:t>Windows</a:t>
            </a:r>
            <a:r>
              <a:rPr lang="zh-CN" altLang="en-US" dirty="0"/>
              <a:t>平台下的音频文件格式。直接保存对声音波形的采样数据，数据没有经过压缩，所以播放效果较好，但文件较大。</a:t>
            </a:r>
          </a:p>
          <a:p>
            <a:r>
              <a:rPr lang="en-US" altLang="zh-CN" dirty="0">
                <a:solidFill>
                  <a:srgbClr val="FF0000"/>
                </a:solidFill>
              </a:rPr>
              <a:t>MP3</a:t>
            </a:r>
            <a:r>
              <a:rPr lang="zh-CN" altLang="en-US" dirty="0"/>
              <a:t>格式：</a:t>
            </a:r>
            <a:r>
              <a:rPr lang="en-US" altLang="zh-CN" dirty="0"/>
              <a:t>MP3</a:t>
            </a:r>
            <a:r>
              <a:rPr lang="zh-CN" altLang="en-US" dirty="0"/>
              <a:t>技术起源于</a:t>
            </a:r>
            <a:r>
              <a:rPr lang="en-US" altLang="zh-CN" dirty="0"/>
              <a:t>MPEG</a:t>
            </a:r>
            <a:r>
              <a:rPr lang="zh-CN" altLang="en-US" dirty="0"/>
              <a:t>技术，是将</a:t>
            </a:r>
            <a:r>
              <a:rPr lang="en-US" altLang="zh-CN" dirty="0"/>
              <a:t>WAV</a:t>
            </a:r>
            <a:r>
              <a:rPr lang="zh-CN" altLang="en-US" dirty="0"/>
              <a:t>声音数据进行特殊的数据压缩后产生的一种声音文件格式。</a:t>
            </a:r>
          </a:p>
          <a:p>
            <a:r>
              <a:rPr lang="en-US" altLang="zh-CN" dirty="0"/>
              <a:t>AIF</a:t>
            </a:r>
            <a:r>
              <a:rPr lang="zh-CN" altLang="en-US" dirty="0"/>
              <a:t>格式：一种交互文件格式。</a:t>
            </a:r>
          </a:p>
          <a:p>
            <a:endParaRPr lang="zh-CN" altLang="en-US" dirty="0"/>
          </a:p>
        </p:txBody>
      </p:sp>
    </p:spTree>
    <p:extLst>
      <p:ext uri="{BB962C8B-B14F-4D97-AF65-F5344CB8AC3E}">
        <p14:creationId xmlns:p14="http://schemas.microsoft.com/office/powerpoint/2010/main" val="2719863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制作视频的基本过程</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l"/>
            </a:pPr>
            <a:r>
              <a:rPr lang="zh-CN" altLang="en-US" b="1" dirty="0"/>
              <a:t>确定主题设计和镜头分配</a:t>
            </a:r>
          </a:p>
          <a:p>
            <a:pPr>
              <a:buFont typeface="Wingdings" panose="05000000000000000000" pitchFamily="2" charset="2"/>
              <a:buChar char="l"/>
            </a:pPr>
            <a:r>
              <a:rPr lang="zh-CN" altLang="en-US" b="1" dirty="0"/>
              <a:t>准备素材</a:t>
            </a:r>
          </a:p>
          <a:p>
            <a:pPr>
              <a:buFont typeface="Wingdings" panose="05000000000000000000" pitchFamily="2" charset="2"/>
              <a:buChar char="l"/>
            </a:pPr>
            <a:r>
              <a:rPr lang="zh-CN" altLang="en-US" b="1" dirty="0"/>
              <a:t>导入素材，</a:t>
            </a:r>
            <a:r>
              <a:rPr lang="zh-CN" altLang="en-US" dirty="0"/>
              <a:t>对画面进行粗略编辑</a:t>
            </a:r>
            <a:endParaRPr lang="en-US" altLang="zh-CN" dirty="0"/>
          </a:p>
          <a:p>
            <a:pPr>
              <a:buFont typeface="Wingdings" panose="05000000000000000000" pitchFamily="2" charset="2"/>
              <a:buChar char="l"/>
            </a:pPr>
            <a:r>
              <a:rPr lang="zh-CN" altLang="en-US" dirty="0"/>
              <a:t>加入滤镜效果</a:t>
            </a:r>
            <a:endParaRPr lang="en-US" altLang="zh-CN" dirty="0"/>
          </a:p>
          <a:p>
            <a:pPr>
              <a:buFont typeface="Wingdings" panose="05000000000000000000" pitchFamily="2" charset="2"/>
              <a:buChar char="l"/>
            </a:pPr>
            <a:r>
              <a:rPr lang="zh-CN" altLang="en-US" dirty="0"/>
              <a:t>加入转场效果</a:t>
            </a:r>
          </a:p>
          <a:p>
            <a:pPr>
              <a:buFont typeface="Wingdings" panose="05000000000000000000" pitchFamily="2" charset="2"/>
              <a:buChar char="l"/>
            </a:pPr>
            <a:r>
              <a:rPr lang="zh-CN" altLang="en-US" dirty="0"/>
              <a:t>视频添加音乐</a:t>
            </a:r>
          </a:p>
          <a:p>
            <a:pPr>
              <a:buFont typeface="Wingdings" panose="05000000000000000000" pitchFamily="2" charset="2"/>
              <a:buChar char="l"/>
            </a:pPr>
            <a:r>
              <a:rPr lang="zh-CN" altLang="en-US" dirty="0"/>
              <a:t>生成视频文件</a:t>
            </a:r>
          </a:p>
          <a:p>
            <a:pPr>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2551671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r>
              <a:rPr lang="zh-CN" altLang="en-US"/>
              <a:t>认识</a:t>
            </a:r>
            <a:r>
              <a:rPr lang="en-US" altLang="zh-CN"/>
              <a:t>Premiere Pro CC 2018</a:t>
            </a:r>
            <a:r>
              <a:rPr lang="zh-CN" altLang="en-US"/>
              <a:t>界面</a:t>
            </a:r>
            <a:endParaRPr lang="zh-CN" altLang="en-US" dirty="0"/>
          </a:p>
        </p:txBody>
      </p:sp>
      <p:sp>
        <p:nvSpPr>
          <p:cNvPr id="34822" name="Rectangle 3"/>
          <p:cNvSpPr>
            <a:spLocks noGrp="1" noChangeArrowheads="1"/>
          </p:cNvSpPr>
          <p:nvPr>
            <p:ph idx="1"/>
          </p:nvPr>
        </p:nvSpPr>
        <p:spPr/>
        <p:txBody>
          <a:bodyPr/>
          <a:lstStyle/>
          <a:p>
            <a:r>
              <a:rPr lang="zh-CN" altLang="en-US" dirty="0"/>
              <a:t>文件菜单：主要用于打开或存储文件或项目等操作。</a:t>
            </a:r>
            <a:endParaRPr lang="en-US" altLang="zh-CN" dirty="0"/>
          </a:p>
        </p:txBody>
      </p:sp>
      <p:sp>
        <p:nvSpPr>
          <p:cNvPr id="3" name="页脚占位符 2">
            <a:extLst>
              <a:ext uri="{FF2B5EF4-FFF2-40B4-BE49-F238E27FC236}">
                <a16:creationId xmlns:a16="http://schemas.microsoft.com/office/drawing/2014/main" id="{F4C3D986-7FAC-4892-9157-612EC222C5A9}"/>
              </a:ext>
            </a:extLst>
          </p:cNvPr>
          <p:cNvSpPr>
            <a:spLocks noGrp="1"/>
          </p:cNvSpPr>
          <p:nvPr>
            <p:ph type="ftr" sz="quarter" idx="11"/>
          </p:nvPr>
        </p:nvSpPr>
        <p:spPr/>
        <p:txBody>
          <a:bodyPr/>
          <a:lstStyle/>
          <a:p>
            <a:endParaRPr lang="en-US" altLang="zh-CN"/>
          </a:p>
        </p:txBody>
      </p:sp>
      <p:sp>
        <p:nvSpPr>
          <p:cNvPr id="2" name="灯片编号占位符 1">
            <a:extLst>
              <a:ext uri="{FF2B5EF4-FFF2-40B4-BE49-F238E27FC236}">
                <a16:creationId xmlns:a16="http://schemas.microsoft.com/office/drawing/2014/main" id="{5CED3FF9-1B08-4443-87CD-8794BF0D04A5}"/>
              </a:ext>
            </a:extLst>
          </p:cNvPr>
          <p:cNvSpPr>
            <a:spLocks noGrp="1"/>
          </p:cNvSpPr>
          <p:nvPr>
            <p:ph type="sldNum" sz="quarter" idx="12"/>
          </p:nvPr>
        </p:nvSpPr>
        <p:spPr/>
        <p:txBody>
          <a:bodyPr/>
          <a:lstStyle/>
          <a:p>
            <a:r>
              <a:rPr lang="zh-CN" altLang="en-US"/>
              <a:t>第</a:t>
            </a:r>
            <a:fld id="{9AD0F221-1CD6-409C-9718-F97EB8577C24}" type="slidenum">
              <a:rPr lang="zh-CN" altLang="en-US" smtClean="0"/>
              <a:pPr/>
              <a:t>23</a:t>
            </a:fld>
            <a:r>
              <a:rPr lang="zh-CN" altLang="en-US"/>
              <a:t>页</a:t>
            </a:r>
          </a:p>
        </p:txBody>
      </p:sp>
      <p:sp>
        <p:nvSpPr>
          <p:cNvPr id="34823" name="Rectangle 6"/>
          <p:cNvSpPr>
            <a:spLocks noChangeArrowheads="1"/>
          </p:cNvSpPr>
          <p:nvPr/>
        </p:nvSpPr>
        <p:spPr bwMode="auto">
          <a:xfrm>
            <a:off x="3024188" y="6145361"/>
            <a:ext cx="10715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1400"/>
              <a:t>文件菜单 </a:t>
            </a:r>
            <a:endParaRPr lang="zh-CN" altLang="en-US"/>
          </a:p>
        </p:txBody>
      </p:sp>
      <p:sp>
        <p:nvSpPr>
          <p:cNvPr id="34826" name="Rectangle 6"/>
          <p:cNvSpPr>
            <a:spLocks noChangeArrowheads="1"/>
          </p:cNvSpPr>
          <p:nvPr/>
        </p:nvSpPr>
        <p:spPr bwMode="auto">
          <a:xfrm>
            <a:off x="4953000" y="5073798"/>
            <a:ext cx="1785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1400"/>
              <a:t>新建命令下的子菜单</a:t>
            </a:r>
            <a:endParaRPr lang="zh-CN" altLang="en-US"/>
          </a:p>
        </p:txBody>
      </p:sp>
      <p:sp>
        <p:nvSpPr>
          <p:cNvPr id="34828" name="Rectangle 6"/>
          <p:cNvSpPr>
            <a:spLocks noChangeArrowheads="1"/>
          </p:cNvSpPr>
          <p:nvPr/>
        </p:nvSpPr>
        <p:spPr bwMode="auto">
          <a:xfrm>
            <a:off x="7381875" y="5216673"/>
            <a:ext cx="1785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1400"/>
              <a:t>新建“脱机文件”</a:t>
            </a:r>
            <a:endParaRPr lang="zh-CN" altLang="en-US"/>
          </a:p>
        </p:txBody>
      </p:sp>
      <p:pic>
        <p:nvPicPr>
          <p:cNvPr id="4" name="图片 3">
            <a:extLst>
              <a:ext uri="{FF2B5EF4-FFF2-40B4-BE49-F238E27FC236}">
                <a16:creationId xmlns:a16="http://schemas.microsoft.com/office/drawing/2014/main" id="{AF84815D-8D47-48D1-A76E-1E4434E67974}"/>
              </a:ext>
            </a:extLst>
          </p:cNvPr>
          <p:cNvPicPr>
            <a:picLocks noChangeAspect="1"/>
          </p:cNvPicPr>
          <p:nvPr/>
        </p:nvPicPr>
        <p:blipFill>
          <a:blip r:embed="rId2"/>
          <a:stretch>
            <a:fillRect/>
          </a:stretch>
        </p:blipFill>
        <p:spPr>
          <a:xfrm>
            <a:off x="2633344" y="2219620"/>
            <a:ext cx="1905165" cy="3901778"/>
          </a:xfrm>
          <a:prstGeom prst="rect">
            <a:avLst/>
          </a:prstGeom>
        </p:spPr>
      </p:pic>
      <p:pic>
        <p:nvPicPr>
          <p:cNvPr id="5" name="图片 4">
            <a:extLst>
              <a:ext uri="{FF2B5EF4-FFF2-40B4-BE49-F238E27FC236}">
                <a16:creationId xmlns:a16="http://schemas.microsoft.com/office/drawing/2014/main" id="{FE4BDD5D-4250-411C-A43E-59105B7CA098}"/>
              </a:ext>
            </a:extLst>
          </p:cNvPr>
          <p:cNvPicPr>
            <a:picLocks noChangeAspect="1"/>
          </p:cNvPicPr>
          <p:nvPr/>
        </p:nvPicPr>
        <p:blipFill>
          <a:blip r:embed="rId3"/>
          <a:stretch>
            <a:fillRect/>
          </a:stretch>
        </p:blipFill>
        <p:spPr>
          <a:xfrm>
            <a:off x="5049610" y="2766964"/>
            <a:ext cx="1592718" cy="2164268"/>
          </a:xfrm>
          <a:prstGeom prst="rect">
            <a:avLst/>
          </a:prstGeom>
        </p:spPr>
      </p:pic>
      <p:pic>
        <p:nvPicPr>
          <p:cNvPr id="6" name="图片 5">
            <a:extLst>
              <a:ext uri="{FF2B5EF4-FFF2-40B4-BE49-F238E27FC236}">
                <a16:creationId xmlns:a16="http://schemas.microsoft.com/office/drawing/2014/main" id="{082B626B-F1C6-456C-B9AE-4C31DE002636}"/>
              </a:ext>
            </a:extLst>
          </p:cNvPr>
          <p:cNvPicPr>
            <a:picLocks noChangeAspect="1"/>
          </p:cNvPicPr>
          <p:nvPr/>
        </p:nvPicPr>
        <p:blipFill>
          <a:blip r:embed="rId4"/>
          <a:stretch>
            <a:fillRect/>
          </a:stretch>
        </p:blipFill>
        <p:spPr>
          <a:xfrm>
            <a:off x="7185004" y="2675518"/>
            <a:ext cx="2583404" cy="22557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a:extLst>
              <a:ext uri="{FF2B5EF4-FFF2-40B4-BE49-F238E27FC236}">
                <a16:creationId xmlns:a16="http://schemas.microsoft.com/office/drawing/2014/main" id="{516EE080-D65F-4ADD-B35E-8E6B0CD356F1}"/>
              </a:ext>
            </a:extLst>
          </p:cNvPr>
          <p:cNvSpPr>
            <a:spLocks noGrp="1" noChangeArrowheads="1"/>
          </p:cNvSpPr>
          <p:nvPr>
            <p:ph type="title"/>
          </p:nvPr>
        </p:nvSpPr>
        <p:spPr/>
        <p:txBody>
          <a:bodyPr/>
          <a:lstStyle/>
          <a:p>
            <a:r>
              <a:rPr lang="zh-CN" altLang="en-US"/>
              <a:t>认识</a:t>
            </a:r>
            <a:r>
              <a:rPr lang="en-US" altLang="zh-CN"/>
              <a:t>Premiere Pro CC 2018</a:t>
            </a:r>
            <a:r>
              <a:rPr lang="zh-CN" altLang="en-US"/>
              <a:t>界面</a:t>
            </a:r>
            <a:endParaRPr lang="zh-CN" altLang="en-US" dirty="0"/>
          </a:p>
        </p:txBody>
      </p:sp>
      <p:sp>
        <p:nvSpPr>
          <p:cNvPr id="35846" name="Rectangle 3"/>
          <p:cNvSpPr>
            <a:spLocks noGrp="1" noChangeArrowheads="1"/>
          </p:cNvSpPr>
          <p:nvPr>
            <p:ph idx="1"/>
          </p:nvPr>
        </p:nvSpPr>
        <p:spPr/>
        <p:txBody>
          <a:bodyPr/>
          <a:lstStyle/>
          <a:p>
            <a:r>
              <a:rPr lang="zh-CN" altLang="en-US" dirty="0"/>
              <a:t>编辑菜单：提供常用的编辑命令，例如恢复、重做、复制文件等操作。</a:t>
            </a:r>
            <a:endParaRPr lang="en-US" altLang="zh-CN" dirty="0"/>
          </a:p>
        </p:txBody>
      </p:sp>
      <p:sp>
        <p:nvSpPr>
          <p:cNvPr id="3" name="页脚占位符 2">
            <a:extLst>
              <a:ext uri="{FF2B5EF4-FFF2-40B4-BE49-F238E27FC236}">
                <a16:creationId xmlns:a16="http://schemas.microsoft.com/office/drawing/2014/main" id="{C7418CE5-6265-40EB-9F5E-13E4A3CA1EE8}"/>
              </a:ext>
            </a:extLst>
          </p:cNvPr>
          <p:cNvSpPr>
            <a:spLocks noGrp="1"/>
          </p:cNvSpPr>
          <p:nvPr>
            <p:ph type="ftr" sz="quarter" idx="11"/>
          </p:nvPr>
        </p:nvSpPr>
        <p:spPr/>
        <p:txBody>
          <a:bodyPr/>
          <a:lstStyle/>
          <a:p>
            <a:endParaRPr lang="en-US" altLang="zh-CN"/>
          </a:p>
        </p:txBody>
      </p:sp>
      <p:sp>
        <p:nvSpPr>
          <p:cNvPr id="2" name="灯片编号占位符 1">
            <a:extLst>
              <a:ext uri="{FF2B5EF4-FFF2-40B4-BE49-F238E27FC236}">
                <a16:creationId xmlns:a16="http://schemas.microsoft.com/office/drawing/2014/main" id="{913C2FFF-47F8-421D-BD8C-9F05B733FDAD}"/>
              </a:ext>
            </a:extLst>
          </p:cNvPr>
          <p:cNvSpPr>
            <a:spLocks noGrp="1"/>
          </p:cNvSpPr>
          <p:nvPr>
            <p:ph type="sldNum" sz="quarter" idx="12"/>
          </p:nvPr>
        </p:nvSpPr>
        <p:spPr/>
        <p:txBody>
          <a:bodyPr/>
          <a:lstStyle/>
          <a:p>
            <a:r>
              <a:rPr lang="zh-CN" altLang="en-US"/>
              <a:t>第</a:t>
            </a:r>
            <a:fld id="{9AD0F221-1CD6-409C-9718-F97EB8577C24}" type="slidenum">
              <a:rPr lang="zh-CN" altLang="en-US" smtClean="0"/>
              <a:pPr/>
              <a:t>24</a:t>
            </a:fld>
            <a:r>
              <a:rPr lang="zh-CN" altLang="en-US"/>
              <a:t>页</a:t>
            </a:r>
          </a:p>
        </p:txBody>
      </p:sp>
      <p:sp>
        <p:nvSpPr>
          <p:cNvPr id="35847" name="Rectangle 6"/>
          <p:cNvSpPr>
            <a:spLocks noChangeArrowheads="1"/>
          </p:cNvSpPr>
          <p:nvPr/>
        </p:nvSpPr>
        <p:spPr bwMode="auto">
          <a:xfrm>
            <a:off x="3764775" y="5643564"/>
            <a:ext cx="10715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1400"/>
              <a:t>编辑菜单</a:t>
            </a:r>
            <a:endParaRPr lang="zh-CN" altLang="en-US"/>
          </a:p>
        </p:txBody>
      </p:sp>
      <p:sp>
        <p:nvSpPr>
          <p:cNvPr id="35849" name="Rectangle 6"/>
          <p:cNvSpPr>
            <a:spLocks noChangeArrowheads="1"/>
          </p:cNvSpPr>
          <p:nvPr/>
        </p:nvSpPr>
        <p:spPr bwMode="auto">
          <a:xfrm>
            <a:off x="7096125" y="5357814"/>
            <a:ext cx="1785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1400"/>
              <a:t>参数子菜单</a:t>
            </a:r>
          </a:p>
        </p:txBody>
      </p:sp>
      <p:pic>
        <p:nvPicPr>
          <p:cNvPr id="5" name="图片 4">
            <a:extLst>
              <a:ext uri="{FF2B5EF4-FFF2-40B4-BE49-F238E27FC236}">
                <a16:creationId xmlns:a16="http://schemas.microsoft.com/office/drawing/2014/main" id="{4861D0B3-7D0E-4634-97C8-12821E2B1102}"/>
              </a:ext>
            </a:extLst>
          </p:cNvPr>
          <p:cNvPicPr>
            <a:picLocks noChangeAspect="1"/>
          </p:cNvPicPr>
          <p:nvPr/>
        </p:nvPicPr>
        <p:blipFill>
          <a:blip r:embed="rId2"/>
          <a:stretch>
            <a:fillRect/>
          </a:stretch>
        </p:blipFill>
        <p:spPr>
          <a:xfrm>
            <a:off x="7484661" y="3006178"/>
            <a:ext cx="914479" cy="2110923"/>
          </a:xfrm>
          <a:prstGeom prst="rect">
            <a:avLst/>
          </a:prstGeom>
        </p:spPr>
      </p:pic>
      <p:pic>
        <p:nvPicPr>
          <p:cNvPr id="6" name="图片 5">
            <a:extLst>
              <a:ext uri="{FF2B5EF4-FFF2-40B4-BE49-F238E27FC236}">
                <a16:creationId xmlns:a16="http://schemas.microsoft.com/office/drawing/2014/main" id="{3390CB79-307B-4ECF-B30D-F5E8C73F2B26}"/>
              </a:ext>
            </a:extLst>
          </p:cNvPr>
          <p:cNvPicPr>
            <a:picLocks noChangeAspect="1"/>
          </p:cNvPicPr>
          <p:nvPr/>
        </p:nvPicPr>
        <p:blipFill>
          <a:blip r:embed="rId3"/>
          <a:stretch>
            <a:fillRect/>
          </a:stretch>
        </p:blipFill>
        <p:spPr>
          <a:xfrm>
            <a:off x="3466556" y="2435265"/>
            <a:ext cx="1981372" cy="320829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a:extLst>
              <a:ext uri="{FF2B5EF4-FFF2-40B4-BE49-F238E27FC236}">
                <a16:creationId xmlns:a16="http://schemas.microsoft.com/office/drawing/2014/main" id="{71D2A64B-9607-4078-A544-561B5337B6D2}"/>
              </a:ext>
            </a:extLst>
          </p:cNvPr>
          <p:cNvSpPr>
            <a:spLocks noGrp="1" noChangeArrowheads="1"/>
          </p:cNvSpPr>
          <p:nvPr>
            <p:ph type="title"/>
          </p:nvPr>
        </p:nvSpPr>
        <p:spPr/>
        <p:txBody>
          <a:bodyPr/>
          <a:lstStyle/>
          <a:p>
            <a:r>
              <a:rPr lang="zh-CN" altLang="en-US"/>
              <a:t>认识</a:t>
            </a:r>
            <a:r>
              <a:rPr lang="en-US" altLang="zh-CN"/>
              <a:t>Premiere Pro CC 2018</a:t>
            </a:r>
            <a:r>
              <a:rPr lang="zh-CN" altLang="en-US"/>
              <a:t>界面</a:t>
            </a:r>
            <a:endParaRPr lang="zh-CN" altLang="en-US" dirty="0"/>
          </a:p>
        </p:txBody>
      </p:sp>
      <p:sp>
        <p:nvSpPr>
          <p:cNvPr id="36870" name="Rectangle 3"/>
          <p:cNvSpPr>
            <a:spLocks noGrp="1" noChangeArrowheads="1"/>
          </p:cNvSpPr>
          <p:nvPr>
            <p:ph idx="1"/>
          </p:nvPr>
        </p:nvSpPr>
        <p:spPr/>
        <p:txBody>
          <a:bodyPr/>
          <a:lstStyle/>
          <a:p>
            <a:r>
              <a:rPr lang="zh-CN" altLang="en-US" dirty="0"/>
              <a:t>剪辑菜单：剪辑影片的大多数命令都在这个菜单中。</a:t>
            </a:r>
            <a:endParaRPr lang="en-US" altLang="zh-CN" dirty="0"/>
          </a:p>
          <a:p>
            <a:r>
              <a:rPr lang="zh-CN" altLang="en-US" dirty="0"/>
              <a:t>序列菜单：对序列的操作。</a:t>
            </a:r>
            <a:endParaRPr lang="en-US" altLang="zh-CN" dirty="0"/>
          </a:p>
          <a:p>
            <a:r>
              <a:rPr lang="zh-CN" altLang="en-US" dirty="0"/>
              <a:t>标记菜单：包含设置标记点的命令。</a:t>
            </a:r>
            <a:endParaRPr lang="en-US" altLang="zh-CN" dirty="0"/>
          </a:p>
          <a:p>
            <a:endParaRPr lang="en-US" altLang="zh-CN" dirty="0"/>
          </a:p>
          <a:p>
            <a:endParaRPr lang="en-US" altLang="zh-CN" dirty="0"/>
          </a:p>
        </p:txBody>
      </p:sp>
      <p:sp>
        <p:nvSpPr>
          <p:cNvPr id="3" name="页脚占位符 2">
            <a:extLst>
              <a:ext uri="{FF2B5EF4-FFF2-40B4-BE49-F238E27FC236}">
                <a16:creationId xmlns:a16="http://schemas.microsoft.com/office/drawing/2014/main" id="{554797BD-2781-4D2E-A7E5-C1D95ED0BE57}"/>
              </a:ext>
            </a:extLst>
          </p:cNvPr>
          <p:cNvSpPr>
            <a:spLocks noGrp="1"/>
          </p:cNvSpPr>
          <p:nvPr>
            <p:ph type="ftr" sz="quarter" idx="11"/>
          </p:nvPr>
        </p:nvSpPr>
        <p:spPr/>
        <p:txBody>
          <a:bodyPr/>
          <a:lstStyle/>
          <a:p>
            <a:endParaRPr lang="en-US" altLang="zh-CN"/>
          </a:p>
        </p:txBody>
      </p:sp>
      <p:sp>
        <p:nvSpPr>
          <p:cNvPr id="2" name="灯片编号占位符 1">
            <a:extLst>
              <a:ext uri="{FF2B5EF4-FFF2-40B4-BE49-F238E27FC236}">
                <a16:creationId xmlns:a16="http://schemas.microsoft.com/office/drawing/2014/main" id="{53FAD50D-4571-4934-9A59-7F8CD8D7D353}"/>
              </a:ext>
            </a:extLst>
          </p:cNvPr>
          <p:cNvSpPr>
            <a:spLocks noGrp="1"/>
          </p:cNvSpPr>
          <p:nvPr>
            <p:ph type="sldNum" sz="quarter" idx="12"/>
          </p:nvPr>
        </p:nvSpPr>
        <p:spPr/>
        <p:txBody>
          <a:bodyPr/>
          <a:lstStyle/>
          <a:p>
            <a:r>
              <a:rPr lang="zh-CN" altLang="en-US"/>
              <a:t>第</a:t>
            </a:r>
            <a:fld id="{9AD0F221-1CD6-409C-9718-F97EB8577C24}" type="slidenum">
              <a:rPr lang="zh-CN" altLang="en-US" smtClean="0"/>
              <a:pPr/>
              <a:t>25</a:t>
            </a:fld>
            <a:r>
              <a:rPr lang="zh-CN" altLang="en-US"/>
              <a:t>页</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a:extLst>
              <a:ext uri="{FF2B5EF4-FFF2-40B4-BE49-F238E27FC236}">
                <a16:creationId xmlns:a16="http://schemas.microsoft.com/office/drawing/2014/main" id="{81ECB05E-5594-4498-B0FB-87785C51F691}"/>
              </a:ext>
            </a:extLst>
          </p:cNvPr>
          <p:cNvSpPr>
            <a:spLocks noGrp="1" noChangeArrowheads="1"/>
          </p:cNvSpPr>
          <p:nvPr>
            <p:ph type="title"/>
          </p:nvPr>
        </p:nvSpPr>
        <p:spPr/>
        <p:txBody>
          <a:bodyPr/>
          <a:lstStyle/>
          <a:p>
            <a:r>
              <a:rPr lang="zh-CN" altLang="en-US"/>
              <a:t>认识</a:t>
            </a:r>
            <a:r>
              <a:rPr lang="en-US" altLang="zh-CN"/>
              <a:t>Premiere Pro CC 2018</a:t>
            </a:r>
            <a:r>
              <a:rPr lang="zh-CN" altLang="en-US"/>
              <a:t>界面</a:t>
            </a:r>
            <a:endParaRPr lang="zh-CN" altLang="en-US" dirty="0"/>
          </a:p>
        </p:txBody>
      </p:sp>
      <p:sp>
        <p:nvSpPr>
          <p:cNvPr id="38918" name="Rectangle 3"/>
          <p:cNvSpPr>
            <a:spLocks noGrp="1" noChangeArrowheads="1"/>
          </p:cNvSpPr>
          <p:nvPr>
            <p:ph idx="1"/>
          </p:nvPr>
        </p:nvSpPr>
        <p:spPr>
          <a:xfrm>
            <a:off x="1199456" y="1600201"/>
            <a:ext cx="6120680" cy="4525963"/>
          </a:xfrm>
        </p:spPr>
        <p:txBody>
          <a:bodyPr/>
          <a:lstStyle/>
          <a:p>
            <a:r>
              <a:rPr lang="zh-CN" altLang="en-US" dirty="0"/>
              <a:t>窗口菜单：包括控制显示</a:t>
            </a:r>
            <a:r>
              <a:rPr lang="en-US" altLang="zh-CN" dirty="0"/>
              <a:t>/</a:t>
            </a:r>
            <a:r>
              <a:rPr lang="zh-CN" altLang="en-US" dirty="0"/>
              <a:t>关闭窗口和面板的命令。</a:t>
            </a:r>
            <a:endParaRPr lang="en-US" altLang="zh-CN" dirty="0"/>
          </a:p>
          <a:p>
            <a:r>
              <a:rPr lang="zh-CN" altLang="en-US" dirty="0"/>
              <a:t>帮助菜单：使用户阅读</a:t>
            </a:r>
            <a:r>
              <a:rPr lang="en-US" altLang="zh-CN" dirty="0"/>
              <a:t>Premiere</a:t>
            </a:r>
            <a:r>
              <a:rPr lang="zh-CN" altLang="en-US" dirty="0"/>
              <a:t>的使用帮助，还可以链接到</a:t>
            </a:r>
            <a:r>
              <a:rPr lang="en-US" altLang="zh-CN" dirty="0"/>
              <a:t>Adobe</a:t>
            </a:r>
            <a:r>
              <a:rPr lang="zh-CN" altLang="en-US" dirty="0"/>
              <a:t>的网站，寻求在线帮助等。</a:t>
            </a:r>
            <a:endParaRPr lang="en-US" altLang="zh-CN" dirty="0"/>
          </a:p>
        </p:txBody>
      </p:sp>
      <p:sp>
        <p:nvSpPr>
          <p:cNvPr id="3" name="页脚占位符 2">
            <a:extLst>
              <a:ext uri="{FF2B5EF4-FFF2-40B4-BE49-F238E27FC236}">
                <a16:creationId xmlns:a16="http://schemas.microsoft.com/office/drawing/2014/main" id="{8347E4C0-065D-43C7-BCC4-5E360CA6DC12}"/>
              </a:ext>
            </a:extLst>
          </p:cNvPr>
          <p:cNvSpPr>
            <a:spLocks noGrp="1"/>
          </p:cNvSpPr>
          <p:nvPr>
            <p:ph type="ftr" sz="quarter" idx="11"/>
          </p:nvPr>
        </p:nvSpPr>
        <p:spPr/>
        <p:txBody>
          <a:bodyPr/>
          <a:lstStyle/>
          <a:p>
            <a:endParaRPr lang="en-US" altLang="zh-CN"/>
          </a:p>
        </p:txBody>
      </p:sp>
      <p:sp>
        <p:nvSpPr>
          <p:cNvPr id="2" name="灯片编号占位符 1">
            <a:extLst>
              <a:ext uri="{FF2B5EF4-FFF2-40B4-BE49-F238E27FC236}">
                <a16:creationId xmlns:a16="http://schemas.microsoft.com/office/drawing/2014/main" id="{39258DE9-3CB4-47E3-AD5C-2D80BFB48EC3}"/>
              </a:ext>
            </a:extLst>
          </p:cNvPr>
          <p:cNvSpPr>
            <a:spLocks noGrp="1"/>
          </p:cNvSpPr>
          <p:nvPr>
            <p:ph type="sldNum" sz="quarter" idx="12"/>
          </p:nvPr>
        </p:nvSpPr>
        <p:spPr/>
        <p:txBody>
          <a:bodyPr/>
          <a:lstStyle/>
          <a:p>
            <a:r>
              <a:rPr lang="zh-CN" altLang="en-US"/>
              <a:t>第</a:t>
            </a:r>
            <a:fld id="{9AD0F221-1CD6-409C-9718-F97EB8577C24}" type="slidenum">
              <a:rPr lang="zh-CN" altLang="en-US" smtClean="0"/>
              <a:pPr/>
              <a:t>26</a:t>
            </a:fld>
            <a:r>
              <a:rPr lang="zh-CN" altLang="en-US"/>
              <a:t>页</a:t>
            </a:r>
          </a:p>
        </p:txBody>
      </p:sp>
      <p:sp>
        <p:nvSpPr>
          <p:cNvPr id="38919" name="Rectangle 6"/>
          <p:cNvSpPr>
            <a:spLocks noChangeArrowheads="1"/>
          </p:cNvSpPr>
          <p:nvPr/>
        </p:nvSpPr>
        <p:spPr bwMode="auto">
          <a:xfrm>
            <a:off x="4862540" y="5715001"/>
            <a:ext cx="10715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1400"/>
              <a:t>帮助菜单</a:t>
            </a:r>
            <a:endParaRPr lang="zh-CN" altLang="en-US"/>
          </a:p>
        </p:txBody>
      </p:sp>
      <p:sp>
        <p:nvSpPr>
          <p:cNvPr id="38920" name="Rectangle 6"/>
          <p:cNvSpPr>
            <a:spLocks noChangeArrowheads="1"/>
          </p:cNvSpPr>
          <p:nvPr/>
        </p:nvSpPr>
        <p:spPr bwMode="auto">
          <a:xfrm>
            <a:off x="7739064" y="5643564"/>
            <a:ext cx="17859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1400"/>
              <a:t>窗口菜单</a:t>
            </a:r>
          </a:p>
        </p:txBody>
      </p:sp>
      <p:pic>
        <p:nvPicPr>
          <p:cNvPr id="7" name="图片 6">
            <a:extLst>
              <a:ext uri="{FF2B5EF4-FFF2-40B4-BE49-F238E27FC236}">
                <a16:creationId xmlns:a16="http://schemas.microsoft.com/office/drawing/2014/main" id="{A9212E81-71F4-46BF-9904-EE79B42199A1}"/>
              </a:ext>
            </a:extLst>
          </p:cNvPr>
          <p:cNvPicPr>
            <a:picLocks noChangeAspect="1"/>
          </p:cNvPicPr>
          <p:nvPr/>
        </p:nvPicPr>
        <p:blipFill>
          <a:blip r:embed="rId2"/>
          <a:stretch>
            <a:fillRect/>
          </a:stretch>
        </p:blipFill>
        <p:spPr>
          <a:xfrm>
            <a:off x="7739064" y="1639986"/>
            <a:ext cx="3132362" cy="3962127"/>
          </a:xfrm>
          <a:prstGeom prst="rect">
            <a:avLst/>
          </a:prstGeom>
        </p:spPr>
      </p:pic>
      <p:pic>
        <p:nvPicPr>
          <p:cNvPr id="8" name="图片 7">
            <a:extLst>
              <a:ext uri="{FF2B5EF4-FFF2-40B4-BE49-F238E27FC236}">
                <a16:creationId xmlns:a16="http://schemas.microsoft.com/office/drawing/2014/main" id="{5DE2CDE4-EF2B-41CE-BC09-BBE7C3CDB978}"/>
              </a:ext>
            </a:extLst>
          </p:cNvPr>
          <p:cNvPicPr>
            <a:picLocks noChangeAspect="1"/>
          </p:cNvPicPr>
          <p:nvPr/>
        </p:nvPicPr>
        <p:blipFill>
          <a:blip r:embed="rId3"/>
          <a:stretch>
            <a:fillRect/>
          </a:stretch>
        </p:blipFill>
        <p:spPr>
          <a:xfrm>
            <a:off x="4628635" y="4380483"/>
            <a:ext cx="1539373" cy="115072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a:extLst>
              <a:ext uri="{FF2B5EF4-FFF2-40B4-BE49-F238E27FC236}">
                <a16:creationId xmlns:a16="http://schemas.microsoft.com/office/drawing/2014/main" id="{64D10D04-5B8A-4399-93CF-01C0D39E8A96}"/>
              </a:ext>
            </a:extLst>
          </p:cNvPr>
          <p:cNvSpPr>
            <a:spLocks noGrp="1" noChangeArrowheads="1"/>
          </p:cNvSpPr>
          <p:nvPr>
            <p:ph type="title"/>
          </p:nvPr>
        </p:nvSpPr>
        <p:spPr/>
        <p:txBody>
          <a:bodyPr/>
          <a:lstStyle/>
          <a:p>
            <a:r>
              <a:rPr lang="zh-CN" altLang="en-US"/>
              <a:t>认识</a:t>
            </a:r>
            <a:r>
              <a:rPr lang="en-US" altLang="zh-CN"/>
              <a:t>Premiere Pro CC 2018</a:t>
            </a:r>
            <a:r>
              <a:rPr lang="zh-CN" altLang="en-US"/>
              <a:t>界面</a:t>
            </a:r>
            <a:endParaRPr lang="zh-CN" altLang="en-US" dirty="0"/>
          </a:p>
        </p:txBody>
      </p:sp>
      <p:sp>
        <p:nvSpPr>
          <p:cNvPr id="39942" name="Rectangle 3"/>
          <p:cNvSpPr>
            <a:spLocks noGrp="1" noChangeArrowheads="1"/>
          </p:cNvSpPr>
          <p:nvPr>
            <p:ph idx="1"/>
          </p:nvPr>
        </p:nvSpPr>
        <p:spPr/>
        <p:txBody>
          <a:bodyPr/>
          <a:lstStyle/>
          <a:p>
            <a:r>
              <a:rPr lang="zh-CN" altLang="en-US"/>
              <a:t>项目面板：主要用于存放和管理供“时间线”面板编辑合成的原始素材。</a:t>
            </a:r>
            <a:endParaRPr lang="zh-CN" altLang="en-US" dirty="0"/>
          </a:p>
        </p:txBody>
      </p:sp>
      <p:sp>
        <p:nvSpPr>
          <p:cNvPr id="2" name="灯片编号占位符 1">
            <a:extLst>
              <a:ext uri="{FF2B5EF4-FFF2-40B4-BE49-F238E27FC236}">
                <a16:creationId xmlns:a16="http://schemas.microsoft.com/office/drawing/2014/main" id="{67501B88-0AE6-4739-8258-B3AB1C124ABE}"/>
              </a:ext>
            </a:extLst>
          </p:cNvPr>
          <p:cNvSpPr>
            <a:spLocks noGrp="1"/>
          </p:cNvSpPr>
          <p:nvPr>
            <p:ph type="sldNum" sz="quarter" idx="12"/>
          </p:nvPr>
        </p:nvSpPr>
        <p:spPr/>
        <p:txBody>
          <a:bodyPr/>
          <a:lstStyle/>
          <a:p>
            <a:r>
              <a:rPr lang="zh-CN" altLang="en-US"/>
              <a:t>第</a:t>
            </a:r>
            <a:fld id="{9AD0F221-1CD6-409C-9718-F97EB8577C24}" type="slidenum">
              <a:rPr lang="zh-CN" altLang="en-US" smtClean="0"/>
              <a:pPr/>
              <a:t>27</a:t>
            </a:fld>
            <a:r>
              <a:rPr lang="zh-CN" altLang="en-US"/>
              <a:t>页</a:t>
            </a:r>
          </a:p>
        </p:txBody>
      </p:sp>
      <p:sp>
        <p:nvSpPr>
          <p:cNvPr id="39943" name="Rectangle 6"/>
          <p:cNvSpPr>
            <a:spLocks noChangeArrowheads="1"/>
          </p:cNvSpPr>
          <p:nvPr/>
        </p:nvSpPr>
        <p:spPr bwMode="auto">
          <a:xfrm>
            <a:off x="5672510" y="6001346"/>
            <a:ext cx="10715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1400" dirty="0"/>
              <a:t>项目窗口</a:t>
            </a:r>
            <a:endParaRPr lang="zh-CN" altLang="en-US" dirty="0"/>
          </a:p>
        </p:txBody>
      </p:sp>
      <p:pic>
        <p:nvPicPr>
          <p:cNvPr id="7" name="图片 6">
            <a:extLst>
              <a:ext uri="{FF2B5EF4-FFF2-40B4-BE49-F238E27FC236}">
                <a16:creationId xmlns:a16="http://schemas.microsoft.com/office/drawing/2014/main" id="{84C08AC5-959F-4A1F-823B-87B2124FC576}"/>
              </a:ext>
            </a:extLst>
          </p:cNvPr>
          <p:cNvPicPr>
            <a:picLocks noChangeAspect="1"/>
          </p:cNvPicPr>
          <p:nvPr/>
        </p:nvPicPr>
        <p:blipFill>
          <a:blip r:embed="rId2"/>
          <a:stretch>
            <a:fillRect/>
          </a:stretch>
        </p:blipFill>
        <p:spPr>
          <a:xfrm>
            <a:off x="3655604" y="2542671"/>
            <a:ext cx="5248708" cy="339898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a:extLst>
              <a:ext uri="{FF2B5EF4-FFF2-40B4-BE49-F238E27FC236}">
                <a16:creationId xmlns:a16="http://schemas.microsoft.com/office/drawing/2014/main" id="{964AAB16-47BF-407E-9A09-51DEE92CF4DF}"/>
              </a:ext>
            </a:extLst>
          </p:cNvPr>
          <p:cNvSpPr>
            <a:spLocks noGrp="1" noChangeArrowheads="1"/>
          </p:cNvSpPr>
          <p:nvPr>
            <p:ph type="title"/>
          </p:nvPr>
        </p:nvSpPr>
        <p:spPr/>
        <p:txBody>
          <a:bodyPr/>
          <a:lstStyle/>
          <a:p>
            <a:r>
              <a:rPr lang="zh-CN" altLang="en-US"/>
              <a:t>认识</a:t>
            </a:r>
            <a:r>
              <a:rPr lang="en-US" altLang="zh-CN"/>
              <a:t>Premiere Pro CC 2018</a:t>
            </a:r>
            <a:r>
              <a:rPr lang="zh-CN" altLang="en-US"/>
              <a:t>界面</a:t>
            </a:r>
            <a:endParaRPr lang="zh-CN" altLang="en-US" dirty="0"/>
          </a:p>
        </p:txBody>
      </p:sp>
      <p:sp>
        <p:nvSpPr>
          <p:cNvPr id="40966" name="Rectangle 3"/>
          <p:cNvSpPr>
            <a:spLocks noGrp="1" noChangeArrowheads="1"/>
          </p:cNvSpPr>
          <p:nvPr>
            <p:ph idx="1"/>
          </p:nvPr>
        </p:nvSpPr>
        <p:spPr/>
        <p:txBody>
          <a:bodyPr/>
          <a:lstStyle/>
          <a:p>
            <a:r>
              <a:rPr lang="zh-CN" altLang="en-US" dirty="0"/>
              <a:t>监视器窗口分为“源”窗口和“节目”窗口，所有编辑或未编辑的影片片段都在此显示效果。</a:t>
            </a:r>
          </a:p>
        </p:txBody>
      </p:sp>
      <p:sp>
        <p:nvSpPr>
          <p:cNvPr id="3" name="页脚占位符 2">
            <a:extLst>
              <a:ext uri="{FF2B5EF4-FFF2-40B4-BE49-F238E27FC236}">
                <a16:creationId xmlns:a16="http://schemas.microsoft.com/office/drawing/2014/main" id="{4D346C34-C47D-4CBD-B109-6A7DCE1D138E}"/>
              </a:ext>
            </a:extLst>
          </p:cNvPr>
          <p:cNvSpPr>
            <a:spLocks noGrp="1"/>
          </p:cNvSpPr>
          <p:nvPr>
            <p:ph type="ftr" sz="quarter" idx="11"/>
          </p:nvPr>
        </p:nvSpPr>
        <p:spPr/>
        <p:txBody>
          <a:bodyPr/>
          <a:lstStyle/>
          <a:p>
            <a:endParaRPr lang="en-US" altLang="zh-CN"/>
          </a:p>
        </p:txBody>
      </p:sp>
      <p:sp>
        <p:nvSpPr>
          <p:cNvPr id="2" name="灯片编号占位符 1">
            <a:extLst>
              <a:ext uri="{FF2B5EF4-FFF2-40B4-BE49-F238E27FC236}">
                <a16:creationId xmlns:a16="http://schemas.microsoft.com/office/drawing/2014/main" id="{8DA202B7-85B2-4D0F-80EA-F08E7F25177E}"/>
              </a:ext>
            </a:extLst>
          </p:cNvPr>
          <p:cNvSpPr>
            <a:spLocks noGrp="1"/>
          </p:cNvSpPr>
          <p:nvPr>
            <p:ph type="sldNum" sz="quarter" idx="12"/>
          </p:nvPr>
        </p:nvSpPr>
        <p:spPr/>
        <p:txBody>
          <a:bodyPr/>
          <a:lstStyle/>
          <a:p>
            <a:r>
              <a:rPr lang="zh-CN" altLang="en-US"/>
              <a:t>第</a:t>
            </a:r>
            <a:fld id="{9AD0F221-1CD6-409C-9718-F97EB8577C24}" type="slidenum">
              <a:rPr lang="zh-CN" altLang="en-US" smtClean="0"/>
              <a:pPr/>
              <a:t>28</a:t>
            </a:fld>
            <a:r>
              <a:rPr lang="zh-CN" altLang="en-US"/>
              <a:t>页</a:t>
            </a:r>
          </a:p>
        </p:txBody>
      </p:sp>
      <p:sp>
        <p:nvSpPr>
          <p:cNvPr id="40967" name="Rectangle 6"/>
          <p:cNvSpPr>
            <a:spLocks noChangeArrowheads="1"/>
          </p:cNvSpPr>
          <p:nvPr/>
        </p:nvSpPr>
        <p:spPr bwMode="auto">
          <a:xfrm>
            <a:off x="5745658" y="6145361"/>
            <a:ext cx="12144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1400" dirty="0"/>
              <a:t>监视器窗口</a:t>
            </a:r>
            <a:endParaRPr lang="zh-CN" altLang="en-US" dirty="0"/>
          </a:p>
        </p:txBody>
      </p:sp>
      <p:pic>
        <p:nvPicPr>
          <p:cNvPr id="7" name="图片 6">
            <a:extLst>
              <a:ext uri="{FF2B5EF4-FFF2-40B4-BE49-F238E27FC236}">
                <a16:creationId xmlns:a16="http://schemas.microsoft.com/office/drawing/2014/main" id="{7B9038AD-6160-482B-9BAC-383D34F41FFD}"/>
              </a:ext>
            </a:extLst>
          </p:cNvPr>
          <p:cNvPicPr>
            <a:picLocks noChangeAspect="1"/>
          </p:cNvPicPr>
          <p:nvPr/>
        </p:nvPicPr>
        <p:blipFill>
          <a:blip r:embed="rId2"/>
          <a:stretch>
            <a:fillRect/>
          </a:stretch>
        </p:blipFill>
        <p:spPr>
          <a:xfrm>
            <a:off x="6426359" y="2636678"/>
            <a:ext cx="3990142" cy="3240360"/>
          </a:xfrm>
          <a:prstGeom prst="rect">
            <a:avLst/>
          </a:prstGeom>
        </p:spPr>
      </p:pic>
      <p:pic>
        <p:nvPicPr>
          <p:cNvPr id="8" name="图片 7">
            <a:extLst>
              <a:ext uri="{FF2B5EF4-FFF2-40B4-BE49-F238E27FC236}">
                <a16:creationId xmlns:a16="http://schemas.microsoft.com/office/drawing/2014/main" id="{C08412FB-A679-46D9-8818-5ED0434179F7}"/>
              </a:ext>
            </a:extLst>
          </p:cNvPr>
          <p:cNvPicPr>
            <a:picLocks noChangeAspect="1"/>
          </p:cNvPicPr>
          <p:nvPr/>
        </p:nvPicPr>
        <p:blipFill>
          <a:blip r:embed="rId3"/>
          <a:stretch>
            <a:fillRect/>
          </a:stretch>
        </p:blipFill>
        <p:spPr>
          <a:xfrm>
            <a:off x="2399860" y="2636678"/>
            <a:ext cx="3879305" cy="324036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C7CC5BA5-70BD-4E65-8EAE-4938C03E330F}"/>
              </a:ext>
            </a:extLst>
          </p:cNvPr>
          <p:cNvSpPr>
            <a:spLocks noGrp="1" noChangeArrowheads="1"/>
          </p:cNvSpPr>
          <p:nvPr>
            <p:ph type="title"/>
          </p:nvPr>
        </p:nvSpPr>
        <p:spPr/>
        <p:txBody>
          <a:bodyPr/>
          <a:lstStyle/>
          <a:p>
            <a:r>
              <a:rPr lang="zh-CN" altLang="en-US"/>
              <a:t>认识</a:t>
            </a:r>
            <a:r>
              <a:rPr lang="en-US" altLang="zh-CN"/>
              <a:t>Premiere Pro CC 2018</a:t>
            </a:r>
            <a:r>
              <a:rPr lang="zh-CN" altLang="en-US"/>
              <a:t>界面</a:t>
            </a:r>
            <a:endParaRPr lang="zh-CN" altLang="en-US" dirty="0"/>
          </a:p>
        </p:txBody>
      </p:sp>
      <p:sp>
        <p:nvSpPr>
          <p:cNvPr id="41990" name="Rectangle 3"/>
          <p:cNvSpPr>
            <a:spLocks noGrp="1" noChangeArrowheads="1"/>
          </p:cNvSpPr>
          <p:nvPr>
            <p:ph idx="1"/>
          </p:nvPr>
        </p:nvSpPr>
        <p:spPr/>
        <p:txBody>
          <a:bodyPr/>
          <a:lstStyle/>
          <a:p>
            <a:r>
              <a:rPr lang="zh-CN" altLang="en-US" dirty="0"/>
              <a:t>时间线窗口：是非线性编辑器的核心窗口，在时间线窗口中，从左到右以电影播放时的次序显示所有该电影中的素材，视频、音频素材中的大部分编辑合成工作和特效制作都是在该窗口中完成的。</a:t>
            </a:r>
            <a:endParaRPr lang="en-US" altLang="zh-CN" dirty="0"/>
          </a:p>
        </p:txBody>
      </p:sp>
      <p:sp>
        <p:nvSpPr>
          <p:cNvPr id="2" name="灯片编号占位符 1">
            <a:extLst>
              <a:ext uri="{FF2B5EF4-FFF2-40B4-BE49-F238E27FC236}">
                <a16:creationId xmlns:a16="http://schemas.microsoft.com/office/drawing/2014/main" id="{B1581E22-6F91-44FB-8D16-E3D8F9CB3BC8}"/>
              </a:ext>
            </a:extLst>
          </p:cNvPr>
          <p:cNvSpPr>
            <a:spLocks noGrp="1"/>
          </p:cNvSpPr>
          <p:nvPr>
            <p:ph type="sldNum" sz="quarter" idx="12"/>
          </p:nvPr>
        </p:nvSpPr>
        <p:spPr/>
        <p:txBody>
          <a:bodyPr/>
          <a:lstStyle/>
          <a:p>
            <a:r>
              <a:rPr lang="zh-CN" altLang="en-US"/>
              <a:t>第</a:t>
            </a:r>
            <a:fld id="{9AD0F221-1CD6-409C-9718-F97EB8577C24}" type="slidenum">
              <a:rPr lang="zh-CN" altLang="en-US" smtClean="0"/>
              <a:pPr/>
              <a:t>29</a:t>
            </a:fld>
            <a:r>
              <a:rPr lang="zh-CN" altLang="en-US"/>
              <a:t>页</a:t>
            </a:r>
          </a:p>
        </p:txBody>
      </p:sp>
      <p:sp>
        <p:nvSpPr>
          <p:cNvPr id="41991" name="Rectangle 6"/>
          <p:cNvSpPr>
            <a:spLocks noChangeArrowheads="1"/>
          </p:cNvSpPr>
          <p:nvPr/>
        </p:nvSpPr>
        <p:spPr bwMode="auto">
          <a:xfrm>
            <a:off x="5678216" y="5805265"/>
            <a:ext cx="17859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1400" dirty="0"/>
              <a:t>时间线窗口</a:t>
            </a:r>
          </a:p>
        </p:txBody>
      </p:sp>
      <p:pic>
        <p:nvPicPr>
          <p:cNvPr id="6" name="图片 5">
            <a:extLst>
              <a:ext uri="{FF2B5EF4-FFF2-40B4-BE49-F238E27FC236}">
                <a16:creationId xmlns:a16="http://schemas.microsoft.com/office/drawing/2014/main" id="{7A2A2F53-B319-4425-99A4-5FB678CEC0FA}"/>
              </a:ext>
            </a:extLst>
          </p:cNvPr>
          <p:cNvPicPr>
            <a:picLocks noChangeAspect="1"/>
          </p:cNvPicPr>
          <p:nvPr/>
        </p:nvPicPr>
        <p:blipFill>
          <a:blip r:embed="rId2"/>
          <a:stretch>
            <a:fillRect/>
          </a:stretch>
        </p:blipFill>
        <p:spPr>
          <a:xfrm>
            <a:off x="2839244" y="3429000"/>
            <a:ext cx="7353994" cy="231762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41D16B-3ABF-40F4-BCEF-0B62181AC3B3}"/>
              </a:ext>
            </a:extLst>
          </p:cNvPr>
          <p:cNvSpPr>
            <a:spLocks noGrp="1"/>
          </p:cNvSpPr>
          <p:nvPr>
            <p:ph type="title"/>
          </p:nvPr>
        </p:nvSpPr>
        <p:spPr/>
        <p:txBody>
          <a:bodyPr/>
          <a:lstStyle/>
          <a:p>
            <a:r>
              <a:rPr lang="zh-CN" altLang="en-US" dirty="0"/>
              <a:t>课程介绍</a:t>
            </a:r>
          </a:p>
        </p:txBody>
      </p:sp>
      <p:sp>
        <p:nvSpPr>
          <p:cNvPr id="3" name="内容占位符 2">
            <a:extLst>
              <a:ext uri="{FF2B5EF4-FFF2-40B4-BE49-F238E27FC236}">
                <a16:creationId xmlns:a16="http://schemas.microsoft.com/office/drawing/2014/main" id="{21498C82-C9D9-430E-8B15-8A45347D7B4C}"/>
              </a:ext>
            </a:extLst>
          </p:cNvPr>
          <p:cNvSpPr>
            <a:spLocks noGrp="1"/>
          </p:cNvSpPr>
          <p:nvPr>
            <p:ph idx="1"/>
          </p:nvPr>
        </p:nvSpPr>
        <p:spPr/>
        <p:txBody>
          <a:bodyPr/>
          <a:lstStyle/>
          <a:p>
            <a:r>
              <a:rPr lang="en-US" altLang="zh-CN" dirty="0"/>
              <a:t>Premiere</a:t>
            </a:r>
            <a:r>
              <a:rPr lang="zh-CN" altLang="en-US" dirty="0"/>
              <a:t>是由</a:t>
            </a:r>
            <a:r>
              <a:rPr lang="en-US" altLang="zh-CN" dirty="0"/>
              <a:t>Adobe</a:t>
            </a:r>
            <a:r>
              <a:rPr lang="zh-CN" altLang="en-US" dirty="0"/>
              <a:t>公司开发的影视编辑软件，是为设计领域的初学者和广大从事影视制作和影视后期设计工作的用户提供的一款优秀的学习软件。</a:t>
            </a:r>
          </a:p>
          <a:p>
            <a:r>
              <a:rPr lang="zh-CN" altLang="en-US" dirty="0"/>
              <a:t>本课程是一门概念性和实践性都很强的面向实际应用的课程，主要介绍的是</a:t>
            </a:r>
            <a:r>
              <a:rPr lang="en-US" altLang="zh-CN" dirty="0"/>
              <a:t>premiere</a:t>
            </a:r>
            <a:r>
              <a:rPr lang="zh-CN" altLang="en-US" dirty="0"/>
              <a:t>的基本操作方法及影视编辑技巧。通过本课程的学习，大家应当能够熟悉软件功能和影视后期设计思路，制作出精美作品。</a:t>
            </a:r>
          </a:p>
          <a:p>
            <a:endParaRPr lang="zh-CN" altLang="en-US" dirty="0"/>
          </a:p>
        </p:txBody>
      </p:sp>
      <p:sp>
        <p:nvSpPr>
          <p:cNvPr id="4" name="页脚占位符 3">
            <a:extLst>
              <a:ext uri="{FF2B5EF4-FFF2-40B4-BE49-F238E27FC236}">
                <a16:creationId xmlns:a16="http://schemas.microsoft.com/office/drawing/2014/main" id="{E822E50F-12E1-4A94-9C8E-8023D1B1856A}"/>
              </a:ext>
            </a:extLst>
          </p:cNvPr>
          <p:cNvSpPr>
            <a:spLocks noGrp="1"/>
          </p:cNvSpPr>
          <p:nvPr>
            <p:ph type="ftr" sz="quarter" idx="11"/>
          </p:nvPr>
        </p:nvSpPr>
        <p:spPr/>
        <p:txBody>
          <a:bodyPr/>
          <a:lstStyle/>
          <a:p>
            <a:r>
              <a:rPr lang="zh-CN" altLang="en-US"/>
              <a:t>计算中心</a:t>
            </a:r>
          </a:p>
        </p:txBody>
      </p:sp>
      <p:sp>
        <p:nvSpPr>
          <p:cNvPr id="5" name="灯片编号占位符 4">
            <a:extLst>
              <a:ext uri="{FF2B5EF4-FFF2-40B4-BE49-F238E27FC236}">
                <a16:creationId xmlns:a16="http://schemas.microsoft.com/office/drawing/2014/main" id="{7A2820C9-2EDC-45D4-AE4D-1260404F0BB6}"/>
              </a:ext>
            </a:extLst>
          </p:cNvPr>
          <p:cNvSpPr>
            <a:spLocks noGrp="1"/>
          </p:cNvSpPr>
          <p:nvPr>
            <p:ph type="sldNum" sz="quarter" idx="12"/>
          </p:nvPr>
        </p:nvSpPr>
        <p:spPr/>
        <p:txBody>
          <a:bodyPr/>
          <a:lstStyle/>
          <a:p>
            <a:fld id="{8583A359-1898-40DA-97F1-829FEB81900B}" type="slidenum">
              <a:rPr lang="zh-CN" altLang="en-US" smtClean="0"/>
              <a:pPr/>
              <a:t>3</a:t>
            </a:fld>
            <a:endParaRPr lang="zh-CN" altLang="en-US" dirty="0"/>
          </a:p>
        </p:txBody>
      </p:sp>
    </p:spTree>
    <p:extLst>
      <p:ext uri="{BB962C8B-B14F-4D97-AF65-F5344CB8AC3E}">
        <p14:creationId xmlns:p14="http://schemas.microsoft.com/office/powerpoint/2010/main" val="3095132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a:extLst>
              <a:ext uri="{FF2B5EF4-FFF2-40B4-BE49-F238E27FC236}">
                <a16:creationId xmlns:a16="http://schemas.microsoft.com/office/drawing/2014/main" id="{7D19CD35-40EF-487D-8CB5-C9D401954FBB}"/>
              </a:ext>
            </a:extLst>
          </p:cNvPr>
          <p:cNvSpPr>
            <a:spLocks noGrp="1" noChangeArrowheads="1"/>
          </p:cNvSpPr>
          <p:nvPr>
            <p:ph type="title"/>
          </p:nvPr>
        </p:nvSpPr>
        <p:spPr/>
        <p:txBody>
          <a:bodyPr/>
          <a:lstStyle/>
          <a:p>
            <a:r>
              <a:rPr lang="zh-CN" altLang="en-US"/>
              <a:t>认识</a:t>
            </a:r>
            <a:r>
              <a:rPr lang="en-US" altLang="zh-CN"/>
              <a:t>Premiere Pro CC 2018</a:t>
            </a:r>
            <a:r>
              <a:rPr lang="zh-CN" altLang="en-US"/>
              <a:t>界面</a:t>
            </a:r>
            <a:endParaRPr lang="zh-CN" altLang="en-US" dirty="0"/>
          </a:p>
        </p:txBody>
      </p:sp>
      <p:sp>
        <p:nvSpPr>
          <p:cNvPr id="43014" name="Rectangle 3"/>
          <p:cNvSpPr>
            <a:spLocks noGrp="1" noChangeArrowheads="1"/>
          </p:cNvSpPr>
          <p:nvPr>
            <p:ph idx="1"/>
          </p:nvPr>
        </p:nvSpPr>
        <p:spPr/>
        <p:txBody>
          <a:bodyPr/>
          <a:lstStyle/>
          <a:p>
            <a:r>
              <a:rPr lang="zh-CN" altLang="en-US" dirty="0"/>
              <a:t>效果面板</a:t>
            </a:r>
            <a:endParaRPr lang="en-US" altLang="zh-CN" dirty="0"/>
          </a:p>
        </p:txBody>
      </p:sp>
      <p:sp>
        <p:nvSpPr>
          <p:cNvPr id="2" name="灯片编号占位符 1">
            <a:extLst>
              <a:ext uri="{FF2B5EF4-FFF2-40B4-BE49-F238E27FC236}">
                <a16:creationId xmlns:a16="http://schemas.microsoft.com/office/drawing/2014/main" id="{5C25E317-F150-4F22-90E2-369D000C3149}"/>
              </a:ext>
            </a:extLst>
          </p:cNvPr>
          <p:cNvSpPr>
            <a:spLocks noGrp="1"/>
          </p:cNvSpPr>
          <p:nvPr>
            <p:ph type="sldNum" sz="quarter" idx="12"/>
          </p:nvPr>
        </p:nvSpPr>
        <p:spPr/>
        <p:txBody>
          <a:bodyPr/>
          <a:lstStyle/>
          <a:p>
            <a:r>
              <a:rPr lang="zh-CN" altLang="en-US"/>
              <a:t>第</a:t>
            </a:r>
            <a:fld id="{9AD0F221-1CD6-409C-9718-F97EB8577C24}" type="slidenum">
              <a:rPr lang="zh-CN" altLang="en-US" smtClean="0"/>
              <a:pPr/>
              <a:t>30</a:t>
            </a:fld>
            <a:r>
              <a:rPr lang="zh-CN" altLang="en-US"/>
              <a:t>页</a:t>
            </a:r>
          </a:p>
        </p:txBody>
      </p:sp>
      <p:sp>
        <p:nvSpPr>
          <p:cNvPr id="43015" name="Rectangle 6"/>
          <p:cNvSpPr>
            <a:spLocks noChangeArrowheads="1"/>
          </p:cNvSpPr>
          <p:nvPr/>
        </p:nvSpPr>
        <p:spPr bwMode="auto">
          <a:xfrm>
            <a:off x="5231904" y="5326857"/>
            <a:ext cx="12144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1400" dirty="0"/>
              <a:t>效果面板</a:t>
            </a:r>
            <a:endParaRPr lang="zh-CN" altLang="en-US" dirty="0"/>
          </a:p>
        </p:txBody>
      </p:sp>
      <p:pic>
        <p:nvPicPr>
          <p:cNvPr id="6" name="图片 5">
            <a:extLst>
              <a:ext uri="{FF2B5EF4-FFF2-40B4-BE49-F238E27FC236}">
                <a16:creationId xmlns:a16="http://schemas.microsoft.com/office/drawing/2014/main" id="{8E1B2F86-9277-4D8E-A1A0-D0F948F058C0}"/>
              </a:ext>
            </a:extLst>
          </p:cNvPr>
          <p:cNvPicPr>
            <a:picLocks noChangeAspect="1"/>
          </p:cNvPicPr>
          <p:nvPr/>
        </p:nvPicPr>
        <p:blipFill>
          <a:blip r:embed="rId2"/>
          <a:stretch>
            <a:fillRect/>
          </a:stretch>
        </p:blipFill>
        <p:spPr>
          <a:xfrm>
            <a:off x="3701528" y="2315129"/>
            <a:ext cx="4275190" cy="278154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a:extLst>
              <a:ext uri="{FF2B5EF4-FFF2-40B4-BE49-F238E27FC236}">
                <a16:creationId xmlns:a16="http://schemas.microsoft.com/office/drawing/2014/main" id="{7D19CD35-40EF-487D-8CB5-C9D401954FBB}"/>
              </a:ext>
            </a:extLst>
          </p:cNvPr>
          <p:cNvSpPr>
            <a:spLocks noGrp="1" noChangeArrowheads="1"/>
          </p:cNvSpPr>
          <p:nvPr>
            <p:ph type="title"/>
          </p:nvPr>
        </p:nvSpPr>
        <p:spPr/>
        <p:txBody>
          <a:bodyPr>
            <a:normAutofit/>
          </a:bodyPr>
          <a:lstStyle/>
          <a:p>
            <a:r>
              <a:rPr lang="zh-CN" altLang="en-US" sz="4000" dirty="0"/>
              <a:t>认识</a:t>
            </a:r>
            <a:r>
              <a:rPr lang="en-US" altLang="zh-CN" sz="4000" dirty="0"/>
              <a:t>Premiere Pro CC 2018</a:t>
            </a:r>
            <a:r>
              <a:rPr lang="zh-CN" altLang="en-US" sz="4000" dirty="0"/>
              <a:t>界面</a:t>
            </a:r>
          </a:p>
        </p:txBody>
      </p:sp>
      <p:sp>
        <p:nvSpPr>
          <p:cNvPr id="43014" name="Rectangle 3"/>
          <p:cNvSpPr>
            <a:spLocks noGrp="1" noChangeArrowheads="1"/>
          </p:cNvSpPr>
          <p:nvPr>
            <p:ph idx="1"/>
          </p:nvPr>
        </p:nvSpPr>
        <p:spPr/>
        <p:txBody>
          <a:bodyPr>
            <a:normAutofit/>
          </a:bodyPr>
          <a:lstStyle/>
          <a:p>
            <a:pPr eaLnBrk="1" hangingPunct="1">
              <a:lnSpc>
                <a:spcPct val="115000"/>
              </a:lnSpc>
            </a:pPr>
            <a:r>
              <a:rPr lang="zh-CN" altLang="en-US" sz="2400" dirty="0"/>
              <a:t>工具栏面板</a:t>
            </a:r>
            <a:endParaRPr lang="en-US" altLang="zh-CN" sz="2400" dirty="0"/>
          </a:p>
          <a:p>
            <a:pPr eaLnBrk="1" hangingPunct="1">
              <a:lnSpc>
                <a:spcPct val="115000"/>
              </a:lnSpc>
            </a:pPr>
            <a:r>
              <a:rPr lang="zh-CN" altLang="en-US" sz="2400" dirty="0"/>
              <a:t>效果控制面板：显示了时间线窗口中选中的素材所采用的一系列特技效果，可以方便地对各种特技效果进行具体设置。</a:t>
            </a:r>
            <a:endParaRPr lang="en-US" altLang="zh-CN" sz="2400" dirty="0"/>
          </a:p>
        </p:txBody>
      </p:sp>
      <p:sp>
        <p:nvSpPr>
          <p:cNvPr id="2" name="灯片编号占位符 1">
            <a:extLst>
              <a:ext uri="{FF2B5EF4-FFF2-40B4-BE49-F238E27FC236}">
                <a16:creationId xmlns:a16="http://schemas.microsoft.com/office/drawing/2014/main" id="{5C25E317-F150-4F22-90E2-369D000C3149}"/>
              </a:ext>
            </a:extLst>
          </p:cNvPr>
          <p:cNvSpPr>
            <a:spLocks noGrp="1"/>
          </p:cNvSpPr>
          <p:nvPr>
            <p:ph type="sldNum" sz="quarter" idx="12"/>
          </p:nvPr>
        </p:nvSpPr>
        <p:spPr/>
        <p:txBody>
          <a:bodyPr/>
          <a:lstStyle/>
          <a:p>
            <a:pPr>
              <a:defRPr/>
            </a:pPr>
            <a:r>
              <a:rPr lang="zh-CN" altLang="en-US"/>
              <a:t>第</a:t>
            </a:r>
            <a:fld id="{9AD0F221-1CD6-409C-9718-F97EB8577C24}" type="slidenum">
              <a:rPr lang="zh-CN" altLang="en-US" smtClean="0"/>
              <a:pPr>
                <a:defRPr/>
              </a:pPr>
              <a:t>31</a:t>
            </a:fld>
            <a:r>
              <a:rPr lang="zh-CN" altLang="en-US"/>
              <a:t>页</a:t>
            </a:r>
          </a:p>
        </p:txBody>
      </p:sp>
      <p:sp>
        <p:nvSpPr>
          <p:cNvPr id="43016" name="Rectangle 6"/>
          <p:cNvSpPr>
            <a:spLocks noChangeArrowheads="1"/>
          </p:cNvSpPr>
          <p:nvPr/>
        </p:nvSpPr>
        <p:spPr bwMode="auto">
          <a:xfrm>
            <a:off x="3092032" y="6065969"/>
            <a:ext cx="1785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1400" dirty="0"/>
              <a:t>工具栏面板</a:t>
            </a:r>
          </a:p>
        </p:txBody>
      </p:sp>
      <p:sp>
        <p:nvSpPr>
          <p:cNvPr id="43020" name="Rectangle 6"/>
          <p:cNvSpPr>
            <a:spLocks noChangeArrowheads="1"/>
          </p:cNvSpPr>
          <p:nvPr/>
        </p:nvSpPr>
        <p:spPr bwMode="auto">
          <a:xfrm>
            <a:off x="6637352" y="6126164"/>
            <a:ext cx="1785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1400" dirty="0"/>
              <a:t>效果控制面板</a:t>
            </a:r>
          </a:p>
        </p:txBody>
      </p:sp>
      <p:pic>
        <p:nvPicPr>
          <p:cNvPr id="4" name="图片 3">
            <a:extLst>
              <a:ext uri="{FF2B5EF4-FFF2-40B4-BE49-F238E27FC236}">
                <a16:creationId xmlns:a16="http://schemas.microsoft.com/office/drawing/2014/main" id="{1FE5A5C0-BB2D-4D5F-B271-271F6FB0CDB1}"/>
              </a:ext>
            </a:extLst>
          </p:cNvPr>
          <p:cNvPicPr>
            <a:picLocks noChangeAspect="1"/>
          </p:cNvPicPr>
          <p:nvPr/>
        </p:nvPicPr>
        <p:blipFill>
          <a:blip r:embed="rId2"/>
          <a:stretch>
            <a:fillRect/>
          </a:stretch>
        </p:blipFill>
        <p:spPr>
          <a:xfrm>
            <a:off x="3783054" y="3678401"/>
            <a:ext cx="403895" cy="2202371"/>
          </a:xfrm>
          <a:prstGeom prst="rect">
            <a:avLst/>
          </a:prstGeom>
        </p:spPr>
      </p:pic>
      <p:pic>
        <p:nvPicPr>
          <p:cNvPr id="5" name="图片 4">
            <a:extLst>
              <a:ext uri="{FF2B5EF4-FFF2-40B4-BE49-F238E27FC236}">
                <a16:creationId xmlns:a16="http://schemas.microsoft.com/office/drawing/2014/main" id="{725D9211-3A39-45EC-AFB1-C3A79C2EF233}"/>
              </a:ext>
            </a:extLst>
          </p:cNvPr>
          <p:cNvPicPr>
            <a:picLocks noChangeAspect="1"/>
          </p:cNvPicPr>
          <p:nvPr/>
        </p:nvPicPr>
        <p:blipFill>
          <a:blip r:embed="rId3"/>
          <a:stretch>
            <a:fillRect/>
          </a:stretch>
        </p:blipFill>
        <p:spPr>
          <a:xfrm>
            <a:off x="5915424" y="3178519"/>
            <a:ext cx="3257922" cy="2947644"/>
          </a:xfrm>
          <a:prstGeom prst="rect">
            <a:avLst/>
          </a:prstGeom>
        </p:spPr>
      </p:pic>
    </p:spTree>
    <p:extLst>
      <p:ext uri="{BB962C8B-B14F-4D97-AF65-F5344CB8AC3E}">
        <p14:creationId xmlns:p14="http://schemas.microsoft.com/office/powerpoint/2010/main" val="15570095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a:extLst>
              <a:ext uri="{FF2B5EF4-FFF2-40B4-BE49-F238E27FC236}">
                <a16:creationId xmlns:a16="http://schemas.microsoft.com/office/drawing/2014/main" id="{A0C4A4F4-91BD-44A3-98CB-9A57901D1129}"/>
              </a:ext>
            </a:extLst>
          </p:cNvPr>
          <p:cNvSpPr>
            <a:spLocks noGrp="1" noChangeArrowheads="1"/>
          </p:cNvSpPr>
          <p:nvPr>
            <p:ph type="title"/>
          </p:nvPr>
        </p:nvSpPr>
        <p:spPr/>
        <p:txBody>
          <a:bodyPr/>
          <a:lstStyle/>
          <a:p>
            <a:r>
              <a:rPr lang="zh-CN" altLang="en-US"/>
              <a:t>认识</a:t>
            </a:r>
            <a:r>
              <a:rPr lang="en-US" altLang="zh-CN"/>
              <a:t>Premiere Pro CC 2018</a:t>
            </a:r>
            <a:r>
              <a:rPr lang="zh-CN" altLang="en-US"/>
              <a:t>界面</a:t>
            </a:r>
            <a:endParaRPr lang="zh-CN" altLang="en-US" dirty="0"/>
          </a:p>
        </p:txBody>
      </p:sp>
      <p:sp>
        <p:nvSpPr>
          <p:cNvPr id="44038" name="Rectangle 3"/>
          <p:cNvSpPr>
            <a:spLocks noGrp="1" noChangeArrowheads="1"/>
          </p:cNvSpPr>
          <p:nvPr>
            <p:ph idx="1"/>
          </p:nvPr>
        </p:nvSpPr>
        <p:spPr>
          <a:xfrm>
            <a:off x="1199456" y="1600201"/>
            <a:ext cx="5976664" cy="4525963"/>
          </a:xfrm>
        </p:spPr>
        <p:txBody>
          <a:bodyPr/>
          <a:lstStyle/>
          <a:p>
            <a:r>
              <a:rPr lang="zh-CN" altLang="en-US" dirty="0"/>
              <a:t>调音台面板：可以方便地调节每个轨道声音的音量、均衡</a:t>
            </a:r>
            <a:r>
              <a:rPr lang="en-US" altLang="zh-CN" dirty="0"/>
              <a:t>/</a:t>
            </a:r>
            <a:r>
              <a:rPr lang="zh-CN" altLang="en-US" dirty="0"/>
              <a:t>摇摆等。</a:t>
            </a:r>
            <a:endParaRPr lang="en-US" altLang="zh-CN" dirty="0"/>
          </a:p>
          <a:p>
            <a:r>
              <a:rPr lang="zh-CN" altLang="en-US" dirty="0"/>
              <a:t>信息面板：显示了所选剪辑或过渡的一些信息。</a:t>
            </a:r>
            <a:endParaRPr lang="en-US" altLang="zh-CN" dirty="0"/>
          </a:p>
          <a:p>
            <a:r>
              <a:rPr lang="zh-CN" altLang="en-US" dirty="0"/>
              <a:t>历史记录面板：记录了从打开</a:t>
            </a:r>
            <a:r>
              <a:rPr lang="en-US" altLang="zh-CN" dirty="0"/>
              <a:t>Premiere</a:t>
            </a:r>
            <a:r>
              <a:rPr lang="zh-CN" altLang="en-US" dirty="0"/>
              <a:t>后的所有的操作命令。</a:t>
            </a:r>
            <a:endParaRPr lang="en-US" altLang="zh-CN" dirty="0"/>
          </a:p>
        </p:txBody>
      </p:sp>
      <p:sp>
        <p:nvSpPr>
          <p:cNvPr id="3" name="页脚占位符 2">
            <a:extLst>
              <a:ext uri="{FF2B5EF4-FFF2-40B4-BE49-F238E27FC236}">
                <a16:creationId xmlns:a16="http://schemas.microsoft.com/office/drawing/2014/main" id="{A90DFF4B-E9C1-45D6-B5E2-4B12F2D2CC3F}"/>
              </a:ext>
            </a:extLst>
          </p:cNvPr>
          <p:cNvSpPr>
            <a:spLocks noGrp="1"/>
          </p:cNvSpPr>
          <p:nvPr>
            <p:ph type="ftr" sz="quarter" idx="11"/>
          </p:nvPr>
        </p:nvSpPr>
        <p:spPr/>
        <p:txBody>
          <a:bodyPr/>
          <a:lstStyle/>
          <a:p>
            <a:endParaRPr lang="en-US" altLang="zh-CN"/>
          </a:p>
        </p:txBody>
      </p:sp>
      <p:sp>
        <p:nvSpPr>
          <p:cNvPr id="2" name="灯片编号占位符 1">
            <a:extLst>
              <a:ext uri="{FF2B5EF4-FFF2-40B4-BE49-F238E27FC236}">
                <a16:creationId xmlns:a16="http://schemas.microsoft.com/office/drawing/2014/main" id="{50815D45-3FD7-42B5-BE9A-A69D7FD3E496}"/>
              </a:ext>
            </a:extLst>
          </p:cNvPr>
          <p:cNvSpPr>
            <a:spLocks noGrp="1"/>
          </p:cNvSpPr>
          <p:nvPr>
            <p:ph type="sldNum" sz="quarter" idx="12"/>
          </p:nvPr>
        </p:nvSpPr>
        <p:spPr/>
        <p:txBody>
          <a:bodyPr/>
          <a:lstStyle/>
          <a:p>
            <a:r>
              <a:rPr lang="zh-CN" altLang="en-US"/>
              <a:t>第</a:t>
            </a:r>
            <a:fld id="{9AD0F221-1CD6-409C-9718-F97EB8577C24}" type="slidenum">
              <a:rPr lang="zh-CN" altLang="en-US" smtClean="0"/>
              <a:pPr/>
              <a:t>32</a:t>
            </a:fld>
            <a:r>
              <a:rPr lang="zh-CN" altLang="en-US"/>
              <a:t>页</a:t>
            </a:r>
            <a:endParaRPr lang="zh-CN" altLang="en-US" dirty="0"/>
          </a:p>
        </p:txBody>
      </p:sp>
      <p:sp>
        <p:nvSpPr>
          <p:cNvPr id="44041" name="Rectangle 6"/>
          <p:cNvSpPr>
            <a:spLocks noChangeArrowheads="1"/>
          </p:cNvSpPr>
          <p:nvPr/>
        </p:nvSpPr>
        <p:spPr bwMode="auto">
          <a:xfrm>
            <a:off x="8443975" y="4821056"/>
            <a:ext cx="17859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1400" dirty="0"/>
              <a:t>历史记录面板</a:t>
            </a:r>
          </a:p>
        </p:txBody>
      </p:sp>
      <p:pic>
        <p:nvPicPr>
          <p:cNvPr id="6" name="图片 5">
            <a:extLst>
              <a:ext uri="{FF2B5EF4-FFF2-40B4-BE49-F238E27FC236}">
                <a16:creationId xmlns:a16="http://schemas.microsoft.com/office/drawing/2014/main" id="{81B93857-A16D-4BAC-BDD6-D14CF6CE362E}"/>
              </a:ext>
            </a:extLst>
          </p:cNvPr>
          <p:cNvPicPr>
            <a:picLocks noChangeAspect="1"/>
          </p:cNvPicPr>
          <p:nvPr/>
        </p:nvPicPr>
        <p:blipFill>
          <a:blip r:embed="rId2"/>
          <a:stretch>
            <a:fillRect/>
          </a:stretch>
        </p:blipFill>
        <p:spPr>
          <a:xfrm>
            <a:off x="7341729" y="1700808"/>
            <a:ext cx="4259949" cy="28044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a:solidFill>
                  <a:srgbClr val="FF0000"/>
                </a:solidFill>
              </a:rPr>
              <a:t>教学目标</a:t>
            </a:r>
          </a:p>
        </p:txBody>
      </p:sp>
      <p:sp>
        <p:nvSpPr>
          <p:cNvPr id="3" name="内容占位符 2"/>
          <p:cNvSpPr>
            <a:spLocks noGrp="1"/>
          </p:cNvSpPr>
          <p:nvPr>
            <p:ph idx="1"/>
          </p:nvPr>
        </p:nvSpPr>
        <p:spPr/>
        <p:txBody>
          <a:bodyPr>
            <a:normAutofit/>
          </a:bodyPr>
          <a:lstStyle/>
          <a:p>
            <a:pPr marL="0" indent="0" algn="l">
              <a:buNone/>
            </a:pPr>
            <a:r>
              <a:rPr lang="en-US" altLang="zh-CN" dirty="0"/>
              <a:t>1.</a:t>
            </a:r>
            <a:r>
              <a:rPr lang="zh-CN" altLang="en-US" dirty="0"/>
              <a:t>了解视频制作相关概念。</a:t>
            </a:r>
            <a:br>
              <a:rPr lang="zh-CN" altLang="en-US" dirty="0"/>
            </a:br>
            <a:r>
              <a:rPr lang="en-US" altLang="zh-CN" dirty="0"/>
              <a:t>2.</a:t>
            </a:r>
            <a:r>
              <a:rPr lang="zh-CN" altLang="en-US" dirty="0"/>
              <a:t>熟练应用 </a:t>
            </a:r>
            <a:r>
              <a:rPr lang="en-US" altLang="zh-CN" dirty="0"/>
              <a:t>Premiere </a:t>
            </a:r>
            <a:r>
              <a:rPr lang="zh-CN" altLang="en-US" dirty="0"/>
              <a:t>。</a:t>
            </a:r>
            <a:br>
              <a:rPr lang="zh-CN" altLang="en-US" dirty="0"/>
            </a:br>
            <a:r>
              <a:rPr lang="en-US" altLang="zh-CN" dirty="0"/>
              <a:t>3.</a:t>
            </a:r>
            <a:r>
              <a:rPr lang="zh-CN" altLang="en-US" dirty="0"/>
              <a:t>了解相关多媒体制作软件的应用。</a:t>
            </a:r>
            <a:br>
              <a:rPr lang="zh-CN" altLang="en-US" dirty="0"/>
            </a:br>
            <a:br>
              <a:rPr lang="zh-CN" altLang="en-US" dirty="0"/>
            </a:br>
            <a:r>
              <a:rPr lang="zh-CN" altLang="en-US" sz="4400" b="0" dirty="0">
                <a:solidFill>
                  <a:srgbClr val="FF0000"/>
                </a:solidFill>
                <a:ea typeface="隶书" pitchFamily="49" charset="-122"/>
                <a:cs typeface="+mj-cs"/>
              </a:rPr>
              <a:t>教材</a:t>
            </a:r>
            <a:br>
              <a:rPr lang="zh-CN" altLang="en-US" dirty="0"/>
            </a:br>
            <a:r>
              <a:rPr lang="zh-CN" altLang="en-US" dirty="0"/>
              <a:t>参考资料</a:t>
            </a:r>
            <a:br>
              <a:rPr lang="zh-CN" altLang="en-US" dirty="0"/>
            </a:br>
            <a:r>
              <a:rPr lang="zh-CN" altLang="en-US" dirty="0"/>
              <a:t>上机时间、地点：周六</a:t>
            </a:r>
            <a:r>
              <a:rPr lang="en-US" altLang="zh-CN" dirty="0"/>
              <a:t>3</a:t>
            </a:r>
            <a:r>
              <a:rPr lang="zh-CN" altLang="en-US" dirty="0"/>
              <a:t>、</a:t>
            </a:r>
            <a:r>
              <a:rPr lang="en-US" altLang="zh-CN" dirty="0"/>
              <a:t>4</a:t>
            </a:r>
            <a:r>
              <a:rPr lang="zh-CN" altLang="en-US" dirty="0"/>
              <a:t>节 网络楼</a:t>
            </a:r>
            <a:r>
              <a:rPr lang="en-US" altLang="zh-CN" dirty="0"/>
              <a:t>208</a:t>
            </a:r>
          </a:p>
          <a:p>
            <a:pPr marL="0" indent="0">
              <a:buNone/>
            </a:pPr>
            <a:r>
              <a:rPr lang="zh-CN" altLang="en-US" sz="4400" b="0" dirty="0">
                <a:solidFill>
                  <a:srgbClr val="FF0000"/>
                </a:solidFill>
                <a:ea typeface="隶书" pitchFamily="49" charset="-122"/>
                <a:cs typeface="+mj-cs"/>
              </a:rPr>
              <a:t>考核方式</a:t>
            </a:r>
            <a:endParaRPr lang="en-US" altLang="zh-CN" sz="4400" b="0" dirty="0">
              <a:solidFill>
                <a:srgbClr val="FF0000"/>
              </a:solidFill>
              <a:ea typeface="隶书" pitchFamily="49" charset="-122"/>
              <a:cs typeface="+mj-cs"/>
            </a:endParaRPr>
          </a:p>
          <a:p>
            <a:endParaRPr lang="zh-CN" altLang="en-US" dirty="0"/>
          </a:p>
        </p:txBody>
      </p:sp>
      <p:sp>
        <p:nvSpPr>
          <p:cNvPr id="4" name="灯片编号占位符 3">
            <a:extLst>
              <a:ext uri="{FF2B5EF4-FFF2-40B4-BE49-F238E27FC236}">
                <a16:creationId xmlns:a16="http://schemas.microsoft.com/office/drawing/2014/main" id="{4D3DFCF2-6184-4990-8C5E-D7930B29E4C0}"/>
              </a:ext>
            </a:extLst>
          </p:cNvPr>
          <p:cNvSpPr>
            <a:spLocks noGrp="1"/>
          </p:cNvSpPr>
          <p:nvPr>
            <p:ph type="sldNum" sz="quarter" idx="12"/>
          </p:nvPr>
        </p:nvSpPr>
        <p:spPr/>
        <p:txBody>
          <a:bodyPr/>
          <a:lstStyle/>
          <a:p>
            <a:pPr>
              <a:defRPr/>
            </a:pPr>
            <a:r>
              <a:rPr lang="zh-CN" altLang="en-US"/>
              <a:t>第</a:t>
            </a:r>
            <a:fld id="{9AD0F221-1CD6-409C-9718-F97EB8577C24}" type="slidenum">
              <a:rPr lang="zh-CN" altLang="en-US" smtClean="0"/>
              <a:pPr>
                <a:defRPr/>
              </a:pPr>
              <a:t>4</a:t>
            </a:fld>
            <a:r>
              <a:rPr lang="zh-CN" altLang="en-US"/>
              <a:t>页</a:t>
            </a:r>
          </a:p>
        </p:txBody>
      </p:sp>
    </p:spTree>
    <p:extLst>
      <p:ext uri="{BB962C8B-B14F-4D97-AF65-F5344CB8AC3E}">
        <p14:creationId xmlns:p14="http://schemas.microsoft.com/office/powerpoint/2010/main" val="3121466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FAE6D6-19B0-420C-8DA3-5465BC031FE6}"/>
              </a:ext>
            </a:extLst>
          </p:cNvPr>
          <p:cNvSpPr>
            <a:spLocks noGrp="1"/>
          </p:cNvSpPr>
          <p:nvPr>
            <p:ph type="title"/>
          </p:nvPr>
        </p:nvSpPr>
        <p:spPr/>
        <p:txBody>
          <a:bodyPr/>
          <a:lstStyle/>
          <a:p>
            <a:r>
              <a:rPr lang="zh-CN" altLang="en-US" dirty="0"/>
              <a:t>常用的影视编辑基础术语</a:t>
            </a:r>
          </a:p>
        </p:txBody>
      </p:sp>
      <p:sp>
        <p:nvSpPr>
          <p:cNvPr id="3" name="内容占位符 2">
            <a:extLst>
              <a:ext uri="{FF2B5EF4-FFF2-40B4-BE49-F238E27FC236}">
                <a16:creationId xmlns:a16="http://schemas.microsoft.com/office/drawing/2014/main" id="{470946F6-2DB9-41F4-A85F-BFAF574FCE32}"/>
              </a:ext>
            </a:extLst>
          </p:cNvPr>
          <p:cNvSpPr>
            <a:spLocks noGrp="1"/>
          </p:cNvSpPr>
          <p:nvPr>
            <p:ph idx="1"/>
          </p:nvPr>
        </p:nvSpPr>
        <p:spPr/>
        <p:txBody>
          <a:bodyPr>
            <a:normAutofit fontScale="92500" lnSpcReduction="10000"/>
          </a:bodyPr>
          <a:lstStyle/>
          <a:p>
            <a:r>
              <a:rPr lang="zh-CN" altLang="en-US" dirty="0">
                <a:solidFill>
                  <a:srgbClr val="FF0000"/>
                </a:solidFill>
              </a:rPr>
              <a:t>素材</a:t>
            </a:r>
            <a:r>
              <a:rPr lang="zh-CN" altLang="en-US" dirty="0"/>
              <a:t>：素材是制作节目的原始视频及音频资料，可以是音频、视频、静态图像或字幕等。</a:t>
            </a:r>
          </a:p>
          <a:p>
            <a:r>
              <a:rPr lang="zh-CN" altLang="en-US" dirty="0">
                <a:solidFill>
                  <a:srgbClr val="FF0000"/>
                </a:solidFill>
              </a:rPr>
              <a:t>帧</a:t>
            </a:r>
            <a:r>
              <a:rPr lang="zh-CN" altLang="en-US" dirty="0"/>
              <a:t>：当一些内容差别很小的静态画面以一定的速率在显示器上播放的时候，根据人的视觉暂留现象，人的眼睛会认为这些图像是连续的不间断的运动着。构成这种运动效果的每一幅静态画面称为一“帧”。帧是组成视频或动画的单个图像，是构成动画的最小单位。</a:t>
            </a:r>
          </a:p>
          <a:p>
            <a:r>
              <a:rPr lang="zh-CN" altLang="en-US" dirty="0">
                <a:solidFill>
                  <a:srgbClr val="FF0000"/>
                </a:solidFill>
              </a:rPr>
              <a:t>帧速率</a:t>
            </a:r>
            <a:r>
              <a:rPr lang="zh-CN" altLang="en-US" dirty="0"/>
              <a:t>：视频中每秒包含的帧数。物体在快速运动时，人眼对于时间上每一个点的物体状态会有短暂的保留现象。由于视觉暂留的时间非常短，为</a:t>
            </a:r>
            <a:r>
              <a:rPr lang="en-US" altLang="zh-CN" dirty="0"/>
              <a:t>10</a:t>
            </a:r>
            <a:r>
              <a:rPr lang="en-US" altLang="zh-CN" baseline="30000" dirty="0"/>
              <a:t>-1</a:t>
            </a:r>
            <a:r>
              <a:rPr lang="en-US" altLang="zh-CN" dirty="0"/>
              <a:t> </a:t>
            </a:r>
            <a:r>
              <a:rPr lang="zh-CN" altLang="en-US" dirty="0"/>
              <a:t>数量级，所以为了得到平滑连贯的运动画面，必须使画面的更新达到一定标准，即每秒钟所播放的画面要达到一定数量，这就是帧速率。</a:t>
            </a:r>
          </a:p>
          <a:p>
            <a:endParaRPr lang="zh-CN" altLang="en-US" dirty="0"/>
          </a:p>
        </p:txBody>
      </p:sp>
      <p:sp>
        <p:nvSpPr>
          <p:cNvPr id="4" name="页脚占位符 3">
            <a:extLst>
              <a:ext uri="{FF2B5EF4-FFF2-40B4-BE49-F238E27FC236}">
                <a16:creationId xmlns:a16="http://schemas.microsoft.com/office/drawing/2014/main" id="{44660E3E-EB25-4C43-BF74-16D0960B159F}"/>
              </a:ext>
            </a:extLst>
          </p:cNvPr>
          <p:cNvSpPr>
            <a:spLocks noGrp="1"/>
          </p:cNvSpPr>
          <p:nvPr>
            <p:ph type="ftr" sz="quarter" idx="11"/>
          </p:nvPr>
        </p:nvSpPr>
        <p:spPr/>
        <p:txBody>
          <a:bodyPr/>
          <a:lstStyle/>
          <a:p>
            <a:r>
              <a:rPr lang="zh-CN" altLang="en-US"/>
              <a:t>计算中心</a:t>
            </a:r>
          </a:p>
        </p:txBody>
      </p:sp>
      <p:sp>
        <p:nvSpPr>
          <p:cNvPr id="5" name="灯片编号占位符 4">
            <a:extLst>
              <a:ext uri="{FF2B5EF4-FFF2-40B4-BE49-F238E27FC236}">
                <a16:creationId xmlns:a16="http://schemas.microsoft.com/office/drawing/2014/main" id="{45288487-F775-4A88-A9BE-0053A9F610D5}"/>
              </a:ext>
            </a:extLst>
          </p:cNvPr>
          <p:cNvSpPr>
            <a:spLocks noGrp="1"/>
          </p:cNvSpPr>
          <p:nvPr>
            <p:ph type="sldNum" sz="quarter" idx="12"/>
          </p:nvPr>
        </p:nvSpPr>
        <p:spPr/>
        <p:txBody>
          <a:bodyPr/>
          <a:lstStyle/>
          <a:p>
            <a:fld id="{8583A359-1898-40DA-97F1-829FEB81900B}" type="slidenum">
              <a:rPr lang="zh-CN" altLang="en-US" smtClean="0"/>
              <a:pPr/>
              <a:t>5</a:t>
            </a:fld>
            <a:endParaRPr lang="zh-CN" altLang="en-US" dirty="0"/>
          </a:p>
        </p:txBody>
      </p:sp>
    </p:spTree>
    <p:extLst>
      <p:ext uri="{BB962C8B-B14F-4D97-AF65-F5344CB8AC3E}">
        <p14:creationId xmlns:p14="http://schemas.microsoft.com/office/powerpoint/2010/main" val="3350584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D5BE98-1448-4D67-85AA-6EE93C847AAE}"/>
              </a:ext>
            </a:extLst>
          </p:cNvPr>
          <p:cNvSpPr>
            <a:spLocks noGrp="1"/>
          </p:cNvSpPr>
          <p:nvPr>
            <p:ph type="title"/>
          </p:nvPr>
        </p:nvSpPr>
        <p:spPr/>
        <p:txBody>
          <a:bodyPr/>
          <a:lstStyle/>
          <a:p>
            <a:r>
              <a:rPr lang="zh-CN" altLang="en-US" dirty="0"/>
              <a:t>常用的影视编辑基础术语</a:t>
            </a:r>
          </a:p>
        </p:txBody>
      </p:sp>
      <p:sp>
        <p:nvSpPr>
          <p:cNvPr id="3" name="内容占位符 2">
            <a:extLst>
              <a:ext uri="{FF2B5EF4-FFF2-40B4-BE49-F238E27FC236}">
                <a16:creationId xmlns:a16="http://schemas.microsoft.com/office/drawing/2014/main" id="{4D1BF28D-B1DB-4F76-9B76-E665B1EF328A}"/>
              </a:ext>
            </a:extLst>
          </p:cNvPr>
          <p:cNvSpPr>
            <a:spLocks noGrp="1"/>
          </p:cNvSpPr>
          <p:nvPr>
            <p:ph idx="1"/>
          </p:nvPr>
        </p:nvSpPr>
        <p:spPr/>
        <p:txBody>
          <a:bodyPr/>
          <a:lstStyle/>
          <a:p>
            <a:r>
              <a:rPr lang="zh-CN" altLang="en-US" dirty="0">
                <a:solidFill>
                  <a:srgbClr val="FF0000"/>
                </a:solidFill>
              </a:rPr>
              <a:t>采集</a:t>
            </a:r>
            <a:r>
              <a:rPr lang="zh-CN" altLang="en-US" dirty="0"/>
              <a:t>：指从摄像机、录像机等视频源获取视频数据，然后通过</a:t>
            </a:r>
            <a:r>
              <a:rPr lang="en-US" altLang="zh-CN" dirty="0"/>
              <a:t>IEEE1394</a:t>
            </a:r>
            <a:r>
              <a:rPr lang="zh-CN" altLang="en-US" dirty="0"/>
              <a:t>接收和翻译视频数据，将视频信号保存到计算机硬盘中的过程。</a:t>
            </a:r>
          </a:p>
          <a:p>
            <a:r>
              <a:rPr lang="zh-CN" altLang="en-US" dirty="0">
                <a:solidFill>
                  <a:srgbClr val="FF0000"/>
                </a:solidFill>
              </a:rPr>
              <a:t>源</a:t>
            </a:r>
            <a:r>
              <a:rPr lang="zh-CN" altLang="en-US" dirty="0"/>
              <a:t>：指视频的原始媒体或来源。通常指便携式摄像机、录像带等。配音是音频的重要来源。</a:t>
            </a:r>
          </a:p>
          <a:p>
            <a:r>
              <a:rPr lang="zh-CN" altLang="en-US" dirty="0">
                <a:solidFill>
                  <a:srgbClr val="FF0000"/>
                </a:solidFill>
              </a:rPr>
              <a:t>字幕</a:t>
            </a:r>
            <a:r>
              <a:rPr lang="zh-CN" altLang="en-US" dirty="0"/>
              <a:t>：字幕可以是移动文字提示、标题、片头或文字标题。</a:t>
            </a:r>
          </a:p>
          <a:p>
            <a:r>
              <a:rPr lang="zh-CN" altLang="en-US" dirty="0">
                <a:solidFill>
                  <a:srgbClr val="FF0000"/>
                </a:solidFill>
              </a:rPr>
              <a:t>画外音</a:t>
            </a:r>
            <a:r>
              <a:rPr lang="zh-CN" altLang="en-US" dirty="0"/>
              <a:t>：对视频或影片的解说、讲解通常称为画外音，经常使用在新闻纪录片中。</a:t>
            </a:r>
          </a:p>
          <a:p>
            <a:endParaRPr lang="zh-CN" altLang="en-US" dirty="0"/>
          </a:p>
        </p:txBody>
      </p:sp>
      <p:sp>
        <p:nvSpPr>
          <p:cNvPr id="4" name="页脚占位符 3">
            <a:extLst>
              <a:ext uri="{FF2B5EF4-FFF2-40B4-BE49-F238E27FC236}">
                <a16:creationId xmlns:a16="http://schemas.microsoft.com/office/drawing/2014/main" id="{602B42BC-68C5-49A4-BDC5-FEAB216D9663}"/>
              </a:ext>
            </a:extLst>
          </p:cNvPr>
          <p:cNvSpPr>
            <a:spLocks noGrp="1"/>
          </p:cNvSpPr>
          <p:nvPr>
            <p:ph type="ftr" sz="quarter" idx="11"/>
          </p:nvPr>
        </p:nvSpPr>
        <p:spPr/>
        <p:txBody>
          <a:bodyPr/>
          <a:lstStyle/>
          <a:p>
            <a:r>
              <a:rPr lang="zh-CN" altLang="en-US"/>
              <a:t>计算中心</a:t>
            </a:r>
          </a:p>
        </p:txBody>
      </p:sp>
      <p:sp>
        <p:nvSpPr>
          <p:cNvPr id="5" name="灯片编号占位符 4">
            <a:extLst>
              <a:ext uri="{FF2B5EF4-FFF2-40B4-BE49-F238E27FC236}">
                <a16:creationId xmlns:a16="http://schemas.microsoft.com/office/drawing/2014/main" id="{81CE891D-C73A-4834-8DE5-BC819B929253}"/>
              </a:ext>
            </a:extLst>
          </p:cNvPr>
          <p:cNvSpPr>
            <a:spLocks noGrp="1"/>
          </p:cNvSpPr>
          <p:nvPr>
            <p:ph type="sldNum" sz="quarter" idx="12"/>
          </p:nvPr>
        </p:nvSpPr>
        <p:spPr/>
        <p:txBody>
          <a:bodyPr/>
          <a:lstStyle/>
          <a:p>
            <a:fld id="{8583A359-1898-40DA-97F1-829FEB81900B}" type="slidenum">
              <a:rPr lang="zh-CN" altLang="en-US" smtClean="0"/>
              <a:pPr/>
              <a:t>6</a:t>
            </a:fld>
            <a:endParaRPr lang="zh-CN" altLang="en-US" dirty="0"/>
          </a:p>
        </p:txBody>
      </p:sp>
    </p:spTree>
    <p:extLst>
      <p:ext uri="{BB962C8B-B14F-4D97-AF65-F5344CB8AC3E}">
        <p14:creationId xmlns:p14="http://schemas.microsoft.com/office/powerpoint/2010/main" val="2914709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21407-FB4D-4DE5-80E3-62ABA9143469}"/>
              </a:ext>
            </a:extLst>
          </p:cNvPr>
          <p:cNvSpPr>
            <a:spLocks noGrp="1"/>
          </p:cNvSpPr>
          <p:nvPr>
            <p:ph type="title"/>
          </p:nvPr>
        </p:nvSpPr>
        <p:spPr/>
        <p:txBody>
          <a:bodyPr/>
          <a:lstStyle/>
          <a:p>
            <a:r>
              <a:rPr lang="zh-CN" altLang="en-US" dirty="0"/>
              <a:t>常用的影视编辑基础术语</a:t>
            </a:r>
          </a:p>
        </p:txBody>
      </p:sp>
      <p:sp>
        <p:nvSpPr>
          <p:cNvPr id="3" name="内容占位符 2">
            <a:extLst>
              <a:ext uri="{FF2B5EF4-FFF2-40B4-BE49-F238E27FC236}">
                <a16:creationId xmlns:a16="http://schemas.microsoft.com/office/drawing/2014/main" id="{0951874A-087B-47F5-810E-E5D0491847DE}"/>
              </a:ext>
            </a:extLst>
          </p:cNvPr>
          <p:cNvSpPr>
            <a:spLocks noGrp="1"/>
          </p:cNvSpPr>
          <p:nvPr>
            <p:ph idx="1"/>
          </p:nvPr>
        </p:nvSpPr>
        <p:spPr/>
        <p:txBody>
          <a:bodyPr/>
          <a:lstStyle/>
          <a:p>
            <a:r>
              <a:rPr lang="zh-CN" altLang="en-US" dirty="0">
                <a:solidFill>
                  <a:srgbClr val="FF0000"/>
                </a:solidFill>
              </a:rPr>
              <a:t>转场</a:t>
            </a:r>
            <a:r>
              <a:rPr lang="zh-CN" altLang="en-US" dirty="0"/>
              <a:t>：是在一个场景结束到另一个场景开始之间出现的内容。通过添加转场，剪辑人员可以将单独的素材和谐融合成一部完整的影片。</a:t>
            </a:r>
          </a:p>
          <a:p>
            <a:r>
              <a:rPr lang="zh-CN" altLang="en-US" dirty="0"/>
              <a:t>流：是一种</a:t>
            </a:r>
            <a:r>
              <a:rPr lang="en-US" altLang="zh-CN" dirty="0"/>
              <a:t>Internet</a:t>
            </a:r>
            <a:r>
              <a:rPr lang="zh-CN" altLang="en-US" dirty="0"/>
              <a:t>视频传输技术，它允许视频文件在下载的同时播放。流通常被用于大的视频或音频文件。</a:t>
            </a:r>
          </a:p>
          <a:p>
            <a:endParaRPr lang="zh-CN" altLang="en-US" dirty="0"/>
          </a:p>
        </p:txBody>
      </p:sp>
      <p:sp>
        <p:nvSpPr>
          <p:cNvPr id="4" name="页脚占位符 3">
            <a:extLst>
              <a:ext uri="{FF2B5EF4-FFF2-40B4-BE49-F238E27FC236}">
                <a16:creationId xmlns:a16="http://schemas.microsoft.com/office/drawing/2014/main" id="{58E75B25-69F1-450B-A19C-904AA0552B19}"/>
              </a:ext>
            </a:extLst>
          </p:cNvPr>
          <p:cNvSpPr>
            <a:spLocks noGrp="1"/>
          </p:cNvSpPr>
          <p:nvPr>
            <p:ph type="ftr" sz="quarter" idx="11"/>
          </p:nvPr>
        </p:nvSpPr>
        <p:spPr/>
        <p:txBody>
          <a:bodyPr/>
          <a:lstStyle/>
          <a:p>
            <a:r>
              <a:rPr lang="zh-CN" altLang="en-US"/>
              <a:t>计算中心</a:t>
            </a:r>
          </a:p>
        </p:txBody>
      </p:sp>
      <p:sp>
        <p:nvSpPr>
          <p:cNvPr id="5" name="灯片编号占位符 4">
            <a:extLst>
              <a:ext uri="{FF2B5EF4-FFF2-40B4-BE49-F238E27FC236}">
                <a16:creationId xmlns:a16="http://schemas.microsoft.com/office/drawing/2014/main" id="{4C638375-8D7E-4CE9-AA73-C6B0625A7E76}"/>
              </a:ext>
            </a:extLst>
          </p:cNvPr>
          <p:cNvSpPr>
            <a:spLocks noGrp="1"/>
          </p:cNvSpPr>
          <p:nvPr>
            <p:ph type="sldNum" sz="quarter" idx="12"/>
          </p:nvPr>
        </p:nvSpPr>
        <p:spPr/>
        <p:txBody>
          <a:bodyPr/>
          <a:lstStyle/>
          <a:p>
            <a:fld id="{8583A359-1898-40DA-97F1-829FEB81900B}" type="slidenum">
              <a:rPr lang="zh-CN" altLang="en-US" smtClean="0"/>
              <a:pPr/>
              <a:t>7</a:t>
            </a:fld>
            <a:endParaRPr lang="zh-CN" altLang="en-US" dirty="0"/>
          </a:p>
        </p:txBody>
      </p:sp>
    </p:spTree>
    <p:extLst>
      <p:ext uri="{BB962C8B-B14F-4D97-AF65-F5344CB8AC3E}">
        <p14:creationId xmlns:p14="http://schemas.microsoft.com/office/powerpoint/2010/main" val="337027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A685A-CAF8-49F4-BFBE-E849D89427E6}"/>
              </a:ext>
            </a:extLst>
          </p:cNvPr>
          <p:cNvSpPr>
            <a:spLocks noGrp="1"/>
          </p:cNvSpPr>
          <p:nvPr>
            <p:ph type="title"/>
          </p:nvPr>
        </p:nvSpPr>
        <p:spPr/>
        <p:txBody>
          <a:bodyPr/>
          <a:lstStyle/>
          <a:p>
            <a:r>
              <a:rPr lang="zh-CN" altLang="en-US" dirty="0"/>
              <a:t>常用的影视编辑基础术语</a:t>
            </a:r>
          </a:p>
        </p:txBody>
      </p:sp>
      <p:sp>
        <p:nvSpPr>
          <p:cNvPr id="3" name="内容占位符 2">
            <a:extLst>
              <a:ext uri="{FF2B5EF4-FFF2-40B4-BE49-F238E27FC236}">
                <a16:creationId xmlns:a16="http://schemas.microsoft.com/office/drawing/2014/main" id="{B3B15943-7422-499C-AF5B-2CEA06FB091C}"/>
              </a:ext>
            </a:extLst>
          </p:cNvPr>
          <p:cNvSpPr>
            <a:spLocks noGrp="1"/>
          </p:cNvSpPr>
          <p:nvPr>
            <p:ph idx="1"/>
          </p:nvPr>
        </p:nvSpPr>
        <p:spPr/>
        <p:txBody>
          <a:bodyPr/>
          <a:lstStyle/>
          <a:p>
            <a:r>
              <a:rPr lang="zh-CN" altLang="en-US" dirty="0">
                <a:solidFill>
                  <a:srgbClr val="FF0000"/>
                </a:solidFill>
              </a:rPr>
              <a:t>线性编辑</a:t>
            </a:r>
            <a:r>
              <a:rPr lang="zh-CN" altLang="en-US" dirty="0"/>
              <a:t>：是使用放像机播放视频素材，当播放到需要的片段时就用录像机将其录制到磁带中；然后再播放素材继续找下一个需要的镜头，如此反复播放和录制，直至把所有需要的素材片断都按事先规划好的顺序录制下来。</a:t>
            </a:r>
          </a:p>
          <a:p>
            <a:endParaRPr lang="zh-CN" altLang="en-US" dirty="0"/>
          </a:p>
        </p:txBody>
      </p:sp>
      <p:sp>
        <p:nvSpPr>
          <p:cNvPr id="4" name="页脚占位符 3">
            <a:extLst>
              <a:ext uri="{FF2B5EF4-FFF2-40B4-BE49-F238E27FC236}">
                <a16:creationId xmlns:a16="http://schemas.microsoft.com/office/drawing/2014/main" id="{0F26F935-E23E-446E-B93D-82CB71120CDA}"/>
              </a:ext>
            </a:extLst>
          </p:cNvPr>
          <p:cNvSpPr>
            <a:spLocks noGrp="1"/>
          </p:cNvSpPr>
          <p:nvPr>
            <p:ph type="ftr" sz="quarter" idx="11"/>
          </p:nvPr>
        </p:nvSpPr>
        <p:spPr/>
        <p:txBody>
          <a:bodyPr/>
          <a:lstStyle/>
          <a:p>
            <a:r>
              <a:rPr lang="zh-CN" altLang="en-US"/>
              <a:t>计算中心</a:t>
            </a:r>
          </a:p>
        </p:txBody>
      </p:sp>
      <p:sp>
        <p:nvSpPr>
          <p:cNvPr id="5" name="灯片编号占位符 4">
            <a:extLst>
              <a:ext uri="{FF2B5EF4-FFF2-40B4-BE49-F238E27FC236}">
                <a16:creationId xmlns:a16="http://schemas.microsoft.com/office/drawing/2014/main" id="{2EE9C94A-19F5-451F-825E-EB376B7E3B1C}"/>
              </a:ext>
            </a:extLst>
          </p:cNvPr>
          <p:cNvSpPr>
            <a:spLocks noGrp="1"/>
          </p:cNvSpPr>
          <p:nvPr>
            <p:ph type="sldNum" sz="quarter" idx="12"/>
          </p:nvPr>
        </p:nvSpPr>
        <p:spPr/>
        <p:txBody>
          <a:bodyPr/>
          <a:lstStyle/>
          <a:p>
            <a:fld id="{8583A359-1898-40DA-97F1-829FEB81900B}" type="slidenum">
              <a:rPr lang="zh-CN" altLang="en-US" smtClean="0"/>
              <a:pPr/>
              <a:t>8</a:t>
            </a:fld>
            <a:endParaRPr lang="zh-CN" altLang="en-US" dirty="0"/>
          </a:p>
        </p:txBody>
      </p:sp>
      <p:pic>
        <p:nvPicPr>
          <p:cNvPr id="6" name="Picture 5" descr="A影视005">
            <a:extLst>
              <a:ext uri="{FF2B5EF4-FFF2-40B4-BE49-F238E27FC236}">
                <a16:creationId xmlns:a16="http://schemas.microsoft.com/office/drawing/2014/main" id="{E482AC50-526C-40B5-8DEE-F0812ED7EE3C}"/>
              </a:ext>
            </a:extLst>
          </p:cNvPr>
          <p:cNvPicPr/>
          <p:nvPr/>
        </p:nvPicPr>
        <p:blipFill rotWithShape="1">
          <a:blip r:embed="rId2">
            <a:clrChange>
              <a:clrFrom>
                <a:srgbClr val="E9E9E9"/>
              </a:clrFrom>
              <a:clrTo>
                <a:srgbClr val="E9E9E9">
                  <a:alpha val="0"/>
                </a:srgbClr>
              </a:clrTo>
            </a:clrChange>
            <a:extLst>
              <a:ext uri="{28A0092B-C50C-407E-A947-70E740481C1C}">
                <a14:useLocalDpi xmlns:a14="http://schemas.microsoft.com/office/drawing/2010/main" val="0"/>
              </a:ext>
            </a:extLst>
          </a:blip>
          <a:srcRect l="20101" t="57238" r="19839" b="20093"/>
          <a:stretch/>
        </p:blipFill>
        <p:spPr bwMode="auto">
          <a:xfrm>
            <a:off x="2855640" y="3462071"/>
            <a:ext cx="5609034" cy="248752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01158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DAC155-BC45-4032-AC26-25BC410DD255}"/>
              </a:ext>
            </a:extLst>
          </p:cNvPr>
          <p:cNvSpPr>
            <a:spLocks noGrp="1"/>
          </p:cNvSpPr>
          <p:nvPr>
            <p:ph type="title"/>
          </p:nvPr>
        </p:nvSpPr>
        <p:spPr/>
        <p:txBody>
          <a:bodyPr/>
          <a:lstStyle/>
          <a:p>
            <a:r>
              <a:rPr lang="zh-CN" altLang="en-US" dirty="0"/>
              <a:t>常用的影视编辑基础术语</a:t>
            </a:r>
          </a:p>
        </p:txBody>
      </p:sp>
      <p:sp>
        <p:nvSpPr>
          <p:cNvPr id="3" name="内容占位符 2">
            <a:extLst>
              <a:ext uri="{FF2B5EF4-FFF2-40B4-BE49-F238E27FC236}">
                <a16:creationId xmlns:a16="http://schemas.microsoft.com/office/drawing/2014/main" id="{5D64343A-7A44-4681-AC47-888BB8399C8D}"/>
              </a:ext>
            </a:extLst>
          </p:cNvPr>
          <p:cNvSpPr>
            <a:spLocks noGrp="1"/>
          </p:cNvSpPr>
          <p:nvPr>
            <p:ph idx="1"/>
          </p:nvPr>
        </p:nvSpPr>
        <p:spPr/>
        <p:txBody>
          <a:bodyPr/>
          <a:lstStyle/>
          <a:p>
            <a:r>
              <a:rPr lang="zh-CN" altLang="en-US" dirty="0">
                <a:solidFill>
                  <a:srgbClr val="FF0000"/>
                </a:solidFill>
              </a:rPr>
              <a:t>非线性编辑</a:t>
            </a:r>
            <a:r>
              <a:rPr lang="zh-CN" altLang="en-US" dirty="0"/>
              <a:t>：可以直接从计算机的硬盘中以文件的方式快速、准确的存取素材进行编辑。可以随意更改素材的长短、顺序，并可以方便地进行素材查找、定位、编辑、设置特技功能等。</a:t>
            </a:r>
          </a:p>
        </p:txBody>
      </p:sp>
      <p:sp>
        <p:nvSpPr>
          <p:cNvPr id="4" name="页脚占位符 3">
            <a:extLst>
              <a:ext uri="{FF2B5EF4-FFF2-40B4-BE49-F238E27FC236}">
                <a16:creationId xmlns:a16="http://schemas.microsoft.com/office/drawing/2014/main" id="{DCD8612E-A92B-4D20-B709-717E2FC28652}"/>
              </a:ext>
            </a:extLst>
          </p:cNvPr>
          <p:cNvSpPr>
            <a:spLocks noGrp="1"/>
          </p:cNvSpPr>
          <p:nvPr>
            <p:ph type="ftr" sz="quarter" idx="11"/>
          </p:nvPr>
        </p:nvSpPr>
        <p:spPr/>
        <p:txBody>
          <a:bodyPr/>
          <a:lstStyle/>
          <a:p>
            <a:r>
              <a:rPr lang="zh-CN" altLang="en-US"/>
              <a:t>计算中心</a:t>
            </a:r>
          </a:p>
        </p:txBody>
      </p:sp>
      <p:sp>
        <p:nvSpPr>
          <p:cNvPr id="5" name="灯片编号占位符 4">
            <a:extLst>
              <a:ext uri="{FF2B5EF4-FFF2-40B4-BE49-F238E27FC236}">
                <a16:creationId xmlns:a16="http://schemas.microsoft.com/office/drawing/2014/main" id="{D1B3A51B-8D86-44F2-8D1B-29E3A2D371AF}"/>
              </a:ext>
            </a:extLst>
          </p:cNvPr>
          <p:cNvSpPr>
            <a:spLocks noGrp="1"/>
          </p:cNvSpPr>
          <p:nvPr>
            <p:ph type="sldNum" sz="quarter" idx="12"/>
          </p:nvPr>
        </p:nvSpPr>
        <p:spPr/>
        <p:txBody>
          <a:bodyPr/>
          <a:lstStyle/>
          <a:p>
            <a:fld id="{8583A359-1898-40DA-97F1-829FEB81900B}" type="slidenum">
              <a:rPr lang="zh-CN" altLang="en-US" smtClean="0"/>
              <a:pPr/>
              <a:t>9</a:t>
            </a:fld>
            <a:endParaRPr lang="zh-CN" altLang="en-US" dirty="0"/>
          </a:p>
        </p:txBody>
      </p:sp>
      <p:pic>
        <p:nvPicPr>
          <p:cNvPr id="6" name="图片 5">
            <a:extLst>
              <a:ext uri="{FF2B5EF4-FFF2-40B4-BE49-F238E27FC236}">
                <a16:creationId xmlns:a16="http://schemas.microsoft.com/office/drawing/2014/main" id="{3A010C98-BBD8-4CA2-A7A6-0FF770F93B91}"/>
              </a:ext>
            </a:extLst>
          </p:cNvPr>
          <p:cNvPicPr/>
          <p:nvPr/>
        </p:nvPicPr>
        <p:blipFill rotWithShape="1">
          <a:blip r:embed="rId2"/>
          <a:srcRect t="2794"/>
          <a:stretch/>
        </p:blipFill>
        <p:spPr bwMode="auto">
          <a:xfrm>
            <a:off x="2639616" y="3429000"/>
            <a:ext cx="7200800" cy="28083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58172369"/>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第7章PowerPoint演示文稿制作软件.pptx" id="{DC9C90C9-AE91-4099-B044-4076F62A3FA0}" vid="{053DC31E-65DD-4DE8-9F11-AB13A43419C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学校</Template>
  <TotalTime>1706</TotalTime>
  <Words>2610</Words>
  <Application>Microsoft Office PowerPoint</Application>
  <PresentationFormat>宽屏</PresentationFormat>
  <Paragraphs>182</Paragraphs>
  <Slides>32</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华文楷体</vt:lpstr>
      <vt:lpstr>隶书</vt:lpstr>
      <vt:lpstr>宋体</vt:lpstr>
      <vt:lpstr>Arial</vt:lpstr>
      <vt:lpstr>Calibri</vt:lpstr>
      <vt:lpstr>Times New Roman</vt:lpstr>
      <vt:lpstr>Wingdings</vt:lpstr>
      <vt:lpstr>1_Office 主题​​</vt:lpstr>
      <vt:lpstr>视频处理与广告—Premiere</vt:lpstr>
      <vt:lpstr>PowerPoint 演示文稿</vt:lpstr>
      <vt:lpstr>课程介绍</vt:lpstr>
      <vt:lpstr>教学目标</vt:lpstr>
      <vt:lpstr>常用的影视编辑基础术语</vt:lpstr>
      <vt:lpstr>常用的影视编辑基础术语</vt:lpstr>
      <vt:lpstr>常用的影视编辑基础术语</vt:lpstr>
      <vt:lpstr>常用的影视编辑基础术语</vt:lpstr>
      <vt:lpstr>常用的影视编辑基础术语</vt:lpstr>
      <vt:lpstr>常用的影视编辑基础术语</vt:lpstr>
      <vt:lpstr>常用的影视编辑基础术语</vt:lpstr>
      <vt:lpstr>常用的影视编辑基础术语</vt:lpstr>
      <vt:lpstr>常用的影视编辑基础术语</vt:lpstr>
      <vt:lpstr>常用的影视编辑基础术语</vt:lpstr>
      <vt:lpstr>常用的影视编辑基础术语</vt:lpstr>
      <vt:lpstr>PowerPoint 演示文稿</vt:lpstr>
      <vt:lpstr>常见的视音频文件格式</vt:lpstr>
      <vt:lpstr>常见的视音频文件格式</vt:lpstr>
      <vt:lpstr>常见的视音频文件格式</vt:lpstr>
      <vt:lpstr>常见的视音频文件格式</vt:lpstr>
      <vt:lpstr>常见的视音频文件格式</vt:lpstr>
      <vt:lpstr>制作视频的基本过程</vt:lpstr>
      <vt:lpstr>认识Premiere Pro CC 2018界面</vt:lpstr>
      <vt:lpstr>认识Premiere Pro CC 2018界面</vt:lpstr>
      <vt:lpstr>认识Premiere Pro CC 2018界面</vt:lpstr>
      <vt:lpstr>认识Premiere Pro CC 2018界面</vt:lpstr>
      <vt:lpstr>认识Premiere Pro CC 2018界面</vt:lpstr>
      <vt:lpstr>认识Premiere Pro CC 2018界面</vt:lpstr>
      <vt:lpstr>认识Premiere Pro CC 2018界面</vt:lpstr>
      <vt:lpstr>认识Premiere Pro CC 2018界面</vt:lpstr>
      <vt:lpstr>认识Premiere Pro CC 2018界面</vt:lpstr>
      <vt:lpstr>认识Premiere Pro CC 2018界面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视频处理与广告—Premiere</dc:title>
  <dc:creator>z</dc:creator>
  <cp:lastModifiedBy>SDDX</cp:lastModifiedBy>
  <cp:revision>64</cp:revision>
  <dcterms:created xsi:type="dcterms:W3CDTF">2022-01-12T08:07:26Z</dcterms:created>
  <dcterms:modified xsi:type="dcterms:W3CDTF">2023-02-22T02:01:27Z</dcterms:modified>
</cp:coreProperties>
</file>