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3" r:id="rId3"/>
    <p:sldId id="314" r:id="rId5"/>
    <p:sldId id="315" r:id="rId6"/>
    <p:sldId id="316" r:id="rId7"/>
    <p:sldId id="317" r:id="rId8"/>
    <p:sldId id="318" r:id="rId9"/>
    <p:sldId id="319" r:id="rId10"/>
    <p:sldId id="320" r:id="rId11"/>
    <p:sldId id="323" r:id="rId12"/>
    <p:sldId id="325" r:id="rId13"/>
    <p:sldId id="32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09"/>
    <a:srgbClr val="CCECFF"/>
    <a:srgbClr val="FEFE0A"/>
    <a:srgbClr val="5D5B05"/>
    <a:srgbClr val="66FFFF"/>
    <a:srgbClr val="A95E40"/>
    <a:srgbClr val="BFC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2" autoAdjust="0"/>
    <p:restoredTop sz="94756" autoAdjust="0"/>
  </p:normalViewPr>
  <p:slideViewPr>
    <p:cSldViewPr snapToGrid="0">
      <p:cViewPr varScale="1">
        <p:scale>
          <a:sx n="106" d="100"/>
          <a:sy n="106" d="100"/>
        </p:scale>
        <p:origin x="-546" y="-84"/>
      </p:cViewPr>
      <p:guideLst>
        <p:guide orient="horz" pos="211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5EB46-0B20-4085-98CC-B53AFF328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 userDrawn="1"/>
        </p:nvGrpSpPr>
        <p:grpSpPr>
          <a:xfrm>
            <a:off x="2156175" y="567980"/>
            <a:ext cx="7879650" cy="3073233"/>
            <a:chOff x="2014158" y="457200"/>
            <a:chExt cx="8163685" cy="3184013"/>
          </a:xfrm>
        </p:grpSpPr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4319862" y="677540"/>
              <a:ext cx="3552276" cy="22033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4497232" y="816588"/>
              <a:ext cx="3197535" cy="1801220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4086608" y="457200"/>
              <a:ext cx="4018785" cy="2554224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"/>
            <p:cNvSpPr/>
            <p:nvPr/>
          </p:nvSpPr>
          <p:spPr bwMode="auto">
            <a:xfrm>
              <a:off x="5128964" y="3174004"/>
              <a:ext cx="1924352" cy="434260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3"/>
            <p:cNvSpPr/>
            <p:nvPr/>
          </p:nvSpPr>
          <p:spPr bwMode="auto">
            <a:xfrm>
              <a:off x="5853026" y="3174004"/>
              <a:ext cx="1200290" cy="434260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auto">
            <a:xfrm>
              <a:off x="4497232" y="816588"/>
              <a:ext cx="1115251" cy="35938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4497232" y="1175976"/>
              <a:ext cx="1115251" cy="1441831"/>
            </a:xfrm>
            <a:prstGeom prst="rect">
              <a:avLst/>
            </a:prstGeom>
            <a:solidFill>
              <a:srgbClr val="3C4F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4681893" y="1340697"/>
              <a:ext cx="743500" cy="295212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>
              <a:off x="4681893" y="1832716"/>
              <a:ext cx="743500" cy="293072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18"/>
            <p:cNvSpPr>
              <a:spLocks noChangeArrowheads="1"/>
            </p:cNvSpPr>
            <p:nvPr/>
          </p:nvSpPr>
          <p:spPr bwMode="auto">
            <a:xfrm>
              <a:off x="4681893" y="2290509"/>
              <a:ext cx="743500" cy="164719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6059555" y="1210204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C543"/>
                </a:solidFill>
              </a:endParaRPr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6059555" y="1471188"/>
              <a:ext cx="1375231" cy="98404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21"/>
            <p:cNvSpPr>
              <a:spLocks noChangeArrowheads="1"/>
            </p:cNvSpPr>
            <p:nvPr/>
          </p:nvSpPr>
          <p:spPr bwMode="auto">
            <a:xfrm>
              <a:off x="6059555" y="1734312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22"/>
            <p:cNvSpPr>
              <a:spLocks noChangeArrowheads="1"/>
            </p:cNvSpPr>
            <p:nvPr/>
          </p:nvSpPr>
          <p:spPr bwMode="auto">
            <a:xfrm>
              <a:off x="6059555" y="1995297"/>
              <a:ext cx="1375231" cy="98404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6059555" y="2258420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52" name="Rectangle 25"/>
            <p:cNvSpPr>
              <a:spLocks noChangeArrowheads="1"/>
            </p:cNvSpPr>
            <p:nvPr userDrawn="1"/>
          </p:nvSpPr>
          <p:spPr bwMode="auto">
            <a:xfrm>
              <a:off x="2014158" y="3451765"/>
              <a:ext cx="300645" cy="18944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26"/>
            <p:cNvSpPr>
              <a:spLocks noChangeArrowheads="1"/>
            </p:cNvSpPr>
            <p:nvPr userDrawn="1"/>
          </p:nvSpPr>
          <p:spPr bwMode="auto">
            <a:xfrm>
              <a:off x="2314803" y="3095520"/>
              <a:ext cx="290350" cy="545691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27"/>
            <p:cNvSpPr>
              <a:spLocks noChangeArrowheads="1"/>
            </p:cNvSpPr>
            <p:nvPr userDrawn="1"/>
          </p:nvSpPr>
          <p:spPr bwMode="auto">
            <a:xfrm>
              <a:off x="2605152" y="2560124"/>
              <a:ext cx="300645" cy="108108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28"/>
            <p:cNvSpPr>
              <a:spLocks noChangeArrowheads="1"/>
            </p:cNvSpPr>
            <p:nvPr userDrawn="1"/>
          </p:nvSpPr>
          <p:spPr bwMode="auto">
            <a:xfrm>
              <a:off x="2905798" y="2175052"/>
              <a:ext cx="298587" cy="1466161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29"/>
            <p:cNvSpPr>
              <a:spLocks noChangeArrowheads="1"/>
            </p:cNvSpPr>
            <p:nvPr userDrawn="1"/>
          </p:nvSpPr>
          <p:spPr bwMode="auto">
            <a:xfrm>
              <a:off x="3204385" y="3009033"/>
              <a:ext cx="292409" cy="632178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Rectangle 30"/>
            <p:cNvSpPr>
              <a:spLocks noChangeArrowheads="1"/>
            </p:cNvSpPr>
            <p:nvPr userDrawn="1"/>
          </p:nvSpPr>
          <p:spPr bwMode="auto">
            <a:xfrm>
              <a:off x="3496793" y="3379692"/>
              <a:ext cx="298587" cy="26152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32"/>
            <p:cNvSpPr>
              <a:spLocks noChangeArrowheads="1"/>
            </p:cNvSpPr>
            <p:nvPr userDrawn="1"/>
          </p:nvSpPr>
          <p:spPr bwMode="auto">
            <a:xfrm>
              <a:off x="9887493" y="3451765"/>
              <a:ext cx="290350" cy="18944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33"/>
            <p:cNvSpPr>
              <a:spLocks noChangeArrowheads="1"/>
            </p:cNvSpPr>
            <p:nvPr userDrawn="1"/>
          </p:nvSpPr>
          <p:spPr bwMode="auto">
            <a:xfrm>
              <a:off x="9586848" y="3095520"/>
              <a:ext cx="300645" cy="545691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34"/>
            <p:cNvSpPr>
              <a:spLocks noChangeArrowheads="1"/>
            </p:cNvSpPr>
            <p:nvPr userDrawn="1"/>
          </p:nvSpPr>
          <p:spPr bwMode="auto">
            <a:xfrm>
              <a:off x="9288261" y="2560124"/>
              <a:ext cx="298587" cy="108108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35"/>
            <p:cNvSpPr>
              <a:spLocks noChangeArrowheads="1"/>
            </p:cNvSpPr>
            <p:nvPr userDrawn="1"/>
          </p:nvSpPr>
          <p:spPr bwMode="auto">
            <a:xfrm>
              <a:off x="8995852" y="2175052"/>
              <a:ext cx="292409" cy="1466161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36"/>
            <p:cNvSpPr>
              <a:spLocks noChangeArrowheads="1"/>
            </p:cNvSpPr>
            <p:nvPr userDrawn="1"/>
          </p:nvSpPr>
          <p:spPr bwMode="auto">
            <a:xfrm>
              <a:off x="8697266" y="3009033"/>
              <a:ext cx="298587" cy="632178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37"/>
            <p:cNvSpPr>
              <a:spLocks noChangeArrowheads="1"/>
            </p:cNvSpPr>
            <p:nvPr userDrawn="1"/>
          </p:nvSpPr>
          <p:spPr bwMode="auto">
            <a:xfrm>
              <a:off x="8396621" y="3379692"/>
              <a:ext cx="300645" cy="26152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71048"/>
            <a:ext cx="9144000" cy="1637564"/>
          </a:xfrm>
        </p:spPr>
        <p:txBody>
          <a:bodyPr anchor="b" anchorCtr="0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38631"/>
            <a:ext cx="9144000" cy="6668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2" y="255122"/>
            <a:ext cx="10515598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893879"/>
            <a:ext cx="10515600" cy="1235811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308445"/>
            <a:ext cx="10515600" cy="47523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4087134" y="585216"/>
            <a:ext cx="4017733" cy="3036349"/>
            <a:chOff x="3186113" y="530112"/>
            <a:chExt cx="2625725" cy="2338387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1" y="2260237"/>
            <a:ext cx="12192000" cy="2516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101" tIns="33550" rIns="67101" bIns="3355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0507"/>
            <a:ext cx="10515600" cy="2055731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63040"/>
            <a:ext cx="10515600" cy="471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65125" indent="-365125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!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image" Target="../media/image2.jpeg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.xml"/><Relationship Id="rId3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80380" y="183218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2" y="27500"/>
            <a:ext cx="1846775" cy="1804804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676400" y="2909148"/>
            <a:ext cx="8952368" cy="8640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44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一食堂食堂数据分析</a:t>
            </a:r>
            <a:endParaRPr lang="zh-CN" altLang="en-US" sz="440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 rot="0">
            <a:off x="2472055" y="1616710"/>
            <a:ext cx="7556500" cy="2966720"/>
            <a:chOff x="2823881" y="3092943"/>
            <a:chExt cx="7709644" cy="3097306"/>
          </a:xfrm>
        </p:grpSpPr>
        <p:sp>
          <p:nvSpPr>
            <p:cNvPr id="7" name="矩形 6"/>
            <p:cNvSpPr/>
            <p:nvPr/>
          </p:nvSpPr>
          <p:spPr>
            <a:xfrm>
              <a:off x="2823881" y="3092943"/>
              <a:ext cx="7709644" cy="30973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68776" y="3804952"/>
              <a:ext cx="7410976" cy="1268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一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食堂早餐高峰期在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7:15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左右，中餐高峰期在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10:30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11:30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左右，晚餐高峰期在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16:00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17:00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两个时间点，夜宵则在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20:00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21:00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时到达高峰。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665193" y="813547"/>
            <a:ext cx="8861614" cy="5230906"/>
            <a:chOff x="2070845" y="1223681"/>
            <a:chExt cx="8861614" cy="4625788"/>
          </a:xfrm>
        </p:grpSpPr>
        <p:sp>
          <p:nvSpPr>
            <p:cNvPr id="4" name="矩形 3"/>
            <p:cNvSpPr/>
            <p:nvPr/>
          </p:nvSpPr>
          <p:spPr>
            <a:xfrm>
              <a:off x="2070845" y="2971799"/>
              <a:ext cx="8861614" cy="28776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剪去同侧角的矩形 4"/>
            <p:cNvSpPr/>
            <p:nvPr/>
          </p:nvSpPr>
          <p:spPr>
            <a:xfrm>
              <a:off x="2070845" y="1223681"/>
              <a:ext cx="8861613" cy="1748118"/>
            </a:xfrm>
            <a:prstGeom prst="snip2SameRect">
              <a:avLst/>
            </a:prstGeom>
            <a:solidFill>
              <a:schemeClr val="accent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根据调查及四个食堂高峰期进行对比，</a:t>
              </a:r>
              <a:r>
                <a:rPr lang="en-US" altLang="zh-CN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  <a:r>
                <a:rPr lang="zh-CN" altLang="en-US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月消费人流量增加主要在早餐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时段</a:t>
              </a:r>
              <a:endPara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44271" y="3193986"/>
            <a:ext cx="750345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原因分析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dirty="0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食堂是四个食堂当中离早操打卡处（运动场）最近的食堂，因而我们猜测导致人流量增加的原因可能与校内早操制度有关，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月开学不久，早操制度还未正式开始施行，大部分同学们经历了一个假期后，还未养成早起吃早餐的习惯，而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月早操制度正式实施后，同学们每天早上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7:30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之前必须完成打卡，进而在一食堂的消费人流量增多。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48325" y="1755898"/>
            <a:ext cx="5180400" cy="435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848325" y="417575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960"/>
            <a:ext cx="12192000" cy="6865959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1792941" y="2070847"/>
            <a:ext cx="8606118" cy="2716307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整体上各学院在一食堂的消费</a:t>
            </a:r>
            <a:r>
              <a:rPr lang="zh-CN" altLang="en-US" sz="2800" dirty="0" smtClean="0"/>
              <a:t>人流量</a:t>
            </a:r>
            <a:endParaRPr lang="en-US" altLang="zh-CN" sz="2800" dirty="0" smtClean="0"/>
          </a:p>
          <a:p>
            <a:r>
              <a:rPr lang="en-US" altLang="zh-CN" sz="2800" dirty="0" smtClean="0"/>
              <a:t>4</a:t>
            </a:r>
            <a:r>
              <a:rPr lang="zh-CN" altLang="en-US" sz="2800" dirty="0"/>
              <a:t>月份相比于</a:t>
            </a:r>
            <a:r>
              <a:rPr lang="en-US" altLang="zh-CN" sz="2800" dirty="0"/>
              <a:t>3</a:t>
            </a:r>
            <a:r>
              <a:rPr lang="zh-CN" altLang="en-US" sz="2800" dirty="0"/>
              <a:t>月份有所增加。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5847" y="770956"/>
            <a:ext cx="11860306" cy="5316089"/>
            <a:chOff x="0" y="197205"/>
            <a:chExt cx="13425525" cy="6284124"/>
          </a:xfrm>
        </p:grpSpPr>
        <p:pic>
          <p:nvPicPr>
            <p:cNvPr id="1028" name="Picture 4" descr="http://data-science.chinacloudsites.cn/sonpage/son2/son1/%E6%B6%88%E8%B4%B9%E6%AC%A1%E6%95%B0%E6%AF%94(1-3-1).png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27" r="18232"/>
            <a:stretch>
              <a:fillRect/>
            </a:stretch>
          </p:blipFill>
          <p:spPr bwMode="auto">
            <a:xfrm>
              <a:off x="0" y="197205"/>
              <a:ext cx="6858000" cy="6284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http://data-science.chinacloudsites.cn/sonpage/son2/son1/%E6%B6%88%E8%B4%B9%E6%AC%A1%E6%95%B0%E6%AF%94(1-4-1)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71" r="20326"/>
            <a:stretch>
              <a:fillRect/>
            </a:stretch>
          </p:blipFill>
          <p:spPr bwMode="auto">
            <a:xfrm>
              <a:off x="6858000" y="197205"/>
              <a:ext cx="6567525" cy="6284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决策 3"/>
          <p:cNvSpPr/>
          <p:nvPr/>
        </p:nvSpPr>
        <p:spPr>
          <a:xfrm>
            <a:off x="1646668" y="874003"/>
            <a:ext cx="8624047" cy="4463117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公管学院在一食堂的消费次数最多，占总消费次数</a:t>
            </a: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15%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左右；而艺术学院的消费次数最少，占比不超过</a:t>
            </a: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1%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ata-science.chinacloudsites.cn/sonpage/son2/son1/%E4%BA%A4%E6%98%93%E9%A2%9D%E5%AF%86%E5%BA%A6%E5%9B%BE(1-3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6295"/>
            <a:ext cx="12192000" cy="621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457825" y="16719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以学生一卡通每笔刷卡金额为依据，制作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月份</a:t>
            </a:r>
            <a:r>
              <a:rPr lang="zh-CN" altLang="en-US" dirty="0"/>
              <a:t>学生在该食堂交易额密度图，横轴为单笔交易金额，纵轴为密度，密度越高表示该笔交易额消费人次越多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data-science.chinacloudsites.cn/sonpage/son2/son1/%E4%BA%A4%E6%98%93%E9%A2%9D%E5%AF%86%E5%BA%A6%E5%9B%BE(1-4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3385"/>
            <a:ext cx="12192000" cy="621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483985" y="2437110"/>
            <a:ext cx="6096000" cy="3657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密度越高表示该笔交易额消费人次越</a:t>
            </a:r>
            <a:r>
              <a:rPr lang="zh-CN" altLang="en-US" dirty="0" smtClean="0"/>
              <a:t>多。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单圆角矩形 3"/>
          <p:cNvSpPr/>
          <p:nvPr/>
        </p:nvSpPr>
        <p:spPr>
          <a:xfrm>
            <a:off x="1965325" y="2138045"/>
            <a:ext cx="8297545" cy="2677795"/>
          </a:xfrm>
          <a:prstGeom prst="round1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整体上</a:t>
            </a:r>
            <a:r>
              <a:rPr lang="en-US" altLang="zh-CN" sz="2800" b="1" dirty="0" smtClean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月份</a:t>
            </a: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刷卡金额在</a:t>
            </a:r>
            <a:r>
              <a:rPr lang="en-US" altLang="zh-CN" sz="2800" b="1" dirty="0" smtClean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1-5</a:t>
            </a: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元之间，</a:t>
            </a:r>
            <a:r>
              <a:rPr lang="en-US" altLang="zh-CN" sz="2800" b="1" dirty="0" smtClean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元以上密度较弱；</a:t>
            </a:r>
            <a:endParaRPr lang="en-US" altLang="zh-CN" sz="2800" b="1" dirty="0" smtClean="0">
              <a:solidFill>
                <a:schemeClr val="bg1">
                  <a:lumMod val="9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月份主要消费至是</a:t>
            </a:r>
            <a:r>
              <a:rPr lang="en-US" altLang="zh-CN" sz="2800" b="1" dirty="0" smtClean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元和</a:t>
            </a:r>
            <a:r>
              <a:rPr lang="en-US" altLang="zh-CN" sz="2800" b="1" dirty="0" smtClean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元左右，高峰值是</a:t>
            </a:r>
            <a:r>
              <a:rPr lang="en-US" altLang="zh-CN" sz="2800" b="1" dirty="0" smtClean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元左右；</a:t>
            </a:r>
            <a:endParaRPr lang="en-US" altLang="zh-CN" sz="2800" b="1" dirty="0" smtClean="0">
              <a:solidFill>
                <a:schemeClr val="bg1">
                  <a:lumMod val="9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月份主要消费值是</a:t>
            </a:r>
            <a:r>
              <a:rPr lang="en-US" altLang="zh-CN" sz="2800" b="1" dirty="0" smtClean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3.5</a:t>
            </a: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dirty="0" smtClean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4.5</a:t>
            </a: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元左右，而高峰值时</a:t>
            </a:r>
            <a:r>
              <a:rPr lang="en-US" altLang="zh-CN" sz="2800" b="1" dirty="0" smtClean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元左右。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" y="3810"/>
            <a:ext cx="12183745" cy="68503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56655" y="217805"/>
            <a:ext cx="35604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10:30</a:t>
            </a:r>
            <a:r>
              <a:rPr lang="zh-CN" altLang="en-US">
                <a:solidFill>
                  <a:srgbClr val="00B050"/>
                </a:solidFill>
              </a:rPr>
              <a:t>为最大人流量时刻</a:t>
            </a:r>
            <a:endParaRPr lang="zh-CN" altLang="en-US">
              <a:solidFill>
                <a:srgbClr val="00B050"/>
              </a:solidFill>
            </a:endParaRPr>
          </a:p>
        </p:txBody>
      </p:sp>
      <p:cxnSp>
        <p:nvCxnSpPr>
          <p:cNvPr id="8" name="直接箭头连接符 7"/>
          <p:cNvCxnSpPr>
            <a:stCxn id="5" idx="1"/>
          </p:cNvCxnSpPr>
          <p:nvPr/>
        </p:nvCxnSpPr>
        <p:spPr>
          <a:xfrm flipH="1">
            <a:off x="4220210" y="400685"/>
            <a:ext cx="2036445" cy="18415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57*i*0"/>
  <p:tag name="KSO_WM_TEMPLATE_CATEGORY" val="custom"/>
  <p:tag name="KSO_WM_TEMPLATE_INDEX" val="916025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70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7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5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38"/>
  <p:tag name="KSO_WM_SLIDE_SIZE" val="828*343"/>
</p:tagLst>
</file>

<file path=ppt/theme/theme1.xml><?xml version="1.0" encoding="utf-8"?>
<a:theme xmlns:a="http://schemas.openxmlformats.org/drawingml/2006/main" name="Office 主题">
  <a:themeElements>
    <a:clrScheme name="160570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FC6C2C"/>
      </a:accent1>
      <a:accent2>
        <a:srgbClr val="1C2B38"/>
      </a:accent2>
      <a:accent3>
        <a:srgbClr val="FFC543"/>
      </a:accent3>
      <a:accent4>
        <a:srgbClr val="464F5A"/>
      </a:accent4>
      <a:accent5>
        <a:srgbClr val="5E65A6"/>
      </a:accent5>
      <a:accent6>
        <a:srgbClr val="4283D2"/>
      </a:accent6>
      <a:hlink>
        <a:srgbClr val="9B73B1"/>
      </a:hlink>
      <a:folHlink>
        <a:srgbClr val="D6522E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559</Words>
  <Application>WPS 演示</Application>
  <PresentationFormat>自定义</PresentationFormat>
  <Paragraphs>24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华文琥珀</vt:lpstr>
      <vt:lpstr>楷体</vt:lpstr>
      <vt:lpstr>微软雅黑</vt:lpstr>
      <vt:lpstr>Calibri</vt:lpstr>
      <vt:lpstr>黑体</vt:lpstr>
      <vt:lpstr>Office 主题</vt:lpstr>
      <vt:lpstr>一食堂食堂数据分析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lichun zhou</dc:creator>
  <cp:lastModifiedBy>Administrator</cp:lastModifiedBy>
  <cp:revision>274</cp:revision>
  <dcterms:created xsi:type="dcterms:W3CDTF">2015-09-21T03:34:00Z</dcterms:created>
  <dcterms:modified xsi:type="dcterms:W3CDTF">2016-09-14T11:56:10Z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  <property fmtid="{D5CDD505-2E9C-101B-9397-08002B2CF9AE}" pid="3" name="name">
    <vt:lpwstr>数据分析类商务报告.pptx</vt:lpwstr>
  </property>
  <property fmtid="{D5CDD505-2E9C-101B-9397-08002B2CF9AE}" pid="4" name="fileid">
    <vt:lpwstr>861707</vt:lpwstr>
  </property>
  <property fmtid="{D5CDD505-2E9C-101B-9397-08002B2CF9AE}" pid="5" name="search_tags">
    <vt:lpwstr>PPT模板</vt:lpwstr>
  </property>
</Properties>
</file>