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5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3" r:id="rId12"/>
    <p:sldId id="34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C15"/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756" autoAdjust="0"/>
  </p:normalViewPr>
  <p:slideViewPr>
    <p:cSldViewPr snapToGrid="0">
      <p:cViewPr varScale="1">
        <p:scale>
          <a:sx n="106" d="100"/>
          <a:sy n="106" d="100"/>
        </p:scale>
        <p:origin x="-546" y="-84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165" y="183218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" y="27500"/>
            <a:ext cx="1846775" cy="180480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76400" y="2909148"/>
            <a:ext cx="8952368" cy="8640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三</a:t>
            </a:r>
            <a:r>
              <a:rPr lang="zh-CN" altLang="en-US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食堂食堂数据分析</a:t>
            </a:r>
            <a:endParaRPr lang="zh-CN" altLang="en-US" sz="440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形标注 3(带边框和强调线) 1"/>
          <p:cNvSpPr/>
          <p:nvPr/>
        </p:nvSpPr>
        <p:spPr>
          <a:xfrm>
            <a:off x="2554938" y="1712260"/>
            <a:ext cx="7960659" cy="3083858"/>
          </a:xfrm>
          <a:prstGeom prst="accentBorderCallout3">
            <a:avLst>
              <a:gd name="adj1" fmla="val 20494"/>
              <a:gd name="adj2" fmla="val -11598"/>
              <a:gd name="adj3" fmla="val 19622"/>
              <a:gd name="adj4" fmla="val -17342"/>
              <a:gd name="adj5" fmla="val 114245"/>
              <a:gd name="adj6" fmla="val -17342"/>
              <a:gd name="adj7" fmla="val 112673"/>
              <a:gd name="adj8" fmla="val 83334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二食堂早餐高峰期在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6:43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8:30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左右，中餐高峰期在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10:28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11:27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的时候，而晚餐在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15:55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16:53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左右人流量较多，夜宵则在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19:52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19:57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时到达高峰。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0880" y="401383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2\Pictures\三食堂3、4月人次流量对比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36"/>
            <a:ext cx="12192000" cy="67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形标注 1(带强调线) 3"/>
          <p:cNvSpPr/>
          <p:nvPr/>
        </p:nvSpPr>
        <p:spPr>
          <a:xfrm>
            <a:off x="2675890" y="1848485"/>
            <a:ext cx="8249285" cy="2529839"/>
          </a:xfrm>
          <a:prstGeom prst="accentCallout1">
            <a:avLst>
              <a:gd name="adj1" fmla="val 37255"/>
              <a:gd name="adj2" fmla="val -6341"/>
              <a:gd name="adj3" fmla="val 37261"/>
              <a:gd name="adj4" fmla="val -15727"/>
            </a:avLst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整体上各学院在一食堂的消费人流量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月份相比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月份有所</a:t>
            </a:r>
            <a:r>
              <a:rPr lang="zh-CN" alt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减少，在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2015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月及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月四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食堂的消费的人流数中经济学院最多，达到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33179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月：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18203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+4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月：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14976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次）；而国际商学院最少，仅有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7555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月：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4324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+4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月：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3231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次）。 </a:t>
            </a:r>
            <a:endParaRPr lang="zh-CN" altLang="en-US" sz="28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endParaRPr lang="zh-CN" alt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4047" y="556512"/>
            <a:ext cx="11983907" cy="5744976"/>
            <a:chOff x="0" y="652741"/>
            <a:chExt cx="14653486" cy="6810376"/>
          </a:xfrm>
        </p:grpSpPr>
        <p:pic>
          <p:nvPicPr>
            <p:cNvPr id="13314" name="Picture 2" descr="http://data-science.chinacloudsites.cn/sonpage/son2/son3/7.pn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64" r="20214"/>
            <a:stretch>
              <a:fillRect/>
            </a:stretch>
          </p:blipFill>
          <p:spPr bwMode="auto">
            <a:xfrm>
              <a:off x="0" y="652742"/>
              <a:ext cx="7315200" cy="681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://data-science.chinacloudsites.cn/sonpage/son2/son3/8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1" t="654" r="19489" b="395"/>
            <a:stretch>
              <a:fillRect/>
            </a:stretch>
          </p:blipFill>
          <p:spPr bwMode="auto">
            <a:xfrm>
              <a:off x="7315200" y="652741"/>
              <a:ext cx="7338286" cy="681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形标注 1(带强调线) 3"/>
          <p:cNvSpPr/>
          <p:nvPr/>
        </p:nvSpPr>
        <p:spPr>
          <a:xfrm>
            <a:off x="3023666" y="2171436"/>
            <a:ext cx="6144669" cy="1815882"/>
          </a:xfrm>
          <a:prstGeom prst="accentCallout1">
            <a:avLst>
              <a:gd name="adj1" fmla="val 66563"/>
              <a:gd name="adj2" fmla="val -8032"/>
              <a:gd name="adj3" fmla="val 66619"/>
              <a:gd name="adj4" fmla="val -174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2015</a:t>
            </a:r>
            <a:r>
              <a:rPr lang="zh-CN" altLang="en-US" sz="2800" dirty="0">
                <a:solidFill>
                  <a:schemeClr val="bg1"/>
                </a:solidFill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月及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月中工商学院在三食堂的消费次数最多，占总消费次数</a:t>
            </a:r>
            <a:r>
              <a:rPr lang="en-US" altLang="zh-CN" sz="2800" dirty="0">
                <a:solidFill>
                  <a:schemeClr val="bg1"/>
                </a:solidFill>
              </a:rPr>
              <a:t>14.5%</a:t>
            </a:r>
            <a:r>
              <a:rPr lang="zh-CN" altLang="en-US" sz="2800" dirty="0">
                <a:solidFill>
                  <a:schemeClr val="bg1"/>
                </a:solidFill>
              </a:rPr>
              <a:t>左右；而外语学院的消费次数最少，占</a:t>
            </a:r>
            <a:r>
              <a:rPr lang="en-US" altLang="zh-CN" sz="2800" dirty="0">
                <a:solidFill>
                  <a:schemeClr val="bg1"/>
                </a:solidFill>
              </a:rPr>
              <a:t>1.6%</a:t>
            </a:r>
            <a:r>
              <a:rPr lang="zh-CN" altLang="en-US" sz="2800" dirty="0">
                <a:solidFill>
                  <a:schemeClr val="bg1"/>
                </a:solidFill>
              </a:rPr>
              <a:t>左右。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data-science.chinacloudsites.cn/sonpage/son2/son3/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86"/>
            <a:ext cx="12192000" cy="62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21506" y="1662410"/>
            <a:ext cx="5082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以学生一卡通每笔刷卡金额为依据</a:t>
            </a:r>
            <a:r>
              <a:rPr lang="zh-CN" altLang="en-US" dirty="0" smtClean="0"/>
              <a:t>，横轴</a:t>
            </a:r>
            <a:r>
              <a:rPr lang="zh-CN" altLang="en-US" dirty="0"/>
              <a:t>为单笔交易金额，纵轴为密度，密度越高表示该笔交易额消费人次越</a:t>
            </a:r>
            <a:r>
              <a:rPr lang="zh-CN" altLang="en-US" dirty="0" smtClean="0"/>
              <a:t>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data-science.chinacloudsites.cn/sonpage/son2/son3/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" y="326934"/>
            <a:ext cx="12176500" cy="62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21506" y="1662410"/>
            <a:ext cx="5082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以学生一卡通每笔刷卡金额为依据</a:t>
            </a:r>
            <a:r>
              <a:rPr lang="zh-CN" altLang="en-US" dirty="0" smtClean="0"/>
              <a:t>，横轴</a:t>
            </a:r>
            <a:r>
              <a:rPr lang="zh-CN" altLang="en-US" dirty="0"/>
              <a:t>为单笔交易金额，纵轴为密度，密度越高表示该笔交易额消费人次越</a:t>
            </a:r>
            <a:r>
              <a:rPr lang="zh-CN" altLang="en-US" dirty="0" smtClean="0"/>
              <a:t>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277037" y="1940860"/>
            <a:ext cx="7476566" cy="285077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</a:rPr>
              <a:t>单笔刷卡金额在</a:t>
            </a:r>
            <a:r>
              <a:rPr lang="en-US" altLang="zh-CN" sz="3200" dirty="0">
                <a:solidFill>
                  <a:schemeClr val="bg1"/>
                </a:solidFill>
              </a:rPr>
              <a:t>1-3</a:t>
            </a:r>
            <a:r>
              <a:rPr lang="zh-CN" altLang="en-US" sz="3200" dirty="0">
                <a:solidFill>
                  <a:schemeClr val="bg1"/>
                </a:solidFill>
              </a:rPr>
              <a:t>元和</a:t>
            </a:r>
            <a:r>
              <a:rPr lang="en-US" altLang="zh-CN" sz="3200" dirty="0">
                <a:solidFill>
                  <a:schemeClr val="bg1"/>
                </a:solidFill>
              </a:rPr>
              <a:t>5-7</a:t>
            </a:r>
            <a:r>
              <a:rPr lang="zh-CN" altLang="en-US" sz="3200" dirty="0">
                <a:solidFill>
                  <a:schemeClr val="bg1"/>
                </a:solidFill>
              </a:rPr>
              <a:t>元处出现高峰值，密度较大，说明绝大多数学生刷卡金额在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zh-CN" altLang="en-US" sz="3200" dirty="0">
                <a:solidFill>
                  <a:schemeClr val="bg1"/>
                </a:solidFill>
              </a:rPr>
              <a:t>元和</a:t>
            </a:r>
            <a:r>
              <a:rPr lang="en-US" altLang="zh-CN" sz="3200" dirty="0">
                <a:solidFill>
                  <a:schemeClr val="bg1"/>
                </a:solidFill>
              </a:rPr>
              <a:t>6</a:t>
            </a:r>
            <a:r>
              <a:rPr lang="zh-CN" altLang="en-US" sz="3200" dirty="0">
                <a:solidFill>
                  <a:schemeClr val="bg1"/>
                </a:solidFill>
              </a:rPr>
              <a:t>元左右。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75" y="-11430"/>
            <a:ext cx="12181840" cy="6847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7705" y="300990"/>
            <a:ext cx="3898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10:29</a:t>
            </a:r>
            <a:r>
              <a:rPr lang="zh-CN" altLang="en-US">
                <a:solidFill>
                  <a:srgbClr val="00B050"/>
                </a:solidFill>
              </a:rPr>
              <a:t>为最大人流量时刻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>
            <a:off x="4168775" y="483870"/>
            <a:ext cx="1598930" cy="3613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6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444</Words>
  <Application>WPS 演示</Application>
  <PresentationFormat>自定义</PresentationFormat>
  <Paragraphs>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楷体</vt:lpstr>
      <vt:lpstr>微软雅黑</vt:lpstr>
      <vt:lpstr>Calibri</vt:lpstr>
      <vt:lpstr>黑体</vt:lpstr>
      <vt:lpstr>Office 主题</vt:lpstr>
      <vt:lpstr>三食堂食堂数据分析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269</cp:revision>
  <dcterms:created xsi:type="dcterms:W3CDTF">2015-09-21T03:34:00Z</dcterms:created>
  <dcterms:modified xsi:type="dcterms:W3CDTF">2016-09-14T11:51:52Z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