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315" r:id="rId6"/>
    <p:sldId id="316" r:id="rId7"/>
    <p:sldId id="317" r:id="rId8"/>
    <p:sldId id="318" r:id="rId9"/>
    <p:sldId id="319" r:id="rId10"/>
    <p:sldId id="322" r:id="rId11"/>
    <p:sldId id="323" r:id="rId12"/>
    <p:sldId id="3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0066CC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4756" autoAdjust="0"/>
  </p:normalViewPr>
  <p:slideViewPr>
    <p:cSldViewPr snapToGrid="0">
      <p:cViewPr varScale="1">
        <p:scale>
          <a:sx n="106" d="100"/>
          <a:sy n="106" d="100"/>
        </p:scale>
        <p:origin x="-546" y="-84"/>
      </p:cViewPr>
      <p:guideLst>
        <p:guide orient="horz" pos="21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165" y="183218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" y="27500"/>
            <a:ext cx="1846775" cy="180480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76400" y="2909148"/>
            <a:ext cx="8952368" cy="8640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二</a:t>
            </a:r>
            <a:r>
              <a:rPr lang="zh-CN" altLang="en-US" sz="44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食堂食堂数据分析</a:t>
            </a:r>
            <a:endParaRPr lang="zh-CN" altLang="en-US" sz="44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形标注 2(带强调线) 3"/>
          <p:cNvSpPr/>
          <p:nvPr/>
        </p:nvSpPr>
        <p:spPr>
          <a:xfrm>
            <a:off x="2377888" y="2319617"/>
            <a:ext cx="7436224" cy="221876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462"/>
              <a:gd name="adj6" fmla="val -170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二食堂早餐高峰期在</a:t>
            </a:r>
            <a:r>
              <a:rPr lang="en-US" altLang="zh-CN" sz="2400" dirty="0">
                <a:solidFill>
                  <a:schemeClr val="bg1"/>
                </a:solidFill>
              </a:rPr>
              <a:t>6:23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7:26</a:t>
            </a:r>
            <a:r>
              <a:rPr lang="zh-CN" altLang="en-US" sz="2400" dirty="0">
                <a:solidFill>
                  <a:schemeClr val="bg1"/>
                </a:solidFill>
              </a:rPr>
              <a:t>左右，中餐高峰期在</a:t>
            </a:r>
            <a:r>
              <a:rPr lang="en-US" altLang="zh-CN" sz="2400" dirty="0">
                <a:solidFill>
                  <a:schemeClr val="bg1"/>
                </a:solidFill>
              </a:rPr>
              <a:t>10:51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11:52</a:t>
            </a:r>
            <a:r>
              <a:rPr lang="zh-CN" altLang="en-US" sz="2400" dirty="0">
                <a:solidFill>
                  <a:schemeClr val="bg1"/>
                </a:solidFill>
              </a:rPr>
              <a:t>的时候，而晚餐在</a:t>
            </a:r>
            <a:r>
              <a:rPr lang="en-US" altLang="zh-CN" sz="2400" dirty="0">
                <a:solidFill>
                  <a:schemeClr val="bg1"/>
                </a:solidFill>
              </a:rPr>
              <a:t>16:14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17:00</a:t>
            </a:r>
            <a:r>
              <a:rPr lang="zh-CN" altLang="en-US" sz="2400" dirty="0">
                <a:solidFill>
                  <a:schemeClr val="bg1"/>
                </a:solidFill>
              </a:rPr>
              <a:t>左右人流量较多，夜宵则在</a:t>
            </a:r>
            <a:r>
              <a:rPr lang="en-US" altLang="zh-CN" sz="2400" dirty="0">
                <a:solidFill>
                  <a:schemeClr val="bg1"/>
                </a:solidFill>
              </a:rPr>
              <a:t>20:12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21:10</a:t>
            </a:r>
            <a:r>
              <a:rPr lang="zh-CN" altLang="en-US" sz="2400" dirty="0">
                <a:solidFill>
                  <a:schemeClr val="bg1"/>
                </a:solidFill>
              </a:rPr>
              <a:t>时到达高峰</a:t>
            </a:r>
            <a:r>
              <a:rPr lang="zh-CN" altLang="en-US" sz="2400" dirty="0" smtClean="0">
                <a:solidFill>
                  <a:schemeClr val="bg1"/>
                </a:solidFill>
              </a:rPr>
              <a:t>。在</a:t>
            </a:r>
            <a:r>
              <a:rPr lang="zh-CN" altLang="en-US" sz="2400" dirty="0">
                <a:solidFill>
                  <a:schemeClr val="bg1"/>
                </a:solidFill>
              </a:rPr>
              <a:t>二食堂一天的营业当中，</a:t>
            </a:r>
            <a:r>
              <a:rPr lang="en-US" altLang="zh-CN" sz="2400" dirty="0">
                <a:solidFill>
                  <a:schemeClr val="bg1"/>
                </a:solidFill>
              </a:rPr>
              <a:t>10:51</a:t>
            </a:r>
            <a:r>
              <a:rPr lang="zh-CN" altLang="en-US" sz="2400" dirty="0">
                <a:solidFill>
                  <a:schemeClr val="bg1"/>
                </a:solidFill>
              </a:rPr>
              <a:t>是人流量最大的时候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2\Pictures\二食堂3、4月人次流量对比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836"/>
            <a:ext cx="12192000" cy="67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87706" y="1647460"/>
            <a:ext cx="7705165" cy="36776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整体上各学院在一食堂的消费人流量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月份相比于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月份有所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减少，在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月及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zh-CN" altLang="en-US" sz="32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食堂的消费的人流数中会计学院最多，达到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54360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次（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月：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29509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+4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月：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24851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次）；而艺术学院最少，仅有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606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次（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月：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331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+4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月：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275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次）。 </a:t>
            </a:r>
            <a:endParaRPr lang="zh-CN" altLang="en-US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5260" y="367012"/>
            <a:ext cx="11921481" cy="6123976"/>
            <a:chOff x="366261" y="684403"/>
            <a:chExt cx="11825740" cy="5976000"/>
          </a:xfrm>
        </p:grpSpPr>
        <p:pic>
          <p:nvPicPr>
            <p:cNvPr id="6146" name="Picture 2" descr="http://data-science.chinacloudsites.cn/sonpage/son2/son2.2/3.pn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39" r="23125"/>
            <a:stretch>
              <a:fillRect/>
            </a:stretch>
          </p:blipFill>
          <p:spPr bwMode="auto">
            <a:xfrm>
              <a:off x="366261" y="684403"/>
              <a:ext cx="5792492" cy="59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data-science.chinacloudsites.cn/sonpage/son2/son2.2/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01" t="152" r="22059" b="3096"/>
            <a:stretch>
              <a:fillRect/>
            </a:stretch>
          </p:blipFill>
          <p:spPr bwMode="auto">
            <a:xfrm>
              <a:off x="6158753" y="685800"/>
              <a:ext cx="6033248" cy="597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/>
          <p:cNvSpPr/>
          <p:nvPr/>
        </p:nvSpPr>
        <p:spPr>
          <a:xfrm>
            <a:off x="1723465" y="1197442"/>
            <a:ext cx="8745070" cy="4463117"/>
          </a:xfrm>
          <a:prstGeom prst="flowChartDecision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月及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月中经济学院在二食堂的消费次数最多，占总消费次数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16.8%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左右；而艺术学院的消费次数最少，占比不到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0.3%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data-science.chinacloudsites.cn/sonpage/son2/son2.2/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569"/>
            <a:ext cx="12192000" cy="62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data-science.chinacloudsites.cn/sonpage/son2/son2.2/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181"/>
            <a:ext cx="12192000" cy="62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45877" y="2238935"/>
            <a:ext cx="8700247" cy="27566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二食堂每单的消费额大致以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元为最多，其次是</a:t>
            </a:r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到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>
                <a:solidFill>
                  <a:schemeClr val="bg1"/>
                </a:solidFill>
              </a:rPr>
              <a:t>元；同时，二食堂的单笔消费额水平最高的是国际商学院，最低的是工商学院。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肘形连接符 2"/>
          <p:cNvCxnSpPr>
            <a:endCxn id="4" idx="1"/>
          </p:cNvCxnSpPr>
          <p:nvPr/>
        </p:nvCxnSpPr>
        <p:spPr>
          <a:xfrm rot="16200000" flipH="1">
            <a:off x="153521" y="2024903"/>
            <a:ext cx="2263588" cy="92112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88942" y="853493"/>
            <a:ext cx="4069976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6350"/>
            <a:ext cx="12208510" cy="6844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8945" y="288290"/>
            <a:ext cx="3659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10:29</a:t>
            </a:r>
            <a:r>
              <a:rPr lang="zh-CN" altLang="en-US">
                <a:solidFill>
                  <a:srgbClr val="00B050"/>
                </a:solidFill>
              </a:rPr>
              <a:t>为三食堂最大人流量时刻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4145915" y="471170"/>
            <a:ext cx="1383030" cy="3854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383</Words>
  <Application>WPS 演示</Application>
  <PresentationFormat>自定义</PresentationFormat>
  <Paragraphs>13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楷体</vt:lpstr>
      <vt:lpstr>微软雅黑</vt:lpstr>
      <vt:lpstr>Calibri</vt:lpstr>
      <vt:lpstr>黑体</vt:lpstr>
      <vt:lpstr>Office 主题</vt:lpstr>
      <vt:lpstr>二食堂食堂数据分析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268</cp:revision>
  <dcterms:created xsi:type="dcterms:W3CDTF">2015-09-21T03:34:00Z</dcterms:created>
  <dcterms:modified xsi:type="dcterms:W3CDTF">2016-09-14T11:47:24Z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