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3" r:id="rId3"/>
    <p:sldId id="314" r:id="rId5"/>
    <p:sldId id="315" r:id="rId6"/>
    <p:sldId id="316" r:id="rId7"/>
    <p:sldId id="317" r:id="rId8"/>
    <p:sldId id="318" r:id="rId9"/>
    <p:sldId id="319" r:id="rId10"/>
    <p:sldId id="322" r:id="rId11"/>
    <p:sldId id="323" r:id="rId12"/>
    <p:sldId id="32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756" autoAdjust="0"/>
  </p:normalViewPr>
  <p:slideViewPr>
    <p:cSldViewPr snapToGrid="0">
      <p:cViewPr varScale="1">
        <p:scale>
          <a:sx n="106" d="100"/>
          <a:sy n="106" d="100"/>
        </p:scale>
        <p:origin x="-546" y="-84"/>
      </p:cViewPr>
      <p:guideLst>
        <p:guide orient="horz" pos="21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165" y="183218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" y="27500"/>
            <a:ext cx="1846775" cy="1804804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76400" y="2909148"/>
            <a:ext cx="8952368" cy="864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四食堂食堂数据分析</a:t>
            </a:r>
            <a:endParaRPr lang="zh-CN" altLang="en-US" sz="440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形标注 2(带强调线) 3"/>
          <p:cNvSpPr/>
          <p:nvPr/>
        </p:nvSpPr>
        <p:spPr>
          <a:xfrm>
            <a:off x="2654111" y="2005852"/>
            <a:ext cx="7556687" cy="3119158"/>
          </a:xfrm>
          <a:prstGeom prst="accentCallout2">
            <a:avLst>
              <a:gd name="adj1" fmla="val 55970"/>
              <a:gd name="adj2" fmla="val -7718"/>
              <a:gd name="adj3" fmla="val 55772"/>
              <a:gd name="adj4" fmla="val -16674"/>
              <a:gd name="adj5" fmla="val -40368"/>
              <a:gd name="adj6" fmla="val -1676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四食堂</a:t>
            </a:r>
            <a:r>
              <a:rPr lang="zh-CN" altLang="en-US" sz="2800" dirty="0"/>
              <a:t>早餐高峰期在</a:t>
            </a:r>
            <a:r>
              <a:rPr lang="en-US" altLang="zh-CN" sz="2800" dirty="0"/>
              <a:t>6:32</a:t>
            </a:r>
            <a:r>
              <a:rPr lang="zh-CN" altLang="en-US" sz="2800" dirty="0"/>
              <a:t>左右，中餐高峰期在</a:t>
            </a:r>
            <a:r>
              <a:rPr lang="en-US" altLang="zh-CN" sz="2800" dirty="0"/>
              <a:t>10:34</a:t>
            </a:r>
            <a:r>
              <a:rPr lang="zh-CN" altLang="en-US" sz="2800" dirty="0"/>
              <a:t>和</a:t>
            </a:r>
            <a:r>
              <a:rPr lang="en-US" altLang="zh-CN" sz="2800" dirty="0"/>
              <a:t>11:34</a:t>
            </a:r>
            <a:r>
              <a:rPr lang="zh-CN" altLang="en-US" sz="2800" dirty="0"/>
              <a:t>的时候，而晚餐在</a:t>
            </a:r>
            <a:r>
              <a:rPr lang="en-US" altLang="zh-CN" sz="2800" dirty="0"/>
              <a:t>16:03</a:t>
            </a:r>
            <a:r>
              <a:rPr lang="zh-CN" altLang="en-US" sz="2800" dirty="0"/>
              <a:t>到</a:t>
            </a:r>
            <a:r>
              <a:rPr lang="en-US" altLang="zh-CN" sz="2800" dirty="0"/>
              <a:t>17:03</a:t>
            </a:r>
            <a:r>
              <a:rPr lang="zh-CN" altLang="en-US" sz="2800" dirty="0"/>
              <a:t>期间交易次数较多，夜宵则在</a:t>
            </a:r>
            <a:r>
              <a:rPr lang="en-US" altLang="zh-CN" sz="2800" dirty="0"/>
              <a:t>19:56</a:t>
            </a:r>
            <a:r>
              <a:rPr lang="zh-CN" altLang="en-US" sz="2800" dirty="0"/>
              <a:t>和</a:t>
            </a:r>
            <a:r>
              <a:rPr lang="en-US" altLang="zh-CN" sz="2800" dirty="0"/>
              <a:t>21:00</a:t>
            </a:r>
            <a:r>
              <a:rPr lang="zh-CN" altLang="en-US" sz="2800" dirty="0"/>
              <a:t>时到达高峰。 </a:t>
            </a:r>
            <a:endParaRPr lang="zh-CN" alt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\Pictures\四食堂人次流量对比（4）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200146" y="1514475"/>
            <a:ext cx="9063043" cy="3968402"/>
            <a:chOff x="1314446" y="908401"/>
            <a:chExt cx="9063043" cy="3968402"/>
          </a:xfrm>
        </p:grpSpPr>
        <p:cxnSp>
          <p:nvCxnSpPr>
            <p:cNvPr id="6" name="肘形连接符 5"/>
            <p:cNvCxnSpPr/>
            <p:nvPr/>
          </p:nvCxnSpPr>
          <p:spPr>
            <a:xfrm rot="16200000" flipH="1">
              <a:off x="-186358" y="2409205"/>
              <a:ext cx="3968402" cy="966793"/>
            </a:xfrm>
            <a:prstGeom prst="bentConnector3">
              <a:avLst>
                <a:gd name="adj1" fmla="val -40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2528891" y="3372753"/>
              <a:ext cx="7848598" cy="132802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dirty="0"/>
                <a:t>四食堂的消费的人流数中经济学院最多，达到</a:t>
              </a:r>
              <a:r>
                <a:rPr lang="en-US" altLang="zh-CN" sz="2400" dirty="0"/>
                <a:t>33179</a:t>
              </a:r>
              <a:r>
                <a:rPr lang="zh-CN" altLang="en-US" sz="2400" dirty="0"/>
                <a:t>次（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月：</a:t>
              </a:r>
              <a:r>
                <a:rPr lang="en-US" altLang="zh-CN" sz="2400" dirty="0"/>
                <a:t>18203</a:t>
              </a:r>
              <a:r>
                <a:rPr lang="zh-CN" altLang="en-US" sz="2400" dirty="0"/>
                <a:t>次</a:t>
              </a:r>
              <a:r>
                <a:rPr lang="en-US" altLang="zh-CN" sz="2400" dirty="0"/>
                <a:t>+4</a:t>
              </a:r>
              <a:r>
                <a:rPr lang="zh-CN" altLang="en-US" sz="2400" dirty="0"/>
                <a:t>月：</a:t>
              </a:r>
              <a:r>
                <a:rPr lang="en-US" altLang="zh-CN" sz="2400" dirty="0"/>
                <a:t>14976</a:t>
              </a:r>
              <a:r>
                <a:rPr lang="zh-CN" altLang="en-US" sz="2400" dirty="0"/>
                <a:t>次）；而国际商学院最少，仅有</a:t>
              </a:r>
              <a:r>
                <a:rPr lang="en-US" altLang="zh-CN" sz="2400" dirty="0"/>
                <a:t>7555</a:t>
              </a:r>
              <a:r>
                <a:rPr lang="zh-CN" altLang="en-US" sz="2400" dirty="0"/>
                <a:t>次（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月：</a:t>
              </a:r>
              <a:r>
                <a:rPr lang="en-US" altLang="zh-CN" sz="2400" dirty="0"/>
                <a:t>4324</a:t>
              </a:r>
              <a:r>
                <a:rPr lang="zh-CN" altLang="en-US" sz="2400" dirty="0"/>
                <a:t>次</a:t>
              </a:r>
              <a:r>
                <a:rPr lang="en-US" altLang="zh-CN" sz="2400" dirty="0"/>
                <a:t>+4</a:t>
              </a:r>
              <a:r>
                <a:rPr lang="zh-CN" altLang="en-US" sz="2400" dirty="0"/>
                <a:t>月：</a:t>
              </a:r>
              <a:r>
                <a:rPr lang="en-US" altLang="zh-CN" sz="2400" dirty="0"/>
                <a:t>3231</a:t>
              </a:r>
              <a:r>
                <a:rPr lang="zh-CN" altLang="en-US" sz="2400" dirty="0"/>
                <a:t>次）。 </a:t>
              </a:r>
              <a:endParaRPr lang="zh-CN" altLang="en-US" sz="24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528891" y="1115661"/>
              <a:ext cx="7848598" cy="136436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整体上各学院在四食堂的消费人流量</a:t>
              </a:r>
              <a:r>
                <a:rPr lang="en-US" altLang="zh-CN" sz="2400" dirty="0"/>
                <a:t>4</a:t>
              </a:r>
              <a:r>
                <a:rPr lang="zh-CN" altLang="en-US" sz="2400" dirty="0"/>
                <a:t>月份相比</a:t>
              </a:r>
              <a:r>
                <a:rPr lang="en-US" altLang="zh-CN" sz="2400" dirty="0"/>
                <a:t>3</a:t>
              </a:r>
              <a:r>
                <a:rPr lang="zh-CN" altLang="en-US" sz="2400" dirty="0"/>
                <a:t>月份有所</a:t>
              </a:r>
              <a:r>
                <a:rPr lang="zh-CN" altLang="en-US" sz="2400" dirty="0" smtClean="0"/>
                <a:t>减少。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66713"/>
            <a:ext cx="12192000" cy="6124575"/>
            <a:chOff x="0" y="47624"/>
            <a:chExt cx="13802334" cy="6810376"/>
          </a:xfrm>
        </p:grpSpPr>
        <p:pic>
          <p:nvPicPr>
            <p:cNvPr id="4098" name="Picture 2" descr="http://data-science.chinacloudsites.cn/sonpage/son2/son4/消费次数比（4-3-1）.png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08" r="21340"/>
            <a:stretch>
              <a:fillRect/>
            </a:stretch>
          </p:blipFill>
          <p:spPr bwMode="auto">
            <a:xfrm>
              <a:off x="0" y="47625"/>
              <a:ext cx="6915705" cy="681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data-science.chinacloudsites.cn/sonpage/son2/son4/消费次数比（4-4-1）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93" r="20723"/>
            <a:stretch>
              <a:fillRect/>
            </a:stretch>
          </p:blipFill>
          <p:spPr bwMode="auto">
            <a:xfrm>
              <a:off x="6915705" y="47624"/>
              <a:ext cx="6886629" cy="681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/>
            </a:br>
            <a:endParaRPr lang="zh-CN" altLang="en-US"/>
          </a:p>
        </p:txBody>
      </p:sp>
      <p:sp>
        <p:nvSpPr>
          <p:cNvPr id="4" name="流程图: 终止 3"/>
          <p:cNvSpPr/>
          <p:nvPr/>
        </p:nvSpPr>
        <p:spPr>
          <a:xfrm>
            <a:off x="1704974" y="2195543"/>
            <a:ext cx="8782052" cy="260063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经济学院在四食堂的消费次数最多，占总消费次数</a:t>
            </a:r>
            <a:r>
              <a:rPr lang="en-US" altLang="zh-CN" sz="2800" dirty="0">
                <a:solidFill>
                  <a:schemeClr val="bg1"/>
                </a:solidFill>
              </a:rPr>
              <a:t>14.4%</a:t>
            </a:r>
            <a:r>
              <a:rPr lang="zh-CN" altLang="en-US" sz="2800" dirty="0">
                <a:solidFill>
                  <a:schemeClr val="bg1"/>
                </a:solidFill>
              </a:rPr>
              <a:t>左右；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而外语学院的消费次数最少，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占</a:t>
            </a:r>
            <a:r>
              <a:rPr lang="en-US" altLang="zh-CN" sz="2800" dirty="0">
                <a:solidFill>
                  <a:schemeClr val="bg1"/>
                </a:solidFill>
              </a:rPr>
              <a:t>3.6%</a:t>
            </a:r>
            <a:r>
              <a:rPr lang="zh-CN" altLang="en-US" sz="2800" dirty="0">
                <a:solidFill>
                  <a:schemeClr val="bg1"/>
                </a:solidFill>
              </a:rPr>
              <a:t>左右。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://data-science.chinacloudsites.cn/sonpage/son2/son4/交易额密度图（4-3）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" y="265508"/>
            <a:ext cx="12193200" cy="6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221506" y="1662410"/>
            <a:ext cx="508298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密度越高表示该笔交易额消费人次越</a:t>
            </a:r>
            <a:r>
              <a:rPr lang="zh-CN" altLang="en-US" dirty="0" smtClean="0"/>
              <a:t>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data-science.chinacloudsites.cn/sonpage/son2/son4/交易额密度图（4-4）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822"/>
            <a:ext cx="12192000" cy="62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21506" y="1662410"/>
            <a:ext cx="508298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密度越高表示该笔交易额消费人次越</a:t>
            </a:r>
            <a:r>
              <a:rPr lang="zh-CN" altLang="en-US" dirty="0" smtClean="0"/>
              <a:t>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线形标注 3(带边框和强调线) 2"/>
          <p:cNvSpPr/>
          <p:nvPr/>
        </p:nvSpPr>
        <p:spPr>
          <a:xfrm>
            <a:off x="2466004" y="1963270"/>
            <a:ext cx="8050306" cy="2931459"/>
          </a:xfrm>
          <a:prstGeom prst="accentBorderCallout3">
            <a:avLst>
              <a:gd name="adj1" fmla="val 80219"/>
              <a:gd name="adj2" fmla="val -8779"/>
              <a:gd name="adj3" fmla="val 79606"/>
              <a:gd name="adj4" fmla="val -14886"/>
              <a:gd name="adj5" fmla="val -9480"/>
              <a:gd name="adj6" fmla="val -14775"/>
              <a:gd name="adj7" fmla="val -9972"/>
              <a:gd name="adj8" fmla="val 58927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800" dirty="0"/>
              <a:t>我校学生在四食堂的单笔消费额大致为</a:t>
            </a:r>
            <a:r>
              <a:rPr lang="en-US" altLang="zh-CN" sz="2800" dirty="0"/>
              <a:t>1</a:t>
            </a:r>
            <a:r>
              <a:rPr lang="zh-CN" altLang="zh-CN" sz="2800" dirty="0"/>
              <a:t>到</a:t>
            </a:r>
            <a:r>
              <a:rPr lang="en-US" altLang="zh-CN" sz="2800" dirty="0"/>
              <a:t>3</a:t>
            </a:r>
            <a:r>
              <a:rPr lang="zh-CN" altLang="zh-CN" sz="2800" dirty="0"/>
              <a:t>元以及</a:t>
            </a:r>
            <a:r>
              <a:rPr lang="en-US" altLang="zh-CN" sz="2800" dirty="0"/>
              <a:t>4</a:t>
            </a:r>
            <a:r>
              <a:rPr lang="zh-CN" altLang="zh-CN" sz="2800" dirty="0"/>
              <a:t>到</a:t>
            </a:r>
            <a:r>
              <a:rPr lang="en-US" altLang="zh-CN" sz="2800" dirty="0"/>
              <a:t>8</a:t>
            </a:r>
            <a:r>
              <a:rPr lang="zh-CN" altLang="zh-CN" sz="2800" dirty="0"/>
              <a:t>元；同时，在四食堂的单笔消费额水平最高的是国际商学院，单笔消费额水平最低的是管科学院和信息学院。</a:t>
            </a:r>
            <a:r>
              <a:rPr lang="zh-CN" altLang="zh-CN" sz="3200" dirty="0"/>
              <a:t> 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083300" y="329565"/>
            <a:ext cx="2712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10:34</a:t>
            </a:r>
            <a:r>
              <a:rPr lang="zh-CN" altLang="en-US">
                <a:solidFill>
                  <a:srgbClr val="00B050"/>
                </a:solidFill>
              </a:rPr>
              <a:t>为最大人流量时刻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228465" y="512445"/>
            <a:ext cx="1854835" cy="17970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f"/>
  <p:tag name="KSO_WM_UNIT_INDEX" val="1"/>
  <p:tag name="KSO_WM_UNIT_ID" val="custom160570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382</Words>
  <Application>WPS 演示</Application>
  <PresentationFormat>自定义</PresentationFormat>
  <Paragraphs>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华文琥珀</vt:lpstr>
      <vt:lpstr>微软雅黑</vt:lpstr>
      <vt:lpstr>Calibri</vt:lpstr>
      <vt:lpstr>黑体</vt:lpstr>
      <vt:lpstr>Office 主题</vt:lpstr>
      <vt:lpstr>四食堂食堂数据分析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Administrator</cp:lastModifiedBy>
  <cp:revision>269</cp:revision>
  <dcterms:created xsi:type="dcterms:W3CDTF">2015-09-21T03:34:00Z</dcterms:created>
  <dcterms:modified xsi:type="dcterms:W3CDTF">2016-09-14T11:53:58Z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