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69" r:id="rId6"/>
    <p:sldId id="271" r:id="rId7"/>
    <p:sldId id="276" r:id="rId8"/>
    <p:sldId id="275" r:id="rId9"/>
    <p:sldId id="277" r:id="rId10"/>
    <p:sldId id="288" r:id="rId11"/>
    <p:sldId id="272" r:id="rId12"/>
    <p:sldId id="270" r:id="rId13"/>
    <p:sldId id="273" r:id="rId14"/>
    <p:sldId id="287" r:id="rId15"/>
    <p:sldId id="278" r:id="rId16"/>
    <p:sldId id="274" r:id="rId17"/>
    <p:sldId id="258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0818" autoAdjust="0"/>
  </p:normalViewPr>
  <p:slideViewPr>
    <p:cSldViewPr>
      <p:cViewPr varScale="1">
        <p:scale>
          <a:sx n="48" d="100"/>
          <a:sy n="48" d="100"/>
        </p:scale>
        <p:origin x="1428" y="-1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1045" indent="-296545" algn="ctr">
              <a:spcBef>
                <a:spcPts val="0"/>
              </a:spcBef>
              <a:defRPr sz="2400"/>
            </a:lvl2pPr>
            <a:lvl3pPr marL="1185545" indent="-296545" algn="ctr">
              <a:spcBef>
                <a:spcPts val="0"/>
              </a:spcBef>
              <a:defRPr sz="2400"/>
            </a:lvl3pPr>
            <a:lvl4pPr marL="1630045" indent="-296545" algn="ctr">
              <a:spcBef>
                <a:spcPts val="0"/>
              </a:spcBef>
              <a:defRPr sz="2400"/>
            </a:lvl4pPr>
            <a:lvl5pPr marL="2074545" indent="-296545" algn="ctr">
              <a:spcBef>
                <a:spcPts val="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38100" y="-16637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215856" y="590520"/>
            <a:ext cx="12144460" cy="16414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高可用</a:t>
            </a:r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085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rPr sz="2400" dirty="0">
                <a:latin typeface="宋体" pitchFamily="2" charset="-122"/>
                <a:ea typeface="宋体" pitchFamily="2" charset="-122"/>
              </a:rP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28667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" lvl="1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MHA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高可用解决方案详解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294" y="1733528"/>
            <a:ext cx="9429816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418" y="1304900"/>
            <a:ext cx="12073022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dirty="0" smtClean="0"/>
              <a:t>					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7294" y="1662090"/>
            <a:ext cx="12001584" cy="619656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简介：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 High Availability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）目前在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高可用方面是一个相对成熟的解决方案，它由日本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DeNA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公司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youshimaton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（现就职于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Facebook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公司）开发，是一套优秀的作为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高可用性环境下故障切换和主从提升的高可用软件。在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故障切换过程中，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能做到在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10~30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秒之内自动完成数据库的故障切换操作，并且在进行故障切换的过程中，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能在最大程度上保证数据的一致性，以达到真正意义上的高可用。</a:t>
            </a: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该软件由两部分组成：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 Manager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（管理节点）和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 Node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（数据节点）。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 Manager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可以单独部署在一台独立的机器上管理多个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master-slave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集群，也可以部署在一台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slave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节点上。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 Node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运行在每台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服务器上，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 Manager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会定时探测集群中的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节点，当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出现故障时，它可以自动将最新数据的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slave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提升为新的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，然后将所有其他的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slave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重新指向新的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。整个故障转移过程对应用程序完全透明。</a:t>
            </a:r>
          </a:p>
          <a:p>
            <a:pPr algn="l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自动故障切换过程中，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试图从宕机的主服务器上保存二进制日志，最大程度的保证数据的不丢失，但这并不总是可行的。例如，如果主服务器硬件故障或无法通过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ssh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访问，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没法保存二进制日志，只进行故障转移而丢失了最新的数据。使用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5.5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的半同步复制，可以大大降低数据丢失的风险。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可以与半同步复制结合起来。如果只有一个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slave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已经收到了最新的二进制日志，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可以将最新的二进制日志应用于其他所有的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slave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服务器上，因此可以保证所有节点的数据一致性。</a:t>
            </a:r>
          </a:p>
          <a:p>
            <a:pPr algn="l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目前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主要支持一主多从的架构，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要搭建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MHA,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要求一个复制集群中必须最少有三台数据库服务器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，一主二从，即一台充当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，一台充当备用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，另外一台充当从库，因为至少需要三台服务器，出于机器成本的考虑，淘宝也在该基础上进行了改造，目前淘宝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TMHA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已经支持一主一从。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621510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MHA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企业架构图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3112" y="2019280"/>
            <a:ext cx="8463001" cy="633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621510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MHA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实现原理（画图）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84" y="1876404"/>
            <a:ext cx="892975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略。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621510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MHA</a:t>
            </a:r>
            <a:r>
              <a:rPr lang="zh-CN" altLang="en-US" dirty="0" smtClean="0"/>
              <a:t>软件结构介绍（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608" y="1804966"/>
            <a:ext cx="12001584" cy="35496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工具包主要包括以下几个工具：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masterha_check_ssh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		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检查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SSH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配置状况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masterha_check_repl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	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检查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复制状况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masterha_manger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			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启动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MHA </a:t>
            </a: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masterha_check_status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	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检测当前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运行状态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masterha_master_monitor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检测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是否宕机 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masterha_master_switch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控制故障转移（自动或者手动）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masterha_conf_host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			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添加或删除配置的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server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信息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84" y="7520006"/>
            <a:ext cx="771530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84" y="519082"/>
            <a:ext cx="728667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smtClean="0"/>
              <a:t>MHA</a:t>
            </a:r>
            <a:r>
              <a:rPr lang="zh-CN" altLang="en-US" dirty="0" smtClean="0"/>
              <a:t>软件结构介绍（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3046" y="1947842"/>
            <a:ext cx="12073022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Node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工具包（这些工具通常由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MHA Manager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的脚本触发，无需人为操作）主要包括以下几个工具：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save_binary_logs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		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保存和复制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master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的二进制日志 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apply_diff_relay_logs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	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识别差异的中继日志事件并将其差异的事件应用于其他的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slave 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filter_mysqlbinlog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去除不必要的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ROLLBACK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事件（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已不再使用这个工具） 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purge_relay_logs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			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清除中继日志（不会阻塞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线程）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84" y="7520006"/>
            <a:ext cx="771530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84" y="519082"/>
            <a:ext cx="8429684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MHA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高可用架构部署细节（具体内容见配置文档）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294" y="1804966"/>
            <a:ext cx="11001452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294" y="1590652"/>
            <a:ext cx="12430212" cy="7467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、三台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mysql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独立节点实例，开启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主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从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GTID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复制结构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、关闭各节点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relay-log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自动删除功能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3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、各节点部署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node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工具包及依赖包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4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、选择其中一个从节点进行部署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manager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工具包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、各节点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ssh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秘钥互信配置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6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、配置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manager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节点配置文件（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注意在数据库中添加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mha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管理用户和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密码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）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、做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ssh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互信检查和主从状态检查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8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、开启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MHA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功能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set global 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relay_log_purge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= 0; 	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临时（建议三个节点都做）</a:t>
            </a:r>
          </a:p>
          <a:p>
            <a:pPr algn="l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relay_log_purge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= 0   				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永久，在配置文件，建议在三个节点都做</a:t>
            </a: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set global 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read_only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=1;   			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临时，为后续读写分离准备，不需要在配置文件生效（在所有从库）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对关键命令进行软连接（重要）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ln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-s 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/local/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/bin/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mysqlbinlog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/bin/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mysqlbinlog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ln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-s 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/local/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/bin/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mysql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usr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/bin/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mysql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启动前的检查（重要）：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masterha_check_ssh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--conf=/etc/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/app1.cnf </a:t>
            </a:r>
          </a:p>
          <a:p>
            <a:pPr algn="l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masterha_check_repl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--conf=/etc/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/app1.cnf </a:t>
            </a:r>
          </a:p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跳过域名解析（重要）：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我们需要在配置文件中加入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skip-name-resolve</a:t>
            </a:r>
          </a:p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开启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nohup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masterha_manager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--conf=/etc/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/app1.cnf --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remove_dead_master_conf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--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ignore_last_failover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&lt; /dev/null &gt; 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/log/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mha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/app1/manager.log 2&gt;&amp;1 &amp;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484" y="7520006"/>
            <a:ext cx="771530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84" y="519082"/>
            <a:ext cx="72866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MHA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扩展（具体见配置文档）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7294" y="1733528"/>
            <a:ext cx="11644394" cy="22570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1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、配置漂移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IP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、配置权重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、配置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binlog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server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4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、配置邮件提醒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、手工切换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-284210" y="3805230"/>
            <a:ext cx="14028426" cy="15799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zh-CN" altLang="en-US" sz="4800" dirty="0" smtClean="0"/>
              <a:t>更多内容请移步</a:t>
            </a:r>
          </a:p>
          <a:p>
            <a:r>
              <a:rPr lang="en-US" sz="4800" dirty="0" smtClean="0"/>
              <a:t>http://oldboy.blog.51cto.com/</a:t>
            </a:r>
            <a:endParaRPr lang="en-US" sz="4800"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0072758" cy="36235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传统复制方案回顾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MySQL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 GTID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复制简介及实践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普通主从复制方案弊端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高可用解决方案简介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MHA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高可用解决方案详解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endParaRPr lang="en-US" altLang="zh-CN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628654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传统复制方案回顾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046" y="2019280"/>
            <a:ext cx="12431754" cy="34573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一主一从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主主复制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一主多从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---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扩展系统读取的性能（读多写少）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多主一从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---5.7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开始支持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联级复制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3442" y="4519610"/>
            <a:ext cx="7929618" cy="381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592935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GTID</a:t>
            </a:r>
            <a:r>
              <a:rPr lang="zh-CN" altLang="en-US" dirty="0" smtClean="0"/>
              <a:t>简介（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170" y="1804966"/>
            <a:ext cx="11715832" cy="34512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zh-CN" altLang="en-US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完整事务的工作过程回顾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传统二进制日志记录方式回顾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传统</a:t>
            </a:r>
            <a:r>
              <a:rPr lang="en-US" altLang="zh-CN" sz="28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MySQL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主从复制原理回顾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err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MySQL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 Failover,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传统复制方案和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GTID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的不同？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59987" y="87764"/>
            <a:ext cx="2902970" cy="11647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28667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GTID</a:t>
            </a:r>
            <a:r>
              <a:rPr lang="zh-CN" altLang="en-US" dirty="0" smtClean="0"/>
              <a:t>简介（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7294" y="1733528"/>
            <a:ext cx="9429816" cy="4534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608" y="1804966"/>
            <a:ext cx="11358642" cy="31188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GTID(Global Transaction ID)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是对于一个已提交事务的编号，并且是一个全局唯一的编号。</a:t>
            </a:r>
          </a:p>
          <a:p>
            <a:pPr algn="l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它的官方定义如下：</a:t>
            </a: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GTID = 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source_id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transaction_id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7E11FA47-31CA-19E1-9E56-C43AA21293967:29</a:t>
            </a:r>
          </a:p>
          <a:p>
            <a:pPr algn="l"/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什么是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sever_uuid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Server-id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区别？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9644130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</a:t>
            </a:r>
            <a:r>
              <a:rPr lang="en-US" altLang="zh-CN" dirty="0" smtClean="0"/>
              <a:t> GTID</a:t>
            </a:r>
            <a:r>
              <a:rPr lang="zh-CN" altLang="en-US" dirty="0" smtClean="0"/>
              <a:t>复制配置实战（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主三从）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294" y="1733528"/>
            <a:ext cx="9429816" cy="4534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732" y="1804966"/>
            <a:ext cx="12501650" cy="490390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重要参数：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-mode=on</a:t>
            </a:r>
          </a:p>
          <a:p>
            <a:pPr algn="l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enforce-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-consistency=true</a:t>
            </a:r>
          </a:p>
          <a:p>
            <a:pPr algn="l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log-slave-updates=1</a:t>
            </a:r>
          </a:p>
          <a:p>
            <a:pPr algn="l"/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algn="l"/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-mode=on						--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启用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类型，否则就是普通的复制架构</a:t>
            </a:r>
          </a:p>
          <a:p>
            <a:pPr algn="l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enforce-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-consistency=true		--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强制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的一致性</a:t>
            </a:r>
          </a:p>
          <a:p>
            <a:pPr algn="l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log-slave-updates=1					--slave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更新是否记入日志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change master to 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master_host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=‘10.0.0.51’,master_user=‘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repl‘,master_password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=‘123’ ,MASTER_AUTO_POSITION=1 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28667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GTID</a:t>
            </a:r>
            <a:r>
              <a:rPr lang="zh-CN" altLang="en-US" dirty="0" smtClean="0"/>
              <a:t>复制错误解决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294" y="1733528"/>
            <a:ext cx="9429816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046" y="1519214"/>
            <a:ext cx="12001584" cy="6565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fontAlgn="base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这个功能主要跳过事务，代替原来的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set global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sql_slave_skip_counter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= 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0" algn="l" fontAlgn="base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由于在这个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必须是连续的，正常情况同一个服务器产生的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是不会存在空缺的。</a:t>
            </a:r>
          </a:p>
          <a:p>
            <a:pPr lvl="0" algn="l" fontAlgn="base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所以不能简单的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skip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掉一个事务，只能通过注入空事物的方法替换掉一个实际操作事务。</a:t>
            </a:r>
          </a:p>
          <a:p>
            <a:pPr lvl="0" algn="l" fontAlgn="base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注入空事物的方法：</a:t>
            </a: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stop slave;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set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gtid_next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='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xxxxxxx:N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';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begin;commit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set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gtid_next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='AUTOMAIC';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start slave;</a:t>
            </a:r>
            <a:endParaRPr lang="zh-CN" altLang="en-US" sz="2800" dirty="0" smtClean="0">
              <a:latin typeface="黑体" pitchFamily="49" charset="-122"/>
              <a:ea typeface="黑体" pitchFamily="49" charset="-122"/>
            </a:endParaRPr>
          </a:p>
          <a:p>
            <a:pPr lvl="0" algn="l" fontAlgn="base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这里的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xxxxx:N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也就是你的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slave </a:t>
            </a:r>
            <a:r>
              <a:rPr lang="en-US" sz="2800" dirty="0" err="1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thread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报错的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，或者说是你想要跳过的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GTID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286676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普通主从复制弊端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294" y="1733528"/>
            <a:ext cx="12144460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856" y="1733528"/>
            <a:ext cx="11787270" cy="29033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、选主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FAILOVER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、数据补偿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、应用透明</a:t>
            </a:r>
            <a:endParaRPr lang="en-US" altLang="zh-CN" sz="28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…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7286676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高可用方案介绍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294" y="1733528"/>
            <a:ext cx="9429816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732" y="1733528"/>
            <a:ext cx="11858708" cy="5027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2000" dirty="0" smtClean="0"/>
              <a:t>						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7294" y="1947842"/>
            <a:ext cx="11715832" cy="22570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1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MMM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（过时）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MHA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（目前推荐）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3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PXC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Galera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 cluster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（出现很多年，很少人用）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MGR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dirty="0" err="1" smtClean="0">
                <a:latin typeface="黑体" pitchFamily="49" charset="-122"/>
                <a:ea typeface="黑体" pitchFamily="49" charset="-122"/>
              </a:rPr>
              <a:t>Innodb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cluster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（未来的趋势，尽早研究）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5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、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MySQL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 NDB Cluster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itchFamily="49" charset="-122"/>
                <a:ea typeface="黑体" pitchFamily="49" charset="-122"/>
                <a:sym typeface="Helvetica"/>
              </a:rPr>
              <a:t>（出现很多年，仍然不完善）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itchFamily="49" charset="-122"/>
              <a:ea typeface="黑体" pitchFamily="49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678</Words>
  <Application>Microsoft Office PowerPoint</Application>
  <PresentationFormat>自定义</PresentationFormat>
  <Paragraphs>186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Adobe 黑体 Std R</vt:lpstr>
      <vt:lpstr>Helvetica Light</vt:lpstr>
      <vt:lpstr>Helvetica Neue</vt:lpstr>
      <vt:lpstr>Yuanti SC Regular</vt:lpstr>
      <vt:lpstr>黑体</vt:lpstr>
      <vt:lpstr>宋体</vt:lpstr>
      <vt:lpstr>Arial</vt:lpstr>
      <vt:lpstr>Arial Black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433</cp:revision>
  <dcterms:created xsi:type="dcterms:W3CDTF">2017-06-12T02:51:00Z</dcterms:created>
  <dcterms:modified xsi:type="dcterms:W3CDTF">2017-12-28T00:30:03Z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