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58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1774" autoAdjust="0"/>
  </p:normalViewPr>
  <p:slideViewPr>
    <p:cSldViewPr>
      <p:cViewPr varScale="1">
        <p:scale>
          <a:sx n="73" d="100"/>
          <a:sy n="73" d="100"/>
        </p:scale>
        <p:origin x="-1806" y="-10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配置说明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-proxy]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管理接口的用户名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admin-username = user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管理接口的密码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admin-password = 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pwd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必备，根据实际情况配置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主库的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和端口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proxy-backend-addresses = 192.168.0.12:3306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非必备，根据实际情况配置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从库的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和端口，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@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后面的数字代表权重，用来作负载均衡，若省略则默认为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，可设置多项，用逗号分隔。如果想让主库也能分担读请求的话，只需要将主库信息加入到下面的配置项中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proxy-read-only-backend-addresses = 192.168.0.13:3306,192.168.0.14:3306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必备，根据实际情况配置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用户名与其对应的加密过的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密码，密码使用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PREFIX/bin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目录下的加密程序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encrypt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加密，用户名与密码之间用冒号分隔。主从数据库上需要先创建该用户并设置密码（用户名和密码在主从数据库上要一致）。比如用户名为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myuser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，密码为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mypwd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，执行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./encrypt 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mypwd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结果为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HJBoxfRsjeI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。如果有多个用户用逗号分隔即可。则设置如下行所示：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pwds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myuser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HJBoxfRsjeI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=,myuser2:HJBoxfRsjeI=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的运行方式，设为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时为守护进程方式，设为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时为前台方式，一般开发调试时设为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，线上运行时设为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true</a:t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daemon = true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设置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的运行方式，设为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会启动两个进程，一个为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monitor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，一个为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worker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monitor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worker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意外退出后会自动将其重启，设为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时只有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worker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，没有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monitor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，一般开发调试时设为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，线上运行时设为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true</a:t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keepalive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= true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必备，根据实际情况配置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工作线程数，推荐设置成系统的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核数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对性能和正常运行起到重要作用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event-threads = 4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日志级别，分为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message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warning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critical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error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debug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五个级别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log-level = message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日志存放的路径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log-path = /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-proxy/log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必备，根据实际情况配置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)SQL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日志的开关，可设置为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OFF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REALTIME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OFF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代表不记录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日志，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代表记录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日志，该模式下日志刷新是基于缓冲区的，当日志填满缓冲区后，才将日志信息刷到磁盘。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REALTIME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用于调试，代表记录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日志且实时写入磁盘，默认为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OFF</a:t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-log = OFF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可选项，可不设置）慢日志输出设置。当设置了该参数时，则日志只输出执行时间超过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-log-slow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（单位：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ms)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的日志记录。不设置该参数则输出全部日志。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-log-slow = 10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可选项，可不设置）关闭不活跃的客户端连接设置。当设置了该参数时，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会主动关闭经过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'wait-timeout'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时间后一直未活跃的连接。单位：秒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wait-timeout = 10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监听的工作接口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和端口；代表客户端应该使用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这个端口连接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来发送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请求。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proxy-address = 0.0.0.0:1234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必备，默认值即可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监听的管理接口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和端口 ；代表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应该使用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2345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这个端口连接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来执行运维管理操作。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admin-address = 0.0.0.0:2345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可选项，可不设置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分表设置，此例中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person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为库名，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mt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为表名，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为分表字段，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为子表数量，可设置多项，以逗号分隔，若不分表则不需要设置该项，子表需要事先建好，子表名称为表名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_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数字，数字范围为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[0,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子表数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-1]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，如本例里，子表名称为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mt_0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mt_1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mt_2</a:t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tables = person.mt.id.3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可选项，可不设置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默认字符集，若不设置该项，则默认字符集为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latin1</a:t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charset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= utf8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可选项，可不设置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允许连接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的客户端的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，可以是精确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，也可以是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段，以逗号分隔，若不设置该项则允许所有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连接，否则只允许列表中的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连接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client-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ips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= 127.0.0.1, 192.168.1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#(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可选项，极少需要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)Atlas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前面挂接的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LVS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的物理网卡的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注意不是虚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IP)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，若有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LVS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且设置了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client-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ips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则此项必须设置，否则可以不设置</a:t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lvs-ips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= 192.168.1.1</a:t>
            </a: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6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1045" indent="-296545" algn="ctr">
              <a:spcBef>
                <a:spcPts val="0"/>
              </a:spcBef>
              <a:defRPr sz="2400"/>
            </a:lvl2pPr>
            <a:lvl3pPr marL="1185545" indent="-296545" algn="ctr">
              <a:spcBef>
                <a:spcPts val="0"/>
              </a:spcBef>
              <a:defRPr sz="2400"/>
            </a:lvl3pPr>
            <a:lvl4pPr marL="1630045" indent="-296545" algn="ctr">
              <a:spcBef>
                <a:spcPts val="0"/>
              </a:spcBef>
              <a:defRPr sz="2400"/>
            </a:lvl4pPr>
            <a:lvl5pPr marL="2074545" indent="-296545" algn="ctr">
              <a:spcBef>
                <a:spcPts val="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jianshu.com/?t=https://github.com/Qihoo360/Atla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Qihoo360/Atlas/releas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215856" y="590520"/>
            <a:ext cx="12144460" cy="121058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7200" dirty="0" err="1" smtClean="0"/>
              <a:t>MySQL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读写分离及分库分表</a:t>
            </a:r>
            <a:endParaRPr sz="72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085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sz="2400" dirty="0">
                <a:latin typeface="宋体" pitchFamily="2" charset="-122"/>
                <a:ea typeface="宋体" pitchFamily="2" charset="-122"/>
              </a:rP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功能扩展介绍（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733528"/>
            <a:ext cx="12215898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读写分离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会透明的将事务语句和写语句发送至主库执行，读语句发送至从库执行。具体以下语句会在主库执行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显式事务中的语句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autocommit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=0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时的所有语句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含有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select GET_LOCK()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的语句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除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USE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SHOW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DESC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EXPLAIN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外的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从库负载均衡</a:t>
            </a: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proxy-read-only-backend-addresses=ip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1:port1@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权重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,ip2:port2@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权重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自动分表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732" y="1733528"/>
            <a:ext cx="11787270" cy="5027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b="1" dirty="0" smtClean="0"/>
              <a:t>自动分表</a:t>
            </a:r>
          </a:p>
          <a:p>
            <a:pPr algn="l"/>
            <a:r>
              <a:rPr lang="en-US" altLang="zh-CN" sz="2000" dirty="0" smtClean="0"/>
              <a:t>	</a:t>
            </a:r>
            <a:r>
              <a:rPr lang="zh-CN" altLang="en-US" sz="2000" dirty="0" smtClean="0"/>
              <a:t>使用</a:t>
            </a:r>
            <a:r>
              <a:rPr lang="en-US" sz="2000" dirty="0" smtClean="0"/>
              <a:t>Atlas</a:t>
            </a:r>
            <a:r>
              <a:rPr lang="zh-CN" altLang="en-US" sz="2000" dirty="0" smtClean="0"/>
              <a:t>的分表功能时，首先需要在配置文件</a:t>
            </a:r>
            <a:r>
              <a:rPr lang="en-US" sz="2000" dirty="0" smtClean="0"/>
              <a:t>test.cnf</a:t>
            </a:r>
            <a:r>
              <a:rPr lang="zh-CN" altLang="en-US" sz="2000" dirty="0" smtClean="0"/>
              <a:t>设置</a:t>
            </a:r>
            <a:r>
              <a:rPr lang="en-US" sz="2000" dirty="0" smtClean="0"/>
              <a:t>tables</a:t>
            </a:r>
            <a:r>
              <a:rPr lang="zh-CN" altLang="en-US" sz="2000" dirty="0" smtClean="0"/>
              <a:t>参数。</a:t>
            </a:r>
          </a:p>
          <a:p>
            <a:pPr algn="l"/>
            <a:r>
              <a:rPr lang="en-US" sz="2000" dirty="0" smtClean="0"/>
              <a:t>tables</a:t>
            </a:r>
            <a:r>
              <a:rPr lang="zh-CN" altLang="en-US" sz="2000" dirty="0" smtClean="0"/>
              <a:t>参数设置格式：数据库名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表名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分表字段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子表数量，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比如：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你的数据库名叫</a:t>
            </a:r>
            <a:r>
              <a:rPr lang="en-US" sz="2000" dirty="0" smtClean="0"/>
              <a:t>school，</a:t>
            </a:r>
            <a:r>
              <a:rPr lang="zh-CN" altLang="en-US" sz="2000" dirty="0" smtClean="0"/>
              <a:t>表名叫</a:t>
            </a:r>
            <a:r>
              <a:rPr lang="en-US" sz="2000" dirty="0" err="1" smtClean="0"/>
              <a:t>stu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分表字段叫</a:t>
            </a:r>
            <a:r>
              <a:rPr lang="en-US" sz="2000" dirty="0" smtClean="0"/>
              <a:t>id，</a:t>
            </a:r>
            <a:r>
              <a:rPr lang="zh-CN" altLang="en-US" sz="2000" dirty="0" smtClean="0"/>
              <a:t>总共分为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张表，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那么就写为</a:t>
            </a:r>
            <a:r>
              <a:rPr lang="en-US" sz="2000" dirty="0" smtClean="0"/>
              <a:t>school.stu.id.2，</a:t>
            </a:r>
            <a:r>
              <a:rPr lang="zh-CN" altLang="en-US" sz="2000" dirty="0" smtClean="0"/>
              <a:t>如果还有其他的分表，以逗号分隔即可。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用户需要手动建立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张子表（</a:t>
            </a:r>
            <a:r>
              <a:rPr lang="en-US" sz="2000" dirty="0" smtClean="0"/>
              <a:t>stu_0,stu_1，</a:t>
            </a:r>
            <a:r>
              <a:rPr lang="zh-CN" altLang="en-US" sz="2000" dirty="0" smtClean="0"/>
              <a:t>注意子表序号是从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开始的）。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所有的子表必须在</a:t>
            </a:r>
            <a:r>
              <a:rPr lang="en-US" sz="2000" dirty="0" smtClean="0"/>
              <a:t>DB</a:t>
            </a:r>
            <a:r>
              <a:rPr lang="zh-CN" altLang="en-US" sz="2000" dirty="0" smtClean="0"/>
              <a:t>的同一个</a:t>
            </a:r>
            <a:r>
              <a:rPr lang="en-US" sz="2000" dirty="0" smtClean="0"/>
              <a:t>database</a:t>
            </a:r>
            <a:r>
              <a:rPr lang="zh-CN" altLang="en-US" sz="2000" dirty="0" smtClean="0"/>
              <a:t>里。</a:t>
            </a:r>
          </a:p>
          <a:p>
            <a:pPr algn="l"/>
            <a:r>
              <a:rPr lang="zh-CN" altLang="en-US" sz="2000" dirty="0" smtClean="0"/>
              <a:t>当通过</a:t>
            </a:r>
            <a:r>
              <a:rPr lang="en-US" sz="2000" dirty="0" smtClean="0"/>
              <a:t>Atlas</a:t>
            </a:r>
            <a:r>
              <a:rPr lang="zh-CN" altLang="en-US" sz="2000" dirty="0" smtClean="0"/>
              <a:t>执行（</a:t>
            </a:r>
            <a:r>
              <a:rPr lang="en-US" sz="2000" dirty="0" smtClean="0"/>
              <a:t>SELECT、DELETE、UPDATE、INSERT、REPLACE）</a:t>
            </a:r>
            <a:r>
              <a:rPr lang="zh-CN" altLang="en-US" sz="2000" dirty="0" smtClean="0"/>
              <a:t>操作时，</a:t>
            </a:r>
            <a:r>
              <a:rPr lang="en-US" sz="2000" dirty="0" smtClean="0"/>
              <a:t>Atlas</a:t>
            </a:r>
            <a:r>
              <a:rPr lang="zh-CN" altLang="en-US" sz="2000" dirty="0" smtClean="0"/>
              <a:t>会根据分表结果（</a:t>
            </a:r>
            <a:r>
              <a:rPr lang="en-US" sz="2000" dirty="0" smtClean="0"/>
              <a:t>id%2=k），</a:t>
            </a:r>
            <a:r>
              <a:rPr lang="zh-CN" altLang="en-US" sz="2000" dirty="0" smtClean="0"/>
              <a:t>定位到相应的子表（</a:t>
            </a:r>
            <a:r>
              <a:rPr lang="en-US" sz="2000" dirty="0" err="1" smtClean="0"/>
              <a:t>stu_k</a:t>
            </a:r>
            <a:r>
              <a:rPr lang="en-US" sz="2000" dirty="0" smtClean="0"/>
              <a:t>）。</a:t>
            </a:r>
            <a:r>
              <a:rPr lang="zh-CN" altLang="en-US" sz="2000" dirty="0" smtClean="0"/>
              <a:t>例如，执行</a:t>
            </a:r>
            <a:r>
              <a:rPr lang="en-US" sz="2000" dirty="0" smtClean="0"/>
              <a:t>select * from </a:t>
            </a:r>
            <a:r>
              <a:rPr lang="en-US" sz="2000" dirty="0" err="1" smtClean="0"/>
              <a:t>stu</a:t>
            </a:r>
            <a:r>
              <a:rPr lang="en-US" sz="2000" dirty="0" smtClean="0"/>
              <a:t> where id=3;，Atlas</a:t>
            </a:r>
            <a:r>
              <a:rPr lang="zh-CN" altLang="en-US" sz="2000" dirty="0" smtClean="0"/>
              <a:t>会自动从</a:t>
            </a:r>
            <a:r>
              <a:rPr lang="en-US" sz="2000" dirty="0" smtClean="0"/>
              <a:t>stu_1</a:t>
            </a:r>
            <a:r>
              <a:rPr lang="zh-CN" altLang="en-US" sz="2000" dirty="0" smtClean="0"/>
              <a:t>这张子表返回查询结果。但如果执行</a:t>
            </a:r>
            <a:r>
              <a:rPr lang="en-US" sz="2000" dirty="0" smtClean="0"/>
              <a:t>SQL</a:t>
            </a:r>
            <a:r>
              <a:rPr lang="zh-CN" altLang="en-US" sz="2000" dirty="0" smtClean="0"/>
              <a:t>语句（</a:t>
            </a:r>
            <a:r>
              <a:rPr lang="en-US" sz="2000" dirty="0" smtClean="0"/>
              <a:t>select * from </a:t>
            </a:r>
            <a:r>
              <a:rPr lang="en-US" sz="2000" dirty="0" err="1" smtClean="0"/>
              <a:t>stu</a:t>
            </a:r>
            <a:r>
              <a:rPr lang="en-US" sz="2000" dirty="0" smtClean="0"/>
              <a:t>;）</a:t>
            </a:r>
            <a:r>
              <a:rPr lang="zh-CN" altLang="en-US" sz="2000" dirty="0" smtClean="0"/>
              <a:t>时不带上</a:t>
            </a:r>
            <a:r>
              <a:rPr lang="en-US" sz="2000" dirty="0" smtClean="0"/>
              <a:t>id，</a:t>
            </a:r>
            <a:r>
              <a:rPr lang="zh-CN" altLang="en-US" sz="2000" dirty="0" smtClean="0"/>
              <a:t>则会提示执行</a:t>
            </a:r>
            <a:r>
              <a:rPr lang="en-US" sz="2000" dirty="0" err="1" smtClean="0"/>
              <a:t>stu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表不存在。</a:t>
            </a:r>
          </a:p>
          <a:p>
            <a:pPr algn="l"/>
            <a:r>
              <a:rPr lang="en-US" sz="2000" dirty="0" smtClean="0"/>
              <a:t>Atlas</a:t>
            </a:r>
            <a:r>
              <a:rPr lang="zh-CN" altLang="en-US" sz="2000" dirty="0" smtClean="0"/>
              <a:t>暂不支持自动建表和跨库分表的功能。</a:t>
            </a:r>
          </a:p>
          <a:p>
            <a:pPr algn="l"/>
            <a:r>
              <a:rPr lang="en-US" sz="2000" dirty="0" smtClean="0"/>
              <a:t>Atlas</a:t>
            </a:r>
            <a:r>
              <a:rPr lang="zh-CN" altLang="en-US" sz="2000" dirty="0" smtClean="0"/>
              <a:t>目前支持分表的语句有</a:t>
            </a:r>
            <a:r>
              <a:rPr lang="en-US" sz="2000" dirty="0" smtClean="0"/>
              <a:t>SELECT、DELETE、UPDATE、INSERT、REPLACE。</a:t>
            </a:r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过滤及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黑名单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804966"/>
            <a:ext cx="12001584" cy="5642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b="1" dirty="0" smtClean="0"/>
              <a:t>IP</a:t>
            </a:r>
            <a:r>
              <a:rPr lang="zh-CN" altLang="en-US" sz="2000" b="1" dirty="0" smtClean="0"/>
              <a:t>过滤：</a:t>
            </a:r>
            <a:r>
              <a:rPr lang="en-US" altLang="zh-CN" sz="2000" b="1" dirty="0" smtClean="0"/>
              <a:t>client-</a:t>
            </a:r>
            <a:r>
              <a:rPr lang="en-US" altLang="zh-CN" sz="2000" b="1" dirty="0" err="1" smtClean="0"/>
              <a:t>ips</a:t>
            </a:r>
            <a:endParaRPr lang="en-US" altLang="zh-CN" sz="2000" b="1" dirty="0" smtClean="0"/>
          </a:p>
          <a:p>
            <a:pPr algn="l"/>
            <a:r>
              <a:rPr lang="zh-CN" altLang="en-US" sz="2000" dirty="0" smtClean="0"/>
              <a:t>该参数用来实现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过滤功能。</a:t>
            </a:r>
          </a:p>
          <a:p>
            <a:pPr algn="l"/>
            <a:r>
              <a:rPr lang="zh-CN" altLang="en-US" sz="2000" dirty="0" smtClean="0"/>
              <a:t>在传统的开发模式中，应用程序直接连接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会对部署应用的机器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比如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作访问授权。</a:t>
            </a:r>
          </a:p>
          <a:p>
            <a:pPr algn="l"/>
            <a:r>
              <a:rPr lang="zh-CN" altLang="en-US" sz="2000" dirty="0" smtClean="0"/>
              <a:t>在引入中间层后，因为连接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的是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，所以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改为对部署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的机器的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作访问授权，如果任意一台客户端都可以连接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，就会带来潜在的风险。</a:t>
            </a:r>
          </a:p>
          <a:p>
            <a:pPr algn="l"/>
            <a:r>
              <a:rPr lang="en-US" altLang="zh-CN" sz="2000" dirty="0" smtClean="0"/>
              <a:t>client-</a:t>
            </a:r>
            <a:r>
              <a:rPr lang="en-US" altLang="zh-CN" sz="2000" dirty="0" err="1" smtClean="0"/>
              <a:t>ips</a:t>
            </a:r>
            <a:r>
              <a:rPr lang="zh-CN" altLang="en-US" sz="2000" dirty="0" smtClean="0"/>
              <a:t>参数用来控制连接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的客户端的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，可以是精确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，也可以是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段，以逗号分隔写在一行上即可。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如：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client-</a:t>
            </a:r>
            <a:r>
              <a:rPr lang="en-US" altLang="zh-CN" sz="2000" dirty="0" err="1" smtClean="0"/>
              <a:t>ips</a:t>
            </a:r>
            <a:r>
              <a:rPr lang="en-US" altLang="zh-CN" sz="2000" dirty="0" smtClean="0"/>
              <a:t>=192.168.1.2, 192.168.2</a:t>
            </a:r>
            <a:r>
              <a:rPr lang="zh-CN" altLang="en-US" sz="2000" dirty="0" smtClean="0"/>
              <a:t>，这就代表</a:t>
            </a:r>
            <a:r>
              <a:rPr lang="en-US" altLang="zh-CN" sz="2000" dirty="0" smtClean="0"/>
              <a:t>192.168.1.2</a:t>
            </a:r>
            <a:r>
              <a:rPr lang="zh-CN" altLang="en-US" sz="2000" dirty="0" smtClean="0"/>
              <a:t>这个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192.168.2.*</a:t>
            </a:r>
            <a:r>
              <a:rPr lang="zh-CN" altLang="en-US" sz="2000" dirty="0" smtClean="0"/>
              <a:t>这个段的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可以连接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，其他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均不能连接。</a:t>
            </a:r>
          </a:p>
          <a:p>
            <a:pPr algn="l"/>
            <a:r>
              <a:rPr lang="zh-CN" altLang="en-US" sz="2000" dirty="0" smtClean="0"/>
              <a:t>如果该参数不设置，则任意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均可连接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。</a:t>
            </a:r>
          </a:p>
          <a:p>
            <a:pPr algn="l"/>
            <a:r>
              <a:rPr lang="zh-CN" altLang="en-US" sz="2000" dirty="0" smtClean="0"/>
              <a:t>如果设置了</a:t>
            </a:r>
            <a:r>
              <a:rPr lang="en-US" altLang="zh-CN" sz="2000" dirty="0" smtClean="0"/>
              <a:t>client-</a:t>
            </a:r>
            <a:r>
              <a:rPr lang="en-US" altLang="zh-CN" sz="2000" dirty="0" err="1" smtClean="0"/>
              <a:t>ips</a:t>
            </a:r>
            <a:r>
              <a:rPr lang="zh-CN" altLang="en-US" sz="2000" dirty="0" smtClean="0"/>
              <a:t>参数，且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前面挂有</a:t>
            </a:r>
            <a:r>
              <a:rPr lang="en-US" altLang="zh-CN" sz="2000" dirty="0" smtClean="0"/>
              <a:t>LVS</a:t>
            </a:r>
            <a:r>
              <a:rPr lang="zh-CN" altLang="en-US" sz="2000" dirty="0" smtClean="0"/>
              <a:t>，则必须设置</a:t>
            </a:r>
            <a:r>
              <a:rPr lang="en-US" altLang="zh-CN" sz="2000" dirty="0" err="1" smtClean="0"/>
              <a:t>lvs-ips</a:t>
            </a:r>
            <a:r>
              <a:rPr lang="zh-CN" altLang="en-US" sz="2000" dirty="0" smtClean="0"/>
              <a:t>参数，否则可以不设置</a:t>
            </a:r>
            <a:r>
              <a:rPr lang="en-US" altLang="zh-CN" sz="2000" dirty="0" err="1" smtClean="0"/>
              <a:t>lvs-ips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endParaRPr lang="zh-CN" altLang="en-US" sz="2000" dirty="0" smtClean="0"/>
          </a:p>
          <a:p>
            <a:pPr algn="l"/>
            <a:r>
              <a:rPr lang="en-US" altLang="zh-CN" sz="2000" b="1" dirty="0" smtClean="0"/>
              <a:t>SQL</a:t>
            </a:r>
            <a:r>
              <a:rPr lang="zh-CN" altLang="en-US" sz="2000" b="1" dirty="0" smtClean="0"/>
              <a:t>语句黑白名单</a:t>
            </a:r>
          </a:p>
          <a:p>
            <a:pPr algn="l"/>
            <a:r>
              <a:rPr lang="en-US" altLang="zh-CN" sz="2000" dirty="0" smtClean="0"/>
              <a:t>Atlas</a:t>
            </a:r>
            <a:r>
              <a:rPr lang="zh-CN" altLang="en-US" sz="2000" dirty="0" smtClean="0"/>
              <a:t>会屏蔽不带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条件的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操作，以及</a:t>
            </a:r>
            <a:r>
              <a:rPr lang="en-US" altLang="zh-CN" sz="2000" dirty="0" smtClean="0"/>
              <a:t>sleep</a:t>
            </a:r>
            <a:r>
              <a:rPr lang="zh-CN" altLang="en-US" sz="2000" dirty="0" smtClean="0"/>
              <a:t>函数。</a:t>
            </a:r>
          </a:p>
          <a:p>
            <a:pPr algn="l"/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Atlas-</a:t>
            </a: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版本介绍*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418" y="1590652"/>
            <a:ext cx="12430212" cy="61350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的基本思想就是把一个数据表中的数据切分成多个部分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存放到不同的主机上去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切分的策略有多种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从而缓解单台机器的性能跟容量的问题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是一种水平切分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适用于单表数据庞大的情景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支持静态的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方案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暂时不支持数据的自动迁移以及数据组的动态加入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以表为单位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同一个数据库内可以同时共有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的表和不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不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的表数据存在未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的数据库组中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支持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insert, delete, select, update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只支持不跨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shard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的事务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所有的写操作如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insert, delete, update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只能一次命中一个组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否则会报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"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ERROR 1105 (HY000):write operation is only allow to one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dbgroup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!"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错误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由于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取替了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的分表功能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所以在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分支里面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单机分表的功能已经移除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配置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tables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将不会再有效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dirty="0" smtClean="0">
                <a:latin typeface="黑体" pitchFamily="49" charset="-122"/>
                <a:ea typeface="黑体" pitchFamily="49" charset="-122"/>
              </a:rPr>
            </a:b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Atlas-</a:t>
            </a: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架构*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3112" y="2019280"/>
            <a:ext cx="990910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配置示例*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732" y="1947842"/>
            <a:ext cx="11572956" cy="675056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smtClean="0"/>
              <a:t>	Atlas</a:t>
            </a:r>
            <a:r>
              <a:rPr lang="zh-CN" altLang="en-US" sz="1800" dirty="0" smtClean="0"/>
              <a:t>支持非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跟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的表共存在同一个</a:t>
            </a:r>
            <a:r>
              <a:rPr lang="en-US" sz="1800" dirty="0" smtClean="0"/>
              <a:t>Atlas</a:t>
            </a:r>
            <a:r>
              <a:rPr lang="zh-CN" altLang="en-US" sz="1800" dirty="0" smtClean="0"/>
              <a:t>中</a:t>
            </a:r>
            <a:r>
              <a:rPr lang="en-US" altLang="zh-CN" sz="1800" dirty="0" smtClean="0"/>
              <a:t>, 2.2.1</a:t>
            </a:r>
            <a:r>
              <a:rPr lang="zh-CN" altLang="en-US" sz="1800" dirty="0" smtClean="0"/>
              <a:t>之前的配置可以直接运行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之前的配置如</a:t>
            </a:r>
          </a:p>
          <a:p>
            <a:pPr algn="l"/>
            <a:r>
              <a:rPr lang="en-US" sz="1800" dirty="0" smtClean="0"/>
              <a:t>proxy-backend-addresses = 192.168.0.12:3306 </a:t>
            </a:r>
          </a:p>
          <a:p>
            <a:pPr algn="l"/>
            <a:r>
              <a:rPr lang="en-US" sz="1800" dirty="0" smtClean="0"/>
              <a:t>proxy-read-only-backend-addresses = 192.168.0.13:3306,192.168.0.14:3306 ... </a:t>
            </a:r>
            <a:r>
              <a:rPr lang="zh-CN" altLang="en-US" sz="1800" dirty="0" smtClean="0"/>
              <a:t>这配置了一个</a:t>
            </a:r>
            <a:r>
              <a:rPr lang="en-US" sz="1800" dirty="0" smtClean="0"/>
              <a:t>master</a:t>
            </a:r>
            <a:r>
              <a:rPr lang="zh-CN" altLang="en-US" sz="1800" dirty="0" smtClean="0"/>
              <a:t>和两个</a:t>
            </a:r>
            <a:r>
              <a:rPr lang="en-US" sz="1800" dirty="0" smtClean="0"/>
              <a:t>slave, </a:t>
            </a:r>
            <a:r>
              <a:rPr lang="zh-CN" altLang="en-US" sz="1800" dirty="0" smtClean="0"/>
              <a:t>这属于非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的组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所有非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的表跟语句都会发往这个组内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所以之前没有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</a:t>
            </a:r>
            <a:r>
              <a:rPr lang="en-US" sz="1800" dirty="0" smtClean="0"/>
              <a:t>Atlas</a:t>
            </a:r>
            <a:r>
              <a:rPr lang="zh-CN" altLang="en-US" sz="1800" dirty="0" smtClean="0"/>
              <a:t>的表可以无缝的在新版上使用</a:t>
            </a:r>
            <a:r>
              <a:rPr lang="en-US" altLang="zh-CN" sz="1800" dirty="0" smtClean="0"/>
              <a:t>, </a:t>
            </a:r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注意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非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的组只能配置一个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而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的组可以配置多个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下面的配置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配置了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的组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注意与上面的配置区分</a:t>
            </a:r>
            <a:endParaRPr lang="en-US" altLang="zh-CN" sz="1800" dirty="0" smtClean="0"/>
          </a:p>
          <a:p>
            <a:pPr algn="l"/>
            <a:r>
              <a:rPr lang="en-US" sz="1800" dirty="0" smtClean="0"/>
              <a:t>[shardrule-0] </a:t>
            </a:r>
          </a:p>
          <a:p>
            <a:pPr algn="l"/>
            <a:r>
              <a:rPr lang="en-US" sz="1800" dirty="0" smtClean="0"/>
              <a:t>table = </a:t>
            </a:r>
            <a:r>
              <a:rPr lang="en-US" sz="1800" dirty="0" err="1" smtClean="0"/>
              <a:t>test.sharding_test</a:t>
            </a:r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#</a:t>
            </a:r>
            <a:r>
              <a:rPr lang="zh-CN" altLang="en-US" sz="1800" dirty="0" smtClean="0"/>
              <a:t>分表名，有数据库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表名组成 </a:t>
            </a:r>
            <a:endParaRPr lang="en-US" altLang="zh-CN" sz="1800" dirty="0" smtClean="0"/>
          </a:p>
          <a:p>
            <a:pPr algn="l"/>
            <a:r>
              <a:rPr lang="en-US" sz="1800" dirty="0" smtClean="0"/>
              <a:t>type = range 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 err="1" smtClean="0"/>
              <a:t>sharding</a:t>
            </a:r>
            <a:r>
              <a:rPr lang="zh-CN" altLang="en-US" sz="1800" dirty="0" smtClean="0"/>
              <a:t>类型：</a:t>
            </a:r>
            <a:r>
              <a:rPr lang="en-US" sz="1800" dirty="0" smtClean="0"/>
              <a:t>range </a:t>
            </a:r>
            <a:r>
              <a:rPr lang="zh-CN" altLang="en-US" sz="1800" dirty="0" smtClean="0"/>
              <a:t>或 </a:t>
            </a:r>
            <a:r>
              <a:rPr lang="en-US" sz="1800" dirty="0" smtClean="0"/>
              <a:t>hash </a:t>
            </a:r>
          </a:p>
          <a:p>
            <a:pPr algn="l"/>
            <a:r>
              <a:rPr lang="en-US" sz="1800" dirty="0" smtClean="0"/>
              <a:t>shard-key = id</a:t>
            </a:r>
          </a:p>
          <a:p>
            <a:pPr algn="l"/>
            <a:r>
              <a:rPr lang="en-US" sz="1800" dirty="0" smtClean="0"/>
              <a:t> #</a:t>
            </a:r>
            <a:r>
              <a:rPr lang="en-US" sz="1800" dirty="0" err="1" smtClean="0"/>
              <a:t>sharding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字段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 </a:t>
            </a:r>
            <a:r>
              <a:rPr lang="en-US" sz="1800" dirty="0" smtClean="0"/>
              <a:t>groups = 0:0-999,1:1000-1999</a:t>
            </a:r>
          </a:p>
          <a:p>
            <a:pPr algn="l"/>
            <a:r>
              <a:rPr lang="en-US" sz="1800" dirty="0" smtClean="0"/>
              <a:t> #</a:t>
            </a:r>
            <a:r>
              <a:rPr lang="zh-CN" altLang="en-US" sz="1800" dirty="0" smtClean="0"/>
              <a:t>分片的</a:t>
            </a:r>
            <a:r>
              <a:rPr lang="en-US" sz="1800" dirty="0" smtClean="0"/>
              <a:t>group，</a:t>
            </a:r>
            <a:r>
              <a:rPr lang="zh-CN" altLang="en-US" sz="1800" dirty="0" smtClean="0"/>
              <a:t>如果是</a:t>
            </a:r>
            <a:r>
              <a:rPr lang="en-US" sz="1800" dirty="0" smtClean="0"/>
              <a:t>range</a:t>
            </a:r>
            <a:r>
              <a:rPr lang="zh-CN" altLang="en-US" sz="1800" dirty="0" smtClean="0"/>
              <a:t>类型的</a:t>
            </a:r>
            <a:r>
              <a:rPr lang="en-US" sz="1800" dirty="0" err="1" smtClean="0"/>
              <a:t>sharding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则</a:t>
            </a:r>
            <a:r>
              <a:rPr lang="en-US" sz="1800" dirty="0" smtClean="0"/>
              <a:t>groups</a:t>
            </a:r>
            <a:r>
              <a:rPr lang="zh-CN" altLang="en-US" sz="1800" dirty="0" smtClean="0"/>
              <a:t>的格式是：</a:t>
            </a:r>
            <a:r>
              <a:rPr lang="en-US" sz="1800" dirty="0" err="1" smtClean="0"/>
              <a:t>group_id:id</a:t>
            </a:r>
            <a:r>
              <a:rPr lang="zh-CN" altLang="en-US" sz="1800" dirty="0" smtClean="0"/>
              <a:t>范围。如果是</a:t>
            </a:r>
            <a:r>
              <a:rPr lang="en-US" sz="1800" dirty="0" smtClean="0"/>
              <a:t>hash</a:t>
            </a:r>
            <a:r>
              <a:rPr lang="zh-CN" altLang="en-US" sz="1800" dirty="0" smtClean="0"/>
              <a:t>类型的</a:t>
            </a:r>
            <a:r>
              <a:rPr lang="en-US" sz="1800" dirty="0" err="1" smtClean="0"/>
              <a:t>sharding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则</a:t>
            </a:r>
            <a:r>
              <a:rPr lang="en-US" sz="1800" dirty="0" smtClean="0"/>
              <a:t>groups</a:t>
            </a:r>
            <a:r>
              <a:rPr lang="zh-CN" altLang="en-US" sz="1800" dirty="0" smtClean="0"/>
              <a:t>的格式是：</a:t>
            </a:r>
            <a:r>
              <a:rPr lang="en-US" sz="1800" dirty="0" err="1" smtClean="0"/>
              <a:t>group_id</a:t>
            </a:r>
            <a:r>
              <a:rPr lang="en-US" sz="1800" dirty="0" smtClean="0"/>
              <a:t>。</a:t>
            </a:r>
            <a:r>
              <a:rPr lang="zh-CN" altLang="en-US" sz="1800" dirty="0" smtClean="0"/>
              <a:t>例如</a:t>
            </a:r>
            <a:r>
              <a:rPr lang="en-US" sz="1800" dirty="0" smtClean="0"/>
              <a:t>groups = 0, 1</a:t>
            </a:r>
            <a:endParaRPr lang="zh-CN" altLang="en-US" sz="1800" dirty="0" smtClean="0"/>
          </a:p>
          <a:p>
            <a:pPr algn="l"/>
            <a:r>
              <a:rPr lang="en-US" altLang="zh-CN" sz="1800" dirty="0" smtClean="0"/>
              <a:t> [</a:t>
            </a:r>
            <a:r>
              <a:rPr lang="en-US" sz="1800" dirty="0" smtClean="0"/>
              <a:t>group-0] </a:t>
            </a:r>
          </a:p>
          <a:p>
            <a:pPr algn="l"/>
            <a:r>
              <a:rPr lang="en-US" sz="1800" dirty="0" smtClean="0"/>
              <a:t>proxy-backend-addresses=192.168.0.15:3306 </a:t>
            </a:r>
          </a:p>
          <a:p>
            <a:pPr algn="l"/>
            <a:r>
              <a:rPr lang="en-US" sz="1800" dirty="0" smtClean="0"/>
              <a:t>proxy-read-only-backend-addresses=192.168.0.16:3306 </a:t>
            </a:r>
          </a:p>
          <a:p>
            <a:pPr algn="l"/>
            <a:r>
              <a:rPr lang="en-US" sz="1800" dirty="0" smtClean="0"/>
              <a:t>[group-1] </a:t>
            </a:r>
          </a:p>
          <a:p>
            <a:pPr algn="l"/>
            <a:r>
              <a:rPr lang="en-US" sz="1800" dirty="0" smtClean="0"/>
              <a:t>proxy-backend-addresses=192.168.0.17:3306 </a:t>
            </a:r>
          </a:p>
          <a:p>
            <a:pPr algn="l"/>
            <a:r>
              <a:rPr lang="en-US" sz="1800" dirty="0" smtClean="0"/>
              <a:t>proxy-read-only-backend-addresses=192.168.0.18:3306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测试案例*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732" y="1947842"/>
            <a:ext cx="11572956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 smtClean="0"/>
              <a:t>	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804966"/>
            <a:ext cx="11644394" cy="6565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创建测试表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  <a:endParaRPr lang="en-US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DROP TABLE IF EXISTS `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sharding_test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`; 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CREATE TABLE `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sharding_test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` ( `id`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(11) NOT NULL AUTO_INCREMENT, `name` char(50) COLLATE utf8_bin NOT NULL, `age`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(11) DEFAULT NULL, `birthday` date DEFAULT NULL, `nickname` char(50) COLLATE utf8_bin DEFAULT NULL, PRIMARY KEY (`id`) )</a:t>
            </a:r>
          </a:p>
          <a:p>
            <a:pPr algn="l"/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 -h127.0.0.1 –P33060 -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uroot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 -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pmysqltest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 –c</a:t>
            </a:r>
          </a:p>
          <a:p>
            <a:pPr algn="l"/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&gt; use test; </a:t>
            </a:r>
          </a:p>
          <a:p>
            <a:pPr algn="l"/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&gt; insert into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sharding_test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(id, name, age) values(1, 'test', 0); </a:t>
            </a:r>
          </a:p>
          <a:p>
            <a:pPr algn="l"/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&gt; insert into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sharding_test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(id, name, age) values(50, 'test', 0), (999, 'test', 0);</a:t>
            </a: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注意：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以上几条数据都插入到了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dbgroup0, </a:t>
            </a: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请注意第二条多值插入的语句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因为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999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都命中了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dbgroup0,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所以其执行成功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但是如果执行以下的语句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algn="l"/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&gt; insert into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sharding_test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(id, name, age) values(100, 'test', 0), (1500, 'test', 0); ERROR 1105 (HY000): Proxy Warning - write operation is only allow to one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dbgroup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!</a:t>
            </a:r>
          </a:p>
          <a:p>
            <a:pPr algn="l"/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的表中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这是不允许的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因为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命中了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dbgroup0,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而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1500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命中了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dbgroup1,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由于分布式的多值插入可能导致部分成功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需要回滚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这个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暂不支持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update, delete, replace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同理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l"/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测试完成分别登陆两个主库进行查看数据。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732" y="1947842"/>
            <a:ext cx="11572956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 smtClean="0"/>
              <a:t>	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804966"/>
            <a:ext cx="11644394" cy="62581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关于支持的语句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Atlas 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只对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语句提供有限的支持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目前支持基本的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Select, insert/replace, delete, update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支持全部的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Where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SQL-92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标准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不支持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DDL(create drop alter)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以及一些管理语句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DDL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请直连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执行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请只在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上执行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Select, insert, delete, update(CRUD)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对于以下语句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如果语句命中了多台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dbgroup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, Atlas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均未做支持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如果语句只命中了一个</a:t>
            </a:r>
            <a:r>
              <a:rPr lang="en-US" sz="2000" dirty="0" err="1" smtClean="0">
                <a:latin typeface="黑体" pitchFamily="49" charset="-122"/>
                <a:ea typeface="黑体" pitchFamily="49" charset="-122"/>
              </a:rPr>
              <a:t>dbgroup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如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select count(*) from test where id &lt; 1000,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dbgroup0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范围是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0 - 1000,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那么这些特性都是支持的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Limit Offset(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支持</a:t>
            </a: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Limit)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Order by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Group by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Join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ON</a:t>
            </a:r>
          </a:p>
          <a:p>
            <a:pPr algn="l"/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Count, Max, Min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000" b="1" dirty="0" smtClean="0"/>
              <a:t>增加节点</a:t>
            </a:r>
          </a:p>
          <a:p>
            <a:pPr algn="l"/>
            <a:r>
              <a:rPr lang="zh-CN" altLang="en-US" sz="2000" b="1" dirty="0" smtClean="0"/>
              <a:t>注意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暂时只支持</a:t>
            </a:r>
            <a:r>
              <a:rPr lang="en-US" altLang="zh-CN" sz="2000" dirty="0" smtClean="0"/>
              <a:t>range</a:t>
            </a:r>
            <a:r>
              <a:rPr lang="zh-CN" altLang="en-US" sz="2000" dirty="0" smtClean="0"/>
              <a:t>方式的节点扩展</a:t>
            </a:r>
            <a:r>
              <a:rPr lang="en-US" altLang="zh-CN" sz="2000" dirty="0" smtClean="0"/>
              <a:t>, hash</a:t>
            </a:r>
            <a:r>
              <a:rPr lang="zh-CN" altLang="en-US" sz="2000" dirty="0" smtClean="0"/>
              <a:t>方式由于需要数据迁移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暂时未做支持</a:t>
            </a:r>
            <a:r>
              <a:rPr lang="en-US" altLang="zh-CN" sz="2000" dirty="0" smtClean="0"/>
              <a:t>.</a:t>
            </a:r>
          </a:p>
          <a:p>
            <a:pPr algn="l"/>
            <a:r>
              <a:rPr lang="zh-CN" altLang="en-US" sz="2000" dirty="0" smtClean="0"/>
              <a:t>扩展节点在保证原来节点的范围不改变的情况下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如已有</a:t>
            </a:r>
            <a:r>
              <a:rPr lang="en-US" altLang="zh-CN" sz="2000" dirty="0" smtClean="0"/>
              <a:t>dbgroup0</a:t>
            </a:r>
            <a:r>
              <a:rPr lang="zh-CN" altLang="en-US" sz="2000" dirty="0" smtClean="0"/>
              <a:t>为范围</a:t>
            </a:r>
            <a:r>
              <a:rPr lang="en-US" altLang="zh-CN" sz="2000" dirty="0" smtClean="0"/>
              <a:t>0 - 999, dbgroup1</a:t>
            </a:r>
            <a:r>
              <a:rPr lang="zh-CN" altLang="en-US" sz="2000" dirty="0" smtClean="0"/>
              <a:t>为范围 </a:t>
            </a:r>
            <a:r>
              <a:rPr lang="en-US" altLang="zh-CN" sz="2000" dirty="0" smtClean="0"/>
              <a:t>1000 - 1999, </a:t>
            </a:r>
            <a:r>
              <a:rPr lang="zh-CN" altLang="en-US" sz="2000" dirty="0" smtClean="0"/>
              <a:t>这个时候可以增加范围</a:t>
            </a:r>
            <a:r>
              <a:rPr lang="en-US" altLang="zh-CN" sz="2000" dirty="0" smtClean="0"/>
              <a:t>&gt;2000</a:t>
            </a:r>
            <a:r>
              <a:rPr lang="zh-CN" altLang="en-US" sz="2000" dirty="0" smtClean="0"/>
              <a:t>的节点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如增加一个节点为</a:t>
            </a:r>
            <a:r>
              <a:rPr lang="en-US" altLang="zh-CN" sz="2000" dirty="0" smtClean="0"/>
              <a:t>2000 - 2999, </a:t>
            </a:r>
            <a:r>
              <a:rPr lang="zh-CN" altLang="en-US" sz="2000" dirty="0" smtClean="0"/>
              <a:t>修改配置文件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重启</a:t>
            </a:r>
            <a:r>
              <a:rPr lang="en-US" altLang="zh-CN" sz="2000" dirty="0" smtClean="0"/>
              <a:t>Atlas</a:t>
            </a:r>
            <a:r>
              <a:rPr lang="zh-CN" altLang="en-US" sz="2000" dirty="0" smtClean="0"/>
              <a:t>即可</a:t>
            </a:r>
            <a:r>
              <a:rPr lang="en-US" altLang="zh-CN" sz="2000" dirty="0" smtClean="0"/>
              <a:t>.</a:t>
            </a:r>
          </a:p>
          <a:p>
            <a:pPr algn="l"/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84" y="376206"/>
            <a:ext cx="535785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Sharding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限制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-284210" y="3805230"/>
            <a:ext cx="14028426" cy="1579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zh-CN" altLang="en-US" sz="4800" dirty="0" smtClean="0"/>
              <a:t>更多内容请移步</a:t>
            </a:r>
          </a:p>
          <a:p>
            <a:r>
              <a:rPr lang="en-US" sz="4800" dirty="0" smtClean="0"/>
              <a:t>http://oldboy.blog.51cto.com/</a:t>
            </a:r>
            <a:endParaRPr lang="en-US" sz="4800"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0072758" cy="45838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企业读写分离及分库分表方案介绍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简介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主要功能介绍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应用场景介绍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安装配置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配置文件说明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基本管理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企业读写分离及分库分表方案介绍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922" y="1733528"/>
            <a:ext cx="10572824" cy="69967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Mysql</a:t>
            </a: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-proxy</a:t>
            </a: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（</a:t>
            </a: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oracle</a:t>
            </a: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）</a:t>
            </a:r>
            <a:endParaRPr kumimoji="0" lang="en-US" altLang="zh-CN" sz="28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en-US" altLang="zh-CN" sz="28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-router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kumimoji="0" lang="en-US" altLang="zh-CN" sz="280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Atlas</a:t>
            </a:r>
            <a:r>
              <a:rPr 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Qihoo</a:t>
            </a:r>
            <a:r>
              <a:rPr 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360)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Atlas-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sharding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(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Qihoo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360)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Cobar</a:t>
            </a: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（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是阿里巴巴（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B2B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）部门开发</a:t>
            </a: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）</a:t>
            </a:r>
            <a:endParaRPr kumimoji="0" lang="en-US" altLang="zh-CN" sz="28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en-US" altLang="zh-CN" sz="28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Mycat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（基于阿里开源的</a:t>
            </a:r>
            <a:r>
              <a:rPr lang="en-US" altLang="zh-CN" sz="28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Cobar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产品而研发）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DDL Smart Client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的方式（淘宝）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Oceanus(58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同城数据库中间件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l"/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OneProxy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（原支付宝首席架构师楼方鑫开发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algn="l"/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vitess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（谷歌开发的数据库中间件）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smtClean="0"/>
              <a:t>Heisenberg(</a:t>
            </a:r>
            <a:r>
              <a:rPr lang="zh-CN" altLang="en-US" sz="2800" dirty="0" smtClean="0"/>
              <a:t>百度</a:t>
            </a:r>
            <a:r>
              <a:rPr lang="en-US" altLang="zh-CN" sz="2800" dirty="0" smtClean="0"/>
              <a:t>)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TSharding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蘑菇街白辉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l"/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Xx-</a:t>
            </a:r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dbproxy</a:t>
            </a: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（</a:t>
            </a:r>
            <a:r>
              <a:rPr lang="zh-CN" altLang="en-US" sz="2800" dirty="0" smtClean="0"/>
              <a:t>金山的</a:t>
            </a:r>
            <a:r>
              <a:rPr lang="en-US" sz="2800" dirty="0" err="1" smtClean="0"/>
              <a:t>Kingshard</a:t>
            </a:r>
            <a:r>
              <a:rPr lang="zh-CN" altLang="en-US" sz="2800" dirty="0" smtClean="0"/>
              <a:t>、当当网的</a:t>
            </a:r>
            <a:r>
              <a:rPr lang="en-US" sz="2800" dirty="0" err="1" smtClean="0"/>
              <a:t>sharding-jdbc</a:t>
            </a:r>
            <a:r>
              <a:rPr lang="en-US" sz="2800" dirty="0" smtClean="0"/>
              <a:t> </a:t>
            </a: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）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amoeba</a:t>
            </a:r>
          </a:p>
          <a:p>
            <a:pPr algn="l"/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简介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804966"/>
            <a:ext cx="12073022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Atlas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是由 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Qihoo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360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公司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平台部基础架构团队开发维护的一个基于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协议的数据中间层项目。它在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官方推出的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-Proxy 0.8.2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版本的基础上，修改了大量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bug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，添加了很多功能特性。目前该项目在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360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公司内部得到了广泛应用，很多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业务已经接入了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平台，每天承载的读写请求数达几十亿条。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源码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Github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： </a:t>
            </a:r>
            <a:r>
              <a:rPr lang="en-US" sz="2800" dirty="0" smtClean="0">
                <a:latin typeface="黑体" pitchFamily="49" charset="-122"/>
                <a:ea typeface="黑体" pitchFamily="49" charset="-122"/>
                <a:hlinkClick r:id="rId6"/>
              </a:rPr>
              <a:t>https://github.com/Qihoo360/Atlas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8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800" dirty="0" smtClean="0">
                <a:latin typeface="黑体" pitchFamily="49" charset="-122"/>
                <a:ea typeface="黑体" pitchFamily="49" charset="-122"/>
              </a:rPr>
            </a:b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功能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608" y="1733528"/>
            <a:ext cx="10715700" cy="35496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读写分离</a:t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从库负载均衡</a:t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自动分表</a:t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过滤</a:t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语句黑白名单</a:t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可平滑上下线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自动摘除宕机的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DB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使用场景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70" y="1804966"/>
            <a:ext cx="11287204" cy="18261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	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是一个位于前端应用与后端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数据库之间的中间件，它使得应用程序员无需再关心读写分离、分表等与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相关的细节，可以专注于编写业务逻辑，同时使得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的运维工作对前端应用透明，上下线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前端应用无感知。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安装、配置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608" y="1876404"/>
            <a:ext cx="11644394" cy="31188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下载地址：</a:t>
            </a:r>
            <a:r>
              <a:rPr lang="en-US" sz="2800" dirty="0" smtClean="0">
                <a:latin typeface="黑体" pitchFamily="49" charset="-122"/>
                <a:ea typeface="黑体" pitchFamily="49" charset="-122"/>
                <a:hlinkClick r:id="rId6"/>
              </a:rPr>
              <a:t>https://github.com/Qihoo360/Atlas/releases</a:t>
            </a:r>
            <a:endParaRPr 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注意：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只能安装运行在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位的系统上</a:t>
            </a: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Centos 5.X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安装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Atlas-XX.el5.x86_64.rpm，Centos 6.X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安装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Atlas-XX.el6.x86_64.rpm。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、后端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版本应大于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5.1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，建议使用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5.6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以上</a:t>
            </a:r>
            <a:endParaRPr lang="en-US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配置文件说明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590652"/>
            <a:ext cx="12001584" cy="77749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-proxy/conf/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-proxy/encrypt  123      ----&gt;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制作加密密码</a:t>
            </a: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vi test.cnf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-proxy]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admin-username = user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admin-password =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pwd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proxy-backend-addresses = 10.0.0.51:3306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proxy-read-only-backend-addresses = 10.0.0.52:3306,10.0.0.53:3306</a:t>
            </a:r>
          </a:p>
          <a:p>
            <a:pPr algn="l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pwds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= rep:3yb5jEku5h4=,mha:O2jBXONX098=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daemon = true</a:t>
            </a:r>
          </a:p>
          <a:p>
            <a:pPr algn="l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keepalive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= true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event-threads = 8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log-level = message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log-path = 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-proxy/log</a:t>
            </a:r>
          </a:p>
          <a:p>
            <a:pPr algn="l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-log=ON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proxy-address = 0.0.0.0:33060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admin-address = 0.0.0.0:2345</a:t>
            </a:r>
          </a:p>
          <a:p>
            <a:pPr algn="l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charset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=utf8</a:t>
            </a:r>
          </a:p>
          <a:p>
            <a:pPr algn="l"/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启动：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-proxy/bin/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mysql-proxyd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test start</a:t>
            </a:r>
          </a:p>
          <a:p>
            <a:pPr algn="l"/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ps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-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ef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|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grep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proxyd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358114" cy="6627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Atlas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基本管理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7360" y="1876404"/>
            <a:ext cx="10644262" cy="59503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连接管理接口：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pt-BR" altLang="zh-CN" sz="2800" dirty="0" smtClean="0">
                <a:latin typeface="黑体" pitchFamily="49" charset="-122"/>
                <a:ea typeface="黑体" pitchFamily="49" charset="-122"/>
              </a:rPr>
              <a:t>mysql -uuser -ppwd -h127.0.0.1 -P2345</a:t>
            </a:r>
          </a:p>
          <a:p>
            <a:pPr algn="l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打印帮助：</a:t>
            </a:r>
            <a:endParaRPr lang="pt-BR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&gt; select * from help;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动态添加删除节点：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REMOVE BACKEND 3;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ADD SLAVE 10.0.0.10:3308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SAVE CONFIG;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测试读写分离：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pt-BR" altLang="zh-CN" sz="2800" dirty="0" smtClean="0">
                <a:latin typeface="黑体" pitchFamily="49" charset="-122"/>
                <a:ea typeface="黑体" pitchFamily="49" charset="-122"/>
              </a:rPr>
              <a:t>mysql -uuser -ppwd -h127.0.0.1 –P33060</a:t>
            </a: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show variables like "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server_id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";</a:t>
            </a:r>
            <a:endParaRPr lang="pt-BR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1173</Words>
  <Application>WPS 演示</Application>
  <PresentationFormat>自定义</PresentationFormat>
  <Paragraphs>231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447</cp:revision>
  <dcterms:created xsi:type="dcterms:W3CDTF">2017-06-12T02:51:00Z</dcterms:created>
  <dcterms:modified xsi:type="dcterms:W3CDTF">2017-12-28T16:47:48Z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