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24"/>
  </p:notesMasterIdLst>
  <p:sldIdLst>
    <p:sldId id="256" r:id="rId2"/>
    <p:sldId id="266" r:id="rId3"/>
    <p:sldId id="270" r:id="rId4"/>
    <p:sldId id="289" r:id="rId5"/>
    <p:sldId id="271" r:id="rId6"/>
    <p:sldId id="272" r:id="rId7"/>
    <p:sldId id="273" r:id="rId8"/>
    <p:sldId id="276" r:id="rId9"/>
    <p:sldId id="286" r:id="rId10"/>
    <p:sldId id="277" r:id="rId11"/>
    <p:sldId id="278" r:id="rId12"/>
    <p:sldId id="290" r:id="rId13"/>
    <p:sldId id="279" r:id="rId14"/>
    <p:sldId id="275" r:id="rId15"/>
    <p:sldId id="280" r:id="rId16"/>
    <p:sldId id="281" r:id="rId17"/>
    <p:sldId id="282" r:id="rId18"/>
    <p:sldId id="284" r:id="rId19"/>
    <p:sldId id="283" r:id="rId20"/>
    <p:sldId id="285" r:id="rId21"/>
    <p:sldId id="288" r:id="rId22"/>
    <p:sldId id="258" r:id="rId2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lvl1pPr>
    <a:lvl2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lvl2pPr>
    <a:lvl3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lvl3pPr>
    <a:lvl4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lvl4pPr>
    <a:lvl5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lvl5pPr>
    <a:lvl6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lvl6pPr>
    <a:lvl7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lvl7pPr>
    <a:lvl8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lvl8pPr>
    <a:lvl9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940675A-B579-460E-94D1-54222C63F5D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0" autoAdjust="0"/>
    <p:restoredTop sz="91569" autoAdjust="0"/>
  </p:normalViewPr>
  <p:slideViewPr>
    <p:cSldViewPr>
      <p:cViewPr>
        <p:scale>
          <a:sx n="50" d="100"/>
          <a:sy n="50" d="100"/>
        </p:scale>
        <p:origin x="-1119" y="-108"/>
      </p:cViewPr>
      <p:guideLst>
        <p:guide orient="horz" pos="3072"/>
        <p:guide pos="4096"/>
      </p:guideLst>
    </p:cSldViewPr>
  </p:slideViewPr>
  <p:outlineViewPr>
    <p:cViewPr>
      <p:scale>
        <a:sx n="33" d="100"/>
        <a:sy n="33" d="100"/>
      </p:scale>
      <p:origin x="0" y="2205"/>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mn-lt"/>
        <a:ea typeface="+mn-ea"/>
        <a:cs typeface="+mn-cs"/>
        <a:sym typeface="Helvetica Neue"/>
      </a:defRPr>
    </a:lvl1pPr>
    <a:lvl2pPr indent="228600" defTabSz="457200" latinLnBrk="0">
      <a:lnSpc>
        <a:spcPct val="118000"/>
      </a:lnSpc>
      <a:defRPr sz="2200">
        <a:latin typeface="+mn-lt"/>
        <a:ea typeface="+mn-ea"/>
        <a:cs typeface="+mn-cs"/>
        <a:sym typeface="Helvetica Neue"/>
      </a:defRPr>
    </a:lvl2pPr>
    <a:lvl3pPr indent="457200" defTabSz="457200" latinLnBrk="0">
      <a:lnSpc>
        <a:spcPct val="118000"/>
      </a:lnSpc>
      <a:defRPr sz="2200">
        <a:latin typeface="+mn-lt"/>
        <a:ea typeface="+mn-ea"/>
        <a:cs typeface="+mn-cs"/>
        <a:sym typeface="Helvetica Neue"/>
      </a:defRPr>
    </a:lvl3pPr>
    <a:lvl4pPr indent="685800" defTabSz="457200" latinLnBrk="0">
      <a:lnSpc>
        <a:spcPct val="118000"/>
      </a:lnSpc>
      <a:defRPr sz="2200">
        <a:latin typeface="+mn-lt"/>
        <a:ea typeface="+mn-ea"/>
        <a:cs typeface="+mn-cs"/>
        <a:sym typeface="Helvetica Neue"/>
      </a:defRPr>
    </a:lvl4pPr>
    <a:lvl5pPr indent="914400" defTabSz="457200" latinLnBrk="0">
      <a:lnSpc>
        <a:spcPct val="118000"/>
      </a:lnSpc>
      <a:defRPr sz="2200">
        <a:latin typeface="+mn-lt"/>
        <a:ea typeface="+mn-ea"/>
        <a:cs typeface="+mn-cs"/>
        <a:sym typeface="Helvetica Neue"/>
      </a:defRPr>
    </a:lvl5pPr>
    <a:lvl6pPr indent="1143000" defTabSz="457200" latinLnBrk="0">
      <a:lnSpc>
        <a:spcPct val="118000"/>
      </a:lnSpc>
      <a:defRPr sz="2200">
        <a:latin typeface="+mn-lt"/>
        <a:ea typeface="+mn-ea"/>
        <a:cs typeface="+mn-cs"/>
        <a:sym typeface="Helvetica Neue"/>
      </a:defRPr>
    </a:lvl6pPr>
    <a:lvl7pPr indent="1371600" defTabSz="457200" latinLnBrk="0">
      <a:lnSpc>
        <a:spcPct val="118000"/>
      </a:lnSpc>
      <a:defRPr sz="2200">
        <a:latin typeface="+mn-lt"/>
        <a:ea typeface="+mn-ea"/>
        <a:cs typeface="+mn-cs"/>
        <a:sym typeface="Helvetica Neue"/>
      </a:defRPr>
    </a:lvl7pPr>
    <a:lvl8pPr indent="1600200" defTabSz="457200" latinLnBrk="0">
      <a:lnSpc>
        <a:spcPct val="118000"/>
      </a:lnSpc>
      <a:defRPr sz="2200">
        <a:latin typeface="+mn-lt"/>
        <a:ea typeface="+mn-ea"/>
        <a:cs typeface="+mn-cs"/>
        <a:sym typeface="Helvetica Neue"/>
      </a:defRPr>
    </a:lvl8pPr>
    <a:lvl9pPr indent="1828800" defTabSz="457200" latinLnBrk="0">
      <a:lnSpc>
        <a:spcPct val="118000"/>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55000" lnSpcReduction="20000"/>
          </a:bodyPr>
          <a:lstStyle/>
          <a:p>
            <a:r>
              <a:rPr lang="zh-CN" altLang="en-US" dirty="0" smtClean="0"/>
              <a:t>老男孩 报错代码整理：</a:t>
            </a:r>
            <a:r>
              <a:rPr lang="en-US" altLang="zh-CN" dirty="0" smtClean="0"/>
              <a:t>http://oldboy.blog.51cto.com/2561410/1728380</a:t>
            </a:r>
          </a:p>
          <a:p>
            <a:r>
              <a:rPr lang="en-US" altLang="zh-CN" dirty="0" err="1" smtClean="0"/>
              <a:t>perror</a:t>
            </a:r>
            <a:r>
              <a:rPr lang="zh-CN" altLang="en-US" dirty="0" smtClean="0"/>
              <a:t>命令？</a:t>
            </a:r>
            <a:endParaRPr lang="en-US" altLang="zh-CN" dirty="0" smtClean="0"/>
          </a:p>
          <a:p>
            <a:r>
              <a:rPr lang="en-US" altLang="zh-CN" dirty="0" smtClean="0"/>
              <a:t>[root@server2 </a:t>
            </a:r>
            <a:r>
              <a:rPr lang="en-US" altLang="zh-CN" dirty="0" err="1" smtClean="0"/>
              <a:t>mysql</a:t>
            </a:r>
            <a:r>
              <a:rPr lang="en-US" altLang="zh-CN" dirty="0" smtClean="0"/>
              <a:t>]# </a:t>
            </a:r>
            <a:r>
              <a:rPr lang="en-US" altLang="zh-CN" dirty="0" err="1" smtClean="0"/>
              <a:t>perror</a:t>
            </a:r>
            <a:r>
              <a:rPr lang="en-US" altLang="zh-CN" dirty="0" smtClean="0"/>
              <a:t> 126 127 132 134 135 136 141 144 145</a:t>
            </a:r>
          </a:p>
          <a:p>
            <a:r>
              <a:rPr lang="en-US" altLang="zh-CN" dirty="0" smtClean="0"/>
              <a:t>OS error code 126:  Required key not available</a:t>
            </a:r>
          </a:p>
          <a:p>
            <a:r>
              <a:rPr lang="en-US" altLang="zh-CN" dirty="0" err="1" smtClean="0"/>
              <a:t>MySQL</a:t>
            </a:r>
            <a:r>
              <a:rPr lang="en-US" altLang="zh-CN" dirty="0" smtClean="0"/>
              <a:t> error code 126: Index file is crashed</a:t>
            </a:r>
          </a:p>
          <a:p>
            <a:r>
              <a:rPr lang="en-US" altLang="zh-CN" dirty="0" smtClean="0"/>
              <a:t>OS error code 127:  Key has expired</a:t>
            </a:r>
          </a:p>
          <a:p>
            <a:r>
              <a:rPr lang="en-US" altLang="zh-CN" dirty="0" err="1" smtClean="0"/>
              <a:t>MySQL</a:t>
            </a:r>
            <a:r>
              <a:rPr lang="en-US" altLang="zh-CN" dirty="0" smtClean="0"/>
              <a:t> error code 127: Record file is crashed</a:t>
            </a:r>
          </a:p>
          <a:p>
            <a:r>
              <a:rPr lang="en-US" altLang="zh-CN" dirty="0" smtClean="0"/>
              <a:t>OS error code 132:  Operation not possible due to RF-kill</a:t>
            </a:r>
          </a:p>
          <a:p>
            <a:r>
              <a:rPr lang="en-US" altLang="zh-CN" dirty="0" err="1" smtClean="0"/>
              <a:t>MySQL</a:t>
            </a:r>
            <a:r>
              <a:rPr lang="en-US" altLang="zh-CN" dirty="0" smtClean="0"/>
              <a:t> error code 132: Old database file</a:t>
            </a:r>
          </a:p>
          <a:p>
            <a:r>
              <a:rPr lang="en-US" altLang="zh-CN" dirty="0" err="1" smtClean="0"/>
              <a:t>MySQL</a:t>
            </a:r>
            <a:r>
              <a:rPr lang="en-US" altLang="zh-CN" dirty="0" smtClean="0"/>
              <a:t> error code 134: Record was already deleted (or record file crashed)</a:t>
            </a:r>
          </a:p>
          <a:p>
            <a:r>
              <a:rPr lang="en-US" altLang="zh-CN" dirty="0" err="1" smtClean="0"/>
              <a:t>MySQL</a:t>
            </a:r>
            <a:r>
              <a:rPr lang="en-US" altLang="zh-CN" dirty="0" smtClean="0"/>
              <a:t> error code 135: No more room in record file</a:t>
            </a:r>
          </a:p>
          <a:p>
            <a:r>
              <a:rPr lang="en-US" altLang="zh-CN" dirty="0" err="1" smtClean="0"/>
              <a:t>MySQL</a:t>
            </a:r>
            <a:r>
              <a:rPr lang="en-US" altLang="zh-CN" dirty="0" smtClean="0"/>
              <a:t> error code 136: No more room in index file</a:t>
            </a:r>
          </a:p>
          <a:p>
            <a:r>
              <a:rPr lang="en-US" altLang="zh-CN" dirty="0" err="1" smtClean="0"/>
              <a:t>MySQL</a:t>
            </a:r>
            <a:r>
              <a:rPr lang="en-US" altLang="zh-CN" dirty="0" smtClean="0"/>
              <a:t> error code 141: Duplicate unique key or constraint on write or update</a:t>
            </a:r>
          </a:p>
          <a:p>
            <a:r>
              <a:rPr lang="en-US" altLang="zh-CN" dirty="0" err="1" smtClean="0"/>
              <a:t>MySQL</a:t>
            </a:r>
            <a:r>
              <a:rPr lang="en-US" altLang="zh-CN" dirty="0" smtClean="0"/>
              <a:t> error code 144: Table is crashed and last repair failed</a:t>
            </a:r>
          </a:p>
          <a:p>
            <a:r>
              <a:rPr lang="en-US" altLang="zh-CN" dirty="0" err="1" smtClean="0"/>
              <a:t>MySQL</a:t>
            </a:r>
            <a:r>
              <a:rPr lang="en-US" altLang="zh-CN" dirty="0" smtClean="0"/>
              <a:t> error code 145: Table was marked as crashed and should be repaired</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a:spLocks noGrp="1"/>
          </p:cNvSpPr>
          <p:nvPr>
            <p:ph type="title" hasCustomPrompt="1"/>
          </p:nvPr>
        </p:nvSpPr>
        <p:spPr>
          <a:xfrm>
            <a:off x="1270000" y="1638300"/>
            <a:ext cx="10464800" cy="3302000"/>
          </a:xfrm>
          <a:prstGeom prst="rect">
            <a:avLst/>
          </a:prstGeom>
        </p:spPr>
        <p:txBody>
          <a:bodyPr anchor="b"/>
          <a:lstStyle/>
          <a:p>
            <a:r>
              <a:t>标题文本</a:t>
            </a:r>
          </a:p>
        </p:txBody>
      </p:sp>
      <p:sp>
        <p:nvSpPr>
          <p:cNvPr id="12" name="Shape 12"/>
          <p:cNvSpPr>
            <a:spLocks noGrp="1"/>
          </p:cNvSpPr>
          <p:nvPr>
            <p:ph type="body" sz="quarter" idx="1" hasCustomPrompt="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13" name="Shape 13"/>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Shape 93"/>
          <p:cNvSpPr>
            <a:spLocks noGrp="1"/>
          </p:cNvSpPr>
          <p:nvPr>
            <p:ph type="body" sz="quarter" idx="1" hasCustomPrompt="1"/>
          </p:nvPr>
        </p:nvSpPr>
        <p:spPr>
          <a:xfrm>
            <a:off x="1270000" y="6362700"/>
            <a:ext cx="10464800" cy="469900"/>
          </a:xfrm>
          <a:prstGeom prst="rect">
            <a:avLst/>
          </a:prstGeom>
        </p:spPr>
        <p:txBody>
          <a:bodyPr anchor="t"/>
          <a:lstStyle>
            <a:lvl1pPr marL="0" indent="0" algn="ctr">
              <a:spcBef>
                <a:spcPts val="0"/>
              </a:spcBef>
              <a:buSzTx/>
              <a:buNone/>
              <a:defRPr sz="2400"/>
            </a:lvl1pPr>
            <a:lvl2pPr marL="741045" indent="-296545" algn="ctr">
              <a:spcBef>
                <a:spcPts val="0"/>
              </a:spcBef>
              <a:defRPr sz="2400"/>
            </a:lvl2pPr>
            <a:lvl3pPr marL="1185545" indent="-296545" algn="ctr">
              <a:spcBef>
                <a:spcPts val="0"/>
              </a:spcBef>
              <a:defRPr sz="2400"/>
            </a:lvl3pPr>
            <a:lvl4pPr marL="1630045" indent="-296545" algn="ctr">
              <a:spcBef>
                <a:spcPts val="0"/>
              </a:spcBef>
              <a:defRPr sz="2400"/>
            </a:lvl4pPr>
            <a:lvl5pPr marL="2074545" indent="-296545" algn="ctr">
              <a:spcBef>
                <a:spcPts val="0"/>
              </a:spcBef>
              <a:defRPr sz="2400"/>
            </a:lvl5pPr>
          </a:lstStyle>
          <a:p>
            <a:r>
              <a:t>正文级别 1</a:t>
            </a:r>
          </a:p>
          <a:p>
            <a:pPr lvl="1"/>
            <a:r>
              <a:t>正文级别 2</a:t>
            </a:r>
          </a:p>
          <a:p>
            <a:pPr lvl="2"/>
            <a:r>
              <a:t>正文级别 3</a:t>
            </a:r>
          </a:p>
          <a:p>
            <a:pPr lvl="3"/>
            <a:r>
              <a:t>正文级别 4</a:t>
            </a:r>
          </a:p>
          <a:p>
            <a:pPr lvl="4"/>
            <a:r>
              <a:t>正文级别 5</a:t>
            </a:r>
          </a:p>
        </p:txBody>
      </p:sp>
      <p:sp>
        <p:nvSpPr>
          <p:cNvPr id="94" name="Shape 94"/>
          <p:cNvSpPr>
            <a:spLocks noGrp="1"/>
          </p:cNvSpPr>
          <p:nvPr>
            <p:ph type="body" sz="quarter" idx="13"/>
          </p:nvPr>
        </p:nvSpPr>
        <p:spPr>
          <a:xfrm>
            <a:off x="1270000" y="4222748"/>
            <a:ext cx="10464800" cy="774705"/>
          </a:xfrm>
          <a:prstGeom prst="rect">
            <a:avLst/>
          </a:prstGeom>
        </p:spPr>
        <p:txBody>
          <a:bodyPr/>
          <a:lstStyle/>
          <a:p>
            <a:endParaRPr/>
          </a:p>
        </p:txBody>
      </p:sp>
      <p:sp>
        <p:nvSpPr>
          <p:cNvPr id="95" name="Shape 95"/>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p:spPr>
        <p:txBody>
          <a:bodyPr lIns="50800" tIns="50800" rIns="50800" bIns="50800" anchor="ctr">
            <a:normAutofit/>
          </a:bodyPr>
          <a:lstStyle/>
          <a:p>
            <a:r>
              <a:t>标题文本</a:t>
            </a:r>
          </a:p>
        </p:txBody>
      </p:sp>
      <p:sp>
        <p:nvSpPr>
          <p:cNvPr id="3" name="Shape 3"/>
          <p:cNvSpPr>
            <a:spLocks noGrp="1"/>
          </p:cNvSpPr>
          <p:nvPr>
            <p:ph type="body" idx="1"/>
          </p:nvPr>
        </p:nvSpPr>
        <p:spPr>
          <a:xfrm>
            <a:off x="952500" y="2603500"/>
            <a:ext cx="11099800" cy="62865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atin typeface="Helvetica Light"/>
                <a:ea typeface="Helvetica Light"/>
                <a:cs typeface="Helvetica Light"/>
                <a:sym typeface="Helvetica Light"/>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60" r:id="rId4"/>
  </p:sldLayoutIdLst>
  <p:transition spd="med"/>
  <p:txStyles>
    <p:titleStyle>
      <a:lvl1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1pPr>
      <a:lvl2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2pPr>
      <a:lvl3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3pPr>
      <a:lvl4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4pPr>
      <a:lvl5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5pPr>
      <a:lvl6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6pPr>
      <a:lvl7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7pPr>
      <a:lvl8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8pPr>
      <a:lvl9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1pPr>
      <a:lvl2pPr marL="8890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2pPr>
      <a:lvl3pPr marL="13335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3pPr>
      <a:lvl4pPr marL="17780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4pPr>
      <a:lvl5pPr marL="22225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5pPr>
      <a:lvl6pPr marL="26670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6pPr>
      <a:lvl7pPr marL="31115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7pPr>
      <a:lvl8pPr marL="35560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8pPr>
      <a:lvl9pPr marL="40005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9pPr>
    </p:bodyStyle>
    <p:otherStyle>
      <a:lvl1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1pPr>
      <a:lvl2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2pPr>
      <a:lvl3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3pPr>
      <a:lvl4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4pPr>
      <a:lvl5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5pPr>
      <a:lvl6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6pPr>
      <a:lvl7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7pPr>
      <a:lvl8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8pPr>
      <a:lvl9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p:nvPr/>
        </p:nvSpPr>
        <p:spPr>
          <a:xfrm>
            <a:off x="-38100" y="-44450"/>
            <a:ext cx="13080365" cy="491236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latin typeface="Helvetica Light"/>
                <a:ea typeface="Helvetica Light"/>
                <a:cs typeface="Helvetica Light"/>
                <a:sym typeface="Helvetica Light"/>
              </a:defRPr>
            </a:pPr>
            <a:endParaRPr/>
          </a:p>
        </p:txBody>
      </p:sp>
      <p:pic>
        <p:nvPicPr>
          <p:cNvPr id="120" name="image1.jpeg"/>
          <p:cNvPicPr>
            <a:picLocks noChangeAspect="1"/>
          </p:cNvPicPr>
          <p:nvPr/>
        </p:nvPicPr>
        <p:blipFill>
          <a:blip r:embed="rId2">
            <a:alphaModFix amt="10000"/>
          </a:blip>
          <a:srcRect l="8041" t="1248"/>
          <a:stretch>
            <a:fillRect/>
          </a:stretch>
        </p:blipFill>
        <p:spPr>
          <a:xfrm>
            <a:off x="-38100" y="-166370"/>
            <a:ext cx="13079730" cy="9963150"/>
          </a:xfrm>
          <a:prstGeom prst="rect">
            <a:avLst/>
          </a:prstGeom>
          <a:ln w="12700">
            <a:miter lim="400000"/>
            <a:headEnd/>
            <a:tailEnd/>
          </a:ln>
          <a:effectLst>
            <a:outerShdw blurRad="38100" dist="25400" dir="5400000" rotWithShape="0">
              <a:srgbClr val="000000">
                <a:alpha val="50000"/>
              </a:srgbClr>
            </a:outerShdw>
          </a:effectLst>
        </p:spPr>
      </p:pic>
      <p:sp>
        <p:nvSpPr>
          <p:cNvPr id="121" name="Shape 121"/>
          <p:cNvSpPr/>
          <p:nvPr/>
        </p:nvSpPr>
        <p:spPr>
          <a:xfrm>
            <a:off x="1043136" y="3773635"/>
            <a:ext cx="2206328" cy="2206331"/>
          </a:xfrm>
          <a:prstGeom prst="ellipse">
            <a:avLst/>
          </a:prstGeom>
          <a:solidFill>
            <a:srgbClr val="FFFFFF"/>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22" name="Shape 122"/>
          <p:cNvSpPr/>
          <p:nvPr/>
        </p:nvSpPr>
        <p:spPr>
          <a:xfrm>
            <a:off x="1200150" y="3930650"/>
            <a:ext cx="1892300" cy="1892300"/>
          </a:xfrm>
          <a:prstGeom prst="ellipse">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pic>
        <p:nvPicPr>
          <p:cNvPr id="123" name="image1.png"/>
          <p:cNvPicPr>
            <a:picLocks noChangeAspect="1"/>
          </p:cNvPicPr>
          <p:nvPr/>
        </p:nvPicPr>
        <p:blipFill>
          <a:blip r:embed="rId3" cstate="print"/>
          <a:srcRect l="1" t="5"/>
          <a:stretch>
            <a:fillRect/>
          </a:stretch>
        </p:blipFill>
        <p:spPr>
          <a:xfrm>
            <a:off x="1412377" y="4420691"/>
            <a:ext cx="1487457" cy="105605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9579"/>
                </a:lnTo>
                <a:cubicBezTo>
                  <a:pt x="343" y="20284"/>
                  <a:pt x="731" y="20953"/>
                  <a:pt x="1153" y="21600"/>
                </a:cubicBezTo>
                <a:lnTo>
                  <a:pt x="20159" y="21600"/>
                </a:lnTo>
                <a:cubicBezTo>
                  <a:pt x="20704" y="20765"/>
                  <a:pt x="21187" y="19885"/>
                  <a:pt x="21600" y="18954"/>
                </a:cubicBezTo>
                <a:lnTo>
                  <a:pt x="21600" y="0"/>
                </a:lnTo>
                <a:lnTo>
                  <a:pt x="0" y="0"/>
                </a:lnTo>
                <a:close/>
              </a:path>
            </a:pathLst>
          </a:custGeom>
          <a:ln w="12700">
            <a:miter lim="400000"/>
            <a:headEnd/>
            <a:tailEnd/>
          </a:ln>
          <a:effectLst>
            <a:outerShdw blurRad="38100" dist="25400" dir="5400000" rotWithShape="0">
              <a:srgbClr val="000000">
                <a:alpha val="50000"/>
              </a:srgbClr>
            </a:outerShdw>
          </a:effectLst>
        </p:spPr>
      </p:pic>
      <p:sp>
        <p:nvSpPr>
          <p:cNvPr id="124" name="Shape 124"/>
          <p:cNvSpPr/>
          <p:nvPr/>
        </p:nvSpPr>
        <p:spPr>
          <a:xfrm>
            <a:off x="1001674" y="1447776"/>
            <a:ext cx="11001452" cy="1641475"/>
          </a:xfrm>
          <a:prstGeom prst="rect">
            <a:avLst/>
          </a:prstGeom>
          <a:ln w="12700">
            <a:miter lim="400000"/>
          </a:ln>
        </p:spPr>
        <p:txBody>
          <a:bodyPr wrap="square" lIns="50800" tIns="50800" rIns="50800" bIns="50800" anchor="ctr">
            <a:spAutoFit/>
          </a:bodyPr>
          <a:lstStyle>
            <a:lvl1pPr algn="l">
              <a:defRPr sz="10000">
                <a:solidFill>
                  <a:schemeClr val="accent5"/>
                </a:solidFill>
                <a:latin typeface="Arial Black" panose="020B0A04020102020204"/>
                <a:ea typeface="Arial Black" panose="020B0A04020102020204"/>
                <a:cs typeface="Arial Black" panose="020B0A04020102020204"/>
                <a:sym typeface="Arial Black" panose="020B0A04020102020204"/>
              </a:defRPr>
            </a:lvl1pPr>
          </a:lstStyle>
          <a:p>
            <a:r>
              <a:rPr lang="en-US" altLang="zh-CN" dirty="0" err="1" smtClean="0"/>
              <a:t>MySQL</a:t>
            </a:r>
            <a:r>
              <a:rPr lang="en-US" altLang="zh-CN" dirty="0" smtClean="0"/>
              <a:t> </a:t>
            </a:r>
            <a:r>
              <a:rPr lang="zh-CN" altLang="en-US" dirty="0" smtClean="0"/>
              <a:t>基本管理</a:t>
            </a:r>
            <a:endParaRPr dirty="0"/>
          </a:p>
        </p:txBody>
      </p:sp>
      <p:sp>
        <p:nvSpPr>
          <p:cNvPr id="125" name="Shape 125"/>
          <p:cNvSpPr/>
          <p:nvPr/>
        </p:nvSpPr>
        <p:spPr>
          <a:xfrm>
            <a:off x="4085603" y="4946650"/>
            <a:ext cx="8179349" cy="2318583"/>
          </a:xfrm>
          <a:prstGeom prst="rect">
            <a:avLst/>
          </a:prstGeom>
          <a:ln w="12700">
            <a:miter lim="400000"/>
          </a:ln>
        </p:spPr>
        <p:txBody>
          <a:bodyPr lIns="50800" tIns="50800" rIns="50800" bIns="50800" anchor="ctr">
            <a:spAutoFit/>
          </a:bodyPr>
          <a:lstStyle>
            <a:lvl1pPr algn="l">
              <a:lnSpc>
                <a:spcPct val="200000"/>
              </a:lnSpc>
              <a:defRPr>
                <a:latin typeface="Adobe 黑体 Std R"/>
                <a:ea typeface="Adobe 黑体 Std R"/>
                <a:cs typeface="Adobe 黑体 Std R"/>
                <a:sym typeface="Adobe 黑体 Std R"/>
              </a:defRPr>
            </a:lvl1pPr>
          </a:lstStyle>
          <a:p>
            <a:endParaRPr lang="en-US" altLang="zh-CN" dirty="0" smtClean="0"/>
          </a:p>
          <a:p>
            <a:r>
              <a:rPr lang="en-US" dirty="0" smtClean="0"/>
              <a:t>							</a:t>
            </a:r>
            <a:r>
              <a:rPr lang="en-US" smtClean="0"/>
              <a:t>	</a:t>
            </a:r>
            <a:endParaRPr dirty="0"/>
          </a:p>
        </p:txBody>
      </p:sp>
      <p:sp>
        <p:nvSpPr>
          <p:cNvPr id="126" name="Shape 126"/>
          <p:cNvSpPr/>
          <p:nvPr/>
        </p:nvSpPr>
        <p:spPr>
          <a:xfrm>
            <a:off x="4060327" y="5583980"/>
            <a:ext cx="5794777" cy="865886"/>
          </a:xfrm>
          <a:prstGeom prst="rect">
            <a:avLst/>
          </a:prstGeom>
          <a:ln w="12700">
            <a:miter lim="400000"/>
          </a:ln>
        </p:spPr>
        <p:txBody>
          <a:bodyPr lIns="50800" tIns="50800" rIns="50800" bIns="50800">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Tree>
  </p:cSld>
  <p:clrMapOvr>
    <a:masterClrMapping/>
  </p:clrMapOvr>
  <p:transition spd="med"/>
  <p:timing>
    <p:tnLst>
      <p:par>
        <p:cTn id="1" dur="indefinite" restart="never" fill="hold"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6" name="TextBox 15"/>
          <p:cNvSpPr txBox="1"/>
          <p:nvPr/>
        </p:nvSpPr>
        <p:spPr>
          <a:xfrm>
            <a:off x="430170" y="1947842"/>
            <a:ext cx="1042994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7" name="TextBox 16"/>
          <p:cNvSpPr txBox="1"/>
          <p:nvPr/>
        </p:nvSpPr>
        <p:spPr>
          <a:xfrm>
            <a:off x="644484" y="519082"/>
            <a:ext cx="9715568" cy="5950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3200" dirty="0" err="1" smtClean="0"/>
              <a:t>MySQL</a:t>
            </a:r>
            <a:r>
              <a:rPr lang="zh-CN" altLang="en-US" sz="3200" dirty="0" smtClean="0"/>
              <a:t>的初始化配置文件（</a:t>
            </a:r>
            <a:r>
              <a:rPr lang="en-US" altLang="zh-CN" sz="3200" dirty="0" smtClean="0"/>
              <a:t>2</a:t>
            </a:r>
            <a:r>
              <a:rPr lang="zh-CN" altLang="en-US" sz="3200" dirty="0" smtClean="0"/>
              <a:t>）</a:t>
            </a:r>
            <a:r>
              <a:rPr lang="en-US" altLang="zh-CN" sz="3200" dirty="0" smtClean="0"/>
              <a:t>——</a:t>
            </a:r>
            <a:r>
              <a:rPr lang="zh-CN" altLang="en-US" sz="3200" dirty="0" smtClean="0"/>
              <a:t>配置标签分类</a:t>
            </a:r>
            <a:endParaRPr lang="zh-CN" altLang="en-US" sz="3200" dirty="0"/>
          </a:p>
        </p:txBody>
      </p:sp>
      <p:pic>
        <p:nvPicPr>
          <p:cNvPr id="3074" name="Picture 2"/>
          <p:cNvPicPr>
            <a:picLocks noChangeAspect="1" noChangeArrowheads="1"/>
          </p:cNvPicPr>
          <p:nvPr/>
        </p:nvPicPr>
        <p:blipFill>
          <a:blip r:embed="rId6"/>
          <a:srcRect/>
          <a:stretch>
            <a:fillRect/>
          </a:stretch>
        </p:blipFill>
        <p:spPr bwMode="auto">
          <a:xfrm>
            <a:off x="921005" y="1804966"/>
            <a:ext cx="10081989" cy="678661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6" name="TextBox 15"/>
          <p:cNvSpPr txBox="1"/>
          <p:nvPr/>
        </p:nvSpPr>
        <p:spPr>
          <a:xfrm>
            <a:off x="430170" y="1947842"/>
            <a:ext cx="1042994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7" name="TextBox 16"/>
          <p:cNvSpPr txBox="1"/>
          <p:nvPr/>
        </p:nvSpPr>
        <p:spPr>
          <a:xfrm>
            <a:off x="644484" y="519082"/>
            <a:ext cx="9715568" cy="96436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800" dirty="0" err="1" smtClean="0"/>
              <a:t>MySQL</a:t>
            </a:r>
            <a:r>
              <a:rPr lang="zh-CN" altLang="en-US" sz="2800" dirty="0" smtClean="0"/>
              <a:t>的初始化配置文件（</a:t>
            </a:r>
            <a:r>
              <a:rPr lang="en-US" altLang="zh-CN" sz="2800" dirty="0" smtClean="0"/>
              <a:t>3</a:t>
            </a:r>
            <a:r>
              <a:rPr lang="zh-CN" altLang="en-US" sz="2800" dirty="0" smtClean="0"/>
              <a:t>）</a:t>
            </a:r>
            <a:r>
              <a:rPr lang="en-US" altLang="zh-CN" sz="2800" dirty="0" smtClean="0"/>
              <a:t>——</a:t>
            </a:r>
            <a:r>
              <a:rPr lang="en-US" altLang="zh-CN" sz="2800" dirty="0" err="1" smtClean="0"/>
              <a:t>mysqld</a:t>
            </a:r>
            <a:r>
              <a:rPr lang="zh-CN" altLang="en-US" sz="2800" dirty="0" smtClean="0"/>
              <a:t>常用配置信息</a:t>
            </a:r>
          </a:p>
          <a:p>
            <a:pPr algn="l"/>
            <a:endParaRPr lang="zh-CN" altLang="en-US" sz="2800" dirty="0"/>
          </a:p>
        </p:txBody>
      </p:sp>
      <p:pic>
        <p:nvPicPr>
          <p:cNvPr id="4098" name="Picture 2"/>
          <p:cNvPicPr>
            <a:picLocks noChangeAspect="1" noChangeArrowheads="1"/>
          </p:cNvPicPr>
          <p:nvPr/>
        </p:nvPicPr>
        <p:blipFill>
          <a:blip r:embed="rId5"/>
          <a:srcRect/>
          <a:stretch>
            <a:fillRect/>
          </a:stretch>
        </p:blipFill>
        <p:spPr bwMode="auto">
          <a:xfrm>
            <a:off x="1430302" y="1519214"/>
            <a:ext cx="7956901" cy="7000924"/>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6" name="TextBox 15"/>
          <p:cNvSpPr txBox="1"/>
          <p:nvPr/>
        </p:nvSpPr>
        <p:spPr>
          <a:xfrm>
            <a:off x="430170" y="1947842"/>
            <a:ext cx="1042994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7" name="TextBox 16"/>
          <p:cNvSpPr txBox="1"/>
          <p:nvPr/>
        </p:nvSpPr>
        <p:spPr>
          <a:xfrm>
            <a:off x="644484" y="447644"/>
            <a:ext cx="9715568" cy="96436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800" dirty="0" err="1" smtClean="0"/>
              <a:t>MySQL</a:t>
            </a:r>
            <a:r>
              <a:rPr lang="zh-CN" altLang="en-US" sz="2800" dirty="0" smtClean="0"/>
              <a:t>的初始化配置文件（</a:t>
            </a:r>
            <a:r>
              <a:rPr lang="en-US" altLang="zh-CN" sz="2800" dirty="0" smtClean="0"/>
              <a:t>4)——</a:t>
            </a:r>
            <a:r>
              <a:rPr lang="zh-CN" altLang="en-US" sz="2800" dirty="0" smtClean="0"/>
              <a:t>编写配置文件</a:t>
            </a:r>
          </a:p>
          <a:p>
            <a:pPr algn="l"/>
            <a:endParaRPr lang="zh-CN" altLang="en-US" sz="2800" dirty="0"/>
          </a:p>
        </p:txBody>
      </p:sp>
      <p:sp>
        <p:nvSpPr>
          <p:cNvPr id="19" name="TextBox 18"/>
          <p:cNvSpPr txBox="1"/>
          <p:nvPr/>
        </p:nvSpPr>
        <p:spPr>
          <a:xfrm>
            <a:off x="644484" y="1662090"/>
            <a:ext cx="10215634" cy="121058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sym typeface="Arial" charset="0"/>
              </a:rPr>
              <a:t>选项文件中组的简短示例：</a:t>
            </a:r>
          </a:p>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20" name="Rectangle 2051"/>
          <p:cNvSpPr>
            <a:spLocks noChangeArrowheads="1"/>
          </p:cNvSpPr>
          <p:nvPr/>
        </p:nvSpPr>
        <p:spPr bwMode="auto">
          <a:xfrm>
            <a:off x="609600" y="2805098"/>
            <a:ext cx="10393394" cy="4286280"/>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p>
            <a:pPr lvl="2" algn="l" hangingPunct="1">
              <a:spcBef>
                <a:spcPts val="1200"/>
              </a:spcBef>
            </a:pPr>
            <a:r>
              <a:rPr lang="en-US" altLang="zh-CN" b="1" dirty="0" smtClean="0">
                <a:solidFill>
                  <a:srgbClr val="FF0000"/>
                </a:solidFill>
                <a:latin typeface="Courier New" pitchFamily="49" charset="0"/>
                <a:ea typeface="宋体" charset="-122"/>
                <a:cs typeface="Courier New" pitchFamily="49" charset="0"/>
              </a:rPr>
              <a:t>[</a:t>
            </a:r>
            <a:r>
              <a:rPr lang="en-US" altLang="zh-CN" b="1" dirty="0" err="1" smtClean="0">
                <a:solidFill>
                  <a:srgbClr val="FF0000"/>
                </a:solidFill>
                <a:latin typeface="Courier New" pitchFamily="49" charset="0"/>
                <a:ea typeface="宋体" charset="-122"/>
                <a:cs typeface="Courier New" pitchFamily="49" charset="0"/>
              </a:rPr>
              <a:t>mysqld</a:t>
            </a:r>
            <a:r>
              <a:rPr lang="en-US" altLang="zh-CN" b="1" dirty="0" smtClean="0">
                <a:solidFill>
                  <a:srgbClr val="FF0000"/>
                </a:solidFill>
                <a:latin typeface="Courier New" pitchFamily="49" charset="0"/>
                <a:ea typeface="宋体" charset="-122"/>
                <a:cs typeface="Courier New" pitchFamily="49" charset="0"/>
              </a:rPr>
              <a:t>]</a:t>
            </a:r>
          </a:p>
          <a:p>
            <a:pPr lvl="2" algn="l" hangingPunct="1"/>
            <a:r>
              <a:rPr lang="en-US" altLang="zh-CN" dirty="0" err="1" smtClean="0">
                <a:latin typeface="Courier New" pitchFamily="49" charset="0"/>
                <a:ea typeface="宋体" charset="-122"/>
                <a:cs typeface="Courier New" pitchFamily="49" charset="0"/>
              </a:rPr>
              <a:t>Basedir</a:t>
            </a:r>
            <a:r>
              <a:rPr lang="en-US" altLang="zh-CN" dirty="0" smtClean="0">
                <a:latin typeface="Courier New" pitchFamily="49" charset="0"/>
                <a:ea typeface="宋体" charset="-122"/>
                <a:cs typeface="Courier New" pitchFamily="49" charset="0"/>
              </a:rPr>
              <a:t>=…</a:t>
            </a:r>
          </a:p>
          <a:p>
            <a:pPr lvl="2" algn="l" hangingPunct="1"/>
            <a:r>
              <a:rPr lang="en-US" altLang="zh-CN" dirty="0" err="1" smtClean="0">
                <a:latin typeface="Courier New" pitchFamily="49" charset="0"/>
                <a:ea typeface="宋体" charset="-122"/>
                <a:cs typeface="Courier New" pitchFamily="49" charset="0"/>
              </a:rPr>
              <a:t>Datadir</a:t>
            </a:r>
            <a:r>
              <a:rPr lang="en-US" altLang="zh-CN" dirty="0" smtClean="0">
                <a:latin typeface="Courier New" pitchFamily="49" charset="0"/>
                <a:ea typeface="宋体" charset="-122"/>
                <a:cs typeface="Courier New" pitchFamily="49" charset="0"/>
              </a:rPr>
              <a:t>=…</a:t>
            </a:r>
          </a:p>
          <a:p>
            <a:pPr lvl="2" algn="l" hangingPunct="1"/>
            <a:endParaRPr lang="en-US" altLang="zh-CN" dirty="0" smtClean="0">
              <a:latin typeface="Courier New" pitchFamily="49" charset="0"/>
              <a:ea typeface="宋体" charset="-122"/>
              <a:cs typeface="Courier New" pitchFamily="49" charset="0"/>
            </a:endParaRPr>
          </a:p>
          <a:p>
            <a:pPr lvl="2" algn="l" hangingPunct="1"/>
            <a:r>
              <a:rPr lang="en-US" altLang="zh-CN" b="1" dirty="0" smtClean="0">
                <a:solidFill>
                  <a:srgbClr val="FF0000"/>
                </a:solidFill>
                <a:latin typeface="Courier New" pitchFamily="49" charset="0"/>
                <a:ea typeface="宋体" charset="-122"/>
                <a:cs typeface="Courier New" pitchFamily="49" charset="0"/>
              </a:rPr>
              <a:t>[</a:t>
            </a:r>
            <a:r>
              <a:rPr lang="en-US" altLang="zh-CN" b="1" dirty="0" err="1" smtClean="0">
                <a:solidFill>
                  <a:srgbClr val="FF0000"/>
                </a:solidFill>
                <a:latin typeface="Courier New" pitchFamily="49" charset="0"/>
                <a:ea typeface="宋体" charset="-122"/>
                <a:cs typeface="Courier New" pitchFamily="49" charset="0"/>
              </a:rPr>
              <a:t>mysql</a:t>
            </a:r>
            <a:r>
              <a:rPr lang="en-US" altLang="zh-CN" b="1" dirty="0" smtClean="0">
                <a:solidFill>
                  <a:srgbClr val="FF0000"/>
                </a:solidFill>
                <a:latin typeface="Courier New" pitchFamily="49" charset="0"/>
                <a:ea typeface="宋体" charset="-122"/>
                <a:cs typeface="Courier New" pitchFamily="49" charset="0"/>
              </a:rPr>
              <a:t>]</a:t>
            </a:r>
          </a:p>
          <a:p>
            <a:pPr lvl="2" algn="l" hangingPunct="1"/>
            <a:r>
              <a:rPr lang="en-US" altLang="zh-CN" dirty="0" smtClean="0">
                <a:latin typeface="Courier New" pitchFamily="49" charset="0"/>
                <a:ea typeface="宋体" charset="-122"/>
                <a:cs typeface="Courier New" pitchFamily="49" charset="0"/>
              </a:rPr>
              <a:t>Socket=…</a:t>
            </a: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6" name="TextBox 15"/>
          <p:cNvSpPr txBox="1"/>
          <p:nvPr/>
        </p:nvSpPr>
        <p:spPr>
          <a:xfrm>
            <a:off x="430170" y="1590652"/>
            <a:ext cx="1042994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7" name="TextBox 16"/>
          <p:cNvSpPr txBox="1"/>
          <p:nvPr/>
        </p:nvSpPr>
        <p:spPr>
          <a:xfrm>
            <a:off x="644484" y="519082"/>
            <a:ext cx="9715568" cy="47192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400" dirty="0" err="1" smtClean="0"/>
              <a:t>MySQL</a:t>
            </a:r>
            <a:r>
              <a:rPr lang="zh-CN" altLang="en-US" sz="2400" dirty="0" smtClean="0"/>
              <a:t>的初始化配置文件（</a:t>
            </a:r>
            <a:r>
              <a:rPr lang="en-US" altLang="zh-CN" sz="2400" dirty="0" smtClean="0"/>
              <a:t>4</a:t>
            </a:r>
            <a:r>
              <a:rPr lang="zh-CN" altLang="en-US" sz="2400" dirty="0" smtClean="0"/>
              <a:t>）</a:t>
            </a:r>
            <a:r>
              <a:rPr lang="en-US" altLang="zh-CN" sz="2400" dirty="0" smtClean="0"/>
              <a:t>——</a:t>
            </a:r>
            <a:r>
              <a:rPr lang="zh-CN" altLang="en-US" sz="2400" dirty="0" smtClean="0"/>
              <a:t>配置文件读取顺序</a:t>
            </a:r>
          </a:p>
        </p:txBody>
      </p:sp>
      <p:sp>
        <p:nvSpPr>
          <p:cNvPr id="29" name="TextBox 28"/>
          <p:cNvSpPr txBox="1"/>
          <p:nvPr/>
        </p:nvSpPr>
        <p:spPr>
          <a:xfrm>
            <a:off x="215856" y="5948370"/>
            <a:ext cx="12358774" cy="259558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sz="2400" b="1" dirty="0" smtClean="0">
                <a:latin typeface="黑体" pitchFamily="49" charset="-122"/>
                <a:ea typeface="黑体" pitchFamily="49" charset="-122"/>
              </a:rPr>
              <a:t>注：假设</a:t>
            </a:r>
            <a:r>
              <a:rPr lang="en-US" altLang="zh-CN" sz="2400" b="1" dirty="0" smtClean="0">
                <a:latin typeface="黑体" pitchFamily="49" charset="-122"/>
                <a:ea typeface="黑体" pitchFamily="49" charset="-122"/>
              </a:rPr>
              <a:t>4</a:t>
            </a:r>
            <a:r>
              <a:rPr lang="zh-CN" altLang="en-US" sz="2400" b="1" dirty="0" smtClean="0">
                <a:latin typeface="黑体" pitchFamily="49" charset="-122"/>
                <a:ea typeface="黑体" pitchFamily="49" charset="-122"/>
              </a:rPr>
              <a:t>个配置文件都存在，同时使用</a:t>
            </a:r>
            <a:r>
              <a:rPr lang="en-US" altLang="zh-CN" sz="2400" b="1" dirty="0" smtClean="0">
                <a:latin typeface="黑体" pitchFamily="49" charset="-122"/>
                <a:ea typeface="黑体" pitchFamily="49" charset="-122"/>
              </a:rPr>
              <a:t>--defaults-extra-file</a:t>
            </a:r>
            <a:r>
              <a:rPr lang="zh-CN" altLang="en-US" sz="2400" b="1" dirty="0" smtClean="0">
                <a:latin typeface="黑体" pitchFamily="49" charset="-122"/>
                <a:ea typeface="黑体" pitchFamily="49" charset="-122"/>
              </a:rPr>
              <a:t>指定了参数文件，如果这时有一个 </a:t>
            </a:r>
            <a:r>
              <a:rPr lang="en-US" altLang="zh-CN" sz="2400" b="1" dirty="0" smtClean="0">
                <a:latin typeface="黑体" pitchFamily="49" charset="-122"/>
                <a:ea typeface="黑体" pitchFamily="49" charset="-122"/>
              </a:rPr>
              <a:t>"</a:t>
            </a:r>
            <a:r>
              <a:rPr lang="zh-CN" altLang="en-US" sz="2400" b="1" dirty="0" smtClean="0">
                <a:latin typeface="黑体" pitchFamily="49" charset="-122"/>
                <a:ea typeface="黑体" pitchFamily="49" charset="-122"/>
              </a:rPr>
              <a:t>参数变量</a:t>
            </a:r>
            <a:r>
              <a:rPr lang="en-US" altLang="zh-CN" sz="2400" b="1" dirty="0" smtClean="0">
                <a:latin typeface="黑体" pitchFamily="49" charset="-122"/>
                <a:ea typeface="黑体" pitchFamily="49" charset="-122"/>
              </a:rPr>
              <a:t>"</a:t>
            </a:r>
            <a:r>
              <a:rPr lang="zh-CN" altLang="en-US" sz="2400" b="1" dirty="0" smtClean="0">
                <a:latin typeface="黑体" pitchFamily="49" charset="-122"/>
                <a:ea typeface="黑体" pitchFamily="49" charset="-122"/>
              </a:rPr>
              <a:t>在</a:t>
            </a:r>
            <a:r>
              <a:rPr lang="en-US" altLang="zh-CN" sz="2400" b="1" dirty="0" smtClean="0">
                <a:latin typeface="黑体" pitchFamily="49" charset="-122"/>
                <a:ea typeface="黑体" pitchFamily="49" charset="-122"/>
              </a:rPr>
              <a:t>5</a:t>
            </a:r>
            <a:r>
              <a:rPr lang="zh-CN" altLang="en-US" sz="2400" b="1" dirty="0" smtClean="0">
                <a:latin typeface="黑体" pitchFamily="49" charset="-122"/>
                <a:ea typeface="黑体" pitchFamily="49" charset="-122"/>
              </a:rPr>
              <a:t>个配置文件中都出现了，那么后面的配置文件中的参数变量值会</a:t>
            </a:r>
            <a:r>
              <a:rPr lang="zh-CN" altLang="en-US" sz="2400" b="1" i="1" dirty="0" smtClean="0">
                <a:solidFill>
                  <a:srgbClr val="FF0000"/>
                </a:solidFill>
                <a:latin typeface="黑体" pitchFamily="49" charset="-122"/>
                <a:ea typeface="黑体" pitchFamily="49" charset="-122"/>
              </a:rPr>
              <a:t>覆盖</a:t>
            </a:r>
            <a:r>
              <a:rPr lang="zh-CN" altLang="en-US" sz="2400" b="1" dirty="0" smtClean="0">
                <a:latin typeface="黑体" pitchFamily="49" charset="-122"/>
                <a:ea typeface="黑体" pitchFamily="49" charset="-122"/>
              </a:rPr>
              <a:t>前面配置文件中的参数变量值，就是说会使用</a:t>
            </a:r>
            <a:r>
              <a:rPr lang="en-US" altLang="zh-CN" sz="2400" b="1" dirty="0" smtClean="0">
                <a:latin typeface="黑体" pitchFamily="49" charset="-122"/>
                <a:ea typeface="黑体" pitchFamily="49" charset="-122"/>
              </a:rPr>
              <a:t>~/.</a:t>
            </a:r>
            <a:r>
              <a:rPr lang="en-US" altLang="zh-CN" sz="2400" b="1" dirty="0" err="1" smtClean="0">
                <a:latin typeface="黑体" pitchFamily="49" charset="-122"/>
                <a:ea typeface="黑体" pitchFamily="49" charset="-122"/>
              </a:rPr>
              <a:t>my.cnf</a:t>
            </a:r>
            <a:r>
              <a:rPr lang="zh-CN" altLang="en-US" sz="2400" b="1" dirty="0" smtClean="0">
                <a:latin typeface="黑体" pitchFamily="49" charset="-122"/>
                <a:ea typeface="黑体" pitchFamily="49" charset="-122"/>
              </a:rPr>
              <a:t>中设置的值</a:t>
            </a:r>
            <a:endParaRPr lang="en-US" altLang="zh-CN" sz="2400" b="1" dirty="0" smtClean="0">
              <a:latin typeface="黑体" pitchFamily="49" charset="-122"/>
              <a:ea typeface="黑体" pitchFamily="49" charset="-122"/>
            </a:endParaRPr>
          </a:p>
          <a:p>
            <a:pPr algn="l"/>
            <a:r>
              <a:rPr lang="zh-CN" altLang="en-US" sz="2400" b="1" dirty="0" smtClean="0">
                <a:latin typeface="黑体" pitchFamily="49" charset="-122"/>
                <a:ea typeface="黑体" pitchFamily="49" charset="-122"/>
              </a:rPr>
              <a:t>*****注意*****</a:t>
            </a:r>
            <a:endParaRPr lang="zh-CN" altLang="en-US" sz="2400" dirty="0" smtClean="0">
              <a:latin typeface="黑体" pitchFamily="49" charset="-122"/>
              <a:ea typeface="黑体" pitchFamily="49" charset="-122"/>
            </a:endParaRPr>
          </a:p>
          <a:p>
            <a:pPr algn="l"/>
            <a:r>
              <a:rPr lang="zh-CN" altLang="en-US" sz="2400" dirty="0" smtClean="0">
                <a:latin typeface="黑体" pitchFamily="49" charset="-122"/>
                <a:ea typeface="黑体" pitchFamily="49" charset="-122"/>
              </a:rPr>
              <a:t>   </a:t>
            </a:r>
            <a:r>
              <a:rPr lang="zh-CN" altLang="en-US" sz="2400" b="1" dirty="0" smtClean="0">
                <a:solidFill>
                  <a:srgbClr val="FF0000"/>
                </a:solidFill>
                <a:latin typeface="黑体" pitchFamily="49" charset="-122"/>
                <a:ea typeface="黑体" pitchFamily="49" charset="-122"/>
              </a:rPr>
              <a:t>如果使用</a:t>
            </a:r>
            <a:r>
              <a:rPr lang="en-US" altLang="zh-CN" sz="2400" b="1" dirty="0" smtClean="0">
                <a:solidFill>
                  <a:srgbClr val="FF0000"/>
                </a:solidFill>
                <a:latin typeface="黑体" pitchFamily="49" charset="-122"/>
                <a:ea typeface="黑体" pitchFamily="49" charset="-122"/>
              </a:rPr>
              <a:t>./bin/mysqld_safe </a:t>
            </a:r>
            <a:r>
              <a:rPr lang="zh-CN" altLang="en-US" sz="2400" b="1" dirty="0" smtClean="0">
                <a:solidFill>
                  <a:srgbClr val="FF0000"/>
                </a:solidFill>
                <a:latin typeface="黑体" pitchFamily="49" charset="-122"/>
                <a:ea typeface="黑体" pitchFamily="49" charset="-122"/>
              </a:rPr>
              <a:t>守护进程启动</a:t>
            </a:r>
            <a:r>
              <a:rPr lang="en-US" altLang="zh-CN" sz="2400" b="1" dirty="0" err="1" smtClean="0">
                <a:solidFill>
                  <a:srgbClr val="FF0000"/>
                </a:solidFill>
                <a:latin typeface="黑体" pitchFamily="49" charset="-122"/>
                <a:ea typeface="黑体" pitchFamily="49" charset="-122"/>
              </a:rPr>
              <a:t>mysql</a:t>
            </a:r>
            <a:r>
              <a:rPr lang="zh-CN" altLang="en-US" sz="2400" b="1" dirty="0" smtClean="0">
                <a:solidFill>
                  <a:srgbClr val="FF0000"/>
                </a:solidFill>
                <a:latin typeface="黑体" pitchFamily="49" charset="-122"/>
                <a:ea typeface="黑体" pitchFamily="49" charset="-122"/>
              </a:rPr>
              <a:t>数据库时，使用了 </a:t>
            </a:r>
            <a:r>
              <a:rPr lang="en-US" altLang="zh-CN" sz="2400" b="1" dirty="0" smtClean="0">
                <a:solidFill>
                  <a:srgbClr val="FF0000"/>
                </a:solidFill>
                <a:latin typeface="黑体" pitchFamily="49" charset="-122"/>
                <a:ea typeface="黑体" pitchFamily="49" charset="-122"/>
              </a:rPr>
              <a:t>--defaults-file=&lt;</a:t>
            </a:r>
            <a:r>
              <a:rPr lang="zh-CN" altLang="en-US" sz="2400" b="1" dirty="0" smtClean="0">
                <a:solidFill>
                  <a:srgbClr val="FF0000"/>
                </a:solidFill>
                <a:latin typeface="黑体" pitchFamily="49" charset="-122"/>
                <a:ea typeface="黑体" pitchFamily="49" charset="-122"/>
              </a:rPr>
              <a:t>配置文件的绝对路径</a:t>
            </a:r>
            <a:r>
              <a:rPr lang="en-US" altLang="zh-CN" sz="2400" b="1" dirty="0" smtClean="0">
                <a:solidFill>
                  <a:srgbClr val="FF0000"/>
                </a:solidFill>
                <a:latin typeface="黑体" pitchFamily="49" charset="-122"/>
                <a:ea typeface="黑体" pitchFamily="49" charset="-122"/>
              </a:rPr>
              <a:t>&gt;</a:t>
            </a:r>
            <a:r>
              <a:rPr lang="zh-CN" altLang="en-US" sz="2400" b="1" dirty="0" smtClean="0">
                <a:solidFill>
                  <a:srgbClr val="FF0000"/>
                </a:solidFill>
                <a:latin typeface="黑体" pitchFamily="49" charset="-122"/>
                <a:ea typeface="黑体" pitchFamily="49" charset="-122"/>
              </a:rPr>
              <a:t>参数，这时只会使用这个参数指定的配置文件。</a:t>
            </a:r>
          </a:p>
          <a:p>
            <a:pPr algn="l"/>
            <a:endParaRPr kumimoji="0" lang="zh-CN" altLang="en-US" sz="1800" b="0" i="0" u="none" strike="noStrike" cap="none" spc="0" normalizeH="0" baseline="0" dirty="0">
              <a:ln>
                <a:noFill/>
              </a:ln>
              <a:solidFill>
                <a:srgbClr val="000000"/>
              </a:solidFill>
              <a:effectLst/>
              <a:uFillTx/>
              <a:latin typeface="+mj-lt"/>
              <a:ea typeface="+mj-ea"/>
              <a:cs typeface="+mj-cs"/>
              <a:sym typeface="Helvetica"/>
            </a:endParaRPr>
          </a:p>
        </p:txBody>
      </p:sp>
      <p:pic>
        <p:nvPicPr>
          <p:cNvPr id="1026" name="Picture 2"/>
          <p:cNvPicPr>
            <a:picLocks noChangeAspect="1" noChangeArrowheads="1"/>
          </p:cNvPicPr>
          <p:nvPr/>
        </p:nvPicPr>
        <p:blipFill>
          <a:blip r:embed="rId5"/>
          <a:srcRect/>
          <a:stretch>
            <a:fillRect/>
          </a:stretch>
        </p:blipFill>
        <p:spPr bwMode="auto">
          <a:xfrm>
            <a:off x="1287426" y="1804966"/>
            <a:ext cx="9937819" cy="4000528"/>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6" name="TextBox 15"/>
          <p:cNvSpPr txBox="1"/>
          <p:nvPr/>
        </p:nvSpPr>
        <p:spPr>
          <a:xfrm>
            <a:off x="430170" y="1947842"/>
            <a:ext cx="1042994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48" name="TextBox 47"/>
          <p:cNvSpPr txBox="1"/>
          <p:nvPr/>
        </p:nvSpPr>
        <p:spPr>
          <a:xfrm>
            <a:off x="930236" y="376206"/>
            <a:ext cx="9572692" cy="5950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3200" dirty="0" err="1" smtClean="0"/>
              <a:t>MySQL</a:t>
            </a:r>
            <a:r>
              <a:rPr lang="zh-CN" altLang="en-US" sz="3200" dirty="0" smtClean="0"/>
              <a:t>的初始化配置文件（</a:t>
            </a:r>
            <a:r>
              <a:rPr lang="en-US" altLang="zh-CN" sz="3200" dirty="0" smtClean="0"/>
              <a:t>5</a:t>
            </a:r>
            <a:r>
              <a:rPr lang="zh-CN" altLang="en-US" sz="3200" dirty="0" smtClean="0"/>
              <a:t>）</a:t>
            </a:r>
            <a:r>
              <a:rPr lang="en-US" altLang="zh-CN" sz="3200" dirty="0" smtClean="0"/>
              <a:t>——</a:t>
            </a:r>
            <a:r>
              <a:rPr lang="zh-CN" altLang="en-US" sz="3200" dirty="0" smtClean="0"/>
              <a:t>配置实战例子</a:t>
            </a:r>
            <a:endParaRPr kumimoji="0" lang="zh-CN" altLang="en-US" sz="3200" b="0" i="0" u="none" strike="noStrike" cap="none" spc="0" normalizeH="0" baseline="0" dirty="0">
              <a:ln>
                <a:noFill/>
              </a:ln>
              <a:solidFill>
                <a:srgbClr val="000000"/>
              </a:solidFill>
              <a:effectLst/>
              <a:uFillTx/>
              <a:latin typeface="+mj-lt"/>
              <a:ea typeface="+mj-ea"/>
              <a:cs typeface="+mj-cs"/>
              <a:sym typeface="Helvetica"/>
            </a:endParaRPr>
          </a:p>
        </p:txBody>
      </p:sp>
      <p:sp>
        <p:nvSpPr>
          <p:cNvPr id="20" name="Rectangle 2051"/>
          <p:cNvSpPr>
            <a:spLocks noChangeArrowheads="1"/>
          </p:cNvSpPr>
          <p:nvPr/>
        </p:nvSpPr>
        <p:spPr bwMode="auto">
          <a:xfrm>
            <a:off x="430170" y="1804966"/>
            <a:ext cx="9929882" cy="5357850"/>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p>
            <a:pPr algn="l" fontAlgn="b">
              <a:spcBef>
                <a:spcPct val="0"/>
              </a:spcBef>
              <a:buClrTx/>
              <a:buFontTx/>
              <a:buNone/>
            </a:pPr>
            <a:endParaRPr lang="zh-CN" altLang="en-US">
              <a:ea typeface="宋体" charset="-122"/>
              <a:cs typeface="Arial" charset="0"/>
            </a:endParaRPr>
          </a:p>
        </p:txBody>
      </p:sp>
      <p:sp>
        <p:nvSpPr>
          <p:cNvPr id="19" name="TextBox 18"/>
          <p:cNvSpPr txBox="1"/>
          <p:nvPr/>
        </p:nvSpPr>
        <p:spPr>
          <a:xfrm>
            <a:off x="215856" y="2019280"/>
            <a:ext cx="11787270" cy="508857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1366838" lvl="3" indent="-231775" algn="l" defTabSz="228600" eaLnBrk="0" fontAlgn="b">
              <a:spcAft>
                <a:spcPct val="0"/>
              </a:spcAft>
              <a:buClr>
                <a:schemeClr val="accent2"/>
              </a:buClr>
              <a:buSzPct val="45000"/>
            </a:pPr>
            <a:r>
              <a:rPr lang="en-US" altLang="zh-CN" b="1" dirty="0" smtClean="0">
                <a:solidFill>
                  <a:schemeClr val="tx1"/>
                </a:solidFill>
                <a:latin typeface="Courier New" pitchFamily="49" charset="0"/>
                <a:ea typeface="黑体" pitchFamily="2" charset="-122"/>
                <a:sym typeface="Arial" charset="0"/>
              </a:rPr>
              <a:t>vi /etc/my.cnf</a:t>
            </a:r>
          </a:p>
          <a:p>
            <a:pPr marL="1366838" lvl="3" indent="-231775" algn="l" defTabSz="228600" eaLnBrk="0" fontAlgn="b">
              <a:spcAft>
                <a:spcPct val="0"/>
              </a:spcAft>
              <a:buClr>
                <a:schemeClr val="accent2"/>
              </a:buClr>
              <a:buSzPct val="45000"/>
            </a:pPr>
            <a:r>
              <a:rPr lang="en-US" altLang="zh-CN" b="1" dirty="0" smtClean="0">
                <a:solidFill>
                  <a:schemeClr val="tx1"/>
                </a:solidFill>
                <a:latin typeface="Courier New" pitchFamily="49" charset="0"/>
                <a:ea typeface="黑体" pitchFamily="2" charset="-122"/>
                <a:sym typeface="Arial" charset="0"/>
              </a:rPr>
              <a:t>[mysqld]</a:t>
            </a:r>
          </a:p>
          <a:p>
            <a:pPr marL="1366838" lvl="3" indent="-231775" algn="l" defTabSz="228600" eaLnBrk="0" fontAlgn="b">
              <a:spcAft>
                <a:spcPct val="0"/>
              </a:spcAft>
              <a:buClr>
                <a:schemeClr val="accent2"/>
              </a:buClr>
              <a:buSzPct val="45000"/>
            </a:pPr>
            <a:r>
              <a:rPr lang="en-US" altLang="zh-CN" b="1" dirty="0" err="1" smtClean="0">
                <a:solidFill>
                  <a:schemeClr val="tx1"/>
                </a:solidFill>
                <a:latin typeface="Courier New" pitchFamily="49" charset="0"/>
                <a:ea typeface="黑体" pitchFamily="2" charset="-122"/>
                <a:sym typeface="Arial" charset="0"/>
              </a:rPr>
              <a:t>basedir</a:t>
            </a:r>
            <a:r>
              <a:rPr lang="en-US" altLang="zh-CN" b="1" dirty="0" smtClean="0">
                <a:solidFill>
                  <a:schemeClr val="tx1"/>
                </a:solidFill>
                <a:latin typeface="Courier New" pitchFamily="49" charset="0"/>
                <a:ea typeface="黑体" pitchFamily="2" charset="-122"/>
                <a:sym typeface="Arial" charset="0"/>
              </a:rPr>
              <a:t>=/application/</a:t>
            </a:r>
            <a:r>
              <a:rPr lang="en-US" altLang="zh-CN" b="1" dirty="0" err="1" smtClean="0">
                <a:solidFill>
                  <a:schemeClr val="tx1"/>
                </a:solidFill>
                <a:latin typeface="Courier New" pitchFamily="49" charset="0"/>
                <a:ea typeface="黑体" pitchFamily="2" charset="-122"/>
                <a:sym typeface="Arial" charset="0"/>
              </a:rPr>
              <a:t>mysql</a:t>
            </a:r>
            <a:endParaRPr lang="en-US" altLang="zh-CN" b="1" dirty="0" smtClean="0">
              <a:solidFill>
                <a:schemeClr val="tx1"/>
              </a:solidFill>
              <a:latin typeface="Courier New" pitchFamily="49" charset="0"/>
              <a:ea typeface="黑体" pitchFamily="2" charset="-122"/>
              <a:sym typeface="Arial" charset="0"/>
            </a:endParaRPr>
          </a:p>
          <a:p>
            <a:pPr marL="1366838" lvl="3" indent="-231775" algn="l" defTabSz="228600" eaLnBrk="0" fontAlgn="b">
              <a:spcAft>
                <a:spcPct val="0"/>
              </a:spcAft>
              <a:buClr>
                <a:schemeClr val="accent2"/>
              </a:buClr>
              <a:buSzPct val="45000"/>
            </a:pPr>
            <a:r>
              <a:rPr lang="en-US" altLang="zh-CN" b="1" dirty="0" err="1" smtClean="0">
                <a:solidFill>
                  <a:schemeClr val="tx1"/>
                </a:solidFill>
                <a:latin typeface="Courier New" pitchFamily="49" charset="0"/>
                <a:ea typeface="黑体" pitchFamily="2" charset="-122"/>
                <a:sym typeface="Arial" charset="0"/>
              </a:rPr>
              <a:t>datadir</a:t>
            </a:r>
            <a:r>
              <a:rPr lang="en-US" altLang="zh-CN" b="1" dirty="0" smtClean="0">
                <a:solidFill>
                  <a:schemeClr val="tx1"/>
                </a:solidFill>
                <a:latin typeface="Courier New" pitchFamily="49" charset="0"/>
                <a:ea typeface="黑体" pitchFamily="2" charset="-122"/>
                <a:sym typeface="Arial" charset="0"/>
              </a:rPr>
              <a:t>=/data/</a:t>
            </a:r>
            <a:r>
              <a:rPr lang="en-US" altLang="zh-CN" b="1" dirty="0" err="1" smtClean="0">
                <a:solidFill>
                  <a:schemeClr val="tx1"/>
                </a:solidFill>
                <a:latin typeface="Courier New" pitchFamily="49" charset="0"/>
                <a:ea typeface="黑体" pitchFamily="2" charset="-122"/>
                <a:sym typeface="Arial" charset="0"/>
              </a:rPr>
              <a:t>mysql</a:t>
            </a:r>
            <a:endParaRPr lang="en-US" altLang="zh-CN" b="1" dirty="0" smtClean="0">
              <a:solidFill>
                <a:schemeClr val="tx1"/>
              </a:solidFill>
              <a:latin typeface="Courier New" pitchFamily="49" charset="0"/>
              <a:ea typeface="黑体" pitchFamily="2" charset="-122"/>
              <a:sym typeface="Arial" charset="0"/>
            </a:endParaRPr>
          </a:p>
          <a:p>
            <a:pPr marL="1366838" lvl="3" indent="-231775" algn="l" defTabSz="228600" eaLnBrk="0" fontAlgn="b">
              <a:spcAft>
                <a:spcPct val="0"/>
              </a:spcAft>
              <a:buClr>
                <a:schemeClr val="accent2"/>
              </a:buClr>
              <a:buSzPct val="45000"/>
            </a:pPr>
            <a:r>
              <a:rPr lang="en-US" altLang="zh-CN" b="1" dirty="0" smtClean="0">
                <a:solidFill>
                  <a:schemeClr val="tx1"/>
                </a:solidFill>
                <a:latin typeface="Courier New" pitchFamily="49" charset="0"/>
                <a:ea typeface="黑体" pitchFamily="2" charset="-122"/>
                <a:sym typeface="Arial" charset="0"/>
              </a:rPr>
              <a:t>server-id=20</a:t>
            </a:r>
          </a:p>
          <a:p>
            <a:pPr marL="1366838" lvl="3" indent="-231775" algn="l" defTabSz="228600" eaLnBrk="0" fontAlgn="b">
              <a:spcAft>
                <a:spcPct val="0"/>
              </a:spcAft>
              <a:buClr>
                <a:schemeClr val="accent2"/>
              </a:buClr>
              <a:buSzPct val="45000"/>
            </a:pPr>
            <a:r>
              <a:rPr lang="en-US" altLang="zh-CN" b="1" dirty="0" smtClean="0">
                <a:solidFill>
                  <a:schemeClr val="tx1"/>
                </a:solidFill>
                <a:latin typeface="Courier New" pitchFamily="49" charset="0"/>
                <a:ea typeface="黑体" pitchFamily="2" charset="-122"/>
                <a:sym typeface="Arial" charset="0"/>
              </a:rPr>
              <a:t>port=3306</a:t>
            </a:r>
          </a:p>
          <a:p>
            <a:pPr marL="1366838" lvl="3" indent="-231775" algn="l" defTabSz="228600" eaLnBrk="0" fontAlgn="b">
              <a:spcAft>
                <a:spcPct val="0"/>
              </a:spcAft>
              <a:buClr>
                <a:schemeClr val="accent2"/>
              </a:buClr>
              <a:buSzPct val="45000"/>
            </a:pPr>
            <a:r>
              <a:rPr lang="en-US" altLang="zh-CN" b="1" dirty="0" smtClean="0">
                <a:solidFill>
                  <a:schemeClr val="tx1"/>
                </a:solidFill>
                <a:latin typeface="Courier New" pitchFamily="49" charset="0"/>
                <a:ea typeface="黑体" pitchFamily="2" charset="-122"/>
                <a:sym typeface="Arial" charset="0"/>
              </a:rPr>
              <a:t>log-bin=/data/</a:t>
            </a:r>
            <a:r>
              <a:rPr lang="en-US" altLang="zh-CN" b="1" dirty="0" err="1" smtClean="0">
                <a:solidFill>
                  <a:schemeClr val="tx1"/>
                </a:solidFill>
                <a:latin typeface="Courier New" pitchFamily="49" charset="0"/>
                <a:ea typeface="黑体" pitchFamily="2" charset="-122"/>
                <a:sym typeface="Arial" charset="0"/>
              </a:rPr>
              <a:t>mysql</a:t>
            </a:r>
            <a:r>
              <a:rPr lang="en-US" altLang="zh-CN" b="1" dirty="0" smtClean="0">
                <a:solidFill>
                  <a:schemeClr val="tx1"/>
                </a:solidFill>
                <a:latin typeface="Courier New" pitchFamily="49" charset="0"/>
                <a:ea typeface="黑体" pitchFamily="2" charset="-122"/>
                <a:sym typeface="Arial" charset="0"/>
              </a:rPr>
              <a:t>/</a:t>
            </a:r>
            <a:r>
              <a:rPr lang="en-US" altLang="zh-CN" b="1" dirty="0" err="1" smtClean="0">
                <a:solidFill>
                  <a:schemeClr val="tx1"/>
                </a:solidFill>
                <a:latin typeface="Courier New" pitchFamily="49" charset="0"/>
                <a:ea typeface="黑体" pitchFamily="2" charset="-122"/>
                <a:sym typeface="Arial" charset="0"/>
              </a:rPr>
              <a:t>mysql</a:t>
            </a:r>
            <a:r>
              <a:rPr lang="en-US" altLang="zh-CN" b="1" dirty="0" smtClean="0">
                <a:solidFill>
                  <a:schemeClr val="tx1"/>
                </a:solidFill>
                <a:latin typeface="Courier New" pitchFamily="49" charset="0"/>
                <a:ea typeface="黑体" pitchFamily="2" charset="-122"/>
                <a:sym typeface="Arial" charset="0"/>
              </a:rPr>
              <a:t>-bin</a:t>
            </a:r>
          </a:p>
          <a:p>
            <a:pPr marL="1366838" lvl="3" indent="-231775" algn="l" defTabSz="228600" eaLnBrk="0" fontAlgn="b">
              <a:spcAft>
                <a:spcPct val="0"/>
              </a:spcAft>
              <a:buClr>
                <a:schemeClr val="accent2"/>
              </a:buClr>
              <a:buSzPct val="45000"/>
            </a:pPr>
            <a:r>
              <a:rPr lang="en-US" altLang="zh-CN" b="1" dirty="0" smtClean="0">
                <a:solidFill>
                  <a:schemeClr val="tx1"/>
                </a:solidFill>
                <a:latin typeface="Courier New" pitchFamily="49" charset="0"/>
                <a:ea typeface="黑体" pitchFamily="2" charset="-122"/>
                <a:sym typeface="Arial" charset="0"/>
              </a:rPr>
              <a:t>socket=/</a:t>
            </a:r>
            <a:r>
              <a:rPr lang="en-US" altLang="zh-CN" b="1" dirty="0" err="1" smtClean="0">
                <a:solidFill>
                  <a:schemeClr val="tx1"/>
                </a:solidFill>
                <a:latin typeface="Courier New" pitchFamily="49" charset="0"/>
                <a:ea typeface="黑体" pitchFamily="2" charset="-122"/>
                <a:sym typeface="Arial" charset="0"/>
              </a:rPr>
              <a:t>tmp</a:t>
            </a:r>
            <a:r>
              <a:rPr lang="en-US" altLang="zh-CN" b="1" dirty="0" smtClean="0">
                <a:solidFill>
                  <a:schemeClr val="tx1"/>
                </a:solidFill>
                <a:latin typeface="Courier New" pitchFamily="49" charset="0"/>
                <a:ea typeface="黑体" pitchFamily="2" charset="-122"/>
                <a:sym typeface="Arial" charset="0"/>
              </a:rPr>
              <a:t>/</a:t>
            </a:r>
            <a:r>
              <a:rPr lang="en-US" altLang="zh-CN" b="1" dirty="0" err="1" smtClean="0">
                <a:solidFill>
                  <a:schemeClr val="tx1"/>
                </a:solidFill>
                <a:latin typeface="Courier New" pitchFamily="49" charset="0"/>
                <a:ea typeface="黑体" pitchFamily="2" charset="-122"/>
                <a:sym typeface="Arial" charset="0"/>
              </a:rPr>
              <a:t>mysql.sock</a:t>
            </a:r>
            <a:endParaRPr lang="en-US" altLang="zh-CN" b="1" dirty="0" smtClean="0">
              <a:solidFill>
                <a:schemeClr val="tx1"/>
              </a:solidFill>
              <a:latin typeface="Courier New" pitchFamily="49" charset="0"/>
              <a:ea typeface="黑体" pitchFamily="2" charset="-122"/>
              <a:sym typeface="Arial" charset="0"/>
            </a:endParaRPr>
          </a:p>
          <a:p>
            <a:pPr marL="1366838" lvl="3" indent="-231775" algn="l" defTabSz="228600" eaLnBrk="0" fontAlgn="b">
              <a:spcAft>
                <a:spcPct val="0"/>
              </a:spcAft>
              <a:buClr>
                <a:schemeClr val="accent2"/>
              </a:buClr>
              <a:buSzPct val="45000"/>
            </a:pPr>
            <a:r>
              <a:rPr lang="en-US" altLang="zh-CN" b="1" dirty="0" smtClean="0">
                <a:solidFill>
                  <a:schemeClr val="tx1"/>
                </a:solidFill>
                <a:latin typeface="Courier New" pitchFamily="49" charset="0"/>
                <a:ea typeface="黑体" pitchFamily="2" charset="-122"/>
              </a:rPr>
              <a:t>log-error=/data/</a:t>
            </a:r>
            <a:r>
              <a:rPr lang="en-US" altLang="zh-CN" b="1" dirty="0" err="1" smtClean="0">
                <a:solidFill>
                  <a:schemeClr val="tx1"/>
                </a:solidFill>
                <a:latin typeface="Courier New" pitchFamily="49" charset="0"/>
                <a:ea typeface="黑体" pitchFamily="2" charset="-122"/>
              </a:rPr>
              <a:t>mysql</a:t>
            </a:r>
            <a:r>
              <a:rPr lang="en-US" altLang="zh-CN" b="1" dirty="0" smtClean="0">
                <a:solidFill>
                  <a:schemeClr val="tx1"/>
                </a:solidFill>
                <a:latin typeface="Courier New" pitchFamily="49" charset="0"/>
                <a:ea typeface="黑体" pitchFamily="2" charset="-122"/>
              </a:rPr>
              <a:t>/mysql.log</a:t>
            </a:r>
            <a:endParaRPr lang="zh-CN" altLang="en-US" b="1" dirty="0">
              <a:solidFill>
                <a:schemeClr val="tx1"/>
              </a:solidFill>
              <a:latin typeface="Courier New" pitchFamily="49" charset="0"/>
              <a:ea typeface="黑体" pitchFamily="2" charset="-122"/>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6" name="TextBox 15"/>
          <p:cNvSpPr txBox="1"/>
          <p:nvPr/>
        </p:nvSpPr>
        <p:spPr>
          <a:xfrm>
            <a:off x="430170" y="1947842"/>
            <a:ext cx="1042994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20" name="TextBox 19"/>
          <p:cNvSpPr txBox="1"/>
          <p:nvPr/>
        </p:nvSpPr>
        <p:spPr>
          <a:xfrm>
            <a:off x="644484" y="433996"/>
            <a:ext cx="7715304" cy="5950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dirty="0" err="1" smtClean="0">
                <a:ln>
                  <a:noFill/>
                </a:ln>
                <a:solidFill>
                  <a:srgbClr val="000000"/>
                </a:solidFill>
                <a:effectLst/>
                <a:uFillTx/>
                <a:latin typeface="+mj-lt"/>
                <a:ea typeface="+mj-ea"/>
                <a:cs typeface="+mj-cs"/>
                <a:sym typeface="Helvetica"/>
              </a:rPr>
              <a:t>MySQL</a:t>
            </a:r>
            <a:r>
              <a:rPr kumimoji="0" lang="zh-CN" altLang="en-US" sz="3200" b="0" i="0" u="none" strike="noStrike" cap="none" spc="0" normalizeH="0" baseline="0" dirty="0" smtClean="0">
                <a:ln>
                  <a:noFill/>
                </a:ln>
                <a:solidFill>
                  <a:srgbClr val="000000"/>
                </a:solidFill>
                <a:effectLst/>
                <a:uFillTx/>
                <a:latin typeface="+mj-lt"/>
                <a:ea typeface="+mj-ea"/>
                <a:cs typeface="+mj-cs"/>
                <a:sym typeface="Helvetica"/>
              </a:rPr>
              <a:t>多实例</a:t>
            </a:r>
            <a:r>
              <a:rPr kumimoji="0" lang="en-US" altLang="zh-CN" sz="3200" b="0" i="0" u="none" strike="noStrike" cap="none" spc="0" normalizeH="0" baseline="0" dirty="0" smtClean="0">
                <a:ln>
                  <a:noFill/>
                </a:ln>
                <a:solidFill>
                  <a:srgbClr val="000000"/>
                </a:solidFill>
                <a:effectLst/>
                <a:uFillTx/>
                <a:latin typeface="+mj-lt"/>
                <a:ea typeface="+mj-ea"/>
                <a:cs typeface="+mj-cs"/>
                <a:sym typeface="Helvetica"/>
              </a:rPr>
              <a:t>——</a:t>
            </a:r>
            <a:r>
              <a:rPr kumimoji="0" lang="zh-CN" altLang="en-US" sz="3200" b="0" i="0" u="none" strike="noStrike" cap="none" spc="0" normalizeH="0" baseline="0" dirty="0" smtClean="0">
                <a:ln>
                  <a:noFill/>
                </a:ln>
                <a:solidFill>
                  <a:srgbClr val="000000"/>
                </a:solidFill>
                <a:effectLst/>
                <a:uFillTx/>
                <a:latin typeface="+mj-lt"/>
                <a:ea typeface="+mj-ea"/>
                <a:cs typeface="+mj-cs"/>
                <a:sym typeface="Helvetica"/>
              </a:rPr>
              <a:t>（</a:t>
            </a:r>
            <a:r>
              <a:rPr kumimoji="0" lang="en-US" altLang="zh-CN" sz="3200" b="0" i="0" u="none" strike="noStrike" cap="none" spc="0" normalizeH="0" baseline="0" dirty="0" smtClean="0">
                <a:ln>
                  <a:noFill/>
                </a:ln>
                <a:solidFill>
                  <a:srgbClr val="000000"/>
                </a:solidFill>
                <a:effectLst/>
                <a:uFillTx/>
                <a:latin typeface="+mj-lt"/>
                <a:ea typeface="+mj-ea"/>
                <a:cs typeface="+mj-cs"/>
                <a:sym typeface="Helvetica"/>
              </a:rPr>
              <a:t>1</a:t>
            </a:r>
            <a:r>
              <a:rPr kumimoji="0" lang="zh-CN" altLang="en-US" sz="3200" b="0" i="0" u="none" strike="noStrike" cap="none" spc="0" normalizeH="0" baseline="0" dirty="0" smtClean="0">
                <a:ln>
                  <a:noFill/>
                </a:ln>
                <a:solidFill>
                  <a:srgbClr val="000000"/>
                </a:solidFill>
                <a:effectLst/>
                <a:uFillTx/>
                <a:latin typeface="+mj-lt"/>
                <a:ea typeface="+mj-ea"/>
                <a:cs typeface="+mj-cs"/>
                <a:sym typeface="Helvetica"/>
              </a:rPr>
              <a:t>）简介</a:t>
            </a:r>
            <a:endParaRPr kumimoji="0" lang="zh-CN" altLang="en-US" sz="3200" b="0" i="0" u="none" strike="noStrike" cap="none" spc="0" normalizeH="0" baseline="0" dirty="0">
              <a:ln>
                <a:noFill/>
              </a:ln>
              <a:solidFill>
                <a:srgbClr val="000000"/>
              </a:solidFill>
              <a:effectLst/>
              <a:uFillTx/>
              <a:latin typeface="+mj-lt"/>
              <a:ea typeface="+mj-ea"/>
              <a:cs typeface="+mj-cs"/>
              <a:sym typeface="Helvetica"/>
            </a:endParaRPr>
          </a:p>
        </p:txBody>
      </p:sp>
      <p:sp>
        <p:nvSpPr>
          <p:cNvPr id="21" name="矩形 20"/>
          <p:cNvSpPr/>
          <p:nvPr/>
        </p:nvSpPr>
        <p:spPr>
          <a:xfrm>
            <a:off x="787360" y="1804966"/>
            <a:ext cx="10715700" cy="3071834"/>
          </a:xfrm>
          <a:prstGeom prst="rect">
            <a:avLst/>
          </a:prstGeom>
          <a:solidFill>
            <a:srgbClr val="FFFFFF"/>
          </a:solidFill>
          <a:ln w="25400" cap="flat">
            <a:solidFill>
              <a:schemeClr val="accent1"/>
            </a:solid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a:ln>
                <a:noFill/>
              </a:ln>
              <a:solidFill>
                <a:srgbClr val="000000"/>
              </a:solidFill>
              <a:effectLst/>
              <a:uFillTx/>
              <a:latin typeface="+mj-lt"/>
              <a:ea typeface="+mj-ea"/>
              <a:cs typeface="+mj-cs"/>
              <a:sym typeface="Helvetica"/>
            </a:endParaRPr>
          </a:p>
        </p:txBody>
      </p:sp>
      <p:cxnSp>
        <p:nvCxnSpPr>
          <p:cNvPr id="23" name="直接连接符 22"/>
          <p:cNvCxnSpPr>
            <a:stCxn id="21" idx="0"/>
            <a:endCxn id="21" idx="2"/>
          </p:cNvCxnSpPr>
          <p:nvPr/>
        </p:nvCxnSpPr>
        <p:spPr>
          <a:xfrm rot="16200000" flipH="1">
            <a:off x="4609293" y="3340883"/>
            <a:ext cx="3071834" cy="1588"/>
          </a:xfrm>
          <a:prstGeom prst="line">
            <a:avLst/>
          </a:prstGeom>
          <a:noFill/>
          <a:ln w="25400" cap="flat">
            <a:solidFill>
              <a:schemeClr val="accent1"/>
            </a:solid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cxnSp>
      <p:sp>
        <p:nvSpPr>
          <p:cNvPr id="24" name="矩形 23"/>
          <p:cNvSpPr/>
          <p:nvPr/>
        </p:nvSpPr>
        <p:spPr>
          <a:xfrm>
            <a:off x="858798" y="2876536"/>
            <a:ext cx="1714512" cy="656590"/>
          </a:xfrm>
          <a:prstGeom prst="rect">
            <a:avLst/>
          </a:prstGeom>
          <a:solidFill>
            <a:srgbClr val="FFFFFF"/>
          </a:solidFill>
          <a:ln w="25400" cap="flat">
            <a:solidFill>
              <a:schemeClr val="accent1"/>
            </a:solid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kumimoji="0" lang="en-US" altLang="zh-CN" sz="3600" b="0" i="0" u="none" strike="noStrike" cap="none" spc="0" normalizeH="0" baseline="0" dirty="0" smtClean="0">
                <a:ln>
                  <a:noFill/>
                </a:ln>
                <a:solidFill>
                  <a:sysClr val="windowText" lastClr="000000"/>
                </a:solidFill>
                <a:effectLst/>
                <a:uFillTx/>
                <a:latin typeface="+mj-lt"/>
                <a:ea typeface="+mj-ea"/>
                <a:cs typeface="+mj-cs"/>
                <a:sym typeface="Helvetica"/>
              </a:rPr>
              <a:t>mysqld</a:t>
            </a:r>
            <a:endParaRPr kumimoji="0" lang="zh-CN" altLang="en-US" sz="3600" b="0" i="0" u="none" strike="noStrike" cap="none" spc="0" normalizeH="0" baseline="0" dirty="0">
              <a:ln>
                <a:noFill/>
              </a:ln>
              <a:solidFill>
                <a:sysClr val="windowText" lastClr="000000"/>
              </a:solidFill>
              <a:effectLst/>
              <a:uFillTx/>
              <a:latin typeface="+mj-lt"/>
              <a:ea typeface="+mj-ea"/>
              <a:cs typeface="+mj-cs"/>
              <a:sym typeface="Helvetica"/>
            </a:endParaRPr>
          </a:p>
        </p:txBody>
      </p:sp>
      <p:cxnSp>
        <p:nvCxnSpPr>
          <p:cNvPr id="26" name="直接连接符 25"/>
          <p:cNvCxnSpPr>
            <a:stCxn id="24" idx="3"/>
            <a:endCxn id="27" idx="2"/>
          </p:cNvCxnSpPr>
          <p:nvPr/>
        </p:nvCxnSpPr>
        <p:spPr>
          <a:xfrm>
            <a:off x="2573310" y="3204831"/>
            <a:ext cx="1071570" cy="22797"/>
          </a:xfrm>
          <a:prstGeom prst="line">
            <a:avLst/>
          </a:prstGeom>
          <a:noFill/>
          <a:ln w="25400" cap="flat">
            <a:solidFill>
              <a:schemeClr val="accent1"/>
            </a:solid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cxnSp>
      <p:sp>
        <p:nvSpPr>
          <p:cNvPr id="27" name="椭圆 26"/>
          <p:cNvSpPr/>
          <p:nvPr/>
        </p:nvSpPr>
        <p:spPr>
          <a:xfrm>
            <a:off x="3644880" y="2376470"/>
            <a:ext cx="1928826" cy="1702316"/>
          </a:xfrm>
          <a:prstGeom prst="ellipse">
            <a:avLst/>
          </a:prstGeom>
          <a:solidFill>
            <a:srgbClr val="FFFFFF"/>
          </a:solidFill>
          <a:ln w="25400" cap="flat">
            <a:solidFill>
              <a:schemeClr val="accent1"/>
            </a:solid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lang="zh-CN" altLang="en-US" dirty="0" smtClean="0">
                <a:solidFill>
                  <a:sysClr val="windowText" lastClr="000000"/>
                </a:solidFill>
              </a:rPr>
              <a:t>内存结构</a:t>
            </a:r>
            <a:endParaRPr kumimoji="0" lang="zh-CN" altLang="en-US" sz="3600" b="0" i="0" u="none" strike="noStrike" cap="none" spc="0" normalizeH="0" baseline="0" dirty="0">
              <a:ln>
                <a:noFill/>
              </a:ln>
              <a:solidFill>
                <a:sysClr val="windowText" lastClr="000000"/>
              </a:solidFill>
              <a:effectLst/>
              <a:uFillTx/>
              <a:latin typeface="+mj-lt"/>
              <a:ea typeface="+mj-ea"/>
              <a:cs typeface="+mj-cs"/>
              <a:sym typeface="Helvetica"/>
            </a:endParaRPr>
          </a:p>
        </p:txBody>
      </p:sp>
      <p:sp>
        <p:nvSpPr>
          <p:cNvPr id="31" name="矩形 30"/>
          <p:cNvSpPr/>
          <p:nvPr/>
        </p:nvSpPr>
        <p:spPr>
          <a:xfrm>
            <a:off x="6359524" y="2876536"/>
            <a:ext cx="1714512" cy="656590"/>
          </a:xfrm>
          <a:prstGeom prst="rect">
            <a:avLst/>
          </a:prstGeom>
          <a:solidFill>
            <a:srgbClr val="FFFFFF"/>
          </a:solidFill>
          <a:ln w="25400" cap="flat">
            <a:solidFill>
              <a:schemeClr val="accent1"/>
            </a:solid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kumimoji="0" lang="en-US" altLang="zh-CN" sz="3600" b="0" i="0" u="none" strike="noStrike" cap="none" spc="0" normalizeH="0" baseline="0" dirty="0" smtClean="0">
                <a:ln>
                  <a:noFill/>
                </a:ln>
                <a:solidFill>
                  <a:sysClr val="windowText" lastClr="000000"/>
                </a:solidFill>
                <a:effectLst/>
                <a:uFillTx/>
                <a:latin typeface="+mj-lt"/>
                <a:ea typeface="+mj-ea"/>
                <a:cs typeface="+mj-cs"/>
                <a:sym typeface="Helvetica"/>
              </a:rPr>
              <a:t>mysqld</a:t>
            </a:r>
            <a:endParaRPr kumimoji="0" lang="zh-CN" altLang="en-US" sz="3600" b="0" i="0" u="none" strike="noStrike" cap="none" spc="0" normalizeH="0" baseline="0" dirty="0">
              <a:ln>
                <a:noFill/>
              </a:ln>
              <a:solidFill>
                <a:sysClr val="windowText" lastClr="000000"/>
              </a:solidFill>
              <a:effectLst/>
              <a:uFillTx/>
              <a:latin typeface="+mj-lt"/>
              <a:ea typeface="+mj-ea"/>
              <a:cs typeface="+mj-cs"/>
              <a:sym typeface="Helvetica"/>
            </a:endParaRPr>
          </a:p>
        </p:txBody>
      </p:sp>
      <p:cxnSp>
        <p:nvCxnSpPr>
          <p:cNvPr id="32" name="直接连接符 31"/>
          <p:cNvCxnSpPr>
            <a:stCxn id="31" idx="3"/>
            <a:endCxn id="33" idx="2"/>
          </p:cNvCxnSpPr>
          <p:nvPr/>
        </p:nvCxnSpPr>
        <p:spPr>
          <a:xfrm>
            <a:off x="8074036" y="3204831"/>
            <a:ext cx="1071570" cy="22797"/>
          </a:xfrm>
          <a:prstGeom prst="line">
            <a:avLst/>
          </a:prstGeom>
          <a:noFill/>
          <a:ln w="25400" cap="flat">
            <a:solidFill>
              <a:schemeClr val="accent1"/>
            </a:solid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cxnSp>
      <p:sp>
        <p:nvSpPr>
          <p:cNvPr id="33" name="椭圆 32"/>
          <p:cNvSpPr/>
          <p:nvPr/>
        </p:nvSpPr>
        <p:spPr>
          <a:xfrm>
            <a:off x="9145606" y="2376470"/>
            <a:ext cx="1928826" cy="1702316"/>
          </a:xfrm>
          <a:prstGeom prst="ellipse">
            <a:avLst/>
          </a:prstGeom>
          <a:solidFill>
            <a:srgbClr val="FFFFFF"/>
          </a:solidFill>
          <a:ln w="25400" cap="flat">
            <a:solidFill>
              <a:schemeClr val="accent1"/>
            </a:solid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lang="zh-CN" altLang="en-US" dirty="0" smtClean="0">
                <a:solidFill>
                  <a:sysClr val="windowText" lastClr="000000"/>
                </a:solidFill>
              </a:rPr>
              <a:t>内存结构</a:t>
            </a:r>
            <a:endParaRPr kumimoji="0" lang="zh-CN" altLang="en-US" sz="3600" b="0" i="0" u="none" strike="noStrike" cap="none" spc="0" normalizeH="0" baseline="0" dirty="0">
              <a:ln>
                <a:noFill/>
              </a:ln>
              <a:solidFill>
                <a:sysClr val="windowText" lastClr="000000"/>
              </a:solidFill>
              <a:effectLst/>
              <a:uFillTx/>
              <a:latin typeface="+mj-lt"/>
              <a:ea typeface="+mj-ea"/>
              <a:cs typeface="+mj-cs"/>
              <a:sym typeface="Helvetica"/>
            </a:endParaRPr>
          </a:p>
        </p:txBody>
      </p:sp>
      <p:sp>
        <p:nvSpPr>
          <p:cNvPr id="36" name="流程图: 磁盘 35"/>
          <p:cNvSpPr/>
          <p:nvPr/>
        </p:nvSpPr>
        <p:spPr>
          <a:xfrm>
            <a:off x="1001674" y="7234254"/>
            <a:ext cx="4572032" cy="1304290"/>
          </a:xfrm>
          <a:prstGeom prst="flowChartMagneticDisk">
            <a:avLst/>
          </a:prstGeom>
          <a:solidFill>
            <a:srgbClr val="FFFFFF"/>
          </a:solidFill>
          <a:ln w="25400" cap="flat">
            <a:solidFill>
              <a:schemeClr val="accent1"/>
            </a:solid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dirty="0" smtClean="0">
                <a:ln>
                  <a:noFill/>
                </a:ln>
                <a:solidFill>
                  <a:sysClr val="windowText" lastClr="000000"/>
                </a:solidFill>
                <a:effectLst/>
                <a:uFillTx/>
                <a:latin typeface="+mj-lt"/>
                <a:ea typeface="+mj-ea"/>
                <a:cs typeface="+mj-cs"/>
                <a:sym typeface="Helvetica"/>
              </a:rPr>
              <a:t>？</a:t>
            </a:r>
            <a:endParaRPr kumimoji="0" lang="zh-CN" altLang="en-US" sz="3600" b="0" i="0" u="none" strike="noStrike" cap="none" spc="0" normalizeH="0" baseline="0" dirty="0">
              <a:ln>
                <a:noFill/>
              </a:ln>
              <a:solidFill>
                <a:sysClr val="windowText" lastClr="000000"/>
              </a:solidFill>
              <a:effectLst/>
              <a:uFillTx/>
              <a:latin typeface="+mj-lt"/>
              <a:ea typeface="+mj-ea"/>
              <a:cs typeface="+mj-cs"/>
              <a:sym typeface="Helvetica"/>
            </a:endParaRPr>
          </a:p>
        </p:txBody>
      </p:sp>
      <p:sp>
        <p:nvSpPr>
          <p:cNvPr id="37" name="流程图: 磁盘 36"/>
          <p:cNvSpPr/>
          <p:nvPr/>
        </p:nvSpPr>
        <p:spPr>
          <a:xfrm>
            <a:off x="6788152" y="7234254"/>
            <a:ext cx="4572032" cy="1304290"/>
          </a:xfrm>
          <a:prstGeom prst="flowChartMagneticDisk">
            <a:avLst/>
          </a:prstGeom>
          <a:solidFill>
            <a:srgbClr val="FFFFFF"/>
          </a:solidFill>
          <a:ln w="25400" cap="flat">
            <a:solidFill>
              <a:schemeClr val="accent1"/>
            </a:solid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dirty="0" smtClean="0">
                <a:ln>
                  <a:noFill/>
                </a:ln>
                <a:solidFill>
                  <a:sysClr val="windowText" lastClr="000000"/>
                </a:solidFill>
                <a:effectLst/>
                <a:uFillTx/>
                <a:latin typeface="+mj-lt"/>
                <a:ea typeface="+mj-ea"/>
                <a:cs typeface="+mj-cs"/>
                <a:sym typeface="Helvetica"/>
              </a:rPr>
              <a:t>？</a:t>
            </a:r>
            <a:endParaRPr kumimoji="0" lang="zh-CN" altLang="en-US" sz="3600" b="0" i="0" u="none" strike="noStrike" cap="none" spc="0" normalizeH="0" baseline="0" dirty="0">
              <a:ln>
                <a:noFill/>
              </a:ln>
              <a:solidFill>
                <a:sysClr val="windowText" lastClr="000000"/>
              </a:solidFill>
              <a:effectLst/>
              <a:uFillTx/>
              <a:latin typeface="+mj-lt"/>
              <a:ea typeface="+mj-ea"/>
              <a:cs typeface="+mj-cs"/>
              <a:sym typeface="Helvetica"/>
            </a:endParaRPr>
          </a:p>
        </p:txBody>
      </p:sp>
      <p:sp>
        <p:nvSpPr>
          <p:cNvPr id="38" name="椭圆 37"/>
          <p:cNvSpPr/>
          <p:nvPr/>
        </p:nvSpPr>
        <p:spPr>
          <a:xfrm>
            <a:off x="2358996" y="3953510"/>
            <a:ext cx="1785950" cy="923290"/>
          </a:xfrm>
          <a:prstGeom prst="ellipse">
            <a:avLst/>
          </a:prstGeom>
          <a:solidFill>
            <a:srgbClr val="FFFFFF"/>
          </a:solidFill>
          <a:ln w="25400" cap="flat">
            <a:solidFill>
              <a:schemeClr val="accent1"/>
            </a:solid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kumimoji="0" lang="en-US" altLang="zh-CN" sz="3600" b="0" i="0" u="none" strike="noStrike" cap="none" spc="0" normalizeH="0" baseline="0" dirty="0" smtClean="0">
                <a:ln>
                  <a:noFill/>
                </a:ln>
                <a:solidFill>
                  <a:sysClr val="windowText" lastClr="000000"/>
                </a:solidFill>
                <a:effectLst/>
                <a:uFillTx/>
                <a:latin typeface="+mj-lt"/>
                <a:ea typeface="+mj-ea"/>
                <a:cs typeface="+mj-cs"/>
                <a:sym typeface="Helvetica"/>
              </a:rPr>
              <a:t>3306</a:t>
            </a:r>
            <a:endParaRPr kumimoji="0" lang="zh-CN" altLang="en-US" sz="3600" b="0" i="0" u="none" strike="noStrike" cap="none" spc="0" normalizeH="0" baseline="0" dirty="0">
              <a:ln>
                <a:noFill/>
              </a:ln>
              <a:solidFill>
                <a:sysClr val="windowText" lastClr="000000"/>
              </a:solidFill>
              <a:effectLst/>
              <a:uFillTx/>
              <a:latin typeface="+mj-lt"/>
              <a:ea typeface="+mj-ea"/>
              <a:cs typeface="+mj-cs"/>
              <a:sym typeface="Helvetica"/>
            </a:endParaRPr>
          </a:p>
        </p:txBody>
      </p:sp>
      <p:sp>
        <p:nvSpPr>
          <p:cNvPr id="41" name="椭圆 40"/>
          <p:cNvSpPr/>
          <p:nvPr/>
        </p:nvSpPr>
        <p:spPr>
          <a:xfrm>
            <a:off x="8145474" y="3953510"/>
            <a:ext cx="1785950" cy="923290"/>
          </a:xfrm>
          <a:prstGeom prst="ellipse">
            <a:avLst/>
          </a:prstGeom>
          <a:solidFill>
            <a:srgbClr val="FFFFFF"/>
          </a:solidFill>
          <a:ln w="25400" cap="flat">
            <a:solidFill>
              <a:schemeClr val="accent1"/>
            </a:solid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kumimoji="0" lang="en-US" altLang="zh-CN" sz="3600" b="0" i="0" u="none" strike="noStrike" cap="none" spc="0" normalizeH="0" baseline="0" dirty="0" smtClean="0">
                <a:ln>
                  <a:noFill/>
                </a:ln>
                <a:solidFill>
                  <a:sysClr val="windowText" lastClr="000000"/>
                </a:solidFill>
                <a:effectLst/>
                <a:uFillTx/>
                <a:latin typeface="+mj-lt"/>
                <a:ea typeface="+mj-ea"/>
                <a:cs typeface="+mj-cs"/>
                <a:sym typeface="Helvetica"/>
              </a:rPr>
              <a:t>3308</a:t>
            </a:r>
            <a:endParaRPr kumimoji="0" lang="zh-CN" altLang="en-US" sz="3600" b="0" i="0" u="none" strike="noStrike" cap="none" spc="0" normalizeH="0" baseline="0" dirty="0">
              <a:ln>
                <a:noFill/>
              </a:ln>
              <a:solidFill>
                <a:sysClr val="windowText" lastClr="000000"/>
              </a:solidFill>
              <a:effectLst/>
              <a:uFillTx/>
              <a:latin typeface="+mj-lt"/>
              <a:ea typeface="+mj-ea"/>
              <a:cs typeface="+mj-cs"/>
              <a:sym typeface="Helvetica"/>
            </a:endParaRPr>
          </a:p>
        </p:txBody>
      </p:sp>
      <p:cxnSp>
        <p:nvCxnSpPr>
          <p:cNvPr id="43" name="直接箭头连接符 42"/>
          <p:cNvCxnSpPr>
            <a:stCxn id="38" idx="4"/>
            <a:endCxn id="36" idx="1"/>
          </p:cNvCxnSpPr>
          <p:nvPr/>
        </p:nvCxnSpPr>
        <p:spPr>
          <a:xfrm rot="16200000" flipH="1">
            <a:off x="2091103" y="6037667"/>
            <a:ext cx="2357454" cy="35719"/>
          </a:xfrm>
          <a:prstGeom prst="straightConnector1">
            <a:avLst/>
          </a:prstGeom>
          <a:noFill/>
          <a:ln w="25400" cap="flat">
            <a:solidFill>
              <a:schemeClr val="accent1"/>
            </a:solidFill>
            <a:prstDash val="solid"/>
            <a:round/>
            <a:tailEnd type="arrow"/>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cxnSp>
      <p:cxnSp>
        <p:nvCxnSpPr>
          <p:cNvPr id="45" name="直接箭头连接符 44"/>
          <p:cNvCxnSpPr>
            <a:stCxn id="41" idx="4"/>
            <a:endCxn id="37" idx="1"/>
          </p:cNvCxnSpPr>
          <p:nvPr/>
        </p:nvCxnSpPr>
        <p:spPr>
          <a:xfrm rot="16200000" flipH="1">
            <a:off x="7877581" y="6037667"/>
            <a:ext cx="2357454" cy="35719"/>
          </a:xfrm>
          <a:prstGeom prst="straightConnector1">
            <a:avLst/>
          </a:prstGeom>
          <a:noFill/>
          <a:ln w="25400" cap="flat">
            <a:solidFill>
              <a:schemeClr val="accent1"/>
            </a:solidFill>
            <a:prstDash val="solid"/>
            <a:round/>
            <a:tailEnd type="arrow"/>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cxn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6" name="TextBox 15"/>
          <p:cNvSpPr txBox="1"/>
          <p:nvPr/>
        </p:nvSpPr>
        <p:spPr>
          <a:xfrm>
            <a:off x="430170" y="1947842"/>
            <a:ext cx="1042994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48" name="TextBox 47"/>
          <p:cNvSpPr txBox="1"/>
          <p:nvPr/>
        </p:nvSpPr>
        <p:spPr>
          <a:xfrm>
            <a:off x="930236" y="376206"/>
            <a:ext cx="8001056"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dirty="0" smtClean="0">
                <a:ln>
                  <a:noFill/>
                </a:ln>
                <a:solidFill>
                  <a:srgbClr val="000000"/>
                </a:solidFill>
                <a:effectLst/>
                <a:uFillTx/>
                <a:latin typeface="+mj-lt"/>
                <a:ea typeface="+mj-ea"/>
                <a:cs typeface="+mj-cs"/>
                <a:sym typeface="Helvetica"/>
              </a:rPr>
              <a:t>多实例的配置实战（请参照配置文档）</a:t>
            </a: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48" name="TextBox 47"/>
          <p:cNvSpPr txBox="1"/>
          <p:nvPr/>
        </p:nvSpPr>
        <p:spPr>
          <a:xfrm>
            <a:off x="930236" y="376206"/>
            <a:ext cx="8001056" cy="121058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dirty="0" smtClean="0"/>
          </a:p>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36" name="TextBox 35"/>
          <p:cNvSpPr txBox="1"/>
          <p:nvPr/>
        </p:nvSpPr>
        <p:spPr>
          <a:xfrm>
            <a:off x="787360" y="376206"/>
            <a:ext cx="8143932"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kumimoji="0" lang="en-US" altLang="zh-CN" sz="3600" b="0" i="0" u="none" strike="noStrike" cap="none" spc="0" normalizeH="0" baseline="0" dirty="0" err="1" smtClean="0">
                <a:ln>
                  <a:noFill/>
                </a:ln>
                <a:solidFill>
                  <a:srgbClr val="000000"/>
                </a:solidFill>
                <a:effectLst/>
                <a:uFillTx/>
                <a:latin typeface="+mj-lt"/>
                <a:ea typeface="+mj-ea"/>
                <a:cs typeface="+mj-cs"/>
                <a:sym typeface="Helvetica"/>
              </a:rPr>
              <a:t>MySQL</a:t>
            </a:r>
            <a:r>
              <a:rPr kumimoji="0" lang="zh-CN" altLang="en-US" sz="3600" b="0" i="0" u="none" strike="noStrike" cap="none" spc="0" normalizeH="0" baseline="0" dirty="0" smtClean="0">
                <a:ln>
                  <a:noFill/>
                </a:ln>
                <a:solidFill>
                  <a:srgbClr val="000000"/>
                </a:solidFill>
                <a:effectLst/>
                <a:uFillTx/>
                <a:latin typeface="+mj-lt"/>
                <a:ea typeface="+mj-ea"/>
                <a:cs typeface="+mj-cs"/>
                <a:sym typeface="Helvetica"/>
              </a:rPr>
              <a:t>用户管理</a:t>
            </a:r>
            <a:r>
              <a:rPr kumimoji="0" lang="en-US" altLang="zh-CN" sz="3600" b="0" i="0" u="none" strike="noStrike" cap="none" spc="0" normalizeH="0" baseline="0" dirty="0" smtClean="0">
                <a:ln>
                  <a:noFill/>
                </a:ln>
                <a:solidFill>
                  <a:srgbClr val="000000"/>
                </a:solidFill>
                <a:effectLst/>
                <a:uFillTx/>
                <a:latin typeface="+mj-lt"/>
                <a:ea typeface="+mj-ea"/>
                <a:cs typeface="+mj-cs"/>
                <a:sym typeface="Helvetica"/>
              </a:rPr>
              <a:t>——</a:t>
            </a:r>
            <a:r>
              <a:rPr kumimoji="0" lang="zh-CN" altLang="en-US" sz="3600" b="0" i="0" u="none" strike="noStrike" cap="none" spc="0" normalizeH="0" baseline="0" dirty="0" smtClean="0">
                <a:ln>
                  <a:noFill/>
                </a:ln>
                <a:solidFill>
                  <a:srgbClr val="000000"/>
                </a:solidFill>
                <a:effectLst/>
                <a:uFillTx/>
                <a:latin typeface="+mj-lt"/>
                <a:ea typeface="+mj-ea"/>
                <a:cs typeface="+mj-cs"/>
                <a:sym typeface="Helvetica"/>
              </a:rPr>
              <a:t>（</a:t>
            </a:r>
            <a:r>
              <a:rPr kumimoji="0" lang="en-US" altLang="zh-CN" sz="3600" b="0" i="0" u="none" strike="noStrike" cap="none" spc="0" normalizeH="0" baseline="0" dirty="0" smtClean="0">
                <a:ln>
                  <a:noFill/>
                </a:ln>
                <a:solidFill>
                  <a:srgbClr val="000000"/>
                </a:solidFill>
                <a:effectLst/>
                <a:uFillTx/>
                <a:latin typeface="+mj-lt"/>
                <a:ea typeface="+mj-ea"/>
                <a:cs typeface="+mj-cs"/>
                <a:sym typeface="Helvetica"/>
              </a:rPr>
              <a:t>1</a:t>
            </a:r>
            <a:r>
              <a:rPr kumimoji="0" lang="zh-CN" altLang="en-US" sz="3600" b="0" i="0" u="none" strike="noStrike" cap="none" spc="0" normalizeH="0" baseline="0" dirty="0" smtClean="0">
                <a:ln>
                  <a:noFill/>
                </a:ln>
                <a:solidFill>
                  <a:srgbClr val="000000"/>
                </a:solidFill>
                <a:effectLst/>
                <a:uFillTx/>
                <a:latin typeface="+mj-lt"/>
                <a:ea typeface="+mj-ea"/>
                <a:cs typeface="+mj-cs"/>
                <a:sym typeface="Helvetica"/>
              </a:rPr>
              <a:t>）用户定义</a:t>
            </a: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pic>
        <p:nvPicPr>
          <p:cNvPr id="2" name="Picture 2"/>
          <p:cNvPicPr>
            <a:picLocks noChangeAspect="1" noChangeArrowheads="1"/>
          </p:cNvPicPr>
          <p:nvPr/>
        </p:nvPicPr>
        <p:blipFill>
          <a:blip r:embed="rId5"/>
          <a:srcRect/>
          <a:stretch>
            <a:fillRect/>
          </a:stretch>
        </p:blipFill>
        <p:spPr bwMode="auto">
          <a:xfrm>
            <a:off x="144418" y="2900681"/>
            <a:ext cx="11430080" cy="1684197"/>
          </a:xfrm>
          <a:prstGeom prst="rect">
            <a:avLst/>
          </a:prstGeom>
          <a:noFill/>
          <a:ln w="9525">
            <a:noFill/>
            <a:miter lim="800000"/>
            <a:headEnd/>
            <a:tailEnd/>
          </a:ln>
          <a:effectLst/>
        </p:spPr>
      </p:pic>
      <p:sp>
        <p:nvSpPr>
          <p:cNvPr id="38" name="TextBox 37"/>
          <p:cNvSpPr txBox="1"/>
          <p:nvPr/>
        </p:nvSpPr>
        <p:spPr>
          <a:xfrm>
            <a:off x="144418" y="1876404"/>
            <a:ext cx="5500726"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kumimoji="0" lang="en-US" altLang="zh-CN" sz="3600" b="0" i="0" u="none" strike="noStrike" cap="none" spc="0" normalizeH="0" baseline="0" dirty="0" smtClean="0">
                <a:ln>
                  <a:noFill/>
                </a:ln>
                <a:solidFill>
                  <a:srgbClr val="000000"/>
                </a:solidFill>
                <a:effectLst/>
                <a:uFillTx/>
                <a:latin typeface="黑体" pitchFamily="49" charset="-122"/>
                <a:ea typeface="黑体" pitchFamily="49" charset="-122"/>
                <a:sym typeface="Helvetica"/>
              </a:rPr>
              <a:t>Linux</a:t>
            </a:r>
            <a:r>
              <a:rPr lang="zh-CN" altLang="en-US" dirty="0" smtClean="0">
                <a:latin typeface="黑体" pitchFamily="49" charset="-122"/>
                <a:ea typeface="黑体" pitchFamily="49" charset="-122"/>
              </a:rPr>
              <a:t>的用户：</a:t>
            </a:r>
            <a:endParaRPr kumimoji="0" lang="zh-CN" altLang="en-US" sz="36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
        <p:nvSpPr>
          <p:cNvPr id="40" name="矩形 39"/>
          <p:cNvSpPr/>
          <p:nvPr/>
        </p:nvSpPr>
        <p:spPr>
          <a:xfrm>
            <a:off x="215856" y="3376602"/>
            <a:ext cx="1071570" cy="656590"/>
          </a:xfrm>
          <a:prstGeom prst="rect">
            <a:avLst/>
          </a:prstGeom>
          <a:noFill/>
          <a:ln w="25400" cap="flat">
            <a:solidFill>
              <a:srgbClr val="FF0000"/>
            </a:solid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FF0000"/>
              </a:solidFill>
              <a:effectLst/>
              <a:uFillTx/>
              <a:latin typeface="+mj-lt"/>
              <a:ea typeface="+mj-ea"/>
              <a:cs typeface="+mj-cs"/>
              <a:sym typeface="Helvetica"/>
            </a:endParaRPr>
          </a:p>
        </p:txBody>
      </p:sp>
      <p:sp>
        <p:nvSpPr>
          <p:cNvPr id="41" name="TextBox 40"/>
          <p:cNvSpPr txBox="1"/>
          <p:nvPr/>
        </p:nvSpPr>
        <p:spPr>
          <a:xfrm>
            <a:off x="72980" y="4876800"/>
            <a:ext cx="3795912"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kumimoji="0" lang="en-US" altLang="zh-CN" sz="3600" b="0" i="0" u="none" strike="noStrike" cap="none" spc="0" normalizeH="0" baseline="0" dirty="0" err="1" smtClean="0">
                <a:ln>
                  <a:noFill/>
                </a:ln>
                <a:solidFill>
                  <a:srgbClr val="000000"/>
                </a:solidFill>
                <a:effectLst/>
                <a:uFillTx/>
                <a:latin typeface="黑体" pitchFamily="49" charset="-122"/>
                <a:ea typeface="黑体" pitchFamily="49" charset="-122"/>
                <a:sym typeface="Helvetica"/>
              </a:rPr>
              <a:t>MySQL</a:t>
            </a:r>
            <a:r>
              <a:rPr kumimoji="0" lang="zh-CN" altLang="en-US" sz="3600" b="0" i="0" u="none" strike="noStrike" cap="none" spc="0" normalizeH="0" baseline="0" dirty="0" smtClean="0">
                <a:ln>
                  <a:noFill/>
                </a:ln>
                <a:solidFill>
                  <a:srgbClr val="000000"/>
                </a:solidFill>
                <a:effectLst/>
                <a:uFillTx/>
                <a:latin typeface="黑体" pitchFamily="49" charset="-122"/>
                <a:ea typeface="黑体" pitchFamily="49" charset="-122"/>
                <a:sym typeface="Helvetica"/>
              </a:rPr>
              <a:t>用户的定义</a:t>
            </a:r>
            <a:r>
              <a:rPr kumimoji="0" lang="en-US" altLang="zh-CN" sz="3600" b="0" i="0" u="none" strike="noStrike" cap="none" spc="0" normalizeH="0" baseline="0" dirty="0" smtClean="0">
                <a:ln>
                  <a:noFill/>
                </a:ln>
                <a:solidFill>
                  <a:srgbClr val="000000"/>
                </a:solidFill>
                <a:effectLst/>
                <a:uFillTx/>
                <a:latin typeface="黑体" pitchFamily="49" charset="-122"/>
                <a:ea typeface="黑体" pitchFamily="49" charset="-122"/>
                <a:sym typeface="Helvetica"/>
              </a:rPr>
              <a:t>:</a:t>
            </a:r>
            <a:endParaRPr kumimoji="0" lang="zh-CN" altLang="en-US" sz="36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pic>
        <p:nvPicPr>
          <p:cNvPr id="6147" name="Picture 3"/>
          <p:cNvPicPr>
            <a:picLocks noChangeAspect="1" noChangeArrowheads="1"/>
          </p:cNvPicPr>
          <p:nvPr/>
        </p:nvPicPr>
        <p:blipFill>
          <a:blip r:embed="rId6"/>
          <a:srcRect/>
          <a:stretch>
            <a:fillRect/>
          </a:stretch>
        </p:blipFill>
        <p:spPr bwMode="auto">
          <a:xfrm>
            <a:off x="215856" y="5776931"/>
            <a:ext cx="10501386" cy="2753229"/>
          </a:xfrm>
          <a:prstGeom prst="rect">
            <a:avLst/>
          </a:prstGeom>
          <a:noFill/>
          <a:ln w="9525">
            <a:noFill/>
            <a:miter lim="800000"/>
            <a:headEnd/>
            <a:tailEnd/>
          </a:ln>
          <a:effectLst/>
        </p:spPr>
      </p:pic>
      <p:sp>
        <p:nvSpPr>
          <p:cNvPr id="43" name="矩形 42"/>
          <p:cNvSpPr/>
          <p:nvPr/>
        </p:nvSpPr>
        <p:spPr>
          <a:xfrm>
            <a:off x="501608" y="7734320"/>
            <a:ext cx="3143272" cy="656590"/>
          </a:xfrm>
          <a:prstGeom prst="rect">
            <a:avLst/>
          </a:prstGeom>
          <a:noFill/>
          <a:ln w="25400" cap="flat">
            <a:solidFill>
              <a:srgbClr val="FF0000"/>
            </a:solid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FF0000"/>
              </a:solidFill>
              <a:effectLst/>
              <a:uFillTx/>
              <a:latin typeface="+mj-lt"/>
              <a:ea typeface="+mj-ea"/>
              <a:cs typeface="+mj-cs"/>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48" name="TextBox 47"/>
          <p:cNvSpPr txBox="1"/>
          <p:nvPr/>
        </p:nvSpPr>
        <p:spPr>
          <a:xfrm>
            <a:off x="930236" y="376206"/>
            <a:ext cx="9501254" cy="96436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800" dirty="0" err="1" smtClean="0">
                <a:sym typeface="Arial" charset="0"/>
              </a:rPr>
              <a:t>MySQL</a:t>
            </a:r>
            <a:r>
              <a:rPr lang="zh-CN" altLang="en-US" sz="2800" dirty="0" smtClean="0">
                <a:sym typeface="Arial" charset="0"/>
              </a:rPr>
              <a:t>用户管理</a:t>
            </a:r>
            <a:r>
              <a:rPr lang="en-US" altLang="zh-CN" sz="2800" dirty="0" smtClean="0">
                <a:sym typeface="Arial" charset="0"/>
              </a:rPr>
              <a:t>——</a:t>
            </a:r>
            <a:r>
              <a:rPr lang="zh-CN" altLang="en-US" sz="2800" dirty="0" smtClean="0">
                <a:sym typeface="Arial" charset="0"/>
              </a:rPr>
              <a:t>用户、权限、角色、权限范围</a:t>
            </a:r>
            <a:endParaRPr lang="zh-CN" altLang="en-US" sz="2800" dirty="0" smtClean="0"/>
          </a:p>
          <a:p>
            <a:pPr marL="0" marR="0" indent="0" algn="l" defTabSz="5842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dirty="0">
              <a:ln>
                <a:noFill/>
              </a:ln>
              <a:solidFill>
                <a:srgbClr val="000000"/>
              </a:solidFill>
              <a:effectLst/>
              <a:uFillTx/>
              <a:latin typeface="+mj-lt"/>
              <a:ea typeface="+mj-ea"/>
              <a:cs typeface="+mj-cs"/>
              <a:sym typeface="Helvetica"/>
            </a:endParaRPr>
          </a:p>
        </p:txBody>
      </p:sp>
      <p:sp>
        <p:nvSpPr>
          <p:cNvPr id="33" name="TextBox 32"/>
          <p:cNvSpPr txBox="1"/>
          <p:nvPr/>
        </p:nvSpPr>
        <p:spPr>
          <a:xfrm>
            <a:off x="144418" y="1376338"/>
            <a:ext cx="11501518" cy="1040079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marR="0" lvl="1" indent="-460375" algn="l" defTabSz="228600" eaLnBrk="0" fontAlgn="b" latinLnBrk="0">
              <a:lnSpc>
                <a:spcPct val="110000"/>
              </a:lnSpc>
              <a:spcBef>
                <a:spcPct val="20000"/>
              </a:spcBef>
              <a:spcAft>
                <a:spcPct val="0"/>
              </a:spcAft>
              <a:buClr>
                <a:srgbClr val="FF0000"/>
              </a:buClr>
              <a:buSzTx/>
              <a:buFont typeface="Arial" charset="0"/>
              <a:buChar char="•"/>
            </a:pPr>
            <a:r>
              <a:rPr lang="zh-CN" altLang="en-US" sz="3200" dirty="0" smtClean="0">
                <a:solidFill>
                  <a:schemeClr val="tx1"/>
                </a:solidFill>
                <a:latin typeface="+mn-lt"/>
                <a:ea typeface="黑体" pitchFamily="2" charset="-122"/>
              </a:rPr>
              <a:t>用户的作用：</a:t>
            </a:r>
            <a:endParaRPr lang="en-US" altLang="zh-CN" sz="3200" dirty="0" smtClean="0">
              <a:solidFill>
                <a:schemeClr val="tx1"/>
              </a:solidFill>
              <a:latin typeface="+mn-lt"/>
              <a:ea typeface="黑体" pitchFamily="2" charset="-122"/>
            </a:endParaRPr>
          </a:p>
          <a:p>
            <a:pPr marL="1020763" marR="0" lvl="2" indent="-331788" algn="l" defTabSz="228600" eaLnBrk="0" fontAlgn="b" latinLnBrk="0">
              <a:lnSpc>
                <a:spcPct val="110000"/>
              </a:lnSpc>
              <a:spcBef>
                <a:spcPct val="20000"/>
              </a:spcBef>
              <a:spcAft>
                <a:spcPct val="0"/>
              </a:spcAft>
              <a:buClr>
                <a:srgbClr val="FF0000"/>
              </a:buClr>
              <a:buSzTx/>
              <a:buFont typeface="Arial" charset="0"/>
              <a:buChar char="–"/>
            </a:pPr>
            <a:r>
              <a:rPr lang="en-US" altLang="zh-CN" dirty="0"/>
              <a:t>	</a:t>
            </a:r>
            <a:r>
              <a:rPr lang="en-US" altLang="zh-CN" sz="2800" dirty="0" smtClean="0">
                <a:solidFill>
                  <a:schemeClr val="tx1"/>
                </a:solidFill>
                <a:latin typeface="+mn-lt"/>
                <a:ea typeface="黑体" pitchFamily="2" charset="-122"/>
                <a:sym typeface="Arial" charset="0"/>
              </a:rPr>
              <a:t>1</a:t>
            </a:r>
            <a:r>
              <a:rPr lang="zh-CN" altLang="en-US" sz="2800" dirty="0" smtClean="0">
                <a:solidFill>
                  <a:schemeClr val="tx1"/>
                </a:solidFill>
                <a:latin typeface="+mn-lt"/>
                <a:ea typeface="黑体" pitchFamily="2" charset="-122"/>
                <a:sym typeface="Arial" charset="0"/>
              </a:rPr>
              <a:t>、用户登录</a:t>
            </a:r>
            <a:endParaRPr lang="en-US" altLang="zh-CN" sz="2800" dirty="0" smtClean="0">
              <a:solidFill>
                <a:schemeClr val="tx1"/>
              </a:solidFill>
              <a:latin typeface="+mn-lt"/>
              <a:ea typeface="黑体" pitchFamily="2" charset="-122"/>
              <a:sym typeface="Arial" charset="0"/>
            </a:endParaRPr>
          </a:p>
          <a:p>
            <a:pPr marL="1020763" marR="0" lvl="2" indent="-331788" algn="l" defTabSz="228600" eaLnBrk="0" fontAlgn="b" latinLnBrk="0">
              <a:lnSpc>
                <a:spcPct val="110000"/>
              </a:lnSpc>
              <a:spcBef>
                <a:spcPct val="20000"/>
              </a:spcBef>
              <a:spcAft>
                <a:spcPct val="0"/>
              </a:spcAft>
              <a:buClr>
                <a:srgbClr val="FF0000"/>
              </a:buClr>
              <a:buSzTx/>
              <a:buFont typeface="Arial" charset="0"/>
              <a:buChar char="–"/>
            </a:pPr>
            <a:r>
              <a:rPr lang="en-US" altLang="zh-CN" sz="2800" dirty="0" smtClean="0">
                <a:solidFill>
                  <a:schemeClr val="tx1"/>
                </a:solidFill>
                <a:latin typeface="+mn-lt"/>
                <a:ea typeface="黑体" pitchFamily="2" charset="-122"/>
                <a:sym typeface="Arial" charset="0"/>
              </a:rPr>
              <a:t>	2</a:t>
            </a:r>
            <a:r>
              <a:rPr lang="zh-CN" altLang="en-US" sz="2800" dirty="0" smtClean="0">
                <a:solidFill>
                  <a:schemeClr val="tx1"/>
                </a:solidFill>
                <a:latin typeface="+mn-lt"/>
                <a:ea typeface="黑体" pitchFamily="2" charset="-122"/>
                <a:sym typeface="Arial" charset="0"/>
              </a:rPr>
              <a:t>、用于管理数据库及数据</a:t>
            </a:r>
            <a:endParaRPr lang="en-US" altLang="zh-CN" sz="2800" dirty="0" smtClean="0">
              <a:solidFill>
                <a:schemeClr val="tx1"/>
              </a:solidFill>
              <a:latin typeface="+mn-lt"/>
              <a:ea typeface="黑体" pitchFamily="2" charset="-122"/>
              <a:sym typeface="Arial" charset="0"/>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sz="3200" dirty="0" smtClean="0">
                <a:solidFill>
                  <a:schemeClr val="tx1"/>
                </a:solidFill>
                <a:latin typeface="+mn-lt"/>
                <a:ea typeface="黑体" pitchFamily="2" charset="-122"/>
              </a:rPr>
              <a:t>权限：</a:t>
            </a:r>
            <a:endParaRPr lang="en-US" altLang="zh-CN" sz="3200" dirty="0" smtClean="0">
              <a:solidFill>
                <a:schemeClr val="tx1"/>
              </a:solidFill>
              <a:latin typeface="+mn-lt"/>
              <a:ea typeface="黑体" pitchFamily="2" charset="-122"/>
            </a:endParaRPr>
          </a:p>
          <a:p>
            <a:pPr marL="1020763" lvl="2" indent="-331788" algn="l" defTabSz="228600" eaLnBrk="0" fontAlgn="b">
              <a:lnSpc>
                <a:spcPct val="110000"/>
              </a:lnSpc>
              <a:spcBef>
                <a:spcPct val="20000"/>
              </a:spcBef>
              <a:spcAft>
                <a:spcPct val="0"/>
              </a:spcAft>
              <a:buClr>
                <a:srgbClr val="FF0000"/>
              </a:buClr>
              <a:buFont typeface="Arial" charset="0"/>
              <a:buChar char="–"/>
            </a:pPr>
            <a:r>
              <a:rPr lang="en-US" altLang="zh-CN" sz="2800" b="1" dirty="0" smtClean="0"/>
              <a:t>	</a:t>
            </a:r>
            <a:r>
              <a:rPr lang="zh-CN" altLang="en-US" sz="2800" b="1" dirty="0" smtClean="0"/>
              <a:t>对数据库的读、写等操作</a:t>
            </a:r>
            <a:endParaRPr lang="en-US" altLang="zh-CN" sz="2800" b="1" dirty="0" smtClean="0"/>
          </a:p>
          <a:p>
            <a:pPr marL="1020763" lvl="2" indent="-331788" algn="l" defTabSz="228600" eaLnBrk="0" fontAlgn="b">
              <a:lnSpc>
                <a:spcPct val="110000"/>
              </a:lnSpc>
              <a:spcBef>
                <a:spcPct val="20000"/>
              </a:spcBef>
              <a:spcAft>
                <a:spcPct val="0"/>
              </a:spcAft>
              <a:buClr>
                <a:srgbClr val="FF0000"/>
              </a:buClr>
              <a:buFont typeface="Arial" charset="0"/>
              <a:buChar char="–"/>
            </a:pPr>
            <a:r>
              <a:rPr lang="zh-CN" altLang="en-US" sz="2800" b="1" dirty="0" smtClean="0"/>
              <a:t>（</a:t>
            </a:r>
            <a:r>
              <a:rPr lang="en-US" altLang="zh-CN" sz="2800" b="1" dirty="0" smtClean="0"/>
              <a:t>insert update</a:t>
            </a:r>
            <a:r>
              <a:rPr lang="zh-CN" altLang="en-US" sz="2800" b="1" dirty="0" smtClean="0"/>
              <a:t>、</a:t>
            </a:r>
            <a:r>
              <a:rPr lang="en-US" altLang="zh-CN" sz="2800" b="1" dirty="0" smtClean="0"/>
              <a:t>select</a:t>
            </a:r>
            <a:r>
              <a:rPr lang="zh-CN" altLang="en-US" sz="2800" b="1" dirty="0" smtClean="0"/>
              <a:t>等）</a:t>
            </a:r>
            <a:endParaRPr lang="en-US" altLang="zh-CN" sz="2800" b="1" dirty="0" smtClean="0"/>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sz="3200" dirty="0" smtClean="0">
                <a:solidFill>
                  <a:schemeClr val="tx1"/>
                </a:solidFill>
                <a:latin typeface="+mn-lt"/>
                <a:ea typeface="黑体" pitchFamily="2" charset="-122"/>
              </a:rPr>
              <a:t>角色：</a:t>
            </a:r>
            <a:endParaRPr lang="en-US" altLang="zh-CN" sz="3200" dirty="0" smtClean="0">
              <a:solidFill>
                <a:schemeClr val="tx1"/>
              </a:solidFill>
              <a:latin typeface="+mn-lt"/>
              <a:ea typeface="黑体" pitchFamily="2" charset="-122"/>
            </a:endParaRPr>
          </a:p>
          <a:p>
            <a:pPr marL="1020763" lvl="2" indent="-331788" algn="l" defTabSz="228600" eaLnBrk="0" fontAlgn="b">
              <a:lnSpc>
                <a:spcPct val="110000"/>
              </a:lnSpc>
              <a:spcBef>
                <a:spcPct val="20000"/>
              </a:spcBef>
              <a:spcAft>
                <a:spcPct val="0"/>
              </a:spcAft>
              <a:buClr>
                <a:srgbClr val="FF0000"/>
              </a:buClr>
              <a:buFont typeface="Arial" charset="0"/>
              <a:buChar char="–"/>
            </a:pPr>
            <a:r>
              <a:rPr lang="en-US" altLang="zh-CN" dirty="0" smtClean="0"/>
              <a:t>	</a:t>
            </a:r>
            <a:r>
              <a:rPr lang="zh-CN" altLang="en-US" sz="2800" b="1" dirty="0" smtClean="0"/>
              <a:t>数据库定义好的一组权限的定义</a:t>
            </a:r>
            <a:endParaRPr lang="en-US" altLang="zh-CN" sz="2800" b="1" dirty="0" smtClean="0"/>
          </a:p>
          <a:p>
            <a:pPr marL="1020763" lvl="2" indent="-331788" algn="l" defTabSz="228600" eaLnBrk="0" fontAlgn="b">
              <a:lnSpc>
                <a:spcPct val="110000"/>
              </a:lnSpc>
              <a:spcBef>
                <a:spcPct val="20000"/>
              </a:spcBef>
              <a:spcAft>
                <a:spcPct val="0"/>
              </a:spcAft>
              <a:buClr>
                <a:srgbClr val="FF0000"/>
              </a:buClr>
              <a:buFont typeface="Arial" charset="0"/>
              <a:buChar char="–"/>
            </a:pPr>
            <a:r>
              <a:rPr lang="en-US" altLang="zh-CN" sz="2800" b="1" dirty="0" smtClean="0"/>
              <a:t>	</a:t>
            </a:r>
            <a:r>
              <a:rPr lang="zh-CN" altLang="en-US" sz="2800" b="1" dirty="0" smtClean="0"/>
              <a:t>（</a:t>
            </a:r>
            <a:r>
              <a:rPr lang="en-US" altLang="zh-CN" sz="2800" b="1" dirty="0" smtClean="0"/>
              <a:t>all privileges</a:t>
            </a:r>
            <a:r>
              <a:rPr lang="zh-CN" altLang="en-US" sz="2800" b="1" dirty="0" smtClean="0"/>
              <a:t>、</a:t>
            </a:r>
            <a:r>
              <a:rPr lang="en-US" altLang="zh-CN" sz="2800" b="1" dirty="0" smtClean="0"/>
              <a:t>replication slave</a:t>
            </a:r>
            <a:r>
              <a:rPr lang="zh-CN" altLang="en-US" sz="2800" b="1" dirty="0" smtClean="0"/>
              <a:t>等）</a:t>
            </a:r>
            <a:endParaRPr lang="en-US" altLang="zh-CN" sz="2800" b="1" dirty="0" smtClean="0"/>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sz="3200" dirty="0" smtClean="0">
                <a:solidFill>
                  <a:schemeClr val="tx1"/>
                </a:solidFill>
                <a:latin typeface="+mn-lt"/>
                <a:ea typeface="黑体" pitchFamily="2" charset="-122"/>
              </a:rPr>
              <a:t>权限范围：</a:t>
            </a:r>
            <a:endParaRPr lang="en-US" altLang="zh-CN" sz="3200" dirty="0" smtClean="0">
              <a:solidFill>
                <a:schemeClr val="tx1"/>
              </a:solidFill>
              <a:latin typeface="+mn-lt"/>
              <a:ea typeface="黑体" pitchFamily="2" charset="-122"/>
            </a:endParaRPr>
          </a:p>
          <a:p>
            <a:pPr marL="1020763" lvl="2" indent="-331788" algn="l" defTabSz="228600" eaLnBrk="0" fontAlgn="b">
              <a:lnSpc>
                <a:spcPct val="110000"/>
              </a:lnSpc>
              <a:spcBef>
                <a:spcPct val="20000"/>
              </a:spcBef>
              <a:spcAft>
                <a:spcPct val="0"/>
              </a:spcAft>
              <a:buClr>
                <a:srgbClr val="FF0000"/>
              </a:buClr>
              <a:buFont typeface="Arial" charset="0"/>
              <a:buChar char="–"/>
            </a:pPr>
            <a:r>
              <a:rPr lang="en-US" altLang="zh-CN" dirty="0" smtClean="0"/>
              <a:t>	</a:t>
            </a:r>
            <a:r>
              <a:rPr lang="zh-CN" altLang="en-US" sz="2800" b="1" dirty="0" smtClean="0"/>
              <a:t>全库级别：</a:t>
            </a:r>
            <a:r>
              <a:rPr lang="en-US" altLang="zh-CN" sz="2800" b="1" dirty="0" smtClean="0"/>
              <a:t> *.*</a:t>
            </a:r>
          </a:p>
          <a:p>
            <a:pPr marL="1020763" lvl="2" indent="-331788" algn="l" defTabSz="228600" eaLnBrk="0" fontAlgn="b">
              <a:lnSpc>
                <a:spcPct val="110000"/>
              </a:lnSpc>
              <a:spcBef>
                <a:spcPct val="20000"/>
              </a:spcBef>
              <a:spcAft>
                <a:spcPct val="0"/>
              </a:spcAft>
              <a:buClr>
                <a:srgbClr val="FF0000"/>
              </a:buClr>
              <a:buFont typeface="Arial" charset="0"/>
              <a:buChar char="–"/>
            </a:pPr>
            <a:r>
              <a:rPr lang="en-US" altLang="zh-CN" sz="2800" b="1" dirty="0" smtClean="0"/>
              <a:t>	</a:t>
            </a:r>
            <a:r>
              <a:rPr lang="zh-CN" altLang="en-US" sz="2800" b="1" dirty="0" smtClean="0"/>
              <a:t>单库级别：</a:t>
            </a:r>
            <a:r>
              <a:rPr lang="en-US" altLang="zh-CN" sz="2800" b="1" dirty="0" smtClean="0"/>
              <a:t>oldboy.*</a:t>
            </a:r>
          </a:p>
          <a:p>
            <a:pPr marL="1020763" lvl="2" indent="-331788" algn="l" defTabSz="228600" eaLnBrk="0" fontAlgn="b">
              <a:lnSpc>
                <a:spcPct val="110000"/>
              </a:lnSpc>
              <a:spcBef>
                <a:spcPct val="20000"/>
              </a:spcBef>
              <a:spcAft>
                <a:spcPct val="0"/>
              </a:spcAft>
              <a:buClr>
                <a:srgbClr val="FF0000"/>
              </a:buClr>
              <a:buFont typeface="Arial" charset="0"/>
              <a:buChar char="–"/>
            </a:pPr>
            <a:r>
              <a:rPr lang="en-US" altLang="zh-CN" sz="2800" b="1" dirty="0" smtClean="0"/>
              <a:t>	</a:t>
            </a:r>
            <a:r>
              <a:rPr lang="zh-CN" altLang="en-US" sz="2800" b="1" dirty="0" smtClean="0"/>
              <a:t>单表级别：</a:t>
            </a:r>
            <a:r>
              <a:rPr lang="en-US" altLang="zh-CN" sz="2800" b="1" dirty="0" smtClean="0"/>
              <a:t>oldboy.t1</a:t>
            </a:r>
          </a:p>
          <a:p>
            <a:pPr marL="0" marR="0" indent="0" algn="l" defTabSz="584200" rtl="0" fontAlgn="auto" latinLnBrk="0" hangingPunct="0">
              <a:lnSpc>
                <a:spcPct val="100000"/>
              </a:lnSpc>
              <a:spcBef>
                <a:spcPts val="0"/>
              </a:spcBef>
              <a:spcAft>
                <a:spcPts val="0"/>
              </a:spcAft>
              <a:buClrTx/>
              <a:buSzTx/>
              <a:buFontTx/>
              <a:buNone/>
            </a:pPr>
            <a:r>
              <a:rPr lang="en-US" altLang="zh-CN" dirty="0" smtClean="0"/>
              <a:t>	</a:t>
            </a:r>
          </a:p>
          <a:p>
            <a:pPr marL="0" marR="0" indent="0" algn="l" defTabSz="584200" rtl="0" fontAlgn="auto" latinLnBrk="0" hangingPunct="0">
              <a:lnSpc>
                <a:spcPct val="100000"/>
              </a:lnSpc>
              <a:spcBef>
                <a:spcPts val="0"/>
              </a:spcBef>
              <a:spcAft>
                <a:spcPts val="0"/>
              </a:spcAft>
              <a:buClrTx/>
              <a:buSzTx/>
              <a:buFontTx/>
              <a:buNone/>
            </a:pPr>
            <a:r>
              <a:rPr lang="en-US" altLang="zh-CN" dirty="0" smtClean="0"/>
              <a:t>	</a:t>
            </a:r>
          </a:p>
          <a:p>
            <a:pPr marL="0" marR="0" indent="0" algn="l" defTabSz="584200" rtl="0" fontAlgn="auto" latinLnBrk="0" hangingPunct="0">
              <a:lnSpc>
                <a:spcPct val="100000"/>
              </a:lnSpc>
              <a:spcBef>
                <a:spcPts val="0"/>
              </a:spcBef>
              <a:spcAft>
                <a:spcPts val="0"/>
              </a:spcAft>
              <a:buClrTx/>
              <a:buSzTx/>
              <a:buFontTx/>
              <a:buNone/>
            </a:pPr>
            <a:endParaRPr lang="en-US" altLang="zh-CN" dirty="0" smtClean="0"/>
          </a:p>
          <a:p>
            <a:pPr marL="0" marR="0" indent="0" algn="l" defTabSz="584200" rtl="0" fontAlgn="auto" latinLnBrk="0" hangingPunct="0">
              <a:lnSpc>
                <a:spcPct val="100000"/>
              </a:lnSpc>
              <a:spcBef>
                <a:spcPts val="0"/>
              </a:spcBef>
              <a:spcAft>
                <a:spcPts val="0"/>
              </a:spcAft>
              <a:buClrTx/>
              <a:buSzTx/>
              <a:buFontTx/>
              <a:buNone/>
            </a:pPr>
            <a:endParaRPr lang="en-US" altLang="zh-CN" dirty="0" smtClean="0"/>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2994"/>
                            </p:stCondLst>
                            <p:childTnLst>
                              <p:par>
                                <p:cTn id="40" presetID="2" presetClass="entr" presetSubtype="8" fill="hold" grpId="0" nodeType="afterEffect">
                                  <p:stCondLst>
                                    <p:cond delay="0"/>
                                  </p:stCondLst>
                                  <p:iterate>
                                    <p:tmAbs val="0"/>
                                  </p:iterate>
                                  <p:childTnLst>
                                    <p:set>
                                      <p:cBhvr>
                                        <p:cTn id="41" dur="indefinite" fill="hold"/>
                                        <p:tgtEl>
                                          <p:spTgt spid="141"/>
                                        </p:tgtEl>
                                        <p:attrNameLst>
                                          <p:attrName>style.visibility</p:attrName>
                                        </p:attrNameLst>
                                      </p:cBhvr>
                                      <p:to>
                                        <p:strVal val="visible"/>
                                      </p:to>
                                    </p:set>
                                    <p:anim calcmode="lin" valueType="num">
                                      <p:cBhvr>
                                        <p:cTn id="42" dur="1000" fill="hold"/>
                                        <p:tgtEl>
                                          <p:spTgt spid="141"/>
                                        </p:tgtEl>
                                        <p:attrNameLst>
                                          <p:attrName>ppt_x</p:attrName>
                                        </p:attrNameLst>
                                      </p:cBhvr>
                                      <p:tavLst>
                                        <p:tav tm="0">
                                          <p:val>
                                            <p:strVal val="0-#ppt_w/2"/>
                                          </p:val>
                                        </p:tav>
                                        <p:tav tm="100000">
                                          <p:val>
                                            <p:strVal val="#ppt_x"/>
                                          </p:val>
                                        </p:tav>
                                      </p:tavLst>
                                    </p:anim>
                                    <p:anim calcmode="lin" valueType="num">
                                      <p:cBhvr>
                                        <p:cTn id="43" dur="1000" fill="hold"/>
                                        <p:tgtEl>
                                          <p:spTgt spid="141"/>
                                        </p:tgtEl>
                                        <p:attrNameLst>
                                          <p:attrName>ppt_y</p:attrName>
                                        </p:attrNameLst>
                                      </p:cBhvr>
                                      <p:tavLst>
                                        <p:tav tm="0">
                                          <p:val>
                                            <p:strVal val="#ppt_y"/>
                                          </p:val>
                                        </p:tav>
                                        <p:tav tm="100000">
                                          <p:val>
                                            <p:strVal val="#ppt_y"/>
                                          </p:val>
                                        </p:tav>
                                      </p:tavLst>
                                    </p:anim>
                                  </p:childTnLst>
                                </p:cTn>
                              </p:par>
                            </p:childTnLst>
                          </p:cTn>
                        </p:par>
                        <p:par>
                          <p:cTn id="44" fill="hold">
                            <p:stCondLst>
                              <p:cond delay="2994"/>
                            </p:stCondLst>
                            <p:childTnLst>
                              <p:par>
                                <p:cTn id="45" presetID="1" presetClass="entr" presetSubtype="0" fill="hold" grpId="0" nodeType="afterEffect">
                                  <p:stCondLst>
                                    <p:cond delay="0"/>
                                  </p:stCondLst>
                                  <p:iterate>
                                    <p:tmAbs val="0"/>
                                  </p:iterate>
                                  <p:childTnLst>
                                    <p:set>
                                      <p:cBhvr>
                                        <p:cTn id="46" dur="indefinite" fill="hold"/>
                                        <p:tgtEl>
                                          <p:spTgt spid="136"/>
                                        </p:tgtEl>
                                        <p:attrNameLst>
                                          <p:attrName>style.visibility</p:attrName>
                                        </p:attrNameLst>
                                      </p:cBhvr>
                                      <p:to>
                                        <p:strVal val="visible"/>
                                      </p:to>
                                    </p:set>
                                  </p:childTnLst>
                                </p:cTn>
                              </p:par>
                            </p:childTnLst>
                          </p:cTn>
                        </p:par>
                        <p:par>
                          <p:cTn id="47" fill="hold">
                            <p:stCondLst>
                              <p:cond delay="2994"/>
                            </p:stCondLst>
                            <p:childTnLst>
                              <p:par>
                                <p:cTn id="48" presetID="23" presetClass="entr" presetSubtype="16" fill="hold" grpId="0" nodeType="afterEffect">
                                  <p:stCondLst>
                                    <p:cond delay="0"/>
                                  </p:stCondLst>
                                  <p:iterate>
                                    <p:tmAbs val="0"/>
                                  </p:iterate>
                                  <p:childTnLst>
                                    <p:set>
                                      <p:cBhvr>
                                        <p:cTn id="49" dur="indefinite" fill="hold"/>
                                        <p:tgtEl>
                                          <p:spTgt spid="137"/>
                                        </p:tgtEl>
                                        <p:attrNameLst>
                                          <p:attrName>style.visibility</p:attrName>
                                        </p:attrNameLst>
                                      </p:cBhvr>
                                      <p:to>
                                        <p:strVal val="visible"/>
                                      </p:to>
                                    </p:set>
                                    <p:anim calcmode="lin" valueType="num">
                                      <p:cBhvr>
                                        <p:cTn id="50" dur="750" fill="hold"/>
                                        <p:tgtEl>
                                          <p:spTgt spid="137"/>
                                        </p:tgtEl>
                                        <p:attrNameLst>
                                          <p:attrName>ppt_w</p:attrName>
                                        </p:attrNameLst>
                                      </p:cBhvr>
                                      <p:tavLst>
                                        <p:tav tm="0">
                                          <p:val>
                                            <p:fltVal val="0"/>
                                          </p:val>
                                        </p:tav>
                                        <p:tav tm="100000">
                                          <p:val>
                                            <p:strVal val="#ppt_w"/>
                                          </p:val>
                                        </p:tav>
                                      </p:tavLst>
                                    </p:anim>
                                    <p:anim calcmode="lin" valueType="num">
                                      <p:cBhvr>
                                        <p:cTn id="51" dur="750" fill="hold"/>
                                        <p:tgtEl>
                                          <p:spTgt spid="137"/>
                                        </p:tgtEl>
                                        <p:attrNameLst>
                                          <p:attrName>ppt_h</p:attrName>
                                        </p:attrNameLst>
                                      </p:cBhvr>
                                      <p:tavLst>
                                        <p:tav tm="0">
                                          <p:val>
                                            <p:fltVal val="0"/>
                                          </p:val>
                                        </p:tav>
                                        <p:tav tm="100000">
                                          <p:val>
                                            <p:strVal val="#ppt_h"/>
                                          </p:val>
                                        </p:tav>
                                      </p:tavLst>
                                    </p:anim>
                                  </p:childTnLst>
                                </p:cTn>
                              </p:par>
                            </p:childTnLst>
                          </p:cTn>
                        </p:par>
                        <p:par>
                          <p:cTn id="52" fill="hold">
                            <p:stCondLst>
                              <p:cond delay="2994"/>
                            </p:stCondLst>
                            <p:childTnLst>
                              <p:par>
                                <p:cTn id="53" presetID="23" presetClass="entr" presetSubtype="16" fill="hold" grpId="0" nodeType="afterEffect">
                                  <p:stCondLst>
                                    <p:cond delay="0"/>
                                  </p:stCondLst>
                                  <p:iterate>
                                    <p:tmAbs val="0"/>
                                  </p:iterate>
                                  <p:childTnLst>
                                    <p:set>
                                      <p:cBhvr>
                                        <p:cTn id="54" dur="indefinite" fill="hold"/>
                                        <p:tgtEl>
                                          <p:spTgt spid="140"/>
                                        </p:tgtEl>
                                        <p:attrNameLst>
                                          <p:attrName>style.visibility</p:attrName>
                                        </p:attrNameLst>
                                      </p:cBhvr>
                                      <p:to>
                                        <p:strVal val="visible"/>
                                      </p:to>
                                    </p:set>
                                    <p:anim calcmode="lin" valueType="num">
                                      <p:cBhvr>
                                        <p:cTn id="55" dur="750" fill="hold"/>
                                        <p:tgtEl>
                                          <p:spTgt spid="140"/>
                                        </p:tgtEl>
                                        <p:attrNameLst>
                                          <p:attrName>ppt_w</p:attrName>
                                        </p:attrNameLst>
                                      </p:cBhvr>
                                      <p:tavLst>
                                        <p:tav tm="0">
                                          <p:val>
                                            <p:fltVal val="0"/>
                                          </p:val>
                                        </p:tav>
                                        <p:tav tm="100000">
                                          <p:val>
                                            <p:strVal val="#ppt_w"/>
                                          </p:val>
                                        </p:tav>
                                      </p:tavLst>
                                    </p:anim>
                                    <p:anim calcmode="lin" valueType="num">
                                      <p:cBhvr>
                                        <p:cTn id="5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40" grpId="0" animBg="1" advAuto="0"/>
      <p:bldP spid="141"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rPr dirty="0"/>
              <a:t>老男孩IT教育，只培养技术精英</a:t>
            </a:r>
          </a:p>
        </p:txBody>
      </p:sp>
      <p:sp>
        <p:nvSpPr>
          <p:cNvPr id="16" name="TextBox 15"/>
          <p:cNvSpPr txBox="1"/>
          <p:nvPr/>
        </p:nvSpPr>
        <p:spPr>
          <a:xfrm>
            <a:off x="430170" y="1947842"/>
            <a:ext cx="1042994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48" name="TextBox 47"/>
          <p:cNvSpPr txBox="1"/>
          <p:nvPr/>
        </p:nvSpPr>
        <p:spPr>
          <a:xfrm>
            <a:off x="930236" y="376206"/>
            <a:ext cx="9144064" cy="176458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r>
              <a:rPr lang="en-US" altLang="zh-CN" dirty="0" err="1" smtClean="0">
                <a:sym typeface="Arial" charset="0"/>
              </a:rPr>
              <a:t>MySQL</a:t>
            </a:r>
            <a:r>
              <a:rPr lang="zh-CN" altLang="en-US" dirty="0" smtClean="0">
                <a:sym typeface="Arial" charset="0"/>
              </a:rPr>
              <a:t>用户管理</a:t>
            </a:r>
            <a:r>
              <a:rPr lang="en-US" altLang="zh-CN" dirty="0" smtClean="0">
                <a:sym typeface="Arial" charset="0"/>
              </a:rPr>
              <a:t>——</a:t>
            </a:r>
            <a:r>
              <a:rPr lang="zh-CN" altLang="en-US" dirty="0" smtClean="0">
                <a:sym typeface="Arial" charset="0"/>
              </a:rPr>
              <a:t>用户权限操作实战（</a:t>
            </a:r>
            <a:r>
              <a:rPr lang="en-US" altLang="zh-CN" dirty="0" smtClean="0">
                <a:sym typeface="Arial" charset="0"/>
              </a:rPr>
              <a:t>1</a:t>
            </a:r>
            <a:r>
              <a:rPr lang="zh-CN" altLang="en-US" dirty="0" smtClean="0">
                <a:sym typeface="Arial" charset="0"/>
              </a:rPr>
              <a:t>）</a:t>
            </a:r>
            <a:endParaRPr lang="zh-CN" altLang="en-US" dirty="0" smtClean="0"/>
          </a:p>
          <a:p>
            <a:endParaRPr lang="zh-CN" altLang="en-US" dirty="0" smtClean="0"/>
          </a:p>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24" name="TextBox 23"/>
          <p:cNvSpPr txBox="1"/>
          <p:nvPr/>
        </p:nvSpPr>
        <p:spPr>
          <a:xfrm>
            <a:off x="215856" y="1519214"/>
            <a:ext cx="12430212" cy="47192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endParaRPr kumimoji="0" lang="zh-CN" altLang="en-US" sz="2400" b="0" i="0" u="none" strike="noStrike" cap="none" spc="0" normalizeH="0" baseline="0" dirty="0">
              <a:ln>
                <a:noFill/>
              </a:ln>
              <a:solidFill>
                <a:srgbClr val="000000"/>
              </a:solidFill>
              <a:effectLst/>
              <a:uFillTx/>
              <a:latin typeface="+mj-lt"/>
              <a:ea typeface="+mj-ea"/>
              <a:cs typeface="+mj-cs"/>
              <a:sym typeface="Helvetica"/>
            </a:endParaRPr>
          </a:p>
        </p:txBody>
      </p:sp>
      <p:sp>
        <p:nvSpPr>
          <p:cNvPr id="25" name="TextBox 24"/>
          <p:cNvSpPr txBox="1"/>
          <p:nvPr/>
        </p:nvSpPr>
        <p:spPr>
          <a:xfrm>
            <a:off x="430170" y="1947842"/>
            <a:ext cx="1150151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22" name="Rectangle 2051"/>
          <p:cNvSpPr>
            <a:spLocks noChangeArrowheads="1"/>
          </p:cNvSpPr>
          <p:nvPr/>
        </p:nvSpPr>
        <p:spPr bwMode="auto">
          <a:xfrm>
            <a:off x="609600" y="2233594"/>
            <a:ext cx="7893064" cy="428628"/>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p>
            <a:pPr algn="l" fontAlgn="b">
              <a:spcBef>
                <a:spcPct val="0"/>
              </a:spcBef>
              <a:buClrTx/>
              <a:buFontTx/>
              <a:buNone/>
            </a:pPr>
            <a:endParaRPr lang="zh-CN" altLang="en-US">
              <a:ea typeface="宋体" charset="-122"/>
              <a:cs typeface="Arial" charset="0"/>
            </a:endParaRPr>
          </a:p>
        </p:txBody>
      </p:sp>
      <p:sp>
        <p:nvSpPr>
          <p:cNvPr id="23" name="Rectangle 2051"/>
          <p:cNvSpPr>
            <a:spLocks noChangeArrowheads="1"/>
          </p:cNvSpPr>
          <p:nvPr/>
        </p:nvSpPr>
        <p:spPr bwMode="auto">
          <a:xfrm>
            <a:off x="644484" y="3090850"/>
            <a:ext cx="12179344" cy="3500461"/>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p>
            <a:pPr algn="l" fontAlgn="b">
              <a:spcBef>
                <a:spcPct val="0"/>
              </a:spcBef>
              <a:buClrTx/>
              <a:buFontTx/>
              <a:buNone/>
            </a:pPr>
            <a:endParaRPr lang="zh-CN" altLang="en-US">
              <a:ea typeface="宋体" charset="-122"/>
              <a:cs typeface="Arial" charset="0"/>
            </a:endParaRPr>
          </a:p>
        </p:txBody>
      </p:sp>
      <p:sp>
        <p:nvSpPr>
          <p:cNvPr id="27" name="Rectangle 2051"/>
          <p:cNvSpPr>
            <a:spLocks noChangeArrowheads="1"/>
          </p:cNvSpPr>
          <p:nvPr/>
        </p:nvSpPr>
        <p:spPr bwMode="auto">
          <a:xfrm>
            <a:off x="715922" y="7305692"/>
            <a:ext cx="9026548" cy="500066"/>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p>
            <a:pPr algn="l" fontAlgn="b">
              <a:spcBef>
                <a:spcPct val="0"/>
              </a:spcBef>
              <a:buClrTx/>
              <a:buFontTx/>
              <a:buNone/>
            </a:pPr>
            <a:endParaRPr lang="zh-CN" altLang="en-US">
              <a:ea typeface="宋体" charset="-122"/>
              <a:cs typeface="Arial" charset="0"/>
            </a:endParaRPr>
          </a:p>
        </p:txBody>
      </p:sp>
      <p:sp>
        <p:nvSpPr>
          <p:cNvPr id="26" name="TextBox 25"/>
          <p:cNvSpPr txBox="1"/>
          <p:nvPr/>
        </p:nvSpPr>
        <p:spPr>
          <a:xfrm>
            <a:off x="287294" y="1590652"/>
            <a:ext cx="12573088" cy="62150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sz="2800" dirty="0" smtClean="0">
                <a:solidFill>
                  <a:schemeClr val="tx1"/>
                </a:solidFill>
                <a:latin typeface="+mn-lt"/>
                <a:ea typeface="黑体" pitchFamily="2" charset="-122"/>
              </a:rPr>
              <a:t>查看当前用户</a:t>
            </a:r>
            <a:r>
              <a:rPr lang="en-US" altLang="zh-CN" sz="2800" dirty="0" smtClean="0">
                <a:solidFill>
                  <a:schemeClr val="tx1"/>
                </a:solidFill>
                <a:latin typeface="+mn-lt"/>
                <a:ea typeface="黑体" pitchFamily="2" charset="-122"/>
              </a:rPr>
              <a:t>:</a:t>
            </a:r>
          </a:p>
          <a:p>
            <a:pPr algn="l"/>
            <a:r>
              <a:rPr lang="en-US" altLang="zh-CN" sz="2400" dirty="0" smtClean="0"/>
              <a:t>    </a:t>
            </a:r>
            <a:r>
              <a:rPr lang="en-US" altLang="zh-CN" sz="2400" b="1" dirty="0" smtClean="0">
                <a:solidFill>
                  <a:schemeClr val="tx1"/>
                </a:solidFill>
                <a:latin typeface="Courier New" pitchFamily="49" charset="0"/>
                <a:ea typeface="宋体" charset="-122"/>
                <a:cs typeface="Courier New" pitchFamily="49" charset="0"/>
              </a:rPr>
              <a:t>select </a:t>
            </a:r>
            <a:r>
              <a:rPr lang="en-US" altLang="zh-CN" sz="2400" b="1" dirty="0" err="1" smtClean="0">
                <a:solidFill>
                  <a:schemeClr val="tx1"/>
                </a:solidFill>
                <a:latin typeface="Courier New" pitchFamily="49" charset="0"/>
                <a:ea typeface="宋体" charset="-122"/>
                <a:cs typeface="Courier New" pitchFamily="49" charset="0"/>
              </a:rPr>
              <a:t>user,host</a:t>
            </a:r>
            <a:r>
              <a:rPr lang="en-US" altLang="zh-CN" sz="2400" b="1" dirty="0" smtClean="0">
                <a:solidFill>
                  <a:schemeClr val="tx1"/>
                </a:solidFill>
                <a:latin typeface="Courier New" pitchFamily="49" charset="0"/>
                <a:ea typeface="宋体" charset="-122"/>
                <a:cs typeface="Courier New" pitchFamily="49" charset="0"/>
              </a:rPr>
              <a:t> from </a:t>
            </a:r>
            <a:r>
              <a:rPr lang="en-US" altLang="zh-CN" sz="2400" b="1" dirty="0" err="1" smtClean="0">
                <a:solidFill>
                  <a:schemeClr val="tx1"/>
                </a:solidFill>
                <a:latin typeface="Courier New" pitchFamily="49" charset="0"/>
                <a:ea typeface="宋体" charset="-122"/>
                <a:cs typeface="Courier New" pitchFamily="49" charset="0"/>
              </a:rPr>
              <a:t>mysql.user</a:t>
            </a:r>
            <a:r>
              <a:rPr lang="en-US" altLang="zh-CN" sz="2400" b="1" dirty="0" smtClean="0">
                <a:solidFill>
                  <a:schemeClr val="tx1"/>
                </a:solidFill>
                <a:latin typeface="Courier New" pitchFamily="49" charset="0"/>
                <a:ea typeface="宋体" charset="-122"/>
                <a:cs typeface="Courier New" pitchFamily="49" charset="0"/>
              </a:rPr>
              <a:t>;</a:t>
            </a:r>
            <a:endParaRPr lang="en-US" altLang="zh-CN" sz="2800" dirty="0" smtClean="0">
              <a:solidFill>
                <a:schemeClr val="tx1"/>
              </a:solidFill>
              <a:latin typeface="+mn-lt"/>
              <a:ea typeface="黑体" pitchFamily="2" charset="-122"/>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sz="2800" dirty="0" smtClean="0">
                <a:solidFill>
                  <a:schemeClr val="tx1"/>
                </a:solidFill>
                <a:latin typeface="+mn-lt"/>
                <a:ea typeface="黑体" pitchFamily="2" charset="-122"/>
              </a:rPr>
              <a:t>创建用户</a:t>
            </a:r>
          </a:p>
          <a:p>
            <a:pPr algn="l"/>
            <a:r>
              <a:rPr lang="en-US" altLang="zh-CN" sz="2400" dirty="0" smtClean="0"/>
              <a:t>	</a:t>
            </a:r>
            <a:r>
              <a:rPr lang="en-US" altLang="zh-CN" sz="2400" b="1" dirty="0" smtClean="0">
                <a:solidFill>
                  <a:schemeClr val="tx1"/>
                </a:solidFill>
                <a:latin typeface="Courier New" pitchFamily="49" charset="0"/>
                <a:ea typeface="宋体" charset="-122"/>
                <a:cs typeface="Courier New" pitchFamily="49" charset="0"/>
              </a:rPr>
              <a:t>CREATE USER '</a:t>
            </a:r>
            <a:r>
              <a:rPr lang="zh-CN" altLang="en-US" sz="2400" b="1" dirty="0" smtClean="0">
                <a:solidFill>
                  <a:schemeClr val="tx1"/>
                </a:solidFill>
                <a:latin typeface="Courier New" pitchFamily="49" charset="0"/>
                <a:ea typeface="宋体" charset="-122"/>
                <a:cs typeface="Courier New" pitchFamily="49" charset="0"/>
              </a:rPr>
              <a:t>用户</a:t>
            </a:r>
            <a:r>
              <a:rPr lang="en-US" altLang="zh-CN" sz="2400" b="1" dirty="0" smtClean="0">
                <a:solidFill>
                  <a:schemeClr val="tx1"/>
                </a:solidFill>
                <a:latin typeface="Courier New" pitchFamily="49" charset="0"/>
                <a:ea typeface="宋体" charset="-122"/>
                <a:cs typeface="Courier New" pitchFamily="49" charset="0"/>
              </a:rPr>
              <a:t>'@'</a:t>
            </a:r>
            <a:r>
              <a:rPr lang="zh-CN" altLang="en-US" sz="2400" b="1" dirty="0" smtClean="0">
                <a:solidFill>
                  <a:schemeClr val="tx1"/>
                </a:solidFill>
                <a:latin typeface="Courier New" pitchFamily="49" charset="0"/>
                <a:ea typeface="宋体" charset="-122"/>
                <a:cs typeface="Courier New" pitchFamily="49" charset="0"/>
              </a:rPr>
              <a:t>主机</a:t>
            </a:r>
            <a:r>
              <a:rPr lang="en-US" altLang="zh-CN" sz="2400" b="1" dirty="0" smtClean="0">
                <a:solidFill>
                  <a:schemeClr val="tx1"/>
                </a:solidFill>
                <a:latin typeface="Courier New" pitchFamily="49" charset="0"/>
                <a:ea typeface="宋体" charset="-122"/>
                <a:cs typeface="Courier New" pitchFamily="49" charset="0"/>
              </a:rPr>
              <a:t>' IDENTIFIED BY '</a:t>
            </a:r>
            <a:r>
              <a:rPr lang="zh-CN" altLang="en-US" sz="2400" b="1" dirty="0" smtClean="0">
                <a:solidFill>
                  <a:schemeClr val="tx1"/>
                </a:solidFill>
                <a:latin typeface="Courier New" pitchFamily="49" charset="0"/>
                <a:ea typeface="宋体" charset="-122"/>
                <a:cs typeface="Courier New" pitchFamily="49" charset="0"/>
              </a:rPr>
              <a:t>密码</a:t>
            </a:r>
            <a:r>
              <a:rPr lang="en-US" altLang="zh-CN" sz="2400" b="1" dirty="0" smtClean="0">
                <a:solidFill>
                  <a:schemeClr val="tx1"/>
                </a:solidFill>
                <a:latin typeface="Courier New" pitchFamily="49" charset="0"/>
                <a:ea typeface="宋体" charset="-122"/>
                <a:cs typeface="Courier New" pitchFamily="49" charset="0"/>
              </a:rPr>
              <a:t>';</a:t>
            </a:r>
          </a:p>
          <a:p>
            <a:pPr algn="l"/>
            <a:r>
              <a:rPr lang="en-US" altLang="zh-CN" sz="2400" b="1" dirty="0" smtClean="0">
                <a:solidFill>
                  <a:schemeClr val="tx1"/>
                </a:solidFill>
                <a:latin typeface="Courier New" pitchFamily="49" charset="0"/>
                <a:ea typeface="宋体" charset="-122"/>
                <a:cs typeface="Courier New" pitchFamily="49" charset="0"/>
              </a:rPr>
              <a:t>	create user '</a:t>
            </a:r>
            <a:r>
              <a:rPr lang="en-US" altLang="zh-CN" sz="2400" b="1" dirty="0" err="1" smtClean="0">
                <a:solidFill>
                  <a:schemeClr val="tx1"/>
                </a:solidFill>
                <a:latin typeface="Courier New" pitchFamily="49" charset="0"/>
                <a:ea typeface="宋体" charset="-122"/>
                <a:cs typeface="Courier New" pitchFamily="49" charset="0"/>
              </a:rPr>
              <a:t>oldboy'@'localhost</a:t>
            </a:r>
            <a:r>
              <a:rPr lang="en-US" altLang="zh-CN" sz="2400" b="1" dirty="0" smtClean="0">
                <a:solidFill>
                  <a:schemeClr val="tx1"/>
                </a:solidFill>
                <a:latin typeface="Courier New" pitchFamily="49" charset="0"/>
                <a:ea typeface="宋体" charset="-122"/>
                <a:cs typeface="Courier New" pitchFamily="49" charset="0"/>
              </a:rPr>
              <a:t>' identified by 'oldboy123';  </a:t>
            </a:r>
          </a:p>
          <a:p>
            <a:pPr algn="l"/>
            <a:r>
              <a:rPr lang="en-US" altLang="zh-CN" sz="2400" b="1" dirty="0" smtClean="0">
                <a:solidFill>
                  <a:schemeClr val="tx1"/>
                </a:solidFill>
                <a:latin typeface="Courier New" pitchFamily="49" charset="0"/>
                <a:ea typeface="宋体" charset="-122"/>
                <a:cs typeface="Courier New" pitchFamily="49" charset="0"/>
              </a:rPr>
              <a:t>	#</a:t>
            </a:r>
            <a:r>
              <a:rPr lang="zh-CN" altLang="en-US" sz="2400" b="1" dirty="0" smtClean="0">
                <a:solidFill>
                  <a:schemeClr val="tx1"/>
                </a:solidFill>
                <a:latin typeface="Courier New" pitchFamily="49" charset="0"/>
                <a:ea typeface="宋体" charset="-122"/>
                <a:cs typeface="Courier New" pitchFamily="49" charset="0"/>
              </a:rPr>
              <a:t>只有连接权限</a:t>
            </a:r>
          </a:p>
          <a:p>
            <a:pPr algn="l"/>
            <a:r>
              <a:rPr lang="en-US" altLang="zh-CN" sz="2400" b="1" dirty="0" smtClean="0">
                <a:solidFill>
                  <a:schemeClr val="tx1"/>
                </a:solidFill>
                <a:latin typeface="Courier New" pitchFamily="49" charset="0"/>
                <a:ea typeface="宋体" charset="-122"/>
                <a:cs typeface="Courier New" pitchFamily="49" charset="0"/>
              </a:rPr>
              <a:t>	</a:t>
            </a:r>
            <a:r>
              <a:rPr lang="zh-CN" altLang="en-US" sz="2400" b="1" dirty="0" smtClean="0">
                <a:solidFill>
                  <a:schemeClr val="tx1"/>
                </a:solidFill>
                <a:latin typeface="Courier New" pitchFamily="49" charset="0"/>
                <a:ea typeface="宋体" charset="-122"/>
                <a:cs typeface="Courier New" pitchFamily="49" charset="0"/>
              </a:rPr>
              <a:t>企业里创建用户一般是授权一个内网网段登录，最常见的网段写法有两种。</a:t>
            </a:r>
          </a:p>
          <a:p>
            <a:pPr algn="l"/>
            <a:r>
              <a:rPr lang="en-US" altLang="zh-CN" sz="2400" b="1" dirty="0" smtClean="0">
                <a:solidFill>
                  <a:schemeClr val="tx1"/>
                </a:solidFill>
                <a:latin typeface="Courier New" pitchFamily="49" charset="0"/>
                <a:ea typeface="宋体" charset="-122"/>
                <a:cs typeface="Courier New" pitchFamily="49" charset="0"/>
              </a:rPr>
              <a:t>	</a:t>
            </a:r>
            <a:r>
              <a:rPr lang="zh-CN" altLang="en-US" sz="2400" b="1" dirty="0" smtClean="0">
                <a:solidFill>
                  <a:schemeClr val="tx1"/>
                </a:solidFill>
                <a:latin typeface="Courier New" pitchFamily="49" charset="0"/>
                <a:ea typeface="宋体" charset="-122"/>
                <a:cs typeface="Courier New" pitchFamily="49" charset="0"/>
              </a:rPr>
              <a:t>方法</a:t>
            </a:r>
            <a:r>
              <a:rPr lang="en-US" altLang="zh-CN" sz="2400" b="1" dirty="0" smtClean="0">
                <a:solidFill>
                  <a:schemeClr val="tx1"/>
                </a:solidFill>
                <a:latin typeface="Courier New" pitchFamily="49" charset="0"/>
                <a:ea typeface="宋体" charset="-122"/>
                <a:cs typeface="Courier New" pitchFamily="49" charset="0"/>
              </a:rPr>
              <a:t>1</a:t>
            </a:r>
            <a:r>
              <a:rPr lang="zh-CN" altLang="en-US" sz="2400" b="1" dirty="0" smtClean="0">
                <a:solidFill>
                  <a:schemeClr val="tx1"/>
                </a:solidFill>
                <a:latin typeface="Courier New" pitchFamily="49" charset="0"/>
                <a:ea typeface="宋体" charset="-122"/>
                <a:cs typeface="Courier New" pitchFamily="49" charset="0"/>
              </a:rPr>
              <a:t>：</a:t>
            </a:r>
            <a:r>
              <a:rPr lang="en-US" altLang="zh-CN" sz="2400" b="1" dirty="0" smtClean="0">
                <a:solidFill>
                  <a:schemeClr val="tx1"/>
                </a:solidFill>
                <a:latin typeface="Courier New" pitchFamily="49" charset="0"/>
                <a:ea typeface="宋体" charset="-122"/>
                <a:cs typeface="Courier New" pitchFamily="49" charset="0"/>
              </a:rPr>
              <a:t>172.16.1.%</a:t>
            </a:r>
            <a:r>
              <a:rPr lang="zh-CN" altLang="en-US" sz="2400" b="1" dirty="0" smtClean="0">
                <a:solidFill>
                  <a:schemeClr val="tx1"/>
                </a:solidFill>
                <a:latin typeface="Courier New" pitchFamily="49" charset="0"/>
                <a:ea typeface="宋体" charset="-122"/>
                <a:cs typeface="Courier New" pitchFamily="49" charset="0"/>
              </a:rPr>
              <a:t>（</a:t>
            </a:r>
            <a:r>
              <a:rPr lang="en-US" altLang="zh-CN" sz="2400" b="1" dirty="0" smtClean="0">
                <a:solidFill>
                  <a:schemeClr val="tx1"/>
                </a:solidFill>
                <a:latin typeface="Courier New" pitchFamily="49" charset="0"/>
                <a:ea typeface="宋体" charset="-122"/>
                <a:cs typeface="Courier New" pitchFamily="49" charset="0"/>
              </a:rPr>
              <a:t>%</a:t>
            </a:r>
            <a:r>
              <a:rPr lang="zh-CN" altLang="en-US" sz="2400" b="1" dirty="0" smtClean="0">
                <a:solidFill>
                  <a:schemeClr val="tx1"/>
                </a:solidFill>
                <a:latin typeface="Courier New" pitchFamily="49" charset="0"/>
                <a:ea typeface="宋体" charset="-122"/>
                <a:cs typeface="Courier New" pitchFamily="49" charset="0"/>
              </a:rPr>
              <a:t>为通配符，匹配所有内容）。</a:t>
            </a:r>
          </a:p>
          <a:p>
            <a:pPr algn="l"/>
            <a:r>
              <a:rPr lang="en-US" altLang="zh-CN" sz="2400" b="1" dirty="0" smtClean="0">
                <a:solidFill>
                  <a:schemeClr val="tx1"/>
                </a:solidFill>
                <a:latin typeface="Courier New" pitchFamily="49" charset="0"/>
                <a:ea typeface="宋体" charset="-122"/>
                <a:cs typeface="Courier New" pitchFamily="49" charset="0"/>
              </a:rPr>
              <a:t>	</a:t>
            </a:r>
            <a:r>
              <a:rPr lang="zh-CN" altLang="en-US" sz="2400" b="1" dirty="0" smtClean="0">
                <a:solidFill>
                  <a:schemeClr val="tx1"/>
                </a:solidFill>
                <a:latin typeface="Courier New" pitchFamily="49" charset="0"/>
                <a:ea typeface="宋体" charset="-122"/>
                <a:cs typeface="Courier New" pitchFamily="49" charset="0"/>
              </a:rPr>
              <a:t>方法</a:t>
            </a:r>
            <a:r>
              <a:rPr lang="en-US" altLang="zh-CN" sz="2400" b="1" dirty="0" smtClean="0">
                <a:solidFill>
                  <a:schemeClr val="tx1"/>
                </a:solidFill>
                <a:latin typeface="Courier New" pitchFamily="49" charset="0"/>
                <a:ea typeface="宋体" charset="-122"/>
                <a:cs typeface="Courier New" pitchFamily="49" charset="0"/>
              </a:rPr>
              <a:t>2</a:t>
            </a:r>
            <a:r>
              <a:rPr lang="zh-CN" altLang="en-US" sz="2400" b="1" dirty="0" smtClean="0">
                <a:solidFill>
                  <a:schemeClr val="tx1"/>
                </a:solidFill>
                <a:latin typeface="Courier New" pitchFamily="49" charset="0"/>
                <a:ea typeface="宋体" charset="-122"/>
                <a:cs typeface="Courier New" pitchFamily="49" charset="0"/>
              </a:rPr>
              <a:t>：</a:t>
            </a:r>
            <a:r>
              <a:rPr lang="en-US" altLang="zh-CN" sz="2400" b="1" dirty="0" smtClean="0">
                <a:solidFill>
                  <a:schemeClr val="tx1"/>
                </a:solidFill>
                <a:latin typeface="Courier New" pitchFamily="49" charset="0"/>
                <a:ea typeface="宋体" charset="-122"/>
                <a:cs typeface="Courier New" pitchFamily="49" charset="0"/>
              </a:rPr>
              <a:t>172.16.1.0/255.255.255.0</a:t>
            </a:r>
            <a:r>
              <a:rPr lang="zh-CN" altLang="en-US" sz="2400" b="1" dirty="0" smtClean="0">
                <a:solidFill>
                  <a:schemeClr val="tx1"/>
                </a:solidFill>
                <a:latin typeface="Courier New" pitchFamily="49" charset="0"/>
                <a:ea typeface="宋体" charset="-122"/>
                <a:cs typeface="Courier New" pitchFamily="49" charset="0"/>
              </a:rPr>
              <a:t>，但是不能使用</a:t>
            </a:r>
            <a:r>
              <a:rPr lang="en-US" altLang="zh-CN" sz="2400" b="1" dirty="0" smtClean="0">
                <a:solidFill>
                  <a:schemeClr val="tx1"/>
                </a:solidFill>
                <a:latin typeface="Courier New" pitchFamily="49" charset="0"/>
                <a:ea typeface="宋体" charset="-122"/>
                <a:cs typeface="Courier New" pitchFamily="49" charset="0"/>
              </a:rPr>
              <a:t>172.16.1.0/24</a:t>
            </a:r>
            <a:r>
              <a:rPr lang="zh-CN" altLang="en-US" sz="2400" b="1" dirty="0" smtClean="0">
                <a:solidFill>
                  <a:schemeClr val="tx1"/>
                </a:solidFill>
                <a:latin typeface="Courier New" pitchFamily="49" charset="0"/>
                <a:ea typeface="宋体" charset="-122"/>
                <a:cs typeface="Courier New" pitchFamily="49" charset="0"/>
              </a:rPr>
              <a:t>，是个小遗</a:t>
            </a:r>
            <a:r>
              <a:rPr lang="en-US" altLang="zh-CN" sz="2400" b="1" dirty="0" smtClean="0">
                <a:solidFill>
                  <a:schemeClr val="tx1"/>
                </a:solidFill>
                <a:latin typeface="Courier New" pitchFamily="49" charset="0"/>
                <a:ea typeface="宋体" charset="-122"/>
                <a:cs typeface="Courier New" pitchFamily="49" charset="0"/>
              </a:rPr>
              <a:t>	</a:t>
            </a:r>
            <a:r>
              <a:rPr lang="zh-CN" altLang="en-US" sz="2400" b="1" dirty="0" smtClean="0">
                <a:solidFill>
                  <a:schemeClr val="tx1"/>
                </a:solidFill>
                <a:latin typeface="Courier New" pitchFamily="49" charset="0"/>
                <a:ea typeface="宋体" charset="-122"/>
                <a:cs typeface="Courier New" pitchFamily="49" charset="0"/>
              </a:rPr>
              <a:t>憾。</a:t>
            </a:r>
          </a:p>
          <a:p>
            <a:pPr algn="l"/>
            <a:r>
              <a:rPr lang="en-US" altLang="zh-CN" sz="2400" b="1" dirty="0" smtClean="0">
                <a:solidFill>
                  <a:schemeClr val="tx1"/>
                </a:solidFill>
                <a:latin typeface="Courier New" pitchFamily="49" charset="0"/>
                <a:ea typeface="宋体" charset="-122"/>
                <a:cs typeface="Courier New" pitchFamily="49" charset="0"/>
              </a:rPr>
              <a:t>	</a:t>
            </a:r>
            <a:r>
              <a:rPr lang="zh-CN" altLang="en-US" sz="2400" b="1" dirty="0" smtClean="0">
                <a:solidFill>
                  <a:schemeClr val="tx1"/>
                </a:solidFill>
                <a:latin typeface="Courier New" pitchFamily="49" charset="0"/>
                <a:ea typeface="宋体" charset="-122"/>
                <a:cs typeface="Courier New" pitchFamily="49" charset="0"/>
              </a:rPr>
              <a:t>标准的建用户方法：</a:t>
            </a:r>
          </a:p>
          <a:p>
            <a:pPr algn="l"/>
            <a:r>
              <a:rPr lang="en-US" altLang="zh-CN" sz="2400" b="1" dirty="0" smtClean="0">
                <a:solidFill>
                  <a:schemeClr val="tx1"/>
                </a:solidFill>
                <a:latin typeface="Courier New" pitchFamily="49" charset="0"/>
                <a:ea typeface="宋体" charset="-122"/>
                <a:cs typeface="Courier New" pitchFamily="49" charset="0"/>
              </a:rPr>
              <a:t>	create user 'web'@'172.16.1.%' identified by 'web123';</a:t>
            </a:r>
          </a:p>
          <a:p>
            <a:pPr algn="l"/>
            <a:endParaRPr lang="en-US" altLang="zh-CN" sz="2400" b="1" dirty="0" smtClean="0">
              <a:solidFill>
                <a:schemeClr val="tx1"/>
              </a:solidFill>
              <a:latin typeface="Courier New" pitchFamily="49" charset="0"/>
              <a:ea typeface="宋体" charset="-122"/>
              <a:cs typeface="Courier New" pitchFamily="49" charset="0"/>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sz="2800" dirty="0" smtClean="0">
                <a:solidFill>
                  <a:schemeClr val="tx1"/>
                </a:solidFill>
                <a:latin typeface="+mn-lt"/>
                <a:ea typeface="黑体" pitchFamily="2" charset="-122"/>
              </a:rPr>
              <a:t>查看用户对应的权限</a:t>
            </a:r>
          </a:p>
          <a:p>
            <a:pPr algn="l"/>
            <a:r>
              <a:rPr lang="en-US" altLang="zh-CN" sz="2400" b="1" dirty="0" smtClean="0">
                <a:solidFill>
                  <a:schemeClr val="tx1"/>
                </a:solidFill>
                <a:latin typeface="Courier New" pitchFamily="49" charset="0"/>
                <a:ea typeface="宋体" charset="-122"/>
                <a:cs typeface="Courier New" pitchFamily="49" charset="0"/>
              </a:rPr>
              <a:t>	show grants for </a:t>
            </a:r>
            <a:r>
              <a:rPr lang="en-US" altLang="zh-CN" sz="2400" b="1" dirty="0" err="1" smtClean="0">
                <a:solidFill>
                  <a:schemeClr val="tx1"/>
                </a:solidFill>
                <a:latin typeface="Courier New" pitchFamily="49" charset="0"/>
                <a:ea typeface="宋体" charset="-122"/>
                <a:cs typeface="Courier New" pitchFamily="49" charset="0"/>
              </a:rPr>
              <a:t>oldboy@localhost</a:t>
            </a:r>
            <a:r>
              <a:rPr lang="en-US" altLang="zh-CN" sz="2400" b="1" dirty="0" smtClean="0">
                <a:solidFill>
                  <a:schemeClr val="tx1"/>
                </a:solidFill>
                <a:latin typeface="Courier New" pitchFamily="49" charset="0"/>
                <a:ea typeface="宋体" charset="-122"/>
                <a:cs typeface="Courier New" pitchFamily="49" charset="0"/>
              </a:rPr>
              <a:t>\G</a:t>
            </a:r>
            <a:endParaRPr lang="zh-CN" altLang="en-US" sz="2400" b="1" dirty="0">
              <a:solidFill>
                <a:schemeClr val="tx1"/>
              </a:solidFill>
              <a:latin typeface="Courier New" pitchFamily="49" charset="0"/>
              <a:ea typeface="宋体" charset="-122"/>
              <a:cs typeface="Courier New" pitchFamily="49" charset="0"/>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6" name="TextBox 15"/>
          <p:cNvSpPr txBox="1"/>
          <p:nvPr/>
        </p:nvSpPr>
        <p:spPr>
          <a:xfrm>
            <a:off x="430170" y="1947842"/>
            <a:ext cx="1042994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644484" y="447644"/>
            <a:ext cx="378621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dirty="0" smtClean="0">
                <a:ln>
                  <a:noFill/>
                </a:ln>
                <a:solidFill>
                  <a:srgbClr val="000000"/>
                </a:solidFill>
                <a:effectLst/>
                <a:uFillTx/>
                <a:latin typeface="+mj-lt"/>
                <a:ea typeface="+mj-ea"/>
                <a:cs typeface="+mj-cs"/>
                <a:sym typeface="Helvetica"/>
              </a:rPr>
              <a:t>课程大纲</a:t>
            </a: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9" name="TextBox 18"/>
          <p:cNvSpPr txBox="1"/>
          <p:nvPr/>
        </p:nvSpPr>
        <p:spPr>
          <a:xfrm>
            <a:off x="287294" y="1947842"/>
            <a:ext cx="11930146" cy="553177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marR="0" lvl="1" indent="-460375" algn="l" defTabSz="228600" eaLnBrk="0" fontAlgn="b" latinLnBrk="0">
              <a:lnSpc>
                <a:spcPct val="110000"/>
              </a:lnSpc>
              <a:spcBef>
                <a:spcPct val="20000"/>
              </a:spcBef>
              <a:spcAft>
                <a:spcPct val="0"/>
              </a:spcAft>
              <a:buClr>
                <a:srgbClr val="FF0000"/>
              </a:buClr>
              <a:buSzTx/>
              <a:buFont typeface="Arial" charset="0"/>
              <a:buChar char="•"/>
            </a:pPr>
            <a:r>
              <a:rPr lang="en-US" altLang="zh-CN" dirty="0" err="1" smtClean="0">
                <a:solidFill>
                  <a:schemeClr val="tx1"/>
                </a:solidFill>
                <a:latin typeface="+mn-lt"/>
                <a:ea typeface="黑体" pitchFamily="2" charset="-122"/>
              </a:rPr>
              <a:t>MySQL</a:t>
            </a:r>
            <a:r>
              <a:rPr lang="zh-CN" altLang="en-US" dirty="0" smtClean="0">
                <a:solidFill>
                  <a:schemeClr val="tx1"/>
                </a:solidFill>
                <a:latin typeface="+mn-lt"/>
                <a:ea typeface="黑体" pitchFamily="2" charset="-122"/>
              </a:rPr>
              <a:t>的连接管理</a:t>
            </a:r>
            <a:endParaRPr lang="en-US" altLang="zh-CN" dirty="0" smtClean="0">
              <a:solidFill>
                <a:schemeClr val="tx1"/>
              </a:solidFill>
              <a:latin typeface="+mn-lt"/>
              <a:ea typeface="黑体" pitchFamily="2" charset="-122"/>
            </a:endParaRPr>
          </a:p>
          <a:p>
            <a:pPr marL="574675" marR="0" lvl="1" indent="-460375" algn="l" defTabSz="228600" eaLnBrk="0" fontAlgn="b" latinLnBrk="0">
              <a:lnSpc>
                <a:spcPct val="110000"/>
              </a:lnSpc>
              <a:spcBef>
                <a:spcPct val="20000"/>
              </a:spcBef>
              <a:spcAft>
                <a:spcPct val="0"/>
              </a:spcAft>
              <a:buClr>
                <a:srgbClr val="FF0000"/>
              </a:buClr>
              <a:buSzTx/>
              <a:buFont typeface="Arial" charset="0"/>
              <a:buChar char="•"/>
            </a:pPr>
            <a:r>
              <a:rPr lang="en-US" altLang="zh-CN" dirty="0" err="1" smtClean="0">
                <a:solidFill>
                  <a:schemeClr val="tx1"/>
                </a:solidFill>
                <a:latin typeface="+mn-lt"/>
                <a:ea typeface="黑体" pitchFamily="2" charset="-122"/>
                <a:sym typeface="Arial" charset="0"/>
              </a:rPr>
              <a:t>MySQL</a:t>
            </a:r>
            <a:r>
              <a:rPr lang="zh-CN" altLang="en-US" dirty="0" smtClean="0">
                <a:solidFill>
                  <a:schemeClr val="tx1"/>
                </a:solidFill>
                <a:latin typeface="+mn-lt"/>
                <a:ea typeface="黑体" pitchFamily="2" charset="-122"/>
                <a:sym typeface="Arial" charset="0"/>
              </a:rPr>
              <a:t>用户及权限基本管理</a:t>
            </a:r>
            <a:endParaRPr lang="en-US" altLang="zh-CN" dirty="0" smtClean="0">
              <a:solidFill>
                <a:schemeClr val="tx1"/>
              </a:solidFill>
              <a:latin typeface="+mn-lt"/>
              <a:ea typeface="黑体" pitchFamily="2" charset="-122"/>
              <a:sym typeface="Arial" charset="0"/>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dirty="0" err="1" smtClean="0">
                <a:solidFill>
                  <a:schemeClr val="tx1"/>
                </a:solidFill>
                <a:latin typeface="+mn-lt"/>
                <a:ea typeface="黑体" pitchFamily="2" charset="-122"/>
              </a:rPr>
              <a:t>MySQL</a:t>
            </a:r>
            <a:r>
              <a:rPr lang="zh-CN" altLang="en-US" dirty="0" smtClean="0">
                <a:solidFill>
                  <a:schemeClr val="tx1"/>
                </a:solidFill>
                <a:latin typeface="+mn-lt"/>
                <a:ea typeface="黑体" pitchFamily="2" charset="-122"/>
              </a:rPr>
              <a:t>的启动和关闭（启动脚本介绍）</a:t>
            </a:r>
            <a:endParaRPr lang="en-US" altLang="zh-CN" dirty="0" smtClean="0">
              <a:solidFill>
                <a:schemeClr val="tx1"/>
              </a:solidFill>
              <a:latin typeface="+mn-lt"/>
              <a:ea typeface="黑体" pitchFamily="2" charset="-122"/>
              <a:sym typeface="Arial" charset="0"/>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dirty="0" err="1" smtClean="0">
                <a:solidFill>
                  <a:schemeClr val="tx1"/>
                </a:solidFill>
                <a:latin typeface="+mn-lt"/>
                <a:ea typeface="黑体" pitchFamily="2" charset="-122"/>
                <a:sym typeface="Arial" charset="0"/>
              </a:rPr>
              <a:t>MySQL</a:t>
            </a:r>
            <a:r>
              <a:rPr lang="zh-CN" altLang="en-US" dirty="0" smtClean="0">
                <a:solidFill>
                  <a:schemeClr val="tx1"/>
                </a:solidFill>
                <a:latin typeface="+mn-lt"/>
                <a:ea typeface="黑体" pitchFamily="2" charset="-122"/>
                <a:sym typeface="Arial" charset="0"/>
              </a:rPr>
              <a:t>数据库配置文件详解</a:t>
            </a:r>
            <a:endParaRPr lang="en-US" altLang="zh-CN" dirty="0" smtClean="0">
              <a:solidFill>
                <a:schemeClr val="tx1"/>
              </a:solidFill>
              <a:latin typeface="+mn-lt"/>
              <a:ea typeface="黑体" pitchFamily="2" charset="-122"/>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dirty="0" smtClean="0">
                <a:solidFill>
                  <a:schemeClr val="tx1"/>
                </a:solidFill>
                <a:latin typeface="+mn-lt"/>
                <a:ea typeface="黑体" pitchFamily="2" charset="-122"/>
              </a:rPr>
              <a:t>多实例简介及配置</a:t>
            </a:r>
            <a:endParaRPr lang="en-US" altLang="zh-CN" dirty="0" smtClean="0">
              <a:solidFill>
                <a:schemeClr val="tx1"/>
              </a:solidFill>
              <a:latin typeface="+mn-lt"/>
              <a:ea typeface="黑体" pitchFamily="2" charset="-122"/>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dirty="0" smtClean="0">
                <a:solidFill>
                  <a:schemeClr val="tx1"/>
                </a:solidFill>
                <a:latin typeface="+mn-lt"/>
                <a:ea typeface="黑体" pitchFamily="2" charset="-122"/>
                <a:sym typeface="Arial" charset="0"/>
              </a:rPr>
              <a:t>数据库对象管理</a:t>
            </a:r>
            <a:r>
              <a:rPr lang="en-US" altLang="zh-CN" dirty="0" smtClean="0">
                <a:solidFill>
                  <a:schemeClr val="tx1"/>
                </a:solidFill>
                <a:latin typeface="+mn-lt"/>
                <a:ea typeface="黑体" pitchFamily="2" charset="-122"/>
                <a:sym typeface="Arial" charset="0"/>
              </a:rPr>
              <a:t>——SQL</a:t>
            </a:r>
            <a:r>
              <a:rPr lang="zh-CN" altLang="en-US" dirty="0" smtClean="0">
                <a:solidFill>
                  <a:schemeClr val="tx1"/>
                </a:solidFill>
                <a:latin typeface="+mn-lt"/>
                <a:ea typeface="黑体" pitchFamily="2" charset="-122"/>
                <a:sym typeface="Arial" charset="0"/>
              </a:rPr>
              <a:t>（库、表、行记录）</a:t>
            </a:r>
            <a:endParaRPr lang="en-US" altLang="zh-CN" dirty="0" smtClean="0">
              <a:solidFill>
                <a:schemeClr val="tx1"/>
              </a:solidFill>
              <a:latin typeface="+mn-lt"/>
              <a:ea typeface="黑体" pitchFamily="2" charset="-122"/>
            </a:endParaRPr>
          </a:p>
          <a:p>
            <a:pPr marL="0" marR="0" indent="0" algn="l" defTabSz="584200" rtl="0" fontAlgn="auto" latinLnBrk="0" hangingPunct="0">
              <a:lnSpc>
                <a:spcPct val="100000"/>
              </a:lnSpc>
              <a:spcBef>
                <a:spcPts val="0"/>
              </a:spcBef>
              <a:spcAft>
                <a:spcPts val="0"/>
              </a:spcAft>
              <a:buClrTx/>
              <a:buSzTx/>
              <a:buFont typeface="Wingdings" pitchFamily="2" charset="2"/>
              <a:buChar char="ü"/>
            </a:pPr>
            <a:endParaRPr kumimoji="0" lang="en-US" altLang="zh-CN" sz="3600" b="0" i="0" u="none" strike="noStrike" cap="none" spc="0" normalizeH="0" baseline="0" dirty="0" smtClean="0">
              <a:ln>
                <a:noFill/>
              </a:ln>
              <a:solidFill>
                <a:srgbClr val="000000"/>
              </a:solidFill>
              <a:effectLst/>
              <a:uFillTx/>
              <a:latin typeface="+mj-lt"/>
              <a:ea typeface="+mj-ea"/>
              <a:cs typeface="+mj-cs"/>
              <a:sym typeface="Helvetica"/>
            </a:endParaRPr>
          </a:p>
          <a:p>
            <a:pPr algn="l"/>
            <a:endParaRPr kumimoji="0" lang="en-US" altLang="zh-CN" sz="3600" b="0" i="0" u="none" strike="noStrike" cap="none" spc="0" normalizeH="0" baseline="0" dirty="0" smtClean="0">
              <a:ln>
                <a:noFill/>
              </a:ln>
              <a:solidFill>
                <a:srgbClr val="000000"/>
              </a:solidFill>
              <a:effectLst/>
              <a:uFillTx/>
              <a:latin typeface="+mj-lt"/>
              <a:ea typeface="+mj-ea"/>
              <a:cs typeface="+mj-cs"/>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rPr dirty="0"/>
              <a:t>老男孩IT教育，只培养技术精英</a:t>
            </a:r>
          </a:p>
        </p:txBody>
      </p:sp>
      <p:sp>
        <p:nvSpPr>
          <p:cNvPr id="16" name="TextBox 15"/>
          <p:cNvSpPr txBox="1"/>
          <p:nvPr/>
        </p:nvSpPr>
        <p:spPr>
          <a:xfrm>
            <a:off x="430170" y="1947842"/>
            <a:ext cx="1042994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48" name="TextBox 47"/>
          <p:cNvSpPr txBox="1"/>
          <p:nvPr/>
        </p:nvSpPr>
        <p:spPr>
          <a:xfrm>
            <a:off x="930236" y="376206"/>
            <a:ext cx="9072626" cy="121058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r>
              <a:rPr lang="en-US" altLang="zh-CN" dirty="0" err="1" smtClean="0">
                <a:sym typeface="Arial" charset="0"/>
              </a:rPr>
              <a:t>MySQL</a:t>
            </a:r>
            <a:r>
              <a:rPr lang="zh-CN" altLang="en-US" dirty="0" smtClean="0">
                <a:sym typeface="Arial" charset="0"/>
              </a:rPr>
              <a:t>用户管理</a:t>
            </a:r>
            <a:r>
              <a:rPr lang="en-US" altLang="zh-CN" dirty="0" smtClean="0">
                <a:sym typeface="Arial" charset="0"/>
              </a:rPr>
              <a:t>——</a:t>
            </a:r>
            <a:r>
              <a:rPr lang="zh-CN" altLang="en-US" dirty="0" smtClean="0">
                <a:sym typeface="Arial" charset="0"/>
              </a:rPr>
              <a:t>用户权限操作实战（</a:t>
            </a:r>
            <a:r>
              <a:rPr lang="en-US" altLang="zh-CN" dirty="0" smtClean="0">
                <a:sym typeface="Arial" charset="0"/>
              </a:rPr>
              <a:t>2</a:t>
            </a:r>
            <a:r>
              <a:rPr lang="zh-CN" altLang="en-US" dirty="0" smtClean="0">
                <a:sym typeface="Arial" charset="0"/>
              </a:rPr>
              <a:t>）</a:t>
            </a:r>
            <a:endParaRPr lang="zh-CN" altLang="en-US" dirty="0" smtClean="0"/>
          </a:p>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9" name="Rectangle 2051"/>
          <p:cNvSpPr>
            <a:spLocks noChangeArrowheads="1"/>
          </p:cNvSpPr>
          <p:nvPr/>
        </p:nvSpPr>
        <p:spPr bwMode="auto">
          <a:xfrm>
            <a:off x="609600" y="2090718"/>
            <a:ext cx="9321824" cy="2500329"/>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p>
            <a:pPr algn="l" fontAlgn="b">
              <a:spcBef>
                <a:spcPct val="0"/>
              </a:spcBef>
              <a:buClrTx/>
              <a:buFontTx/>
              <a:buNone/>
            </a:pPr>
            <a:endParaRPr lang="zh-CN" altLang="en-US">
              <a:ea typeface="宋体" charset="-122"/>
              <a:cs typeface="Arial" charset="0"/>
            </a:endParaRPr>
          </a:p>
        </p:txBody>
      </p:sp>
      <p:sp>
        <p:nvSpPr>
          <p:cNvPr id="20" name="Rectangle 2051"/>
          <p:cNvSpPr>
            <a:spLocks noChangeArrowheads="1"/>
          </p:cNvSpPr>
          <p:nvPr/>
        </p:nvSpPr>
        <p:spPr bwMode="auto">
          <a:xfrm>
            <a:off x="619124" y="4948239"/>
            <a:ext cx="8597920" cy="1357321"/>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p>
            <a:pPr algn="l" fontAlgn="b">
              <a:spcBef>
                <a:spcPct val="0"/>
              </a:spcBef>
              <a:buClrTx/>
              <a:buFontTx/>
              <a:buNone/>
            </a:pPr>
            <a:endParaRPr lang="zh-CN" altLang="en-US">
              <a:ea typeface="宋体" charset="-122"/>
              <a:cs typeface="Arial" charset="0"/>
            </a:endParaRPr>
          </a:p>
        </p:txBody>
      </p:sp>
      <p:sp>
        <p:nvSpPr>
          <p:cNvPr id="21" name="Rectangle 2051"/>
          <p:cNvSpPr>
            <a:spLocks noChangeArrowheads="1"/>
          </p:cNvSpPr>
          <p:nvPr/>
        </p:nvSpPr>
        <p:spPr bwMode="auto">
          <a:xfrm>
            <a:off x="644484" y="6591313"/>
            <a:ext cx="9001188" cy="1285883"/>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p>
            <a:pPr algn="l" fontAlgn="b">
              <a:spcBef>
                <a:spcPct val="0"/>
              </a:spcBef>
              <a:buClrTx/>
              <a:buFontTx/>
              <a:buNone/>
            </a:pPr>
            <a:endParaRPr lang="zh-CN" altLang="en-US">
              <a:ea typeface="宋体" charset="-122"/>
              <a:cs typeface="Arial" charset="0"/>
            </a:endParaRPr>
          </a:p>
        </p:txBody>
      </p:sp>
      <p:sp>
        <p:nvSpPr>
          <p:cNvPr id="22" name="Rectangle 2051"/>
          <p:cNvSpPr>
            <a:spLocks noChangeArrowheads="1"/>
          </p:cNvSpPr>
          <p:nvPr/>
        </p:nvSpPr>
        <p:spPr bwMode="auto">
          <a:xfrm>
            <a:off x="644484" y="8234386"/>
            <a:ext cx="11144328" cy="571504"/>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p>
            <a:pPr algn="l" fontAlgn="b">
              <a:spcBef>
                <a:spcPct val="0"/>
              </a:spcBef>
              <a:buClrTx/>
              <a:buFontTx/>
              <a:buNone/>
            </a:pPr>
            <a:endParaRPr lang="zh-CN" altLang="en-US">
              <a:ea typeface="宋体" charset="-122"/>
              <a:cs typeface="Arial" charset="0"/>
            </a:endParaRPr>
          </a:p>
        </p:txBody>
      </p:sp>
      <p:sp>
        <p:nvSpPr>
          <p:cNvPr id="24" name="TextBox 23"/>
          <p:cNvSpPr txBox="1"/>
          <p:nvPr/>
        </p:nvSpPr>
        <p:spPr>
          <a:xfrm>
            <a:off x="215856" y="1590652"/>
            <a:ext cx="12788944" cy="709527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3088" lvl="1" indent="-460375" algn="l" defTabSz="228600" eaLnBrk="0" fontAlgn="b">
              <a:lnSpc>
                <a:spcPct val="110000"/>
              </a:lnSpc>
              <a:spcBef>
                <a:spcPct val="20000"/>
              </a:spcBef>
              <a:spcAft>
                <a:spcPct val="0"/>
              </a:spcAft>
              <a:buClr>
                <a:srgbClr val="FF0000"/>
              </a:buClr>
              <a:buFont typeface="Arial" charset="0"/>
              <a:buChar char="•"/>
            </a:pPr>
            <a:r>
              <a:rPr lang="zh-CN" altLang="en-US" sz="2200" dirty="0" smtClean="0">
                <a:solidFill>
                  <a:schemeClr val="tx1"/>
                </a:solidFill>
                <a:latin typeface="+mn-lt"/>
                <a:ea typeface="黑体" pitchFamily="2" charset="-122"/>
                <a:sym typeface="Arial" charset="0"/>
              </a:rPr>
              <a:t>删除用户</a:t>
            </a:r>
          </a:p>
          <a:p>
            <a:pPr lvl="1" algn="l"/>
            <a:r>
              <a:rPr lang="en-US" altLang="zh-CN" sz="2000" dirty="0" smtClean="0">
                <a:sym typeface="Arial" charset="0"/>
              </a:rPr>
              <a:t>	</a:t>
            </a:r>
            <a:r>
              <a:rPr lang="en-US" altLang="zh-CN" sz="2000" dirty="0" smtClean="0">
                <a:latin typeface="黑体" pitchFamily="49" charset="-122"/>
                <a:ea typeface="黑体" pitchFamily="49" charset="-122"/>
                <a:sym typeface="Arial" charset="0"/>
              </a:rPr>
              <a:t>drop user 'user'@'</a:t>
            </a:r>
            <a:r>
              <a:rPr lang="zh-CN" altLang="en-US" sz="2000" dirty="0" smtClean="0">
                <a:latin typeface="黑体" pitchFamily="49" charset="-122"/>
                <a:ea typeface="黑体" pitchFamily="49" charset="-122"/>
                <a:sym typeface="Arial" charset="0"/>
              </a:rPr>
              <a:t>主机域</a:t>
            </a:r>
            <a:r>
              <a:rPr lang="en-US" altLang="zh-CN" sz="2000" dirty="0" smtClean="0">
                <a:latin typeface="黑体" pitchFamily="49" charset="-122"/>
                <a:ea typeface="黑体" pitchFamily="49" charset="-122"/>
                <a:sym typeface="Arial" charset="0"/>
              </a:rPr>
              <a:t>' </a:t>
            </a:r>
          </a:p>
          <a:p>
            <a:pPr lvl="1" algn="l"/>
            <a:r>
              <a:rPr lang="en-US" altLang="zh-CN" sz="2000" dirty="0" smtClean="0">
                <a:latin typeface="黑体" pitchFamily="49" charset="-122"/>
                <a:ea typeface="黑体" pitchFamily="49" charset="-122"/>
                <a:sym typeface="Arial" charset="0"/>
              </a:rPr>
              <a:t>	</a:t>
            </a:r>
            <a:r>
              <a:rPr lang="zh-CN" altLang="en-US" sz="2000" dirty="0" smtClean="0">
                <a:latin typeface="黑体" pitchFamily="49" charset="-122"/>
                <a:ea typeface="黑体" pitchFamily="49" charset="-122"/>
                <a:sym typeface="Arial" charset="0"/>
              </a:rPr>
              <a:t>用户优化：只保留</a:t>
            </a:r>
          </a:p>
          <a:p>
            <a:pPr lvl="1" algn="l"/>
            <a:r>
              <a:rPr lang="en-US" altLang="zh-CN" sz="2000" dirty="0" smtClean="0">
                <a:latin typeface="黑体" pitchFamily="49" charset="-122"/>
                <a:ea typeface="黑体" pitchFamily="49" charset="-122"/>
                <a:sym typeface="Arial" charset="0"/>
              </a:rPr>
              <a:t>	| root | 127.0.0.1 |</a:t>
            </a:r>
          </a:p>
          <a:p>
            <a:pPr lvl="1" algn="l"/>
            <a:r>
              <a:rPr lang="en-US" altLang="zh-CN" sz="2000" dirty="0" smtClean="0">
                <a:latin typeface="黑体" pitchFamily="49" charset="-122"/>
                <a:ea typeface="黑体" pitchFamily="49" charset="-122"/>
                <a:sym typeface="Arial" charset="0"/>
              </a:rPr>
              <a:t>	| root | </a:t>
            </a:r>
            <a:r>
              <a:rPr lang="en-US" altLang="zh-CN" sz="2000" dirty="0" err="1" smtClean="0">
                <a:latin typeface="黑体" pitchFamily="49" charset="-122"/>
                <a:ea typeface="黑体" pitchFamily="49" charset="-122"/>
                <a:sym typeface="Arial" charset="0"/>
              </a:rPr>
              <a:t>localhost</a:t>
            </a:r>
            <a:r>
              <a:rPr lang="en-US" altLang="zh-CN" sz="2000" dirty="0" smtClean="0">
                <a:latin typeface="黑体" pitchFamily="49" charset="-122"/>
                <a:ea typeface="黑体" pitchFamily="49" charset="-122"/>
                <a:sym typeface="Arial" charset="0"/>
              </a:rPr>
              <a:t> |</a:t>
            </a:r>
          </a:p>
          <a:p>
            <a:pPr lvl="1" algn="l"/>
            <a:r>
              <a:rPr lang="en-US" altLang="zh-CN" sz="2000" dirty="0" smtClean="0">
                <a:latin typeface="黑体" pitchFamily="49" charset="-122"/>
                <a:ea typeface="黑体" pitchFamily="49" charset="-122"/>
                <a:sym typeface="Arial" charset="0"/>
              </a:rPr>
              <a:t>	</a:t>
            </a:r>
            <a:r>
              <a:rPr lang="zh-CN" altLang="en-US" sz="2000" dirty="0" smtClean="0">
                <a:latin typeface="黑体" pitchFamily="49" charset="-122"/>
                <a:ea typeface="黑体" pitchFamily="49" charset="-122"/>
                <a:sym typeface="Arial" charset="0"/>
              </a:rPr>
              <a:t>特殊的删除方法</a:t>
            </a:r>
            <a:r>
              <a:rPr lang="en-US" altLang="zh-CN" sz="2000" dirty="0" smtClean="0">
                <a:latin typeface="黑体" pitchFamily="49" charset="-122"/>
                <a:ea typeface="黑体" pitchFamily="49" charset="-122"/>
                <a:sym typeface="Arial" charset="0"/>
              </a:rPr>
              <a:t>:</a:t>
            </a:r>
          </a:p>
          <a:p>
            <a:pPr lvl="1" algn="l"/>
            <a:r>
              <a:rPr lang="en-US" altLang="zh-CN" sz="2000" dirty="0" smtClean="0">
                <a:latin typeface="黑体" pitchFamily="49" charset="-122"/>
                <a:ea typeface="黑体" pitchFamily="49" charset="-122"/>
                <a:sym typeface="Arial" charset="0"/>
              </a:rPr>
              <a:t>	</a:t>
            </a:r>
            <a:r>
              <a:rPr lang="en-US" altLang="zh-CN" sz="2000" dirty="0" err="1" smtClean="0">
                <a:latin typeface="黑体" pitchFamily="49" charset="-122"/>
                <a:ea typeface="黑体" pitchFamily="49" charset="-122"/>
                <a:sym typeface="Arial" charset="0"/>
              </a:rPr>
              <a:t>mysql</a:t>
            </a:r>
            <a:r>
              <a:rPr lang="en-US" altLang="zh-CN" sz="2000" dirty="0" smtClean="0">
                <a:latin typeface="黑体" pitchFamily="49" charset="-122"/>
                <a:ea typeface="黑体" pitchFamily="49" charset="-122"/>
                <a:sym typeface="Arial" charset="0"/>
              </a:rPr>
              <a:t>&gt; delete from </a:t>
            </a:r>
            <a:r>
              <a:rPr lang="en-US" altLang="zh-CN" sz="2000" dirty="0" err="1" smtClean="0">
                <a:latin typeface="黑体" pitchFamily="49" charset="-122"/>
                <a:ea typeface="黑体" pitchFamily="49" charset="-122"/>
                <a:sym typeface="Arial" charset="0"/>
              </a:rPr>
              <a:t>mysql.user</a:t>
            </a:r>
            <a:r>
              <a:rPr lang="en-US" altLang="zh-CN" sz="2000" dirty="0" smtClean="0">
                <a:latin typeface="黑体" pitchFamily="49" charset="-122"/>
                <a:ea typeface="黑体" pitchFamily="49" charset="-122"/>
                <a:sym typeface="Arial" charset="0"/>
              </a:rPr>
              <a:t> where  user='</a:t>
            </a:r>
            <a:r>
              <a:rPr lang="en-US" altLang="zh-CN" sz="2000" dirty="0" err="1" smtClean="0">
                <a:latin typeface="黑体" pitchFamily="49" charset="-122"/>
                <a:ea typeface="黑体" pitchFamily="49" charset="-122"/>
                <a:sym typeface="Arial" charset="0"/>
              </a:rPr>
              <a:t>oldboy</a:t>
            </a:r>
            <a:r>
              <a:rPr lang="en-US" altLang="zh-CN" sz="2000" dirty="0" smtClean="0">
                <a:latin typeface="黑体" pitchFamily="49" charset="-122"/>
                <a:ea typeface="黑体" pitchFamily="49" charset="-122"/>
                <a:sym typeface="Arial" charset="0"/>
              </a:rPr>
              <a:t>' and host='</a:t>
            </a:r>
            <a:r>
              <a:rPr lang="en-US" altLang="zh-CN" sz="2000" dirty="0" err="1" smtClean="0">
                <a:latin typeface="黑体" pitchFamily="49" charset="-122"/>
                <a:ea typeface="黑体" pitchFamily="49" charset="-122"/>
                <a:sym typeface="Arial" charset="0"/>
              </a:rPr>
              <a:t>localhost</a:t>
            </a:r>
            <a:r>
              <a:rPr lang="en-US" altLang="zh-CN" sz="2000" dirty="0" smtClean="0">
                <a:latin typeface="黑体" pitchFamily="49" charset="-122"/>
                <a:ea typeface="黑体" pitchFamily="49" charset="-122"/>
                <a:sym typeface="Arial" charset="0"/>
              </a:rPr>
              <a:t>'; </a:t>
            </a:r>
          </a:p>
          <a:p>
            <a:pPr lvl="1" algn="l"/>
            <a:r>
              <a:rPr lang="en-US" altLang="zh-CN" sz="2000" dirty="0" smtClean="0">
                <a:latin typeface="黑体" pitchFamily="49" charset="-122"/>
                <a:ea typeface="黑体" pitchFamily="49" charset="-122"/>
                <a:sym typeface="Arial" charset="0"/>
              </a:rPr>
              <a:t>	Query OK, 1 row affected (0.00 sec)</a:t>
            </a:r>
          </a:p>
          <a:p>
            <a:pPr lvl="1" algn="l"/>
            <a:r>
              <a:rPr lang="en-US" altLang="zh-CN" sz="2000" dirty="0" smtClean="0">
                <a:latin typeface="黑体" pitchFamily="49" charset="-122"/>
                <a:ea typeface="黑体" pitchFamily="49" charset="-122"/>
                <a:sym typeface="Arial" charset="0"/>
              </a:rPr>
              <a:t>	</a:t>
            </a:r>
            <a:r>
              <a:rPr lang="en-US" altLang="zh-CN" sz="2000" dirty="0" err="1" smtClean="0">
                <a:latin typeface="黑体" pitchFamily="49" charset="-122"/>
                <a:ea typeface="黑体" pitchFamily="49" charset="-122"/>
                <a:sym typeface="Arial" charset="0"/>
              </a:rPr>
              <a:t>mysql</a:t>
            </a:r>
            <a:r>
              <a:rPr lang="en-US" altLang="zh-CN" sz="2000" dirty="0" smtClean="0">
                <a:latin typeface="黑体" pitchFamily="49" charset="-122"/>
                <a:ea typeface="黑体" pitchFamily="49" charset="-122"/>
                <a:sym typeface="Arial" charset="0"/>
              </a:rPr>
              <a:t>&gt; flush privileges;</a:t>
            </a:r>
          </a:p>
          <a:p>
            <a:pPr marL="573088" lvl="1" indent="-460375" algn="l" defTabSz="228600" eaLnBrk="0" fontAlgn="b">
              <a:lnSpc>
                <a:spcPct val="110000"/>
              </a:lnSpc>
              <a:spcBef>
                <a:spcPct val="20000"/>
              </a:spcBef>
              <a:spcAft>
                <a:spcPct val="0"/>
              </a:spcAft>
              <a:buClr>
                <a:srgbClr val="FF0000"/>
              </a:buClr>
              <a:buFont typeface="Arial" charset="0"/>
              <a:buChar char="•"/>
            </a:pPr>
            <a:r>
              <a:rPr lang="zh-CN" altLang="en-US" sz="2200" dirty="0" smtClean="0">
                <a:solidFill>
                  <a:schemeClr val="tx1"/>
                </a:solidFill>
                <a:latin typeface="+mn-lt"/>
                <a:ea typeface="黑体" pitchFamily="2" charset="-122"/>
                <a:sym typeface="Arial" charset="0"/>
              </a:rPr>
              <a:t>给用户授权</a:t>
            </a:r>
          </a:p>
          <a:p>
            <a:pPr lvl="1" algn="l"/>
            <a:r>
              <a:rPr lang="en-US" altLang="zh-CN" sz="2000" dirty="0" smtClean="0">
                <a:sym typeface="Arial" charset="0"/>
              </a:rPr>
              <a:t>	</a:t>
            </a:r>
            <a:r>
              <a:rPr lang="en-US" altLang="zh-CN" sz="2000" dirty="0" smtClean="0">
                <a:latin typeface="黑体" pitchFamily="49" charset="-122"/>
                <a:ea typeface="黑体" pitchFamily="49" charset="-122"/>
                <a:sym typeface="Arial" charset="0"/>
              </a:rPr>
              <a:t>create user '</a:t>
            </a:r>
            <a:r>
              <a:rPr lang="en-US" altLang="zh-CN" sz="2000" dirty="0" err="1" smtClean="0">
                <a:latin typeface="黑体" pitchFamily="49" charset="-122"/>
                <a:ea typeface="黑体" pitchFamily="49" charset="-122"/>
                <a:sym typeface="Arial" charset="0"/>
              </a:rPr>
              <a:t>oldboy'@'localhost</a:t>
            </a:r>
            <a:r>
              <a:rPr lang="en-US" altLang="zh-CN" sz="2000" dirty="0" smtClean="0">
                <a:latin typeface="黑体" pitchFamily="49" charset="-122"/>
                <a:ea typeface="黑体" pitchFamily="49" charset="-122"/>
                <a:sym typeface="Arial" charset="0"/>
              </a:rPr>
              <a:t>' identified by 'oldboy123';</a:t>
            </a:r>
          </a:p>
          <a:p>
            <a:pPr lvl="1" algn="l"/>
            <a:r>
              <a:rPr lang="en-US" altLang="zh-CN" sz="2000" dirty="0" smtClean="0">
                <a:latin typeface="黑体" pitchFamily="49" charset="-122"/>
                <a:ea typeface="黑体" pitchFamily="49" charset="-122"/>
                <a:sym typeface="Arial" charset="0"/>
              </a:rPr>
              <a:t>	select </a:t>
            </a:r>
            <a:r>
              <a:rPr lang="en-US" altLang="zh-CN" sz="2000" dirty="0" err="1" smtClean="0">
                <a:latin typeface="黑体" pitchFamily="49" charset="-122"/>
                <a:ea typeface="黑体" pitchFamily="49" charset="-122"/>
                <a:sym typeface="Arial" charset="0"/>
              </a:rPr>
              <a:t>user,host</a:t>
            </a:r>
            <a:r>
              <a:rPr lang="en-US" altLang="zh-CN" sz="2000" dirty="0" smtClean="0">
                <a:latin typeface="黑体" pitchFamily="49" charset="-122"/>
                <a:ea typeface="黑体" pitchFamily="49" charset="-122"/>
                <a:sym typeface="Arial" charset="0"/>
              </a:rPr>
              <a:t> from </a:t>
            </a:r>
            <a:r>
              <a:rPr lang="en-US" altLang="zh-CN" sz="2000" dirty="0" err="1" smtClean="0">
                <a:latin typeface="黑体" pitchFamily="49" charset="-122"/>
                <a:ea typeface="黑体" pitchFamily="49" charset="-122"/>
                <a:sym typeface="Arial" charset="0"/>
              </a:rPr>
              <a:t>mysql.user</a:t>
            </a:r>
            <a:r>
              <a:rPr lang="en-US" altLang="zh-CN" sz="2000" dirty="0" smtClean="0">
                <a:latin typeface="黑体" pitchFamily="49" charset="-122"/>
                <a:ea typeface="黑体" pitchFamily="49" charset="-122"/>
                <a:sym typeface="Arial" charset="0"/>
              </a:rPr>
              <a:t>;</a:t>
            </a:r>
          </a:p>
          <a:p>
            <a:pPr lvl="1" algn="l"/>
            <a:r>
              <a:rPr lang="en-US" altLang="zh-CN" sz="2000" dirty="0" smtClean="0">
                <a:latin typeface="黑体" pitchFamily="49" charset="-122"/>
                <a:ea typeface="黑体" pitchFamily="49" charset="-122"/>
                <a:sym typeface="Arial" charset="0"/>
              </a:rPr>
              <a:t>	GRANT ALL ON *.* TO '</a:t>
            </a:r>
            <a:r>
              <a:rPr lang="en-US" altLang="zh-CN" sz="2000" dirty="0" err="1" smtClean="0">
                <a:latin typeface="黑体" pitchFamily="49" charset="-122"/>
                <a:ea typeface="黑体" pitchFamily="49" charset="-122"/>
                <a:sym typeface="Arial" charset="0"/>
              </a:rPr>
              <a:t>oldboy'@'localhost</a:t>
            </a:r>
            <a:r>
              <a:rPr lang="en-US" altLang="zh-CN" sz="2000" dirty="0" smtClean="0">
                <a:latin typeface="黑体" pitchFamily="49" charset="-122"/>
                <a:ea typeface="黑体" pitchFamily="49" charset="-122"/>
                <a:sym typeface="Arial" charset="0"/>
              </a:rPr>
              <a:t>';</a:t>
            </a:r>
          </a:p>
          <a:p>
            <a:pPr lvl="1" algn="l"/>
            <a:r>
              <a:rPr lang="en-US" altLang="zh-CN" sz="2000" dirty="0" smtClean="0">
                <a:latin typeface="黑体" pitchFamily="49" charset="-122"/>
                <a:ea typeface="黑体" pitchFamily="49" charset="-122"/>
                <a:sym typeface="Arial" charset="0"/>
              </a:rPr>
              <a:t>	SHOW GRANTS FOR '</a:t>
            </a:r>
            <a:r>
              <a:rPr lang="en-US" altLang="zh-CN" sz="2000" dirty="0" err="1" smtClean="0">
                <a:latin typeface="黑体" pitchFamily="49" charset="-122"/>
                <a:ea typeface="黑体" pitchFamily="49" charset="-122"/>
                <a:sym typeface="Arial" charset="0"/>
              </a:rPr>
              <a:t>oldboy'@'localhost</a:t>
            </a:r>
            <a:r>
              <a:rPr lang="en-US" altLang="zh-CN" sz="2000" dirty="0" smtClean="0">
                <a:latin typeface="黑体" pitchFamily="49" charset="-122"/>
                <a:ea typeface="黑体" pitchFamily="49" charset="-122"/>
                <a:sym typeface="Arial" charset="0"/>
              </a:rPr>
              <a:t>'\G</a:t>
            </a:r>
          </a:p>
          <a:p>
            <a:pPr marL="573088" lvl="1" indent="-460375" algn="l" defTabSz="228600" eaLnBrk="0" fontAlgn="b">
              <a:lnSpc>
                <a:spcPct val="110000"/>
              </a:lnSpc>
              <a:spcBef>
                <a:spcPct val="20000"/>
              </a:spcBef>
              <a:spcAft>
                <a:spcPct val="0"/>
              </a:spcAft>
              <a:buClr>
                <a:srgbClr val="FF0000"/>
              </a:buClr>
              <a:buFont typeface="Arial" charset="0"/>
              <a:buChar char="•"/>
            </a:pPr>
            <a:r>
              <a:rPr lang="zh-CN" altLang="en-US" sz="2200" dirty="0" smtClean="0">
                <a:solidFill>
                  <a:schemeClr val="tx1"/>
                </a:solidFill>
                <a:latin typeface="+mn-lt"/>
                <a:ea typeface="黑体" pitchFamily="2" charset="-122"/>
                <a:sym typeface="Arial" charset="0"/>
              </a:rPr>
              <a:t>创建用户的同时授权</a:t>
            </a:r>
          </a:p>
          <a:p>
            <a:pPr lvl="1" algn="l"/>
            <a:r>
              <a:rPr lang="en-US" altLang="zh-CN" sz="2000" dirty="0" smtClean="0">
                <a:sym typeface="Arial" charset="0"/>
              </a:rPr>
              <a:t>	</a:t>
            </a:r>
            <a:r>
              <a:rPr lang="en-US" altLang="zh-CN" sz="2000" dirty="0" smtClean="0">
                <a:latin typeface="黑体" pitchFamily="49" charset="-122"/>
                <a:ea typeface="黑体" pitchFamily="49" charset="-122"/>
                <a:sym typeface="Arial" charset="0"/>
              </a:rPr>
              <a:t>grant all on *.* to oldgirl@'172.16.1.%' identified by 'oldgirl123';</a:t>
            </a:r>
          </a:p>
          <a:p>
            <a:pPr lvl="1" algn="l"/>
            <a:r>
              <a:rPr lang="en-US" altLang="zh-CN" sz="2000" dirty="0" smtClean="0">
                <a:latin typeface="黑体" pitchFamily="49" charset="-122"/>
                <a:ea typeface="黑体" pitchFamily="49" charset="-122"/>
                <a:sym typeface="Arial" charset="0"/>
              </a:rPr>
              <a:t>	flush privileges; #&lt;==</a:t>
            </a:r>
            <a:r>
              <a:rPr lang="zh-CN" altLang="en-US" sz="2000" dirty="0" smtClean="0">
                <a:latin typeface="黑体" pitchFamily="49" charset="-122"/>
                <a:ea typeface="黑体" pitchFamily="49" charset="-122"/>
                <a:sym typeface="Arial" charset="0"/>
              </a:rPr>
              <a:t>可以不用。</a:t>
            </a:r>
          </a:p>
          <a:p>
            <a:pPr lvl="1" algn="l"/>
            <a:r>
              <a:rPr lang="en-US" altLang="zh-CN" sz="2000" dirty="0" smtClean="0">
                <a:latin typeface="黑体" pitchFamily="49" charset="-122"/>
                <a:ea typeface="黑体" pitchFamily="49" charset="-122"/>
                <a:sym typeface="Arial" charset="0"/>
              </a:rPr>
              <a:t>	create user '</a:t>
            </a:r>
            <a:r>
              <a:rPr lang="en-US" altLang="zh-CN" sz="2000" dirty="0" err="1" smtClean="0">
                <a:latin typeface="黑体" pitchFamily="49" charset="-122"/>
                <a:ea typeface="黑体" pitchFamily="49" charset="-122"/>
                <a:sym typeface="Arial" charset="0"/>
              </a:rPr>
              <a:t>oldboy'@'localhost</a:t>
            </a:r>
            <a:r>
              <a:rPr lang="en-US" altLang="zh-CN" sz="2000" dirty="0" smtClean="0">
                <a:latin typeface="黑体" pitchFamily="49" charset="-122"/>
                <a:ea typeface="黑体" pitchFamily="49" charset="-122"/>
                <a:sym typeface="Arial" charset="0"/>
              </a:rPr>
              <a:t>' identified by 'oldboy123';</a:t>
            </a:r>
          </a:p>
          <a:p>
            <a:pPr lvl="1" algn="l"/>
            <a:r>
              <a:rPr lang="en-US" altLang="zh-CN" sz="2000" dirty="0" smtClean="0">
                <a:latin typeface="黑体" pitchFamily="49" charset="-122"/>
                <a:ea typeface="黑体" pitchFamily="49" charset="-122"/>
                <a:sym typeface="Arial" charset="0"/>
              </a:rPr>
              <a:t>	GRANT ALL ON *.* TO '</a:t>
            </a:r>
            <a:r>
              <a:rPr lang="en-US" altLang="zh-CN" sz="2000" dirty="0" err="1" smtClean="0">
                <a:latin typeface="黑体" pitchFamily="49" charset="-122"/>
                <a:ea typeface="黑体" pitchFamily="49" charset="-122"/>
                <a:sym typeface="Arial" charset="0"/>
              </a:rPr>
              <a:t>oldboy'@'localhost</a:t>
            </a:r>
            <a:r>
              <a:rPr lang="en-US" altLang="zh-CN" sz="2000" dirty="0" smtClean="0">
                <a:latin typeface="黑体" pitchFamily="49" charset="-122"/>
                <a:ea typeface="黑体" pitchFamily="49" charset="-122"/>
                <a:sym typeface="Arial" charset="0"/>
              </a:rPr>
              <a:t>';</a:t>
            </a:r>
          </a:p>
          <a:p>
            <a:pPr marL="573088" lvl="1" indent="-460375" algn="l" defTabSz="228600" eaLnBrk="0" fontAlgn="b">
              <a:lnSpc>
                <a:spcPct val="110000"/>
              </a:lnSpc>
              <a:spcBef>
                <a:spcPct val="20000"/>
              </a:spcBef>
              <a:spcAft>
                <a:spcPct val="0"/>
              </a:spcAft>
              <a:buClr>
                <a:srgbClr val="FF0000"/>
              </a:buClr>
              <a:buFont typeface="Arial" charset="0"/>
              <a:buChar char="•"/>
            </a:pPr>
            <a:r>
              <a:rPr lang="en-US" altLang="zh-CN" sz="2200" dirty="0" smtClean="0">
                <a:solidFill>
                  <a:schemeClr val="tx1"/>
                </a:solidFill>
                <a:latin typeface="+mn-lt"/>
                <a:ea typeface="黑体" pitchFamily="2" charset="-122"/>
                <a:sym typeface="Arial" charset="0"/>
              </a:rPr>
              <a:t>	</a:t>
            </a:r>
            <a:r>
              <a:rPr lang="zh-CN" altLang="en-US" sz="2200" dirty="0" smtClean="0">
                <a:solidFill>
                  <a:schemeClr val="tx1"/>
                </a:solidFill>
                <a:latin typeface="+mn-lt"/>
                <a:ea typeface="黑体" pitchFamily="2" charset="-122"/>
                <a:sym typeface="Arial" charset="0"/>
              </a:rPr>
              <a:t>授权和</a:t>
            </a:r>
            <a:r>
              <a:rPr lang="en-US" altLang="zh-CN" sz="2200" dirty="0" smtClean="0">
                <a:solidFill>
                  <a:schemeClr val="tx1"/>
                </a:solidFill>
                <a:latin typeface="+mn-lt"/>
                <a:ea typeface="黑体" pitchFamily="2" charset="-122"/>
                <a:sym typeface="Arial" charset="0"/>
              </a:rPr>
              <a:t>root</a:t>
            </a:r>
            <a:r>
              <a:rPr lang="zh-CN" altLang="en-US" sz="2200" dirty="0" smtClean="0">
                <a:solidFill>
                  <a:schemeClr val="tx1"/>
                </a:solidFill>
                <a:latin typeface="+mn-lt"/>
                <a:ea typeface="黑体" pitchFamily="2" charset="-122"/>
                <a:sym typeface="Arial" charset="0"/>
              </a:rPr>
              <a:t>一样的权限</a:t>
            </a:r>
          </a:p>
          <a:p>
            <a:pPr lvl="1" algn="l"/>
            <a:r>
              <a:rPr lang="en-US" altLang="zh-CN" sz="2000" dirty="0" smtClean="0">
                <a:sym typeface="Arial" charset="0"/>
              </a:rPr>
              <a:t>	</a:t>
            </a:r>
            <a:r>
              <a:rPr lang="en-US" altLang="zh-CN" sz="2000" dirty="0" smtClean="0">
                <a:latin typeface="黑体" pitchFamily="49" charset="-122"/>
                <a:ea typeface="黑体" pitchFamily="49" charset="-122"/>
                <a:sym typeface="Arial" charset="0"/>
              </a:rPr>
              <a:t>grant all on *.* to </a:t>
            </a:r>
            <a:r>
              <a:rPr lang="en-US" altLang="zh-CN" sz="2000" dirty="0" err="1" smtClean="0">
                <a:latin typeface="黑体" pitchFamily="49" charset="-122"/>
                <a:ea typeface="黑体" pitchFamily="49" charset="-122"/>
                <a:sym typeface="Arial" charset="0"/>
              </a:rPr>
              <a:t>system@'localhost</a:t>
            </a:r>
            <a:r>
              <a:rPr lang="en-US" altLang="zh-CN" sz="2000" dirty="0" smtClean="0">
                <a:latin typeface="黑体" pitchFamily="49" charset="-122"/>
                <a:ea typeface="黑体" pitchFamily="49" charset="-122"/>
                <a:sym typeface="Arial" charset="0"/>
              </a:rPr>
              <a:t>' identified by 'oldgirl123' with grant option;</a:t>
            </a:r>
            <a:endParaRPr kumimoji="0" lang="zh-CN" altLang="en-US" sz="20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rPr dirty="0"/>
              <a:t>老男孩IT教育，只培养技术精英</a:t>
            </a:r>
          </a:p>
        </p:txBody>
      </p:sp>
      <p:sp>
        <p:nvSpPr>
          <p:cNvPr id="16" name="TextBox 15"/>
          <p:cNvSpPr txBox="1"/>
          <p:nvPr/>
        </p:nvSpPr>
        <p:spPr>
          <a:xfrm>
            <a:off x="430170" y="1947842"/>
            <a:ext cx="1042994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48" name="TextBox 47"/>
          <p:cNvSpPr txBox="1"/>
          <p:nvPr/>
        </p:nvSpPr>
        <p:spPr>
          <a:xfrm>
            <a:off x="930236" y="376206"/>
            <a:ext cx="9072626" cy="121058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r>
              <a:rPr lang="en-US" altLang="zh-CN" dirty="0" err="1" smtClean="0">
                <a:sym typeface="Arial" charset="0"/>
              </a:rPr>
              <a:t>MySQL</a:t>
            </a:r>
            <a:r>
              <a:rPr lang="zh-CN" altLang="en-US" dirty="0" smtClean="0">
                <a:sym typeface="Arial" charset="0"/>
              </a:rPr>
              <a:t>用户管理</a:t>
            </a:r>
            <a:r>
              <a:rPr lang="en-US" altLang="zh-CN" dirty="0" smtClean="0">
                <a:sym typeface="Arial" charset="0"/>
              </a:rPr>
              <a:t>——</a:t>
            </a:r>
            <a:r>
              <a:rPr lang="zh-CN" altLang="en-US" dirty="0" smtClean="0">
                <a:sym typeface="Arial" charset="0"/>
              </a:rPr>
              <a:t>用户权限操作实战（</a:t>
            </a:r>
            <a:r>
              <a:rPr lang="en-US" altLang="zh-CN" dirty="0" smtClean="0">
                <a:sym typeface="Arial" charset="0"/>
              </a:rPr>
              <a:t>4</a:t>
            </a:r>
            <a:r>
              <a:rPr lang="zh-CN" altLang="en-US" dirty="0" smtClean="0">
                <a:sym typeface="Arial" charset="0"/>
              </a:rPr>
              <a:t>）</a:t>
            </a:r>
            <a:endParaRPr lang="zh-CN" altLang="en-US" dirty="0" smtClean="0"/>
          </a:p>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9" name="Rectangle 2051"/>
          <p:cNvSpPr>
            <a:spLocks noChangeArrowheads="1"/>
          </p:cNvSpPr>
          <p:nvPr/>
        </p:nvSpPr>
        <p:spPr bwMode="auto">
          <a:xfrm>
            <a:off x="1001674" y="2090718"/>
            <a:ext cx="11858708" cy="428628"/>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p>
            <a:pPr algn="l" fontAlgn="b">
              <a:spcBef>
                <a:spcPct val="0"/>
              </a:spcBef>
              <a:buClrTx/>
              <a:buFontTx/>
              <a:buNone/>
            </a:pPr>
            <a:endParaRPr lang="zh-CN" altLang="en-US">
              <a:ea typeface="宋体" charset="-122"/>
              <a:cs typeface="Arial" charset="0"/>
            </a:endParaRPr>
          </a:p>
        </p:txBody>
      </p:sp>
      <p:sp>
        <p:nvSpPr>
          <p:cNvPr id="20" name="Rectangle 2051"/>
          <p:cNvSpPr>
            <a:spLocks noChangeArrowheads="1"/>
          </p:cNvSpPr>
          <p:nvPr/>
        </p:nvSpPr>
        <p:spPr bwMode="auto">
          <a:xfrm>
            <a:off x="1001674" y="2876536"/>
            <a:ext cx="12003126" cy="1928826"/>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p>
            <a:pPr algn="l" fontAlgn="b">
              <a:spcBef>
                <a:spcPct val="0"/>
              </a:spcBef>
              <a:buClrTx/>
              <a:buFontTx/>
              <a:buNone/>
            </a:pPr>
            <a:endParaRPr lang="zh-CN" altLang="en-US">
              <a:ea typeface="宋体" charset="-122"/>
              <a:cs typeface="Arial" charset="0"/>
            </a:endParaRPr>
          </a:p>
        </p:txBody>
      </p:sp>
      <p:sp>
        <p:nvSpPr>
          <p:cNvPr id="21" name="Rectangle 2051"/>
          <p:cNvSpPr>
            <a:spLocks noChangeArrowheads="1"/>
          </p:cNvSpPr>
          <p:nvPr/>
        </p:nvSpPr>
        <p:spPr bwMode="auto">
          <a:xfrm>
            <a:off x="930236" y="5091114"/>
            <a:ext cx="12003126" cy="1643074"/>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p>
            <a:pPr algn="l" fontAlgn="b">
              <a:spcBef>
                <a:spcPct val="0"/>
              </a:spcBef>
              <a:buClrTx/>
              <a:buFontTx/>
              <a:buNone/>
            </a:pPr>
            <a:endParaRPr lang="zh-CN" altLang="en-US">
              <a:ea typeface="宋体" charset="-122"/>
              <a:cs typeface="Arial" charset="0"/>
            </a:endParaRPr>
          </a:p>
        </p:txBody>
      </p:sp>
      <p:sp>
        <p:nvSpPr>
          <p:cNvPr id="24" name="TextBox 23"/>
          <p:cNvSpPr txBox="1"/>
          <p:nvPr/>
        </p:nvSpPr>
        <p:spPr>
          <a:xfrm>
            <a:off x="430170" y="1590652"/>
            <a:ext cx="12574630" cy="733226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3088" lvl="1" indent="-460375" algn="l" defTabSz="228600" eaLnBrk="0" fontAlgn="b">
              <a:lnSpc>
                <a:spcPct val="110000"/>
              </a:lnSpc>
              <a:spcBef>
                <a:spcPct val="20000"/>
              </a:spcBef>
              <a:spcAft>
                <a:spcPct val="0"/>
              </a:spcAft>
              <a:buClr>
                <a:srgbClr val="FF0000"/>
              </a:buClr>
              <a:buFont typeface="Arial" charset="0"/>
              <a:buChar char="•"/>
            </a:pPr>
            <a:r>
              <a:rPr lang="zh-CN" altLang="en-US" sz="2200" dirty="0" smtClean="0">
                <a:solidFill>
                  <a:schemeClr val="tx1"/>
                </a:solidFill>
                <a:latin typeface="+mn-lt"/>
                <a:ea typeface="黑体" pitchFamily="2" charset="-122"/>
                <a:sym typeface="Arial" charset="0"/>
              </a:rPr>
              <a:t>收回权限</a:t>
            </a:r>
          </a:p>
          <a:p>
            <a:pPr lvl="1" algn="l"/>
            <a:r>
              <a:rPr lang="en-US" altLang="zh-CN" sz="2400" b="1" dirty="0" smtClean="0">
                <a:solidFill>
                  <a:schemeClr val="tx1"/>
                </a:solidFill>
                <a:latin typeface="Courier New" pitchFamily="49" charset="0"/>
                <a:ea typeface="宋体" charset="-122"/>
                <a:cs typeface="Courier New" pitchFamily="49" charset="0"/>
                <a:sym typeface="Arial" charset="0"/>
              </a:rPr>
              <a:t>	REVOKE INSERT ON *.* FROM </a:t>
            </a:r>
            <a:r>
              <a:rPr lang="en-US" altLang="zh-CN" sz="2400" b="1" dirty="0" err="1" smtClean="0">
                <a:solidFill>
                  <a:schemeClr val="tx1"/>
                </a:solidFill>
                <a:latin typeface="Courier New" pitchFamily="49" charset="0"/>
                <a:ea typeface="宋体" charset="-122"/>
                <a:cs typeface="Courier New" pitchFamily="49" charset="0"/>
                <a:sym typeface="Arial" charset="0"/>
              </a:rPr>
              <a:t>oldboy@localhost</a:t>
            </a:r>
            <a:r>
              <a:rPr lang="en-US" altLang="zh-CN" sz="2400" dirty="0" smtClean="0">
                <a:sym typeface="Arial" charset="0"/>
              </a:rPr>
              <a:t>;</a:t>
            </a:r>
          </a:p>
          <a:p>
            <a:pPr marL="573088" lvl="1" indent="-460375" algn="l" defTabSz="228600" eaLnBrk="0" fontAlgn="b">
              <a:lnSpc>
                <a:spcPct val="110000"/>
              </a:lnSpc>
              <a:spcBef>
                <a:spcPct val="20000"/>
              </a:spcBef>
              <a:spcAft>
                <a:spcPct val="0"/>
              </a:spcAft>
              <a:buClr>
                <a:srgbClr val="FF0000"/>
              </a:buClr>
              <a:buFont typeface="Arial" charset="0"/>
              <a:buChar char="•"/>
            </a:pPr>
            <a:r>
              <a:rPr lang="zh-CN" altLang="en-US" sz="2200" dirty="0" smtClean="0">
                <a:solidFill>
                  <a:schemeClr val="tx1"/>
                </a:solidFill>
                <a:latin typeface="+mn-lt"/>
                <a:ea typeface="黑体" pitchFamily="2" charset="-122"/>
                <a:sym typeface="Arial" charset="0"/>
              </a:rPr>
              <a:t>可以授权的用户权限</a:t>
            </a:r>
            <a:endParaRPr lang="en-US" altLang="zh-CN" sz="2200" dirty="0" smtClean="0">
              <a:solidFill>
                <a:schemeClr val="tx1"/>
              </a:solidFill>
              <a:latin typeface="+mn-lt"/>
              <a:ea typeface="黑体" pitchFamily="2" charset="-122"/>
              <a:sym typeface="Arial" charset="0"/>
            </a:endParaRPr>
          </a:p>
          <a:p>
            <a:pPr lvl="1" algn="l"/>
            <a:r>
              <a:rPr lang="en-US" altLang="zh-CN" sz="2400" b="1" dirty="0" smtClean="0">
                <a:solidFill>
                  <a:schemeClr val="tx1"/>
                </a:solidFill>
                <a:latin typeface="Courier New" pitchFamily="49" charset="0"/>
                <a:ea typeface="宋体" charset="-122"/>
                <a:cs typeface="Courier New" pitchFamily="49" charset="0"/>
                <a:sym typeface="Arial" charset="0"/>
              </a:rPr>
              <a:t>	INSERT,SELECT, UPDATE, DELETE, CREATE, DROP, RELOAD, SHUTDOWN, 	PROCESS, FILE, REFERENCES, INDEX, ALTER, SHOW DATABASES, SUPER, 	CREATE TEMPORARY TABLES, LOCK TABLES, EXECUTE, REPLICATION SLAVE, 	REPLICATION CLIENT, CREATE VIEW, SHOW VIEW, CREATE ROUTINE, ALTER 	ROUTINE, CREATE USER, EVENT, TRIGGER, CREATE TABLESPACE</a:t>
            </a:r>
          </a:p>
          <a:p>
            <a:pPr marL="573088" lvl="1" indent="-460375" algn="l" defTabSz="228600" eaLnBrk="0" fontAlgn="b">
              <a:lnSpc>
                <a:spcPct val="110000"/>
              </a:lnSpc>
              <a:spcBef>
                <a:spcPct val="20000"/>
              </a:spcBef>
              <a:spcAft>
                <a:spcPct val="0"/>
              </a:spcAft>
              <a:buClr>
                <a:srgbClr val="FF0000"/>
              </a:buClr>
              <a:buFont typeface="Arial" charset="0"/>
              <a:buChar char="•"/>
            </a:pPr>
            <a:r>
              <a:rPr lang="zh-CN" altLang="en-US" sz="2200" dirty="0" smtClean="0">
                <a:solidFill>
                  <a:schemeClr val="tx1"/>
                </a:solidFill>
                <a:latin typeface="+mn-lt"/>
                <a:ea typeface="黑体" pitchFamily="2" charset="-122"/>
                <a:sym typeface="Arial" charset="0"/>
              </a:rPr>
              <a:t>工作博客授权</a:t>
            </a:r>
            <a:r>
              <a:rPr lang="en-US" altLang="zh-CN" sz="2200" dirty="0" smtClean="0">
                <a:solidFill>
                  <a:schemeClr val="tx1"/>
                </a:solidFill>
                <a:latin typeface="+mn-lt"/>
                <a:ea typeface="黑体" pitchFamily="2" charset="-122"/>
                <a:sym typeface="Arial" charset="0"/>
              </a:rPr>
              <a:t>:</a:t>
            </a:r>
          </a:p>
          <a:p>
            <a:pPr lvl="1" algn="l"/>
            <a:r>
              <a:rPr lang="en-US" altLang="zh-CN" sz="2400" b="1" dirty="0" smtClean="0">
                <a:solidFill>
                  <a:schemeClr val="tx1"/>
                </a:solidFill>
                <a:latin typeface="Courier New" pitchFamily="49" charset="0"/>
                <a:ea typeface="宋体" charset="-122"/>
                <a:cs typeface="Courier New" pitchFamily="49" charset="0"/>
                <a:sym typeface="Arial" charset="0"/>
              </a:rPr>
              <a:t>	grant </a:t>
            </a:r>
            <a:r>
              <a:rPr lang="en-US" altLang="zh-CN" sz="2400" b="1" dirty="0" err="1" smtClean="0">
                <a:solidFill>
                  <a:schemeClr val="tx1"/>
                </a:solidFill>
                <a:latin typeface="Courier New" pitchFamily="49" charset="0"/>
                <a:ea typeface="宋体" charset="-122"/>
                <a:cs typeface="Courier New" pitchFamily="49" charset="0"/>
                <a:sym typeface="Arial" charset="0"/>
              </a:rPr>
              <a:t>select,insert,update,delete,create,drop</a:t>
            </a:r>
            <a:r>
              <a:rPr lang="en-US" altLang="zh-CN" sz="2400" b="1" dirty="0" smtClean="0">
                <a:solidFill>
                  <a:schemeClr val="tx1"/>
                </a:solidFill>
                <a:latin typeface="Courier New" pitchFamily="49" charset="0"/>
                <a:ea typeface="宋体" charset="-122"/>
                <a:cs typeface="Courier New" pitchFamily="49" charset="0"/>
                <a:sym typeface="Arial" charset="0"/>
              </a:rPr>
              <a:t> on blog.* to 	'blog'@'172.16.1.%' identified by 'blog123';</a:t>
            </a:r>
          </a:p>
          <a:p>
            <a:pPr lvl="1" algn="l"/>
            <a:r>
              <a:rPr lang="en-US" altLang="zh-CN" sz="2400" b="1" dirty="0" smtClean="0">
                <a:solidFill>
                  <a:schemeClr val="tx1"/>
                </a:solidFill>
                <a:latin typeface="Courier New" pitchFamily="49" charset="0"/>
                <a:ea typeface="宋体" charset="-122"/>
                <a:cs typeface="Courier New" pitchFamily="49" charset="0"/>
                <a:sym typeface="Arial" charset="0"/>
              </a:rPr>
              <a:t>	revoke </a:t>
            </a:r>
            <a:r>
              <a:rPr lang="en-US" altLang="zh-CN" sz="2400" b="1" dirty="0" err="1" smtClean="0">
                <a:solidFill>
                  <a:schemeClr val="tx1"/>
                </a:solidFill>
                <a:latin typeface="Courier New" pitchFamily="49" charset="0"/>
                <a:ea typeface="宋体" charset="-122"/>
                <a:cs typeface="Courier New" pitchFamily="49" charset="0"/>
                <a:sym typeface="Arial" charset="0"/>
              </a:rPr>
              <a:t>create,drop</a:t>
            </a:r>
            <a:r>
              <a:rPr lang="en-US" altLang="zh-CN" sz="2400" b="1" dirty="0" smtClean="0">
                <a:solidFill>
                  <a:schemeClr val="tx1"/>
                </a:solidFill>
                <a:latin typeface="Courier New" pitchFamily="49" charset="0"/>
                <a:ea typeface="宋体" charset="-122"/>
                <a:cs typeface="Courier New" pitchFamily="49" charset="0"/>
                <a:sym typeface="Arial" charset="0"/>
              </a:rPr>
              <a:t> on blog.* from 'blog'@'172.16.1.%';</a:t>
            </a:r>
          </a:p>
          <a:p>
            <a:pPr lvl="1" algn="l"/>
            <a:r>
              <a:rPr lang="en-US" altLang="zh-CN" sz="2400" b="1" dirty="0" smtClean="0">
                <a:solidFill>
                  <a:schemeClr val="tx1"/>
                </a:solidFill>
                <a:latin typeface="Courier New" pitchFamily="49" charset="0"/>
                <a:ea typeface="宋体" charset="-122"/>
                <a:cs typeface="Courier New" pitchFamily="49" charset="0"/>
                <a:sym typeface="Arial" charset="0"/>
              </a:rPr>
              <a:t>	</a:t>
            </a:r>
            <a:r>
              <a:rPr lang="zh-CN" altLang="en-US" sz="2400" b="1" dirty="0" smtClean="0">
                <a:solidFill>
                  <a:schemeClr val="tx1"/>
                </a:solidFill>
                <a:latin typeface="Courier New" pitchFamily="49" charset="0"/>
                <a:ea typeface="宋体" charset="-122"/>
                <a:cs typeface="Courier New" pitchFamily="49" charset="0"/>
                <a:sym typeface="Arial" charset="0"/>
              </a:rPr>
              <a:t>最多：</a:t>
            </a:r>
            <a:r>
              <a:rPr lang="en-US" altLang="zh-CN" sz="2400" b="1" dirty="0" err="1" smtClean="0">
                <a:solidFill>
                  <a:schemeClr val="tx1"/>
                </a:solidFill>
                <a:latin typeface="Courier New" pitchFamily="49" charset="0"/>
                <a:ea typeface="宋体" charset="-122"/>
                <a:cs typeface="Courier New" pitchFamily="49" charset="0"/>
                <a:sym typeface="Arial" charset="0"/>
              </a:rPr>
              <a:t>select,insert,update,delete</a:t>
            </a:r>
            <a:endParaRPr lang="en-US" altLang="zh-CN" sz="2400" b="1" dirty="0" smtClean="0">
              <a:solidFill>
                <a:schemeClr val="tx1"/>
              </a:solidFill>
              <a:latin typeface="Courier New" pitchFamily="49" charset="0"/>
              <a:ea typeface="宋体" charset="-122"/>
              <a:cs typeface="Courier New" pitchFamily="49" charset="0"/>
              <a:sym typeface="Arial" charset="0"/>
            </a:endParaRPr>
          </a:p>
          <a:p>
            <a:pPr lvl="1" algn="l"/>
            <a:endParaRPr lang="en-US" altLang="zh-CN" sz="2400" dirty="0" smtClean="0">
              <a:sym typeface="Arial" charset="0"/>
            </a:endParaRPr>
          </a:p>
          <a:p>
            <a:pPr lvl="1" algn="l"/>
            <a:r>
              <a:rPr lang="zh-CN" altLang="en-US" sz="2400" b="1" dirty="0" smtClean="0">
                <a:solidFill>
                  <a:srgbClr val="FF0000"/>
                </a:solidFill>
                <a:latin typeface="Courier New" pitchFamily="49" charset="0"/>
                <a:ea typeface="宋体" charset="-122"/>
                <a:cs typeface="Courier New" pitchFamily="49" charset="0"/>
                <a:sym typeface="Arial" charset="0"/>
              </a:rPr>
              <a:t>注意：</a:t>
            </a:r>
            <a:endParaRPr lang="en-US" altLang="zh-CN" sz="2400" b="1" dirty="0" smtClean="0">
              <a:solidFill>
                <a:srgbClr val="FF0000"/>
              </a:solidFill>
              <a:latin typeface="Courier New" pitchFamily="49" charset="0"/>
              <a:ea typeface="宋体" charset="-122"/>
              <a:cs typeface="Courier New" pitchFamily="49" charset="0"/>
              <a:sym typeface="Arial" charset="0"/>
            </a:endParaRPr>
          </a:p>
          <a:p>
            <a:pPr lvl="1" algn="l"/>
            <a:r>
              <a:rPr lang="zh-CN" altLang="en-US" sz="2400" b="1" dirty="0" smtClean="0">
                <a:solidFill>
                  <a:srgbClr val="FF0000"/>
                </a:solidFill>
                <a:latin typeface="Courier New" pitchFamily="49" charset="0"/>
                <a:ea typeface="宋体" charset="-122"/>
                <a:cs typeface="Courier New" pitchFamily="49" charset="0"/>
                <a:sym typeface="Arial" charset="0"/>
              </a:rPr>
              <a:t>思考一下如果在</a:t>
            </a:r>
            <a:r>
              <a:rPr lang="en-US" altLang="zh-CN" sz="2400" b="1" dirty="0" smtClean="0">
                <a:solidFill>
                  <a:srgbClr val="FF0000"/>
                </a:solidFill>
                <a:latin typeface="Courier New" pitchFamily="49" charset="0"/>
                <a:ea typeface="宋体" charset="-122"/>
                <a:cs typeface="Courier New" pitchFamily="49" charset="0"/>
                <a:sym typeface="Arial" charset="0"/>
              </a:rPr>
              <a:t>oldboy.*</a:t>
            </a:r>
            <a:r>
              <a:rPr lang="zh-CN" altLang="en-US" sz="2400" b="1" dirty="0" smtClean="0">
                <a:solidFill>
                  <a:srgbClr val="FF0000"/>
                </a:solidFill>
                <a:latin typeface="Courier New" pitchFamily="49" charset="0"/>
                <a:ea typeface="宋体" charset="-122"/>
                <a:cs typeface="Courier New" pitchFamily="49" charset="0"/>
                <a:sym typeface="Arial" charset="0"/>
              </a:rPr>
              <a:t>，设置了</a:t>
            </a:r>
            <a:r>
              <a:rPr lang="en-US" altLang="zh-CN" sz="2400" b="1" dirty="0" err="1" smtClean="0">
                <a:solidFill>
                  <a:srgbClr val="FF0000"/>
                </a:solidFill>
                <a:latin typeface="Courier New" pitchFamily="49" charset="0"/>
                <a:ea typeface="宋体" charset="-122"/>
                <a:cs typeface="Courier New" pitchFamily="49" charset="0"/>
                <a:sym typeface="Arial" charset="0"/>
              </a:rPr>
              <a:t>select,insert,update,delete</a:t>
            </a:r>
            <a:endParaRPr lang="en-US" altLang="zh-CN" sz="2400" b="1" dirty="0" smtClean="0">
              <a:solidFill>
                <a:srgbClr val="FF0000"/>
              </a:solidFill>
              <a:latin typeface="Courier New" pitchFamily="49" charset="0"/>
              <a:ea typeface="宋体" charset="-122"/>
              <a:cs typeface="Courier New" pitchFamily="49" charset="0"/>
              <a:sym typeface="Arial" charset="0"/>
            </a:endParaRPr>
          </a:p>
          <a:p>
            <a:pPr lvl="1" algn="l"/>
            <a:r>
              <a:rPr lang="zh-CN" altLang="en-US" sz="2400" b="1" dirty="0" smtClean="0">
                <a:solidFill>
                  <a:srgbClr val="FF0000"/>
                </a:solidFill>
                <a:latin typeface="Courier New" pitchFamily="49" charset="0"/>
                <a:ea typeface="宋体" charset="-122"/>
                <a:cs typeface="Courier New" pitchFamily="49" charset="0"/>
                <a:sym typeface="Arial" charset="0"/>
              </a:rPr>
              <a:t>在</a:t>
            </a:r>
            <a:r>
              <a:rPr lang="en-US" altLang="zh-CN" sz="2400" b="1" dirty="0" smtClean="0">
                <a:solidFill>
                  <a:srgbClr val="FF0000"/>
                </a:solidFill>
                <a:latin typeface="Courier New" pitchFamily="49" charset="0"/>
                <a:ea typeface="宋体" charset="-122"/>
                <a:cs typeface="Courier New" pitchFamily="49" charset="0"/>
                <a:sym typeface="Arial" charset="0"/>
              </a:rPr>
              <a:t>oldboy.t1</a:t>
            </a:r>
            <a:r>
              <a:rPr lang="zh-CN" altLang="en-US" sz="2400" b="1" dirty="0" smtClean="0">
                <a:solidFill>
                  <a:srgbClr val="FF0000"/>
                </a:solidFill>
                <a:latin typeface="Courier New" pitchFamily="49" charset="0"/>
                <a:ea typeface="宋体" charset="-122"/>
                <a:cs typeface="Courier New" pitchFamily="49" charset="0"/>
                <a:sym typeface="Arial" charset="0"/>
              </a:rPr>
              <a:t>设置了</a:t>
            </a:r>
            <a:r>
              <a:rPr lang="en-US" altLang="zh-CN" sz="2400" b="1" dirty="0" smtClean="0">
                <a:solidFill>
                  <a:srgbClr val="FF0000"/>
                </a:solidFill>
                <a:latin typeface="Courier New" pitchFamily="49" charset="0"/>
                <a:ea typeface="宋体" charset="-122"/>
                <a:cs typeface="Courier New" pitchFamily="49" charset="0"/>
                <a:sym typeface="Arial" charset="0"/>
              </a:rPr>
              <a:t>select</a:t>
            </a:r>
            <a:r>
              <a:rPr lang="zh-CN" altLang="en-US" sz="2400" b="1" dirty="0" smtClean="0">
                <a:solidFill>
                  <a:srgbClr val="FF0000"/>
                </a:solidFill>
                <a:latin typeface="Courier New" pitchFamily="49" charset="0"/>
                <a:ea typeface="宋体" charset="-122"/>
                <a:cs typeface="Courier New" pitchFamily="49" charset="0"/>
                <a:sym typeface="Arial" charset="0"/>
              </a:rPr>
              <a:t>，那么用户在</a:t>
            </a:r>
            <a:r>
              <a:rPr lang="en-US" altLang="zh-CN" sz="2400" b="1" dirty="0" smtClean="0">
                <a:solidFill>
                  <a:srgbClr val="FF0000"/>
                </a:solidFill>
                <a:latin typeface="Courier New" pitchFamily="49" charset="0"/>
                <a:ea typeface="宋体" charset="-122"/>
                <a:cs typeface="Courier New" pitchFamily="49" charset="0"/>
                <a:sym typeface="Arial" charset="0"/>
              </a:rPr>
              <a:t>t1</a:t>
            </a:r>
            <a:r>
              <a:rPr lang="zh-CN" altLang="en-US" sz="2400" b="1" dirty="0" smtClean="0">
                <a:solidFill>
                  <a:srgbClr val="FF0000"/>
                </a:solidFill>
                <a:latin typeface="Courier New" pitchFamily="49" charset="0"/>
                <a:ea typeface="宋体" charset="-122"/>
                <a:cs typeface="Courier New" pitchFamily="49" charset="0"/>
                <a:sym typeface="Arial" charset="0"/>
              </a:rPr>
              <a:t>表的最终权限应该是什么。</a:t>
            </a:r>
            <a:endParaRPr lang="en-US" altLang="zh-CN" sz="2400" b="1" dirty="0" smtClean="0">
              <a:solidFill>
                <a:srgbClr val="FF0000"/>
              </a:solidFill>
              <a:latin typeface="Courier New" pitchFamily="49" charset="0"/>
              <a:ea typeface="宋体" charset="-122"/>
              <a:cs typeface="Courier New" pitchFamily="49" charset="0"/>
              <a:sym typeface="Arial" charset="0"/>
            </a:endParaRPr>
          </a:p>
          <a:p>
            <a:pPr lvl="1" algn="l"/>
            <a:r>
              <a:rPr lang="zh-CN" altLang="en-US" sz="2400" b="1" dirty="0" smtClean="0">
                <a:solidFill>
                  <a:srgbClr val="FF0000"/>
                </a:solidFill>
                <a:latin typeface="Courier New" pitchFamily="49" charset="0"/>
                <a:ea typeface="宋体" charset="-122"/>
                <a:cs typeface="Courier New" pitchFamily="49" charset="0"/>
                <a:sym typeface="Arial" charset="0"/>
              </a:rPr>
              <a:t>回收权限的时候又该怎么做？</a:t>
            </a:r>
            <a:endParaRPr lang="en-US" altLang="zh-CN" sz="2400" b="1" dirty="0" smtClean="0">
              <a:solidFill>
                <a:srgbClr val="FF0000"/>
              </a:solidFill>
              <a:latin typeface="Courier New" pitchFamily="49" charset="0"/>
              <a:ea typeface="宋体" charset="-122"/>
              <a:cs typeface="Courier New" pitchFamily="49" charset="0"/>
              <a:sym typeface="Arial" charset="0"/>
            </a:endParaRPr>
          </a:p>
          <a:p>
            <a:pPr lvl="1" algn="l"/>
            <a:endParaRPr kumimoji="0" lang="zh-CN" altLang="en-US" sz="2400" b="0" i="0" u="none" strike="noStrike" cap="none" spc="0" normalizeH="0" baseline="0" dirty="0">
              <a:ln>
                <a:noFill/>
              </a:ln>
              <a:solidFill>
                <a:srgbClr val="000000"/>
              </a:solidFill>
              <a:effectLst/>
              <a:uFillTx/>
              <a:latin typeface="+mj-lt"/>
              <a:ea typeface="+mj-ea"/>
              <a:cs typeface="+mj-cs"/>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 name="image1.jpeg"/>
          <p:cNvPicPr>
            <a:picLocks noChangeAspect="1"/>
          </p:cNvPicPr>
          <p:nvPr/>
        </p:nvPicPr>
        <p:blipFill>
          <a:blip r:embed="rId2"/>
          <a:stretch>
            <a:fillRect/>
          </a:stretch>
        </p:blipFill>
        <p:spPr>
          <a:xfrm>
            <a:off x="-12065" y="-80645"/>
            <a:ext cx="13511530" cy="9914255"/>
          </a:xfrm>
          <a:prstGeom prst="rect">
            <a:avLst/>
          </a:prstGeom>
          <a:ln w="12700">
            <a:miter lim="400000"/>
            <a:headEnd/>
            <a:tailEnd/>
          </a:ln>
        </p:spPr>
      </p:pic>
      <p:sp>
        <p:nvSpPr>
          <p:cNvPr id="144" name="Shape 144"/>
          <p:cNvSpPr/>
          <p:nvPr/>
        </p:nvSpPr>
        <p:spPr>
          <a:xfrm>
            <a:off x="-76201" y="-67718"/>
            <a:ext cx="13576004" cy="9889036"/>
          </a:xfrm>
          <a:prstGeom prst="rect">
            <a:avLst/>
          </a:prstGeom>
          <a:solidFill>
            <a:srgbClr val="000000">
              <a:alpha val="79512"/>
            </a:srgb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5" name="Shape 145"/>
          <p:cNvSpPr/>
          <p:nvPr/>
        </p:nvSpPr>
        <p:spPr>
          <a:xfrm>
            <a:off x="-76200" y="3526790"/>
            <a:ext cx="13576300" cy="2699385"/>
          </a:xfrm>
          <a:prstGeom prst="rect">
            <a:avLst/>
          </a:prstGeom>
          <a:solidFill>
            <a:srgbClr val="FFFFFF"/>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6" name="Shape 146"/>
          <p:cNvSpPr/>
          <p:nvPr/>
        </p:nvSpPr>
        <p:spPr>
          <a:xfrm>
            <a:off x="3930632" y="3805230"/>
            <a:ext cx="5007781" cy="2595582"/>
          </a:xfrm>
          <a:prstGeom prst="rect">
            <a:avLst/>
          </a:prstGeom>
          <a:ln w="12700">
            <a:miter lim="400000"/>
          </a:ln>
        </p:spPr>
        <p:txBody>
          <a:bodyPr wrap="none" lIns="50800" tIns="50800" rIns="50800" bIns="50800" anchor="ctr">
            <a:spAutoFit/>
          </a:bodyPr>
          <a:lstStyle>
            <a:lvl1pPr>
              <a:defRPr sz="8100">
                <a:solidFill>
                  <a:schemeClr val="accent5"/>
                </a:solidFill>
                <a:latin typeface="Arial Black" panose="020B0A04020102020204"/>
                <a:ea typeface="Arial Black" panose="020B0A04020102020204"/>
                <a:cs typeface="Arial Black" panose="020B0A04020102020204"/>
                <a:sym typeface="Arial Black" panose="020B0A04020102020204"/>
              </a:defRPr>
            </a:lvl1pPr>
          </a:lstStyle>
          <a:p>
            <a:r>
              <a:rPr dirty="0" smtClean="0"/>
              <a:t>THANKS</a:t>
            </a:r>
            <a:endParaRPr lang="en-US" dirty="0" smtClean="0"/>
          </a:p>
          <a:p>
            <a:r>
              <a:rPr lang="en-US" dirty="0" smtClean="0"/>
              <a:t>Q&amp;A</a:t>
            </a:r>
            <a:endParaRPr dirty="0"/>
          </a:p>
        </p:txBody>
      </p:sp>
      <p:sp>
        <p:nvSpPr>
          <p:cNvPr id="147" name="Shape 147"/>
          <p:cNvSpPr/>
          <p:nvPr/>
        </p:nvSpPr>
        <p:spPr>
          <a:xfrm>
            <a:off x="-44450" y="3702685"/>
            <a:ext cx="13545185" cy="15875"/>
          </a:xfrm>
          <a:prstGeom prst="line">
            <a:avLst/>
          </a:prstGeom>
          <a:ln w="25400">
            <a:solidFill>
              <a:schemeClr val="accent5"/>
            </a:solidFill>
          </a:ln>
          <a:effectLst>
            <a:outerShdw blurRad="38100" dist="25400" dir="5400000" rotWithShape="0">
              <a:srgbClr val="000000">
                <a:alpha val="50000"/>
              </a:srgbClr>
            </a:outerShdw>
          </a:effectLst>
        </p:spPr>
        <p:txBody>
          <a:bodyPr lIns="45718" tIns="45718" rIns="45718" bIns="45718"/>
          <a:lstStyle/>
          <a:p>
            <a:endParaRPr/>
          </a:p>
        </p:txBody>
      </p:sp>
      <p:sp>
        <p:nvSpPr>
          <p:cNvPr id="148" name="Shape 148"/>
          <p:cNvSpPr/>
          <p:nvPr/>
        </p:nvSpPr>
        <p:spPr>
          <a:xfrm flipV="1">
            <a:off x="-50800" y="6064885"/>
            <a:ext cx="13551535" cy="30480"/>
          </a:xfrm>
          <a:prstGeom prst="line">
            <a:avLst/>
          </a:prstGeom>
          <a:ln w="25400">
            <a:solidFill>
              <a:schemeClr val="accent5"/>
            </a:solidFill>
          </a:ln>
          <a:effectLst>
            <a:outerShdw blurRad="38100" dist="25400" dir="5400000" rotWithShape="0">
              <a:srgbClr val="000000">
                <a:alpha val="50000"/>
              </a:srgbClr>
            </a:outerShdw>
          </a:effectLst>
        </p:spPr>
        <p:txBody>
          <a:bodyPr lIns="45718" tIns="45718" rIns="45718" bIns="45718"/>
          <a:lstStyle/>
          <a:p>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dur="indefinite" fill="hold"/>
                                        <p:tgtEl>
                                          <p:spTgt spid="145"/>
                                        </p:tgtEl>
                                        <p:attrNameLst>
                                          <p:attrName>style.visibility</p:attrName>
                                        </p:attrNameLst>
                                      </p:cBhvr>
                                      <p:to>
                                        <p:strVal val="visible"/>
                                      </p:to>
                                    </p:set>
                                    <p:anim calcmode="lin" valueType="num">
                                      <p:cBhvr>
                                        <p:cTn id="7" dur="1000" fill="hold"/>
                                        <p:tgtEl>
                                          <p:spTgt spid="145"/>
                                        </p:tgtEl>
                                        <p:attrNameLst>
                                          <p:attrName>ppt_x</p:attrName>
                                        </p:attrNameLst>
                                      </p:cBhvr>
                                      <p:tavLst>
                                        <p:tav tm="0">
                                          <p:val>
                                            <p:strVal val="0-#ppt_w/2"/>
                                          </p:val>
                                        </p:tav>
                                        <p:tav tm="100000">
                                          <p:val>
                                            <p:strVal val="#ppt_x"/>
                                          </p:val>
                                        </p:tav>
                                      </p:tavLst>
                                    </p:anim>
                                    <p:anim calcmode="lin" valueType="num">
                                      <p:cBhvr>
                                        <p:cTn id="8" dur="1000" fill="hold"/>
                                        <p:tgtEl>
                                          <p:spTgt spid="14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2" nodeType="afterEffect">
                                  <p:stCondLst>
                                    <p:cond delay="0"/>
                                  </p:stCondLst>
                                  <p:iterate>
                                    <p:tmAbs val="0"/>
                                  </p:iterate>
                                  <p:childTnLst>
                                    <p:set>
                                      <p:cBhvr>
                                        <p:cTn id="11" dur="indefinite" fill="hold"/>
                                        <p:tgtEl>
                                          <p:spTgt spid="147"/>
                                        </p:tgtEl>
                                        <p:attrNameLst>
                                          <p:attrName>style.visibility</p:attrName>
                                        </p:attrNameLst>
                                      </p:cBhvr>
                                      <p:to>
                                        <p:strVal val="visible"/>
                                      </p:to>
                                    </p:set>
                                    <p:anim calcmode="lin" valueType="num">
                                      <p:cBhvr>
                                        <p:cTn id="12" dur="1000" fill="hold"/>
                                        <p:tgtEl>
                                          <p:spTgt spid="147"/>
                                        </p:tgtEl>
                                        <p:attrNameLst>
                                          <p:attrName>ppt_x</p:attrName>
                                        </p:attrNameLst>
                                      </p:cBhvr>
                                      <p:tavLst>
                                        <p:tav tm="0">
                                          <p:val>
                                            <p:strVal val="0-#ppt_w/2"/>
                                          </p:val>
                                        </p:tav>
                                        <p:tav tm="100000">
                                          <p:val>
                                            <p:strVal val="#ppt_x"/>
                                          </p:val>
                                        </p:tav>
                                      </p:tavLst>
                                    </p:anim>
                                    <p:anim calcmode="lin" valueType="num">
                                      <p:cBhvr>
                                        <p:cTn id="13" dur="1000" fill="hold"/>
                                        <p:tgtEl>
                                          <p:spTgt spid="147"/>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grpId="3" nodeType="afterEffect">
                                  <p:stCondLst>
                                    <p:cond delay="0"/>
                                  </p:stCondLst>
                                  <p:iterate>
                                    <p:tmAbs val="0"/>
                                  </p:iterate>
                                  <p:childTnLst>
                                    <p:set>
                                      <p:cBhvr>
                                        <p:cTn id="16" dur="indefinite" fill="hold"/>
                                        <p:tgtEl>
                                          <p:spTgt spid="148"/>
                                        </p:tgtEl>
                                        <p:attrNameLst>
                                          <p:attrName>style.visibility</p:attrName>
                                        </p:attrNameLst>
                                      </p:cBhvr>
                                      <p:to>
                                        <p:strVal val="visible"/>
                                      </p:to>
                                    </p:set>
                                    <p:anim calcmode="lin" valueType="num">
                                      <p:cBhvr>
                                        <p:cTn id="17" dur="1000" fill="hold"/>
                                        <p:tgtEl>
                                          <p:spTgt spid="148"/>
                                        </p:tgtEl>
                                        <p:attrNameLst>
                                          <p:attrName>ppt_x</p:attrName>
                                        </p:attrNameLst>
                                      </p:cBhvr>
                                      <p:tavLst>
                                        <p:tav tm="0">
                                          <p:val>
                                            <p:strVal val="0-#ppt_w/2"/>
                                          </p:val>
                                        </p:tav>
                                        <p:tav tm="100000">
                                          <p:val>
                                            <p:strVal val="#ppt_x"/>
                                          </p:val>
                                        </p:tav>
                                      </p:tavLst>
                                    </p:anim>
                                    <p:anim calcmode="lin" valueType="num">
                                      <p:cBhvr>
                                        <p:cTn id="18" dur="1000" fill="hold"/>
                                        <p:tgtEl>
                                          <p:spTgt spid="148"/>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3" presetClass="entr" presetSubtype="16" fill="hold" grpId="4" nodeType="afterEffect">
                                  <p:stCondLst>
                                    <p:cond delay="0"/>
                                  </p:stCondLst>
                                  <p:iterate>
                                    <p:tmAbs val="0"/>
                                  </p:iterate>
                                  <p:childTnLst>
                                    <p:set>
                                      <p:cBhvr>
                                        <p:cTn id="21" dur="indefinite" fill="hold"/>
                                        <p:tgtEl>
                                          <p:spTgt spid="146"/>
                                        </p:tgtEl>
                                        <p:attrNameLst>
                                          <p:attrName>style.visibility</p:attrName>
                                        </p:attrNameLst>
                                      </p:cBhvr>
                                      <p:to>
                                        <p:strVal val="visible"/>
                                      </p:to>
                                    </p:set>
                                    <p:anim calcmode="lin" valueType="num">
                                      <p:cBhvr>
                                        <p:cTn id="22" dur="1000" fill="hold"/>
                                        <p:tgtEl>
                                          <p:spTgt spid="146"/>
                                        </p:tgtEl>
                                        <p:attrNameLst>
                                          <p:attrName>ppt_w</p:attrName>
                                        </p:attrNameLst>
                                      </p:cBhvr>
                                      <p:tavLst>
                                        <p:tav tm="0">
                                          <p:val>
                                            <p:fltVal val="0"/>
                                          </p:val>
                                        </p:tav>
                                        <p:tav tm="100000">
                                          <p:val>
                                            <p:strVal val="#ppt_w"/>
                                          </p:val>
                                        </p:tav>
                                      </p:tavLst>
                                    </p:anim>
                                    <p:anim calcmode="lin" valueType="num">
                                      <p:cBhvr>
                                        <p:cTn id="23" dur="1000" fill="hold"/>
                                        <p:tgtEl>
                                          <p:spTgt spid="14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1" bldLvl="0" animBg="1" advAuto="0"/>
      <p:bldP spid="146" grpId="4" animBg="1" advAuto="0"/>
      <p:bldP spid="147" grpId="2" bldLvl="0" animBg="1" advAuto="0"/>
      <p:bldP spid="148" grpId="3" bldLvl="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6" name="TextBox 15"/>
          <p:cNvSpPr txBox="1"/>
          <p:nvPr/>
        </p:nvSpPr>
        <p:spPr>
          <a:xfrm>
            <a:off x="430170" y="1947842"/>
            <a:ext cx="1042994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7" name="TextBox 16"/>
          <p:cNvSpPr txBox="1"/>
          <p:nvPr/>
        </p:nvSpPr>
        <p:spPr>
          <a:xfrm>
            <a:off x="644484" y="519082"/>
            <a:ext cx="757242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kumimoji="0" lang="zh-CN" altLang="en-US" sz="3600" b="0" i="0" u="none" strike="noStrike" cap="none" spc="0" normalizeH="0" baseline="0" dirty="0" smtClean="0">
                <a:ln>
                  <a:noFill/>
                </a:ln>
                <a:solidFill>
                  <a:srgbClr val="000000"/>
                </a:solidFill>
                <a:effectLst/>
                <a:uFillTx/>
                <a:latin typeface="+mj-lt"/>
                <a:ea typeface="+mj-ea"/>
                <a:cs typeface="+mj-cs"/>
                <a:sym typeface="Helvetica"/>
              </a:rPr>
              <a:t>数据库连接管理（</a:t>
            </a:r>
            <a:r>
              <a:rPr lang="en-US" altLang="zh-CN" dirty="0" smtClean="0"/>
              <a:t>1</a:t>
            </a:r>
            <a:r>
              <a:rPr kumimoji="0" lang="zh-CN" altLang="en-US" sz="3600" b="0" i="0" u="none" strike="noStrike" cap="none" spc="0" normalizeH="0" baseline="0" dirty="0" smtClean="0">
                <a:ln>
                  <a:noFill/>
                </a:ln>
                <a:solidFill>
                  <a:srgbClr val="000000"/>
                </a:solidFill>
                <a:effectLst/>
                <a:uFillTx/>
                <a:latin typeface="+mj-lt"/>
                <a:ea typeface="+mj-ea"/>
                <a:cs typeface="+mj-cs"/>
                <a:sym typeface="Helvetica"/>
              </a:rPr>
              <a:t>）</a:t>
            </a: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9" name="Rectangle 2051"/>
          <p:cNvSpPr>
            <a:spLocks noChangeArrowheads="1"/>
          </p:cNvSpPr>
          <p:nvPr/>
        </p:nvSpPr>
        <p:spPr bwMode="auto">
          <a:xfrm>
            <a:off x="1144550" y="3557582"/>
            <a:ext cx="7848600" cy="533400"/>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p>
            <a:pPr algn="l" fontAlgn="b">
              <a:spcBef>
                <a:spcPct val="0"/>
              </a:spcBef>
              <a:buClrTx/>
              <a:buFontTx/>
              <a:buNone/>
            </a:pPr>
            <a:endParaRPr lang="zh-CN" altLang="en-US">
              <a:ea typeface="宋体" charset="-122"/>
              <a:cs typeface="Arial" charset="0"/>
            </a:endParaRPr>
          </a:p>
        </p:txBody>
      </p:sp>
      <p:sp>
        <p:nvSpPr>
          <p:cNvPr id="20" name="Rectangle 2051"/>
          <p:cNvSpPr>
            <a:spLocks noChangeArrowheads="1"/>
          </p:cNvSpPr>
          <p:nvPr/>
        </p:nvSpPr>
        <p:spPr bwMode="auto">
          <a:xfrm>
            <a:off x="1154130" y="4772028"/>
            <a:ext cx="7848600" cy="533400"/>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p>
            <a:pPr algn="l" fontAlgn="b">
              <a:spcBef>
                <a:spcPct val="0"/>
              </a:spcBef>
              <a:buClrTx/>
              <a:buFontTx/>
              <a:buNone/>
            </a:pPr>
            <a:endParaRPr lang="zh-CN" altLang="en-US">
              <a:ea typeface="宋体" charset="-122"/>
              <a:cs typeface="Arial" charset="0"/>
            </a:endParaRPr>
          </a:p>
        </p:txBody>
      </p:sp>
      <p:sp>
        <p:nvSpPr>
          <p:cNvPr id="22" name="Rectangle 2051"/>
          <p:cNvSpPr>
            <a:spLocks noChangeArrowheads="1"/>
          </p:cNvSpPr>
          <p:nvPr/>
        </p:nvSpPr>
        <p:spPr bwMode="auto">
          <a:xfrm>
            <a:off x="1215988" y="5843598"/>
            <a:ext cx="7848600" cy="533400"/>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p>
            <a:pPr algn="l" fontAlgn="b">
              <a:spcBef>
                <a:spcPct val="0"/>
              </a:spcBef>
              <a:buClrTx/>
              <a:buFontTx/>
              <a:buNone/>
            </a:pPr>
            <a:endParaRPr lang="zh-CN" altLang="en-US">
              <a:ea typeface="宋体" charset="-122"/>
              <a:cs typeface="Arial" charset="0"/>
            </a:endParaRPr>
          </a:p>
        </p:txBody>
      </p:sp>
      <p:sp>
        <p:nvSpPr>
          <p:cNvPr id="44" name="TextBox 43"/>
          <p:cNvSpPr txBox="1"/>
          <p:nvPr/>
        </p:nvSpPr>
        <p:spPr>
          <a:xfrm>
            <a:off x="358732" y="1804966"/>
            <a:ext cx="10572824" cy="678134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pPr>
            <a:r>
              <a:rPr lang="en-US" altLang="zh-CN" sz="2800" dirty="0" err="1" smtClean="0">
                <a:solidFill>
                  <a:schemeClr val="tx1"/>
                </a:solidFill>
                <a:latin typeface="+mn-lt"/>
                <a:ea typeface="黑体" pitchFamily="2" charset="-122"/>
                <a:sym typeface="Arial" charset="0"/>
              </a:rPr>
              <a:t>MySQL</a:t>
            </a:r>
            <a:r>
              <a:rPr lang="zh-CN" altLang="en-US" sz="2800" dirty="0" smtClean="0">
                <a:solidFill>
                  <a:schemeClr val="tx1"/>
                </a:solidFill>
                <a:latin typeface="+mn-lt"/>
                <a:ea typeface="黑体" pitchFamily="2" charset="-122"/>
                <a:sym typeface="Arial" charset="0"/>
              </a:rPr>
              <a:t>命令使用</a:t>
            </a:r>
            <a:endParaRPr lang="en-US" altLang="zh-CN" sz="2800" dirty="0" smtClean="0">
              <a:solidFill>
                <a:schemeClr val="tx1"/>
              </a:solidFill>
              <a:latin typeface="+mn-lt"/>
              <a:ea typeface="黑体" pitchFamily="2" charset="-122"/>
              <a:sym typeface="Arial" charset="0"/>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sz="2800" dirty="0" smtClean="0">
                <a:solidFill>
                  <a:schemeClr val="tx1"/>
                </a:solidFill>
                <a:latin typeface="+mn-lt"/>
                <a:ea typeface="黑体" pitchFamily="2" charset="-122"/>
                <a:sym typeface="Arial" charset="0"/>
              </a:rPr>
              <a:t>从命令行调用：</a:t>
            </a:r>
          </a:p>
          <a:p>
            <a:pPr marL="1020763" lvl="2" indent="-331788" algn="l" defTabSz="228600" eaLnBrk="0" fontAlgn="b">
              <a:lnSpc>
                <a:spcPct val="110000"/>
              </a:lnSpc>
              <a:spcBef>
                <a:spcPct val="20000"/>
              </a:spcBef>
              <a:spcAft>
                <a:spcPct val="0"/>
              </a:spcAft>
              <a:buClr>
                <a:srgbClr val="FF0000"/>
              </a:buClr>
              <a:buFont typeface="Arial" charset="0"/>
              <a:buChar char="–"/>
            </a:pPr>
            <a:r>
              <a:rPr lang="en-US" altLang="zh-CN" sz="2800" dirty="0" smtClean="0">
                <a:solidFill>
                  <a:schemeClr val="tx1"/>
                </a:solidFill>
                <a:latin typeface="+mn-lt"/>
                <a:ea typeface="黑体" pitchFamily="2" charset="-122"/>
                <a:sym typeface="Arial" charset="0"/>
              </a:rPr>
              <a:t>Linux </a:t>
            </a:r>
            <a:r>
              <a:rPr lang="zh-CN" altLang="en-US" sz="2800" dirty="0" smtClean="0">
                <a:solidFill>
                  <a:schemeClr val="tx1"/>
                </a:solidFill>
                <a:latin typeface="+mn-lt"/>
                <a:ea typeface="黑体" pitchFamily="2" charset="-122"/>
                <a:sym typeface="Arial" charset="0"/>
              </a:rPr>
              <a:t>或 </a:t>
            </a:r>
            <a:r>
              <a:rPr lang="en-US" altLang="zh-CN" sz="2800" dirty="0" smtClean="0">
                <a:solidFill>
                  <a:schemeClr val="tx1"/>
                </a:solidFill>
                <a:latin typeface="+mn-lt"/>
                <a:ea typeface="黑体" pitchFamily="2" charset="-122"/>
                <a:sym typeface="Arial" charset="0"/>
              </a:rPr>
              <a:t>UNIX shell </a:t>
            </a:r>
            <a:r>
              <a:rPr lang="zh-CN" altLang="en-US" sz="2800" dirty="0" smtClean="0">
                <a:solidFill>
                  <a:schemeClr val="tx1"/>
                </a:solidFill>
                <a:latin typeface="+mn-lt"/>
                <a:ea typeface="黑体" pitchFamily="2" charset="-122"/>
                <a:sym typeface="Arial" charset="0"/>
              </a:rPr>
              <a:t>提示符（终端窗口）</a:t>
            </a:r>
          </a:p>
          <a:p>
            <a:pPr lvl="1" algn="l">
              <a:spcBef>
                <a:spcPct val="30000"/>
              </a:spcBef>
            </a:pPr>
            <a:r>
              <a:rPr lang="en-US" altLang="zh-CN" sz="2800" b="1" dirty="0" smtClean="0">
                <a:solidFill>
                  <a:schemeClr val="accent2"/>
                </a:solidFill>
                <a:latin typeface="Courier New" pitchFamily="49" charset="0"/>
                <a:ea typeface="黑体" pitchFamily="2" charset="-122"/>
                <a:sym typeface="Arial" charset="0"/>
              </a:rPr>
              <a:t>		</a:t>
            </a:r>
            <a:r>
              <a:rPr lang="en-US" altLang="zh-CN" sz="2800" b="1" dirty="0" smtClean="0">
                <a:solidFill>
                  <a:schemeClr val="tx1"/>
                </a:solidFill>
                <a:latin typeface="Courier New" pitchFamily="49" charset="0"/>
                <a:ea typeface="黑体" pitchFamily="2" charset="-122"/>
                <a:sym typeface="Arial" charset="0"/>
              </a:rPr>
              <a:t>shell&gt; 	</a:t>
            </a:r>
            <a:r>
              <a:rPr lang="en-US" altLang="zh-CN" sz="2800" b="1" dirty="0" err="1" smtClean="0">
                <a:solidFill>
                  <a:schemeClr val="tx1"/>
                </a:solidFill>
                <a:latin typeface="Courier New" pitchFamily="49" charset="0"/>
                <a:ea typeface="黑体" pitchFamily="2" charset="-122"/>
                <a:sym typeface="Arial" charset="0"/>
              </a:rPr>
              <a:t>mysql</a:t>
            </a:r>
            <a:r>
              <a:rPr lang="en-US" altLang="zh-CN" sz="2800" b="1" dirty="0" smtClean="0">
                <a:solidFill>
                  <a:schemeClr val="tx1"/>
                </a:solidFill>
                <a:latin typeface="Courier New" pitchFamily="49" charset="0"/>
                <a:ea typeface="黑体" pitchFamily="2" charset="-122"/>
                <a:sym typeface="Arial" charset="0"/>
              </a:rPr>
              <a:t> [options]</a:t>
            </a: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sz="2800" dirty="0" smtClean="0">
                <a:solidFill>
                  <a:schemeClr val="tx1"/>
                </a:solidFill>
                <a:latin typeface="+mn-lt"/>
                <a:ea typeface="黑体" pitchFamily="2" charset="-122"/>
                <a:sym typeface="Arial" charset="0"/>
              </a:rPr>
              <a:t>查看帮助信息：</a:t>
            </a:r>
          </a:p>
          <a:p>
            <a:pPr lvl="1" algn="l">
              <a:spcBef>
                <a:spcPct val="50000"/>
              </a:spcBef>
            </a:pPr>
            <a:r>
              <a:rPr lang="zh-CN" altLang="en-US" sz="2800" dirty="0" smtClean="0">
                <a:sym typeface="Arial" charset="0"/>
              </a:rPr>
              <a:t>	</a:t>
            </a:r>
            <a:r>
              <a:rPr lang="en-US" altLang="zh-CN" sz="2800" dirty="0" smtClean="0">
                <a:sym typeface="Arial" charset="0"/>
              </a:rPr>
              <a:t>	</a:t>
            </a:r>
            <a:r>
              <a:rPr lang="en-US" altLang="zh-CN" sz="2800" b="1" dirty="0" smtClean="0">
                <a:latin typeface="Courier New" pitchFamily="49" charset="0"/>
                <a:sym typeface="Arial" charset="0"/>
              </a:rPr>
              <a:t>shell&gt;	</a:t>
            </a:r>
            <a:r>
              <a:rPr lang="en-US" altLang="zh-CN" sz="2800" b="1" dirty="0" err="1" smtClean="0">
                <a:latin typeface="Courier New" pitchFamily="49" charset="0"/>
                <a:sym typeface="Arial" charset="0"/>
              </a:rPr>
              <a:t>mysql</a:t>
            </a:r>
            <a:r>
              <a:rPr lang="en-US" altLang="zh-CN" sz="2800" b="1" dirty="0" smtClean="0">
                <a:latin typeface="Courier New" pitchFamily="49" charset="0"/>
                <a:sym typeface="Arial" charset="0"/>
              </a:rPr>
              <a:t> </a:t>
            </a:r>
            <a:r>
              <a:rPr lang="en-US" altLang="zh-CN" sz="2800" b="1" dirty="0" smtClean="0">
                <a:solidFill>
                  <a:srgbClr val="FF0000"/>
                </a:solidFill>
                <a:latin typeface="Courier New" pitchFamily="49" charset="0"/>
                <a:sym typeface="Arial" charset="0"/>
              </a:rPr>
              <a:t>--help</a:t>
            </a:r>
            <a:r>
              <a:rPr lang="zh-CN" altLang="en-US" sz="2800" dirty="0" smtClean="0">
                <a:sym typeface="Arial" charset="0"/>
              </a:rPr>
              <a:t>（或 </a:t>
            </a:r>
            <a:r>
              <a:rPr lang="en-US" altLang="zh-CN" sz="2800" b="1" dirty="0" smtClean="0">
                <a:solidFill>
                  <a:srgbClr val="FF0000"/>
                </a:solidFill>
                <a:latin typeface="Courier New" pitchFamily="49" charset="0"/>
                <a:sym typeface="Arial" charset="0"/>
              </a:rPr>
              <a:t>-?</a:t>
            </a:r>
            <a:r>
              <a:rPr lang="zh-CN" altLang="en-US" sz="2800" dirty="0" smtClean="0">
                <a:sym typeface="Arial" charset="0"/>
              </a:rPr>
              <a:t>）</a:t>
            </a: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sz="2800" dirty="0" smtClean="0">
                <a:solidFill>
                  <a:schemeClr val="tx1"/>
                </a:solidFill>
                <a:latin typeface="+mn-lt"/>
                <a:ea typeface="黑体" pitchFamily="2" charset="-122"/>
                <a:sym typeface="Arial" charset="0"/>
              </a:rPr>
              <a:t>查看客户端程序的版本：</a:t>
            </a:r>
          </a:p>
          <a:p>
            <a:pPr lvl="1" algn="l">
              <a:spcBef>
                <a:spcPct val="30000"/>
              </a:spcBef>
            </a:pPr>
            <a:r>
              <a:rPr lang="en-US" altLang="zh-CN" sz="2800" b="1" dirty="0" smtClean="0">
                <a:latin typeface="Courier New" pitchFamily="49" charset="0"/>
                <a:sym typeface="Arial" charset="0"/>
              </a:rPr>
              <a:t>		shell&gt;	</a:t>
            </a:r>
            <a:r>
              <a:rPr lang="en-US" altLang="zh-CN" sz="2800" b="1" dirty="0" err="1" smtClean="0">
                <a:latin typeface="Courier New" pitchFamily="49" charset="0"/>
                <a:sym typeface="Arial" charset="0"/>
              </a:rPr>
              <a:t>mysql</a:t>
            </a:r>
            <a:r>
              <a:rPr lang="en-US" altLang="zh-CN" sz="2800" b="1" dirty="0" smtClean="0">
                <a:latin typeface="Courier New" pitchFamily="49" charset="0"/>
                <a:sym typeface="Arial" charset="0"/>
              </a:rPr>
              <a:t> </a:t>
            </a:r>
            <a:r>
              <a:rPr lang="en-US" altLang="zh-CN" sz="2800" b="1" dirty="0" smtClean="0">
                <a:solidFill>
                  <a:srgbClr val="FF0000"/>
                </a:solidFill>
                <a:latin typeface="Courier New" pitchFamily="49" charset="0"/>
                <a:sym typeface="Arial" charset="0"/>
              </a:rPr>
              <a:t>--version</a:t>
            </a:r>
            <a:r>
              <a:rPr lang="zh-CN" altLang="en-US" sz="2800" dirty="0" smtClean="0">
                <a:sym typeface="Arial" charset="0"/>
              </a:rPr>
              <a:t>（或 </a:t>
            </a:r>
            <a:r>
              <a:rPr lang="en-US" altLang="zh-CN" sz="2800" b="1" dirty="0" smtClean="0">
                <a:solidFill>
                  <a:srgbClr val="FF0000"/>
                </a:solidFill>
                <a:latin typeface="Courier New" pitchFamily="49" charset="0"/>
                <a:sym typeface="Arial" charset="0"/>
              </a:rPr>
              <a:t>-V</a:t>
            </a:r>
            <a:r>
              <a:rPr lang="zh-CN" altLang="en-US" sz="2800" dirty="0" smtClean="0">
                <a:sym typeface="Arial" charset="0"/>
              </a:rPr>
              <a:t>）</a:t>
            </a: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sz="2800" dirty="0" smtClean="0">
                <a:solidFill>
                  <a:schemeClr val="tx1"/>
                </a:solidFill>
                <a:latin typeface="+mn-lt"/>
                <a:ea typeface="黑体" pitchFamily="2" charset="-122"/>
                <a:sym typeface="Arial" charset="0"/>
              </a:rPr>
              <a:t>两种常见的选项语法格式：</a:t>
            </a:r>
          </a:p>
          <a:p>
            <a:pPr marL="1020763" lvl="2" indent="-331788" algn="l" defTabSz="228600" eaLnBrk="0" fontAlgn="b">
              <a:lnSpc>
                <a:spcPct val="110000"/>
              </a:lnSpc>
              <a:spcBef>
                <a:spcPct val="20000"/>
              </a:spcBef>
              <a:spcAft>
                <a:spcPct val="0"/>
              </a:spcAft>
              <a:buClr>
                <a:srgbClr val="FF0000"/>
              </a:buClr>
              <a:buFont typeface="Arial" charset="0"/>
              <a:buChar char="–"/>
            </a:pPr>
            <a:r>
              <a:rPr lang="zh-CN" altLang="en-US" sz="2800" dirty="0" smtClean="0">
                <a:solidFill>
                  <a:schemeClr val="tx1"/>
                </a:solidFill>
                <a:latin typeface="+mn-lt"/>
                <a:ea typeface="黑体" pitchFamily="2" charset="-122"/>
                <a:sym typeface="Arial" charset="0"/>
              </a:rPr>
              <a:t>长格式 </a:t>
            </a:r>
            <a:r>
              <a:rPr lang="en-US" altLang="zh-CN" sz="2800" dirty="0" smtClean="0">
                <a:solidFill>
                  <a:schemeClr val="tx1"/>
                </a:solidFill>
                <a:latin typeface="+mn-lt"/>
                <a:ea typeface="黑体" pitchFamily="2" charset="-122"/>
                <a:sym typeface="Arial" charset="0"/>
              </a:rPr>
              <a:t>(</a:t>
            </a:r>
            <a:r>
              <a:rPr lang="en-US" altLang="zh-CN" sz="2800" dirty="0" smtClean="0">
                <a:solidFill>
                  <a:srgbClr val="FF0000"/>
                </a:solidFill>
                <a:latin typeface="+mn-lt"/>
                <a:ea typeface="黑体" pitchFamily="2" charset="-122"/>
                <a:sym typeface="Arial" charset="0"/>
              </a:rPr>
              <a:t>--&lt;option&gt;)</a:t>
            </a:r>
          </a:p>
          <a:p>
            <a:pPr marL="1020763" lvl="2" indent="-331788" algn="l" defTabSz="228600" eaLnBrk="0" fontAlgn="b">
              <a:lnSpc>
                <a:spcPct val="110000"/>
              </a:lnSpc>
              <a:spcBef>
                <a:spcPct val="20000"/>
              </a:spcBef>
              <a:spcAft>
                <a:spcPct val="0"/>
              </a:spcAft>
              <a:buClr>
                <a:srgbClr val="FF0000"/>
              </a:buClr>
              <a:buFont typeface="Arial" charset="0"/>
              <a:buChar char="–"/>
            </a:pPr>
            <a:r>
              <a:rPr lang="zh-CN" altLang="en-US" sz="2800" dirty="0" smtClean="0">
                <a:solidFill>
                  <a:schemeClr val="tx1"/>
                </a:solidFill>
                <a:latin typeface="+mn-lt"/>
                <a:ea typeface="黑体" pitchFamily="2" charset="-122"/>
                <a:sym typeface="Arial" charset="0"/>
              </a:rPr>
              <a:t>简易格式 </a:t>
            </a:r>
            <a:r>
              <a:rPr lang="en-US" altLang="zh-CN" sz="2800" dirty="0" smtClean="0">
                <a:solidFill>
                  <a:schemeClr val="tx1"/>
                </a:solidFill>
                <a:latin typeface="+mn-lt"/>
                <a:ea typeface="黑体" pitchFamily="2" charset="-122"/>
                <a:sym typeface="Arial" charset="0"/>
              </a:rPr>
              <a:t>(</a:t>
            </a:r>
            <a:r>
              <a:rPr lang="en-US" altLang="zh-CN" sz="2800" dirty="0" smtClean="0">
                <a:solidFill>
                  <a:srgbClr val="FF0000"/>
                </a:solidFill>
                <a:latin typeface="+mn-lt"/>
                <a:ea typeface="黑体" pitchFamily="2" charset="-122"/>
                <a:sym typeface="Arial" charset="0"/>
              </a:rPr>
              <a:t>-&lt;option&gt;)</a:t>
            </a:r>
          </a:p>
          <a:p>
            <a:pPr marL="0" marR="0" indent="0" algn="l" defTabSz="584200" rtl="0" fontAlgn="auto" latinLnBrk="0" hangingPunct="0">
              <a:lnSpc>
                <a:spcPct val="100000"/>
              </a:lnSpc>
              <a:spcBef>
                <a:spcPts val="0"/>
              </a:spcBef>
              <a:spcAft>
                <a:spcPts val="0"/>
              </a:spcAft>
              <a:buClrTx/>
              <a:buSzTx/>
              <a:buFontTx/>
              <a:buNone/>
            </a:pPr>
            <a:endParaRPr lang="en-US" altLang="zh-CN" sz="2800" dirty="0" smtClean="0"/>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6" name="TextBox 15"/>
          <p:cNvSpPr txBox="1"/>
          <p:nvPr/>
        </p:nvSpPr>
        <p:spPr>
          <a:xfrm>
            <a:off x="430170" y="1947842"/>
            <a:ext cx="1042994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7" name="TextBox 16"/>
          <p:cNvSpPr txBox="1"/>
          <p:nvPr/>
        </p:nvSpPr>
        <p:spPr>
          <a:xfrm>
            <a:off x="644484" y="519082"/>
            <a:ext cx="757242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kumimoji="0" lang="zh-CN" altLang="en-US" sz="3600" b="0" i="0" u="none" strike="noStrike" cap="none" spc="0" normalizeH="0" baseline="0" dirty="0" smtClean="0">
                <a:ln>
                  <a:noFill/>
                </a:ln>
                <a:solidFill>
                  <a:srgbClr val="000000"/>
                </a:solidFill>
                <a:effectLst/>
                <a:uFillTx/>
                <a:latin typeface="+mj-lt"/>
                <a:ea typeface="+mj-ea"/>
                <a:cs typeface="+mj-cs"/>
                <a:sym typeface="Helvetica"/>
              </a:rPr>
              <a:t>数据库连接管理（</a:t>
            </a:r>
            <a:r>
              <a:rPr kumimoji="0" lang="en-US" altLang="zh-CN" sz="3600" b="0" i="0" u="none" strike="noStrike" cap="none" spc="0" normalizeH="0" baseline="0" dirty="0" smtClean="0">
                <a:ln>
                  <a:noFill/>
                </a:ln>
                <a:solidFill>
                  <a:srgbClr val="000000"/>
                </a:solidFill>
                <a:effectLst/>
                <a:uFillTx/>
                <a:latin typeface="+mj-lt"/>
                <a:ea typeface="+mj-ea"/>
                <a:cs typeface="+mj-cs"/>
                <a:sym typeface="Helvetica"/>
              </a:rPr>
              <a:t>2</a:t>
            </a:r>
            <a:r>
              <a:rPr kumimoji="0" lang="zh-CN" altLang="en-US" sz="3600" b="0" i="0" u="none" strike="noStrike" cap="none" spc="0" normalizeH="0" baseline="0" dirty="0" smtClean="0">
                <a:ln>
                  <a:noFill/>
                </a:ln>
                <a:solidFill>
                  <a:srgbClr val="000000"/>
                </a:solidFill>
                <a:effectLst/>
                <a:uFillTx/>
                <a:latin typeface="+mj-lt"/>
                <a:ea typeface="+mj-ea"/>
                <a:cs typeface="+mj-cs"/>
                <a:sym typeface="Helvetica"/>
              </a:rPr>
              <a:t>）</a:t>
            </a: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44" name="TextBox 43"/>
          <p:cNvSpPr txBox="1"/>
          <p:nvPr/>
        </p:nvSpPr>
        <p:spPr>
          <a:xfrm>
            <a:off x="358732" y="1804966"/>
            <a:ext cx="10572824" cy="539019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sz="2800" dirty="0" smtClean="0">
                <a:solidFill>
                  <a:schemeClr val="tx1"/>
                </a:solidFill>
                <a:latin typeface="+mn-lt"/>
                <a:ea typeface="黑体" pitchFamily="2" charset="-122"/>
                <a:sym typeface="Arial" charset="0"/>
              </a:rPr>
              <a:t>通过指定的主机进行连接：</a:t>
            </a:r>
          </a:p>
          <a:p>
            <a:pPr marL="1020763" lvl="2" indent="-331788" algn="l" defTabSz="228600" eaLnBrk="0" fontAlgn="b">
              <a:lnSpc>
                <a:spcPct val="110000"/>
              </a:lnSpc>
              <a:spcBef>
                <a:spcPct val="20000"/>
              </a:spcBef>
              <a:spcAft>
                <a:spcPct val="0"/>
              </a:spcAft>
              <a:buClr>
                <a:srgbClr val="FF0000"/>
              </a:buClr>
              <a:buFont typeface="Arial" charset="0"/>
              <a:buChar char="–"/>
            </a:pPr>
            <a:r>
              <a:rPr lang="zh-CN" altLang="en-US" sz="2800" dirty="0" smtClean="0">
                <a:solidFill>
                  <a:schemeClr val="tx1"/>
                </a:solidFill>
                <a:latin typeface="+mn-lt"/>
                <a:ea typeface="黑体" pitchFamily="2" charset="-122"/>
                <a:sym typeface="Arial" charset="0"/>
              </a:rPr>
              <a:t>本地连接到在同一主机上运行的服务器</a:t>
            </a:r>
          </a:p>
          <a:p>
            <a:pPr marL="1020763" lvl="2" indent="-331788" algn="l" defTabSz="228600" eaLnBrk="0" fontAlgn="b">
              <a:lnSpc>
                <a:spcPct val="110000"/>
              </a:lnSpc>
              <a:spcBef>
                <a:spcPct val="20000"/>
              </a:spcBef>
              <a:spcAft>
                <a:spcPct val="0"/>
              </a:spcAft>
              <a:buClr>
                <a:srgbClr val="FF0000"/>
              </a:buClr>
              <a:buFont typeface="Arial" charset="0"/>
              <a:buChar char="–"/>
            </a:pPr>
            <a:r>
              <a:rPr lang="zh-CN" altLang="en-US" sz="2800" dirty="0" smtClean="0">
                <a:solidFill>
                  <a:schemeClr val="tx1"/>
                </a:solidFill>
                <a:latin typeface="+mn-lt"/>
                <a:ea typeface="黑体" pitchFamily="2" charset="-122"/>
                <a:sym typeface="Arial" charset="0"/>
              </a:rPr>
              <a:t>远程连接到在其他主机上运行的服务器</a:t>
            </a: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sz="2800" dirty="0" smtClean="0">
                <a:solidFill>
                  <a:schemeClr val="tx1"/>
                </a:solidFill>
                <a:latin typeface="+mn-lt"/>
                <a:ea typeface="黑体" pitchFamily="2" charset="-122"/>
                <a:sym typeface="Arial" charset="0"/>
              </a:rPr>
              <a:t>常见的特定于客户机的连接选项</a:t>
            </a:r>
            <a:endParaRPr lang="en-US" altLang="zh-CN" sz="2800" dirty="0" smtClean="0">
              <a:solidFill>
                <a:schemeClr val="tx1"/>
              </a:solidFill>
              <a:latin typeface="+mn-lt"/>
              <a:ea typeface="黑体" pitchFamily="2" charset="-122"/>
              <a:sym typeface="Arial" charset="0"/>
            </a:endParaRPr>
          </a:p>
          <a:p>
            <a:pPr lvl="3" algn="l" hangingPunct="1">
              <a:spcBef>
                <a:spcPts val="600"/>
              </a:spcBef>
            </a:pPr>
            <a:r>
              <a:rPr lang="en-US" altLang="zh-CN" sz="2800" b="1" dirty="0" smtClean="0">
                <a:solidFill>
                  <a:srgbClr val="FF0000"/>
                </a:solidFill>
                <a:latin typeface="Courier New" pitchFamily="49" charset="0"/>
                <a:ea typeface="宋体" charset="-122"/>
                <a:cs typeface="Courier New" pitchFamily="49" charset="0"/>
              </a:rPr>
              <a:t>	-u </a:t>
            </a:r>
            <a:r>
              <a:rPr lang="en-US" altLang="zh-CN" sz="2800" b="1" i="1" dirty="0" smtClean="0">
                <a:solidFill>
                  <a:srgbClr val="FF0000"/>
                </a:solidFill>
                <a:latin typeface="Courier New" pitchFamily="49" charset="0"/>
                <a:ea typeface="宋体" charset="-122"/>
                <a:cs typeface="Courier New" pitchFamily="49" charset="0"/>
              </a:rPr>
              <a:t>&lt;</a:t>
            </a:r>
            <a:r>
              <a:rPr lang="en-US" altLang="zh-CN" sz="2800" b="1" i="1" dirty="0" err="1" smtClean="0">
                <a:solidFill>
                  <a:srgbClr val="FF0000"/>
                </a:solidFill>
                <a:latin typeface="Courier New" pitchFamily="49" charset="0"/>
                <a:ea typeface="宋体" charset="-122"/>
                <a:cs typeface="Courier New" pitchFamily="49" charset="0"/>
              </a:rPr>
              <a:t>user_name</a:t>
            </a:r>
            <a:r>
              <a:rPr lang="en-US" altLang="zh-CN" sz="2800" b="1" i="1" dirty="0" smtClean="0">
                <a:solidFill>
                  <a:srgbClr val="FF0000"/>
                </a:solidFill>
                <a:latin typeface="Courier New" pitchFamily="49" charset="0"/>
                <a:ea typeface="宋体" charset="-122"/>
                <a:cs typeface="Courier New" pitchFamily="49" charset="0"/>
              </a:rPr>
              <a:t>&gt;</a:t>
            </a:r>
            <a:r>
              <a:rPr lang="en-US" altLang="zh-CN" sz="2800" b="1" dirty="0" smtClean="0">
                <a:latin typeface="Courier New" pitchFamily="49" charset="0"/>
                <a:ea typeface="宋体" charset="-122"/>
                <a:cs typeface="Courier New" pitchFamily="49" charset="0"/>
              </a:rPr>
              <a:t> </a:t>
            </a:r>
            <a:r>
              <a:rPr lang="zh-CN" altLang="en-US" sz="2800" dirty="0" smtClean="0">
                <a:cs typeface="Courier New" pitchFamily="49" charset="0"/>
              </a:rPr>
              <a:t>或</a:t>
            </a:r>
            <a:r>
              <a:rPr lang="zh-CN" altLang="en-US" sz="2800" b="1" dirty="0" smtClean="0">
                <a:ea typeface="宋体" charset="-122"/>
              </a:rPr>
              <a:t> </a:t>
            </a:r>
            <a:r>
              <a:rPr lang="en-US" altLang="zh-CN" sz="2800" b="1" dirty="0" smtClean="0">
                <a:solidFill>
                  <a:srgbClr val="FF0000"/>
                </a:solidFill>
                <a:latin typeface="Courier New" pitchFamily="49" charset="0"/>
                <a:ea typeface="宋体" charset="-122"/>
              </a:rPr>
              <a:t>--host=</a:t>
            </a:r>
            <a:r>
              <a:rPr lang="en-US" altLang="zh-CN" sz="2800" b="1" i="1" dirty="0" smtClean="0">
                <a:solidFill>
                  <a:srgbClr val="FF0000"/>
                </a:solidFill>
                <a:latin typeface="Courier New" pitchFamily="49" charset="0"/>
                <a:ea typeface="宋体" charset="-122"/>
              </a:rPr>
              <a:t>&lt;</a:t>
            </a:r>
            <a:r>
              <a:rPr lang="en-US" altLang="zh-CN" sz="2800" b="1" i="1" dirty="0" err="1" smtClean="0">
                <a:solidFill>
                  <a:srgbClr val="FF0000"/>
                </a:solidFill>
                <a:latin typeface="Courier New" pitchFamily="49" charset="0"/>
                <a:ea typeface="宋体" charset="-122"/>
              </a:rPr>
              <a:t>user_name</a:t>
            </a:r>
            <a:r>
              <a:rPr lang="en-US" altLang="zh-CN" sz="2800" b="1" i="1" dirty="0" smtClean="0">
                <a:solidFill>
                  <a:srgbClr val="FF0000"/>
                </a:solidFill>
                <a:latin typeface="Courier New" pitchFamily="49" charset="0"/>
                <a:ea typeface="宋体" charset="-122"/>
              </a:rPr>
              <a:t>&gt;</a:t>
            </a:r>
          </a:p>
          <a:p>
            <a:pPr lvl="3" algn="l" hangingPunct="1">
              <a:spcBef>
                <a:spcPts val="600"/>
              </a:spcBef>
            </a:pPr>
            <a:r>
              <a:rPr lang="en-US" altLang="zh-CN" sz="2800" b="1" dirty="0" smtClean="0">
                <a:solidFill>
                  <a:srgbClr val="FF0000"/>
                </a:solidFill>
                <a:latin typeface="Courier New" pitchFamily="49" charset="0"/>
                <a:ea typeface="宋体" charset="-122"/>
                <a:cs typeface="Courier New" pitchFamily="49" charset="0"/>
              </a:rPr>
              <a:t>	-p</a:t>
            </a:r>
            <a:r>
              <a:rPr lang="en-US" altLang="zh-CN" sz="2800" b="1" i="1" dirty="0" smtClean="0">
                <a:solidFill>
                  <a:srgbClr val="FF0000"/>
                </a:solidFill>
                <a:latin typeface="Courier New" pitchFamily="49" charset="0"/>
                <a:ea typeface="宋体" charset="-122"/>
                <a:cs typeface="Courier New" pitchFamily="49" charset="0"/>
              </a:rPr>
              <a:t>&lt;password&gt;</a:t>
            </a:r>
            <a:endParaRPr lang="zh-CN" altLang="en-US" sz="2800" dirty="0" smtClean="0">
              <a:solidFill>
                <a:schemeClr val="tx1"/>
              </a:solidFill>
              <a:latin typeface="+mn-lt"/>
              <a:ea typeface="黑体" pitchFamily="2" charset="-122"/>
              <a:sym typeface="Arial" charset="0"/>
            </a:endParaRPr>
          </a:p>
          <a:p>
            <a:pPr lvl="3" algn="l" hangingPunct="1">
              <a:spcBef>
                <a:spcPts val="600"/>
              </a:spcBef>
            </a:pPr>
            <a:r>
              <a:rPr lang="en-US" altLang="zh-CN" sz="2800" b="1" dirty="0" smtClean="0">
                <a:solidFill>
                  <a:srgbClr val="FF0000"/>
                </a:solidFill>
                <a:latin typeface="Courier New" pitchFamily="49" charset="0"/>
                <a:ea typeface="宋体" charset="-122"/>
                <a:cs typeface="Courier New" pitchFamily="49" charset="0"/>
              </a:rPr>
              <a:t>	-h </a:t>
            </a:r>
            <a:r>
              <a:rPr lang="en-US" altLang="zh-CN" sz="2800" b="1" i="1" dirty="0" smtClean="0">
                <a:solidFill>
                  <a:srgbClr val="FF0000"/>
                </a:solidFill>
                <a:latin typeface="Courier New" pitchFamily="49" charset="0"/>
                <a:ea typeface="宋体" charset="-122"/>
                <a:cs typeface="Courier New" pitchFamily="49" charset="0"/>
              </a:rPr>
              <a:t>&lt;</a:t>
            </a:r>
            <a:r>
              <a:rPr lang="en-US" altLang="zh-CN" sz="2800" b="1" i="1" dirty="0" err="1" smtClean="0">
                <a:solidFill>
                  <a:srgbClr val="FF0000"/>
                </a:solidFill>
                <a:latin typeface="Courier New" pitchFamily="49" charset="0"/>
                <a:ea typeface="宋体" charset="-122"/>
                <a:cs typeface="Courier New" pitchFamily="49" charset="0"/>
              </a:rPr>
              <a:t>host_name</a:t>
            </a:r>
            <a:r>
              <a:rPr lang="en-US" altLang="zh-CN" sz="2800" b="1" i="1" dirty="0" smtClean="0">
                <a:solidFill>
                  <a:srgbClr val="FF0000"/>
                </a:solidFill>
                <a:latin typeface="Courier New" pitchFamily="49" charset="0"/>
                <a:ea typeface="宋体" charset="-122"/>
                <a:cs typeface="Courier New" pitchFamily="49" charset="0"/>
              </a:rPr>
              <a:t>&gt;</a:t>
            </a:r>
            <a:r>
              <a:rPr lang="en-US" altLang="zh-CN" sz="2800" b="1" dirty="0" smtClean="0">
                <a:latin typeface="Courier New" pitchFamily="49" charset="0"/>
                <a:ea typeface="宋体" charset="-122"/>
                <a:cs typeface="Courier New" pitchFamily="49" charset="0"/>
              </a:rPr>
              <a:t> </a:t>
            </a:r>
            <a:r>
              <a:rPr lang="zh-CN" altLang="en-US" sz="2800" dirty="0" smtClean="0">
                <a:cs typeface="Courier New" pitchFamily="49" charset="0"/>
              </a:rPr>
              <a:t>或</a:t>
            </a:r>
            <a:r>
              <a:rPr lang="zh-CN" altLang="en-US" sz="2800" b="1" dirty="0" smtClean="0">
                <a:ea typeface="宋体" charset="-122"/>
              </a:rPr>
              <a:t> </a:t>
            </a:r>
            <a:r>
              <a:rPr lang="en-US" altLang="zh-CN" sz="2800" b="1" dirty="0" smtClean="0">
                <a:solidFill>
                  <a:srgbClr val="FF0000"/>
                </a:solidFill>
                <a:latin typeface="Courier New" pitchFamily="49" charset="0"/>
                <a:ea typeface="宋体" charset="-122"/>
              </a:rPr>
              <a:t>--host=</a:t>
            </a:r>
            <a:r>
              <a:rPr lang="en-US" altLang="zh-CN" sz="2800" b="1" i="1" dirty="0" smtClean="0">
                <a:solidFill>
                  <a:srgbClr val="FF0000"/>
                </a:solidFill>
                <a:latin typeface="Courier New" pitchFamily="49" charset="0"/>
                <a:ea typeface="宋体" charset="-122"/>
              </a:rPr>
              <a:t>&lt;</a:t>
            </a:r>
            <a:r>
              <a:rPr lang="en-US" altLang="zh-CN" sz="2800" b="1" i="1" dirty="0" err="1" smtClean="0">
                <a:solidFill>
                  <a:srgbClr val="FF0000"/>
                </a:solidFill>
                <a:latin typeface="Courier New" pitchFamily="49" charset="0"/>
                <a:ea typeface="宋体" charset="-122"/>
              </a:rPr>
              <a:t>host_name</a:t>
            </a:r>
            <a:r>
              <a:rPr lang="en-US" altLang="zh-CN" sz="2800" b="1" i="1" dirty="0" smtClean="0">
                <a:solidFill>
                  <a:srgbClr val="FF0000"/>
                </a:solidFill>
                <a:latin typeface="Courier New" pitchFamily="49" charset="0"/>
                <a:ea typeface="宋体" charset="-122"/>
              </a:rPr>
              <a:t>&gt;</a:t>
            </a:r>
            <a:endParaRPr lang="en-US" altLang="zh-CN" sz="2800" b="1" dirty="0" smtClean="0">
              <a:solidFill>
                <a:srgbClr val="FF0000"/>
              </a:solidFill>
              <a:latin typeface="Courier New" pitchFamily="49" charset="0"/>
              <a:ea typeface="宋体" charset="-122"/>
            </a:endParaRPr>
          </a:p>
          <a:p>
            <a:pPr lvl="3" algn="l" hangingPunct="1">
              <a:spcBef>
                <a:spcPts val="600"/>
              </a:spcBef>
            </a:pPr>
            <a:r>
              <a:rPr lang="en-US" altLang="zh-CN" sz="2800" b="1" dirty="0" smtClean="0">
                <a:solidFill>
                  <a:srgbClr val="FF0000"/>
                </a:solidFill>
                <a:latin typeface="Courier New" pitchFamily="49" charset="0"/>
                <a:ea typeface="宋体" charset="-122"/>
              </a:rPr>
              <a:t>	--protocol=</a:t>
            </a:r>
            <a:r>
              <a:rPr lang="en-US" altLang="zh-CN" sz="2800" b="1" i="1" dirty="0" smtClean="0">
                <a:solidFill>
                  <a:srgbClr val="FF0000"/>
                </a:solidFill>
                <a:latin typeface="Courier New" pitchFamily="49" charset="0"/>
                <a:ea typeface="宋体" charset="-122"/>
              </a:rPr>
              <a:t>&lt;</a:t>
            </a:r>
            <a:r>
              <a:rPr lang="en-US" altLang="zh-CN" sz="2800" b="1" i="1" dirty="0" err="1" smtClean="0">
                <a:solidFill>
                  <a:srgbClr val="FF0000"/>
                </a:solidFill>
                <a:latin typeface="Courier New" pitchFamily="49" charset="0"/>
                <a:ea typeface="宋体" charset="-122"/>
              </a:rPr>
              <a:t>protocol_name</a:t>
            </a:r>
            <a:r>
              <a:rPr lang="en-US" altLang="zh-CN" sz="2800" b="1" i="1" dirty="0" smtClean="0">
                <a:solidFill>
                  <a:srgbClr val="FF0000"/>
                </a:solidFill>
                <a:latin typeface="Courier New" pitchFamily="49" charset="0"/>
                <a:ea typeface="宋体" charset="-122"/>
              </a:rPr>
              <a:t>&gt;</a:t>
            </a:r>
            <a:r>
              <a:rPr lang="en-US" altLang="zh-CN" sz="2800" b="1" i="1" dirty="0" smtClean="0">
                <a:latin typeface="Courier New" pitchFamily="49" charset="0"/>
                <a:ea typeface="宋体" charset="-122"/>
              </a:rPr>
              <a:t> </a:t>
            </a:r>
          </a:p>
          <a:p>
            <a:pPr lvl="3" algn="l" hangingPunct="1">
              <a:spcBef>
                <a:spcPts val="600"/>
              </a:spcBef>
            </a:pPr>
            <a:r>
              <a:rPr lang="en-US" altLang="zh-CN" sz="2800" b="1" dirty="0" smtClean="0">
                <a:solidFill>
                  <a:srgbClr val="FF0000"/>
                </a:solidFill>
                <a:latin typeface="Courier New" pitchFamily="49" charset="0"/>
                <a:ea typeface="宋体" charset="-122"/>
              </a:rPr>
              <a:t>	-P </a:t>
            </a:r>
            <a:r>
              <a:rPr lang="en-US" altLang="zh-CN" sz="2800" b="1" i="1" dirty="0" smtClean="0">
                <a:solidFill>
                  <a:srgbClr val="FF0000"/>
                </a:solidFill>
                <a:latin typeface="Courier New" pitchFamily="49" charset="0"/>
                <a:ea typeface="宋体" charset="-122"/>
              </a:rPr>
              <a:t>&lt;</a:t>
            </a:r>
            <a:r>
              <a:rPr lang="en-US" altLang="zh-CN" sz="2800" b="1" i="1" dirty="0" err="1" smtClean="0">
                <a:solidFill>
                  <a:srgbClr val="FF0000"/>
                </a:solidFill>
                <a:latin typeface="Courier New" pitchFamily="49" charset="0"/>
                <a:ea typeface="宋体" charset="-122"/>
              </a:rPr>
              <a:t>port_number</a:t>
            </a:r>
            <a:r>
              <a:rPr lang="en-US" altLang="zh-CN" sz="2800" b="1" i="1" dirty="0" smtClean="0">
                <a:solidFill>
                  <a:srgbClr val="FF0000"/>
                </a:solidFill>
                <a:latin typeface="Courier New" pitchFamily="49" charset="0"/>
                <a:ea typeface="宋体" charset="-122"/>
              </a:rPr>
              <a:t>&gt; </a:t>
            </a:r>
            <a:r>
              <a:rPr lang="zh-CN" altLang="en-US" sz="2800" dirty="0" smtClean="0">
                <a:cs typeface="Courier New" pitchFamily="49" charset="0"/>
              </a:rPr>
              <a:t>或 </a:t>
            </a:r>
            <a:r>
              <a:rPr lang="en-US" altLang="zh-CN" sz="2800" b="1" dirty="0" smtClean="0">
                <a:solidFill>
                  <a:srgbClr val="FF0000"/>
                </a:solidFill>
                <a:latin typeface="Courier New" pitchFamily="49" charset="0"/>
                <a:ea typeface="宋体" charset="-122"/>
              </a:rPr>
              <a:t>--port=</a:t>
            </a:r>
            <a:r>
              <a:rPr lang="en-US" altLang="zh-CN" sz="2800" b="1" i="1" dirty="0" smtClean="0">
                <a:solidFill>
                  <a:srgbClr val="FF0000"/>
                </a:solidFill>
                <a:latin typeface="Courier New" pitchFamily="49" charset="0"/>
                <a:ea typeface="宋体" charset="-122"/>
              </a:rPr>
              <a:t>&lt;</a:t>
            </a:r>
            <a:r>
              <a:rPr lang="en-US" altLang="zh-CN" sz="2800" b="1" i="1" dirty="0" err="1" smtClean="0">
                <a:solidFill>
                  <a:srgbClr val="FF0000"/>
                </a:solidFill>
                <a:latin typeface="Courier New" pitchFamily="49" charset="0"/>
                <a:ea typeface="宋体" charset="-122"/>
              </a:rPr>
              <a:t>port_number</a:t>
            </a:r>
            <a:r>
              <a:rPr lang="en-US" altLang="zh-CN" sz="2800" b="1" i="1" dirty="0" smtClean="0">
                <a:solidFill>
                  <a:srgbClr val="FF0000"/>
                </a:solidFill>
                <a:latin typeface="Courier New" pitchFamily="49" charset="0"/>
                <a:ea typeface="宋体" charset="-122"/>
              </a:rPr>
              <a:t>&gt; </a:t>
            </a:r>
            <a:endParaRPr lang="en-US" altLang="zh-CN" sz="2800" b="1" dirty="0" smtClean="0">
              <a:solidFill>
                <a:srgbClr val="FF0000"/>
              </a:solidFill>
              <a:latin typeface="Courier New" pitchFamily="49" charset="0"/>
              <a:ea typeface="宋体" charset="-122"/>
            </a:endParaRPr>
          </a:p>
          <a:p>
            <a:pPr lvl="3" algn="l" hangingPunct="1">
              <a:spcBef>
                <a:spcPts val="600"/>
              </a:spcBef>
            </a:pPr>
            <a:r>
              <a:rPr lang="en-US" altLang="zh-CN" sz="2800" b="1" dirty="0" smtClean="0">
                <a:solidFill>
                  <a:srgbClr val="FF0000"/>
                </a:solidFill>
                <a:latin typeface="Courier New" pitchFamily="49" charset="0"/>
                <a:ea typeface="宋体" charset="-122"/>
              </a:rPr>
              <a:t>	-S </a:t>
            </a:r>
            <a:r>
              <a:rPr lang="en-US" altLang="zh-CN" sz="2800" b="1" i="1" dirty="0" smtClean="0">
                <a:solidFill>
                  <a:srgbClr val="FF0000"/>
                </a:solidFill>
                <a:latin typeface="Courier New" pitchFamily="49" charset="0"/>
                <a:ea typeface="宋体" charset="-122"/>
              </a:rPr>
              <a:t>&lt;</a:t>
            </a:r>
            <a:r>
              <a:rPr lang="en-US" altLang="zh-CN" sz="2800" b="1" i="1" dirty="0" err="1" smtClean="0">
                <a:solidFill>
                  <a:srgbClr val="FF0000"/>
                </a:solidFill>
                <a:latin typeface="Courier New" pitchFamily="49" charset="0"/>
                <a:ea typeface="宋体" charset="-122"/>
              </a:rPr>
              <a:t>socket_name</a:t>
            </a:r>
            <a:r>
              <a:rPr lang="en-US" altLang="zh-CN" sz="2800" b="1" i="1" dirty="0" smtClean="0">
                <a:solidFill>
                  <a:srgbClr val="FF0000"/>
                </a:solidFill>
                <a:latin typeface="Courier New" pitchFamily="49" charset="0"/>
                <a:ea typeface="宋体" charset="-122"/>
              </a:rPr>
              <a:t>&gt; </a:t>
            </a:r>
            <a:r>
              <a:rPr lang="zh-CN" altLang="en-US" sz="2800" dirty="0" smtClean="0">
                <a:cs typeface="Courier New" pitchFamily="49" charset="0"/>
              </a:rPr>
              <a:t>或 </a:t>
            </a:r>
            <a:r>
              <a:rPr lang="en-US" altLang="zh-CN" sz="2800" b="1" dirty="0" smtClean="0">
                <a:solidFill>
                  <a:srgbClr val="FF0000"/>
                </a:solidFill>
                <a:latin typeface="Courier New" pitchFamily="49" charset="0"/>
                <a:ea typeface="宋体" charset="-122"/>
              </a:rPr>
              <a:t>--socket=</a:t>
            </a:r>
            <a:r>
              <a:rPr lang="en-US" altLang="zh-CN" sz="2800" b="1" i="1" dirty="0" smtClean="0">
                <a:solidFill>
                  <a:srgbClr val="FF0000"/>
                </a:solidFill>
                <a:latin typeface="Courier New" pitchFamily="49" charset="0"/>
                <a:ea typeface="宋体" charset="-122"/>
              </a:rPr>
              <a:t>&lt;</a:t>
            </a:r>
            <a:r>
              <a:rPr lang="en-US" altLang="zh-CN" sz="2800" b="1" i="1" dirty="0" err="1" smtClean="0">
                <a:solidFill>
                  <a:srgbClr val="FF0000"/>
                </a:solidFill>
                <a:latin typeface="Courier New" pitchFamily="49" charset="0"/>
                <a:ea typeface="宋体" charset="-122"/>
              </a:rPr>
              <a:t>socket_name</a:t>
            </a:r>
            <a:r>
              <a:rPr lang="en-US" altLang="zh-CN" sz="2800" b="1" i="1" dirty="0" smtClean="0">
                <a:solidFill>
                  <a:srgbClr val="FF0000"/>
                </a:solidFill>
                <a:latin typeface="Courier New" pitchFamily="49" charset="0"/>
                <a:ea typeface="宋体" charset="-122"/>
              </a:rPr>
              <a:t>&gt;</a:t>
            </a:r>
            <a:endParaRPr lang="en-US" altLang="zh-CN" sz="2800" dirty="0" smtClean="0"/>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43196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kumimoji="0" lang="zh-CN" altLang="en-US" sz="3600" b="0" i="0" u="none" strike="noStrike" cap="none" spc="0" normalizeH="0" baseline="0" dirty="0" smtClean="0">
                <a:ln>
                  <a:noFill/>
                </a:ln>
                <a:solidFill>
                  <a:srgbClr val="000000"/>
                </a:solidFill>
                <a:effectLst/>
                <a:uFillTx/>
                <a:latin typeface="+mj-lt"/>
                <a:ea typeface="+mj-ea"/>
                <a:cs typeface="+mj-cs"/>
                <a:sym typeface="Helvetica"/>
              </a:rPr>
              <a:t>数据库的启动流程介绍</a:t>
            </a: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grpSp>
        <p:nvGrpSpPr>
          <p:cNvPr id="23" name="Group 28"/>
          <p:cNvGrpSpPr>
            <a:grpSpLocks/>
          </p:cNvGrpSpPr>
          <p:nvPr/>
        </p:nvGrpSpPr>
        <p:grpSpPr bwMode="auto">
          <a:xfrm>
            <a:off x="1215988" y="2662222"/>
            <a:ext cx="9858444" cy="2286016"/>
            <a:chOff x="1482725" y="2743200"/>
            <a:chExt cx="6061075" cy="1298575"/>
          </a:xfrm>
        </p:grpSpPr>
        <p:grpSp>
          <p:nvGrpSpPr>
            <p:cNvPr id="25" name="Group 5"/>
            <p:cNvGrpSpPr>
              <a:grpSpLocks/>
            </p:cNvGrpSpPr>
            <p:nvPr/>
          </p:nvGrpSpPr>
          <p:grpSpPr bwMode="auto">
            <a:xfrm>
              <a:off x="2801938" y="3138488"/>
              <a:ext cx="1066800" cy="788989"/>
              <a:chOff x="1493521" y="784915"/>
              <a:chExt cx="800103" cy="918665"/>
            </a:xfrm>
          </p:grpSpPr>
          <p:sp>
            <p:nvSpPr>
              <p:cNvPr id="45" name="Right Arrow 20"/>
              <p:cNvSpPr/>
              <p:nvPr/>
            </p:nvSpPr>
            <p:spPr>
              <a:xfrm>
                <a:off x="1493521" y="784915"/>
                <a:ext cx="800103" cy="563768"/>
              </a:xfrm>
              <a:prstGeom prst="rightArrow">
                <a:avLst>
                  <a:gd name="adj1" fmla="val 70000"/>
                  <a:gd name="adj2" fmla="val 50000"/>
                </a:avLst>
              </a:prstGeom>
              <a:solidFill>
                <a:srgbClr val="FF0000">
                  <a:alpha val="90000"/>
                </a:srgbClr>
              </a:solidFill>
              <a:ln w="28575">
                <a:solidFill>
                  <a:schemeClr val="tx1">
                    <a:alpha val="90000"/>
                  </a:schemeClr>
                </a:solidFill>
              </a:ln>
            </p:spPr>
            <p:style>
              <a:lnRef idx="1">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6" name="Right Arrow 4"/>
              <p:cNvSpPr/>
              <p:nvPr/>
            </p:nvSpPr>
            <p:spPr>
              <a:xfrm>
                <a:off x="1693547" y="1309866"/>
                <a:ext cx="402433" cy="39371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wrap="none" lIns="25400" tIns="6350" rIns="12700" bIns="6350" anchor="ctr"/>
              <a:lstStyle/>
              <a:p>
                <a:pPr algn="l" defTabSz="444500" eaLnBrk="0" fontAlgn="b" hangingPunct="0">
                  <a:lnSpc>
                    <a:spcPct val="90000"/>
                  </a:lnSpc>
                  <a:spcBef>
                    <a:spcPct val="0"/>
                  </a:spcBef>
                  <a:spcAft>
                    <a:spcPct val="35000"/>
                  </a:spcAft>
                  <a:buClrTx/>
                  <a:buSzPct val="100000"/>
                  <a:buFontTx/>
                  <a:buNone/>
                </a:pPr>
                <a:r>
                  <a:rPr lang="zh-CN" altLang="en-US" sz="2000" b="1" dirty="0">
                    <a:solidFill>
                      <a:srgbClr val="000000"/>
                    </a:solidFill>
                    <a:ea typeface="黑体" pitchFamily="2" charset="-122"/>
                    <a:cs typeface="Arial" charset="0"/>
                    <a:sym typeface="Arial" charset="0"/>
                  </a:rPr>
                  <a:t>启动</a:t>
                </a:r>
              </a:p>
            </p:txBody>
          </p:sp>
        </p:grpSp>
        <p:grpSp>
          <p:nvGrpSpPr>
            <p:cNvPr id="26" name="Group 33"/>
            <p:cNvGrpSpPr>
              <a:grpSpLocks/>
            </p:cNvGrpSpPr>
            <p:nvPr/>
          </p:nvGrpSpPr>
          <p:grpSpPr bwMode="auto">
            <a:xfrm>
              <a:off x="1482725" y="2743200"/>
              <a:ext cx="1379538" cy="1298575"/>
              <a:chOff x="1482725" y="2805113"/>
              <a:chExt cx="1379538" cy="1298575"/>
            </a:xfrm>
          </p:grpSpPr>
          <p:sp>
            <p:nvSpPr>
              <p:cNvPr id="43" name="Oval 18"/>
              <p:cNvSpPr/>
              <p:nvPr/>
            </p:nvSpPr>
            <p:spPr bwMode="auto">
              <a:xfrm>
                <a:off x="1482725" y="2805113"/>
                <a:ext cx="1379538" cy="1298575"/>
              </a:xfrm>
              <a:prstGeom prst="ellipse">
                <a:avLst/>
              </a:prstGeom>
              <a:solidFill>
                <a:schemeClr val="bg1">
                  <a:lumMod val="65000"/>
                </a:schemeClr>
              </a:solidFill>
              <a:ln w="28575">
                <a:solidFill>
                  <a:schemeClr val="tx1"/>
                </a:solid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4" name="Oval 6"/>
              <p:cNvSpPr/>
              <p:nvPr/>
            </p:nvSpPr>
            <p:spPr bwMode="auto">
              <a:xfrm>
                <a:off x="1524000" y="2995613"/>
                <a:ext cx="1295400" cy="917575"/>
              </a:xfrm>
              <a:prstGeom prst="rect">
                <a:avLst/>
              </a:prstGeom>
            </p:spPr>
            <p:style>
              <a:lnRef idx="0">
                <a:scrgbClr r="0" g="0" b="0"/>
              </a:lnRef>
              <a:fillRef idx="0">
                <a:scrgbClr r="0" g="0" b="0"/>
              </a:fillRef>
              <a:effectRef idx="0">
                <a:scrgbClr r="0" g="0" b="0"/>
              </a:effectRef>
              <a:fontRef idx="minor">
                <a:schemeClr val="lt1"/>
              </a:fontRef>
            </p:style>
            <p:txBody>
              <a:bodyPr wrap="none" lIns="7620" tIns="7620" rIns="7620" bIns="7620" anchor="ctr"/>
              <a:lstStyle/>
              <a:p>
                <a:pPr defTabSz="533400" eaLnBrk="0" fontAlgn="b" hangingPunct="0">
                  <a:lnSpc>
                    <a:spcPct val="90000"/>
                  </a:lnSpc>
                  <a:spcBef>
                    <a:spcPct val="0"/>
                  </a:spcBef>
                  <a:spcAft>
                    <a:spcPct val="35000"/>
                  </a:spcAft>
                  <a:buClrTx/>
                  <a:buSzPct val="100000"/>
                  <a:buFontTx/>
                  <a:buNone/>
                </a:pPr>
                <a:r>
                  <a:rPr lang="en-US" altLang="zh-CN" sz="2000" b="1" dirty="0">
                    <a:solidFill>
                      <a:srgbClr val="000000"/>
                    </a:solidFill>
                    <a:latin typeface="Courier New" pitchFamily="49" charset="0"/>
                    <a:ea typeface="黑体" pitchFamily="2" charset="-122"/>
                    <a:cs typeface="Courier New" pitchFamily="49" charset="0"/>
                    <a:sym typeface="Arial" charset="0"/>
                  </a:rPr>
                  <a:t>mysql.server</a:t>
                </a:r>
              </a:p>
            </p:txBody>
          </p:sp>
        </p:grpSp>
        <p:grpSp>
          <p:nvGrpSpPr>
            <p:cNvPr id="27" name="Group 9"/>
            <p:cNvGrpSpPr>
              <a:grpSpLocks/>
            </p:cNvGrpSpPr>
            <p:nvPr/>
          </p:nvGrpSpPr>
          <p:grpSpPr bwMode="auto">
            <a:xfrm>
              <a:off x="5105400" y="3138488"/>
              <a:ext cx="1066800" cy="788989"/>
              <a:chOff x="3796334" y="784915"/>
              <a:chExt cx="800103" cy="918665"/>
            </a:xfrm>
          </p:grpSpPr>
          <p:sp>
            <p:nvSpPr>
              <p:cNvPr id="41" name="Right Arrow 16"/>
              <p:cNvSpPr/>
              <p:nvPr/>
            </p:nvSpPr>
            <p:spPr>
              <a:xfrm>
                <a:off x="3796334" y="784915"/>
                <a:ext cx="800103" cy="563768"/>
              </a:xfrm>
              <a:prstGeom prst="rightArrow">
                <a:avLst>
                  <a:gd name="adj1" fmla="val 70000"/>
                  <a:gd name="adj2" fmla="val 50000"/>
                </a:avLst>
              </a:prstGeom>
              <a:solidFill>
                <a:srgbClr val="FF0000">
                  <a:alpha val="90000"/>
                </a:srgbClr>
              </a:solidFill>
              <a:ln w="28575">
                <a:solidFill>
                  <a:schemeClr val="tx1">
                    <a:alpha val="90000"/>
                  </a:schemeClr>
                </a:solidFill>
              </a:ln>
            </p:spPr>
            <p:style>
              <a:lnRef idx="1">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2" name="Right Arrow 8"/>
              <p:cNvSpPr/>
              <p:nvPr/>
            </p:nvSpPr>
            <p:spPr>
              <a:xfrm>
                <a:off x="3996360" y="1309866"/>
                <a:ext cx="402433" cy="39371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wrap="none" lIns="25400" tIns="6350" rIns="12700" bIns="6350" anchor="ctr"/>
              <a:lstStyle/>
              <a:p>
                <a:pPr algn="l" defTabSz="444500" eaLnBrk="0" fontAlgn="b" hangingPunct="0">
                  <a:lnSpc>
                    <a:spcPct val="90000"/>
                  </a:lnSpc>
                  <a:spcBef>
                    <a:spcPct val="0"/>
                  </a:spcBef>
                  <a:spcAft>
                    <a:spcPct val="35000"/>
                  </a:spcAft>
                  <a:buClrTx/>
                  <a:buSzPct val="100000"/>
                  <a:buFontTx/>
                  <a:buNone/>
                </a:pPr>
                <a:r>
                  <a:rPr lang="zh-CN" altLang="en-US" sz="2000" b="1" dirty="0">
                    <a:solidFill>
                      <a:srgbClr val="000000"/>
                    </a:solidFill>
                    <a:ea typeface="黑体" pitchFamily="2" charset="-122"/>
                    <a:cs typeface="Arial" charset="0"/>
                    <a:sym typeface="Arial" charset="0"/>
                  </a:rPr>
                  <a:t>启动</a:t>
                </a:r>
              </a:p>
            </p:txBody>
          </p:sp>
        </p:grpSp>
        <p:grpSp>
          <p:nvGrpSpPr>
            <p:cNvPr id="28" name="Group 32"/>
            <p:cNvGrpSpPr>
              <a:grpSpLocks/>
            </p:cNvGrpSpPr>
            <p:nvPr/>
          </p:nvGrpSpPr>
          <p:grpSpPr bwMode="auto">
            <a:xfrm>
              <a:off x="3862388" y="2743200"/>
              <a:ext cx="1377950" cy="1298575"/>
              <a:chOff x="3862388" y="2805113"/>
              <a:chExt cx="1377950" cy="1298575"/>
            </a:xfrm>
          </p:grpSpPr>
          <p:sp>
            <p:nvSpPr>
              <p:cNvPr id="39" name="Oval 14"/>
              <p:cNvSpPr/>
              <p:nvPr/>
            </p:nvSpPr>
            <p:spPr bwMode="auto">
              <a:xfrm>
                <a:off x="3862388" y="2805113"/>
                <a:ext cx="1377950" cy="1298575"/>
              </a:xfrm>
              <a:prstGeom prst="ellipse">
                <a:avLst/>
              </a:prstGeom>
              <a:solidFill>
                <a:schemeClr val="bg1">
                  <a:lumMod val="65000"/>
                </a:schemeClr>
              </a:solidFill>
              <a:ln w="28575">
                <a:solidFill>
                  <a:schemeClr val="tx1"/>
                </a:solid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0" name="Oval 10"/>
              <p:cNvSpPr/>
              <p:nvPr/>
            </p:nvSpPr>
            <p:spPr bwMode="auto">
              <a:xfrm>
                <a:off x="3962400" y="2995613"/>
                <a:ext cx="1193800" cy="917575"/>
              </a:xfrm>
              <a:prstGeom prst="rect">
                <a:avLst/>
              </a:prstGeom>
              <a:effectLst/>
            </p:spPr>
            <p:style>
              <a:lnRef idx="0">
                <a:scrgbClr r="0" g="0" b="0"/>
              </a:lnRef>
              <a:fillRef idx="0">
                <a:scrgbClr r="0" g="0" b="0"/>
              </a:fillRef>
              <a:effectRef idx="0">
                <a:scrgbClr r="0" g="0" b="0"/>
              </a:effectRef>
              <a:fontRef idx="minor">
                <a:schemeClr val="lt1"/>
              </a:fontRef>
            </p:style>
            <p:txBody>
              <a:bodyPr wrap="none" lIns="7620" tIns="7620" rIns="7620" bIns="7620" anchor="ctr"/>
              <a:lstStyle/>
              <a:p>
                <a:pPr defTabSz="533400" eaLnBrk="0" fontAlgn="b" hangingPunct="0">
                  <a:lnSpc>
                    <a:spcPct val="90000"/>
                  </a:lnSpc>
                  <a:spcBef>
                    <a:spcPct val="0"/>
                  </a:spcBef>
                  <a:spcAft>
                    <a:spcPct val="35000"/>
                  </a:spcAft>
                  <a:buClrTx/>
                  <a:buSzPct val="100000"/>
                  <a:buFontTx/>
                  <a:buNone/>
                </a:pPr>
                <a:r>
                  <a:rPr lang="en-US" altLang="zh-CN" sz="2000" b="1" dirty="0">
                    <a:solidFill>
                      <a:srgbClr val="000000"/>
                    </a:solidFill>
                    <a:latin typeface="Courier New" pitchFamily="49" charset="0"/>
                    <a:ea typeface="黑体" pitchFamily="2" charset="-122"/>
                    <a:cs typeface="Courier New" pitchFamily="49" charset="0"/>
                    <a:sym typeface="Arial" charset="0"/>
                  </a:rPr>
                  <a:t>mysqld_safe</a:t>
                </a:r>
              </a:p>
            </p:txBody>
          </p:sp>
        </p:grpSp>
        <p:grpSp>
          <p:nvGrpSpPr>
            <p:cNvPr id="29" name="Group 31"/>
            <p:cNvGrpSpPr>
              <a:grpSpLocks/>
            </p:cNvGrpSpPr>
            <p:nvPr/>
          </p:nvGrpSpPr>
          <p:grpSpPr bwMode="auto">
            <a:xfrm>
              <a:off x="6164263" y="2743200"/>
              <a:ext cx="1379537" cy="1298575"/>
              <a:chOff x="6164263" y="2805113"/>
              <a:chExt cx="1379537" cy="1298575"/>
            </a:xfrm>
          </p:grpSpPr>
          <p:sp>
            <p:nvSpPr>
              <p:cNvPr id="37" name="Oval 12"/>
              <p:cNvSpPr/>
              <p:nvPr/>
            </p:nvSpPr>
            <p:spPr bwMode="auto">
              <a:xfrm>
                <a:off x="6164263" y="2805113"/>
                <a:ext cx="1379537" cy="1298575"/>
              </a:xfrm>
              <a:prstGeom prst="ellipse">
                <a:avLst/>
              </a:prstGeom>
              <a:solidFill>
                <a:schemeClr val="bg1">
                  <a:lumMod val="65000"/>
                </a:schemeClr>
              </a:solidFill>
              <a:ln w="28575">
                <a:solidFill>
                  <a:schemeClr val="tx1"/>
                </a:solid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8" name="Oval 12"/>
              <p:cNvSpPr/>
              <p:nvPr/>
            </p:nvSpPr>
            <p:spPr bwMode="auto">
              <a:xfrm>
                <a:off x="6365875" y="2995613"/>
                <a:ext cx="976313" cy="917575"/>
              </a:xfrm>
              <a:prstGeom prst="rect">
                <a:avLst/>
              </a:prstGeom>
              <a:effectLst/>
            </p:spPr>
            <p:style>
              <a:lnRef idx="0">
                <a:scrgbClr r="0" g="0" b="0"/>
              </a:lnRef>
              <a:fillRef idx="0">
                <a:scrgbClr r="0" g="0" b="0"/>
              </a:fillRef>
              <a:effectRef idx="0">
                <a:scrgbClr r="0" g="0" b="0"/>
              </a:effectRef>
              <a:fontRef idx="minor">
                <a:schemeClr val="lt1"/>
              </a:fontRef>
            </p:style>
            <p:txBody>
              <a:bodyPr wrap="none" lIns="7620" tIns="7620" rIns="7620" bIns="7620" anchor="ctr"/>
              <a:lstStyle/>
              <a:p>
                <a:pPr defTabSz="533400" eaLnBrk="0" fontAlgn="b" hangingPunct="0">
                  <a:lnSpc>
                    <a:spcPct val="90000"/>
                  </a:lnSpc>
                  <a:spcBef>
                    <a:spcPct val="0"/>
                  </a:spcBef>
                  <a:spcAft>
                    <a:spcPct val="35000"/>
                  </a:spcAft>
                  <a:buClrTx/>
                  <a:buSzPct val="100000"/>
                  <a:buFontTx/>
                  <a:buNone/>
                </a:pPr>
                <a:r>
                  <a:rPr lang="en-US" altLang="zh-CN" sz="2000" b="1" dirty="0">
                    <a:solidFill>
                      <a:srgbClr val="000000"/>
                    </a:solidFill>
                    <a:latin typeface="Courier New" pitchFamily="49" charset="0"/>
                    <a:ea typeface="黑体" pitchFamily="2" charset="-122"/>
                    <a:cs typeface="Courier New" pitchFamily="49" charset="0"/>
                    <a:sym typeface="Arial" charset="0"/>
                  </a:rPr>
                  <a:t>mysqld</a:t>
                </a:r>
              </a:p>
            </p:txBody>
          </p:sp>
        </p:grpSp>
      </p:grpSp>
      <p:sp>
        <p:nvSpPr>
          <p:cNvPr id="65" name="矩形 64"/>
          <p:cNvSpPr/>
          <p:nvPr/>
        </p:nvSpPr>
        <p:spPr>
          <a:xfrm>
            <a:off x="858798" y="6389751"/>
            <a:ext cx="3357586" cy="487313"/>
          </a:xfrm>
          <a:prstGeom prst="rect">
            <a:avLst/>
          </a:prstGeom>
          <a:solidFill>
            <a:schemeClr val="bg1">
              <a:lumMod val="75000"/>
            </a:schemeClr>
          </a:solidFill>
          <a:ln w="25400" cap="flat">
            <a:solidFill>
              <a:schemeClr val="accent1"/>
            </a:solid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defTabSz="533400" eaLnBrk="0" fontAlgn="b">
              <a:lnSpc>
                <a:spcPct val="90000"/>
              </a:lnSpc>
              <a:spcBef>
                <a:spcPct val="0"/>
              </a:spcBef>
              <a:spcAft>
                <a:spcPct val="35000"/>
              </a:spcAft>
              <a:buSzPct val="100000"/>
            </a:pPr>
            <a:r>
              <a:rPr lang="en-US" altLang="zh-CN" sz="2000" b="1" dirty="0" smtClean="0">
                <a:latin typeface="Courier New" pitchFamily="49" charset="0"/>
                <a:ea typeface="黑体" pitchFamily="2" charset="-122"/>
                <a:cs typeface="Courier New" pitchFamily="49" charset="0"/>
              </a:rPr>
              <a:t>service mysqld start</a:t>
            </a:r>
            <a:endParaRPr lang="zh-CN" altLang="en-US" sz="2000" b="1" dirty="0">
              <a:latin typeface="Courier New" pitchFamily="49" charset="0"/>
              <a:ea typeface="黑体" pitchFamily="2" charset="-122"/>
              <a:cs typeface="Courier New" pitchFamily="49" charset="0"/>
            </a:endParaRPr>
          </a:p>
        </p:txBody>
      </p:sp>
      <p:sp>
        <p:nvSpPr>
          <p:cNvPr id="66" name="矩形 65"/>
          <p:cNvSpPr/>
          <p:nvPr/>
        </p:nvSpPr>
        <p:spPr>
          <a:xfrm>
            <a:off x="5073640" y="6376998"/>
            <a:ext cx="3429024" cy="410369"/>
          </a:xfrm>
          <a:prstGeom prst="rect">
            <a:avLst/>
          </a:prstGeom>
          <a:solidFill>
            <a:schemeClr val="bg1">
              <a:lumMod val="75000"/>
            </a:schemeClr>
          </a:solidFill>
          <a:ln w="25400" cap="flat">
            <a:solidFill>
              <a:schemeClr val="accent1"/>
            </a:solid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lang="en-US" altLang="zh-CN" sz="2000" b="1" dirty="0" smtClean="0">
                <a:latin typeface="Courier New" pitchFamily="49" charset="0"/>
                <a:ea typeface="黑体" pitchFamily="2" charset="-122"/>
                <a:cs typeface="Courier New" pitchFamily="49" charset="0"/>
              </a:rPr>
              <a:t>./bin/mysqld_safe</a:t>
            </a:r>
            <a:r>
              <a:rPr lang="zh-CN" altLang="en-US" sz="2000" b="1" dirty="0" smtClean="0">
                <a:latin typeface="Courier New" pitchFamily="49" charset="0"/>
                <a:ea typeface="黑体" pitchFamily="2" charset="-122"/>
                <a:cs typeface="Courier New" pitchFamily="49" charset="0"/>
              </a:rPr>
              <a:t> </a:t>
            </a:r>
            <a:r>
              <a:rPr lang="en-US" altLang="zh-CN" sz="2000" b="1" dirty="0" smtClean="0">
                <a:latin typeface="Courier New" pitchFamily="49" charset="0"/>
                <a:ea typeface="黑体" pitchFamily="2" charset="-122"/>
                <a:cs typeface="Courier New" pitchFamily="49" charset="0"/>
              </a:rPr>
              <a:t>&amp;</a:t>
            </a:r>
          </a:p>
        </p:txBody>
      </p:sp>
      <p:sp>
        <p:nvSpPr>
          <p:cNvPr id="67" name="上箭头 66"/>
          <p:cNvSpPr/>
          <p:nvPr/>
        </p:nvSpPr>
        <p:spPr>
          <a:xfrm>
            <a:off x="2073244" y="4948238"/>
            <a:ext cx="428628" cy="1285884"/>
          </a:xfrm>
          <a:prstGeom prst="upArrow">
            <a:avLst/>
          </a:prstGeom>
          <a:solidFill>
            <a:srgbClr val="FF0000"/>
          </a:solidFill>
          <a:ln w="25400" cap="flat">
            <a:solidFill>
              <a:schemeClr val="accent1"/>
            </a:solid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a:ln>
                <a:noFill/>
              </a:ln>
              <a:solidFill>
                <a:srgbClr val="000000"/>
              </a:solidFill>
              <a:effectLst/>
              <a:uFillTx/>
              <a:latin typeface="+mj-lt"/>
              <a:ea typeface="+mj-ea"/>
              <a:cs typeface="+mj-cs"/>
              <a:sym typeface="Helvetica"/>
            </a:endParaRPr>
          </a:p>
        </p:txBody>
      </p:sp>
      <p:sp>
        <p:nvSpPr>
          <p:cNvPr id="68" name="上箭头 67"/>
          <p:cNvSpPr/>
          <p:nvPr/>
        </p:nvSpPr>
        <p:spPr>
          <a:xfrm>
            <a:off x="6002334" y="4948238"/>
            <a:ext cx="428628" cy="1285884"/>
          </a:xfrm>
          <a:prstGeom prst="upArrow">
            <a:avLst/>
          </a:prstGeom>
          <a:solidFill>
            <a:srgbClr val="FF0000"/>
          </a:solidFill>
          <a:ln w="25400" cap="flat">
            <a:solidFill>
              <a:schemeClr val="accent1"/>
            </a:solid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a:ln>
                <a:noFill/>
              </a:ln>
              <a:solidFill>
                <a:srgbClr val="000000"/>
              </a:solidFill>
              <a:effectLst/>
              <a:uFillTx/>
              <a:latin typeface="+mj-lt"/>
              <a:ea typeface="+mj-ea"/>
              <a:cs typeface="+mj-cs"/>
              <a:sym typeface="Helvetica"/>
            </a:endParaRPr>
          </a:p>
        </p:txBody>
      </p:sp>
      <p:sp>
        <p:nvSpPr>
          <p:cNvPr id="69" name="Right Arrow 4"/>
          <p:cNvSpPr/>
          <p:nvPr/>
        </p:nvSpPr>
        <p:spPr bwMode="auto">
          <a:xfrm>
            <a:off x="2573310" y="5424548"/>
            <a:ext cx="872749" cy="59526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wrap="none" lIns="25400" tIns="6350" rIns="12700" bIns="6350" anchor="ctr"/>
          <a:lstStyle/>
          <a:p>
            <a:pPr algn="l" defTabSz="444500" eaLnBrk="0" fontAlgn="b" hangingPunct="0">
              <a:lnSpc>
                <a:spcPct val="90000"/>
              </a:lnSpc>
              <a:spcBef>
                <a:spcPct val="0"/>
              </a:spcBef>
              <a:spcAft>
                <a:spcPct val="35000"/>
              </a:spcAft>
              <a:buClrTx/>
              <a:buSzPct val="100000"/>
              <a:buFontTx/>
              <a:buNone/>
            </a:pPr>
            <a:r>
              <a:rPr lang="zh-CN" altLang="en-US" sz="2000" b="1" dirty="0">
                <a:solidFill>
                  <a:srgbClr val="000000"/>
                </a:solidFill>
                <a:ea typeface="黑体" pitchFamily="2" charset="-122"/>
                <a:cs typeface="Arial" charset="0"/>
                <a:sym typeface="Arial" charset="0"/>
              </a:rPr>
              <a:t>启动</a:t>
            </a:r>
          </a:p>
        </p:txBody>
      </p:sp>
      <p:sp>
        <p:nvSpPr>
          <p:cNvPr id="70" name="Right Arrow 8"/>
          <p:cNvSpPr/>
          <p:nvPr/>
        </p:nvSpPr>
        <p:spPr bwMode="auto">
          <a:xfrm>
            <a:off x="6645276" y="5424548"/>
            <a:ext cx="872749" cy="59526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wrap="none" lIns="25400" tIns="6350" rIns="12700" bIns="6350" anchor="ctr"/>
          <a:lstStyle/>
          <a:p>
            <a:pPr algn="l" defTabSz="444500" eaLnBrk="0" fontAlgn="b" hangingPunct="0">
              <a:lnSpc>
                <a:spcPct val="90000"/>
              </a:lnSpc>
              <a:spcBef>
                <a:spcPct val="0"/>
              </a:spcBef>
              <a:spcAft>
                <a:spcPct val="35000"/>
              </a:spcAft>
              <a:buClrTx/>
              <a:buSzPct val="100000"/>
              <a:buFontTx/>
              <a:buNone/>
            </a:pPr>
            <a:r>
              <a:rPr lang="zh-CN" altLang="en-US" sz="2000" b="1" dirty="0">
                <a:solidFill>
                  <a:srgbClr val="000000"/>
                </a:solidFill>
                <a:ea typeface="黑体" pitchFamily="2" charset="-122"/>
                <a:cs typeface="Arial" charset="0"/>
                <a:sym typeface="Arial" charset="0"/>
              </a:rPr>
              <a:t>启动</a:t>
            </a: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kumimoji="0" lang="en-US" altLang="zh-CN" sz="3600" b="0" i="0" u="none" strike="noStrike" cap="none" spc="0" normalizeH="0" baseline="0" dirty="0" err="1" smtClean="0">
                <a:ln>
                  <a:noFill/>
                </a:ln>
                <a:solidFill>
                  <a:srgbClr val="000000"/>
                </a:solidFill>
                <a:effectLst/>
                <a:uFillTx/>
                <a:latin typeface="+mj-lt"/>
                <a:ea typeface="+mj-ea"/>
                <a:cs typeface="+mj-cs"/>
                <a:sym typeface="Helvetica"/>
              </a:rPr>
              <a:t>mysql</a:t>
            </a:r>
            <a:r>
              <a:rPr kumimoji="0" lang="zh-CN" altLang="en-US" sz="3600" b="0" i="0" u="none" strike="noStrike" cap="none" spc="0" normalizeH="0" baseline="0" dirty="0" smtClean="0">
                <a:ln>
                  <a:noFill/>
                </a:ln>
                <a:solidFill>
                  <a:srgbClr val="000000"/>
                </a:solidFill>
                <a:effectLst/>
                <a:uFillTx/>
                <a:latin typeface="+mj-lt"/>
                <a:ea typeface="+mj-ea"/>
                <a:cs typeface="+mj-cs"/>
                <a:sym typeface="Helvetica"/>
              </a:rPr>
              <a:t>数据库的关闭</a:t>
            </a: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47" name="TextBox 46"/>
          <p:cNvSpPr txBox="1"/>
          <p:nvPr/>
        </p:nvSpPr>
        <p:spPr>
          <a:xfrm>
            <a:off x="215856" y="1519214"/>
            <a:ext cx="12358774" cy="675056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sz="3200" b="1" dirty="0" err="1" smtClean="0">
                <a:solidFill>
                  <a:schemeClr val="tx1"/>
                </a:solidFill>
                <a:latin typeface="+mn-lt"/>
                <a:ea typeface="黑体" pitchFamily="2" charset="-122"/>
                <a:sym typeface="Arial" charset="0"/>
              </a:rPr>
              <a:t>mysqladmin</a:t>
            </a:r>
            <a:r>
              <a:rPr lang="en-US" altLang="zh-CN" sz="3200" b="1" dirty="0" smtClean="0">
                <a:solidFill>
                  <a:schemeClr val="tx1"/>
                </a:solidFill>
                <a:latin typeface="+mn-lt"/>
                <a:ea typeface="黑体" pitchFamily="2" charset="-122"/>
                <a:sym typeface="Arial" charset="0"/>
              </a:rPr>
              <a:t>  shutdown</a:t>
            </a:r>
          </a:p>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sz="3200" b="1" smtClean="0">
                <a:solidFill>
                  <a:schemeClr val="tx1"/>
                </a:solidFill>
                <a:latin typeface="+mn-lt"/>
                <a:ea typeface="黑体" pitchFamily="2" charset="-122"/>
                <a:sym typeface="Arial" charset="0"/>
              </a:rPr>
              <a:t>service </a:t>
            </a:r>
            <a:r>
              <a:rPr lang="en-US" altLang="zh-CN" sz="3200" b="1" dirty="0" smtClean="0">
                <a:solidFill>
                  <a:schemeClr val="tx1"/>
                </a:solidFill>
                <a:latin typeface="+mn-lt"/>
                <a:ea typeface="黑体" pitchFamily="2" charset="-122"/>
                <a:sym typeface="Arial" charset="0"/>
              </a:rPr>
              <a:t>mysqld stop</a:t>
            </a:r>
          </a:p>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sz="3200" b="1" dirty="0" smtClean="0">
                <a:solidFill>
                  <a:schemeClr val="tx1"/>
                </a:solidFill>
                <a:latin typeface="+mn-lt"/>
                <a:ea typeface="黑体" pitchFamily="2" charset="-122"/>
              </a:rPr>
              <a:t>	</a:t>
            </a:r>
            <a:r>
              <a:rPr lang="en-US" altLang="zh-CN" sz="3200" b="1" dirty="0" smtClean="0">
                <a:solidFill>
                  <a:srgbClr val="FF0000"/>
                </a:solidFill>
                <a:latin typeface="+mn-lt"/>
                <a:ea typeface="黑体" pitchFamily="2" charset="-122"/>
              </a:rPr>
              <a:t>kill -9  ?</a:t>
            </a: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sz="3200" dirty="0" smtClean="0">
                <a:solidFill>
                  <a:schemeClr val="tx1"/>
                </a:solidFill>
                <a:latin typeface="+mn-lt"/>
                <a:ea typeface="黑体" pitchFamily="2" charset="-122"/>
                <a:sym typeface="Arial" charset="0"/>
              </a:rPr>
              <a:t>第三种为利用系统进程管理命令关闭</a:t>
            </a:r>
            <a:r>
              <a:rPr lang="en-US" altLang="zh-CN" sz="3200" dirty="0" err="1" smtClean="0">
                <a:solidFill>
                  <a:schemeClr val="tx1"/>
                </a:solidFill>
                <a:latin typeface="+mn-lt"/>
                <a:ea typeface="黑体" pitchFamily="2" charset="-122"/>
                <a:sym typeface="Arial" charset="0"/>
              </a:rPr>
              <a:t>MySQL</a:t>
            </a:r>
            <a:r>
              <a:rPr lang="zh-CN" altLang="en-US" sz="3200" dirty="0" smtClean="0">
                <a:solidFill>
                  <a:schemeClr val="tx1"/>
                </a:solidFill>
                <a:latin typeface="+mn-lt"/>
                <a:ea typeface="黑体" pitchFamily="2" charset="-122"/>
                <a:sym typeface="Arial" charset="0"/>
              </a:rPr>
              <a:t>。</a:t>
            </a:r>
          </a:p>
          <a:p>
            <a:pPr marL="1020763" lvl="2" indent="-331788" algn="l" defTabSz="228600" eaLnBrk="0" fontAlgn="b">
              <a:lnSpc>
                <a:spcPct val="110000"/>
              </a:lnSpc>
              <a:spcBef>
                <a:spcPct val="20000"/>
              </a:spcBef>
              <a:spcAft>
                <a:spcPct val="0"/>
              </a:spcAft>
              <a:buClr>
                <a:srgbClr val="FF0000"/>
              </a:buClr>
              <a:buFont typeface="Arial" charset="0"/>
              <a:buChar char="–"/>
            </a:pPr>
            <a:r>
              <a:rPr lang="en-US" altLang="zh-CN" sz="2800" b="1" dirty="0" smtClean="0">
                <a:solidFill>
                  <a:schemeClr val="tx1"/>
                </a:solidFill>
                <a:latin typeface="+mn-lt"/>
                <a:ea typeface="黑体" pitchFamily="2" charset="-122"/>
                <a:sym typeface="Arial" charset="0"/>
              </a:rPr>
              <a:t>kill  </a:t>
            </a:r>
            <a:r>
              <a:rPr lang="en-US" altLang="zh-CN" sz="2800" b="1" dirty="0" err="1" smtClean="0">
                <a:solidFill>
                  <a:schemeClr val="tx1"/>
                </a:solidFill>
                <a:latin typeface="+mn-lt"/>
                <a:ea typeface="黑体" pitchFamily="2" charset="-122"/>
                <a:sym typeface="Arial" charset="0"/>
              </a:rPr>
              <a:t>pid</a:t>
            </a:r>
            <a:r>
              <a:rPr lang="en-US" altLang="zh-CN" sz="2800" b="1" dirty="0" smtClean="0">
                <a:solidFill>
                  <a:schemeClr val="tx1"/>
                </a:solidFill>
                <a:latin typeface="+mn-lt"/>
                <a:ea typeface="黑体" pitchFamily="2" charset="-122"/>
                <a:sym typeface="Arial" charset="0"/>
              </a:rPr>
              <a:t>       #&lt;==</a:t>
            </a:r>
            <a:r>
              <a:rPr lang="zh-CN" altLang="en-US" sz="2800" b="1" dirty="0" smtClean="0">
                <a:solidFill>
                  <a:schemeClr val="tx1"/>
                </a:solidFill>
                <a:latin typeface="+mn-lt"/>
                <a:ea typeface="黑体" pitchFamily="2" charset="-122"/>
                <a:sym typeface="Arial" charset="0"/>
              </a:rPr>
              <a:t>这里的</a:t>
            </a:r>
            <a:r>
              <a:rPr lang="en-US" altLang="zh-CN" sz="2800" b="1" dirty="0" err="1" smtClean="0">
                <a:solidFill>
                  <a:schemeClr val="tx1"/>
                </a:solidFill>
                <a:latin typeface="+mn-lt"/>
                <a:ea typeface="黑体" pitchFamily="2" charset="-122"/>
                <a:sym typeface="Arial" charset="0"/>
              </a:rPr>
              <a:t>pid</a:t>
            </a:r>
            <a:r>
              <a:rPr lang="zh-CN" altLang="en-US" sz="2800" b="1" dirty="0" smtClean="0">
                <a:solidFill>
                  <a:schemeClr val="tx1"/>
                </a:solidFill>
                <a:latin typeface="+mn-lt"/>
                <a:ea typeface="黑体" pitchFamily="2" charset="-122"/>
                <a:sym typeface="Arial" charset="0"/>
              </a:rPr>
              <a:t>为数据库服务对应的进程号。</a:t>
            </a:r>
          </a:p>
          <a:p>
            <a:pPr marL="1020763" lvl="2" indent="-331788" algn="l" defTabSz="228600" eaLnBrk="0" fontAlgn="b">
              <a:lnSpc>
                <a:spcPct val="110000"/>
              </a:lnSpc>
              <a:spcBef>
                <a:spcPct val="20000"/>
              </a:spcBef>
              <a:spcAft>
                <a:spcPct val="0"/>
              </a:spcAft>
              <a:buClr>
                <a:srgbClr val="FF0000"/>
              </a:buClr>
              <a:buFont typeface="Arial" charset="0"/>
              <a:buChar char="–"/>
            </a:pPr>
            <a:r>
              <a:rPr lang="en-US" altLang="zh-CN" sz="2800" b="1" dirty="0" err="1" smtClean="0">
                <a:solidFill>
                  <a:schemeClr val="tx1"/>
                </a:solidFill>
                <a:latin typeface="+mn-lt"/>
                <a:ea typeface="黑体" pitchFamily="2" charset="-122"/>
                <a:sym typeface="Arial" charset="0"/>
              </a:rPr>
              <a:t>killall</a:t>
            </a:r>
            <a:r>
              <a:rPr lang="en-US" altLang="zh-CN" sz="2800" b="1" dirty="0" smtClean="0">
                <a:solidFill>
                  <a:schemeClr val="tx1"/>
                </a:solidFill>
                <a:latin typeface="+mn-lt"/>
                <a:ea typeface="黑体" pitchFamily="2" charset="-122"/>
                <a:sym typeface="Arial" charset="0"/>
              </a:rPr>
              <a:t> </a:t>
            </a:r>
            <a:r>
              <a:rPr lang="en-US" altLang="zh-CN" sz="2800" b="1" dirty="0" err="1" smtClean="0">
                <a:solidFill>
                  <a:schemeClr val="tx1"/>
                </a:solidFill>
                <a:latin typeface="+mn-lt"/>
                <a:ea typeface="黑体" pitchFamily="2" charset="-122"/>
                <a:sym typeface="Arial" charset="0"/>
              </a:rPr>
              <a:t>mysqld</a:t>
            </a:r>
            <a:r>
              <a:rPr lang="en-US" altLang="zh-CN" sz="2800" b="1" dirty="0" smtClean="0">
                <a:solidFill>
                  <a:schemeClr val="tx1"/>
                </a:solidFill>
                <a:latin typeface="+mn-lt"/>
                <a:ea typeface="黑体" pitchFamily="2" charset="-122"/>
                <a:sym typeface="Arial" charset="0"/>
              </a:rPr>
              <a:t>  #&lt;==</a:t>
            </a:r>
            <a:r>
              <a:rPr lang="zh-CN" altLang="en-US" sz="2800" b="1" dirty="0" smtClean="0">
                <a:solidFill>
                  <a:schemeClr val="tx1"/>
                </a:solidFill>
                <a:latin typeface="+mn-lt"/>
                <a:ea typeface="黑体" pitchFamily="2" charset="-122"/>
                <a:sym typeface="Arial" charset="0"/>
              </a:rPr>
              <a:t>这里的</a:t>
            </a:r>
            <a:r>
              <a:rPr lang="en-US" altLang="zh-CN" sz="2800" b="1" dirty="0" err="1" smtClean="0">
                <a:solidFill>
                  <a:schemeClr val="tx1"/>
                </a:solidFill>
                <a:latin typeface="+mn-lt"/>
                <a:ea typeface="黑体" pitchFamily="2" charset="-122"/>
                <a:sym typeface="Arial" charset="0"/>
              </a:rPr>
              <a:t>mysqld</a:t>
            </a:r>
            <a:r>
              <a:rPr lang="zh-CN" altLang="en-US" sz="2800" b="1" dirty="0" smtClean="0">
                <a:solidFill>
                  <a:schemeClr val="tx1"/>
                </a:solidFill>
                <a:latin typeface="+mn-lt"/>
                <a:ea typeface="黑体" pitchFamily="2" charset="-122"/>
                <a:sym typeface="Arial" charset="0"/>
              </a:rPr>
              <a:t>是数据库服务对应的进程名字。</a:t>
            </a:r>
          </a:p>
          <a:p>
            <a:pPr marL="1020763" lvl="2" indent="-331788" algn="l" defTabSz="228600" eaLnBrk="0" fontAlgn="b">
              <a:lnSpc>
                <a:spcPct val="110000"/>
              </a:lnSpc>
              <a:spcBef>
                <a:spcPct val="20000"/>
              </a:spcBef>
              <a:spcAft>
                <a:spcPct val="0"/>
              </a:spcAft>
              <a:buClr>
                <a:srgbClr val="FF0000"/>
              </a:buClr>
              <a:buFont typeface="Arial" charset="0"/>
              <a:buChar char="–"/>
            </a:pPr>
            <a:r>
              <a:rPr lang="en-US" altLang="zh-CN" sz="2800" b="1" dirty="0" err="1" smtClean="0">
                <a:solidFill>
                  <a:schemeClr val="tx1"/>
                </a:solidFill>
                <a:latin typeface="+mn-lt"/>
                <a:ea typeface="黑体" pitchFamily="2" charset="-122"/>
                <a:sym typeface="Arial" charset="0"/>
              </a:rPr>
              <a:t>pkill</a:t>
            </a:r>
            <a:r>
              <a:rPr lang="en-US" altLang="zh-CN" sz="2800" b="1" dirty="0" smtClean="0">
                <a:solidFill>
                  <a:schemeClr val="tx1"/>
                </a:solidFill>
                <a:latin typeface="+mn-lt"/>
                <a:ea typeface="黑体" pitchFamily="2" charset="-122"/>
                <a:sym typeface="Arial" charset="0"/>
              </a:rPr>
              <a:t> mysqld    #&lt;==</a:t>
            </a:r>
            <a:r>
              <a:rPr lang="zh-CN" altLang="en-US" sz="2800" b="1" dirty="0" smtClean="0">
                <a:solidFill>
                  <a:schemeClr val="tx1"/>
                </a:solidFill>
                <a:latin typeface="+mn-lt"/>
                <a:ea typeface="黑体" pitchFamily="2" charset="-122"/>
                <a:sym typeface="Arial" charset="0"/>
              </a:rPr>
              <a:t>这里的</a:t>
            </a:r>
            <a:r>
              <a:rPr lang="en-US" altLang="zh-CN" sz="2800" b="1" dirty="0" err="1" smtClean="0">
                <a:solidFill>
                  <a:schemeClr val="tx1"/>
                </a:solidFill>
                <a:latin typeface="+mn-lt"/>
                <a:ea typeface="黑体" pitchFamily="2" charset="-122"/>
                <a:sym typeface="Arial" charset="0"/>
              </a:rPr>
              <a:t>mysqld</a:t>
            </a:r>
            <a:r>
              <a:rPr lang="zh-CN" altLang="en-US" sz="2800" b="1" dirty="0" smtClean="0">
                <a:solidFill>
                  <a:schemeClr val="tx1"/>
                </a:solidFill>
                <a:latin typeface="+mn-lt"/>
                <a:ea typeface="黑体" pitchFamily="2" charset="-122"/>
                <a:sym typeface="Arial" charset="0"/>
              </a:rPr>
              <a:t>是数据库服务对应的进程名字。</a:t>
            </a:r>
            <a:endParaRPr lang="en-US" altLang="zh-CN" sz="2800" b="1" dirty="0" smtClean="0">
              <a:solidFill>
                <a:schemeClr val="tx1"/>
              </a:solidFill>
              <a:latin typeface="+mn-lt"/>
              <a:ea typeface="黑体" pitchFamily="2" charset="-122"/>
              <a:sym typeface="Arial" charset="0"/>
            </a:endParaRPr>
          </a:p>
          <a:p>
            <a:pPr marL="1020763" lvl="2" indent="-331788" algn="l" defTabSz="228600" eaLnBrk="0" fontAlgn="b">
              <a:lnSpc>
                <a:spcPct val="110000"/>
              </a:lnSpc>
              <a:spcBef>
                <a:spcPct val="20000"/>
              </a:spcBef>
              <a:spcAft>
                <a:spcPct val="0"/>
              </a:spcAft>
              <a:buClr>
                <a:srgbClr val="FF0000"/>
              </a:buClr>
              <a:buFont typeface="Arial" charset="0"/>
              <a:buChar char="–"/>
            </a:pPr>
            <a:endParaRPr lang="en-US" altLang="zh-CN" sz="2800" b="1" dirty="0" smtClean="0">
              <a:solidFill>
                <a:schemeClr val="tx1"/>
              </a:solidFill>
              <a:latin typeface="+mn-lt"/>
              <a:ea typeface="黑体" pitchFamily="2" charset="-122"/>
              <a:sym typeface="Arial" charset="0"/>
            </a:endParaRPr>
          </a:p>
          <a:p>
            <a:pPr algn="l"/>
            <a:r>
              <a:rPr lang="zh-CN" altLang="en-US" sz="2800" b="1" dirty="0" smtClean="0">
                <a:solidFill>
                  <a:schemeClr val="tx1"/>
                </a:solidFill>
                <a:latin typeface="+mn-lt"/>
                <a:ea typeface="黑体" pitchFamily="2" charset="-122"/>
                <a:sym typeface="Arial" charset="0"/>
              </a:rPr>
              <a:t>可通过如下地址查看生产高并发环境野蛮粗鲁杀死数据库导致故障企业案例：</a:t>
            </a:r>
          </a:p>
          <a:p>
            <a:pPr algn="l"/>
            <a:r>
              <a:rPr lang="en-US" altLang="zh-CN" sz="2800" b="1" i="1" dirty="0" smtClean="0">
                <a:solidFill>
                  <a:schemeClr val="accent1">
                    <a:lumMod val="60000"/>
                    <a:lumOff val="40000"/>
                  </a:schemeClr>
                </a:solidFill>
                <a:latin typeface="+mn-lt"/>
                <a:ea typeface="黑体" pitchFamily="2" charset="-122"/>
                <a:sym typeface="Arial" charset="0"/>
              </a:rPr>
              <a:t>http://oldboy.blog.51cto.com/2561410/1431161</a:t>
            </a:r>
          </a:p>
          <a:p>
            <a:pPr algn="l"/>
            <a:r>
              <a:rPr lang="en-US" altLang="zh-CN" sz="2800" b="1" i="1" dirty="0" smtClean="0">
                <a:solidFill>
                  <a:schemeClr val="accent1">
                    <a:lumMod val="60000"/>
                    <a:lumOff val="40000"/>
                  </a:schemeClr>
                </a:solidFill>
                <a:latin typeface="+mn-lt"/>
                <a:ea typeface="黑体" pitchFamily="2" charset="-122"/>
                <a:sym typeface="Arial" charset="0"/>
              </a:rPr>
              <a:t>http://oldboy.blog.51cto.com/2561410/1431172</a:t>
            </a:r>
            <a:endParaRPr lang="zh-CN" altLang="en-US" sz="2800" b="1" i="1" dirty="0" smtClean="0">
              <a:solidFill>
                <a:schemeClr val="accent1">
                  <a:lumMod val="60000"/>
                  <a:lumOff val="40000"/>
                </a:schemeClr>
              </a:solidFill>
              <a:latin typeface="+mn-lt"/>
              <a:ea typeface="黑体" pitchFamily="2" charset="-122"/>
              <a:sym typeface="Arial" charset="0"/>
            </a:endParaRPr>
          </a:p>
          <a:p>
            <a:pPr marL="0" marR="0" indent="0" algn="l"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FF0000"/>
              </a:solidFill>
              <a:effectLst/>
              <a:uFillTx/>
              <a:latin typeface="+mj-lt"/>
              <a:ea typeface="+mj-ea"/>
              <a:cs typeface="+mj-cs"/>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23346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6" name="TextBox 15"/>
          <p:cNvSpPr txBox="1"/>
          <p:nvPr/>
        </p:nvSpPr>
        <p:spPr>
          <a:xfrm>
            <a:off x="430170" y="1947842"/>
            <a:ext cx="1042994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kumimoji="0" lang="zh-CN" altLang="en-US" sz="3600" b="0" i="0" u="none" strike="noStrike" cap="none" spc="0" normalizeH="0" baseline="0" dirty="0" smtClean="0">
                <a:ln>
                  <a:noFill/>
                </a:ln>
                <a:solidFill>
                  <a:srgbClr val="000000"/>
                </a:solidFill>
                <a:effectLst/>
                <a:uFillTx/>
                <a:latin typeface="+mj-lt"/>
                <a:ea typeface="+mj-ea"/>
                <a:cs typeface="+mj-cs"/>
                <a:sym typeface="Helvetica"/>
              </a:rPr>
              <a:t>解决</a:t>
            </a:r>
            <a:r>
              <a:rPr kumimoji="0" lang="en-US" altLang="zh-CN" sz="3600" b="0" i="0" u="none" strike="noStrike" cap="none" spc="0" normalizeH="0" baseline="0" dirty="0" err="1" smtClean="0">
                <a:ln>
                  <a:noFill/>
                </a:ln>
                <a:solidFill>
                  <a:srgbClr val="000000"/>
                </a:solidFill>
                <a:effectLst/>
                <a:uFillTx/>
                <a:latin typeface="+mj-lt"/>
                <a:ea typeface="+mj-ea"/>
                <a:cs typeface="+mj-cs"/>
                <a:sym typeface="Helvetica"/>
              </a:rPr>
              <a:t>mysql</a:t>
            </a:r>
            <a:r>
              <a:rPr kumimoji="0" lang="zh-CN" altLang="en-US" sz="3600" b="0" i="0" u="none" strike="noStrike" cap="none" spc="0" normalizeH="0" baseline="0" dirty="0" smtClean="0">
                <a:ln>
                  <a:noFill/>
                </a:ln>
                <a:solidFill>
                  <a:srgbClr val="000000"/>
                </a:solidFill>
                <a:effectLst/>
                <a:uFillTx/>
                <a:latin typeface="+mj-lt"/>
                <a:ea typeface="+mj-ea"/>
                <a:cs typeface="+mj-cs"/>
                <a:sym typeface="Helvetica"/>
              </a:rPr>
              <a:t>启动报错实战举例</a:t>
            </a: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pic>
        <p:nvPicPr>
          <p:cNvPr id="2050" name="Picture 2"/>
          <p:cNvPicPr>
            <a:picLocks noChangeAspect="1" noChangeArrowheads="1"/>
          </p:cNvPicPr>
          <p:nvPr/>
        </p:nvPicPr>
        <p:blipFill>
          <a:blip r:embed="rId6"/>
          <a:srcRect/>
          <a:stretch>
            <a:fillRect/>
          </a:stretch>
        </p:blipFill>
        <p:spPr bwMode="auto">
          <a:xfrm>
            <a:off x="215856" y="2162156"/>
            <a:ext cx="12572637" cy="1071570"/>
          </a:xfrm>
          <a:prstGeom prst="rect">
            <a:avLst/>
          </a:prstGeom>
          <a:noFill/>
          <a:ln w="9525">
            <a:noFill/>
            <a:miter lim="800000"/>
            <a:headEnd/>
            <a:tailEnd/>
          </a:ln>
          <a:effectLst/>
        </p:spPr>
      </p:pic>
      <p:cxnSp>
        <p:nvCxnSpPr>
          <p:cNvPr id="32" name="直接连接符 31"/>
          <p:cNvCxnSpPr/>
          <p:nvPr/>
        </p:nvCxnSpPr>
        <p:spPr>
          <a:xfrm>
            <a:off x="2573310" y="2803510"/>
            <a:ext cx="6429420" cy="1588"/>
          </a:xfrm>
          <a:prstGeom prst="line">
            <a:avLst/>
          </a:prstGeom>
          <a:noFill/>
          <a:ln w="25400" cap="flat">
            <a:solidFill>
              <a:srgbClr val="FF0000"/>
            </a:solid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cxnSp>
      <p:pic>
        <p:nvPicPr>
          <p:cNvPr id="2052" name="Picture 4"/>
          <p:cNvPicPr>
            <a:picLocks noChangeAspect="1" noChangeArrowheads="1"/>
          </p:cNvPicPr>
          <p:nvPr/>
        </p:nvPicPr>
        <p:blipFill>
          <a:blip r:embed="rId7"/>
          <a:srcRect/>
          <a:stretch>
            <a:fillRect/>
          </a:stretch>
        </p:blipFill>
        <p:spPr bwMode="auto">
          <a:xfrm>
            <a:off x="192860" y="5053016"/>
            <a:ext cx="12596084" cy="538164"/>
          </a:xfrm>
          <a:prstGeom prst="rect">
            <a:avLst/>
          </a:prstGeom>
          <a:noFill/>
          <a:ln w="9525">
            <a:noFill/>
            <a:miter lim="800000"/>
            <a:headEnd/>
            <a:tailEnd/>
          </a:ln>
          <a:effectLst/>
        </p:spPr>
      </p:pic>
      <p:sp>
        <p:nvSpPr>
          <p:cNvPr id="37" name="TextBox 36"/>
          <p:cNvSpPr txBox="1"/>
          <p:nvPr/>
        </p:nvSpPr>
        <p:spPr>
          <a:xfrm>
            <a:off x="215856" y="4291648"/>
            <a:ext cx="4786346"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kumimoji="0" lang="en-US" altLang="zh-CN" sz="3600" b="0" i="0" u="none" strike="noStrike" cap="none" spc="0" normalizeH="0" baseline="0" dirty="0" smtClean="0">
                <a:ln>
                  <a:noFill/>
                </a:ln>
                <a:solidFill>
                  <a:srgbClr val="000000"/>
                </a:solidFill>
                <a:effectLst/>
                <a:uFillTx/>
                <a:latin typeface="+mj-lt"/>
                <a:ea typeface="+mj-ea"/>
                <a:cs typeface="+mj-cs"/>
                <a:sym typeface="Helvetica"/>
              </a:rPr>
              <a:t>vi server2.err</a:t>
            </a: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cxnSp>
        <p:nvCxnSpPr>
          <p:cNvPr id="39" name="直接箭头连接符 38"/>
          <p:cNvCxnSpPr/>
          <p:nvPr/>
        </p:nvCxnSpPr>
        <p:spPr>
          <a:xfrm rot="5400000">
            <a:off x="5537987" y="3698073"/>
            <a:ext cx="928694" cy="1588"/>
          </a:xfrm>
          <a:prstGeom prst="straightConnector1">
            <a:avLst/>
          </a:prstGeom>
          <a:noFill/>
          <a:ln w="25400" cap="flat">
            <a:solidFill>
              <a:schemeClr val="accent1"/>
            </a:solidFill>
            <a:prstDash val="solid"/>
            <a:round/>
            <a:tailEnd type="arrow"/>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cxnSp>
      <p:sp>
        <p:nvSpPr>
          <p:cNvPr id="40" name="矩形 39"/>
          <p:cNvSpPr/>
          <p:nvPr/>
        </p:nvSpPr>
        <p:spPr>
          <a:xfrm>
            <a:off x="3573442" y="4876800"/>
            <a:ext cx="9072626" cy="428628"/>
          </a:xfrm>
          <a:prstGeom prst="rect">
            <a:avLst/>
          </a:prstGeom>
          <a:noFill/>
          <a:ln w="25400" cap="flat">
            <a:solidFill>
              <a:srgbClr val="FF0000"/>
            </a:solid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a:ln>
                <a:noFill/>
              </a:ln>
              <a:solidFill>
                <a:srgbClr val="000000"/>
              </a:solidFill>
              <a:effectLst/>
              <a:uFillTx/>
              <a:latin typeface="+mj-lt"/>
              <a:ea typeface="+mj-ea"/>
              <a:cs typeface="+mj-cs"/>
              <a:sym typeface="Helvetica"/>
            </a:endParaRPr>
          </a:p>
        </p:txBody>
      </p:sp>
      <p:pic>
        <p:nvPicPr>
          <p:cNvPr id="2053" name="Picture 5"/>
          <p:cNvPicPr>
            <a:picLocks noChangeAspect="1" noChangeArrowheads="1"/>
          </p:cNvPicPr>
          <p:nvPr/>
        </p:nvPicPr>
        <p:blipFill>
          <a:blip r:embed="rId8"/>
          <a:srcRect/>
          <a:stretch>
            <a:fillRect/>
          </a:stretch>
        </p:blipFill>
        <p:spPr bwMode="auto">
          <a:xfrm>
            <a:off x="2573310" y="6448436"/>
            <a:ext cx="5719763" cy="747713"/>
          </a:xfrm>
          <a:prstGeom prst="rect">
            <a:avLst/>
          </a:prstGeom>
          <a:noFill/>
          <a:ln w="9525">
            <a:noFill/>
            <a:miter lim="800000"/>
            <a:headEnd/>
            <a:tailEnd/>
          </a:ln>
          <a:effectLst/>
        </p:spPr>
      </p:pic>
      <p:cxnSp>
        <p:nvCxnSpPr>
          <p:cNvPr id="43" name="直接箭头连接符 42"/>
          <p:cNvCxnSpPr/>
          <p:nvPr/>
        </p:nvCxnSpPr>
        <p:spPr>
          <a:xfrm rot="5400000">
            <a:off x="5537987" y="5984089"/>
            <a:ext cx="785818" cy="1588"/>
          </a:xfrm>
          <a:prstGeom prst="straightConnector1">
            <a:avLst/>
          </a:prstGeom>
          <a:noFill/>
          <a:ln w="25400" cap="flat">
            <a:solidFill>
              <a:schemeClr val="accent1"/>
            </a:solidFill>
            <a:prstDash val="solid"/>
            <a:round/>
            <a:tailEnd type="arrow"/>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cxnSp>
      <p:sp>
        <p:nvSpPr>
          <p:cNvPr id="44" name="椭圆 43"/>
          <p:cNvSpPr/>
          <p:nvPr/>
        </p:nvSpPr>
        <p:spPr>
          <a:xfrm>
            <a:off x="6859590" y="6376998"/>
            <a:ext cx="1428760" cy="857256"/>
          </a:xfrm>
          <a:prstGeom prst="ellipse">
            <a:avLst/>
          </a:prstGeom>
          <a:noFill/>
          <a:ln w="25400" cap="flat">
            <a:solidFill>
              <a:schemeClr val="accent1"/>
            </a:solid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a:ln>
                <a:noFill/>
              </a:ln>
              <a:solidFill>
                <a:srgbClr val="000000"/>
              </a:solidFill>
              <a:effectLst/>
              <a:uFillTx/>
              <a:latin typeface="+mj-lt"/>
              <a:ea typeface="+mj-ea"/>
              <a:cs typeface="+mj-cs"/>
              <a:sym typeface="Helvetica"/>
            </a:endParaRPr>
          </a:p>
        </p:txBody>
      </p:sp>
      <p:cxnSp>
        <p:nvCxnSpPr>
          <p:cNvPr id="46" name="直接箭头连接符 45"/>
          <p:cNvCxnSpPr/>
          <p:nvPr/>
        </p:nvCxnSpPr>
        <p:spPr>
          <a:xfrm>
            <a:off x="8359788" y="6805626"/>
            <a:ext cx="1500198" cy="1588"/>
          </a:xfrm>
          <a:prstGeom prst="straightConnector1">
            <a:avLst/>
          </a:prstGeom>
          <a:noFill/>
          <a:ln w="25400" cap="flat">
            <a:solidFill>
              <a:schemeClr val="accent1"/>
            </a:solidFill>
            <a:prstDash val="solid"/>
            <a:round/>
            <a:tailEnd type="arrow"/>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cxnSp>
      <p:sp>
        <p:nvSpPr>
          <p:cNvPr id="47" name="矩形 46"/>
          <p:cNvSpPr/>
          <p:nvPr/>
        </p:nvSpPr>
        <p:spPr>
          <a:xfrm>
            <a:off x="9859986" y="6476578"/>
            <a:ext cx="3000396" cy="471924"/>
          </a:xfrm>
          <a:prstGeom prst="rect">
            <a:avLst/>
          </a:prstGeom>
          <a:solidFill>
            <a:srgbClr val="FFFFFF"/>
          </a:solidFill>
          <a:ln w="25400" cap="flat">
            <a:solidFill>
              <a:schemeClr val="accent1"/>
            </a:solid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dirty="0" err="1" smtClean="0">
                <a:ln>
                  <a:noFill/>
                </a:ln>
                <a:solidFill>
                  <a:sysClr val="windowText" lastClr="000000"/>
                </a:solidFill>
                <a:effectLst/>
                <a:uFillTx/>
                <a:latin typeface="+mj-lt"/>
                <a:ea typeface="+mj-ea"/>
                <a:cs typeface="+mj-cs"/>
                <a:sym typeface="Helvetica"/>
              </a:rPr>
              <a:t>mysql</a:t>
            </a:r>
            <a:r>
              <a:rPr kumimoji="0" lang="en-US" altLang="zh-CN" sz="2400" b="0" i="0" u="none" strike="noStrike" cap="none" spc="0" normalizeH="0" baseline="0" dirty="0" smtClean="0">
                <a:ln>
                  <a:noFill/>
                </a:ln>
                <a:solidFill>
                  <a:sysClr val="windowText" lastClr="000000"/>
                </a:solidFill>
                <a:effectLst/>
                <a:uFillTx/>
                <a:latin typeface="+mj-lt"/>
                <a:ea typeface="+mj-ea"/>
                <a:cs typeface="+mj-cs"/>
                <a:sym typeface="Helvetica"/>
              </a:rPr>
              <a:t> </a:t>
            </a:r>
            <a:r>
              <a:rPr kumimoji="0" lang="zh-CN" altLang="en-US" sz="2400" b="0" i="0" u="none" strike="noStrike" cap="none" spc="0" normalizeH="0" baseline="0" dirty="0" smtClean="0">
                <a:ln>
                  <a:noFill/>
                </a:ln>
                <a:solidFill>
                  <a:sysClr val="windowText" lastClr="000000"/>
                </a:solidFill>
                <a:effectLst/>
                <a:uFillTx/>
                <a:latin typeface="+mj-lt"/>
                <a:ea typeface="+mj-ea"/>
                <a:cs typeface="+mj-cs"/>
                <a:sym typeface="Helvetica"/>
              </a:rPr>
              <a:t>数据目录</a:t>
            </a:r>
            <a:endParaRPr kumimoji="0" lang="zh-CN" altLang="en-US" sz="2400" b="0" i="0" u="none" strike="noStrike" cap="none" spc="0" normalizeH="0" baseline="0" dirty="0">
              <a:ln>
                <a:noFill/>
              </a:ln>
              <a:solidFill>
                <a:sysClr val="windowText" lastClr="000000"/>
              </a:solidFill>
              <a:effectLst/>
              <a:uFillTx/>
              <a:latin typeface="+mj-lt"/>
              <a:ea typeface="+mj-ea"/>
              <a:cs typeface="+mj-cs"/>
              <a:sym typeface="Helvetica"/>
            </a:endParaRPr>
          </a:p>
        </p:txBody>
      </p:sp>
      <p:sp>
        <p:nvSpPr>
          <p:cNvPr id="48" name="圆角矩形 47"/>
          <p:cNvSpPr/>
          <p:nvPr/>
        </p:nvSpPr>
        <p:spPr>
          <a:xfrm>
            <a:off x="3859194" y="6662750"/>
            <a:ext cx="1214446" cy="285752"/>
          </a:xfrm>
          <a:prstGeom prst="roundRect">
            <a:avLst/>
          </a:prstGeom>
          <a:noFill/>
          <a:ln w="25400" cap="flat">
            <a:solidFill>
              <a:schemeClr val="accent1"/>
            </a:solid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a:ln>
                <a:noFill/>
              </a:ln>
              <a:solidFill>
                <a:srgbClr val="000000"/>
              </a:solidFill>
              <a:effectLst/>
              <a:uFillTx/>
              <a:latin typeface="+mj-lt"/>
              <a:ea typeface="+mj-ea"/>
              <a:cs typeface="+mj-cs"/>
              <a:sym typeface="Helvetica"/>
            </a:endParaRPr>
          </a:p>
        </p:txBody>
      </p:sp>
      <p:cxnSp>
        <p:nvCxnSpPr>
          <p:cNvPr id="50" name="直接箭头连接符 49"/>
          <p:cNvCxnSpPr/>
          <p:nvPr/>
        </p:nvCxnSpPr>
        <p:spPr>
          <a:xfrm rot="5400000">
            <a:off x="5573706" y="7520006"/>
            <a:ext cx="571504" cy="1588"/>
          </a:xfrm>
          <a:prstGeom prst="straightConnector1">
            <a:avLst/>
          </a:prstGeom>
          <a:noFill/>
          <a:ln w="25400" cap="flat">
            <a:solidFill>
              <a:schemeClr val="accent1"/>
            </a:solidFill>
            <a:prstDash val="solid"/>
            <a:round/>
            <a:tailEnd type="arrow"/>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cxnSp>
      <p:sp>
        <p:nvSpPr>
          <p:cNvPr id="51" name="矩形 50"/>
          <p:cNvSpPr/>
          <p:nvPr/>
        </p:nvSpPr>
        <p:spPr>
          <a:xfrm>
            <a:off x="3359128" y="7948634"/>
            <a:ext cx="5429288" cy="656590"/>
          </a:xfrm>
          <a:prstGeom prst="rect">
            <a:avLst/>
          </a:prstGeom>
          <a:solidFill>
            <a:srgbClr val="FFFFFF"/>
          </a:solidFill>
          <a:ln w="25400" cap="flat">
            <a:solidFill>
              <a:schemeClr val="accent1"/>
            </a:solid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dirty="0" smtClean="0">
                <a:ln>
                  <a:noFill/>
                </a:ln>
                <a:solidFill>
                  <a:sysClr val="windowText" lastClr="000000"/>
                </a:solidFill>
                <a:effectLst/>
                <a:uFillTx/>
                <a:latin typeface="+mj-lt"/>
                <a:ea typeface="+mj-ea"/>
                <a:cs typeface="+mj-cs"/>
                <a:sym typeface="Helvetica"/>
              </a:rPr>
              <a:t>怎么解决？？</a:t>
            </a:r>
            <a:endParaRPr kumimoji="0" lang="zh-CN" altLang="en-US" sz="3600" b="0" i="0" u="none" strike="noStrike" cap="none" spc="0" normalizeH="0" baseline="0" dirty="0">
              <a:ln>
                <a:noFill/>
              </a:ln>
              <a:solidFill>
                <a:sysClr val="windowText" lastClr="000000"/>
              </a:solidFill>
              <a:effectLst/>
              <a:uFillTx/>
              <a:latin typeface="+mj-lt"/>
              <a:ea typeface="+mj-ea"/>
              <a:cs typeface="+mj-cs"/>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23346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5950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kumimoji="0" lang="en-US" altLang="zh-CN" sz="3200" b="0" i="0" u="none" strike="noStrike" cap="none" spc="0" normalizeH="0" baseline="0" dirty="0" err="1" smtClean="0">
                <a:ln>
                  <a:noFill/>
                </a:ln>
                <a:solidFill>
                  <a:srgbClr val="000000"/>
                </a:solidFill>
                <a:effectLst/>
                <a:uFillTx/>
                <a:latin typeface="+mj-lt"/>
                <a:ea typeface="+mj-ea"/>
                <a:cs typeface="+mj-cs"/>
                <a:sym typeface="Helvetica"/>
              </a:rPr>
              <a:t>MySQL</a:t>
            </a:r>
            <a:r>
              <a:rPr kumimoji="0" lang="zh-CN" altLang="en-US" sz="3200" b="0" i="0" u="none" strike="noStrike" cap="none" spc="0" normalizeH="0" baseline="0" dirty="0" smtClean="0">
                <a:ln>
                  <a:noFill/>
                </a:ln>
                <a:solidFill>
                  <a:srgbClr val="000000"/>
                </a:solidFill>
                <a:effectLst/>
                <a:uFillTx/>
                <a:latin typeface="+mj-lt"/>
                <a:ea typeface="+mj-ea"/>
                <a:cs typeface="+mj-cs"/>
                <a:sym typeface="Helvetica"/>
              </a:rPr>
              <a:t>的初始化配置文件（</a:t>
            </a:r>
            <a:r>
              <a:rPr kumimoji="0" lang="en-US" altLang="zh-CN" sz="3200" b="0" i="0" u="none" strike="noStrike" cap="none" spc="0" normalizeH="0" baseline="0" dirty="0" smtClean="0">
                <a:ln>
                  <a:noFill/>
                </a:ln>
                <a:solidFill>
                  <a:srgbClr val="000000"/>
                </a:solidFill>
                <a:effectLst/>
                <a:uFillTx/>
                <a:latin typeface="+mj-lt"/>
                <a:ea typeface="+mj-ea"/>
                <a:cs typeface="+mj-cs"/>
                <a:sym typeface="Helvetica"/>
              </a:rPr>
              <a:t>1</a:t>
            </a:r>
            <a:r>
              <a:rPr kumimoji="0" lang="zh-CN" altLang="en-US" sz="3200" b="0" i="0" u="none" strike="noStrike" cap="none" spc="0" normalizeH="0" baseline="0" dirty="0" smtClean="0">
                <a:ln>
                  <a:noFill/>
                </a:ln>
                <a:solidFill>
                  <a:srgbClr val="000000"/>
                </a:solidFill>
                <a:effectLst/>
                <a:uFillTx/>
                <a:latin typeface="+mj-lt"/>
                <a:ea typeface="+mj-ea"/>
                <a:cs typeface="+mj-cs"/>
                <a:sym typeface="Helvetica"/>
              </a:rPr>
              <a:t>）</a:t>
            </a:r>
            <a:r>
              <a:rPr kumimoji="0" lang="en-US" altLang="zh-CN" sz="3200" b="0" i="0" u="none" strike="noStrike" cap="none" spc="0" normalizeH="0" baseline="0" dirty="0" smtClean="0">
                <a:ln>
                  <a:noFill/>
                </a:ln>
                <a:solidFill>
                  <a:srgbClr val="000000"/>
                </a:solidFill>
                <a:effectLst/>
                <a:uFillTx/>
                <a:latin typeface="+mj-lt"/>
                <a:ea typeface="+mj-ea"/>
                <a:cs typeface="+mj-cs"/>
                <a:sym typeface="Helvetica"/>
              </a:rPr>
              <a:t>——</a:t>
            </a:r>
            <a:r>
              <a:rPr kumimoji="0" lang="zh-CN" altLang="en-US" sz="3200" b="0" i="0" u="none" strike="noStrike" cap="none" spc="0" normalizeH="0" baseline="0" dirty="0" smtClean="0">
                <a:ln>
                  <a:noFill/>
                </a:ln>
                <a:solidFill>
                  <a:srgbClr val="000000"/>
                </a:solidFill>
                <a:effectLst/>
                <a:uFillTx/>
                <a:latin typeface="+mj-lt"/>
                <a:ea typeface="+mj-ea"/>
                <a:cs typeface="+mj-cs"/>
                <a:sym typeface="Helvetica"/>
              </a:rPr>
              <a:t>作用</a:t>
            </a:r>
            <a:endParaRPr kumimoji="0" lang="zh-CN" altLang="en-US" sz="3200" b="0" i="0" u="none" strike="noStrike" cap="none" spc="0" normalizeH="0" baseline="0" dirty="0">
              <a:ln>
                <a:noFill/>
              </a:ln>
              <a:solidFill>
                <a:srgbClr val="000000"/>
              </a:solidFill>
              <a:effectLst/>
              <a:uFillTx/>
              <a:latin typeface="+mj-lt"/>
              <a:ea typeface="+mj-ea"/>
              <a:cs typeface="+mj-cs"/>
              <a:sym typeface="Helvetica"/>
            </a:endParaRPr>
          </a:p>
        </p:txBody>
      </p:sp>
      <p:pic>
        <p:nvPicPr>
          <p:cNvPr id="34" name="Picture 2"/>
          <p:cNvPicPr>
            <a:picLocks noChangeAspect="1" noChangeArrowheads="1"/>
          </p:cNvPicPr>
          <p:nvPr/>
        </p:nvPicPr>
        <p:blipFill>
          <a:blip r:embed="rId5"/>
          <a:srcRect/>
          <a:stretch>
            <a:fillRect/>
          </a:stretch>
        </p:blipFill>
        <p:spPr bwMode="auto">
          <a:xfrm>
            <a:off x="368131" y="1662090"/>
            <a:ext cx="11920747" cy="2428892"/>
          </a:xfrm>
          <a:prstGeom prst="rect">
            <a:avLst/>
          </a:prstGeom>
          <a:noFill/>
          <a:ln w="9525">
            <a:noFill/>
            <a:miter lim="800000"/>
            <a:headEnd/>
            <a:tailEnd/>
          </a:ln>
          <a:effectLst/>
        </p:spPr>
      </p:pic>
      <p:sp>
        <p:nvSpPr>
          <p:cNvPr id="43" name="矩形 42"/>
          <p:cNvSpPr/>
          <p:nvPr/>
        </p:nvSpPr>
        <p:spPr>
          <a:xfrm>
            <a:off x="1542" y="5475033"/>
            <a:ext cx="13001716" cy="3118803"/>
          </a:xfrm>
          <a:prstGeom prst="rect">
            <a:avLst/>
          </a:prstGeom>
          <a:solidFill>
            <a:srgbClr val="FFFFFF"/>
          </a:solidFill>
          <a:ln w="25400" cap="flat">
            <a:solidFill>
              <a:schemeClr val="accent1"/>
            </a:solid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pPr>
            <a:r>
              <a:rPr lang="zh-CN" altLang="en-US" sz="2800" b="1" dirty="0" smtClean="0">
                <a:solidFill>
                  <a:schemeClr val="tx1"/>
                </a:solidFill>
                <a:latin typeface="+mn-lt"/>
                <a:ea typeface="黑体" pitchFamily="2" charset="-122"/>
              </a:rPr>
              <a:t>我要启动实例！</a:t>
            </a:r>
            <a:endParaRPr lang="en-US" altLang="zh-CN" sz="2800" b="1" dirty="0" smtClean="0">
              <a:solidFill>
                <a:schemeClr val="tx1"/>
              </a:solidFill>
              <a:latin typeface="+mn-lt"/>
              <a:ea typeface="黑体" pitchFamily="2" charset="-122"/>
            </a:endParaRPr>
          </a:p>
          <a:p>
            <a:pPr marL="0" marR="0" indent="0" algn="l" defTabSz="584200" rtl="0" fontAlgn="auto" latinLnBrk="0" hangingPunct="0">
              <a:lnSpc>
                <a:spcPct val="100000"/>
              </a:lnSpc>
              <a:spcBef>
                <a:spcPts val="0"/>
              </a:spcBef>
              <a:spcAft>
                <a:spcPts val="0"/>
              </a:spcAft>
              <a:buClrTx/>
              <a:buSzTx/>
              <a:buFontTx/>
              <a:buNone/>
            </a:pPr>
            <a:r>
              <a:rPr lang="en-US" altLang="zh-CN" sz="2800" b="1" dirty="0" smtClean="0">
                <a:solidFill>
                  <a:schemeClr val="tx1"/>
                </a:solidFill>
                <a:latin typeface="+mn-lt"/>
                <a:ea typeface="黑体" pitchFamily="2" charset="-122"/>
              </a:rPr>
              <a:t>1</a:t>
            </a:r>
            <a:r>
              <a:rPr lang="zh-CN" altLang="en-US" sz="2800" b="1" dirty="0" smtClean="0">
                <a:solidFill>
                  <a:schemeClr val="tx1"/>
                </a:solidFill>
                <a:latin typeface="+mn-lt"/>
                <a:ea typeface="黑体" pitchFamily="2" charset="-122"/>
              </a:rPr>
              <a:t>、但是我不知道我的程序在哪？</a:t>
            </a:r>
            <a:endParaRPr lang="en-US" altLang="zh-CN" sz="2800" b="1" dirty="0" smtClean="0">
              <a:solidFill>
                <a:schemeClr val="tx1"/>
              </a:solidFill>
              <a:latin typeface="+mn-lt"/>
              <a:ea typeface="黑体" pitchFamily="2" charset="-122"/>
            </a:endParaRPr>
          </a:p>
          <a:p>
            <a:pPr marL="0" marR="0" indent="0" algn="l" defTabSz="584200" rtl="0" fontAlgn="auto" latinLnBrk="0" hangingPunct="0">
              <a:lnSpc>
                <a:spcPct val="100000"/>
              </a:lnSpc>
              <a:spcBef>
                <a:spcPts val="0"/>
              </a:spcBef>
              <a:spcAft>
                <a:spcPts val="0"/>
              </a:spcAft>
              <a:buClrTx/>
              <a:buSzTx/>
              <a:buFontTx/>
              <a:buNone/>
            </a:pPr>
            <a:r>
              <a:rPr lang="en-US" altLang="zh-CN" sz="2800" b="1" dirty="0" smtClean="0">
                <a:solidFill>
                  <a:schemeClr val="tx1"/>
                </a:solidFill>
                <a:latin typeface="+mn-lt"/>
                <a:ea typeface="黑体" pitchFamily="2" charset="-122"/>
                <a:sym typeface="Arial" charset="0"/>
              </a:rPr>
              <a:t>2</a:t>
            </a:r>
            <a:r>
              <a:rPr lang="zh-CN" altLang="en-US" sz="2800" b="1" dirty="0" smtClean="0">
                <a:solidFill>
                  <a:schemeClr val="tx1"/>
                </a:solidFill>
                <a:latin typeface="+mn-lt"/>
                <a:ea typeface="黑体" pitchFamily="2" charset="-122"/>
                <a:sym typeface="Arial" charset="0"/>
              </a:rPr>
              <a:t>、我也不知道我将来启动后去哪找数据？</a:t>
            </a:r>
            <a:endParaRPr lang="en-US" altLang="zh-CN" sz="2800" b="1" dirty="0" smtClean="0">
              <a:solidFill>
                <a:schemeClr val="tx1"/>
              </a:solidFill>
              <a:latin typeface="+mn-lt"/>
              <a:ea typeface="黑体" pitchFamily="2" charset="-122"/>
              <a:sym typeface="Arial" charset="0"/>
            </a:endParaRPr>
          </a:p>
          <a:p>
            <a:pPr marL="0" marR="0" indent="0" algn="l" defTabSz="584200" rtl="0" fontAlgn="auto" latinLnBrk="0" hangingPunct="0">
              <a:lnSpc>
                <a:spcPct val="100000"/>
              </a:lnSpc>
              <a:spcBef>
                <a:spcPts val="0"/>
              </a:spcBef>
              <a:spcAft>
                <a:spcPts val="0"/>
              </a:spcAft>
              <a:buClrTx/>
              <a:buSzTx/>
              <a:buFontTx/>
              <a:buNone/>
            </a:pPr>
            <a:r>
              <a:rPr lang="en-US" altLang="zh-CN" sz="2800" b="1" dirty="0" smtClean="0">
                <a:solidFill>
                  <a:schemeClr val="tx1"/>
                </a:solidFill>
                <a:latin typeface="+mn-lt"/>
                <a:ea typeface="黑体" pitchFamily="2" charset="-122"/>
              </a:rPr>
              <a:t>3</a:t>
            </a:r>
            <a:r>
              <a:rPr lang="zh-CN" altLang="en-US" sz="2800" b="1" dirty="0" smtClean="0">
                <a:solidFill>
                  <a:schemeClr val="tx1"/>
                </a:solidFill>
                <a:latin typeface="+mn-lt"/>
                <a:ea typeface="黑体" pitchFamily="2" charset="-122"/>
              </a:rPr>
              <a:t>、我还想知道将来我启动的时候状态信息和错误信息放哪？</a:t>
            </a:r>
            <a:endParaRPr lang="en-US" altLang="zh-CN" sz="2800" b="1" dirty="0" smtClean="0">
              <a:solidFill>
                <a:schemeClr val="tx1"/>
              </a:solidFill>
              <a:latin typeface="+mn-lt"/>
              <a:ea typeface="黑体" pitchFamily="2" charset="-122"/>
            </a:endParaRPr>
          </a:p>
          <a:p>
            <a:pPr marL="0" marR="0" indent="0" algn="l" defTabSz="584200" rtl="0" fontAlgn="auto" latinLnBrk="0" hangingPunct="0">
              <a:lnSpc>
                <a:spcPct val="100000"/>
              </a:lnSpc>
              <a:spcBef>
                <a:spcPts val="0"/>
              </a:spcBef>
              <a:spcAft>
                <a:spcPts val="0"/>
              </a:spcAft>
              <a:buClrTx/>
              <a:buSzTx/>
              <a:buFontTx/>
              <a:buNone/>
            </a:pPr>
            <a:r>
              <a:rPr lang="en-US" altLang="zh-CN" sz="2800" b="1" dirty="0" smtClean="0">
                <a:solidFill>
                  <a:schemeClr val="tx1"/>
                </a:solidFill>
                <a:latin typeface="+mn-lt"/>
                <a:ea typeface="黑体" pitchFamily="2" charset="-122"/>
                <a:sym typeface="Arial" charset="0"/>
              </a:rPr>
              <a:t>4</a:t>
            </a:r>
            <a:r>
              <a:rPr lang="zh-CN" altLang="en-US" sz="2800" b="1" dirty="0" smtClean="0">
                <a:solidFill>
                  <a:schemeClr val="tx1"/>
                </a:solidFill>
                <a:latin typeface="+mn-lt"/>
                <a:ea typeface="黑体" pitchFamily="2" charset="-122"/>
                <a:sym typeface="Arial" charset="0"/>
              </a:rPr>
              <a:t>、我启动的时候你们给我了多少内存？</a:t>
            </a:r>
            <a:endParaRPr lang="en-US" altLang="zh-CN" sz="2800" b="1" dirty="0" smtClean="0">
              <a:solidFill>
                <a:schemeClr val="tx1"/>
              </a:solidFill>
              <a:latin typeface="+mn-lt"/>
              <a:ea typeface="黑体" pitchFamily="2" charset="-122"/>
              <a:sym typeface="Arial" charset="0"/>
            </a:endParaRPr>
          </a:p>
          <a:p>
            <a:pPr marL="0" marR="0" indent="0" algn="l" defTabSz="584200" rtl="0" fontAlgn="auto" latinLnBrk="0" hangingPunct="0">
              <a:lnSpc>
                <a:spcPct val="100000"/>
              </a:lnSpc>
              <a:spcBef>
                <a:spcPts val="0"/>
              </a:spcBef>
              <a:spcAft>
                <a:spcPts val="0"/>
              </a:spcAft>
              <a:buClrTx/>
              <a:buSzTx/>
              <a:buFontTx/>
              <a:buNone/>
            </a:pPr>
            <a:r>
              <a:rPr lang="en-US" altLang="zh-CN" sz="2800" b="1" dirty="0" smtClean="0">
                <a:solidFill>
                  <a:schemeClr val="tx1"/>
                </a:solidFill>
                <a:latin typeface="+mn-lt"/>
                <a:ea typeface="黑体" pitchFamily="2" charset="-122"/>
                <a:sym typeface="Arial" charset="0"/>
              </a:rPr>
              <a:t>…</a:t>
            </a:r>
          </a:p>
          <a:p>
            <a:pPr marL="0" marR="0" indent="0" algn="l" defTabSz="584200" rtl="0" fontAlgn="auto" latinLnBrk="0" hangingPunct="0">
              <a:lnSpc>
                <a:spcPct val="100000"/>
              </a:lnSpc>
              <a:spcBef>
                <a:spcPts val="0"/>
              </a:spcBef>
              <a:spcAft>
                <a:spcPts val="0"/>
              </a:spcAft>
              <a:buClrTx/>
              <a:buSzTx/>
              <a:buFontTx/>
              <a:buNone/>
            </a:pPr>
            <a:r>
              <a:rPr lang="en-US" altLang="zh-CN" sz="2800" b="1" dirty="0" smtClean="0">
                <a:solidFill>
                  <a:schemeClr val="tx1"/>
                </a:solidFill>
                <a:latin typeface="+mn-lt"/>
                <a:ea typeface="黑体" pitchFamily="2" charset="-122"/>
                <a:sym typeface="Arial" charset="0"/>
              </a:rPr>
              <a:t>n</a:t>
            </a:r>
            <a:r>
              <a:rPr lang="zh-CN" altLang="en-US" sz="2800" b="1" dirty="0" smtClean="0">
                <a:solidFill>
                  <a:schemeClr val="tx1"/>
                </a:solidFill>
                <a:latin typeface="+mn-lt"/>
                <a:ea typeface="黑体" pitchFamily="2" charset="-122"/>
              </a:rPr>
              <a:t>、我还有很多问题需要你们在启动前告诉我。。。。</a:t>
            </a:r>
            <a:endParaRPr lang="zh-CN" altLang="en-US" sz="2800" b="1" dirty="0">
              <a:solidFill>
                <a:schemeClr val="tx1"/>
              </a:solidFill>
              <a:latin typeface="+mn-lt"/>
              <a:ea typeface="黑体" pitchFamily="2" charset="-122"/>
            </a:endParaRPr>
          </a:p>
        </p:txBody>
      </p:sp>
      <p:sp>
        <p:nvSpPr>
          <p:cNvPr id="47" name="下箭头 46"/>
          <p:cNvSpPr/>
          <p:nvPr/>
        </p:nvSpPr>
        <p:spPr>
          <a:xfrm>
            <a:off x="4359260" y="4090982"/>
            <a:ext cx="285752" cy="1214446"/>
          </a:xfrm>
          <a:prstGeom prst="downArrow">
            <a:avLst/>
          </a:prstGeom>
          <a:solidFill>
            <a:srgbClr val="00B050"/>
          </a:solidFill>
          <a:ln w="25400" cap="flat">
            <a:solidFill>
              <a:schemeClr val="accent1"/>
            </a:solid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a:ln>
                <a:noFill/>
              </a:ln>
              <a:solidFill>
                <a:srgbClr val="000000"/>
              </a:solidFill>
              <a:effectLst/>
              <a:uFillTx/>
              <a:latin typeface="+mj-lt"/>
              <a:ea typeface="+mj-ea"/>
              <a:cs typeface="+mj-cs"/>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23346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53347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kumimoji="0" lang="en-US" altLang="zh-CN" sz="2800" b="0" i="0" u="none" strike="noStrike" cap="none" spc="0" normalizeH="0" baseline="0" dirty="0" err="1" smtClean="0">
                <a:ln>
                  <a:noFill/>
                </a:ln>
                <a:solidFill>
                  <a:srgbClr val="000000"/>
                </a:solidFill>
                <a:effectLst/>
                <a:uFillTx/>
                <a:latin typeface="+mj-lt"/>
                <a:ea typeface="+mj-ea"/>
                <a:cs typeface="+mj-cs"/>
                <a:sym typeface="Helvetica"/>
              </a:rPr>
              <a:t>MySQL</a:t>
            </a:r>
            <a:r>
              <a:rPr kumimoji="0" lang="zh-CN" altLang="en-US" sz="2800" b="0" i="0" u="none" strike="noStrike" cap="none" spc="0" normalizeH="0" baseline="0" dirty="0" smtClean="0">
                <a:ln>
                  <a:noFill/>
                </a:ln>
                <a:solidFill>
                  <a:srgbClr val="000000"/>
                </a:solidFill>
                <a:effectLst/>
                <a:uFillTx/>
                <a:latin typeface="+mj-lt"/>
                <a:ea typeface="+mj-ea"/>
                <a:cs typeface="+mj-cs"/>
                <a:sym typeface="Helvetica"/>
              </a:rPr>
              <a:t>的初始化配置文件（</a:t>
            </a:r>
            <a:r>
              <a:rPr kumimoji="0" lang="en-US" altLang="zh-CN" sz="2800" b="0" i="0" u="none" strike="noStrike" cap="none" spc="0" normalizeH="0" baseline="0" dirty="0" smtClean="0">
                <a:ln>
                  <a:noFill/>
                </a:ln>
                <a:solidFill>
                  <a:srgbClr val="000000"/>
                </a:solidFill>
                <a:effectLst/>
                <a:uFillTx/>
                <a:latin typeface="+mj-lt"/>
                <a:ea typeface="+mj-ea"/>
                <a:cs typeface="+mj-cs"/>
                <a:sym typeface="Helvetica"/>
              </a:rPr>
              <a:t>1.2</a:t>
            </a:r>
            <a:r>
              <a:rPr kumimoji="0" lang="zh-CN" altLang="en-US" sz="2800" b="0" i="0" u="none" strike="noStrike" cap="none" spc="0" normalizeH="0" baseline="0" dirty="0" smtClean="0">
                <a:ln>
                  <a:noFill/>
                </a:ln>
                <a:solidFill>
                  <a:srgbClr val="000000"/>
                </a:solidFill>
                <a:effectLst/>
                <a:uFillTx/>
                <a:latin typeface="+mj-lt"/>
                <a:ea typeface="+mj-ea"/>
                <a:cs typeface="+mj-cs"/>
                <a:sym typeface="Helvetica"/>
              </a:rPr>
              <a:t>）</a:t>
            </a:r>
            <a:r>
              <a:rPr lang="en-US" altLang="zh-CN" sz="2800" dirty="0" smtClean="0"/>
              <a:t>——</a:t>
            </a:r>
            <a:r>
              <a:rPr kumimoji="0" lang="zh-CN" altLang="en-US" sz="2800" b="0" i="0" u="none" strike="noStrike" cap="none" spc="0" normalizeH="0" baseline="0" dirty="0" smtClean="0">
                <a:ln>
                  <a:noFill/>
                </a:ln>
                <a:solidFill>
                  <a:srgbClr val="000000"/>
                </a:solidFill>
                <a:effectLst/>
                <a:uFillTx/>
                <a:latin typeface="+mj-lt"/>
                <a:ea typeface="+mj-ea"/>
                <a:cs typeface="+mj-cs"/>
                <a:sym typeface="Helvetica"/>
              </a:rPr>
              <a:t>以上问题怎么解决？</a:t>
            </a:r>
            <a:endParaRPr kumimoji="0" lang="zh-CN" altLang="en-US" sz="2800" b="0" i="0" u="none" strike="noStrike" cap="none" spc="0" normalizeH="0" baseline="0" dirty="0">
              <a:ln>
                <a:noFill/>
              </a:ln>
              <a:solidFill>
                <a:srgbClr val="000000"/>
              </a:solidFill>
              <a:effectLst/>
              <a:uFillTx/>
              <a:latin typeface="+mj-lt"/>
              <a:ea typeface="+mj-ea"/>
              <a:cs typeface="+mj-cs"/>
              <a:sym typeface="Helvetica"/>
            </a:endParaRPr>
          </a:p>
        </p:txBody>
      </p:sp>
      <p:pic>
        <p:nvPicPr>
          <p:cNvPr id="5122" name="Picture 2"/>
          <p:cNvPicPr>
            <a:picLocks noChangeAspect="1" noChangeArrowheads="1"/>
          </p:cNvPicPr>
          <p:nvPr/>
        </p:nvPicPr>
        <p:blipFill>
          <a:blip r:embed="rId5"/>
          <a:srcRect/>
          <a:stretch>
            <a:fillRect/>
          </a:stretch>
        </p:blipFill>
        <p:spPr bwMode="auto">
          <a:xfrm>
            <a:off x="1144550" y="1804967"/>
            <a:ext cx="9012108" cy="6778674"/>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3770</TotalTime>
  <Words>815</Words>
  <Application>WPS 演示</Application>
  <PresentationFormat>自定义</PresentationFormat>
  <Paragraphs>230</Paragraphs>
  <Slides>22</Slides>
  <Notes>4</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White</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guo</cp:lastModifiedBy>
  <cp:revision>481</cp:revision>
  <dcterms:created xsi:type="dcterms:W3CDTF">2017-06-12T02:51:00Z</dcterms:created>
  <dcterms:modified xsi:type="dcterms:W3CDTF">2017-12-22T09:44:26Z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