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70" r:id="rId4"/>
    <p:sldId id="271" r:id="rId5"/>
    <p:sldId id="272" r:id="rId6"/>
    <p:sldId id="273" r:id="rId7"/>
    <p:sldId id="276" r:id="rId8"/>
    <p:sldId id="286" r:id="rId9"/>
    <p:sldId id="274" r:id="rId10"/>
    <p:sldId id="277" r:id="rId11"/>
    <p:sldId id="278" r:id="rId12"/>
    <p:sldId id="289" r:id="rId13"/>
    <p:sldId id="290" r:id="rId14"/>
    <p:sldId id="279" r:id="rId15"/>
    <p:sldId id="275" r:id="rId16"/>
    <p:sldId id="292" r:id="rId17"/>
    <p:sldId id="280" r:id="rId18"/>
    <p:sldId id="293" r:id="rId19"/>
    <p:sldId id="281" r:id="rId20"/>
    <p:sldId id="282" r:id="rId21"/>
    <p:sldId id="284" r:id="rId22"/>
    <p:sldId id="294" r:id="rId23"/>
    <p:sldId id="283" r:id="rId24"/>
    <p:sldId id="285" r:id="rId25"/>
    <p:sldId id="296" r:id="rId26"/>
    <p:sldId id="298" r:id="rId27"/>
    <p:sldId id="297" r:id="rId28"/>
    <p:sldId id="299" r:id="rId29"/>
    <p:sldId id="300" r:id="rId30"/>
    <p:sldId id="258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5826" autoAdjust="0"/>
  </p:normalViewPr>
  <p:slideViewPr>
    <p:cSldViewPr>
      <p:cViewPr>
        <p:scale>
          <a:sx n="50" d="100"/>
          <a:sy n="50" d="100"/>
        </p:scale>
        <p:origin x="-1119" y="-177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perror</a:t>
            </a:r>
            <a:r>
              <a:rPr lang="zh-CN" altLang="en-US" dirty="0" smtClean="0"/>
              <a:t>命令？</a:t>
            </a:r>
            <a:endParaRPr lang="en-US" altLang="zh-CN" dirty="0" smtClean="0"/>
          </a:p>
          <a:p>
            <a:r>
              <a:rPr lang="en-US" altLang="zh-CN" dirty="0" smtClean="0"/>
              <a:t>[root@server2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]# </a:t>
            </a:r>
            <a:r>
              <a:rPr lang="en-US" altLang="zh-CN" dirty="0" err="1" smtClean="0"/>
              <a:t>perror</a:t>
            </a:r>
            <a:r>
              <a:rPr lang="en-US" altLang="zh-CN" dirty="0" smtClean="0"/>
              <a:t> 126 127 132 134 135 136 141 144 145</a:t>
            </a:r>
          </a:p>
          <a:p>
            <a:r>
              <a:rPr lang="en-US" altLang="zh-CN" dirty="0" smtClean="0"/>
              <a:t>OS error code 126:  Required key not available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126: Index file is crashed</a:t>
            </a:r>
          </a:p>
          <a:p>
            <a:r>
              <a:rPr lang="en-US" altLang="zh-CN" dirty="0" smtClean="0"/>
              <a:t>OS error code 127:  Key has expired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127: Record file is crashed</a:t>
            </a:r>
          </a:p>
          <a:p>
            <a:r>
              <a:rPr lang="en-US" altLang="zh-CN" dirty="0" smtClean="0"/>
              <a:t>OS error code 132:  Operation not possible due to RF-kill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132: Old database file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134: Record was already deleted (or record file crashed)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135: No more room in record file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136: No more room in index file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141: Duplicate unique key or constraint on write or update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144: Table is crashed and last repair failed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error code 145: Table was marked as crashed and should be repaired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生产例子：</a:t>
            </a:r>
            <a:endParaRPr lang="en-US" altLang="zh-CN" dirty="0" smtClean="0"/>
          </a:p>
          <a:p>
            <a:r>
              <a:rPr lang="en-US" altLang="zh-CN" dirty="0" smtClean="0"/>
              <a:t>CREATE TABLE `</a:t>
            </a:r>
            <a:r>
              <a:rPr lang="en-US" altLang="zh-CN" dirty="0" err="1" smtClean="0"/>
              <a:t>subject_comment_manager</a:t>
            </a:r>
            <a:r>
              <a:rPr lang="en-US" altLang="zh-CN" dirty="0" smtClean="0"/>
              <a:t>` (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subject_comment_manager_id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bigint</a:t>
            </a:r>
            <a:r>
              <a:rPr lang="en-US" altLang="zh-CN" dirty="0" smtClean="0"/>
              <a:t>(12) NOT NULL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 COMMENT '</a:t>
            </a:r>
            <a:r>
              <a:rPr lang="zh-CN" altLang="en-US" dirty="0" smtClean="0"/>
              <a:t>主键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subject_type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tinyint</a:t>
            </a:r>
            <a:r>
              <a:rPr lang="en-US" altLang="zh-CN" dirty="0" smtClean="0"/>
              <a:t>(2) NOT NULL COMMENT '</a:t>
            </a:r>
            <a:r>
              <a:rPr lang="zh-CN" altLang="en-US" dirty="0" smtClean="0"/>
              <a:t>素材类型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subject_primary_key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(255) NOT NULL COMMENT '</a:t>
            </a:r>
            <a:r>
              <a:rPr lang="zh-CN" altLang="en-US" dirty="0" smtClean="0"/>
              <a:t>素材的主键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subject_title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(255) NOT NULL COMMENT '</a:t>
            </a:r>
            <a:r>
              <a:rPr lang="zh-CN" altLang="en-US" dirty="0" smtClean="0"/>
              <a:t>素材的名称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edit_user_nick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(64) default NULL COMMENT '</a:t>
            </a:r>
            <a:r>
              <a:rPr lang="zh-CN" altLang="en-US" dirty="0" smtClean="0"/>
              <a:t>修改人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edit_user_time</a:t>
            </a:r>
            <a:r>
              <a:rPr lang="en-US" altLang="zh-CN" dirty="0" smtClean="0"/>
              <a:t>` timestamp NULL default NULL COMMENT '</a:t>
            </a:r>
            <a:r>
              <a:rPr lang="zh-CN" altLang="en-US" dirty="0" smtClean="0"/>
              <a:t>修改时间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</a:t>
            </a:r>
            <a:r>
              <a:rPr lang="en-US" altLang="zh-CN" dirty="0" err="1" smtClean="0"/>
              <a:t>edit_comment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(255) default NULL COMMENT '</a:t>
            </a:r>
            <a:r>
              <a:rPr lang="zh-CN" altLang="en-US" dirty="0" smtClean="0"/>
              <a:t>修改的理由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`state` </a:t>
            </a:r>
            <a:r>
              <a:rPr lang="en-US" altLang="zh-CN" dirty="0" err="1" smtClean="0"/>
              <a:t>tinyint</a:t>
            </a:r>
            <a:r>
              <a:rPr lang="en-US" altLang="zh-CN" dirty="0" smtClean="0"/>
              <a:t>(1) NOT NULL default '1' COMMENT '0</a:t>
            </a:r>
            <a:r>
              <a:rPr lang="zh-CN" altLang="en-US" dirty="0" smtClean="0"/>
              <a:t>代表关闭，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代表正常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PRIMARY KEY  (`</a:t>
            </a:r>
            <a:r>
              <a:rPr lang="en-US" altLang="zh-CN" dirty="0" err="1" smtClean="0"/>
              <a:t>subject_comment_manager_id</a:t>
            </a:r>
            <a:r>
              <a:rPr lang="en-US" altLang="zh-CN" dirty="0" smtClean="0"/>
              <a:t>`),</a:t>
            </a:r>
          </a:p>
          <a:p>
            <a:r>
              <a:rPr lang="en-US" altLang="zh-CN" dirty="0" smtClean="0"/>
              <a:t>  KEY `IDX_PRIMARYKEY` (`</a:t>
            </a:r>
            <a:r>
              <a:rPr lang="en-US" altLang="zh-CN" dirty="0" err="1" smtClean="0"/>
              <a:t>subject_primary_key</a:t>
            </a:r>
            <a:r>
              <a:rPr lang="en-US" altLang="zh-CN" dirty="0" smtClean="0"/>
              <a:t>`(32)),   #&lt;==</a:t>
            </a:r>
            <a:r>
              <a:rPr lang="zh-CN" altLang="en-US" dirty="0" smtClean="0"/>
              <a:t>括号内的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表示对前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个字符做前缀索引。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KEY `IDX_SUBJECT_TITLE` (`</a:t>
            </a:r>
            <a:r>
              <a:rPr lang="en-US" altLang="zh-CN" dirty="0" err="1" smtClean="0"/>
              <a:t>subject_title</a:t>
            </a:r>
            <a:r>
              <a:rPr lang="en-US" altLang="zh-CN" dirty="0" smtClean="0"/>
              <a:t>`(32))</a:t>
            </a:r>
          </a:p>
          <a:p>
            <a:r>
              <a:rPr lang="en-US" altLang="zh-CN" dirty="0" smtClean="0"/>
              <a:t>  KEY `</a:t>
            </a:r>
            <a:r>
              <a:rPr lang="en-US" altLang="zh-CN" dirty="0" err="1" smtClean="0"/>
              <a:t>index_nick_type</a:t>
            </a:r>
            <a:r>
              <a:rPr lang="en-US" altLang="zh-CN" dirty="0" smtClean="0"/>
              <a:t>` (`</a:t>
            </a:r>
            <a:r>
              <a:rPr lang="en-US" altLang="zh-CN" dirty="0" err="1" smtClean="0"/>
              <a:t>edit_user_nick</a:t>
            </a:r>
            <a:r>
              <a:rPr lang="en-US" altLang="zh-CN" dirty="0" smtClean="0"/>
              <a:t>`(32),`</a:t>
            </a:r>
            <a:r>
              <a:rPr lang="en-US" altLang="zh-CN" dirty="0" err="1" smtClean="0"/>
              <a:t>subject_type</a:t>
            </a:r>
            <a:r>
              <a:rPr lang="en-US" altLang="zh-CN" dirty="0" smtClean="0"/>
              <a:t>`)#&lt;==</a:t>
            </a:r>
            <a:r>
              <a:rPr lang="zh-CN" altLang="en-US" dirty="0" smtClean="0"/>
              <a:t>联合索引，此行为新加的，用于给大家讲解的。实际表语句内没有此行。</a:t>
            </a:r>
          </a:p>
          <a:p>
            <a:r>
              <a:rPr lang="en-US" altLang="zh-CN" dirty="0" smtClean="0"/>
              <a:t>) ENGINE=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AUTO_INCREMENT=1 DEFAULT CHARSET=utf8;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1001674" y="1447776"/>
            <a:ext cx="1100145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5400" dirty="0" err="1" smtClean="0"/>
              <a:t>MySQL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客户端工具及</a:t>
            </a:r>
            <a:r>
              <a:rPr lang="en-US" altLang="zh-CN" sz="5400" dirty="0" smtClean="0"/>
              <a:t>SQL</a:t>
            </a:r>
            <a:r>
              <a:rPr lang="zh-CN" altLang="en-US" sz="5400" dirty="0" smtClean="0"/>
              <a:t>入门</a:t>
            </a:r>
            <a:endParaRPr sz="54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mysqldump</a:t>
            </a:r>
            <a:r>
              <a:rPr lang="zh-CN" altLang="en-US" dirty="0" smtClean="0"/>
              <a:t>命令简介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215856" y="3233726"/>
            <a:ext cx="12501650" cy="235745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876404"/>
            <a:ext cx="12573088" cy="57533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数据库备份工具。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命令帮助及基本语法：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mysqldump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–help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Usage: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mysqldump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[OPTIONS] database [tables]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OR  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mysqldump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[OPTIONS] --databases [OPTIONS] DB1 [DB2 DB3...]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OR  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mysqldump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[OPTIONS] --all-databases [OPTIONS]</a:t>
            </a:r>
          </a:p>
          <a:p>
            <a:pPr algn="l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zh-CN" altLang="en-US" b="1" i="1" dirty="0" smtClean="0">
                <a:solidFill>
                  <a:srgbClr val="00B0F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详细使用方式，见备份恢复章节内容。</a:t>
            </a:r>
            <a:endParaRPr lang="en-US" altLang="zh-CN" b="1" i="1" dirty="0" smtClean="0">
              <a:solidFill>
                <a:srgbClr val="00B0F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/>
              <a:t>SQL</a:t>
            </a:r>
            <a:r>
              <a:rPr lang="zh-CN" altLang="en-US" sz="2800" dirty="0" smtClean="0"/>
              <a:t>语句入门实战</a:t>
            </a:r>
            <a:r>
              <a:rPr lang="en-US" altLang="zh-CN" sz="2800" dirty="0" smtClean="0"/>
              <a:t>——DDL</a:t>
            </a:r>
            <a:r>
              <a:rPr lang="zh-CN" altLang="en-US" sz="2800" dirty="0" smtClean="0"/>
              <a:t>语句之管理数据库（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15922" y="3305164"/>
            <a:ext cx="7848600" cy="9906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715922" y="5529274"/>
            <a:ext cx="7848600" cy="127635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418" y="1804966"/>
            <a:ext cx="11430080" cy="5057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DDL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语句之管理数据库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查看数据库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show databases;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show databases like '%old%';</a:t>
            </a:r>
          </a:p>
          <a:p>
            <a:pPr algn="l"/>
            <a:endParaRPr lang="en-US" altLang="zh-CN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获取命令帮助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? contents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？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Administration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? show database</a:t>
            </a:r>
            <a:endParaRPr lang="zh-CN" altLang="en-US" sz="28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/>
              <a:t>SQL</a:t>
            </a:r>
            <a:r>
              <a:rPr lang="zh-CN" altLang="en-US" sz="2800" dirty="0" smtClean="0"/>
              <a:t>语句入门实战</a:t>
            </a:r>
            <a:r>
              <a:rPr lang="en-US" altLang="zh-CN" sz="2800" dirty="0" smtClean="0"/>
              <a:t>——DDL</a:t>
            </a:r>
            <a:r>
              <a:rPr lang="zh-CN" altLang="en-US" sz="2800" dirty="0" smtClean="0"/>
              <a:t>语句之管理数据库（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44484" y="2519346"/>
            <a:ext cx="9579002" cy="46515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644484" y="3590916"/>
            <a:ext cx="9579002" cy="128588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573046" y="5448304"/>
            <a:ext cx="9579002" cy="50006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3" name="Rectangle 2051"/>
          <p:cNvSpPr>
            <a:spLocks noChangeArrowheads="1"/>
          </p:cNvSpPr>
          <p:nvPr/>
        </p:nvSpPr>
        <p:spPr bwMode="auto">
          <a:xfrm>
            <a:off x="573046" y="6519874"/>
            <a:ext cx="10715700" cy="221457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418" y="1804966"/>
            <a:ext cx="11430080" cy="6972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创建数据库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CREATE DATABASE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  #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字符集和编译指定相同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.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获取命令帮助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? contents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？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Data Definition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? create database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查看建库的语句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show create database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\G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指定字符集建库</a:t>
            </a:r>
          </a:p>
          <a:p>
            <a:pPr algn="l"/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CREATE DATABASE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db_name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CHARACTER SET  	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charset_name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COLLATE 	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collation_name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CREATE DATABASE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oldgirl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CHARACTER SET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gbk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COLLATE 	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gbk_chinese_ci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algn="l"/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show character set;#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找字符集和校对规则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.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/>
              <a:t>SQL</a:t>
            </a:r>
            <a:r>
              <a:rPr lang="zh-CN" altLang="en-US" sz="2800" dirty="0" smtClean="0"/>
              <a:t>语句入门实战</a:t>
            </a:r>
            <a:r>
              <a:rPr lang="en-US" altLang="zh-CN" sz="2800" dirty="0" smtClean="0"/>
              <a:t>——DDL</a:t>
            </a:r>
            <a:r>
              <a:rPr lang="zh-CN" altLang="en-US" sz="2800" dirty="0" smtClean="0"/>
              <a:t>语句之管理数据库（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215856" y="2386002"/>
            <a:ext cx="11715832" cy="9906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215856" y="4019544"/>
            <a:ext cx="11715832" cy="64294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215856" y="5162552"/>
            <a:ext cx="11715832" cy="64294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3" name="Rectangle 2051"/>
          <p:cNvSpPr>
            <a:spLocks noChangeArrowheads="1"/>
          </p:cNvSpPr>
          <p:nvPr/>
        </p:nvSpPr>
        <p:spPr bwMode="auto">
          <a:xfrm>
            <a:off x="215856" y="6519874"/>
            <a:ext cx="11715832" cy="100013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4" name="Rectangle 2051"/>
          <p:cNvSpPr>
            <a:spLocks noChangeArrowheads="1"/>
          </p:cNvSpPr>
          <p:nvPr/>
        </p:nvSpPr>
        <p:spPr bwMode="auto">
          <a:xfrm>
            <a:off x="215856" y="8234386"/>
            <a:ext cx="11715832" cy="57150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418" y="1519214"/>
            <a:ext cx="12644526" cy="7289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改库的字符集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:</a:t>
            </a: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DATABASE [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db_name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 CHARACTER SET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charset_name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COLLATE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collation_name</a:t>
            </a: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DATABASE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oldgirl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CHARACTER SET utf8mb4 COLLATE utf8mb4_general_ci;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删库</a:t>
            </a: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drop database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切库</a:t>
            </a: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use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查看当前所在的库</a:t>
            </a: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database();</a:t>
            </a: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user();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查看库里的表</a:t>
            </a:r>
          </a:p>
          <a:p>
            <a:pPr marL="574675" lvl="1" indent="-460375" algn="l" defTabSz="228600" fontAlgn="b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show tables;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59065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/>
              <a:t>SQL</a:t>
            </a:r>
            <a:r>
              <a:rPr lang="zh-CN" altLang="en-US" sz="2800" dirty="0" smtClean="0"/>
              <a:t>语句入门实战</a:t>
            </a:r>
            <a:r>
              <a:rPr lang="en-US" altLang="zh-CN" sz="2800" dirty="0" smtClean="0"/>
              <a:t>——DDL&amp;&amp;DCL</a:t>
            </a:r>
            <a:r>
              <a:rPr lang="zh-CN" altLang="en-US" sz="2800" dirty="0" smtClean="0"/>
              <a:t>语句之管理用户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046" y="1662090"/>
            <a:ext cx="10644262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294" y="1733528"/>
            <a:ext cx="12001584" cy="6701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用户：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‘user’@‘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主机域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’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帮助：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? Account Management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常用命令：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1.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查看当前用户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2.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创建用户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3.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查看用户对应的权限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4.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删除用户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5.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给用户授权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6.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收回权限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7.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工作博客授权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10114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57269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SQL</a:t>
            </a:r>
            <a:r>
              <a:rPr lang="zh-CN" altLang="en-US" dirty="0" smtClean="0"/>
              <a:t>语句入门实战</a:t>
            </a:r>
            <a:r>
              <a:rPr lang="en-US" altLang="zh-CN" dirty="0" smtClean="0"/>
              <a:t>——DDL</a:t>
            </a:r>
            <a:r>
              <a:rPr lang="zh-CN" altLang="en-US" dirty="0" smtClean="0"/>
              <a:t>语句之管理表</a:t>
            </a:r>
            <a:r>
              <a:rPr lang="en-US" altLang="zh-CN" dirty="0" smtClean="0"/>
              <a:t>(1)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858798" y="4457704"/>
            <a:ext cx="8501122" cy="9906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858798" y="5886464"/>
            <a:ext cx="8501122" cy="70484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70" y="1947842"/>
            <a:ext cx="10358510" cy="51131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表的属性：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字段、数据类型、索引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默认：字符集、引擎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建立表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create table &lt;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表名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(&lt;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字段名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1&gt; &lt;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类型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1&gt; ,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…&lt;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字段名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n&gt; &lt;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类型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n&gt;);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获取帮助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help create table;</a:t>
            </a:r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57269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SQL</a:t>
            </a:r>
            <a:r>
              <a:rPr lang="zh-CN" altLang="en-US" dirty="0" smtClean="0"/>
              <a:t>语句入门实战</a:t>
            </a:r>
            <a:r>
              <a:rPr lang="en-US" altLang="zh-CN" dirty="0" smtClean="0"/>
              <a:t>——DDL</a:t>
            </a:r>
            <a:r>
              <a:rPr lang="zh-CN" altLang="en-US" dirty="0" smtClean="0"/>
              <a:t>语句之管理表</a:t>
            </a:r>
            <a:r>
              <a:rPr lang="en-US" altLang="zh-CN" dirty="0" smtClean="0"/>
              <a:t>(2)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868378" y="2671754"/>
            <a:ext cx="7848600" cy="56197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868378" y="3814762"/>
            <a:ext cx="7848600" cy="56197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858798" y="5100646"/>
            <a:ext cx="7848600" cy="84772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70" y="1947842"/>
            <a:ext cx="10358510" cy="57779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查看表结构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: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desc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student;</a:t>
            </a:r>
            <a:endParaRPr lang="en-US" altLang="zh-CN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查看建表语句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:</a:t>
            </a:r>
          </a:p>
          <a:p>
            <a:pPr algn="l"/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show create table student\G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更改表名</a:t>
            </a:r>
          </a:p>
          <a:p>
            <a:pPr algn="l"/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rename table student to test;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alter table test rename to student;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484" y="433996"/>
            <a:ext cx="964413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DDL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修改表结构</a:t>
            </a:r>
            <a:r>
              <a:rPr lang="zh-CN" altLang="en-US" dirty="0" smtClean="0"/>
              <a:t>图示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01608" y="1876404"/>
          <a:ext cx="86698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/>
                <a:gridCol w="43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下箭头 47"/>
          <p:cNvSpPr/>
          <p:nvPr/>
        </p:nvSpPr>
        <p:spPr>
          <a:xfrm>
            <a:off x="4645012" y="3162288"/>
            <a:ext cx="428628" cy="121444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01608" y="4591048"/>
          <a:ext cx="8669868" cy="884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9956"/>
                <a:gridCol w="2889956"/>
                <a:gridCol w="2889956"/>
              </a:tblGrid>
              <a:tr h="5137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484" y="433996"/>
            <a:ext cx="964413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DDL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修改表结构例子（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225436" y="2376470"/>
            <a:ext cx="8705856" cy="242889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215856" y="6029340"/>
            <a:ext cx="9144064" cy="56197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215856" y="7029472"/>
            <a:ext cx="9286940" cy="56197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215856" y="8101042"/>
            <a:ext cx="9286940" cy="56197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418" y="1662090"/>
            <a:ext cx="12001584" cy="7464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原表：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CREATE TABLE `test` (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`id`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(4) NOT NULL AUTO_INCREMENT,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`name` char(20) NOT NULL,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PRIMARY KEY (`id`)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) ENGINE=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InnoDB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DEFAULT CHARSET=UTF8;</a:t>
            </a:r>
          </a:p>
          <a:p>
            <a:pPr algn="l"/>
            <a:endParaRPr lang="en-US" altLang="zh-CN" sz="2800" dirty="0" smtClean="0"/>
          </a:p>
          <a:p>
            <a:pPr algn="l"/>
            <a:endParaRPr lang="en-US" altLang="zh-CN" sz="32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先添加性别列，长度为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，内容非空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table test add sex char(4) NOT NULL;</a:t>
            </a:r>
            <a:endParaRPr lang="zh-CN" altLang="en-US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指定添加年龄列到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name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列后面的位置，示例如下：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table test add age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(4) after name;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通过下面的命令在第一列添加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qq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字段。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table test add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qq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varchar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(15) first;</a:t>
            </a:r>
          </a:p>
          <a:p>
            <a:pPr algn="l"/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57269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DDL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lang="zh-CN" altLang="en-US" dirty="0" smtClean="0"/>
              <a:t>修改表结构例子（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781050" y="2519346"/>
            <a:ext cx="7848600" cy="46515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87360" y="3590916"/>
            <a:ext cx="10429948" cy="85725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787360" y="5091114"/>
            <a:ext cx="11501518" cy="121444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787360" y="6948502"/>
            <a:ext cx="11501518" cy="121444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856" y="1804966"/>
            <a:ext cx="12573088" cy="61103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若要删除字段，可采用如下命令。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table test drop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qq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若要同时添加两个字段，可采用如下命令。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table test add age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tinyint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(2)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first,add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qq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varchar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(15);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修改字段类型的命令如下：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alter table test modify age char(4) after name;         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Query OK, 6 rows affected (0.00 sec)</a:t>
            </a: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Records: 6  Duplicates: 0  Warnings: 0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修改字段名称的命令如下：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alter table test change age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oldboyage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char(4) 	after name;</a:t>
            </a:r>
            <a:endParaRPr lang="zh-CN" altLang="en-US" sz="2800" b="1" dirty="0" err="1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193014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947842"/>
            <a:ext cx="11287204" cy="55317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客户端命令介绍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获取帮助的方法细讲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DDL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语句之管理数据库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DDL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语句之管理表与案例介绍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DML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语句之管理表中的数据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检索数据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800105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7360" y="376206"/>
            <a:ext cx="814393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SQL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语句入门</a:t>
            </a:r>
            <a:r>
              <a:rPr lang="zh-CN" altLang="en-US" sz="2800" dirty="0" smtClean="0"/>
              <a:t>实战</a:t>
            </a:r>
            <a:r>
              <a:rPr lang="en-US" altLang="zh-CN" sz="2800" dirty="0" smtClean="0"/>
              <a:t>——DML</a:t>
            </a:r>
            <a:r>
              <a:rPr lang="zh-CN" altLang="en-US" sz="2800" dirty="0" smtClean="0"/>
              <a:t>语句管理表内容（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287294" y="2386002"/>
            <a:ext cx="12573088" cy="627701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856" y="1733528"/>
            <a:ext cx="12644526" cy="70214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插入数据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insert into &lt;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表名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[( &lt;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字段名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1&gt;[,..&lt;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字段名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 &gt; ])] values (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值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1 )[, (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值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 )]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use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drop table test;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CREATE TABLE test (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id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(4) NOT NULL AUTO_INCREMENT,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name char(20) NOT NULL,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PRIMARY KEY (id)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);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desc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test;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insert into test(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id,name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) values(1,'oldboy');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insert into test(name) values('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oldgirl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');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insert into test values(3,'inca');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insert into test values(4,'zuma'),(5,'kaka');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delete from test;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INSERT INTO `test` VALUES (1,'oldboy'),(2,'oldgirl'),(3,'inca'),(4,'zuma'),(5,'kaka');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501254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SQL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语句入门实战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——DML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语句管理表内容（</a:t>
            </a:r>
            <a:r>
              <a:rPr lang="en-US" altLang="zh-CN" sz="3200" dirty="0" smtClean="0"/>
              <a:t>2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Rectangle 2051"/>
          <p:cNvSpPr>
            <a:spLocks noChangeArrowheads="1"/>
          </p:cNvSpPr>
          <p:nvPr/>
        </p:nvSpPr>
        <p:spPr bwMode="auto">
          <a:xfrm>
            <a:off x="781050" y="2243126"/>
            <a:ext cx="9364688" cy="9906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7" name="Rectangle 2051"/>
          <p:cNvSpPr>
            <a:spLocks noChangeArrowheads="1"/>
          </p:cNvSpPr>
          <p:nvPr/>
        </p:nvSpPr>
        <p:spPr bwMode="auto">
          <a:xfrm>
            <a:off x="787360" y="3805230"/>
            <a:ext cx="9364688" cy="85725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787360" y="5305428"/>
            <a:ext cx="10858576" cy="228601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294" y="1590652"/>
            <a:ext cx="11358642" cy="84864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备份数据备用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mysqldump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以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SQL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语句形式将数据导出来。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mysqldump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-B --compact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&gt;/opt/bak.sql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修改数据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update test set id=6 where name='kaka';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练习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: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把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ID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为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的名字改为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bingbing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.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防止不加条件误删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: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-U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update test set name='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lanlan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';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ERROR 1175 (HY000): You are using safe update mode and you 	tried to update a table without a WHERE that uses a KEY 	column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zh-CN" alt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至于防止误操作导致上述数据库故障案例的方法之一，请读者到老男孩的博客</a:t>
            </a:r>
            <a:r>
              <a:rPr lang="en-US" altLang="zh-CN" sz="2800" b="1" i="1" dirty="0" smtClean="0">
                <a:solidFill>
                  <a:schemeClr val="accent1">
                    <a:lumMod val="75000"/>
                  </a:schemeClr>
                </a:solidFill>
              </a:rPr>
              <a:t>http://oldboy.blog.51cto.com/2561410/1321061 </a:t>
            </a:r>
            <a:r>
              <a:rPr lang="en-US" altLang="zh-CN" sz="2800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94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94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4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40" grpId="0" animBg="1" advAuto="0"/>
      <p:bldP spid="14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501254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SQL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语句入门实战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——DML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语句管理表内容（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Rectangle 2051"/>
          <p:cNvSpPr>
            <a:spLocks noChangeArrowheads="1"/>
          </p:cNvSpPr>
          <p:nvPr/>
        </p:nvSpPr>
        <p:spPr bwMode="auto">
          <a:xfrm>
            <a:off x="296874" y="2162156"/>
            <a:ext cx="8277228" cy="64294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7" name="Rectangle 2051"/>
          <p:cNvSpPr>
            <a:spLocks noChangeArrowheads="1"/>
          </p:cNvSpPr>
          <p:nvPr/>
        </p:nvSpPr>
        <p:spPr bwMode="auto">
          <a:xfrm>
            <a:off x="287294" y="3233726"/>
            <a:ext cx="8358246" cy="642942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294" y="1447777"/>
            <a:ext cx="12358774" cy="8861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删除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(delete)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delete from test;     #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逻辑删除，一行一行删。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truncate table test;  #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物理删除，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pages(block)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，效率高。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案例：不删除，而是伪删除。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alter table test add  state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tinyint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(2) not null default 1;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update test set state=1;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正常显示：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* from test where id=1;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update test set state=0 where name='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';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select * from test where state=1;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+----+---------+-------+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id | name    | state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+----+---------+-------+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2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oldgirl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3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inca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4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zuma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5 | kaka   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endParaRPr lang="en-US" altLang="zh-CN" sz="1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select * from test;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+----+---------+-------+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id | name    | state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+----+---------+-------+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1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|     0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2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oldgirl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3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inca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4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zuma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|     1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 5 | kaka    |     1 |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8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94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94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4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40" grpId="0" animBg="1" advAuto="0"/>
      <p:bldP spid="141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144064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>
                <a:sym typeface="Arial" charset="0"/>
              </a:rPr>
              <a:t>SQL</a:t>
            </a:r>
            <a:r>
              <a:rPr lang="zh-CN" altLang="en-US" sz="3200" dirty="0" smtClean="0">
                <a:sym typeface="Arial" charset="0"/>
              </a:rPr>
              <a:t>入门</a:t>
            </a:r>
            <a:r>
              <a:rPr lang="en-US" altLang="zh-CN" sz="3200" dirty="0" smtClean="0">
                <a:sym typeface="Arial" charset="0"/>
              </a:rPr>
              <a:t>——Select</a:t>
            </a:r>
            <a:r>
              <a:rPr lang="zh-CN" altLang="en-US" sz="3200" dirty="0" smtClean="0">
                <a:sym typeface="Arial" charset="0"/>
              </a:rPr>
              <a:t>查询语句（</a:t>
            </a:r>
            <a:r>
              <a:rPr lang="en-US" altLang="zh-CN" sz="3200" dirty="0" smtClean="0">
                <a:sym typeface="Arial" charset="0"/>
              </a:rPr>
              <a:t>1</a:t>
            </a:r>
            <a:r>
              <a:rPr lang="zh-CN" altLang="en-US" sz="3200" dirty="0" smtClean="0">
                <a:sym typeface="Arial" charset="0"/>
              </a:rPr>
              <a:t>）</a:t>
            </a:r>
            <a:endParaRPr lang="zh-CN" altLang="en-US" sz="3200" dirty="0" smtClean="0"/>
          </a:p>
          <a:p>
            <a:endParaRPr lang="zh-CN" alt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856" y="1519214"/>
            <a:ext cx="12430212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170" y="1947842"/>
            <a:ext cx="1150151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287294" y="4090982"/>
            <a:ext cx="12573088" cy="378621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856" y="1876404"/>
            <a:ext cx="12644526" cy="59134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查询表中的数据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命令语法：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&lt;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字段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，字段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...&gt; from &lt;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表名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where &lt;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表达式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and &lt;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表达式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其中，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from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where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是不能随便改的，是关键字，支持大小写。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&lt;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字段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，字段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...&gt; from &lt;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表名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where &lt;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表达式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select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user,host,password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from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mysql.user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+---------+------------+-------------------------------------------+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user    | host       | password                                 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+---------+------------+-------------------------------------------+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root    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localhost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| *FE28814B4A8B3309DAC6ED7D3237ADED6DA1E515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root    | 127.0.0.1  |                                          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localhost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| *FE28814B4A8B3309DAC6ED7D3237ADED6DA1E515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|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oldgirl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172.16.1.% | *2CADADD54086D5EB4C9F10E0430084D7F179885C |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+---------+------------+-------------------------------------------+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4 rows in set (0.00 sec)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072626" cy="11490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>
                <a:sym typeface="Arial" charset="0"/>
              </a:rPr>
              <a:t>SQL</a:t>
            </a:r>
            <a:r>
              <a:rPr lang="zh-CN" altLang="en-US" sz="3200" dirty="0" smtClean="0">
                <a:sym typeface="Arial" charset="0"/>
              </a:rPr>
              <a:t>入门</a:t>
            </a:r>
            <a:r>
              <a:rPr lang="en-US" altLang="zh-CN" sz="3200" dirty="0" smtClean="0">
                <a:sym typeface="Arial" charset="0"/>
              </a:rPr>
              <a:t>——Select</a:t>
            </a:r>
            <a:r>
              <a:rPr lang="zh-CN" altLang="en-US" sz="3200" dirty="0" smtClean="0">
                <a:sym typeface="Arial" charset="0"/>
              </a:rPr>
              <a:t>查询语句（</a:t>
            </a:r>
            <a:r>
              <a:rPr lang="en-US" altLang="zh-CN" sz="3200" dirty="0" smtClean="0">
                <a:sym typeface="Arial" charset="0"/>
              </a:rPr>
              <a:t>2</a:t>
            </a:r>
            <a:r>
              <a:rPr lang="zh-CN" altLang="en-US" sz="3200" dirty="0" smtClean="0">
                <a:sym typeface="Arial" charset="0"/>
              </a:rPr>
              <a:t>）</a:t>
            </a:r>
            <a:endParaRPr lang="zh-CN" altLang="en-US" sz="32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573046" y="1662090"/>
            <a:ext cx="10287072" cy="500066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70" y="1590652"/>
            <a:ext cx="12574630" cy="48423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* from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oldboy.test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oldboy.test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where id=2;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where name='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oldgirl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';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where id&gt;2;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where id&gt;2 and id&lt;4;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where id&gt;2 or id&lt;4;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order by id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asc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order by id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desc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limit 1,3;</a:t>
            </a:r>
            <a:endParaRPr lang="zh-CN" altLang="en-US" sz="28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07262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ym typeface="Arial" charset="0"/>
              </a:rPr>
              <a:t>SQL</a:t>
            </a:r>
            <a:r>
              <a:rPr lang="zh-CN" altLang="en-US" dirty="0" smtClean="0">
                <a:sym typeface="Arial" charset="0"/>
              </a:rPr>
              <a:t>入门</a:t>
            </a:r>
            <a:r>
              <a:rPr lang="en-US" altLang="zh-CN" dirty="0" smtClean="0">
                <a:sym typeface="Arial" charset="0"/>
              </a:rPr>
              <a:t>——</a:t>
            </a:r>
            <a:r>
              <a:rPr lang="zh-CN" altLang="en-US" dirty="0" smtClean="0">
                <a:sym typeface="Arial" charset="0"/>
              </a:rPr>
              <a:t>字符集（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）</a:t>
            </a:r>
            <a:endParaRPr lang="zh-CN" alt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5474" y="3876668"/>
            <a:ext cx="4067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30236" y="3005764"/>
            <a:ext cx="4143404" cy="742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2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字符集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2664" y="3067319"/>
            <a:ext cx="357190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电报密码本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59722" y="4162420"/>
            <a:ext cx="2357454" cy="1714512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8" name="直接箭头连接符 27"/>
          <p:cNvCxnSpPr>
            <a:stCxn id="1028" idx="3"/>
            <a:endCxn id="26" idx="2"/>
          </p:cNvCxnSpPr>
          <p:nvPr/>
        </p:nvCxnSpPr>
        <p:spPr>
          <a:xfrm flipV="1">
            <a:off x="5283163" y="5019676"/>
            <a:ext cx="2576559" cy="11489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0" name="TextBox 29"/>
          <p:cNvSpPr txBox="1"/>
          <p:nvPr/>
        </p:nvSpPr>
        <p:spPr>
          <a:xfrm>
            <a:off x="501608" y="1590652"/>
            <a:ext cx="10572824" cy="1469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字符集（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Charset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）：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是一个系统支持的所有抽象字符的集合。字符是各种文字和符号的总称，包括各国家文字、标点符号、图形符号、数字等。</a:t>
            </a:r>
            <a:endParaRPr lang="zh-CN" altLang="en-US" sz="24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0171" y="3805229"/>
            <a:ext cx="4852992" cy="472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07262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ym typeface="Arial" charset="0"/>
              </a:rPr>
              <a:t>SQL</a:t>
            </a:r>
            <a:r>
              <a:rPr lang="zh-CN" altLang="en-US" dirty="0" smtClean="0">
                <a:sym typeface="Arial" charset="0"/>
              </a:rPr>
              <a:t>入门</a:t>
            </a:r>
            <a:r>
              <a:rPr lang="en-US" altLang="zh-CN" dirty="0" smtClean="0">
                <a:sym typeface="Arial" charset="0"/>
              </a:rPr>
              <a:t>——</a:t>
            </a:r>
            <a:r>
              <a:rPr lang="zh-CN" altLang="en-US" dirty="0" smtClean="0">
                <a:sym typeface="Arial" charset="0"/>
              </a:rPr>
              <a:t>字符集（</a:t>
            </a:r>
            <a:r>
              <a:rPr lang="en-US" altLang="zh-CN" dirty="0" smtClean="0">
                <a:sym typeface="Arial" charset="0"/>
              </a:rPr>
              <a:t>2</a:t>
            </a:r>
            <a:r>
              <a:rPr lang="zh-CN" altLang="en-US" dirty="0" smtClean="0">
                <a:sym typeface="Arial" charset="0"/>
              </a:rPr>
              <a:t>）</a:t>
            </a:r>
            <a:endParaRPr lang="zh-CN" alt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732" y="1519214"/>
            <a:ext cx="10501386" cy="82525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数据库的字符集：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字符集（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CHARACTER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校对规则（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COLLATION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中常见的字符集：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UTF8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LATIN1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GBK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常见校对规则：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：大小写不敏感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bin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：大小写敏感</a:t>
            </a:r>
            <a:endParaRPr lang="en-US" altLang="en-US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我们可以使用以下命令查看：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show 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charset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;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show collation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algn="l"/>
            <a:endParaRPr lang="en-US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072626" cy="11490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>
                <a:sym typeface="Arial" charset="0"/>
              </a:rPr>
              <a:t>SQL</a:t>
            </a:r>
            <a:r>
              <a:rPr lang="zh-CN" altLang="en-US" sz="3200" dirty="0" smtClean="0">
                <a:sym typeface="Arial" charset="0"/>
              </a:rPr>
              <a:t>入门</a:t>
            </a:r>
            <a:r>
              <a:rPr lang="en-US" altLang="zh-CN" sz="3200" dirty="0" smtClean="0">
                <a:sym typeface="Arial" charset="0"/>
              </a:rPr>
              <a:t>——</a:t>
            </a:r>
            <a:r>
              <a:rPr lang="zh-CN" altLang="en-US" sz="3200" dirty="0" smtClean="0">
                <a:sym typeface="Arial" charset="0"/>
              </a:rPr>
              <a:t>字符集（</a:t>
            </a:r>
            <a:r>
              <a:rPr lang="en-US" altLang="zh-CN" sz="3200" dirty="0" smtClean="0">
                <a:sym typeface="Arial" charset="0"/>
              </a:rPr>
              <a:t>3</a:t>
            </a:r>
            <a:r>
              <a:rPr lang="zh-CN" altLang="en-US" sz="3200" dirty="0" smtClean="0">
                <a:sym typeface="Arial" charset="0"/>
              </a:rPr>
              <a:t>）</a:t>
            </a:r>
            <a:endParaRPr lang="zh-CN" altLang="en-US" sz="32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715922" y="5448304"/>
            <a:ext cx="7848600" cy="150019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25502" y="7377130"/>
            <a:ext cx="7848600" cy="114300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715922" y="2305032"/>
            <a:ext cx="7848600" cy="142876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418" y="1733528"/>
            <a:ext cx="11287204" cy="680596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操作系统级别。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source /etc/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sysconfig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/i18n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[root@db02 logs]# echo $LANG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zh_CN.UTF-8</a:t>
            </a:r>
          </a:p>
          <a:p>
            <a:pPr algn="l"/>
            <a:endParaRPr lang="en-US" altLang="zh-CN" sz="24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操作系统客户端级别（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SSH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实例级别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方法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：在编译安装时候就指定如下服务器端字符集。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cmake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. 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-DDEFAULT_CHARSET=utf8 \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-DDEFAULT_COLLATION=utf8_general_ci \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-DWITH_EXTRA_CHARSETS=all \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方法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dirty="0" smtClean="0"/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[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mysqld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character-set-server=utf8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07262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ym typeface="Arial" charset="0"/>
              </a:rPr>
              <a:t>SQL</a:t>
            </a:r>
            <a:r>
              <a:rPr lang="zh-CN" altLang="en-US" dirty="0" smtClean="0">
                <a:sym typeface="Arial" charset="0"/>
              </a:rPr>
              <a:t>入门</a:t>
            </a:r>
            <a:r>
              <a:rPr lang="en-US" altLang="zh-CN" dirty="0" smtClean="0">
                <a:sym typeface="Arial" charset="0"/>
              </a:rPr>
              <a:t>——</a:t>
            </a:r>
            <a:r>
              <a:rPr lang="zh-CN" altLang="en-US" dirty="0" smtClean="0">
                <a:sym typeface="Arial" charset="0"/>
              </a:rPr>
              <a:t>字符集（</a:t>
            </a:r>
            <a:r>
              <a:rPr lang="en-US" altLang="zh-CN" dirty="0" smtClean="0">
                <a:sym typeface="Arial" charset="0"/>
              </a:rPr>
              <a:t>4</a:t>
            </a:r>
            <a:r>
              <a:rPr lang="zh-CN" altLang="en-US" dirty="0" smtClean="0">
                <a:sym typeface="Arial" charset="0"/>
              </a:rPr>
              <a:t>）</a:t>
            </a:r>
            <a:endParaRPr lang="zh-CN" alt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44484" y="2376470"/>
            <a:ext cx="12073022" cy="121444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44484" y="4100514"/>
            <a:ext cx="12073022" cy="84772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644484" y="5519742"/>
            <a:ext cx="12073022" cy="200026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418" y="1733528"/>
            <a:ext cx="12573088" cy="57164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数据库中的库级别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CREATE DATABASE `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oldboy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` /*!40100 DEFAULT CHARACTER SET utf8 */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create database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oldboy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DEFAULT CHARACTER SET UTF8 DEFAULT COLLATE = utf8_general_ci;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获取帮助并查询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help create database;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show character set;</a:t>
            </a:r>
            <a:endParaRPr lang="en-US" altLang="zh-CN" sz="28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表级别（含字段级别）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CREATE TABLE `test` (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`id`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(4) NOT NULL AUTO_INCREMENT,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`name` char(20) NOT NULL,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PRIMARY KEY (`id`)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) ENGINE=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AUTO_INCREMENT=13 DEFAULT CHARSET=utf8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0236" y="376206"/>
            <a:ext cx="907262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ym typeface="Arial" charset="0"/>
              </a:rPr>
              <a:t>SQL</a:t>
            </a:r>
            <a:r>
              <a:rPr lang="zh-CN" altLang="en-US" dirty="0" smtClean="0">
                <a:sym typeface="Arial" charset="0"/>
              </a:rPr>
              <a:t>入门</a:t>
            </a:r>
            <a:r>
              <a:rPr lang="en-US" altLang="zh-CN" dirty="0" smtClean="0">
                <a:sym typeface="Arial" charset="0"/>
              </a:rPr>
              <a:t>——</a:t>
            </a:r>
            <a:r>
              <a:rPr lang="zh-CN" altLang="en-US" dirty="0" smtClean="0">
                <a:sym typeface="Arial" charset="0"/>
              </a:rPr>
              <a:t>字符集（</a:t>
            </a:r>
            <a:r>
              <a:rPr lang="en-US" altLang="zh-CN" dirty="0" smtClean="0">
                <a:sym typeface="Arial" charset="0"/>
              </a:rPr>
              <a:t>5</a:t>
            </a:r>
            <a:r>
              <a:rPr lang="zh-CN" altLang="en-US" dirty="0" smtClean="0">
                <a:sym typeface="Arial" charset="0"/>
              </a:rPr>
              <a:t>）</a:t>
            </a:r>
            <a:endParaRPr lang="zh-CN" alt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44484" y="2457440"/>
            <a:ext cx="10072758" cy="249079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44484" y="6234122"/>
            <a:ext cx="10072758" cy="142876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418" y="1733528"/>
            <a:ext cx="11287204" cy="71937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客户端级别（连接及返回结果）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方法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：临时生效单条命令法。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&gt; set names utf8;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Query OK, 0 rows affected (0.00 sec)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方法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：通过修改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my.cnf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实现修改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客户端的字符集，配置方法如下。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[client]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default-character-set=utf8</a:t>
            </a:r>
          </a:p>
          <a:p>
            <a:pPr algn="l"/>
            <a:endParaRPr lang="en-US" altLang="zh-CN" sz="24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程序代码级别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生产环境更改数据库（含数据）字符集的方法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alter database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oldboy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CHARACTER SET utf8 collate utf8_general_ci;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alter table t1 CHARACTER SET latin1;</a:t>
            </a:r>
          </a:p>
          <a:p>
            <a:pPr algn="l"/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</a:rPr>
              <a:t>注意：更改字符集时，一定要保证由小往大改，后者必须是前者的严格超集。</a:t>
            </a:r>
            <a:endParaRPr lang="en-US" altLang="zh-CN" sz="2400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黑体" pitchFamily="2" charset="-122"/>
            </a:endParaRPr>
          </a:p>
          <a:p>
            <a:pPr algn="l"/>
            <a:r>
              <a:rPr lang="zh-CN" altLang="en-US" sz="2400" b="1" i="1" dirty="0" smtClean="0">
                <a:solidFill>
                  <a:srgbClr val="FF0000"/>
                </a:solidFill>
                <a:latin typeface="+mn-lt"/>
                <a:ea typeface="黑体" pitchFamily="2" charset="-122"/>
                <a:sym typeface="Arial" charset="0"/>
              </a:rPr>
              <a:t>生产中别随便改。</a:t>
            </a:r>
            <a:endParaRPr lang="zh-CN" altLang="en-US" sz="2400" b="1" i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lang="zh-CN" altLang="en-US" dirty="0" smtClean="0"/>
              <a:t>客户端命令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）介绍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0572824" cy="8781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用于数据库连接管理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将 用户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语句发送到服务器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mysqladmin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命令行管理工具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mysqldump</a:t>
            </a:r>
            <a:r>
              <a:rPr lang="zh-CN" altLang="en-US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备份数据库和表的内容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30632" y="3805230"/>
            <a:ext cx="5007781" cy="25955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dirty="0" smtClean="0"/>
              <a:t>THANKS</a:t>
            </a:r>
            <a:endParaRPr lang="en-US" dirty="0" smtClean="0"/>
          </a:p>
          <a:p>
            <a:r>
              <a:rPr lang="en-US" dirty="0" smtClean="0"/>
              <a:t>Q&amp;A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lang="zh-CN" altLang="en-US" dirty="0" smtClean="0"/>
              <a:t>客户端命令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4484" y="2090718"/>
            <a:ext cx="1021563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856" y="2233594"/>
            <a:ext cx="11572956" cy="52917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用于连接数据库：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marR="0" lvl="2" indent="-331788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前面章节已经使用过（略。）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用于管理数据库：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命令接口自带命令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DDL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：数据定义语言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DCL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：数据控制语言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	DML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：数据操作语言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命令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接口自带功能（常用举例）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804966"/>
            <a:ext cx="12431754" cy="45838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\h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或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help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或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?</a:t>
            </a: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\G</a:t>
            </a: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\T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或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tee</a:t>
            </a: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\c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或 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CTRL+c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5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\s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或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status</a:t>
            </a: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6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\.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或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source</a:t>
            </a: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7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\u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或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use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l"/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l"/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l"/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39223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pPr algn="l"/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154710" cy="7934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命令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——help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命令使用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Rectangle 2051"/>
          <p:cNvSpPr>
            <a:spLocks noChangeArrowheads="1"/>
          </p:cNvSpPr>
          <p:nvPr/>
        </p:nvSpPr>
        <p:spPr bwMode="auto">
          <a:xfrm>
            <a:off x="153998" y="6634178"/>
            <a:ext cx="7848600" cy="4572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6" name="Rectangle 2051"/>
          <p:cNvSpPr>
            <a:spLocks noChangeArrowheads="1"/>
          </p:cNvSpPr>
          <p:nvPr/>
        </p:nvSpPr>
        <p:spPr bwMode="auto">
          <a:xfrm>
            <a:off x="153998" y="5405446"/>
            <a:ext cx="7848600" cy="6858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8" name="Rectangle 2051"/>
          <p:cNvSpPr>
            <a:spLocks noChangeArrowheads="1"/>
          </p:cNvSpPr>
          <p:nvPr/>
        </p:nvSpPr>
        <p:spPr bwMode="auto">
          <a:xfrm>
            <a:off x="144418" y="2376470"/>
            <a:ext cx="9001188" cy="242889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2" name="Rectangle 2051"/>
          <p:cNvSpPr>
            <a:spLocks noChangeArrowheads="1"/>
          </p:cNvSpPr>
          <p:nvPr/>
        </p:nvSpPr>
        <p:spPr bwMode="auto">
          <a:xfrm>
            <a:off x="144418" y="7848624"/>
            <a:ext cx="7848600" cy="4572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 dirty="0">
              <a:ea typeface="宋体" charset="-122"/>
              <a:cs typeface="Arial" charset="0"/>
            </a:endParaRPr>
          </a:p>
        </p:txBody>
      </p:sp>
      <p:sp>
        <p:nvSpPr>
          <p:cNvPr id="4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87294" y="1733528"/>
            <a:ext cx="12717506" cy="7215238"/>
          </a:xfrm>
        </p:spPr>
        <p:txBody>
          <a:bodyPr>
            <a:normAutofit/>
          </a:bodyPr>
          <a:lstStyle/>
          <a:p>
            <a:pPr marL="574675" lvl="1" indent="-460375" algn="l" defTabSz="228600" eaLnBrk="0" fontAlgn="b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查看完整的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类别列表：</a:t>
            </a:r>
          </a:p>
          <a:p>
            <a:pPr lvl="3" algn="l" eaLnBrk="1" hangingPunct="1">
              <a:spcBef>
                <a:spcPts val="300"/>
              </a:spcBef>
              <a:buFont typeface="Arial" charset="0"/>
              <a:buNone/>
            </a:pPr>
            <a:r>
              <a:rPr lang="en-US" altLang="zh-CN" b="1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mysql</a:t>
            </a:r>
            <a:r>
              <a:rPr lang="en-US" altLang="zh-CN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HELP CONTENTS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i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Account Management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Administration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Compound Statements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Data Definition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Data Manipulation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  Data Types</a:t>
            </a:r>
          </a:p>
          <a:p>
            <a:pPr lvl="3" algn="l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b="1" i="1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		 ...</a:t>
            </a:r>
          </a:p>
          <a:p>
            <a:pPr marL="574675" lvl="1" indent="-460375" algn="l" defTabSz="228600" eaLnBrk="0" fontAlgn="b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有关特定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类别或语句的帮助：</a:t>
            </a:r>
          </a:p>
          <a:p>
            <a:pPr lvl="3" algn="l" eaLnBrk="1" hangingPunct="1">
              <a:spcBef>
                <a:spcPts val="600"/>
              </a:spcBef>
              <a:buFont typeface="Arial" charset="0"/>
              <a:buNone/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HELP Data Manipulation</a:t>
            </a:r>
          </a:p>
          <a:p>
            <a:pPr lvl="3" algn="l" eaLnBrk="1" hangingPunct="1">
              <a:spcBef>
                <a:spcPts val="300"/>
              </a:spcBef>
              <a:buFont typeface="Arial" charset="0"/>
              <a:buNone/>
            </a:pPr>
            <a:endParaRPr lang="en-US" altLang="zh-CN" b="1" dirty="0" smtClean="0">
              <a:latin typeface="Courier New" pitchFamily="49" charset="0"/>
              <a:ea typeface="宋体" charset="-122"/>
            </a:endParaRPr>
          </a:p>
          <a:p>
            <a:pPr lvl="3" algn="l" eaLnBrk="1" hangingPunct="1">
              <a:spcBef>
                <a:spcPts val="300"/>
              </a:spcBef>
              <a:buFont typeface="Arial" charset="0"/>
              <a:buNone/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HELP JOIN</a:t>
            </a:r>
            <a:endParaRPr lang="en-US" altLang="zh-CN" dirty="0" smtClean="0">
              <a:sym typeface="Arial" charset="0"/>
            </a:endParaRPr>
          </a:p>
          <a:p>
            <a:pPr marL="574675" lvl="1" indent="-460375" algn="l" defTabSz="228600" eaLnBrk="0" fontAlgn="b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有关与状态相关的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语句的帮助：</a:t>
            </a:r>
          </a:p>
          <a:p>
            <a:pPr lvl="3" algn="l" eaLnBrk="1" hangingPunct="1">
              <a:spcBef>
                <a:spcPts val="900"/>
              </a:spcBef>
              <a:buFont typeface="Arial" charset="0"/>
              <a:buNone/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mysql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HELP STATUS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94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94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4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94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40" grpId="0" animBg="1" advAuto="0"/>
      <p:bldP spid="1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命令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——source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命令使用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725502" y="5019676"/>
            <a:ext cx="8991608" cy="180499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876404"/>
            <a:ext cx="13001716" cy="5904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在 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中处理输入文件：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如果这些文件包含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语句，则称为：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“脚本文件”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“批处理文件”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SOURCE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命令：</a:t>
            </a:r>
            <a:endParaRPr lang="en-US" altLang="zh-CN" dirty="0" smtClean="0">
              <a:sym typeface="Arial" charset="0"/>
            </a:endParaRPr>
          </a:p>
          <a:p>
            <a:pPr marL="1020763" lvl="2" indent="-446088" algn="l" defTabSz="228600" fontAlgn="b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&gt; SOURCE /data/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/world.sql</a:t>
            </a:r>
          </a:p>
          <a:p>
            <a:pPr marL="1020763" lvl="2" indent="-446088" algn="l" defTabSz="228600" fontAlgn="b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或者使用非交互式：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  <a:sym typeface="Arial" charset="0"/>
            </a:endParaRPr>
          </a:p>
          <a:p>
            <a:pPr marL="1020763" lvl="2" indent="-446088" algn="l" defTabSz="228600" fontAlgn="b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&lt;/data/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/world.sql</a:t>
            </a:r>
          </a:p>
          <a:p>
            <a:pPr lvl="3" algn="l"/>
            <a:endParaRPr lang="zh-CN" altLang="en-US" dirty="0" smtClean="0">
              <a:ea typeface="宋体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err="1" smtClean="0"/>
              <a:t>mysqladmin</a:t>
            </a:r>
            <a:r>
              <a:rPr lang="zh-CN" altLang="en-US" sz="2800" dirty="0" smtClean="0"/>
              <a:t>命令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）介绍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15856" y="1804966"/>
            <a:ext cx="11715832" cy="753847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DBA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的命令行客户端工具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多项功能：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“强制回应 </a:t>
            </a: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(Ping)”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服务器。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关闭服务器。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创建和删除数据库。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显示服务器和版本信息。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显示或重置服务器状态变量。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设置口令。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重新刷新授权表。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刷新日志文件和高速缓存。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启动和停止复制。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		</a:t>
            </a:r>
            <a:r>
              <a:rPr lang="zh-CN" altLang="en-US" sz="28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显示客户机信息。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mysqladmin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781050" y="2519346"/>
            <a:ext cx="9579002" cy="128588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81050" y="4662486"/>
            <a:ext cx="9579002" cy="300039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856" y="1804966"/>
            <a:ext cx="11858708" cy="649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命令帮助及基本语法：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--help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-u&lt;name&gt; -p&lt;password&gt; commands</a:t>
            </a:r>
          </a:p>
          <a:p>
            <a:pPr algn="l"/>
            <a:endParaRPr kumimoji="0" lang="en-US" altLang="zh-CN" sz="3600" b="1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Courier New" pitchFamily="49" charset="0"/>
              <a:ea typeface="宋体" charset="-122"/>
              <a:cs typeface="Courier New" pitchFamily="49" charset="0"/>
              <a:sym typeface="Helvetica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例子：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version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status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ping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processlist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  <a:sym typeface="Arial" charset="0"/>
            </a:endParaRP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shutdown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mysqladmin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variables</a:t>
            </a:r>
          </a:p>
          <a:p>
            <a:pPr marL="574675" lvl="1" indent="-460375" algn="l" defTabSz="22860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…</a:t>
            </a:r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1817</Words>
  <Application>WPS 演示</Application>
  <PresentationFormat>自定义</PresentationFormat>
  <Paragraphs>448</Paragraphs>
  <Slides>30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guo</cp:lastModifiedBy>
  <cp:revision>615</cp:revision>
  <dcterms:created xsi:type="dcterms:W3CDTF">2017-06-12T02:51:00Z</dcterms:created>
  <dcterms:modified xsi:type="dcterms:W3CDTF">2018-02-06T10:34:57Z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