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22"/>
  </p:notesMasterIdLst>
  <p:sldIdLst>
    <p:sldId id="256" r:id="rId2"/>
    <p:sldId id="266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58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0" autoAdjust="0"/>
    <p:restoredTop sz="95826" autoAdjust="0"/>
  </p:normalViewPr>
  <p:slideViewPr>
    <p:cSldViewPr>
      <p:cViewPr>
        <p:scale>
          <a:sx n="50" d="100"/>
          <a:sy n="50" d="100"/>
        </p:scale>
        <p:origin x="-1119" y="-186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2205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-38100" y="-44450"/>
            <a:ext cx="13080365" cy="491236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20" name="image1.jpeg"/>
          <p:cNvPicPr>
            <a:picLocks noChangeAspect="1"/>
          </p:cNvPicPr>
          <p:nvPr/>
        </p:nvPicPr>
        <p:blipFill>
          <a:blip r:embed="rId2">
            <a:alphaModFix amt="10000"/>
          </a:blip>
          <a:srcRect l="8041" t="1248"/>
          <a:stretch>
            <a:fillRect/>
          </a:stretch>
        </p:blipFill>
        <p:spPr>
          <a:xfrm>
            <a:off x="-74930" y="-209550"/>
            <a:ext cx="13079730" cy="9963150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</p:pic>
      <p:sp>
        <p:nvSpPr>
          <p:cNvPr id="121" name="Shape 121"/>
          <p:cNvSpPr/>
          <p:nvPr/>
        </p:nvSpPr>
        <p:spPr>
          <a:xfrm>
            <a:off x="1043136" y="3773635"/>
            <a:ext cx="2206328" cy="220633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1200150" y="3930650"/>
            <a:ext cx="1892300" cy="189230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23" name="image1.png"/>
          <p:cNvPicPr>
            <a:picLocks noChangeAspect="1"/>
          </p:cNvPicPr>
          <p:nvPr/>
        </p:nvPicPr>
        <p:blipFill>
          <a:blip r:embed="rId3" cstate="print"/>
          <a:srcRect l="1" t="5"/>
          <a:stretch>
            <a:fillRect/>
          </a:stretch>
        </p:blipFill>
        <p:spPr>
          <a:xfrm>
            <a:off x="1412377" y="4420691"/>
            <a:ext cx="1487457" cy="1056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9579"/>
                </a:lnTo>
                <a:cubicBezTo>
                  <a:pt x="343" y="20284"/>
                  <a:pt x="731" y="20953"/>
                  <a:pt x="1153" y="21600"/>
                </a:cubicBezTo>
                <a:lnTo>
                  <a:pt x="20159" y="21600"/>
                </a:lnTo>
                <a:cubicBezTo>
                  <a:pt x="20704" y="20765"/>
                  <a:pt x="21187" y="19885"/>
                  <a:pt x="21600" y="18954"/>
                </a:cubicBez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  <a:headEnd/>
            <a:tailE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</p:pic>
      <p:sp>
        <p:nvSpPr>
          <p:cNvPr id="124" name="Shape 124"/>
          <p:cNvSpPr/>
          <p:nvPr/>
        </p:nvSpPr>
        <p:spPr>
          <a:xfrm>
            <a:off x="1001674" y="1447776"/>
            <a:ext cx="11001452" cy="93358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10000">
                <a:solidFill>
                  <a:schemeClr val="accent5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</a:lstStyle>
          <a:p>
            <a:r>
              <a:rPr lang="en-US" altLang="zh-CN" sz="5400" dirty="0" smtClean="0"/>
              <a:t>SELECT</a:t>
            </a:r>
            <a:r>
              <a:rPr lang="zh-CN" altLang="en-US" sz="5400" dirty="0" smtClean="0"/>
              <a:t>高级应用</a:t>
            </a:r>
            <a:endParaRPr sz="5400" dirty="0"/>
          </a:p>
        </p:txBody>
      </p:sp>
      <p:sp>
        <p:nvSpPr>
          <p:cNvPr id="125" name="Shape 125"/>
          <p:cNvSpPr/>
          <p:nvPr/>
        </p:nvSpPr>
        <p:spPr>
          <a:xfrm>
            <a:off x="4085603" y="4946650"/>
            <a:ext cx="8179349" cy="231858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200000"/>
              </a:lnSpc>
              <a:defRPr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endParaRPr lang="en-US" altLang="zh-CN" dirty="0" smtClean="0"/>
          </a:p>
          <a:p>
            <a:r>
              <a:rPr lang="en-US" dirty="0" smtClean="0"/>
              <a:t>								</a:t>
            </a:r>
            <a:endParaRPr dirty="0"/>
          </a:p>
        </p:txBody>
      </p:sp>
      <p:sp>
        <p:nvSpPr>
          <p:cNvPr id="126" name="Shape 126"/>
          <p:cNvSpPr/>
          <p:nvPr/>
        </p:nvSpPr>
        <p:spPr>
          <a:xfrm>
            <a:off x="4060327" y="5583980"/>
            <a:ext cx="5794777" cy="86588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animBg="1" advAuto="0"/>
      <p:bldP spid="122" grpId="2" animBg="1" advAuto="0"/>
      <p:bldP spid="123" grpId="3" animBg="1" advAuto="0"/>
      <p:bldP spid="124" grpId="4" animBg="1" advAuto="0"/>
      <p:bldP spid="125" grpId="5" animBg="1" advAuto="0"/>
      <p:bldP spid="126" grpId="6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80010" y="13081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757242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 smtClean="0"/>
              <a:t>ORDER BY</a:t>
            </a:r>
            <a:r>
              <a:rPr lang="zh-CN" altLang="en-US" dirty="0" smtClean="0"/>
              <a:t>子句</a:t>
            </a:r>
            <a:endParaRPr lang="zh-CN" altLang="en-US" dirty="0"/>
          </a:p>
        </p:txBody>
      </p:sp>
      <p:sp>
        <p:nvSpPr>
          <p:cNvPr id="20" name="Rectangle 2051"/>
          <p:cNvSpPr>
            <a:spLocks noChangeArrowheads="1"/>
          </p:cNvSpPr>
          <p:nvPr/>
        </p:nvSpPr>
        <p:spPr bwMode="auto">
          <a:xfrm>
            <a:off x="685800" y="4090982"/>
            <a:ext cx="10960136" cy="2000264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0" y="1590652"/>
            <a:ext cx="12146002" cy="767389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ORDER 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BY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子句用来排序行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如果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SELECT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语句中没有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ORDER BY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子句，那么结果集中行的顺序是不可预料的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语法：</a:t>
            </a: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SELECT  </a:t>
            </a:r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expr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	FROM  table</a:t>
            </a: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	[WHERE condition(s)]</a:t>
            </a: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	[ORDER  BY  {column, </a:t>
            </a:r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expr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, </a:t>
            </a:r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numeric_position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} [</a:t>
            </a:r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Asc|DEsc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]];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其中：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400" dirty="0" err="1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Asc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：执行升序排序。默认值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400" dirty="0" err="1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DEsc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：执行降序排序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ORDER BY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子句一般在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SELECT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语句的最后面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黑体" pitchFamily="2" charset="-122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	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80010" y="13081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757242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 smtClean="0"/>
              <a:t>Order by</a:t>
            </a:r>
            <a:r>
              <a:rPr lang="zh-CN" altLang="en-US" dirty="0" smtClean="0"/>
              <a:t>字句实例</a:t>
            </a:r>
            <a:endParaRPr lang="zh-CN" altLang="en-US" dirty="0"/>
          </a:p>
        </p:txBody>
      </p:sp>
      <p:sp>
        <p:nvSpPr>
          <p:cNvPr id="20" name="Rectangle 2051"/>
          <p:cNvSpPr>
            <a:spLocks noChangeArrowheads="1"/>
          </p:cNvSpPr>
          <p:nvPr/>
        </p:nvSpPr>
        <p:spPr bwMode="auto">
          <a:xfrm>
            <a:off x="573046" y="2233594"/>
            <a:ext cx="8215370" cy="928694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21" name="Rectangle 2051"/>
          <p:cNvSpPr>
            <a:spLocks noChangeArrowheads="1"/>
          </p:cNvSpPr>
          <p:nvPr/>
        </p:nvSpPr>
        <p:spPr bwMode="auto">
          <a:xfrm>
            <a:off x="573046" y="3662354"/>
            <a:ext cx="8215370" cy="928694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22" name="Rectangle 2051"/>
          <p:cNvSpPr>
            <a:spLocks noChangeArrowheads="1"/>
          </p:cNvSpPr>
          <p:nvPr/>
        </p:nvSpPr>
        <p:spPr bwMode="auto">
          <a:xfrm>
            <a:off x="573046" y="5019676"/>
            <a:ext cx="8215370" cy="928694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24" name="Rectangle 2051"/>
          <p:cNvSpPr>
            <a:spLocks noChangeArrowheads="1"/>
          </p:cNvSpPr>
          <p:nvPr/>
        </p:nvSpPr>
        <p:spPr bwMode="auto">
          <a:xfrm>
            <a:off x="573046" y="6376998"/>
            <a:ext cx="8215370" cy="928694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25" name="Rectangle 2051"/>
          <p:cNvSpPr>
            <a:spLocks noChangeArrowheads="1"/>
          </p:cNvSpPr>
          <p:nvPr/>
        </p:nvSpPr>
        <p:spPr bwMode="auto">
          <a:xfrm>
            <a:off x="573046" y="7877196"/>
            <a:ext cx="10501386" cy="571504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0" y="1590652"/>
            <a:ext cx="12788944" cy="79693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例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1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： 基本使用</a:t>
            </a: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SELECT * FROM city</a:t>
            </a: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ORDER BY population;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例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2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：多个排序条件</a:t>
            </a:r>
          </a:p>
          <a:p>
            <a:pPr marL="1020763" lvl="2" indent="-331788" algn="l" defTabSz="228600" eaLnBrk="0" fontAlgn="b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SELECT * FROM city</a:t>
            </a:r>
          </a:p>
          <a:p>
            <a:pPr marL="1020763" lvl="2" indent="-331788" algn="l" defTabSz="228600" eaLnBrk="0" fontAlgn="b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ORDER BY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population,countrycode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;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例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3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：以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select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字句列编号排序</a:t>
            </a:r>
          </a:p>
          <a:p>
            <a:pPr marL="1020763" lvl="2" indent="-331788" algn="l" defTabSz="228600" eaLnBrk="0" fontAlgn="b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SELECT * FROM city</a:t>
            </a:r>
          </a:p>
          <a:p>
            <a:pPr marL="1020763" lvl="2" indent="-331788" algn="l" defTabSz="228600" eaLnBrk="0" fontAlgn="b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ORDER BY 5;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例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4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：</a:t>
            </a:r>
            <a:r>
              <a:rPr lang="en-US" altLang="zh-CN" sz="2800" dirty="0" err="1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desc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 </a:t>
            </a:r>
            <a:r>
              <a:rPr lang="en-US" altLang="zh-CN" sz="2800" dirty="0" err="1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asc</a:t>
            </a:r>
            <a:endParaRPr lang="en-US" altLang="zh-CN" sz="28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1020763" lvl="2" indent="-331788" algn="l" defTabSz="228600" eaLnBrk="0" fontAlgn="b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SELECT * FROM city</a:t>
            </a:r>
          </a:p>
          <a:p>
            <a:pPr marL="1020763" lvl="2" indent="-331788" algn="l" defTabSz="228600" eaLnBrk="0" fontAlgn="b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ORDER BY 5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desc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;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例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5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：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NULL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值的排序</a:t>
            </a:r>
          </a:p>
          <a:p>
            <a:pPr marL="1020763" lvl="2" indent="-331788" algn="l" defTabSz="228600" eaLnBrk="0" fontAlgn="b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在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MySQL</a:t>
            </a:r>
            <a:r>
              <a:rPr lang="zh-CN" altLang="en-US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中，把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NULL</a:t>
            </a:r>
            <a:r>
              <a:rPr lang="zh-CN" altLang="en-US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值当做一列值中的最小值对待。因此，升序排序时，它出现在最前面</a:t>
            </a:r>
            <a:endParaRPr lang="en-US" altLang="zh-CN" sz="2000" b="1" dirty="0" smtClean="0">
              <a:solidFill>
                <a:schemeClr val="tx1"/>
              </a:solidFill>
              <a:latin typeface="Courier New" pitchFamily="49" charset="0"/>
              <a:ea typeface="宋体" charset="-122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	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80010" y="13081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788416" y="6019808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757242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 smtClean="0"/>
              <a:t>LIMIT</a:t>
            </a:r>
            <a:r>
              <a:rPr lang="zh-CN" altLang="en-US" dirty="0" smtClean="0"/>
              <a:t>子句</a:t>
            </a:r>
            <a:endParaRPr lang="zh-CN" altLang="en-US" dirty="0"/>
          </a:p>
        </p:txBody>
      </p:sp>
      <p:sp>
        <p:nvSpPr>
          <p:cNvPr id="23" name="Rectangle 2051"/>
          <p:cNvSpPr>
            <a:spLocks noChangeArrowheads="1"/>
          </p:cNvSpPr>
          <p:nvPr/>
        </p:nvSpPr>
        <p:spPr bwMode="auto">
          <a:xfrm>
            <a:off x="501608" y="3805230"/>
            <a:ext cx="8021638" cy="1155700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26" name="Rectangle 2051"/>
          <p:cNvSpPr>
            <a:spLocks noChangeArrowheads="1"/>
          </p:cNvSpPr>
          <p:nvPr/>
        </p:nvSpPr>
        <p:spPr bwMode="auto">
          <a:xfrm>
            <a:off x="501608" y="5091114"/>
            <a:ext cx="8021638" cy="1155700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0" y="1590652"/>
            <a:ext cx="12788944" cy="685828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2200" dirty="0" err="1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MySQL</a:t>
            </a:r>
            <a:r>
              <a:rPr lang="zh-CN" altLang="en-US" sz="2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特有的子句。</a:t>
            </a:r>
            <a:endParaRPr lang="en-US" altLang="zh-CN" sz="22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2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它是</a:t>
            </a:r>
            <a:r>
              <a:rPr lang="en-US" altLang="zh-CN" sz="2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SELECT</a:t>
            </a:r>
            <a:r>
              <a:rPr lang="zh-CN" altLang="en-US" sz="2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语句中的最后一个子句（在</a:t>
            </a:r>
            <a:r>
              <a:rPr lang="en-US" altLang="zh-CN" sz="2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order by</a:t>
            </a:r>
            <a:r>
              <a:rPr lang="zh-CN" altLang="en-US" sz="2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后面）。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2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它用来表示从结果集中选取最前面或最后面的几行。</a:t>
            </a:r>
            <a:endParaRPr lang="en-US" altLang="zh-CN" sz="22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2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偏移量</a:t>
            </a:r>
            <a:r>
              <a:rPr lang="en-US" altLang="zh-CN" sz="2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offset</a:t>
            </a:r>
            <a:r>
              <a:rPr lang="zh-CN" altLang="en-US" sz="2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的最小值为</a:t>
            </a:r>
            <a:r>
              <a:rPr lang="en-US" altLang="zh-CN" sz="2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。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2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语法：</a:t>
            </a:r>
            <a:endParaRPr lang="en-US" altLang="zh-CN" sz="22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	limit  &lt;</a:t>
            </a:r>
            <a:r>
              <a:rPr lang="zh-CN" altLang="en-US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获取的行数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&gt; [OFFSET &lt;</a:t>
            </a:r>
            <a:r>
              <a:rPr lang="zh-CN" altLang="en-US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跳过的行数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&gt;]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	</a:t>
            </a:r>
            <a:r>
              <a:rPr lang="zh-CN" altLang="en-US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或者  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limit [&lt;</a:t>
            </a:r>
            <a:r>
              <a:rPr lang="zh-CN" altLang="en-US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跳过的行数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&gt;,] &lt;</a:t>
            </a:r>
            <a:r>
              <a:rPr lang="zh-CN" altLang="en-US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获取的行数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&gt;  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US" altLang="zh-CN" sz="2000" b="1" dirty="0" smtClean="0">
              <a:solidFill>
                <a:schemeClr val="tx1"/>
              </a:solidFill>
              <a:latin typeface="Courier New" pitchFamily="49" charset="0"/>
              <a:ea typeface="宋体" charset="-122"/>
              <a:sym typeface="Arial" charset="0"/>
            </a:endParaRPr>
          </a:p>
          <a:p>
            <a:pPr marL="574675" lvl="2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	SELECT * FROM city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	ORDER BY 5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DEsc</a:t>
            </a:r>
            <a:endParaRPr lang="en-US" altLang="zh-CN" sz="2000" b="1" dirty="0" smtClean="0">
              <a:solidFill>
                <a:schemeClr val="tx1"/>
              </a:solidFill>
              <a:latin typeface="Courier New" pitchFamily="49" charset="0"/>
              <a:ea typeface="宋体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	LIMIT 4;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US" altLang="zh-CN" sz="22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黑体" pitchFamily="2" charset="-122"/>
                <a:sym typeface="Arial" charset="0"/>
              </a:rPr>
              <a:t>注：先按照人口数量进行降序排序，然后使用</a:t>
            </a:r>
            <a:r>
              <a:rPr lang="en-US" altLang="zh-CN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黑体" pitchFamily="2" charset="-122"/>
                <a:sym typeface="Arial" charset="0"/>
              </a:rPr>
              <a:t>limit</a:t>
            </a:r>
            <a:r>
              <a:rPr lang="zh-CN" alt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黑体" pitchFamily="2" charset="-122"/>
                <a:sym typeface="Arial" charset="0"/>
              </a:rPr>
              <a:t>从中挑出最前面的</a:t>
            </a:r>
            <a:r>
              <a:rPr lang="en-US" altLang="zh-CN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黑体" pitchFamily="2" charset="-122"/>
                <a:sym typeface="Arial" charset="0"/>
              </a:rPr>
              <a:t>4</a:t>
            </a:r>
            <a:r>
              <a:rPr lang="zh-CN" alt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黑体" pitchFamily="2" charset="-122"/>
                <a:sym typeface="Arial" charset="0"/>
              </a:rPr>
              <a:t>行。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黑体" pitchFamily="2" charset="-122"/>
                <a:sym typeface="Arial" charset="0"/>
              </a:rPr>
              <a:t>如果没有</a:t>
            </a:r>
            <a:r>
              <a:rPr lang="en-US" altLang="zh-CN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黑体" pitchFamily="2" charset="-122"/>
                <a:sym typeface="Arial" charset="0"/>
              </a:rPr>
              <a:t>order by</a:t>
            </a:r>
            <a:r>
              <a:rPr lang="zh-CN" alt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黑体" pitchFamily="2" charset="-122"/>
                <a:sym typeface="Arial" charset="0"/>
              </a:rPr>
              <a:t>子句，返回的</a:t>
            </a:r>
            <a:r>
              <a:rPr lang="en-US" altLang="zh-CN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黑体" pitchFamily="2" charset="-122"/>
                <a:sym typeface="Arial" charset="0"/>
              </a:rPr>
              <a:t>4</a:t>
            </a:r>
            <a:r>
              <a:rPr lang="zh-CN" alt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黑体" pitchFamily="2" charset="-122"/>
                <a:sym typeface="Arial" charset="0"/>
              </a:rPr>
              <a:t>行就是不可预料的。</a:t>
            </a:r>
            <a:r>
              <a:rPr lang="en-US" altLang="zh-CN" dirty="0" smtClean="0"/>
              <a:t>	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80010" y="13081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788416" y="6019808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757242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dirty="0" smtClean="0"/>
              <a:t>多表连接查询</a:t>
            </a:r>
            <a:endParaRPr lang="zh-CN" altLang="en-US" dirty="0"/>
          </a:p>
        </p:txBody>
      </p:sp>
      <p:sp>
        <p:nvSpPr>
          <p:cNvPr id="20" name="Rectangle 2051"/>
          <p:cNvSpPr>
            <a:spLocks noChangeArrowheads="1"/>
          </p:cNvSpPr>
          <p:nvPr/>
        </p:nvSpPr>
        <p:spPr bwMode="auto">
          <a:xfrm>
            <a:off x="650874" y="2867024"/>
            <a:ext cx="10066367" cy="1509709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0" y="1590652"/>
            <a:ext cx="12788944" cy="527939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sym typeface="Arial" charset="0"/>
              </a:rPr>
              <a:t>传统的连接写法（使用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sym typeface="Arial" charset="0"/>
              </a:rPr>
              <a:t>where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sym typeface="Arial" charset="0"/>
              </a:rPr>
              <a:t>）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sym typeface="Arial" charset="0"/>
              </a:rPr>
              <a:t>	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endParaRPr lang="en-US" altLang="zh-CN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宋体" charset="-122"/>
              <a:sym typeface="Arial" charset="0"/>
            </a:endParaRP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</a:rPr>
              <a:t>SELECT </a:t>
            </a:r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</a:rPr>
              <a:t>NAME,ci.countrycode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</a:rPr>
              <a:t> ,</a:t>
            </a:r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</a:rPr>
              <a:t>cl.language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</a:rPr>
              <a:t> ,</a:t>
            </a:r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</a:rPr>
              <a:t>ci.population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宋体" charset="-122"/>
            </a:endParaRP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</a:rPr>
              <a:t>FROM  city </a:t>
            </a:r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</a:rPr>
              <a:t>ci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</a:rPr>
              <a:t> , </a:t>
            </a:r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</a:rPr>
              <a:t>countrylanguage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</a:rPr>
              <a:t>cl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宋体" charset="-122"/>
            </a:endParaRP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</a:rPr>
              <a:t>WHERE </a:t>
            </a:r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</a:rPr>
              <a:t>ci.`CountryCode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</a:rPr>
              <a:t>`=</a:t>
            </a:r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</a:rPr>
              <a:t>cl.countrycode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</a:rPr>
              <a:t>;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US" altLang="zh-CN" dirty="0" smtClean="0"/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 sz="3200" b="1" i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宋体" charset="-122"/>
                <a:sym typeface="Arial" charset="0"/>
              </a:rPr>
              <a:t>注意：一旦给表定义了别名，那么原始的表名就不能在出现在该语句的其它子句中了</a:t>
            </a:r>
            <a:endParaRPr lang="en-US" altLang="zh-CN" sz="3200" b="1" i="1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ea typeface="宋体" charset="-122"/>
              <a:sym typeface="Arial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80010" y="13081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788416" y="6019808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757242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dirty="0" smtClean="0"/>
              <a:t>多表连接查询</a:t>
            </a:r>
            <a:endParaRPr lang="zh-CN" altLang="en-US" dirty="0"/>
          </a:p>
        </p:txBody>
      </p:sp>
      <p:sp>
        <p:nvSpPr>
          <p:cNvPr id="19" name="Rectangle 2051"/>
          <p:cNvSpPr>
            <a:spLocks noChangeArrowheads="1"/>
          </p:cNvSpPr>
          <p:nvPr/>
        </p:nvSpPr>
        <p:spPr bwMode="auto">
          <a:xfrm>
            <a:off x="650874" y="3519486"/>
            <a:ext cx="9923491" cy="2071694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0" y="1590652"/>
            <a:ext cx="12788944" cy="583954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sym typeface="Arial" charset="0"/>
              </a:rPr>
              <a:t>NATURAL  JOIN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sym typeface="Arial" charset="0"/>
              </a:rPr>
              <a:t>子句</a:t>
            </a:r>
            <a:endParaRPr lang="en-US" altLang="zh-CN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宋体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sym typeface="Arial" charset="0"/>
              </a:rPr>
              <a:t>自动到两张表中查找所有同名同类型的列拿来做连接列，进行相等连接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sym typeface="Arial" charset="0"/>
              </a:rPr>
              <a:t>	</a:t>
            </a: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sym typeface="Arial" charset="0"/>
              </a:rPr>
              <a:t>SELECT </a:t>
            </a:r>
            <a:r>
              <a:rPr lang="en-US" altLang="zh-CN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sym typeface="Arial" charset="0"/>
              </a:rPr>
              <a:t>NAME,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  <a:sym typeface="Arial" charset="0"/>
              </a:rPr>
              <a:t>countrycode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sym typeface="Arial" charset="0"/>
              </a:rPr>
              <a:t> ,LANGUAGE ,population</a:t>
            </a: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sym typeface="Arial" charset="0"/>
              </a:rPr>
              <a:t>FROM  city NATURAL  JOIN  </a:t>
            </a:r>
            <a:r>
              <a:rPr lang="en-US" altLang="zh-CN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sym typeface="Arial" charset="0"/>
              </a:rPr>
              <a:t>countrylanguage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sym typeface="Arial" charset="0"/>
              </a:rPr>
              <a:t> </a:t>
            </a: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sym typeface="Arial" charset="0"/>
              </a:rPr>
              <a:t>WHERE population &gt; 1000000</a:t>
            </a: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sym typeface="Arial" charset="0"/>
              </a:rPr>
              <a:t>ORDER BY population;</a:t>
            </a: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US" altLang="zh-CN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宋体" charset="-122"/>
              <a:sym typeface="Arial" charset="0"/>
            </a:endParaRP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 sz="28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ea typeface="宋体" charset="-122"/>
                <a:sym typeface="Arial" charset="0"/>
              </a:rPr>
              <a:t>注意：在</a:t>
            </a:r>
            <a:r>
              <a:rPr lang="en-US" altLang="zh-CN" sz="28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ea typeface="宋体" charset="-122"/>
                <a:sym typeface="Arial" charset="0"/>
              </a:rPr>
              <a:t>select</a:t>
            </a:r>
            <a:r>
              <a:rPr lang="zh-CN" altLang="en-US" sz="28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ea typeface="宋体" charset="-122"/>
                <a:sym typeface="Arial" charset="0"/>
              </a:rPr>
              <a:t>子句只能出现一个连接列</a:t>
            </a:r>
            <a:endParaRPr lang="en-US" altLang="zh-CN" sz="2800" b="1" i="1" dirty="0" smtClean="0">
              <a:solidFill>
                <a:schemeClr val="accent1">
                  <a:lumMod val="60000"/>
                  <a:lumOff val="40000"/>
                </a:schemeClr>
              </a:solidFill>
              <a:latin typeface="Courier New" pitchFamily="49" charset="0"/>
              <a:ea typeface="宋体" charset="-122"/>
              <a:sym typeface="Arial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80010" y="13081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788416" y="6019808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757242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dirty="0" smtClean="0"/>
              <a:t>多表连接查询</a:t>
            </a:r>
            <a:endParaRPr lang="zh-CN" altLang="en-US" dirty="0"/>
          </a:p>
        </p:txBody>
      </p:sp>
      <p:sp>
        <p:nvSpPr>
          <p:cNvPr id="20" name="Rectangle 2051"/>
          <p:cNvSpPr>
            <a:spLocks noChangeArrowheads="1"/>
          </p:cNvSpPr>
          <p:nvPr/>
        </p:nvSpPr>
        <p:spPr bwMode="auto">
          <a:xfrm>
            <a:off x="501608" y="2305032"/>
            <a:ext cx="11501518" cy="1806575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0" y="1590652"/>
            <a:ext cx="12788944" cy="21585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使用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using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子句</a:t>
            </a:r>
          </a:p>
          <a:p>
            <a:pPr marL="1366838" lvl="3" indent="-231775" algn="l" defTabSz="228600" fontAlgn="b" hangingPunct="1">
              <a:spcAft>
                <a:spcPct val="0"/>
              </a:spcAft>
              <a:buClr>
                <a:schemeClr val="accent2"/>
              </a:buClr>
              <a:buSzPct val="45000"/>
            </a:pPr>
            <a:r>
              <a:rPr lang="zh-CN" altLang="en-US" dirty="0" smtClean="0"/>
              <a:t>	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SELECT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NAME,countrycode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,LANGUAGE ,population</a:t>
            </a:r>
          </a:p>
          <a:p>
            <a:pPr marL="1366838" lvl="3" indent="-231775" algn="l" defTabSz="228600" fontAlgn="b" hangingPunct="1">
              <a:spcAft>
                <a:spcPct val="0"/>
              </a:spcAft>
              <a:buClr>
                <a:schemeClr val="accent2"/>
              </a:buClr>
              <a:buSzPct val="45000"/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	FROM  city JOIN 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countrylanguage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</a:t>
            </a:r>
          </a:p>
          <a:p>
            <a:pPr marL="1366838" lvl="3" indent="-231775" algn="l" defTabSz="228600" fontAlgn="b" hangingPunct="1">
              <a:spcAft>
                <a:spcPct val="0"/>
              </a:spcAft>
              <a:buClr>
                <a:schemeClr val="accent2"/>
              </a:buClr>
              <a:buSzPct val="45000"/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	USING(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countrycode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);</a:t>
            </a:r>
            <a:endParaRPr lang="zh-CN" altLang="en-US" sz="2800" b="1" dirty="0">
              <a:solidFill>
                <a:schemeClr val="tx1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80010" y="13081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788416" y="6019808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757242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dirty="0" smtClean="0"/>
              <a:t>集合操作</a:t>
            </a:r>
            <a:endParaRPr lang="zh-CN" altLang="en-US" dirty="0"/>
          </a:p>
        </p:txBody>
      </p:sp>
      <p:sp>
        <p:nvSpPr>
          <p:cNvPr id="18" name="Rectangle 2051"/>
          <p:cNvSpPr>
            <a:spLocks noChangeArrowheads="1"/>
          </p:cNvSpPr>
          <p:nvPr/>
        </p:nvSpPr>
        <p:spPr bwMode="auto">
          <a:xfrm>
            <a:off x="501608" y="3162288"/>
            <a:ext cx="11501518" cy="2143140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0" y="1590652"/>
            <a:ext cx="12788944" cy="61596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UNION [DISTINCT]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UNION ALL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语法：</a:t>
            </a:r>
          </a:p>
          <a:p>
            <a:pPr marL="1366838" lvl="3" indent="-231775" algn="l" defTabSz="228600" fontAlgn="b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45000"/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SELECT ... </a:t>
            </a:r>
          </a:p>
          <a:p>
            <a:pPr marL="1366838" lvl="3" indent="-231775" algn="l" defTabSz="228600" fontAlgn="b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45000"/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UNION [ALL | DISTINCT] </a:t>
            </a:r>
          </a:p>
          <a:p>
            <a:pPr marL="1366838" lvl="3" indent="-231775" algn="l" defTabSz="228600" fontAlgn="b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45000"/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SELECT ... </a:t>
            </a:r>
          </a:p>
          <a:p>
            <a:pPr marL="1366838" lvl="3" indent="-231775" algn="l" defTabSz="228600" fontAlgn="b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45000"/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[UNION [ALL | DISTINCT] </a:t>
            </a:r>
          </a:p>
          <a:p>
            <a:pPr marL="1366838" lvl="3" indent="-231775" algn="l" defTabSz="228600" fontAlgn="b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45000"/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  <a:sym typeface="Arial" charset="0"/>
              </a:rPr>
              <a:t>SELECT ...]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UNION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用于把两个或者多个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select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查询的结果集合并成一个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进行合并的两个查询，其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SELECT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列表必须在数量和对应列的数据类型上保持一致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默认会去掉两个查询结果集中的重复行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默认结果集不排序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最终结果集的列名来自于第一个查询的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SELECT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列表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80010" y="13081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788416" y="6019808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757242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dirty="0" smtClean="0"/>
              <a:t>分组操作及分组处理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0" y="1590652"/>
            <a:ext cx="12788944" cy="394364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“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Group By”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从字面意义上理解就是根据“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By”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指定的规则对数据进行分组，所谓的分组就是将一个“数据集”划分成若干个“小区域”，然后针对若干个“小区域”进行数据处理。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Having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与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Where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的区别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where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子句的作用是在对查询结果进行分组前，将不符合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where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条件的行去掉，即在分组之前过滤数据，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where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条件中不能包含聚组函数，使用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where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条件过滤出特定的行。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having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子句的作用是筛选满足条件的组，即在分组之后过滤数据，条件中经常包含聚组函数，使用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having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条件过滤出特定的组，也可以使用多个分组标准进行分组。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80010" y="13081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788416" y="6019808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757242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dirty="0" smtClean="0"/>
              <a:t>子查询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0" y="1590652"/>
            <a:ext cx="12788944" cy="74153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子查询定义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在一个表表达中可以调用另一个表表达式，这个被调用的表表达式叫做子查询（</a:t>
            </a:r>
            <a:r>
              <a:rPr lang="en-US" altLang="zh-CN" sz="2400" dirty="0" err="1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subquery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），我么也称作子选择（</a:t>
            </a:r>
            <a:r>
              <a:rPr lang="en-US" altLang="zh-CN" sz="2400" dirty="0" err="1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subselect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）或内嵌选择（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inner select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）。子查询的结果传递给调用它的表表达式继续处理。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子查询（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inner  query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）先执行，然后执行主查询（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outer  query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）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子查询按对返回结果集的调用方法，可分为：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where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型子查询，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from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型子查询及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exists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型子查询。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使用子查询原则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一个子查询必须放在圆括号中。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将子查询放在比较条件的右边以增加可读性。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子查询不包含 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ORDER BY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子句。对一个 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SELECT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语句只能用一个 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ORDER BY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子句，并且如果指定了它就必须放在主 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SELECT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语句的最后。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在子查询中可以使用两种比较条件：单行运算符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(&gt;, =, &gt;=, &lt;, &lt;&gt;, &lt;=)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和多行运算符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(IN, ANY, ALL)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。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zh-CN" altLang="en-US" sz="32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80010" y="13081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788416" y="6019808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4484" y="447644"/>
            <a:ext cx="6500858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实战案例（</a:t>
            </a: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SQL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扩展文档）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6052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84" y="447644"/>
            <a:ext cx="3786214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课程大纲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7294" y="1947842"/>
            <a:ext cx="11930146" cy="121058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algn="l"/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8732" y="1662090"/>
            <a:ext cx="11287204" cy="797811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开发环境准备</a:t>
            </a:r>
            <a:endParaRPr lang="en-US" altLang="zh-CN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select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语句的基本语法格式</a:t>
            </a:r>
            <a:endParaRPr lang="en-US" altLang="zh-CN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WHERE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子句 </a:t>
            </a:r>
            <a:endParaRPr lang="en-US" altLang="zh-CN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ORDER BY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子句</a:t>
            </a:r>
            <a:endParaRPr lang="en-US" altLang="zh-CN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LIMIT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子句</a:t>
            </a:r>
            <a:endParaRPr lang="en-US" altLang="zh-CN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多表连接查询（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join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using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）</a:t>
            </a:r>
            <a:endParaRPr lang="en-US" altLang="zh-CN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集合操作（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union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）</a:t>
            </a:r>
            <a:endParaRPr lang="en-US" altLang="zh-CN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group by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与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having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字句</a:t>
            </a:r>
            <a:endParaRPr lang="en-US" altLang="zh-CN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子查询</a:t>
            </a:r>
            <a:endParaRPr lang="en-US" altLang="zh-CN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algn="l"/>
            <a:endParaRPr lang="en-US" altLang="zh-CN" dirty="0" smtClean="0"/>
          </a:p>
          <a:p>
            <a:pPr algn="l"/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image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65" y="-80645"/>
            <a:ext cx="13511530" cy="99142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4" name="Shape 144"/>
          <p:cNvSpPr/>
          <p:nvPr/>
        </p:nvSpPr>
        <p:spPr>
          <a:xfrm>
            <a:off x="-76201" y="-67718"/>
            <a:ext cx="13576004" cy="9889036"/>
          </a:xfrm>
          <a:prstGeom prst="rect">
            <a:avLst/>
          </a:prstGeom>
          <a:solidFill>
            <a:srgbClr val="000000">
              <a:alpha val="79512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-76200" y="3526790"/>
            <a:ext cx="13576300" cy="269938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3930632" y="3805230"/>
            <a:ext cx="5007781" cy="259558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8100">
                <a:solidFill>
                  <a:schemeClr val="accent5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</a:lstStyle>
          <a:p>
            <a:r>
              <a:rPr dirty="0" smtClean="0"/>
              <a:t>THANKS</a:t>
            </a:r>
            <a:endParaRPr lang="en-US" dirty="0" smtClean="0"/>
          </a:p>
          <a:p>
            <a:r>
              <a:rPr lang="en-US" dirty="0" smtClean="0"/>
              <a:t>Q&amp;A</a:t>
            </a:r>
            <a:endParaRPr dirty="0"/>
          </a:p>
        </p:txBody>
      </p:sp>
      <p:sp>
        <p:nvSpPr>
          <p:cNvPr id="147" name="Shape 147"/>
          <p:cNvSpPr/>
          <p:nvPr/>
        </p:nvSpPr>
        <p:spPr>
          <a:xfrm>
            <a:off x="-44450" y="3702685"/>
            <a:ext cx="13545185" cy="15875"/>
          </a:xfrm>
          <a:prstGeom prst="line">
            <a:avLst/>
          </a:prstGeom>
          <a:ln w="25400">
            <a:solidFill>
              <a:schemeClr val="accent5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8" name="Shape 148"/>
          <p:cNvSpPr/>
          <p:nvPr/>
        </p:nvSpPr>
        <p:spPr>
          <a:xfrm flipV="1">
            <a:off x="-50800" y="6064885"/>
            <a:ext cx="13551535" cy="30480"/>
          </a:xfrm>
          <a:prstGeom prst="line">
            <a:avLst/>
          </a:prstGeom>
          <a:ln w="25400">
            <a:solidFill>
              <a:schemeClr val="accent5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1" bldLvl="0" animBg="1" advAuto="0"/>
      <p:bldP spid="146" grpId="4" animBg="1" advAuto="0"/>
      <p:bldP spid="147" grpId="2" bldLvl="0" animBg="1" advAuto="0"/>
      <p:bldP spid="148" grpId="3" bldLvl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76338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757242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开发环境准备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8732" y="1804966"/>
            <a:ext cx="10572824" cy="486697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导入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world.sql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创建用户，使用</a:t>
            </a:r>
            <a:r>
              <a:rPr lang="en-US" altLang="zh-CN" dirty="0" err="1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sqlyog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登录数据库</a:t>
            </a:r>
            <a:endParaRPr lang="en-US" altLang="zh-CN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			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	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76338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757242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 smtClean="0"/>
              <a:t>select</a:t>
            </a:r>
            <a:r>
              <a:rPr lang="zh-CN" altLang="en-US" dirty="0" smtClean="0"/>
              <a:t>语句的基本语法格式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9" name="Rectangle 2051"/>
          <p:cNvSpPr>
            <a:spLocks noChangeArrowheads="1"/>
          </p:cNvSpPr>
          <p:nvPr/>
        </p:nvSpPr>
        <p:spPr bwMode="auto">
          <a:xfrm>
            <a:off x="644484" y="1662090"/>
            <a:ext cx="11430080" cy="6357982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8732" y="1519214"/>
            <a:ext cx="12358774" cy="742151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help  select;</a:t>
            </a: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SELECT</a:t>
            </a: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   [ALL | DISTINCT | DISTINCTROW ]</a:t>
            </a: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select_expr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[, </a:t>
            </a:r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select_expr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...]</a:t>
            </a: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   [FROM </a:t>
            </a:r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table_references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 </a:t>
            </a: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   [WHERE </a:t>
            </a:r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where_condition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]</a:t>
            </a: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   [GROUP BY {</a:t>
            </a:r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col_name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| </a:t>
            </a:r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expr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| position}</a:t>
            </a: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     [</a:t>
            </a:r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Asc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| </a:t>
            </a:r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DEsc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], ... [WITH ROLLUP]]</a:t>
            </a: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   [HAVING </a:t>
            </a:r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where_condition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]</a:t>
            </a: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   [ORDER BY {</a:t>
            </a:r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col_name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| </a:t>
            </a:r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expr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| position}</a:t>
            </a: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     [</a:t>
            </a:r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Asc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| </a:t>
            </a:r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DEsc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], ...]</a:t>
            </a: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   [LIMIT {[offset,] </a:t>
            </a:r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row_count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| </a:t>
            </a:r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row_count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OFFSET </a:t>
            </a:r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offset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}]</a:t>
            </a: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   [FOR UPDATE | LOCK IN SHARE MODE]]		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cap="none" spc="0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cap="none" spc="0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76338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757242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 smtClean="0"/>
              <a:t>WHERE</a:t>
            </a:r>
            <a:r>
              <a:rPr lang="zh-CN" altLang="en-US" dirty="0" smtClean="0"/>
              <a:t>子句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9" name="Rectangle 2051"/>
          <p:cNvSpPr>
            <a:spLocks noChangeArrowheads="1"/>
          </p:cNvSpPr>
          <p:nvPr/>
        </p:nvSpPr>
        <p:spPr bwMode="auto">
          <a:xfrm>
            <a:off x="1001674" y="2538403"/>
            <a:ext cx="9072626" cy="1338265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8732" y="1804966"/>
            <a:ext cx="10572824" cy="479310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基本语法</a:t>
            </a: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SELECT  *|{[DISTINCT] 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column|select_expr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  [alias], ...]} </a:t>
            </a: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 	 [FROM [database.]table]</a:t>
            </a: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   [WHERE conditions]; 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		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	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1608" y="4376734"/>
            <a:ext cx="12287336" cy="25648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WHERE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条件又叫做过滤条件，它从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FROM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子句的中间结果中去掉所有条件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conditions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不为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TRUE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（而为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FALSE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或者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NULL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）的行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WHERE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子句跟在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FROM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子句后面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不能在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WHERE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子句中使用列别名</a:t>
            </a:r>
            <a:endParaRPr lang="zh-CN" altLang="en-US" sz="3200" dirty="0">
              <a:solidFill>
                <a:schemeClr val="tx1"/>
              </a:solidFill>
              <a:latin typeface="+mn-lt"/>
              <a:ea typeface="黑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80010" y="13081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757242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 smtClean="0"/>
              <a:t>Where</a:t>
            </a:r>
            <a:r>
              <a:rPr lang="zh-CN" altLang="en-US" dirty="0" smtClean="0"/>
              <a:t>字句实例（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1" name="Rectangle 2051"/>
          <p:cNvSpPr>
            <a:spLocks noChangeArrowheads="1"/>
          </p:cNvSpPr>
          <p:nvPr/>
        </p:nvSpPr>
        <p:spPr bwMode="auto">
          <a:xfrm>
            <a:off x="685800" y="2590784"/>
            <a:ext cx="10031442" cy="1214446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0" y="1804966"/>
            <a:ext cx="12860382" cy="719376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例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1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：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where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字句的基本使用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SELECT * FROM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world.`city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` WHERE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CountryCode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='CHN';</a:t>
            </a: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or</a:t>
            </a: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SELECT * FROM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world.`city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` WHERE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CountryCode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='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chn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';</a:t>
            </a: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宋体" charset="-122"/>
              <a:cs typeface="Courier New" pitchFamily="49" charset="0"/>
              <a:sym typeface="Arial" charset="0"/>
            </a:endParaRP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注意：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宋体" charset="-122"/>
              <a:cs typeface="Courier New" pitchFamily="49" charset="0"/>
              <a:sym typeface="Arial" charset="0"/>
            </a:endParaRP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WHERE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中出现的字符串和日期字面量必须使用引号括起来</a:t>
            </a: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这里，字符串字面量写成大写或小写结果都一样，即不区分大小写进行查询。</a:t>
            </a: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这和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ORACLE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不同，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ORACLE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中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WHERE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条件中的字面量是区分大小写的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	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80010" y="13081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757242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 smtClean="0"/>
              <a:t>Where</a:t>
            </a:r>
            <a:r>
              <a:rPr lang="zh-CN" altLang="en-US" dirty="0" smtClean="0"/>
              <a:t>字句实例（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0" name="Rectangle 2051"/>
          <p:cNvSpPr>
            <a:spLocks noChangeArrowheads="1"/>
          </p:cNvSpPr>
          <p:nvPr/>
        </p:nvSpPr>
        <p:spPr bwMode="auto">
          <a:xfrm>
            <a:off x="644484" y="2324089"/>
            <a:ext cx="10888698" cy="1052513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0" y="1590652"/>
            <a:ext cx="12788944" cy="90404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例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2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：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where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字句中的逻辑操作符：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SELECT * FROM </a:t>
            </a:r>
            <a:r>
              <a:rPr lang="en-US" altLang="zh-CN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world.`city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` </a:t>
            </a: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	WHERE </a:t>
            </a:r>
            <a:r>
              <a:rPr lang="en-US" altLang="zh-CN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CountryCode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='</a:t>
            </a:r>
            <a:r>
              <a:rPr lang="en-US" altLang="zh-CN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chn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' AND district = '</a:t>
            </a:r>
            <a:r>
              <a:rPr lang="en-US" altLang="zh-CN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anhui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';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宋体" charset="-122"/>
              <a:cs typeface="Courier New" pitchFamily="49" charset="0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逻辑操作符介绍：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400" b="1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and</a:t>
            </a: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逻辑与。只有当所有的子条件都为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true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时，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and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才返回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true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。否则返回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false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或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null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400" b="1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or</a:t>
            </a: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逻辑或。只要有一个子条件为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true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，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or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就返回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true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。否则返回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false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或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null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400" b="1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not</a:t>
            </a: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逻辑非。如果子条件为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true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，则返回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false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；如果子条件为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false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，则返回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true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400" b="1" dirty="0" err="1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xor</a:t>
            </a:r>
            <a:endParaRPr lang="en-US" altLang="zh-CN" sz="2400" b="1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逻辑异或。当一个子条件为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true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而另一个子条件为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false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时，其结果为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true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；</a:t>
            </a: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当两个条件都为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true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或都为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false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时，结果为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false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。否则，结果为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null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	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80010" y="13081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757242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 smtClean="0"/>
              <a:t>Where</a:t>
            </a:r>
            <a:r>
              <a:rPr lang="zh-CN" altLang="en-US" dirty="0" smtClean="0"/>
              <a:t>字句实例（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Rectangle 2051"/>
          <p:cNvSpPr>
            <a:spLocks noChangeArrowheads="1"/>
          </p:cNvSpPr>
          <p:nvPr/>
        </p:nvSpPr>
        <p:spPr bwMode="auto">
          <a:xfrm>
            <a:off x="685800" y="2376470"/>
            <a:ext cx="8316930" cy="1785950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22" name="Rectangle 2051"/>
          <p:cNvSpPr>
            <a:spLocks noChangeArrowheads="1"/>
          </p:cNvSpPr>
          <p:nvPr/>
        </p:nvSpPr>
        <p:spPr bwMode="auto">
          <a:xfrm>
            <a:off x="685800" y="5162552"/>
            <a:ext cx="8316930" cy="1285884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0" y="1590652"/>
            <a:ext cx="12788944" cy="64058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例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3 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：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where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字句中的范围比较：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SELECT * FROM </a:t>
            </a:r>
            <a:r>
              <a:rPr lang="en-US" altLang="zh-CN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world.`city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` </a:t>
            </a: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WHERE </a:t>
            </a: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population BETWEEN 100000 AND 200000 ;</a:t>
            </a: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US" altLang="zh-CN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例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4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：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where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字句中的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IN</a:t>
            </a: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SELECT * FROM city</a:t>
            </a: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WHERE </a:t>
            </a:r>
            <a:r>
              <a:rPr lang="en-US" altLang="zh-CN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countrycode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IN ('CHN','JPN');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	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80010" y="13081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757242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 smtClean="0"/>
              <a:t>Where</a:t>
            </a:r>
            <a:r>
              <a:rPr lang="zh-CN" altLang="en-US" dirty="0" smtClean="0"/>
              <a:t>字句实例（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3" name="Rectangle 2051"/>
          <p:cNvSpPr>
            <a:spLocks noChangeArrowheads="1"/>
          </p:cNvSpPr>
          <p:nvPr/>
        </p:nvSpPr>
        <p:spPr bwMode="auto">
          <a:xfrm>
            <a:off x="644484" y="6578620"/>
            <a:ext cx="8021638" cy="1155700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0" y="1590652"/>
            <a:ext cx="12788944" cy="784625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例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5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：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where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字句中的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like</a:t>
            </a:r>
            <a:endParaRPr lang="en-US" altLang="zh-CN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语法：</a:t>
            </a:r>
            <a:endParaRPr lang="en-US" altLang="zh-CN" sz="28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like ‘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匹配模式字符串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’</a:t>
            </a:r>
            <a:endParaRPr lang="zh-CN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实现模式匹配查询或者模糊查询：</a:t>
            </a:r>
            <a:endParaRPr lang="en-US" altLang="zh-CN" sz="28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测试一个列值是否匹配给出的模式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在‘匹配模式字符串’中，可以有两个具有特殊含义的通配字符：</a:t>
            </a: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%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：表示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0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个或者任意多个字符</a:t>
            </a: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_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：只表示一个任意字符</a:t>
            </a:r>
            <a:endParaRPr lang="en-US" altLang="zh-CN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US" altLang="zh-CN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SELECT * FROM city</a:t>
            </a:r>
          </a:p>
          <a:p>
            <a:pPr marL="1020763" lvl="2" indent="-331788" algn="l" defTabSz="228600" fontAlgn="b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WHERE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countrycode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LIKE '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ch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%';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	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4156</TotalTime>
  <Words>908</Words>
  <Application>WPS 演示</Application>
  <PresentationFormat>自定义</PresentationFormat>
  <Paragraphs>242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White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guo</cp:lastModifiedBy>
  <cp:revision>661</cp:revision>
  <dcterms:created xsi:type="dcterms:W3CDTF">2017-06-12T02:51:00Z</dcterms:created>
  <dcterms:modified xsi:type="dcterms:W3CDTF">2017-11-14T10:29:58Z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