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  <p:sldId id="287" r:id="rId9"/>
    <p:sldId id="275" r:id="rId10"/>
    <p:sldId id="288" r:id="rId11"/>
    <p:sldId id="276" r:id="rId12"/>
    <p:sldId id="278" r:id="rId13"/>
    <p:sldId id="277" r:id="rId14"/>
    <p:sldId id="279" r:id="rId15"/>
    <p:sldId id="25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2154" autoAdjust="0"/>
  </p:normalViewPr>
  <p:slideViewPr>
    <p:cSldViewPr>
      <p:cViewPr>
        <p:scale>
          <a:sx n="50" d="100"/>
          <a:sy n="50" d="100"/>
        </p:scale>
        <p:origin x="-1119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zh-CN" b="1" dirty="0" smtClean="0">
                <a:sym typeface="Arial" charset="0"/>
              </a:rPr>
              <a:t>Appropriate</a:t>
            </a:r>
            <a:r>
              <a:rPr lang="zh-CN" altLang="en-US" b="1" dirty="0" smtClean="0">
                <a:sym typeface="Arial" charset="0"/>
              </a:rPr>
              <a:t>（适当）：</a:t>
            </a:r>
            <a:r>
              <a:rPr lang="zh-CN" altLang="en-US" dirty="0" smtClean="0">
                <a:sym typeface="Arial" charset="0"/>
              </a:rPr>
              <a:t>需要以最适合数据所代表的项的类型来表示数据。</a:t>
            </a:r>
          </a:p>
          <a:p>
            <a:pPr lvl="2"/>
            <a:r>
              <a:rPr lang="en-US" altLang="zh-CN" b="1" dirty="0" smtClean="0">
                <a:sym typeface="Arial" charset="0"/>
              </a:rPr>
              <a:t>Brief</a:t>
            </a:r>
            <a:r>
              <a:rPr lang="zh-CN" altLang="en-US" b="1" dirty="0" smtClean="0">
                <a:sym typeface="Arial" charset="0"/>
              </a:rPr>
              <a:t>（简洁）：</a:t>
            </a:r>
            <a:r>
              <a:rPr lang="zh-CN" altLang="en-US" dirty="0" smtClean="0">
                <a:sym typeface="Arial" charset="0"/>
              </a:rPr>
              <a:t>选择所用存储空间最少的数据类型。这可节省资源并提高性能。</a:t>
            </a:r>
          </a:p>
          <a:p>
            <a:pPr lvl="2"/>
            <a:r>
              <a:rPr lang="en-US" altLang="zh-CN" b="1" dirty="0" smtClean="0">
                <a:sym typeface="Arial" charset="0"/>
              </a:rPr>
              <a:t>Complete</a:t>
            </a:r>
            <a:r>
              <a:rPr lang="zh-CN" altLang="en-US" b="1" dirty="0" smtClean="0">
                <a:sym typeface="Arial" charset="0"/>
              </a:rPr>
              <a:t>（完整）：</a:t>
            </a:r>
            <a:r>
              <a:rPr lang="zh-CN" altLang="en-US" dirty="0" smtClean="0">
                <a:sym typeface="Arial" charset="0"/>
              </a:rPr>
              <a:t>选择的数据类型应分配有可存储特定项的最大可能值的充足</a:t>
            </a:r>
            <a:br>
              <a:rPr lang="zh-CN" altLang="en-US" dirty="0" smtClean="0">
                <a:sym typeface="Arial" charset="0"/>
              </a:rPr>
            </a:br>
            <a:r>
              <a:rPr lang="zh-CN" altLang="en-US" dirty="0" smtClean="0">
                <a:sym typeface="Arial" charset="0"/>
              </a:rPr>
              <a:t>空间。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zh-CN" altLang="en-US" dirty="0" smtClean="0">
                <a:sym typeface="Arial" charset="0"/>
              </a:rPr>
              <a:t>为存储数值数据，</a:t>
            </a:r>
            <a:r>
              <a:rPr lang="en-US" altLang="zh-CN" dirty="0" err="1" smtClean="0">
                <a:sym typeface="Arial" charset="0"/>
              </a:rPr>
              <a:t>MySQL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提供了以下数值数据类型类：</a:t>
            </a:r>
          </a:p>
          <a:p>
            <a:pPr lvl="2"/>
            <a:r>
              <a:rPr lang="zh-CN" altLang="en-US" b="1" dirty="0" smtClean="0">
                <a:sym typeface="Arial" charset="0"/>
              </a:rPr>
              <a:t>整数：</a:t>
            </a:r>
            <a:r>
              <a:rPr lang="zh-CN" altLang="en-US" dirty="0" smtClean="0">
                <a:sym typeface="Arial" charset="0"/>
              </a:rPr>
              <a:t>整数没有小数部分。即，没有小数位的单个整数值。</a:t>
            </a:r>
          </a:p>
          <a:p>
            <a:pPr lvl="2"/>
            <a:r>
              <a:rPr lang="zh-CN" altLang="en-US" b="1" dirty="0" smtClean="0">
                <a:sym typeface="Arial" charset="0"/>
              </a:rPr>
              <a:t>浮点数：</a:t>
            </a:r>
            <a:r>
              <a:rPr lang="zh-CN" altLang="en-US" dirty="0" smtClean="0">
                <a:sym typeface="Arial" charset="0"/>
              </a:rPr>
              <a:t>表示包含整数部分、小数部分或同时包括二者的近似值数值。此类数据类型使用服务器主机的 </a:t>
            </a:r>
            <a:r>
              <a:rPr lang="en-US" altLang="zh-CN" dirty="0" smtClean="0">
                <a:sym typeface="Arial" charset="0"/>
              </a:rPr>
              <a:t>CPU </a:t>
            </a:r>
            <a:r>
              <a:rPr lang="zh-CN" altLang="en-US" dirty="0" smtClean="0">
                <a:sym typeface="Arial" charset="0"/>
              </a:rPr>
              <a:t>所用的本机二进制浮点格式 </a:t>
            </a:r>
            <a:r>
              <a:rPr lang="en-US" altLang="zh-CN" dirty="0" smtClean="0">
                <a:sym typeface="Arial" charset="0"/>
              </a:rPr>
              <a:t>(IEEE 754) </a:t>
            </a:r>
            <a:r>
              <a:rPr lang="zh-CN" altLang="en-US" dirty="0" smtClean="0">
                <a:sym typeface="Arial" charset="0"/>
              </a:rPr>
              <a:t>来表示值。该数据类型用于存储和计算会很高效，但值会存在舍入误差。</a:t>
            </a:r>
          </a:p>
          <a:p>
            <a:pPr lvl="2"/>
            <a:r>
              <a:rPr lang="zh-CN" altLang="en-US" b="1" dirty="0" smtClean="0">
                <a:sym typeface="Arial" charset="0"/>
              </a:rPr>
              <a:t>定点数：</a:t>
            </a:r>
            <a:r>
              <a:rPr lang="zh-CN" altLang="en-US" dirty="0" smtClean="0">
                <a:sym typeface="Arial" charset="0"/>
              </a:rPr>
              <a:t>包含整数部分、小数部分或同时包括二者。</a:t>
            </a:r>
          </a:p>
          <a:p>
            <a:pPr lvl="2"/>
            <a:r>
              <a:rPr lang="en-US" altLang="zh-CN" b="1" dirty="0" smtClean="0">
                <a:sym typeface="Arial" charset="0"/>
              </a:rPr>
              <a:t>BIT</a:t>
            </a:r>
            <a:r>
              <a:rPr lang="zh-CN" altLang="en-US" b="1" dirty="0" smtClean="0">
                <a:sym typeface="Arial" charset="0"/>
              </a:rPr>
              <a:t>：</a:t>
            </a:r>
            <a:r>
              <a:rPr lang="en-US" altLang="zh-CN" dirty="0" smtClean="0">
                <a:sym typeface="Arial" charset="0"/>
              </a:rPr>
              <a:t>BIT </a:t>
            </a:r>
            <a:r>
              <a:rPr lang="zh-CN" altLang="en-US" dirty="0" smtClean="0">
                <a:sym typeface="Arial" charset="0"/>
              </a:rPr>
              <a:t>列规范规定了一个宽度，指明每个值的位数（</a:t>
            </a:r>
            <a:r>
              <a:rPr lang="en-US" altLang="zh-CN" dirty="0" smtClean="0">
                <a:sym typeface="Arial" charset="0"/>
              </a:rPr>
              <a:t>1 </a:t>
            </a:r>
            <a:r>
              <a:rPr lang="zh-CN" altLang="en-US" dirty="0" smtClean="0">
                <a:sym typeface="Arial" charset="0"/>
              </a:rPr>
              <a:t>至 </a:t>
            </a:r>
            <a:r>
              <a:rPr lang="en-US" altLang="zh-CN" dirty="0" smtClean="0">
                <a:sym typeface="Arial" charset="0"/>
              </a:rPr>
              <a:t>64 </a:t>
            </a:r>
            <a:r>
              <a:rPr lang="zh-CN" altLang="en-US" dirty="0" smtClean="0">
                <a:sym typeface="Arial" charset="0"/>
              </a:rPr>
              <a:t>位）。</a:t>
            </a:r>
          </a:p>
          <a:p>
            <a:pPr lvl="1"/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精度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和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范围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是适用于浮点值和定点值（这两种类型可以同时包含整数部分和小数部分）的术语。 </a:t>
            </a:r>
          </a:p>
          <a:p>
            <a:pPr lvl="2"/>
            <a:r>
              <a:rPr lang="zh-CN" altLang="en-US" b="1" dirty="0" smtClean="0">
                <a:sym typeface="Arial" charset="0"/>
              </a:rPr>
              <a:t>精度：</a:t>
            </a:r>
            <a:r>
              <a:rPr lang="zh-CN" altLang="en-US" dirty="0" smtClean="0">
                <a:sym typeface="Arial" charset="0"/>
              </a:rPr>
              <a:t>有效位数。</a:t>
            </a:r>
          </a:p>
          <a:p>
            <a:pPr lvl="2"/>
            <a:r>
              <a:rPr lang="zh-CN" altLang="en-US" b="1" dirty="0" smtClean="0">
                <a:sym typeface="Arial" charset="0"/>
              </a:rPr>
              <a:t>范围：</a:t>
            </a:r>
            <a:r>
              <a:rPr lang="zh-CN" altLang="en-US" dirty="0" smtClean="0">
                <a:sym typeface="Arial" charset="0"/>
              </a:rPr>
              <a:t>小数点右侧的位数。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altLang="zh-CN" dirty="0" smtClean="0">
                <a:latin typeface="Courier New" pitchFamily="49" charset="0"/>
                <a:sym typeface="Arial" charset="0"/>
              </a:rPr>
              <a:t>YYYY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MM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DD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hh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mm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ss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dirty="0" err="1" smtClean="0">
                <a:latin typeface="Courier New" pitchFamily="49" charset="0"/>
                <a:sym typeface="Arial" charset="0"/>
              </a:rPr>
              <a:t>uuuuuu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分别表示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年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月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日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小时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分钟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、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秒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和可选的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“</a:t>
            </a:r>
            <a:r>
              <a:rPr lang="zh-CN" altLang="en-US" dirty="0" smtClean="0">
                <a:sym typeface="Arial" charset="0"/>
              </a:rPr>
              <a:t>秒的小数位</a:t>
            </a:r>
            <a:r>
              <a:rPr lang="zh-CN" altLang="en-US" dirty="0" smtClean="0">
                <a:latin typeface="宋体"/>
                <a:ea typeface="宋体" charset="-122"/>
                <a:sym typeface="Arial" charset="0"/>
              </a:rPr>
              <a:t>”</a:t>
            </a:r>
            <a:r>
              <a:rPr lang="zh-CN" altLang="en-US" dirty="0" smtClean="0">
                <a:sym typeface="Arial" charset="0"/>
              </a:rPr>
              <a:t>。</a:t>
            </a:r>
          </a:p>
          <a:p>
            <a:pPr lvl="1"/>
            <a:r>
              <a:rPr lang="zh-CN" altLang="en-US" dirty="0" smtClean="0">
                <a:sym typeface="Arial" charset="0"/>
              </a:rPr>
              <a:t>通过为该类型提供一个参数，可声明秒的小数位（可选）。例如，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TIME(3)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是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TIME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类</a:t>
            </a:r>
            <a:br>
              <a:rPr lang="zh-CN" altLang="en-US" dirty="0" smtClean="0">
                <a:sym typeface="Arial" charset="0"/>
              </a:rPr>
            </a:br>
            <a:r>
              <a:rPr lang="zh-CN" altLang="en-US" dirty="0" smtClean="0">
                <a:sym typeface="Arial" charset="0"/>
              </a:rPr>
              <a:t>型，其中秒的小数位部分最多可达三位。</a:t>
            </a:r>
          </a:p>
          <a:p>
            <a:pPr lvl="1"/>
            <a:r>
              <a:rPr lang="en-US" altLang="zh-CN" dirty="0" smtClean="0">
                <a:latin typeface="Courier New" pitchFamily="49" charset="0"/>
                <a:sym typeface="Arial" charset="0"/>
              </a:rPr>
              <a:t>DATE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值范围为从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1000-01-01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至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9999-12-31</a:t>
            </a:r>
            <a:r>
              <a:rPr lang="zh-CN" altLang="en-US" dirty="0" smtClean="0">
                <a:sym typeface="Arial" charset="0"/>
              </a:rPr>
              <a:t>。 </a:t>
            </a:r>
          </a:p>
          <a:p>
            <a:pPr lvl="1"/>
            <a:r>
              <a:rPr lang="en-US" altLang="zh-CN" dirty="0" smtClean="0">
                <a:latin typeface="Courier New" pitchFamily="49" charset="0"/>
                <a:sym typeface="Arial" charset="0"/>
              </a:rPr>
              <a:t>DATETIME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值范围为从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1000-01-01 00:00:00.000000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至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9999-12-31 23:59:59.999999</a:t>
            </a:r>
            <a:r>
              <a:rPr lang="zh-CN" altLang="en-US" dirty="0" smtClean="0">
                <a:sym typeface="Arial" charset="0"/>
              </a:rPr>
              <a:t>。 </a:t>
            </a:r>
          </a:p>
          <a:p>
            <a:pPr lvl="1"/>
            <a:r>
              <a:rPr lang="en-US" altLang="zh-CN" dirty="0" smtClean="0">
                <a:latin typeface="Courier New" pitchFamily="49" charset="0"/>
                <a:sym typeface="Arial" charset="0"/>
              </a:rPr>
              <a:t>TIMESTAMP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值采用 </a:t>
            </a:r>
            <a:r>
              <a:rPr lang="en-US" altLang="zh-CN" dirty="0" smtClean="0">
                <a:sym typeface="Arial" charset="0"/>
              </a:rPr>
              <a:t>UTC </a:t>
            </a:r>
            <a:r>
              <a:rPr lang="zh-CN" altLang="en-US" dirty="0" smtClean="0">
                <a:sym typeface="Arial" charset="0"/>
              </a:rPr>
              <a:t>进行存储（将根据需要转换为当地时间或从当地时间进行转</a:t>
            </a:r>
            <a:br>
              <a:rPr lang="zh-CN" altLang="en-US" dirty="0" smtClean="0">
                <a:sym typeface="Arial" charset="0"/>
              </a:rPr>
            </a:br>
            <a:r>
              <a:rPr lang="zh-CN" altLang="en-US" dirty="0" smtClean="0">
                <a:sym typeface="Arial" charset="0"/>
              </a:rPr>
              <a:t>换），其范围为从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1970-01-01 00:00:00.000000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latin typeface="Courier New" pitchFamily="49" charset="0"/>
                <a:sym typeface="Arial" charset="0"/>
              </a:rPr>
              <a:t>至</a:t>
            </a:r>
            <a:r>
              <a:rPr lang="zh-CN" altLang="en-US" dirty="0" smtClean="0">
                <a:sym typeface="Arial" charset="0"/>
              </a:rPr>
              <a:t>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2038-01-19 03:14:07.999999</a:t>
            </a:r>
            <a:r>
              <a:rPr lang="zh-CN" altLang="en-US" dirty="0" smtClean="0">
                <a:sym typeface="Arial" charset="0"/>
              </a:rPr>
              <a:t>。 </a:t>
            </a:r>
          </a:p>
          <a:p>
            <a:pPr lvl="1"/>
            <a:r>
              <a:rPr lang="zh-CN" altLang="en-US" dirty="0" smtClean="0">
                <a:sym typeface="Arial" charset="0"/>
              </a:rPr>
              <a:t>可以定义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DATETIME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TIMESTAMP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以自动记录当前日期和时间，而不管对行执行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INSERT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或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UPDATE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操作的时间为何时。</a:t>
            </a:r>
          </a:p>
          <a:p>
            <a:pPr lvl="1"/>
            <a:r>
              <a:rPr lang="en-US" altLang="zh-CN" dirty="0" smtClean="0">
                <a:latin typeface="Courier New" pitchFamily="49" charset="0"/>
                <a:sym typeface="Arial" charset="0"/>
              </a:rPr>
              <a:t>TIMESTAMP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列在很多方面都与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DATETIME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列不同。</a:t>
            </a:r>
          </a:p>
          <a:p>
            <a:pPr lvl="2"/>
            <a:r>
              <a:rPr lang="en-US" altLang="zh-CN" dirty="0" smtClean="0">
                <a:latin typeface="Courier New" pitchFamily="49" charset="0"/>
                <a:sym typeface="Arial" charset="0"/>
              </a:rPr>
              <a:t>TIMESTAMP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列值的范围比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DATETIME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列值的范围小，因此存储每个值所需的字节数更少。</a:t>
            </a:r>
          </a:p>
          <a:p>
            <a:pPr lvl="2"/>
            <a:r>
              <a:rPr lang="zh-CN" altLang="en-US" dirty="0" smtClean="0">
                <a:sym typeface="Arial" charset="0"/>
              </a:rPr>
              <a:t>通过为不允许出现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NULL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的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TIMESTAMP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指定 </a:t>
            </a:r>
            <a:r>
              <a:rPr lang="en-US" altLang="zh-CN" dirty="0" smtClean="0">
                <a:latin typeface="Courier New" pitchFamily="49" charset="0"/>
                <a:sym typeface="Arial" charset="0"/>
              </a:rPr>
              <a:t>NULL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值，可以将其设置为当前日期和</a:t>
            </a:r>
            <a:br>
              <a:rPr lang="zh-CN" altLang="en-US" dirty="0" smtClean="0">
                <a:sym typeface="Arial" charset="0"/>
              </a:rPr>
            </a:br>
            <a:r>
              <a:rPr lang="zh-CN" altLang="en-US" dirty="0" smtClean="0">
                <a:sym typeface="Arial" charset="0"/>
              </a:rPr>
              <a:t>时间。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74930" y="-20955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1001674" y="1447776"/>
            <a:ext cx="1100145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5400" dirty="0" smtClean="0"/>
              <a:t>SELECT</a:t>
            </a:r>
            <a:r>
              <a:rPr lang="zh-CN" altLang="en-US" sz="5400" dirty="0" smtClean="0"/>
              <a:t>高级应用</a:t>
            </a:r>
            <a:endParaRPr sz="54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二进制字符串数据类型</a:t>
            </a:r>
            <a:endParaRPr lang="zh-CN" altLang="en-US" dirty="0"/>
          </a:p>
        </p:txBody>
      </p:sp>
      <p:graphicFrame>
        <p:nvGraphicFramePr>
          <p:cNvPr id="18" name="Group 41"/>
          <p:cNvGraphicFramePr>
            <a:graphicFrameLocks noGrp="1"/>
          </p:cNvGraphicFramePr>
          <p:nvPr/>
        </p:nvGraphicFramePr>
        <p:xfrm>
          <a:off x="787360" y="1755462"/>
          <a:ext cx="10429946" cy="6693238"/>
        </p:xfrm>
        <a:graphic>
          <a:graphicData uri="http://schemas.openxmlformats.org/drawingml/2006/table">
            <a:tbl>
              <a:tblPr/>
              <a:tblGrid>
                <a:gridCol w="1629679"/>
                <a:gridCol w="2172905"/>
                <a:gridCol w="6627362"/>
              </a:tblGrid>
              <a:tr h="948434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类型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说明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111024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二进制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BINARY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类似于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CHAR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（固定长度）类型，但存储的是</a:t>
                      </a:r>
                      <a:b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</a:b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二进制字节字符串，而不是非二进制字符串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11024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二进制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VARBINARY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类似于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VARCHAR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（可变长度）类型，但存储的是二进制字节字符串，而不是非二进制字符串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068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TINYBLOB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最大长度为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255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个字节的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BLOB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列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068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最大长度为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65,535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个字节的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BLOB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列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068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MEDIUDMBLOB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最大长度为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16,777,215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个字节的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BLOB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列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068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LONGBLOB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最大长度为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4,294,967,295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个字节的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BLOB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列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时间数据类型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20" name="Group 471"/>
          <p:cNvGraphicFramePr>
            <a:graphicFrameLocks noGrp="1"/>
          </p:cNvGraphicFramePr>
          <p:nvPr/>
        </p:nvGraphicFramePr>
        <p:xfrm>
          <a:off x="430171" y="2019280"/>
          <a:ext cx="10858576" cy="6000793"/>
        </p:xfrm>
        <a:graphic>
          <a:graphicData uri="http://schemas.openxmlformats.org/drawingml/2006/table">
            <a:tbl>
              <a:tblPr/>
              <a:tblGrid>
                <a:gridCol w="2003849"/>
                <a:gridCol w="4629506"/>
                <a:gridCol w="4225221"/>
              </a:tblGrid>
              <a:tr h="959060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类型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格式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示例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DATE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YYYY-MM-DD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2006-08-04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09013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TIME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hh:mm:ss[.uuuuuu]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12:59:02.123456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09013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DATETIME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YYYY-MM-DD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hh:mm:ss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[.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uuuuuu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]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2006-08-04 12:59:02.123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09013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TIMESTAMP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YYYY-MM-DD hh:mm:ss[.uuuuuu]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2006-08-04 12:59:02.12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09013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YEAR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YYYY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2006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列属性</a:t>
            </a:r>
            <a:endParaRPr lang="en-US" altLang="zh-CN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44418" y="2013932"/>
            <a:ext cx="12644526" cy="25771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列属性的类别：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数值：适用于数值数据类型（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BIT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除外）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字符串：适用于非二进制字符串数据类型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常规：适用于所有数据类型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列属性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146002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25" name="Group 46"/>
          <p:cNvGraphicFramePr>
            <a:graphicFrameLocks noGrp="1"/>
          </p:cNvGraphicFramePr>
          <p:nvPr/>
        </p:nvGraphicFramePr>
        <p:xfrm>
          <a:off x="787360" y="1733529"/>
          <a:ext cx="10429949" cy="6896123"/>
        </p:xfrm>
        <a:graphic>
          <a:graphicData uri="http://schemas.openxmlformats.org/drawingml/2006/table">
            <a:tbl>
              <a:tblPr/>
              <a:tblGrid>
                <a:gridCol w="1992238"/>
                <a:gridCol w="2929760"/>
                <a:gridCol w="5507951"/>
              </a:tblGrid>
              <a:tr h="756696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数据类型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属性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说明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93479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数值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UNSIGNED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禁止使用负值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93479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仅整数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AUTO_INCREMENT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生成包含连续唯一整数值的序列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96107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字符串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CHARACTER SET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指定要使用的字符集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96107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字符串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COLLATE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指定字符集整理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96107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字符串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BINARY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指定二进制整理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2999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全部*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NULL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NOT NULL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指示列是否可以包含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NULL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值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34150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全部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DEFAULT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如果未为新记录指定值，则为其提供默认值</a:t>
                      </a:r>
                    </a:p>
                  </a:txBody>
                  <a:tcPr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如何选择数据类型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5981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考虑哪些数据类型和字符集可以最大限度地减少存储和磁盘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I/O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使用固定长度数据类型：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如果存储的所有字符串值的长度相同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使用可变长度数据类型：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如果存储的字符串值不同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对于多字节字符集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对于频繁使用的字符，使用占用空间较少的多字节字符集。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使用基本多文种平面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(Basic Multilingual Plane, BMP)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之外的其他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Unicode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字符集。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30632" y="3805230"/>
            <a:ext cx="5007781" cy="25955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dirty="0" smtClean="0"/>
              <a:t>THANKS</a:t>
            </a:r>
            <a:endParaRPr lang="en-US" dirty="0" smtClean="0"/>
          </a:p>
          <a:p>
            <a:r>
              <a:rPr lang="en-US" dirty="0" smtClean="0"/>
              <a:t>Q&amp;A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193014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662090"/>
            <a:ext cx="11287204" cy="497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ym typeface="Arial" charset="0"/>
              </a:rPr>
              <a:t>数据类型介绍</a:t>
            </a:r>
            <a:endParaRPr lang="en-US" altLang="zh-CN" dirty="0" smtClean="0"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ym typeface="Arial" charset="0"/>
              </a:rPr>
              <a:t>数据类型设置</a:t>
            </a:r>
            <a:endParaRPr lang="en-US" altLang="zh-CN" dirty="0" smtClean="0"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ym typeface="Arial" charset="0"/>
              </a:rPr>
              <a:t>列属性</a:t>
            </a:r>
            <a:endParaRPr lang="en-US" altLang="zh-CN" dirty="0" smtClean="0"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ym typeface="Arial" charset="0"/>
              </a:rPr>
              <a:t>数据类型的字符集用法</a:t>
            </a:r>
            <a:endParaRPr lang="en-US" altLang="zh-CN" dirty="0" smtClean="0"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ym typeface="Arial" charset="0"/>
              </a:rPr>
              <a:t>选择适当的数据类型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数据类型介绍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0572824" cy="9265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四种主要类别：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数值类型</a:t>
            </a:r>
            <a:endParaRPr lang="en-US" altLang="zh-CN" sz="2800" b="1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字符类型</a:t>
            </a:r>
            <a:endParaRPr lang="en-US" altLang="zh-CN" sz="2800" b="1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时间类型</a:t>
            </a:r>
            <a:endParaRPr lang="en-US" altLang="zh-CN" sz="2800" b="1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二进制类型</a:t>
            </a:r>
          </a:p>
          <a:p>
            <a:pPr lvl="1" algn="l">
              <a:spcBef>
                <a:spcPct val="15000"/>
              </a:spcBef>
            </a:pPr>
            <a:endParaRPr lang="zh-CN" altLang="en-US" dirty="0" smtClean="0"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数据类型的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ABC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要素：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Appropriate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（适当）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Brief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（简洁）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Complete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（完整）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5078" y="1804966"/>
            <a:ext cx="3857652" cy="38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创建带有数据类型的表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09600" y="2162156"/>
            <a:ext cx="7848600" cy="192882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582626" y="4733924"/>
            <a:ext cx="7848600" cy="192882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519214"/>
            <a:ext cx="12358774" cy="625350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：列声明</a:t>
            </a:r>
          </a:p>
          <a:p>
            <a:pPr marL="574675" lvl="1" indent="-460375" algn="l" defTabSz="228600" eaLnBrk="0" fontAlgn="b">
              <a:spcBef>
                <a:spcPts val="7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dirty="0" smtClean="0">
                <a:sym typeface="Arial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TABLE people (</a:t>
            </a:r>
          </a:p>
          <a:p>
            <a:pPr marL="574675" lvl="1" indent="-460375" algn="l" defTabSz="228600" eaLnBrk="0" fontAlgn="b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id         INT,</a:t>
            </a:r>
          </a:p>
          <a:p>
            <a:pPr marL="574675" lvl="1" indent="-460375" algn="l" defTabSz="228600" eaLnBrk="0" fontAlgn="b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first_name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CHAR(30),</a:t>
            </a:r>
          </a:p>
          <a:p>
            <a:pPr marL="574675" lvl="1" indent="-460375" algn="l" defTabSz="228600" eaLnBrk="0" fontAlgn="b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last_name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CHAR(30)</a:t>
            </a:r>
            <a:r>
              <a:rPr lang="ar-SA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‏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);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：不允许负值和未知值</a:t>
            </a:r>
          </a:p>
          <a:p>
            <a:pPr marL="574675" lvl="1" indent="-460375" algn="l" defTabSz="228600" eaLnBrk="0" fontAlgn="b">
              <a:spcBef>
                <a:spcPts val="8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dirty="0" smtClean="0">
                <a:sym typeface="Arial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TABLE people (</a:t>
            </a:r>
          </a:p>
          <a:p>
            <a:pPr marL="574675" lvl="1" indent="-460375" algn="l" defTabSz="228600" eaLnBrk="0" fontAlgn="b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id         INT UNSIGNED NOT NULL,</a:t>
            </a:r>
          </a:p>
          <a:p>
            <a:pPr marL="574675" lvl="1" indent="-460375" algn="l" defTabSz="228600" eaLnBrk="0" fontAlgn="b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first_name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CHAR(30),</a:t>
            </a:r>
          </a:p>
          <a:p>
            <a:pPr marL="574675" lvl="1" indent="-460375" algn="l" defTabSz="228600" eaLnBrk="0" fontAlgn="b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last_name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CHAR(30)</a:t>
            </a:r>
            <a:r>
              <a:rPr lang="ar-SA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‏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数值数据类型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046" y="1947842"/>
            <a:ext cx="10644262" cy="58580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使用数值数据类型时的注意事项：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数据类型所表示的值的范围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列值所需的空间量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列精度和范围（浮点数和定点数）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数值数据类型的类：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整数：整数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浮点数：小数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定点数：精确值数值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BIT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：位字段值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数值数据类型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804966"/>
            <a:ext cx="12860382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20" name="Group 51"/>
          <p:cNvGraphicFramePr>
            <a:graphicFrameLocks noGrp="1"/>
          </p:cNvGraphicFramePr>
          <p:nvPr/>
        </p:nvGraphicFramePr>
        <p:xfrm>
          <a:off x="644484" y="1519214"/>
          <a:ext cx="10787138" cy="7261591"/>
        </p:xfrm>
        <a:graphic>
          <a:graphicData uri="http://schemas.openxmlformats.org/drawingml/2006/table">
            <a:tbl>
              <a:tblPr/>
              <a:tblGrid>
                <a:gridCol w="2422893"/>
                <a:gridCol w="1982791"/>
                <a:gridCol w="6381454"/>
              </a:tblGrid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类型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说明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TINYINT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极小整数数据类型（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0-255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SMALLINT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较小整数数据类型（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-2^15 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2^15-1 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MEDIUMINT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中型整数数据类型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INT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常规（平均）大小的整数数据类型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-2^31 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2^31-1 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Arial" charset="0"/>
                        <a:sym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BIGINT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较大整数数据类型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（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-2^63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2^63-1 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浮点数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FLOAT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小型单精度（四个字节）浮点数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浮点数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DOUBLE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常规双精度（八个字节）浮点数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75223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定点数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DECIMAL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包含整数部分、小数部分或同时包括二者的</a:t>
                      </a:r>
                      <a:b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</a:b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精确值数值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88568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BIT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BIT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位字段值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字符串数据类型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663976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表示给定字符集中的一个字母数字字符序列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用于存储文本或二进制数据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几乎在每种编程语言中都有实现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支持字符集和整理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属于以下其中一类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文本：真实的非结构化字符串数据类型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整数：结构化字符串类型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字符串数据类型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231858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21" name="Group 54"/>
          <p:cNvGraphicFramePr>
            <a:graphicFrameLocks noGrp="1"/>
          </p:cNvGraphicFramePr>
          <p:nvPr/>
        </p:nvGraphicFramePr>
        <p:xfrm>
          <a:off x="573046" y="1662091"/>
          <a:ext cx="10287072" cy="7143800"/>
        </p:xfrm>
        <a:graphic>
          <a:graphicData uri="http://schemas.openxmlformats.org/drawingml/2006/table">
            <a:tbl>
              <a:tblPr/>
              <a:tblGrid>
                <a:gridCol w="2178491"/>
                <a:gridCol w="2063601"/>
                <a:gridCol w="6044980"/>
              </a:tblGrid>
              <a:tr h="8129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类型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说明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546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文本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CHAR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固定长度字符串，最多为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255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546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文本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VARCHAR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可变长度字符串，最多为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65,535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546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文本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TINYTEXT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可变长度字符串，最多为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255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546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文本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TEXT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可变长度字符串，最多为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65,535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546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文本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MEDIUMTEXT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可变长度字符串，最多为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16,777,215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50762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文本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LONGTEXT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可变长度字符串，最多为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4,294,967,295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个</a:t>
                      </a:r>
                      <a:b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</a:b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52125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ENUM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  <a:sym typeface="Arial" charset="0"/>
                        </a:rPr>
                        <a:t>由一组固定的合法值组成的枚举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54659"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整数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SET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0" lvl="0" indent="-346075" algn="ctr" defTabSz="914400" rtl="0" eaLnBrk="0" fontAlgn="b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sym typeface="Arial" charset="0"/>
                        </a:rPr>
                        <a:t>由一组固定的合法值组成的集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ym typeface="Arial" charset="0"/>
              </a:rPr>
              <a:t>二进制字符串数据类型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7294" y="1733528"/>
            <a:ext cx="11287204" cy="55440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字节序列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二进制位按八位分组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存储二进制值，例如：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编译的计算机程序和应用程序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图像和声音文件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字符二进制数据类型的类：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二进制：固定长度和可变长度的二进制字符串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BLOB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：二进制数据的可变长度非结构化集合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endParaRPr lang="zh-CN" altLang="en-US" sz="28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1045</Words>
  <Application>WPS 演示</Application>
  <PresentationFormat>自定义</PresentationFormat>
  <Paragraphs>268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guo</cp:lastModifiedBy>
  <cp:revision>683</cp:revision>
  <dcterms:created xsi:type="dcterms:W3CDTF">2017-06-12T02:51:00Z</dcterms:created>
  <dcterms:modified xsi:type="dcterms:W3CDTF">2017-11-13T10:07:09Z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