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0" r:id="rId4"/>
    <p:sldId id="271" r:id="rId5"/>
    <p:sldId id="272" r:id="rId6"/>
    <p:sldId id="273" r:id="rId7"/>
    <p:sldId id="276" r:id="rId8"/>
    <p:sldId id="286" r:id="rId9"/>
    <p:sldId id="274" r:id="rId10"/>
    <p:sldId id="277" r:id="rId11"/>
    <p:sldId id="278" r:id="rId12"/>
    <p:sldId id="279" r:id="rId13"/>
    <p:sldId id="275" r:id="rId14"/>
    <p:sldId id="25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86477" autoAdjust="0"/>
  </p:normalViewPr>
  <p:slideViewPr>
    <p:cSldViewPr>
      <p:cViewPr>
        <p:scale>
          <a:sx n="50" d="100"/>
          <a:sy n="50" d="100"/>
        </p:scale>
        <p:origin x="-1119" y="-1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表包含以下类型的信息：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表信息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COLUMNS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表和视图中的列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ENGINES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存储引擎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SCHEMATA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数据库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TABLES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数据库中的表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VIEWS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数据库中的视图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分区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PARTITIONS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表分区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FILES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存储 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NDB </a:t>
            </a:r>
            <a:r>
              <a:rPr lang="zh-CN" altLang="en-US" dirty="0" smtClean="0">
                <a:sym typeface="Arial" charset="0"/>
              </a:rPr>
              <a:t>磁盘数据表的文件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特权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COLUMN_PRIVILEGES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用户帐户所拥有的列特权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SCHEMA_PRIVILEGES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用户帐户所拥有的数据库特权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TABLE_PRIVILEGES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用户帐户所拥有的表特权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USER_PRIVILEGES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用户帐户所拥有的全局特权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字符集支持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CHARACTER_SETS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可用的字符集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COLLATIONS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每个字符集的整理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COLLATION_CHARACTER_SET_APPLICABILITY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适用于特定字符集的整理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约束和索引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KEY_COLUMN_USAGE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关键列的约束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REFERENTIAL_CONSTRAINTS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外键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STATISTICS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表索引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TABLE_CONSTRAINTS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表的约束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服务器设置和状态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KEY_COLUMN_USAGE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约束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GLOBAL_STATUS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所有 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连接的状态值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GLOBAL_VARIABLES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用于新的 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连接的值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PLUGINS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服务器插件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PROCESSLIST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指示哪些线程正在运行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SESSION_STATUS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当前 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连接的状态值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SESSION_VARIABLES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当前 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连接的生效值</a:t>
            </a:r>
          </a:p>
          <a:p>
            <a:pPr lvl="1"/>
            <a:r>
              <a:rPr lang="zh-CN" altLang="en-US" b="1" dirty="0" smtClean="0">
                <a:sym typeface="Arial" charset="0"/>
              </a:rPr>
              <a:t>例程及相关信息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EVENTS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预定事件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ROUTINES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存储过程和功能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TRIGGERS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数据库中的触发器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PARAMETERS</a:t>
            </a:r>
            <a:r>
              <a:rPr lang="zh-CN" altLang="en-US" b="1" dirty="0" smtClean="0">
                <a:latin typeface="Courier New" pitchFamily="49" charset="0"/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存储过程和功能参数以及存储函数</a:t>
            </a:r>
          </a:p>
          <a:p>
            <a:pPr lvl="1"/>
            <a:r>
              <a:rPr lang="en-US" altLang="zh-CN" b="1" dirty="0" err="1" smtClean="0">
                <a:sym typeface="Arial" charset="0"/>
              </a:rPr>
              <a:t>InnoDB</a:t>
            </a:r>
            <a:endParaRPr lang="en-US" altLang="zh-CN" b="1" dirty="0" smtClean="0">
              <a:sym typeface="Arial" charset="0"/>
            </a:endParaRP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INNODB_CMP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INNODB_CMP_RESET</a:t>
            </a:r>
            <a:r>
              <a:rPr lang="zh-CN" altLang="en-US" b="1" dirty="0" smtClean="0">
                <a:sym typeface="Arial" charset="0"/>
              </a:rPr>
              <a:t>：</a:t>
            </a:r>
            <a:r>
              <a:rPr lang="zh-CN" altLang="en-US" dirty="0" smtClean="0">
                <a:sym typeface="Arial" charset="0"/>
              </a:rPr>
              <a:t>对压缩的 </a:t>
            </a:r>
            <a:r>
              <a:rPr lang="en-US" altLang="zh-CN" dirty="0" err="1" smtClean="0">
                <a:sym typeface="Arial" charset="0"/>
              </a:rPr>
              <a:t>InnoDB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表的相关操作的状态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INNODB_CMPMEM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INNODB_CMPMEM_RESET</a:t>
            </a:r>
            <a:r>
              <a:rPr lang="zh-CN" altLang="en-US" dirty="0" smtClean="0">
                <a:sym typeface="Arial" charset="0"/>
              </a:rPr>
              <a:t>：</a:t>
            </a:r>
            <a:r>
              <a:rPr lang="en-US" altLang="zh-CN" dirty="0" err="1" smtClean="0">
                <a:sym typeface="Arial" charset="0"/>
              </a:rPr>
              <a:t>InnoDB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缓冲池中压缩页面的状态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INNODB_LOCKS</a:t>
            </a:r>
            <a:r>
              <a:rPr lang="zh-CN" altLang="en-US" dirty="0" smtClean="0">
                <a:sym typeface="Arial" charset="0"/>
              </a:rPr>
              <a:t>：</a:t>
            </a:r>
            <a:r>
              <a:rPr lang="en-US" altLang="zh-CN" dirty="0" err="1" smtClean="0">
                <a:sym typeface="Arial" charset="0"/>
              </a:rPr>
              <a:t>InnoDB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事务所请求和持有的每个锁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INNODB_LOCK_WAITS</a:t>
            </a:r>
            <a:r>
              <a:rPr lang="zh-CN" altLang="en-US" dirty="0" smtClean="0">
                <a:sym typeface="Arial" charset="0"/>
              </a:rPr>
              <a:t>：每个阻塞的 </a:t>
            </a:r>
            <a:r>
              <a:rPr lang="en-US" altLang="zh-CN" dirty="0" err="1" smtClean="0">
                <a:sym typeface="Arial" charset="0"/>
              </a:rPr>
              <a:t>InnoDB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事务的一个或多个行锁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INNODB_TRX</a:t>
            </a:r>
            <a:r>
              <a:rPr lang="zh-CN" altLang="en-US" dirty="0" smtClean="0">
                <a:sym typeface="Arial" charset="0"/>
              </a:rPr>
              <a:t>：当前正在 </a:t>
            </a:r>
            <a:r>
              <a:rPr lang="en-US" altLang="zh-CN" dirty="0" err="1" smtClean="0">
                <a:sym typeface="Arial" charset="0"/>
              </a:rPr>
              <a:t>InnoDB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内部执行的所有事务</a:t>
            </a:r>
          </a:p>
          <a:p>
            <a:pPr lvl="2"/>
            <a:r>
              <a:rPr lang="en-US" altLang="zh-CN" b="1" dirty="0" smtClean="0">
                <a:latin typeface="Courier New" pitchFamily="49" charset="0"/>
                <a:sym typeface="Arial" charset="0"/>
              </a:rPr>
              <a:t>TABLESPACES</a:t>
            </a:r>
            <a:r>
              <a:rPr lang="zh-CN" altLang="en-US" dirty="0" smtClean="0">
                <a:sym typeface="Arial" charset="0"/>
              </a:rPr>
              <a:t>：活动的表空间</a:t>
            </a:r>
          </a:p>
          <a:p>
            <a:pPr lvl="1"/>
            <a:r>
              <a:rPr lang="zh-CN" altLang="en-US" dirty="0" smtClean="0">
                <a:sym typeface="Arial" charset="0"/>
              </a:rPr>
              <a:t>有关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表的更多信息，请参阅</a:t>
            </a:r>
            <a:r>
              <a:rPr lang="en-US" altLang="zh-CN" dirty="0" smtClean="0">
                <a:sym typeface="Arial" charset="0"/>
              </a:rPr>
              <a:t>《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参考手册</a:t>
            </a:r>
            <a:r>
              <a:rPr lang="en-US" altLang="zh-CN" dirty="0" smtClean="0">
                <a:sym typeface="Arial" charset="0"/>
              </a:rPr>
              <a:t>》</a:t>
            </a:r>
            <a:r>
              <a:rPr lang="zh-CN" altLang="en-US" dirty="0" smtClean="0">
                <a:sym typeface="Arial" charset="0"/>
              </a:rPr>
              <a:t>：</a:t>
            </a:r>
            <a:r>
              <a:rPr lang="en-US" altLang="zh-CN" dirty="0" smtClean="0">
                <a:sym typeface="Arial" charset="0"/>
              </a:rPr>
              <a:t>http://dev.mysql.com/doc/refman/5.6/en/information-schema.html</a:t>
            </a:r>
            <a:r>
              <a:rPr lang="zh-CN" altLang="en-US" dirty="0" smtClean="0">
                <a:sym typeface="Arial" charset="0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zh-CN" altLang="en-US" dirty="0" smtClean="0">
                <a:sym typeface="Arial" charset="0"/>
              </a:rPr>
              <a:t>当使用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SELECT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语句在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表中检索元数据时，您可以使用任何常见的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SELECT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功能。</a:t>
            </a:r>
          </a:p>
          <a:p>
            <a:pPr lvl="1"/>
            <a:r>
              <a:rPr lang="zh-CN" altLang="en-US" dirty="0" smtClean="0">
                <a:sym typeface="Arial" charset="0"/>
              </a:rPr>
              <a:t>通过使用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CREATE TABLE...SELECT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语句或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INSERT...SELECT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语句，您可以将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查询的结果检索到其他表中。您可以保存结果，以便稍后在其他语句中使用它们。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 smtClean="0">
                <a:sym typeface="Arial" charset="0"/>
              </a:rPr>
              <a:t>本幻灯片示例说明了如何利用各种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SELECT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功能以不同方式从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表中提取信息：</a:t>
            </a:r>
          </a:p>
          <a:p>
            <a:pPr marL="465138" lvl="2" indent="-252413">
              <a:buFont typeface="Times New Roman" pitchFamily="18" charset="0"/>
              <a:buNone/>
            </a:pPr>
            <a:r>
              <a:rPr lang="en-US" altLang="zh-CN" dirty="0" smtClean="0">
                <a:sym typeface="Arial" charset="0"/>
              </a:rPr>
              <a:t>1.	</a:t>
            </a:r>
            <a:r>
              <a:rPr lang="zh-CN" altLang="en-US" dirty="0" smtClean="0">
                <a:sym typeface="Arial" charset="0"/>
              </a:rPr>
              <a:t>显示用于给定数据库中表的存储引擎</a:t>
            </a:r>
          </a:p>
          <a:p>
            <a:pPr marL="465138" lvl="2" indent="-252413">
              <a:buFont typeface="Times New Roman" pitchFamily="18" charset="0"/>
              <a:buNone/>
            </a:pPr>
            <a:r>
              <a:rPr lang="en-US" altLang="zh-CN" dirty="0" smtClean="0">
                <a:sym typeface="Arial" charset="0"/>
              </a:rPr>
              <a:t>2.	</a:t>
            </a:r>
            <a:r>
              <a:rPr lang="zh-CN" altLang="en-US" dirty="0" smtClean="0">
                <a:sym typeface="Arial" charset="0"/>
              </a:rPr>
              <a:t>查找所有包含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SET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列的表</a:t>
            </a:r>
          </a:p>
          <a:p>
            <a:pPr marL="465138" lvl="2" indent="-252413">
              <a:buFont typeface="Times New Roman" pitchFamily="18" charset="0"/>
              <a:buNone/>
            </a:pPr>
            <a:r>
              <a:rPr lang="en-US" altLang="zh-CN" dirty="0" smtClean="0">
                <a:sym typeface="Arial" charset="0"/>
              </a:rPr>
              <a:t>3.	</a:t>
            </a:r>
            <a:r>
              <a:rPr lang="zh-CN" altLang="en-US" dirty="0" smtClean="0">
                <a:sym typeface="Arial" charset="0"/>
              </a:rPr>
              <a:t>显示每个字符集的默认整理</a:t>
            </a:r>
          </a:p>
          <a:p>
            <a:pPr marL="465138" lvl="2" indent="-252413">
              <a:buFont typeface="Times New Roman" pitchFamily="18" charset="0"/>
              <a:buNone/>
            </a:pPr>
            <a:r>
              <a:rPr lang="en-US" altLang="zh-CN" dirty="0" smtClean="0">
                <a:sym typeface="Arial" charset="0"/>
              </a:rPr>
              <a:t>4.	</a:t>
            </a:r>
            <a:r>
              <a:rPr lang="zh-CN" altLang="en-US" dirty="0" smtClean="0">
                <a:sym typeface="Arial" charset="0"/>
              </a:rPr>
              <a:t>显示每个数据库中表的编号</a:t>
            </a:r>
          </a:p>
          <a:p>
            <a:pPr marL="465138" lvl="2" indent="-252413">
              <a:buFont typeface="Times New Roman" pitchFamily="18" charset="0"/>
              <a:buNone/>
            </a:pPr>
            <a:r>
              <a:rPr lang="en-US" altLang="zh-CN" dirty="0" smtClean="0">
                <a:sym typeface="Arial" charset="0"/>
              </a:rPr>
              <a:t>5.	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表是只读的，无法用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INSERT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DELETE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或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UPDATE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之类的语句进行修改。如果执行这些类型的语句以尝试更改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表中的数据，服务器将生成错误。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ym typeface="Arial" charset="0"/>
              </a:rPr>
              <a:t>注：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--silent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命令在输出中删除列标题，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--skip-column-names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命令删除输出中的格式（使输出类似于表的格式）。这两个命令用来确保对命令自身的解释是正确的，没有任何干扰执行的外部格式或标题行问题。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Show</a:t>
            </a:r>
            <a:r>
              <a:rPr lang="zh-CN" altLang="en-US" sz="1800" b="1" dirty="0" smtClean="0">
                <a:latin typeface="Courier New" pitchFamily="49" charset="0"/>
                <a:ea typeface="宋体" charset="-122"/>
              </a:rPr>
              <a:t>语句与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from</a:t>
            </a:r>
            <a:r>
              <a:rPr lang="zh-CN" altLang="en-US" sz="1800" b="1" dirty="0" smtClean="0">
                <a:latin typeface="Courier New" pitchFamily="49" charset="0"/>
                <a:ea typeface="宋体" charset="-122"/>
              </a:rPr>
              <a:t>仪器使用</a:t>
            </a:r>
            <a:endParaRPr lang="en-US" altLang="zh-CN" sz="1800" b="1" dirty="0" smtClean="0">
              <a:latin typeface="Courier New" pitchFamily="49" charset="0"/>
              <a:ea typeface="宋体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TABLES;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TABLES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TABLES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FROM INFORMATION_SCHEMA;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COLUMNS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CountryLanguage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FULL COLUMNS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CountryLanguage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\G</a:t>
            </a:r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sym typeface="Arial" charset="0"/>
              </a:rPr>
              <a:t>SHOW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与 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sym typeface="Arial" charset="0"/>
              </a:rPr>
              <a:t>LIKE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sym typeface="Arial" charset="0"/>
              </a:rPr>
              <a:t>WHERE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一起使用：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zh-CN" altLang="en-US" dirty="0" smtClean="0">
                <a:sym typeface="Arial" charset="0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SHOW DATABASES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LIKE 'm%'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SHOW COLUMNS FROM Country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   -&gt;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WHERE `Default` IS NULL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;</a:t>
            </a:r>
            <a:endParaRPr lang="en-US" altLang="zh-CN" dirty="0" smtClean="0">
              <a:sym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 smtClean="0">
                <a:sym typeface="Arial" charset="0"/>
              </a:rPr>
              <a:t>其他 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sym typeface="Arial" charset="0"/>
              </a:rPr>
              <a:t>SHOW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语句：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zh-CN" altLang="en-US" dirty="0" smtClean="0">
                <a:sym typeface="Arial" charset="0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INDEX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FROM City\G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CHARACTER SET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SHOW COLLATION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lvl="1" indent="-228600"/>
            <a:r>
              <a:rPr lang="en-US" altLang="zh-CN" dirty="0" smtClean="0">
                <a:latin typeface="Courier New" pitchFamily="49" charset="0"/>
                <a:sym typeface="Arial" charset="0"/>
              </a:rPr>
              <a:t>DESCRIBE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可以缩写为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DESC</a:t>
            </a:r>
            <a:r>
              <a:rPr lang="zh-CN" altLang="en-US" dirty="0" smtClean="0">
                <a:sym typeface="Arial" charset="0"/>
              </a:rPr>
              <a:t>，如下所示；</a:t>
            </a:r>
          </a:p>
          <a:p>
            <a:pPr marL="457200" lvl="2" indent="-228600">
              <a:buFont typeface="Times New Roman" pitchFamily="18" charset="0"/>
              <a:buNone/>
            </a:pPr>
            <a:r>
              <a:rPr lang="en-US" altLang="zh-CN" dirty="0" err="1" smtClean="0">
                <a:latin typeface="Courier New" pitchFamily="49" charset="0"/>
                <a:sym typeface="Arial" charset="0"/>
              </a:rPr>
              <a:t>mysql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&gt; DESCRIBE 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table_name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;</a:t>
            </a:r>
          </a:p>
          <a:p>
            <a:pPr marL="457200" lvl="2" indent="-228600">
              <a:buFont typeface="Times New Roman" pitchFamily="18" charset="0"/>
              <a:buNone/>
            </a:pPr>
            <a:r>
              <a:rPr lang="zh-CN" altLang="en-US" dirty="0" smtClean="0">
                <a:sym typeface="Arial" charset="0"/>
              </a:rPr>
              <a:t>和</a:t>
            </a:r>
          </a:p>
          <a:p>
            <a:pPr marL="457200" lvl="2" indent="-228600">
              <a:buFont typeface="Times New Roman" pitchFamily="18" charset="0"/>
              <a:buNone/>
            </a:pPr>
            <a:r>
              <a:rPr lang="en-US" altLang="zh-CN" dirty="0" err="1" smtClean="0">
                <a:latin typeface="Courier New" pitchFamily="49" charset="0"/>
                <a:sym typeface="Arial" charset="0"/>
              </a:rPr>
              <a:t>mysql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&gt; DESC 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table_name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;</a:t>
            </a:r>
          </a:p>
          <a:p>
            <a:pPr marL="342900" lvl="1" indent="-228600"/>
            <a:r>
              <a:rPr lang="zh-CN" altLang="en-US" dirty="0" smtClean="0">
                <a:sym typeface="Arial" charset="0"/>
              </a:rPr>
              <a:t>以下语句等效于上述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DESCRIBE/DESC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示例：</a:t>
            </a:r>
          </a:p>
          <a:p>
            <a:pPr marL="342900" lvl="1" indent="-228600"/>
            <a:r>
              <a:rPr lang="zh-CN" altLang="en-US" dirty="0" smtClean="0">
                <a:sym typeface="Arial" charset="0"/>
              </a:rPr>
              <a:t>  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mysql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&gt; SHOW COLUMNS FROM 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table_name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;</a:t>
            </a:r>
          </a:p>
          <a:p>
            <a:pPr marL="342900" lvl="1" indent="-228600"/>
            <a:r>
              <a:rPr lang="zh-CN" altLang="en-US" dirty="0" smtClean="0">
                <a:sym typeface="Arial" charset="0"/>
              </a:rPr>
              <a:t>但是，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SHOW COLUMNS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支持可选的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LIKE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WHERE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子句，而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DESCRIBE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不支持。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1045" indent="-296545" algn="ctr">
              <a:spcBef>
                <a:spcPts val="0"/>
              </a:spcBef>
              <a:defRPr sz="2400"/>
            </a:lvl2pPr>
            <a:lvl3pPr marL="1185545" indent="-296545" algn="ctr">
              <a:spcBef>
                <a:spcPts val="0"/>
              </a:spcBef>
              <a:defRPr sz="2400"/>
            </a:lvl3pPr>
            <a:lvl4pPr marL="1630045" indent="-296545" algn="ctr">
              <a:spcBef>
                <a:spcPts val="0"/>
              </a:spcBef>
              <a:defRPr sz="2400"/>
            </a:lvl4pPr>
            <a:lvl5pPr marL="2074545" indent="-296545" algn="ctr">
              <a:spcBef>
                <a:spcPts val="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1001674" y="1447776"/>
            <a:ext cx="11001452" cy="84125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4800" dirty="0" err="1" smtClean="0"/>
              <a:t>Informatica_schema</a:t>
            </a:r>
            <a:r>
              <a:rPr lang="zh-CN" altLang="en-US" sz="4800" dirty="0" smtClean="0"/>
              <a:t>获取元数据</a:t>
            </a:r>
            <a:endParaRPr sz="48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</a:t>
            </a:r>
            <a:r>
              <a:rPr lang="en-US" smtClean="0"/>
              <a:t>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418" y="1804966"/>
            <a:ext cx="12430212" cy="55748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SOHW databases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：列出所有数据库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TABLES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：列出默认数据库中的表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TABLES FROM &lt;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database_name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：列出指定数据库中的表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COLUMNS FROM &lt;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table_name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：显示表的列结构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INDEX FROM &lt;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table_name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：显示表中有关索引和索引列的信息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CHARACTER SET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：显示可用的字符集及其默认整理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COLLATION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：显示每个字符集的整理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STATUS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：列出当前数据库状态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VARIABLES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：列出数据库中的参数定义值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>
                <a:latin typeface="Courier New" pitchFamily="49" charset="0"/>
                <a:sym typeface="Arial" charset="0"/>
              </a:rPr>
              <a:t>DESCRIBE</a:t>
            </a:r>
            <a:r>
              <a:rPr lang="en-US" altLang="zh-CN" sz="2800" dirty="0" smtClean="0">
                <a:sym typeface="Arial" charset="0"/>
              </a:rPr>
              <a:t> </a:t>
            </a:r>
            <a:r>
              <a:rPr lang="zh-CN" altLang="en-US" sz="2800" dirty="0" smtClean="0">
                <a:sym typeface="Arial" charset="0"/>
              </a:rPr>
              <a:t>语句</a:t>
            </a:r>
            <a:endParaRPr lang="zh-CN" altLang="en-US" sz="2800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62000" y="4090983"/>
            <a:ext cx="11098250" cy="300039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762000" y="3090850"/>
            <a:ext cx="11098250" cy="50006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733528"/>
            <a:ext cx="12001584" cy="5547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等效于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SHOW COLUMNS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一般语法：</a:t>
            </a:r>
          </a:p>
          <a:p>
            <a:pPr lvl="1" algn="l"/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&gt; DESCRIBE 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table_name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&gt;;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显示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表信息</a:t>
            </a:r>
          </a:p>
          <a:p>
            <a:pPr lvl="1" algn="l">
              <a:spcBef>
                <a:spcPct val="5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&gt; DESCRIBE INFORMATION_SCHEMA.CHARACTER_SETS;</a:t>
            </a: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+----------------------+-------------+------+-----+---------+-------+</a:t>
            </a: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|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Field                | Type        | Null | Key | Default | Extra |</a:t>
            </a: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+----------------------+-------------+------+-----+---------+-------+</a:t>
            </a: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|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CHARACTER_SET_NAME   |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varchar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(64) | NO   |     |         |       |</a:t>
            </a: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|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DEFAULT_COLLATE_NAME |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varchar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(64) | NO   |     |         |       |</a:t>
            </a: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|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DESCRIPTION          |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varchar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(60) | NO   |     |         |       |</a:t>
            </a: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|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MAXLEN               |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bigint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(3)   | NO   |     | 0       |       |</a:t>
            </a:r>
          </a:p>
          <a:p>
            <a:pPr lvl="1" algn="l" hangingPunct="1"/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+----------------------+-------------+------+-----+---------+-------+</a:t>
            </a: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59065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err="1" smtClean="0">
                <a:latin typeface="Courier New" pitchFamily="49" charset="0"/>
                <a:sym typeface="Arial" charset="0"/>
              </a:rPr>
              <a:t>mysqlshow</a:t>
            </a:r>
            <a:r>
              <a:rPr lang="en-US" altLang="zh-CN" sz="2800" dirty="0" smtClean="0">
                <a:sym typeface="Arial" charset="0"/>
              </a:rPr>
              <a:t> </a:t>
            </a:r>
            <a:r>
              <a:rPr lang="zh-CN" altLang="en-US" sz="2800" dirty="0" smtClean="0">
                <a:sym typeface="Arial" charset="0"/>
              </a:rPr>
              <a:t>客户端工具</a:t>
            </a:r>
            <a:endParaRPr lang="zh-CN" altLang="en-US" sz="2800" dirty="0" smtClean="0"/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796940" y="3614734"/>
            <a:ext cx="10134616" cy="90487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856" y="1733528"/>
            <a:ext cx="12215898" cy="40636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有关数据库和表的结构的信息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与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SHOW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语句相似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一般语法：</a:t>
            </a:r>
          </a:p>
          <a:p>
            <a:pPr lvl="1" algn="l">
              <a:spcBef>
                <a:spcPct val="15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shell&gt;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mysqlshow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[options] 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db_name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table_name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	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column_name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]]]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选项可以是标准连接参数。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57269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Mysqlshow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使用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430170" y="2614602"/>
            <a:ext cx="10215634" cy="569122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70" y="1947842"/>
            <a:ext cx="12001584" cy="64366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显示所有数据库或特定数据库、表和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/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或列的相关信息：</a:t>
            </a:r>
          </a:p>
          <a:p>
            <a:pPr lvl="1" algn="l"/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mysqlshow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-u&lt;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user_name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-p&lt;password&gt;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+--------------------+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   Databases      |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+--------------------+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information_schema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       |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performance_schema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test               |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world_innodb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|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+--------------------+</a:t>
            </a:r>
          </a:p>
          <a:p>
            <a:pPr lvl="2" algn="l" hangingPunct="1">
              <a:spcBef>
                <a:spcPct val="0"/>
              </a:spcBef>
            </a:pP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 algn="l" hangingPunct="1"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mysqlshow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world_innodb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 algn="l" hangingPunct="1"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mysqlshow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world_innodb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City</a:t>
            </a:r>
          </a:p>
          <a:p>
            <a:pPr lvl="2" algn="l" hangingPunct="1"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mysqlshow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world_innodb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City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CountryCode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 algn="l" hangingPunct="1"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mysqlshow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"w%"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30632" y="3805230"/>
            <a:ext cx="5007781" cy="25955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dirty="0" smtClean="0"/>
              <a:t>THANKS</a:t>
            </a:r>
            <a:endParaRPr lang="en-US" dirty="0" smtClean="0"/>
          </a:p>
          <a:p>
            <a:r>
              <a:rPr lang="en-US" dirty="0" smtClean="0"/>
              <a:t>Q&amp;A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193014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947842"/>
            <a:ext cx="12358774" cy="56056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元数据访问方式介绍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数据库的结构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使用可用命令查看元数据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SHOW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语句和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表之间的区别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mysqlshow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客户端工具使用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表创建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shell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命令和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</a:t>
            </a:r>
          </a:p>
          <a:p>
            <a:pPr lvl="1" algn="l"/>
            <a:endParaRPr lang="zh-CN" altLang="en-US" dirty="0" smtClean="0">
              <a:sym typeface="Arial" charset="0"/>
            </a:endParaRPr>
          </a:p>
          <a:p>
            <a:pPr algn="l"/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元数据访问方法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2430212" cy="89357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查询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数据库表。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其中包含 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数据库服务器所管理的所有对象的相关数据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SHOW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用于获取数据库和表信息的 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专用语句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DESCRIBE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（或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DESC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）语句。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用于检查表结构和列属性的快捷方式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mysqlshow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客户端程序。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SHOW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语法的命令行程序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59791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数据库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介绍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856" y="1947842"/>
            <a:ext cx="12215898" cy="49839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充当数据库元数据的中央系统信息库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模式和模式对象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服务器统计信息（状态变量、设置、连接）</a:t>
            </a:r>
            <a:r>
              <a:rPr lang="ar-SA" altLang="en-US" dirty="0" smtClean="0">
                <a:cs typeface="Arial" charset="0"/>
                <a:sym typeface="Arial" charset="0"/>
              </a:rPr>
              <a:t>‏</a:t>
            </a:r>
            <a:endParaRPr lang="zh-CN" altLang="en-US" dirty="0" smtClean="0"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采用表格式以实现灵活访问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使用任意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是“虚拟数据库”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表并非“真实”表（基表），而是“系统视图”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根据当前用户的特权动态填充表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1608" y="1876404"/>
            <a:ext cx="1050138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930236" y="2416189"/>
            <a:ext cx="9286940" cy="4603751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294" y="1733528"/>
            <a:ext cx="12144460" cy="56056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列出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数据库中所有的表：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&gt; use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information_schema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1020763" lvl="2" indent="-331788" algn="l" defTabSz="228600" fontAlgn="b" hangingPunct="1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&gt; show tables;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CHARACTER_SETS                        |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COLLATIONS                            |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COLLATION_CHARACTER_SET_APPLICABILITY |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COLUMNS                               |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COLUMN_PRIVILEGES                     |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...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USER_PRIVILEGES                       |</a:t>
            </a:r>
          </a:p>
          <a:p>
            <a:pPr marL="1020763" lvl="2" indent="-331788" algn="l" defTabSz="228600" fontAlgn="b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| VIEWS</a:t>
            </a:r>
          </a:p>
          <a:p>
            <a:pPr algn="l"/>
            <a:r>
              <a:rPr lang="en-US" altLang="zh-CN" dirty="0" smtClean="0">
                <a:sym typeface="Arial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对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使用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SELECT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856" y="1876404"/>
            <a:ext cx="11715832" cy="39436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指定要检索哪个表和哪些列。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通过使用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子句，可仅检索特定条件。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对结果分组或排序。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JOIN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UNION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和子查询。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将结果检索到其他表中。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基于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表创建视图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94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94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4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94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40" grpId="0" animBg="1" advAuto="0"/>
      <p:bldP spid="1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例子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358732" y="1590652"/>
            <a:ext cx="11072890" cy="721523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0170" y="1733528"/>
            <a:ext cx="1178727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 hangingPunct="1">
              <a:spcBef>
                <a:spcPct val="0"/>
              </a:spcBef>
            </a:pP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TABLE_NAME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ENGINE</a:t>
            </a:r>
            <a:endParaRPr lang="en-US" altLang="zh-CN" sz="2400" b="1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FROM 	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INFORMATION_SCHEMA.TABLES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WHERE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TABLE_SCHEMA = '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world_innodb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'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;</a:t>
            </a:r>
            <a:br>
              <a:rPr lang="en-US" altLang="zh-CN" sz="2400" b="1" dirty="0" smtClean="0">
                <a:latin typeface="Courier New" pitchFamily="49" charset="0"/>
                <a:ea typeface="宋体" charset="-122"/>
              </a:rPr>
            </a:br>
            <a:endParaRPr lang="en-US" altLang="zh-CN" sz="2400" b="1" dirty="0" smtClean="0">
              <a:latin typeface="Courier New" pitchFamily="49" charset="0"/>
              <a:ea typeface="宋体" charset="-122"/>
            </a:endParaRP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&gt; SELECT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TABLE_SCHEMA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TABLE_NAME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COLUMN_NAME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-&gt; FROM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INFORMATION_SCHEMA.COLUMNS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WHERE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DATA_TYPE = 'set'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2" algn="l" hangingPunct="1">
              <a:spcBef>
                <a:spcPct val="0"/>
              </a:spcBef>
            </a:pPr>
            <a:endParaRPr lang="en-US" altLang="zh-CN" sz="2400" b="1" dirty="0" smtClean="0">
              <a:latin typeface="Courier New" pitchFamily="49" charset="0"/>
              <a:ea typeface="宋体" charset="-122"/>
            </a:endParaRP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&gt; SELECT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CHARACTER_SET_NAME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COLLATION_NAME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FROM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INFORMATION_SCHEMA.COLLATIONS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WHERE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IS_DEFAULT = 'Yes'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2" algn="l" hangingPunct="1">
              <a:spcBef>
                <a:spcPct val="0"/>
              </a:spcBef>
            </a:pPr>
            <a:endParaRPr lang="en-US" altLang="zh-CN" sz="2400" b="1" dirty="0" smtClean="0">
              <a:latin typeface="Courier New" pitchFamily="49" charset="0"/>
              <a:ea typeface="宋体" charset="-122"/>
            </a:endParaRP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&gt; SELECT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TABLE_SCHEMA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COUNT(*)</a:t>
            </a:r>
            <a:r>
              <a:rPr lang="ar-SA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altLang="zh-CN" sz="2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FROM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INFORMATION_SCHEMA.TABLES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  -&gt;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GROUP BY TABLE_SCHEMA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2" algn="l" hangingPunct="1">
              <a:spcBef>
                <a:spcPct val="0"/>
              </a:spcBef>
            </a:pPr>
            <a:endParaRPr lang="en-US" altLang="zh-CN" sz="2400" b="1" dirty="0" smtClean="0">
              <a:latin typeface="Courier New" pitchFamily="49" charset="0"/>
              <a:ea typeface="宋体" charset="-122"/>
            </a:endParaRP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DELETE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FROM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INFORMATION_SCHEMA.VIEWS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ERROR 1044 (42000): Access denied for user </a:t>
            </a:r>
          </a:p>
          <a:p>
            <a:pPr lvl="2" algn="l" hangingPunct="1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'</a:t>
            </a: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root'@'localhost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' to database '</a:t>
            </a: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information_schema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'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800" dirty="0" smtClean="0">
                <a:sym typeface="Arial" charset="0"/>
              </a:rPr>
              <a:t>使用 </a:t>
            </a:r>
            <a:r>
              <a:rPr lang="en-US" altLang="zh-CN" sz="2800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sz="2800" dirty="0" smtClean="0">
                <a:sym typeface="Arial" charset="0"/>
              </a:rPr>
              <a:t> </a:t>
            </a:r>
            <a:r>
              <a:rPr lang="zh-CN" altLang="en-US" sz="2800" dirty="0" smtClean="0">
                <a:sym typeface="Arial" charset="0"/>
              </a:rPr>
              <a:t>表创建 </a:t>
            </a:r>
            <a:r>
              <a:rPr lang="en-US" altLang="zh-CN" sz="2800" dirty="0" smtClean="0">
                <a:sym typeface="Arial" charset="0"/>
              </a:rPr>
              <a:t>Shell </a:t>
            </a:r>
            <a:r>
              <a:rPr lang="zh-CN" altLang="en-US" sz="2800" dirty="0" smtClean="0">
                <a:sym typeface="Arial" charset="0"/>
              </a:rPr>
              <a:t>命令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715922" y="2876536"/>
            <a:ext cx="10215634" cy="200026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15922" y="5305428"/>
            <a:ext cx="10215634" cy="178595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715922" y="7520006"/>
            <a:ext cx="10215634" cy="71438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418" y="1733528"/>
            <a:ext cx="12215898" cy="63330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INFORMATION_SCHEMA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表获取有关创建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shell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命令的信息。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将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和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CONCAT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一起使用以创建 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mysqldump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脚本：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&gt; SELECT CONCAT("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uroot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-p ",	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-&gt;   TABLE_SCHEMA," ", 			TABLE_NAME, " &gt;&gt; ",				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-&gt;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TABLE_SCHEMA,".bak.sql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")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-&gt; FROM TABLES WHERE TABLE_NAME LIKE 'Country%';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将生成以下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shell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命令：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		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uroot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-p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world_innodb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Country 						 			 &gt;&gt;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world_innodb.bak.sql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			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uroot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-p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world_innodb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						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CountryLanguage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&gt;&gt;	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world_innodb.bak.sql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通过添加以下内容，可将结果置于输出文件中：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...INTO OUTFILE '/Country_Dump.sh';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800" dirty="0" smtClean="0">
                <a:sym typeface="Arial" charset="0"/>
              </a:rPr>
              <a:t>使用 </a:t>
            </a:r>
            <a:r>
              <a:rPr lang="en-US" altLang="zh-CN" sz="2800" dirty="0" smtClean="0">
                <a:latin typeface="Courier New" pitchFamily="49" charset="0"/>
                <a:sym typeface="Arial" charset="0"/>
              </a:rPr>
              <a:t>INFORMATION_SCHEMA</a:t>
            </a:r>
            <a:r>
              <a:rPr lang="en-US" altLang="zh-CN" sz="2800" dirty="0" smtClean="0">
                <a:sym typeface="Arial" charset="0"/>
              </a:rPr>
              <a:t> </a:t>
            </a:r>
            <a:r>
              <a:rPr lang="zh-CN" altLang="en-US" sz="2800" dirty="0" smtClean="0">
                <a:sym typeface="Arial" charset="0"/>
              </a:rPr>
              <a:t>表创建 </a:t>
            </a:r>
            <a:r>
              <a:rPr lang="en-US" altLang="zh-CN" sz="2800" dirty="0" smtClean="0">
                <a:sym typeface="Arial" charset="0"/>
              </a:rPr>
              <a:t>SQL </a:t>
            </a:r>
            <a:r>
              <a:rPr lang="zh-CN" altLang="en-US" sz="2800" dirty="0" smtClean="0">
                <a:sym typeface="Arial" charset="0"/>
              </a:rPr>
              <a:t>语句</a:t>
            </a:r>
            <a:endParaRPr lang="zh-CN" altLang="en-US" sz="2800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296874" y="2879723"/>
            <a:ext cx="10277492" cy="2139953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287294" y="5448304"/>
            <a:ext cx="10277492" cy="264320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856" y="1733528"/>
            <a:ext cx="11930146" cy="62355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命令创建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-e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选项输入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SELECT/CONCAT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语句：</a:t>
            </a:r>
          </a:p>
          <a:p>
            <a:pPr marL="574675" lvl="1" indent="-460375" algn="l" defTabSz="22860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shell&gt;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mysql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 -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uroot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 -p --silent --skip-column-names -e 		 "SELECT CONCAT('CREATE TABLE ', TABLE_SCHEMA, '.',</a:t>
            </a:r>
          </a:p>
          <a:p>
            <a:pPr marL="574675" lvl="1" indent="-460375" algn="l" defTabSz="228600" fontAlgn="b" hangingPunct="1">
              <a:spcBef>
                <a:spcPts val="4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		 TABLE_NAME, '_backup LIKE ', TABLE_SCHEMA, '.',</a:t>
            </a:r>
          </a:p>
          <a:p>
            <a:pPr marL="574675" lvl="1" indent="-460375" algn="l" defTabSz="228600" fontAlgn="b" hangingPunct="1">
              <a:spcBef>
                <a:spcPts val="4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		 TABLE_NAME, ';') FROM INFORMATION_SCHEMA.TABLES</a:t>
            </a:r>
          </a:p>
          <a:p>
            <a:pPr marL="574675" lvl="1" indent="-460375" algn="l" defTabSz="228600" fontAlgn="b" hangingPunct="1">
              <a:spcBef>
                <a:spcPts val="4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		 WHERE TABLE_SCHEMA = ‘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’;"</a:t>
            </a:r>
          </a:p>
          <a:p>
            <a:pPr marL="1031875" lvl="2" indent="-342900" algn="l" defTabSz="228600" eaLnBrk="0" fontAlgn="b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将导致以下语句发送到标准输出：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 hangingPunct="1">
              <a:spcBef>
                <a:spcPts val="4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CREATE TABLE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world_innodb.City_backup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 LIKE 											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world_innodb.City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;</a:t>
            </a:r>
          </a:p>
          <a:p>
            <a:pPr marL="574675" lvl="1" indent="-460375" algn="l" defTabSz="228600" fontAlgn="b" hangingPunct="1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CREATE TABLE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world_innodb.Country_backup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 LIKE 									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world_innodb.Country_backup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;</a:t>
            </a:r>
          </a:p>
          <a:p>
            <a:pPr marL="574675" lvl="1" indent="-460375" algn="l" defTabSz="228600" fontAlgn="b" hangingPunct="1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CREATE TABLE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world_innodb.CountryLanguage_backup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 LIKE 					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world_innodb.CountryLanguage_backup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;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1023</Words>
  <Application>WPS 演示</Application>
  <PresentationFormat>自定义</PresentationFormat>
  <Paragraphs>247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guo</cp:lastModifiedBy>
  <cp:revision>481</cp:revision>
  <dcterms:created xsi:type="dcterms:W3CDTF">2017-06-12T02:51:00Z</dcterms:created>
  <dcterms:modified xsi:type="dcterms:W3CDTF">2017-11-13T09:33:02Z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