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70" r:id="rId4"/>
    <p:sldId id="271" r:id="rId5"/>
    <p:sldId id="289" r:id="rId6"/>
    <p:sldId id="272" r:id="rId7"/>
    <p:sldId id="273" r:id="rId8"/>
    <p:sldId id="276" r:id="rId9"/>
    <p:sldId id="286" r:id="rId10"/>
    <p:sldId id="274" r:id="rId11"/>
    <p:sldId id="290" r:id="rId12"/>
    <p:sldId id="277" r:id="rId13"/>
    <p:sldId id="291" r:id="rId14"/>
    <p:sldId id="292" r:id="rId15"/>
    <p:sldId id="293" r:id="rId16"/>
    <p:sldId id="25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89399" autoAdjust="0"/>
  </p:normalViewPr>
  <p:slideViewPr>
    <p:cSldViewPr>
      <p:cViewPr>
        <p:scale>
          <a:sx n="50" d="100"/>
          <a:sy n="50" d="100"/>
        </p:scale>
        <p:origin x="-1119" y="-69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2205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create database </a:t>
            </a:r>
            <a:r>
              <a:rPr lang="en-US" altLang="zh-CN" dirty="0" err="1" smtClean="0"/>
              <a:t>oldboy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Query OK, 1 row affected (0.00 sec)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use </a:t>
            </a:r>
            <a:r>
              <a:rPr lang="en-US" altLang="zh-CN" dirty="0" err="1" smtClean="0"/>
              <a:t>oldboy</a:t>
            </a:r>
            <a:endParaRPr lang="en-US" altLang="zh-CN" dirty="0" smtClean="0"/>
          </a:p>
          <a:p>
            <a:r>
              <a:rPr lang="en-US" altLang="zh-CN" dirty="0" smtClean="0"/>
              <a:t>Database changed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create table t1(id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Query OK, 0 rows affected (0.01 sec)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insert into t1 values(1);</a:t>
            </a:r>
          </a:p>
          <a:p>
            <a:r>
              <a:rPr lang="en-US" altLang="zh-CN" dirty="0" smtClean="0"/>
              <a:t>Query OK, 1 row affected (0.00 sec)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select * from t1;</a:t>
            </a:r>
          </a:p>
          <a:p>
            <a:r>
              <a:rPr lang="en-US" altLang="zh-CN" dirty="0" smtClean="0"/>
              <a:t>+------+</a:t>
            </a:r>
          </a:p>
          <a:p>
            <a:r>
              <a:rPr lang="en-US" altLang="zh-CN" dirty="0" smtClean="0"/>
              <a:t>| id   |</a:t>
            </a:r>
          </a:p>
          <a:p>
            <a:r>
              <a:rPr lang="en-US" altLang="zh-CN" dirty="0" smtClean="0"/>
              <a:t>+------+</a:t>
            </a:r>
          </a:p>
          <a:p>
            <a:r>
              <a:rPr lang="en-US" altLang="zh-CN" dirty="0" smtClean="0"/>
              <a:t>|    1 |</a:t>
            </a:r>
          </a:p>
          <a:p>
            <a:r>
              <a:rPr lang="en-US" altLang="zh-CN" dirty="0" smtClean="0"/>
              <a:t>+------+</a:t>
            </a:r>
          </a:p>
          <a:p>
            <a:r>
              <a:rPr lang="en-US" altLang="zh-CN" dirty="0" smtClean="0"/>
              <a:t>1 row in set (0.00 sec)</a:t>
            </a:r>
          </a:p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&gt; drop table t1;</a:t>
            </a:r>
          </a:p>
          <a:p>
            <a:r>
              <a:rPr lang="en-US" altLang="zh-CN" dirty="0" smtClean="0"/>
              <a:t>Query OK, 0 rows affected (0.00 sec)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41045" indent="-296545" algn="ctr">
              <a:spcBef>
                <a:spcPts val="0"/>
              </a:spcBef>
              <a:defRPr sz="2400"/>
            </a:lvl2pPr>
            <a:lvl3pPr marL="1185545" indent="-296545" algn="ctr">
              <a:spcBef>
                <a:spcPts val="0"/>
              </a:spcBef>
              <a:defRPr sz="2400"/>
            </a:lvl3pPr>
            <a:lvl4pPr marL="1630045" indent="-296545" algn="ctr">
              <a:spcBef>
                <a:spcPts val="0"/>
              </a:spcBef>
              <a:defRPr sz="2400"/>
            </a:lvl4pPr>
            <a:lvl5pPr marL="2074545" indent="-296545" algn="ctr">
              <a:spcBef>
                <a:spcPts val="0"/>
              </a:spcBef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22748"/>
            <a:ext cx="10464800" cy="77470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-38100" y="-44450"/>
            <a:ext cx="13080365" cy="491236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0" name="image1.jpeg"/>
          <p:cNvPicPr>
            <a:picLocks noChangeAspect="1"/>
          </p:cNvPicPr>
          <p:nvPr/>
        </p:nvPicPr>
        <p:blipFill>
          <a:blip r:embed="rId2">
            <a:alphaModFix amt="10000"/>
          </a:blip>
          <a:srcRect l="8041" t="1248"/>
          <a:stretch>
            <a:fillRect/>
          </a:stretch>
        </p:blipFill>
        <p:spPr>
          <a:xfrm>
            <a:off x="-38100" y="-166370"/>
            <a:ext cx="13079730" cy="9963150"/>
          </a:xfrm>
          <a:prstGeom prst="rect">
            <a:avLst/>
          </a:pr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1" name="Shape 121"/>
          <p:cNvSpPr/>
          <p:nvPr/>
        </p:nvSpPr>
        <p:spPr>
          <a:xfrm>
            <a:off x="1043136" y="3773635"/>
            <a:ext cx="2206328" cy="220633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1200150" y="3930650"/>
            <a:ext cx="1892300" cy="1892300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123" name="image1.png"/>
          <p:cNvPicPr>
            <a:picLocks noChangeAspect="1"/>
          </p:cNvPicPr>
          <p:nvPr/>
        </p:nvPicPr>
        <p:blipFill>
          <a:blip r:embed="rId3" cstate="print"/>
          <a:srcRect l="1" t="5"/>
          <a:stretch>
            <a:fillRect/>
          </a:stretch>
        </p:blipFill>
        <p:spPr>
          <a:xfrm>
            <a:off x="1412377" y="4420691"/>
            <a:ext cx="1487457" cy="1056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9579"/>
                </a:lnTo>
                <a:cubicBezTo>
                  <a:pt x="343" y="20284"/>
                  <a:pt x="731" y="20953"/>
                  <a:pt x="1153" y="21600"/>
                </a:cubicBezTo>
                <a:lnTo>
                  <a:pt x="20159" y="21600"/>
                </a:lnTo>
                <a:cubicBezTo>
                  <a:pt x="20704" y="20765"/>
                  <a:pt x="21187" y="19885"/>
                  <a:pt x="21600" y="18954"/>
                </a:cubicBez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</p:pic>
      <p:sp>
        <p:nvSpPr>
          <p:cNvPr id="124" name="Shape 124"/>
          <p:cNvSpPr/>
          <p:nvPr/>
        </p:nvSpPr>
        <p:spPr>
          <a:xfrm>
            <a:off x="1001674" y="1447776"/>
            <a:ext cx="11001452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100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lang="en-US" altLang="zh-CN" sz="6000" dirty="0" err="1" smtClean="0"/>
              <a:t>MySQL</a:t>
            </a:r>
            <a:r>
              <a:rPr lang="en-US" altLang="zh-CN" sz="6000" dirty="0" smtClean="0"/>
              <a:t> </a:t>
            </a:r>
            <a:r>
              <a:rPr lang="zh-CN" altLang="en-US" sz="6000" dirty="0" smtClean="0"/>
              <a:t>日志管理</a:t>
            </a:r>
            <a:endParaRPr sz="6000" dirty="0"/>
          </a:p>
        </p:txBody>
      </p:sp>
      <p:sp>
        <p:nvSpPr>
          <p:cNvPr id="125" name="Shape 125"/>
          <p:cNvSpPr/>
          <p:nvPr/>
        </p:nvSpPr>
        <p:spPr>
          <a:xfrm>
            <a:off x="4085603" y="4946650"/>
            <a:ext cx="8179349" cy="231858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200000"/>
              </a:lnSpc>
              <a:defRPr>
                <a:latin typeface="Adobe 黑体 Std R"/>
                <a:ea typeface="Adobe 黑体 Std R"/>
                <a:cs typeface="Adobe 黑体 Std R"/>
                <a:sym typeface="Adobe 黑体 Std R"/>
              </a:defRPr>
            </a:lvl1pPr>
          </a:lstStyle>
          <a:p>
            <a:endParaRPr lang="en-US" altLang="zh-CN" dirty="0" smtClean="0"/>
          </a:p>
          <a:p>
            <a:r>
              <a:rPr lang="en-US" dirty="0" smtClean="0"/>
              <a:t>							</a:t>
            </a:r>
            <a:r>
              <a:rPr lang="en-US" smtClean="0"/>
              <a:t>	</a:t>
            </a:r>
            <a:endParaRPr dirty="0"/>
          </a:p>
        </p:txBody>
      </p:sp>
      <p:sp>
        <p:nvSpPr>
          <p:cNvPr id="126" name="Shape 126"/>
          <p:cNvSpPr/>
          <p:nvPr/>
        </p:nvSpPr>
        <p:spPr>
          <a:xfrm>
            <a:off x="4060327" y="5583980"/>
            <a:ext cx="5794777" cy="86588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animBg="1" advAuto="0"/>
      <p:bldP spid="122" grpId="2" animBg="1" advAuto="0"/>
      <p:bldP spid="123" grpId="3" animBg="1" advAuto="0"/>
      <p:bldP spid="124" grpId="4" animBg="1" advAuto="0"/>
      <p:bldP spid="125" grpId="5" animBg="1" advAuto="0"/>
      <p:bldP spid="126" grpId="6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二进制日志管理（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418" y="1733528"/>
            <a:ext cx="12001584" cy="240476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获取二进制日志的内容及事件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418" y="6662750"/>
            <a:ext cx="1058483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4418" y="2447908"/>
            <a:ext cx="8731273" cy="401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二进制日志管理（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8" name="Rectangle 2051"/>
          <p:cNvSpPr>
            <a:spLocks noChangeArrowheads="1"/>
          </p:cNvSpPr>
          <p:nvPr/>
        </p:nvSpPr>
        <p:spPr bwMode="auto">
          <a:xfrm>
            <a:off x="644484" y="2376470"/>
            <a:ext cx="11715832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644484" y="3414706"/>
            <a:ext cx="11715832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418" y="1733528"/>
            <a:ext cx="12644526" cy="67751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刷新二进制日志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	flush logs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截取二进制日志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	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mysqlbinlog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--start-position=  --stop-position= &gt;a.sql </a:t>
            </a:r>
            <a:endParaRPr lang="en-US" altLang="zh-CN" dirty="0" smtClean="0"/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问题：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、什么是事件？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、什么是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position	?</a:t>
            </a:r>
            <a:r>
              <a:rPr lang="en-US" altLang="zh-CN" sz="2800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二进制日志管理实战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732" y="1662090"/>
            <a:ext cx="10358510" cy="13829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、通过截取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binlog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恢复损坏数据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、二进制日志翻转实现闪回数据（扩展）</a:t>
            </a:r>
            <a:endParaRPr lang="zh-CN" altLang="en-US" sz="32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二进制日志管理</a:t>
            </a:r>
            <a:endParaRPr lang="zh-CN" altLang="en-US" dirty="0"/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1368444" y="3448040"/>
            <a:ext cx="10777558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1358864" y="4233858"/>
            <a:ext cx="10777558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2" name="Rectangle 2051"/>
          <p:cNvSpPr>
            <a:spLocks noChangeArrowheads="1"/>
          </p:cNvSpPr>
          <p:nvPr/>
        </p:nvSpPr>
        <p:spPr bwMode="auto">
          <a:xfrm>
            <a:off x="1368444" y="5233990"/>
            <a:ext cx="10777558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662090"/>
            <a:ext cx="12358774" cy="45715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删除二进制：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默认情况下，不会删除旧的日志文件。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根据存在时间删除日志：</a:t>
            </a: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SET GLOBAL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expire_logs_days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= 7;</a:t>
            </a:r>
          </a:p>
          <a:p>
            <a:pPr lvl="3"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…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或者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…</a:t>
            </a: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PURGE BINARY LOGS BEFORE now() - INTERVAL 3 day;</a:t>
            </a:r>
          </a:p>
          <a:p>
            <a:pPr lvl="3" algn="l"/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根据文件名删除日志：</a:t>
            </a: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PURGE BINARY LOGS TO 'mysql-bin.000010';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 smtClean="0"/>
              <a:t>慢日志管理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7294" y="1662090"/>
            <a:ext cx="12358774" cy="58026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慢查询日志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是将</a:t>
            </a:r>
            <a:r>
              <a:rPr lang="en-US" altLang="zh-CN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服务器中影响数据库性能的相关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语句记录到日志文件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通过对这些特殊的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语句分析，改进以达到提高数据库性能的目的。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慢日志设置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long_query_time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    ： 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设定慢查询的阀值，超出次设定值的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即被记录到慢查询日志，缺省值为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10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slow_query_log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      ： 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指定是否开启慢查询日志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slow_query_log_file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： 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指定慢日志文件存放位置，可以为空，系统会给一个缺省的文件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host_name-slow.log</a:t>
            </a: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min_examined_row_limit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查询检查返回少于该参数指定行的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不被记录到慢查询日志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en-US" sz="24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log_queries_not_using_indexes</a:t>
            </a:r>
            <a:r>
              <a:rPr lang="en-US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: 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不使用索引的慢查询日志是否记录到索引</a:t>
            </a:r>
            <a:endParaRPr lang="zh-CN" altLang="en-US" sz="24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dirty="0" err="1" smtClean="0"/>
              <a:t>mysqldumpslow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7294" y="1662090"/>
            <a:ext cx="12358774" cy="69967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fontAlgn="base"/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mysqldumpslow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命令</a:t>
            </a:r>
            <a:br>
              <a:rPr lang="zh-CN" alt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path/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mysqldumpslow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 -s c -t 10 /database/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/slow-log</a:t>
            </a:r>
            <a:br>
              <a:rPr 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这会输出记录次数最多的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条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语句，其中：</a:t>
            </a:r>
          </a:p>
          <a:p>
            <a:pPr algn="l" fontAlgn="base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s</a:t>
            </a:r>
          </a:p>
          <a:p>
            <a:pPr algn="l" fontAlgn="base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是表示按照何种方式排序，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c、t、l、r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分别是按照记录次数、时间、查询时间、返回的记录数来排序，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ac、at、al、ar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表示相应的倒叙；</a:t>
            </a:r>
          </a:p>
          <a:p>
            <a:pPr algn="l" fontAlgn="base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t</a:t>
            </a:r>
          </a:p>
          <a:p>
            <a:pPr algn="l" fontAlgn="base"/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 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top n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的意思，即为返回前面多少条的数据；</a:t>
            </a:r>
          </a:p>
          <a:p>
            <a:pPr algn="l" fontAlgn="base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-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g, </a:t>
            </a:r>
          </a:p>
          <a:p>
            <a:pPr algn="l" fontAlgn="base"/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后边可以写一个正则匹配模式，大小写不敏感的；</a:t>
            </a:r>
          </a:p>
          <a:p>
            <a:pPr algn="l" fontAlgn="base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例子：</a:t>
            </a:r>
            <a:br>
              <a:rPr lang="zh-CN" alt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/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path/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mysqldumpslow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 -s r -t 10 /database/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/slow-log</a:t>
            </a:r>
            <a:br>
              <a:rPr 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得到返回记录集最多的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个查询。</a:t>
            </a:r>
            <a:br>
              <a:rPr lang="zh-CN" alt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	/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path/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mysqldumpslow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 -s t -t 10 -g “left join”/database/</a:t>
            </a:r>
            <a:r>
              <a:rPr lang="en-US" sz="2800" b="1" dirty="0" err="1" smtClean="0">
                <a:latin typeface="黑体" pitchFamily="49" charset="-122"/>
                <a:ea typeface="黑体" pitchFamily="49" charset="-122"/>
              </a:rPr>
              <a:t>mysql</a:t>
            </a: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/slow-log</a:t>
            </a:r>
            <a:br>
              <a:rPr lang="en-US" sz="2800" b="1" dirty="0" smtClean="0">
                <a:latin typeface="黑体" pitchFamily="49" charset="-122"/>
                <a:ea typeface="黑体" pitchFamily="49" charset="-122"/>
              </a:rPr>
            </a:br>
            <a:r>
              <a:rPr lang="en-US" sz="28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得到按照时间排序的前</a:t>
            </a:r>
            <a:r>
              <a:rPr lang="en-US" altLang="zh-CN" sz="2800" b="1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条里面含有左连接的查询语句。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-80645"/>
            <a:ext cx="13511530" cy="99142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Shape 144"/>
          <p:cNvSpPr/>
          <p:nvPr/>
        </p:nvSpPr>
        <p:spPr>
          <a:xfrm>
            <a:off x="-76201" y="-67718"/>
            <a:ext cx="13576004" cy="9889036"/>
          </a:xfrm>
          <a:prstGeom prst="rect">
            <a:avLst/>
          </a:prstGeom>
          <a:solidFill>
            <a:srgbClr val="000000">
              <a:alpha val="79512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-76200" y="3526790"/>
            <a:ext cx="13576300" cy="26993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930632" y="3805230"/>
            <a:ext cx="5007781" cy="259558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100">
                <a:solidFill>
                  <a:schemeClr val="accent5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</a:lstStyle>
          <a:p>
            <a:r>
              <a:rPr dirty="0" smtClean="0"/>
              <a:t>THANKS</a:t>
            </a:r>
            <a:endParaRPr lang="en-US" dirty="0" smtClean="0"/>
          </a:p>
          <a:p>
            <a:r>
              <a:rPr lang="en-US" dirty="0" smtClean="0"/>
              <a:t>Q&amp;A</a:t>
            </a:r>
            <a:endParaRPr dirty="0"/>
          </a:p>
        </p:txBody>
      </p:sp>
      <p:sp>
        <p:nvSpPr>
          <p:cNvPr id="147" name="Shape 147"/>
          <p:cNvSpPr/>
          <p:nvPr/>
        </p:nvSpPr>
        <p:spPr>
          <a:xfrm>
            <a:off x="-44450" y="3702685"/>
            <a:ext cx="13545185" cy="15875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 flipV="1">
            <a:off x="-50800" y="6064885"/>
            <a:ext cx="13551535" cy="30480"/>
          </a:xfrm>
          <a:prstGeom prst="line">
            <a:avLst/>
          </a:prstGeom>
          <a:ln w="25400">
            <a:solidFill>
              <a:schemeClr val="accent5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ldLvl="0" animBg="1" advAuto="0"/>
      <p:bldP spid="146" grpId="4" animBg="1" advAuto="0"/>
      <p:bldP spid="147" grpId="2" bldLvl="0" animBg="1" advAuto="0"/>
      <p:bldP spid="148" grpId="3" bldLvl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484" y="447644"/>
            <a:ext cx="378621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课程大纲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294" y="1947842"/>
            <a:ext cx="11930146" cy="12105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algn="l"/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947842"/>
            <a:ext cx="11287204" cy="37712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日志类型简介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错误日志配置及查看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binlog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介绍及管理实战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慢查询日志设置及管理实战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algn="l"/>
            <a:endParaRPr lang="en-US" altLang="zh-CN" dirty="0" smtClean="0"/>
          </a:p>
          <a:p>
            <a:pPr algn="l"/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0170" y="1947842"/>
            <a:ext cx="1042994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757242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日志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）简介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732" y="1804966"/>
            <a:ext cx="10572824" cy="34265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		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 smtClean="0"/>
              <a:t>	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1608" y="1733528"/>
          <a:ext cx="11410976" cy="6863857"/>
        </p:xfrm>
        <a:graphic>
          <a:graphicData uri="http://schemas.openxmlformats.org/drawingml/2006/table">
            <a:tbl>
              <a:tblPr/>
              <a:tblGrid>
                <a:gridCol w="1920659"/>
                <a:gridCol w="3615359"/>
                <a:gridCol w="3389399"/>
                <a:gridCol w="2485559"/>
              </a:tblGrid>
              <a:tr h="602464">
                <a:tc rowSpan="2"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日志文件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选项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文件名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程序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602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表名称</a:t>
                      </a:r>
                    </a:p>
                  </a:txBody>
                  <a:tcPr marL="73152" marR="73152" marT="73152" marB="7315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86686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错误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--log-error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host_name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.err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N/A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8808"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常规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--general_log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host_name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.log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N/A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8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general_log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20887"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慢速查询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--slow_query_log </a:t>
                      </a:r>
                    </a:p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--long_query_time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host_name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-slow. 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mysqldumpslow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8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slow_log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77913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二进制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--log-bin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 </a:t>
                      </a:r>
                    </a:p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--expire-logs-days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host_name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-bin.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000001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mysqlbinlog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397019"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审计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audit_log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黑体" pitchFamily="2" charset="-122"/>
                        <a:cs typeface="Courier New" pitchFamily="49" charset="0"/>
                        <a:sym typeface="Arial" charset="0"/>
                      </a:endParaRPr>
                    </a:p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--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audit_log_file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黑体" pitchFamily="2" charset="-122"/>
                        <a:cs typeface="Courier New" pitchFamily="49" charset="0"/>
                        <a:sym typeface="Arial" charset="0"/>
                      </a:endParaRPr>
                    </a:p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黑体" pitchFamily="2" charset="-122"/>
                          <a:cs typeface="Courier New" pitchFamily="49" charset="0"/>
                          <a:sym typeface="Arial" charset="0"/>
                        </a:rPr>
                        <a:t>...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audit.log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28600" rtl="0" eaLnBrk="0" fontAlgn="b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黑体" pitchFamily="2" charset="-122"/>
                          <a:cs typeface="Arial" charset="0"/>
                          <a:sym typeface="Arial" charset="0"/>
                        </a:rPr>
                        <a:t>N/A</a:t>
                      </a:r>
                    </a:p>
                  </a:txBody>
                  <a:tcPr marL="73152" marR="73152" marT="73152" marB="731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76338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日志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）错误日志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84" y="2090718"/>
            <a:ext cx="102156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1368444" y="2733660"/>
            <a:ext cx="9563112" cy="928686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1" name="Rectangle 2051"/>
          <p:cNvSpPr>
            <a:spLocks noChangeArrowheads="1"/>
          </p:cNvSpPr>
          <p:nvPr/>
        </p:nvSpPr>
        <p:spPr bwMode="auto">
          <a:xfrm>
            <a:off x="1358864" y="4162420"/>
            <a:ext cx="9563112" cy="50005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170" y="1947842"/>
            <a:ext cx="10787138" cy="50270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配置方法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:</a:t>
            </a:r>
          </a:p>
          <a:p>
            <a:pPr marL="1366838" marR="0" lvl="3" indent="-231775" algn="l" defTabSz="228600" eaLnBrk="0" fontAlgn="b" latinLnBrk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mysqld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]</a:t>
            </a:r>
          </a:p>
          <a:p>
            <a:pPr marL="1366838" marR="0" lvl="3" indent="-231775" algn="l" defTabSz="228600" eaLnBrk="0" fontAlgn="b" latinLnBrk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log-error=/data/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/mysql.log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查看配置方式：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show variables like '%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log%error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%';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作用：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记录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数据库的一般状态信息及报错信息，是我们对于数据库常规报错处理的常用日志。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36052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日志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（</a:t>
            </a:r>
            <a:r>
              <a:rPr lang="en-US" altLang="zh-CN" dirty="0" smtClean="0"/>
              <a:t>3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）一般查询日志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4484" y="2090718"/>
            <a:ext cx="10215634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Rectangle 2051"/>
          <p:cNvSpPr>
            <a:spLocks noChangeArrowheads="1"/>
          </p:cNvSpPr>
          <p:nvPr/>
        </p:nvSpPr>
        <p:spPr bwMode="auto">
          <a:xfrm>
            <a:off x="1368444" y="2700326"/>
            <a:ext cx="9134484" cy="1319218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0" name="Rectangle 2051"/>
          <p:cNvSpPr>
            <a:spLocks noChangeArrowheads="1"/>
          </p:cNvSpPr>
          <p:nvPr/>
        </p:nvSpPr>
        <p:spPr bwMode="auto">
          <a:xfrm>
            <a:off x="1358864" y="4557714"/>
            <a:ext cx="9134484" cy="533400"/>
          </a:xfrm>
          <a:prstGeom prst="rect">
            <a:avLst/>
          </a:prstGeom>
          <a:solidFill>
            <a:srgbClr val="CCCCCC">
              <a:alpha val="50195"/>
            </a:srgbClr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fontAlgn="b">
              <a:spcBef>
                <a:spcPct val="0"/>
              </a:spcBef>
              <a:buClrTx/>
              <a:buFontTx/>
              <a:buNone/>
            </a:pPr>
            <a:endParaRPr lang="zh-CN" altLang="en-US">
              <a:ea typeface="宋体" charset="-122"/>
              <a:cs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0170" y="1947842"/>
            <a:ext cx="10787138" cy="478079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配置方法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:</a:t>
            </a:r>
          </a:p>
          <a:p>
            <a:pPr marL="1366838" marR="0" lvl="3" indent="-231775" algn="l" defTabSz="228600" eaLnBrk="0" fontAlgn="b" latinLnBrk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[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mysqld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]</a:t>
            </a: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general_log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=on</a:t>
            </a: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general_log_file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=/data/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/server2.log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查看配置方式：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366838" lvl="3" indent="-231775" algn="l" defTabSz="228600" eaLnBrk="0" fontAlgn="b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45000"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show variables like '%gen%';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作用：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记录</a:t>
            </a:r>
            <a:r>
              <a:rPr lang="en-US" altLang="zh-CN" sz="28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mysql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所有执行成功的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SQL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语句信息，可以做审计用，但是我们很少开启</a:t>
            </a:r>
            <a:endParaRPr lang="zh-CN" altLang="en-US" sz="2800" dirty="0">
              <a:solidFill>
                <a:schemeClr val="tx1"/>
              </a:solidFill>
              <a:latin typeface="+mn-lt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304900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日志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——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二进制日志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(1)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73244" y="1804966"/>
            <a:ext cx="9572692" cy="176458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				</a:t>
            </a: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							        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内存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圆柱形 18"/>
          <p:cNvSpPr/>
          <p:nvPr/>
        </p:nvSpPr>
        <p:spPr>
          <a:xfrm>
            <a:off x="1358864" y="5876932"/>
            <a:ext cx="9286940" cy="2805589"/>
          </a:xfrm>
          <a:prstGeom prst="can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 smtClean="0">
              <a:solidFill>
                <a:sysClr val="windowText" lastClr="000000"/>
              </a:solidFill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									          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磁盘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9590" y="7238112"/>
            <a:ext cx="1571636" cy="12105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22" name="直接箭头连接符 21"/>
          <p:cNvCxnSpPr>
            <a:stCxn id="20" idx="0"/>
            <a:endCxn id="23" idx="2"/>
          </p:cNvCxnSpPr>
          <p:nvPr/>
        </p:nvCxnSpPr>
        <p:spPr>
          <a:xfrm rot="5400000" flipH="1" flipV="1">
            <a:off x="5641286" y="5233990"/>
            <a:ext cx="4008244" cy="1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arrow"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3" name="矩形 22"/>
          <p:cNvSpPr/>
          <p:nvPr/>
        </p:nvSpPr>
        <p:spPr>
          <a:xfrm>
            <a:off x="6788152" y="2019280"/>
            <a:ext cx="1714512" cy="121058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数据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858930" y="6734188"/>
            <a:ext cx="1643074" cy="121444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011330" y="6886588"/>
            <a:ext cx="1643074" cy="121444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163730" y="7038988"/>
            <a:ext cx="1643074" cy="1214446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316130" y="7191388"/>
            <a:ext cx="1643074" cy="13393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Mysql-bin.000001?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358996" y="2090718"/>
            <a:ext cx="2143140" cy="1339374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Binlog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cache?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rot="16200000" flipH="1">
            <a:off x="1372237" y="5506369"/>
            <a:ext cx="4573859" cy="45720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6" name="圆角矩形 35"/>
          <p:cNvSpPr/>
          <p:nvPr/>
        </p:nvSpPr>
        <p:spPr>
          <a:xfrm>
            <a:off x="5502268" y="4233858"/>
            <a:ext cx="1643074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Age=19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288350" y="4233858"/>
            <a:ext cx="1643074" cy="72644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Age=20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39" name="直接箭头连接符 38"/>
          <p:cNvCxnSpPr>
            <a:stCxn id="36" idx="3"/>
            <a:endCxn id="37" idx="1"/>
          </p:cNvCxnSpPr>
          <p:nvPr/>
        </p:nvCxnSpPr>
        <p:spPr>
          <a:xfrm>
            <a:off x="7145342" y="4597078"/>
            <a:ext cx="1143008" cy="158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0" name="矩形 39"/>
          <p:cNvSpPr/>
          <p:nvPr/>
        </p:nvSpPr>
        <p:spPr>
          <a:xfrm>
            <a:off x="5216516" y="3805230"/>
            <a:ext cx="5572164" cy="1928826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42" name="直接箭头连接符 41"/>
          <p:cNvCxnSpPr>
            <a:endCxn id="29" idx="3"/>
          </p:cNvCxnSpPr>
          <p:nvPr/>
        </p:nvCxnSpPr>
        <p:spPr>
          <a:xfrm rot="16200000" flipV="1">
            <a:off x="3908286" y="3354256"/>
            <a:ext cx="1902081" cy="7143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44" name="圆角矩形 43"/>
          <p:cNvSpPr/>
          <p:nvPr/>
        </p:nvSpPr>
        <p:spPr>
          <a:xfrm>
            <a:off x="-2641664" y="4637089"/>
            <a:ext cx="5715040" cy="454025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Update t1 set Age=20 where Age=19;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>
            <a:off x="3073376" y="4864102"/>
            <a:ext cx="2214578" cy="1269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3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5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altLang="zh-CN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日志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二进制日志（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4418" y="1804966"/>
            <a:ext cx="12573088" cy="66520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marR="0" lvl="1" indent="-460375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、二进制日志都记录了什么？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marR="0" lvl="2" indent="-331788" algn="l" defTabSz="228600" eaLnBrk="0" fontAlgn="b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已提交的数据记录，以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event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的形式记录到二进制文件中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、二进制记录格式有哪些？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row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：行模式，即数据行的变化过程，上图中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Age=19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修改成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Age=20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的过程事件。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	statement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：语句模式，上图中将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update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语句进行记录。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	mixed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Arial" charset="0"/>
              </a:rPr>
              <a:t>：以上两者的混合模式。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  <a:sym typeface="Arial" charset="0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、三总模式有什么优缺点？</a:t>
            </a:r>
            <a:endParaRPr kumimoji="0" lang="en-US" altLang="zh-CN" sz="36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binlog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的作用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1020763" lvl="2" indent="-331788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备份恢复、复制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9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94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994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94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94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40" grpId="0" animBg="1" advAuto="0"/>
      <p:bldP spid="141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二进制日志的管理（</a:t>
            </a:r>
            <a:r>
              <a:rPr kumimoji="0" lang="en-US" altLang="zh-CN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1</a:t>
            </a: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732" y="1876404"/>
            <a:ext cx="12073022" cy="72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</a:rPr>
              <a:t>、开启二进制日志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set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sql_log_bin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=0    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在会话级别修改为临时关闭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Wingdings" pitchFamily="2" charset="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vi /etc/my.cnf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log-bin=/data/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/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-bin  </a:t>
            </a:r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在全局打开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binlog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Wingdings" pitchFamily="2" charset="2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Wingdings" pitchFamily="2" charset="2"/>
            </a:endParaRP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、设置二进制日志记录格式（建议是</a:t>
            </a: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ROW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）：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Wingdings" pitchFamily="2" charset="2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配置文件中修改：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Wingdings" pitchFamily="2" charset="2"/>
            </a:endParaRPr>
          </a:p>
          <a:p>
            <a:pPr algn="l"/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binlog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-format=ROW</a:t>
            </a: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命令行修改</a:t>
            </a:r>
            <a:endParaRPr lang="en-US" altLang="zh-CN" sz="2800" b="1" dirty="0" smtClean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endParaRPr>
          </a:p>
          <a:p>
            <a:pPr algn="l"/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SET GLOBAL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binlog_format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= 'STATEMENT';</a:t>
            </a:r>
          </a:p>
          <a:p>
            <a:pPr algn="l"/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SET GLOBAL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binlog_format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= 'ROW';</a:t>
            </a:r>
          </a:p>
          <a:p>
            <a:pPr algn="l"/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mysql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&gt; SET GLOBAL 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binlog_format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Arial" charset="0"/>
              </a:rPr>
              <a:t> = 'MIXED';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    </a:t>
            </a:r>
          </a:p>
          <a:p>
            <a:pPr marL="574675" lvl="1" indent="-460375" algn="l" defTabSz="228600" eaLnBrk="0" fontAlgn="b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、查看</a:t>
            </a:r>
            <a:r>
              <a:rPr lang="en-US" altLang="zh-CN" sz="3200" dirty="0" err="1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binlog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  <a:ea typeface="黑体" pitchFamily="2" charset="-122"/>
                <a:sym typeface="Wingdings" pitchFamily="2" charset="2"/>
              </a:rPr>
              <a:t>设置</a:t>
            </a:r>
            <a:endParaRPr lang="en-US" altLang="zh-CN" sz="3200" dirty="0" smtClean="0">
              <a:solidFill>
                <a:schemeClr val="tx1"/>
              </a:solidFill>
              <a:latin typeface="+mn-lt"/>
              <a:ea typeface="黑体" pitchFamily="2" charset="-122"/>
              <a:sym typeface="Wingdings" pitchFamily="2" charset="2"/>
            </a:endParaRPr>
          </a:p>
          <a:p>
            <a:pPr algn="l"/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show variables like '%</a:t>
            </a:r>
            <a:r>
              <a:rPr lang="en-US" altLang="zh-CN" sz="2800" b="1" dirty="0" err="1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binlog</a:t>
            </a:r>
            <a:r>
              <a:rPr lang="en-US" altLang="zh-CN" sz="2800" b="1" dirty="0" smtClean="0">
                <a:solidFill>
                  <a:schemeClr val="tx1"/>
                </a:solidFill>
                <a:latin typeface="Courier New" pitchFamily="49" charset="0"/>
                <a:ea typeface="黑体" pitchFamily="2" charset="-122"/>
                <a:sym typeface="Wingdings" pitchFamily="2" charset="2"/>
              </a:rPr>
              <a:t>%';</a:t>
            </a:r>
          </a:p>
          <a:p>
            <a:pPr algn="l"/>
            <a:r>
              <a:rPr lang="en-US" altLang="zh-CN" sz="2800" dirty="0" smtClean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1.jpeg"/>
          <p:cNvPicPr>
            <a:picLocks noChangeAspect="1"/>
          </p:cNvPicPr>
          <p:nvPr/>
        </p:nvPicPr>
        <p:blipFill>
          <a:blip r:embed="rId2">
            <a:alphaModFix amt="10197"/>
          </a:blip>
          <a:stretch>
            <a:fillRect/>
          </a:stretch>
        </p:blipFill>
        <p:spPr>
          <a:xfrm>
            <a:off x="-48260" y="1233462"/>
            <a:ext cx="13084810" cy="8445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Shape 129"/>
          <p:cNvSpPr/>
          <p:nvPr/>
        </p:nvSpPr>
        <p:spPr>
          <a:xfrm>
            <a:off x="0" y="1226185"/>
            <a:ext cx="12924155" cy="63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-25400" y="1339850"/>
            <a:ext cx="12949555" cy="8509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-12700" y="372564"/>
            <a:ext cx="154186" cy="51385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65100" y="372564"/>
            <a:ext cx="154186" cy="513859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3500000">
            <a:off x="171604" y="452021"/>
            <a:ext cx="351287" cy="34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96853" y="261191"/>
            <a:ext cx="102657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35" name="imag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08345" y="87764"/>
            <a:ext cx="2554611" cy="1025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6" name="image3.png"/>
          <p:cNvPicPr>
            <a:picLocks noChangeAspect="1"/>
          </p:cNvPicPr>
          <p:nvPr/>
        </p:nvPicPr>
        <p:blipFill>
          <a:blip r:embed="rId4" cstate="print">
            <a:alphaModFix amt="10000"/>
          </a:blip>
          <a:stretch>
            <a:fillRect/>
          </a:stretch>
        </p:blipFill>
        <p:spPr>
          <a:xfrm>
            <a:off x="8814282" y="6019453"/>
            <a:ext cx="4474104" cy="403198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7" name="Shape 137"/>
          <p:cNvSpPr/>
          <p:nvPr/>
        </p:nvSpPr>
        <p:spPr>
          <a:xfrm>
            <a:off x="11062482" y="8625582"/>
            <a:ext cx="871741" cy="87173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-6350" y="9086850"/>
            <a:ext cx="10311130" cy="15875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3175" y="8905240"/>
            <a:ext cx="10300970" cy="762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1257559" y="8813799"/>
            <a:ext cx="481584" cy="495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6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41" name="Shape 141"/>
          <p:cNvSpPr/>
          <p:nvPr/>
        </p:nvSpPr>
        <p:spPr>
          <a:xfrm>
            <a:off x="7217219" y="8769092"/>
            <a:ext cx="3091562" cy="86588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6800"/>
              </a:lnSpc>
              <a:defRPr sz="1700">
                <a:latin typeface="Yuanti SC Regular"/>
                <a:ea typeface="Yuanti SC Regular"/>
                <a:cs typeface="Yuanti SC Regular"/>
                <a:sym typeface="Yuanti SC Regular"/>
              </a:defRPr>
            </a:lvl1pPr>
          </a:lstStyle>
          <a:p>
            <a:r>
              <a:t>老男孩IT教育，只培养技术精英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84" y="519082"/>
            <a:ext cx="9715568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二进制日志管理（</a:t>
            </a: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</a:t>
            </a:r>
            <a:r>
              <a:rPr kumimoji="0" lang="zh-CN" altLang="en-U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）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8732" y="1947842"/>
            <a:ext cx="11430080" cy="7027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 smtClean="0"/>
              <a:t>查询二进制日志文件</a:t>
            </a:r>
            <a:endParaRPr lang="en-US" altLang="zh-CN" sz="2400" b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ls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-l /data/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/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mysql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-bin*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lvl="3" algn="l">
              <a:spcBef>
                <a:spcPct val="40000"/>
              </a:spcBef>
            </a:pP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&gt;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sym typeface="Arial" charset="0"/>
              </a:rPr>
              <a:t>SHOW BINARY LOGS;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+---------------+-----------+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|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Log_name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     |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File_size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|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+---------------+-----------+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| binlog.000015 |    724935 |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| binlog.000016 |    733481 |</a:t>
            </a:r>
          </a:p>
          <a:p>
            <a:pPr lvl="3" algn="l">
              <a:spcBef>
                <a:spcPct val="0"/>
              </a:spcBef>
            </a:pPr>
            <a:endParaRPr lang="en-US" altLang="zh-CN" sz="2400" b="1" dirty="0" smtClean="0">
              <a:latin typeface="Courier New" pitchFamily="49" charset="0"/>
              <a:sym typeface="Arial" charset="0"/>
            </a:endParaRPr>
          </a:p>
          <a:p>
            <a:pPr lvl="3" algn="l">
              <a:lnSpc>
                <a:spcPct val="105000"/>
              </a:lnSpc>
              <a:spcBef>
                <a:spcPct val="30000"/>
              </a:spcBef>
            </a:pP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mysql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&gt;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sym typeface="Arial" charset="0"/>
              </a:rPr>
              <a:t>SHOW MASTER STATUS;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+---------------+----------+--------------+------------------+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| File          | Position |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Binlog_Do_DB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|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Binlog_Ignore_DB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|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+---------------+----------+--------------+------------------+</a:t>
            </a:r>
          </a:p>
          <a:p>
            <a:pPr lvl="3" algn="l">
              <a:spcBef>
                <a:spcPct val="0"/>
              </a:spcBef>
            </a:pP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| binlog.000016 |   733481 |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world_innodb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|     </a:t>
            </a:r>
            <a:r>
              <a:rPr lang="en-US" altLang="zh-CN" sz="2400" b="1" dirty="0" err="1" smtClean="0">
                <a:latin typeface="Courier New" pitchFamily="49" charset="0"/>
                <a:sym typeface="Arial" charset="0"/>
              </a:rPr>
              <a:t>manual,mysql</a:t>
            </a:r>
            <a:r>
              <a:rPr lang="en-US" altLang="zh-CN" sz="2400" b="1" dirty="0" smtClean="0">
                <a:latin typeface="Courier New" pitchFamily="49" charset="0"/>
                <a:sym typeface="Arial" charset="0"/>
              </a:rPr>
              <a:t> |</a:t>
            </a:r>
          </a:p>
          <a:p>
            <a:pPr lvl="3" algn="l">
              <a:spcBef>
                <a:spcPct val="0"/>
              </a:spcBef>
            </a:pPr>
            <a:endParaRPr lang="en-US" altLang="zh-CN" sz="2400" b="1" dirty="0" smtClean="0">
              <a:latin typeface="Courier New" pitchFamily="49" charset="0"/>
              <a:sym typeface="Arial" charset="0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4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99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99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99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98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99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96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99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96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9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95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94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94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99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93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99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92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492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92"/>
                            </p:stCondLst>
                            <p:childTnLst>
                              <p:par>
                                <p:cTn id="5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42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indefinite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ldLvl="0" animBg="1" advAuto="0"/>
      <p:bldP spid="130" grpId="0" bldLvl="0" animBg="1" advAuto="0"/>
      <p:bldP spid="131" grpId="0" animBg="1" advAuto="0"/>
      <p:bldP spid="132" grpId="0" animBg="1" advAuto="0"/>
      <p:bldP spid="133" grpId="0" animBg="1" advAuto="0"/>
      <p:bldP spid="134" grpId="0" animBg="1" advAuto="0"/>
      <p:bldP spid="135" grpId="0" animBg="1" advAuto="0"/>
      <p:bldP spid="136" grpId="0" animBg="1" advAuto="0"/>
      <p:bldP spid="137" grpId="0" animBg="1" advAuto="0"/>
      <p:bldP spid="138" grpId="0" bldLvl="0" animBg="1" advAuto="0"/>
      <p:bldP spid="139" grpId="0" bldLvl="0" animBg="1" advAuto="0"/>
      <p:bldP spid="140" grpId="0" animBg="1" advAuto="0"/>
      <p:bldP spid="14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718</Words>
  <Application>WPS 演示</Application>
  <PresentationFormat>自定义</PresentationFormat>
  <Paragraphs>216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White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guo</cp:lastModifiedBy>
  <cp:revision>521</cp:revision>
  <dcterms:created xsi:type="dcterms:W3CDTF">2017-06-12T02:51:00Z</dcterms:created>
  <dcterms:modified xsi:type="dcterms:W3CDTF">2017-11-16T07:28:15Z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