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80"/>
  </p:notesMasterIdLst>
  <p:sldIdLst>
    <p:sldId id="256" r:id="rId2"/>
    <p:sldId id="266" r:id="rId3"/>
    <p:sldId id="297" r:id="rId4"/>
    <p:sldId id="295" r:id="rId5"/>
    <p:sldId id="296" r:id="rId6"/>
    <p:sldId id="294" r:id="rId7"/>
    <p:sldId id="309" r:id="rId8"/>
    <p:sldId id="311" r:id="rId9"/>
    <p:sldId id="312" r:id="rId10"/>
    <p:sldId id="313" r:id="rId11"/>
    <p:sldId id="314" r:id="rId12"/>
    <p:sldId id="315" r:id="rId13"/>
    <p:sldId id="316" r:id="rId14"/>
    <p:sldId id="317" r:id="rId15"/>
    <p:sldId id="310" r:id="rId16"/>
    <p:sldId id="320" r:id="rId17"/>
    <p:sldId id="322" r:id="rId18"/>
    <p:sldId id="321" r:id="rId19"/>
    <p:sldId id="323" r:id="rId20"/>
    <p:sldId id="324" r:id="rId21"/>
    <p:sldId id="271" r:id="rId22"/>
    <p:sldId id="298" r:id="rId23"/>
    <p:sldId id="299" r:id="rId24"/>
    <p:sldId id="300" r:id="rId25"/>
    <p:sldId id="301" r:id="rId26"/>
    <p:sldId id="302" r:id="rId27"/>
    <p:sldId id="325" r:id="rId28"/>
    <p:sldId id="303" r:id="rId29"/>
    <p:sldId id="304" r:id="rId30"/>
    <p:sldId id="326" r:id="rId31"/>
    <p:sldId id="327" r:id="rId32"/>
    <p:sldId id="328" r:id="rId33"/>
    <p:sldId id="329" r:id="rId34"/>
    <p:sldId id="330" r:id="rId35"/>
    <p:sldId id="305" r:id="rId36"/>
    <p:sldId id="331" r:id="rId37"/>
    <p:sldId id="306" r:id="rId38"/>
    <p:sldId id="332" r:id="rId39"/>
    <p:sldId id="333" r:id="rId40"/>
    <p:sldId id="334" r:id="rId41"/>
    <p:sldId id="335" r:id="rId42"/>
    <p:sldId id="336" r:id="rId43"/>
    <p:sldId id="337" r:id="rId44"/>
    <p:sldId id="338" r:id="rId45"/>
    <p:sldId id="339" r:id="rId46"/>
    <p:sldId id="340" r:id="rId47"/>
    <p:sldId id="341" r:id="rId48"/>
    <p:sldId id="342" r:id="rId49"/>
    <p:sldId id="343" r:id="rId50"/>
    <p:sldId id="344" r:id="rId51"/>
    <p:sldId id="345" r:id="rId52"/>
    <p:sldId id="346" r:id="rId53"/>
    <p:sldId id="347" r:id="rId54"/>
    <p:sldId id="348" r:id="rId55"/>
    <p:sldId id="349" r:id="rId56"/>
    <p:sldId id="350" r:id="rId57"/>
    <p:sldId id="351" r:id="rId58"/>
    <p:sldId id="352" r:id="rId59"/>
    <p:sldId id="353" r:id="rId60"/>
    <p:sldId id="354" r:id="rId61"/>
    <p:sldId id="355" r:id="rId62"/>
    <p:sldId id="356" r:id="rId63"/>
    <p:sldId id="357" r:id="rId64"/>
    <p:sldId id="359" r:id="rId65"/>
    <p:sldId id="360" r:id="rId66"/>
    <p:sldId id="358" r:id="rId67"/>
    <p:sldId id="361" r:id="rId68"/>
    <p:sldId id="362" r:id="rId69"/>
    <p:sldId id="363" r:id="rId70"/>
    <p:sldId id="364" r:id="rId71"/>
    <p:sldId id="365" r:id="rId72"/>
    <p:sldId id="366" r:id="rId73"/>
    <p:sldId id="367" r:id="rId74"/>
    <p:sldId id="368" r:id="rId75"/>
    <p:sldId id="369" r:id="rId76"/>
    <p:sldId id="370" r:id="rId77"/>
    <p:sldId id="371" r:id="rId78"/>
    <p:sldId id="258" r:id="rId7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lvl1pPr>
    <a:lvl2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lvl2pPr>
    <a:lvl3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lvl3pPr>
    <a:lvl4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lvl4pPr>
    <a:lvl5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lvl5pPr>
    <a:lvl6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lvl6pPr>
    <a:lvl7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lvl7pPr>
    <a:lvl8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lvl8pPr>
    <a:lvl9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3262" autoAdjust="0"/>
  </p:normalViewPr>
  <p:slideViewPr>
    <p:cSldViewPr>
      <p:cViewPr varScale="1">
        <p:scale>
          <a:sx n="58" d="100"/>
          <a:sy n="58" d="100"/>
        </p:scale>
        <p:origin x="828" y="42"/>
      </p:cViewPr>
      <p:guideLst>
        <p:guide orient="horz" pos="3072"/>
        <p:guide pos="4096"/>
      </p:guideLst>
    </p:cSldViewPr>
  </p:slideViewPr>
  <p:outlineViewPr>
    <p:cViewPr>
      <p:scale>
        <a:sx n="33" d="100"/>
        <a:sy n="33" d="100"/>
      </p:scale>
      <p:origin x="0" y="2205"/>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850699584"/>
      </p:ext>
    </p:extLst>
  </p:cSld>
  <p:clrMap bg1="lt1" tx1="dk1" bg2="lt2" tx2="dk2" accent1="accent1" accent2="accent2" accent3="accent3" accent4="accent4" accent5="accent5" accent6="accent6" hlink="hlink" folHlink="folHlink"/>
  <p:notesStyle>
    <a:lvl1pPr defTabSz="457200" latinLnBrk="0">
      <a:lnSpc>
        <a:spcPct val="118000"/>
      </a:lnSpc>
      <a:defRPr sz="2200">
        <a:latin typeface="+mn-lt"/>
        <a:ea typeface="+mn-ea"/>
        <a:cs typeface="+mn-cs"/>
        <a:sym typeface="Helvetica Neue"/>
      </a:defRPr>
    </a:lvl1pPr>
    <a:lvl2pPr indent="228600" defTabSz="457200" latinLnBrk="0">
      <a:lnSpc>
        <a:spcPct val="118000"/>
      </a:lnSpc>
      <a:defRPr sz="2200">
        <a:latin typeface="+mn-lt"/>
        <a:ea typeface="+mn-ea"/>
        <a:cs typeface="+mn-cs"/>
        <a:sym typeface="Helvetica Neue"/>
      </a:defRPr>
    </a:lvl2pPr>
    <a:lvl3pPr indent="457200" defTabSz="457200" latinLnBrk="0">
      <a:lnSpc>
        <a:spcPct val="118000"/>
      </a:lnSpc>
      <a:defRPr sz="2200">
        <a:latin typeface="+mn-lt"/>
        <a:ea typeface="+mn-ea"/>
        <a:cs typeface="+mn-cs"/>
        <a:sym typeface="Helvetica Neue"/>
      </a:defRPr>
    </a:lvl3pPr>
    <a:lvl4pPr indent="685800" defTabSz="457200" latinLnBrk="0">
      <a:lnSpc>
        <a:spcPct val="118000"/>
      </a:lnSpc>
      <a:defRPr sz="2200">
        <a:latin typeface="+mn-lt"/>
        <a:ea typeface="+mn-ea"/>
        <a:cs typeface="+mn-cs"/>
        <a:sym typeface="Helvetica Neue"/>
      </a:defRPr>
    </a:lvl4pPr>
    <a:lvl5pPr indent="914400" defTabSz="457200" latinLnBrk="0">
      <a:lnSpc>
        <a:spcPct val="118000"/>
      </a:lnSpc>
      <a:defRPr sz="2200">
        <a:latin typeface="+mn-lt"/>
        <a:ea typeface="+mn-ea"/>
        <a:cs typeface="+mn-cs"/>
        <a:sym typeface="Helvetica Neue"/>
      </a:defRPr>
    </a:lvl5pPr>
    <a:lvl6pPr indent="1143000" defTabSz="457200" latinLnBrk="0">
      <a:lnSpc>
        <a:spcPct val="118000"/>
      </a:lnSpc>
      <a:defRPr sz="2200">
        <a:latin typeface="+mn-lt"/>
        <a:ea typeface="+mn-ea"/>
        <a:cs typeface="+mn-cs"/>
        <a:sym typeface="Helvetica Neue"/>
      </a:defRPr>
    </a:lvl6pPr>
    <a:lvl7pPr indent="1371600" defTabSz="457200" latinLnBrk="0">
      <a:lnSpc>
        <a:spcPct val="118000"/>
      </a:lnSpc>
      <a:defRPr sz="2200">
        <a:latin typeface="+mn-lt"/>
        <a:ea typeface="+mn-ea"/>
        <a:cs typeface="+mn-cs"/>
        <a:sym typeface="Helvetica Neue"/>
      </a:defRPr>
    </a:lvl7pPr>
    <a:lvl8pPr indent="1600200" defTabSz="457200" latinLnBrk="0">
      <a:lnSpc>
        <a:spcPct val="118000"/>
      </a:lnSpc>
      <a:defRPr sz="2200">
        <a:latin typeface="+mn-lt"/>
        <a:ea typeface="+mn-ea"/>
        <a:cs typeface="+mn-cs"/>
        <a:sym typeface="Helvetica Neue"/>
      </a:defRPr>
    </a:lvl8pPr>
    <a:lvl9pPr indent="1828800" defTabSz="457200" latinLnBrk="0">
      <a:lnSpc>
        <a:spcPct val="118000"/>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zh-CN" altLang="en-US" dirty="0" smtClean="0"/>
              <a:t>透明性：分布式系统对用户来说是透明的，一个分布式系统在用户面前的表现就像一个传统的单处理机分时系统，可让用户不必了解内部结构就可以使用。</a:t>
            </a:r>
          </a:p>
          <a:p>
            <a:r>
              <a:rPr lang="zh-CN" altLang="en-US" dirty="0" smtClean="0"/>
              <a:t>扩展性：分布式系统的最大特点就是可扩展性，他可以根据需求的增加而扩展，可以通过横向扩展使集群的整体性能得到线性提升，也可以通过纵向扩展单台服务器的性能使服务器集群的性能得到提升。</a:t>
            </a:r>
          </a:p>
          <a:p>
            <a:r>
              <a:rPr lang="zh-CN" altLang="en-US" dirty="0" smtClean="0"/>
              <a:t>可靠性：分布式系统不允许单点失效的问题存在，它的基本思想是：如果一台服务器坏了，其他服务器接替它的工作，具有持续服务的特性</a:t>
            </a:r>
          </a:p>
          <a:p>
            <a:r>
              <a:rPr lang="zh-CN" altLang="en-US" dirty="0" smtClean="0"/>
              <a:t>高性能：高性能是人们设计分布式系统的一个初衷，如果建立了一个透明，灵活，可靠的分布式系统，但他运行起来像蜗牛一样慢，那这个系统就是失败的。</a:t>
            </a:r>
            <a:endParaRPr lang="zh-CN" altLang="en-US" dirty="0"/>
          </a:p>
        </p:txBody>
      </p:sp>
    </p:spTree>
    <p:extLst>
      <p:ext uri="{BB962C8B-B14F-4D97-AF65-F5344CB8AC3E}">
        <p14:creationId xmlns:p14="http://schemas.microsoft.com/office/powerpoint/2010/main" val="1186405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046732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727533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093593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1003608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1632144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966884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55000" lnSpcReduction="20000"/>
          </a:bodyPr>
          <a:lstStyle/>
          <a:p>
            <a:r>
              <a:rPr lang="zh-CN" altLang="en-US" dirty="0" smtClean="0"/>
              <a:t>优势：</a:t>
            </a:r>
            <a:endParaRPr lang="en-US" altLang="zh-CN" dirty="0" smtClean="0"/>
          </a:p>
          <a:p>
            <a:r>
              <a:rPr lang="en-US" altLang="zh-CN" dirty="0" smtClean="0"/>
              <a:t>	</a:t>
            </a:r>
            <a:r>
              <a:rPr lang="zh-CN" altLang="en-US" dirty="0" smtClean="0"/>
              <a:t>透明性：分布式系统对用户来说是透明的，一个分布式系统在用户面前的表现就像一个传统的单处理机分时系统，可让用户不必了解内部结构就可以使用。</a:t>
            </a:r>
          </a:p>
          <a:p>
            <a:r>
              <a:rPr lang="en-US" altLang="zh-CN" dirty="0" smtClean="0"/>
              <a:t>	</a:t>
            </a:r>
            <a:r>
              <a:rPr lang="zh-CN" altLang="en-US" dirty="0" smtClean="0"/>
              <a:t>扩展性：分布式系统的最大特点就是可扩展性，他可以根据需求的增加而扩展，可以通过横向扩展使集群的整体性能得到线性提升，也可以通过纵向扩展单台服务器的性能使服务器集群的性能得到提升。</a:t>
            </a:r>
          </a:p>
          <a:p>
            <a:r>
              <a:rPr lang="en-US" altLang="zh-CN" dirty="0" smtClean="0"/>
              <a:t>	</a:t>
            </a:r>
            <a:r>
              <a:rPr lang="zh-CN" altLang="en-US" dirty="0" smtClean="0"/>
              <a:t>可靠性：分布式系统不允许单点失效的问题存在，它的基本思想是：如果一台服务器坏了，其他服务器接替它的工作，具有持续服务的特性</a:t>
            </a:r>
          </a:p>
          <a:p>
            <a:r>
              <a:rPr lang="en-US" altLang="zh-CN" dirty="0" smtClean="0"/>
              <a:t>	</a:t>
            </a:r>
            <a:r>
              <a:rPr lang="zh-CN" altLang="en-US" dirty="0" smtClean="0"/>
              <a:t>高性能：高性能是人们设计分布式系统的一个初衷，如果建立了一个透明，灵活，可靠的分布式系统，但他运行起来像蜗牛一样慢，那这个系统就是失败的。</a:t>
            </a:r>
            <a:endParaRPr lang="en-US" altLang="zh-CN" dirty="0" smtClean="0"/>
          </a:p>
          <a:p>
            <a:r>
              <a:rPr lang="zh-CN" altLang="en-US" dirty="0" smtClean="0"/>
              <a:t>分布式系统的缺点：</a:t>
            </a:r>
          </a:p>
          <a:p>
            <a:r>
              <a:rPr lang="zh-CN" altLang="en-US" dirty="0" smtClean="0"/>
              <a:t>      </a:t>
            </a:r>
            <a:r>
              <a:rPr lang="en-US" altLang="zh-CN" dirty="0" smtClean="0"/>
              <a:t>1.</a:t>
            </a:r>
            <a:r>
              <a:rPr lang="zh-CN" altLang="en-US" dirty="0" smtClean="0"/>
              <a:t>在节点通信部分的开销比较大，线程安全也变得复杂，需要保证在完整数据的同时兼顾性能。</a:t>
            </a:r>
          </a:p>
          <a:p>
            <a:r>
              <a:rPr lang="zh-CN" altLang="en-US" dirty="0" smtClean="0"/>
              <a:t>      </a:t>
            </a:r>
            <a:r>
              <a:rPr lang="en-US" altLang="zh-CN" dirty="0" smtClean="0"/>
              <a:t>2.</a:t>
            </a:r>
            <a:r>
              <a:rPr lang="zh-CN" altLang="en-US" dirty="0" smtClean="0"/>
              <a:t>过分依赖网络，网络信息的丢失或饱和将会抵消分布式的大部分优势。</a:t>
            </a:r>
          </a:p>
          <a:p>
            <a:r>
              <a:rPr lang="zh-CN" altLang="en-US" dirty="0" smtClean="0"/>
              <a:t>      </a:t>
            </a:r>
            <a:r>
              <a:rPr lang="en-US" altLang="zh-CN" dirty="0" smtClean="0"/>
              <a:t>3.</a:t>
            </a:r>
            <a:r>
              <a:rPr lang="zh-CN" altLang="en-US" dirty="0" smtClean="0"/>
              <a:t>有潜在的数据安全和网络安全问题。</a:t>
            </a:r>
            <a:endParaRPr lang="zh-CN" altLang="en-US" dirty="0"/>
          </a:p>
        </p:txBody>
      </p:sp>
    </p:spTree>
    <p:extLst>
      <p:ext uri="{BB962C8B-B14F-4D97-AF65-F5344CB8AC3E}">
        <p14:creationId xmlns:p14="http://schemas.microsoft.com/office/powerpoint/2010/main" val="3067182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55000" lnSpcReduction="20000"/>
          </a:bodyPr>
          <a:lstStyle/>
          <a:p>
            <a:r>
              <a:rPr lang="zh-CN" altLang="en-US" dirty="0" smtClean="0"/>
              <a:t>优势：</a:t>
            </a:r>
            <a:endParaRPr lang="en-US" altLang="zh-CN" dirty="0" smtClean="0"/>
          </a:p>
          <a:p>
            <a:r>
              <a:rPr lang="en-US" altLang="zh-CN" dirty="0" smtClean="0"/>
              <a:t>	</a:t>
            </a:r>
            <a:r>
              <a:rPr lang="zh-CN" altLang="en-US" dirty="0" smtClean="0"/>
              <a:t>透明性：分布式系统对用户来说是透明的，一个分布式系统在用户面前的表现就像一个传统的单处理机分时系统，可让用户不必了解内部结构就可以使用。</a:t>
            </a:r>
          </a:p>
          <a:p>
            <a:r>
              <a:rPr lang="en-US" altLang="zh-CN" dirty="0" smtClean="0"/>
              <a:t>	</a:t>
            </a:r>
            <a:r>
              <a:rPr lang="zh-CN" altLang="en-US" dirty="0" smtClean="0"/>
              <a:t>扩展性：分布式系统的最大特点就是可扩展性，他可以根据需求的增加而扩展，可以通过横向扩展使集群的整体性能得到线性提升，也可以通过纵向扩展单台服务器的性能使服务器集群的性能得到提升。</a:t>
            </a:r>
          </a:p>
          <a:p>
            <a:r>
              <a:rPr lang="en-US" altLang="zh-CN" dirty="0" smtClean="0"/>
              <a:t>	</a:t>
            </a:r>
            <a:r>
              <a:rPr lang="zh-CN" altLang="en-US" dirty="0" smtClean="0"/>
              <a:t>可靠性：分布式系统不允许单点失效的问题存在，它的基本思想是：如果一台服务器坏了，其他服务器接替它的工作，具有持续服务的特性</a:t>
            </a:r>
          </a:p>
          <a:p>
            <a:r>
              <a:rPr lang="en-US" altLang="zh-CN" dirty="0" smtClean="0"/>
              <a:t>	</a:t>
            </a:r>
            <a:r>
              <a:rPr lang="zh-CN" altLang="en-US" dirty="0" smtClean="0"/>
              <a:t>高性能：高性能是人们设计分布式系统的一个初衷，如果建立了一个透明，灵活，可靠的分布式系统，但他运行起来像蜗牛一样慢，那这个系统就是失败的。</a:t>
            </a:r>
            <a:endParaRPr lang="en-US" altLang="zh-CN" dirty="0" smtClean="0"/>
          </a:p>
          <a:p>
            <a:r>
              <a:rPr lang="zh-CN" altLang="en-US" dirty="0" smtClean="0"/>
              <a:t>分布式系统的缺点：</a:t>
            </a:r>
          </a:p>
          <a:p>
            <a:r>
              <a:rPr lang="zh-CN" altLang="en-US" dirty="0" smtClean="0"/>
              <a:t>      </a:t>
            </a:r>
            <a:r>
              <a:rPr lang="en-US" altLang="zh-CN" dirty="0" smtClean="0"/>
              <a:t>1.</a:t>
            </a:r>
            <a:r>
              <a:rPr lang="zh-CN" altLang="en-US" dirty="0" smtClean="0"/>
              <a:t>在节点通信部分的开销比较大，线程安全也变得复杂，需要保证在完整数据的同时兼顾性能。</a:t>
            </a:r>
          </a:p>
          <a:p>
            <a:r>
              <a:rPr lang="zh-CN" altLang="en-US" dirty="0" smtClean="0"/>
              <a:t>      </a:t>
            </a:r>
            <a:r>
              <a:rPr lang="en-US" altLang="zh-CN" dirty="0" smtClean="0"/>
              <a:t>2.</a:t>
            </a:r>
            <a:r>
              <a:rPr lang="zh-CN" altLang="en-US" dirty="0" smtClean="0"/>
              <a:t>过分依赖网络，网络信息的丢失或饱和将会抵消分布式的大部分优势。</a:t>
            </a:r>
          </a:p>
          <a:p>
            <a:r>
              <a:rPr lang="zh-CN" altLang="en-US" dirty="0" smtClean="0"/>
              <a:t>      </a:t>
            </a:r>
            <a:r>
              <a:rPr lang="en-US" altLang="zh-CN" dirty="0" smtClean="0"/>
              <a:t>3.</a:t>
            </a:r>
            <a:r>
              <a:rPr lang="zh-CN" altLang="en-US" dirty="0" smtClean="0"/>
              <a:t>有潜在的数据安全和网络安全问题。</a:t>
            </a:r>
            <a:endParaRPr lang="zh-CN" altLang="en-US" dirty="0"/>
          </a:p>
        </p:txBody>
      </p:sp>
    </p:spTree>
    <p:extLst>
      <p:ext uri="{BB962C8B-B14F-4D97-AF65-F5344CB8AC3E}">
        <p14:creationId xmlns:p14="http://schemas.microsoft.com/office/powerpoint/2010/main" val="26269235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pPr algn="l"/>
            <a:r>
              <a:rPr lang="en-US" altLang="zh-CN" sz="2000" dirty="0" smtClean="0"/>
              <a:t>	</a:t>
            </a:r>
            <a:r>
              <a:rPr lang="zh-CN" altLang="en-US" sz="2000" dirty="0" smtClean="0"/>
              <a:t>上述图片里，</a:t>
            </a:r>
            <a:r>
              <a:rPr lang="en-US" altLang="zh-CN" sz="2000" dirty="0" smtClean="0"/>
              <a:t>Orders</a:t>
            </a:r>
            <a:r>
              <a:rPr lang="zh-CN" altLang="en-US" sz="2000" dirty="0" smtClean="0"/>
              <a:t>表被分为</a:t>
            </a:r>
            <a:r>
              <a:rPr lang="zh-CN" altLang="en-US" sz="2000" dirty="0" smtClean="0">
                <a:solidFill>
                  <a:srgbClr val="FF0000"/>
                </a:solidFill>
              </a:rPr>
              <a:t>三个分片</a:t>
            </a:r>
            <a:r>
              <a:rPr lang="en-US" altLang="zh-CN" sz="2000" dirty="0" err="1" smtClean="0">
                <a:solidFill>
                  <a:srgbClr val="FF0000"/>
                </a:solidFill>
              </a:rPr>
              <a:t>datanode</a:t>
            </a:r>
            <a:r>
              <a:rPr lang="zh-CN" altLang="en-US" sz="2000" dirty="0" smtClean="0"/>
              <a:t>（简称</a:t>
            </a:r>
            <a:r>
              <a:rPr lang="en-US" altLang="zh-CN" sz="2000" dirty="0" err="1" smtClean="0"/>
              <a:t>dn</a:t>
            </a:r>
            <a:r>
              <a:rPr lang="en-US" altLang="zh-CN" sz="2000" dirty="0" smtClean="0"/>
              <a:t>)</a:t>
            </a:r>
            <a:r>
              <a:rPr lang="zh-CN" altLang="en-US" sz="2000" dirty="0" smtClean="0"/>
              <a:t>，这三个分片是</a:t>
            </a:r>
            <a:r>
              <a:rPr lang="zh-CN" altLang="en-US" sz="2000" dirty="0" smtClean="0">
                <a:solidFill>
                  <a:srgbClr val="FF0000"/>
                </a:solidFill>
              </a:rPr>
              <a:t>分布在两台</a:t>
            </a:r>
            <a:r>
              <a:rPr lang="en-US" altLang="zh-CN" sz="2000" dirty="0" err="1" smtClean="0">
                <a:solidFill>
                  <a:srgbClr val="FF0000"/>
                </a:solidFill>
              </a:rPr>
              <a:t>MySQL</a:t>
            </a:r>
            <a:r>
              <a:rPr lang="en-US" altLang="zh-CN" sz="2000" dirty="0" smtClean="0">
                <a:solidFill>
                  <a:srgbClr val="FF0000"/>
                </a:solidFill>
              </a:rPr>
              <a:t> Server</a:t>
            </a:r>
            <a:r>
              <a:rPr lang="zh-CN" altLang="en-US" sz="2000" dirty="0" smtClean="0"/>
              <a:t>上</a:t>
            </a:r>
            <a:r>
              <a:rPr lang="en-US" altLang="zh-CN" sz="2000" dirty="0" smtClean="0"/>
              <a:t>(</a:t>
            </a:r>
            <a:r>
              <a:rPr lang="en-US" altLang="zh-CN" sz="2000" dirty="0" err="1" smtClean="0"/>
              <a:t>DataHost</a:t>
            </a:r>
            <a:r>
              <a:rPr lang="en-US" altLang="zh-CN" sz="2000" dirty="0" smtClean="0"/>
              <a:t>)</a:t>
            </a:r>
            <a:r>
              <a:rPr lang="zh-CN" altLang="en-US" sz="2000" dirty="0" smtClean="0"/>
              <a:t>，即</a:t>
            </a:r>
            <a:r>
              <a:rPr lang="en-US" altLang="zh-CN" sz="2000" dirty="0" err="1" smtClean="0"/>
              <a:t>datanode</a:t>
            </a:r>
            <a:r>
              <a:rPr lang="en-US" altLang="zh-CN" sz="2000" dirty="0" smtClean="0"/>
              <a:t>=</a:t>
            </a:r>
            <a:r>
              <a:rPr lang="en-US" altLang="zh-CN" sz="2000" dirty="0" err="1" smtClean="0"/>
              <a:t>database@datahost</a:t>
            </a:r>
            <a:r>
              <a:rPr lang="zh-CN" altLang="en-US" sz="2000" dirty="0" smtClean="0"/>
              <a:t>方式，因此你可以用一台到</a:t>
            </a:r>
            <a:r>
              <a:rPr lang="en-US" altLang="zh-CN" sz="2000" dirty="0" smtClean="0"/>
              <a:t>N</a:t>
            </a:r>
            <a:r>
              <a:rPr lang="zh-CN" altLang="en-US" sz="2000" dirty="0" smtClean="0"/>
              <a:t>台服务器来分片，分片规则为（</a:t>
            </a:r>
            <a:r>
              <a:rPr lang="en-US" altLang="zh-CN" sz="2000" dirty="0" err="1" smtClean="0"/>
              <a:t>sharding</a:t>
            </a:r>
            <a:r>
              <a:rPr lang="en-US" altLang="zh-CN" sz="2000" dirty="0" smtClean="0"/>
              <a:t> rule)</a:t>
            </a:r>
            <a:r>
              <a:rPr lang="zh-CN" altLang="en-US" sz="2000" dirty="0" smtClean="0"/>
              <a:t>典型的字符串枚举分片规则，一个规则的定义是分片字段（</a:t>
            </a:r>
            <a:r>
              <a:rPr lang="en-US" altLang="zh-CN" sz="2000" dirty="0" err="1" smtClean="0"/>
              <a:t>sharding</a:t>
            </a:r>
            <a:r>
              <a:rPr lang="en-US" altLang="zh-CN" sz="2000" dirty="0" smtClean="0"/>
              <a:t> column)+</a:t>
            </a:r>
            <a:r>
              <a:rPr lang="zh-CN" altLang="en-US" sz="2000" dirty="0" smtClean="0"/>
              <a:t>分片函数</a:t>
            </a:r>
            <a:r>
              <a:rPr lang="en-US" altLang="zh-CN" sz="2000" dirty="0" smtClean="0"/>
              <a:t>(rule function)</a:t>
            </a:r>
            <a:r>
              <a:rPr lang="zh-CN" altLang="en-US" sz="2000" dirty="0" smtClean="0"/>
              <a:t>，这里的分片字段为</a:t>
            </a:r>
            <a:r>
              <a:rPr lang="en-US" altLang="zh-CN" sz="2000" dirty="0" err="1" smtClean="0"/>
              <a:t>prov</a:t>
            </a:r>
            <a:r>
              <a:rPr lang="zh-CN" altLang="en-US" sz="2000" dirty="0" smtClean="0"/>
              <a:t>而分片函数为字符串枚举方式。 </a:t>
            </a:r>
            <a:endParaRPr lang="en-US" altLang="zh-CN" sz="2000" dirty="0" smtClean="0"/>
          </a:p>
          <a:p>
            <a:pPr algn="l"/>
            <a:endParaRPr lang="zh-CN" altLang="en-US" sz="2000" dirty="0" smtClean="0"/>
          </a:p>
          <a:p>
            <a:pPr algn="l"/>
            <a:r>
              <a:rPr lang="en-US" altLang="zh-CN" sz="2000" dirty="0" smtClean="0"/>
              <a:t>	</a:t>
            </a:r>
            <a:r>
              <a:rPr lang="zh-CN" altLang="en-US" sz="2000" dirty="0" smtClean="0"/>
              <a:t>当</a:t>
            </a:r>
            <a:r>
              <a:rPr lang="en-US" altLang="zh-CN" sz="2000" dirty="0" err="1" smtClean="0"/>
              <a:t>Mycat</a:t>
            </a:r>
            <a:r>
              <a:rPr lang="zh-CN" altLang="en-US" sz="2000" dirty="0" smtClean="0"/>
              <a:t>收到一个</a:t>
            </a:r>
            <a:r>
              <a:rPr lang="en-US" altLang="zh-CN" sz="2000" dirty="0" smtClean="0"/>
              <a:t>SQL</a:t>
            </a:r>
            <a:r>
              <a:rPr lang="zh-CN" altLang="en-US" sz="2000" dirty="0" smtClean="0"/>
              <a:t>时，会先解析这个</a:t>
            </a:r>
            <a:r>
              <a:rPr lang="en-US" altLang="zh-CN" sz="2000" dirty="0" smtClean="0"/>
              <a:t>SQL</a:t>
            </a:r>
            <a:r>
              <a:rPr lang="zh-CN" altLang="en-US" sz="2000" dirty="0" smtClean="0"/>
              <a:t>，查找涉及到的表，然后看此表的定义，</a:t>
            </a:r>
            <a:r>
              <a:rPr lang="zh-CN" altLang="en-US" sz="2000" dirty="0" smtClean="0">
                <a:solidFill>
                  <a:srgbClr val="FF0000"/>
                </a:solidFill>
              </a:rPr>
              <a:t>如果有分片规则，则获取到</a:t>
            </a:r>
            <a:r>
              <a:rPr lang="en-US" altLang="zh-CN" sz="2000" dirty="0" smtClean="0">
                <a:solidFill>
                  <a:srgbClr val="FF0000"/>
                </a:solidFill>
              </a:rPr>
              <a:t>SQL</a:t>
            </a:r>
            <a:r>
              <a:rPr lang="zh-CN" altLang="en-US" sz="2000" dirty="0" smtClean="0">
                <a:solidFill>
                  <a:srgbClr val="FF0000"/>
                </a:solidFill>
              </a:rPr>
              <a:t>里分片字段的值</a:t>
            </a:r>
            <a:r>
              <a:rPr lang="zh-CN" altLang="en-US" sz="2000" dirty="0" smtClean="0"/>
              <a:t>，并匹配分片函数，得到该</a:t>
            </a:r>
            <a:r>
              <a:rPr lang="en-US" altLang="zh-CN" sz="2000" dirty="0" smtClean="0"/>
              <a:t>SQL</a:t>
            </a:r>
            <a:r>
              <a:rPr lang="zh-CN" altLang="en-US" sz="2000" dirty="0" smtClean="0"/>
              <a:t>对应的分片列表，然后</a:t>
            </a:r>
            <a:r>
              <a:rPr lang="zh-CN" altLang="en-US" sz="2000" dirty="0" smtClean="0">
                <a:solidFill>
                  <a:srgbClr val="FF0000"/>
                </a:solidFill>
              </a:rPr>
              <a:t>将</a:t>
            </a:r>
            <a:r>
              <a:rPr lang="en-US" altLang="zh-CN" sz="2000" dirty="0" smtClean="0">
                <a:solidFill>
                  <a:srgbClr val="FF0000"/>
                </a:solidFill>
              </a:rPr>
              <a:t>SQL</a:t>
            </a:r>
            <a:r>
              <a:rPr lang="zh-CN" altLang="en-US" sz="2000" dirty="0" smtClean="0">
                <a:solidFill>
                  <a:srgbClr val="FF0000"/>
                </a:solidFill>
              </a:rPr>
              <a:t>发往这些分片去执行，最后收集和处理所有分片返回的结果数据</a:t>
            </a:r>
            <a:r>
              <a:rPr lang="zh-CN" altLang="en-US" sz="2000" dirty="0" smtClean="0"/>
              <a:t>，并输出到客户端。以</a:t>
            </a:r>
            <a:r>
              <a:rPr lang="en-US" altLang="zh-CN" sz="2000" dirty="0" smtClean="0"/>
              <a:t>select * from Orders where </a:t>
            </a:r>
            <a:r>
              <a:rPr lang="en-US" altLang="zh-CN" sz="2000" dirty="0" err="1" smtClean="0"/>
              <a:t>prov</a:t>
            </a:r>
            <a:r>
              <a:rPr lang="en-US" altLang="zh-CN" sz="2000" dirty="0" smtClean="0"/>
              <a:t>=?</a:t>
            </a:r>
            <a:r>
              <a:rPr lang="zh-CN" altLang="en-US" sz="2000" dirty="0" smtClean="0"/>
              <a:t>语句为例，查到</a:t>
            </a:r>
            <a:r>
              <a:rPr lang="en-US" altLang="zh-CN" sz="2000" dirty="0" err="1" smtClean="0"/>
              <a:t>prov</a:t>
            </a:r>
            <a:r>
              <a:rPr lang="en-US" altLang="zh-CN" sz="2000" dirty="0" smtClean="0"/>
              <a:t>=</a:t>
            </a:r>
            <a:r>
              <a:rPr lang="en-US" altLang="zh-CN" sz="2000" dirty="0" err="1" smtClean="0"/>
              <a:t>wuhan</a:t>
            </a:r>
            <a:r>
              <a:rPr lang="zh-CN" altLang="en-US" sz="2000" dirty="0" smtClean="0"/>
              <a:t>，按照分片函数，</a:t>
            </a:r>
            <a:r>
              <a:rPr lang="en-US" altLang="zh-CN" sz="2000" dirty="0" err="1" smtClean="0"/>
              <a:t>wuhan</a:t>
            </a:r>
            <a:r>
              <a:rPr lang="zh-CN" altLang="en-US" sz="2000" dirty="0" smtClean="0"/>
              <a:t>返回</a:t>
            </a:r>
            <a:r>
              <a:rPr lang="en-US" altLang="zh-CN" sz="2000" dirty="0" smtClean="0"/>
              <a:t>dn1</a:t>
            </a:r>
            <a:r>
              <a:rPr lang="zh-CN" altLang="en-US" sz="2000" dirty="0" smtClean="0"/>
              <a:t>，于是</a:t>
            </a:r>
            <a:r>
              <a:rPr lang="en-US" altLang="zh-CN" sz="2000" dirty="0" smtClean="0"/>
              <a:t>SQL</a:t>
            </a:r>
            <a:r>
              <a:rPr lang="zh-CN" altLang="en-US" sz="2000" dirty="0" smtClean="0"/>
              <a:t>就发给了</a:t>
            </a:r>
            <a:r>
              <a:rPr lang="en-US" altLang="zh-CN" sz="2000" dirty="0" smtClean="0"/>
              <a:t>MySQL1</a:t>
            </a:r>
            <a:r>
              <a:rPr lang="zh-CN" altLang="en-US" sz="2000" dirty="0" smtClean="0"/>
              <a:t>，去取</a:t>
            </a:r>
            <a:r>
              <a:rPr lang="en-US" altLang="zh-CN" sz="2000" dirty="0" smtClean="0"/>
              <a:t>DB1</a:t>
            </a:r>
            <a:r>
              <a:rPr lang="zh-CN" altLang="en-US" sz="2000" dirty="0" smtClean="0"/>
              <a:t>上的查询结果，并返回给用户</a:t>
            </a:r>
            <a:endParaRPr lang="zh-CN" altLang="en-US" dirty="0"/>
          </a:p>
        </p:txBody>
      </p:sp>
    </p:spTree>
    <p:extLst>
      <p:ext uri="{BB962C8B-B14F-4D97-AF65-F5344CB8AC3E}">
        <p14:creationId xmlns:p14="http://schemas.microsoft.com/office/powerpoint/2010/main" val="10497518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55000" lnSpcReduction="20000"/>
          </a:bodyPr>
          <a:lstStyle/>
          <a:p>
            <a:pPr algn="l"/>
            <a:r>
              <a:rPr lang="en-US" altLang="zh-CN" sz="2000" dirty="0" smtClean="0">
                <a:latin typeface="+mn-ea"/>
                <a:ea typeface="+mn-ea"/>
              </a:rPr>
              <a:t>bin </a:t>
            </a:r>
            <a:r>
              <a:rPr lang="zh-CN" altLang="en-US" sz="2000" dirty="0" smtClean="0">
                <a:latin typeface="+mn-ea"/>
                <a:ea typeface="+mn-ea"/>
              </a:rPr>
              <a:t>程序目录：</a:t>
            </a:r>
            <a:endParaRPr lang="en-US" altLang="zh-CN" sz="2000" dirty="0" smtClean="0">
              <a:latin typeface="+mn-ea"/>
              <a:ea typeface="+mn-ea"/>
            </a:endParaRPr>
          </a:p>
          <a:p>
            <a:pPr algn="l"/>
            <a:r>
              <a:rPr lang="zh-CN" altLang="en-US" sz="2000" dirty="0" smtClean="0">
                <a:latin typeface="+mn-ea"/>
                <a:ea typeface="+mn-ea"/>
              </a:rPr>
              <a:t>存放了</a:t>
            </a:r>
            <a:r>
              <a:rPr lang="en-US" altLang="zh-CN" sz="2000" dirty="0" smtClean="0">
                <a:latin typeface="+mn-ea"/>
                <a:ea typeface="+mn-ea"/>
              </a:rPr>
              <a:t>window</a:t>
            </a:r>
            <a:r>
              <a:rPr lang="zh-CN" altLang="en-US" sz="2000" dirty="0" smtClean="0">
                <a:latin typeface="+mn-ea"/>
                <a:ea typeface="+mn-ea"/>
              </a:rPr>
              <a:t>版本和</a:t>
            </a:r>
            <a:r>
              <a:rPr lang="en-US" altLang="zh-CN" sz="2000" dirty="0" err="1" smtClean="0">
                <a:latin typeface="+mn-ea"/>
                <a:ea typeface="+mn-ea"/>
              </a:rPr>
              <a:t>linux</a:t>
            </a:r>
            <a:r>
              <a:rPr lang="zh-CN" altLang="en-US" sz="2000" dirty="0" smtClean="0">
                <a:latin typeface="+mn-ea"/>
                <a:ea typeface="+mn-ea"/>
              </a:rPr>
              <a:t>版本，除了提供封装成服务的版本之外，也提供了</a:t>
            </a:r>
            <a:r>
              <a:rPr lang="en-US" altLang="zh-CN" sz="2000" dirty="0" err="1" smtClean="0">
                <a:latin typeface="+mn-ea"/>
                <a:ea typeface="+mn-ea"/>
              </a:rPr>
              <a:t>nowrap</a:t>
            </a:r>
            <a:r>
              <a:rPr lang="zh-CN" altLang="en-US" sz="2000" dirty="0" smtClean="0">
                <a:latin typeface="+mn-ea"/>
                <a:ea typeface="+mn-ea"/>
              </a:rPr>
              <a:t>的</a:t>
            </a:r>
            <a:r>
              <a:rPr lang="en-US" altLang="zh-CN" sz="2000" dirty="0" smtClean="0">
                <a:latin typeface="+mn-ea"/>
                <a:ea typeface="+mn-ea"/>
              </a:rPr>
              <a:t>shell</a:t>
            </a:r>
            <a:r>
              <a:rPr lang="zh-CN" altLang="en-US" sz="2000" dirty="0" smtClean="0">
                <a:latin typeface="+mn-ea"/>
                <a:ea typeface="+mn-ea"/>
              </a:rPr>
              <a:t>脚本命令</a:t>
            </a:r>
            <a:endParaRPr lang="en-US" altLang="zh-CN" sz="2000" dirty="0" smtClean="0">
              <a:latin typeface="+mn-ea"/>
              <a:ea typeface="+mn-ea"/>
            </a:endParaRPr>
          </a:p>
          <a:p>
            <a:pPr algn="l"/>
            <a:endParaRPr lang="en-US" altLang="zh-CN" sz="2000" dirty="0" smtClean="0">
              <a:latin typeface="+mn-ea"/>
              <a:ea typeface="+mn-ea"/>
            </a:endParaRPr>
          </a:p>
          <a:p>
            <a:pPr algn="l"/>
            <a:r>
              <a:rPr lang="en-US" altLang="zh-CN" sz="2000" dirty="0" smtClean="0">
                <a:latin typeface="+mn-ea"/>
                <a:ea typeface="+mn-ea"/>
              </a:rPr>
              <a:t>conf</a:t>
            </a:r>
            <a:r>
              <a:rPr lang="zh-CN" altLang="en-US" sz="2000" dirty="0" smtClean="0">
                <a:latin typeface="+mn-ea"/>
                <a:ea typeface="+mn-ea"/>
              </a:rPr>
              <a:t>目录下存放配置文件</a:t>
            </a:r>
            <a:r>
              <a:rPr lang="en-US" altLang="zh-CN" sz="2000" dirty="0" smtClean="0">
                <a:latin typeface="+mn-ea"/>
                <a:ea typeface="+mn-ea"/>
              </a:rPr>
              <a:t>:</a:t>
            </a:r>
          </a:p>
          <a:p>
            <a:pPr algn="l"/>
            <a:r>
              <a:rPr lang="en-US" altLang="zh-CN" sz="2000" dirty="0" smtClean="0">
                <a:latin typeface="+mn-ea"/>
                <a:ea typeface="+mn-ea"/>
              </a:rPr>
              <a:t>server.xml</a:t>
            </a:r>
            <a:r>
              <a:rPr lang="zh-CN" altLang="en-US" sz="2000" dirty="0" smtClean="0">
                <a:latin typeface="+mn-ea"/>
                <a:ea typeface="+mn-ea"/>
              </a:rPr>
              <a:t>是</a:t>
            </a:r>
            <a:r>
              <a:rPr lang="en-US" altLang="zh-CN" sz="2000" dirty="0" err="1" smtClean="0">
                <a:latin typeface="+mn-ea"/>
                <a:ea typeface="+mn-ea"/>
              </a:rPr>
              <a:t>Mycat</a:t>
            </a:r>
            <a:r>
              <a:rPr lang="zh-CN" altLang="en-US" sz="2000" dirty="0" smtClean="0">
                <a:latin typeface="+mn-ea"/>
                <a:ea typeface="+mn-ea"/>
              </a:rPr>
              <a:t>服务器参数调整和用户授权的配置文件</a:t>
            </a:r>
            <a:endParaRPr lang="en-US" altLang="zh-CN" sz="2000" dirty="0" smtClean="0">
              <a:latin typeface="+mn-ea"/>
              <a:ea typeface="+mn-ea"/>
            </a:endParaRPr>
          </a:p>
          <a:p>
            <a:pPr algn="l"/>
            <a:r>
              <a:rPr lang="en-US" altLang="zh-CN" sz="2000" dirty="0" smtClean="0">
                <a:latin typeface="+mn-ea"/>
                <a:ea typeface="+mn-ea"/>
              </a:rPr>
              <a:t>schema.xml</a:t>
            </a:r>
            <a:r>
              <a:rPr lang="zh-CN" altLang="en-US" sz="2000" dirty="0" smtClean="0">
                <a:latin typeface="+mn-ea"/>
                <a:ea typeface="+mn-ea"/>
              </a:rPr>
              <a:t>是逻辑库定义和表以及分片定义的配置文件</a:t>
            </a:r>
            <a:endParaRPr lang="en-US" altLang="zh-CN" sz="2000" dirty="0" smtClean="0">
              <a:latin typeface="+mn-ea"/>
              <a:ea typeface="+mn-ea"/>
            </a:endParaRPr>
          </a:p>
          <a:p>
            <a:pPr algn="l"/>
            <a:r>
              <a:rPr lang="en-US" altLang="zh-CN" sz="2000" dirty="0" smtClean="0">
                <a:latin typeface="+mn-ea"/>
                <a:ea typeface="+mn-ea"/>
              </a:rPr>
              <a:t>rule.xml</a:t>
            </a:r>
            <a:r>
              <a:rPr lang="zh-CN" altLang="en-US" sz="2000" dirty="0" smtClean="0">
                <a:latin typeface="+mn-ea"/>
                <a:ea typeface="+mn-ea"/>
              </a:rPr>
              <a:t>是分片规则的配置文件，分片规则的具体一些参数信息单独存放为文件，也在这个目录下，配置文件修改，需要重启</a:t>
            </a:r>
            <a:r>
              <a:rPr lang="en-US" altLang="zh-CN" sz="2000" dirty="0" err="1" smtClean="0">
                <a:latin typeface="+mn-ea"/>
                <a:ea typeface="+mn-ea"/>
              </a:rPr>
              <a:t>Mycat</a:t>
            </a:r>
            <a:r>
              <a:rPr lang="zh-CN" altLang="en-US" sz="2000" dirty="0" smtClean="0">
                <a:latin typeface="+mn-ea"/>
                <a:ea typeface="+mn-ea"/>
              </a:rPr>
              <a:t>或者通过</a:t>
            </a:r>
            <a:r>
              <a:rPr lang="en-US" altLang="zh-CN" sz="2000" dirty="0" smtClean="0">
                <a:latin typeface="+mn-ea"/>
                <a:ea typeface="+mn-ea"/>
              </a:rPr>
              <a:t>9066</a:t>
            </a:r>
            <a:r>
              <a:rPr lang="zh-CN" altLang="en-US" sz="2000" dirty="0" smtClean="0">
                <a:latin typeface="+mn-ea"/>
                <a:ea typeface="+mn-ea"/>
              </a:rPr>
              <a:t>端口</a:t>
            </a:r>
            <a:r>
              <a:rPr lang="en-US" altLang="zh-CN" sz="2000" dirty="0" smtClean="0">
                <a:latin typeface="+mn-ea"/>
                <a:ea typeface="+mn-ea"/>
              </a:rPr>
              <a:t>reload. </a:t>
            </a:r>
          </a:p>
          <a:p>
            <a:pPr algn="l"/>
            <a:endParaRPr lang="en-US" altLang="zh-CN" sz="2000" dirty="0" smtClean="0">
              <a:latin typeface="+mn-ea"/>
              <a:ea typeface="+mn-ea"/>
            </a:endParaRPr>
          </a:p>
          <a:p>
            <a:pPr algn="l"/>
            <a:r>
              <a:rPr lang="en-US" altLang="zh-CN" sz="2000" dirty="0" smtClean="0">
                <a:latin typeface="+mn-ea"/>
                <a:ea typeface="+mn-ea"/>
              </a:rPr>
              <a:t>lib</a:t>
            </a:r>
            <a:r>
              <a:rPr lang="zh-CN" altLang="en-US" sz="2000" dirty="0" smtClean="0">
                <a:latin typeface="+mn-ea"/>
                <a:ea typeface="+mn-ea"/>
              </a:rPr>
              <a:t>目录</a:t>
            </a:r>
            <a:r>
              <a:rPr lang="en-US" altLang="zh-CN" sz="2000" dirty="0" smtClean="0">
                <a:latin typeface="+mn-ea"/>
                <a:ea typeface="+mn-ea"/>
              </a:rPr>
              <a:t>:</a:t>
            </a:r>
          </a:p>
          <a:p>
            <a:pPr algn="l"/>
            <a:r>
              <a:rPr lang="zh-CN" altLang="en-US" sz="2000" dirty="0" smtClean="0">
                <a:latin typeface="+mn-ea"/>
                <a:ea typeface="+mn-ea"/>
              </a:rPr>
              <a:t>主要存放</a:t>
            </a:r>
            <a:r>
              <a:rPr lang="en-US" altLang="zh-CN" sz="2000" dirty="0" err="1" smtClean="0">
                <a:latin typeface="+mn-ea"/>
                <a:ea typeface="+mn-ea"/>
              </a:rPr>
              <a:t>mycat</a:t>
            </a:r>
            <a:r>
              <a:rPr lang="zh-CN" altLang="en-US" sz="2000" dirty="0" smtClean="0">
                <a:latin typeface="+mn-ea"/>
                <a:ea typeface="+mn-ea"/>
              </a:rPr>
              <a:t>依赖的一些</a:t>
            </a:r>
            <a:r>
              <a:rPr lang="en-US" altLang="zh-CN" sz="2000" dirty="0" smtClean="0">
                <a:latin typeface="+mn-ea"/>
                <a:ea typeface="+mn-ea"/>
              </a:rPr>
              <a:t>jar</a:t>
            </a:r>
            <a:r>
              <a:rPr lang="zh-CN" altLang="en-US" sz="2000" dirty="0" smtClean="0">
                <a:latin typeface="+mn-ea"/>
                <a:ea typeface="+mn-ea"/>
              </a:rPr>
              <a:t>文件</a:t>
            </a:r>
            <a:r>
              <a:rPr lang="en-US" altLang="zh-CN" sz="2000" dirty="0" smtClean="0">
                <a:latin typeface="+mn-ea"/>
                <a:ea typeface="+mn-ea"/>
              </a:rPr>
              <a:t>.</a:t>
            </a:r>
          </a:p>
          <a:p>
            <a:pPr algn="l"/>
            <a:r>
              <a:rPr lang="en-US" altLang="zh-CN" sz="2000" dirty="0" smtClean="0">
                <a:latin typeface="+mn-ea"/>
                <a:ea typeface="+mn-ea"/>
              </a:rPr>
              <a:t>Logs</a:t>
            </a:r>
            <a:r>
              <a:rPr lang="zh-CN" altLang="en-US" sz="2000" dirty="0" smtClean="0">
                <a:latin typeface="+mn-ea"/>
                <a:ea typeface="+mn-ea"/>
              </a:rPr>
              <a:t>目录：</a:t>
            </a:r>
            <a:endParaRPr lang="en-US" altLang="zh-CN" sz="2000" dirty="0" smtClean="0">
              <a:latin typeface="+mn-ea"/>
              <a:ea typeface="+mn-ea"/>
            </a:endParaRPr>
          </a:p>
          <a:p>
            <a:pPr algn="l"/>
            <a:r>
              <a:rPr lang="zh-CN" altLang="en-US" sz="2000" dirty="0" smtClean="0">
                <a:latin typeface="+mn-ea"/>
                <a:ea typeface="+mn-ea"/>
              </a:rPr>
              <a:t>日志存放在</a:t>
            </a:r>
            <a:r>
              <a:rPr lang="en-US" altLang="zh-CN" sz="2000" dirty="0" smtClean="0">
                <a:latin typeface="+mn-ea"/>
                <a:ea typeface="+mn-ea"/>
              </a:rPr>
              <a:t>logs/mycat.log</a:t>
            </a:r>
            <a:r>
              <a:rPr lang="zh-CN" altLang="en-US" sz="2000" dirty="0" smtClean="0">
                <a:latin typeface="+mn-ea"/>
                <a:ea typeface="+mn-ea"/>
              </a:rPr>
              <a:t>中，每天一个文件，日志的配置是在</a:t>
            </a:r>
            <a:r>
              <a:rPr lang="en-US" altLang="zh-CN" sz="2000" dirty="0" smtClean="0">
                <a:latin typeface="+mn-ea"/>
                <a:ea typeface="+mn-ea"/>
              </a:rPr>
              <a:t>conf/log4j.xml</a:t>
            </a:r>
            <a:r>
              <a:rPr lang="zh-CN" altLang="en-US" sz="2000" dirty="0" smtClean="0">
                <a:latin typeface="+mn-ea"/>
                <a:ea typeface="+mn-ea"/>
              </a:rPr>
              <a:t>中，根据自己的需要，可以调整输出级别为</a:t>
            </a:r>
            <a:r>
              <a:rPr lang="en-US" altLang="zh-CN" sz="2000" dirty="0" smtClean="0">
                <a:latin typeface="+mn-ea"/>
                <a:ea typeface="+mn-ea"/>
              </a:rPr>
              <a:t>debug</a:t>
            </a:r>
            <a:r>
              <a:rPr lang="zh-CN" altLang="en-US" sz="2000" dirty="0" smtClean="0">
                <a:latin typeface="+mn-ea"/>
                <a:ea typeface="+mn-ea"/>
              </a:rPr>
              <a:t>，</a:t>
            </a:r>
            <a:r>
              <a:rPr lang="en-US" altLang="zh-CN" sz="2000" dirty="0" smtClean="0">
                <a:latin typeface="+mn-ea"/>
                <a:ea typeface="+mn-ea"/>
              </a:rPr>
              <a:t>debug</a:t>
            </a:r>
            <a:r>
              <a:rPr lang="zh-CN" altLang="en-US" sz="2000" dirty="0" smtClean="0">
                <a:latin typeface="+mn-ea"/>
                <a:ea typeface="+mn-ea"/>
              </a:rPr>
              <a:t>级别下，会输出更多的信息，方便排查问题</a:t>
            </a:r>
            <a:r>
              <a:rPr lang="en-US" altLang="zh-CN" sz="2000" dirty="0" smtClean="0">
                <a:latin typeface="+mn-ea"/>
                <a:ea typeface="+mn-ea"/>
              </a:rPr>
              <a:t> </a:t>
            </a:r>
          </a:p>
          <a:p>
            <a:pPr algn="l"/>
            <a:endParaRPr lang="zh-CN" altLang="en-US" sz="2000" dirty="0" smtClean="0">
              <a:latin typeface="+mn-ea"/>
              <a:ea typeface="+mn-ea"/>
            </a:endParaRPr>
          </a:p>
          <a:p>
            <a:pPr algn="l"/>
            <a:r>
              <a:rPr lang="zh-CN" altLang="en-US" sz="2000" dirty="0" smtClean="0">
                <a:latin typeface="+mn-ea"/>
                <a:ea typeface="+mn-ea"/>
              </a:rPr>
              <a:t>注意：</a:t>
            </a:r>
            <a:r>
              <a:rPr lang="en-US" altLang="zh-CN" sz="2000" dirty="0" smtClean="0">
                <a:solidFill>
                  <a:srgbClr val="FF0000"/>
                </a:solidFill>
                <a:latin typeface="+mn-ea"/>
                <a:ea typeface="+mn-ea"/>
              </a:rPr>
              <a:t>Linux</a:t>
            </a:r>
            <a:r>
              <a:rPr lang="zh-CN" altLang="en-US" sz="2000" dirty="0" smtClean="0">
                <a:solidFill>
                  <a:srgbClr val="FF0000"/>
                </a:solidFill>
                <a:latin typeface="+mn-ea"/>
                <a:ea typeface="+mn-ea"/>
              </a:rPr>
              <a:t>下部署安装</a:t>
            </a:r>
            <a:r>
              <a:rPr lang="en-US" altLang="zh-CN" sz="2000" dirty="0" err="1" smtClean="0">
                <a:solidFill>
                  <a:srgbClr val="FF0000"/>
                </a:solidFill>
                <a:latin typeface="+mn-ea"/>
                <a:ea typeface="+mn-ea"/>
              </a:rPr>
              <a:t>MySQL</a:t>
            </a:r>
            <a:r>
              <a:rPr lang="zh-CN" altLang="en-US" sz="2000" dirty="0" smtClean="0">
                <a:solidFill>
                  <a:srgbClr val="FF0000"/>
                </a:solidFill>
                <a:latin typeface="+mn-ea"/>
                <a:ea typeface="+mn-ea"/>
              </a:rPr>
              <a:t>，默认不忽略表名大小写，需要手动到</a:t>
            </a:r>
            <a:r>
              <a:rPr lang="en-US" altLang="zh-CN" sz="2000" dirty="0" smtClean="0">
                <a:solidFill>
                  <a:srgbClr val="FF0000"/>
                </a:solidFill>
                <a:latin typeface="+mn-ea"/>
                <a:ea typeface="+mn-ea"/>
              </a:rPr>
              <a:t>/etc/my.cnf </a:t>
            </a:r>
            <a:r>
              <a:rPr lang="zh-CN" altLang="en-US" sz="2000" dirty="0" smtClean="0">
                <a:solidFill>
                  <a:srgbClr val="FF0000"/>
                </a:solidFill>
                <a:latin typeface="+mn-ea"/>
                <a:ea typeface="+mn-ea"/>
              </a:rPr>
              <a:t>下配置 </a:t>
            </a:r>
            <a:r>
              <a:rPr lang="en-US" altLang="zh-CN" sz="2000" dirty="0" err="1" smtClean="0">
                <a:solidFill>
                  <a:srgbClr val="FF0000"/>
                </a:solidFill>
                <a:latin typeface="+mn-ea"/>
                <a:ea typeface="+mn-ea"/>
              </a:rPr>
              <a:t>lower_case_table_names</a:t>
            </a:r>
            <a:r>
              <a:rPr lang="en-US" altLang="zh-CN" sz="2000" dirty="0" smtClean="0">
                <a:solidFill>
                  <a:srgbClr val="FF0000"/>
                </a:solidFill>
                <a:latin typeface="+mn-ea"/>
                <a:ea typeface="+mn-ea"/>
              </a:rPr>
              <a:t>=1 </a:t>
            </a:r>
            <a:r>
              <a:rPr lang="zh-CN" altLang="en-US" sz="2000" dirty="0" smtClean="0">
                <a:solidFill>
                  <a:srgbClr val="FF0000"/>
                </a:solidFill>
                <a:latin typeface="+mn-ea"/>
                <a:ea typeface="+mn-ea"/>
              </a:rPr>
              <a:t>使</a:t>
            </a:r>
            <a:r>
              <a:rPr lang="en-US" altLang="zh-CN" sz="2000" dirty="0" smtClean="0">
                <a:solidFill>
                  <a:srgbClr val="FF0000"/>
                </a:solidFill>
                <a:latin typeface="+mn-ea"/>
                <a:ea typeface="+mn-ea"/>
              </a:rPr>
              <a:t>Linux</a:t>
            </a:r>
            <a:r>
              <a:rPr lang="zh-CN" altLang="en-US" sz="2000" dirty="0" smtClean="0">
                <a:solidFill>
                  <a:srgbClr val="FF0000"/>
                </a:solidFill>
                <a:latin typeface="+mn-ea"/>
                <a:ea typeface="+mn-ea"/>
              </a:rPr>
              <a:t>环境下</a:t>
            </a:r>
            <a:r>
              <a:rPr lang="en-US" altLang="zh-CN" sz="2000" dirty="0" err="1" smtClean="0">
                <a:solidFill>
                  <a:srgbClr val="FF0000"/>
                </a:solidFill>
                <a:latin typeface="+mn-ea"/>
                <a:ea typeface="+mn-ea"/>
              </a:rPr>
              <a:t>MySQL</a:t>
            </a:r>
            <a:r>
              <a:rPr lang="zh-CN" altLang="en-US" sz="2000" dirty="0" smtClean="0">
                <a:solidFill>
                  <a:srgbClr val="FF0000"/>
                </a:solidFill>
                <a:latin typeface="+mn-ea"/>
                <a:ea typeface="+mn-ea"/>
              </a:rPr>
              <a:t>忽略表名大小写</a:t>
            </a:r>
            <a:r>
              <a:rPr lang="zh-CN" altLang="en-US" sz="2000" dirty="0" smtClean="0">
                <a:latin typeface="+mn-ea"/>
                <a:ea typeface="+mn-ea"/>
              </a:rPr>
              <a:t>，否则使用</a:t>
            </a:r>
            <a:r>
              <a:rPr lang="en-US" altLang="zh-CN" sz="2000" dirty="0" err="1" smtClean="0">
                <a:latin typeface="+mn-ea"/>
                <a:ea typeface="+mn-ea"/>
              </a:rPr>
              <a:t>MyCAT</a:t>
            </a:r>
            <a:r>
              <a:rPr lang="zh-CN" altLang="en-US" sz="2000" dirty="0" smtClean="0">
                <a:latin typeface="+mn-ea"/>
                <a:ea typeface="+mn-ea"/>
              </a:rPr>
              <a:t>的时候会提示找不到表的错误</a:t>
            </a:r>
            <a:endParaRPr lang="en-US" altLang="zh-CN" sz="2000" dirty="0" smtClean="0">
              <a:latin typeface="+mn-ea"/>
              <a:ea typeface="+mn-ea"/>
            </a:endParaRPr>
          </a:p>
          <a:p>
            <a:endParaRPr lang="zh-CN" altLang="en-US" dirty="0"/>
          </a:p>
        </p:txBody>
      </p:sp>
    </p:spTree>
    <p:extLst>
      <p:ext uri="{BB962C8B-B14F-4D97-AF65-F5344CB8AC3E}">
        <p14:creationId xmlns:p14="http://schemas.microsoft.com/office/powerpoint/2010/main" val="258599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endParaRPr lang="zh-CN" altLang="en-US" dirty="0" smtClean="0"/>
          </a:p>
          <a:p>
            <a:r>
              <a:rPr lang="en-US" altLang="zh-CN" dirty="0" smtClean="0"/>
              <a:t>	</a:t>
            </a:r>
            <a:r>
              <a:rPr lang="zh-CN" altLang="en-US" dirty="0" smtClean="0"/>
              <a:t>分布式数据库具有逻辑整体性、物理分布性，正因为其物理分布性才使得分布式数据库的实现变得更加复杂，因为数据划分后存储在不同的节点上</a:t>
            </a:r>
          </a:p>
          <a:p>
            <a:r>
              <a:rPr lang="en-US" altLang="zh-CN" dirty="0" smtClean="0"/>
              <a:t>	</a:t>
            </a:r>
            <a:r>
              <a:rPr lang="zh-CN" altLang="en-US" dirty="0" smtClean="0"/>
              <a:t>而为了保证可靠性，需要存储多个副本，所以产生了数据复制的问题。为了保证良好的性能，分布式数据库必须易于扩展。具体来讲分布式数据库应有</a:t>
            </a:r>
            <a:r>
              <a:rPr lang="en-US" altLang="zh-CN" dirty="0" smtClean="0"/>
              <a:t>4</a:t>
            </a:r>
            <a:r>
              <a:rPr lang="zh-CN" altLang="en-US" dirty="0" smtClean="0"/>
              <a:t>个优势</a:t>
            </a:r>
            <a:r>
              <a:rPr lang="en-US" altLang="zh-CN" dirty="0" smtClean="0"/>
              <a:t>:</a:t>
            </a:r>
          </a:p>
          <a:p>
            <a:r>
              <a:rPr lang="en-US" altLang="zh-CN" dirty="0" smtClean="0"/>
              <a:t>	</a:t>
            </a:r>
            <a:r>
              <a:rPr lang="zh-CN" altLang="en-US" dirty="0" smtClean="0"/>
              <a:t>数据分片及复制管理</a:t>
            </a:r>
          </a:p>
          <a:p>
            <a:r>
              <a:rPr lang="en-US" altLang="zh-CN" dirty="0" smtClean="0"/>
              <a:t>	</a:t>
            </a:r>
            <a:r>
              <a:rPr lang="zh-CN" altLang="en-US" dirty="0" smtClean="0"/>
              <a:t>事务的可靠性存取</a:t>
            </a:r>
          </a:p>
          <a:p>
            <a:r>
              <a:rPr lang="en-US" altLang="zh-CN" dirty="0" smtClean="0"/>
              <a:t>	</a:t>
            </a:r>
            <a:r>
              <a:rPr lang="zh-CN" altLang="en-US" dirty="0" smtClean="0"/>
              <a:t>良好的性能</a:t>
            </a:r>
          </a:p>
          <a:p>
            <a:r>
              <a:rPr lang="en-US" altLang="zh-CN" dirty="0" smtClean="0"/>
              <a:t>	</a:t>
            </a:r>
            <a:r>
              <a:rPr lang="zh-CN" altLang="en-US" dirty="0" smtClean="0"/>
              <a:t>易于扩展</a:t>
            </a:r>
          </a:p>
          <a:p>
            <a:r>
              <a:rPr lang="en-US" altLang="zh-CN" dirty="0" smtClean="0"/>
              <a:t>	</a:t>
            </a:r>
            <a:r>
              <a:rPr lang="zh-CN" altLang="en-US" dirty="0" smtClean="0"/>
              <a:t>所以，分布式数据库在设计上需要事先分布式数据库的目录管理、数据分片、分布式查询处理、分布式并发控制、分布式锁管理</a:t>
            </a:r>
          </a:p>
          <a:p>
            <a:r>
              <a:rPr lang="zh-CN" altLang="en-US" dirty="0" smtClean="0"/>
              <a:t>分布式存储、分布式网格架构、分布式安全管理等。</a:t>
            </a:r>
          </a:p>
          <a:p>
            <a:r>
              <a:rPr lang="zh-CN" altLang="en-US" dirty="0" smtClean="0"/>
              <a:t>分布式数据库的目录管理：</a:t>
            </a:r>
          </a:p>
          <a:p>
            <a:r>
              <a:rPr lang="en-US" altLang="zh-CN" dirty="0" smtClean="0"/>
              <a:t>	</a:t>
            </a:r>
            <a:r>
              <a:rPr lang="zh-CN" altLang="en-US" dirty="0" smtClean="0"/>
              <a:t>分布式数据库的目录存放着系统元数据及数据库的元数据的全部信息。浙西数据的存在是为了正确、有效的访问数据。数据的增删改查操作都需要用到目录，用户授权、安全管理及并发控制等也都需要用到目录，目录结构的合理性直接影响数据库的性能。</a:t>
            </a:r>
          </a:p>
          <a:p>
            <a:r>
              <a:rPr lang="zh-CN" altLang="en-US" dirty="0" smtClean="0"/>
              <a:t>	目录一般包括：</a:t>
            </a:r>
          </a:p>
          <a:p>
            <a:r>
              <a:rPr lang="zh-CN" altLang="en-US" dirty="0" smtClean="0"/>
              <a:t>	各级模式的描述</a:t>
            </a:r>
          </a:p>
          <a:p>
            <a:r>
              <a:rPr lang="zh-CN" altLang="en-US" dirty="0" smtClean="0"/>
              <a:t>	访问方法的描述</a:t>
            </a:r>
          </a:p>
          <a:p>
            <a:r>
              <a:rPr lang="zh-CN" altLang="en-US" dirty="0" smtClean="0"/>
              <a:t>	关于数据库的统计数据和一致性信息等。</a:t>
            </a:r>
          </a:p>
          <a:p>
            <a:r>
              <a:rPr lang="zh-CN" altLang="en-US" dirty="0" smtClean="0"/>
              <a:t>	系统根据这些信息，将用户查询转换为物理数据库上的查询，选择一条最佳的存取路径进行事务管理及安全性、完整性检查等</a:t>
            </a:r>
          </a:p>
          <a:p>
            <a:r>
              <a:rPr lang="zh-CN" altLang="en-US" dirty="0" smtClean="0"/>
              <a:t>	分布式数据库的目录可分为全局目录、分布式目录、全局与本地混合目录。</a:t>
            </a:r>
          </a:p>
          <a:p>
            <a:r>
              <a:rPr lang="zh-CN" altLang="en-US" dirty="0" smtClean="0"/>
              <a:t>数据分片：</a:t>
            </a:r>
          </a:p>
          <a:p>
            <a:r>
              <a:rPr lang="zh-CN" altLang="en-US" dirty="0" smtClean="0"/>
              <a:t>	当数据过于庞大，尤其是写入过于频繁且很难由一台主机支撑时，我们家还是会面临扩展瓶颈。我们将存放在同一个数据库实例中的数据分三散存放到多个数据库实例上，进行多台设备存取以提高性能，在切分数据的同时可以提高系统整体的可用性。数据分片是指将数据全局地划分为相关的路基片段，有水平切分、垂直切分、混合切分三种类型。</a:t>
            </a:r>
          </a:p>
          <a:p>
            <a:r>
              <a:rPr lang="en-US" altLang="zh-CN" dirty="0" smtClean="0"/>
              <a:t>	</a:t>
            </a:r>
            <a:r>
              <a:rPr lang="zh-CN" altLang="en-US" dirty="0" smtClean="0"/>
              <a:t>水平切分：</a:t>
            </a:r>
          </a:p>
          <a:p>
            <a:r>
              <a:rPr lang="zh-CN" altLang="en-US" dirty="0" smtClean="0"/>
              <a:t>	按照某个字段的某种规则分散到多个节点库中，每个节点中包含一部分数据。可以将数据的水平切分简单理解为按照数据进行切分。就是将表中的某些行切分到一个节点，将其他部分的行切分到其他节点，从分布式的整体上来看他们是一个整体的表</a:t>
            </a:r>
          </a:p>
          <a:p>
            <a:r>
              <a:rPr lang="zh-CN" altLang="en-US" dirty="0" smtClean="0"/>
              <a:t>	垂直切分：</a:t>
            </a:r>
          </a:p>
          <a:p>
            <a:r>
              <a:rPr lang="zh-CN" altLang="en-US" dirty="0" smtClean="0"/>
              <a:t>	一个数据库由很多表构成，每个表对应不同的业务，垂直切分是指按照业务将表进行分类并分不到不同的节点上。垂直浅粉简单明了，拆分规则明确，应用程序清晰、明确、容易整合，但是某个表数据量达到一定成都后扩展起来比较困难</a:t>
            </a:r>
          </a:p>
          <a:p>
            <a:r>
              <a:rPr lang="zh-CN" altLang="en-US" dirty="0" smtClean="0"/>
              <a:t>	混合切分：</a:t>
            </a:r>
          </a:p>
          <a:p>
            <a:r>
              <a:rPr lang="zh-CN" altLang="en-US" dirty="0" smtClean="0"/>
              <a:t>	水平切分与垂直切分结合。</a:t>
            </a:r>
          </a:p>
          <a:p>
            <a:r>
              <a:rPr lang="zh-CN" altLang="en-US" dirty="0" smtClean="0"/>
              <a:t>分布式查询处理：</a:t>
            </a:r>
          </a:p>
          <a:p>
            <a:r>
              <a:rPr lang="en-US" altLang="zh-CN" dirty="0" smtClean="0"/>
              <a:t>	</a:t>
            </a:r>
            <a:r>
              <a:rPr lang="zh-CN" altLang="en-US" dirty="0" smtClean="0"/>
              <a:t>分布式查询处理的任务就是把一个分布式数据库上的高层次查询映射为在本地数据库上的操作，查询的解析必须拆分为代数查询的关系运算序列。将要查询的数据定位到各个节点，使得查询在各节点进行，最后通过网络通信的操作汇聚查询结果。</a:t>
            </a:r>
          </a:p>
          <a:p>
            <a:endParaRPr lang="zh-CN" altLang="en-US" dirty="0" smtClean="0"/>
          </a:p>
          <a:p>
            <a:r>
              <a:rPr lang="zh-CN" altLang="en-US" dirty="0" smtClean="0"/>
              <a:t>分布式并发控制：</a:t>
            </a:r>
          </a:p>
          <a:p>
            <a:r>
              <a:rPr lang="zh-CN" altLang="en-US" dirty="0" smtClean="0"/>
              <a:t>	并发控制是分布式事务管理的基本任务之一，七亩地是保证分布式数据库中的多个事务并发高效的运行。并发控制用来保证事务的可串行性，也就是说事务的并发执行等价于衙门按照某种次序的串行执行，从而为用户提供并发的透明性进行并发控制的方法主要有三种：</a:t>
            </a:r>
          </a:p>
          <a:p>
            <a:r>
              <a:rPr lang="zh-CN" altLang="en-US" dirty="0" smtClean="0"/>
              <a:t>	加锁并发控制</a:t>
            </a:r>
          </a:p>
          <a:p>
            <a:r>
              <a:rPr lang="zh-CN" altLang="en-US" dirty="0" smtClean="0"/>
              <a:t>	时间戳控制</a:t>
            </a:r>
          </a:p>
          <a:p>
            <a:r>
              <a:rPr lang="zh-CN" altLang="en-US" dirty="0" smtClean="0"/>
              <a:t>	乐观并发控制</a:t>
            </a:r>
          </a:p>
          <a:p>
            <a:r>
              <a:rPr lang="zh-CN" altLang="en-US" dirty="0" smtClean="0"/>
              <a:t>加锁并发控制，应用广泛，但是容易发生死锁。</a:t>
            </a:r>
          </a:p>
          <a:p>
            <a:r>
              <a:rPr lang="zh-CN" altLang="en-US" dirty="0" smtClean="0"/>
              <a:t>时间戳控制消除了死锁，一旦发生冲突变回重启而不是等待，需要有全局的统一时钟。</a:t>
            </a:r>
          </a:p>
          <a:p>
            <a:r>
              <a:rPr lang="zh-CN" altLang="en-US" dirty="0" smtClean="0"/>
              <a:t>乐观锁控制对于冲突较少的系统较为合适，对于冲突多的系统则效率低下。</a:t>
            </a:r>
          </a:p>
          <a:p>
            <a:r>
              <a:rPr lang="zh-CN" altLang="en-US" dirty="0" smtClean="0"/>
              <a:t>总体上来看，实现分布式数据库不仅仅是如此简单的几个方面，在实际实际中还要解决网络架构、分布式存储等问题。</a:t>
            </a:r>
          </a:p>
          <a:p>
            <a:endParaRPr lang="zh-CN" altLang="en-US" dirty="0" smtClean="0"/>
          </a:p>
          <a:p>
            <a:endParaRPr lang="zh-CN" altLang="en-US" dirty="0" smtClean="0"/>
          </a:p>
          <a:p>
            <a:endParaRPr lang="zh-CN" altLang="en-US" dirty="0" smtClean="0"/>
          </a:p>
          <a:p>
            <a:r>
              <a:rPr lang="zh-CN" altLang="en-US" dirty="0" smtClean="0"/>
              <a:t>	</a:t>
            </a:r>
            <a:endParaRPr lang="zh-CN" altLang="en-US" dirty="0"/>
          </a:p>
        </p:txBody>
      </p:sp>
    </p:spTree>
    <p:extLst>
      <p:ext uri="{BB962C8B-B14F-4D97-AF65-F5344CB8AC3E}">
        <p14:creationId xmlns:p14="http://schemas.microsoft.com/office/powerpoint/2010/main" val="10318607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55000" lnSpcReduction="20000"/>
          </a:bodyPr>
          <a:lstStyle/>
          <a:p>
            <a:endParaRPr lang="en-US" altLang="zh-CN" dirty="0" smtClean="0"/>
          </a:p>
          <a:p>
            <a:r>
              <a:rPr lang="zh-CN" altLang="en-US" dirty="0" smtClean="0"/>
              <a:t>配置文件基本结构：</a:t>
            </a:r>
            <a:endParaRPr lang="en-US" altLang="zh-CN" dirty="0" smtClean="0"/>
          </a:p>
          <a:p>
            <a:r>
              <a:rPr lang="en-US" altLang="zh-CN" dirty="0" smtClean="0"/>
              <a:t>TESTDB</a:t>
            </a:r>
            <a:r>
              <a:rPr lang="zh-CN" altLang="en-US" dirty="0" smtClean="0"/>
              <a:t>逻辑库</a:t>
            </a:r>
            <a:endParaRPr lang="en-US" altLang="zh-CN" dirty="0" smtClean="0"/>
          </a:p>
          <a:p>
            <a:r>
              <a:rPr lang="en-US" altLang="zh-CN" dirty="0" smtClean="0"/>
              <a:t>		--</a:t>
            </a:r>
            <a:r>
              <a:rPr lang="en-US" altLang="zh-CN" dirty="0" smtClean="0">
                <a:sym typeface="Wingdings" pitchFamily="2" charset="2"/>
              </a:rPr>
              <a:t>dn1(</a:t>
            </a:r>
            <a:r>
              <a:rPr lang="zh-CN" altLang="en-US" dirty="0" smtClean="0">
                <a:sym typeface="Wingdings" pitchFamily="2" charset="2"/>
              </a:rPr>
              <a:t>虚拟数据节点</a:t>
            </a:r>
            <a:r>
              <a:rPr lang="en-US" altLang="zh-CN" dirty="0" smtClean="0">
                <a:sym typeface="Wingdings" pitchFamily="2" charset="2"/>
              </a:rPr>
              <a:t>)</a:t>
            </a:r>
          </a:p>
          <a:p>
            <a:r>
              <a:rPr lang="en-US" altLang="zh-CN" dirty="0" smtClean="0">
                <a:sym typeface="Wingdings" pitchFamily="2" charset="2"/>
              </a:rPr>
              <a:t>			---localhost1(</a:t>
            </a:r>
            <a:r>
              <a:rPr lang="zh-CN" altLang="en-US" dirty="0" smtClean="0">
                <a:sym typeface="Wingdings" pitchFamily="2" charset="2"/>
              </a:rPr>
              <a:t>虚拟数据节点名字</a:t>
            </a:r>
            <a:r>
              <a:rPr lang="en-US" altLang="zh-CN" dirty="0" smtClean="0">
                <a:sym typeface="Wingdings" pitchFamily="2" charset="2"/>
              </a:rPr>
              <a:t>)</a:t>
            </a:r>
          </a:p>
          <a:p>
            <a:r>
              <a:rPr lang="en-US" altLang="zh-CN" dirty="0" smtClean="0">
                <a:sym typeface="Wingdings" pitchFamily="2" charset="2"/>
              </a:rPr>
              <a:t>				---</a:t>
            </a:r>
            <a:r>
              <a:rPr lang="zh-CN" altLang="en-US" dirty="0" smtClean="0">
                <a:sym typeface="Wingdings" pitchFamily="2" charset="2"/>
              </a:rPr>
              <a:t>写节点</a:t>
            </a:r>
            <a:r>
              <a:rPr lang="en-US" altLang="zh-CN" dirty="0" smtClean="0">
                <a:sym typeface="Wingdings" pitchFamily="2" charset="2"/>
              </a:rPr>
              <a:t>db1--10.0.0.200:3306</a:t>
            </a:r>
          </a:p>
          <a:p>
            <a:r>
              <a:rPr lang="en-US" altLang="zh-CN" dirty="0" smtClean="0">
                <a:sym typeface="Wingdings" pitchFamily="2" charset="2"/>
              </a:rPr>
              <a:t>				---</a:t>
            </a:r>
            <a:r>
              <a:rPr lang="zh-CN" altLang="en-US" dirty="0" smtClean="0">
                <a:sym typeface="Wingdings" pitchFamily="2" charset="2"/>
              </a:rPr>
              <a:t>读节点</a:t>
            </a:r>
            <a:r>
              <a:rPr lang="en-US" altLang="zh-CN" dirty="0" smtClean="0">
                <a:sym typeface="Wingdings" pitchFamily="2" charset="2"/>
              </a:rPr>
              <a:t>db2--10.0.0.200:3307</a:t>
            </a:r>
            <a:endParaRPr lang="en-US" altLang="zh-CN" dirty="0" smtClean="0"/>
          </a:p>
          <a:p>
            <a:pPr algn="l"/>
            <a:r>
              <a:rPr lang="en-US" altLang="zh-CN" sz="2000" dirty="0" smtClean="0">
                <a:solidFill>
                  <a:schemeClr val="accent3">
                    <a:lumMod val="75000"/>
                  </a:schemeClr>
                </a:solidFill>
                <a:latin typeface="黑体" pitchFamily="49" charset="-122"/>
                <a:ea typeface="黑体" pitchFamily="49" charset="-122"/>
              </a:rPr>
              <a:t>&lt;</a:t>
            </a:r>
            <a:r>
              <a:rPr lang="en-US" altLang="zh-CN" sz="2000" dirty="0" err="1" smtClean="0">
                <a:solidFill>
                  <a:schemeClr val="accent3">
                    <a:lumMod val="75000"/>
                  </a:schemeClr>
                </a:solidFill>
                <a:latin typeface="黑体" pitchFamily="49" charset="-122"/>
                <a:ea typeface="黑体" pitchFamily="49" charset="-122"/>
              </a:rPr>
              <a:t>dataNode</a:t>
            </a:r>
            <a:r>
              <a:rPr lang="en-US" altLang="zh-CN" sz="2000" dirty="0" smtClean="0">
                <a:solidFill>
                  <a:schemeClr val="accent3">
                    <a:lumMod val="75000"/>
                  </a:schemeClr>
                </a:solidFill>
                <a:latin typeface="黑体" pitchFamily="49" charset="-122"/>
                <a:ea typeface="黑体" pitchFamily="49" charset="-122"/>
              </a:rPr>
              <a:t> name="dn1" </a:t>
            </a:r>
            <a:r>
              <a:rPr lang="en-US" altLang="zh-CN" sz="2000" dirty="0" err="1" smtClean="0">
                <a:solidFill>
                  <a:schemeClr val="accent3">
                    <a:lumMod val="75000"/>
                  </a:schemeClr>
                </a:solidFill>
                <a:latin typeface="黑体" pitchFamily="49" charset="-122"/>
                <a:ea typeface="黑体" pitchFamily="49" charset="-122"/>
              </a:rPr>
              <a:t>dataHost</a:t>
            </a:r>
            <a:r>
              <a:rPr lang="en-US" altLang="zh-CN" sz="2000" dirty="0" smtClean="0">
                <a:solidFill>
                  <a:schemeClr val="accent3">
                    <a:lumMod val="75000"/>
                  </a:schemeClr>
                </a:solidFill>
                <a:latin typeface="黑体" pitchFamily="49" charset="-122"/>
                <a:ea typeface="黑体" pitchFamily="49" charset="-122"/>
              </a:rPr>
              <a:t>="localhost1" database= "test" /&gt;  </a:t>
            </a:r>
          </a:p>
          <a:p>
            <a:pPr algn="l"/>
            <a:r>
              <a:rPr lang="en-US" altLang="zh-CN" sz="2000" dirty="0" smtClean="0">
                <a:solidFill>
                  <a:schemeClr val="accent6">
                    <a:lumMod val="75000"/>
                  </a:schemeClr>
                </a:solidFill>
                <a:latin typeface="黑体" pitchFamily="49" charset="-122"/>
                <a:ea typeface="黑体" pitchFamily="49" charset="-122"/>
              </a:rPr>
              <a:t>&lt;</a:t>
            </a:r>
            <a:r>
              <a:rPr lang="en-US" altLang="zh-CN" sz="2000" dirty="0" err="1" smtClean="0">
                <a:solidFill>
                  <a:schemeClr val="accent6">
                    <a:lumMod val="75000"/>
                  </a:schemeClr>
                </a:solidFill>
                <a:latin typeface="黑体" pitchFamily="49" charset="-122"/>
                <a:ea typeface="黑体" pitchFamily="49" charset="-122"/>
              </a:rPr>
              <a:t>dataHost</a:t>
            </a:r>
            <a:r>
              <a:rPr lang="en-US" altLang="zh-CN" sz="2000" dirty="0" smtClean="0">
                <a:solidFill>
                  <a:schemeClr val="accent6">
                    <a:lumMod val="75000"/>
                  </a:schemeClr>
                </a:solidFill>
                <a:latin typeface="黑体" pitchFamily="49" charset="-122"/>
                <a:ea typeface="黑体" pitchFamily="49" charset="-122"/>
              </a:rPr>
              <a:t> name="localhost1" </a:t>
            </a:r>
            <a:r>
              <a:rPr lang="en-US" altLang="zh-CN" sz="2000" dirty="0" err="1" smtClean="0">
                <a:solidFill>
                  <a:schemeClr val="accent6">
                    <a:lumMod val="75000"/>
                  </a:schemeClr>
                </a:solidFill>
                <a:latin typeface="黑体" pitchFamily="49" charset="-122"/>
                <a:ea typeface="黑体" pitchFamily="49" charset="-122"/>
              </a:rPr>
              <a:t>maxCon</a:t>
            </a:r>
            <a:r>
              <a:rPr lang="en-US" altLang="zh-CN" sz="2000" dirty="0" smtClean="0">
                <a:solidFill>
                  <a:schemeClr val="accent6">
                    <a:lumMod val="75000"/>
                  </a:schemeClr>
                </a:solidFill>
                <a:latin typeface="黑体" pitchFamily="49" charset="-122"/>
                <a:ea typeface="黑体" pitchFamily="49" charset="-122"/>
              </a:rPr>
              <a:t>="1000" </a:t>
            </a:r>
            <a:r>
              <a:rPr lang="en-US" altLang="zh-CN" sz="2000" dirty="0" err="1" smtClean="0">
                <a:solidFill>
                  <a:schemeClr val="accent6">
                    <a:lumMod val="75000"/>
                  </a:schemeClr>
                </a:solidFill>
                <a:latin typeface="黑体" pitchFamily="49" charset="-122"/>
                <a:ea typeface="黑体" pitchFamily="49" charset="-122"/>
              </a:rPr>
              <a:t>minCon</a:t>
            </a:r>
            <a:r>
              <a:rPr lang="en-US" altLang="zh-CN" sz="2000" dirty="0" smtClean="0">
                <a:solidFill>
                  <a:schemeClr val="accent6">
                    <a:lumMod val="75000"/>
                  </a:schemeClr>
                </a:solidFill>
                <a:latin typeface="黑体" pitchFamily="49" charset="-122"/>
                <a:ea typeface="黑体" pitchFamily="49" charset="-122"/>
              </a:rPr>
              <a:t>="10" balance="1"  </a:t>
            </a:r>
            <a:r>
              <a:rPr lang="en-US" altLang="zh-CN" sz="2000" dirty="0" err="1" smtClean="0">
                <a:solidFill>
                  <a:schemeClr val="accent6">
                    <a:lumMod val="75000"/>
                  </a:schemeClr>
                </a:solidFill>
                <a:latin typeface="黑体" pitchFamily="49" charset="-122"/>
                <a:ea typeface="黑体" pitchFamily="49" charset="-122"/>
              </a:rPr>
              <a:t>writeType</a:t>
            </a:r>
            <a:r>
              <a:rPr lang="en-US" altLang="zh-CN" sz="2000" dirty="0" smtClean="0">
                <a:solidFill>
                  <a:schemeClr val="accent6">
                    <a:lumMod val="75000"/>
                  </a:schemeClr>
                </a:solidFill>
                <a:latin typeface="黑体" pitchFamily="49" charset="-122"/>
                <a:ea typeface="黑体" pitchFamily="49" charset="-122"/>
              </a:rPr>
              <a:t>="0" </a:t>
            </a:r>
            <a:r>
              <a:rPr lang="en-US" altLang="zh-CN" sz="2000" dirty="0" err="1" smtClean="0">
                <a:solidFill>
                  <a:schemeClr val="accent6">
                    <a:lumMod val="75000"/>
                  </a:schemeClr>
                </a:solidFill>
                <a:latin typeface="黑体" pitchFamily="49" charset="-122"/>
                <a:ea typeface="黑体" pitchFamily="49" charset="-122"/>
              </a:rPr>
              <a:t>dbType</a:t>
            </a:r>
            <a:r>
              <a:rPr lang="en-US" altLang="zh-CN" sz="2000" dirty="0" smtClean="0">
                <a:solidFill>
                  <a:schemeClr val="accent6">
                    <a:lumMod val="75000"/>
                  </a:schemeClr>
                </a:solidFill>
                <a:latin typeface="黑体" pitchFamily="49" charset="-122"/>
                <a:ea typeface="黑体" pitchFamily="49" charset="-122"/>
              </a:rPr>
              <a:t>="</a:t>
            </a:r>
            <a:r>
              <a:rPr lang="en-US" altLang="zh-CN" sz="2000" dirty="0" err="1" smtClean="0">
                <a:solidFill>
                  <a:schemeClr val="accent6">
                    <a:lumMod val="75000"/>
                  </a:schemeClr>
                </a:solidFill>
                <a:latin typeface="黑体" pitchFamily="49" charset="-122"/>
                <a:ea typeface="黑体" pitchFamily="49" charset="-122"/>
              </a:rPr>
              <a:t>mysql</a:t>
            </a:r>
            <a:r>
              <a:rPr lang="en-US" altLang="zh-CN" sz="2000" dirty="0" smtClean="0">
                <a:solidFill>
                  <a:schemeClr val="accent6">
                    <a:lumMod val="75000"/>
                  </a:schemeClr>
                </a:solidFill>
                <a:latin typeface="黑体" pitchFamily="49" charset="-122"/>
                <a:ea typeface="黑体" pitchFamily="49" charset="-122"/>
              </a:rPr>
              <a:t>"  </a:t>
            </a:r>
            <a:r>
              <a:rPr lang="en-US" altLang="zh-CN" sz="2000" dirty="0" err="1" smtClean="0">
                <a:solidFill>
                  <a:schemeClr val="accent6">
                    <a:lumMod val="75000"/>
                  </a:schemeClr>
                </a:solidFill>
                <a:latin typeface="黑体" pitchFamily="49" charset="-122"/>
                <a:ea typeface="黑体" pitchFamily="49" charset="-122"/>
              </a:rPr>
              <a:t>dbDriver</a:t>
            </a:r>
            <a:r>
              <a:rPr lang="en-US" altLang="zh-CN" sz="2000" dirty="0" smtClean="0">
                <a:solidFill>
                  <a:schemeClr val="accent6">
                    <a:lumMod val="75000"/>
                  </a:schemeClr>
                </a:solidFill>
                <a:latin typeface="黑体" pitchFamily="49" charset="-122"/>
                <a:ea typeface="黑体" pitchFamily="49" charset="-122"/>
              </a:rPr>
              <a:t>="native" </a:t>
            </a:r>
            <a:r>
              <a:rPr lang="en-US" altLang="zh-CN" sz="2000" dirty="0" err="1" smtClean="0">
                <a:solidFill>
                  <a:schemeClr val="accent6">
                    <a:lumMod val="75000"/>
                  </a:schemeClr>
                </a:solidFill>
                <a:latin typeface="黑体" pitchFamily="49" charset="-122"/>
                <a:ea typeface="黑体" pitchFamily="49" charset="-122"/>
              </a:rPr>
              <a:t>switchType</a:t>
            </a:r>
            <a:r>
              <a:rPr lang="en-US" altLang="zh-CN" sz="2000" dirty="0" smtClean="0">
                <a:solidFill>
                  <a:schemeClr val="accent6">
                    <a:lumMod val="75000"/>
                  </a:schemeClr>
                </a:solidFill>
                <a:latin typeface="黑体" pitchFamily="49" charset="-122"/>
                <a:ea typeface="黑体" pitchFamily="49" charset="-122"/>
              </a:rPr>
              <a:t>="1"&gt; </a:t>
            </a:r>
          </a:p>
          <a:p>
            <a:pPr algn="l"/>
            <a:endParaRPr lang="en-US" altLang="zh-CN" sz="2000" dirty="0" smtClean="0">
              <a:solidFill>
                <a:schemeClr val="accent6">
                  <a:lumMod val="75000"/>
                </a:schemeClr>
              </a:solidFill>
              <a:latin typeface="黑体" pitchFamily="49" charset="-122"/>
              <a:ea typeface="黑体" pitchFamily="49" charset="-122"/>
            </a:endParaRPr>
          </a:p>
          <a:p>
            <a:pPr algn="l"/>
            <a:endParaRPr lang="en-US" altLang="zh-CN" sz="2000" dirty="0" smtClean="0">
              <a:solidFill>
                <a:schemeClr val="accent6">
                  <a:lumMod val="75000"/>
                </a:schemeClr>
              </a:solidFill>
              <a:latin typeface="黑体" pitchFamily="49" charset="-122"/>
              <a:ea typeface="黑体" pitchFamily="49" charset="-122"/>
            </a:endParaRPr>
          </a:p>
          <a:p>
            <a:pPr algn="l"/>
            <a:r>
              <a:rPr lang="en-US" altLang="zh-CN" sz="2000" dirty="0" smtClean="0">
                <a:solidFill>
                  <a:schemeClr val="accent6">
                    <a:lumMod val="75000"/>
                  </a:schemeClr>
                </a:solidFill>
                <a:latin typeface="黑体" pitchFamily="49" charset="-122"/>
                <a:ea typeface="黑体" pitchFamily="49" charset="-122"/>
              </a:rPr>
              <a:t>database </a:t>
            </a:r>
            <a:r>
              <a:rPr lang="zh-CN" altLang="en-US" sz="2000" dirty="0" smtClean="0">
                <a:solidFill>
                  <a:schemeClr val="accent6">
                    <a:lumMod val="75000"/>
                  </a:schemeClr>
                </a:solidFill>
                <a:latin typeface="黑体" pitchFamily="49" charset="-122"/>
                <a:ea typeface="黑体" pitchFamily="49" charset="-122"/>
              </a:rPr>
              <a:t>配置指的是真实数据库中的数据库</a:t>
            </a:r>
            <a:endParaRPr lang="en-US" altLang="zh-CN" sz="2000" dirty="0" smtClean="0">
              <a:solidFill>
                <a:schemeClr val="accent6">
                  <a:lumMod val="75000"/>
                </a:schemeClr>
              </a:solidFill>
              <a:latin typeface="黑体" pitchFamily="49" charset="-122"/>
              <a:ea typeface="黑体" pitchFamily="49" charset="-122"/>
            </a:endParaRPr>
          </a:p>
          <a:p>
            <a:pPr algn="l"/>
            <a:r>
              <a:rPr lang="en-US" altLang="zh-CN" sz="2000" dirty="0" smtClean="0">
                <a:solidFill>
                  <a:schemeClr val="accent6">
                    <a:lumMod val="75000"/>
                  </a:schemeClr>
                </a:solidFill>
                <a:latin typeface="黑体" pitchFamily="49" charset="-122"/>
                <a:ea typeface="黑体" pitchFamily="49" charset="-122"/>
              </a:rPr>
              <a:t>balance=“1”   </a:t>
            </a:r>
            <a:r>
              <a:rPr lang="zh-CN" altLang="en-US" sz="2000" dirty="0" smtClean="0">
                <a:solidFill>
                  <a:schemeClr val="accent6">
                    <a:lumMod val="75000"/>
                  </a:schemeClr>
                </a:solidFill>
                <a:latin typeface="黑体" pitchFamily="49" charset="-122"/>
                <a:ea typeface="黑体" pitchFamily="49" charset="-122"/>
              </a:rPr>
              <a:t>读写分离</a:t>
            </a:r>
            <a:r>
              <a:rPr lang="en-US" altLang="zh-CN" sz="2000" dirty="0" smtClean="0">
                <a:solidFill>
                  <a:schemeClr val="accent6">
                    <a:lumMod val="75000"/>
                  </a:schemeClr>
                </a:solidFill>
                <a:latin typeface="黑体" pitchFamily="49" charset="-122"/>
                <a:ea typeface="黑体" pitchFamily="49" charset="-122"/>
              </a:rPr>
              <a:t>0,1,2</a:t>
            </a:r>
          </a:p>
          <a:p>
            <a:pPr algn="l"/>
            <a:r>
              <a:rPr lang="en-US" altLang="zh-CN" sz="2000" dirty="0" err="1" smtClean="0">
                <a:solidFill>
                  <a:schemeClr val="accent6">
                    <a:lumMod val="75000"/>
                  </a:schemeClr>
                </a:solidFill>
                <a:latin typeface="黑体" pitchFamily="49" charset="-122"/>
                <a:ea typeface="黑体" pitchFamily="49" charset="-122"/>
              </a:rPr>
              <a:t>writeType</a:t>
            </a:r>
            <a:r>
              <a:rPr lang="en-US" altLang="zh-CN" sz="2000" dirty="0" smtClean="0">
                <a:solidFill>
                  <a:schemeClr val="accent6">
                    <a:lumMod val="75000"/>
                  </a:schemeClr>
                </a:solidFill>
                <a:latin typeface="黑体" pitchFamily="49" charset="-122"/>
                <a:ea typeface="黑体" pitchFamily="49" charset="-122"/>
              </a:rPr>
              <a:t>=“0”   </a:t>
            </a:r>
            <a:r>
              <a:rPr lang="zh-CN" altLang="en-US" sz="2000" dirty="0" smtClean="0">
                <a:solidFill>
                  <a:schemeClr val="accent6">
                    <a:lumMod val="75000"/>
                  </a:schemeClr>
                </a:solidFill>
                <a:latin typeface="黑体" pitchFamily="49" charset="-122"/>
                <a:ea typeface="黑体" pitchFamily="49" charset="-122"/>
              </a:rPr>
              <a:t>写节点是否做故障切换，默认不切换</a:t>
            </a:r>
            <a:endParaRPr lang="en-US" altLang="zh-CN" sz="2000" dirty="0" smtClean="0">
              <a:solidFill>
                <a:schemeClr val="accent6">
                  <a:lumMod val="75000"/>
                </a:schemeClr>
              </a:solidFill>
              <a:latin typeface="黑体" pitchFamily="49" charset="-122"/>
              <a:ea typeface="黑体" pitchFamily="49" charset="-122"/>
            </a:endParaRPr>
          </a:p>
          <a:p>
            <a:pPr algn="l"/>
            <a:r>
              <a:rPr lang="en-US" altLang="zh-CN" sz="2000" dirty="0" err="1" smtClean="0">
                <a:solidFill>
                  <a:schemeClr val="accent6">
                    <a:lumMod val="75000"/>
                  </a:schemeClr>
                </a:solidFill>
                <a:latin typeface="黑体" pitchFamily="49" charset="-122"/>
                <a:ea typeface="黑体" pitchFamily="49" charset="-122"/>
              </a:rPr>
              <a:t>switchType</a:t>
            </a:r>
            <a:r>
              <a:rPr lang="en-US" altLang="zh-CN" sz="2000" dirty="0" smtClean="0">
                <a:solidFill>
                  <a:schemeClr val="accent6">
                    <a:lumMod val="75000"/>
                  </a:schemeClr>
                </a:solidFill>
                <a:latin typeface="黑体" pitchFamily="49" charset="-122"/>
                <a:ea typeface="黑体" pitchFamily="49" charset="-122"/>
              </a:rPr>
              <a:t>=“1“</a:t>
            </a:r>
            <a:r>
              <a:rPr lang="en-US" altLang="zh-CN" sz="2000" baseline="0" dirty="0" smtClean="0">
                <a:solidFill>
                  <a:schemeClr val="accent6">
                    <a:lumMod val="75000"/>
                  </a:schemeClr>
                </a:solidFill>
                <a:latin typeface="黑体" pitchFamily="49" charset="-122"/>
                <a:ea typeface="黑体" pitchFamily="49" charset="-122"/>
              </a:rPr>
              <a:t>   </a:t>
            </a:r>
            <a:r>
              <a:rPr lang="zh-CN" altLang="en-US" sz="2000" baseline="0" dirty="0" smtClean="0">
                <a:solidFill>
                  <a:schemeClr val="accent6">
                    <a:lumMod val="75000"/>
                  </a:schemeClr>
                </a:solidFill>
                <a:latin typeface="黑体" pitchFamily="49" charset="-122"/>
                <a:ea typeface="黑体" pitchFamily="49" charset="-122"/>
              </a:rPr>
              <a:t>默认开启切换</a:t>
            </a:r>
            <a:endParaRPr lang="en-US" altLang="zh-CN" sz="2000" dirty="0" smtClean="0">
              <a:solidFill>
                <a:schemeClr val="accent6">
                  <a:lumMod val="75000"/>
                </a:schemeClr>
              </a:solidFill>
              <a:latin typeface="黑体" pitchFamily="49" charset="-122"/>
              <a:ea typeface="黑体" pitchFamily="49" charset="-122"/>
            </a:endParaRPr>
          </a:p>
          <a:p>
            <a:pPr marL="0" marR="0" indent="0" algn="l" defTabSz="457200" eaLnBrk="1" fontAlgn="auto" latinLnBrk="0" hangingPunct="1">
              <a:lnSpc>
                <a:spcPct val="118000"/>
              </a:lnSpc>
              <a:spcBef>
                <a:spcPts val="0"/>
              </a:spcBef>
              <a:spcAft>
                <a:spcPts val="0"/>
              </a:spcAft>
              <a:buClrTx/>
              <a:buSzTx/>
              <a:buFontTx/>
              <a:buNone/>
              <a:tabLst/>
              <a:defRPr/>
            </a:pPr>
            <a:r>
              <a:rPr lang="en-US" altLang="zh-CN" sz="2000" dirty="0" smtClean="0">
                <a:solidFill>
                  <a:schemeClr val="accent6">
                    <a:lumMod val="75000"/>
                  </a:schemeClr>
                </a:solidFill>
                <a:latin typeface="黑体" pitchFamily="49" charset="-122"/>
                <a:ea typeface="黑体" pitchFamily="49" charset="-122"/>
              </a:rPr>
              <a:t>&lt;heartbeat&gt;select user()&lt;/heartbeat&gt;   </a:t>
            </a:r>
            <a:r>
              <a:rPr lang="zh-CN" altLang="en-US" sz="2000" dirty="0" smtClean="0">
                <a:solidFill>
                  <a:schemeClr val="accent6">
                    <a:lumMod val="75000"/>
                  </a:schemeClr>
                </a:solidFill>
                <a:latin typeface="黑体" pitchFamily="49" charset="-122"/>
                <a:ea typeface="黑体" pitchFamily="49" charset="-122"/>
              </a:rPr>
              <a:t>心跳检测</a:t>
            </a:r>
            <a:endParaRPr lang="en-US" altLang="zh-CN" sz="2000" dirty="0" smtClean="0">
              <a:solidFill>
                <a:schemeClr val="accent6">
                  <a:lumMod val="75000"/>
                </a:schemeClr>
              </a:solidFill>
              <a:latin typeface="黑体" pitchFamily="49" charset="-122"/>
              <a:ea typeface="黑体" pitchFamily="49" charset="-122"/>
            </a:endParaRPr>
          </a:p>
          <a:p>
            <a:pPr algn="l"/>
            <a:endParaRPr lang="en-US" altLang="zh-CN" sz="2000" dirty="0" smtClean="0">
              <a:solidFill>
                <a:schemeClr val="accent6">
                  <a:lumMod val="75000"/>
                </a:schemeClr>
              </a:solidFill>
              <a:latin typeface="黑体" pitchFamily="49" charset="-122"/>
              <a:ea typeface="黑体" pitchFamily="49" charset="-122"/>
            </a:endParaRPr>
          </a:p>
          <a:p>
            <a:pPr algn="l"/>
            <a:r>
              <a:rPr lang="zh-CN" altLang="en-US" sz="2000" dirty="0" smtClean="0">
                <a:solidFill>
                  <a:schemeClr val="accent6">
                    <a:lumMod val="75000"/>
                  </a:schemeClr>
                </a:solidFill>
                <a:latin typeface="黑体" pitchFamily="49" charset="-122"/>
                <a:ea typeface="黑体" pitchFamily="49" charset="-122"/>
              </a:rPr>
              <a:t>测试：</a:t>
            </a:r>
            <a:endParaRPr lang="en-US" altLang="zh-CN" sz="2000" dirty="0" smtClean="0">
              <a:solidFill>
                <a:schemeClr val="accent6">
                  <a:lumMod val="75000"/>
                </a:schemeClr>
              </a:solidFill>
              <a:latin typeface="黑体" pitchFamily="49" charset="-122"/>
              <a:ea typeface="黑体" pitchFamily="49" charset="-122"/>
            </a:endParaRPr>
          </a:p>
          <a:p>
            <a:pPr algn="l"/>
            <a:r>
              <a:rPr lang="nl-NL" altLang="zh-CN" sz="2000" dirty="0" smtClean="0">
                <a:solidFill>
                  <a:schemeClr val="accent6">
                    <a:lumMod val="75000"/>
                  </a:schemeClr>
                </a:solidFill>
                <a:latin typeface="黑体" pitchFamily="49" charset="-122"/>
                <a:ea typeface="黑体" pitchFamily="49" charset="-122"/>
              </a:rPr>
              <a:t> mysql -uroot -p123456 -P 8066 -h 127.0.0.1</a:t>
            </a:r>
            <a:endParaRPr lang="en-US" altLang="zh-CN" sz="2000" dirty="0" smtClean="0">
              <a:solidFill>
                <a:schemeClr val="accent6">
                  <a:lumMod val="75000"/>
                </a:schemeClr>
              </a:solidFill>
              <a:latin typeface="黑体" pitchFamily="49" charset="-122"/>
              <a:ea typeface="黑体" pitchFamily="49" charset="-122"/>
            </a:endParaRPr>
          </a:p>
          <a:p>
            <a:endParaRPr lang="zh-CN" altLang="en-US" dirty="0"/>
          </a:p>
        </p:txBody>
      </p:sp>
    </p:spTree>
    <p:extLst>
      <p:ext uri="{BB962C8B-B14F-4D97-AF65-F5344CB8AC3E}">
        <p14:creationId xmlns:p14="http://schemas.microsoft.com/office/powerpoint/2010/main" val="33156773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7169446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949179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6047476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5637284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62500" lnSpcReduction="20000"/>
          </a:bodyPr>
          <a:lstStyle/>
          <a:p>
            <a:pPr algn="l"/>
            <a:r>
              <a:rPr lang="en-US" altLang="zh-CN" sz="2000" dirty="0" smtClean="0">
                <a:latin typeface="+mn-ea"/>
                <a:ea typeface="+mn-ea"/>
              </a:rPr>
              <a:t>&lt;?xml version="1.0"?&gt;  </a:t>
            </a:r>
          </a:p>
          <a:p>
            <a:pPr algn="l"/>
            <a:r>
              <a:rPr lang="en-US" altLang="zh-CN" sz="2000" dirty="0" smtClean="0">
                <a:latin typeface="+mn-ea"/>
                <a:ea typeface="+mn-ea"/>
              </a:rPr>
              <a:t>&lt;!DOCTYPE </a:t>
            </a:r>
            <a:r>
              <a:rPr lang="en-US" altLang="zh-CN" sz="2000" dirty="0" err="1" smtClean="0">
                <a:latin typeface="+mn-ea"/>
                <a:ea typeface="+mn-ea"/>
              </a:rPr>
              <a:t>mycat:schema</a:t>
            </a:r>
            <a:r>
              <a:rPr lang="en-US" altLang="zh-CN" sz="2000" dirty="0" smtClean="0">
                <a:latin typeface="+mn-ea"/>
                <a:ea typeface="+mn-ea"/>
              </a:rPr>
              <a:t> SYSTEM "schema.dtd"&gt;  </a:t>
            </a:r>
          </a:p>
          <a:p>
            <a:pPr algn="l"/>
            <a:r>
              <a:rPr lang="en-US" altLang="zh-CN" sz="2000" dirty="0" smtClean="0">
                <a:latin typeface="+mn-ea"/>
                <a:ea typeface="+mn-ea"/>
              </a:rPr>
              <a:t>&lt;</a:t>
            </a:r>
            <a:r>
              <a:rPr lang="en-US" altLang="zh-CN" sz="2000" dirty="0" err="1" smtClean="0">
                <a:latin typeface="+mn-ea"/>
                <a:ea typeface="+mn-ea"/>
              </a:rPr>
              <a:t>mycat:schema</a:t>
            </a:r>
            <a:r>
              <a:rPr lang="en-US" altLang="zh-CN" sz="2000" dirty="0" smtClean="0">
                <a:latin typeface="+mn-ea"/>
                <a:ea typeface="+mn-ea"/>
              </a:rPr>
              <a:t> </a:t>
            </a:r>
            <a:r>
              <a:rPr lang="en-US" altLang="zh-CN" sz="2000" dirty="0" err="1" smtClean="0">
                <a:latin typeface="+mn-ea"/>
                <a:ea typeface="+mn-ea"/>
              </a:rPr>
              <a:t>xmlns:mycat</a:t>
            </a:r>
            <a:r>
              <a:rPr lang="en-US" altLang="zh-CN" sz="2000" dirty="0" smtClean="0">
                <a:latin typeface="+mn-ea"/>
                <a:ea typeface="+mn-ea"/>
              </a:rPr>
              <a:t>="http://io.mycat/"&gt;</a:t>
            </a:r>
          </a:p>
          <a:p>
            <a:pPr algn="l"/>
            <a:r>
              <a:rPr lang="en-US" altLang="zh-CN" sz="2000" dirty="0" smtClean="0">
                <a:latin typeface="+mn-ea"/>
                <a:ea typeface="+mn-ea"/>
              </a:rPr>
              <a:t>&lt;schema name="TESTDB" </a:t>
            </a:r>
            <a:r>
              <a:rPr lang="en-US" altLang="zh-CN" sz="2000" dirty="0" err="1" smtClean="0">
                <a:latin typeface="+mn-ea"/>
                <a:ea typeface="+mn-ea"/>
              </a:rPr>
              <a:t>checkSQLschema</a:t>
            </a:r>
            <a:r>
              <a:rPr lang="en-US" altLang="zh-CN" sz="2000" dirty="0" smtClean="0">
                <a:latin typeface="+mn-ea"/>
                <a:ea typeface="+mn-ea"/>
              </a:rPr>
              <a:t>="true" </a:t>
            </a:r>
            <a:r>
              <a:rPr lang="en-US" altLang="zh-CN" sz="2000" dirty="0" err="1" smtClean="0">
                <a:latin typeface="+mn-ea"/>
                <a:ea typeface="+mn-ea"/>
              </a:rPr>
              <a:t>sqlMaxLimit</a:t>
            </a:r>
            <a:r>
              <a:rPr lang="en-US" altLang="zh-CN" sz="2000" dirty="0" smtClean="0">
                <a:latin typeface="+mn-ea"/>
                <a:ea typeface="+mn-ea"/>
              </a:rPr>
              <a:t>="100" </a:t>
            </a:r>
            <a:r>
              <a:rPr lang="en-US" altLang="zh-CN" sz="2000" dirty="0" err="1" smtClean="0">
                <a:latin typeface="+mn-ea"/>
                <a:ea typeface="+mn-ea"/>
              </a:rPr>
              <a:t>dataNode</a:t>
            </a:r>
            <a:r>
              <a:rPr lang="en-US" altLang="zh-CN" sz="2000" dirty="0" smtClean="0">
                <a:latin typeface="+mn-ea"/>
                <a:ea typeface="+mn-ea"/>
              </a:rPr>
              <a:t>="dn1"&gt; </a:t>
            </a:r>
          </a:p>
          <a:p>
            <a:pPr algn="l"/>
            <a:r>
              <a:rPr lang="en-US" altLang="zh-CN" sz="2000" dirty="0" smtClean="0">
                <a:latin typeface="+mn-ea"/>
                <a:ea typeface="+mn-ea"/>
              </a:rPr>
              <a:t>&lt;/schema&gt;  </a:t>
            </a:r>
          </a:p>
          <a:p>
            <a:pPr algn="l"/>
            <a:r>
              <a:rPr lang="en-US" altLang="zh-CN" sz="2000" dirty="0" smtClean="0">
                <a:latin typeface="+mn-ea"/>
                <a:ea typeface="+mn-ea"/>
              </a:rPr>
              <a:t>&lt;schema name="TESTDB2" </a:t>
            </a:r>
            <a:r>
              <a:rPr lang="en-US" altLang="zh-CN" sz="2000" dirty="0" err="1" smtClean="0">
                <a:latin typeface="+mn-ea"/>
                <a:ea typeface="+mn-ea"/>
              </a:rPr>
              <a:t>checkSQLschema</a:t>
            </a:r>
            <a:r>
              <a:rPr lang="en-US" altLang="zh-CN" sz="2000" dirty="0" smtClean="0">
                <a:latin typeface="+mn-ea"/>
                <a:ea typeface="+mn-ea"/>
              </a:rPr>
              <a:t>="true" </a:t>
            </a:r>
            <a:r>
              <a:rPr lang="en-US" altLang="zh-CN" sz="2000" dirty="0" err="1" smtClean="0">
                <a:latin typeface="+mn-ea"/>
                <a:ea typeface="+mn-ea"/>
              </a:rPr>
              <a:t>sqlMaxLimit</a:t>
            </a:r>
            <a:r>
              <a:rPr lang="en-US" altLang="zh-CN" sz="2000" dirty="0" smtClean="0">
                <a:latin typeface="+mn-ea"/>
                <a:ea typeface="+mn-ea"/>
              </a:rPr>
              <a:t>="100" </a:t>
            </a:r>
            <a:r>
              <a:rPr lang="en-US" altLang="zh-CN" sz="2000" dirty="0" err="1" smtClean="0">
                <a:latin typeface="+mn-ea"/>
                <a:ea typeface="+mn-ea"/>
              </a:rPr>
              <a:t>dataNode</a:t>
            </a:r>
            <a:r>
              <a:rPr lang="en-US" altLang="zh-CN" sz="2000" dirty="0" smtClean="0">
                <a:latin typeface="+mn-ea"/>
                <a:ea typeface="+mn-ea"/>
              </a:rPr>
              <a:t>="dn2"&gt;    </a:t>
            </a:r>
          </a:p>
          <a:p>
            <a:pPr algn="l"/>
            <a:r>
              <a:rPr lang="en-US" altLang="zh-CN" sz="2000" dirty="0" smtClean="0">
                <a:latin typeface="+mn-ea"/>
                <a:ea typeface="+mn-ea"/>
              </a:rPr>
              <a:t>&lt;/schema&gt;</a:t>
            </a:r>
          </a:p>
          <a:p>
            <a:pPr algn="l"/>
            <a:r>
              <a:rPr lang="en-US" altLang="zh-CN" sz="2000" dirty="0" smtClean="0">
                <a:solidFill>
                  <a:srgbClr val="FF0000"/>
                </a:solidFill>
                <a:latin typeface="+mn-ea"/>
                <a:ea typeface="+mn-ea"/>
              </a:rPr>
              <a:t>&lt;</a:t>
            </a:r>
            <a:r>
              <a:rPr lang="en-US" altLang="zh-CN" sz="2000" dirty="0" err="1" smtClean="0">
                <a:solidFill>
                  <a:srgbClr val="FF0000"/>
                </a:solidFill>
                <a:latin typeface="+mn-ea"/>
                <a:ea typeface="+mn-ea"/>
              </a:rPr>
              <a:t>dataNode</a:t>
            </a:r>
            <a:r>
              <a:rPr lang="en-US" altLang="zh-CN" sz="2000" dirty="0" smtClean="0">
                <a:solidFill>
                  <a:srgbClr val="FF0000"/>
                </a:solidFill>
                <a:latin typeface="+mn-ea"/>
                <a:ea typeface="+mn-ea"/>
              </a:rPr>
              <a:t> name="dn1" </a:t>
            </a:r>
            <a:r>
              <a:rPr lang="en-US" altLang="zh-CN" sz="2000" dirty="0" err="1" smtClean="0">
                <a:solidFill>
                  <a:srgbClr val="FF0000"/>
                </a:solidFill>
                <a:latin typeface="+mn-ea"/>
                <a:ea typeface="+mn-ea"/>
              </a:rPr>
              <a:t>dataHost</a:t>
            </a:r>
            <a:r>
              <a:rPr lang="en-US" altLang="zh-CN" sz="2000" dirty="0" smtClean="0">
                <a:solidFill>
                  <a:srgbClr val="FF0000"/>
                </a:solidFill>
                <a:latin typeface="+mn-ea"/>
                <a:ea typeface="+mn-ea"/>
              </a:rPr>
              <a:t>="node1" database="test" /&gt;  </a:t>
            </a:r>
          </a:p>
          <a:p>
            <a:pPr algn="l"/>
            <a:r>
              <a:rPr lang="en-US" altLang="zh-CN" sz="2000" dirty="0" smtClean="0">
                <a:solidFill>
                  <a:srgbClr val="FF0000"/>
                </a:solidFill>
                <a:latin typeface="+mn-ea"/>
                <a:ea typeface="+mn-ea"/>
              </a:rPr>
              <a:t>&lt;</a:t>
            </a:r>
            <a:r>
              <a:rPr lang="en-US" altLang="zh-CN" sz="2000" dirty="0" err="1" smtClean="0">
                <a:solidFill>
                  <a:srgbClr val="FF0000"/>
                </a:solidFill>
                <a:latin typeface="+mn-ea"/>
                <a:ea typeface="+mn-ea"/>
              </a:rPr>
              <a:t>dataNode</a:t>
            </a:r>
            <a:r>
              <a:rPr lang="en-US" altLang="zh-CN" sz="2000" dirty="0" smtClean="0">
                <a:solidFill>
                  <a:srgbClr val="FF0000"/>
                </a:solidFill>
                <a:latin typeface="+mn-ea"/>
                <a:ea typeface="+mn-ea"/>
              </a:rPr>
              <a:t> name="dn2" </a:t>
            </a:r>
            <a:r>
              <a:rPr lang="en-US" altLang="zh-CN" sz="2000" dirty="0" err="1" smtClean="0">
                <a:solidFill>
                  <a:srgbClr val="FF0000"/>
                </a:solidFill>
                <a:latin typeface="+mn-ea"/>
                <a:ea typeface="+mn-ea"/>
              </a:rPr>
              <a:t>dataHost</a:t>
            </a:r>
            <a:r>
              <a:rPr lang="en-US" altLang="zh-CN" sz="2000" dirty="0" smtClean="0">
                <a:solidFill>
                  <a:srgbClr val="FF0000"/>
                </a:solidFill>
                <a:latin typeface="+mn-ea"/>
                <a:ea typeface="+mn-ea"/>
              </a:rPr>
              <a:t>="node1" database="test2" /&gt;</a:t>
            </a:r>
          </a:p>
          <a:p>
            <a:pPr algn="l"/>
            <a:r>
              <a:rPr lang="en-US" altLang="zh-CN" sz="2000" dirty="0" smtClean="0">
                <a:latin typeface="+mn-ea"/>
                <a:ea typeface="+mn-ea"/>
              </a:rPr>
              <a:t>&lt;</a:t>
            </a:r>
            <a:r>
              <a:rPr lang="en-US" altLang="zh-CN" sz="2000" dirty="0" err="1" smtClean="0">
                <a:latin typeface="+mn-ea"/>
                <a:ea typeface="+mn-ea"/>
              </a:rPr>
              <a:t>dataHost</a:t>
            </a:r>
            <a:r>
              <a:rPr lang="en-US" altLang="zh-CN" sz="2000" dirty="0" smtClean="0">
                <a:latin typeface="+mn-ea"/>
                <a:ea typeface="+mn-ea"/>
              </a:rPr>
              <a:t> name="node1" </a:t>
            </a:r>
            <a:r>
              <a:rPr lang="en-US" altLang="zh-CN" sz="2000" dirty="0" err="1" smtClean="0">
                <a:latin typeface="+mn-ea"/>
                <a:ea typeface="+mn-ea"/>
              </a:rPr>
              <a:t>maxCon</a:t>
            </a:r>
            <a:r>
              <a:rPr lang="en-US" altLang="zh-CN" sz="2000" dirty="0" smtClean="0">
                <a:latin typeface="+mn-ea"/>
                <a:ea typeface="+mn-ea"/>
              </a:rPr>
              <a:t>="1000" </a:t>
            </a:r>
            <a:r>
              <a:rPr lang="en-US" altLang="zh-CN" sz="2000" dirty="0" err="1" smtClean="0">
                <a:latin typeface="+mn-ea"/>
                <a:ea typeface="+mn-ea"/>
              </a:rPr>
              <a:t>minCon</a:t>
            </a:r>
            <a:r>
              <a:rPr lang="en-US" altLang="zh-CN" sz="2000" dirty="0" smtClean="0">
                <a:latin typeface="+mn-ea"/>
                <a:ea typeface="+mn-ea"/>
              </a:rPr>
              <a:t>="10" balance="1"  </a:t>
            </a:r>
            <a:r>
              <a:rPr lang="en-US" altLang="zh-CN" sz="2000" dirty="0" err="1" smtClean="0">
                <a:latin typeface="+mn-ea"/>
                <a:ea typeface="+mn-ea"/>
              </a:rPr>
              <a:t>writeType</a:t>
            </a:r>
            <a:r>
              <a:rPr lang="en-US" altLang="zh-CN" sz="2000" dirty="0" smtClean="0">
                <a:latin typeface="+mn-ea"/>
                <a:ea typeface="+mn-ea"/>
              </a:rPr>
              <a:t>="0" </a:t>
            </a:r>
            <a:r>
              <a:rPr lang="en-US" altLang="zh-CN" sz="2000" dirty="0" err="1" smtClean="0">
                <a:latin typeface="+mn-ea"/>
                <a:ea typeface="+mn-ea"/>
              </a:rPr>
              <a:t>dbType</a:t>
            </a:r>
            <a:r>
              <a:rPr lang="en-US" altLang="zh-CN" sz="2000" dirty="0" smtClean="0">
                <a:latin typeface="+mn-ea"/>
                <a:ea typeface="+mn-ea"/>
              </a:rPr>
              <a:t>="</a:t>
            </a:r>
            <a:r>
              <a:rPr lang="en-US" altLang="zh-CN" sz="2000" dirty="0" err="1" smtClean="0">
                <a:latin typeface="+mn-ea"/>
                <a:ea typeface="+mn-ea"/>
              </a:rPr>
              <a:t>mysql</a:t>
            </a:r>
            <a:r>
              <a:rPr lang="en-US" altLang="zh-CN" sz="2000" dirty="0" smtClean="0">
                <a:latin typeface="+mn-ea"/>
                <a:ea typeface="+mn-ea"/>
              </a:rPr>
              <a:t>" </a:t>
            </a:r>
            <a:r>
              <a:rPr lang="en-US" altLang="zh-CN" sz="2000" dirty="0" err="1" smtClean="0">
                <a:latin typeface="+mn-ea"/>
                <a:ea typeface="+mn-ea"/>
              </a:rPr>
              <a:t>dbDriver</a:t>
            </a:r>
            <a:r>
              <a:rPr lang="en-US" altLang="zh-CN" sz="2000" dirty="0" smtClean="0">
                <a:latin typeface="+mn-ea"/>
                <a:ea typeface="+mn-ea"/>
              </a:rPr>
              <a:t>="native" </a:t>
            </a:r>
            <a:r>
              <a:rPr lang="en-US" altLang="zh-CN" sz="2000" dirty="0" err="1" smtClean="0">
                <a:latin typeface="+mn-ea"/>
                <a:ea typeface="+mn-ea"/>
              </a:rPr>
              <a:t>switchType</a:t>
            </a:r>
            <a:r>
              <a:rPr lang="en-US" altLang="zh-CN" sz="2000" dirty="0" smtClean="0">
                <a:latin typeface="+mn-ea"/>
                <a:ea typeface="+mn-ea"/>
              </a:rPr>
              <a:t>="1"&gt; </a:t>
            </a:r>
          </a:p>
          <a:p>
            <a:pPr algn="l"/>
            <a:r>
              <a:rPr lang="en-US" altLang="zh-CN" sz="2000" dirty="0" smtClean="0">
                <a:latin typeface="+mn-ea"/>
                <a:ea typeface="+mn-ea"/>
              </a:rPr>
              <a:t>        &lt;heartbeat&gt;select user()&lt;/heartbeat&gt;  </a:t>
            </a:r>
          </a:p>
          <a:p>
            <a:pPr algn="l"/>
            <a:r>
              <a:rPr lang="en-US" altLang="zh-CN" sz="2000" dirty="0" smtClean="0">
                <a:latin typeface="+mn-ea"/>
                <a:ea typeface="+mn-ea"/>
              </a:rPr>
              <a:t>        &lt;</a:t>
            </a:r>
            <a:r>
              <a:rPr lang="en-US" altLang="zh-CN" sz="2000" dirty="0" err="1" smtClean="0">
                <a:latin typeface="+mn-ea"/>
                <a:ea typeface="+mn-ea"/>
              </a:rPr>
              <a:t>writeHost</a:t>
            </a:r>
            <a:r>
              <a:rPr lang="en-US" altLang="zh-CN" sz="2000" dirty="0" smtClean="0">
                <a:latin typeface="+mn-ea"/>
                <a:ea typeface="+mn-ea"/>
              </a:rPr>
              <a:t> host="master1" </a:t>
            </a:r>
            <a:r>
              <a:rPr lang="en-US" altLang="zh-CN" sz="2000" dirty="0" err="1" smtClean="0">
                <a:latin typeface="+mn-ea"/>
                <a:ea typeface="+mn-ea"/>
              </a:rPr>
              <a:t>url</a:t>
            </a:r>
            <a:r>
              <a:rPr lang="en-US" altLang="zh-CN" sz="2000" dirty="0" smtClean="0">
                <a:latin typeface="+mn-ea"/>
                <a:ea typeface="+mn-ea"/>
              </a:rPr>
              <a:t>="192.168.237.128:3308" user="root" password="</a:t>
            </a:r>
            <a:r>
              <a:rPr lang="en-US" altLang="zh-CN" sz="2000" dirty="0" err="1" smtClean="0">
                <a:latin typeface="+mn-ea"/>
                <a:ea typeface="+mn-ea"/>
              </a:rPr>
              <a:t>mysql</a:t>
            </a:r>
            <a:r>
              <a:rPr lang="en-US" altLang="zh-CN" sz="2000" dirty="0" smtClean="0">
                <a:latin typeface="+mn-ea"/>
                <a:ea typeface="+mn-ea"/>
              </a:rPr>
              <a:t>"&gt; </a:t>
            </a:r>
          </a:p>
          <a:p>
            <a:pPr algn="l"/>
            <a:r>
              <a:rPr lang="en-US" altLang="zh-CN" sz="2000" dirty="0" smtClean="0">
                <a:latin typeface="+mn-ea"/>
                <a:ea typeface="+mn-ea"/>
              </a:rPr>
              <a:t>        &lt;/</a:t>
            </a:r>
            <a:r>
              <a:rPr lang="en-US" altLang="zh-CN" sz="2000" dirty="0" err="1" smtClean="0">
                <a:latin typeface="+mn-ea"/>
                <a:ea typeface="+mn-ea"/>
              </a:rPr>
              <a:t>writeHost</a:t>
            </a:r>
            <a:r>
              <a:rPr lang="en-US" altLang="zh-CN" sz="2000" dirty="0" smtClean="0">
                <a:latin typeface="+mn-ea"/>
                <a:ea typeface="+mn-ea"/>
              </a:rPr>
              <a:t>&gt; </a:t>
            </a:r>
          </a:p>
          <a:p>
            <a:pPr algn="l"/>
            <a:r>
              <a:rPr lang="en-US" altLang="zh-CN" sz="2000" dirty="0" smtClean="0">
                <a:latin typeface="+mn-ea"/>
                <a:ea typeface="+mn-ea"/>
              </a:rPr>
              <a:t>&lt;/</a:t>
            </a:r>
            <a:r>
              <a:rPr lang="en-US" altLang="zh-CN" sz="2000" dirty="0" err="1" smtClean="0">
                <a:latin typeface="+mn-ea"/>
                <a:ea typeface="+mn-ea"/>
              </a:rPr>
              <a:t>dataHost</a:t>
            </a:r>
            <a:r>
              <a:rPr lang="en-US" altLang="zh-CN" sz="2000" dirty="0" smtClean="0">
                <a:latin typeface="+mn-ea"/>
                <a:ea typeface="+mn-ea"/>
              </a:rPr>
              <a:t>&gt;  </a:t>
            </a:r>
          </a:p>
          <a:p>
            <a:pPr algn="l"/>
            <a:r>
              <a:rPr lang="en-US" altLang="zh-CN" sz="2000" dirty="0" smtClean="0">
                <a:latin typeface="+mn-ea"/>
                <a:ea typeface="+mn-ea"/>
              </a:rPr>
              <a:t>&lt;/</a:t>
            </a:r>
            <a:r>
              <a:rPr lang="en-US" altLang="zh-CN" sz="2000" dirty="0" err="1" smtClean="0">
                <a:latin typeface="+mn-ea"/>
                <a:ea typeface="+mn-ea"/>
              </a:rPr>
              <a:t>mycat:schema</a:t>
            </a:r>
            <a:r>
              <a:rPr lang="en-US" altLang="zh-CN" sz="2000" dirty="0" smtClean="0">
                <a:latin typeface="+mn-ea"/>
                <a:ea typeface="+mn-ea"/>
              </a:rPr>
              <a:t>&gt;</a:t>
            </a:r>
            <a:endParaRPr lang="zh-CN" altLang="en-US" dirty="0" smtClean="0"/>
          </a:p>
          <a:p>
            <a:endParaRPr lang="zh-CN" altLang="en-US" dirty="0"/>
          </a:p>
        </p:txBody>
      </p:sp>
    </p:spTree>
    <p:extLst>
      <p:ext uri="{BB962C8B-B14F-4D97-AF65-F5344CB8AC3E}">
        <p14:creationId xmlns:p14="http://schemas.microsoft.com/office/powerpoint/2010/main" val="6200900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549090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7500" lnSpcReduction="20000"/>
          </a:bodyPr>
          <a:lstStyle/>
          <a:p>
            <a:pPr algn="l"/>
            <a:r>
              <a:rPr lang="en-US" altLang="zh-CN" sz="2400" dirty="0" smtClean="0">
                <a:latin typeface="+mn-ea"/>
              </a:rPr>
              <a:t>&lt;?xml version="1.0"?&gt;</a:t>
            </a:r>
          </a:p>
          <a:p>
            <a:pPr algn="l"/>
            <a:r>
              <a:rPr lang="en-US" altLang="zh-CN" sz="2400" dirty="0" smtClean="0">
                <a:latin typeface="+mn-ea"/>
              </a:rPr>
              <a:t>&lt;!DOCTYPE </a:t>
            </a:r>
            <a:r>
              <a:rPr lang="en-US" altLang="zh-CN" sz="2400" dirty="0" err="1" smtClean="0">
                <a:latin typeface="+mn-ea"/>
              </a:rPr>
              <a:t>mycat:schema</a:t>
            </a:r>
            <a:r>
              <a:rPr lang="en-US" altLang="zh-CN" sz="2400" dirty="0" smtClean="0">
                <a:latin typeface="+mn-ea"/>
              </a:rPr>
              <a:t> SYSTEM "schema.dtd"&gt;</a:t>
            </a:r>
          </a:p>
          <a:p>
            <a:pPr algn="l"/>
            <a:r>
              <a:rPr lang="en-US" altLang="zh-CN" sz="2400" dirty="0" smtClean="0">
                <a:latin typeface="+mn-ea"/>
              </a:rPr>
              <a:t>&lt;</a:t>
            </a:r>
            <a:r>
              <a:rPr lang="en-US" altLang="zh-CN" sz="2400" dirty="0" err="1" smtClean="0">
                <a:latin typeface="+mn-ea"/>
              </a:rPr>
              <a:t>mycat:schema</a:t>
            </a:r>
            <a:r>
              <a:rPr lang="en-US" altLang="zh-CN" sz="2400" dirty="0" smtClean="0">
                <a:latin typeface="+mn-ea"/>
              </a:rPr>
              <a:t> </a:t>
            </a:r>
            <a:r>
              <a:rPr lang="en-US" altLang="zh-CN" sz="2400" dirty="0" err="1" smtClean="0">
                <a:latin typeface="+mn-ea"/>
              </a:rPr>
              <a:t>xmlns:mycat</a:t>
            </a:r>
            <a:r>
              <a:rPr lang="en-US" altLang="zh-CN" sz="2400" dirty="0" smtClean="0">
                <a:latin typeface="+mn-ea"/>
              </a:rPr>
              <a:t>="http://io.mycat/"&gt;</a:t>
            </a:r>
          </a:p>
          <a:p>
            <a:pPr algn="l"/>
            <a:r>
              <a:rPr lang="en-US" altLang="zh-CN" sz="2400" dirty="0" smtClean="0">
                <a:latin typeface="+mn-ea"/>
              </a:rPr>
              <a:t>&lt;schema name="TESTDB" </a:t>
            </a:r>
            <a:r>
              <a:rPr lang="en-US" altLang="zh-CN" sz="2400" dirty="0" err="1" smtClean="0">
                <a:latin typeface="+mn-ea"/>
              </a:rPr>
              <a:t>checkSQLschema</a:t>
            </a:r>
            <a:r>
              <a:rPr lang="en-US" altLang="zh-CN" sz="2400" dirty="0" smtClean="0">
                <a:latin typeface="+mn-ea"/>
              </a:rPr>
              <a:t>="true" </a:t>
            </a:r>
            <a:r>
              <a:rPr lang="en-US" altLang="zh-CN" sz="2400" dirty="0" err="1" smtClean="0">
                <a:latin typeface="+mn-ea"/>
              </a:rPr>
              <a:t>sqlMaxLimit</a:t>
            </a:r>
            <a:r>
              <a:rPr lang="en-US" altLang="zh-CN" sz="2400" dirty="0" smtClean="0">
                <a:latin typeface="+mn-ea"/>
              </a:rPr>
              <a:t>="100" </a:t>
            </a:r>
            <a:r>
              <a:rPr lang="en-US" altLang="zh-CN" sz="2400" dirty="0" err="1" smtClean="0">
                <a:latin typeface="+mn-ea"/>
              </a:rPr>
              <a:t>dataNode</a:t>
            </a:r>
            <a:r>
              <a:rPr lang="en-US" altLang="zh-CN" sz="2400" dirty="0" smtClean="0">
                <a:latin typeface="+mn-ea"/>
              </a:rPr>
              <a:t>="dn1"&gt;</a:t>
            </a:r>
          </a:p>
          <a:p>
            <a:pPr algn="l"/>
            <a:r>
              <a:rPr lang="en-US" altLang="zh-CN" sz="2400" dirty="0" smtClean="0">
                <a:latin typeface="+mn-ea"/>
              </a:rPr>
              <a:t>&lt;/schema&gt;</a:t>
            </a:r>
          </a:p>
          <a:p>
            <a:pPr algn="l"/>
            <a:r>
              <a:rPr lang="en-US" altLang="zh-CN" sz="2400" dirty="0" smtClean="0">
                <a:latin typeface="+mn-ea"/>
              </a:rPr>
              <a:t>&lt;schema name="TESTDB2" </a:t>
            </a:r>
            <a:r>
              <a:rPr lang="en-US" altLang="zh-CN" sz="2400" dirty="0" err="1" smtClean="0">
                <a:latin typeface="+mn-ea"/>
              </a:rPr>
              <a:t>checkSQLschema</a:t>
            </a:r>
            <a:r>
              <a:rPr lang="en-US" altLang="zh-CN" sz="2400" dirty="0" smtClean="0">
                <a:latin typeface="+mn-ea"/>
              </a:rPr>
              <a:t>="true" </a:t>
            </a:r>
            <a:r>
              <a:rPr lang="en-US" altLang="zh-CN" sz="2400" dirty="0" err="1" smtClean="0">
                <a:latin typeface="+mn-ea"/>
              </a:rPr>
              <a:t>sqlMaxLimit</a:t>
            </a:r>
            <a:r>
              <a:rPr lang="en-US" altLang="zh-CN" sz="2400" dirty="0" smtClean="0">
                <a:latin typeface="+mn-ea"/>
              </a:rPr>
              <a:t>="100" </a:t>
            </a:r>
            <a:r>
              <a:rPr lang="en-US" altLang="zh-CN" sz="2400" dirty="0" err="1" smtClean="0">
                <a:latin typeface="+mn-ea"/>
              </a:rPr>
              <a:t>dataNode</a:t>
            </a:r>
            <a:r>
              <a:rPr lang="en-US" altLang="zh-CN" sz="2400" dirty="0" smtClean="0">
                <a:latin typeface="+mn-ea"/>
              </a:rPr>
              <a:t>="dn2"&gt;</a:t>
            </a:r>
          </a:p>
          <a:p>
            <a:pPr algn="l"/>
            <a:r>
              <a:rPr lang="en-US" altLang="zh-CN" sz="2400" dirty="0" smtClean="0">
                <a:latin typeface="+mn-ea"/>
              </a:rPr>
              <a:t>&lt;/schema&gt;</a:t>
            </a:r>
          </a:p>
          <a:p>
            <a:pPr algn="l"/>
            <a:r>
              <a:rPr lang="en-US" altLang="zh-CN" sz="2400" dirty="0" smtClean="0">
                <a:latin typeface="+mn-ea"/>
              </a:rPr>
              <a:t>&lt;</a:t>
            </a:r>
            <a:r>
              <a:rPr lang="en-US" altLang="zh-CN" sz="2400" dirty="0" err="1" smtClean="0">
                <a:latin typeface="+mn-ea"/>
              </a:rPr>
              <a:t>dataNode</a:t>
            </a:r>
            <a:r>
              <a:rPr lang="en-US" altLang="zh-CN" sz="2400" dirty="0" smtClean="0">
                <a:latin typeface="+mn-ea"/>
              </a:rPr>
              <a:t> name="dn1" </a:t>
            </a:r>
            <a:r>
              <a:rPr lang="en-US" altLang="zh-CN" sz="2400" dirty="0" err="1" smtClean="0">
                <a:latin typeface="+mn-ea"/>
              </a:rPr>
              <a:t>dataHost</a:t>
            </a:r>
            <a:r>
              <a:rPr lang="en-US" altLang="zh-CN" sz="2400" dirty="0" smtClean="0">
                <a:latin typeface="+mn-ea"/>
              </a:rPr>
              <a:t>="node1" database="test" /&gt;</a:t>
            </a:r>
          </a:p>
          <a:p>
            <a:pPr algn="l"/>
            <a:r>
              <a:rPr lang="en-US" altLang="zh-CN" sz="2400" dirty="0" smtClean="0">
                <a:latin typeface="+mn-ea"/>
              </a:rPr>
              <a:t>&lt;</a:t>
            </a:r>
            <a:r>
              <a:rPr lang="en-US" altLang="zh-CN" sz="2400" dirty="0" err="1" smtClean="0">
                <a:latin typeface="+mn-ea"/>
              </a:rPr>
              <a:t>dataNode</a:t>
            </a:r>
            <a:r>
              <a:rPr lang="en-US" altLang="zh-CN" sz="2400" dirty="0" smtClean="0">
                <a:latin typeface="+mn-ea"/>
              </a:rPr>
              <a:t> name="dn2" </a:t>
            </a:r>
            <a:r>
              <a:rPr lang="en-US" altLang="zh-CN" sz="2400" dirty="0" err="1" smtClean="0">
                <a:latin typeface="+mn-ea"/>
              </a:rPr>
              <a:t>dataHost</a:t>
            </a:r>
            <a:r>
              <a:rPr lang="en-US" altLang="zh-CN" sz="2400" dirty="0" smtClean="0">
                <a:latin typeface="+mn-ea"/>
              </a:rPr>
              <a:t>="node1" database="test2" /&gt;</a:t>
            </a:r>
          </a:p>
          <a:p>
            <a:pPr algn="l"/>
            <a:r>
              <a:rPr lang="en-US" altLang="zh-CN" sz="2400" dirty="0" smtClean="0">
                <a:latin typeface="+mn-ea"/>
              </a:rPr>
              <a:t>&lt;</a:t>
            </a:r>
            <a:r>
              <a:rPr lang="en-US" altLang="zh-CN" sz="2400" dirty="0" err="1" smtClean="0">
                <a:latin typeface="+mn-ea"/>
              </a:rPr>
              <a:t>dataHost</a:t>
            </a:r>
            <a:r>
              <a:rPr lang="en-US" altLang="zh-CN" sz="2400" dirty="0" smtClean="0">
                <a:latin typeface="+mn-ea"/>
              </a:rPr>
              <a:t> name="node1" </a:t>
            </a:r>
            <a:r>
              <a:rPr lang="en-US" altLang="zh-CN" sz="2400" dirty="0" err="1" smtClean="0">
                <a:latin typeface="+mn-ea"/>
              </a:rPr>
              <a:t>maxCon</a:t>
            </a:r>
            <a:r>
              <a:rPr lang="en-US" altLang="zh-CN" sz="2400" dirty="0" smtClean="0">
                <a:latin typeface="+mn-ea"/>
              </a:rPr>
              <a:t>="10" </a:t>
            </a:r>
            <a:r>
              <a:rPr lang="en-US" altLang="zh-CN" sz="2400" dirty="0" err="1" smtClean="0">
                <a:latin typeface="+mn-ea"/>
              </a:rPr>
              <a:t>minCon</a:t>
            </a:r>
            <a:r>
              <a:rPr lang="en-US" altLang="zh-CN" sz="2400" dirty="0" smtClean="0">
                <a:latin typeface="+mn-ea"/>
              </a:rPr>
              <a:t>="5" balance="2"  </a:t>
            </a:r>
            <a:r>
              <a:rPr lang="en-US" altLang="zh-CN" sz="2400" dirty="0" err="1" smtClean="0">
                <a:latin typeface="+mn-ea"/>
              </a:rPr>
              <a:t>writeType</a:t>
            </a:r>
            <a:r>
              <a:rPr lang="en-US" altLang="zh-CN" sz="2400" dirty="0" smtClean="0">
                <a:latin typeface="+mn-ea"/>
              </a:rPr>
              <a:t>="0" </a:t>
            </a:r>
            <a:r>
              <a:rPr lang="en-US" altLang="zh-CN" sz="2400" dirty="0" err="1" smtClean="0">
                <a:latin typeface="+mn-ea"/>
              </a:rPr>
              <a:t>dbType</a:t>
            </a:r>
            <a:r>
              <a:rPr lang="en-US" altLang="zh-CN" sz="2400" dirty="0" smtClean="0">
                <a:latin typeface="+mn-ea"/>
              </a:rPr>
              <a:t>="</a:t>
            </a:r>
            <a:r>
              <a:rPr lang="en-US" altLang="zh-CN" sz="2400" dirty="0" err="1" smtClean="0">
                <a:latin typeface="+mn-ea"/>
              </a:rPr>
              <a:t>mysql</a:t>
            </a:r>
            <a:r>
              <a:rPr lang="en-US" altLang="zh-CN" sz="2400" dirty="0" smtClean="0">
                <a:latin typeface="+mn-ea"/>
              </a:rPr>
              <a:t>" </a:t>
            </a:r>
            <a:r>
              <a:rPr lang="en-US" altLang="zh-CN" sz="2400" dirty="0" err="1" smtClean="0">
                <a:latin typeface="+mn-ea"/>
              </a:rPr>
              <a:t>dbDriver</a:t>
            </a:r>
            <a:r>
              <a:rPr lang="en-US" altLang="zh-CN" sz="2400" dirty="0" smtClean="0">
                <a:latin typeface="+mn-ea"/>
              </a:rPr>
              <a:t>="native" </a:t>
            </a:r>
            <a:r>
              <a:rPr lang="en-US" altLang="zh-CN" sz="2400" dirty="0" err="1" smtClean="0">
                <a:latin typeface="+mn-ea"/>
              </a:rPr>
              <a:t>switchType</a:t>
            </a:r>
            <a:r>
              <a:rPr lang="en-US" altLang="zh-CN" sz="2400" dirty="0" smtClean="0">
                <a:latin typeface="+mn-ea"/>
              </a:rPr>
              <a:t>="1"&gt;</a:t>
            </a:r>
          </a:p>
          <a:p>
            <a:pPr algn="l"/>
            <a:r>
              <a:rPr lang="en-US" altLang="zh-CN" sz="2400" dirty="0" smtClean="0">
                <a:latin typeface="+mn-ea"/>
              </a:rPr>
              <a:t>        &lt;heartbeat&gt;select user()&lt;/heartbeat&gt;</a:t>
            </a:r>
          </a:p>
          <a:p>
            <a:pPr algn="l"/>
            <a:r>
              <a:rPr lang="en-US" altLang="zh-CN" sz="2400" dirty="0" smtClean="0">
                <a:latin typeface="+mn-ea"/>
              </a:rPr>
              <a:t>        &lt;</a:t>
            </a:r>
            <a:r>
              <a:rPr lang="en-US" altLang="zh-CN" sz="2400" dirty="0" err="1" smtClean="0">
                <a:latin typeface="+mn-ea"/>
              </a:rPr>
              <a:t>writeHost</a:t>
            </a:r>
            <a:r>
              <a:rPr lang="en-US" altLang="zh-CN" sz="2400" dirty="0" smtClean="0">
                <a:latin typeface="+mn-ea"/>
              </a:rPr>
              <a:t> host="master1" </a:t>
            </a:r>
            <a:r>
              <a:rPr lang="en-US" altLang="zh-CN" sz="2400" dirty="0" err="1" smtClean="0">
                <a:latin typeface="+mn-ea"/>
              </a:rPr>
              <a:t>url</a:t>
            </a:r>
            <a:r>
              <a:rPr lang="en-US" altLang="zh-CN" sz="2400" dirty="0" smtClean="0">
                <a:latin typeface="+mn-ea"/>
              </a:rPr>
              <a:t>="192.168.237.128:3308" user="root" password="</a:t>
            </a:r>
            <a:r>
              <a:rPr lang="en-US" altLang="zh-CN" sz="2400" dirty="0" err="1" smtClean="0">
                <a:latin typeface="+mn-ea"/>
              </a:rPr>
              <a:t>mysql</a:t>
            </a:r>
            <a:r>
              <a:rPr lang="en-US" altLang="zh-CN" sz="2400" dirty="0" smtClean="0">
                <a:latin typeface="+mn-ea"/>
              </a:rPr>
              <a:t>"&gt;</a:t>
            </a:r>
          </a:p>
          <a:p>
            <a:pPr algn="l"/>
            <a:r>
              <a:rPr lang="en-US" altLang="zh-CN" sz="2400" dirty="0" smtClean="0">
                <a:latin typeface="+mn-ea"/>
              </a:rPr>
              <a:t>        &lt;/</a:t>
            </a:r>
            <a:r>
              <a:rPr lang="en-US" altLang="zh-CN" sz="2400" dirty="0" err="1" smtClean="0">
                <a:latin typeface="+mn-ea"/>
              </a:rPr>
              <a:t>writeHost</a:t>
            </a:r>
            <a:r>
              <a:rPr lang="en-US" altLang="zh-CN" sz="2400" dirty="0" smtClean="0">
                <a:latin typeface="+mn-ea"/>
              </a:rPr>
              <a:t>&gt;</a:t>
            </a:r>
          </a:p>
          <a:p>
            <a:pPr algn="l"/>
            <a:r>
              <a:rPr lang="en-US" altLang="zh-CN" sz="2400" dirty="0" smtClean="0">
                <a:latin typeface="+mn-ea"/>
              </a:rPr>
              <a:t>        &lt;</a:t>
            </a:r>
            <a:r>
              <a:rPr lang="en-US" altLang="zh-CN" sz="2400" dirty="0" err="1" smtClean="0">
                <a:latin typeface="+mn-ea"/>
              </a:rPr>
              <a:t>writeHost</a:t>
            </a:r>
            <a:r>
              <a:rPr lang="en-US" altLang="zh-CN" sz="2400" dirty="0" smtClean="0">
                <a:latin typeface="+mn-ea"/>
              </a:rPr>
              <a:t> host="salve1" </a:t>
            </a:r>
            <a:r>
              <a:rPr lang="en-US" altLang="zh-CN" sz="2400" dirty="0" err="1" smtClean="0">
                <a:latin typeface="+mn-ea"/>
              </a:rPr>
              <a:t>url</a:t>
            </a:r>
            <a:r>
              <a:rPr lang="en-US" altLang="zh-CN" sz="2400" dirty="0" smtClean="0">
                <a:latin typeface="+mn-ea"/>
              </a:rPr>
              <a:t>="192.168.237.130:3308" user="root" password="</a:t>
            </a:r>
            <a:r>
              <a:rPr lang="en-US" altLang="zh-CN" sz="2400" dirty="0" err="1" smtClean="0">
                <a:latin typeface="+mn-ea"/>
              </a:rPr>
              <a:t>mysql</a:t>
            </a:r>
            <a:r>
              <a:rPr lang="en-US" altLang="zh-CN" sz="2400" dirty="0" smtClean="0">
                <a:latin typeface="+mn-ea"/>
              </a:rPr>
              <a:t>"&gt;</a:t>
            </a:r>
          </a:p>
          <a:p>
            <a:pPr algn="l"/>
            <a:r>
              <a:rPr lang="en-US" altLang="zh-CN" sz="2400" dirty="0" smtClean="0">
                <a:latin typeface="+mn-ea"/>
              </a:rPr>
              <a:t>        &lt;/</a:t>
            </a:r>
            <a:r>
              <a:rPr lang="en-US" altLang="zh-CN" sz="2400" dirty="0" err="1" smtClean="0">
                <a:latin typeface="+mn-ea"/>
              </a:rPr>
              <a:t>writeHost</a:t>
            </a:r>
            <a:r>
              <a:rPr lang="en-US" altLang="zh-CN" sz="2400" dirty="0" smtClean="0">
                <a:latin typeface="+mn-ea"/>
              </a:rPr>
              <a:t>&gt;</a:t>
            </a:r>
          </a:p>
          <a:p>
            <a:pPr algn="l"/>
            <a:r>
              <a:rPr lang="en-US" altLang="zh-CN" sz="2400" dirty="0" smtClean="0">
                <a:latin typeface="+mn-ea"/>
              </a:rPr>
              <a:t>&lt;/</a:t>
            </a:r>
            <a:r>
              <a:rPr lang="en-US" altLang="zh-CN" sz="2400" dirty="0" err="1" smtClean="0">
                <a:latin typeface="+mn-ea"/>
              </a:rPr>
              <a:t>dataHost</a:t>
            </a:r>
            <a:r>
              <a:rPr lang="en-US" altLang="zh-CN" sz="2400" dirty="0" smtClean="0">
                <a:latin typeface="+mn-ea"/>
              </a:rPr>
              <a:t>&gt;</a:t>
            </a:r>
          </a:p>
          <a:p>
            <a:pPr algn="l"/>
            <a:r>
              <a:rPr lang="en-US" altLang="zh-CN" sz="2400" dirty="0" smtClean="0">
                <a:latin typeface="+mn-ea"/>
              </a:rPr>
              <a:t>&lt;/</a:t>
            </a:r>
            <a:r>
              <a:rPr lang="en-US" altLang="zh-CN" sz="2400" dirty="0" err="1" smtClean="0">
                <a:latin typeface="+mn-ea"/>
              </a:rPr>
              <a:t>mycat:schema</a:t>
            </a:r>
            <a:r>
              <a:rPr lang="en-US" altLang="zh-CN" sz="2400" dirty="0" smtClean="0">
                <a:latin typeface="+mn-ea"/>
              </a:rPr>
              <a:t>&gt;</a:t>
            </a:r>
          </a:p>
          <a:p>
            <a:endParaRPr lang="zh-CN" altLang="en-US" dirty="0"/>
          </a:p>
        </p:txBody>
      </p:sp>
    </p:spTree>
    <p:extLst>
      <p:ext uri="{BB962C8B-B14F-4D97-AF65-F5344CB8AC3E}">
        <p14:creationId xmlns:p14="http://schemas.microsoft.com/office/powerpoint/2010/main" val="304439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pPr algn="l"/>
            <a:r>
              <a:rPr lang="en-US" altLang="zh-CN" sz="2000" dirty="0" smtClean="0">
                <a:latin typeface="+mn-ea"/>
              </a:rPr>
              <a:t>&lt;?xml version="1.0"?&gt;</a:t>
            </a:r>
          </a:p>
          <a:p>
            <a:pPr algn="l"/>
            <a:r>
              <a:rPr lang="en-US" altLang="zh-CN" sz="2000" dirty="0" smtClean="0">
                <a:latin typeface="+mn-ea"/>
              </a:rPr>
              <a:t>&lt;!DOCTYPE </a:t>
            </a:r>
            <a:r>
              <a:rPr lang="en-US" altLang="zh-CN" sz="2000" dirty="0" err="1" smtClean="0">
                <a:latin typeface="+mn-ea"/>
              </a:rPr>
              <a:t>mycat:schema</a:t>
            </a:r>
            <a:r>
              <a:rPr lang="en-US" altLang="zh-CN" sz="2000" dirty="0" smtClean="0">
                <a:latin typeface="+mn-ea"/>
              </a:rPr>
              <a:t> SYSTEM "schema.dtd"&gt;</a:t>
            </a:r>
          </a:p>
          <a:p>
            <a:pPr algn="l"/>
            <a:r>
              <a:rPr lang="en-US" altLang="zh-CN" sz="2000" dirty="0" smtClean="0">
                <a:latin typeface="+mn-ea"/>
              </a:rPr>
              <a:t>&lt;</a:t>
            </a:r>
            <a:r>
              <a:rPr lang="en-US" altLang="zh-CN" sz="2000" dirty="0" err="1" smtClean="0">
                <a:latin typeface="+mn-ea"/>
              </a:rPr>
              <a:t>mycat:schema</a:t>
            </a:r>
            <a:r>
              <a:rPr lang="en-US" altLang="zh-CN" sz="2000" dirty="0" smtClean="0">
                <a:latin typeface="+mn-ea"/>
              </a:rPr>
              <a:t> </a:t>
            </a:r>
            <a:r>
              <a:rPr lang="en-US" altLang="zh-CN" sz="2000" dirty="0" err="1" smtClean="0">
                <a:latin typeface="+mn-ea"/>
              </a:rPr>
              <a:t>xmlns:mycat</a:t>
            </a:r>
            <a:r>
              <a:rPr lang="en-US" altLang="zh-CN" sz="2000" dirty="0" smtClean="0">
                <a:latin typeface="+mn-ea"/>
              </a:rPr>
              <a:t>="http://io.mycat/"&gt;</a:t>
            </a:r>
          </a:p>
          <a:p>
            <a:pPr algn="l"/>
            <a:r>
              <a:rPr lang="en-US" altLang="zh-CN" sz="2000" dirty="0" smtClean="0">
                <a:latin typeface="+mn-ea"/>
              </a:rPr>
              <a:t>&lt;schema name="TESTDB" </a:t>
            </a:r>
            <a:r>
              <a:rPr lang="en-US" altLang="zh-CN" sz="2000" dirty="0" err="1" smtClean="0">
                <a:latin typeface="+mn-ea"/>
              </a:rPr>
              <a:t>checkSQLschema</a:t>
            </a:r>
            <a:r>
              <a:rPr lang="en-US" altLang="zh-CN" sz="2000" dirty="0" smtClean="0">
                <a:latin typeface="+mn-ea"/>
              </a:rPr>
              <a:t>="true" </a:t>
            </a:r>
            <a:r>
              <a:rPr lang="en-US" altLang="zh-CN" sz="2000" dirty="0" err="1" smtClean="0">
                <a:latin typeface="+mn-ea"/>
              </a:rPr>
              <a:t>sqlMaxLimit</a:t>
            </a:r>
            <a:r>
              <a:rPr lang="en-US" altLang="zh-CN" sz="2000" dirty="0" smtClean="0">
                <a:latin typeface="+mn-ea"/>
              </a:rPr>
              <a:t>="100" </a:t>
            </a:r>
            <a:r>
              <a:rPr lang="en-US" altLang="zh-CN" sz="2000" dirty="0" err="1" smtClean="0">
                <a:latin typeface="+mn-ea"/>
              </a:rPr>
              <a:t>dataNode</a:t>
            </a:r>
            <a:r>
              <a:rPr lang="en-US" altLang="zh-CN" sz="2000" dirty="0" smtClean="0">
                <a:latin typeface="+mn-ea"/>
              </a:rPr>
              <a:t>="dn1"&gt;</a:t>
            </a:r>
          </a:p>
          <a:p>
            <a:pPr algn="l"/>
            <a:r>
              <a:rPr lang="en-US" altLang="zh-CN" sz="2000" dirty="0" smtClean="0">
                <a:latin typeface="+mn-ea"/>
              </a:rPr>
              <a:t>&lt;/schema&gt;</a:t>
            </a:r>
          </a:p>
          <a:p>
            <a:pPr algn="l"/>
            <a:r>
              <a:rPr lang="en-US" altLang="zh-CN" sz="2000" dirty="0" smtClean="0">
                <a:latin typeface="+mn-ea"/>
              </a:rPr>
              <a:t>&lt;schema name="TESTDB2" </a:t>
            </a:r>
            <a:r>
              <a:rPr lang="en-US" altLang="zh-CN" sz="2000" dirty="0" err="1" smtClean="0">
                <a:latin typeface="+mn-ea"/>
              </a:rPr>
              <a:t>checkSQLschema</a:t>
            </a:r>
            <a:r>
              <a:rPr lang="en-US" altLang="zh-CN" sz="2000" dirty="0" smtClean="0">
                <a:latin typeface="+mn-ea"/>
              </a:rPr>
              <a:t>="true" </a:t>
            </a:r>
            <a:r>
              <a:rPr lang="en-US" altLang="zh-CN" sz="2000" dirty="0" err="1" smtClean="0">
                <a:latin typeface="+mn-ea"/>
              </a:rPr>
              <a:t>sqlMaxLimit</a:t>
            </a:r>
            <a:r>
              <a:rPr lang="en-US" altLang="zh-CN" sz="2000" dirty="0" smtClean="0">
                <a:latin typeface="+mn-ea"/>
              </a:rPr>
              <a:t>="100" </a:t>
            </a:r>
            <a:r>
              <a:rPr lang="en-US" altLang="zh-CN" sz="2000" dirty="0" err="1" smtClean="0">
                <a:latin typeface="+mn-ea"/>
              </a:rPr>
              <a:t>dataNode</a:t>
            </a:r>
            <a:r>
              <a:rPr lang="en-US" altLang="zh-CN" sz="2000" dirty="0" smtClean="0">
                <a:latin typeface="+mn-ea"/>
              </a:rPr>
              <a:t>="dn2"&gt;</a:t>
            </a:r>
          </a:p>
          <a:p>
            <a:pPr algn="l"/>
            <a:r>
              <a:rPr lang="en-US" altLang="zh-CN" sz="2000" dirty="0" smtClean="0">
                <a:latin typeface="+mn-ea"/>
              </a:rPr>
              <a:t>&lt;/schema&gt;</a:t>
            </a:r>
          </a:p>
          <a:p>
            <a:pPr algn="l"/>
            <a:r>
              <a:rPr lang="en-US" altLang="zh-CN" sz="2000" dirty="0" smtClean="0">
                <a:latin typeface="+mn-ea"/>
              </a:rPr>
              <a:t>&lt;</a:t>
            </a:r>
            <a:r>
              <a:rPr lang="en-US" altLang="zh-CN" sz="2000" dirty="0" err="1" smtClean="0">
                <a:latin typeface="+mn-ea"/>
              </a:rPr>
              <a:t>dataNode</a:t>
            </a:r>
            <a:r>
              <a:rPr lang="en-US" altLang="zh-CN" sz="2000" dirty="0" smtClean="0">
                <a:latin typeface="+mn-ea"/>
              </a:rPr>
              <a:t> name="dn1" </a:t>
            </a:r>
            <a:r>
              <a:rPr lang="en-US" altLang="zh-CN" sz="2000" dirty="0" err="1" smtClean="0">
                <a:latin typeface="+mn-ea"/>
              </a:rPr>
              <a:t>dataHost</a:t>
            </a:r>
            <a:r>
              <a:rPr lang="en-US" altLang="zh-CN" sz="2000" dirty="0" smtClean="0">
                <a:latin typeface="+mn-ea"/>
              </a:rPr>
              <a:t>="node1" database="test" /&gt;</a:t>
            </a:r>
          </a:p>
          <a:p>
            <a:pPr algn="l"/>
            <a:r>
              <a:rPr lang="en-US" altLang="zh-CN" sz="2000" dirty="0" smtClean="0">
                <a:latin typeface="+mn-ea"/>
              </a:rPr>
              <a:t>&lt;</a:t>
            </a:r>
            <a:r>
              <a:rPr lang="en-US" altLang="zh-CN" sz="2000" dirty="0" err="1" smtClean="0">
                <a:latin typeface="+mn-ea"/>
              </a:rPr>
              <a:t>dataNode</a:t>
            </a:r>
            <a:r>
              <a:rPr lang="en-US" altLang="zh-CN" sz="2000" dirty="0" smtClean="0">
                <a:latin typeface="+mn-ea"/>
              </a:rPr>
              <a:t> name="dn2" </a:t>
            </a:r>
            <a:r>
              <a:rPr lang="en-US" altLang="zh-CN" sz="2000" dirty="0" err="1" smtClean="0">
                <a:latin typeface="+mn-ea"/>
              </a:rPr>
              <a:t>dataHost</a:t>
            </a:r>
            <a:r>
              <a:rPr lang="en-US" altLang="zh-CN" sz="2000" dirty="0" smtClean="0">
                <a:latin typeface="+mn-ea"/>
              </a:rPr>
              <a:t>="node1" database="test2" /&gt;</a:t>
            </a:r>
          </a:p>
          <a:p>
            <a:pPr algn="l"/>
            <a:r>
              <a:rPr lang="en-US" altLang="zh-CN" sz="2000" dirty="0" smtClean="0">
                <a:latin typeface="+mn-ea"/>
              </a:rPr>
              <a:t>&lt;</a:t>
            </a:r>
            <a:r>
              <a:rPr lang="en-US" altLang="zh-CN" sz="2000" dirty="0" err="1" smtClean="0">
                <a:latin typeface="+mn-ea"/>
              </a:rPr>
              <a:t>dataHost</a:t>
            </a:r>
            <a:r>
              <a:rPr lang="en-US" altLang="zh-CN" sz="2000" dirty="0" smtClean="0">
                <a:latin typeface="+mn-ea"/>
              </a:rPr>
              <a:t> name="node1" </a:t>
            </a:r>
            <a:r>
              <a:rPr lang="en-US" altLang="zh-CN" sz="2000" dirty="0" err="1" smtClean="0">
                <a:latin typeface="+mn-ea"/>
              </a:rPr>
              <a:t>maxCon</a:t>
            </a:r>
            <a:r>
              <a:rPr lang="en-US" altLang="zh-CN" sz="2000" dirty="0" smtClean="0">
                <a:latin typeface="+mn-ea"/>
              </a:rPr>
              <a:t>="10" </a:t>
            </a:r>
            <a:r>
              <a:rPr lang="en-US" altLang="zh-CN" sz="2000" dirty="0" err="1" smtClean="0">
                <a:latin typeface="+mn-ea"/>
              </a:rPr>
              <a:t>minCon</a:t>
            </a:r>
            <a:r>
              <a:rPr lang="en-US" altLang="zh-CN" sz="2000" dirty="0" smtClean="0">
                <a:latin typeface="+mn-ea"/>
              </a:rPr>
              <a:t>="5" balance="2"  </a:t>
            </a:r>
            <a:r>
              <a:rPr lang="en-US" altLang="zh-CN" sz="2000" dirty="0" err="1" smtClean="0">
                <a:latin typeface="+mn-ea"/>
              </a:rPr>
              <a:t>writeType</a:t>
            </a:r>
            <a:r>
              <a:rPr lang="en-US" altLang="zh-CN" sz="2000" dirty="0" smtClean="0">
                <a:latin typeface="+mn-ea"/>
              </a:rPr>
              <a:t>="0" </a:t>
            </a:r>
            <a:r>
              <a:rPr lang="en-US" altLang="zh-CN" sz="2000" dirty="0" err="1" smtClean="0">
                <a:latin typeface="+mn-ea"/>
              </a:rPr>
              <a:t>dbType</a:t>
            </a:r>
            <a:r>
              <a:rPr lang="en-US" altLang="zh-CN" sz="2000" dirty="0" smtClean="0">
                <a:latin typeface="+mn-ea"/>
              </a:rPr>
              <a:t>="</a:t>
            </a:r>
            <a:r>
              <a:rPr lang="en-US" altLang="zh-CN" sz="2000" dirty="0" err="1" smtClean="0">
                <a:latin typeface="+mn-ea"/>
              </a:rPr>
              <a:t>mysql</a:t>
            </a:r>
            <a:r>
              <a:rPr lang="en-US" altLang="zh-CN" sz="2000" dirty="0" smtClean="0">
                <a:latin typeface="+mn-ea"/>
              </a:rPr>
              <a:t>" </a:t>
            </a:r>
            <a:r>
              <a:rPr lang="en-US" altLang="zh-CN" sz="2000" dirty="0" err="1" smtClean="0">
                <a:latin typeface="+mn-ea"/>
              </a:rPr>
              <a:t>dbDriver</a:t>
            </a:r>
            <a:r>
              <a:rPr lang="en-US" altLang="zh-CN" sz="2000" dirty="0" smtClean="0">
                <a:latin typeface="+mn-ea"/>
              </a:rPr>
              <a:t>="native" </a:t>
            </a:r>
            <a:r>
              <a:rPr lang="en-US" altLang="zh-CN" sz="2000" dirty="0" err="1" smtClean="0">
                <a:latin typeface="+mn-ea"/>
              </a:rPr>
              <a:t>switchType</a:t>
            </a:r>
            <a:r>
              <a:rPr lang="en-US" altLang="zh-CN" sz="2000" dirty="0" smtClean="0">
                <a:latin typeface="+mn-ea"/>
              </a:rPr>
              <a:t>="-1"&gt;</a:t>
            </a:r>
          </a:p>
          <a:p>
            <a:pPr algn="l"/>
            <a:r>
              <a:rPr lang="en-US" altLang="zh-CN" sz="2000" dirty="0" smtClean="0">
                <a:latin typeface="+mn-ea"/>
              </a:rPr>
              <a:t>        &lt;heartbeat&gt;select user()&lt;/heartbeat&gt;</a:t>
            </a:r>
          </a:p>
          <a:p>
            <a:pPr algn="l"/>
            <a:r>
              <a:rPr lang="en-US" altLang="zh-CN" sz="2000" dirty="0" smtClean="0">
                <a:latin typeface="+mn-ea"/>
              </a:rPr>
              <a:t>        &lt;</a:t>
            </a:r>
            <a:r>
              <a:rPr lang="en-US" altLang="zh-CN" sz="2000" dirty="0" err="1" smtClean="0">
                <a:latin typeface="+mn-ea"/>
              </a:rPr>
              <a:t>writeHost</a:t>
            </a:r>
            <a:r>
              <a:rPr lang="en-US" altLang="zh-CN" sz="2000" dirty="0" smtClean="0">
                <a:latin typeface="+mn-ea"/>
              </a:rPr>
              <a:t> host="master1" </a:t>
            </a:r>
            <a:r>
              <a:rPr lang="en-US" altLang="zh-CN" sz="2000" dirty="0" err="1" smtClean="0">
                <a:latin typeface="+mn-ea"/>
              </a:rPr>
              <a:t>url</a:t>
            </a:r>
            <a:r>
              <a:rPr lang="en-US" altLang="zh-CN" sz="2000" dirty="0" smtClean="0">
                <a:latin typeface="+mn-ea"/>
              </a:rPr>
              <a:t>="192.168.237.128:3308" user="root" password="</a:t>
            </a:r>
            <a:r>
              <a:rPr lang="en-US" altLang="zh-CN" sz="2000" dirty="0" err="1" smtClean="0">
                <a:latin typeface="+mn-ea"/>
              </a:rPr>
              <a:t>mysql</a:t>
            </a:r>
            <a:r>
              <a:rPr lang="en-US" altLang="zh-CN" sz="2000" dirty="0" smtClean="0">
                <a:latin typeface="+mn-ea"/>
              </a:rPr>
              <a:t>"&gt;</a:t>
            </a:r>
          </a:p>
          <a:p>
            <a:pPr algn="l"/>
            <a:r>
              <a:rPr lang="en-US" altLang="zh-CN" sz="2000" dirty="0" smtClean="0">
                <a:latin typeface="+mn-ea"/>
              </a:rPr>
              <a:t>        &lt;/</a:t>
            </a:r>
            <a:r>
              <a:rPr lang="en-US" altLang="zh-CN" sz="2000" dirty="0" err="1" smtClean="0">
                <a:latin typeface="+mn-ea"/>
              </a:rPr>
              <a:t>writeHost</a:t>
            </a:r>
            <a:r>
              <a:rPr lang="en-US" altLang="zh-CN" sz="2000" dirty="0" smtClean="0">
                <a:latin typeface="+mn-ea"/>
              </a:rPr>
              <a:t>&gt;</a:t>
            </a:r>
          </a:p>
          <a:p>
            <a:pPr algn="l"/>
            <a:r>
              <a:rPr lang="en-US" altLang="zh-CN" sz="2000" dirty="0" smtClean="0">
                <a:latin typeface="+mn-ea"/>
              </a:rPr>
              <a:t>        &lt;</a:t>
            </a:r>
            <a:r>
              <a:rPr lang="en-US" altLang="zh-CN" sz="2000" dirty="0" err="1" smtClean="0">
                <a:latin typeface="+mn-ea"/>
              </a:rPr>
              <a:t>writeHost</a:t>
            </a:r>
            <a:r>
              <a:rPr lang="en-US" altLang="zh-CN" sz="2000" dirty="0" smtClean="0">
                <a:latin typeface="+mn-ea"/>
              </a:rPr>
              <a:t> host="salve1" </a:t>
            </a:r>
            <a:r>
              <a:rPr lang="en-US" altLang="zh-CN" sz="2000" dirty="0" err="1" smtClean="0">
                <a:latin typeface="+mn-ea"/>
              </a:rPr>
              <a:t>url</a:t>
            </a:r>
            <a:r>
              <a:rPr lang="en-US" altLang="zh-CN" sz="2000" dirty="0" smtClean="0">
                <a:latin typeface="+mn-ea"/>
              </a:rPr>
              <a:t>="192.168.237.130:3308" user="root" password="</a:t>
            </a:r>
            <a:r>
              <a:rPr lang="en-US" altLang="zh-CN" sz="2000" dirty="0" err="1" smtClean="0">
                <a:latin typeface="+mn-ea"/>
              </a:rPr>
              <a:t>mysql</a:t>
            </a:r>
            <a:r>
              <a:rPr lang="en-US" altLang="zh-CN" sz="2000" dirty="0" smtClean="0">
                <a:latin typeface="+mn-ea"/>
              </a:rPr>
              <a:t>"&gt;</a:t>
            </a:r>
          </a:p>
          <a:p>
            <a:pPr algn="l"/>
            <a:r>
              <a:rPr lang="en-US" altLang="zh-CN" sz="2000" dirty="0" smtClean="0">
                <a:latin typeface="+mn-ea"/>
              </a:rPr>
              <a:t>        &lt;/</a:t>
            </a:r>
            <a:r>
              <a:rPr lang="en-US" altLang="zh-CN" sz="2000" dirty="0" err="1" smtClean="0">
                <a:latin typeface="+mn-ea"/>
              </a:rPr>
              <a:t>writeHost</a:t>
            </a:r>
            <a:r>
              <a:rPr lang="en-US" altLang="zh-CN" sz="2000" dirty="0" smtClean="0">
                <a:latin typeface="+mn-ea"/>
              </a:rPr>
              <a:t>&gt;</a:t>
            </a:r>
          </a:p>
          <a:p>
            <a:pPr algn="l"/>
            <a:r>
              <a:rPr lang="en-US" altLang="zh-CN" sz="2000" dirty="0" smtClean="0">
                <a:latin typeface="+mn-ea"/>
              </a:rPr>
              <a:t>&lt;/</a:t>
            </a:r>
            <a:r>
              <a:rPr lang="en-US" altLang="zh-CN" sz="2000" dirty="0" err="1" smtClean="0">
                <a:latin typeface="+mn-ea"/>
              </a:rPr>
              <a:t>dataHost</a:t>
            </a:r>
            <a:r>
              <a:rPr lang="en-US" altLang="zh-CN" sz="2000" dirty="0" smtClean="0">
                <a:latin typeface="+mn-ea"/>
              </a:rPr>
              <a:t>&gt;</a:t>
            </a:r>
          </a:p>
          <a:p>
            <a:pPr algn="l"/>
            <a:r>
              <a:rPr lang="en-US" altLang="zh-CN" sz="2000" dirty="0" smtClean="0">
                <a:latin typeface="+mn-ea"/>
              </a:rPr>
              <a:t>&lt;/</a:t>
            </a:r>
            <a:r>
              <a:rPr lang="en-US" altLang="zh-CN" sz="2000" dirty="0" err="1" smtClean="0">
                <a:latin typeface="+mn-ea"/>
              </a:rPr>
              <a:t>mycat:schema</a:t>
            </a:r>
            <a:r>
              <a:rPr lang="en-US" altLang="zh-CN" sz="2000" dirty="0" smtClean="0">
                <a:latin typeface="+mn-ea"/>
              </a:rPr>
              <a:t>&gt;</a:t>
            </a:r>
          </a:p>
          <a:p>
            <a:endParaRPr lang="en-US" altLang="zh-CN" dirty="0" smtClean="0"/>
          </a:p>
          <a:p>
            <a:endParaRPr lang="en-US" altLang="zh-CN" dirty="0" smtClean="0"/>
          </a:p>
          <a:p>
            <a:endParaRPr lang="en-US" altLang="zh-CN" dirty="0" smtClean="0"/>
          </a:p>
          <a:p>
            <a:pPr marL="342900" indent="-342900" algn="l">
              <a:buFont typeface="Arial" panose="020B0604020202020204" pitchFamily="34" charset="0"/>
              <a:buChar char="•"/>
            </a:pPr>
            <a:r>
              <a:rPr lang="en-US" altLang="zh-CN" sz="2000" b="1" dirty="0" err="1" smtClean="0">
                <a:latin typeface="+mn-ea"/>
                <a:ea typeface="+mn-ea"/>
              </a:rPr>
              <a:t>switchType</a:t>
            </a:r>
            <a:r>
              <a:rPr lang="en-US" altLang="zh-CN" sz="2000" b="1" dirty="0" smtClean="0">
                <a:latin typeface="+mn-ea"/>
                <a:ea typeface="+mn-ea"/>
              </a:rPr>
              <a:t>=-1</a:t>
            </a:r>
            <a:r>
              <a:rPr lang="zh-CN" altLang="en-US" sz="2000" b="1" dirty="0" smtClean="0">
                <a:latin typeface="+mn-ea"/>
                <a:ea typeface="+mn-ea"/>
              </a:rPr>
              <a:t>时</a:t>
            </a:r>
            <a:endParaRPr lang="en-US" altLang="zh-CN" sz="2000" b="1" dirty="0" smtClean="0">
              <a:latin typeface="+mn-ea"/>
              <a:ea typeface="+mn-ea"/>
            </a:endParaRPr>
          </a:p>
          <a:p>
            <a:pPr algn="l"/>
            <a:r>
              <a:rPr lang="en-US" altLang="zh-CN" sz="2000" dirty="0" err="1" smtClean="0">
                <a:latin typeface="+mn-ea"/>
                <a:ea typeface="+mn-ea"/>
              </a:rPr>
              <a:t>mysql</a:t>
            </a:r>
            <a:r>
              <a:rPr lang="en-US" altLang="zh-CN" sz="2000" dirty="0" smtClean="0">
                <a:latin typeface="+mn-ea"/>
                <a:ea typeface="+mn-ea"/>
              </a:rPr>
              <a:t>&gt; insert into temp2 values(61,'a');</a:t>
            </a:r>
          </a:p>
          <a:p>
            <a:pPr algn="l"/>
            <a:r>
              <a:rPr lang="en-US" altLang="zh-CN" sz="2000" dirty="0" err="1" smtClean="0">
                <a:latin typeface="+mn-ea"/>
                <a:ea typeface="+mn-ea"/>
              </a:rPr>
              <a:t>mysql</a:t>
            </a:r>
            <a:r>
              <a:rPr lang="en-US" altLang="zh-CN" sz="2000" dirty="0" smtClean="0">
                <a:latin typeface="+mn-ea"/>
                <a:ea typeface="+mn-ea"/>
              </a:rPr>
              <a:t>&gt; insert into temp2 values(62,'a');</a:t>
            </a:r>
          </a:p>
          <a:p>
            <a:pPr algn="l"/>
            <a:endParaRPr lang="en-US" altLang="zh-CN" sz="2000" dirty="0" smtClean="0">
              <a:latin typeface="+mn-ea"/>
              <a:ea typeface="+mn-ea"/>
            </a:endParaRPr>
          </a:p>
          <a:p>
            <a:pPr algn="l"/>
            <a:r>
              <a:rPr lang="zh-CN" altLang="en-US" sz="2000" dirty="0" smtClean="0">
                <a:latin typeface="+mn-ea"/>
                <a:ea typeface="+mn-ea"/>
              </a:rPr>
              <a:t>当</a:t>
            </a:r>
            <a:r>
              <a:rPr lang="en-US" altLang="zh-CN" sz="2000" dirty="0" smtClean="0">
                <a:latin typeface="+mn-ea"/>
                <a:ea typeface="+mn-ea"/>
              </a:rPr>
              <a:t>master1</a:t>
            </a:r>
            <a:r>
              <a:rPr lang="zh-CN" altLang="en-US" sz="2000" dirty="0" smtClean="0">
                <a:latin typeface="+mn-ea"/>
                <a:ea typeface="+mn-ea"/>
              </a:rPr>
              <a:t>数据库关闭时，执行结果报错：</a:t>
            </a:r>
            <a:endParaRPr lang="en-US" altLang="zh-CN" sz="2000" dirty="0" smtClean="0">
              <a:latin typeface="+mn-ea"/>
              <a:ea typeface="+mn-ea"/>
            </a:endParaRPr>
          </a:p>
          <a:p>
            <a:pPr algn="l"/>
            <a:r>
              <a:rPr lang="en-US" altLang="zh-CN" sz="2000" dirty="0" err="1" smtClean="0">
                <a:latin typeface="+mn-ea"/>
              </a:rPr>
              <a:t>mysql</a:t>
            </a:r>
            <a:r>
              <a:rPr lang="en-US" altLang="zh-CN" sz="2000" dirty="0" smtClean="0">
                <a:latin typeface="+mn-ea"/>
              </a:rPr>
              <a:t>&gt; insert into temp2 values(63,'a');</a:t>
            </a:r>
          </a:p>
          <a:p>
            <a:pPr algn="l"/>
            <a:r>
              <a:rPr lang="en-US" altLang="zh-CN" sz="2000" dirty="0" smtClean="0">
                <a:latin typeface="+mn-ea"/>
                <a:ea typeface="+mn-ea"/>
              </a:rPr>
              <a:t>ERROR 1184 (HY000): Connection refused</a:t>
            </a:r>
          </a:p>
          <a:p>
            <a:pPr algn="l"/>
            <a:r>
              <a:rPr lang="en-US" altLang="zh-CN" sz="2000" dirty="0" err="1" smtClean="0">
                <a:latin typeface="+mn-ea"/>
                <a:ea typeface="+mn-ea"/>
              </a:rPr>
              <a:t>mysql</a:t>
            </a:r>
            <a:r>
              <a:rPr lang="en-US" altLang="zh-CN" sz="2000" dirty="0" smtClean="0">
                <a:latin typeface="+mn-ea"/>
                <a:ea typeface="+mn-ea"/>
              </a:rPr>
              <a:t>&gt; insert into temp2 values(64,'a');</a:t>
            </a:r>
          </a:p>
          <a:p>
            <a:pPr algn="l"/>
            <a:r>
              <a:rPr lang="en-US" altLang="zh-CN" sz="2000" dirty="0" smtClean="0">
                <a:latin typeface="+mn-ea"/>
                <a:ea typeface="+mn-ea"/>
              </a:rPr>
              <a:t>ERROR 1184 (HY000): Connection refused</a:t>
            </a:r>
          </a:p>
          <a:p>
            <a:pPr marL="342900" indent="-342900" algn="l">
              <a:buFont typeface="Arial" panose="020B0604020202020204" pitchFamily="34" charset="0"/>
              <a:buChar char="•"/>
            </a:pPr>
            <a:r>
              <a:rPr lang="zh-CN" altLang="en-US" sz="2000" dirty="0" smtClean="0">
                <a:latin typeface="+mn-ea"/>
                <a:ea typeface="+mn-ea"/>
              </a:rPr>
              <a:t>当</a:t>
            </a:r>
            <a:r>
              <a:rPr lang="en-US" altLang="zh-CN" sz="2000" dirty="0" err="1" smtClean="0">
                <a:latin typeface="+mn-ea"/>
                <a:ea typeface="+mn-ea"/>
              </a:rPr>
              <a:t>switchType</a:t>
            </a:r>
            <a:r>
              <a:rPr lang="en-US" altLang="zh-CN" sz="2000" dirty="0" smtClean="0">
                <a:latin typeface="+mn-ea"/>
                <a:ea typeface="+mn-ea"/>
              </a:rPr>
              <a:t>=1</a:t>
            </a:r>
            <a:r>
              <a:rPr lang="zh-CN" altLang="en-US" sz="2000" dirty="0" smtClean="0">
                <a:latin typeface="+mn-ea"/>
                <a:ea typeface="+mn-ea"/>
              </a:rPr>
              <a:t>时</a:t>
            </a:r>
            <a:endParaRPr lang="en-US" altLang="zh-CN" sz="2000" dirty="0" smtClean="0">
              <a:latin typeface="+mn-ea"/>
              <a:ea typeface="+mn-ea"/>
            </a:endParaRPr>
          </a:p>
          <a:p>
            <a:pPr algn="l"/>
            <a:r>
              <a:rPr lang="zh-CN" altLang="en-US" sz="2000" dirty="0" smtClean="0">
                <a:latin typeface="+mn-ea"/>
                <a:ea typeface="+mn-ea"/>
              </a:rPr>
              <a:t>当</a:t>
            </a:r>
            <a:r>
              <a:rPr lang="en-US" altLang="zh-CN" sz="2000" dirty="0" smtClean="0">
                <a:latin typeface="+mn-ea"/>
                <a:ea typeface="+mn-ea"/>
              </a:rPr>
              <a:t>master1</a:t>
            </a:r>
            <a:r>
              <a:rPr lang="zh-CN" altLang="en-US" sz="2000" dirty="0" smtClean="0">
                <a:latin typeface="+mn-ea"/>
                <a:ea typeface="+mn-ea"/>
              </a:rPr>
              <a:t>数据库关闭时，数据依然能插入到</a:t>
            </a:r>
            <a:r>
              <a:rPr lang="en-US" altLang="zh-CN" sz="2000" dirty="0" smtClean="0">
                <a:latin typeface="+mn-ea"/>
                <a:ea typeface="+mn-ea"/>
              </a:rPr>
              <a:t>slave1</a:t>
            </a:r>
            <a:r>
              <a:rPr lang="zh-CN" altLang="en-US" sz="2000" dirty="0" smtClean="0">
                <a:latin typeface="+mn-ea"/>
                <a:ea typeface="+mn-ea"/>
              </a:rPr>
              <a:t>里</a:t>
            </a:r>
            <a:endParaRPr lang="en-US" altLang="zh-CN" sz="2000" dirty="0" smtClean="0">
              <a:latin typeface="+mn-ea"/>
              <a:ea typeface="+mn-ea"/>
            </a:endParaRPr>
          </a:p>
          <a:p>
            <a:pPr algn="l"/>
            <a:endParaRPr lang="en-US" altLang="zh-CN" sz="2000" dirty="0" smtClean="0">
              <a:latin typeface="+mn-ea"/>
              <a:ea typeface="+mn-ea"/>
            </a:endParaRPr>
          </a:p>
          <a:p>
            <a:pPr algn="l"/>
            <a:endParaRPr lang="en-US" altLang="zh-CN" sz="2000" dirty="0" smtClean="0">
              <a:latin typeface="+mn-ea"/>
              <a:ea typeface="+mn-ea"/>
            </a:endParaRPr>
          </a:p>
          <a:p>
            <a:pPr algn="l"/>
            <a:r>
              <a:rPr lang="en-US" altLang="zh-CN" sz="2400" dirty="0" smtClean="0">
                <a:latin typeface="+mn-ea"/>
                <a:ea typeface="+mn-ea"/>
              </a:rPr>
              <a:t>&lt;?xml version="1.0"?&gt;</a:t>
            </a:r>
          </a:p>
          <a:p>
            <a:pPr algn="l"/>
            <a:r>
              <a:rPr lang="en-US" altLang="zh-CN" sz="2400" dirty="0" smtClean="0">
                <a:latin typeface="+mn-ea"/>
                <a:ea typeface="+mn-ea"/>
              </a:rPr>
              <a:t>&lt;!DOCTYPE </a:t>
            </a:r>
            <a:r>
              <a:rPr lang="en-US" altLang="zh-CN" sz="2400" dirty="0" err="1" smtClean="0">
                <a:latin typeface="+mn-ea"/>
                <a:ea typeface="+mn-ea"/>
              </a:rPr>
              <a:t>mycat:schema</a:t>
            </a:r>
            <a:r>
              <a:rPr lang="en-US" altLang="zh-CN" sz="2400" dirty="0" smtClean="0">
                <a:latin typeface="+mn-ea"/>
                <a:ea typeface="+mn-ea"/>
              </a:rPr>
              <a:t> SYSTEM "schema.dtd"&gt;</a:t>
            </a:r>
          </a:p>
          <a:p>
            <a:pPr algn="l"/>
            <a:r>
              <a:rPr lang="en-US" altLang="zh-CN" sz="2400" dirty="0" smtClean="0">
                <a:latin typeface="+mn-ea"/>
                <a:ea typeface="+mn-ea"/>
              </a:rPr>
              <a:t>&lt;</a:t>
            </a:r>
            <a:r>
              <a:rPr lang="en-US" altLang="zh-CN" sz="2400" dirty="0" err="1" smtClean="0">
                <a:latin typeface="+mn-ea"/>
                <a:ea typeface="+mn-ea"/>
              </a:rPr>
              <a:t>mycat:schema</a:t>
            </a:r>
            <a:r>
              <a:rPr lang="en-US" altLang="zh-CN" sz="2400" dirty="0" smtClean="0">
                <a:latin typeface="+mn-ea"/>
                <a:ea typeface="+mn-ea"/>
              </a:rPr>
              <a:t> </a:t>
            </a:r>
            <a:r>
              <a:rPr lang="en-US" altLang="zh-CN" sz="2400" dirty="0" err="1" smtClean="0">
                <a:latin typeface="+mn-ea"/>
                <a:ea typeface="+mn-ea"/>
              </a:rPr>
              <a:t>xmlns:mycat</a:t>
            </a:r>
            <a:r>
              <a:rPr lang="en-US" altLang="zh-CN" sz="2400" dirty="0" smtClean="0">
                <a:latin typeface="+mn-ea"/>
                <a:ea typeface="+mn-ea"/>
              </a:rPr>
              <a:t>="http://io.mycat/"&gt;</a:t>
            </a:r>
          </a:p>
          <a:p>
            <a:pPr algn="l"/>
            <a:r>
              <a:rPr lang="en-US" altLang="zh-CN" sz="2400" dirty="0" smtClean="0">
                <a:latin typeface="+mn-ea"/>
                <a:ea typeface="+mn-ea"/>
              </a:rPr>
              <a:t>&lt;schema name="TESTDB" </a:t>
            </a:r>
            <a:r>
              <a:rPr lang="en-US" altLang="zh-CN" sz="2400" dirty="0" err="1" smtClean="0">
                <a:latin typeface="+mn-ea"/>
                <a:ea typeface="+mn-ea"/>
              </a:rPr>
              <a:t>checkSQLschema</a:t>
            </a:r>
            <a:r>
              <a:rPr lang="en-US" altLang="zh-CN" sz="2400" dirty="0" smtClean="0">
                <a:latin typeface="+mn-ea"/>
                <a:ea typeface="+mn-ea"/>
              </a:rPr>
              <a:t>="true" </a:t>
            </a:r>
            <a:r>
              <a:rPr lang="en-US" altLang="zh-CN" sz="2400" dirty="0" err="1" smtClean="0">
                <a:latin typeface="+mn-ea"/>
                <a:ea typeface="+mn-ea"/>
              </a:rPr>
              <a:t>sqlMaxLimit</a:t>
            </a:r>
            <a:r>
              <a:rPr lang="en-US" altLang="zh-CN" sz="2400" dirty="0" smtClean="0">
                <a:latin typeface="+mn-ea"/>
                <a:ea typeface="+mn-ea"/>
              </a:rPr>
              <a:t>="100" </a:t>
            </a:r>
            <a:r>
              <a:rPr lang="en-US" altLang="zh-CN" sz="2400" dirty="0" err="1" smtClean="0">
                <a:latin typeface="+mn-ea"/>
                <a:ea typeface="+mn-ea"/>
              </a:rPr>
              <a:t>dataNode</a:t>
            </a:r>
            <a:r>
              <a:rPr lang="en-US" altLang="zh-CN" sz="2400" dirty="0" smtClean="0">
                <a:latin typeface="+mn-ea"/>
                <a:ea typeface="+mn-ea"/>
              </a:rPr>
              <a:t>="dn1"&gt;</a:t>
            </a:r>
          </a:p>
          <a:p>
            <a:pPr algn="l"/>
            <a:r>
              <a:rPr lang="en-US" altLang="zh-CN" sz="2400" dirty="0" smtClean="0">
                <a:latin typeface="+mn-ea"/>
                <a:ea typeface="+mn-ea"/>
              </a:rPr>
              <a:t>&lt;/schema&gt;</a:t>
            </a:r>
          </a:p>
          <a:p>
            <a:pPr algn="l"/>
            <a:r>
              <a:rPr lang="en-US" altLang="zh-CN" sz="2400" dirty="0" smtClean="0">
                <a:latin typeface="+mn-ea"/>
                <a:ea typeface="+mn-ea"/>
              </a:rPr>
              <a:t>&lt;</a:t>
            </a:r>
            <a:r>
              <a:rPr lang="en-US" altLang="zh-CN" sz="2400" dirty="0" err="1" smtClean="0">
                <a:latin typeface="+mn-ea"/>
                <a:ea typeface="+mn-ea"/>
              </a:rPr>
              <a:t>dataNode</a:t>
            </a:r>
            <a:r>
              <a:rPr lang="en-US" altLang="zh-CN" sz="2400" dirty="0" smtClean="0">
                <a:latin typeface="+mn-ea"/>
                <a:ea typeface="+mn-ea"/>
              </a:rPr>
              <a:t> name="dn1" </a:t>
            </a:r>
            <a:r>
              <a:rPr lang="en-US" altLang="zh-CN" sz="2400" dirty="0" err="1" smtClean="0">
                <a:latin typeface="+mn-ea"/>
                <a:ea typeface="+mn-ea"/>
              </a:rPr>
              <a:t>dataHost</a:t>
            </a:r>
            <a:r>
              <a:rPr lang="en-US" altLang="zh-CN" sz="2400" dirty="0" smtClean="0">
                <a:latin typeface="+mn-ea"/>
                <a:ea typeface="+mn-ea"/>
              </a:rPr>
              <a:t>="node1" database="test" /&gt;</a:t>
            </a:r>
          </a:p>
          <a:p>
            <a:pPr algn="l"/>
            <a:r>
              <a:rPr lang="en-US" altLang="zh-CN" sz="2400" dirty="0" smtClean="0">
                <a:latin typeface="+mn-ea"/>
                <a:ea typeface="+mn-ea"/>
              </a:rPr>
              <a:t>&lt;</a:t>
            </a:r>
            <a:r>
              <a:rPr lang="en-US" altLang="zh-CN" sz="2400" dirty="0" err="1" smtClean="0">
                <a:latin typeface="+mn-ea"/>
                <a:ea typeface="+mn-ea"/>
              </a:rPr>
              <a:t>dataHost</a:t>
            </a:r>
            <a:r>
              <a:rPr lang="en-US" altLang="zh-CN" sz="2400" dirty="0" smtClean="0">
                <a:latin typeface="+mn-ea"/>
                <a:ea typeface="+mn-ea"/>
              </a:rPr>
              <a:t> name="node1" </a:t>
            </a:r>
            <a:r>
              <a:rPr lang="en-US" altLang="zh-CN" sz="2400" dirty="0" err="1" smtClean="0">
                <a:latin typeface="+mn-ea"/>
                <a:ea typeface="+mn-ea"/>
              </a:rPr>
              <a:t>maxCon</a:t>
            </a:r>
            <a:r>
              <a:rPr lang="en-US" altLang="zh-CN" sz="2400" dirty="0" smtClean="0">
                <a:latin typeface="+mn-ea"/>
                <a:ea typeface="+mn-ea"/>
              </a:rPr>
              <a:t>="10" </a:t>
            </a:r>
            <a:r>
              <a:rPr lang="en-US" altLang="zh-CN" sz="2400" dirty="0" err="1" smtClean="0">
                <a:latin typeface="+mn-ea"/>
                <a:ea typeface="+mn-ea"/>
              </a:rPr>
              <a:t>minCon</a:t>
            </a:r>
            <a:r>
              <a:rPr lang="en-US" altLang="zh-CN" sz="2400" dirty="0" smtClean="0">
                <a:latin typeface="+mn-ea"/>
                <a:ea typeface="+mn-ea"/>
              </a:rPr>
              <a:t>="5" balance="1"  </a:t>
            </a:r>
            <a:r>
              <a:rPr lang="en-US" altLang="zh-CN" sz="2400" dirty="0" err="1" smtClean="0">
                <a:latin typeface="+mn-ea"/>
                <a:ea typeface="+mn-ea"/>
              </a:rPr>
              <a:t>writeType</a:t>
            </a:r>
            <a:r>
              <a:rPr lang="en-US" altLang="zh-CN" sz="2400" dirty="0" smtClean="0">
                <a:latin typeface="+mn-ea"/>
                <a:ea typeface="+mn-ea"/>
              </a:rPr>
              <a:t>="0" </a:t>
            </a:r>
            <a:r>
              <a:rPr lang="en-US" altLang="zh-CN" sz="2400" dirty="0" err="1" smtClean="0">
                <a:latin typeface="+mn-ea"/>
                <a:ea typeface="+mn-ea"/>
              </a:rPr>
              <a:t>dbType</a:t>
            </a:r>
            <a:r>
              <a:rPr lang="en-US" altLang="zh-CN" sz="2400" dirty="0" smtClean="0">
                <a:latin typeface="+mn-ea"/>
                <a:ea typeface="+mn-ea"/>
              </a:rPr>
              <a:t>="</a:t>
            </a:r>
            <a:r>
              <a:rPr lang="en-US" altLang="zh-CN" sz="2400" dirty="0" err="1" smtClean="0">
                <a:latin typeface="+mn-ea"/>
                <a:ea typeface="+mn-ea"/>
              </a:rPr>
              <a:t>mysql</a:t>
            </a:r>
            <a:r>
              <a:rPr lang="en-US" altLang="zh-CN" sz="2400" dirty="0" smtClean="0">
                <a:latin typeface="+mn-ea"/>
                <a:ea typeface="+mn-ea"/>
              </a:rPr>
              <a:t>" </a:t>
            </a:r>
            <a:r>
              <a:rPr lang="en-US" altLang="zh-CN" sz="2400" dirty="0" err="1" smtClean="0">
                <a:latin typeface="+mn-ea"/>
                <a:ea typeface="+mn-ea"/>
              </a:rPr>
              <a:t>dbDriver</a:t>
            </a:r>
            <a:r>
              <a:rPr lang="en-US" altLang="zh-CN" sz="2400" dirty="0" smtClean="0">
                <a:latin typeface="+mn-ea"/>
                <a:ea typeface="+mn-ea"/>
              </a:rPr>
              <a:t>="native" </a:t>
            </a:r>
            <a:r>
              <a:rPr lang="en-US" altLang="zh-CN" sz="2400" dirty="0" err="1" smtClean="0">
                <a:latin typeface="+mn-ea"/>
                <a:ea typeface="+mn-ea"/>
              </a:rPr>
              <a:t>switchType</a:t>
            </a:r>
            <a:r>
              <a:rPr lang="en-US" altLang="zh-CN" sz="2400" dirty="0" smtClean="0">
                <a:latin typeface="+mn-ea"/>
                <a:ea typeface="+mn-ea"/>
              </a:rPr>
              <a:t>="1"&gt; </a:t>
            </a:r>
          </a:p>
          <a:p>
            <a:pPr algn="l"/>
            <a:r>
              <a:rPr lang="en-US" altLang="zh-CN" sz="2400" dirty="0" smtClean="0">
                <a:latin typeface="+mn-ea"/>
                <a:ea typeface="+mn-ea"/>
              </a:rPr>
              <a:t>        &lt;heartbeat&gt;select user()&lt;/heartbeat&gt;</a:t>
            </a:r>
          </a:p>
          <a:p>
            <a:pPr algn="l"/>
            <a:r>
              <a:rPr lang="en-US" altLang="zh-CN" sz="2400" dirty="0" smtClean="0">
                <a:latin typeface="+mn-ea"/>
                <a:ea typeface="+mn-ea"/>
              </a:rPr>
              <a:t>        &lt;</a:t>
            </a:r>
            <a:r>
              <a:rPr lang="en-US" altLang="zh-CN" sz="2400" dirty="0" err="1" smtClean="0">
                <a:latin typeface="+mn-ea"/>
                <a:ea typeface="+mn-ea"/>
              </a:rPr>
              <a:t>writeHost</a:t>
            </a:r>
            <a:r>
              <a:rPr lang="en-US" altLang="zh-CN" sz="2400" dirty="0" smtClean="0">
                <a:latin typeface="+mn-ea"/>
                <a:ea typeface="+mn-ea"/>
              </a:rPr>
              <a:t> host="master1" </a:t>
            </a:r>
            <a:r>
              <a:rPr lang="en-US" altLang="zh-CN" sz="2400" dirty="0" err="1" smtClean="0">
                <a:latin typeface="+mn-ea"/>
                <a:ea typeface="+mn-ea"/>
              </a:rPr>
              <a:t>url</a:t>
            </a:r>
            <a:r>
              <a:rPr lang="en-US" altLang="zh-CN" sz="2400" dirty="0" smtClean="0">
                <a:latin typeface="+mn-ea"/>
                <a:ea typeface="+mn-ea"/>
              </a:rPr>
              <a:t>="192.168.237.128:3308" user="root" password="</a:t>
            </a:r>
            <a:r>
              <a:rPr lang="en-US" altLang="zh-CN" sz="2400" dirty="0" err="1" smtClean="0">
                <a:latin typeface="+mn-ea"/>
                <a:ea typeface="+mn-ea"/>
              </a:rPr>
              <a:t>mysql</a:t>
            </a:r>
            <a:r>
              <a:rPr lang="en-US" altLang="zh-CN" sz="2400" dirty="0" smtClean="0">
                <a:latin typeface="+mn-ea"/>
                <a:ea typeface="+mn-ea"/>
              </a:rPr>
              <a:t>"&gt;</a:t>
            </a:r>
          </a:p>
          <a:p>
            <a:pPr algn="l"/>
            <a:r>
              <a:rPr lang="en-US" altLang="zh-CN" sz="2400" dirty="0" smtClean="0">
                <a:latin typeface="+mn-ea"/>
                <a:ea typeface="+mn-ea"/>
              </a:rPr>
              <a:t>        &lt;</a:t>
            </a:r>
            <a:r>
              <a:rPr lang="en-US" altLang="zh-CN" sz="2400" dirty="0" err="1" smtClean="0">
                <a:latin typeface="+mn-ea"/>
                <a:ea typeface="+mn-ea"/>
              </a:rPr>
              <a:t>readHost</a:t>
            </a:r>
            <a:r>
              <a:rPr lang="en-US" altLang="zh-CN" sz="2400" dirty="0" smtClean="0">
                <a:latin typeface="+mn-ea"/>
                <a:ea typeface="+mn-ea"/>
              </a:rPr>
              <a:t> host="salve1" </a:t>
            </a:r>
            <a:r>
              <a:rPr lang="en-US" altLang="zh-CN" sz="2400" dirty="0" err="1" smtClean="0">
                <a:latin typeface="+mn-ea"/>
                <a:ea typeface="+mn-ea"/>
              </a:rPr>
              <a:t>url</a:t>
            </a:r>
            <a:r>
              <a:rPr lang="en-US" altLang="zh-CN" sz="2400" dirty="0" smtClean="0">
                <a:latin typeface="+mn-ea"/>
                <a:ea typeface="+mn-ea"/>
              </a:rPr>
              <a:t>="192.168.237.130:3308" user="root" password="</a:t>
            </a:r>
            <a:r>
              <a:rPr lang="en-US" altLang="zh-CN" sz="2400" dirty="0" err="1" smtClean="0">
                <a:latin typeface="+mn-ea"/>
                <a:ea typeface="+mn-ea"/>
              </a:rPr>
              <a:t>mysql</a:t>
            </a:r>
            <a:r>
              <a:rPr lang="en-US" altLang="zh-CN" sz="2400" dirty="0" smtClean="0">
                <a:latin typeface="+mn-ea"/>
                <a:ea typeface="+mn-ea"/>
              </a:rPr>
              <a:t>" /&gt;</a:t>
            </a:r>
          </a:p>
          <a:p>
            <a:pPr algn="l"/>
            <a:r>
              <a:rPr lang="en-US" altLang="zh-CN" sz="2400" dirty="0" smtClean="0">
                <a:latin typeface="+mn-ea"/>
                <a:ea typeface="+mn-ea"/>
              </a:rPr>
              <a:t>        &lt;/</a:t>
            </a:r>
            <a:r>
              <a:rPr lang="en-US" altLang="zh-CN" sz="2400" dirty="0" err="1" smtClean="0">
                <a:latin typeface="+mn-ea"/>
                <a:ea typeface="+mn-ea"/>
              </a:rPr>
              <a:t>writeHost</a:t>
            </a:r>
            <a:r>
              <a:rPr lang="en-US" altLang="zh-CN" sz="2400" dirty="0" smtClean="0">
                <a:latin typeface="+mn-ea"/>
                <a:ea typeface="+mn-ea"/>
              </a:rPr>
              <a:t>&gt;</a:t>
            </a:r>
          </a:p>
          <a:p>
            <a:pPr algn="l"/>
            <a:r>
              <a:rPr lang="en-US" altLang="zh-CN" sz="2400" dirty="0" smtClean="0">
                <a:latin typeface="+mn-ea"/>
                <a:ea typeface="+mn-ea"/>
              </a:rPr>
              <a:t>&lt;/</a:t>
            </a:r>
            <a:r>
              <a:rPr lang="en-US" altLang="zh-CN" sz="2400" dirty="0" err="1" smtClean="0">
                <a:latin typeface="+mn-ea"/>
                <a:ea typeface="+mn-ea"/>
              </a:rPr>
              <a:t>dataHost</a:t>
            </a:r>
            <a:r>
              <a:rPr lang="en-US" altLang="zh-CN" sz="2400" dirty="0" smtClean="0">
                <a:latin typeface="+mn-ea"/>
                <a:ea typeface="+mn-ea"/>
              </a:rPr>
              <a:t>&gt;</a:t>
            </a:r>
          </a:p>
          <a:p>
            <a:pPr algn="l"/>
            <a:r>
              <a:rPr lang="en-US" altLang="zh-CN" sz="2400" dirty="0" smtClean="0">
                <a:latin typeface="+mn-ea"/>
                <a:ea typeface="+mn-ea"/>
              </a:rPr>
              <a:t>&lt;/</a:t>
            </a:r>
            <a:r>
              <a:rPr lang="en-US" altLang="zh-CN" sz="2400" dirty="0" err="1" smtClean="0">
                <a:latin typeface="+mn-ea"/>
                <a:ea typeface="+mn-ea"/>
              </a:rPr>
              <a:t>mycat:schema</a:t>
            </a:r>
            <a:r>
              <a:rPr lang="en-US" altLang="zh-CN" sz="2400" dirty="0" smtClean="0">
                <a:latin typeface="+mn-ea"/>
                <a:ea typeface="+mn-ea"/>
              </a:rPr>
              <a:t>&gt;</a:t>
            </a:r>
          </a:p>
          <a:p>
            <a:pPr algn="l"/>
            <a:endParaRPr lang="en-US" altLang="zh-CN" sz="2400" dirty="0" smtClean="0">
              <a:latin typeface="+mn-ea"/>
              <a:ea typeface="+mn-ea"/>
            </a:endParaRPr>
          </a:p>
          <a:p>
            <a:pPr marL="342900" indent="-342900" algn="l">
              <a:buFont typeface="Arial" panose="020B0604020202020204" pitchFamily="34" charset="0"/>
              <a:buChar char="•"/>
            </a:pPr>
            <a:r>
              <a:rPr lang="zh-CN" altLang="en-US" sz="2400" dirty="0" smtClean="0">
                <a:latin typeface="+mn-ea"/>
                <a:ea typeface="+mn-ea"/>
              </a:rPr>
              <a:t>当</a:t>
            </a:r>
            <a:r>
              <a:rPr lang="en-US" altLang="zh-CN" sz="2400" dirty="0" err="1" smtClean="0">
                <a:latin typeface="+mn-ea"/>
                <a:ea typeface="+mn-ea"/>
              </a:rPr>
              <a:t>switchtype</a:t>
            </a:r>
            <a:r>
              <a:rPr lang="en-US" altLang="zh-CN" sz="2400" dirty="0" smtClean="0">
                <a:latin typeface="+mn-ea"/>
                <a:ea typeface="+mn-ea"/>
              </a:rPr>
              <a:t>=1</a:t>
            </a:r>
            <a:r>
              <a:rPr lang="zh-CN" altLang="en-US" sz="2400" dirty="0" smtClean="0">
                <a:latin typeface="+mn-ea"/>
                <a:ea typeface="+mn-ea"/>
              </a:rPr>
              <a:t>时，由于没有第二个</a:t>
            </a:r>
            <a:r>
              <a:rPr lang="en-US" altLang="zh-CN" sz="2400" dirty="0" err="1" smtClean="0">
                <a:latin typeface="+mn-ea"/>
                <a:ea typeface="+mn-ea"/>
              </a:rPr>
              <a:t>writehost</a:t>
            </a:r>
            <a:r>
              <a:rPr lang="zh-CN" altLang="en-US" sz="2400" dirty="0" smtClean="0">
                <a:latin typeface="+mn-ea"/>
                <a:ea typeface="+mn-ea"/>
              </a:rPr>
              <a:t>，所以当</a:t>
            </a:r>
            <a:r>
              <a:rPr lang="en-US" altLang="zh-CN" sz="2400" dirty="0" smtClean="0">
                <a:latin typeface="+mn-ea"/>
                <a:ea typeface="+mn-ea"/>
              </a:rPr>
              <a:t>master1</a:t>
            </a:r>
            <a:r>
              <a:rPr lang="zh-CN" altLang="en-US" sz="2400" dirty="0" smtClean="0">
                <a:latin typeface="+mn-ea"/>
                <a:ea typeface="+mn-ea"/>
              </a:rPr>
              <a:t>崩溃时，读写都不成功</a:t>
            </a:r>
            <a:endParaRPr lang="en-US" altLang="zh-CN" sz="2400" dirty="0" smtClean="0">
              <a:latin typeface="+mn-ea"/>
              <a:ea typeface="+mn-ea"/>
            </a:endParaRPr>
          </a:p>
          <a:p>
            <a:pPr algn="l"/>
            <a:r>
              <a:rPr lang="en-US" altLang="zh-CN" sz="2400" dirty="0" err="1" smtClean="0">
                <a:latin typeface="+mn-ea"/>
                <a:ea typeface="+mn-ea"/>
              </a:rPr>
              <a:t>mysql</a:t>
            </a:r>
            <a:r>
              <a:rPr lang="en-US" altLang="zh-CN" sz="2400" dirty="0" smtClean="0">
                <a:latin typeface="+mn-ea"/>
                <a:ea typeface="+mn-ea"/>
              </a:rPr>
              <a:t>&gt; insert into temp2 values(3,'c');</a:t>
            </a:r>
          </a:p>
          <a:p>
            <a:pPr algn="l"/>
            <a:r>
              <a:rPr lang="en-US" altLang="zh-CN" sz="2400" dirty="0" smtClean="0">
                <a:latin typeface="+mn-ea"/>
                <a:ea typeface="+mn-ea"/>
              </a:rPr>
              <a:t>ERROR 1184 (HY000): Connection refused</a:t>
            </a:r>
          </a:p>
          <a:p>
            <a:pPr algn="l"/>
            <a:r>
              <a:rPr lang="en-US" altLang="zh-CN" sz="2400" dirty="0" err="1" smtClean="0">
                <a:latin typeface="+mn-ea"/>
                <a:ea typeface="+mn-ea"/>
              </a:rPr>
              <a:t>mysql</a:t>
            </a:r>
            <a:r>
              <a:rPr lang="en-US" altLang="zh-CN" sz="2400" dirty="0" smtClean="0">
                <a:latin typeface="+mn-ea"/>
                <a:ea typeface="+mn-ea"/>
              </a:rPr>
              <a:t>&gt; select * from temp2;</a:t>
            </a:r>
          </a:p>
          <a:p>
            <a:pPr algn="l"/>
            <a:r>
              <a:rPr lang="en-US" altLang="zh-CN" sz="2400" dirty="0" smtClean="0">
                <a:latin typeface="+mn-ea"/>
                <a:ea typeface="+mn-ea"/>
              </a:rPr>
              <a:t>ERROR 1184 (HY000): Connection refused</a:t>
            </a:r>
          </a:p>
          <a:p>
            <a:endParaRPr lang="zh-CN" altLang="en-US" dirty="0"/>
          </a:p>
        </p:txBody>
      </p:sp>
    </p:spTree>
    <p:extLst>
      <p:ext uri="{BB962C8B-B14F-4D97-AF65-F5344CB8AC3E}">
        <p14:creationId xmlns:p14="http://schemas.microsoft.com/office/powerpoint/2010/main" val="40979348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pPr marL="342900" indent="-342900" algn="l">
              <a:buFont typeface="Arial" panose="020B0604020202020204" pitchFamily="34" charset="0"/>
              <a:buChar char="•"/>
            </a:pPr>
            <a:r>
              <a:rPr lang="zh-CN" altLang="en-US" sz="2000" dirty="0" smtClean="0">
                <a:latin typeface="+mn-ea"/>
                <a:ea typeface="+mn-ea"/>
              </a:rPr>
              <a:t>当</a:t>
            </a:r>
            <a:r>
              <a:rPr lang="en-US" altLang="zh-CN" sz="2000" dirty="0" smtClean="0">
                <a:latin typeface="+mn-ea"/>
                <a:ea typeface="+mn-ea"/>
              </a:rPr>
              <a:t>master1</a:t>
            </a:r>
            <a:r>
              <a:rPr lang="zh-CN" altLang="en-US" sz="2000" dirty="0" smtClean="0">
                <a:latin typeface="+mn-ea"/>
                <a:ea typeface="+mn-ea"/>
              </a:rPr>
              <a:t>关闭后，查询操作可以执行，但修改操作无法进行</a:t>
            </a:r>
            <a:endParaRPr lang="en-US" altLang="zh-CN" sz="2000" dirty="0" smtClean="0">
              <a:latin typeface="+mn-ea"/>
              <a:ea typeface="+mn-ea"/>
            </a:endParaRPr>
          </a:p>
          <a:p>
            <a:pPr algn="l"/>
            <a:r>
              <a:rPr lang="en-US" altLang="zh-CN" sz="2000" dirty="0" err="1" smtClean="0">
                <a:latin typeface="+mn-ea"/>
                <a:ea typeface="+mn-ea"/>
              </a:rPr>
              <a:t>mysql</a:t>
            </a:r>
            <a:r>
              <a:rPr lang="en-US" altLang="zh-CN" sz="2000" dirty="0" smtClean="0">
                <a:latin typeface="+mn-ea"/>
                <a:ea typeface="+mn-ea"/>
              </a:rPr>
              <a:t>&gt; select * from temp2;</a:t>
            </a:r>
          </a:p>
          <a:p>
            <a:pPr algn="l"/>
            <a:r>
              <a:rPr lang="en-US" altLang="zh-CN" sz="2000" dirty="0" smtClean="0">
                <a:latin typeface="+mn-ea"/>
                <a:ea typeface="+mn-ea"/>
              </a:rPr>
              <a:t>+----+------+</a:t>
            </a:r>
          </a:p>
          <a:p>
            <a:pPr algn="l"/>
            <a:r>
              <a:rPr lang="en-US" altLang="zh-CN" sz="2000" dirty="0" smtClean="0">
                <a:latin typeface="+mn-ea"/>
                <a:ea typeface="+mn-ea"/>
              </a:rPr>
              <a:t>| id | name |</a:t>
            </a:r>
          </a:p>
          <a:p>
            <a:pPr algn="l"/>
            <a:r>
              <a:rPr lang="en-US" altLang="zh-CN" sz="2000" dirty="0" smtClean="0">
                <a:latin typeface="+mn-ea"/>
                <a:ea typeface="+mn-ea"/>
              </a:rPr>
              <a:t>+----+------+</a:t>
            </a:r>
          </a:p>
          <a:p>
            <a:pPr algn="l"/>
            <a:r>
              <a:rPr lang="en-US" altLang="zh-CN" sz="2000" dirty="0" smtClean="0">
                <a:latin typeface="+mn-ea"/>
                <a:ea typeface="+mn-ea"/>
              </a:rPr>
              <a:t>|  2 | b    |</a:t>
            </a:r>
          </a:p>
          <a:p>
            <a:pPr algn="l"/>
            <a:r>
              <a:rPr lang="en-US" altLang="zh-CN" sz="2000" dirty="0" smtClean="0">
                <a:latin typeface="+mn-ea"/>
                <a:ea typeface="+mn-ea"/>
              </a:rPr>
              <a:t>+----+------+</a:t>
            </a:r>
          </a:p>
          <a:p>
            <a:pPr algn="l"/>
            <a:r>
              <a:rPr lang="en-US" altLang="zh-CN" sz="2000" dirty="0" smtClean="0">
                <a:latin typeface="+mn-ea"/>
                <a:ea typeface="+mn-ea"/>
              </a:rPr>
              <a:t>1 row in set (0.00 sec)</a:t>
            </a:r>
          </a:p>
          <a:p>
            <a:pPr algn="l"/>
            <a:endParaRPr lang="en-US" altLang="zh-CN" sz="2000" dirty="0" smtClean="0">
              <a:latin typeface="+mn-ea"/>
              <a:ea typeface="+mn-ea"/>
            </a:endParaRPr>
          </a:p>
          <a:p>
            <a:pPr algn="l"/>
            <a:r>
              <a:rPr lang="en-US" altLang="zh-CN" sz="2000" dirty="0" err="1" smtClean="0">
                <a:latin typeface="+mn-ea"/>
                <a:ea typeface="+mn-ea"/>
              </a:rPr>
              <a:t>mysql</a:t>
            </a:r>
            <a:r>
              <a:rPr lang="en-US" altLang="zh-CN" sz="2000" dirty="0" smtClean="0">
                <a:latin typeface="+mn-ea"/>
                <a:ea typeface="+mn-ea"/>
              </a:rPr>
              <a:t>&gt; insert into temp2 values(3,'c');</a:t>
            </a:r>
          </a:p>
          <a:p>
            <a:pPr algn="l"/>
            <a:r>
              <a:rPr lang="en-US" altLang="zh-CN" sz="2000" dirty="0" smtClean="0">
                <a:latin typeface="+mn-ea"/>
                <a:ea typeface="+mn-ea"/>
              </a:rPr>
              <a:t>ERROR 1184 (HY000): Connection refused</a:t>
            </a:r>
            <a:endParaRPr lang="zh-CN" altLang="en-US" sz="2000" dirty="0" smtClean="0">
              <a:latin typeface="+mn-ea"/>
              <a:ea typeface="+mn-ea"/>
            </a:endParaRPr>
          </a:p>
          <a:p>
            <a:endParaRPr lang="zh-CN" altLang="en-US" dirty="0"/>
          </a:p>
        </p:txBody>
      </p:sp>
    </p:spTree>
    <p:extLst>
      <p:ext uri="{BB962C8B-B14F-4D97-AF65-F5344CB8AC3E}">
        <p14:creationId xmlns:p14="http://schemas.microsoft.com/office/powerpoint/2010/main" val="4168423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6987191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0000" lnSpcReduction="20000"/>
          </a:bodyPr>
          <a:lstStyle/>
          <a:p>
            <a:pPr algn="l"/>
            <a:r>
              <a:rPr lang="zh-CN" altLang="en-US" sz="2000" dirty="0" smtClean="0">
                <a:latin typeface="+mn-ea"/>
                <a:ea typeface="+mn-ea"/>
              </a:rPr>
              <a:t>这个标签嵌套的</a:t>
            </a:r>
            <a:r>
              <a:rPr lang="en-US" altLang="zh-CN" sz="2000" dirty="0" smtClean="0">
                <a:latin typeface="+mn-ea"/>
                <a:ea typeface="+mn-ea"/>
              </a:rPr>
              <a:t>property</a:t>
            </a:r>
            <a:r>
              <a:rPr lang="zh-CN" altLang="en-US" sz="2000" dirty="0" smtClean="0">
                <a:latin typeface="+mn-ea"/>
                <a:ea typeface="+mn-ea"/>
              </a:rPr>
              <a:t>标签则是具体声明的属性值，正如上面的例子。我们可以</a:t>
            </a:r>
            <a:r>
              <a:rPr lang="en-US" altLang="zh-CN" sz="2000" dirty="0" smtClean="0">
                <a:latin typeface="+mn-ea"/>
                <a:ea typeface="+mn-ea"/>
              </a:rPr>
              <a:t>:</a:t>
            </a:r>
          </a:p>
          <a:p>
            <a:pPr marL="342900" indent="-342900" algn="l">
              <a:buFont typeface="Arial" panose="020B0604020202020204" pitchFamily="34" charset="0"/>
              <a:buChar char="•"/>
            </a:pPr>
            <a:r>
              <a:rPr lang="zh-CN" altLang="en-US" sz="2000" dirty="0" smtClean="0">
                <a:latin typeface="+mn-ea"/>
                <a:ea typeface="+mn-ea"/>
              </a:rPr>
              <a:t>修改</a:t>
            </a:r>
            <a:r>
              <a:rPr lang="en-US" altLang="zh-CN" sz="2000" dirty="0" smtClean="0">
                <a:latin typeface="+mn-ea"/>
                <a:ea typeface="+mn-ea"/>
              </a:rPr>
              <a:t>user</a:t>
            </a:r>
            <a:r>
              <a:rPr lang="zh-CN" altLang="en-US" sz="2000" dirty="0" smtClean="0">
                <a:latin typeface="+mn-ea"/>
                <a:ea typeface="+mn-ea"/>
              </a:rPr>
              <a:t>标签的</a:t>
            </a:r>
            <a:r>
              <a:rPr lang="en-US" altLang="zh-CN" sz="2000" dirty="0" smtClean="0">
                <a:latin typeface="+mn-ea"/>
                <a:ea typeface="+mn-ea"/>
              </a:rPr>
              <a:t>name</a:t>
            </a:r>
            <a:r>
              <a:rPr lang="zh-CN" altLang="en-US" sz="2000" dirty="0" smtClean="0">
                <a:latin typeface="+mn-ea"/>
                <a:ea typeface="+mn-ea"/>
              </a:rPr>
              <a:t>属性来指定用户名；</a:t>
            </a:r>
            <a:endParaRPr lang="en-US" altLang="zh-CN" sz="2000" dirty="0" smtClean="0">
              <a:latin typeface="+mn-ea"/>
              <a:ea typeface="+mn-ea"/>
            </a:endParaRPr>
          </a:p>
          <a:p>
            <a:pPr marL="342900" indent="-342900" algn="l">
              <a:buFont typeface="Arial" panose="020B0604020202020204" pitchFamily="34" charset="0"/>
              <a:buChar char="•"/>
            </a:pPr>
            <a:r>
              <a:rPr lang="zh-CN" altLang="en-US" sz="2000" dirty="0" smtClean="0">
                <a:latin typeface="+mn-ea"/>
                <a:ea typeface="+mn-ea"/>
              </a:rPr>
              <a:t>修改</a:t>
            </a:r>
            <a:r>
              <a:rPr lang="en-US" altLang="zh-CN" sz="2000" dirty="0" smtClean="0">
                <a:latin typeface="+mn-ea"/>
                <a:ea typeface="+mn-ea"/>
              </a:rPr>
              <a:t>password</a:t>
            </a:r>
            <a:r>
              <a:rPr lang="zh-CN" altLang="en-US" sz="2000" dirty="0" smtClean="0">
                <a:latin typeface="+mn-ea"/>
                <a:ea typeface="+mn-ea"/>
              </a:rPr>
              <a:t>内的文本来修改密码；</a:t>
            </a:r>
            <a:endParaRPr lang="en-US" altLang="zh-CN" sz="2000" dirty="0" smtClean="0">
              <a:latin typeface="+mn-ea"/>
              <a:ea typeface="+mn-ea"/>
            </a:endParaRPr>
          </a:p>
          <a:p>
            <a:pPr marL="342900" indent="-342900" algn="l">
              <a:buFont typeface="Arial" panose="020B0604020202020204" pitchFamily="34" charset="0"/>
              <a:buChar char="•"/>
            </a:pPr>
            <a:r>
              <a:rPr lang="zh-CN" altLang="en-US" sz="2000" dirty="0" smtClean="0">
                <a:latin typeface="+mn-ea"/>
                <a:ea typeface="+mn-ea"/>
              </a:rPr>
              <a:t>修改</a:t>
            </a:r>
            <a:r>
              <a:rPr lang="en-US" altLang="zh-CN" sz="2000" dirty="0" err="1" smtClean="0">
                <a:latin typeface="+mn-ea"/>
                <a:ea typeface="+mn-ea"/>
              </a:rPr>
              <a:t>readOnly</a:t>
            </a:r>
            <a:r>
              <a:rPr lang="zh-CN" altLang="en-US" sz="2000" dirty="0" smtClean="0">
                <a:latin typeface="+mn-ea"/>
                <a:ea typeface="+mn-ea"/>
              </a:rPr>
              <a:t>为</a:t>
            </a:r>
            <a:r>
              <a:rPr lang="en-US" altLang="zh-CN" sz="2000" dirty="0" smtClean="0">
                <a:latin typeface="+mn-ea"/>
                <a:ea typeface="+mn-ea"/>
              </a:rPr>
              <a:t>true </a:t>
            </a:r>
            <a:r>
              <a:rPr lang="zh-CN" altLang="en-US" sz="2000" dirty="0" smtClean="0">
                <a:latin typeface="+mn-ea"/>
                <a:ea typeface="+mn-ea"/>
              </a:rPr>
              <a:t>或</a:t>
            </a:r>
            <a:r>
              <a:rPr lang="en-US" altLang="zh-CN" sz="2000" dirty="0" smtClean="0">
                <a:latin typeface="+mn-ea"/>
                <a:ea typeface="+mn-ea"/>
              </a:rPr>
              <a:t>false</a:t>
            </a:r>
            <a:r>
              <a:rPr lang="zh-CN" altLang="en-US" sz="2000" dirty="0" smtClean="0">
                <a:latin typeface="+mn-ea"/>
                <a:ea typeface="+mn-ea"/>
              </a:rPr>
              <a:t>来限制用户是否只是可读的；</a:t>
            </a:r>
            <a:endParaRPr lang="en-US" altLang="zh-CN" sz="2000" dirty="0" smtClean="0">
              <a:latin typeface="+mn-ea"/>
              <a:ea typeface="+mn-ea"/>
            </a:endParaRPr>
          </a:p>
          <a:p>
            <a:pPr marL="342900" indent="-342900" algn="l">
              <a:buFont typeface="Arial" panose="020B0604020202020204" pitchFamily="34" charset="0"/>
              <a:buChar char="•"/>
            </a:pPr>
            <a:r>
              <a:rPr lang="zh-CN" altLang="en-US" sz="2000" dirty="0" smtClean="0">
                <a:latin typeface="+mn-ea"/>
                <a:ea typeface="+mn-ea"/>
              </a:rPr>
              <a:t>修改</a:t>
            </a:r>
            <a:r>
              <a:rPr lang="en-US" altLang="zh-CN" sz="2000" dirty="0" smtClean="0">
                <a:latin typeface="+mn-ea"/>
                <a:ea typeface="+mn-ea"/>
              </a:rPr>
              <a:t>schemas</a:t>
            </a:r>
            <a:r>
              <a:rPr lang="zh-CN" altLang="en-US" sz="2000" dirty="0" smtClean="0">
                <a:latin typeface="+mn-ea"/>
                <a:ea typeface="+mn-ea"/>
              </a:rPr>
              <a:t>内的文本来控制用户可放问的</a:t>
            </a:r>
            <a:r>
              <a:rPr lang="en-US" altLang="zh-CN" sz="2000" dirty="0" smtClean="0">
                <a:latin typeface="+mn-ea"/>
                <a:ea typeface="+mn-ea"/>
              </a:rPr>
              <a:t>schema</a:t>
            </a:r>
            <a:r>
              <a:rPr lang="zh-CN" altLang="en-US" sz="2000" dirty="0" smtClean="0">
                <a:latin typeface="+mn-ea"/>
                <a:ea typeface="+mn-ea"/>
              </a:rPr>
              <a:t>；</a:t>
            </a:r>
            <a:endParaRPr lang="en-US" altLang="zh-CN" sz="2000" dirty="0" smtClean="0">
              <a:latin typeface="+mn-ea"/>
              <a:ea typeface="+mn-ea"/>
            </a:endParaRPr>
          </a:p>
          <a:p>
            <a:pPr marL="342900" indent="-342900" algn="l">
              <a:buFont typeface="Arial" panose="020B0604020202020204" pitchFamily="34" charset="0"/>
              <a:buChar char="•"/>
            </a:pPr>
            <a:r>
              <a:rPr lang="zh-CN" altLang="en-US" sz="2000" dirty="0" smtClean="0">
                <a:latin typeface="+mn-ea"/>
                <a:ea typeface="+mn-ea"/>
              </a:rPr>
              <a:t>修改</a:t>
            </a:r>
            <a:r>
              <a:rPr lang="en-US" altLang="zh-CN" sz="2000" dirty="0" smtClean="0">
                <a:latin typeface="+mn-ea"/>
                <a:ea typeface="+mn-ea"/>
              </a:rPr>
              <a:t>schemas</a:t>
            </a:r>
            <a:r>
              <a:rPr lang="zh-CN" altLang="en-US" sz="2000" dirty="0" smtClean="0">
                <a:latin typeface="+mn-ea"/>
                <a:ea typeface="+mn-ea"/>
              </a:rPr>
              <a:t>内的文本来控制用户可访问的</a:t>
            </a:r>
            <a:r>
              <a:rPr lang="en-US" altLang="zh-CN" sz="2000" dirty="0" smtClean="0">
                <a:latin typeface="+mn-ea"/>
                <a:ea typeface="+mn-ea"/>
              </a:rPr>
              <a:t>schema</a:t>
            </a:r>
            <a:r>
              <a:rPr lang="zh-CN" altLang="en-US" sz="2000" dirty="0" smtClean="0">
                <a:latin typeface="+mn-ea"/>
                <a:ea typeface="+mn-ea"/>
              </a:rPr>
              <a:t>，同时</a:t>
            </a:r>
            <a:r>
              <a:rPr lang="zh-CN" altLang="en-US" sz="2000" dirty="0" smtClean="0">
                <a:solidFill>
                  <a:srgbClr val="FF0000"/>
                </a:solidFill>
                <a:latin typeface="+mn-ea"/>
                <a:ea typeface="+mn-ea"/>
              </a:rPr>
              <a:t>访问多个</a:t>
            </a:r>
            <a:r>
              <a:rPr lang="en-US" altLang="zh-CN" sz="2000" dirty="0" smtClean="0">
                <a:solidFill>
                  <a:srgbClr val="FF0000"/>
                </a:solidFill>
                <a:latin typeface="+mn-ea"/>
                <a:ea typeface="+mn-ea"/>
              </a:rPr>
              <a:t>schema</a:t>
            </a:r>
            <a:r>
              <a:rPr lang="zh-CN" altLang="en-US" sz="2000" dirty="0" smtClean="0">
                <a:solidFill>
                  <a:srgbClr val="FF0000"/>
                </a:solidFill>
                <a:latin typeface="+mn-ea"/>
                <a:ea typeface="+mn-ea"/>
              </a:rPr>
              <a:t>的话使用逗号隔开</a:t>
            </a:r>
            <a:r>
              <a:rPr lang="zh-CN" altLang="en-US" sz="2000" dirty="0" smtClean="0">
                <a:latin typeface="+mn-ea"/>
                <a:ea typeface="+mn-ea"/>
              </a:rPr>
              <a:t>，</a:t>
            </a:r>
            <a:endParaRPr lang="en-US" altLang="zh-CN" sz="2000" dirty="0" smtClean="0">
              <a:latin typeface="+mn-ea"/>
              <a:ea typeface="+mn-ea"/>
            </a:endParaRPr>
          </a:p>
          <a:p>
            <a:pPr algn="l"/>
            <a:r>
              <a:rPr lang="zh-CN" altLang="en-US" sz="2000" dirty="0" smtClean="0">
                <a:latin typeface="+mn-ea"/>
                <a:ea typeface="+mn-ea"/>
              </a:rPr>
              <a:t>例如</a:t>
            </a:r>
            <a:r>
              <a:rPr lang="en-US" altLang="zh-CN" sz="2000" dirty="0" smtClean="0">
                <a:latin typeface="+mn-ea"/>
                <a:ea typeface="+mn-ea"/>
              </a:rPr>
              <a:t>: &lt;property name="schemas"&gt;TESTDB,db1,db2&lt;/property&gt;</a:t>
            </a:r>
          </a:p>
          <a:p>
            <a:pPr algn="l"/>
            <a:endParaRPr lang="en-US" altLang="zh-CN" sz="2000" dirty="0" smtClean="0">
              <a:latin typeface="+mn-ea"/>
              <a:ea typeface="+mn-ea"/>
            </a:endParaRPr>
          </a:p>
          <a:p>
            <a:pPr algn="l"/>
            <a:endParaRPr lang="en-US" altLang="zh-CN" sz="2000" dirty="0" smtClean="0">
              <a:latin typeface="+mn-ea"/>
              <a:ea typeface="+mn-ea"/>
            </a:endParaRPr>
          </a:p>
          <a:p>
            <a:pPr algn="l"/>
            <a:endParaRPr lang="en-US" altLang="zh-CN" sz="2000" dirty="0" smtClean="0">
              <a:latin typeface="+mn-ea"/>
              <a:ea typeface="+mn-ea"/>
            </a:endParaRPr>
          </a:p>
          <a:p>
            <a:pPr algn="l"/>
            <a:r>
              <a:rPr lang="zh-CN" altLang="en-US" sz="2000" dirty="0" smtClean="0">
                <a:latin typeface="+mn-ea"/>
                <a:ea typeface="+mn-ea"/>
              </a:rPr>
              <a:t>目前</a:t>
            </a:r>
            <a:r>
              <a:rPr lang="en-US" altLang="zh-CN" sz="2000" dirty="0" err="1" smtClean="0">
                <a:latin typeface="+mn-ea"/>
                <a:ea typeface="+mn-ea"/>
              </a:rPr>
              <a:t>Mycat</a:t>
            </a:r>
            <a:r>
              <a:rPr lang="zh-CN" altLang="en-US" sz="2000" dirty="0" smtClean="0">
                <a:latin typeface="+mn-ea"/>
                <a:ea typeface="+mn-ea"/>
              </a:rPr>
              <a:t>对于中间件的连接控制并没有做太复杂的控制，目前</a:t>
            </a:r>
            <a:r>
              <a:rPr lang="zh-CN" altLang="en-US" sz="2000" dirty="0" smtClean="0">
                <a:solidFill>
                  <a:srgbClr val="FF0000"/>
                </a:solidFill>
                <a:latin typeface="+mn-ea"/>
                <a:ea typeface="+mn-ea"/>
              </a:rPr>
              <a:t>只做了中间件逻辑库级别的读写权限控制</a:t>
            </a:r>
            <a:r>
              <a:rPr lang="zh-CN" altLang="en-US" sz="2000" dirty="0" smtClean="0">
                <a:latin typeface="+mn-ea"/>
                <a:ea typeface="+mn-ea"/>
              </a:rPr>
              <a:t>。 </a:t>
            </a:r>
          </a:p>
          <a:p>
            <a:pPr algn="l"/>
            <a:r>
              <a:rPr lang="en-US" altLang="zh-CN" sz="2000" dirty="0" smtClean="0">
                <a:latin typeface="+mn-ea"/>
                <a:ea typeface="+mn-ea"/>
              </a:rPr>
              <a:t>&lt;user name="</a:t>
            </a:r>
            <a:r>
              <a:rPr lang="en-US" altLang="zh-CN" sz="2000" dirty="0" err="1" smtClean="0">
                <a:latin typeface="+mn-ea"/>
                <a:ea typeface="+mn-ea"/>
              </a:rPr>
              <a:t>mycat</a:t>
            </a:r>
            <a:r>
              <a:rPr lang="en-US" altLang="zh-CN" sz="2000" dirty="0" smtClean="0">
                <a:latin typeface="+mn-ea"/>
                <a:ea typeface="+mn-ea"/>
              </a:rPr>
              <a:t>"&gt; </a:t>
            </a:r>
          </a:p>
          <a:p>
            <a:pPr algn="l"/>
            <a:r>
              <a:rPr lang="en-US" altLang="zh-CN" sz="2000" dirty="0" smtClean="0">
                <a:latin typeface="+mn-ea"/>
                <a:ea typeface="+mn-ea"/>
              </a:rPr>
              <a:t>&lt;property name="password"&gt;</a:t>
            </a:r>
            <a:r>
              <a:rPr lang="en-US" altLang="zh-CN" sz="2000" dirty="0" err="1" smtClean="0">
                <a:latin typeface="+mn-ea"/>
                <a:ea typeface="+mn-ea"/>
              </a:rPr>
              <a:t>mycat</a:t>
            </a:r>
            <a:r>
              <a:rPr lang="en-US" altLang="zh-CN" sz="2000" dirty="0" smtClean="0">
                <a:latin typeface="+mn-ea"/>
                <a:ea typeface="+mn-ea"/>
              </a:rPr>
              <a:t>&lt;/property&gt; </a:t>
            </a:r>
          </a:p>
          <a:p>
            <a:pPr algn="l"/>
            <a:r>
              <a:rPr lang="en-US" altLang="zh-CN" sz="2000" dirty="0" smtClean="0">
                <a:latin typeface="+mn-ea"/>
                <a:ea typeface="+mn-ea"/>
              </a:rPr>
              <a:t>&lt;property name="schemas"&gt;order&lt;/property&gt; </a:t>
            </a:r>
          </a:p>
          <a:p>
            <a:pPr algn="l"/>
            <a:r>
              <a:rPr lang="en-US" altLang="zh-CN" sz="2000" dirty="0" smtClean="0">
                <a:latin typeface="+mn-ea"/>
                <a:ea typeface="+mn-ea"/>
              </a:rPr>
              <a:t>&lt;property name="</a:t>
            </a:r>
            <a:r>
              <a:rPr lang="en-US" altLang="zh-CN" sz="2000" dirty="0" err="1" smtClean="0">
                <a:latin typeface="+mn-ea"/>
                <a:ea typeface="+mn-ea"/>
              </a:rPr>
              <a:t>readOnly</a:t>
            </a:r>
            <a:r>
              <a:rPr lang="en-US" altLang="zh-CN" sz="2000" dirty="0" smtClean="0">
                <a:latin typeface="+mn-ea"/>
                <a:ea typeface="+mn-ea"/>
              </a:rPr>
              <a:t>"&gt;true&lt;/property&gt; </a:t>
            </a:r>
          </a:p>
          <a:p>
            <a:pPr algn="l"/>
            <a:r>
              <a:rPr lang="en-US" altLang="zh-CN" sz="2000" dirty="0" smtClean="0">
                <a:latin typeface="+mn-ea"/>
                <a:ea typeface="+mn-ea"/>
              </a:rPr>
              <a:t>&lt;/user&gt; </a:t>
            </a:r>
          </a:p>
          <a:p>
            <a:pPr algn="l"/>
            <a:r>
              <a:rPr lang="en-US" altLang="zh-CN" sz="2000" dirty="0" smtClean="0">
                <a:latin typeface="+mn-ea"/>
                <a:ea typeface="+mn-ea"/>
              </a:rPr>
              <a:t>&lt;user name="mycat2"&gt; </a:t>
            </a:r>
          </a:p>
          <a:p>
            <a:pPr algn="l"/>
            <a:r>
              <a:rPr lang="en-US" altLang="zh-CN" sz="2000" dirty="0" smtClean="0">
                <a:latin typeface="+mn-ea"/>
                <a:ea typeface="+mn-ea"/>
              </a:rPr>
              <a:t>&lt;property name="password"&gt;</a:t>
            </a:r>
            <a:r>
              <a:rPr lang="en-US" altLang="zh-CN" sz="2000" dirty="0" err="1" smtClean="0">
                <a:latin typeface="+mn-ea"/>
                <a:ea typeface="+mn-ea"/>
              </a:rPr>
              <a:t>mycat</a:t>
            </a:r>
            <a:r>
              <a:rPr lang="en-US" altLang="zh-CN" sz="2000" dirty="0" smtClean="0">
                <a:latin typeface="+mn-ea"/>
                <a:ea typeface="+mn-ea"/>
              </a:rPr>
              <a:t>&lt;/property&gt; </a:t>
            </a:r>
          </a:p>
          <a:p>
            <a:pPr algn="l"/>
            <a:r>
              <a:rPr lang="en-US" altLang="zh-CN" sz="2000" dirty="0" smtClean="0">
                <a:latin typeface="+mn-ea"/>
                <a:ea typeface="+mn-ea"/>
              </a:rPr>
              <a:t>&lt;property name="schemas"&gt;order&lt;/property&gt;</a:t>
            </a:r>
            <a:endParaRPr lang="zh-CN" altLang="en-US" sz="2000" dirty="0" smtClean="0">
              <a:latin typeface="+mn-ea"/>
              <a:ea typeface="+mn-ea"/>
            </a:endParaRPr>
          </a:p>
          <a:p>
            <a:pPr algn="l"/>
            <a:r>
              <a:rPr lang="en-US" altLang="zh-CN" sz="2000" dirty="0" smtClean="0">
                <a:latin typeface="+mn-ea"/>
                <a:ea typeface="+mn-ea"/>
              </a:rPr>
              <a:t>&lt;/user&gt; </a:t>
            </a:r>
          </a:p>
          <a:p>
            <a:pPr algn="l"/>
            <a:r>
              <a:rPr lang="zh-CN" altLang="en-US" sz="2000" dirty="0" smtClean="0">
                <a:latin typeface="+mn-ea"/>
                <a:ea typeface="+mn-ea"/>
              </a:rPr>
              <a:t>配置说明： 配置中</a:t>
            </a:r>
            <a:r>
              <a:rPr lang="en-US" altLang="zh-CN" sz="2000" dirty="0" smtClean="0">
                <a:latin typeface="+mn-ea"/>
                <a:ea typeface="+mn-ea"/>
              </a:rPr>
              <a:t>name</a:t>
            </a:r>
            <a:r>
              <a:rPr lang="zh-CN" altLang="en-US" sz="2000" dirty="0" smtClean="0">
                <a:latin typeface="+mn-ea"/>
                <a:ea typeface="+mn-ea"/>
              </a:rPr>
              <a:t>是应用连接中间件逻辑库的用户名。 </a:t>
            </a:r>
            <a:r>
              <a:rPr lang="en-US" altLang="zh-CN" sz="2000" dirty="0" err="1" smtClean="0">
                <a:latin typeface="+mn-ea"/>
                <a:ea typeface="+mn-ea"/>
              </a:rPr>
              <a:t>mycat</a:t>
            </a:r>
            <a:r>
              <a:rPr lang="en-US" altLang="zh-CN" sz="2000" dirty="0" smtClean="0">
                <a:latin typeface="+mn-ea"/>
                <a:ea typeface="+mn-ea"/>
              </a:rPr>
              <a:t> </a:t>
            </a:r>
            <a:r>
              <a:rPr lang="zh-CN" altLang="en-US" sz="2000" dirty="0" smtClean="0">
                <a:latin typeface="+mn-ea"/>
                <a:ea typeface="+mn-ea"/>
              </a:rPr>
              <a:t>中</a:t>
            </a:r>
            <a:r>
              <a:rPr lang="en-US" altLang="zh-CN" sz="2000" dirty="0" smtClean="0">
                <a:latin typeface="+mn-ea"/>
                <a:ea typeface="+mn-ea"/>
              </a:rPr>
              <a:t>password</a:t>
            </a:r>
            <a:r>
              <a:rPr lang="zh-CN" altLang="en-US" sz="2000" dirty="0" smtClean="0">
                <a:latin typeface="+mn-ea"/>
                <a:ea typeface="+mn-ea"/>
              </a:rPr>
              <a:t>是应用连接中间件逻辑库的密码。 </a:t>
            </a:r>
            <a:r>
              <a:rPr lang="en-US" altLang="zh-CN" sz="2000" dirty="0" smtClean="0">
                <a:latin typeface="+mn-ea"/>
                <a:ea typeface="+mn-ea"/>
              </a:rPr>
              <a:t>schemas</a:t>
            </a:r>
            <a:r>
              <a:rPr lang="zh-CN" altLang="en-US" sz="2000" dirty="0" smtClean="0">
                <a:latin typeface="+mn-ea"/>
                <a:ea typeface="+mn-ea"/>
              </a:rPr>
              <a:t>是应用当前连接的逻辑库</a:t>
            </a:r>
            <a:r>
              <a:rPr lang="en-US" altLang="zh-CN" sz="2000" dirty="0" smtClean="0">
                <a:latin typeface="+mn-ea"/>
                <a:ea typeface="+mn-ea"/>
              </a:rPr>
              <a:t>,schemas</a:t>
            </a:r>
            <a:r>
              <a:rPr lang="zh-CN" altLang="en-US" sz="2000" dirty="0" smtClean="0">
                <a:latin typeface="+mn-ea"/>
                <a:ea typeface="+mn-ea"/>
              </a:rPr>
              <a:t>中可以配置一个或多个。 </a:t>
            </a:r>
            <a:r>
              <a:rPr lang="en-US" altLang="zh-CN" sz="2000" dirty="0" err="1" smtClean="0">
                <a:latin typeface="+mn-ea"/>
                <a:ea typeface="+mn-ea"/>
              </a:rPr>
              <a:t>readOnly</a:t>
            </a:r>
            <a:r>
              <a:rPr lang="zh-CN" altLang="en-US" sz="2000" dirty="0" smtClean="0">
                <a:latin typeface="+mn-ea"/>
                <a:ea typeface="+mn-ea"/>
              </a:rPr>
              <a:t>是应用连接中间件逻辑库所具有的权限。</a:t>
            </a:r>
            <a:r>
              <a:rPr lang="en-US" altLang="zh-CN" sz="2000" dirty="0" smtClean="0">
                <a:solidFill>
                  <a:srgbClr val="FF0000"/>
                </a:solidFill>
                <a:latin typeface="+mn-ea"/>
                <a:ea typeface="+mn-ea"/>
              </a:rPr>
              <a:t>true</a:t>
            </a:r>
            <a:r>
              <a:rPr lang="zh-CN" altLang="en-US" sz="2000" dirty="0" smtClean="0">
                <a:solidFill>
                  <a:srgbClr val="FF0000"/>
                </a:solidFill>
                <a:latin typeface="+mn-ea"/>
                <a:ea typeface="+mn-ea"/>
              </a:rPr>
              <a:t>为只读，</a:t>
            </a:r>
            <a:r>
              <a:rPr lang="en-US" altLang="zh-CN" sz="2000" dirty="0" smtClean="0">
                <a:solidFill>
                  <a:srgbClr val="FF0000"/>
                </a:solidFill>
                <a:latin typeface="+mn-ea"/>
                <a:ea typeface="+mn-ea"/>
              </a:rPr>
              <a:t>false</a:t>
            </a:r>
            <a:r>
              <a:rPr lang="zh-CN" altLang="en-US" sz="2000" dirty="0" smtClean="0">
                <a:solidFill>
                  <a:srgbClr val="FF0000"/>
                </a:solidFill>
                <a:latin typeface="+mn-ea"/>
                <a:ea typeface="+mn-ea"/>
              </a:rPr>
              <a:t>为读写都有，默认为</a:t>
            </a:r>
            <a:r>
              <a:rPr lang="en-US" altLang="zh-CN" sz="2000" dirty="0" smtClean="0">
                <a:solidFill>
                  <a:srgbClr val="FF0000"/>
                </a:solidFill>
                <a:latin typeface="+mn-ea"/>
                <a:ea typeface="+mn-ea"/>
              </a:rPr>
              <a:t>false</a:t>
            </a:r>
            <a:r>
              <a:rPr lang="zh-CN" altLang="en-US" sz="2000" dirty="0" smtClean="0">
                <a:solidFill>
                  <a:srgbClr val="FF0000"/>
                </a:solidFill>
                <a:latin typeface="+mn-ea"/>
                <a:ea typeface="+mn-ea"/>
              </a:rPr>
              <a:t> </a:t>
            </a:r>
          </a:p>
          <a:p>
            <a:pPr algn="l"/>
            <a:r>
              <a:rPr lang="en-US" altLang="zh-CN" sz="2000" dirty="0" smtClean="0">
                <a:latin typeface="+mn-ea"/>
                <a:ea typeface="+mn-ea"/>
              </a:rPr>
              <a:t>  </a:t>
            </a:r>
            <a:endParaRPr lang="zh-CN" altLang="en-US" sz="2000" dirty="0">
              <a:latin typeface="+mn-ea"/>
              <a:ea typeface="+mn-ea"/>
            </a:endParaRPr>
          </a:p>
        </p:txBody>
      </p:sp>
    </p:spTree>
    <p:extLst>
      <p:ext uri="{BB962C8B-B14F-4D97-AF65-F5344CB8AC3E}">
        <p14:creationId xmlns:p14="http://schemas.microsoft.com/office/powerpoint/2010/main" val="16217288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endParaRPr lang="zh-CN" altLang="en-US" sz="2000" dirty="0">
              <a:latin typeface="+mn-ea"/>
              <a:ea typeface="+mn-ea"/>
            </a:endParaRPr>
          </a:p>
        </p:txBody>
      </p:sp>
    </p:spTree>
    <p:extLst>
      <p:ext uri="{BB962C8B-B14F-4D97-AF65-F5344CB8AC3E}">
        <p14:creationId xmlns:p14="http://schemas.microsoft.com/office/powerpoint/2010/main" val="631477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342900" indent="-342900" algn="l">
              <a:buFont typeface="Arial" panose="020B0604020202020204" pitchFamily="34" charset="0"/>
              <a:buChar char="•"/>
            </a:pPr>
            <a:r>
              <a:rPr lang="en-US" altLang="zh-CN" sz="2000" dirty="0" smtClean="0">
                <a:latin typeface="+mn-ea"/>
                <a:ea typeface="+mn-ea"/>
              </a:rPr>
              <a:t>function</a:t>
            </a:r>
            <a:r>
              <a:rPr lang="zh-CN" altLang="en-US" sz="2000" b="1" dirty="0" smtClean="0">
                <a:latin typeface="+mn-ea"/>
                <a:ea typeface="+mn-ea"/>
              </a:rPr>
              <a:t>标签 </a:t>
            </a:r>
            <a:endParaRPr lang="zh-CN" altLang="en-US" sz="2000" dirty="0" smtClean="0">
              <a:latin typeface="+mn-ea"/>
              <a:ea typeface="+mn-ea"/>
            </a:endParaRPr>
          </a:p>
          <a:p>
            <a:pPr algn="l"/>
            <a:r>
              <a:rPr lang="en-US" altLang="zh-CN" sz="2000" dirty="0" smtClean="0">
                <a:latin typeface="+mn-ea"/>
                <a:ea typeface="+mn-ea"/>
              </a:rPr>
              <a:t>&lt;function name="hash-</a:t>
            </a:r>
            <a:r>
              <a:rPr lang="en-US" altLang="zh-CN" sz="2000" dirty="0" err="1" smtClean="0">
                <a:latin typeface="+mn-ea"/>
                <a:ea typeface="+mn-ea"/>
              </a:rPr>
              <a:t>int</a:t>
            </a:r>
            <a:r>
              <a:rPr lang="en-US" altLang="zh-CN" sz="2000" dirty="0" smtClean="0">
                <a:latin typeface="+mn-ea"/>
                <a:ea typeface="+mn-ea"/>
              </a:rPr>
              <a:t>" class="</a:t>
            </a:r>
            <a:r>
              <a:rPr lang="en-US" altLang="zh-CN" sz="2000" dirty="0" err="1" smtClean="0">
                <a:latin typeface="+mn-ea"/>
                <a:ea typeface="+mn-ea"/>
              </a:rPr>
              <a:t>org.opencloudb.route.function.PartitionByFileMap</a:t>
            </a:r>
            <a:r>
              <a:rPr lang="en-US" altLang="zh-CN" sz="2000" dirty="0" smtClean="0">
                <a:latin typeface="+mn-ea"/>
                <a:ea typeface="+mn-ea"/>
              </a:rPr>
              <a:t>"&gt; </a:t>
            </a:r>
          </a:p>
          <a:p>
            <a:pPr algn="l"/>
            <a:r>
              <a:rPr lang="en-US" altLang="zh-CN" sz="2000" dirty="0" smtClean="0">
                <a:latin typeface="+mn-ea"/>
                <a:ea typeface="+mn-ea"/>
              </a:rPr>
              <a:t>&lt;property name="</a:t>
            </a:r>
            <a:r>
              <a:rPr lang="en-US" altLang="zh-CN" sz="2000" dirty="0" err="1" smtClean="0">
                <a:latin typeface="+mn-ea"/>
                <a:ea typeface="+mn-ea"/>
              </a:rPr>
              <a:t>mapFile</a:t>
            </a:r>
            <a:r>
              <a:rPr lang="en-US" altLang="zh-CN" sz="2000" dirty="0" smtClean="0">
                <a:latin typeface="+mn-ea"/>
                <a:ea typeface="+mn-ea"/>
              </a:rPr>
              <a:t>"&gt;partition-hash-int.txt&lt;/property&gt; </a:t>
            </a:r>
          </a:p>
          <a:p>
            <a:pPr algn="l"/>
            <a:r>
              <a:rPr lang="en-US" altLang="zh-CN" sz="2000" dirty="0" smtClean="0">
                <a:latin typeface="+mn-ea"/>
                <a:ea typeface="+mn-ea"/>
              </a:rPr>
              <a:t>&lt;/function&gt; </a:t>
            </a:r>
          </a:p>
          <a:p>
            <a:pPr algn="l"/>
            <a:r>
              <a:rPr lang="en-US" altLang="zh-CN" sz="2000" dirty="0" smtClean="0">
                <a:latin typeface="+mn-ea"/>
                <a:ea typeface="+mn-ea"/>
              </a:rPr>
              <a:t>name </a:t>
            </a:r>
            <a:r>
              <a:rPr lang="zh-CN" altLang="en-US" sz="2000" dirty="0" smtClean="0">
                <a:latin typeface="+mn-ea"/>
                <a:ea typeface="+mn-ea"/>
              </a:rPr>
              <a:t>指定算法的名字。 </a:t>
            </a:r>
          </a:p>
          <a:p>
            <a:pPr algn="l"/>
            <a:r>
              <a:rPr lang="en-US" altLang="zh-CN" sz="2000" dirty="0" smtClean="0">
                <a:latin typeface="+mn-ea"/>
                <a:ea typeface="+mn-ea"/>
              </a:rPr>
              <a:t>class </a:t>
            </a:r>
            <a:r>
              <a:rPr lang="zh-CN" altLang="en-US" sz="2000" dirty="0" smtClean="0">
                <a:latin typeface="+mn-ea"/>
                <a:ea typeface="+mn-ea"/>
              </a:rPr>
              <a:t>制定路由算法具体的类名字</a:t>
            </a:r>
          </a:p>
          <a:p>
            <a:pPr algn="l"/>
            <a:r>
              <a:rPr lang="en-US" altLang="zh-CN" sz="2000" dirty="0" smtClean="0">
                <a:latin typeface="+mn-ea"/>
                <a:ea typeface="+mn-ea"/>
              </a:rPr>
              <a:t>property </a:t>
            </a:r>
            <a:r>
              <a:rPr lang="zh-CN" altLang="en-US" sz="2000" dirty="0" smtClean="0">
                <a:latin typeface="+mn-ea"/>
                <a:ea typeface="+mn-ea"/>
              </a:rPr>
              <a:t>为具体算法需要用到的一些属性。 </a:t>
            </a:r>
          </a:p>
          <a:p>
            <a:pPr marL="0" marR="0" lvl="0" indent="0" algn="l" defTabSz="457200" eaLnBrk="1" fontAlgn="auto" latinLnBrk="0" hangingPunct="1">
              <a:lnSpc>
                <a:spcPct val="118000"/>
              </a:lnSpc>
              <a:spcBef>
                <a:spcPts val="0"/>
              </a:spcBef>
              <a:spcAft>
                <a:spcPts val="0"/>
              </a:spcAft>
              <a:buClrTx/>
              <a:buSzTx/>
              <a:buFontTx/>
              <a:buNone/>
              <a:tabLst/>
              <a:defRPr/>
            </a:pPr>
            <a:r>
              <a:rPr lang="en-US" sz="2000" dirty="0" err="1" smtClean="0">
                <a:latin typeface="+mn-lt"/>
                <a:ea typeface="+mn-ea"/>
                <a:cs typeface="+mn-cs"/>
                <a:sym typeface="Helvetica"/>
              </a:rPr>
              <a:t>Mycat</a:t>
            </a:r>
            <a:r>
              <a:rPr lang="zh-CN" altLang="en-US" sz="2000" dirty="0" smtClean="0">
                <a:latin typeface="+mn-lt"/>
                <a:ea typeface="+mn-ea"/>
                <a:cs typeface="+mn-cs"/>
                <a:sym typeface="Helvetica"/>
              </a:rPr>
              <a:t>分片规则</a:t>
            </a:r>
          </a:p>
          <a:p>
            <a:pPr algn="l"/>
            <a:endParaRPr lang="zh-CN" altLang="en-US" sz="2000" dirty="0">
              <a:latin typeface="+mn-ea"/>
              <a:ea typeface="+mn-ea"/>
            </a:endParaRPr>
          </a:p>
        </p:txBody>
      </p:sp>
    </p:spTree>
    <p:extLst>
      <p:ext uri="{BB962C8B-B14F-4D97-AF65-F5344CB8AC3E}">
        <p14:creationId xmlns:p14="http://schemas.microsoft.com/office/powerpoint/2010/main" val="27615893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2167682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0000" lnSpcReduction="20000"/>
          </a:bodyPr>
          <a:lstStyle/>
          <a:p>
            <a:pPr algn="l"/>
            <a:r>
              <a:rPr lang="en-US" altLang="zh-CN" sz="2000" dirty="0" smtClean="0">
                <a:latin typeface="+mn-ea"/>
                <a:ea typeface="+mn-ea"/>
              </a:rPr>
              <a:t>&lt;?xml version="1.0"?&gt;</a:t>
            </a:r>
          </a:p>
          <a:p>
            <a:pPr algn="l"/>
            <a:r>
              <a:rPr lang="en-US" altLang="zh-CN" sz="2000" dirty="0" smtClean="0">
                <a:latin typeface="+mn-ea"/>
                <a:ea typeface="+mn-ea"/>
              </a:rPr>
              <a:t>&lt;!DOCTYPE </a:t>
            </a:r>
            <a:r>
              <a:rPr lang="en-US" altLang="zh-CN" sz="2000" dirty="0" err="1" smtClean="0">
                <a:latin typeface="+mn-ea"/>
                <a:ea typeface="+mn-ea"/>
              </a:rPr>
              <a:t>mycat:schema</a:t>
            </a:r>
            <a:r>
              <a:rPr lang="en-US" altLang="zh-CN" sz="2000" dirty="0" smtClean="0">
                <a:latin typeface="+mn-ea"/>
                <a:ea typeface="+mn-ea"/>
              </a:rPr>
              <a:t> SYSTEM "schema.dtd"&gt;</a:t>
            </a:r>
          </a:p>
          <a:p>
            <a:pPr algn="l"/>
            <a:r>
              <a:rPr lang="en-US" altLang="zh-CN" sz="2000" dirty="0" smtClean="0">
                <a:latin typeface="+mn-ea"/>
                <a:ea typeface="+mn-ea"/>
              </a:rPr>
              <a:t>&lt;</a:t>
            </a:r>
            <a:r>
              <a:rPr lang="en-US" altLang="zh-CN" sz="2000" dirty="0" err="1" smtClean="0">
                <a:latin typeface="+mn-ea"/>
                <a:ea typeface="+mn-ea"/>
              </a:rPr>
              <a:t>mycat:schema</a:t>
            </a:r>
            <a:r>
              <a:rPr lang="en-US" altLang="zh-CN" sz="2000" dirty="0" smtClean="0">
                <a:latin typeface="+mn-ea"/>
                <a:ea typeface="+mn-ea"/>
              </a:rPr>
              <a:t> </a:t>
            </a:r>
            <a:r>
              <a:rPr lang="en-US" altLang="zh-CN" sz="2000" dirty="0" err="1" smtClean="0">
                <a:latin typeface="+mn-ea"/>
                <a:ea typeface="+mn-ea"/>
              </a:rPr>
              <a:t>xmlns:mycat</a:t>
            </a:r>
            <a:r>
              <a:rPr lang="en-US" altLang="zh-CN" sz="2000" dirty="0" smtClean="0">
                <a:latin typeface="+mn-ea"/>
                <a:ea typeface="+mn-ea"/>
              </a:rPr>
              <a:t>="http://io.mycat/"&gt;</a:t>
            </a:r>
          </a:p>
          <a:p>
            <a:pPr algn="l"/>
            <a:r>
              <a:rPr lang="en-US" altLang="zh-CN" sz="2000" dirty="0" smtClean="0">
                <a:latin typeface="+mn-ea"/>
                <a:ea typeface="+mn-ea"/>
              </a:rPr>
              <a:t>&lt;schema name="TESTDB" </a:t>
            </a:r>
            <a:r>
              <a:rPr lang="en-US" altLang="zh-CN" sz="2000" dirty="0" err="1" smtClean="0">
                <a:latin typeface="+mn-ea"/>
                <a:ea typeface="+mn-ea"/>
              </a:rPr>
              <a:t>checkSQLschema</a:t>
            </a:r>
            <a:r>
              <a:rPr lang="en-US" altLang="zh-CN" sz="2000" dirty="0" smtClean="0">
                <a:latin typeface="+mn-ea"/>
                <a:ea typeface="+mn-ea"/>
              </a:rPr>
              <a:t>="true" </a:t>
            </a:r>
            <a:r>
              <a:rPr lang="en-US" altLang="zh-CN" sz="2000" dirty="0" err="1" smtClean="0">
                <a:latin typeface="+mn-ea"/>
                <a:ea typeface="+mn-ea"/>
              </a:rPr>
              <a:t>sqlMaxLimit</a:t>
            </a:r>
            <a:r>
              <a:rPr lang="en-US" altLang="zh-CN" sz="2000" dirty="0" smtClean="0">
                <a:latin typeface="+mn-ea"/>
                <a:ea typeface="+mn-ea"/>
              </a:rPr>
              <a:t>="100" </a:t>
            </a:r>
            <a:r>
              <a:rPr lang="en-US" altLang="zh-CN" sz="2000" dirty="0" err="1" smtClean="0">
                <a:latin typeface="+mn-ea"/>
                <a:ea typeface="+mn-ea"/>
              </a:rPr>
              <a:t>dataNode</a:t>
            </a:r>
            <a:r>
              <a:rPr lang="en-US" altLang="zh-CN" sz="2000" dirty="0" smtClean="0">
                <a:latin typeface="+mn-ea"/>
                <a:ea typeface="+mn-ea"/>
              </a:rPr>
              <a:t>="dn1"&gt;</a:t>
            </a:r>
          </a:p>
          <a:p>
            <a:pPr algn="l"/>
            <a:r>
              <a:rPr lang="en-US" altLang="zh-CN" sz="2000" dirty="0" smtClean="0">
                <a:solidFill>
                  <a:srgbClr val="FF0000"/>
                </a:solidFill>
                <a:latin typeface="+mn-ea"/>
                <a:ea typeface="+mn-ea"/>
              </a:rPr>
              <a:t>&lt;table name="temp2" </a:t>
            </a:r>
            <a:r>
              <a:rPr lang="en-US" altLang="zh-CN" sz="2000" dirty="0" err="1" smtClean="0">
                <a:solidFill>
                  <a:srgbClr val="FF0000"/>
                </a:solidFill>
                <a:latin typeface="+mn-ea"/>
                <a:ea typeface="+mn-ea"/>
              </a:rPr>
              <a:t>primaryKey</a:t>
            </a:r>
            <a:r>
              <a:rPr lang="en-US" altLang="zh-CN" sz="2000" dirty="0" smtClean="0">
                <a:solidFill>
                  <a:srgbClr val="FF0000"/>
                </a:solidFill>
                <a:latin typeface="+mn-ea"/>
                <a:ea typeface="+mn-ea"/>
              </a:rPr>
              <a:t>="id" type="global" </a:t>
            </a:r>
            <a:r>
              <a:rPr lang="en-US" altLang="zh-CN" sz="2000" dirty="0" err="1" smtClean="0">
                <a:solidFill>
                  <a:srgbClr val="FF0000"/>
                </a:solidFill>
                <a:latin typeface="+mn-ea"/>
                <a:ea typeface="+mn-ea"/>
              </a:rPr>
              <a:t>dataNode</a:t>
            </a:r>
            <a:r>
              <a:rPr lang="en-US" altLang="zh-CN" sz="2000" dirty="0" smtClean="0">
                <a:solidFill>
                  <a:srgbClr val="FF0000"/>
                </a:solidFill>
                <a:latin typeface="+mn-ea"/>
                <a:ea typeface="+mn-ea"/>
              </a:rPr>
              <a:t>="dn1,dn2" /&gt; </a:t>
            </a:r>
          </a:p>
          <a:p>
            <a:pPr algn="l"/>
            <a:r>
              <a:rPr lang="en-US" altLang="zh-CN" sz="2000" dirty="0" smtClean="0">
                <a:latin typeface="+mn-ea"/>
                <a:ea typeface="+mn-ea"/>
              </a:rPr>
              <a:t>&lt;/schema&gt;</a:t>
            </a:r>
          </a:p>
          <a:p>
            <a:pPr algn="l"/>
            <a:r>
              <a:rPr lang="en-US" altLang="zh-CN" sz="2000" dirty="0" smtClean="0">
                <a:latin typeface="+mn-ea"/>
                <a:ea typeface="+mn-ea"/>
              </a:rPr>
              <a:t>&lt;schema name="TESTDB2" </a:t>
            </a:r>
            <a:r>
              <a:rPr lang="en-US" altLang="zh-CN" sz="2000" dirty="0" err="1" smtClean="0">
                <a:latin typeface="+mn-ea"/>
                <a:ea typeface="+mn-ea"/>
              </a:rPr>
              <a:t>checkSQLschema</a:t>
            </a:r>
            <a:r>
              <a:rPr lang="en-US" altLang="zh-CN" sz="2000" dirty="0" smtClean="0">
                <a:latin typeface="+mn-ea"/>
                <a:ea typeface="+mn-ea"/>
              </a:rPr>
              <a:t>="true" </a:t>
            </a:r>
            <a:r>
              <a:rPr lang="en-US" altLang="zh-CN" sz="2000" dirty="0" err="1" smtClean="0">
                <a:latin typeface="+mn-ea"/>
                <a:ea typeface="+mn-ea"/>
              </a:rPr>
              <a:t>sqlMaxLimit</a:t>
            </a:r>
            <a:r>
              <a:rPr lang="en-US" altLang="zh-CN" sz="2000" dirty="0" smtClean="0">
                <a:latin typeface="+mn-ea"/>
                <a:ea typeface="+mn-ea"/>
              </a:rPr>
              <a:t>="100" </a:t>
            </a:r>
            <a:r>
              <a:rPr lang="en-US" altLang="zh-CN" sz="2000" dirty="0" err="1" smtClean="0">
                <a:latin typeface="+mn-ea"/>
                <a:ea typeface="+mn-ea"/>
              </a:rPr>
              <a:t>dataNode</a:t>
            </a:r>
            <a:r>
              <a:rPr lang="en-US" altLang="zh-CN" sz="2000" dirty="0" smtClean="0">
                <a:latin typeface="+mn-ea"/>
                <a:ea typeface="+mn-ea"/>
              </a:rPr>
              <a:t>="dn2"&gt;</a:t>
            </a:r>
          </a:p>
          <a:p>
            <a:pPr algn="l"/>
            <a:r>
              <a:rPr lang="en-US" altLang="zh-CN" sz="2000" dirty="0" smtClean="0">
                <a:latin typeface="+mn-ea"/>
                <a:ea typeface="+mn-ea"/>
              </a:rPr>
              <a:t>&lt;/schema&gt;</a:t>
            </a:r>
          </a:p>
          <a:p>
            <a:pPr algn="l"/>
            <a:r>
              <a:rPr lang="en-US" altLang="zh-CN" sz="2000" dirty="0" smtClean="0">
                <a:latin typeface="+mn-ea"/>
                <a:ea typeface="+mn-ea"/>
              </a:rPr>
              <a:t>&lt;</a:t>
            </a:r>
            <a:r>
              <a:rPr lang="en-US" altLang="zh-CN" sz="2000" dirty="0" err="1" smtClean="0">
                <a:latin typeface="+mn-ea"/>
                <a:ea typeface="+mn-ea"/>
              </a:rPr>
              <a:t>dataNode</a:t>
            </a:r>
            <a:r>
              <a:rPr lang="en-US" altLang="zh-CN" sz="2000" dirty="0" smtClean="0">
                <a:latin typeface="+mn-ea"/>
                <a:ea typeface="+mn-ea"/>
              </a:rPr>
              <a:t> name="dn1" </a:t>
            </a:r>
            <a:r>
              <a:rPr lang="en-US" altLang="zh-CN" sz="2000" dirty="0" err="1" smtClean="0">
                <a:latin typeface="+mn-ea"/>
                <a:ea typeface="+mn-ea"/>
              </a:rPr>
              <a:t>dataHost</a:t>
            </a:r>
            <a:r>
              <a:rPr lang="en-US" altLang="zh-CN" sz="2000" dirty="0" smtClean="0">
                <a:latin typeface="+mn-ea"/>
                <a:ea typeface="+mn-ea"/>
              </a:rPr>
              <a:t>="node1" database="test" /&gt;</a:t>
            </a:r>
          </a:p>
          <a:p>
            <a:pPr algn="l"/>
            <a:r>
              <a:rPr lang="en-US" altLang="zh-CN" sz="2000" dirty="0" smtClean="0">
                <a:latin typeface="+mn-ea"/>
                <a:ea typeface="+mn-ea"/>
              </a:rPr>
              <a:t>&lt;</a:t>
            </a:r>
            <a:r>
              <a:rPr lang="en-US" altLang="zh-CN" sz="2000" dirty="0" err="1" smtClean="0">
                <a:latin typeface="+mn-ea"/>
                <a:ea typeface="+mn-ea"/>
              </a:rPr>
              <a:t>dataNode</a:t>
            </a:r>
            <a:r>
              <a:rPr lang="en-US" altLang="zh-CN" sz="2000" dirty="0" smtClean="0">
                <a:latin typeface="+mn-ea"/>
                <a:ea typeface="+mn-ea"/>
              </a:rPr>
              <a:t> name="dn2" </a:t>
            </a:r>
            <a:r>
              <a:rPr lang="en-US" altLang="zh-CN" sz="2000" dirty="0" err="1" smtClean="0">
                <a:latin typeface="+mn-ea"/>
                <a:ea typeface="+mn-ea"/>
              </a:rPr>
              <a:t>dataHost</a:t>
            </a:r>
            <a:r>
              <a:rPr lang="en-US" altLang="zh-CN" sz="2000" dirty="0" smtClean="0">
                <a:latin typeface="+mn-ea"/>
                <a:ea typeface="+mn-ea"/>
              </a:rPr>
              <a:t>="node1" database="test2" /&gt;</a:t>
            </a:r>
          </a:p>
          <a:p>
            <a:pPr algn="l"/>
            <a:r>
              <a:rPr lang="en-US" altLang="zh-CN" sz="2000" dirty="0" smtClean="0">
                <a:latin typeface="+mn-ea"/>
                <a:ea typeface="+mn-ea"/>
              </a:rPr>
              <a:t>&lt;</a:t>
            </a:r>
            <a:r>
              <a:rPr lang="en-US" altLang="zh-CN" sz="2000" dirty="0" err="1" smtClean="0">
                <a:latin typeface="+mn-ea"/>
                <a:ea typeface="+mn-ea"/>
              </a:rPr>
              <a:t>dataHost</a:t>
            </a:r>
            <a:r>
              <a:rPr lang="en-US" altLang="zh-CN" sz="2000" dirty="0" smtClean="0">
                <a:latin typeface="+mn-ea"/>
                <a:ea typeface="+mn-ea"/>
              </a:rPr>
              <a:t> name="node1" </a:t>
            </a:r>
            <a:r>
              <a:rPr lang="en-US" altLang="zh-CN" sz="2000" dirty="0" err="1" smtClean="0">
                <a:latin typeface="+mn-ea"/>
                <a:ea typeface="+mn-ea"/>
              </a:rPr>
              <a:t>maxCon</a:t>
            </a:r>
            <a:r>
              <a:rPr lang="en-US" altLang="zh-CN" sz="2000" dirty="0" smtClean="0">
                <a:latin typeface="+mn-ea"/>
                <a:ea typeface="+mn-ea"/>
              </a:rPr>
              <a:t>="10" </a:t>
            </a:r>
            <a:r>
              <a:rPr lang="en-US" altLang="zh-CN" sz="2000" dirty="0" err="1" smtClean="0">
                <a:latin typeface="+mn-ea"/>
                <a:ea typeface="+mn-ea"/>
              </a:rPr>
              <a:t>minCon</a:t>
            </a:r>
            <a:r>
              <a:rPr lang="en-US" altLang="zh-CN" sz="2000" dirty="0" smtClean="0">
                <a:latin typeface="+mn-ea"/>
                <a:ea typeface="+mn-ea"/>
              </a:rPr>
              <a:t>="5" balance="2"  </a:t>
            </a:r>
            <a:r>
              <a:rPr lang="en-US" altLang="zh-CN" sz="2000" dirty="0" err="1" smtClean="0">
                <a:latin typeface="+mn-ea"/>
                <a:ea typeface="+mn-ea"/>
              </a:rPr>
              <a:t>writeType</a:t>
            </a:r>
            <a:r>
              <a:rPr lang="en-US" altLang="zh-CN" sz="2000" dirty="0" smtClean="0">
                <a:latin typeface="+mn-ea"/>
                <a:ea typeface="+mn-ea"/>
              </a:rPr>
              <a:t>="0" </a:t>
            </a:r>
            <a:r>
              <a:rPr lang="en-US" altLang="zh-CN" sz="2000" dirty="0" err="1" smtClean="0">
                <a:latin typeface="+mn-ea"/>
                <a:ea typeface="+mn-ea"/>
              </a:rPr>
              <a:t>dbType</a:t>
            </a:r>
            <a:r>
              <a:rPr lang="en-US" altLang="zh-CN" sz="2000" dirty="0" smtClean="0">
                <a:latin typeface="+mn-ea"/>
                <a:ea typeface="+mn-ea"/>
              </a:rPr>
              <a:t>="</a:t>
            </a:r>
            <a:r>
              <a:rPr lang="en-US" altLang="zh-CN" sz="2000" dirty="0" err="1" smtClean="0">
                <a:latin typeface="+mn-ea"/>
                <a:ea typeface="+mn-ea"/>
              </a:rPr>
              <a:t>mysql</a:t>
            </a:r>
            <a:r>
              <a:rPr lang="en-US" altLang="zh-CN" sz="2000" dirty="0" smtClean="0">
                <a:latin typeface="+mn-ea"/>
                <a:ea typeface="+mn-ea"/>
              </a:rPr>
              <a:t>" </a:t>
            </a:r>
            <a:r>
              <a:rPr lang="en-US" altLang="zh-CN" sz="2000" dirty="0" err="1" smtClean="0">
                <a:latin typeface="+mn-ea"/>
                <a:ea typeface="+mn-ea"/>
              </a:rPr>
              <a:t>dbDriver</a:t>
            </a:r>
            <a:r>
              <a:rPr lang="en-US" altLang="zh-CN" sz="2000" dirty="0" smtClean="0">
                <a:latin typeface="+mn-ea"/>
                <a:ea typeface="+mn-ea"/>
              </a:rPr>
              <a:t>="native" </a:t>
            </a:r>
            <a:r>
              <a:rPr lang="en-US" altLang="zh-CN" sz="2000" dirty="0" err="1" smtClean="0">
                <a:latin typeface="+mn-ea"/>
                <a:ea typeface="+mn-ea"/>
              </a:rPr>
              <a:t>switchType</a:t>
            </a:r>
            <a:r>
              <a:rPr lang="en-US" altLang="zh-CN" sz="2000" dirty="0" smtClean="0">
                <a:latin typeface="+mn-ea"/>
                <a:ea typeface="+mn-ea"/>
              </a:rPr>
              <a:t>="-1"&gt;</a:t>
            </a:r>
          </a:p>
          <a:p>
            <a:pPr algn="l"/>
            <a:r>
              <a:rPr lang="en-US" altLang="zh-CN" sz="2000" dirty="0" smtClean="0">
                <a:latin typeface="+mn-ea"/>
                <a:ea typeface="+mn-ea"/>
              </a:rPr>
              <a:t>        &lt;heartbeat&gt;select user()&lt;/heartbeat&gt;</a:t>
            </a:r>
          </a:p>
          <a:p>
            <a:pPr algn="l"/>
            <a:r>
              <a:rPr lang="en-US" altLang="zh-CN" sz="2000" dirty="0" smtClean="0">
                <a:latin typeface="+mn-ea"/>
                <a:ea typeface="+mn-ea"/>
              </a:rPr>
              <a:t>        &lt;</a:t>
            </a:r>
            <a:r>
              <a:rPr lang="en-US" altLang="zh-CN" sz="2000" dirty="0" err="1" smtClean="0">
                <a:latin typeface="+mn-ea"/>
                <a:ea typeface="+mn-ea"/>
              </a:rPr>
              <a:t>writeHost</a:t>
            </a:r>
            <a:r>
              <a:rPr lang="en-US" altLang="zh-CN" sz="2000" dirty="0" smtClean="0">
                <a:latin typeface="+mn-ea"/>
                <a:ea typeface="+mn-ea"/>
              </a:rPr>
              <a:t> host="master1" </a:t>
            </a:r>
            <a:r>
              <a:rPr lang="en-US" altLang="zh-CN" sz="2000" dirty="0" err="1" smtClean="0">
                <a:latin typeface="+mn-ea"/>
                <a:ea typeface="+mn-ea"/>
              </a:rPr>
              <a:t>url</a:t>
            </a:r>
            <a:r>
              <a:rPr lang="en-US" altLang="zh-CN" sz="2000" dirty="0" smtClean="0">
                <a:latin typeface="+mn-ea"/>
                <a:ea typeface="+mn-ea"/>
              </a:rPr>
              <a:t>="192.168.237.128:3308" user="root" password="</a:t>
            </a:r>
            <a:r>
              <a:rPr lang="en-US" altLang="zh-CN" sz="2000" dirty="0" err="1" smtClean="0">
                <a:latin typeface="+mn-ea"/>
                <a:ea typeface="+mn-ea"/>
              </a:rPr>
              <a:t>mysql</a:t>
            </a:r>
            <a:r>
              <a:rPr lang="en-US" altLang="zh-CN" sz="2000" dirty="0" smtClean="0">
                <a:latin typeface="+mn-ea"/>
                <a:ea typeface="+mn-ea"/>
              </a:rPr>
              <a:t>"&gt;</a:t>
            </a:r>
          </a:p>
          <a:p>
            <a:pPr algn="l"/>
            <a:r>
              <a:rPr lang="en-US" altLang="zh-CN" sz="2000" dirty="0" smtClean="0">
                <a:latin typeface="+mn-ea"/>
                <a:ea typeface="+mn-ea"/>
              </a:rPr>
              <a:t>        &lt;/</a:t>
            </a:r>
            <a:r>
              <a:rPr lang="en-US" altLang="zh-CN" sz="2000" dirty="0" err="1" smtClean="0">
                <a:latin typeface="+mn-ea"/>
                <a:ea typeface="+mn-ea"/>
              </a:rPr>
              <a:t>writeHost</a:t>
            </a:r>
            <a:r>
              <a:rPr lang="en-US" altLang="zh-CN" sz="2000" dirty="0" smtClean="0">
                <a:latin typeface="+mn-ea"/>
                <a:ea typeface="+mn-ea"/>
              </a:rPr>
              <a:t>&gt;</a:t>
            </a:r>
          </a:p>
          <a:p>
            <a:pPr algn="l"/>
            <a:r>
              <a:rPr lang="en-US" altLang="zh-CN" sz="2000" dirty="0" smtClean="0">
                <a:latin typeface="+mn-ea"/>
                <a:ea typeface="+mn-ea"/>
              </a:rPr>
              <a:t>        &lt;</a:t>
            </a:r>
            <a:r>
              <a:rPr lang="en-US" altLang="zh-CN" sz="2000" dirty="0" err="1" smtClean="0">
                <a:latin typeface="+mn-ea"/>
                <a:ea typeface="+mn-ea"/>
              </a:rPr>
              <a:t>writeHost</a:t>
            </a:r>
            <a:r>
              <a:rPr lang="en-US" altLang="zh-CN" sz="2000" dirty="0" smtClean="0">
                <a:latin typeface="+mn-ea"/>
                <a:ea typeface="+mn-ea"/>
              </a:rPr>
              <a:t> host="salve1" </a:t>
            </a:r>
            <a:r>
              <a:rPr lang="en-US" altLang="zh-CN" sz="2000" dirty="0" err="1" smtClean="0">
                <a:latin typeface="+mn-ea"/>
                <a:ea typeface="+mn-ea"/>
              </a:rPr>
              <a:t>url</a:t>
            </a:r>
            <a:r>
              <a:rPr lang="en-US" altLang="zh-CN" sz="2000" dirty="0" smtClean="0">
                <a:latin typeface="+mn-ea"/>
                <a:ea typeface="+mn-ea"/>
              </a:rPr>
              <a:t>="192.168.237.130:3308" user="root" password="</a:t>
            </a:r>
            <a:r>
              <a:rPr lang="en-US" altLang="zh-CN" sz="2000" dirty="0" err="1" smtClean="0">
                <a:latin typeface="+mn-ea"/>
                <a:ea typeface="+mn-ea"/>
              </a:rPr>
              <a:t>mysql</a:t>
            </a:r>
            <a:r>
              <a:rPr lang="en-US" altLang="zh-CN" sz="2000" dirty="0" smtClean="0">
                <a:latin typeface="+mn-ea"/>
                <a:ea typeface="+mn-ea"/>
              </a:rPr>
              <a:t>"&gt;</a:t>
            </a:r>
          </a:p>
          <a:p>
            <a:pPr algn="l"/>
            <a:r>
              <a:rPr lang="en-US" altLang="zh-CN" sz="2000" dirty="0" smtClean="0">
                <a:latin typeface="+mn-ea"/>
                <a:ea typeface="+mn-ea"/>
              </a:rPr>
              <a:t>        &lt;/</a:t>
            </a:r>
            <a:r>
              <a:rPr lang="en-US" altLang="zh-CN" sz="2000" dirty="0" err="1" smtClean="0">
                <a:latin typeface="+mn-ea"/>
                <a:ea typeface="+mn-ea"/>
              </a:rPr>
              <a:t>writeHost</a:t>
            </a:r>
            <a:r>
              <a:rPr lang="en-US" altLang="zh-CN" sz="2000" dirty="0" smtClean="0">
                <a:latin typeface="+mn-ea"/>
                <a:ea typeface="+mn-ea"/>
              </a:rPr>
              <a:t>&gt;</a:t>
            </a:r>
          </a:p>
          <a:p>
            <a:pPr algn="l"/>
            <a:r>
              <a:rPr lang="en-US" altLang="zh-CN" sz="2000" dirty="0" smtClean="0">
                <a:latin typeface="+mn-ea"/>
                <a:ea typeface="+mn-ea"/>
              </a:rPr>
              <a:t>&lt;/</a:t>
            </a:r>
            <a:r>
              <a:rPr lang="en-US" altLang="zh-CN" sz="2000" dirty="0" err="1" smtClean="0">
                <a:latin typeface="+mn-ea"/>
                <a:ea typeface="+mn-ea"/>
              </a:rPr>
              <a:t>dataHost</a:t>
            </a:r>
            <a:r>
              <a:rPr lang="en-US" altLang="zh-CN" sz="2000" dirty="0" smtClean="0">
                <a:latin typeface="+mn-ea"/>
                <a:ea typeface="+mn-ea"/>
              </a:rPr>
              <a:t>&gt;</a:t>
            </a:r>
          </a:p>
          <a:p>
            <a:pPr algn="l"/>
            <a:r>
              <a:rPr lang="en-US" altLang="zh-CN" sz="2000" dirty="0" smtClean="0">
                <a:latin typeface="+mn-ea"/>
                <a:ea typeface="+mn-ea"/>
              </a:rPr>
              <a:t>&lt;/</a:t>
            </a:r>
            <a:r>
              <a:rPr lang="en-US" altLang="zh-CN" sz="2000" dirty="0" err="1" smtClean="0">
                <a:latin typeface="+mn-ea"/>
                <a:ea typeface="+mn-ea"/>
              </a:rPr>
              <a:t>mycat:schema</a:t>
            </a:r>
            <a:r>
              <a:rPr lang="en-US" altLang="zh-CN" sz="2000" dirty="0" smtClean="0">
                <a:latin typeface="+mn-ea"/>
                <a:ea typeface="+mn-ea"/>
              </a:rPr>
              <a:t>&gt;</a:t>
            </a:r>
          </a:p>
          <a:p>
            <a:pPr algn="l"/>
            <a:endParaRPr lang="en-US" altLang="zh-CN" sz="2000" dirty="0" smtClean="0">
              <a:latin typeface="+mn-ea"/>
              <a:ea typeface="+mn-ea"/>
            </a:endParaRPr>
          </a:p>
          <a:p>
            <a:pPr algn="l"/>
            <a:endParaRPr lang="en-US" altLang="zh-CN" sz="2000" dirty="0" smtClean="0">
              <a:latin typeface="+mn-ea"/>
              <a:ea typeface="+mn-ea"/>
            </a:endParaRPr>
          </a:p>
          <a:p>
            <a:pPr algn="l"/>
            <a:endParaRPr lang="en-US" altLang="zh-CN" sz="2000" dirty="0" smtClean="0">
              <a:latin typeface="+mn-ea"/>
              <a:ea typeface="+mn-ea"/>
            </a:endParaRPr>
          </a:p>
          <a:p>
            <a:pPr algn="l"/>
            <a:endParaRPr lang="en-US" altLang="zh-CN" sz="2000" dirty="0" smtClean="0">
              <a:latin typeface="+mn-ea"/>
              <a:ea typeface="+mn-ea"/>
            </a:endParaRPr>
          </a:p>
          <a:p>
            <a:pPr marL="457200" indent="-457200" algn="l">
              <a:buFont typeface="Arial" panose="020B0604020202020204" pitchFamily="34" charset="0"/>
              <a:buChar char="•"/>
            </a:pPr>
            <a:r>
              <a:rPr lang="zh-CN" altLang="en-US" sz="2000" dirty="0" smtClean="0"/>
              <a:t>事先要在相关数据库的各个节点上创建这个全局表</a:t>
            </a:r>
            <a:endParaRPr lang="en-US" altLang="zh-CN" sz="2000" dirty="0" smtClean="0"/>
          </a:p>
          <a:p>
            <a:pPr marL="457200" indent="-457200" algn="l">
              <a:buFont typeface="Arial" panose="020B0604020202020204" pitchFamily="34" charset="0"/>
              <a:buChar char="•"/>
            </a:pPr>
            <a:r>
              <a:rPr lang="zh-CN" altLang="en-US" sz="2000" dirty="0" smtClean="0"/>
              <a:t>在</a:t>
            </a:r>
            <a:r>
              <a:rPr lang="en-US" altLang="zh-CN" sz="2000" dirty="0" err="1" smtClean="0"/>
              <a:t>Mycat</a:t>
            </a:r>
            <a:r>
              <a:rPr lang="zh-CN" altLang="en-US" sz="2000" dirty="0" smtClean="0"/>
              <a:t>上插入记录</a:t>
            </a:r>
            <a:endParaRPr lang="en-US" altLang="zh-CN" sz="2000" dirty="0" smtClean="0"/>
          </a:p>
          <a:p>
            <a:pPr algn="l"/>
            <a:r>
              <a:rPr lang="en-US" altLang="zh-CN" sz="2000" dirty="0" err="1" smtClean="0"/>
              <a:t>mysql</a:t>
            </a:r>
            <a:r>
              <a:rPr lang="en-US" altLang="zh-CN" sz="2000" dirty="0" smtClean="0"/>
              <a:t>&gt; insert into temp2 values(100,‘100’);   ##</a:t>
            </a:r>
            <a:r>
              <a:rPr lang="en-US" altLang="zh-CN" sz="2000" dirty="0" err="1" smtClean="0"/>
              <a:t>writetype</a:t>
            </a:r>
            <a:r>
              <a:rPr lang="en-US" altLang="zh-CN" sz="2000" dirty="0" smtClean="0"/>
              <a:t>=0</a:t>
            </a:r>
            <a:r>
              <a:rPr lang="zh-CN" altLang="en-US" sz="2000" dirty="0" smtClean="0"/>
              <a:t>的情况下</a:t>
            </a:r>
            <a:endParaRPr lang="en-US" altLang="zh-CN" sz="2000" dirty="0" smtClean="0"/>
          </a:p>
          <a:p>
            <a:pPr marL="457200" indent="-457200" algn="l">
              <a:buFont typeface="Arial" panose="020B0604020202020204" pitchFamily="34" charset="0"/>
              <a:buChar char="•"/>
            </a:pPr>
            <a:r>
              <a:rPr lang="zh-CN" altLang="en-US" sz="2000" dirty="0" smtClean="0"/>
              <a:t>当</a:t>
            </a:r>
            <a:r>
              <a:rPr lang="en-US" altLang="zh-CN" sz="2000" dirty="0" smtClean="0"/>
              <a:t>master1</a:t>
            </a:r>
            <a:r>
              <a:rPr lang="zh-CN" altLang="en-US" sz="2000" dirty="0" smtClean="0"/>
              <a:t>和</a:t>
            </a:r>
            <a:r>
              <a:rPr lang="en-US" altLang="zh-CN" sz="2000" dirty="0" smtClean="0"/>
              <a:t>slave1</a:t>
            </a:r>
            <a:r>
              <a:rPr lang="zh-CN" altLang="en-US" sz="2000" dirty="0" smtClean="0"/>
              <a:t>之间没有复制关系或复制停止时，数据仅插入到</a:t>
            </a:r>
            <a:r>
              <a:rPr lang="en-US" altLang="zh-CN" sz="2000" dirty="0" smtClean="0"/>
              <a:t>master1</a:t>
            </a:r>
            <a:r>
              <a:rPr lang="zh-CN" altLang="en-US" sz="2000" dirty="0" smtClean="0"/>
              <a:t>的</a:t>
            </a:r>
            <a:r>
              <a:rPr lang="en-US" altLang="zh-CN" sz="2000" dirty="0" smtClean="0"/>
              <a:t>test</a:t>
            </a:r>
            <a:r>
              <a:rPr lang="zh-CN" altLang="en-US" sz="2000" dirty="0" smtClean="0"/>
              <a:t>和</a:t>
            </a:r>
            <a:r>
              <a:rPr lang="en-US" altLang="zh-CN" sz="2000" dirty="0" smtClean="0"/>
              <a:t>test2</a:t>
            </a:r>
            <a:r>
              <a:rPr lang="zh-CN" altLang="en-US" sz="2000" dirty="0" smtClean="0"/>
              <a:t>库里</a:t>
            </a:r>
            <a:endParaRPr lang="en-US" altLang="zh-CN" sz="2000" dirty="0" smtClean="0"/>
          </a:p>
          <a:p>
            <a:pPr marL="457200" indent="-457200" algn="l">
              <a:buFont typeface="Arial" panose="020B0604020202020204" pitchFamily="34" charset="0"/>
              <a:buChar char="•"/>
            </a:pPr>
            <a:r>
              <a:rPr lang="zh-CN" altLang="en-US" sz="2000" dirty="0" smtClean="0"/>
              <a:t>当</a:t>
            </a:r>
            <a:r>
              <a:rPr lang="en-US" altLang="zh-CN" sz="2000" dirty="0" smtClean="0"/>
              <a:t>master1</a:t>
            </a:r>
            <a:r>
              <a:rPr lang="zh-CN" altLang="en-US" sz="2000" dirty="0" smtClean="0"/>
              <a:t>和</a:t>
            </a:r>
            <a:r>
              <a:rPr lang="en-US" altLang="zh-CN" sz="2000" dirty="0" smtClean="0"/>
              <a:t>slave1</a:t>
            </a:r>
            <a:r>
              <a:rPr lang="zh-CN" altLang="en-US" sz="2000" dirty="0" smtClean="0"/>
              <a:t>之间有复制关系时，则数据插入到</a:t>
            </a:r>
            <a:r>
              <a:rPr lang="en-US" altLang="zh-CN" sz="2000" dirty="0" smtClean="0"/>
              <a:t>master1</a:t>
            </a:r>
            <a:r>
              <a:rPr lang="zh-CN" altLang="en-US" sz="2000" dirty="0" smtClean="0"/>
              <a:t>的</a:t>
            </a:r>
            <a:r>
              <a:rPr lang="en-US" altLang="zh-CN" sz="2000" dirty="0" smtClean="0"/>
              <a:t>test</a:t>
            </a:r>
            <a:r>
              <a:rPr lang="zh-CN" altLang="en-US" sz="2000" dirty="0" smtClean="0"/>
              <a:t>和</a:t>
            </a:r>
            <a:r>
              <a:rPr lang="en-US" altLang="zh-CN" sz="2000" dirty="0" smtClean="0"/>
              <a:t>test2</a:t>
            </a:r>
            <a:r>
              <a:rPr lang="zh-CN" altLang="en-US" sz="2000" dirty="0" smtClean="0"/>
              <a:t>库，并同步到</a:t>
            </a:r>
            <a:r>
              <a:rPr lang="en-US" altLang="zh-CN" sz="2000" dirty="0" smtClean="0"/>
              <a:t>slave1</a:t>
            </a:r>
            <a:r>
              <a:rPr lang="zh-CN" altLang="en-US" sz="2000" dirty="0" smtClean="0"/>
              <a:t>的</a:t>
            </a:r>
            <a:r>
              <a:rPr lang="en-US" altLang="zh-CN" sz="2000" dirty="0" smtClean="0"/>
              <a:t>test</a:t>
            </a:r>
            <a:r>
              <a:rPr lang="zh-CN" altLang="en-US" sz="2000" dirty="0" smtClean="0"/>
              <a:t>和</a:t>
            </a:r>
            <a:r>
              <a:rPr lang="en-US" altLang="zh-CN" sz="2000" dirty="0" smtClean="0"/>
              <a:t>test2</a:t>
            </a:r>
            <a:r>
              <a:rPr lang="zh-CN" altLang="en-US" sz="2000" dirty="0" smtClean="0"/>
              <a:t>库里</a:t>
            </a:r>
            <a:endParaRPr lang="en-US" altLang="zh-CN" sz="2000" dirty="0" smtClean="0"/>
          </a:p>
          <a:p>
            <a:pPr algn="l"/>
            <a:endParaRPr lang="zh-CN" altLang="en-US" sz="2000" dirty="0" smtClean="0">
              <a:latin typeface="+mn-ea"/>
              <a:ea typeface="+mn-ea"/>
            </a:endParaRPr>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6894234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pPr algn="l"/>
            <a:r>
              <a:rPr lang="en-US" altLang="zh-CN" sz="2000" dirty="0" smtClean="0">
                <a:latin typeface="+mn-ea"/>
                <a:ea typeface="+mn-ea"/>
              </a:rPr>
              <a:t>&lt;?xml version="1.0"?&gt;  </a:t>
            </a:r>
          </a:p>
          <a:p>
            <a:pPr algn="l"/>
            <a:r>
              <a:rPr lang="en-US" altLang="zh-CN" sz="2000" dirty="0" smtClean="0">
                <a:latin typeface="+mn-ea"/>
                <a:ea typeface="+mn-ea"/>
              </a:rPr>
              <a:t>&lt;!DOCTYPE </a:t>
            </a:r>
            <a:r>
              <a:rPr lang="en-US" altLang="zh-CN" sz="2000" dirty="0" err="1" smtClean="0">
                <a:latin typeface="+mn-ea"/>
                <a:ea typeface="+mn-ea"/>
              </a:rPr>
              <a:t>mycat:schema</a:t>
            </a:r>
            <a:r>
              <a:rPr lang="en-US" altLang="zh-CN" sz="2000" dirty="0" smtClean="0">
                <a:latin typeface="+mn-ea"/>
                <a:ea typeface="+mn-ea"/>
              </a:rPr>
              <a:t> SYSTEM "schema.dtd"&gt;  </a:t>
            </a:r>
          </a:p>
          <a:p>
            <a:pPr algn="l"/>
            <a:r>
              <a:rPr lang="en-US" altLang="zh-CN" sz="2000" dirty="0" smtClean="0">
                <a:latin typeface="+mn-ea"/>
                <a:ea typeface="+mn-ea"/>
              </a:rPr>
              <a:t>&lt;</a:t>
            </a:r>
            <a:r>
              <a:rPr lang="en-US" altLang="zh-CN" sz="2000" dirty="0" err="1" smtClean="0">
                <a:latin typeface="+mn-ea"/>
                <a:ea typeface="+mn-ea"/>
              </a:rPr>
              <a:t>mycat:schema</a:t>
            </a:r>
            <a:r>
              <a:rPr lang="en-US" altLang="zh-CN" sz="2000" dirty="0" smtClean="0">
                <a:latin typeface="+mn-ea"/>
                <a:ea typeface="+mn-ea"/>
              </a:rPr>
              <a:t> </a:t>
            </a:r>
            <a:r>
              <a:rPr lang="en-US" altLang="zh-CN" sz="2000" dirty="0" err="1" smtClean="0">
                <a:latin typeface="+mn-ea"/>
                <a:ea typeface="+mn-ea"/>
              </a:rPr>
              <a:t>xmlns:mycat</a:t>
            </a:r>
            <a:r>
              <a:rPr lang="en-US" altLang="zh-CN" sz="2000" dirty="0" smtClean="0">
                <a:latin typeface="+mn-ea"/>
                <a:ea typeface="+mn-ea"/>
              </a:rPr>
              <a:t>="http://io.mycat/"&gt;</a:t>
            </a:r>
          </a:p>
          <a:p>
            <a:pPr algn="l"/>
            <a:r>
              <a:rPr lang="en-US" altLang="zh-CN" sz="2000" dirty="0" smtClean="0">
                <a:latin typeface="+mn-ea"/>
                <a:ea typeface="+mn-ea"/>
              </a:rPr>
              <a:t>&lt;schema name="TESTDB" </a:t>
            </a:r>
            <a:r>
              <a:rPr lang="en-US" altLang="zh-CN" sz="2000" dirty="0" err="1" smtClean="0">
                <a:latin typeface="+mn-ea"/>
                <a:ea typeface="+mn-ea"/>
              </a:rPr>
              <a:t>checkSQLschema</a:t>
            </a:r>
            <a:r>
              <a:rPr lang="en-US" altLang="zh-CN" sz="2000" dirty="0" smtClean="0">
                <a:latin typeface="+mn-ea"/>
                <a:ea typeface="+mn-ea"/>
              </a:rPr>
              <a:t>="true" </a:t>
            </a:r>
            <a:r>
              <a:rPr lang="en-US" altLang="zh-CN" sz="2000" dirty="0" err="1" smtClean="0">
                <a:latin typeface="+mn-ea"/>
                <a:ea typeface="+mn-ea"/>
              </a:rPr>
              <a:t>sqlMaxLimit</a:t>
            </a:r>
            <a:r>
              <a:rPr lang="en-US" altLang="zh-CN" sz="2000" dirty="0" smtClean="0">
                <a:latin typeface="+mn-ea"/>
                <a:ea typeface="+mn-ea"/>
              </a:rPr>
              <a:t>="100" </a:t>
            </a:r>
            <a:r>
              <a:rPr lang="en-US" altLang="zh-CN" sz="2000" dirty="0" err="1" smtClean="0">
                <a:latin typeface="+mn-ea"/>
                <a:ea typeface="+mn-ea"/>
              </a:rPr>
              <a:t>dataNode</a:t>
            </a:r>
            <a:r>
              <a:rPr lang="en-US" altLang="zh-CN" sz="2000" dirty="0" smtClean="0">
                <a:latin typeface="+mn-ea"/>
                <a:ea typeface="+mn-ea"/>
              </a:rPr>
              <a:t>="dn1"&gt; </a:t>
            </a:r>
          </a:p>
          <a:p>
            <a:pPr algn="l"/>
            <a:r>
              <a:rPr lang="en-US" altLang="zh-CN" sz="2000" dirty="0" smtClean="0">
                <a:solidFill>
                  <a:srgbClr val="FF0000"/>
                </a:solidFill>
                <a:latin typeface="+mn-ea"/>
                <a:ea typeface="+mn-ea"/>
              </a:rPr>
              <a:t>&lt;table name="orders"  </a:t>
            </a:r>
            <a:r>
              <a:rPr lang="en-US" altLang="zh-CN" sz="2000" dirty="0" err="1" smtClean="0">
                <a:solidFill>
                  <a:srgbClr val="FF0000"/>
                </a:solidFill>
                <a:latin typeface="+mn-ea"/>
                <a:ea typeface="+mn-ea"/>
              </a:rPr>
              <a:t>dataNode</a:t>
            </a:r>
            <a:r>
              <a:rPr lang="en-US" altLang="zh-CN" sz="2000" dirty="0" smtClean="0">
                <a:solidFill>
                  <a:srgbClr val="FF0000"/>
                </a:solidFill>
                <a:latin typeface="+mn-ea"/>
                <a:ea typeface="+mn-ea"/>
              </a:rPr>
              <a:t>="dn1,dn2" rule="mod-long"&gt;</a:t>
            </a:r>
          </a:p>
          <a:p>
            <a:pPr algn="l"/>
            <a:r>
              <a:rPr lang="en-US" altLang="zh-CN" sz="2000" dirty="0" smtClean="0">
                <a:solidFill>
                  <a:srgbClr val="FF0000"/>
                </a:solidFill>
                <a:latin typeface="+mn-ea"/>
                <a:ea typeface="+mn-ea"/>
              </a:rPr>
              <a:t>&lt;</a:t>
            </a:r>
            <a:r>
              <a:rPr lang="en-US" altLang="zh-CN" sz="2000" dirty="0" err="1" smtClean="0">
                <a:solidFill>
                  <a:srgbClr val="FF0000"/>
                </a:solidFill>
                <a:latin typeface="+mn-ea"/>
                <a:ea typeface="+mn-ea"/>
              </a:rPr>
              <a:t>childTable</a:t>
            </a:r>
            <a:r>
              <a:rPr lang="en-US" altLang="zh-CN" sz="2000" dirty="0" smtClean="0">
                <a:solidFill>
                  <a:srgbClr val="FF0000"/>
                </a:solidFill>
                <a:latin typeface="+mn-ea"/>
                <a:ea typeface="+mn-ea"/>
              </a:rPr>
              <a:t> name="</a:t>
            </a:r>
            <a:r>
              <a:rPr lang="en-US" altLang="zh-CN" sz="2000" dirty="0" err="1" smtClean="0">
                <a:solidFill>
                  <a:srgbClr val="FF0000"/>
                </a:solidFill>
                <a:latin typeface="+mn-ea"/>
                <a:ea typeface="+mn-ea"/>
              </a:rPr>
              <a:t>order_detail</a:t>
            </a:r>
            <a:r>
              <a:rPr lang="en-US" altLang="zh-CN" sz="2000" dirty="0" smtClean="0">
                <a:solidFill>
                  <a:srgbClr val="FF0000"/>
                </a:solidFill>
                <a:latin typeface="+mn-ea"/>
                <a:ea typeface="+mn-ea"/>
              </a:rPr>
              <a:t>" </a:t>
            </a:r>
            <a:r>
              <a:rPr lang="en-US" altLang="zh-CN" sz="2000" dirty="0" err="1" smtClean="0">
                <a:solidFill>
                  <a:srgbClr val="FF0000"/>
                </a:solidFill>
                <a:latin typeface="+mn-ea"/>
                <a:ea typeface="+mn-ea"/>
              </a:rPr>
              <a:t>primaryKey</a:t>
            </a:r>
            <a:r>
              <a:rPr lang="en-US" altLang="zh-CN" sz="2000" dirty="0" smtClean="0">
                <a:solidFill>
                  <a:srgbClr val="FF0000"/>
                </a:solidFill>
                <a:latin typeface="+mn-ea"/>
                <a:ea typeface="+mn-ea"/>
              </a:rPr>
              <a:t>="id" </a:t>
            </a:r>
            <a:r>
              <a:rPr lang="en-US" altLang="zh-CN" sz="2000" dirty="0" err="1" smtClean="0">
                <a:solidFill>
                  <a:srgbClr val="FF0000"/>
                </a:solidFill>
                <a:latin typeface="+mn-ea"/>
                <a:ea typeface="+mn-ea"/>
              </a:rPr>
              <a:t>joinKey</a:t>
            </a:r>
            <a:r>
              <a:rPr lang="en-US" altLang="zh-CN" sz="2000" dirty="0" smtClean="0">
                <a:solidFill>
                  <a:srgbClr val="FF0000"/>
                </a:solidFill>
                <a:latin typeface="+mn-ea"/>
                <a:ea typeface="+mn-ea"/>
              </a:rPr>
              <a:t>="</a:t>
            </a:r>
            <a:r>
              <a:rPr lang="en-US" altLang="zh-CN" sz="2000" dirty="0" err="1" smtClean="0">
                <a:solidFill>
                  <a:srgbClr val="FF0000"/>
                </a:solidFill>
                <a:latin typeface="+mn-ea"/>
                <a:ea typeface="+mn-ea"/>
              </a:rPr>
              <a:t>order_id</a:t>
            </a:r>
            <a:r>
              <a:rPr lang="en-US" altLang="zh-CN" sz="2000" dirty="0" smtClean="0">
                <a:solidFill>
                  <a:srgbClr val="FF0000"/>
                </a:solidFill>
                <a:latin typeface="+mn-ea"/>
                <a:ea typeface="+mn-ea"/>
              </a:rPr>
              <a:t>" </a:t>
            </a:r>
            <a:r>
              <a:rPr lang="en-US" altLang="zh-CN" sz="2000" dirty="0" err="1" smtClean="0">
                <a:solidFill>
                  <a:srgbClr val="FF0000"/>
                </a:solidFill>
                <a:latin typeface="+mn-ea"/>
                <a:ea typeface="+mn-ea"/>
              </a:rPr>
              <a:t>parentKey</a:t>
            </a:r>
            <a:r>
              <a:rPr lang="en-US" altLang="zh-CN" sz="2000" dirty="0" smtClean="0">
                <a:solidFill>
                  <a:srgbClr val="FF0000"/>
                </a:solidFill>
                <a:latin typeface="+mn-ea"/>
                <a:ea typeface="+mn-ea"/>
              </a:rPr>
              <a:t>="id" /&gt; </a:t>
            </a:r>
          </a:p>
          <a:p>
            <a:pPr algn="l"/>
            <a:r>
              <a:rPr lang="en-US" altLang="zh-CN" sz="2000" dirty="0" smtClean="0">
                <a:solidFill>
                  <a:srgbClr val="FF0000"/>
                </a:solidFill>
                <a:latin typeface="+mn-ea"/>
                <a:ea typeface="+mn-ea"/>
              </a:rPr>
              <a:t>&lt;/table&gt;</a:t>
            </a:r>
          </a:p>
          <a:p>
            <a:pPr algn="l"/>
            <a:r>
              <a:rPr lang="en-US" altLang="zh-CN" sz="2000" dirty="0" smtClean="0">
                <a:latin typeface="+mn-ea"/>
                <a:ea typeface="+mn-ea"/>
              </a:rPr>
              <a:t>&lt;/schema&gt;  </a:t>
            </a:r>
          </a:p>
          <a:p>
            <a:pPr algn="l"/>
            <a:r>
              <a:rPr lang="en-US" altLang="zh-CN" sz="2000" dirty="0" smtClean="0">
                <a:latin typeface="+mn-ea"/>
                <a:ea typeface="+mn-ea"/>
              </a:rPr>
              <a:t>&lt;schema name="TESTDB2" </a:t>
            </a:r>
            <a:r>
              <a:rPr lang="en-US" altLang="zh-CN" sz="2000" dirty="0" err="1" smtClean="0">
                <a:latin typeface="+mn-ea"/>
                <a:ea typeface="+mn-ea"/>
              </a:rPr>
              <a:t>checkSQLschema</a:t>
            </a:r>
            <a:r>
              <a:rPr lang="en-US" altLang="zh-CN" sz="2000" dirty="0" smtClean="0">
                <a:latin typeface="+mn-ea"/>
                <a:ea typeface="+mn-ea"/>
              </a:rPr>
              <a:t>="true" </a:t>
            </a:r>
            <a:r>
              <a:rPr lang="en-US" altLang="zh-CN" sz="2000" dirty="0" err="1" smtClean="0">
                <a:latin typeface="+mn-ea"/>
                <a:ea typeface="+mn-ea"/>
              </a:rPr>
              <a:t>sqlMaxLimit</a:t>
            </a:r>
            <a:r>
              <a:rPr lang="en-US" altLang="zh-CN" sz="2000" dirty="0" smtClean="0">
                <a:latin typeface="+mn-ea"/>
                <a:ea typeface="+mn-ea"/>
              </a:rPr>
              <a:t>="100" </a:t>
            </a:r>
            <a:r>
              <a:rPr lang="en-US" altLang="zh-CN" sz="2000" dirty="0" err="1" smtClean="0">
                <a:latin typeface="+mn-ea"/>
                <a:ea typeface="+mn-ea"/>
              </a:rPr>
              <a:t>dataNode</a:t>
            </a:r>
            <a:r>
              <a:rPr lang="en-US" altLang="zh-CN" sz="2000" dirty="0" smtClean="0">
                <a:latin typeface="+mn-ea"/>
                <a:ea typeface="+mn-ea"/>
              </a:rPr>
              <a:t>="dn2"&gt;    </a:t>
            </a:r>
          </a:p>
          <a:p>
            <a:pPr algn="l"/>
            <a:r>
              <a:rPr lang="en-US" altLang="zh-CN" sz="2000" dirty="0" smtClean="0">
                <a:latin typeface="+mn-ea"/>
                <a:ea typeface="+mn-ea"/>
              </a:rPr>
              <a:t>&lt;/schema&gt;</a:t>
            </a:r>
          </a:p>
          <a:p>
            <a:pPr algn="l"/>
            <a:r>
              <a:rPr lang="en-US" altLang="zh-CN" sz="2000" dirty="0" smtClean="0">
                <a:latin typeface="+mn-ea"/>
                <a:ea typeface="+mn-ea"/>
              </a:rPr>
              <a:t>&lt;</a:t>
            </a:r>
            <a:r>
              <a:rPr lang="en-US" altLang="zh-CN" sz="2000" dirty="0" err="1" smtClean="0">
                <a:latin typeface="+mn-ea"/>
                <a:ea typeface="+mn-ea"/>
              </a:rPr>
              <a:t>dataNode</a:t>
            </a:r>
            <a:r>
              <a:rPr lang="en-US" altLang="zh-CN" sz="2000" dirty="0" smtClean="0">
                <a:latin typeface="+mn-ea"/>
                <a:ea typeface="+mn-ea"/>
              </a:rPr>
              <a:t> name="dn1" </a:t>
            </a:r>
            <a:r>
              <a:rPr lang="en-US" altLang="zh-CN" sz="2000" dirty="0" err="1" smtClean="0">
                <a:latin typeface="+mn-ea"/>
                <a:ea typeface="+mn-ea"/>
              </a:rPr>
              <a:t>dataHost</a:t>
            </a:r>
            <a:r>
              <a:rPr lang="en-US" altLang="zh-CN" sz="2000" dirty="0" smtClean="0">
                <a:latin typeface="+mn-ea"/>
                <a:ea typeface="+mn-ea"/>
              </a:rPr>
              <a:t>="node1" database="test" /&gt;  </a:t>
            </a:r>
          </a:p>
          <a:p>
            <a:pPr algn="l"/>
            <a:r>
              <a:rPr lang="en-US" altLang="zh-CN" sz="2000" dirty="0" smtClean="0">
                <a:latin typeface="+mn-ea"/>
                <a:ea typeface="+mn-ea"/>
              </a:rPr>
              <a:t>&lt;</a:t>
            </a:r>
            <a:r>
              <a:rPr lang="en-US" altLang="zh-CN" sz="2000" dirty="0" err="1" smtClean="0">
                <a:latin typeface="+mn-ea"/>
                <a:ea typeface="+mn-ea"/>
              </a:rPr>
              <a:t>dataNode</a:t>
            </a:r>
            <a:r>
              <a:rPr lang="en-US" altLang="zh-CN" sz="2000" dirty="0" smtClean="0">
                <a:latin typeface="+mn-ea"/>
                <a:ea typeface="+mn-ea"/>
              </a:rPr>
              <a:t> name="dn2" </a:t>
            </a:r>
            <a:r>
              <a:rPr lang="en-US" altLang="zh-CN" sz="2000" dirty="0" err="1" smtClean="0">
                <a:latin typeface="+mn-ea"/>
                <a:ea typeface="+mn-ea"/>
              </a:rPr>
              <a:t>dataHost</a:t>
            </a:r>
            <a:r>
              <a:rPr lang="en-US" altLang="zh-CN" sz="2000" dirty="0" smtClean="0">
                <a:latin typeface="+mn-ea"/>
                <a:ea typeface="+mn-ea"/>
              </a:rPr>
              <a:t>="node2" database="test" /&gt;</a:t>
            </a:r>
          </a:p>
          <a:p>
            <a:pPr algn="l"/>
            <a:r>
              <a:rPr lang="en-US" altLang="zh-CN" sz="2000" dirty="0" smtClean="0">
                <a:latin typeface="+mn-ea"/>
                <a:ea typeface="+mn-ea"/>
              </a:rPr>
              <a:t>&lt;</a:t>
            </a:r>
            <a:r>
              <a:rPr lang="en-US" altLang="zh-CN" sz="2000" dirty="0" err="1" smtClean="0">
                <a:latin typeface="+mn-ea"/>
                <a:ea typeface="+mn-ea"/>
              </a:rPr>
              <a:t>dataHost</a:t>
            </a:r>
            <a:r>
              <a:rPr lang="en-US" altLang="zh-CN" sz="2000" dirty="0" smtClean="0">
                <a:latin typeface="+mn-ea"/>
                <a:ea typeface="+mn-ea"/>
              </a:rPr>
              <a:t> name="node1" </a:t>
            </a:r>
            <a:r>
              <a:rPr lang="en-US" altLang="zh-CN" sz="2000" dirty="0" err="1" smtClean="0">
                <a:latin typeface="+mn-ea"/>
                <a:ea typeface="+mn-ea"/>
              </a:rPr>
              <a:t>maxCon</a:t>
            </a:r>
            <a:r>
              <a:rPr lang="en-US" altLang="zh-CN" sz="2000" dirty="0" smtClean="0">
                <a:latin typeface="+mn-ea"/>
                <a:ea typeface="+mn-ea"/>
              </a:rPr>
              <a:t>="10" </a:t>
            </a:r>
            <a:r>
              <a:rPr lang="en-US" altLang="zh-CN" sz="2000" dirty="0" err="1" smtClean="0">
                <a:latin typeface="+mn-ea"/>
                <a:ea typeface="+mn-ea"/>
              </a:rPr>
              <a:t>minCon</a:t>
            </a:r>
            <a:r>
              <a:rPr lang="en-US" altLang="zh-CN" sz="2000" dirty="0" smtClean="0">
                <a:latin typeface="+mn-ea"/>
                <a:ea typeface="+mn-ea"/>
              </a:rPr>
              <a:t>="5" balance="2"  </a:t>
            </a:r>
            <a:r>
              <a:rPr lang="en-US" altLang="zh-CN" sz="2000" dirty="0" err="1" smtClean="0">
                <a:latin typeface="+mn-ea"/>
                <a:ea typeface="+mn-ea"/>
              </a:rPr>
              <a:t>writeType</a:t>
            </a:r>
            <a:r>
              <a:rPr lang="en-US" altLang="zh-CN" sz="2000" dirty="0" smtClean="0">
                <a:latin typeface="+mn-ea"/>
                <a:ea typeface="+mn-ea"/>
              </a:rPr>
              <a:t>="0" </a:t>
            </a:r>
            <a:r>
              <a:rPr lang="en-US" altLang="zh-CN" sz="2000" dirty="0" err="1" smtClean="0">
                <a:latin typeface="+mn-ea"/>
                <a:ea typeface="+mn-ea"/>
              </a:rPr>
              <a:t>dbType</a:t>
            </a:r>
            <a:r>
              <a:rPr lang="en-US" altLang="zh-CN" sz="2000" dirty="0" smtClean="0">
                <a:latin typeface="+mn-ea"/>
                <a:ea typeface="+mn-ea"/>
              </a:rPr>
              <a:t>="</a:t>
            </a:r>
            <a:r>
              <a:rPr lang="en-US" altLang="zh-CN" sz="2000" dirty="0" err="1" smtClean="0">
                <a:latin typeface="+mn-ea"/>
                <a:ea typeface="+mn-ea"/>
              </a:rPr>
              <a:t>mysql</a:t>
            </a:r>
            <a:r>
              <a:rPr lang="en-US" altLang="zh-CN" sz="2000" dirty="0" smtClean="0">
                <a:latin typeface="+mn-ea"/>
                <a:ea typeface="+mn-ea"/>
              </a:rPr>
              <a:t>" </a:t>
            </a:r>
            <a:r>
              <a:rPr lang="en-US" altLang="zh-CN" sz="2000" dirty="0" err="1" smtClean="0">
                <a:latin typeface="+mn-ea"/>
                <a:ea typeface="+mn-ea"/>
              </a:rPr>
              <a:t>dbDriver</a:t>
            </a:r>
            <a:r>
              <a:rPr lang="en-US" altLang="zh-CN" sz="2000" dirty="0" smtClean="0">
                <a:latin typeface="+mn-ea"/>
                <a:ea typeface="+mn-ea"/>
              </a:rPr>
              <a:t>="native" </a:t>
            </a:r>
            <a:r>
              <a:rPr lang="en-US" altLang="zh-CN" sz="2000" dirty="0" err="1" smtClean="0">
                <a:latin typeface="+mn-ea"/>
                <a:ea typeface="+mn-ea"/>
              </a:rPr>
              <a:t>switchType</a:t>
            </a:r>
            <a:r>
              <a:rPr lang="en-US" altLang="zh-CN" sz="2000" dirty="0" smtClean="0">
                <a:latin typeface="+mn-ea"/>
                <a:ea typeface="+mn-ea"/>
              </a:rPr>
              <a:t>="-1"&gt; </a:t>
            </a:r>
          </a:p>
          <a:p>
            <a:pPr algn="l"/>
            <a:r>
              <a:rPr lang="en-US" altLang="zh-CN" sz="2000" dirty="0" smtClean="0">
                <a:latin typeface="+mn-ea"/>
                <a:ea typeface="+mn-ea"/>
              </a:rPr>
              <a:t>        &lt;heartbeat&gt;select user()&lt;/heartbeat&gt;  </a:t>
            </a:r>
          </a:p>
          <a:p>
            <a:pPr algn="l"/>
            <a:r>
              <a:rPr lang="en-US" altLang="zh-CN" sz="2000" dirty="0" smtClean="0">
                <a:latin typeface="+mn-ea"/>
                <a:ea typeface="+mn-ea"/>
              </a:rPr>
              <a:t>        &lt;</a:t>
            </a:r>
            <a:r>
              <a:rPr lang="en-US" altLang="zh-CN" sz="2000" dirty="0" err="1" smtClean="0">
                <a:latin typeface="+mn-ea"/>
                <a:ea typeface="+mn-ea"/>
              </a:rPr>
              <a:t>writeHost</a:t>
            </a:r>
            <a:r>
              <a:rPr lang="en-US" altLang="zh-CN" sz="2000" dirty="0" smtClean="0">
                <a:latin typeface="+mn-ea"/>
                <a:ea typeface="+mn-ea"/>
              </a:rPr>
              <a:t> host="master1" </a:t>
            </a:r>
            <a:r>
              <a:rPr lang="en-US" altLang="zh-CN" sz="2000" dirty="0" err="1" smtClean="0">
                <a:latin typeface="+mn-ea"/>
                <a:ea typeface="+mn-ea"/>
              </a:rPr>
              <a:t>url</a:t>
            </a:r>
            <a:r>
              <a:rPr lang="en-US" altLang="zh-CN" sz="2000" dirty="0" smtClean="0">
                <a:latin typeface="+mn-ea"/>
                <a:ea typeface="+mn-ea"/>
              </a:rPr>
              <a:t>="192.168.237.128:3308" user="root" password="</a:t>
            </a:r>
            <a:r>
              <a:rPr lang="en-US" altLang="zh-CN" sz="2000" dirty="0" err="1" smtClean="0">
                <a:latin typeface="+mn-ea"/>
                <a:ea typeface="+mn-ea"/>
              </a:rPr>
              <a:t>mysql</a:t>
            </a:r>
            <a:r>
              <a:rPr lang="en-US" altLang="zh-CN" sz="2000" dirty="0" smtClean="0">
                <a:latin typeface="+mn-ea"/>
                <a:ea typeface="+mn-ea"/>
              </a:rPr>
              <a:t>"&gt; </a:t>
            </a:r>
          </a:p>
          <a:p>
            <a:pPr algn="l"/>
            <a:r>
              <a:rPr lang="en-US" altLang="zh-CN" sz="2000" dirty="0" smtClean="0">
                <a:latin typeface="+mn-ea"/>
                <a:ea typeface="+mn-ea"/>
              </a:rPr>
              <a:t>        &lt;/</a:t>
            </a:r>
            <a:r>
              <a:rPr lang="en-US" altLang="zh-CN" sz="2000" dirty="0" err="1" smtClean="0">
                <a:latin typeface="+mn-ea"/>
                <a:ea typeface="+mn-ea"/>
              </a:rPr>
              <a:t>writeHost</a:t>
            </a:r>
            <a:r>
              <a:rPr lang="en-US" altLang="zh-CN" sz="2000" dirty="0" smtClean="0">
                <a:latin typeface="+mn-ea"/>
                <a:ea typeface="+mn-ea"/>
              </a:rPr>
              <a:t>&gt;</a:t>
            </a:r>
          </a:p>
          <a:p>
            <a:pPr algn="l"/>
            <a:r>
              <a:rPr lang="en-US" altLang="zh-CN" sz="2000" dirty="0" smtClean="0">
                <a:latin typeface="+mn-ea"/>
                <a:ea typeface="+mn-ea"/>
              </a:rPr>
              <a:t>&lt;/</a:t>
            </a:r>
            <a:r>
              <a:rPr lang="en-US" altLang="zh-CN" sz="2000" dirty="0" err="1" smtClean="0">
                <a:latin typeface="+mn-ea"/>
                <a:ea typeface="+mn-ea"/>
              </a:rPr>
              <a:t>dataHost</a:t>
            </a:r>
            <a:r>
              <a:rPr lang="en-US" altLang="zh-CN" sz="2000" dirty="0" smtClean="0">
                <a:latin typeface="+mn-ea"/>
                <a:ea typeface="+mn-ea"/>
              </a:rPr>
              <a:t>&gt;</a:t>
            </a:r>
          </a:p>
          <a:p>
            <a:pPr algn="l"/>
            <a:r>
              <a:rPr lang="en-US" altLang="zh-CN" sz="2000" dirty="0" smtClean="0">
                <a:latin typeface="+mn-ea"/>
                <a:ea typeface="+mn-ea"/>
              </a:rPr>
              <a:t>&lt;</a:t>
            </a:r>
            <a:r>
              <a:rPr lang="en-US" altLang="zh-CN" sz="2000" dirty="0" err="1" smtClean="0">
                <a:latin typeface="+mn-ea"/>
                <a:ea typeface="+mn-ea"/>
              </a:rPr>
              <a:t>dataHost</a:t>
            </a:r>
            <a:r>
              <a:rPr lang="en-US" altLang="zh-CN" sz="2000" dirty="0" smtClean="0">
                <a:latin typeface="+mn-ea"/>
                <a:ea typeface="+mn-ea"/>
              </a:rPr>
              <a:t> name="node2" </a:t>
            </a:r>
            <a:r>
              <a:rPr lang="en-US" altLang="zh-CN" sz="2000" dirty="0" err="1" smtClean="0">
                <a:latin typeface="+mn-ea"/>
                <a:ea typeface="+mn-ea"/>
              </a:rPr>
              <a:t>maxCon</a:t>
            </a:r>
            <a:r>
              <a:rPr lang="en-US" altLang="zh-CN" sz="2000" dirty="0" smtClean="0">
                <a:latin typeface="+mn-ea"/>
                <a:ea typeface="+mn-ea"/>
              </a:rPr>
              <a:t>="10" </a:t>
            </a:r>
            <a:r>
              <a:rPr lang="en-US" altLang="zh-CN" sz="2000" dirty="0" err="1" smtClean="0">
                <a:latin typeface="+mn-ea"/>
                <a:ea typeface="+mn-ea"/>
              </a:rPr>
              <a:t>minCon</a:t>
            </a:r>
            <a:r>
              <a:rPr lang="en-US" altLang="zh-CN" sz="2000" dirty="0" smtClean="0">
                <a:latin typeface="+mn-ea"/>
                <a:ea typeface="+mn-ea"/>
              </a:rPr>
              <a:t>="5" balance="2"  </a:t>
            </a:r>
            <a:r>
              <a:rPr lang="en-US" altLang="zh-CN" sz="2000" dirty="0" err="1" smtClean="0">
                <a:latin typeface="+mn-ea"/>
                <a:ea typeface="+mn-ea"/>
              </a:rPr>
              <a:t>writeType</a:t>
            </a:r>
            <a:r>
              <a:rPr lang="en-US" altLang="zh-CN" sz="2000" dirty="0" smtClean="0">
                <a:latin typeface="+mn-ea"/>
                <a:ea typeface="+mn-ea"/>
              </a:rPr>
              <a:t>="0" </a:t>
            </a:r>
            <a:r>
              <a:rPr lang="en-US" altLang="zh-CN" sz="2000" dirty="0" err="1" smtClean="0">
                <a:latin typeface="+mn-ea"/>
                <a:ea typeface="+mn-ea"/>
              </a:rPr>
              <a:t>dbType</a:t>
            </a:r>
            <a:r>
              <a:rPr lang="en-US" altLang="zh-CN" sz="2000" dirty="0" smtClean="0">
                <a:latin typeface="+mn-ea"/>
                <a:ea typeface="+mn-ea"/>
              </a:rPr>
              <a:t>="</a:t>
            </a:r>
            <a:r>
              <a:rPr lang="en-US" altLang="zh-CN" sz="2000" dirty="0" err="1" smtClean="0">
                <a:latin typeface="+mn-ea"/>
                <a:ea typeface="+mn-ea"/>
              </a:rPr>
              <a:t>mysql</a:t>
            </a:r>
            <a:r>
              <a:rPr lang="en-US" altLang="zh-CN" sz="2000" dirty="0" smtClean="0">
                <a:latin typeface="+mn-ea"/>
                <a:ea typeface="+mn-ea"/>
              </a:rPr>
              <a:t>" </a:t>
            </a:r>
            <a:r>
              <a:rPr lang="en-US" altLang="zh-CN" sz="2000" dirty="0" err="1" smtClean="0">
                <a:latin typeface="+mn-ea"/>
                <a:ea typeface="+mn-ea"/>
              </a:rPr>
              <a:t>dbDriver</a:t>
            </a:r>
            <a:r>
              <a:rPr lang="en-US" altLang="zh-CN" sz="2000" dirty="0" smtClean="0">
                <a:latin typeface="+mn-ea"/>
                <a:ea typeface="+mn-ea"/>
              </a:rPr>
              <a:t>="native" </a:t>
            </a:r>
            <a:r>
              <a:rPr lang="en-US" altLang="zh-CN" sz="2000" dirty="0" err="1" smtClean="0">
                <a:latin typeface="+mn-ea"/>
                <a:ea typeface="+mn-ea"/>
              </a:rPr>
              <a:t>switchType</a:t>
            </a:r>
            <a:r>
              <a:rPr lang="en-US" altLang="zh-CN" sz="2000" dirty="0" smtClean="0">
                <a:latin typeface="+mn-ea"/>
                <a:ea typeface="+mn-ea"/>
              </a:rPr>
              <a:t>="-1"&gt;</a:t>
            </a:r>
          </a:p>
          <a:p>
            <a:pPr algn="l"/>
            <a:r>
              <a:rPr lang="en-US" altLang="zh-CN" sz="2000" dirty="0" smtClean="0">
                <a:latin typeface="+mn-ea"/>
                <a:ea typeface="+mn-ea"/>
              </a:rPr>
              <a:t>        &lt;heartbeat&gt;select user()&lt;/heartbeat&gt;</a:t>
            </a:r>
          </a:p>
          <a:p>
            <a:pPr algn="l"/>
            <a:r>
              <a:rPr lang="en-US" altLang="zh-CN" sz="2000" dirty="0" smtClean="0">
                <a:latin typeface="+mn-ea"/>
                <a:ea typeface="+mn-ea"/>
              </a:rPr>
              <a:t>        &lt;</a:t>
            </a:r>
            <a:r>
              <a:rPr lang="en-US" altLang="zh-CN" sz="2000" dirty="0" err="1" smtClean="0">
                <a:latin typeface="+mn-ea"/>
                <a:ea typeface="+mn-ea"/>
              </a:rPr>
              <a:t>writeHost</a:t>
            </a:r>
            <a:r>
              <a:rPr lang="en-US" altLang="zh-CN" sz="2000" dirty="0" smtClean="0">
                <a:latin typeface="+mn-ea"/>
                <a:ea typeface="+mn-ea"/>
              </a:rPr>
              <a:t> host="salve1" </a:t>
            </a:r>
            <a:r>
              <a:rPr lang="en-US" altLang="zh-CN" sz="2000" dirty="0" err="1" smtClean="0">
                <a:latin typeface="+mn-ea"/>
                <a:ea typeface="+mn-ea"/>
              </a:rPr>
              <a:t>url</a:t>
            </a:r>
            <a:r>
              <a:rPr lang="en-US" altLang="zh-CN" sz="2000" dirty="0" smtClean="0">
                <a:latin typeface="+mn-ea"/>
                <a:ea typeface="+mn-ea"/>
              </a:rPr>
              <a:t>="192.168.237.130:3308" user="root" password="</a:t>
            </a:r>
            <a:r>
              <a:rPr lang="en-US" altLang="zh-CN" sz="2000" dirty="0" err="1" smtClean="0">
                <a:latin typeface="+mn-ea"/>
                <a:ea typeface="+mn-ea"/>
              </a:rPr>
              <a:t>mysql</a:t>
            </a:r>
            <a:r>
              <a:rPr lang="en-US" altLang="zh-CN" sz="2000" dirty="0" smtClean="0">
                <a:latin typeface="+mn-ea"/>
                <a:ea typeface="+mn-ea"/>
              </a:rPr>
              <a:t>"&gt;</a:t>
            </a:r>
          </a:p>
          <a:p>
            <a:pPr algn="l"/>
            <a:r>
              <a:rPr lang="en-US" altLang="zh-CN" sz="2000" dirty="0" smtClean="0">
                <a:latin typeface="+mn-ea"/>
                <a:ea typeface="+mn-ea"/>
              </a:rPr>
              <a:t>        &lt;/</a:t>
            </a:r>
            <a:r>
              <a:rPr lang="en-US" altLang="zh-CN" sz="2000" dirty="0" err="1" smtClean="0">
                <a:latin typeface="+mn-ea"/>
                <a:ea typeface="+mn-ea"/>
              </a:rPr>
              <a:t>writeHost</a:t>
            </a:r>
            <a:r>
              <a:rPr lang="en-US" altLang="zh-CN" sz="2000" dirty="0" smtClean="0">
                <a:latin typeface="+mn-ea"/>
                <a:ea typeface="+mn-ea"/>
              </a:rPr>
              <a:t>&gt; </a:t>
            </a:r>
          </a:p>
          <a:p>
            <a:pPr algn="l"/>
            <a:r>
              <a:rPr lang="en-US" altLang="zh-CN" sz="2000" dirty="0" smtClean="0">
                <a:latin typeface="+mn-ea"/>
                <a:ea typeface="+mn-ea"/>
              </a:rPr>
              <a:t>&lt;/</a:t>
            </a:r>
            <a:r>
              <a:rPr lang="en-US" altLang="zh-CN" sz="2000" dirty="0" err="1" smtClean="0">
                <a:latin typeface="+mn-ea"/>
                <a:ea typeface="+mn-ea"/>
              </a:rPr>
              <a:t>dataHost</a:t>
            </a:r>
            <a:r>
              <a:rPr lang="en-US" altLang="zh-CN" sz="2000" dirty="0" smtClean="0">
                <a:latin typeface="+mn-ea"/>
                <a:ea typeface="+mn-ea"/>
              </a:rPr>
              <a:t>&gt;  </a:t>
            </a:r>
          </a:p>
          <a:p>
            <a:pPr algn="l"/>
            <a:r>
              <a:rPr lang="en-US" altLang="zh-CN" sz="2000" dirty="0" smtClean="0">
                <a:latin typeface="+mn-ea"/>
                <a:ea typeface="+mn-ea"/>
              </a:rPr>
              <a:t>&lt;/</a:t>
            </a:r>
            <a:r>
              <a:rPr lang="en-US" altLang="zh-CN" sz="2000" dirty="0" err="1" smtClean="0">
                <a:latin typeface="+mn-ea"/>
                <a:ea typeface="+mn-ea"/>
              </a:rPr>
              <a:t>mycat:schema</a:t>
            </a:r>
            <a:r>
              <a:rPr lang="en-US" altLang="zh-CN" sz="2000" dirty="0" smtClean="0">
                <a:latin typeface="+mn-ea"/>
                <a:ea typeface="+mn-ea"/>
              </a:rPr>
              <a:t>&gt;</a:t>
            </a:r>
            <a:endParaRPr lang="zh-CN" altLang="en-US" sz="2000" dirty="0" smtClean="0">
              <a:latin typeface="+mn-ea"/>
              <a:ea typeface="+mn-ea"/>
            </a:endParaRPr>
          </a:p>
          <a:p>
            <a:endParaRPr lang="en-US" altLang="zh-CN" sz="2000" dirty="0" smtClean="0"/>
          </a:p>
          <a:p>
            <a:endParaRPr lang="en-US" altLang="zh-CN" sz="2000" dirty="0" smtClean="0"/>
          </a:p>
          <a:p>
            <a:pPr marL="457200" indent="-457200" algn="l">
              <a:buFont typeface="Arial" panose="020B0604020202020204" pitchFamily="34" charset="0"/>
              <a:buChar char="•"/>
            </a:pPr>
            <a:r>
              <a:rPr lang="zh-CN" altLang="en-US" sz="2000" dirty="0" smtClean="0"/>
              <a:t>在</a:t>
            </a:r>
            <a:r>
              <a:rPr lang="en-US" altLang="zh-CN" sz="2000" dirty="0" smtClean="0"/>
              <a:t>dn1</a:t>
            </a:r>
            <a:r>
              <a:rPr lang="zh-CN" altLang="en-US" sz="2000" dirty="0" smtClean="0"/>
              <a:t>和</a:t>
            </a:r>
            <a:r>
              <a:rPr lang="en-US" altLang="zh-CN" sz="2000" dirty="0" smtClean="0"/>
              <a:t>dn2</a:t>
            </a:r>
            <a:r>
              <a:rPr lang="zh-CN" altLang="en-US" sz="2000" dirty="0" smtClean="0"/>
              <a:t>对应的</a:t>
            </a:r>
            <a:r>
              <a:rPr lang="en-US" altLang="zh-CN" sz="2000" dirty="0" err="1" smtClean="0"/>
              <a:t>MySQL</a:t>
            </a:r>
            <a:r>
              <a:rPr lang="zh-CN" altLang="en-US" sz="2000" dirty="0" smtClean="0"/>
              <a:t>数据库</a:t>
            </a:r>
            <a:r>
              <a:rPr lang="en-US" altLang="zh-CN" sz="2000" dirty="0" smtClean="0"/>
              <a:t>test</a:t>
            </a:r>
            <a:r>
              <a:rPr lang="zh-CN" altLang="en-US" sz="2000" dirty="0" smtClean="0"/>
              <a:t>上创建表</a:t>
            </a:r>
            <a:endParaRPr lang="en-US" altLang="zh-CN" sz="2000" dirty="0" smtClean="0"/>
          </a:p>
          <a:p>
            <a:pPr algn="l"/>
            <a:r>
              <a:rPr lang="en-US" altLang="zh-CN" sz="2000" dirty="0" err="1" smtClean="0">
                <a:latin typeface="+mn-ea"/>
                <a:ea typeface="+mn-ea"/>
              </a:rPr>
              <a:t>mysql</a:t>
            </a:r>
            <a:r>
              <a:rPr lang="en-US" altLang="zh-CN" sz="2000" dirty="0" smtClean="0">
                <a:latin typeface="+mn-ea"/>
                <a:ea typeface="+mn-ea"/>
              </a:rPr>
              <a:t>&gt; create table orders(id </a:t>
            </a:r>
            <a:r>
              <a:rPr lang="en-US" altLang="zh-CN" sz="2000" dirty="0" err="1" smtClean="0">
                <a:latin typeface="+mn-ea"/>
                <a:ea typeface="+mn-ea"/>
              </a:rPr>
              <a:t>int</a:t>
            </a:r>
            <a:r>
              <a:rPr lang="en-US" altLang="zh-CN" sz="2000" dirty="0" smtClean="0">
                <a:latin typeface="+mn-ea"/>
                <a:ea typeface="+mn-ea"/>
              </a:rPr>
              <a:t> primary </a:t>
            </a:r>
            <a:r>
              <a:rPr lang="en-US" altLang="zh-CN" sz="2000" dirty="0" err="1" smtClean="0">
                <a:latin typeface="+mn-ea"/>
                <a:ea typeface="+mn-ea"/>
              </a:rPr>
              <a:t>key,name</a:t>
            </a:r>
            <a:r>
              <a:rPr lang="en-US" altLang="zh-CN" sz="2000" dirty="0" smtClean="0">
                <a:latin typeface="+mn-ea"/>
                <a:ea typeface="+mn-ea"/>
              </a:rPr>
              <a:t> </a:t>
            </a:r>
            <a:r>
              <a:rPr lang="en-US" altLang="zh-CN" sz="2000" dirty="0" err="1" smtClean="0">
                <a:latin typeface="+mn-ea"/>
                <a:ea typeface="+mn-ea"/>
              </a:rPr>
              <a:t>varchar</a:t>
            </a:r>
            <a:r>
              <a:rPr lang="en-US" altLang="zh-CN" sz="2000" dirty="0" smtClean="0">
                <a:latin typeface="+mn-ea"/>
                <a:ea typeface="+mn-ea"/>
              </a:rPr>
              <a:t>(10));</a:t>
            </a:r>
          </a:p>
          <a:p>
            <a:pPr algn="l"/>
            <a:r>
              <a:rPr lang="en-US" altLang="zh-CN" sz="2000" dirty="0" err="1" smtClean="0">
                <a:latin typeface="+mn-ea"/>
                <a:ea typeface="+mn-ea"/>
              </a:rPr>
              <a:t>mysql</a:t>
            </a:r>
            <a:r>
              <a:rPr lang="en-US" altLang="zh-CN" sz="2000" dirty="0" smtClean="0">
                <a:latin typeface="+mn-ea"/>
                <a:ea typeface="+mn-ea"/>
              </a:rPr>
              <a:t>&gt;  create table </a:t>
            </a:r>
            <a:r>
              <a:rPr lang="en-US" altLang="zh-CN" sz="2000" dirty="0" err="1" smtClean="0">
                <a:latin typeface="+mn-ea"/>
                <a:ea typeface="+mn-ea"/>
              </a:rPr>
              <a:t>order_detail</a:t>
            </a:r>
            <a:r>
              <a:rPr lang="en-US" altLang="zh-CN" sz="2000" dirty="0" smtClean="0">
                <a:latin typeface="+mn-ea"/>
                <a:ea typeface="+mn-ea"/>
              </a:rPr>
              <a:t>(id </a:t>
            </a:r>
            <a:r>
              <a:rPr lang="en-US" altLang="zh-CN" sz="2000" dirty="0" err="1" smtClean="0">
                <a:latin typeface="+mn-ea"/>
                <a:ea typeface="+mn-ea"/>
              </a:rPr>
              <a:t>int</a:t>
            </a:r>
            <a:r>
              <a:rPr lang="en-US" altLang="zh-CN" sz="2000" dirty="0" smtClean="0">
                <a:latin typeface="+mn-ea"/>
                <a:ea typeface="+mn-ea"/>
              </a:rPr>
              <a:t> primary </a:t>
            </a:r>
            <a:r>
              <a:rPr lang="en-US" altLang="zh-CN" sz="2000" dirty="0" err="1" smtClean="0">
                <a:latin typeface="+mn-ea"/>
                <a:ea typeface="+mn-ea"/>
              </a:rPr>
              <a:t>key,name</a:t>
            </a:r>
            <a:r>
              <a:rPr lang="en-US" altLang="zh-CN" sz="2000" dirty="0" smtClean="0">
                <a:latin typeface="+mn-ea"/>
                <a:ea typeface="+mn-ea"/>
              </a:rPr>
              <a:t> </a:t>
            </a:r>
            <a:r>
              <a:rPr lang="en-US" altLang="zh-CN" sz="2000" dirty="0" err="1" smtClean="0">
                <a:latin typeface="+mn-ea"/>
                <a:ea typeface="+mn-ea"/>
              </a:rPr>
              <a:t>varchar</a:t>
            </a:r>
            <a:r>
              <a:rPr lang="en-US" altLang="zh-CN" sz="2000" dirty="0" smtClean="0">
                <a:latin typeface="+mn-ea"/>
                <a:ea typeface="+mn-ea"/>
              </a:rPr>
              <a:t>(10),</a:t>
            </a:r>
            <a:r>
              <a:rPr lang="en-US" altLang="zh-CN" sz="2000" dirty="0" err="1" smtClean="0">
                <a:latin typeface="+mn-ea"/>
                <a:ea typeface="+mn-ea"/>
              </a:rPr>
              <a:t>order_id</a:t>
            </a:r>
            <a:r>
              <a:rPr lang="en-US" altLang="zh-CN" sz="2000" dirty="0" smtClean="0">
                <a:latin typeface="+mn-ea"/>
                <a:ea typeface="+mn-ea"/>
              </a:rPr>
              <a:t> </a:t>
            </a:r>
            <a:r>
              <a:rPr lang="en-US" altLang="zh-CN" sz="2000" dirty="0" err="1" smtClean="0">
                <a:latin typeface="+mn-ea"/>
                <a:ea typeface="+mn-ea"/>
              </a:rPr>
              <a:t>int</a:t>
            </a:r>
            <a:r>
              <a:rPr lang="en-US" altLang="zh-CN" sz="2000" dirty="0" smtClean="0">
                <a:latin typeface="+mn-ea"/>
                <a:ea typeface="+mn-ea"/>
              </a:rPr>
              <a:t> ,foreign key (</a:t>
            </a:r>
            <a:r>
              <a:rPr lang="en-US" altLang="zh-CN" sz="2000" dirty="0" err="1" smtClean="0">
                <a:latin typeface="+mn-ea"/>
                <a:ea typeface="+mn-ea"/>
              </a:rPr>
              <a:t>order_id</a:t>
            </a:r>
            <a:r>
              <a:rPr lang="en-US" altLang="zh-CN" sz="2000" dirty="0" smtClean="0">
                <a:latin typeface="+mn-ea"/>
                <a:ea typeface="+mn-ea"/>
              </a:rPr>
              <a:t>)  references orders(id));</a:t>
            </a:r>
          </a:p>
          <a:p>
            <a:pPr marL="457200" indent="-457200" algn="l">
              <a:buFont typeface="Arial" panose="020B0604020202020204" pitchFamily="34" charset="0"/>
              <a:buChar char="•"/>
            </a:pPr>
            <a:r>
              <a:rPr lang="en-US" altLang="zh-CN" sz="2000" dirty="0" err="1" smtClean="0">
                <a:latin typeface="+mn-ea"/>
                <a:ea typeface="+mn-ea"/>
              </a:rPr>
              <a:t>Mycat</a:t>
            </a:r>
            <a:r>
              <a:rPr lang="zh-CN" altLang="en-US" sz="2000" dirty="0" smtClean="0">
                <a:latin typeface="+mn-ea"/>
                <a:ea typeface="+mn-ea"/>
              </a:rPr>
              <a:t>上插入数据：</a:t>
            </a:r>
            <a:endParaRPr lang="en-US" altLang="zh-CN" sz="2000" dirty="0" smtClean="0">
              <a:latin typeface="+mn-ea"/>
              <a:ea typeface="+mn-ea"/>
            </a:endParaRPr>
          </a:p>
          <a:p>
            <a:pPr algn="l"/>
            <a:r>
              <a:rPr lang="en-US" altLang="zh-CN" sz="2000" dirty="0" err="1" smtClean="0">
                <a:latin typeface="+mn-ea"/>
                <a:ea typeface="+mn-ea"/>
              </a:rPr>
              <a:t>mysql</a:t>
            </a:r>
            <a:r>
              <a:rPr lang="en-US" altLang="zh-CN" sz="2000" dirty="0" smtClean="0">
                <a:latin typeface="+mn-ea"/>
                <a:ea typeface="+mn-ea"/>
              </a:rPr>
              <a:t>&gt; insert into orders values(1,'a');</a:t>
            </a:r>
          </a:p>
          <a:p>
            <a:pPr algn="l"/>
            <a:r>
              <a:rPr lang="en-US" altLang="zh-CN" sz="2000" dirty="0" smtClean="0">
                <a:latin typeface="+mn-ea"/>
                <a:ea typeface="+mn-ea"/>
              </a:rPr>
              <a:t>ERROR 1064 (HY000): partition table, insert must provide </a:t>
            </a:r>
            <a:r>
              <a:rPr lang="en-US" altLang="zh-CN" sz="2000" dirty="0" err="1" smtClean="0">
                <a:latin typeface="+mn-ea"/>
                <a:ea typeface="+mn-ea"/>
              </a:rPr>
              <a:t>ColumnList</a:t>
            </a:r>
            <a:endParaRPr lang="en-US" altLang="zh-CN" sz="2000" dirty="0" smtClean="0">
              <a:latin typeface="+mn-ea"/>
              <a:ea typeface="+mn-ea"/>
            </a:endParaRPr>
          </a:p>
          <a:p>
            <a:pPr algn="l"/>
            <a:r>
              <a:rPr lang="en-US" altLang="zh-CN" sz="2000" dirty="0" err="1" smtClean="0">
                <a:latin typeface="+mn-ea"/>
                <a:ea typeface="+mn-ea"/>
              </a:rPr>
              <a:t>mysql</a:t>
            </a:r>
            <a:r>
              <a:rPr lang="en-US" altLang="zh-CN" sz="2000" dirty="0" smtClean="0">
                <a:latin typeface="+mn-ea"/>
                <a:ea typeface="+mn-ea"/>
              </a:rPr>
              <a:t>&gt; insert into orders(</a:t>
            </a:r>
            <a:r>
              <a:rPr lang="en-US" altLang="zh-CN" sz="2000" dirty="0" err="1" smtClean="0">
                <a:latin typeface="+mn-ea"/>
                <a:ea typeface="+mn-ea"/>
              </a:rPr>
              <a:t>id,name</a:t>
            </a:r>
            <a:r>
              <a:rPr lang="en-US" altLang="zh-CN" sz="2000" dirty="0" smtClean="0">
                <a:latin typeface="+mn-ea"/>
                <a:ea typeface="+mn-ea"/>
              </a:rPr>
              <a:t>) values(1,’a’),(2,’b’),(3,’c’),(4,’c’),(5,’c’);</a:t>
            </a:r>
          </a:p>
          <a:p>
            <a:pPr algn="l"/>
            <a:r>
              <a:rPr lang="en-US" altLang="zh-CN" sz="2000" dirty="0" err="1" smtClean="0">
                <a:latin typeface="+mn-ea"/>
              </a:rPr>
              <a:t>mysql</a:t>
            </a:r>
            <a:r>
              <a:rPr lang="en-US" altLang="zh-CN" sz="2000" dirty="0" smtClean="0">
                <a:latin typeface="+mn-ea"/>
              </a:rPr>
              <a:t>&gt; insert into </a:t>
            </a:r>
            <a:r>
              <a:rPr lang="en-US" altLang="zh-CN" sz="2000" dirty="0" err="1" smtClean="0">
                <a:latin typeface="+mn-ea"/>
              </a:rPr>
              <a:t>order_detail</a:t>
            </a:r>
            <a:r>
              <a:rPr lang="en-US" altLang="zh-CN" sz="2000" dirty="0" smtClean="0">
                <a:latin typeface="+mn-ea"/>
              </a:rPr>
              <a:t>(</a:t>
            </a:r>
            <a:r>
              <a:rPr lang="en-US" altLang="zh-CN" sz="2000" dirty="0" err="1" smtClean="0">
                <a:latin typeface="+mn-ea"/>
              </a:rPr>
              <a:t>id,name,order_id</a:t>
            </a:r>
            <a:r>
              <a:rPr lang="en-US" altLang="zh-CN" sz="2000" dirty="0" smtClean="0">
                <a:latin typeface="+mn-ea"/>
              </a:rPr>
              <a:t>) values(1,’a’,1),(2,’b’,2),(3,’c’,3),(4,’c’,4),(5,’c’,5);</a:t>
            </a:r>
          </a:p>
          <a:p>
            <a:pPr algn="l"/>
            <a:endParaRPr lang="en-US" altLang="zh-CN" sz="2000" dirty="0" smtClean="0"/>
          </a:p>
          <a:p>
            <a:endParaRPr lang="zh-CN" altLang="en-US" sz="2000" dirty="0" smtClean="0"/>
          </a:p>
          <a:p>
            <a:endParaRPr lang="en-US" altLang="zh-CN" sz="2000" dirty="0" smtClean="0"/>
          </a:p>
          <a:p>
            <a:endParaRPr lang="en-US" altLang="zh-CN" sz="2000" dirty="0" smtClean="0"/>
          </a:p>
          <a:p>
            <a:pPr marL="457200" indent="-457200" algn="l">
              <a:buFont typeface="Arial" panose="020B0604020202020204" pitchFamily="34" charset="0"/>
              <a:buChar char="•"/>
            </a:pPr>
            <a:r>
              <a:rPr lang="zh-CN" altLang="en-US" sz="3200" dirty="0" smtClean="0"/>
              <a:t>在</a:t>
            </a:r>
            <a:r>
              <a:rPr lang="en-US" altLang="zh-CN" sz="3200" dirty="0" smtClean="0"/>
              <a:t>master1</a:t>
            </a:r>
            <a:r>
              <a:rPr lang="zh-CN" altLang="en-US" sz="3200" dirty="0" smtClean="0"/>
              <a:t>和</a:t>
            </a:r>
            <a:r>
              <a:rPr lang="en-US" altLang="zh-CN" sz="3200" dirty="0" smtClean="0"/>
              <a:t>slave1</a:t>
            </a:r>
            <a:r>
              <a:rPr lang="zh-CN" altLang="en-US" sz="3200" dirty="0" smtClean="0"/>
              <a:t>上分别查看数据分布情况</a:t>
            </a:r>
            <a:r>
              <a:rPr lang="zh-CN" altLang="en-US" sz="2000" dirty="0" smtClean="0"/>
              <a:t>：</a:t>
            </a:r>
            <a:endParaRPr lang="en-US" altLang="zh-CN" sz="2000" dirty="0" smtClean="0"/>
          </a:p>
          <a:p>
            <a:pPr marL="457200" indent="-457200" algn="l">
              <a:buFont typeface="Arial" panose="020B0604020202020204" pitchFamily="34" charset="0"/>
              <a:buChar char="•"/>
            </a:pPr>
            <a:r>
              <a:rPr lang="en-US" altLang="zh-CN" sz="2000" dirty="0" smtClean="0"/>
              <a:t>Master1</a:t>
            </a:r>
            <a:r>
              <a:rPr lang="zh-CN" altLang="en-US" sz="2000" dirty="0" smtClean="0"/>
              <a:t>上：</a:t>
            </a:r>
            <a:endParaRPr lang="en-US" altLang="zh-CN" sz="2000" dirty="0" smtClean="0"/>
          </a:p>
          <a:p>
            <a:pPr algn="l"/>
            <a:r>
              <a:rPr lang="en-US" altLang="zh-CN" sz="2000" dirty="0" err="1" smtClean="0"/>
              <a:t>mysql</a:t>
            </a:r>
            <a:r>
              <a:rPr lang="en-US" altLang="zh-CN" sz="2000" dirty="0" smtClean="0"/>
              <a:t>&gt; select * from orders;</a:t>
            </a:r>
          </a:p>
          <a:p>
            <a:pPr algn="l"/>
            <a:r>
              <a:rPr lang="en-US" altLang="zh-CN" sz="2000" dirty="0" smtClean="0"/>
              <a:t>+----+------+</a:t>
            </a:r>
          </a:p>
          <a:p>
            <a:pPr algn="l"/>
            <a:r>
              <a:rPr lang="en-US" altLang="zh-CN" sz="2000" dirty="0" smtClean="0"/>
              <a:t>| id | name |</a:t>
            </a:r>
          </a:p>
          <a:p>
            <a:pPr algn="l"/>
            <a:r>
              <a:rPr lang="en-US" altLang="zh-CN" sz="2000" dirty="0" smtClean="0"/>
              <a:t>+----+------+</a:t>
            </a:r>
          </a:p>
          <a:p>
            <a:pPr algn="l"/>
            <a:r>
              <a:rPr lang="en-US" altLang="zh-CN" sz="2000" dirty="0" smtClean="0"/>
              <a:t>|  2 | b    |</a:t>
            </a:r>
          </a:p>
          <a:p>
            <a:pPr algn="l"/>
            <a:r>
              <a:rPr lang="en-US" altLang="zh-CN" sz="2000" dirty="0" smtClean="0"/>
              <a:t>|  4 | c    |</a:t>
            </a:r>
          </a:p>
          <a:p>
            <a:pPr algn="l"/>
            <a:r>
              <a:rPr lang="en-US" altLang="zh-CN" sz="2000" dirty="0" smtClean="0"/>
              <a:t>+----+------+</a:t>
            </a:r>
          </a:p>
          <a:p>
            <a:pPr algn="l"/>
            <a:r>
              <a:rPr lang="en-US" altLang="zh-CN" sz="2000" dirty="0" smtClean="0"/>
              <a:t>2 rows in set (0.00 sec)</a:t>
            </a:r>
          </a:p>
          <a:p>
            <a:pPr algn="l"/>
            <a:endParaRPr lang="en-US" altLang="zh-CN" sz="2000" dirty="0" smtClean="0"/>
          </a:p>
          <a:p>
            <a:pPr algn="l"/>
            <a:r>
              <a:rPr lang="en-US" altLang="zh-CN" sz="2000" dirty="0" err="1" smtClean="0"/>
              <a:t>mysql</a:t>
            </a:r>
            <a:r>
              <a:rPr lang="en-US" altLang="zh-CN" sz="2000" dirty="0" smtClean="0"/>
              <a:t>&gt; select * from </a:t>
            </a:r>
            <a:r>
              <a:rPr lang="en-US" altLang="zh-CN" sz="2000" dirty="0" err="1" smtClean="0"/>
              <a:t>order_detail</a:t>
            </a:r>
            <a:r>
              <a:rPr lang="en-US" altLang="zh-CN" sz="2000" dirty="0" smtClean="0"/>
              <a:t>;</a:t>
            </a:r>
          </a:p>
          <a:p>
            <a:pPr algn="l"/>
            <a:r>
              <a:rPr lang="en-US" altLang="zh-CN" sz="2000" dirty="0" smtClean="0"/>
              <a:t>+----+------+----------+</a:t>
            </a:r>
          </a:p>
          <a:p>
            <a:pPr algn="l"/>
            <a:r>
              <a:rPr lang="en-US" altLang="zh-CN" sz="2000" dirty="0" smtClean="0"/>
              <a:t>| id | name | </a:t>
            </a:r>
            <a:r>
              <a:rPr lang="en-US" altLang="zh-CN" sz="2000" dirty="0" err="1" smtClean="0"/>
              <a:t>order_id</a:t>
            </a:r>
            <a:r>
              <a:rPr lang="en-US" altLang="zh-CN" sz="2000" dirty="0" smtClean="0"/>
              <a:t> |</a:t>
            </a:r>
          </a:p>
          <a:p>
            <a:pPr algn="l"/>
            <a:r>
              <a:rPr lang="en-US" altLang="zh-CN" sz="2000" dirty="0" smtClean="0"/>
              <a:t>+----+------+----------+</a:t>
            </a:r>
          </a:p>
          <a:p>
            <a:pPr algn="l"/>
            <a:r>
              <a:rPr lang="en-US" altLang="zh-CN" sz="2000" dirty="0" smtClean="0"/>
              <a:t>|  2 | </a:t>
            </a:r>
            <a:r>
              <a:rPr lang="en-US" altLang="zh-CN" sz="2000" dirty="0" err="1" smtClean="0"/>
              <a:t>aa</a:t>
            </a:r>
            <a:r>
              <a:rPr lang="en-US" altLang="zh-CN" sz="2000" dirty="0" smtClean="0"/>
              <a:t>   |        2 |</a:t>
            </a:r>
          </a:p>
          <a:p>
            <a:pPr algn="l"/>
            <a:r>
              <a:rPr lang="en-US" altLang="zh-CN" sz="2000" dirty="0" smtClean="0"/>
              <a:t>|  4 | </a:t>
            </a:r>
            <a:r>
              <a:rPr lang="en-US" altLang="zh-CN" sz="2000" dirty="0" err="1" smtClean="0"/>
              <a:t>aa</a:t>
            </a:r>
            <a:r>
              <a:rPr lang="en-US" altLang="zh-CN" sz="2000" dirty="0" smtClean="0"/>
              <a:t>   |        4 |</a:t>
            </a:r>
          </a:p>
          <a:p>
            <a:pPr algn="l"/>
            <a:r>
              <a:rPr lang="en-US" altLang="zh-CN" sz="2000" dirty="0" smtClean="0"/>
              <a:t>+----+------+----------+</a:t>
            </a:r>
          </a:p>
          <a:p>
            <a:pPr marL="457200" indent="-457200" algn="l">
              <a:buFont typeface="Arial" panose="020B0604020202020204" pitchFamily="34" charset="0"/>
              <a:buChar char="•"/>
            </a:pPr>
            <a:r>
              <a:rPr lang="zh-CN" altLang="en-US" sz="2000" dirty="0" smtClean="0"/>
              <a:t>在</a:t>
            </a:r>
            <a:r>
              <a:rPr lang="en-US" altLang="zh-CN" sz="2000" dirty="0" smtClean="0"/>
              <a:t>slave1</a:t>
            </a:r>
            <a:r>
              <a:rPr lang="zh-CN" altLang="en-US" sz="2000" dirty="0" smtClean="0"/>
              <a:t>上：</a:t>
            </a:r>
            <a:endParaRPr lang="en-US" altLang="zh-CN" sz="2000" dirty="0" smtClean="0"/>
          </a:p>
          <a:p>
            <a:pPr algn="l"/>
            <a:r>
              <a:rPr lang="en-US" altLang="zh-CN" sz="2000" dirty="0" err="1" smtClean="0"/>
              <a:t>mysql</a:t>
            </a:r>
            <a:r>
              <a:rPr lang="en-US" altLang="zh-CN" sz="2000" dirty="0" smtClean="0"/>
              <a:t>&gt; select * from orders;</a:t>
            </a:r>
          </a:p>
          <a:p>
            <a:pPr algn="l"/>
            <a:r>
              <a:rPr lang="en-US" altLang="zh-CN" sz="2000" dirty="0" smtClean="0"/>
              <a:t>+----+------+</a:t>
            </a:r>
          </a:p>
          <a:p>
            <a:pPr algn="l"/>
            <a:r>
              <a:rPr lang="en-US" altLang="zh-CN" sz="2000" dirty="0" smtClean="0"/>
              <a:t>| id | name |</a:t>
            </a:r>
          </a:p>
          <a:p>
            <a:pPr algn="l"/>
            <a:r>
              <a:rPr lang="en-US" altLang="zh-CN" sz="2000" dirty="0" smtClean="0"/>
              <a:t>+----+------+</a:t>
            </a:r>
          </a:p>
          <a:p>
            <a:pPr algn="l"/>
            <a:r>
              <a:rPr lang="en-US" altLang="zh-CN" sz="2000" dirty="0" smtClean="0"/>
              <a:t>|  1 | a    |</a:t>
            </a:r>
          </a:p>
          <a:p>
            <a:pPr algn="l"/>
            <a:r>
              <a:rPr lang="en-US" altLang="zh-CN" sz="2000" dirty="0" smtClean="0"/>
              <a:t>|  3 | c    |</a:t>
            </a:r>
          </a:p>
          <a:p>
            <a:pPr algn="l"/>
            <a:r>
              <a:rPr lang="en-US" altLang="zh-CN" sz="2000" dirty="0" smtClean="0"/>
              <a:t>|  5 | c    |</a:t>
            </a:r>
          </a:p>
          <a:p>
            <a:pPr algn="l"/>
            <a:r>
              <a:rPr lang="en-US" altLang="zh-CN" sz="2000" dirty="0" smtClean="0"/>
              <a:t>+----+------+</a:t>
            </a:r>
          </a:p>
          <a:p>
            <a:pPr algn="l"/>
            <a:r>
              <a:rPr lang="en-US" altLang="zh-CN" sz="2000" dirty="0" smtClean="0"/>
              <a:t>3 rows in set (0.00 sec)</a:t>
            </a:r>
          </a:p>
          <a:p>
            <a:pPr algn="l"/>
            <a:endParaRPr lang="en-US" altLang="zh-CN" sz="2000" dirty="0" smtClean="0"/>
          </a:p>
          <a:p>
            <a:pPr algn="l"/>
            <a:r>
              <a:rPr lang="en-US" altLang="zh-CN" sz="2000" dirty="0" err="1" smtClean="0"/>
              <a:t>mysql</a:t>
            </a:r>
            <a:r>
              <a:rPr lang="en-US" altLang="zh-CN" sz="2000" dirty="0" smtClean="0"/>
              <a:t>&gt; select * from </a:t>
            </a:r>
            <a:r>
              <a:rPr lang="en-US" altLang="zh-CN" sz="2000" dirty="0" err="1" smtClean="0"/>
              <a:t>order_detail</a:t>
            </a:r>
            <a:r>
              <a:rPr lang="en-US" altLang="zh-CN" sz="2000" dirty="0" smtClean="0"/>
              <a:t>;</a:t>
            </a:r>
          </a:p>
          <a:p>
            <a:pPr algn="l"/>
            <a:r>
              <a:rPr lang="en-US" altLang="zh-CN" sz="2000" dirty="0" smtClean="0"/>
              <a:t>+----+------+----------+</a:t>
            </a:r>
          </a:p>
          <a:p>
            <a:pPr algn="l"/>
            <a:r>
              <a:rPr lang="en-US" altLang="zh-CN" sz="2000" dirty="0" smtClean="0"/>
              <a:t>| id | name | </a:t>
            </a:r>
            <a:r>
              <a:rPr lang="en-US" altLang="zh-CN" sz="2000" dirty="0" err="1" smtClean="0"/>
              <a:t>order_id</a:t>
            </a:r>
            <a:r>
              <a:rPr lang="en-US" altLang="zh-CN" sz="2000" dirty="0" smtClean="0"/>
              <a:t> |</a:t>
            </a:r>
          </a:p>
          <a:p>
            <a:pPr algn="l"/>
            <a:r>
              <a:rPr lang="en-US" altLang="zh-CN" sz="2000" dirty="0" smtClean="0"/>
              <a:t>+----+------+----------+</a:t>
            </a:r>
          </a:p>
          <a:p>
            <a:pPr algn="l"/>
            <a:r>
              <a:rPr lang="en-US" altLang="zh-CN" sz="2000" dirty="0" smtClean="0"/>
              <a:t>|  1 | </a:t>
            </a:r>
            <a:r>
              <a:rPr lang="en-US" altLang="zh-CN" sz="2000" dirty="0" err="1" smtClean="0"/>
              <a:t>aa</a:t>
            </a:r>
            <a:r>
              <a:rPr lang="en-US" altLang="zh-CN" sz="2000" dirty="0" smtClean="0"/>
              <a:t>   |        1 |</a:t>
            </a:r>
          </a:p>
          <a:p>
            <a:pPr algn="l"/>
            <a:r>
              <a:rPr lang="en-US" altLang="zh-CN" sz="2000" dirty="0" smtClean="0"/>
              <a:t>|  3 | </a:t>
            </a:r>
            <a:r>
              <a:rPr lang="en-US" altLang="zh-CN" sz="2000" dirty="0" err="1" smtClean="0"/>
              <a:t>aa</a:t>
            </a:r>
            <a:r>
              <a:rPr lang="en-US" altLang="zh-CN" sz="2000" dirty="0" smtClean="0"/>
              <a:t>   |        3 |</a:t>
            </a:r>
          </a:p>
          <a:p>
            <a:pPr algn="l"/>
            <a:r>
              <a:rPr lang="en-US" altLang="zh-CN" sz="2000" dirty="0" smtClean="0"/>
              <a:t>|  5 | </a:t>
            </a:r>
            <a:r>
              <a:rPr lang="en-US" altLang="zh-CN" sz="2000" dirty="0" err="1" smtClean="0"/>
              <a:t>aa</a:t>
            </a:r>
            <a:r>
              <a:rPr lang="en-US" altLang="zh-CN" sz="2000" dirty="0" smtClean="0"/>
              <a:t>   |        5 |</a:t>
            </a:r>
            <a:endParaRPr lang="zh-CN" altLang="en-US" sz="2000" dirty="0" smtClean="0"/>
          </a:p>
          <a:p>
            <a:endParaRPr lang="zh-CN" altLang="en-US" sz="2000" dirty="0"/>
          </a:p>
        </p:txBody>
      </p:sp>
    </p:spTree>
    <p:extLst>
      <p:ext uri="{BB962C8B-B14F-4D97-AF65-F5344CB8AC3E}">
        <p14:creationId xmlns:p14="http://schemas.microsoft.com/office/powerpoint/2010/main" val="41690105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2000" dirty="0"/>
          </a:p>
        </p:txBody>
      </p:sp>
    </p:spTree>
    <p:extLst>
      <p:ext uri="{BB962C8B-B14F-4D97-AF65-F5344CB8AC3E}">
        <p14:creationId xmlns:p14="http://schemas.microsoft.com/office/powerpoint/2010/main" val="9536806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2000" dirty="0"/>
          </a:p>
        </p:txBody>
      </p:sp>
    </p:spTree>
    <p:extLst>
      <p:ext uri="{BB962C8B-B14F-4D97-AF65-F5344CB8AC3E}">
        <p14:creationId xmlns:p14="http://schemas.microsoft.com/office/powerpoint/2010/main" val="7776255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2000" dirty="0"/>
          </a:p>
        </p:txBody>
      </p:sp>
    </p:spTree>
    <p:extLst>
      <p:ext uri="{BB962C8B-B14F-4D97-AF65-F5344CB8AC3E}">
        <p14:creationId xmlns:p14="http://schemas.microsoft.com/office/powerpoint/2010/main" val="6082815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pPr algn="l"/>
            <a:r>
              <a:rPr lang="en-US" altLang="zh-CN" sz="2000" dirty="0" smtClean="0">
                <a:latin typeface="+mn-ea"/>
                <a:ea typeface="+mn-ea"/>
              </a:rPr>
              <a:t>&lt;?xml version="1.0"?&gt;</a:t>
            </a:r>
          </a:p>
          <a:p>
            <a:pPr algn="l"/>
            <a:r>
              <a:rPr lang="en-US" altLang="zh-CN" sz="2000" dirty="0" smtClean="0">
                <a:latin typeface="+mn-ea"/>
                <a:ea typeface="+mn-ea"/>
              </a:rPr>
              <a:t>&lt;!DOCTYPE </a:t>
            </a:r>
            <a:r>
              <a:rPr lang="en-US" altLang="zh-CN" sz="2000" dirty="0" err="1" smtClean="0">
                <a:latin typeface="+mn-ea"/>
                <a:ea typeface="+mn-ea"/>
              </a:rPr>
              <a:t>mycat:schema</a:t>
            </a:r>
            <a:r>
              <a:rPr lang="en-US" altLang="zh-CN" sz="2000" dirty="0" smtClean="0">
                <a:latin typeface="+mn-ea"/>
                <a:ea typeface="+mn-ea"/>
              </a:rPr>
              <a:t> SYSTEM "schema.dtd"&gt;</a:t>
            </a:r>
          </a:p>
          <a:p>
            <a:pPr algn="l"/>
            <a:r>
              <a:rPr lang="en-US" altLang="zh-CN" sz="2000" dirty="0" smtClean="0">
                <a:latin typeface="+mn-ea"/>
                <a:ea typeface="+mn-ea"/>
              </a:rPr>
              <a:t>&lt;</a:t>
            </a:r>
            <a:r>
              <a:rPr lang="en-US" altLang="zh-CN" sz="2000" dirty="0" err="1" smtClean="0">
                <a:latin typeface="+mn-ea"/>
                <a:ea typeface="+mn-ea"/>
              </a:rPr>
              <a:t>mycat:schema</a:t>
            </a:r>
            <a:r>
              <a:rPr lang="en-US" altLang="zh-CN" sz="2000" dirty="0" smtClean="0">
                <a:latin typeface="+mn-ea"/>
                <a:ea typeface="+mn-ea"/>
              </a:rPr>
              <a:t> </a:t>
            </a:r>
            <a:r>
              <a:rPr lang="en-US" altLang="zh-CN" sz="2000" dirty="0" err="1" smtClean="0">
                <a:latin typeface="+mn-ea"/>
                <a:ea typeface="+mn-ea"/>
              </a:rPr>
              <a:t>xmlns:mycat</a:t>
            </a:r>
            <a:r>
              <a:rPr lang="en-US" altLang="zh-CN" sz="2000" dirty="0" smtClean="0">
                <a:latin typeface="+mn-ea"/>
                <a:ea typeface="+mn-ea"/>
              </a:rPr>
              <a:t>="http://io.mycat/"&gt;</a:t>
            </a:r>
          </a:p>
          <a:p>
            <a:pPr algn="l"/>
            <a:r>
              <a:rPr lang="en-US" altLang="zh-CN" sz="2000" dirty="0" smtClean="0">
                <a:latin typeface="+mn-ea"/>
                <a:ea typeface="+mn-ea"/>
              </a:rPr>
              <a:t>&lt;schema name="TESTDB" </a:t>
            </a:r>
            <a:r>
              <a:rPr lang="en-US" altLang="zh-CN" sz="2000" dirty="0" err="1" smtClean="0">
                <a:latin typeface="+mn-ea"/>
                <a:ea typeface="+mn-ea"/>
              </a:rPr>
              <a:t>checkSQLschema</a:t>
            </a:r>
            <a:r>
              <a:rPr lang="en-US" altLang="zh-CN" sz="2000" dirty="0" smtClean="0">
                <a:latin typeface="+mn-ea"/>
                <a:ea typeface="+mn-ea"/>
              </a:rPr>
              <a:t>="true" </a:t>
            </a:r>
            <a:r>
              <a:rPr lang="en-US" altLang="zh-CN" sz="2000" dirty="0" err="1" smtClean="0">
                <a:latin typeface="+mn-ea"/>
                <a:ea typeface="+mn-ea"/>
              </a:rPr>
              <a:t>sqlMaxLimit</a:t>
            </a:r>
            <a:r>
              <a:rPr lang="en-US" altLang="zh-CN" sz="2000" dirty="0" smtClean="0">
                <a:latin typeface="+mn-ea"/>
                <a:ea typeface="+mn-ea"/>
              </a:rPr>
              <a:t>="100" </a:t>
            </a:r>
            <a:r>
              <a:rPr lang="en-US" altLang="zh-CN" sz="2000" dirty="0" err="1" smtClean="0">
                <a:latin typeface="+mn-ea"/>
                <a:ea typeface="+mn-ea"/>
              </a:rPr>
              <a:t>dataNode</a:t>
            </a:r>
            <a:r>
              <a:rPr lang="en-US" altLang="zh-CN" sz="2000" dirty="0" smtClean="0">
                <a:latin typeface="+mn-ea"/>
                <a:ea typeface="+mn-ea"/>
              </a:rPr>
              <a:t>="dn1"&gt;</a:t>
            </a:r>
          </a:p>
          <a:p>
            <a:pPr algn="l"/>
            <a:r>
              <a:rPr lang="en-US" altLang="zh-CN" sz="2000" dirty="0" smtClean="0">
                <a:solidFill>
                  <a:srgbClr val="FF0000"/>
                </a:solidFill>
                <a:latin typeface="+mn-ea"/>
                <a:ea typeface="+mn-ea"/>
              </a:rPr>
              <a:t>&lt;table name="orders"  </a:t>
            </a:r>
            <a:r>
              <a:rPr lang="en-US" altLang="zh-CN" sz="2000" dirty="0" err="1" smtClean="0">
                <a:solidFill>
                  <a:srgbClr val="FF0000"/>
                </a:solidFill>
                <a:latin typeface="+mn-ea"/>
                <a:ea typeface="+mn-ea"/>
              </a:rPr>
              <a:t>dataNode</a:t>
            </a:r>
            <a:r>
              <a:rPr lang="en-US" altLang="zh-CN" sz="2000" dirty="0" smtClean="0">
                <a:solidFill>
                  <a:srgbClr val="FF0000"/>
                </a:solidFill>
                <a:latin typeface="+mn-ea"/>
                <a:ea typeface="+mn-ea"/>
              </a:rPr>
              <a:t>="dn1,dn2" rule="auto-</a:t>
            </a:r>
            <a:r>
              <a:rPr lang="en-US" altLang="zh-CN" sz="2000" dirty="0" err="1" smtClean="0">
                <a:solidFill>
                  <a:srgbClr val="FF0000"/>
                </a:solidFill>
                <a:latin typeface="+mn-ea"/>
                <a:ea typeface="+mn-ea"/>
              </a:rPr>
              <a:t>sharding</a:t>
            </a:r>
            <a:r>
              <a:rPr lang="en-US" altLang="zh-CN" sz="2000" dirty="0" smtClean="0">
                <a:solidFill>
                  <a:srgbClr val="FF0000"/>
                </a:solidFill>
                <a:latin typeface="+mn-ea"/>
                <a:ea typeface="+mn-ea"/>
              </a:rPr>
              <a:t>-long"&gt;</a:t>
            </a:r>
          </a:p>
          <a:p>
            <a:pPr algn="l"/>
            <a:r>
              <a:rPr lang="en-US" altLang="zh-CN" sz="2000" dirty="0" smtClean="0">
                <a:solidFill>
                  <a:srgbClr val="FF0000"/>
                </a:solidFill>
                <a:latin typeface="+mn-ea"/>
                <a:ea typeface="+mn-ea"/>
              </a:rPr>
              <a:t>&lt;/table&gt;</a:t>
            </a:r>
          </a:p>
          <a:p>
            <a:pPr algn="l"/>
            <a:r>
              <a:rPr lang="en-US" altLang="zh-CN" sz="2000" dirty="0" smtClean="0">
                <a:latin typeface="+mn-ea"/>
                <a:ea typeface="+mn-ea"/>
              </a:rPr>
              <a:t>&lt;/schema&gt;</a:t>
            </a:r>
          </a:p>
          <a:p>
            <a:pPr algn="l"/>
            <a:r>
              <a:rPr lang="en-US" altLang="zh-CN" sz="2000" dirty="0" smtClean="0">
                <a:latin typeface="+mn-ea"/>
                <a:ea typeface="+mn-ea"/>
              </a:rPr>
              <a:t>&lt;schema name="TESTDB2" </a:t>
            </a:r>
            <a:r>
              <a:rPr lang="en-US" altLang="zh-CN" sz="2000" dirty="0" err="1" smtClean="0">
                <a:latin typeface="+mn-ea"/>
                <a:ea typeface="+mn-ea"/>
              </a:rPr>
              <a:t>checkSQLschema</a:t>
            </a:r>
            <a:r>
              <a:rPr lang="en-US" altLang="zh-CN" sz="2000" dirty="0" smtClean="0">
                <a:latin typeface="+mn-ea"/>
                <a:ea typeface="+mn-ea"/>
              </a:rPr>
              <a:t>="true" </a:t>
            </a:r>
            <a:r>
              <a:rPr lang="en-US" altLang="zh-CN" sz="2000" dirty="0" err="1" smtClean="0">
                <a:latin typeface="+mn-ea"/>
                <a:ea typeface="+mn-ea"/>
              </a:rPr>
              <a:t>sqlMaxLimit</a:t>
            </a:r>
            <a:r>
              <a:rPr lang="en-US" altLang="zh-CN" sz="2000" dirty="0" smtClean="0">
                <a:latin typeface="+mn-ea"/>
                <a:ea typeface="+mn-ea"/>
              </a:rPr>
              <a:t>="100" </a:t>
            </a:r>
            <a:r>
              <a:rPr lang="en-US" altLang="zh-CN" sz="2000" dirty="0" err="1" smtClean="0">
                <a:latin typeface="+mn-ea"/>
                <a:ea typeface="+mn-ea"/>
              </a:rPr>
              <a:t>dataNode</a:t>
            </a:r>
            <a:r>
              <a:rPr lang="en-US" altLang="zh-CN" sz="2000" dirty="0" smtClean="0">
                <a:latin typeface="+mn-ea"/>
                <a:ea typeface="+mn-ea"/>
              </a:rPr>
              <a:t>="dn2"&gt;</a:t>
            </a:r>
          </a:p>
          <a:p>
            <a:pPr algn="l"/>
            <a:r>
              <a:rPr lang="en-US" altLang="zh-CN" sz="2000" dirty="0" smtClean="0">
                <a:latin typeface="+mn-ea"/>
                <a:ea typeface="+mn-ea"/>
              </a:rPr>
              <a:t>&lt;/schema&gt;</a:t>
            </a:r>
          </a:p>
          <a:p>
            <a:pPr algn="l"/>
            <a:r>
              <a:rPr lang="en-US" altLang="zh-CN" sz="2000" dirty="0" smtClean="0">
                <a:latin typeface="+mn-ea"/>
                <a:ea typeface="+mn-ea"/>
              </a:rPr>
              <a:t>&lt;</a:t>
            </a:r>
            <a:r>
              <a:rPr lang="en-US" altLang="zh-CN" sz="2000" dirty="0" err="1" smtClean="0">
                <a:latin typeface="+mn-ea"/>
                <a:ea typeface="+mn-ea"/>
              </a:rPr>
              <a:t>dataNode</a:t>
            </a:r>
            <a:r>
              <a:rPr lang="en-US" altLang="zh-CN" sz="2000" dirty="0" smtClean="0">
                <a:latin typeface="+mn-ea"/>
                <a:ea typeface="+mn-ea"/>
              </a:rPr>
              <a:t> name="dn1" </a:t>
            </a:r>
            <a:r>
              <a:rPr lang="en-US" altLang="zh-CN" sz="2000" dirty="0" err="1" smtClean="0">
                <a:latin typeface="+mn-ea"/>
                <a:ea typeface="+mn-ea"/>
              </a:rPr>
              <a:t>dataHost</a:t>
            </a:r>
            <a:r>
              <a:rPr lang="en-US" altLang="zh-CN" sz="2000" dirty="0" smtClean="0">
                <a:latin typeface="+mn-ea"/>
                <a:ea typeface="+mn-ea"/>
              </a:rPr>
              <a:t>="node1" database="test" /&gt;</a:t>
            </a:r>
          </a:p>
          <a:p>
            <a:pPr algn="l"/>
            <a:r>
              <a:rPr lang="en-US" altLang="zh-CN" sz="2000" dirty="0" smtClean="0">
                <a:latin typeface="+mn-ea"/>
                <a:ea typeface="+mn-ea"/>
              </a:rPr>
              <a:t>&lt;</a:t>
            </a:r>
            <a:r>
              <a:rPr lang="en-US" altLang="zh-CN" sz="2000" dirty="0" err="1" smtClean="0">
                <a:latin typeface="+mn-ea"/>
                <a:ea typeface="+mn-ea"/>
              </a:rPr>
              <a:t>dataNode</a:t>
            </a:r>
            <a:r>
              <a:rPr lang="en-US" altLang="zh-CN" sz="2000" dirty="0" smtClean="0">
                <a:latin typeface="+mn-ea"/>
                <a:ea typeface="+mn-ea"/>
              </a:rPr>
              <a:t> name="dn2" </a:t>
            </a:r>
            <a:r>
              <a:rPr lang="en-US" altLang="zh-CN" sz="2000" dirty="0" err="1" smtClean="0">
                <a:latin typeface="+mn-ea"/>
                <a:ea typeface="+mn-ea"/>
              </a:rPr>
              <a:t>dataHost</a:t>
            </a:r>
            <a:r>
              <a:rPr lang="en-US" altLang="zh-CN" sz="2000" dirty="0" smtClean="0">
                <a:latin typeface="+mn-ea"/>
                <a:ea typeface="+mn-ea"/>
              </a:rPr>
              <a:t>="node2" database="test" /&gt;</a:t>
            </a:r>
          </a:p>
          <a:p>
            <a:pPr algn="l"/>
            <a:r>
              <a:rPr lang="en-US" altLang="zh-CN" sz="2000" dirty="0" smtClean="0">
                <a:latin typeface="+mn-ea"/>
                <a:ea typeface="+mn-ea"/>
              </a:rPr>
              <a:t>&lt;</a:t>
            </a:r>
            <a:r>
              <a:rPr lang="en-US" altLang="zh-CN" sz="2000" dirty="0" err="1" smtClean="0">
                <a:latin typeface="+mn-ea"/>
                <a:ea typeface="+mn-ea"/>
              </a:rPr>
              <a:t>dataHost</a:t>
            </a:r>
            <a:r>
              <a:rPr lang="en-US" altLang="zh-CN" sz="2000" dirty="0" smtClean="0">
                <a:latin typeface="+mn-ea"/>
                <a:ea typeface="+mn-ea"/>
              </a:rPr>
              <a:t> name="node1" </a:t>
            </a:r>
            <a:r>
              <a:rPr lang="en-US" altLang="zh-CN" sz="2000" dirty="0" err="1" smtClean="0">
                <a:latin typeface="+mn-ea"/>
                <a:ea typeface="+mn-ea"/>
              </a:rPr>
              <a:t>maxCon</a:t>
            </a:r>
            <a:r>
              <a:rPr lang="en-US" altLang="zh-CN" sz="2000" dirty="0" smtClean="0">
                <a:latin typeface="+mn-ea"/>
                <a:ea typeface="+mn-ea"/>
              </a:rPr>
              <a:t>="10" </a:t>
            </a:r>
            <a:r>
              <a:rPr lang="en-US" altLang="zh-CN" sz="2000" dirty="0" err="1" smtClean="0">
                <a:latin typeface="+mn-ea"/>
                <a:ea typeface="+mn-ea"/>
              </a:rPr>
              <a:t>minCon</a:t>
            </a:r>
            <a:r>
              <a:rPr lang="en-US" altLang="zh-CN" sz="2000" dirty="0" smtClean="0">
                <a:latin typeface="+mn-ea"/>
                <a:ea typeface="+mn-ea"/>
              </a:rPr>
              <a:t>="5" balance="2"  </a:t>
            </a:r>
            <a:r>
              <a:rPr lang="en-US" altLang="zh-CN" sz="2000" dirty="0" err="1" smtClean="0">
                <a:latin typeface="+mn-ea"/>
                <a:ea typeface="+mn-ea"/>
              </a:rPr>
              <a:t>writeType</a:t>
            </a:r>
            <a:r>
              <a:rPr lang="en-US" altLang="zh-CN" sz="2000" dirty="0" smtClean="0">
                <a:latin typeface="+mn-ea"/>
                <a:ea typeface="+mn-ea"/>
              </a:rPr>
              <a:t>="0" </a:t>
            </a:r>
            <a:r>
              <a:rPr lang="en-US" altLang="zh-CN" sz="2000" dirty="0" err="1" smtClean="0">
                <a:latin typeface="+mn-ea"/>
                <a:ea typeface="+mn-ea"/>
              </a:rPr>
              <a:t>dbType</a:t>
            </a:r>
            <a:r>
              <a:rPr lang="en-US" altLang="zh-CN" sz="2000" dirty="0" smtClean="0">
                <a:latin typeface="+mn-ea"/>
                <a:ea typeface="+mn-ea"/>
              </a:rPr>
              <a:t>="</a:t>
            </a:r>
            <a:r>
              <a:rPr lang="en-US" altLang="zh-CN" sz="2000" dirty="0" err="1" smtClean="0">
                <a:latin typeface="+mn-ea"/>
                <a:ea typeface="+mn-ea"/>
              </a:rPr>
              <a:t>mysql</a:t>
            </a:r>
            <a:r>
              <a:rPr lang="en-US" altLang="zh-CN" sz="2000" dirty="0" smtClean="0">
                <a:latin typeface="+mn-ea"/>
                <a:ea typeface="+mn-ea"/>
              </a:rPr>
              <a:t>" </a:t>
            </a:r>
            <a:r>
              <a:rPr lang="en-US" altLang="zh-CN" sz="2000" dirty="0" err="1" smtClean="0">
                <a:latin typeface="+mn-ea"/>
                <a:ea typeface="+mn-ea"/>
              </a:rPr>
              <a:t>dbDriver</a:t>
            </a:r>
            <a:r>
              <a:rPr lang="en-US" altLang="zh-CN" sz="2000" dirty="0" smtClean="0">
                <a:latin typeface="+mn-ea"/>
                <a:ea typeface="+mn-ea"/>
              </a:rPr>
              <a:t>="native" </a:t>
            </a:r>
            <a:r>
              <a:rPr lang="en-US" altLang="zh-CN" sz="2000" dirty="0" err="1" smtClean="0">
                <a:latin typeface="+mn-ea"/>
                <a:ea typeface="+mn-ea"/>
              </a:rPr>
              <a:t>switchType</a:t>
            </a:r>
            <a:r>
              <a:rPr lang="en-US" altLang="zh-CN" sz="2000" dirty="0" smtClean="0">
                <a:latin typeface="+mn-ea"/>
                <a:ea typeface="+mn-ea"/>
              </a:rPr>
              <a:t>="-1"&gt;</a:t>
            </a:r>
          </a:p>
          <a:p>
            <a:pPr algn="l"/>
            <a:r>
              <a:rPr lang="en-US" altLang="zh-CN" sz="2000" dirty="0" smtClean="0">
                <a:latin typeface="+mn-ea"/>
                <a:ea typeface="+mn-ea"/>
              </a:rPr>
              <a:t>        &lt;heartbeat&gt;select user()&lt;/heartbeat&gt;</a:t>
            </a:r>
          </a:p>
          <a:p>
            <a:pPr algn="l"/>
            <a:r>
              <a:rPr lang="en-US" altLang="zh-CN" sz="2000" dirty="0" smtClean="0">
                <a:latin typeface="+mn-ea"/>
                <a:ea typeface="+mn-ea"/>
              </a:rPr>
              <a:t>        &lt;</a:t>
            </a:r>
            <a:r>
              <a:rPr lang="en-US" altLang="zh-CN" sz="2000" dirty="0" err="1" smtClean="0">
                <a:latin typeface="+mn-ea"/>
                <a:ea typeface="+mn-ea"/>
              </a:rPr>
              <a:t>writeHost</a:t>
            </a:r>
            <a:r>
              <a:rPr lang="en-US" altLang="zh-CN" sz="2000" dirty="0" smtClean="0">
                <a:latin typeface="+mn-ea"/>
                <a:ea typeface="+mn-ea"/>
              </a:rPr>
              <a:t> host="master1" </a:t>
            </a:r>
            <a:r>
              <a:rPr lang="en-US" altLang="zh-CN" sz="2000" dirty="0" err="1" smtClean="0">
                <a:latin typeface="+mn-ea"/>
                <a:ea typeface="+mn-ea"/>
              </a:rPr>
              <a:t>url</a:t>
            </a:r>
            <a:r>
              <a:rPr lang="en-US" altLang="zh-CN" sz="2000" dirty="0" smtClean="0">
                <a:latin typeface="+mn-ea"/>
                <a:ea typeface="+mn-ea"/>
              </a:rPr>
              <a:t>="192.168.237.128:3308" user="root" password="</a:t>
            </a:r>
            <a:r>
              <a:rPr lang="en-US" altLang="zh-CN" sz="2000" dirty="0" err="1" smtClean="0">
                <a:latin typeface="+mn-ea"/>
                <a:ea typeface="+mn-ea"/>
              </a:rPr>
              <a:t>mysql</a:t>
            </a:r>
            <a:r>
              <a:rPr lang="en-US" altLang="zh-CN" sz="2000" dirty="0" smtClean="0">
                <a:latin typeface="+mn-ea"/>
                <a:ea typeface="+mn-ea"/>
              </a:rPr>
              <a:t>"&gt;</a:t>
            </a:r>
          </a:p>
          <a:p>
            <a:pPr algn="l"/>
            <a:r>
              <a:rPr lang="en-US" altLang="zh-CN" sz="2000" dirty="0" smtClean="0">
                <a:latin typeface="+mn-ea"/>
                <a:ea typeface="+mn-ea"/>
              </a:rPr>
              <a:t>        &lt;/</a:t>
            </a:r>
            <a:r>
              <a:rPr lang="en-US" altLang="zh-CN" sz="2000" dirty="0" err="1" smtClean="0">
                <a:latin typeface="+mn-ea"/>
                <a:ea typeface="+mn-ea"/>
              </a:rPr>
              <a:t>writeHost</a:t>
            </a:r>
            <a:r>
              <a:rPr lang="en-US" altLang="zh-CN" sz="2000" dirty="0" smtClean="0">
                <a:latin typeface="+mn-ea"/>
                <a:ea typeface="+mn-ea"/>
              </a:rPr>
              <a:t>&gt;</a:t>
            </a:r>
          </a:p>
          <a:p>
            <a:pPr algn="l"/>
            <a:r>
              <a:rPr lang="en-US" altLang="zh-CN" sz="2000" dirty="0" smtClean="0">
                <a:latin typeface="+mn-ea"/>
                <a:ea typeface="+mn-ea"/>
              </a:rPr>
              <a:t>&lt;/</a:t>
            </a:r>
            <a:r>
              <a:rPr lang="en-US" altLang="zh-CN" sz="2000" dirty="0" err="1" smtClean="0">
                <a:latin typeface="+mn-ea"/>
                <a:ea typeface="+mn-ea"/>
              </a:rPr>
              <a:t>dataHost</a:t>
            </a:r>
            <a:r>
              <a:rPr lang="en-US" altLang="zh-CN" sz="2000" dirty="0" smtClean="0">
                <a:latin typeface="+mn-ea"/>
                <a:ea typeface="+mn-ea"/>
              </a:rPr>
              <a:t>&gt;</a:t>
            </a:r>
          </a:p>
          <a:p>
            <a:pPr algn="l"/>
            <a:r>
              <a:rPr lang="en-US" altLang="zh-CN" sz="2000" dirty="0" smtClean="0">
                <a:latin typeface="+mn-ea"/>
                <a:ea typeface="+mn-ea"/>
              </a:rPr>
              <a:t>&lt;</a:t>
            </a:r>
            <a:r>
              <a:rPr lang="en-US" altLang="zh-CN" sz="2000" dirty="0" err="1" smtClean="0">
                <a:latin typeface="+mn-ea"/>
                <a:ea typeface="+mn-ea"/>
              </a:rPr>
              <a:t>dataHost</a:t>
            </a:r>
            <a:r>
              <a:rPr lang="en-US" altLang="zh-CN" sz="2000" dirty="0" smtClean="0">
                <a:latin typeface="+mn-ea"/>
                <a:ea typeface="+mn-ea"/>
              </a:rPr>
              <a:t> name="node2" </a:t>
            </a:r>
            <a:r>
              <a:rPr lang="en-US" altLang="zh-CN" sz="2000" dirty="0" err="1" smtClean="0">
                <a:latin typeface="+mn-ea"/>
                <a:ea typeface="+mn-ea"/>
              </a:rPr>
              <a:t>maxCon</a:t>
            </a:r>
            <a:r>
              <a:rPr lang="en-US" altLang="zh-CN" sz="2000" dirty="0" smtClean="0">
                <a:latin typeface="+mn-ea"/>
                <a:ea typeface="+mn-ea"/>
              </a:rPr>
              <a:t>="10" </a:t>
            </a:r>
            <a:r>
              <a:rPr lang="en-US" altLang="zh-CN" sz="2000" dirty="0" err="1" smtClean="0">
                <a:latin typeface="+mn-ea"/>
                <a:ea typeface="+mn-ea"/>
              </a:rPr>
              <a:t>minCon</a:t>
            </a:r>
            <a:r>
              <a:rPr lang="en-US" altLang="zh-CN" sz="2000" dirty="0" smtClean="0">
                <a:latin typeface="+mn-ea"/>
                <a:ea typeface="+mn-ea"/>
              </a:rPr>
              <a:t>="5" balance="2"  </a:t>
            </a:r>
            <a:r>
              <a:rPr lang="en-US" altLang="zh-CN" sz="2000" dirty="0" err="1" smtClean="0">
                <a:latin typeface="+mn-ea"/>
                <a:ea typeface="+mn-ea"/>
              </a:rPr>
              <a:t>writeType</a:t>
            </a:r>
            <a:r>
              <a:rPr lang="en-US" altLang="zh-CN" sz="2000" dirty="0" smtClean="0">
                <a:latin typeface="+mn-ea"/>
                <a:ea typeface="+mn-ea"/>
              </a:rPr>
              <a:t>="0" </a:t>
            </a:r>
            <a:r>
              <a:rPr lang="en-US" altLang="zh-CN" sz="2000" dirty="0" err="1" smtClean="0">
                <a:latin typeface="+mn-ea"/>
                <a:ea typeface="+mn-ea"/>
              </a:rPr>
              <a:t>dbType</a:t>
            </a:r>
            <a:r>
              <a:rPr lang="en-US" altLang="zh-CN" sz="2000" dirty="0" smtClean="0">
                <a:latin typeface="+mn-ea"/>
                <a:ea typeface="+mn-ea"/>
              </a:rPr>
              <a:t>="</a:t>
            </a:r>
            <a:r>
              <a:rPr lang="en-US" altLang="zh-CN" sz="2000" dirty="0" err="1" smtClean="0">
                <a:latin typeface="+mn-ea"/>
                <a:ea typeface="+mn-ea"/>
              </a:rPr>
              <a:t>mysql</a:t>
            </a:r>
            <a:r>
              <a:rPr lang="en-US" altLang="zh-CN" sz="2000" dirty="0" smtClean="0">
                <a:latin typeface="+mn-ea"/>
                <a:ea typeface="+mn-ea"/>
              </a:rPr>
              <a:t>" </a:t>
            </a:r>
            <a:r>
              <a:rPr lang="en-US" altLang="zh-CN" sz="2000" dirty="0" err="1" smtClean="0">
                <a:latin typeface="+mn-ea"/>
                <a:ea typeface="+mn-ea"/>
              </a:rPr>
              <a:t>dbDriver</a:t>
            </a:r>
            <a:r>
              <a:rPr lang="en-US" altLang="zh-CN" sz="2000" dirty="0" smtClean="0">
                <a:latin typeface="+mn-ea"/>
                <a:ea typeface="+mn-ea"/>
              </a:rPr>
              <a:t>="native" </a:t>
            </a:r>
            <a:r>
              <a:rPr lang="en-US" altLang="zh-CN" sz="2000" dirty="0" err="1" smtClean="0">
                <a:latin typeface="+mn-ea"/>
                <a:ea typeface="+mn-ea"/>
              </a:rPr>
              <a:t>switchType</a:t>
            </a:r>
            <a:r>
              <a:rPr lang="en-US" altLang="zh-CN" sz="2000" dirty="0" smtClean="0">
                <a:latin typeface="+mn-ea"/>
                <a:ea typeface="+mn-ea"/>
              </a:rPr>
              <a:t>="-1"&gt;</a:t>
            </a:r>
          </a:p>
          <a:p>
            <a:pPr algn="l"/>
            <a:r>
              <a:rPr lang="en-US" altLang="zh-CN" sz="2000" dirty="0" smtClean="0">
                <a:latin typeface="+mn-ea"/>
                <a:ea typeface="+mn-ea"/>
              </a:rPr>
              <a:t>        &lt;heartbeat&gt;select user()&lt;/heartbeat&gt;</a:t>
            </a:r>
          </a:p>
          <a:p>
            <a:pPr algn="l"/>
            <a:r>
              <a:rPr lang="en-US" altLang="zh-CN" sz="2000" dirty="0" smtClean="0">
                <a:latin typeface="+mn-ea"/>
                <a:ea typeface="+mn-ea"/>
              </a:rPr>
              <a:t>        &lt;</a:t>
            </a:r>
            <a:r>
              <a:rPr lang="en-US" altLang="zh-CN" sz="2000" dirty="0" err="1" smtClean="0">
                <a:latin typeface="+mn-ea"/>
                <a:ea typeface="+mn-ea"/>
              </a:rPr>
              <a:t>writeHost</a:t>
            </a:r>
            <a:r>
              <a:rPr lang="en-US" altLang="zh-CN" sz="2000" dirty="0" smtClean="0">
                <a:latin typeface="+mn-ea"/>
                <a:ea typeface="+mn-ea"/>
              </a:rPr>
              <a:t> host="salve1" </a:t>
            </a:r>
            <a:r>
              <a:rPr lang="en-US" altLang="zh-CN" sz="2000" dirty="0" err="1" smtClean="0">
                <a:latin typeface="+mn-ea"/>
                <a:ea typeface="+mn-ea"/>
              </a:rPr>
              <a:t>url</a:t>
            </a:r>
            <a:r>
              <a:rPr lang="en-US" altLang="zh-CN" sz="2000" dirty="0" smtClean="0">
                <a:latin typeface="+mn-ea"/>
                <a:ea typeface="+mn-ea"/>
              </a:rPr>
              <a:t>="192.168.237.130:3308" user="root" password="</a:t>
            </a:r>
            <a:r>
              <a:rPr lang="en-US" altLang="zh-CN" sz="2000" dirty="0" err="1" smtClean="0">
                <a:latin typeface="+mn-ea"/>
                <a:ea typeface="+mn-ea"/>
              </a:rPr>
              <a:t>mysql</a:t>
            </a:r>
            <a:r>
              <a:rPr lang="en-US" altLang="zh-CN" sz="2000" dirty="0" smtClean="0">
                <a:latin typeface="+mn-ea"/>
                <a:ea typeface="+mn-ea"/>
              </a:rPr>
              <a:t>"&gt;</a:t>
            </a:r>
          </a:p>
          <a:p>
            <a:pPr algn="l"/>
            <a:r>
              <a:rPr lang="en-US" altLang="zh-CN" sz="2000" dirty="0" smtClean="0">
                <a:latin typeface="+mn-ea"/>
                <a:ea typeface="+mn-ea"/>
              </a:rPr>
              <a:t>        &lt;/</a:t>
            </a:r>
            <a:r>
              <a:rPr lang="en-US" altLang="zh-CN" sz="2000" dirty="0" err="1" smtClean="0">
                <a:latin typeface="+mn-ea"/>
                <a:ea typeface="+mn-ea"/>
              </a:rPr>
              <a:t>writeHost</a:t>
            </a:r>
            <a:r>
              <a:rPr lang="en-US" altLang="zh-CN" sz="2000" dirty="0" smtClean="0">
                <a:latin typeface="+mn-ea"/>
                <a:ea typeface="+mn-ea"/>
              </a:rPr>
              <a:t>&gt;</a:t>
            </a:r>
          </a:p>
          <a:p>
            <a:pPr algn="l"/>
            <a:r>
              <a:rPr lang="en-US" altLang="zh-CN" sz="2000" dirty="0" smtClean="0">
                <a:latin typeface="+mn-ea"/>
                <a:ea typeface="+mn-ea"/>
              </a:rPr>
              <a:t>&lt;/</a:t>
            </a:r>
            <a:r>
              <a:rPr lang="en-US" altLang="zh-CN" sz="2000" dirty="0" err="1" smtClean="0">
                <a:latin typeface="+mn-ea"/>
                <a:ea typeface="+mn-ea"/>
              </a:rPr>
              <a:t>dataHost</a:t>
            </a:r>
            <a:r>
              <a:rPr lang="en-US" altLang="zh-CN" sz="2000" dirty="0" smtClean="0">
                <a:latin typeface="+mn-ea"/>
                <a:ea typeface="+mn-ea"/>
              </a:rPr>
              <a:t>&gt;</a:t>
            </a:r>
          </a:p>
          <a:p>
            <a:pPr algn="l"/>
            <a:r>
              <a:rPr lang="en-US" altLang="zh-CN" sz="2000" dirty="0" smtClean="0">
                <a:latin typeface="+mn-ea"/>
                <a:ea typeface="+mn-ea"/>
              </a:rPr>
              <a:t>&lt;/</a:t>
            </a:r>
            <a:r>
              <a:rPr lang="en-US" altLang="zh-CN" sz="2000" dirty="0" err="1" smtClean="0">
                <a:latin typeface="+mn-ea"/>
                <a:ea typeface="+mn-ea"/>
              </a:rPr>
              <a:t>mycat:schema</a:t>
            </a:r>
            <a:r>
              <a:rPr lang="en-US" altLang="zh-CN" sz="2000" dirty="0" smtClean="0">
                <a:latin typeface="+mn-ea"/>
                <a:ea typeface="+mn-ea"/>
              </a:rPr>
              <a:t>&gt;</a:t>
            </a:r>
            <a:endParaRPr lang="zh-CN" altLang="en-US" sz="2000" dirty="0" smtClean="0">
              <a:latin typeface="+mn-ea"/>
              <a:ea typeface="+mn-ea"/>
            </a:endParaRPr>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pPr algn="l"/>
            <a:r>
              <a:rPr lang="en-US" altLang="zh-CN" sz="1800" dirty="0" smtClean="0">
                <a:latin typeface="+mn-ea"/>
                <a:ea typeface="+mn-ea"/>
              </a:rPr>
              <a:t>[root@vmware1 conf]# vi autopartition-long.txt </a:t>
            </a:r>
          </a:p>
          <a:p>
            <a:pPr algn="l"/>
            <a:r>
              <a:rPr lang="en-US" altLang="zh-CN" sz="1800" dirty="0" smtClean="0">
                <a:latin typeface="+mn-ea"/>
                <a:ea typeface="+mn-ea"/>
              </a:rPr>
              <a:t># range start-end ,data node index</a:t>
            </a:r>
          </a:p>
          <a:p>
            <a:pPr algn="l"/>
            <a:r>
              <a:rPr lang="en-US" altLang="zh-CN" sz="1800" dirty="0" smtClean="0">
                <a:latin typeface="+mn-ea"/>
                <a:ea typeface="+mn-ea"/>
              </a:rPr>
              <a:t># K=1000,M=10000.</a:t>
            </a:r>
          </a:p>
          <a:p>
            <a:pPr algn="l"/>
            <a:r>
              <a:rPr lang="en-US" altLang="zh-CN" sz="1800" dirty="0" smtClean="0">
                <a:latin typeface="+mn-ea"/>
                <a:ea typeface="+mn-ea"/>
              </a:rPr>
              <a:t>0-1000=0</a:t>
            </a:r>
          </a:p>
          <a:p>
            <a:pPr algn="l"/>
            <a:r>
              <a:rPr lang="en-US" altLang="zh-CN" sz="1800" dirty="0" smtClean="0">
                <a:latin typeface="+mn-ea"/>
                <a:ea typeface="+mn-ea"/>
              </a:rPr>
              <a:t>1000-2000=1</a:t>
            </a:r>
          </a:p>
          <a:p>
            <a:pPr algn="l"/>
            <a:endParaRPr lang="en-US" altLang="zh-CN" sz="1800" dirty="0" smtClean="0">
              <a:latin typeface="+mn-ea"/>
              <a:ea typeface="+mn-ea"/>
            </a:endParaRPr>
          </a:p>
          <a:p>
            <a:pPr algn="l"/>
            <a:r>
              <a:rPr lang="zh-CN" altLang="en-US" sz="1800" dirty="0" smtClean="0">
                <a:latin typeface="+mn-ea"/>
                <a:ea typeface="+mn-ea"/>
              </a:rPr>
              <a:t>在</a:t>
            </a:r>
            <a:r>
              <a:rPr lang="en-US" altLang="zh-CN" sz="1800" dirty="0" err="1" smtClean="0">
                <a:latin typeface="+mn-ea"/>
                <a:ea typeface="+mn-ea"/>
              </a:rPr>
              <a:t>Mycat</a:t>
            </a:r>
            <a:r>
              <a:rPr lang="zh-CN" altLang="en-US" sz="1800" dirty="0" smtClean="0">
                <a:latin typeface="+mn-ea"/>
                <a:ea typeface="+mn-ea"/>
              </a:rPr>
              <a:t>上插入数据：</a:t>
            </a:r>
            <a:endParaRPr lang="en-US" altLang="zh-CN" sz="1800" dirty="0" smtClean="0">
              <a:latin typeface="+mn-ea"/>
              <a:ea typeface="+mn-ea"/>
            </a:endParaRPr>
          </a:p>
          <a:p>
            <a:pPr algn="l"/>
            <a:r>
              <a:rPr lang="en-US" altLang="zh-CN" sz="2000" dirty="0" err="1" smtClean="0">
                <a:latin typeface="+mn-ea"/>
                <a:ea typeface="+mn-ea"/>
              </a:rPr>
              <a:t>mysql</a:t>
            </a:r>
            <a:r>
              <a:rPr lang="en-US" altLang="zh-CN" sz="2000" dirty="0" smtClean="0">
                <a:latin typeface="+mn-ea"/>
                <a:ea typeface="+mn-ea"/>
              </a:rPr>
              <a:t>&gt; insert into orders(</a:t>
            </a:r>
            <a:r>
              <a:rPr lang="en-US" altLang="zh-CN" sz="2000" dirty="0" err="1" smtClean="0">
                <a:latin typeface="+mn-ea"/>
                <a:ea typeface="+mn-ea"/>
              </a:rPr>
              <a:t>id,name</a:t>
            </a:r>
            <a:r>
              <a:rPr lang="en-US" altLang="zh-CN" sz="2000" dirty="0" smtClean="0">
                <a:latin typeface="+mn-ea"/>
                <a:ea typeface="+mn-ea"/>
              </a:rPr>
              <a:t>) values(10,'a');</a:t>
            </a:r>
          </a:p>
          <a:p>
            <a:pPr algn="l"/>
            <a:r>
              <a:rPr lang="en-US" altLang="zh-CN" sz="2000" dirty="0" smtClean="0">
                <a:latin typeface="+mn-ea"/>
                <a:ea typeface="+mn-ea"/>
              </a:rPr>
              <a:t>Query OK, 1 row affected (0.02 sec)</a:t>
            </a:r>
          </a:p>
          <a:p>
            <a:pPr algn="l"/>
            <a:endParaRPr lang="en-US" altLang="zh-CN" sz="2000" dirty="0" smtClean="0">
              <a:latin typeface="+mn-ea"/>
              <a:ea typeface="+mn-ea"/>
            </a:endParaRPr>
          </a:p>
          <a:p>
            <a:pPr algn="l"/>
            <a:r>
              <a:rPr lang="en-US" altLang="zh-CN" sz="2000" dirty="0" err="1" smtClean="0">
                <a:latin typeface="+mn-ea"/>
                <a:ea typeface="+mn-ea"/>
              </a:rPr>
              <a:t>mysql</a:t>
            </a:r>
            <a:r>
              <a:rPr lang="en-US" altLang="zh-CN" sz="2000" dirty="0" smtClean="0">
                <a:latin typeface="+mn-ea"/>
                <a:ea typeface="+mn-ea"/>
              </a:rPr>
              <a:t>&gt; insert into orders(</a:t>
            </a:r>
            <a:r>
              <a:rPr lang="en-US" altLang="zh-CN" sz="2000" dirty="0" err="1" smtClean="0">
                <a:latin typeface="+mn-ea"/>
                <a:ea typeface="+mn-ea"/>
              </a:rPr>
              <a:t>id,name</a:t>
            </a:r>
            <a:r>
              <a:rPr lang="en-US" altLang="zh-CN" sz="2000" dirty="0" smtClean="0">
                <a:latin typeface="+mn-ea"/>
                <a:ea typeface="+mn-ea"/>
              </a:rPr>
              <a:t>) values(100,'a');</a:t>
            </a:r>
          </a:p>
          <a:p>
            <a:pPr algn="l"/>
            <a:r>
              <a:rPr lang="en-US" altLang="zh-CN" sz="2000" dirty="0" smtClean="0">
                <a:latin typeface="+mn-ea"/>
                <a:ea typeface="+mn-ea"/>
              </a:rPr>
              <a:t>Query OK, 1 row affected (0.00 sec)</a:t>
            </a:r>
          </a:p>
          <a:p>
            <a:pPr algn="l"/>
            <a:endParaRPr lang="en-US" altLang="zh-CN" sz="2000" dirty="0" smtClean="0">
              <a:latin typeface="+mn-ea"/>
              <a:ea typeface="+mn-ea"/>
            </a:endParaRPr>
          </a:p>
          <a:p>
            <a:pPr algn="l"/>
            <a:r>
              <a:rPr lang="en-US" altLang="zh-CN" sz="2000" dirty="0" err="1" smtClean="0">
                <a:latin typeface="+mn-ea"/>
                <a:ea typeface="+mn-ea"/>
              </a:rPr>
              <a:t>mysql</a:t>
            </a:r>
            <a:r>
              <a:rPr lang="en-US" altLang="zh-CN" sz="2000" dirty="0" smtClean="0">
                <a:latin typeface="+mn-ea"/>
                <a:ea typeface="+mn-ea"/>
              </a:rPr>
              <a:t>&gt; insert into orders(</a:t>
            </a:r>
            <a:r>
              <a:rPr lang="en-US" altLang="zh-CN" sz="2000" dirty="0" err="1" smtClean="0">
                <a:latin typeface="+mn-ea"/>
                <a:ea typeface="+mn-ea"/>
              </a:rPr>
              <a:t>id,name</a:t>
            </a:r>
            <a:r>
              <a:rPr lang="en-US" altLang="zh-CN" sz="2000" dirty="0" smtClean="0">
                <a:latin typeface="+mn-ea"/>
                <a:ea typeface="+mn-ea"/>
              </a:rPr>
              <a:t>) values(1000,'a');</a:t>
            </a:r>
          </a:p>
          <a:p>
            <a:pPr algn="l"/>
            <a:r>
              <a:rPr lang="en-US" altLang="zh-CN" sz="2000" dirty="0" smtClean="0">
                <a:latin typeface="+mn-ea"/>
                <a:ea typeface="+mn-ea"/>
              </a:rPr>
              <a:t>Query OK, 1 row affected (0.01 sec)</a:t>
            </a:r>
          </a:p>
          <a:p>
            <a:pPr algn="l"/>
            <a:endParaRPr lang="en-US" altLang="zh-CN" sz="2000" dirty="0" smtClean="0">
              <a:latin typeface="+mn-ea"/>
              <a:ea typeface="+mn-ea"/>
            </a:endParaRPr>
          </a:p>
          <a:p>
            <a:pPr algn="l"/>
            <a:r>
              <a:rPr lang="en-US" altLang="zh-CN" sz="2000" dirty="0" err="1" smtClean="0">
                <a:latin typeface="+mn-ea"/>
                <a:ea typeface="+mn-ea"/>
              </a:rPr>
              <a:t>mysql</a:t>
            </a:r>
            <a:r>
              <a:rPr lang="en-US" altLang="zh-CN" sz="2000" dirty="0" smtClean="0">
                <a:latin typeface="+mn-ea"/>
                <a:ea typeface="+mn-ea"/>
              </a:rPr>
              <a:t>&gt; insert into orders(</a:t>
            </a:r>
            <a:r>
              <a:rPr lang="en-US" altLang="zh-CN" sz="2000" dirty="0" err="1" smtClean="0">
                <a:latin typeface="+mn-ea"/>
                <a:ea typeface="+mn-ea"/>
              </a:rPr>
              <a:t>id,name</a:t>
            </a:r>
            <a:r>
              <a:rPr lang="en-US" altLang="zh-CN" sz="2000" dirty="0" smtClean="0">
                <a:latin typeface="+mn-ea"/>
                <a:ea typeface="+mn-ea"/>
              </a:rPr>
              <a:t>) values(10000,'a');</a:t>
            </a:r>
          </a:p>
          <a:p>
            <a:pPr algn="l"/>
            <a:r>
              <a:rPr lang="en-US" altLang="zh-CN" sz="2000" dirty="0" smtClean="0">
                <a:latin typeface="+mn-ea"/>
                <a:ea typeface="+mn-ea"/>
              </a:rPr>
              <a:t>Query OK, 1 row affected (0.01 sec)</a:t>
            </a:r>
          </a:p>
          <a:p>
            <a:pPr algn="l"/>
            <a:endParaRPr lang="en-US" altLang="zh-CN" sz="2000" dirty="0" smtClean="0">
              <a:latin typeface="+mn-ea"/>
              <a:ea typeface="+mn-ea"/>
            </a:endParaRPr>
          </a:p>
          <a:p>
            <a:pPr algn="l"/>
            <a:r>
              <a:rPr lang="en-US" altLang="zh-CN" sz="2000" dirty="0" err="1" smtClean="0">
                <a:latin typeface="+mn-ea"/>
                <a:ea typeface="+mn-ea"/>
              </a:rPr>
              <a:t>mysql</a:t>
            </a:r>
            <a:r>
              <a:rPr lang="en-US" altLang="zh-CN" sz="2000" dirty="0" smtClean="0">
                <a:latin typeface="+mn-ea"/>
                <a:ea typeface="+mn-ea"/>
              </a:rPr>
              <a:t>&gt; insert into orders(</a:t>
            </a:r>
            <a:r>
              <a:rPr lang="en-US" altLang="zh-CN" sz="2000" dirty="0" err="1" smtClean="0">
                <a:latin typeface="+mn-ea"/>
                <a:ea typeface="+mn-ea"/>
              </a:rPr>
              <a:t>id,name</a:t>
            </a:r>
            <a:r>
              <a:rPr lang="en-US" altLang="zh-CN" sz="2000" dirty="0" smtClean="0">
                <a:latin typeface="+mn-ea"/>
                <a:ea typeface="+mn-ea"/>
              </a:rPr>
              <a:t>) values(1001,'a');</a:t>
            </a:r>
          </a:p>
          <a:p>
            <a:pPr algn="l"/>
            <a:r>
              <a:rPr lang="en-US" altLang="zh-CN" sz="2000" dirty="0" smtClean="0">
                <a:latin typeface="+mn-ea"/>
                <a:ea typeface="+mn-ea"/>
              </a:rPr>
              <a:t>Query OK, 1 row affected (0.00 sec)</a:t>
            </a:r>
          </a:p>
          <a:p>
            <a:pPr algn="l"/>
            <a:endParaRPr lang="en-US" altLang="zh-CN" sz="2000" dirty="0" smtClean="0">
              <a:latin typeface="+mn-ea"/>
              <a:ea typeface="+mn-ea"/>
            </a:endParaRPr>
          </a:p>
          <a:p>
            <a:pPr algn="l"/>
            <a:r>
              <a:rPr lang="en-US" altLang="zh-CN" sz="2000" dirty="0" err="1" smtClean="0">
                <a:latin typeface="+mn-ea"/>
                <a:ea typeface="+mn-ea"/>
              </a:rPr>
              <a:t>mysql</a:t>
            </a:r>
            <a:r>
              <a:rPr lang="en-US" altLang="zh-CN" sz="2000" dirty="0" smtClean="0">
                <a:latin typeface="+mn-ea"/>
                <a:ea typeface="+mn-ea"/>
              </a:rPr>
              <a:t>&gt; insert into orders(</a:t>
            </a:r>
            <a:r>
              <a:rPr lang="en-US" altLang="zh-CN" sz="2000" dirty="0" err="1" smtClean="0">
                <a:latin typeface="+mn-ea"/>
                <a:ea typeface="+mn-ea"/>
              </a:rPr>
              <a:t>id,name</a:t>
            </a:r>
            <a:r>
              <a:rPr lang="en-US" altLang="zh-CN" sz="2000" dirty="0" smtClean="0">
                <a:latin typeface="+mn-ea"/>
                <a:ea typeface="+mn-ea"/>
              </a:rPr>
              <a:t>) values(1005,'a');</a:t>
            </a:r>
          </a:p>
          <a:p>
            <a:endParaRPr lang="en-US" altLang="zh-CN" sz="2000" dirty="0" smtClean="0"/>
          </a:p>
          <a:p>
            <a:endParaRPr lang="zh-CN" altLang="en-US" sz="2000" dirty="0" smtClean="0"/>
          </a:p>
          <a:p>
            <a:pPr algn="l"/>
            <a:r>
              <a:rPr lang="zh-CN" altLang="en-US" sz="2000" dirty="0" smtClean="0">
                <a:latin typeface="+mn-ea"/>
                <a:ea typeface="+mn-ea"/>
              </a:rPr>
              <a:t>在</a:t>
            </a:r>
            <a:r>
              <a:rPr lang="en-US" altLang="zh-CN" sz="2000" dirty="0" smtClean="0">
                <a:latin typeface="+mn-ea"/>
                <a:ea typeface="+mn-ea"/>
              </a:rPr>
              <a:t>master1</a:t>
            </a:r>
            <a:r>
              <a:rPr lang="zh-CN" altLang="en-US" sz="2000" dirty="0" smtClean="0">
                <a:latin typeface="+mn-ea"/>
                <a:ea typeface="+mn-ea"/>
              </a:rPr>
              <a:t>上查看数据分布情况：</a:t>
            </a:r>
            <a:endParaRPr lang="en-US" altLang="zh-CN" sz="2000" dirty="0" smtClean="0">
              <a:latin typeface="+mn-ea"/>
              <a:ea typeface="+mn-ea"/>
            </a:endParaRPr>
          </a:p>
          <a:p>
            <a:pPr algn="l"/>
            <a:r>
              <a:rPr lang="en-US" altLang="zh-CN" sz="2000" dirty="0" err="1" smtClean="0">
                <a:latin typeface="+mn-ea"/>
                <a:ea typeface="+mn-ea"/>
              </a:rPr>
              <a:t>mysql</a:t>
            </a:r>
            <a:r>
              <a:rPr lang="en-US" altLang="zh-CN" sz="2000" dirty="0" smtClean="0">
                <a:latin typeface="+mn-ea"/>
                <a:ea typeface="+mn-ea"/>
              </a:rPr>
              <a:t>&gt; select * from orders;</a:t>
            </a:r>
          </a:p>
          <a:p>
            <a:pPr algn="l"/>
            <a:r>
              <a:rPr lang="en-US" altLang="zh-CN" sz="2000" dirty="0" smtClean="0">
                <a:latin typeface="+mn-ea"/>
                <a:ea typeface="+mn-ea"/>
              </a:rPr>
              <a:t>+-------+------+</a:t>
            </a:r>
          </a:p>
          <a:p>
            <a:pPr algn="l"/>
            <a:r>
              <a:rPr lang="en-US" altLang="zh-CN" sz="2000" dirty="0" smtClean="0">
                <a:latin typeface="+mn-ea"/>
                <a:ea typeface="+mn-ea"/>
              </a:rPr>
              <a:t>| id    | name |</a:t>
            </a:r>
          </a:p>
          <a:p>
            <a:pPr algn="l"/>
            <a:r>
              <a:rPr lang="en-US" altLang="zh-CN" sz="2000" dirty="0" smtClean="0">
                <a:latin typeface="+mn-ea"/>
                <a:ea typeface="+mn-ea"/>
              </a:rPr>
              <a:t>+-------+------+</a:t>
            </a:r>
          </a:p>
          <a:p>
            <a:pPr algn="l"/>
            <a:r>
              <a:rPr lang="en-US" altLang="zh-CN" sz="2000" dirty="0" smtClean="0">
                <a:latin typeface="+mn-ea"/>
                <a:ea typeface="+mn-ea"/>
              </a:rPr>
              <a:t>|     2 | b    |</a:t>
            </a:r>
          </a:p>
          <a:p>
            <a:pPr algn="l"/>
            <a:r>
              <a:rPr lang="en-US" altLang="zh-CN" sz="2000" dirty="0" smtClean="0">
                <a:latin typeface="+mn-ea"/>
                <a:ea typeface="+mn-ea"/>
              </a:rPr>
              <a:t>|     4 | c    |</a:t>
            </a:r>
          </a:p>
          <a:p>
            <a:pPr algn="l"/>
            <a:r>
              <a:rPr lang="en-US" altLang="zh-CN" sz="2000" dirty="0" smtClean="0">
                <a:latin typeface="+mn-ea"/>
                <a:ea typeface="+mn-ea"/>
              </a:rPr>
              <a:t>|    10 | a    |</a:t>
            </a:r>
          </a:p>
          <a:p>
            <a:pPr algn="l"/>
            <a:r>
              <a:rPr lang="en-US" altLang="zh-CN" sz="2000" dirty="0" smtClean="0">
                <a:latin typeface="+mn-ea"/>
                <a:ea typeface="+mn-ea"/>
              </a:rPr>
              <a:t>|   100 | a    |</a:t>
            </a:r>
          </a:p>
          <a:p>
            <a:pPr algn="l"/>
            <a:r>
              <a:rPr lang="en-US" altLang="zh-CN" sz="2000" dirty="0" smtClean="0">
                <a:latin typeface="+mn-ea"/>
                <a:ea typeface="+mn-ea"/>
              </a:rPr>
              <a:t>|  1000 | a    |</a:t>
            </a:r>
          </a:p>
          <a:p>
            <a:pPr algn="l"/>
            <a:r>
              <a:rPr lang="en-US" altLang="zh-CN" sz="2000" dirty="0" smtClean="0">
                <a:latin typeface="+mn-ea"/>
                <a:ea typeface="+mn-ea"/>
              </a:rPr>
              <a:t>| 10000 | a    |</a:t>
            </a:r>
          </a:p>
          <a:p>
            <a:pPr algn="l"/>
            <a:r>
              <a:rPr lang="en-US" altLang="zh-CN" sz="2000" dirty="0" smtClean="0">
                <a:latin typeface="+mn-ea"/>
                <a:ea typeface="+mn-ea"/>
              </a:rPr>
              <a:t>+-------+------+</a:t>
            </a:r>
          </a:p>
          <a:p>
            <a:pPr algn="l"/>
            <a:r>
              <a:rPr lang="zh-CN" altLang="en-US" sz="2000" dirty="0" smtClean="0">
                <a:latin typeface="+mn-ea"/>
                <a:ea typeface="+mn-ea"/>
              </a:rPr>
              <a:t>在</a:t>
            </a:r>
            <a:r>
              <a:rPr lang="en-US" altLang="zh-CN" sz="2000" dirty="0" smtClean="0">
                <a:latin typeface="+mn-ea"/>
                <a:ea typeface="+mn-ea"/>
              </a:rPr>
              <a:t>slave1</a:t>
            </a:r>
            <a:r>
              <a:rPr lang="zh-CN" altLang="en-US" sz="2000" dirty="0" smtClean="0">
                <a:latin typeface="+mn-ea"/>
                <a:ea typeface="+mn-ea"/>
              </a:rPr>
              <a:t>上查看数据分布情况：</a:t>
            </a:r>
            <a:endParaRPr lang="en-US" altLang="zh-CN" sz="2000" dirty="0" smtClean="0">
              <a:latin typeface="+mn-ea"/>
              <a:ea typeface="+mn-ea"/>
            </a:endParaRPr>
          </a:p>
          <a:p>
            <a:pPr algn="l"/>
            <a:r>
              <a:rPr lang="en-US" altLang="zh-CN" sz="2000" dirty="0" err="1" smtClean="0">
                <a:latin typeface="+mn-ea"/>
                <a:ea typeface="+mn-ea"/>
              </a:rPr>
              <a:t>mysql</a:t>
            </a:r>
            <a:r>
              <a:rPr lang="en-US" altLang="zh-CN" sz="2000" dirty="0" smtClean="0">
                <a:latin typeface="+mn-ea"/>
                <a:ea typeface="+mn-ea"/>
              </a:rPr>
              <a:t>&gt; select * from orders;</a:t>
            </a:r>
          </a:p>
          <a:p>
            <a:pPr algn="l"/>
            <a:r>
              <a:rPr lang="en-US" altLang="zh-CN" sz="2000" dirty="0" smtClean="0">
                <a:latin typeface="+mn-ea"/>
                <a:ea typeface="+mn-ea"/>
              </a:rPr>
              <a:t>+------+------+</a:t>
            </a:r>
          </a:p>
          <a:p>
            <a:pPr algn="l"/>
            <a:r>
              <a:rPr lang="en-US" altLang="zh-CN" sz="2000" dirty="0" smtClean="0">
                <a:latin typeface="+mn-ea"/>
                <a:ea typeface="+mn-ea"/>
              </a:rPr>
              <a:t>| id   | name |</a:t>
            </a:r>
          </a:p>
          <a:p>
            <a:pPr algn="l"/>
            <a:r>
              <a:rPr lang="en-US" altLang="zh-CN" sz="2000" dirty="0" smtClean="0">
                <a:latin typeface="+mn-ea"/>
                <a:ea typeface="+mn-ea"/>
              </a:rPr>
              <a:t>+------+------+</a:t>
            </a:r>
          </a:p>
          <a:p>
            <a:pPr algn="l"/>
            <a:r>
              <a:rPr lang="en-US" altLang="zh-CN" sz="2000" dirty="0" smtClean="0">
                <a:latin typeface="+mn-ea"/>
                <a:ea typeface="+mn-ea"/>
              </a:rPr>
              <a:t>|    1 | a    |</a:t>
            </a:r>
          </a:p>
          <a:p>
            <a:pPr algn="l"/>
            <a:r>
              <a:rPr lang="en-US" altLang="zh-CN" sz="2000" dirty="0" smtClean="0">
                <a:latin typeface="+mn-ea"/>
                <a:ea typeface="+mn-ea"/>
              </a:rPr>
              <a:t>|    3 | c    |</a:t>
            </a:r>
          </a:p>
          <a:p>
            <a:pPr algn="l"/>
            <a:r>
              <a:rPr lang="en-US" altLang="zh-CN" sz="2000" dirty="0" smtClean="0">
                <a:latin typeface="+mn-ea"/>
                <a:ea typeface="+mn-ea"/>
              </a:rPr>
              <a:t>|    5 | c    |</a:t>
            </a:r>
          </a:p>
          <a:p>
            <a:pPr algn="l"/>
            <a:r>
              <a:rPr lang="en-US" altLang="zh-CN" sz="2000" dirty="0" smtClean="0">
                <a:latin typeface="+mn-ea"/>
                <a:ea typeface="+mn-ea"/>
              </a:rPr>
              <a:t>| 1001 | a    |</a:t>
            </a:r>
          </a:p>
          <a:p>
            <a:pPr algn="l"/>
            <a:r>
              <a:rPr lang="en-US" altLang="zh-CN" sz="2000" dirty="0" smtClean="0">
                <a:latin typeface="+mn-ea"/>
                <a:ea typeface="+mn-ea"/>
              </a:rPr>
              <a:t>| 1005 | a    |</a:t>
            </a:r>
          </a:p>
          <a:p>
            <a:endParaRPr lang="en-US" altLang="zh-CN" sz="2000" dirty="0" smtClean="0"/>
          </a:p>
          <a:p>
            <a:endParaRPr lang="zh-CN" altLang="en-US" sz="2000" dirty="0" smtClean="0"/>
          </a:p>
          <a:p>
            <a:endParaRPr lang="en-US" altLang="zh-CN" sz="2000" dirty="0" smtClean="0"/>
          </a:p>
          <a:p>
            <a:endParaRPr lang="en-US" altLang="zh-CN" sz="2000" dirty="0" smtClean="0"/>
          </a:p>
          <a:p>
            <a:endParaRPr lang="zh-CN" altLang="en-US" sz="2000" dirty="0" smtClean="0"/>
          </a:p>
          <a:p>
            <a:endParaRPr lang="zh-CN" altLang="en-US" sz="2000" dirty="0"/>
          </a:p>
        </p:txBody>
      </p:sp>
    </p:spTree>
    <p:extLst>
      <p:ext uri="{BB962C8B-B14F-4D97-AF65-F5344CB8AC3E}">
        <p14:creationId xmlns:p14="http://schemas.microsoft.com/office/powerpoint/2010/main" val="3298531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12281437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2000" dirty="0"/>
          </a:p>
        </p:txBody>
      </p:sp>
    </p:spTree>
    <p:extLst>
      <p:ext uri="{BB962C8B-B14F-4D97-AF65-F5344CB8AC3E}">
        <p14:creationId xmlns:p14="http://schemas.microsoft.com/office/powerpoint/2010/main" val="8900375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2000" dirty="0"/>
          </a:p>
        </p:txBody>
      </p:sp>
    </p:spTree>
    <p:extLst>
      <p:ext uri="{BB962C8B-B14F-4D97-AF65-F5344CB8AC3E}">
        <p14:creationId xmlns:p14="http://schemas.microsoft.com/office/powerpoint/2010/main" val="25422909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2000" dirty="0"/>
          </a:p>
        </p:txBody>
      </p:sp>
    </p:spTree>
    <p:extLst>
      <p:ext uri="{BB962C8B-B14F-4D97-AF65-F5344CB8AC3E}">
        <p14:creationId xmlns:p14="http://schemas.microsoft.com/office/powerpoint/2010/main" val="21482316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12294430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62500" lnSpcReduction="20000"/>
          </a:bodyPr>
          <a:lstStyle/>
          <a:p>
            <a:pPr marL="342900" indent="-342900" algn="l">
              <a:buFont typeface="Arial" panose="020B0604020202020204" pitchFamily="34" charset="0"/>
              <a:buChar char="•"/>
            </a:pPr>
            <a:r>
              <a:rPr lang="zh-CN" altLang="en-US" sz="2000" dirty="0" smtClean="0">
                <a:latin typeface="+mn-ea"/>
                <a:ea typeface="+mn-ea"/>
              </a:rPr>
              <a:t>设置</a:t>
            </a:r>
            <a:r>
              <a:rPr lang="en-US" altLang="zh-CN" sz="2000" dirty="0" smtClean="0">
                <a:latin typeface="+mn-ea"/>
                <a:ea typeface="+mn-ea"/>
              </a:rPr>
              <a:t>log4j2.xml</a:t>
            </a:r>
            <a:r>
              <a:rPr lang="zh-CN" altLang="en-US" sz="2000" dirty="0" smtClean="0">
                <a:latin typeface="+mn-ea"/>
                <a:ea typeface="+mn-ea"/>
              </a:rPr>
              <a:t>文件</a:t>
            </a:r>
            <a:endParaRPr lang="en-US" altLang="zh-CN" sz="2000" dirty="0" smtClean="0">
              <a:latin typeface="+mn-ea"/>
              <a:ea typeface="+mn-ea"/>
            </a:endParaRPr>
          </a:p>
          <a:p>
            <a:pPr algn="l"/>
            <a:r>
              <a:rPr lang="en-US" altLang="zh-CN" sz="2000" dirty="0" smtClean="0">
                <a:latin typeface="+mn-ea"/>
                <a:ea typeface="+mn-ea"/>
              </a:rPr>
              <a:t>&lt;</a:t>
            </a:r>
            <a:r>
              <a:rPr lang="en-US" altLang="zh-CN" sz="2000" dirty="0" err="1" smtClean="0">
                <a:latin typeface="+mn-ea"/>
                <a:ea typeface="+mn-ea"/>
              </a:rPr>
              <a:t>asyncRoot</a:t>
            </a:r>
            <a:r>
              <a:rPr lang="en-US" altLang="zh-CN" sz="2000" dirty="0" smtClean="0">
                <a:latin typeface="+mn-ea"/>
                <a:ea typeface="+mn-ea"/>
              </a:rPr>
              <a:t> level="debug" </a:t>
            </a:r>
            <a:r>
              <a:rPr lang="en-US" altLang="zh-CN" sz="2000" dirty="0" err="1" smtClean="0">
                <a:latin typeface="+mn-ea"/>
                <a:ea typeface="+mn-ea"/>
              </a:rPr>
              <a:t>includeLocation</a:t>
            </a:r>
            <a:r>
              <a:rPr lang="en-US" altLang="zh-CN" sz="2000" dirty="0" smtClean="0">
                <a:latin typeface="+mn-ea"/>
                <a:ea typeface="+mn-ea"/>
              </a:rPr>
              <a:t>="true"&gt;</a:t>
            </a:r>
          </a:p>
          <a:p>
            <a:pPr marL="342900" indent="-342900" algn="l">
              <a:buFont typeface="Arial" panose="020B0604020202020204" pitchFamily="34" charset="0"/>
              <a:buChar char="•"/>
            </a:pPr>
            <a:r>
              <a:rPr lang="zh-CN" altLang="en-US" sz="2000" dirty="0" smtClean="0">
                <a:latin typeface="+mn-ea"/>
                <a:ea typeface="+mn-ea"/>
              </a:rPr>
              <a:t>重启</a:t>
            </a:r>
            <a:r>
              <a:rPr lang="en-US" altLang="zh-CN" sz="2000" dirty="0" err="1" smtClean="0">
                <a:latin typeface="+mn-ea"/>
                <a:ea typeface="+mn-ea"/>
              </a:rPr>
              <a:t>Mycat</a:t>
            </a:r>
            <a:r>
              <a:rPr lang="zh-CN" altLang="en-US" sz="2000" dirty="0" smtClean="0">
                <a:latin typeface="+mn-ea"/>
                <a:ea typeface="+mn-ea"/>
              </a:rPr>
              <a:t>后执行语句</a:t>
            </a:r>
            <a:endParaRPr lang="en-US" altLang="zh-CN" sz="2000" dirty="0" smtClean="0">
              <a:latin typeface="+mn-ea"/>
              <a:ea typeface="+mn-ea"/>
            </a:endParaRPr>
          </a:p>
          <a:p>
            <a:pPr algn="l"/>
            <a:r>
              <a:rPr lang="en-US" altLang="zh-CN" sz="2000" dirty="0" err="1" smtClean="0">
                <a:latin typeface="+mn-ea"/>
                <a:ea typeface="+mn-ea"/>
              </a:rPr>
              <a:t>mysql</a:t>
            </a:r>
            <a:r>
              <a:rPr lang="en-US" altLang="zh-CN" sz="2000" dirty="0" smtClean="0">
                <a:latin typeface="+mn-ea"/>
                <a:ea typeface="+mn-ea"/>
              </a:rPr>
              <a:t>&gt; select * from temp;</a:t>
            </a:r>
          </a:p>
          <a:p>
            <a:pPr marL="342900" indent="-342900" algn="l">
              <a:buFont typeface="Arial" panose="020B0604020202020204" pitchFamily="34" charset="0"/>
              <a:buChar char="•"/>
            </a:pPr>
            <a:r>
              <a:rPr lang="zh-CN" altLang="en-US" sz="2000" dirty="0" smtClean="0">
                <a:latin typeface="+mn-ea"/>
                <a:ea typeface="+mn-ea"/>
              </a:rPr>
              <a:t>查看日志文件</a:t>
            </a:r>
            <a:r>
              <a:rPr lang="en-US" altLang="zh-CN" sz="2000" dirty="0" smtClean="0">
                <a:latin typeface="+mn-ea"/>
                <a:ea typeface="+mn-ea"/>
              </a:rPr>
              <a:t>wrapper.log</a:t>
            </a:r>
          </a:p>
          <a:p>
            <a:pPr algn="l"/>
            <a:endParaRPr lang="en-US" altLang="zh-CN" sz="2000" dirty="0" smtClean="0">
              <a:latin typeface="+mn-ea"/>
              <a:ea typeface="+mn-ea"/>
            </a:endParaRPr>
          </a:p>
          <a:p>
            <a:pPr algn="l"/>
            <a:r>
              <a:rPr lang="en-US" altLang="zh-CN" sz="1600" dirty="0" smtClean="0">
                <a:latin typeface="+mn-ea"/>
                <a:ea typeface="+mn-ea"/>
              </a:rPr>
              <a:t>INFO   | </a:t>
            </a:r>
            <a:r>
              <a:rPr lang="en-US" altLang="zh-CN" sz="1600" dirty="0" err="1" smtClean="0">
                <a:latin typeface="+mn-ea"/>
                <a:ea typeface="+mn-ea"/>
              </a:rPr>
              <a:t>jvm</a:t>
            </a:r>
            <a:r>
              <a:rPr lang="en-US" altLang="zh-CN" sz="1600" dirty="0" smtClean="0">
                <a:latin typeface="+mn-ea"/>
                <a:ea typeface="+mn-ea"/>
              </a:rPr>
              <a:t> 1    | 2017/06/15 21:13:12 | 2017-06-15 21:13:12,621 [DEBUG][$_NIOREACTOR-0-RW] </a:t>
            </a:r>
            <a:r>
              <a:rPr lang="en-US" altLang="zh-CN" sz="1600" dirty="0" err="1" smtClean="0">
                <a:latin typeface="+mn-ea"/>
                <a:ea typeface="+mn-ea"/>
              </a:rPr>
              <a:t>ServerConnection</a:t>
            </a:r>
            <a:r>
              <a:rPr lang="en-US" altLang="zh-CN" sz="1600" dirty="0" smtClean="0">
                <a:latin typeface="+mn-ea"/>
                <a:ea typeface="+mn-ea"/>
              </a:rPr>
              <a:t> [id=1, schema=TESTDB, host=127.0.0.1, user=</a:t>
            </a:r>
            <a:r>
              <a:rPr lang="en-US" altLang="zh-CN" sz="1600" dirty="0" err="1" smtClean="0">
                <a:latin typeface="+mn-ea"/>
                <a:ea typeface="+mn-ea"/>
              </a:rPr>
              <a:t>root,txIsolation</a:t>
            </a:r>
            <a:r>
              <a:rPr lang="en-US" altLang="zh-CN" sz="1600" dirty="0" smtClean="0">
                <a:latin typeface="+mn-ea"/>
                <a:ea typeface="+mn-ea"/>
              </a:rPr>
              <a:t>=3, </a:t>
            </a:r>
            <a:r>
              <a:rPr lang="en-US" altLang="zh-CN" sz="1600" dirty="0" err="1" smtClean="0">
                <a:latin typeface="+mn-ea"/>
                <a:ea typeface="+mn-ea"/>
              </a:rPr>
              <a:t>autocommit</a:t>
            </a:r>
            <a:r>
              <a:rPr lang="en-US" altLang="zh-CN" sz="1600" dirty="0" smtClean="0">
                <a:latin typeface="+mn-ea"/>
                <a:ea typeface="+mn-ea"/>
              </a:rPr>
              <a:t>=true, schema=TESTDB] select * from temp  (io.mycat.net.FrontendConnection:FrontendConnection.java:288)</a:t>
            </a:r>
          </a:p>
          <a:p>
            <a:pPr algn="l"/>
            <a:r>
              <a:rPr lang="en-US" altLang="zh-CN" sz="1600" dirty="0" smtClean="0">
                <a:latin typeface="+mn-ea"/>
                <a:ea typeface="+mn-ea"/>
              </a:rPr>
              <a:t>INFO   | </a:t>
            </a:r>
            <a:r>
              <a:rPr lang="en-US" altLang="zh-CN" sz="1600" dirty="0" err="1" smtClean="0">
                <a:latin typeface="+mn-ea"/>
                <a:ea typeface="+mn-ea"/>
              </a:rPr>
              <a:t>jvm</a:t>
            </a:r>
            <a:r>
              <a:rPr lang="en-US" altLang="zh-CN" sz="1600" dirty="0" smtClean="0">
                <a:latin typeface="+mn-ea"/>
                <a:ea typeface="+mn-ea"/>
              </a:rPr>
              <a:t> 1    | 2017/06/15 21:13:12 | 2017-06-15 21:13:12,621 [DEBUG][$_NIOREACTOR-0-RW] </a:t>
            </a:r>
            <a:r>
              <a:rPr lang="en-US" altLang="zh-CN" sz="1600" dirty="0" err="1" smtClean="0">
                <a:latin typeface="+mn-ea"/>
                <a:ea typeface="+mn-ea"/>
              </a:rPr>
              <a:t>ServerConnection</a:t>
            </a:r>
            <a:r>
              <a:rPr lang="en-US" altLang="zh-CN" sz="1600" dirty="0" smtClean="0">
                <a:latin typeface="+mn-ea"/>
                <a:ea typeface="+mn-ea"/>
              </a:rPr>
              <a:t> [id=1, schema=TESTDB, host=127.0.0.1, user=</a:t>
            </a:r>
            <a:r>
              <a:rPr lang="en-US" altLang="zh-CN" sz="1600" dirty="0" err="1" smtClean="0">
                <a:latin typeface="+mn-ea"/>
                <a:ea typeface="+mn-ea"/>
              </a:rPr>
              <a:t>root,txIsolation</a:t>
            </a:r>
            <a:r>
              <a:rPr lang="en-US" altLang="zh-CN" sz="1600" dirty="0" smtClean="0">
                <a:latin typeface="+mn-ea"/>
                <a:ea typeface="+mn-ea"/>
              </a:rPr>
              <a:t>=3, </a:t>
            </a:r>
            <a:r>
              <a:rPr lang="en-US" altLang="zh-CN" sz="1600" dirty="0" err="1" smtClean="0">
                <a:latin typeface="+mn-ea"/>
                <a:ea typeface="+mn-ea"/>
              </a:rPr>
              <a:t>autocommit</a:t>
            </a:r>
            <a:r>
              <a:rPr lang="en-US" altLang="zh-CN" sz="1600" dirty="0" smtClean="0">
                <a:latin typeface="+mn-ea"/>
                <a:ea typeface="+mn-ea"/>
              </a:rPr>
              <a:t>=true, schema=TESTDB]select * from temp  (io.mycat.server.ServerQueryHandler:ServerQueryHandler.java:57)</a:t>
            </a:r>
          </a:p>
          <a:p>
            <a:pPr algn="l"/>
            <a:r>
              <a:rPr lang="en-US" altLang="zh-CN" sz="1600" dirty="0" smtClean="0">
                <a:latin typeface="+mn-ea"/>
                <a:ea typeface="+mn-ea"/>
              </a:rPr>
              <a:t>INFO   | </a:t>
            </a:r>
            <a:r>
              <a:rPr lang="en-US" altLang="zh-CN" sz="1600" dirty="0" err="1" smtClean="0">
                <a:latin typeface="+mn-ea"/>
                <a:ea typeface="+mn-ea"/>
              </a:rPr>
              <a:t>jvm</a:t>
            </a:r>
            <a:r>
              <a:rPr lang="en-US" altLang="zh-CN" sz="1600" dirty="0" smtClean="0">
                <a:latin typeface="+mn-ea"/>
                <a:ea typeface="+mn-ea"/>
              </a:rPr>
              <a:t> 1    | 2017/06/15 21:13:12 | 2017-06-15 21:13:12,622 [DEBUG][$_NIOREACTOR-0-RW] </a:t>
            </a:r>
            <a:r>
              <a:rPr lang="en-US" altLang="zh-CN" sz="1600" dirty="0" err="1" smtClean="0">
                <a:latin typeface="+mn-ea"/>
                <a:ea typeface="+mn-ea"/>
              </a:rPr>
              <a:t>SQLRouteCache</a:t>
            </a:r>
            <a:r>
              <a:rPr lang="en-US" altLang="zh-CN" sz="1600" dirty="0" smtClean="0">
                <a:latin typeface="+mn-ea"/>
                <a:ea typeface="+mn-ea"/>
              </a:rPr>
              <a:t>  miss cache ,</a:t>
            </a:r>
            <a:r>
              <a:rPr lang="en-US" altLang="zh-CN" sz="1600" dirty="0" err="1" smtClean="0">
                <a:latin typeface="+mn-ea"/>
                <a:ea typeface="+mn-ea"/>
              </a:rPr>
              <a:t>key:TESTDBselect</a:t>
            </a:r>
            <a:r>
              <a:rPr lang="en-US" altLang="zh-CN" sz="1600" dirty="0" smtClean="0">
                <a:latin typeface="+mn-ea"/>
                <a:ea typeface="+mn-ea"/>
              </a:rPr>
              <a:t> * from temp  (io.mycat.cache.impl.EnchachePool:EnchachePool.java:77)</a:t>
            </a:r>
          </a:p>
          <a:p>
            <a:pPr algn="l"/>
            <a:r>
              <a:rPr lang="en-US" altLang="zh-CN" sz="1600" dirty="0" smtClean="0">
                <a:latin typeface="+mn-ea"/>
                <a:ea typeface="+mn-ea"/>
              </a:rPr>
              <a:t>INFO   | </a:t>
            </a:r>
            <a:r>
              <a:rPr lang="en-US" altLang="zh-CN" sz="1600" dirty="0" err="1" smtClean="0">
                <a:latin typeface="+mn-ea"/>
                <a:ea typeface="+mn-ea"/>
              </a:rPr>
              <a:t>jvm</a:t>
            </a:r>
            <a:r>
              <a:rPr lang="en-US" altLang="zh-CN" sz="1600" dirty="0" smtClean="0">
                <a:latin typeface="+mn-ea"/>
                <a:ea typeface="+mn-ea"/>
              </a:rPr>
              <a:t> 1    | 2017/06/15 21:13:12 | 2017-06-15 21:13:12,622 [DEBUG][$_NIOREACTOR-0-RW] </a:t>
            </a:r>
            <a:r>
              <a:rPr lang="en-US" altLang="zh-CN" sz="1600" dirty="0" err="1" smtClean="0">
                <a:latin typeface="+mn-ea"/>
                <a:ea typeface="+mn-ea"/>
              </a:rPr>
              <a:t>ServerConnection</a:t>
            </a:r>
            <a:r>
              <a:rPr lang="en-US" altLang="zh-CN" sz="1600" dirty="0" smtClean="0">
                <a:latin typeface="+mn-ea"/>
                <a:ea typeface="+mn-ea"/>
              </a:rPr>
              <a:t> [id=1, schema=TESTDB, host=127.0.0.1, user=</a:t>
            </a:r>
            <a:r>
              <a:rPr lang="en-US" altLang="zh-CN" sz="1600" dirty="0" err="1" smtClean="0">
                <a:latin typeface="+mn-ea"/>
                <a:ea typeface="+mn-ea"/>
              </a:rPr>
              <a:t>root,txIsolation</a:t>
            </a:r>
            <a:r>
              <a:rPr lang="en-US" altLang="zh-CN" sz="1600" dirty="0" smtClean="0">
                <a:latin typeface="+mn-ea"/>
                <a:ea typeface="+mn-ea"/>
              </a:rPr>
              <a:t>=3, </a:t>
            </a:r>
            <a:r>
              <a:rPr lang="en-US" altLang="zh-CN" sz="1600" dirty="0" err="1" smtClean="0">
                <a:latin typeface="+mn-ea"/>
                <a:ea typeface="+mn-ea"/>
              </a:rPr>
              <a:t>autocommit</a:t>
            </a:r>
            <a:r>
              <a:rPr lang="en-US" altLang="zh-CN" sz="1600" dirty="0" smtClean="0">
                <a:latin typeface="+mn-ea"/>
                <a:ea typeface="+mn-ea"/>
              </a:rPr>
              <a:t>=true, schema=TESTDB]select * from temp, route={</a:t>
            </a:r>
          </a:p>
          <a:p>
            <a:pPr algn="l"/>
            <a:r>
              <a:rPr lang="en-US" altLang="zh-CN" sz="1600" dirty="0" smtClean="0">
                <a:latin typeface="+mn-ea"/>
                <a:ea typeface="+mn-ea"/>
              </a:rPr>
              <a:t>INFO   | </a:t>
            </a:r>
            <a:r>
              <a:rPr lang="en-US" altLang="zh-CN" sz="1600" dirty="0" err="1" smtClean="0">
                <a:latin typeface="+mn-ea"/>
                <a:ea typeface="+mn-ea"/>
              </a:rPr>
              <a:t>jvm</a:t>
            </a:r>
            <a:r>
              <a:rPr lang="en-US" altLang="zh-CN" sz="1600" dirty="0" smtClean="0">
                <a:latin typeface="+mn-ea"/>
                <a:ea typeface="+mn-ea"/>
              </a:rPr>
              <a:t> 1    | 2017/06/15 21:13:12 |    </a:t>
            </a:r>
            <a:r>
              <a:rPr lang="en-US" altLang="zh-CN" sz="1600" dirty="0" smtClean="0">
                <a:solidFill>
                  <a:srgbClr val="FF0000"/>
                </a:solidFill>
                <a:latin typeface="+mn-ea"/>
                <a:ea typeface="+mn-ea"/>
              </a:rPr>
              <a:t>1 -&gt; dn1{select * from temp}</a:t>
            </a:r>
          </a:p>
          <a:p>
            <a:endParaRPr lang="zh-CN" altLang="en-US" dirty="0"/>
          </a:p>
        </p:txBody>
      </p:sp>
    </p:spTree>
    <p:extLst>
      <p:ext uri="{BB962C8B-B14F-4D97-AF65-F5344CB8AC3E}">
        <p14:creationId xmlns:p14="http://schemas.microsoft.com/office/powerpoint/2010/main" val="22744571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14958820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13820174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2262769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6651961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235468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2774236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7500" lnSpcReduction="20000"/>
          </a:bodyPr>
          <a:lstStyle/>
          <a:p>
            <a:pPr algn="l"/>
            <a:r>
              <a:rPr lang="zh-CN" altLang="en-US" sz="2000" dirty="0" smtClean="0">
                <a:latin typeface="+mn-ea"/>
                <a:ea typeface="+mn-ea"/>
              </a:rPr>
              <a:t>或者 </a:t>
            </a:r>
          </a:p>
          <a:p>
            <a:pPr algn="l"/>
            <a:r>
              <a:rPr lang="en-US" altLang="zh-CN" sz="2000" dirty="0" smtClean="0">
                <a:latin typeface="+mn-ea"/>
                <a:ea typeface="+mn-ea"/>
              </a:rPr>
              <a:t>&lt;</a:t>
            </a:r>
            <a:r>
              <a:rPr lang="en-US" altLang="zh-CN" sz="2000" dirty="0" err="1" smtClean="0">
                <a:latin typeface="+mn-ea"/>
                <a:ea typeface="+mn-ea"/>
              </a:rPr>
              <a:t>dataHost</a:t>
            </a:r>
            <a:r>
              <a:rPr lang="en-US" altLang="zh-CN" sz="2000" dirty="0" smtClean="0">
                <a:latin typeface="+mn-ea"/>
                <a:ea typeface="+mn-ea"/>
              </a:rPr>
              <a:t> name="localhost1" </a:t>
            </a:r>
            <a:r>
              <a:rPr lang="en-US" altLang="zh-CN" sz="2000" dirty="0" err="1" smtClean="0">
                <a:latin typeface="+mn-ea"/>
                <a:ea typeface="+mn-ea"/>
              </a:rPr>
              <a:t>maxCon</a:t>
            </a:r>
            <a:r>
              <a:rPr lang="en-US" altLang="zh-CN" sz="2000" dirty="0" smtClean="0">
                <a:latin typeface="+mn-ea"/>
                <a:ea typeface="+mn-ea"/>
              </a:rPr>
              <a:t>="1000" </a:t>
            </a:r>
            <a:r>
              <a:rPr lang="en-US" altLang="zh-CN" sz="2000" dirty="0" err="1" smtClean="0">
                <a:latin typeface="+mn-ea"/>
                <a:ea typeface="+mn-ea"/>
              </a:rPr>
              <a:t>minCon</a:t>
            </a:r>
            <a:r>
              <a:rPr lang="en-US" altLang="zh-CN" sz="2000" dirty="0" smtClean="0">
                <a:latin typeface="+mn-ea"/>
                <a:ea typeface="+mn-ea"/>
              </a:rPr>
              <a:t>="10" balance="1" </a:t>
            </a:r>
            <a:r>
              <a:rPr lang="en-US" altLang="zh-CN" sz="2000" dirty="0" err="1" smtClean="0">
                <a:latin typeface="+mn-ea"/>
                <a:ea typeface="+mn-ea"/>
              </a:rPr>
              <a:t>writeType</a:t>
            </a:r>
            <a:r>
              <a:rPr lang="en-US" altLang="zh-CN" sz="2000" dirty="0" smtClean="0">
                <a:latin typeface="+mn-ea"/>
                <a:ea typeface="+mn-ea"/>
              </a:rPr>
              <a:t>="0" </a:t>
            </a:r>
            <a:r>
              <a:rPr lang="en-US" altLang="zh-CN" sz="2000" dirty="0" err="1" smtClean="0">
                <a:latin typeface="+mn-ea"/>
                <a:ea typeface="+mn-ea"/>
              </a:rPr>
              <a:t>dbType</a:t>
            </a:r>
            <a:r>
              <a:rPr lang="en-US" altLang="zh-CN" sz="2000" dirty="0" smtClean="0">
                <a:latin typeface="+mn-ea"/>
                <a:ea typeface="+mn-ea"/>
              </a:rPr>
              <a:t>="</a:t>
            </a:r>
            <a:r>
              <a:rPr lang="en-US" altLang="zh-CN" sz="2000" dirty="0" err="1" smtClean="0">
                <a:latin typeface="+mn-ea"/>
                <a:ea typeface="+mn-ea"/>
              </a:rPr>
              <a:t>mysql</a:t>
            </a:r>
            <a:r>
              <a:rPr lang="en-US" altLang="zh-CN" sz="2000" dirty="0" smtClean="0">
                <a:latin typeface="+mn-ea"/>
                <a:ea typeface="+mn-ea"/>
              </a:rPr>
              <a:t>" </a:t>
            </a:r>
            <a:r>
              <a:rPr lang="en-US" altLang="zh-CN" sz="2000" dirty="0" err="1" smtClean="0">
                <a:latin typeface="+mn-ea"/>
                <a:ea typeface="+mn-ea"/>
              </a:rPr>
              <a:t>dbDriver</a:t>
            </a:r>
            <a:r>
              <a:rPr lang="en-US" altLang="zh-CN" sz="2000" dirty="0" smtClean="0">
                <a:latin typeface="+mn-ea"/>
                <a:ea typeface="+mn-ea"/>
              </a:rPr>
              <a:t>="native"&gt; </a:t>
            </a:r>
          </a:p>
          <a:p>
            <a:pPr algn="l"/>
            <a:r>
              <a:rPr lang="en-US" altLang="zh-CN" sz="2000" dirty="0" smtClean="0">
                <a:latin typeface="+mn-ea"/>
                <a:ea typeface="+mn-ea"/>
              </a:rPr>
              <a:t>&lt;heartbeat&gt;select user()&lt;/heartbeat&gt; </a:t>
            </a:r>
          </a:p>
          <a:p>
            <a:pPr algn="l"/>
            <a:r>
              <a:rPr lang="en-US" altLang="zh-CN" sz="2000" dirty="0" smtClean="0">
                <a:latin typeface="+mn-ea"/>
                <a:ea typeface="+mn-ea"/>
              </a:rPr>
              <a:t>&lt;!-- can have multi write hosts --&gt; </a:t>
            </a:r>
          </a:p>
          <a:p>
            <a:pPr algn="l"/>
            <a:r>
              <a:rPr lang="en-US" altLang="zh-CN" sz="2000" dirty="0" smtClean="0">
                <a:latin typeface="+mn-ea"/>
                <a:ea typeface="+mn-ea"/>
              </a:rPr>
              <a:t>&lt;</a:t>
            </a:r>
            <a:r>
              <a:rPr lang="en-US" altLang="zh-CN" sz="2000" dirty="0" err="1" smtClean="0">
                <a:latin typeface="+mn-ea"/>
                <a:ea typeface="+mn-ea"/>
              </a:rPr>
              <a:t>writeHost</a:t>
            </a:r>
            <a:r>
              <a:rPr lang="en-US" altLang="zh-CN" sz="2000" dirty="0" smtClean="0">
                <a:latin typeface="+mn-ea"/>
                <a:ea typeface="+mn-ea"/>
              </a:rPr>
              <a:t> host="hostM1" </a:t>
            </a:r>
            <a:r>
              <a:rPr lang="en-US" altLang="zh-CN" sz="2000" dirty="0" err="1" smtClean="0">
                <a:latin typeface="+mn-ea"/>
                <a:ea typeface="+mn-ea"/>
              </a:rPr>
              <a:t>url</a:t>
            </a:r>
            <a:r>
              <a:rPr lang="en-US" altLang="zh-CN" sz="2000" dirty="0" smtClean="0">
                <a:latin typeface="+mn-ea"/>
                <a:ea typeface="+mn-ea"/>
              </a:rPr>
              <a:t>="localhost:3306" user="root" password="123456"&gt; </a:t>
            </a:r>
          </a:p>
          <a:p>
            <a:pPr algn="l"/>
            <a:r>
              <a:rPr lang="en-US" altLang="zh-CN" sz="2000" dirty="0" smtClean="0">
                <a:latin typeface="+mn-ea"/>
                <a:ea typeface="+mn-ea"/>
              </a:rPr>
              <a:t>&lt;/</a:t>
            </a:r>
            <a:r>
              <a:rPr lang="en-US" altLang="zh-CN" sz="2000" dirty="0" err="1" smtClean="0">
                <a:latin typeface="+mn-ea"/>
                <a:ea typeface="+mn-ea"/>
              </a:rPr>
              <a:t>writeHost</a:t>
            </a:r>
            <a:r>
              <a:rPr lang="en-US" altLang="zh-CN" sz="2000" dirty="0" smtClean="0">
                <a:latin typeface="+mn-ea"/>
                <a:ea typeface="+mn-ea"/>
              </a:rPr>
              <a:t>&gt; </a:t>
            </a:r>
          </a:p>
          <a:p>
            <a:pPr algn="l"/>
            <a:r>
              <a:rPr lang="en-US" altLang="zh-CN" sz="2000" dirty="0" smtClean="0">
                <a:latin typeface="+mn-ea"/>
                <a:ea typeface="+mn-ea"/>
              </a:rPr>
              <a:t>&lt;</a:t>
            </a:r>
            <a:r>
              <a:rPr lang="en-US" altLang="zh-CN" sz="2000" dirty="0" err="1" smtClean="0">
                <a:latin typeface="+mn-ea"/>
                <a:ea typeface="+mn-ea"/>
              </a:rPr>
              <a:t>writeHost</a:t>
            </a:r>
            <a:r>
              <a:rPr lang="en-US" altLang="zh-CN" sz="2000" dirty="0" smtClean="0">
                <a:latin typeface="+mn-ea"/>
                <a:ea typeface="+mn-ea"/>
              </a:rPr>
              <a:t> host="hostS1" </a:t>
            </a:r>
            <a:r>
              <a:rPr lang="en-US" altLang="zh-CN" sz="2000" dirty="0" err="1" smtClean="0">
                <a:latin typeface="+mn-ea"/>
                <a:ea typeface="+mn-ea"/>
              </a:rPr>
              <a:t>url</a:t>
            </a:r>
            <a:r>
              <a:rPr lang="en-US" altLang="zh-CN" sz="2000" dirty="0" smtClean="0">
                <a:latin typeface="+mn-ea"/>
                <a:ea typeface="+mn-ea"/>
              </a:rPr>
              <a:t>="localhost:3307" user="root" password="123456"&gt; </a:t>
            </a:r>
          </a:p>
          <a:p>
            <a:pPr algn="l"/>
            <a:r>
              <a:rPr lang="en-US" altLang="zh-CN" sz="2000" dirty="0" smtClean="0">
                <a:latin typeface="+mn-ea"/>
                <a:ea typeface="+mn-ea"/>
              </a:rPr>
              <a:t>&lt;/</a:t>
            </a:r>
            <a:r>
              <a:rPr lang="en-US" altLang="zh-CN" sz="2000" dirty="0" err="1" smtClean="0">
                <a:latin typeface="+mn-ea"/>
                <a:ea typeface="+mn-ea"/>
              </a:rPr>
              <a:t>writeHost</a:t>
            </a:r>
            <a:r>
              <a:rPr lang="en-US" altLang="zh-CN" sz="2000" dirty="0" smtClean="0">
                <a:latin typeface="+mn-ea"/>
                <a:ea typeface="+mn-ea"/>
              </a:rPr>
              <a:t>&gt; </a:t>
            </a:r>
          </a:p>
          <a:p>
            <a:pPr algn="l"/>
            <a:r>
              <a:rPr lang="en-US" altLang="zh-CN" sz="2000" dirty="0" smtClean="0">
                <a:latin typeface="+mn-ea"/>
                <a:ea typeface="+mn-ea"/>
              </a:rPr>
              <a:t>&lt;/</a:t>
            </a:r>
            <a:r>
              <a:rPr lang="en-US" altLang="zh-CN" sz="2000" dirty="0" err="1" smtClean="0">
                <a:latin typeface="+mn-ea"/>
                <a:ea typeface="+mn-ea"/>
              </a:rPr>
              <a:t>dataHost</a:t>
            </a:r>
            <a:r>
              <a:rPr lang="en-US" altLang="zh-CN" sz="2000" dirty="0" smtClean="0">
                <a:latin typeface="+mn-ea"/>
                <a:ea typeface="+mn-ea"/>
              </a:rPr>
              <a:t>&gt;</a:t>
            </a:r>
          </a:p>
          <a:p>
            <a:pPr algn="l"/>
            <a:r>
              <a:rPr lang="zh-CN" altLang="en-US" sz="2000" dirty="0" smtClean="0">
                <a:solidFill>
                  <a:srgbClr val="FF0000"/>
                </a:solidFill>
                <a:latin typeface="+mn-ea"/>
                <a:ea typeface="+mn-ea"/>
              </a:rPr>
              <a:t>以上两种取模第一种当写挂了读不可用，第二种可以继续使用</a:t>
            </a:r>
            <a:r>
              <a:rPr lang="zh-CN" altLang="en-US" sz="2000" dirty="0" smtClean="0">
                <a:latin typeface="+mn-ea"/>
                <a:ea typeface="+mn-ea"/>
              </a:rPr>
              <a:t>，</a:t>
            </a:r>
            <a:r>
              <a:rPr lang="zh-CN" altLang="en-US" sz="2000" dirty="0" smtClean="0">
                <a:solidFill>
                  <a:srgbClr val="FF0000"/>
                </a:solidFill>
                <a:latin typeface="+mn-ea"/>
                <a:ea typeface="+mn-ea"/>
              </a:rPr>
              <a:t>事务内部的一切操作都会走写节点</a:t>
            </a:r>
            <a:r>
              <a:rPr lang="zh-CN" altLang="en-US" sz="2000" dirty="0" smtClean="0">
                <a:latin typeface="+mn-ea"/>
                <a:ea typeface="+mn-ea"/>
              </a:rPr>
              <a:t>，所以读操作不要加事务</a:t>
            </a:r>
            <a:endParaRPr lang="en-US" altLang="zh-CN" sz="2000" dirty="0" smtClean="0">
              <a:latin typeface="+mn-ea"/>
              <a:ea typeface="+mn-ea"/>
            </a:endParaRPr>
          </a:p>
          <a:p>
            <a:endParaRPr lang="en-US" altLang="zh-CN" dirty="0" smtClean="0"/>
          </a:p>
          <a:p>
            <a:endParaRPr lang="zh-CN" altLang="en-US" dirty="0" smtClean="0"/>
          </a:p>
          <a:p>
            <a:pPr algn="l"/>
            <a:r>
              <a:rPr lang="zh-CN" altLang="en-US" sz="2000" dirty="0" smtClean="0">
                <a:latin typeface="+mn-ea"/>
                <a:ea typeface="+mn-ea"/>
              </a:rPr>
              <a:t>当你是</a:t>
            </a:r>
            <a:r>
              <a:rPr lang="en-US" altLang="zh-CN" sz="2000" dirty="0" smtClean="0">
                <a:latin typeface="+mn-ea"/>
                <a:ea typeface="+mn-ea"/>
              </a:rPr>
              <a:t>1</a:t>
            </a:r>
            <a:r>
              <a:rPr lang="zh-CN" altLang="en-US" sz="2000" dirty="0" smtClean="0">
                <a:latin typeface="+mn-ea"/>
                <a:ea typeface="+mn-ea"/>
              </a:rPr>
              <a:t>主</a:t>
            </a:r>
            <a:r>
              <a:rPr lang="en-US" altLang="zh-CN" sz="2000" dirty="0" smtClean="0">
                <a:latin typeface="+mn-ea"/>
                <a:ea typeface="+mn-ea"/>
              </a:rPr>
              <a:t>3</a:t>
            </a:r>
            <a:r>
              <a:rPr lang="zh-CN" altLang="en-US" sz="2000" dirty="0" smtClean="0">
                <a:latin typeface="+mn-ea"/>
                <a:ea typeface="+mn-ea"/>
              </a:rPr>
              <a:t>从的模式的时候，可以把第一个从节点配置为</a:t>
            </a:r>
            <a:r>
              <a:rPr lang="en-US" altLang="zh-CN" sz="2000" dirty="0" err="1" smtClean="0">
                <a:latin typeface="+mn-ea"/>
                <a:ea typeface="+mn-ea"/>
              </a:rPr>
              <a:t>writeHost</a:t>
            </a:r>
            <a:r>
              <a:rPr lang="en-US" altLang="zh-CN" sz="2000" dirty="0" smtClean="0">
                <a:latin typeface="+mn-ea"/>
                <a:ea typeface="+mn-ea"/>
              </a:rPr>
              <a:t> 2</a:t>
            </a:r>
            <a:r>
              <a:rPr lang="zh-CN" altLang="en-US" sz="2000" dirty="0" smtClean="0">
                <a:latin typeface="+mn-ea"/>
                <a:ea typeface="+mn-ea"/>
              </a:rPr>
              <a:t>，第</a:t>
            </a:r>
            <a:r>
              <a:rPr lang="en-US" altLang="zh-CN" sz="2000" dirty="0" smtClean="0">
                <a:latin typeface="+mn-ea"/>
                <a:ea typeface="+mn-ea"/>
              </a:rPr>
              <a:t>2</a:t>
            </a:r>
            <a:r>
              <a:rPr lang="zh-CN" altLang="en-US" sz="2000" dirty="0" smtClean="0">
                <a:latin typeface="+mn-ea"/>
                <a:ea typeface="+mn-ea"/>
              </a:rPr>
              <a:t>个和第三个从节点则配置为</a:t>
            </a:r>
            <a:r>
              <a:rPr lang="en-US" altLang="zh-CN" sz="2000" dirty="0" err="1" smtClean="0">
                <a:latin typeface="+mn-ea"/>
                <a:ea typeface="+mn-ea"/>
              </a:rPr>
              <a:t>writeHost</a:t>
            </a:r>
            <a:r>
              <a:rPr lang="en-US" altLang="zh-CN" sz="2000" dirty="0" smtClean="0">
                <a:latin typeface="+mn-ea"/>
                <a:ea typeface="+mn-ea"/>
              </a:rPr>
              <a:t> 1</a:t>
            </a:r>
            <a:r>
              <a:rPr lang="zh-CN" altLang="en-US" sz="2000" dirty="0" smtClean="0">
                <a:latin typeface="+mn-ea"/>
                <a:ea typeface="+mn-ea"/>
              </a:rPr>
              <a:t>的</a:t>
            </a:r>
            <a:r>
              <a:rPr lang="en-US" altLang="zh-CN" sz="2000" dirty="0" err="1" smtClean="0">
                <a:latin typeface="+mn-ea"/>
                <a:ea typeface="+mn-ea"/>
              </a:rPr>
              <a:t>readHost</a:t>
            </a:r>
            <a:r>
              <a:rPr lang="zh-CN" altLang="en-US" sz="2000" dirty="0" smtClean="0">
                <a:latin typeface="+mn-ea"/>
                <a:ea typeface="+mn-ea"/>
              </a:rPr>
              <a:t>，如下所示： </a:t>
            </a:r>
          </a:p>
          <a:p>
            <a:pPr algn="l"/>
            <a:r>
              <a:rPr lang="en-US" altLang="zh-CN" sz="2000" dirty="0" smtClean="0">
                <a:latin typeface="+mn-ea"/>
                <a:ea typeface="+mn-ea"/>
              </a:rPr>
              <a:t>&lt;</a:t>
            </a:r>
            <a:r>
              <a:rPr lang="en-US" altLang="zh-CN" sz="2000" dirty="0" err="1" smtClean="0">
                <a:latin typeface="+mn-ea"/>
                <a:ea typeface="+mn-ea"/>
              </a:rPr>
              <a:t>dataHost</a:t>
            </a:r>
            <a:r>
              <a:rPr lang="en-US" altLang="zh-CN" sz="2000" dirty="0" smtClean="0">
                <a:latin typeface="+mn-ea"/>
                <a:ea typeface="+mn-ea"/>
              </a:rPr>
              <a:t> name="localhost1" </a:t>
            </a:r>
            <a:r>
              <a:rPr lang="en-US" altLang="zh-CN" sz="2000" dirty="0" err="1" smtClean="0">
                <a:latin typeface="+mn-ea"/>
                <a:ea typeface="+mn-ea"/>
              </a:rPr>
              <a:t>maxCon</a:t>
            </a:r>
            <a:r>
              <a:rPr lang="en-US" altLang="zh-CN" sz="2000" dirty="0" smtClean="0">
                <a:latin typeface="+mn-ea"/>
                <a:ea typeface="+mn-ea"/>
              </a:rPr>
              <a:t>="1000" </a:t>
            </a:r>
            <a:r>
              <a:rPr lang="en-US" altLang="zh-CN" sz="2000" dirty="0" err="1" smtClean="0">
                <a:latin typeface="+mn-ea"/>
                <a:ea typeface="+mn-ea"/>
              </a:rPr>
              <a:t>minCon</a:t>
            </a:r>
            <a:r>
              <a:rPr lang="en-US" altLang="zh-CN" sz="2000" dirty="0" smtClean="0">
                <a:latin typeface="+mn-ea"/>
                <a:ea typeface="+mn-ea"/>
              </a:rPr>
              <a:t>="10" balance="1" </a:t>
            </a:r>
            <a:r>
              <a:rPr lang="en-US" altLang="zh-CN" sz="2000" dirty="0" err="1" smtClean="0">
                <a:latin typeface="+mn-ea"/>
                <a:ea typeface="+mn-ea"/>
              </a:rPr>
              <a:t>writeType</a:t>
            </a:r>
            <a:r>
              <a:rPr lang="en-US" altLang="zh-CN" sz="2000" dirty="0" smtClean="0">
                <a:latin typeface="+mn-ea"/>
                <a:ea typeface="+mn-ea"/>
              </a:rPr>
              <a:t>="0" </a:t>
            </a:r>
            <a:r>
              <a:rPr lang="en-US" altLang="zh-CN" sz="2000" dirty="0" err="1" smtClean="0">
                <a:latin typeface="+mn-ea"/>
                <a:ea typeface="+mn-ea"/>
              </a:rPr>
              <a:t>dbType</a:t>
            </a:r>
            <a:r>
              <a:rPr lang="en-US" altLang="zh-CN" sz="2000" dirty="0" smtClean="0">
                <a:latin typeface="+mn-ea"/>
                <a:ea typeface="+mn-ea"/>
              </a:rPr>
              <a:t>="</a:t>
            </a:r>
            <a:r>
              <a:rPr lang="en-US" altLang="zh-CN" sz="2000" dirty="0" err="1" smtClean="0">
                <a:latin typeface="+mn-ea"/>
                <a:ea typeface="+mn-ea"/>
              </a:rPr>
              <a:t>mysql</a:t>
            </a:r>
            <a:r>
              <a:rPr lang="en-US" altLang="zh-CN" sz="2000" dirty="0" smtClean="0">
                <a:latin typeface="+mn-ea"/>
                <a:ea typeface="+mn-ea"/>
              </a:rPr>
              <a:t>" </a:t>
            </a:r>
            <a:r>
              <a:rPr lang="en-US" altLang="zh-CN" sz="2000" dirty="0" err="1" smtClean="0">
                <a:latin typeface="+mn-ea"/>
                <a:ea typeface="+mn-ea"/>
              </a:rPr>
              <a:t>dbDriver</a:t>
            </a:r>
            <a:r>
              <a:rPr lang="en-US" altLang="zh-CN" sz="2000" dirty="0" smtClean="0">
                <a:latin typeface="+mn-ea"/>
                <a:ea typeface="+mn-ea"/>
              </a:rPr>
              <a:t>="native"&gt; </a:t>
            </a:r>
          </a:p>
          <a:p>
            <a:pPr algn="l"/>
            <a:r>
              <a:rPr lang="en-US" altLang="zh-CN" sz="2000" dirty="0" smtClean="0">
                <a:latin typeface="+mn-ea"/>
                <a:ea typeface="+mn-ea"/>
              </a:rPr>
              <a:t>&lt;heartbeat&gt;select user()&lt;/heartbeat&gt; </a:t>
            </a:r>
          </a:p>
          <a:p>
            <a:pPr algn="l"/>
            <a:r>
              <a:rPr lang="en-US" altLang="zh-CN" sz="2000" dirty="0" smtClean="0">
                <a:latin typeface="+mn-ea"/>
                <a:ea typeface="+mn-ea"/>
              </a:rPr>
              <a:t>&lt;</a:t>
            </a:r>
            <a:r>
              <a:rPr lang="en-US" altLang="zh-CN" sz="2000" dirty="0" err="1" smtClean="0">
                <a:latin typeface="+mn-ea"/>
                <a:ea typeface="+mn-ea"/>
              </a:rPr>
              <a:t>writeHost</a:t>
            </a:r>
            <a:r>
              <a:rPr lang="en-US" altLang="zh-CN" sz="2000" dirty="0" smtClean="0">
                <a:latin typeface="+mn-ea"/>
                <a:ea typeface="+mn-ea"/>
              </a:rPr>
              <a:t> host="hostM1" </a:t>
            </a:r>
            <a:r>
              <a:rPr lang="en-US" altLang="zh-CN" sz="2000" dirty="0" err="1" smtClean="0">
                <a:latin typeface="+mn-ea"/>
                <a:ea typeface="+mn-ea"/>
              </a:rPr>
              <a:t>url</a:t>
            </a:r>
            <a:r>
              <a:rPr lang="en-US" altLang="zh-CN" sz="2000" dirty="0" smtClean="0">
                <a:latin typeface="+mn-ea"/>
                <a:ea typeface="+mn-ea"/>
              </a:rPr>
              <a:t>="localhost:3306" user="root" password="123456" &gt; &lt;</a:t>
            </a:r>
            <a:r>
              <a:rPr lang="en-US" altLang="zh-CN" sz="2000" dirty="0" err="1" smtClean="0">
                <a:latin typeface="+mn-ea"/>
                <a:ea typeface="+mn-ea"/>
              </a:rPr>
              <a:t>readHost</a:t>
            </a:r>
            <a:r>
              <a:rPr lang="en-US" altLang="zh-CN" sz="2000" dirty="0" smtClean="0">
                <a:latin typeface="+mn-ea"/>
                <a:ea typeface="+mn-ea"/>
              </a:rPr>
              <a:t> host="hostS2" </a:t>
            </a:r>
            <a:r>
              <a:rPr lang="en-US" altLang="zh-CN" sz="2000" dirty="0" err="1" smtClean="0">
                <a:latin typeface="+mn-ea"/>
                <a:ea typeface="+mn-ea"/>
              </a:rPr>
              <a:t>url</a:t>
            </a:r>
            <a:r>
              <a:rPr lang="en-US" altLang="zh-CN" sz="2000" dirty="0" smtClean="0">
                <a:latin typeface="+mn-ea"/>
                <a:ea typeface="+mn-ea"/>
              </a:rPr>
              <a:t>="localhost3:3306" user="root" password="123456" /&gt; &lt;</a:t>
            </a:r>
            <a:r>
              <a:rPr lang="en-US" altLang="zh-CN" sz="2000" dirty="0" err="1" smtClean="0">
                <a:latin typeface="+mn-ea"/>
                <a:ea typeface="+mn-ea"/>
              </a:rPr>
              <a:t>readHost</a:t>
            </a:r>
            <a:r>
              <a:rPr lang="en-US" altLang="zh-CN" sz="2000" dirty="0" smtClean="0">
                <a:latin typeface="+mn-ea"/>
                <a:ea typeface="+mn-ea"/>
              </a:rPr>
              <a:t> host="hostS3" </a:t>
            </a:r>
            <a:r>
              <a:rPr lang="en-US" altLang="zh-CN" sz="2000" dirty="0" err="1" smtClean="0">
                <a:latin typeface="+mn-ea"/>
                <a:ea typeface="+mn-ea"/>
              </a:rPr>
              <a:t>url</a:t>
            </a:r>
            <a:r>
              <a:rPr lang="en-US" altLang="zh-CN" sz="2000" dirty="0" smtClean="0">
                <a:latin typeface="+mn-ea"/>
                <a:ea typeface="+mn-ea"/>
              </a:rPr>
              <a:t>="localhos4t:3306" user="root" password="123456" /&gt; &lt;/</a:t>
            </a:r>
            <a:r>
              <a:rPr lang="en-US" altLang="zh-CN" sz="2000" dirty="0" err="1" smtClean="0">
                <a:latin typeface="+mn-ea"/>
                <a:ea typeface="+mn-ea"/>
              </a:rPr>
              <a:t>writeHost</a:t>
            </a:r>
            <a:r>
              <a:rPr lang="en-US" altLang="zh-CN" sz="2000" dirty="0" smtClean="0">
                <a:latin typeface="+mn-ea"/>
                <a:ea typeface="+mn-ea"/>
              </a:rPr>
              <a:t>&gt; </a:t>
            </a:r>
          </a:p>
          <a:p>
            <a:pPr algn="l"/>
            <a:r>
              <a:rPr lang="en-US" altLang="zh-CN" sz="2000" dirty="0" smtClean="0">
                <a:latin typeface="+mn-ea"/>
                <a:ea typeface="+mn-ea"/>
              </a:rPr>
              <a:t>&lt;</a:t>
            </a:r>
            <a:r>
              <a:rPr lang="en-US" altLang="zh-CN" sz="2000" dirty="0" err="1" smtClean="0">
                <a:latin typeface="+mn-ea"/>
                <a:ea typeface="+mn-ea"/>
              </a:rPr>
              <a:t>writeHost</a:t>
            </a:r>
            <a:r>
              <a:rPr lang="en-US" altLang="zh-CN" sz="2000" dirty="0" smtClean="0">
                <a:latin typeface="+mn-ea"/>
                <a:ea typeface="+mn-ea"/>
              </a:rPr>
              <a:t> host="hostS1" </a:t>
            </a:r>
            <a:r>
              <a:rPr lang="en-US" altLang="zh-CN" sz="2000" dirty="0" err="1" smtClean="0">
                <a:latin typeface="+mn-ea"/>
                <a:ea typeface="+mn-ea"/>
              </a:rPr>
              <a:t>url</a:t>
            </a:r>
            <a:r>
              <a:rPr lang="en-US" altLang="zh-CN" sz="2000" dirty="0" smtClean="0">
                <a:latin typeface="+mn-ea"/>
                <a:ea typeface="+mn-ea"/>
              </a:rPr>
              <a:t>="localhost2:3306" user="root" password="123456" /&gt; &lt;/</a:t>
            </a:r>
            <a:r>
              <a:rPr lang="en-US" altLang="zh-CN" sz="2000" dirty="0" err="1" smtClean="0">
                <a:latin typeface="+mn-ea"/>
                <a:ea typeface="+mn-ea"/>
              </a:rPr>
              <a:t>dataHost</a:t>
            </a:r>
            <a:r>
              <a:rPr lang="en-US" altLang="zh-CN" sz="2000" dirty="0" smtClean="0">
                <a:latin typeface="+mn-ea"/>
                <a:ea typeface="+mn-ea"/>
              </a:rPr>
              <a:t>&gt;</a:t>
            </a:r>
          </a:p>
          <a:p>
            <a:endParaRPr lang="en-US" altLang="zh-CN" dirty="0" smtClean="0"/>
          </a:p>
          <a:p>
            <a:endParaRPr lang="en-US" altLang="zh-CN" dirty="0" smtClean="0"/>
          </a:p>
          <a:p>
            <a:endParaRPr lang="en-US" altLang="zh-CN" smtClean="0"/>
          </a:p>
          <a:p>
            <a:endParaRPr lang="zh-CN" altLang="en-US" smtClean="0"/>
          </a:p>
          <a:p>
            <a:endParaRPr lang="zh-CN" altLang="en-US" dirty="0"/>
          </a:p>
        </p:txBody>
      </p:sp>
    </p:spTree>
    <p:extLst>
      <p:ext uri="{BB962C8B-B14F-4D97-AF65-F5344CB8AC3E}">
        <p14:creationId xmlns:p14="http://schemas.microsoft.com/office/powerpoint/2010/main" val="3502869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4836429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8654375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4352054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15722830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1429814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18789958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270272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76464572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782218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4299956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71962211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53027051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181029316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933844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594509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102280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503393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a:spLocks noGrp="1"/>
          </p:cNvSpPr>
          <p:nvPr>
            <p:ph type="title" hasCustomPrompt="1"/>
          </p:nvPr>
        </p:nvSpPr>
        <p:spPr>
          <a:xfrm>
            <a:off x="1270000" y="1638300"/>
            <a:ext cx="10464800" cy="3302000"/>
          </a:xfrm>
          <a:prstGeom prst="rect">
            <a:avLst/>
          </a:prstGeom>
        </p:spPr>
        <p:txBody>
          <a:bodyPr anchor="b"/>
          <a:lstStyle/>
          <a:p>
            <a:r>
              <a:t>标题文本</a:t>
            </a:r>
          </a:p>
        </p:txBody>
      </p:sp>
      <p:sp>
        <p:nvSpPr>
          <p:cNvPr id="12" name="Shape 12"/>
          <p:cNvSpPr>
            <a:spLocks noGrp="1"/>
          </p:cNvSpPr>
          <p:nvPr>
            <p:ph type="body" sz="quarter" idx="1" hasCustomPrompt="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13" name="Shape 13"/>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Shape 93"/>
          <p:cNvSpPr>
            <a:spLocks noGrp="1"/>
          </p:cNvSpPr>
          <p:nvPr>
            <p:ph type="body" sz="quarter" idx="1" hasCustomPrompt="1"/>
          </p:nvPr>
        </p:nvSpPr>
        <p:spPr>
          <a:xfrm>
            <a:off x="1270000" y="6362700"/>
            <a:ext cx="10464800" cy="469900"/>
          </a:xfrm>
          <a:prstGeom prst="rect">
            <a:avLst/>
          </a:prstGeom>
        </p:spPr>
        <p:txBody>
          <a:bodyPr anchor="t"/>
          <a:lstStyle>
            <a:lvl1pPr marL="0" indent="0" algn="ctr">
              <a:spcBef>
                <a:spcPts val="0"/>
              </a:spcBef>
              <a:buSzTx/>
              <a:buNone/>
              <a:defRPr sz="2400"/>
            </a:lvl1pPr>
            <a:lvl2pPr marL="741045" indent="-296545" algn="ctr">
              <a:spcBef>
                <a:spcPts val="0"/>
              </a:spcBef>
              <a:defRPr sz="2400"/>
            </a:lvl2pPr>
            <a:lvl3pPr marL="1185545" indent="-296545" algn="ctr">
              <a:spcBef>
                <a:spcPts val="0"/>
              </a:spcBef>
              <a:defRPr sz="2400"/>
            </a:lvl3pPr>
            <a:lvl4pPr marL="1630045" indent="-296545" algn="ctr">
              <a:spcBef>
                <a:spcPts val="0"/>
              </a:spcBef>
              <a:defRPr sz="2400"/>
            </a:lvl4pPr>
            <a:lvl5pPr marL="2074545" indent="-296545" algn="ctr">
              <a:spcBef>
                <a:spcPts val="0"/>
              </a:spcBef>
              <a:defRPr sz="2400"/>
            </a:lvl5pPr>
          </a:lstStyle>
          <a:p>
            <a:r>
              <a:t>正文级别 1</a:t>
            </a:r>
          </a:p>
          <a:p>
            <a:pPr lvl="1"/>
            <a:r>
              <a:t>正文级别 2</a:t>
            </a:r>
          </a:p>
          <a:p>
            <a:pPr lvl="2"/>
            <a:r>
              <a:t>正文级别 3</a:t>
            </a:r>
          </a:p>
          <a:p>
            <a:pPr lvl="3"/>
            <a:r>
              <a:t>正文级别 4</a:t>
            </a:r>
          </a:p>
          <a:p>
            <a:pPr lvl="4"/>
            <a:r>
              <a:t>正文级别 5</a:t>
            </a:r>
          </a:p>
        </p:txBody>
      </p:sp>
      <p:sp>
        <p:nvSpPr>
          <p:cNvPr id="94" name="Shape 94"/>
          <p:cNvSpPr>
            <a:spLocks noGrp="1"/>
          </p:cNvSpPr>
          <p:nvPr>
            <p:ph type="body" sz="quarter" idx="13"/>
          </p:nvPr>
        </p:nvSpPr>
        <p:spPr>
          <a:xfrm>
            <a:off x="1270000" y="4222748"/>
            <a:ext cx="10464800" cy="774705"/>
          </a:xfrm>
          <a:prstGeom prst="rect">
            <a:avLst/>
          </a:prstGeom>
        </p:spPr>
        <p:txBody>
          <a:bodyPr/>
          <a:lstStyle/>
          <a:p>
            <a:endParaRPr/>
          </a:p>
        </p:txBody>
      </p:sp>
      <p:sp>
        <p:nvSpPr>
          <p:cNvPr id="95" name="Shape 95"/>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p:spPr>
        <p:txBody>
          <a:bodyPr lIns="50800" tIns="50800" rIns="50800" bIns="50800" anchor="ctr">
            <a:normAutofit/>
          </a:bodyPr>
          <a:lstStyle/>
          <a:p>
            <a:r>
              <a:t>标题文本</a:t>
            </a:r>
          </a:p>
        </p:txBody>
      </p:sp>
      <p:sp>
        <p:nvSpPr>
          <p:cNvPr id="3" name="Shape 3"/>
          <p:cNvSpPr>
            <a:spLocks noGrp="1"/>
          </p:cNvSpPr>
          <p:nvPr>
            <p:ph type="body" idx="1"/>
          </p:nvPr>
        </p:nvSpPr>
        <p:spPr>
          <a:xfrm>
            <a:off x="952500" y="2603500"/>
            <a:ext cx="11099800" cy="62865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atin typeface="Helvetica Light"/>
                <a:ea typeface="Helvetica Light"/>
                <a:cs typeface="Helvetica Light"/>
                <a:sym typeface="Helvetica Light"/>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60" r:id="rId4"/>
  </p:sldLayoutIdLst>
  <p:transition spd="med"/>
  <p:txStyles>
    <p:titleStyle>
      <a:lvl1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1pPr>
      <a:lvl2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2pPr>
      <a:lvl3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3pPr>
      <a:lvl4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4pPr>
      <a:lvl5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5pPr>
      <a:lvl6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6pPr>
      <a:lvl7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7pPr>
      <a:lvl8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8pPr>
      <a:lvl9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1pPr>
      <a:lvl2pPr marL="8890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2pPr>
      <a:lvl3pPr marL="13335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3pPr>
      <a:lvl4pPr marL="17780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4pPr>
      <a:lvl5pPr marL="22225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5pPr>
      <a:lvl6pPr marL="26670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6pPr>
      <a:lvl7pPr marL="31115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7pPr>
      <a:lvl8pPr marL="35560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8pPr>
      <a:lvl9pPr marL="40005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9pPr>
    </p:bodyStyle>
    <p:otherStyle>
      <a:lvl1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1pPr>
      <a:lvl2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2pPr>
      <a:lvl3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3pPr>
      <a:lvl4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4pPr>
      <a:lvl5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5pPr>
      <a:lvl6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6pPr>
      <a:lvl7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7pPr>
      <a:lvl8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8pPr>
      <a:lvl9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4.png"/><Relationship Id="rId4" Type="http://schemas.openxmlformats.org/officeDocument/2006/relationships/image" Target="../media/image3.png"/></Relationships>
</file>

<file path=ppt/slides/_rels/slide6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14.emf"/><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p:nvPr/>
        </p:nvSpPr>
        <p:spPr>
          <a:xfrm>
            <a:off x="-38100" y="-44450"/>
            <a:ext cx="13080365" cy="491236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latin typeface="Helvetica Light"/>
                <a:ea typeface="Helvetica Light"/>
                <a:cs typeface="Helvetica Light"/>
                <a:sym typeface="Helvetica Light"/>
              </a:defRPr>
            </a:pPr>
            <a:endParaRPr/>
          </a:p>
        </p:txBody>
      </p:sp>
      <p:pic>
        <p:nvPicPr>
          <p:cNvPr id="120" name="image1.jpeg"/>
          <p:cNvPicPr>
            <a:picLocks noChangeAspect="1"/>
          </p:cNvPicPr>
          <p:nvPr/>
        </p:nvPicPr>
        <p:blipFill>
          <a:blip r:embed="rId2">
            <a:alphaModFix amt="10000"/>
          </a:blip>
          <a:srcRect l="8041" t="1248"/>
          <a:stretch>
            <a:fillRect/>
          </a:stretch>
        </p:blipFill>
        <p:spPr>
          <a:xfrm>
            <a:off x="-38100" y="-166370"/>
            <a:ext cx="13079730" cy="9963150"/>
          </a:xfrm>
          <a:prstGeom prst="rect">
            <a:avLst/>
          </a:prstGeom>
          <a:ln w="12700">
            <a:miter lim="400000"/>
            <a:headEnd/>
            <a:tailEnd/>
          </a:ln>
          <a:effectLst>
            <a:outerShdw blurRad="38100" dist="25400" dir="5400000" rotWithShape="0">
              <a:srgbClr val="000000">
                <a:alpha val="50000"/>
              </a:srgbClr>
            </a:outerShdw>
          </a:effectLst>
        </p:spPr>
      </p:pic>
      <p:sp>
        <p:nvSpPr>
          <p:cNvPr id="121" name="Shape 121"/>
          <p:cNvSpPr/>
          <p:nvPr/>
        </p:nvSpPr>
        <p:spPr>
          <a:xfrm>
            <a:off x="1043136" y="3773635"/>
            <a:ext cx="2206328" cy="2206331"/>
          </a:xfrm>
          <a:prstGeom prst="ellipse">
            <a:avLst/>
          </a:prstGeom>
          <a:solidFill>
            <a:srgbClr val="FFFFFF"/>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22" name="Shape 122"/>
          <p:cNvSpPr/>
          <p:nvPr/>
        </p:nvSpPr>
        <p:spPr>
          <a:xfrm>
            <a:off x="1200150" y="3930650"/>
            <a:ext cx="1892300" cy="1892300"/>
          </a:xfrm>
          <a:prstGeom prst="ellipse">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pic>
        <p:nvPicPr>
          <p:cNvPr id="123" name="image1.png"/>
          <p:cNvPicPr>
            <a:picLocks noChangeAspect="1"/>
          </p:cNvPicPr>
          <p:nvPr/>
        </p:nvPicPr>
        <p:blipFill>
          <a:blip r:embed="rId3" cstate="print"/>
          <a:srcRect l="1" t="5"/>
          <a:stretch>
            <a:fillRect/>
          </a:stretch>
        </p:blipFill>
        <p:spPr>
          <a:xfrm>
            <a:off x="1412377" y="4420691"/>
            <a:ext cx="1487457" cy="105605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9579"/>
                </a:lnTo>
                <a:cubicBezTo>
                  <a:pt x="343" y="20284"/>
                  <a:pt x="731" y="20953"/>
                  <a:pt x="1153" y="21600"/>
                </a:cubicBezTo>
                <a:lnTo>
                  <a:pt x="20159" y="21600"/>
                </a:lnTo>
                <a:cubicBezTo>
                  <a:pt x="20704" y="20765"/>
                  <a:pt x="21187" y="19885"/>
                  <a:pt x="21600" y="18954"/>
                </a:cubicBezTo>
                <a:lnTo>
                  <a:pt x="21600" y="0"/>
                </a:lnTo>
                <a:lnTo>
                  <a:pt x="0" y="0"/>
                </a:lnTo>
                <a:close/>
              </a:path>
            </a:pathLst>
          </a:custGeom>
          <a:ln w="12700">
            <a:miter lim="400000"/>
            <a:headEnd/>
            <a:tailEnd/>
          </a:ln>
          <a:effectLst>
            <a:outerShdw blurRad="38100" dist="25400" dir="5400000" rotWithShape="0">
              <a:srgbClr val="000000">
                <a:alpha val="50000"/>
              </a:srgbClr>
            </a:outerShdw>
          </a:effectLst>
        </p:spPr>
      </p:pic>
      <p:sp>
        <p:nvSpPr>
          <p:cNvPr id="124" name="Shape 124"/>
          <p:cNvSpPr/>
          <p:nvPr/>
        </p:nvSpPr>
        <p:spPr>
          <a:xfrm>
            <a:off x="1001674" y="1447776"/>
            <a:ext cx="11001452" cy="1025922"/>
          </a:xfrm>
          <a:prstGeom prst="rect">
            <a:avLst/>
          </a:prstGeom>
          <a:ln w="12700">
            <a:miter lim="400000"/>
          </a:ln>
        </p:spPr>
        <p:txBody>
          <a:bodyPr wrap="square" lIns="50800" tIns="50800" rIns="50800" bIns="50800" anchor="ctr">
            <a:spAutoFit/>
          </a:bodyPr>
          <a:lstStyle>
            <a:lvl1pPr algn="l">
              <a:defRPr sz="10000">
                <a:solidFill>
                  <a:schemeClr val="accent5"/>
                </a:solidFill>
                <a:latin typeface="Arial Black" panose="020B0A04020102020204"/>
                <a:ea typeface="Arial Black" panose="020B0A04020102020204"/>
                <a:cs typeface="Arial Black" panose="020B0A04020102020204"/>
                <a:sym typeface="Arial Black" panose="020B0A04020102020204"/>
              </a:defRPr>
            </a:lvl1pPr>
          </a:lstStyle>
          <a:p>
            <a:pPr algn="ctr"/>
            <a:r>
              <a:rPr lang="en-US" altLang="zh-CN" sz="6000" dirty="0" err="1" smtClean="0"/>
              <a:t>MyCAT</a:t>
            </a:r>
            <a:r>
              <a:rPr lang="zh-CN" altLang="en-US" sz="6000" dirty="0" smtClean="0"/>
              <a:t>技术</a:t>
            </a:r>
            <a:endParaRPr lang="en-US" altLang="zh-CN" sz="6000" dirty="0" smtClean="0"/>
          </a:p>
        </p:txBody>
      </p:sp>
      <p:sp>
        <p:nvSpPr>
          <p:cNvPr id="125" name="Shape 125"/>
          <p:cNvSpPr/>
          <p:nvPr/>
        </p:nvSpPr>
        <p:spPr>
          <a:xfrm>
            <a:off x="4085603" y="4946650"/>
            <a:ext cx="8179349" cy="2318583"/>
          </a:xfrm>
          <a:prstGeom prst="rect">
            <a:avLst/>
          </a:prstGeom>
          <a:ln w="12700">
            <a:miter lim="400000"/>
          </a:ln>
        </p:spPr>
        <p:txBody>
          <a:bodyPr lIns="50800" tIns="50800" rIns="50800" bIns="50800" anchor="ctr">
            <a:spAutoFit/>
          </a:bodyPr>
          <a:lstStyle>
            <a:lvl1pPr algn="l">
              <a:lnSpc>
                <a:spcPct val="200000"/>
              </a:lnSpc>
              <a:defRPr>
                <a:latin typeface="Adobe 黑体 Std R"/>
                <a:ea typeface="Adobe 黑体 Std R"/>
                <a:cs typeface="Adobe 黑体 Std R"/>
                <a:sym typeface="Adobe 黑体 Std R"/>
              </a:defRPr>
            </a:lvl1pPr>
          </a:lstStyle>
          <a:p>
            <a:endParaRPr lang="en-US" altLang="zh-CN" dirty="0" smtClean="0"/>
          </a:p>
          <a:p>
            <a:r>
              <a:rPr lang="en-US" dirty="0" smtClean="0"/>
              <a:t>							</a:t>
            </a:r>
            <a:r>
              <a:rPr lang="en-US" smtClean="0"/>
              <a:t>	</a:t>
            </a:r>
            <a:endParaRPr dirty="0"/>
          </a:p>
        </p:txBody>
      </p:sp>
      <p:sp>
        <p:nvSpPr>
          <p:cNvPr id="126" name="Shape 126"/>
          <p:cNvSpPr/>
          <p:nvPr/>
        </p:nvSpPr>
        <p:spPr>
          <a:xfrm>
            <a:off x="4060327" y="5583980"/>
            <a:ext cx="5794777" cy="865886"/>
          </a:xfrm>
          <a:prstGeom prst="rect">
            <a:avLst/>
          </a:prstGeom>
          <a:ln w="12700">
            <a:miter lim="400000"/>
          </a:ln>
        </p:spPr>
        <p:txBody>
          <a:bodyPr lIns="50800" tIns="50800" rIns="50800" bIns="50800">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dur="indefinite" fill="hold"/>
                                        <p:tgtEl>
                                          <p:spTgt spid="1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dur="indefinite" fill="hold"/>
                                        <p:tgtEl>
                                          <p:spTgt spid="12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3" nodeType="afterEffect">
                                  <p:stCondLst>
                                    <p:cond delay="0"/>
                                  </p:stCondLst>
                                  <p:iterate>
                                    <p:tmAbs val="0"/>
                                  </p:iterate>
                                  <p:childTnLst>
                                    <p:set>
                                      <p:cBhvr>
                                        <p:cTn id="12" dur="indefinite" fill="hold"/>
                                        <p:tgtEl>
                                          <p:spTgt spid="123"/>
                                        </p:tgtEl>
                                        <p:attrNameLst>
                                          <p:attrName>style.visibility</p:attrName>
                                        </p:attrNameLst>
                                      </p:cBhvr>
                                      <p:to>
                                        <p:strVal val="visible"/>
                                      </p:to>
                                    </p:set>
                                  </p:childTnLst>
                                </p:cTn>
                              </p:par>
                            </p:childTnLst>
                          </p:cTn>
                        </p:par>
                        <p:par>
                          <p:cTn id="13" fill="hold">
                            <p:stCondLst>
                              <p:cond delay="0"/>
                            </p:stCondLst>
                            <p:childTnLst>
                              <p:par>
                                <p:cTn id="14" presetID="2" presetClass="entr" presetSubtype="8" fill="hold" grpId="4" nodeType="afterEffect">
                                  <p:stCondLst>
                                    <p:cond delay="0"/>
                                  </p:stCondLst>
                                  <p:iterate>
                                    <p:tmAbs val="0"/>
                                  </p:iterate>
                                  <p:childTnLst>
                                    <p:set>
                                      <p:cBhvr>
                                        <p:cTn id="15" dur="indefinite" fill="hold"/>
                                        <p:tgtEl>
                                          <p:spTgt spid="124"/>
                                        </p:tgtEl>
                                        <p:attrNameLst>
                                          <p:attrName>style.visibility</p:attrName>
                                        </p:attrNameLst>
                                      </p:cBhvr>
                                      <p:to>
                                        <p:strVal val="visible"/>
                                      </p:to>
                                    </p:set>
                                    <p:anim calcmode="lin" valueType="num">
                                      <p:cBhvr>
                                        <p:cTn id="16" dur="1000" fill="hold"/>
                                        <p:tgtEl>
                                          <p:spTgt spid="124"/>
                                        </p:tgtEl>
                                        <p:attrNameLst>
                                          <p:attrName>ppt_x</p:attrName>
                                        </p:attrNameLst>
                                      </p:cBhvr>
                                      <p:tavLst>
                                        <p:tav tm="0">
                                          <p:val>
                                            <p:strVal val="0-#ppt_w/2"/>
                                          </p:val>
                                        </p:tav>
                                        <p:tav tm="100000">
                                          <p:val>
                                            <p:strVal val="#ppt_x"/>
                                          </p:val>
                                        </p:tav>
                                      </p:tavLst>
                                    </p:anim>
                                    <p:anim calcmode="lin" valueType="num">
                                      <p:cBhvr>
                                        <p:cTn id="17" dur="1000" fill="hold"/>
                                        <p:tgtEl>
                                          <p:spTgt spid="124"/>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8" fill="hold" grpId="5" nodeType="afterEffect">
                                  <p:stCondLst>
                                    <p:cond delay="0"/>
                                  </p:stCondLst>
                                  <p:iterate>
                                    <p:tmAbs val="0"/>
                                  </p:iterate>
                                  <p:childTnLst>
                                    <p:set>
                                      <p:cBhvr>
                                        <p:cTn id="20" dur="indefinite" fill="hold"/>
                                        <p:tgtEl>
                                          <p:spTgt spid="125"/>
                                        </p:tgtEl>
                                        <p:attrNameLst>
                                          <p:attrName>style.visibility</p:attrName>
                                        </p:attrNameLst>
                                      </p:cBhvr>
                                      <p:to>
                                        <p:strVal val="visible"/>
                                      </p:to>
                                    </p:set>
                                    <p:anim calcmode="lin" valueType="num">
                                      <p:cBhvr>
                                        <p:cTn id="21" dur="1000" fill="hold"/>
                                        <p:tgtEl>
                                          <p:spTgt spid="125"/>
                                        </p:tgtEl>
                                        <p:attrNameLst>
                                          <p:attrName>ppt_x</p:attrName>
                                        </p:attrNameLst>
                                      </p:cBhvr>
                                      <p:tavLst>
                                        <p:tav tm="0">
                                          <p:val>
                                            <p:strVal val="0-#ppt_w/2"/>
                                          </p:val>
                                        </p:tav>
                                        <p:tav tm="100000">
                                          <p:val>
                                            <p:strVal val="#ppt_x"/>
                                          </p:val>
                                        </p:tav>
                                      </p:tavLst>
                                    </p:anim>
                                    <p:anim calcmode="lin" valueType="num">
                                      <p:cBhvr>
                                        <p:cTn id="22" dur="1000" fill="hold"/>
                                        <p:tgtEl>
                                          <p:spTgt spid="125"/>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fill="hold" grpId="6" nodeType="afterEffect">
                                  <p:stCondLst>
                                    <p:cond delay="0"/>
                                  </p:stCondLst>
                                  <p:iterate>
                                    <p:tmAbs val="0"/>
                                  </p:iterate>
                                  <p:childTnLst>
                                    <p:set>
                                      <p:cBhvr>
                                        <p:cTn id="25" dur="indefinite" fill="hold"/>
                                        <p:tgtEl>
                                          <p:spTgt spid="126"/>
                                        </p:tgtEl>
                                        <p:attrNameLst>
                                          <p:attrName>style.visibility</p:attrName>
                                        </p:attrNameLst>
                                      </p:cBhvr>
                                      <p:to>
                                        <p:strVal val="visible"/>
                                      </p:to>
                                    </p:set>
                                    <p:anim calcmode="lin" valueType="num">
                                      <p:cBhvr>
                                        <p:cTn id="26" dur="1000" fill="hold"/>
                                        <p:tgtEl>
                                          <p:spTgt spid="126"/>
                                        </p:tgtEl>
                                        <p:attrNameLst>
                                          <p:attrName>ppt_x</p:attrName>
                                        </p:attrNameLst>
                                      </p:cBhvr>
                                      <p:tavLst>
                                        <p:tav tm="0">
                                          <p:val>
                                            <p:strVal val="0-#ppt_w/2"/>
                                          </p:val>
                                        </p:tav>
                                        <p:tav tm="100000">
                                          <p:val>
                                            <p:strVal val="#ppt_x"/>
                                          </p:val>
                                        </p:tav>
                                      </p:tavLst>
                                    </p:anim>
                                    <p:anim calcmode="lin" valueType="num">
                                      <p:cBhvr>
                                        <p:cTn id="27" dur="1000" fill="hold"/>
                                        <p:tgtEl>
                                          <p:spTgt spid="1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1" animBg="1" advAuto="0"/>
      <p:bldP spid="122" grpId="2" animBg="1" advAuto="0"/>
      <p:bldP spid="123" grpId="3" animBg="1" advAuto="0"/>
      <p:bldP spid="124" grpId="4" animBg="1" advAuto="0"/>
      <p:bldP spid="125" grpId="5" animBg="1" advAuto="0"/>
      <p:bldP spid="126" grpId="6"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9" name="TextBox 18"/>
          <p:cNvSpPr txBox="1"/>
          <p:nvPr/>
        </p:nvSpPr>
        <p:spPr>
          <a:xfrm>
            <a:off x="715922" y="376206"/>
            <a:ext cx="7858180"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smtClean="0">
                <a:solidFill>
                  <a:schemeClr val="tx1"/>
                </a:solidFill>
              </a:rPr>
              <a:t>Heisenberg</a:t>
            </a:r>
            <a:endParaRPr lang="zh-CN" altLang="en-US" dirty="0">
              <a:solidFill>
                <a:schemeClr val="tx1"/>
              </a:solidFill>
            </a:endParaRPr>
          </a:p>
        </p:txBody>
      </p:sp>
      <p:sp>
        <p:nvSpPr>
          <p:cNvPr id="17" name="TextBox 16"/>
          <p:cNvSpPr txBox="1"/>
          <p:nvPr/>
        </p:nvSpPr>
        <p:spPr>
          <a:xfrm>
            <a:off x="287294" y="1590652"/>
            <a:ext cx="11287204" cy="441146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sz="2800" dirty="0" smtClean="0">
                <a:latin typeface="黑体" pitchFamily="49" charset="-122"/>
                <a:ea typeface="黑体" pitchFamily="49" charset="-122"/>
              </a:rPr>
              <a:t>强大好用的</a:t>
            </a:r>
            <a:r>
              <a:rPr lang="en-US" altLang="zh-CN" sz="2800" dirty="0" err="1" smtClean="0">
                <a:latin typeface="黑体" pitchFamily="49" charset="-122"/>
                <a:ea typeface="黑体" pitchFamily="49" charset="-122"/>
              </a:rPr>
              <a:t>mysql</a:t>
            </a:r>
            <a:r>
              <a:rPr lang="zh-CN" altLang="en-US" sz="2800" dirty="0" smtClean="0">
                <a:latin typeface="黑体" pitchFamily="49" charset="-122"/>
                <a:ea typeface="黑体" pitchFamily="49" charset="-122"/>
              </a:rPr>
              <a:t>分库分表中间件</a:t>
            </a:r>
            <a:r>
              <a:rPr lang="en-US" altLang="zh-CN" sz="2800" dirty="0" smtClean="0">
                <a:latin typeface="黑体" pitchFamily="49" charset="-122"/>
                <a:ea typeface="黑体" pitchFamily="49" charset="-122"/>
              </a:rPr>
              <a:t>,</a:t>
            </a:r>
            <a:r>
              <a:rPr lang="zh-CN" altLang="en-US" sz="2800" dirty="0" smtClean="0">
                <a:latin typeface="黑体" pitchFamily="49" charset="-122"/>
                <a:ea typeface="黑体" pitchFamily="49" charset="-122"/>
              </a:rPr>
              <a:t>由百度员工个人编写。</a:t>
            </a:r>
            <a:r>
              <a:rPr lang="en-US" altLang="zh-CN" sz="2800" dirty="0" smtClean="0">
                <a:latin typeface="黑体" pitchFamily="49" charset="-122"/>
                <a:ea typeface="黑体" pitchFamily="49" charset="-122"/>
              </a:rPr>
              <a:t/>
            </a:r>
            <a:br>
              <a:rPr lang="en-US" altLang="zh-CN" sz="2800" dirty="0" smtClean="0">
                <a:latin typeface="黑体" pitchFamily="49" charset="-122"/>
                <a:ea typeface="黑体" pitchFamily="49" charset="-122"/>
              </a:rPr>
            </a:br>
            <a:r>
              <a:rPr lang="en-US" altLang="zh-CN" sz="2800" dirty="0" smtClean="0">
                <a:latin typeface="黑体" pitchFamily="49" charset="-122"/>
                <a:ea typeface="黑体" pitchFamily="49" charset="-122"/>
              </a:rPr>
              <a:t/>
            </a:r>
            <a:br>
              <a:rPr lang="en-US" altLang="zh-CN" sz="2800" dirty="0" smtClean="0">
                <a:latin typeface="黑体" pitchFamily="49" charset="-122"/>
                <a:ea typeface="黑体" pitchFamily="49" charset="-122"/>
              </a:rPr>
            </a:br>
            <a:r>
              <a:rPr lang="zh-CN" altLang="en-US" sz="2800" dirty="0" smtClean="0">
                <a:latin typeface="黑体" pitchFamily="49" charset="-122"/>
                <a:ea typeface="黑体" pitchFamily="49" charset="-122"/>
              </a:rPr>
              <a:t>分库分表与应用脱离，分库表如同使用单库表一样</a:t>
            </a:r>
            <a:br>
              <a:rPr lang="zh-CN" altLang="en-US" sz="2800" dirty="0" smtClean="0">
                <a:latin typeface="黑体" pitchFamily="49" charset="-122"/>
                <a:ea typeface="黑体" pitchFamily="49" charset="-122"/>
              </a:rPr>
            </a:br>
            <a:r>
              <a:rPr lang="zh-CN" altLang="en-US" sz="2800" dirty="0" smtClean="0">
                <a:latin typeface="黑体" pitchFamily="49" charset="-122"/>
                <a:ea typeface="黑体" pitchFamily="49" charset="-122"/>
              </a:rPr>
              <a:t>减少</a:t>
            </a:r>
            <a:r>
              <a:rPr lang="en-US" altLang="zh-CN" sz="2800" dirty="0" smtClean="0">
                <a:latin typeface="黑体" pitchFamily="49" charset="-122"/>
                <a:ea typeface="黑体" pitchFamily="49" charset="-122"/>
              </a:rPr>
              <a:t>db </a:t>
            </a:r>
            <a:r>
              <a:rPr lang="zh-CN" altLang="en-US" sz="2800" dirty="0" smtClean="0">
                <a:latin typeface="黑体" pitchFamily="49" charset="-122"/>
                <a:ea typeface="黑体" pitchFamily="49" charset="-122"/>
              </a:rPr>
              <a:t>连接数压力</a:t>
            </a:r>
            <a:br>
              <a:rPr lang="zh-CN" altLang="en-US" sz="2800" dirty="0" smtClean="0">
                <a:latin typeface="黑体" pitchFamily="49" charset="-122"/>
                <a:ea typeface="黑体" pitchFamily="49" charset="-122"/>
              </a:rPr>
            </a:br>
            <a:r>
              <a:rPr lang="zh-CN" altLang="en-US" sz="2800" dirty="0" smtClean="0">
                <a:latin typeface="黑体" pitchFamily="49" charset="-122"/>
                <a:ea typeface="黑体" pitchFamily="49" charset="-122"/>
              </a:rPr>
              <a:t>热重启配置</a:t>
            </a:r>
            <a:br>
              <a:rPr lang="zh-CN" altLang="en-US" sz="2800" dirty="0" smtClean="0">
                <a:latin typeface="黑体" pitchFamily="49" charset="-122"/>
                <a:ea typeface="黑体" pitchFamily="49" charset="-122"/>
              </a:rPr>
            </a:br>
            <a:r>
              <a:rPr lang="zh-CN" altLang="en-US" sz="2800" dirty="0" smtClean="0">
                <a:latin typeface="黑体" pitchFamily="49" charset="-122"/>
                <a:ea typeface="黑体" pitchFamily="49" charset="-122"/>
              </a:rPr>
              <a:t>可水平扩容</a:t>
            </a:r>
            <a:br>
              <a:rPr lang="zh-CN" altLang="en-US" sz="2800" dirty="0" smtClean="0">
                <a:latin typeface="黑体" pitchFamily="49" charset="-122"/>
                <a:ea typeface="黑体" pitchFamily="49" charset="-122"/>
              </a:rPr>
            </a:br>
            <a:r>
              <a:rPr lang="zh-CN" altLang="en-US" sz="2800" dirty="0" smtClean="0">
                <a:latin typeface="黑体" pitchFamily="49" charset="-122"/>
                <a:ea typeface="黑体" pitchFamily="49" charset="-122"/>
              </a:rPr>
              <a:t>遵守</a:t>
            </a:r>
            <a:r>
              <a:rPr lang="en-US" altLang="zh-CN" sz="2800" dirty="0" err="1" smtClean="0">
                <a:latin typeface="黑体" pitchFamily="49" charset="-122"/>
                <a:ea typeface="黑体" pitchFamily="49" charset="-122"/>
              </a:rPr>
              <a:t>Mysql</a:t>
            </a:r>
            <a:r>
              <a:rPr lang="zh-CN" altLang="en-US" sz="2800" dirty="0" smtClean="0">
                <a:latin typeface="黑体" pitchFamily="49" charset="-122"/>
                <a:ea typeface="黑体" pitchFamily="49" charset="-122"/>
              </a:rPr>
              <a:t>原生协议</a:t>
            </a:r>
            <a:br>
              <a:rPr lang="zh-CN" altLang="en-US" sz="2800" dirty="0" smtClean="0">
                <a:latin typeface="黑体" pitchFamily="49" charset="-122"/>
                <a:ea typeface="黑体" pitchFamily="49" charset="-122"/>
              </a:rPr>
            </a:br>
            <a:r>
              <a:rPr lang="zh-CN" altLang="en-US" sz="2800" dirty="0" smtClean="0">
                <a:latin typeface="黑体" pitchFamily="49" charset="-122"/>
                <a:ea typeface="黑体" pitchFamily="49" charset="-122"/>
              </a:rPr>
              <a:t>无语言限制，</a:t>
            </a:r>
            <a:r>
              <a:rPr lang="en-US" altLang="zh-CN" sz="2800" dirty="0" err="1" smtClean="0">
                <a:latin typeface="黑体" pitchFamily="49" charset="-122"/>
                <a:ea typeface="黑体" pitchFamily="49" charset="-122"/>
              </a:rPr>
              <a:t>mysqlclient,c,java</a:t>
            </a:r>
            <a:r>
              <a:rPr lang="zh-CN" altLang="en-US" sz="2800" dirty="0" smtClean="0">
                <a:latin typeface="黑体" pitchFamily="49" charset="-122"/>
                <a:ea typeface="黑体" pitchFamily="49" charset="-122"/>
              </a:rPr>
              <a:t>等都可以使用</a:t>
            </a:r>
            <a:br>
              <a:rPr lang="zh-CN" altLang="en-US" sz="2800" dirty="0" smtClean="0">
                <a:latin typeface="黑体" pitchFamily="49" charset="-122"/>
                <a:ea typeface="黑体" pitchFamily="49" charset="-122"/>
              </a:rPr>
            </a:br>
            <a:r>
              <a:rPr lang="zh-CN" altLang="en-US" sz="2800" dirty="0" smtClean="0">
                <a:latin typeface="黑体" pitchFamily="49" charset="-122"/>
                <a:ea typeface="黑体" pitchFamily="49" charset="-122"/>
              </a:rPr>
              <a:t></a:t>
            </a:r>
            <a:r>
              <a:rPr lang="en-US" altLang="zh-CN" sz="2800" dirty="0" smtClean="0">
                <a:latin typeface="黑体" pitchFamily="49" charset="-122"/>
                <a:ea typeface="黑体" pitchFamily="49" charset="-122"/>
              </a:rPr>
              <a:t>Heisenberg</a:t>
            </a:r>
            <a:r>
              <a:rPr lang="zh-CN" altLang="en-US" sz="2800" dirty="0" smtClean="0">
                <a:latin typeface="黑体" pitchFamily="49" charset="-122"/>
                <a:ea typeface="黑体" pitchFamily="49" charset="-122"/>
              </a:rPr>
              <a:t>服务器通过管理命令可以查看，如连接数，线程池，结点等，并可以调整</a:t>
            </a:r>
            <a:endParaRPr kumimoji="0" lang="zh-CN" altLang="en-US" sz="28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iterate>
                                    <p:tmAbs val="0"/>
                                  </p:iterate>
                                  <p:childTnLst>
                                    <p:set>
                                      <p:cBhvr>
                                        <p:cTn id="11" dur="indefinite" fill="hold"/>
                                        <p:tgtEl>
                                          <p:spTgt spid="131"/>
                                        </p:tgtEl>
                                        <p:attrNameLst>
                                          <p:attrName>style.visibility</p:attrName>
                                        </p:attrNameLst>
                                      </p:cBhvr>
                                      <p:to>
                                        <p:strVal val="visible"/>
                                      </p:to>
                                    </p:set>
                                    <p:anim calcmode="lin" valueType="num">
                                      <p:cBhvr>
                                        <p:cTn id="12" dur="499" fill="hold"/>
                                        <p:tgtEl>
                                          <p:spTgt spid="131"/>
                                        </p:tgtEl>
                                        <p:attrNameLst>
                                          <p:attrName>ppt_x</p:attrName>
                                        </p:attrNameLst>
                                      </p:cBhvr>
                                      <p:tavLst>
                                        <p:tav tm="0">
                                          <p:val>
                                            <p:strVal val="0-#ppt_w/2"/>
                                          </p:val>
                                        </p:tav>
                                        <p:tav tm="100000">
                                          <p:val>
                                            <p:strVal val="#ppt_x"/>
                                          </p:val>
                                        </p:tav>
                                      </p:tavLst>
                                    </p:anim>
                                    <p:anim calcmode="lin" valueType="num">
                                      <p:cBhvr>
                                        <p:cTn id="13" dur="499" fill="hold"/>
                                        <p:tgtEl>
                                          <p:spTgt spid="131"/>
                                        </p:tgtEl>
                                        <p:attrNameLst>
                                          <p:attrName>ppt_y</p:attrName>
                                        </p:attrNameLst>
                                      </p:cBhvr>
                                      <p:tavLst>
                                        <p:tav tm="0">
                                          <p:val>
                                            <p:strVal val="#ppt_y"/>
                                          </p:val>
                                        </p:tav>
                                        <p:tav tm="100000">
                                          <p:val>
                                            <p:strVal val="#ppt_y"/>
                                          </p:val>
                                        </p:tav>
                                      </p:tavLst>
                                    </p:anim>
                                  </p:childTnLst>
                                </p:cTn>
                              </p:par>
                            </p:childTnLst>
                          </p:cTn>
                        </p:par>
                        <p:par>
                          <p:cTn id="14" fill="hold">
                            <p:stCondLst>
                              <p:cond delay="0"/>
                            </p:stCondLst>
                            <p:childTnLst>
                              <p:par>
                                <p:cTn id="15" presetID="2" presetClass="entr" presetSubtype="8" fill="hold" grpId="0" nodeType="afterEffect">
                                  <p:stCondLst>
                                    <p:cond delay="0"/>
                                  </p:stCondLst>
                                  <p:iterate>
                                    <p:tmAbs val="0"/>
                                  </p:iterate>
                                  <p:childTnLst>
                                    <p:set>
                                      <p:cBhvr>
                                        <p:cTn id="16" dur="indefinite" fill="hold"/>
                                        <p:tgtEl>
                                          <p:spTgt spid="132"/>
                                        </p:tgtEl>
                                        <p:attrNameLst>
                                          <p:attrName>style.visibility</p:attrName>
                                        </p:attrNameLst>
                                      </p:cBhvr>
                                      <p:to>
                                        <p:strVal val="visible"/>
                                      </p:to>
                                    </p:set>
                                    <p:anim calcmode="lin" valueType="num">
                                      <p:cBhvr>
                                        <p:cTn id="17" dur="499" fill="hold"/>
                                        <p:tgtEl>
                                          <p:spTgt spid="132"/>
                                        </p:tgtEl>
                                        <p:attrNameLst>
                                          <p:attrName>ppt_x</p:attrName>
                                        </p:attrNameLst>
                                      </p:cBhvr>
                                      <p:tavLst>
                                        <p:tav tm="0">
                                          <p:val>
                                            <p:strVal val="0-#ppt_w/2"/>
                                          </p:val>
                                        </p:tav>
                                        <p:tav tm="100000">
                                          <p:val>
                                            <p:strVal val="#ppt_x"/>
                                          </p:val>
                                        </p:tav>
                                      </p:tavLst>
                                    </p:anim>
                                    <p:anim calcmode="lin" valueType="num">
                                      <p:cBhvr>
                                        <p:cTn id="18" dur="499" fill="hold"/>
                                        <p:tgtEl>
                                          <p:spTgt spid="132"/>
                                        </p:tgtEl>
                                        <p:attrNameLst>
                                          <p:attrName>ppt_y</p:attrName>
                                        </p:attrNameLst>
                                      </p:cBhvr>
                                      <p:tavLst>
                                        <p:tav tm="0">
                                          <p:val>
                                            <p:strVal val="#ppt_y"/>
                                          </p:val>
                                        </p:tav>
                                        <p:tav tm="100000">
                                          <p:val>
                                            <p:strVal val="#ppt_y"/>
                                          </p:val>
                                        </p:tav>
                                      </p:tavLst>
                                    </p:anim>
                                  </p:childTnLst>
                                </p:cTn>
                              </p:par>
                            </p:childTnLst>
                          </p:cTn>
                        </p:par>
                        <p:par>
                          <p:cTn id="19" fill="hold">
                            <p:stCondLst>
                              <p:cond delay="0"/>
                            </p:stCondLst>
                            <p:childTnLst>
                              <p:par>
                                <p:cTn id="20" presetID="2" presetClass="entr" presetSubtype="8" fill="hold" grpId="0" nodeType="afterEffect">
                                  <p:stCondLst>
                                    <p:cond delay="0"/>
                                  </p:stCondLst>
                                  <p:iterate>
                                    <p:tmAbs val="0"/>
                                  </p:iterate>
                                  <p:childTnLst>
                                    <p:set>
                                      <p:cBhvr>
                                        <p:cTn id="21" dur="indefinite" fill="hold"/>
                                        <p:tgtEl>
                                          <p:spTgt spid="133"/>
                                        </p:tgtEl>
                                        <p:attrNameLst>
                                          <p:attrName>style.visibility</p:attrName>
                                        </p:attrNameLst>
                                      </p:cBhvr>
                                      <p:to>
                                        <p:strVal val="visible"/>
                                      </p:to>
                                    </p:set>
                                    <p:anim calcmode="lin" valueType="num">
                                      <p:cBhvr>
                                        <p:cTn id="22" dur="499" fill="hold"/>
                                        <p:tgtEl>
                                          <p:spTgt spid="133"/>
                                        </p:tgtEl>
                                        <p:attrNameLst>
                                          <p:attrName>ppt_x</p:attrName>
                                        </p:attrNameLst>
                                      </p:cBhvr>
                                      <p:tavLst>
                                        <p:tav tm="0">
                                          <p:val>
                                            <p:strVal val="0-#ppt_w/2"/>
                                          </p:val>
                                        </p:tav>
                                        <p:tav tm="100000">
                                          <p:val>
                                            <p:strVal val="#ppt_x"/>
                                          </p:val>
                                        </p:tav>
                                      </p:tavLst>
                                    </p:anim>
                                    <p:anim calcmode="lin" valueType="num">
                                      <p:cBhvr>
                                        <p:cTn id="23" dur="499" fill="hold"/>
                                        <p:tgtEl>
                                          <p:spTgt spid="133"/>
                                        </p:tgtEl>
                                        <p:attrNameLst>
                                          <p:attrName>ppt_y</p:attrName>
                                        </p:attrNameLst>
                                      </p:cBhvr>
                                      <p:tavLst>
                                        <p:tav tm="0">
                                          <p:val>
                                            <p:strVal val="#ppt_y"/>
                                          </p:val>
                                        </p:tav>
                                        <p:tav tm="100000">
                                          <p:val>
                                            <p:strVal val="#ppt_y"/>
                                          </p:val>
                                        </p:tav>
                                      </p:tavLst>
                                    </p:anim>
                                  </p:childTnLst>
                                </p:cTn>
                              </p:par>
                            </p:childTnLst>
                          </p:cTn>
                        </p:par>
                        <p:par>
                          <p:cTn id="24" fill="hold">
                            <p:stCondLst>
                              <p:cond delay="0"/>
                            </p:stCondLst>
                            <p:childTnLst>
                              <p:par>
                                <p:cTn id="25" presetID="2" presetClass="entr" presetSubtype="8" fill="hold" grpId="0" nodeType="afterEffect">
                                  <p:stCondLst>
                                    <p:cond delay="0"/>
                                  </p:stCondLst>
                                  <p:iterate>
                                    <p:tmAbs val="0"/>
                                  </p:iterate>
                                  <p:childTnLst>
                                    <p:set>
                                      <p:cBhvr>
                                        <p:cTn id="26" dur="indefinite" fill="hold"/>
                                        <p:tgtEl>
                                          <p:spTgt spid="134"/>
                                        </p:tgtEl>
                                        <p:attrNameLst>
                                          <p:attrName>style.visibility</p:attrName>
                                        </p:attrNameLst>
                                      </p:cBhvr>
                                      <p:to>
                                        <p:strVal val="visible"/>
                                      </p:to>
                                    </p:set>
                                    <p:anim calcmode="lin" valueType="num">
                                      <p:cBhvr>
                                        <p:cTn id="27" dur="499" fill="hold"/>
                                        <p:tgtEl>
                                          <p:spTgt spid="134"/>
                                        </p:tgtEl>
                                        <p:attrNameLst>
                                          <p:attrName>ppt_x</p:attrName>
                                        </p:attrNameLst>
                                      </p:cBhvr>
                                      <p:tavLst>
                                        <p:tav tm="0">
                                          <p:val>
                                            <p:strVal val="0-#ppt_w/2"/>
                                          </p:val>
                                        </p:tav>
                                        <p:tav tm="100000">
                                          <p:val>
                                            <p:strVal val="#ppt_x"/>
                                          </p:val>
                                        </p:tav>
                                      </p:tavLst>
                                    </p:anim>
                                    <p:anim calcmode="lin" valueType="num">
                                      <p:cBhvr>
                                        <p:cTn id="28" dur="499" fill="hold"/>
                                        <p:tgtEl>
                                          <p:spTgt spid="134"/>
                                        </p:tgtEl>
                                        <p:attrNameLst>
                                          <p:attrName>ppt_y</p:attrName>
                                        </p:attrNameLst>
                                      </p:cBhvr>
                                      <p:tavLst>
                                        <p:tav tm="0">
                                          <p:val>
                                            <p:strVal val="#ppt_y"/>
                                          </p:val>
                                        </p:tav>
                                        <p:tav tm="100000">
                                          <p:val>
                                            <p:strVal val="#ppt_y"/>
                                          </p:val>
                                        </p:tav>
                                      </p:tavLst>
                                    </p:anim>
                                  </p:childTnLst>
                                </p:cTn>
                              </p:par>
                            </p:childTnLst>
                          </p:cTn>
                        </p:par>
                        <p:par>
                          <p:cTn id="29" fill="hold">
                            <p:stCondLst>
                              <p:cond delay="0"/>
                            </p:stCondLst>
                            <p:childTnLst>
                              <p:par>
                                <p:cTn id="30" presetID="2" presetClass="entr" presetSubtype="1" fill="hold" grpId="0" nodeType="afterEffect">
                                  <p:stCondLst>
                                    <p:cond delay="0"/>
                                  </p:stCondLst>
                                  <p:iterate>
                                    <p:tmAbs val="0"/>
                                  </p:iterate>
                                  <p:childTnLst>
                                    <p:set>
                                      <p:cBhvr>
                                        <p:cTn id="31" dur="indefinite" fill="hold"/>
                                        <p:tgtEl>
                                          <p:spTgt spid="135"/>
                                        </p:tgtEl>
                                        <p:attrNameLst>
                                          <p:attrName>style.visibility</p:attrName>
                                        </p:attrNameLst>
                                      </p:cBhvr>
                                      <p:to>
                                        <p:strVal val="visible"/>
                                      </p:to>
                                    </p:set>
                                    <p:anim calcmode="lin" valueType="num">
                                      <p:cBhvr>
                                        <p:cTn id="32" dur="500" fill="hold"/>
                                        <p:tgtEl>
                                          <p:spTgt spid="135"/>
                                        </p:tgtEl>
                                        <p:attrNameLst>
                                          <p:attrName>ppt_x</p:attrName>
                                        </p:attrNameLst>
                                      </p:cBhvr>
                                      <p:tavLst>
                                        <p:tav tm="0">
                                          <p:val>
                                            <p:strVal val="#ppt_x"/>
                                          </p:val>
                                        </p:tav>
                                        <p:tav tm="100000">
                                          <p:val>
                                            <p:strVal val="#ppt_x"/>
                                          </p:val>
                                        </p:tav>
                                      </p:tavLst>
                                    </p:anim>
                                    <p:anim calcmode="lin" valueType="num">
                                      <p:cBhvr>
                                        <p:cTn id="33" dur="500" fill="hold"/>
                                        <p:tgtEl>
                                          <p:spTgt spid="135"/>
                                        </p:tgtEl>
                                        <p:attrNameLst>
                                          <p:attrName>ppt_y</p:attrName>
                                        </p:attrNameLst>
                                      </p:cBhvr>
                                      <p:tavLst>
                                        <p:tav tm="0">
                                          <p:val>
                                            <p:strVal val="0-#ppt_h/2"/>
                                          </p:val>
                                        </p:tav>
                                        <p:tav tm="100000">
                                          <p:val>
                                            <p:strVal val="#ppt_y"/>
                                          </p:val>
                                        </p:tav>
                                      </p:tavLst>
                                    </p:anim>
                                  </p:childTnLst>
                                </p:cTn>
                              </p:par>
                            </p:childTnLst>
                          </p:cTn>
                        </p:par>
                        <p:par>
                          <p:cTn id="34" fill="hold">
                            <p:stCondLst>
                              <p:cond delay="0"/>
                            </p:stCondLst>
                            <p:childTnLst>
                              <p:par>
                                <p:cTn id="35" presetID="2" presetClass="entr" presetSubtype="8" fill="hold" grpId="0" nodeType="afterEffect">
                                  <p:stCondLst>
                                    <p:cond delay="0"/>
                                  </p:stCondLst>
                                  <p:iterate>
                                    <p:tmAbs val="0"/>
                                  </p:iterate>
                                  <p:childTnLst>
                                    <p:set>
                                      <p:cBhvr>
                                        <p:cTn id="36" dur="indefinite" fill="hold"/>
                                        <p:tgtEl>
                                          <p:spTgt spid="139"/>
                                        </p:tgtEl>
                                        <p:attrNameLst>
                                          <p:attrName>style.visibility</p:attrName>
                                        </p:attrNameLst>
                                      </p:cBhvr>
                                      <p:to>
                                        <p:strVal val="visible"/>
                                      </p:to>
                                    </p:set>
                                    <p:anim calcmode="lin" valueType="num">
                                      <p:cBhvr>
                                        <p:cTn id="37" dur="499" fill="hold"/>
                                        <p:tgtEl>
                                          <p:spTgt spid="139"/>
                                        </p:tgtEl>
                                        <p:attrNameLst>
                                          <p:attrName>ppt_x</p:attrName>
                                        </p:attrNameLst>
                                      </p:cBhvr>
                                      <p:tavLst>
                                        <p:tav tm="0">
                                          <p:val>
                                            <p:strVal val="0-#ppt_w/2"/>
                                          </p:val>
                                        </p:tav>
                                        <p:tav tm="100000">
                                          <p:val>
                                            <p:strVal val="#ppt_x"/>
                                          </p:val>
                                        </p:tav>
                                      </p:tavLst>
                                    </p:anim>
                                    <p:anim calcmode="lin" valueType="num">
                                      <p:cBhvr>
                                        <p:cTn id="38" dur="499" fill="hold"/>
                                        <p:tgtEl>
                                          <p:spTgt spid="139"/>
                                        </p:tgtEl>
                                        <p:attrNameLst>
                                          <p:attrName>ppt_y</p:attrName>
                                        </p:attrNameLst>
                                      </p:cBhvr>
                                      <p:tavLst>
                                        <p:tav tm="0">
                                          <p:val>
                                            <p:strVal val="#ppt_y"/>
                                          </p:val>
                                        </p:tav>
                                        <p:tav tm="100000">
                                          <p:val>
                                            <p:strVal val="#ppt_y"/>
                                          </p:val>
                                        </p:tav>
                                      </p:tavLst>
                                    </p:anim>
                                  </p:childTnLst>
                                </p:cTn>
                              </p:par>
                            </p:childTnLst>
                          </p:cTn>
                        </p:par>
                        <p:par>
                          <p:cTn id="39" fill="hold">
                            <p:stCondLst>
                              <p:cond delay="0"/>
                            </p:stCondLst>
                            <p:childTnLst>
                              <p:par>
                                <p:cTn id="40" presetID="2" presetClass="entr" presetSubtype="8" fill="hold" grpId="0" nodeType="afterEffect">
                                  <p:stCondLst>
                                    <p:cond delay="0"/>
                                  </p:stCondLst>
                                  <p:iterate>
                                    <p:tmAbs val="0"/>
                                  </p:iterate>
                                  <p:childTnLst>
                                    <p:set>
                                      <p:cBhvr>
                                        <p:cTn id="41" dur="indefinite" fill="hold"/>
                                        <p:tgtEl>
                                          <p:spTgt spid="138"/>
                                        </p:tgtEl>
                                        <p:attrNameLst>
                                          <p:attrName>style.visibility</p:attrName>
                                        </p:attrNameLst>
                                      </p:cBhvr>
                                      <p:to>
                                        <p:strVal val="visible"/>
                                      </p:to>
                                    </p:set>
                                    <p:anim calcmode="lin" valueType="num">
                                      <p:cBhvr>
                                        <p:cTn id="42" dur="499" fill="hold"/>
                                        <p:tgtEl>
                                          <p:spTgt spid="138"/>
                                        </p:tgtEl>
                                        <p:attrNameLst>
                                          <p:attrName>ppt_x</p:attrName>
                                        </p:attrNameLst>
                                      </p:cBhvr>
                                      <p:tavLst>
                                        <p:tav tm="0">
                                          <p:val>
                                            <p:strVal val="0-#ppt_w/2"/>
                                          </p:val>
                                        </p:tav>
                                        <p:tav tm="100000">
                                          <p:val>
                                            <p:strVal val="#ppt_x"/>
                                          </p:val>
                                        </p:tav>
                                      </p:tavLst>
                                    </p:anim>
                                    <p:anim calcmode="lin" valueType="num">
                                      <p:cBhvr>
                                        <p:cTn id="43" dur="499" fill="hold"/>
                                        <p:tgtEl>
                                          <p:spTgt spid="138"/>
                                        </p:tgtEl>
                                        <p:attrNameLst>
                                          <p:attrName>ppt_y</p:attrName>
                                        </p:attrNameLst>
                                      </p:cBhvr>
                                      <p:tavLst>
                                        <p:tav tm="0">
                                          <p:val>
                                            <p:strVal val="#ppt_y"/>
                                          </p:val>
                                        </p:tav>
                                        <p:tav tm="100000">
                                          <p:val>
                                            <p:strVal val="#ppt_y"/>
                                          </p:val>
                                        </p:tav>
                                      </p:tavLst>
                                    </p:anim>
                                  </p:childTnLst>
                                </p:cTn>
                              </p:par>
                            </p:childTnLst>
                          </p:cTn>
                        </p:par>
                        <p:par>
                          <p:cTn id="44" fill="hold">
                            <p:stCondLst>
                              <p:cond delay="0"/>
                            </p:stCondLst>
                            <p:childTnLst>
                              <p:par>
                                <p:cTn id="45" presetID="2" presetClass="entr" presetSubtype="8" fill="hold" grpId="0" nodeType="afterEffect">
                                  <p:stCondLst>
                                    <p:cond delay="0"/>
                                  </p:stCondLst>
                                  <p:iterate>
                                    <p:tmAbs val="0"/>
                                  </p:iterate>
                                  <p:childTnLst>
                                    <p:set>
                                      <p:cBhvr>
                                        <p:cTn id="46" dur="indefinite" fill="hold"/>
                                        <p:tgtEl>
                                          <p:spTgt spid="141"/>
                                        </p:tgtEl>
                                        <p:attrNameLst>
                                          <p:attrName>style.visibility</p:attrName>
                                        </p:attrNameLst>
                                      </p:cBhvr>
                                      <p:to>
                                        <p:strVal val="visible"/>
                                      </p:to>
                                    </p:set>
                                    <p:anim calcmode="lin" valueType="num">
                                      <p:cBhvr>
                                        <p:cTn id="47" dur="1000" fill="hold"/>
                                        <p:tgtEl>
                                          <p:spTgt spid="141"/>
                                        </p:tgtEl>
                                        <p:attrNameLst>
                                          <p:attrName>ppt_x</p:attrName>
                                        </p:attrNameLst>
                                      </p:cBhvr>
                                      <p:tavLst>
                                        <p:tav tm="0">
                                          <p:val>
                                            <p:strVal val="0-#ppt_w/2"/>
                                          </p:val>
                                        </p:tav>
                                        <p:tav tm="100000">
                                          <p:val>
                                            <p:strVal val="#ppt_x"/>
                                          </p:val>
                                        </p:tav>
                                      </p:tavLst>
                                    </p:anim>
                                    <p:anim calcmode="lin" valueType="num">
                                      <p:cBhvr>
                                        <p:cTn id="48" dur="1000" fill="hold"/>
                                        <p:tgtEl>
                                          <p:spTgt spid="141"/>
                                        </p:tgtEl>
                                        <p:attrNameLst>
                                          <p:attrName>ppt_y</p:attrName>
                                        </p:attrNameLst>
                                      </p:cBhvr>
                                      <p:tavLst>
                                        <p:tav tm="0">
                                          <p:val>
                                            <p:strVal val="#ppt_y"/>
                                          </p:val>
                                        </p:tav>
                                        <p:tav tm="100000">
                                          <p:val>
                                            <p:strVal val="#ppt_y"/>
                                          </p:val>
                                        </p:tav>
                                      </p:tavLst>
                                    </p:anim>
                                  </p:childTnLst>
                                </p:cTn>
                              </p:par>
                            </p:childTnLst>
                          </p:cTn>
                        </p:par>
                        <p:par>
                          <p:cTn id="49" fill="hold">
                            <p:stCondLst>
                              <p:cond delay="0"/>
                            </p:stCondLst>
                            <p:childTnLst>
                              <p:par>
                                <p:cTn id="50" presetID="1" presetClass="entr" presetSubtype="0" fill="hold" grpId="0" nodeType="afterEffect">
                                  <p:stCondLst>
                                    <p:cond delay="0"/>
                                  </p:stCondLst>
                                  <p:iterate>
                                    <p:tmAbs val="0"/>
                                  </p:iterate>
                                  <p:childTnLst>
                                    <p:set>
                                      <p:cBhvr>
                                        <p:cTn id="51" dur="indefinite" fill="hold"/>
                                        <p:tgtEl>
                                          <p:spTgt spid="136"/>
                                        </p:tgtEl>
                                        <p:attrNameLst>
                                          <p:attrName>style.visibility</p:attrName>
                                        </p:attrNameLst>
                                      </p:cBhvr>
                                      <p:to>
                                        <p:strVal val="visible"/>
                                      </p:to>
                                    </p:set>
                                  </p:childTnLst>
                                </p:cTn>
                              </p:par>
                            </p:childTnLst>
                          </p:cTn>
                        </p:par>
                        <p:par>
                          <p:cTn id="52" fill="hold">
                            <p:stCondLst>
                              <p:cond delay="0"/>
                            </p:stCondLst>
                            <p:childTnLst>
                              <p:par>
                                <p:cTn id="53" presetID="23" presetClass="entr" presetSubtype="16" fill="hold" grpId="0" nodeType="afterEffect">
                                  <p:stCondLst>
                                    <p:cond delay="0"/>
                                  </p:stCondLst>
                                  <p:iterate>
                                    <p:tmAbs val="0"/>
                                  </p:iterate>
                                  <p:childTnLst>
                                    <p:set>
                                      <p:cBhvr>
                                        <p:cTn id="54" dur="indefinite" fill="hold"/>
                                        <p:tgtEl>
                                          <p:spTgt spid="137"/>
                                        </p:tgtEl>
                                        <p:attrNameLst>
                                          <p:attrName>style.visibility</p:attrName>
                                        </p:attrNameLst>
                                      </p:cBhvr>
                                      <p:to>
                                        <p:strVal val="visible"/>
                                      </p:to>
                                    </p:set>
                                    <p:anim calcmode="lin" valueType="num">
                                      <p:cBhvr>
                                        <p:cTn id="55" dur="750" fill="hold"/>
                                        <p:tgtEl>
                                          <p:spTgt spid="137"/>
                                        </p:tgtEl>
                                        <p:attrNameLst>
                                          <p:attrName>ppt_w</p:attrName>
                                        </p:attrNameLst>
                                      </p:cBhvr>
                                      <p:tavLst>
                                        <p:tav tm="0">
                                          <p:val>
                                            <p:fltVal val="0"/>
                                          </p:val>
                                        </p:tav>
                                        <p:tav tm="100000">
                                          <p:val>
                                            <p:strVal val="#ppt_w"/>
                                          </p:val>
                                        </p:tav>
                                      </p:tavLst>
                                    </p:anim>
                                    <p:anim calcmode="lin" valueType="num">
                                      <p:cBhvr>
                                        <p:cTn id="56" dur="750" fill="hold"/>
                                        <p:tgtEl>
                                          <p:spTgt spid="137"/>
                                        </p:tgtEl>
                                        <p:attrNameLst>
                                          <p:attrName>ppt_h</p:attrName>
                                        </p:attrNameLst>
                                      </p:cBhvr>
                                      <p:tavLst>
                                        <p:tav tm="0">
                                          <p:val>
                                            <p:fltVal val="0"/>
                                          </p:val>
                                        </p:tav>
                                        <p:tav tm="100000">
                                          <p:val>
                                            <p:strVal val="#ppt_h"/>
                                          </p:val>
                                        </p:tav>
                                      </p:tavLst>
                                    </p:anim>
                                  </p:childTnLst>
                                </p:cTn>
                              </p:par>
                            </p:childTnLst>
                          </p:cTn>
                        </p:par>
                        <p:par>
                          <p:cTn id="57" fill="hold">
                            <p:stCondLst>
                              <p:cond delay="0"/>
                            </p:stCondLst>
                            <p:childTnLst>
                              <p:par>
                                <p:cTn id="58" presetID="23" presetClass="entr" presetSubtype="16" fill="hold" grpId="0" nodeType="afterEffect">
                                  <p:stCondLst>
                                    <p:cond delay="0"/>
                                  </p:stCondLst>
                                  <p:iterate>
                                    <p:tmAbs val="0"/>
                                  </p:iterate>
                                  <p:childTnLst>
                                    <p:set>
                                      <p:cBhvr>
                                        <p:cTn id="59" dur="indefinite" fill="hold"/>
                                        <p:tgtEl>
                                          <p:spTgt spid="140"/>
                                        </p:tgtEl>
                                        <p:attrNameLst>
                                          <p:attrName>style.visibility</p:attrName>
                                        </p:attrNameLst>
                                      </p:cBhvr>
                                      <p:to>
                                        <p:strVal val="visible"/>
                                      </p:to>
                                    </p:set>
                                    <p:anim calcmode="lin" valueType="num">
                                      <p:cBhvr>
                                        <p:cTn id="60" dur="750" fill="hold"/>
                                        <p:tgtEl>
                                          <p:spTgt spid="140"/>
                                        </p:tgtEl>
                                        <p:attrNameLst>
                                          <p:attrName>ppt_w</p:attrName>
                                        </p:attrNameLst>
                                      </p:cBhvr>
                                      <p:tavLst>
                                        <p:tav tm="0">
                                          <p:val>
                                            <p:fltVal val="0"/>
                                          </p:val>
                                        </p:tav>
                                        <p:tav tm="100000">
                                          <p:val>
                                            <p:strVal val="#ppt_w"/>
                                          </p:val>
                                        </p:tav>
                                      </p:tavLst>
                                    </p:anim>
                                    <p:anim calcmode="lin" valueType="num">
                                      <p:cBhvr>
                                        <p:cTn id="61"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9" name="TextBox 18"/>
          <p:cNvSpPr txBox="1"/>
          <p:nvPr/>
        </p:nvSpPr>
        <p:spPr>
          <a:xfrm>
            <a:off x="715922" y="376206"/>
            <a:ext cx="7858180"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b="1" dirty="0" smtClean="0">
                <a:solidFill>
                  <a:schemeClr val="tx1"/>
                </a:solidFill>
              </a:rPr>
              <a:t>Oceanus</a:t>
            </a:r>
          </a:p>
        </p:txBody>
      </p:sp>
      <p:sp>
        <p:nvSpPr>
          <p:cNvPr id="17" name="TextBox 16"/>
          <p:cNvSpPr txBox="1"/>
          <p:nvPr/>
        </p:nvSpPr>
        <p:spPr>
          <a:xfrm>
            <a:off x="287294" y="1590652"/>
            <a:ext cx="12501650" cy="570412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800" dirty="0" smtClean="0">
                <a:latin typeface="黑体" pitchFamily="49" charset="-122"/>
                <a:ea typeface="黑体" pitchFamily="49" charset="-122"/>
              </a:rPr>
              <a:t>58  Oceanus</a:t>
            </a:r>
            <a:r>
              <a:rPr lang="zh-CN" altLang="en-US" sz="2800" dirty="0" smtClean="0">
                <a:latin typeface="黑体" pitchFamily="49" charset="-122"/>
                <a:ea typeface="黑体" pitchFamily="49" charset="-122"/>
              </a:rPr>
              <a:t>致力于打造一个功能简单、可依赖、易于上手、易于扩展、易于集成的解决方案，甚至是平台化系统。拥抱开源，提供各类插件机制集成其他开源项目，新手可以在几分钟内上手编程，分库分表逻辑不再与业务紧密耦合，扩容有标准模式，减少意外错误的发生</a:t>
            </a:r>
            <a:r>
              <a:rPr lang="en-US" altLang="zh-CN" sz="2800" dirty="0" smtClean="0">
                <a:latin typeface="黑体" pitchFamily="49" charset="-122"/>
                <a:ea typeface="黑体" pitchFamily="49" charset="-122"/>
              </a:rPr>
              <a:t/>
            </a:r>
            <a:br>
              <a:rPr lang="en-US" altLang="zh-CN" sz="2800" dirty="0" smtClean="0">
                <a:latin typeface="黑体" pitchFamily="49" charset="-122"/>
                <a:ea typeface="黑体" pitchFamily="49" charset="-122"/>
              </a:rPr>
            </a:br>
            <a:r>
              <a:rPr lang="zh-CN" altLang="en-US" sz="2800" dirty="0" smtClean="0">
                <a:latin typeface="黑体" pitchFamily="49" charset="-122"/>
                <a:ea typeface="黑体" pitchFamily="49" charset="-122"/>
              </a:rPr>
              <a:t> </a:t>
            </a:r>
            <a:r>
              <a:rPr lang="en-US" altLang="zh-CN" sz="2800" dirty="0" err="1" smtClean="0">
                <a:latin typeface="黑体" pitchFamily="49" charset="-122"/>
                <a:ea typeface="黑体" pitchFamily="49" charset="-122"/>
              </a:rPr>
              <a:t>datanode</a:t>
            </a:r>
            <a:r>
              <a:rPr lang="zh-CN" altLang="en-US" sz="2800" dirty="0" smtClean="0">
                <a:latin typeface="黑体" pitchFamily="49" charset="-122"/>
                <a:ea typeface="黑体" pitchFamily="49" charset="-122"/>
              </a:rPr>
              <a:t>：数据源节点。为一个数据源命名，配置链接属性、报警实现</a:t>
            </a:r>
            <a:br>
              <a:rPr lang="zh-CN" altLang="en-US" sz="2800" dirty="0" smtClean="0">
                <a:latin typeface="黑体" pitchFamily="49" charset="-122"/>
                <a:ea typeface="黑体" pitchFamily="49" charset="-122"/>
              </a:rPr>
            </a:br>
            <a:r>
              <a:rPr lang="en-US" altLang="zh-CN" sz="2800" dirty="0" err="1" smtClean="0">
                <a:latin typeface="黑体" pitchFamily="49" charset="-122"/>
                <a:ea typeface="黑体" pitchFamily="49" charset="-122"/>
              </a:rPr>
              <a:t>namenode</a:t>
            </a:r>
            <a:r>
              <a:rPr lang="zh-CN" altLang="en-US" sz="2800" dirty="0" smtClean="0">
                <a:latin typeface="黑体" pitchFamily="49" charset="-122"/>
                <a:ea typeface="黑体" pitchFamily="49" charset="-122"/>
              </a:rPr>
              <a:t>：数据源的簇。为一组数据源命名，指定这组数据源的负载方式、访问模式、权重</a:t>
            </a:r>
            <a:br>
              <a:rPr lang="zh-CN" altLang="en-US" sz="2800" dirty="0" smtClean="0">
                <a:latin typeface="黑体" pitchFamily="49" charset="-122"/>
                <a:ea typeface="黑体" pitchFamily="49" charset="-122"/>
              </a:rPr>
            </a:br>
            <a:r>
              <a:rPr lang="en-US" altLang="zh-CN" sz="2800" dirty="0" smtClean="0">
                <a:latin typeface="黑体" pitchFamily="49" charset="-122"/>
                <a:ea typeface="黑体" pitchFamily="49" charset="-122"/>
              </a:rPr>
              <a:t>table</a:t>
            </a:r>
            <a:r>
              <a:rPr lang="zh-CN" altLang="en-US" sz="2800" dirty="0" smtClean="0">
                <a:latin typeface="黑体" pitchFamily="49" charset="-122"/>
                <a:ea typeface="黑体" pitchFamily="49" charset="-122"/>
              </a:rPr>
              <a:t>：映射表。匹配解析</a:t>
            </a:r>
            <a:r>
              <a:rPr lang="en-US" altLang="zh-CN" sz="2800" dirty="0" err="1" smtClean="0">
                <a:latin typeface="黑体" pitchFamily="49" charset="-122"/>
                <a:ea typeface="黑体" pitchFamily="49" charset="-122"/>
              </a:rPr>
              <a:t>sql</a:t>
            </a:r>
            <a:r>
              <a:rPr lang="zh-CN" altLang="en-US" sz="2800" dirty="0" smtClean="0">
                <a:latin typeface="黑体" pitchFamily="49" charset="-122"/>
                <a:ea typeface="黑体" pitchFamily="49" charset="-122"/>
              </a:rPr>
              <a:t>中的</a:t>
            </a:r>
            <a:r>
              <a:rPr lang="en-US" altLang="zh-CN" sz="2800" dirty="0" smtClean="0">
                <a:latin typeface="黑体" pitchFamily="49" charset="-122"/>
                <a:ea typeface="黑体" pitchFamily="49" charset="-122"/>
              </a:rPr>
              <a:t>table</a:t>
            </a:r>
            <a:r>
              <a:rPr lang="zh-CN" altLang="en-US" sz="2800" dirty="0" smtClean="0">
                <a:latin typeface="黑体" pitchFamily="49" charset="-122"/>
                <a:ea typeface="黑体" pitchFamily="49" charset="-122"/>
              </a:rPr>
              <a:t>名称，命中</a:t>
            </a:r>
            <a:r>
              <a:rPr lang="en-US" altLang="zh-CN" sz="2800" dirty="0" smtClean="0">
                <a:latin typeface="黑体" pitchFamily="49" charset="-122"/>
                <a:ea typeface="黑体" pitchFamily="49" charset="-122"/>
              </a:rPr>
              <a:t>table</a:t>
            </a:r>
            <a:r>
              <a:rPr lang="zh-CN" altLang="en-US" sz="2800" dirty="0" smtClean="0">
                <a:latin typeface="黑体" pitchFamily="49" charset="-122"/>
                <a:ea typeface="黑体" pitchFamily="49" charset="-122"/>
              </a:rPr>
              <a:t>标签的</a:t>
            </a:r>
            <a:r>
              <a:rPr lang="en-US" altLang="zh-CN" sz="2800" dirty="0" smtClean="0">
                <a:latin typeface="黑体" pitchFamily="49" charset="-122"/>
                <a:ea typeface="黑体" pitchFamily="49" charset="-122"/>
              </a:rPr>
              <a:t>name</a:t>
            </a:r>
            <a:r>
              <a:rPr lang="zh-CN" altLang="en-US" sz="2800" dirty="0" smtClean="0">
                <a:latin typeface="黑体" pitchFamily="49" charset="-122"/>
                <a:ea typeface="黑体" pitchFamily="49" charset="-122"/>
              </a:rPr>
              <a:t>属性值后，会执行约定的路由逻辑</a:t>
            </a:r>
            <a:br>
              <a:rPr lang="zh-CN" altLang="en-US" sz="2800" dirty="0" smtClean="0">
                <a:latin typeface="黑体" pitchFamily="49" charset="-122"/>
                <a:ea typeface="黑体" pitchFamily="49" charset="-122"/>
              </a:rPr>
            </a:br>
            <a:r>
              <a:rPr lang="en-US" altLang="zh-CN" sz="2800" dirty="0" smtClean="0">
                <a:latin typeface="黑体" pitchFamily="49" charset="-122"/>
                <a:ea typeface="黑体" pitchFamily="49" charset="-122"/>
              </a:rPr>
              <a:t>bean</a:t>
            </a:r>
            <a:r>
              <a:rPr lang="zh-CN" altLang="en-US" sz="2800" dirty="0" smtClean="0">
                <a:latin typeface="黑体" pitchFamily="49" charset="-122"/>
                <a:ea typeface="黑体" pitchFamily="49" charset="-122"/>
              </a:rPr>
              <a:t>：实体。由其他标签引用，实体类必须有无参的构造函数</a:t>
            </a:r>
            <a:br>
              <a:rPr lang="zh-CN" altLang="en-US" sz="2800" dirty="0" smtClean="0">
                <a:latin typeface="黑体" pitchFamily="49" charset="-122"/>
                <a:ea typeface="黑体" pitchFamily="49" charset="-122"/>
              </a:rPr>
            </a:br>
            <a:r>
              <a:rPr lang="en-US" altLang="zh-CN" sz="2800" dirty="0" smtClean="0">
                <a:latin typeface="黑体" pitchFamily="49" charset="-122"/>
                <a:ea typeface="黑体" pitchFamily="49" charset="-122"/>
              </a:rPr>
              <a:t>tracker</a:t>
            </a:r>
            <a:r>
              <a:rPr lang="zh-CN" altLang="en-US" sz="2800" dirty="0" smtClean="0">
                <a:latin typeface="黑体" pitchFamily="49" charset="-122"/>
                <a:ea typeface="黑体" pitchFamily="49" charset="-122"/>
              </a:rPr>
              <a:t>：监控埋点。涉及到计算和</a:t>
            </a:r>
            <a:r>
              <a:rPr lang="en-US" altLang="zh-CN" sz="2800" dirty="0" smtClean="0">
                <a:latin typeface="黑体" pitchFamily="49" charset="-122"/>
                <a:ea typeface="黑体" pitchFamily="49" charset="-122"/>
              </a:rPr>
              <a:t>IO</a:t>
            </a:r>
            <a:r>
              <a:rPr lang="zh-CN" altLang="en-US" sz="2800" dirty="0" smtClean="0">
                <a:latin typeface="黑体" pitchFamily="49" charset="-122"/>
                <a:ea typeface="黑体" pitchFamily="49" charset="-122"/>
              </a:rPr>
              <a:t>的功能点都有监控点，自定义一个埋点实现类，当功能耗时超出预期时会执行其中的回调函数，便于监控和优化系统</a:t>
            </a:r>
            <a:r>
              <a:rPr lang="en-US" altLang="zh-CN" sz="2800" dirty="0" smtClean="0">
                <a:latin typeface="黑体" pitchFamily="49" charset="-122"/>
                <a:ea typeface="黑体" pitchFamily="49" charset="-122"/>
              </a:rPr>
              <a:t/>
            </a:r>
            <a:br>
              <a:rPr lang="en-US" altLang="zh-CN" sz="2800" dirty="0" smtClean="0">
                <a:latin typeface="黑体" pitchFamily="49" charset="-122"/>
                <a:ea typeface="黑体" pitchFamily="49" charset="-122"/>
              </a:rPr>
            </a:br>
            <a:endParaRPr kumimoji="0" lang="zh-CN" altLang="en-US" sz="28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iterate>
                                    <p:tmAbs val="0"/>
                                  </p:iterate>
                                  <p:childTnLst>
                                    <p:set>
                                      <p:cBhvr>
                                        <p:cTn id="11" dur="indefinite" fill="hold"/>
                                        <p:tgtEl>
                                          <p:spTgt spid="131"/>
                                        </p:tgtEl>
                                        <p:attrNameLst>
                                          <p:attrName>style.visibility</p:attrName>
                                        </p:attrNameLst>
                                      </p:cBhvr>
                                      <p:to>
                                        <p:strVal val="visible"/>
                                      </p:to>
                                    </p:set>
                                    <p:anim calcmode="lin" valueType="num">
                                      <p:cBhvr>
                                        <p:cTn id="12" dur="499" fill="hold"/>
                                        <p:tgtEl>
                                          <p:spTgt spid="131"/>
                                        </p:tgtEl>
                                        <p:attrNameLst>
                                          <p:attrName>ppt_x</p:attrName>
                                        </p:attrNameLst>
                                      </p:cBhvr>
                                      <p:tavLst>
                                        <p:tav tm="0">
                                          <p:val>
                                            <p:strVal val="0-#ppt_w/2"/>
                                          </p:val>
                                        </p:tav>
                                        <p:tav tm="100000">
                                          <p:val>
                                            <p:strVal val="#ppt_x"/>
                                          </p:val>
                                        </p:tav>
                                      </p:tavLst>
                                    </p:anim>
                                    <p:anim calcmode="lin" valueType="num">
                                      <p:cBhvr>
                                        <p:cTn id="13" dur="499" fill="hold"/>
                                        <p:tgtEl>
                                          <p:spTgt spid="131"/>
                                        </p:tgtEl>
                                        <p:attrNameLst>
                                          <p:attrName>ppt_y</p:attrName>
                                        </p:attrNameLst>
                                      </p:cBhvr>
                                      <p:tavLst>
                                        <p:tav tm="0">
                                          <p:val>
                                            <p:strVal val="#ppt_y"/>
                                          </p:val>
                                        </p:tav>
                                        <p:tav tm="100000">
                                          <p:val>
                                            <p:strVal val="#ppt_y"/>
                                          </p:val>
                                        </p:tav>
                                      </p:tavLst>
                                    </p:anim>
                                  </p:childTnLst>
                                </p:cTn>
                              </p:par>
                            </p:childTnLst>
                          </p:cTn>
                        </p:par>
                        <p:par>
                          <p:cTn id="14" fill="hold">
                            <p:stCondLst>
                              <p:cond delay="0"/>
                            </p:stCondLst>
                            <p:childTnLst>
                              <p:par>
                                <p:cTn id="15" presetID="2" presetClass="entr" presetSubtype="8" fill="hold" grpId="0" nodeType="afterEffect">
                                  <p:stCondLst>
                                    <p:cond delay="0"/>
                                  </p:stCondLst>
                                  <p:iterate>
                                    <p:tmAbs val="0"/>
                                  </p:iterate>
                                  <p:childTnLst>
                                    <p:set>
                                      <p:cBhvr>
                                        <p:cTn id="16" dur="indefinite" fill="hold"/>
                                        <p:tgtEl>
                                          <p:spTgt spid="132"/>
                                        </p:tgtEl>
                                        <p:attrNameLst>
                                          <p:attrName>style.visibility</p:attrName>
                                        </p:attrNameLst>
                                      </p:cBhvr>
                                      <p:to>
                                        <p:strVal val="visible"/>
                                      </p:to>
                                    </p:set>
                                    <p:anim calcmode="lin" valueType="num">
                                      <p:cBhvr>
                                        <p:cTn id="17" dur="499" fill="hold"/>
                                        <p:tgtEl>
                                          <p:spTgt spid="132"/>
                                        </p:tgtEl>
                                        <p:attrNameLst>
                                          <p:attrName>ppt_x</p:attrName>
                                        </p:attrNameLst>
                                      </p:cBhvr>
                                      <p:tavLst>
                                        <p:tav tm="0">
                                          <p:val>
                                            <p:strVal val="0-#ppt_w/2"/>
                                          </p:val>
                                        </p:tav>
                                        <p:tav tm="100000">
                                          <p:val>
                                            <p:strVal val="#ppt_x"/>
                                          </p:val>
                                        </p:tav>
                                      </p:tavLst>
                                    </p:anim>
                                    <p:anim calcmode="lin" valueType="num">
                                      <p:cBhvr>
                                        <p:cTn id="18" dur="499" fill="hold"/>
                                        <p:tgtEl>
                                          <p:spTgt spid="132"/>
                                        </p:tgtEl>
                                        <p:attrNameLst>
                                          <p:attrName>ppt_y</p:attrName>
                                        </p:attrNameLst>
                                      </p:cBhvr>
                                      <p:tavLst>
                                        <p:tav tm="0">
                                          <p:val>
                                            <p:strVal val="#ppt_y"/>
                                          </p:val>
                                        </p:tav>
                                        <p:tav tm="100000">
                                          <p:val>
                                            <p:strVal val="#ppt_y"/>
                                          </p:val>
                                        </p:tav>
                                      </p:tavLst>
                                    </p:anim>
                                  </p:childTnLst>
                                </p:cTn>
                              </p:par>
                            </p:childTnLst>
                          </p:cTn>
                        </p:par>
                        <p:par>
                          <p:cTn id="19" fill="hold">
                            <p:stCondLst>
                              <p:cond delay="0"/>
                            </p:stCondLst>
                            <p:childTnLst>
                              <p:par>
                                <p:cTn id="20" presetID="2" presetClass="entr" presetSubtype="8" fill="hold" grpId="0" nodeType="afterEffect">
                                  <p:stCondLst>
                                    <p:cond delay="0"/>
                                  </p:stCondLst>
                                  <p:iterate>
                                    <p:tmAbs val="0"/>
                                  </p:iterate>
                                  <p:childTnLst>
                                    <p:set>
                                      <p:cBhvr>
                                        <p:cTn id="21" dur="indefinite" fill="hold"/>
                                        <p:tgtEl>
                                          <p:spTgt spid="133"/>
                                        </p:tgtEl>
                                        <p:attrNameLst>
                                          <p:attrName>style.visibility</p:attrName>
                                        </p:attrNameLst>
                                      </p:cBhvr>
                                      <p:to>
                                        <p:strVal val="visible"/>
                                      </p:to>
                                    </p:set>
                                    <p:anim calcmode="lin" valueType="num">
                                      <p:cBhvr>
                                        <p:cTn id="22" dur="499" fill="hold"/>
                                        <p:tgtEl>
                                          <p:spTgt spid="133"/>
                                        </p:tgtEl>
                                        <p:attrNameLst>
                                          <p:attrName>ppt_x</p:attrName>
                                        </p:attrNameLst>
                                      </p:cBhvr>
                                      <p:tavLst>
                                        <p:tav tm="0">
                                          <p:val>
                                            <p:strVal val="0-#ppt_w/2"/>
                                          </p:val>
                                        </p:tav>
                                        <p:tav tm="100000">
                                          <p:val>
                                            <p:strVal val="#ppt_x"/>
                                          </p:val>
                                        </p:tav>
                                      </p:tavLst>
                                    </p:anim>
                                    <p:anim calcmode="lin" valueType="num">
                                      <p:cBhvr>
                                        <p:cTn id="23" dur="499" fill="hold"/>
                                        <p:tgtEl>
                                          <p:spTgt spid="133"/>
                                        </p:tgtEl>
                                        <p:attrNameLst>
                                          <p:attrName>ppt_y</p:attrName>
                                        </p:attrNameLst>
                                      </p:cBhvr>
                                      <p:tavLst>
                                        <p:tav tm="0">
                                          <p:val>
                                            <p:strVal val="#ppt_y"/>
                                          </p:val>
                                        </p:tav>
                                        <p:tav tm="100000">
                                          <p:val>
                                            <p:strVal val="#ppt_y"/>
                                          </p:val>
                                        </p:tav>
                                      </p:tavLst>
                                    </p:anim>
                                  </p:childTnLst>
                                </p:cTn>
                              </p:par>
                            </p:childTnLst>
                          </p:cTn>
                        </p:par>
                        <p:par>
                          <p:cTn id="24" fill="hold">
                            <p:stCondLst>
                              <p:cond delay="0"/>
                            </p:stCondLst>
                            <p:childTnLst>
                              <p:par>
                                <p:cTn id="25" presetID="2" presetClass="entr" presetSubtype="8" fill="hold" grpId="0" nodeType="afterEffect">
                                  <p:stCondLst>
                                    <p:cond delay="0"/>
                                  </p:stCondLst>
                                  <p:iterate>
                                    <p:tmAbs val="0"/>
                                  </p:iterate>
                                  <p:childTnLst>
                                    <p:set>
                                      <p:cBhvr>
                                        <p:cTn id="26" dur="indefinite" fill="hold"/>
                                        <p:tgtEl>
                                          <p:spTgt spid="134"/>
                                        </p:tgtEl>
                                        <p:attrNameLst>
                                          <p:attrName>style.visibility</p:attrName>
                                        </p:attrNameLst>
                                      </p:cBhvr>
                                      <p:to>
                                        <p:strVal val="visible"/>
                                      </p:to>
                                    </p:set>
                                    <p:anim calcmode="lin" valueType="num">
                                      <p:cBhvr>
                                        <p:cTn id="27" dur="499" fill="hold"/>
                                        <p:tgtEl>
                                          <p:spTgt spid="134"/>
                                        </p:tgtEl>
                                        <p:attrNameLst>
                                          <p:attrName>ppt_x</p:attrName>
                                        </p:attrNameLst>
                                      </p:cBhvr>
                                      <p:tavLst>
                                        <p:tav tm="0">
                                          <p:val>
                                            <p:strVal val="0-#ppt_w/2"/>
                                          </p:val>
                                        </p:tav>
                                        <p:tav tm="100000">
                                          <p:val>
                                            <p:strVal val="#ppt_x"/>
                                          </p:val>
                                        </p:tav>
                                      </p:tavLst>
                                    </p:anim>
                                    <p:anim calcmode="lin" valueType="num">
                                      <p:cBhvr>
                                        <p:cTn id="28" dur="499" fill="hold"/>
                                        <p:tgtEl>
                                          <p:spTgt spid="134"/>
                                        </p:tgtEl>
                                        <p:attrNameLst>
                                          <p:attrName>ppt_y</p:attrName>
                                        </p:attrNameLst>
                                      </p:cBhvr>
                                      <p:tavLst>
                                        <p:tav tm="0">
                                          <p:val>
                                            <p:strVal val="#ppt_y"/>
                                          </p:val>
                                        </p:tav>
                                        <p:tav tm="100000">
                                          <p:val>
                                            <p:strVal val="#ppt_y"/>
                                          </p:val>
                                        </p:tav>
                                      </p:tavLst>
                                    </p:anim>
                                  </p:childTnLst>
                                </p:cTn>
                              </p:par>
                            </p:childTnLst>
                          </p:cTn>
                        </p:par>
                        <p:par>
                          <p:cTn id="29" fill="hold">
                            <p:stCondLst>
                              <p:cond delay="0"/>
                            </p:stCondLst>
                            <p:childTnLst>
                              <p:par>
                                <p:cTn id="30" presetID="2" presetClass="entr" presetSubtype="1" fill="hold" grpId="0" nodeType="afterEffect">
                                  <p:stCondLst>
                                    <p:cond delay="0"/>
                                  </p:stCondLst>
                                  <p:iterate>
                                    <p:tmAbs val="0"/>
                                  </p:iterate>
                                  <p:childTnLst>
                                    <p:set>
                                      <p:cBhvr>
                                        <p:cTn id="31" dur="indefinite" fill="hold"/>
                                        <p:tgtEl>
                                          <p:spTgt spid="135"/>
                                        </p:tgtEl>
                                        <p:attrNameLst>
                                          <p:attrName>style.visibility</p:attrName>
                                        </p:attrNameLst>
                                      </p:cBhvr>
                                      <p:to>
                                        <p:strVal val="visible"/>
                                      </p:to>
                                    </p:set>
                                    <p:anim calcmode="lin" valueType="num">
                                      <p:cBhvr>
                                        <p:cTn id="32" dur="500" fill="hold"/>
                                        <p:tgtEl>
                                          <p:spTgt spid="135"/>
                                        </p:tgtEl>
                                        <p:attrNameLst>
                                          <p:attrName>ppt_x</p:attrName>
                                        </p:attrNameLst>
                                      </p:cBhvr>
                                      <p:tavLst>
                                        <p:tav tm="0">
                                          <p:val>
                                            <p:strVal val="#ppt_x"/>
                                          </p:val>
                                        </p:tav>
                                        <p:tav tm="100000">
                                          <p:val>
                                            <p:strVal val="#ppt_x"/>
                                          </p:val>
                                        </p:tav>
                                      </p:tavLst>
                                    </p:anim>
                                    <p:anim calcmode="lin" valueType="num">
                                      <p:cBhvr>
                                        <p:cTn id="33" dur="500" fill="hold"/>
                                        <p:tgtEl>
                                          <p:spTgt spid="135"/>
                                        </p:tgtEl>
                                        <p:attrNameLst>
                                          <p:attrName>ppt_y</p:attrName>
                                        </p:attrNameLst>
                                      </p:cBhvr>
                                      <p:tavLst>
                                        <p:tav tm="0">
                                          <p:val>
                                            <p:strVal val="0-#ppt_h/2"/>
                                          </p:val>
                                        </p:tav>
                                        <p:tav tm="100000">
                                          <p:val>
                                            <p:strVal val="#ppt_y"/>
                                          </p:val>
                                        </p:tav>
                                      </p:tavLst>
                                    </p:anim>
                                  </p:childTnLst>
                                </p:cTn>
                              </p:par>
                            </p:childTnLst>
                          </p:cTn>
                        </p:par>
                        <p:par>
                          <p:cTn id="34" fill="hold">
                            <p:stCondLst>
                              <p:cond delay="0"/>
                            </p:stCondLst>
                            <p:childTnLst>
                              <p:par>
                                <p:cTn id="35" presetID="2" presetClass="entr" presetSubtype="8" fill="hold" grpId="0" nodeType="afterEffect">
                                  <p:stCondLst>
                                    <p:cond delay="0"/>
                                  </p:stCondLst>
                                  <p:iterate>
                                    <p:tmAbs val="0"/>
                                  </p:iterate>
                                  <p:childTnLst>
                                    <p:set>
                                      <p:cBhvr>
                                        <p:cTn id="36" dur="indefinite" fill="hold"/>
                                        <p:tgtEl>
                                          <p:spTgt spid="139"/>
                                        </p:tgtEl>
                                        <p:attrNameLst>
                                          <p:attrName>style.visibility</p:attrName>
                                        </p:attrNameLst>
                                      </p:cBhvr>
                                      <p:to>
                                        <p:strVal val="visible"/>
                                      </p:to>
                                    </p:set>
                                    <p:anim calcmode="lin" valueType="num">
                                      <p:cBhvr>
                                        <p:cTn id="37" dur="499" fill="hold"/>
                                        <p:tgtEl>
                                          <p:spTgt spid="139"/>
                                        </p:tgtEl>
                                        <p:attrNameLst>
                                          <p:attrName>ppt_x</p:attrName>
                                        </p:attrNameLst>
                                      </p:cBhvr>
                                      <p:tavLst>
                                        <p:tav tm="0">
                                          <p:val>
                                            <p:strVal val="0-#ppt_w/2"/>
                                          </p:val>
                                        </p:tav>
                                        <p:tav tm="100000">
                                          <p:val>
                                            <p:strVal val="#ppt_x"/>
                                          </p:val>
                                        </p:tav>
                                      </p:tavLst>
                                    </p:anim>
                                    <p:anim calcmode="lin" valueType="num">
                                      <p:cBhvr>
                                        <p:cTn id="38" dur="499" fill="hold"/>
                                        <p:tgtEl>
                                          <p:spTgt spid="139"/>
                                        </p:tgtEl>
                                        <p:attrNameLst>
                                          <p:attrName>ppt_y</p:attrName>
                                        </p:attrNameLst>
                                      </p:cBhvr>
                                      <p:tavLst>
                                        <p:tav tm="0">
                                          <p:val>
                                            <p:strVal val="#ppt_y"/>
                                          </p:val>
                                        </p:tav>
                                        <p:tav tm="100000">
                                          <p:val>
                                            <p:strVal val="#ppt_y"/>
                                          </p:val>
                                        </p:tav>
                                      </p:tavLst>
                                    </p:anim>
                                  </p:childTnLst>
                                </p:cTn>
                              </p:par>
                            </p:childTnLst>
                          </p:cTn>
                        </p:par>
                        <p:par>
                          <p:cTn id="39" fill="hold">
                            <p:stCondLst>
                              <p:cond delay="0"/>
                            </p:stCondLst>
                            <p:childTnLst>
                              <p:par>
                                <p:cTn id="40" presetID="2" presetClass="entr" presetSubtype="8" fill="hold" grpId="0" nodeType="afterEffect">
                                  <p:stCondLst>
                                    <p:cond delay="0"/>
                                  </p:stCondLst>
                                  <p:iterate>
                                    <p:tmAbs val="0"/>
                                  </p:iterate>
                                  <p:childTnLst>
                                    <p:set>
                                      <p:cBhvr>
                                        <p:cTn id="41" dur="indefinite" fill="hold"/>
                                        <p:tgtEl>
                                          <p:spTgt spid="138"/>
                                        </p:tgtEl>
                                        <p:attrNameLst>
                                          <p:attrName>style.visibility</p:attrName>
                                        </p:attrNameLst>
                                      </p:cBhvr>
                                      <p:to>
                                        <p:strVal val="visible"/>
                                      </p:to>
                                    </p:set>
                                    <p:anim calcmode="lin" valueType="num">
                                      <p:cBhvr>
                                        <p:cTn id="42" dur="499" fill="hold"/>
                                        <p:tgtEl>
                                          <p:spTgt spid="138"/>
                                        </p:tgtEl>
                                        <p:attrNameLst>
                                          <p:attrName>ppt_x</p:attrName>
                                        </p:attrNameLst>
                                      </p:cBhvr>
                                      <p:tavLst>
                                        <p:tav tm="0">
                                          <p:val>
                                            <p:strVal val="0-#ppt_w/2"/>
                                          </p:val>
                                        </p:tav>
                                        <p:tav tm="100000">
                                          <p:val>
                                            <p:strVal val="#ppt_x"/>
                                          </p:val>
                                        </p:tav>
                                      </p:tavLst>
                                    </p:anim>
                                    <p:anim calcmode="lin" valueType="num">
                                      <p:cBhvr>
                                        <p:cTn id="43" dur="499" fill="hold"/>
                                        <p:tgtEl>
                                          <p:spTgt spid="138"/>
                                        </p:tgtEl>
                                        <p:attrNameLst>
                                          <p:attrName>ppt_y</p:attrName>
                                        </p:attrNameLst>
                                      </p:cBhvr>
                                      <p:tavLst>
                                        <p:tav tm="0">
                                          <p:val>
                                            <p:strVal val="#ppt_y"/>
                                          </p:val>
                                        </p:tav>
                                        <p:tav tm="100000">
                                          <p:val>
                                            <p:strVal val="#ppt_y"/>
                                          </p:val>
                                        </p:tav>
                                      </p:tavLst>
                                    </p:anim>
                                  </p:childTnLst>
                                </p:cTn>
                              </p:par>
                            </p:childTnLst>
                          </p:cTn>
                        </p:par>
                        <p:par>
                          <p:cTn id="44" fill="hold">
                            <p:stCondLst>
                              <p:cond delay="0"/>
                            </p:stCondLst>
                            <p:childTnLst>
                              <p:par>
                                <p:cTn id="45" presetID="2" presetClass="entr" presetSubtype="8" fill="hold" grpId="0" nodeType="afterEffect">
                                  <p:stCondLst>
                                    <p:cond delay="0"/>
                                  </p:stCondLst>
                                  <p:iterate>
                                    <p:tmAbs val="0"/>
                                  </p:iterate>
                                  <p:childTnLst>
                                    <p:set>
                                      <p:cBhvr>
                                        <p:cTn id="46" dur="indefinite" fill="hold"/>
                                        <p:tgtEl>
                                          <p:spTgt spid="141"/>
                                        </p:tgtEl>
                                        <p:attrNameLst>
                                          <p:attrName>style.visibility</p:attrName>
                                        </p:attrNameLst>
                                      </p:cBhvr>
                                      <p:to>
                                        <p:strVal val="visible"/>
                                      </p:to>
                                    </p:set>
                                    <p:anim calcmode="lin" valueType="num">
                                      <p:cBhvr>
                                        <p:cTn id="47" dur="1000" fill="hold"/>
                                        <p:tgtEl>
                                          <p:spTgt spid="141"/>
                                        </p:tgtEl>
                                        <p:attrNameLst>
                                          <p:attrName>ppt_x</p:attrName>
                                        </p:attrNameLst>
                                      </p:cBhvr>
                                      <p:tavLst>
                                        <p:tav tm="0">
                                          <p:val>
                                            <p:strVal val="0-#ppt_w/2"/>
                                          </p:val>
                                        </p:tav>
                                        <p:tav tm="100000">
                                          <p:val>
                                            <p:strVal val="#ppt_x"/>
                                          </p:val>
                                        </p:tav>
                                      </p:tavLst>
                                    </p:anim>
                                    <p:anim calcmode="lin" valueType="num">
                                      <p:cBhvr>
                                        <p:cTn id="48" dur="1000" fill="hold"/>
                                        <p:tgtEl>
                                          <p:spTgt spid="141"/>
                                        </p:tgtEl>
                                        <p:attrNameLst>
                                          <p:attrName>ppt_y</p:attrName>
                                        </p:attrNameLst>
                                      </p:cBhvr>
                                      <p:tavLst>
                                        <p:tav tm="0">
                                          <p:val>
                                            <p:strVal val="#ppt_y"/>
                                          </p:val>
                                        </p:tav>
                                        <p:tav tm="100000">
                                          <p:val>
                                            <p:strVal val="#ppt_y"/>
                                          </p:val>
                                        </p:tav>
                                      </p:tavLst>
                                    </p:anim>
                                  </p:childTnLst>
                                </p:cTn>
                              </p:par>
                            </p:childTnLst>
                          </p:cTn>
                        </p:par>
                        <p:par>
                          <p:cTn id="49" fill="hold">
                            <p:stCondLst>
                              <p:cond delay="0"/>
                            </p:stCondLst>
                            <p:childTnLst>
                              <p:par>
                                <p:cTn id="50" presetID="1" presetClass="entr" presetSubtype="0" fill="hold" grpId="0" nodeType="afterEffect">
                                  <p:stCondLst>
                                    <p:cond delay="0"/>
                                  </p:stCondLst>
                                  <p:iterate>
                                    <p:tmAbs val="0"/>
                                  </p:iterate>
                                  <p:childTnLst>
                                    <p:set>
                                      <p:cBhvr>
                                        <p:cTn id="51" dur="indefinite" fill="hold"/>
                                        <p:tgtEl>
                                          <p:spTgt spid="136"/>
                                        </p:tgtEl>
                                        <p:attrNameLst>
                                          <p:attrName>style.visibility</p:attrName>
                                        </p:attrNameLst>
                                      </p:cBhvr>
                                      <p:to>
                                        <p:strVal val="visible"/>
                                      </p:to>
                                    </p:set>
                                  </p:childTnLst>
                                </p:cTn>
                              </p:par>
                            </p:childTnLst>
                          </p:cTn>
                        </p:par>
                        <p:par>
                          <p:cTn id="52" fill="hold">
                            <p:stCondLst>
                              <p:cond delay="0"/>
                            </p:stCondLst>
                            <p:childTnLst>
                              <p:par>
                                <p:cTn id="53" presetID="23" presetClass="entr" presetSubtype="16" fill="hold" grpId="0" nodeType="afterEffect">
                                  <p:stCondLst>
                                    <p:cond delay="0"/>
                                  </p:stCondLst>
                                  <p:iterate>
                                    <p:tmAbs val="0"/>
                                  </p:iterate>
                                  <p:childTnLst>
                                    <p:set>
                                      <p:cBhvr>
                                        <p:cTn id="54" dur="indefinite" fill="hold"/>
                                        <p:tgtEl>
                                          <p:spTgt spid="137"/>
                                        </p:tgtEl>
                                        <p:attrNameLst>
                                          <p:attrName>style.visibility</p:attrName>
                                        </p:attrNameLst>
                                      </p:cBhvr>
                                      <p:to>
                                        <p:strVal val="visible"/>
                                      </p:to>
                                    </p:set>
                                    <p:anim calcmode="lin" valueType="num">
                                      <p:cBhvr>
                                        <p:cTn id="55" dur="750" fill="hold"/>
                                        <p:tgtEl>
                                          <p:spTgt spid="137"/>
                                        </p:tgtEl>
                                        <p:attrNameLst>
                                          <p:attrName>ppt_w</p:attrName>
                                        </p:attrNameLst>
                                      </p:cBhvr>
                                      <p:tavLst>
                                        <p:tav tm="0">
                                          <p:val>
                                            <p:fltVal val="0"/>
                                          </p:val>
                                        </p:tav>
                                        <p:tav tm="100000">
                                          <p:val>
                                            <p:strVal val="#ppt_w"/>
                                          </p:val>
                                        </p:tav>
                                      </p:tavLst>
                                    </p:anim>
                                    <p:anim calcmode="lin" valueType="num">
                                      <p:cBhvr>
                                        <p:cTn id="56" dur="750" fill="hold"/>
                                        <p:tgtEl>
                                          <p:spTgt spid="137"/>
                                        </p:tgtEl>
                                        <p:attrNameLst>
                                          <p:attrName>ppt_h</p:attrName>
                                        </p:attrNameLst>
                                      </p:cBhvr>
                                      <p:tavLst>
                                        <p:tav tm="0">
                                          <p:val>
                                            <p:fltVal val="0"/>
                                          </p:val>
                                        </p:tav>
                                        <p:tav tm="100000">
                                          <p:val>
                                            <p:strVal val="#ppt_h"/>
                                          </p:val>
                                        </p:tav>
                                      </p:tavLst>
                                    </p:anim>
                                  </p:childTnLst>
                                </p:cTn>
                              </p:par>
                            </p:childTnLst>
                          </p:cTn>
                        </p:par>
                        <p:par>
                          <p:cTn id="57" fill="hold">
                            <p:stCondLst>
                              <p:cond delay="0"/>
                            </p:stCondLst>
                            <p:childTnLst>
                              <p:par>
                                <p:cTn id="58" presetID="23" presetClass="entr" presetSubtype="16" fill="hold" grpId="0" nodeType="afterEffect">
                                  <p:stCondLst>
                                    <p:cond delay="0"/>
                                  </p:stCondLst>
                                  <p:iterate>
                                    <p:tmAbs val="0"/>
                                  </p:iterate>
                                  <p:childTnLst>
                                    <p:set>
                                      <p:cBhvr>
                                        <p:cTn id="59" dur="indefinite" fill="hold"/>
                                        <p:tgtEl>
                                          <p:spTgt spid="140"/>
                                        </p:tgtEl>
                                        <p:attrNameLst>
                                          <p:attrName>style.visibility</p:attrName>
                                        </p:attrNameLst>
                                      </p:cBhvr>
                                      <p:to>
                                        <p:strVal val="visible"/>
                                      </p:to>
                                    </p:set>
                                    <p:anim calcmode="lin" valueType="num">
                                      <p:cBhvr>
                                        <p:cTn id="60" dur="750" fill="hold"/>
                                        <p:tgtEl>
                                          <p:spTgt spid="140"/>
                                        </p:tgtEl>
                                        <p:attrNameLst>
                                          <p:attrName>ppt_w</p:attrName>
                                        </p:attrNameLst>
                                      </p:cBhvr>
                                      <p:tavLst>
                                        <p:tav tm="0">
                                          <p:val>
                                            <p:fltVal val="0"/>
                                          </p:val>
                                        </p:tav>
                                        <p:tav tm="100000">
                                          <p:val>
                                            <p:strVal val="#ppt_w"/>
                                          </p:val>
                                        </p:tav>
                                      </p:tavLst>
                                    </p:anim>
                                    <p:anim calcmode="lin" valueType="num">
                                      <p:cBhvr>
                                        <p:cTn id="61"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9" name="TextBox 18"/>
          <p:cNvSpPr txBox="1"/>
          <p:nvPr/>
        </p:nvSpPr>
        <p:spPr>
          <a:xfrm>
            <a:off x="715922" y="376206"/>
            <a:ext cx="7858180"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b="1" dirty="0" err="1" smtClean="0">
                <a:solidFill>
                  <a:schemeClr val="tx1"/>
                </a:solidFill>
              </a:rPr>
              <a:t>vitess</a:t>
            </a:r>
            <a:endParaRPr lang="en-US" b="1" dirty="0" smtClean="0">
              <a:solidFill>
                <a:schemeClr val="tx1"/>
              </a:solidFill>
            </a:endParaRPr>
          </a:p>
        </p:txBody>
      </p:sp>
      <p:sp>
        <p:nvSpPr>
          <p:cNvPr id="17" name="TextBox 16"/>
          <p:cNvSpPr txBox="1"/>
          <p:nvPr/>
        </p:nvSpPr>
        <p:spPr>
          <a:xfrm>
            <a:off x="287294" y="1590652"/>
            <a:ext cx="11287204" cy="139525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sz="2800" dirty="0" smtClean="0">
                <a:latin typeface="黑体" pitchFamily="49" charset="-122"/>
                <a:ea typeface="黑体" pitchFamily="49" charset="-122"/>
              </a:rPr>
              <a:t>谷歌开发的数据库中间件，集群基于</a:t>
            </a:r>
            <a:r>
              <a:rPr lang="en-US" sz="2800" dirty="0" err="1" smtClean="0">
                <a:latin typeface="黑体" pitchFamily="49" charset="-122"/>
                <a:ea typeface="黑体" pitchFamily="49" charset="-122"/>
              </a:rPr>
              <a:t>ZooKeeper</a:t>
            </a:r>
            <a:r>
              <a:rPr lang="zh-CN" altLang="en-US" sz="2800" dirty="0" smtClean="0">
                <a:latin typeface="黑体" pitchFamily="49" charset="-122"/>
                <a:ea typeface="黑体" pitchFamily="49" charset="-122"/>
              </a:rPr>
              <a:t>管理，通过</a:t>
            </a:r>
            <a:r>
              <a:rPr lang="en-US" sz="2800" dirty="0" smtClean="0">
                <a:latin typeface="黑体" pitchFamily="49" charset="-122"/>
                <a:ea typeface="黑体" pitchFamily="49" charset="-122"/>
              </a:rPr>
              <a:t>RPC</a:t>
            </a:r>
            <a:r>
              <a:rPr lang="zh-CN" altLang="en-US" sz="2800" dirty="0" smtClean="0">
                <a:latin typeface="黑体" pitchFamily="49" charset="-122"/>
                <a:ea typeface="黑体" pitchFamily="49" charset="-122"/>
              </a:rPr>
              <a:t>方式进行数据处理，总体分为，</a:t>
            </a:r>
            <a:r>
              <a:rPr lang="en-US" sz="2800" dirty="0" err="1" smtClean="0">
                <a:latin typeface="黑体" pitchFamily="49" charset="-122"/>
                <a:ea typeface="黑体" pitchFamily="49" charset="-122"/>
              </a:rPr>
              <a:t>server，command</a:t>
            </a:r>
            <a:r>
              <a:rPr lang="en-US" sz="2800" dirty="0" smtClean="0">
                <a:latin typeface="黑体" pitchFamily="49" charset="-122"/>
                <a:ea typeface="黑体" pitchFamily="49" charset="-122"/>
              </a:rPr>
              <a:t> </a:t>
            </a:r>
            <a:r>
              <a:rPr lang="en-US" sz="2800" dirty="0" err="1" smtClean="0">
                <a:latin typeface="黑体" pitchFamily="49" charset="-122"/>
                <a:ea typeface="黑体" pitchFamily="49" charset="-122"/>
              </a:rPr>
              <a:t>line，gui</a:t>
            </a:r>
            <a:r>
              <a:rPr lang="zh-CN" altLang="en-US" sz="2800" dirty="0" smtClean="0">
                <a:latin typeface="黑体" pitchFamily="49" charset="-122"/>
                <a:ea typeface="黑体" pitchFamily="49" charset="-122"/>
              </a:rPr>
              <a:t>监控 </a:t>
            </a:r>
            <a:r>
              <a:rPr lang="en-US" altLang="zh-CN" sz="2800" dirty="0" smtClean="0">
                <a:latin typeface="黑体" pitchFamily="49" charset="-122"/>
                <a:ea typeface="黑体" pitchFamily="49" charset="-122"/>
              </a:rPr>
              <a:t>3</a:t>
            </a:r>
            <a:r>
              <a:rPr lang="zh-CN" altLang="en-US" sz="2800" dirty="0" smtClean="0">
                <a:latin typeface="黑体" pitchFamily="49" charset="-122"/>
                <a:ea typeface="黑体" pitchFamily="49" charset="-122"/>
              </a:rPr>
              <a:t>部分。 </a:t>
            </a:r>
            <a:r>
              <a:rPr lang="en-US" altLang="zh-CN" sz="2800" dirty="0" smtClean="0">
                <a:latin typeface="黑体" pitchFamily="49" charset="-122"/>
                <a:ea typeface="黑体" pitchFamily="49" charset="-122"/>
              </a:rPr>
              <a:t/>
            </a:r>
            <a:br>
              <a:rPr lang="en-US" altLang="zh-CN" sz="2800" dirty="0" smtClean="0">
                <a:latin typeface="黑体" pitchFamily="49" charset="-122"/>
                <a:ea typeface="黑体" pitchFamily="49" charset="-122"/>
              </a:rPr>
            </a:br>
            <a:endParaRPr kumimoji="0" lang="zh-CN" altLang="en-US" sz="28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iterate>
                                    <p:tmAbs val="0"/>
                                  </p:iterate>
                                  <p:childTnLst>
                                    <p:set>
                                      <p:cBhvr>
                                        <p:cTn id="11" dur="indefinite" fill="hold"/>
                                        <p:tgtEl>
                                          <p:spTgt spid="131"/>
                                        </p:tgtEl>
                                        <p:attrNameLst>
                                          <p:attrName>style.visibility</p:attrName>
                                        </p:attrNameLst>
                                      </p:cBhvr>
                                      <p:to>
                                        <p:strVal val="visible"/>
                                      </p:to>
                                    </p:set>
                                    <p:anim calcmode="lin" valueType="num">
                                      <p:cBhvr>
                                        <p:cTn id="12" dur="499" fill="hold"/>
                                        <p:tgtEl>
                                          <p:spTgt spid="131"/>
                                        </p:tgtEl>
                                        <p:attrNameLst>
                                          <p:attrName>ppt_x</p:attrName>
                                        </p:attrNameLst>
                                      </p:cBhvr>
                                      <p:tavLst>
                                        <p:tav tm="0">
                                          <p:val>
                                            <p:strVal val="0-#ppt_w/2"/>
                                          </p:val>
                                        </p:tav>
                                        <p:tav tm="100000">
                                          <p:val>
                                            <p:strVal val="#ppt_x"/>
                                          </p:val>
                                        </p:tav>
                                      </p:tavLst>
                                    </p:anim>
                                    <p:anim calcmode="lin" valueType="num">
                                      <p:cBhvr>
                                        <p:cTn id="13" dur="499" fill="hold"/>
                                        <p:tgtEl>
                                          <p:spTgt spid="131"/>
                                        </p:tgtEl>
                                        <p:attrNameLst>
                                          <p:attrName>ppt_y</p:attrName>
                                        </p:attrNameLst>
                                      </p:cBhvr>
                                      <p:tavLst>
                                        <p:tav tm="0">
                                          <p:val>
                                            <p:strVal val="#ppt_y"/>
                                          </p:val>
                                        </p:tav>
                                        <p:tav tm="100000">
                                          <p:val>
                                            <p:strVal val="#ppt_y"/>
                                          </p:val>
                                        </p:tav>
                                      </p:tavLst>
                                    </p:anim>
                                  </p:childTnLst>
                                </p:cTn>
                              </p:par>
                            </p:childTnLst>
                          </p:cTn>
                        </p:par>
                        <p:par>
                          <p:cTn id="14" fill="hold">
                            <p:stCondLst>
                              <p:cond delay="0"/>
                            </p:stCondLst>
                            <p:childTnLst>
                              <p:par>
                                <p:cTn id="15" presetID="2" presetClass="entr" presetSubtype="8" fill="hold" grpId="0" nodeType="afterEffect">
                                  <p:stCondLst>
                                    <p:cond delay="0"/>
                                  </p:stCondLst>
                                  <p:iterate>
                                    <p:tmAbs val="0"/>
                                  </p:iterate>
                                  <p:childTnLst>
                                    <p:set>
                                      <p:cBhvr>
                                        <p:cTn id="16" dur="indefinite" fill="hold"/>
                                        <p:tgtEl>
                                          <p:spTgt spid="132"/>
                                        </p:tgtEl>
                                        <p:attrNameLst>
                                          <p:attrName>style.visibility</p:attrName>
                                        </p:attrNameLst>
                                      </p:cBhvr>
                                      <p:to>
                                        <p:strVal val="visible"/>
                                      </p:to>
                                    </p:set>
                                    <p:anim calcmode="lin" valueType="num">
                                      <p:cBhvr>
                                        <p:cTn id="17" dur="499" fill="hold"/>
                                        <p:tgtEl>
                                          <p:spTgt spid="132"/>
                                        </p:tgtEl>
                                        <p:attrNameLst>
                                          <p:attrName>ppt_x</p:attrName>
                                        </p:attrNameLst>
                                      </p:cBhvr>
                                      <p:tavLst>
                                        <p:tav tm="0">
                                          <p:val>
                                            <p:strVal val="0-#ppt_w/2"/>
                                          </p:val>
                                        </p:tav>
                                        <p:tav tm="100000">
                                          <p:val>
                                            <p:strVal val="#ppt_x"/>
                                          </p:val>
                                        </p:tav>
                                      </p:tavLst>
                                    </p:anim>
                                    <p:anim calcmode="lin" valueType="num">
                                      <p:cBhvr>
                                        <p:cTn id="18" dur="499" fill="hold"/>
                                        <p:tgtEl>
                                          <p:spTgt spid="132"/>
                                        </p:tgtEl>
                                        <p:attrNameLst>
                                          <p:attrName>ppt_y</p:attrName>
                                        </p:attrNameLst>
                                      </p:cBhvr>
                                      <p:tavLst>
                                        <p:tav tm="0">
                                          <p:val>
                                            <p:strVal val="#ppt_y"/>
                                          </p:val>
                                        </p:tav>
                                        <p:tav tm="100000">
                                          <p:val>
                                            <p:strVal val="#ppt_y"/>
                                          </p:val>
                                        </p:tav>
                                      </p:tavLst>
                                    </p:anim>
                                  </p:childTnLst>
                                </p:cTn>
                              </p:par>
                            </p:childTnLst>
                          </p:cTn>
                        </p:par>
                        <p:par>
                          <p:cTn id="19" fill="hold">
                            <p:stCondLst>
                              <p:cond delay="0"/>
                            </p:stCondLst>
                            <p:childTnLst>
                              <p:par>
                                <p:cTn id="20" presetID="2" presetClass="entr" presetSubtype="8" fill="hold" grpId="0" nodeType="afterEffect">
                                  <p:stCondLst>
                                    <p:cond delay="0"/>
                                  </p:stCondLst>
                                  <p:iterate>
                                    <p:tmAbs val="0"/>
                                  </p:iterate>
                                  <p:childTnLst>
                                    <p:set>
                                      <p:cBhvr>
                                        <p:cTn id="21" dur="indefinite" fill="hold"/>
                                        <p:tgtEl>
                                          <p:spTgt spid="133"/>
                                        </p:tgtEl>
                                        <p:attrNameLst>
                                          <p:attrName>style.visibility</p:attrName>
                                        </p:attrNameLst>
                                      </p:cBhvr>
                                      <p:to>
                                        <p:strVal val="visible"/>
                                      </p:to>
                                    </p:set>
                                    <p:anim calcmode="lin" valueType="num">
                                      <p:cBhvr>
                                        <p:cTn id="22" dur="499" fill="hold"/>
                                        <p:tgtEl>
                                          <p:spTgt spid="133"/>
                                        </p:tgtEl>
                                        <p:attrNameLst>
                                          <p:attrName>ppt_x</p:attrName>
                                        </p:attrNameLst>
                                      </p:cBhvr>
                                      <p:tavLst>
                                        <p:tav tm="0">
                                          <p:val>
                                            <p:strVal val="0-#ppt_w/2"/>
                                          </p:val>
                                        </p:tav>
                                        <p:tav tm="100000">
                                          <p:val>
                                            <p:strVal val="#ppt_x"/>
                                          </p:val>
                                        </p:tav>
                                      </p:tavLst>
                                    </p:anim>
                                    <p:anim calcmode="lin" valueType="num">
                                      <p:cBhvr>
                                        <p:cTn id="23" dur="499" fill="hold"/>
                                        <p:tgtEl>
                                          <p:spTgt spid="133"/>
                                        </p:tgtEl>
                                        <p:attrNameLst>
                                          <p:attrName>ppt_y</p:attrName>
                                        </p:attrNameLst>
                                      </p:cBhvr>
                                      <p:tavLst>
                                        <p:tav tm="0">
                                          <p:val>
                                            <p:strVal val="#ppt_y"/>
                                          </p:val>
                                        </p:tav>
                                        <p:tav tm="100000">
                                          <p:val>
                                            <p:strVal val="#ppt_y"/>
                                          </p:val>
                                        </p:tav>
                                      </p:tavLst>
                                    </p:anim>
                                  </p:childTnLst>
                                </p:cTn>
                              </p:par>
                            </p:childTnLst>
                          </p:cTn>
                        </p:par>
                        <p:par>
                          <p:cTn id="24" fill="hold">
                            <p:stCondLst>
                              <p:cond delay="0"/>
                            </p:stCondLst>
                            <p:childTnLst>
                              <p:par>
                                <p:cTn id="25" presetID="2" presetClass="entr" presetSubtype="8" fill="hold" grpId="0" nodeType="afterEffect">
                                  <p:stCondLst>
                                    <p:cond delay="0"/>
                                  </p:stCondLst>
                                  <p:iterate>
                                    <p:tmAbs val="0"/>
                                  </p:iterate>
                                  <p:childTnLst>
                                    <p:set>
                                      <p:cBhvr>
                                        <p:cTn id="26" dur="indefinite" fill="hold"/>
                                        <p:tgtEl>
                                          <p:spTgt spid="134"/>
                                        </p:tgtEl>
                                        <p:attrNameLst>
                                          <p:attrName>style.visibility</p:attrName>
                                        </p:attrNameLst>
                                      </p:cBhvr>
                                      <p:to>
                                        <p:strVal val="visible"/>
                                      </p:to>
                                    </p:set>
                                    <p:anim calcmode="lin" valueType="num">
                                      <p:cBhvr>
                                        <p:cTn id="27" dur="499" fill="hold"/>
                                        <p:tgtEl>
                                          <p:spTgt spid="134"/>
                                        </p:tgtEl>
                                        <p:attrNameLst>
                                          <p:attrName>ppt_x</p:attrName>
                                        </p:attrNameLst>
                                      </p:cBhvr>
                                      <p:tavLst>
                                        <p:tav tm="0">
                                          <p:val>
                                            <p:strVal val="0-#ppt_w/2"/>
                                          </p:val>
                                        </p:tav>
                                        <p:tav tm="100000">
                                          <p:val>
                                            <p:strVal val="#ppt_x"/>
                                          </p:val>
                                        </p:tav>
                                      </p:tavLst>
                                    </p:anim>
                                    <p:anim calcmode="lin" valueType="num">
                                      <p:cBhvr>
                                        <p:cTn id="28" dur="499" fill="hold"/>
                                        <p:tgtEl>
                                          <p:spTgt spid="134"/>
                                        </p:tgtEl>
                                        <p:attrNameLst>
                                          <p:attrName>ppt_y</p:attrName>
                                        </p:attrNameLst>
                                      </p:cBhvr>
                                      <p:tavLst>
                                        <p:tav tm="0">
                                          <p:val>
                                            <p:strVal val="#ppt_y"/>
                                          </p:val>
                                        </p:tav>
                                        <p:tav tm="100000">
                                          <p:val>
                                            <p:strVal val="#ppt_y"/>
                                          </p:val>
                                        </p:tav>
                                      </p:tavLst>
                                    </p:anim>
                                  </p:childTnLst>
                                </p:cTn>
                              </p:par>
                            </p:childTnLst>
                          </p:cTn>
                        </p:par>
                        <p:par>
                          <p:cTn id="29" fill="hold">
                            <p:stCondLst>
                              <p:cond delay="0"/>
                            </p:stCondLst>
                            <p:childTnLst>
                              <p:par>
                                <p:cTn id="30" presetID="2" presetClass="entr" presetSubtype="1" fill="hold" grpId="0" nodeType="afterEffect">
                                  <p:stCondLst>
                                    <p:cond delay="0"/>
                                  </p:stCondLst>
                                  <p:iterate>
                                    <p:tmAbs val="0"/>
                                  </p:iterate>
                                  <p:childTnLst>
                                    <p:set>
                                      <p:cBhvr>
                                        <p:cTn id="31" dur="indefinite" fill="hold"/>
                                        <p:tgtEl>
                                          <p:spTgt spid="135"/>
                                        </p:tgtEl>
                                        <p:attrNameLst>
                                          <p:attrName>style.visibility</p:attrName>
                                        </p:attrNameLst>
                                      </p:cBhvr>
                                      <p:to>
                                        <p:strVal val="visible"/>
                                      </p:to>
                                    </p:set>
                                    <p:anim calcmode="lin" valueType="num">
                                      <p:cBhvr>
                                        <p:cTn id="32" dur="500" fill="hold"/>
                                        <p:tgtEl>
                                          <p:spTgt spid="135"/>
                                        </p:tgtEl>
                                        <p:attrNameLst>
                                          <p:attrName>ppt_x</p:attrName>
                                        </p:attrNameLst>
                                      </p:cBhvr>
                                      <p:tavLst>
                                        <p:tav tm="0">
                                          <p:val>
                                            <p:strVal val="#ppt_x"/>
                                          </p:val>
                                        </p:tav>
                                        <p:tav tm="100000">
                                          <p:val>
                                            <p:strVal val="#ppt_x"/>
                                          </p:val>
                                        </p:tav>
                                      </p:tavLst>
                                    </p:anim>
                                    <p:anim calcmode="lin" valueType="num">
                                      <p:cBhvr>
                                        <p:cTn id="33" dur="500" fill="hold"/>
                                        <p:tgtEl>
                                          <p:spTgt spid="135"/>
                                        </p:tgtEl>
                                        <p:attrNameLst>
                                          <p:attrName>ppt_y</p:attrName>
                                        </p:attrNameLst>
                                      </p:cBhvr>
                                      <p:tavLst>
                                        <p:tav tm="0">
                                          <p:val>
                                            <p:strVal val="0-#ppt_h/2"/>
                                          </p:val>
                                        </p:tav>
                                        <p:tav tm="100000">
                                          <p:val>
                                            <p:strVal val="#ppt_y"/>
                                          </p:val>
                                        </p:tav>
                                      </p:tavLst>
                                    </p:anim>
                                  </p:childTnLst>
                                </p:cTn>
                              </p:par>
                            </p:childTnLst>
                          </p:cTn>
                        </p:par>
                        <p:par>
                          <p:cTn id="34" fill="hold">
                            <p:stCondLst>
                              <p:cond delay="0"/>
                            </p:stCondLst>
                            <p:childTnLst>
                              <p:par>
                                <p:cTn id="35" presetID="2" presetClass="entr" presetSubtype="8" fill="hold" grpId="0" nodeType="afterEffect">
                                  <p:stCondLst>
                                    <p:cond delay="0"/>
                                  </p:stCondLst>
                                  <p:iterate>
                                    <p:tmAbs val="0"/>
                                  </p:iterate>
                                  <p:childTnLst>
                                    <p:set>
                                      <p:cBhvr>
                                        <p:cTn id="36" dur="indefinite" fill="hold"/>
                                        <p:tgtEl>
                                          <p:spTgt spid="139"/>
                                        </p:tgtEl>
                                        <p:attrNameLst>
                                          <p:attrName>style.visibility</p:attrName>
                                        </p:attrNameLst>
                                      </p:cBhvr>
                                      <p:to>
                                        <p:strVal val="visible"/>
                                      </p:to>
                                    </p:set>
                                    <p:anim calcmode="lin" valueType="num">
                                      <p:cBhvr>
                                        <p:cTn id="37" dur="499" fill="hold"/>
                                        <p:tgtEl>
                                          <p:spTgt spid="139"/>
                                        </p:tgtEl>
                                        <p:attrNameLst>
                                          <p:attrName>ppt_x</p:attrName>
                                        </p:attrNameLst>
                                      </p:cBhvr>
                                      <p:tavLst>
                                        <p:tav tm="0">
                                          <p:val>
                                            <p:strVal val="0-#ppt_w/2"/>
                                          </p:val>
                                        </p:tav>
                                        <p:tav tm="100000">
                                          <p:val>
                                            <p:strVal val="#ppt_x"/>
                                          </p:val>
                                        </p:tav>
                                      </p:tavLst>
                                    </p:anim>
                                    <p:anim calcmode="lin" valueType="num">
                                      <p:cBhvr>
                                        <p:cTn id="38" dur="499" fill="hold"/>
                                        <p:tgtEl>
                                          <p:spTgt spid="139"/>
                                        </p:tgtEl>
                                        <p:attrNameLst>
                                          <p:attrName>ppt_y</p:attrName>
                                        </p:attrNameLst>
                                      </p:cBhvr>
                                      <p:tavLst>
                                        <p:tav tm="0">
                                          <p:val>
                                            <p:strVal val="#ppt_y"/>
                                          </p:val>
                                        </p:tav>
                                        <p:tav tm="100000">
                                          <p:val>
                                            <p:strVal val="#ppt_y"/>
                                          </p:val>
                                        </p:tav>
                                      </p:tavLst>
                                    </p:anim>
                                  </p:childTnLst>
                                </p:cTn>
                              </p:par>
                            </p:childTnLst>
                          </p:cTn>
                        </p:par>
                        <p:par>
                          <p:cTn id="39" fill="hold">
                            <p:stCondLst>
                              <p:cond delay="0"/>
                            </p:stCondLst>
                            <p:childTnLst>
                              <p:par>
                                <p:cTn id="40" presetID="2" presetClass="entr" presetSubtype="8" fill="hold" grpId="0" nodeType="afterEffect">
                                  <p:stCondLst>
                                    <p:cond delay="0"/>
                                  </p:stCondLst>
                                  <p:iterate>
                                    <p:tmAbs val="0"/>
                                  </p:iterate>
                                  <p:childTnLst>
                                    <p:set>
                                      <p:cBhvr>
                                        <p:cTn id="41" dur="indefinite" fill="hold"/>
                                        <p:tgtEl>
                                          <p:spTgt spid="138"/>
                                        </p:tgtEl>
                                        <p:attrNameLst>
                                          <p:attrName>style.visibility</p:attrName>
                                        </p:attrNameLst>
                                      </p:cBhvr>
                                      <p:to>
                                        <p:strVal val="visible"/>
                                      </p:to>
                                    </p:set>
                                    <p:anim calcmode="lin" valueType="num">
                                      <p:cBhvr>
                                        <p:cTn id="42" dur="499" fill="hold"/>
                                        <p:tgtEl>
                                          <p:spTgt spid="138"/>
                                        </p:tgtEl>
                                        <p:attrNameLst>
                                          <p:attrName>ppt_x</p:attrName>
                                        </p:attrNameLst>
                                      </p:cBhvr>
                                      <p:tavLst>
                                        <p:tav tm="0">
                                          <p:val>
                                            <p:strVal val="0-#ppt_w/2"/>
                                          </p:val>
                                        </p:tav>
                                        <p:tav tm="100000">
                                          <p:val>
                                            <p:strVal val="#ppt_x"/>
                                          </p:val>
                                        </p:tav>
                                      </p:tavLst>
                                    </p:anim>
                                    <p:anim calcmode="lin" valueType="num">
                                      <p:cBhvr>
                                        <p:cTn id="43" dur="499" fill="hold"/>
                                        <p:tgtEl>
                                          <p:spTgt spid="138"/>
                                        </p:tgtEl>
                                        <p:attrNameLst>
                                          <p:attrName>ppt_y</p:attrName>
                                        </p:attrNameLst>
                                      </p:cBhvr>
                                      <p:tavLst>
                                        <p:tav tm="0">
                                          <p:val>
                                            <p:strVal val="#ppt_y"/>
                                          </p:val>
                                        </p:tav>
                                        <p:tav tm="100000">
                                          <p:val>
                                            <p:strVal val="#ppt_y"/>
                                          </p:val>
                                        </p:tav>
                                      </p:tavLst>
                                    </p:anim>
                                  </p:childTnLst>
                                </p:cTn>
                              </p:par>
                            </p:childTnLst>
                          </p:cTn>
                        </p:par>
                        <p:par>
                          <p:cTn id="44" fill="hold">
                            <p:stCondLst>
                              <p:cond delay="0"/>
                            </p:stCondLst>
                            <p:childTnLst>
                              <p:par>
                                <p:cTn id="45" presetID="2" presetClass="entr" presetSubtype="8" fill="hold" grpId="0" nodeType="afterEffect">
                                  <p:stCondLst>
                                    <p:cond delay="0"/>
                                  </p:stCondLst>
                                  <p:iterate>
                                    <p:tmAbs val="0"/>
                                  </p:iterate>
                                  <p:childTnLst>
                                    <p:set>
                                      <p:cBhvr>
                                        <p:cTn id="46" dur="indefinite" fill="hold"/>
                                        <p:tgtEl>
                                          <p:spTgt spid="141"/>
                                        </p:tgtEl>
                                        <p:attrNameLst>
                                          <p:attrName>style.visibility</p:attrName>
                                        </p:attrNameLst>
                                      </p:cBhvr>
                                      <p:to>
                                        <p:strVal val="visible"/>
                                      </p:to>
                                    </p:set>
                                    <p:anim calcmode="lin" valueType="num">
                                      <p:cBhvr>
                                        <p:cTn id="47" dur="1000" fill="hold"/>
                                        <p:tgtEl>
                                          <p:spTgt spid="141"/>
                                        </p:tgtEl>
                                        <p:attrNameLst>
                                          <p:attrName>ppt_x</p:attrName>
                                        </p:attrNameLst>
                                      </p:cBhvr>
                                      <p:tavLst>
                                        <p:tav tm="0">
                                          <p:val>
                                            <p:strVal val="0-#ppt_w/2"/>
                                          </p:val>
                                        </p:tav>
                                        <p:tav tm="100000">
                                          <p:val>
                                            <p:strVal val="#ppt_x"/>
                                          </p:val>
                                        </p:tav>
                                      </p:tavLst>
                                    </p:anim>
                                    <p:anim calcmode="lin" valueType="num">
                                      <p:cBhvr>
                                        <p:cTn id="48" dur="1000" fill="hold"/>
                                        <p:tgtEl>
                                          <p:spTgt spid="141"/>
                                        </p:tgtEl>
                                        <p:attrNameLst>
                                          <p:attrName>ppt_y</p:attrName>
                                        </p:attrNameLst>
                                      </p:cBhvr>
                                      <p:tavLst>
                                        <p:tav tm="0">
                                          <p:val>
                                            <p:strVal val="#ppt_y"/>
                                          </p:val>
                                        </p:tav>
                                        <p:tav tm="100000">
                                          <p:val>
                                            <p:strVal val="#ppt_y"/>
                                          </p:val>
                                        </p:tav>
                                      </p:tavLst>
                                    </p:anim>
                                  </p:childTnLst>
                                </p:cTn>
                              </p:par>
                            </p:childTnLst>
                          </p:cTn>
                        </p:par>
                        <p:par>
                          <p:cTn id="49" fill="hold">
                            <p:stCondLst>
                              <p:cond delay="0"/>
                            </p:stCondLst>
                            <p:childTnLst>
                              <p:par>
                                <p:cTn id="50" presetID="1" presetClass="entr" presetSubtype="0" fill="hold" grpId="0" nodeType="afterEffect">
                                  <p:stCondLst>
                                    <p:cond delay="0"/>
                                  </p:stCondLst>
                                  <p:iterate>
                                    <p:tmAbs val="0"/>
                                  </p:iterate>
                                  <p:childTnLst>
                                    <p:set>
                                      <p:cBhvr>
                                        <p:cTn id="51" dur="indefinite" fill="hold"/>
                                        <p:tgtEl>
                                          <p:spTgt spid="136"/>
                                        </p:tgtEl>
                                        <p:attrNameLst>
                                          <p:attrName>style.visibility</p:attrName>
                                        </p:attrNameLst>
                                      </p:cBhvr>
                                      <p:to>
                                        <p:strVal val="visible"/>
                                      </p:to>
                                    </p:set>
                                  </p:childTnLst>
                                </p:cTn>
                              </p:par>
                            </p:childTnLst>
                          </p:cTn>
                        </p:par>
                        <p:par>
                          <p:cTn id="52" fill="hold">
                            <p:stCondLst>
                              <p:cond delay="0"/>
                            </p:stCondLst>
                            <p:childTnLst>
                              <p:par>
                                <p:cTn id="53" presetID="23" presetClass="entr" presetSubtype="16" fill="hold" grpId="0" nodeType="afterEffect">
                                  <p:stCondLst>
                                    <p:cond delay="0"/>
                                  </p:stCondLst>
                                  <p:iterate>
                                    <p:tmAbs val="0"/>
                                  </p:iterate>
                                  <p:childTnLst>
                                    <p:set>
                                      <p:cBhvr>
                                        <p:cTn id="54" dur="indefinite" fill="hold"/>
                                        <p:tgtEl>
                                          <p:spTgt spid="137"/>
                                        </p:tgtEl>
                                        <p:attrNameLst>
                                          <p:attrName>style.visibility</p:attrName>
                                        </p:attrNameLst>
                                      </p:cBhvr>
                                      <p:to>
                                        <p:strVal val="visible"/>
                                      </p:to>
                                    </p:set>
                                    <p:anim calcmode="lin" valueType="num">
                                      <p:cBhvr>
                                        <p:cTn id="55" dur="750" fill="hold"/>
                                        <p:tgtEl>
                                          <p:spTgt spid="137"/>
                                        </p:tgtEl>
                                        <p:attrNameLst>
                                          <p:attrName>ppt_w</p:attrName>
                                        </p:attrNameLst>
                                      </p:cBhvr>
                                      <p:tavLst>
                                        <p:tav tm="0">
                                          <p:val>
                                            <p:fltVal val="0"/>
                                          </p:val>
                                        </p:tav>
                                        <p:tav tm="100000">
                                          <p:val>
                                            <p:strVal val="#ppt_w"/>
                                          </p:val>
                                        </p:tav>
                                      </p:tavLst>
                                    </p:anim>
                                    <p:anim calcmode="lin" valueType="num">
                                      <p:cBhvr>
                                        <p:cTn id="56" dur="750" fill="hold"/>
                                        <p:tgtEl>
                                          <p:spTgt spid="137"/>
                                        </p:tgtEl>
                                        <p:attrNameLst>
                                          <p:attrName>ppt_h</p:attrName>
                                        </p:attrNameLst>
                                      </p:cBhvr>
                                      <p:tavLst>
                                        <p:tav tm="0">
                                          <p:val>
                                            <p:fltVal val="0"/>
                                          </p:val>
                                        </p:tav>
                                        <p:tav tm="100000">
                                          <p:val>
                                            <p:strVal val="#ppt_h"/>
                                          </p:val>
                                        </p:tav>
                                      </p:tavLst>
                                    </p:anim>
                                  </p:childTnLst>
                                </p:cTn>
                              </p:par>
                            </p:childTnLst>
                          </p:cTn>
                        </p:par>
                        <p:par>
                          <p:cTn id="57" fill="hold">
                            <p:stCondLst>
                              <p:cond delay="0"/>
                            </p:stCondLst>
                            <p:childTnLst>
                              <p:par>
                                <p:cTn id="58" presetID="23" presetClass="entr" presetSubtype="16" fill="hold" grpId="0" nodeType="afterEffect">
                                  <p:stCondLst>
                                    <p:cond delay="0"/>
                                  </p:stCondLst>
                                  <p:iterate>
                                    <p:tmAbs val="0"/>
                                  </p:iterate>
                                  <p:childTnLst>
                                    <p:set>
                                      <p:cBhvr>
                                        <p:cTn id="59" dur="indefinite" fill="hold"/>
                                        <p:tgtEl>
                                          <p:spTgt spid="140"/>
                                        </p:tgtEl>
                                        <p:attrNameLst>
                                          <p:attrName>style.visibility</p:attrName>
                                        </p:attrNameLst>
                                      </p:cBhvr>
                                      <p:to>
                                        <p:strVal val="visible"/>
                                      </p:to>
                                    </p:set>
                                    <p:anim calcmode="lin" valueType="num">
                                      <p:cBhvr>
                                        <p:cTn id="60" dur="750" fill="hold"/>
                                        <p:tgtEl>
                                          <p:spTgt spid="140"/>
                                        </p:tgtEl>
                                        <p:attrNameLst>
                                          <p:attrName>ppt_w</p:attrName>
                                        </p:attrNameLst>
                                      </p:cBhvr>
                                      <p:tavLst>
                                        <p:tav tm="0">
                                          <p:val>
                                            <p:fltVal val="0"/>
                                          </p:val>
                                        </p:tav>
                                        <p:tav tm="100000">
                                          <p:val>
                                            <p:strVal val="#ppt_w"/>
                                          </p:val>
                                        </p:tav>
                                      </p:tavLst>
                                    </p:anim>
                                    <p:anim calcmode="lin" valueType="num">
                                      <p:cBhvr>
                                        <p:cTn id="61"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9" name="TextBox 18"/>
          <p:cNvSpPr txBox="1"/>
          <p:nvPr/>
        </p:nvSpPr>
        <p:spPr>
          <a:xfrm>
            <a:off x="715922" y="376206"/>
            <a:ext cx="7858180"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err="1" smtClean="0">
                <a:solidFill>
                  <a:schemeClr val="tx1"/>
                </a:solidFill>
              </a:rPr>
              <a:t>rds</a:t>
            </a:r>
            <a:r>
              <a:rPr lang="en-US" altLang="zh-CN" dirty="0" smtClean="0">
                <a:solidFill>
                  <a:schemeClr val="tx1"/>
                </a:solidFill>
              </a:rPr>
              <a:t>/</a:t>
            </a:r>
            <a:r>
              <a:rPr lang="en-US" altLang="zh-CN" dirty="0" err="1" smtClean="0">
                <a:solidFill>
                  <a:schemeClr val="tx1"/>
                </a:solidFill>
              </a:rPr>
              <a:t>drds</a:t>
            </a:r>
            <a:endParaRPr lang="zh-CN" altLang="en-US" dirty="0">
              <a:solidFill>
                <a:schemeClr val="tx1"/>
              </a:solidFill>
            </a:endParaRPr>
          </a:p>
        </p:txBody>
      </p:sp>
      <p:sp>
        <p:nvSpPr>
          <p:cNvPr id="17" name="TextBox 16"/>
          <p:cNvSpPr txBox="1"/>
          <p:nvPr/>
        </p:nvSpPr>
        <p:spPr>
          <a:xfrm>
            <a:off x="287294" y="1590652"/>
            <a:ext cx="11287204" cy="35496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sz="2800" dirty="0" smtClean="0">
                <a:latin typeface="黑体" pitchFamily="49" charset="-122"/>
                <a:ea typeface="黑体" pitchFamily="49" charset="-122"/>
              </a:rPr>
              <a:t>分布式关系型数据库服务</a:t>
            </a:r>
            <a:r>
              <a:rPr lang="en-US" altLang="zh-CN" sz="2800" dirty="0" smtClean="0">
                <a:latin typeface="黑体" pitchFamily="49" charset="-122"/>
                <a:ea typeface="黑体" pitchFamily="49" charset="-122"/>
              </a:rPr>
              <a:t>DRDS</a:t>
            </a:r>
            <a:br>
              <a:rPr lang="en-US" altLang="zh-CN" sz="2800" dirty="0" smtClean="0">
                <a:latin typeface="黑体" pitchFamily="49" charset="-122"/>
                <a:ea typeface="黑体" pitchFamily="49" charset="-122"/>
              </a:rPr>
            </a:br>
            <a:r>
              <a:rPr lang="zh-CN" altLang="en-US" sz="2800" dirty="0" smtClean="0">
                <a:latin typeface="黑体" pitchFamily="49" charset="-122"/>
                <a:ea typeface="黑体" pitchFamily="49" charset="-122"/>
              </a:rPr>
              <a:t>阿里分布式关系型数据库服务（</a:t>
            </a:r>
            <a:r>
              <a:rPr lang="en-US" altLang="zh-CN" sz="2800" dirty="0" smtClean="0">
                <a:latin typeface="黑体" pitchFamily="49" charset="-122"/>
                <a:ea typeface="黑体" pitchFamily="49" charset="-122"/>
              </a:rPr>
              <a:t>Distribute Relational Database Service</a:t>
            </a:r>
            <a:r>
              <a:rPr lang="zh-CN" altLang="en-US" sz="2800" dirty="0" smtClean="0">
                <a:latin typeface="黑体" pitchFamily="49" charset="-122"/>
                <a:ea typeface="黑体" pitchFamily="49" charset="-122"/>
              </a:rPr>
              <a:t>，简称</a:t>
            </a:r>
            <a:r>
              <a:rPr lang="en-US" altLang="zh-CN" sz="2800" dirty="0" smtClean="0">
                <a:latin typeface="黑体" pitchFamily="49" charset="-122"/>
                <a:ea typeface="黑体" pitchFamily="49" charset="-122"/>
              </a:rPr>
              <a:t>DRDS</a:t>
            </a:r>
            <a:r>
              <a:rPr lang="zh-CN" altLang="en-US" sz="2800" dirty="0" smtClean="0">
                <a:latin typeface="黑体" pitchFamily="49" charset="-122"/>
                <a:ea typeface="黑体" pitchFamily="49" charset="-122"/>
              </a:rPr>
              <a:t>）是一种水平拆分、可平滑扩缩容、读写分离的在线分布式数据库服务。前身为淘宝</a:t>
            </a:r>
            <a:r>
              <a:rPr lang="en-US" altLang="zh-CN" sz="2800" dirty="0" smtClean="0">
                <a:latin typeface="黑体" pitchFamily="49" charset="-122"/>
                <a:ea typeface="黑体" pitchFamily="49" charset="-122"/>
              </a:rPr>
              <a:t>TDDL</a:t>
            </a:r>
            <a:r>
              <a:rPr lang="zh-CN" altLang="en-US" sz="2800" dirty="0" smtClean="0">
                <a:latin typeface="黑体" pitchFamily="49" charset="-122"/>
                <a:ea typeface="黑体" pitchFamily="49" charset="-122"/>
              </a:rPr>
              <a:t>，是近千个应用首选组件，已稳定服务了七年以上。</a:t>
            </a:r>
            <a:r>
              <a:rPr lang="en-US" altLang="zh-CN" sz="2800" dirty="0" smtClean="0">
                <a:latin typeface="黑体" pitchFamily="49" charset="-122"/>
                <a:ea typeface="黑体" pitchFamily="49" charset="-122"/>
              </a:rPr>
              <a:t/>
            </a:r>
            <a:br>
              <a:rPr lang="en-US" altLang="zh-CN" sz="2800" dirty="0" smtClean="0">
                <a:latin typeface="黑体" pitchFamily="49" charset="-122"/>
                <a:ea typeface="黑体" pitchFamily="49" charset="-122"/>
              </a:rPr>
            </a:br>
            <a:r>
              <a:rPr lang="en-US" altLang="zh-CN" sz="2800" dirty="0" smtClean="0">
                <a:latin typeface="黑体" pitchFamily="49" charset="-122"/>
                <a:ea typeface="黑体" pitchFamily="49" charset="-122"/>
              </a:rPr>
              <a:t/>
            </a:r>
            <a:br>
              <a:rPr lang="en-US" altLang="zh-CN" sz="2800" dirty="0" smtClean="0">
                <a:latin typeface="黑体" pitchFamily="49" charset="-122"/>
                <a:ea typeface="黑体" pitchFamily="49" charset="-122"/>
              </a:rPr>
            </a:br>
            <a:r>
              <a:rPr lang="en-US" altLang="zh-CN" sz="2800" dirty="0" smtClean="0">
                <a:latin typeface="黑体" pitchFamily="49" charset="-122"/>
                <a:ea typeface="黑体" pitchFamily="49" charset="-122"/>
              </a:rPr>
              <a:t/>
            </a:r>
            <a:br>
              <a:rPr lang="en-US" altLang="zh-CN" sz="2800" dirty="0" smtClean="0">
                <a:latin typeface="黑体" pitchFamily="49" charset="-122"/>
                <a:ea typeface="黑体" pitchFamily="49" charset="-122"/>
              </a:rPr>
            </a:br>
            <a:endParaRPr kumimoji="0" lang="zh-CN" altLang="en-US" sz="28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iterate>
                                    <p:tmAbs val="0"/>
                                  </p:iterate>
                                  <p:childTnLst>
                                    <p:set>
                                      <p:cBhvr>
                                        <p:cTn id="11" dur="indefinite" fill="hold"/>
                                        <p:tgtEl>
                                          <p:spTgt spid="131"/>
                                        </p:tgtEl>
                                        <p:attrNameLst>
                                          <p:attrName>style.visibility</p:attrName>
                                        </p:attrNameLst>
                                      </p:cBhvr>
                                      <p:to>
                                        <p:strVal val="visible"/>
                                      </p:to>
                                    </p:set>
                                    <p:anim calcmode="lin" valueType="num">
                                      <p:cBhvr>
                                        <p:cTn id="12" dur="499" fill="hold"/>
                                        <p:tgtEl>
                                          <p:spTgt spid="131"/>
                                        </p:tgtEl>
                                        <p:attrNameLst>
                                          <p:attrName>ppt_x</p:attrName>
                                        </p:attrNameLst>
                                      </p:cBhvr>
                                      <p:tavLst>
                                        <p:tav tm="0">
                                          <p:val>
                                            <p:strVal val="0-#ppt_w/2"/>
                                          </p:val>
                                        </p:tav>
                                        <p:tav tm="100000">
                                          <p:val>
                                            <p:strVal val="#ppt_x"/>
                                          </p:val>
                                        </p:tav>
                                      </p:tavLst>
                                    </p:anim>
                                    <p:anim calcmode="lin" valueType="num">
                                      <p:cBhvr>
                                        <p:cTn id="13" dur="499" fill="hold"/>
                                        <p:tgtEl>
                                          <p:spTgt spid="131"/>
                                        </p:tgtEl>
                                        <p:attrNameLst>
                                          <p:attrName>ppt_y</p:attrName>
                                        </p:attrNameLst>
                                      </p:cBhvr>
                                      <p:tavLst>
                                        <p:tav tm="0">
                                          <p:val>
                                            <p:strVal val="#ppt_y"/>
                                          </p:val>
                                        </p:tav>
                                        <p:tav tm="100000">
                                          <p:val>
                                            <p:strVal val="#ppt_y"/>
                                          </p:val>
                                        </p:tav>
                                      </p:tavLst>
                                    </p:anim>
                                  </p:childTnLst>
                                </p:cTn>
                              </p:par>
                            </p:childTnLst>
                          </p:cTn>
                        </p:par>
                        <p:par>
                          <p:cTn id="14" fill="hold">
                            <p:stCondLst>
                              <p:cond delay="0"/>
                            </p:stCondLst>
                            <p:childTnLst>
                              <p:par>
                                <p:cTn id="15" presetID="2" presetClass="entr" presetSubtype="8" fill="hold" grpId="0" nodeType="afterEffect">
                                  <p:stCondLst>
                                    <p:cond delay="0"/>
                                  </p:stCondLst>
                                  <p:iterate>
                                    <p:tmAbs val="0"/>
                                  </p:iterate>
                                  <p:childTnLst>
                                    <p:set>
                                      <p:cBhvr>
                                        <p:cTn id="16" dur="indefinite" fill="hold"/>
                                        <p:tgtEl>
                                          <p:spTgt spid="132"/>
                                        </p:tgtEl>
                                        <p:attrNameLst>
                                          <p:attrName>style.visibility</p:attrName>
                                        </p:attrNameLst>
                                      </p:cBhvr>
                                      <p:to>
                                        <p:strVal val="visible"/>
                                      </p:to>
                                    </p:set>
                                    <p:anim calcmode="lin" valueType="num">
                                      <p:cBhvr>
                                        <p:cTn id="17" dur="499" fill="hold"/>
                                        <p:tgtEl>
                                          <p:spTgt spid="132"/>
                                        </p:tgtEl>
                                        <p:attrNameLst>
                                          <p:attrName>ppt_x</p:attrName>
                                        </p:attrNameLst>
                                      </p:cBhvr>
                                      <p:tavLst>
                                        <p:tav tm="0">
                                          <p:val>
                                            <p:strVal val="0-#ppt_w/2"/>
                                          </p:val>
                                        </p:tav>
                                        <p:tav tm="100000">
                                          <p:val>
                                            <p:strVal val="#ppt_x"/>
                                          </p:val>
                                        </p:tav>
                                      </p:tavLst>
                                    </p:anim>
                                    <p:anim calcmode="lin" valueType="num">
                                      <p:cBhvr>
                                        <p:cTn id="18" dur="499" fill="hold"/>
                                        <p:tgtEl>
                                          <p:spTgt spid="132"/>
                                        </p:tgtEl>
                                        <p:attrNameLst>
                                          <p:attrName>ppt_y</p:attrName>
                                        </p:attrNameLst>
                                      </p:cBhvr>
                                      <p:tavLst>
                                        <p:tav tm="0">
                                          <p:val>
                                            <p:strVal val="#ppt_y"/>
                                          </p:val>
                                        </p:tav>
                                        <p:tav tm="100000">
                                          <p:val>
                                            <p:strVal val="#ppt_y"/>
                                          </p:val>
                                        </p:tav>
                                      </p:tavLst>
                                    </p:anim>
                                  </p:childTnLst>
                                </p:cTn>
                              </p:par>
                            </p:childTnLst>
                          </p:cTn>
                        </p:par>
                        <p:par>
                          <p:cTn id="19" fill="hold">
                            <p:stCondLst>
                              <p:cond delay="0"/>
                            </p:stCondLst>
                            <p:childTnLst>
                              <p:par>
                                <p:cTn id="20" presetID="2" presetClass="entr" presetSubtype="8" fill="hold" grpId="0" nodeType="afterEffect">
                                  <p:stCondLst>
                                    <p:cond delay="0"/>
                                  </p:stCondLst>
                                  <p:iterate>
                                    <p:tmAbs val="0"/>
                                  </p:iterate>
                                  <p:childTnLst>
                                    <p:set>
                                      <p:cBhvr>
                                        <p:cTn id="21" dur="indefinite" fill="hold"/>
                                        <p:tgtEl>
                                          <p:spTgt spid="133"/>
                                        </p:tgtEl>
                                        <p:attrNameLst>
                                          <p:attrName>style.visibility</p:attrName>
                                        </p:attrNameLst>
                                      </p:cBhvr>
                                      <p:to>
                                        <p:strVal val="visible"/>
                                      </p:to>
                                    </p:set>
                                    <p:anim calcmode="lin" valueType="num">
                                      <p:cBhvr>
                                        <p:cTn id="22" dur="499" fill="hold"/>
                                        <p:tgtEl>
                                          <p:spTgt spid="133"/>
                                        </p:tgtEl>
                                        <p:attrNameLst>
                                          <p:attrName>ppt_x</p:attrName>
                                        </p:attrNameLst>
                                      </p:cBhvr>
                                      <p:tavLst>
                                        <p:tav tm="0">
                                          <p:val>
                                            <p:strVal val="0-#ppt_w/2"/>
                                          </p:val>
                                        </p:tav>
                                        <p:tav tm="100000">
                                          <p:val>
                                            <p:strVal val="#ppt_x"/>
                                          </p:val>
                                        </p:tav>
                                      </p:tavLst>
                                    </p:anim>
                                    <p:anim calcmode="lin" valueType="num">
                                      <p:cBhvr>
                                        <p:cTn id="23" dur="499" fill="hold"/>
                                        <p:tgtEl>
                                          <p:spTgt spid="133"/>
                                        </p:tgtEl>
                                        <p:attrNameLst>
                                          <p:attrName>ppt_y</p:attrName>
                                        </p:attrNameLst>
                                      </p:cBhvr>
                                      <p:tavLst>
                                        <p:tav tm="0">
                                          <p:val>
                                            <p:strVal val="#ppt_y"/>
                                          </p:val>
                                        </p:tav>
                                        <p:tav tm="100000">
                                          <p:val>
                                            <p:strVal val="#ppt_y"/>
                                          </p:val>
                                        </p:tav>
                                      </p:tavLst>
                                    </p:anim>
                                  </p:childTnLst>
                                </p:cTn>
                              </p:par>
                            </p:childTnLst>
                          </p:cTn>
                        </p:par>
                        <p:par>
                          <p:cTn id="24" fill="hold">
                            <p:stCondLst>
                              <p:cond delay="0"/>
                            </p:stCondLst>
                            <p:childTnLst>
                              <p:par>
                                <p:cTn id="25" presetID="2" presetClass="entr" presetSubtype="8" fill="hold" grpId="0" nodeType="afterEffect">
                                  <p:stCondLst>
                                    <p:cond delay="0"/>
                                  </p:stCondLst>
                                  <p:iterate>
                                    <p:tmAbs val="0"/>
                                  </p:iterate>
                                  <p:childTnLst>
                                    <p:set>
                                      <p:cBhvr>
                                        <p:cTn id="26" dur="indefinite" fill="hold"/>
                                        <p:tgtEl>
                                          <p:spTgt spid="134"/>
                                        </p:tgtEl>
                                        <p:attrNameLst>
                                          <p:attrName>style.visibility</p:attrName>
                                        </p:attrNameLst>
                                      </p:cBhvr>
                                      <p:to>
                                        <p:strVal val="visible"/>
                                      </p:to>
                                    </p:set>
                                    <p:anim calcmode="lin" valueType="num">
                                      <p:cBhvr>
                                        <p:cTn id="27" dur="499" fill="hold"/>
                                        <p:tgtEl>
                                          <p:spTgt spid="134"/>
                                        </p:tgtEl>
                                        <p:attrNameLst>
                                          <p:attrName>ppt_x</p:attrName>
                                        </p:attrNameLst>
                                      </p:cBhvr>
                                      <p:tavLst>
                                        <p:tav tm="0">
                                          <p:val>
                                            <p:strVal val="0-#ppt_w/2"/>
                                          </p:val>
                                        </p:tav>
                                        <p:tav tm="100000">
                                          <p:val>
                                            <p:strVal val="#ppt_x"/>
                                          </p:val>
                                        </p:tav>
                                      </p:tavLst>
                                    </p:anim>
                                    <p:anim calcmode="lin" valueType="num">
                                      <p:cBhvr>
                                        <p:cTn id="28" dur="499" fill="hold"/>
                                        <p:tgtEl>
                                          <p:spTgt spid="134"/>
                                        </p:tgtEl>
                                        <p:attrNameLst>
                                          <p:attrName>ppt_y</p:attrName>
                                        </p:attrNameLst>
                                      </p:cBhvr>
                                      <p:tavLst>
                                        <p:tav tm="0">
                                          <p:val>
                                            <p:strVal val="#ppt_y"/>
                                          </p:val>
                                        </p:tav>
                                        <p:tav tm="100000">
                                          <p:val>
                                            <p:strVal val="#ppt_y"/>
                                          </p:val>
                                        </p:tav>
                                      </p:tavLst>
                                    </p:anim>
                                  </p:childTnLst>
                                </p:cTn>
                              </p:par>
                            </p:childTnLst>
                          </p:cTn>
                        </p:par>
                        <p:par>
                          <p:cTn id="29" fill="hold">
                            <p:stCondLst>
                              <p:cond delay="0"/>
                            </p:stCondLst>
                            <p:childTnLst>
                              <p:par>
                                <p:cTn id="30" presetID="2" presetClass="entr" presetSubtype="1" fill="hold" grpId="0" nodeType="afterEffect">
                                  <p:stCondLst>
                                    <p:cond delay="0"/>
                                  </p:stCondLst>
                                  <p:iterate>
                                    <p:tmAbs val="0"/>
                                  </p:iterate>
                                  <p:childTnLst>
                                    <p:set>
                                      <p:cBhvr>
                                        <p:cTn id="31" dur="indefinite" fill="hold"/>
                                        <p:tgtEl>
                                          <p:spTgt spid="135"/>
                                        </p:tgtEl>
                                        <p:attrNameLst>
                                          <p:attrName>style.visibility</p:attrName>
                                        </p:attrNameLst>
                                      </p:cBhvr>
                                      <p:to>
                                        <p:strVal val="visible"/>
                                      </p:to>
                                    </p:set>
                                    <p:anim calcmode="lin" valueType="num">
                                      <p:cBhvr>
                                        <p:cTn id="32" dur="500" fill="hold"/>
                                        <p:tgtEl>
                                          <p:spTgt spid="135"/>
                                        </p:tgtEl>
                                        <p:attrNameLst>
                                          <p:attrName>ppt_x</p:attrName>
                                        </p:attrNameLst>
                                      </p:cBhvr>
                                      <p:tavLst>
                                        <p:tav tm="0">
                                          <p:val>
                                            <p:strVal val="#ppt_x"/>
                                          </p:val>
                                        </p:tav>
                                        <p:tav tm="100000">
                                          <p:val>
                                            <p:strVal val="#ppt_x"/>
                                          </p:val>
                                        </p:tav>
                                      </p:tavLst>
                                    </p:anim>
                                    <p:anim calcmode="lin" valueType="num">
                                      <p:cBhvr>
                                        <p:cTn id="33" dur="500" fill="hold"/>
                                        <p:tgtEl>
                                          <p:spTgt spid="135"/>
                                        </p:tgtEl>
                                        <p:attrNameLst>
                                          <p:attrName>ppt_y</p:attrName>
                                        </p:attrNameLst>
                                      </p:cBhvr>
                                      <p:tavLst>
                                        <p:tav tm="0">
                                          <p:val>
                                            <p:strVal val="0-#ppt_h/2"/>
                                          </p:val>
                                        </p:tav>
                                        <p:tav tm="100000">
                                          <p:val>
                                            <p:strVal val="#ppt_y"/>
                                          </p:val>
                                        </p:tav>
                                      </p:tavLst>
                                    </p:anim>
                                  </p:childTnLst>
                                </p:cTn>
                              </p:par>
                            </p:childTnLst>
                          </p:cTn>
                        </p:par>
                        <p:par>
                          <p:cTn id="34" fill="hold">
                            <p:stCondLst>
                              <p:cond delay="0"/>
                            </p:stCondLst>
                            <p:childTnLst>
                              <p:par>
                                <p:cTn id="35" presetID="2" presetClass="entr" presetSubtype="8" fill="hold" grpId="0" nodeType="afterEffect">
                                  <p:stCondLst>
                                    <p:cond delay="0"/>
                                  </p:stCondLst>
                                  <p:iterate>
                                    <p:tmAbs val="0"/>
                                  </p:iterate>
                                  <p:childTnLst>
                                    <p:set>
                                      <p:cBhvr>
                                        <p:cTn id="36" dur="indefinite" fill="hold"/>
                                        <p:tgtEl>
                                          <p:spTgt spid="139"/>
                                        </p:tgtEl>
                                        <p:attrNameLst>
                                          <p:attrName>style.visibility</p:attrName>
                                        </p:attrNameLst>
                                      </p:cBhvr>
                                      <p:to>
                                        <p:strVal val="visible"/>
                                      </p:to>
                                    </p:set>
                                    <p:anim calcmode="lin" valueType="num">
                                      <p:cBhvr>
                                        <p:cTn id="37" dur="499" fill="hold"/>
                                        <p:tgtEl>
                                          <p:spTgt spid="139"/>
                                        </p:tgtEl>
                                        <p:attrNameLst>
                                          <p:attrName>ppt_x</p:attrName>
                                        </p:attrNameLst>
                                      </p:cBhvr>
                                      <p:tavLst>
                                        <p:tav tm="0">
                                          <p:val>
                                            <p:strVal val="0-#ppt_w/2"/>
                                          </p:val>
                                        </p:tav>
                                        <p:tav tm="100000">
                                          <p:val>
                                            <p:strVal val="#ppt_x"/>
                                          </p:val>
                                        </p:tav>
                                      </p:tavLst>
                                    </p:anim>
                                    <p:anim calcmode="lin" valueType="num">
                                      <p:cBhvr>
                                        <p:cTn id="38" dur="499" fill="hold"/>
                                        <p:tgtEl>
                                          <p:spTgt spid="139"/>
                                        </p:tgtEl>
                                        <p:attrNameLst>
                                          <p:attrName>ppt_y</p:attrName>
                                        </p:attrNameLst>
                                      </p:cBhvr>
                                      <p:tavLst>
                                        <p:tav tm="0">
                                          <p:val>
                                            <p:strVal val="#ppt_y"/>
                                          </p:val>
                                        </p:tav>
                                        <p:tav tm="100000">
                                          <p:val>
                                            <p:strVal val="#ppt_y"/>
                                          </p:val>
                                        </p:tav>
                                      </p:tavLst>
                                    </p:anim>
                                  </p:childTnLst>
                                </p:cTn>
                              </p:par>
                            </p:childTnLst>
                          </p:cTn>
                        </p:par>
                        <p:par>
                          <p:cTn id="39" fill="hold">
                            <p:stCondLst>
                              <p:cond delay="0"/>
                            </p:stCondLst>
                            <p:childTnLst>
                              <p:par>
                                <p:cTn id="40" presetID="2" presetClass="entr" presetSubtype="8" fill="hold" grpId="0" nodeType="afterEffect">
                                  <p:stCondLst>
                                    <p:cond delay="0"/>
                                  </p:stCondLst>
                                  <p:iterate>
                                    <p:tmAbs val="0"/>
                                  </p:iterate>
                                  <p:childTnLst>
                                    <p:set>
                                      <p:cBhvr>
                                        <p:cTn id="41" dur="indefinite" fill="hold"/>
                                        <p:tgtEl>
                                          <p:spTgt spid="138"/>
                                        </p:tgtEl>
                                        <p:attrNameLst>
                                          <p:attrName>style.visibility</p:attrName>
                                        </p:attrNameLst>
                                      </p:cBhvr>
                                      <p:to>
                                        <p:strVal val="visible"/>
                                      </p:to>
                                    </p:set>
                                    <p:anim calcmode="lin" valueType="num">
                                      <p:cBhvr>
                                        <p:cTn id="42" dur="499" fill="hold"/>
                                        <p:tgtEl>
                                          <p:spTgt spid="138"/>
                                        </p:tgtEl>
                                        <p:attrNameLst>
                                          <p:attrName>ppt_x</p:attrName>
                                        </p:attrNameLst>
                                      </p:cBhvr>
                                      <p:tavLst>
                                        <p:tav tm="0">
                                          <p:val>
                                            <p:strVal val="0-#ppt_w/2"/>
                                          </p:val>
                                        </p:tav>
                                        <p:tav tm="100000">
                                          <p:val>
                                            <p:strVal val="#ppt_x"/>
                                          </p:val>
                                        </p:tav>
                                      </p:tavLst>
                                    </p:anim>
                                    <p:anim calcmode="lin" valueType="num">
                                      <p:cBhvr>
                                        <p:cTn id="43" dur="499" fill="hold"/>
                                        <p:tgtEl>
                                          <p:spTgt spid="138"/>
                                        </p:tgtEl>
                                        <p:attrNameLst>
                                          <p:attrName>ppt_y</p:attrName>
                                        </p:attrNameLst>
                                      </p:cBhvr>
                                      <p:tavLst>
                                        <p:tav tm="0">
                                          <p:val>
                                            <p:strVal val="#ppt_y"/>
                                          </p:val>
                                        </p:tav>
                                        <p:tav tm="100000">
                                          <p:val>
                                            <p:strVal val="#ppt_y"/>
                                          </p:val>
                                        </p:tav>
                                      </p:tavLst>
                                    </p:anim>
                                  </p:childTnLst>
                                </p:cTn>
                              </p:par>
                            </p:childTnLst>
                          </p:cTn>
                        </p:par>
                        <p:par>
                          <p:cTn id="44" fill="hold">
                            <p:stCondLst>
                              <p:cond delay="0"/>
                            </p:stCondLst>
                            <p:childTnLst>
                              <p:par>
                                <p:cTn id="45" presetID="2" presetClass="entr" presetSubtype="8" fill="hold" grpId="0" nodeType="afterEffect">
                                  <p:stCondLst>
                                    <p:cond delay="0"/>
                                  </p:stCondLst>
                                  <p:iterate>
                                    <p:tmAbs val="0"/>
                                  </p:iterate>
                                  <p:childTnLst>
                                    <p:set>
                                      <p:cBhvr>
                                        <p:cTn id="46" dur="indefinite" fill="hold"/>
                                        <p:tgtEl>
                                          <p:spTgt spid="141"/>
                                        </p:tgtEl>
                                        <p:attrNameLst>
                                          <p:attrName>style.visibility</p:attrName>
                                        </p:attrNameLst>
                                      </p:cBhvr>
                                      <p:to>
                                        <p:strVal val="visible"/>
                                      </p:to>
                                    </p:set>
                                    <p:anim calcmode="lin" valueType="num">
                                      <p:cBhvr>
                                        <p:cTn id="47" dur="1000" fill="hold"/>
                                        <p:tgtEl>
                                          <p:spTgt spid="141"/>
                                        </p:tgtEl>
                                        <p:attrNameLst>
                                          <p:attrName>ppt_x</p:attrName>
                                        </p:attrNameLst>
                                      </p:cBhvr>
                                      <p:tavLst>
                                        <p:tav tm="0">
                                          <p:val>
                                            <p:strVal val="0-#ppt_w/2"/>
                                          </p:val>
                                        </p:tav>
                                        <p:tav tm="100000">
                                          <p:val>
                                            <p:strVal val="#ppt_x"/>
                                          </p:val>
                                        </p:tav>
                                      </p:tavLst>
                                    </p:anim>
                                    <p:anim calcmode="lin" valueType="num">
                                      <p:cBhvr>
                                        <p:cTn id="48" dur="1000" fill="hold"/>
                                        <p:tgtEl>
                                          <p:spTgt spid="141"/>
                                        </p:tgtEl>
                                        <p:attrNameLst>
                                          <p:attrName>ppt_y</p:attrName>
                                        </p:attrNameLst>
                                      </p:cBhvr>
                                      <p:tavLst>
                                        <p:tav tm="0">
                                          <p:val>
                                            <p:strVal val="#ppt_y"/>
                                          </p:val>
                                        </p:tav>
                                        <p:tav tm="100000">
                                          <p:val>
                                            <p:strVal val="#ppt_y"/>
                                          </p:val>
                                        </p:tav>
                                      </p:tavLst>
                                    </p:anim>
                                  </p:childTnLst>
                                </p:cTn>
                              </p:par>
                            </p:childTnLst>
                          </p:cTn>
                        </p:par>
                        <p:par>
                          <p:cTn id="49" fill="hold">
                            <p:stCondLst>
                              <p:cond delay="0"/>
                            </p:stCondLst>
                            <p:childTnLst>
                              <p:par>
                                <p:cTn id="50" presetID="1" presetClass="entr" presetSubtype="0" fill="hold" grpId="0" nodeType="afterEffect">
                                  <p:stCondLst>
                                    <p:cond delay="0"/>
                                  </p:stCondLst>
                                  <p:iterate>
                                    <p:tmAbs val="0"/>
                                  </p:iterate>
                                  <p:childTnLst>
                                    <p:set>
                                      <p:cBhvr>
                                        <p:cTn id="51" dur="indefinite" fill="hold"/>
                                        <p:tgtEl>
                                          <p:spTgt spid="136"/>
                                        </p:tgtEl>
                                        <p:attrNameLst>
                                          <p:attrName>style.visibility</p:attrName>
                                        </p:attrNameLst>
                                      </p:cBhvr>
                                      <p:to>
                                        <p:strVal val="visible"/>
                                      </p:to>
                                    </p:set>
                                  </p:childTnLst>
                                </p:cTn>
                              </p:par>
                            </p:childTnLst>
                          </p:cTn>
                        </p:par>
                        <p:par>
                          <p:cTn id="52" fill="hold">
                            <p:stCondLst>
                              <p:cond delay="0"/>
                            </p:stCondLst>
                            <p:childTnLst>
                              <p:par>
                                <p:cTn id="53" presetID="23" presetClass="entr" presetSubtype="16" fill="hold" grpId="0" nodeType="afterEffect">
                                  <p:stCondLst>
                                    <p:cond delay="0"/>
                                  </p:stCondLst>
                                  <p:iterate>
                                    <p:tmAbs val="0"/>
                                  </p:iterate>
                                  <p:childTnLst>
                                    <p:set>
                                      <p:cBhvr>
                                        <p:cTn id="54" dur="indefinite" fill="hold"/>
                                        <p:tgtEl>
                                          <p:spTgt spid="137"/>
                                        </p:tgtEl>
                                        <p:attrNameLst>
                                          <p:attrName>style.visibility</p:attrName>
                                        </p:attrNameLst>
                                      </p:cBhvr>
                                      <p:to>
                                        <p:strVal val="visible"/>
                                      </p:to>
                                    </p:set>
                                    <p:anim calcmode="lin" valueType="num">
                                      <p:cBhvr>
                                        <p:cTn id="55" dur="750" fill="hold"/>
                                        <p:tgtEl>
                                          <p:spTgt spid="137"/>
                                        </p:tgtEl>
                                        <p:attrNameLst>
                                          <p:attrName>ppt_w</p:attrName>
                                        </p:attrNameLst>
                                      </p:cBhvr>
                                      <p:tavLst>
                                        <p:tav tm="0">
                                          <p:val>
                                            <p:fltVal val="0"/>
                                          </p:val>
                                        </p:tav>
                                        <p:tav tm="100000">
                                          <p:val>
                                            <p:strVal val="#ppt_w"/>
                                          </p:val>
                                        </p:tav>
                                      </p:tavLst>
                                    </p:anim>
                                    <p:anim calcmode="lin" valueType="num">
                                      <p:cBhvr>
                                        <p:cTn id="56" dur="750" fill="hold"/>
                                        <p:tgtEl>
                                          <p:spTgt spid="137"/>
                                        </p:tgtEl>
                                        <p:attrNameLst>
                                          <p:attrName>ppt_h</p:attrName>
                                        </p:attrNameLst>
                                      </p:cBhvr>
                                      <p:tavLst>
                                        <p:tav tm="0">
                                          <p:val>
                                            <p:fltVal val="0"/>
                                          </p:val>
                                        </p:tav>
                                        <p:tav tm="100000">
                                          <p:val>
                                            <p:strVal val="#ppt_h"/>
                                          </p:val>
                                        </p:tav>
                                      </p:tavLst>
                                    </p:anim>
                                  </p:childTnLst>
                                </p:cTn>
                              </p:par>
                            </p:childTnLst>
                          </p:cTn>
                        </p:par>
                        <p:par>
                          <p:cTn id="57" fill="hold">
                            <p:stCondLst>
                              <p:cond delay="0"/>
                            </p:stCondLst>
                            <p:childTnLst>
                              <p:par>
                                <p:cTn id="58" presetID="23" presetClass="entr" presetSubtype="16" fill="hold" grpId="0" nodeType="afterEffect">
                                  <p:stCondLst>
                                    <p:cond delay="0"/>
                                  </p:stCondLst>
                                  <p:iterate>
                                    <p:tmAbs val="0"/>
                                  </p:iterate>
                                  <p:childTnLst>
                                    <p:set>
                                      <p:cBhvr>
                                        <p:cTn id="59" dur="indefinite" fill="hold"/>
                                        <p:tgtEl>
                                          <p:spTgt spid="140"/>
                                        </p:tgtEl>
                                        <p:attrNameLst>
                                          <p:attrName>style.visibility</p:attrName>
                                        </p:attrNameLst>
                                      </p:cBhvr>
                                      <p:to>
                                        <p:strVal val="visible"/>
                                      </p:to>
                                    </p:set>
                                    <p:anim calcmode="lin" valueType="num">
                                      <p:cBhvr>
                                        <p:cTn id="60" dur="750" fill="hold"/>
                                        <p:tgtEl>
                                          <p:spTgt spid="140"/>
                                        </p:tgtEl>
                                        <p:attrNameLst>
                                          <p:attrName>ppt_w</p:attrName>
                                        </p:attrNameLst>
                                      </p:cBhvr>
                                      <p:tavLst>
                                        <p:tav tm="0">
                                          <p:val>
                                            <p:fltVal val="0"/>
                                          </p:val>
                                        </p:tav>
                                        <p:tav tm="100000">
                                          <p:val>
                                            <p:strVal val="#ppt_w"/>
                                          </p:val>
                                        </p:tav>
                                      </p:tavLst>
                                    </p:anim>
                                    <p:anim calcmode="lin" valueType="num">
                                      <p:cBhvr>
                                        <p:cTn id="61"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9" name="TextBox 18"/>
          <p:cNvSpPr txBox="1"/>
          <p:nvPr/>
        </p:nvSpPr>
        <p:spPr>
          <a:xfrm>
            <a:off x="715922" y="376206"/>
            <a:ext cx="7858180"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err="1" smtClean="0">
                <a:solidFill>
                  <a:schemeClr val="tx1"/>
                </a:solidFill>
              </a:rPr>
              <a:t>Mycat</a:t>
            </a:r>
            <a:endParaRPr lang="zh-CN" altLang="en-US" dirty="0">
              <a:solidFill>
                <a:schemeClr val="tx1"/>
              </a:solidFill>
            </a:endParaRPr>
          </a:p>
        </p:txBody>
      </p:sp>
      <p:sp>
        <p:nvSpPr>
          <p:cNvPr id="17" name="TextBox 16"/>
          <p:cNvSpPr txBox="1"/>
          <p:nvPr/>
        </p:nvSpPr>
        <p:spPr>
          <a:xfrm>
            <a:off x="287294" y="1590652"/>
            <a:ext cx="11287204" cy="675056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400" dirty="0" smtClean="0">
                <a:latin typeface="黑体" pitchFamily="49" charset="-122"/>
                <a:ea typeface="黑体" pitchFamily="49" charset="-122"/>
              </a:rPr>
              <a:t>-</a:t>
            </a:r>
            <a:r>
              <a:rPr lang="zh-CN" altLang="en-US" sz="2400" dirty="0" smtClean="0">
                <a:latin typeface="黑体" pitchFamily="49" charset="-122"/>
                <a:ea typeface="黑体" pitchFamily="49" charset="-122"/>
              </a:rPr>
              <a:t>遵守</a:t>
            </a:r>
            <a:r>
              <a:rPr lang="en-US" altLang="zh-CN" sz="2400" dirty="0" err="1" smtClean="0">
                <a:latin typeface="黑体" pitchFamily="49" charset="-122"/>
                <a:ea typeface="黑体" pitchFamily="49" charset="-122"/>
              </a:rPr>
              <a:t>Mysql</a:t>
            </a:r>
            <a:r>
              <a:rPr lang="zh-CN" altLang="en-US" sz="2400" dirty="0" smtClean="0">
                <a:latin typeface="黑体" pitchFamily="49" charset="-122"/>
                <a:ea typeface="黑体" pitchFamily="49" charset="-122"/>
              </a:rPr>
              <a:t>原生协议，跨语言，跨数据库的通用中间件代理。</a:t>
            </a:r>
            <a:r>
              <a:rPr lang="en-US" altLang="zh-CN" sz="2400" dirty="0" smtClean="0">
                <a:latin typeface="黑体" pitchFamily="49" charset="-122"/>
                <a:ea typeface="黑体" pitchFamily="49" charset="-122"/>
              </a:rPr>
              <a:t/>
            </a:r>
            <a:br>
              <a:rPr lang="en-US" altLang="zh-CN" sz="2400" dirty="0" smtClean="0">
                <a:latin typeface="黑体" pitchFamily="49" charset="-122"/>
                <a:ea typeface="黑体" pitchFamily="49" charset="-122"/>
              </a:rPr>
            </a:br>
            <a:r>
              <a:rPr lang="en-US" altLang="zh-CN" sz="2400" dirty="0" smtClean="0">
                <a:latin typeface="黑体" pitchFamily="49" charset="-122"/>
                <a:ea typeface="黑体" pitchFamily="49" charset="-122"/>
              </a:rPr>
              <a:t>-</a:t>
            </a:r>
            <a:r>
              <a:rPr lang="zh-CN" altLang="en-US" sz="2400" dirty="0" smtClean="0">
                <a:latin typeface="黑体" pitchFamily="49" charset="-122"/>
                <a:ea typeface="黑体" pitchFamily="49" charset="-122"/>
              </a:rPr>
              <a:t>基于心跳的自动故障切换，支持读写分离，支持</a:t>
            </a:r>
            <a:r>
              <a:rPr lang="en-US" altLang="zh-CN" sz="2400" dirty="0" err="1" smtClean="0">
                <a:latin typeface="黑体" pitchFamily="49" charset="-122"/>
                <a:ea typeface="黑体" pitchFamily="49" charset="-122"/>
              </a:rPr>
              <a:t>MySQL</a:t>
            </a:r>
            <a:r>
              <a:rPr lang="zh-CN" altLang="en-US" sz="2400" dirty="0" smtClean="0">
                <a:latin typeface="黑体" pitchFamily="49" charset="-122"/>
                <a:ea typeface="黑体" pitchFamily="49" charset="-122"/>
              </a:rPr>
              <a:t>一双主多从，以及一主多从</a:t>
            </a:r>
            <a:r>
              <a:rPr lang="en-US" altLang="zh-CN" sz="2400" dirty="0" smtClean="0">
                <a:latin typeface="黑体" pitchFamily="49" charset="-122"/>
                <a:ea typeface="黑体" pitchFamily="49" charset="-122"/>
              </a:rPr>
              <a:t/>
            </a:r>
            <a:br>
              <a:rPr lang="en-US" altLang="zh-CN" sz="2400" dirty="0" smtClean="0">
                <a:latin typeface="黑体" pitchFamily="49" charset="-122"/>
                <a:ea typeface="黑体" pitchFamily="49" charset="-122"/>
              </a:rPr>
            </a:br>
            <a:r>
              <a:rPr lang="en-US" altLang="zh-CN" sz="2400" dirty="0" smtClean="0">
                <a:latin typeface="黑体" pitchFamily="49" charset="-122"/>
                <a:ea typeface="黑体" pitchFamily="49" charset="-122"/>
              </a:rPr>
              <a:t>-</a:t>
            </a:r>
            <a:r>
              <a:rPr lang="zh-CN" altLang="en-US" sz="2400" dirty="0" smtClean="0">
                <a:latin typeface="黑体" pitchFamily="49" charset="-122"/>
                <a:ea typeface="黑体" pitchFamily="49" charset="-122"/>
              </a:rPr>
              <a:t>有效管理数据源连接，基于数据分库，而不是分表的模式。</a:t>
            </a:r>
            <a:r>
              <a:rPr lang="en-US" altLang="zh-CN" sz="2400" dirty="0" smtClean="0">
                <a:latin typeface="黑体" pitchFamily="49" charset="-122"/>
                <a:ea typeface="黑体" pitchFamily="49" charset="-122"/>
              </a:rPr>
              <a:t/>
            </a:r>
            <a:br>
              <a:rPr lang="en-US" altLang="zh-CN" sz="2400" dirty="0" smtClean="0">
                <a:latin typeface="黑体" pitchFamily="49" charset="-122"/>
                <a:ea typeface="黑体" pitchFamily="49" charset="-122"/>
              </a:rPr>
            </a:br>
            <a:r>
              <a:rPr lang="en-US" altLang="zh-CN" sz="2400" dirty="0" smtClean="0">
                <a:latin typeface="黑体" pitchFamily="49" charset="-122"/>
                <a:ea typeface="黑体" pitchFamily="49" charset="-122"/>
              </a:rPr>
              <a:t>-</a:t>
            </a:r>
            <a:r>
              <a:rPr lang="zh-CN" altLang="en-US" sz="2400" dirty="0" smtClean="0">
                <a:latin typeface="黑体" pitchFamily="49" charset="-122"/>
                <a:ea typeface="黑体" pitchFamily="49" charset="-122"/>
              </a:rPr>
              <a:t>基于</a:t>
            </a:r>
            <a:r>
              <a:rPr lang="en-US" altLang="zh-CN" sz="2400" dirty="0" err="1" smtClean="0">
                <a:latin typeface="黑体" pitchFamily="49" charset="-122"/>
                <a:ea typeface="黑体" pitchFamily="49" charset="-122"/>
              </a:rPr>
              <a:t>Nio</a:t>
            </a:r>
            <a:r>
              <a:rPr lang="zh-CN" altLang="en-US" sz="2400" dirty="0" smtClean="0">
                <a:latin typeface="黑体" pitchFamily="49" charset="-122"/>
                <a:ea typeface="黑体" pitchFamily="49" charset="-122"/>
              </a:rPr>
              <a:t>实现，有效管理线程，高并发问题。</a:t>
            </a:r>
            <a:r>
              <a:rPr lang="en-US" altLang="zh-CN" sz="2400" dirty="0" smtClean="0">
                <a:latin typeface="黑体" pitchFamily="49" charset="-122"/>
                <a:ea typeface="黑体" pitchFamily="49" charset="-122"/>
              </a:rPr>
              <a:t/>
            </a:r>
            <a:br>
              <a:rPr lang="en-US" altLang="zh-CN" sz="2400" dirty="0" smtClean="0">
                <a:latin typeface="黑体" pitchFamily="49" charset="-122"/>
                <a:ea typeface="黑体" pitchFamily="49" charset="-122"/>
              </a:rPr>
            </a:br>
            <a:r>
              <a:rPr lang="en-US" altLang="zh-CN" sz="2400" dirty="0" smtClean="0">
                <a:latin typeface="黑体" pitchFamily="49" charset="-122"/>
                <a:ea typeface="黑体" pitchFamily="49" charset="-122"/>
              </a:rPr>
              <a:t>-</a:t>
            </a:r>
            <a:r>
              <a:rPr lang="zh-CN" altLang="en-US" sz="2400" dirty="0" smtClean="0">
                <a:latin typeface="黑体" pitchFamily="49" charset="-122"/>
                <a:ea typeface="黑体" pitchFamily="49" charset="-122"/>
              </a:rPr>
              <a:t>支持数据的多片自动路由与聚合，支持</a:t>
            </a:r>
            <a:r>
              <a:rPr lang="en-US" altLang="zh-CN" sz="2400" dirty="0" err="1" smtClean="0">
                <a:latin typeface="黑体" pitchFamily="49" charset="-122"/>
                <a:ea typeface="黑体" pitchFamily="49" charset="-122"/>
              </a:rPr>
              <a:t>sum,count,max</a:t>
            </a:r>
            <a:r>
              <a:rPr lang="zh-CN" altLang="en-US" sz="2400" dirty="0" smtClean="0">
                <a:latin typeface="黑体" pitchFamily="49" charset="-122"/>
                <a:ea typeface="黑体" pitchFamily="49" charset="-122"/>
              </a:rPr>
              <a:t>等常用的聚合函数。</a:t>
            </a:r>
            <a:r>
              <a:rPr lang="en-US" altLang="zh-CN" sz="2400" dirty="0" smtClean="0">
                <a:latin typeface="黑体" pitchFamily="49" charset="-122"/>
                <a:ea typeface="黑体" pitchFamily="49" charset="-122"/>
              </a:rPr>
              <a:t/>
            </a:r>
            <a:br>
              <a:rPr lang="en-US" altLang="zh-CN" sz="2400" dirty="0" smtClean="0">
                <a:latin typeface="黑体" pitchFamily="49" charset="-122"/>
                <a:ea typeface="黑体" pitchFamily="49" charset="-122"/>
              </a:rPr>
            </a:br>
            <a:r>
              <a:rPr lang="en-US" altLang="zh-CN" sz="2400" dirty="0" smtClean="0">
                <a:latin typeface="黑体" pitchFamily="49" charset="-122"/>
                <a:ea typeface="黑体" pitchFamily="49" charset="-122"/>
              </a:rPr>
              <a:t>-</a:t>
            </a:r>
            <a:r>
              <a:rPr lang="zh-CN" altLang="en-US" sz="2400" dirty="0" smtClean="0">
                <a:latin typeface="黑体" pitchFamily="49" charset="-122"/>
                <a:ea typeface="黑体" pitchFamily="49" charset="-122"/>
              </a:rPr>
              <a:t>支持</a:t>
            </a:r>
            <a:r>
              <a:rPr lang="en-US" altLang="zh-CN" sz="2400" dirty="0" smtClean="0">
                <a:latin typeface="黑体" pitchFamily="49" charset="-122"/>
                <a:ea typeface="黑体" pitchFamily="49" charset="-122"/>
              </a:rPr>
              <a:t>2</a:t>
            </a:r>
            <a:r>
              <a:rPr lang="zh-CN" altLang="en-US" sz="2400" dirty="0" smtClean="0">
                <a:latin typeface="黑体" pitchFamily="49" charset="-122"/>
                <a:ea typeface="黑体" pitchFamily="49" charset="-122"/>
              </a:rPr>
              <a:t>表</a:t>
            </a:r>
            <a:r>
              <a:rPr lang="en-US" altLang="zh-CN" sz="2400" dirty="0" smtClean="0">
                <a:latin typeface="黑体" pitchFamily="49" charset="-122"/>
                <a:ea typeface="黑体" pitchFamily="49" charset="-122"/>
              </a:rPr>
              <a:t>join</a:t>
            </a:r>
            <a:r>
              <a:rPr lang="zh-CN" altLang="en-US" sz="2400" dirty="0" smtClean="0">
                <a:latin typeface="黑体" pitchFamily="49" charset="-122"/>
                <a:ea typeface="黑体" pitchFamily="49" charset="-122"/>
              </a:rPr>
              <a:t>，甚至基于</a:t>
            </a:r>
            <a:r>
              <a:rPr lang="en-US" altLang="zh-CN" sz="2400" dirty="0" err="1" smtClean="0">
                <a:latin typeface="黑体" pitchFamily="49" charset="-122"/>
                <a:ea typeface="黑体" pitchFamily="49" charset="-122"/>
              </a:rPr>
              <a:t>caltlet</a:t>
            </a:r>
            <a:r>
              <a:rPr lang="zh-CN" altLang="en-US" sz="2400" dirty="0" smtClean="0">
                <a:latin typeface="黑体" pitchFamily="49" charset="-122"/>
                <a:ea typeface="黑体" pitchFamily="49" charset="-122"/>
              </a:rPr>
              <a:t>的多表</a:t>
            </a:r>
            <a:r>
              <a:rPr lang="en-US" altLang="zh-CN" sz="2400" dirty="0" smtClean="0">
                <a:latin typeface="黑体" pitchFamily="49" charset="-122"/>
                <a:ea typeface="黑体" pitchFamily="49" charset="-122"/>
              </a:rPr>
              <a:t>join</a:t>
            </a:r>
            <a:r>
              <a:rPr lang="zh-CN" altLang="en-US" sz="2400" dirty="0" smtClean="0">
                <a:latin typeface="黑体" pitchFamily="49" charset="-122"/>
                <a:ea typeface="黑体" pitchFamily="49" charset="-122"/>
              </a:rPr>
              <a:t>。</a:t>
            </a:r>
            <a:r>
              <a:rPr lang="en-US" altLang="zh-CN" sz="2400" dirty="0" smtClean="0">
                <a:latin typeface="黑体" pitchFamily="49" charset="-122"/>
                <a:ea typeface="黑体" pitchFamily="49" charset="-122"/>
              </a:rPr>
              <a:t/>
            </a:r>
            <a:br>
              <a:rPr lang="en-US" altLang="zh-CN" sz="2400" dirty="0" smtClean="0">
                <a:latin typeface="黑体" pitchFamily="49" charset="-122"/>
                <a:ea typeface="黑体" pitchFamily="49" charset="-122"/>
              </a:rPr>
            </a:br>
            <a:r>
              <a:rPr lang="en-US" altLang="zh-CN" sz="2400" dirty="0" smtClean="0">
                <a:latin typeface="黑体" pitchFamily="49" charset="-122"/>
                <a:ea typeface="黑体" pitchFamily="49" charset="-122"/>
              </a:rPr>
              <a:t>-</a:t>
            </a:r>
            <a:r>
              <a:rPr lang="zh-CN" altLang="en-US" sz="2400" dirty="0" smtClean="0">
                <a:latin typeface="黑体" pitchFamily="49" charset="-122"/>
                <a:ea typeface="黑体" pitchFamily="49" charset="-122"/>
              </a:rPr>
              <a:t>支持通过全局表，</a:t>
            </a:r>
            <a:r>
              <a:rPr lang="en-US" altLang="zh-CN" sz="2400" dirty="0" smtClean="0">
                <a:latin typeface="黑体" pitchFamily="49" charset="-122"/>
                <a:ea typeface="黑体" pitchFamily="49" charset="-122"/>
              </a:rPr>
              <a:t>ER</a:t>
            </a:r>
            <a:r>
              <a:rPr lang="zh-CN" altLang="en-US" sz="2400" dirty="0" smtClean="0">
                <a:latin typeface="黑体" pitchFamily="49" charset="-122"/>
                <a:ea typeface="黑体" pitchFamily="49" charset="-122"/>
              </a:rPr>
              <a:t>关系的分片策略，实现了高效的多表</a:t>
            </a:r>
            <a:r>
              <a:rPr lang="en-US" altLang="zh-CN" sz="2400" dirty="0" smtClean="0">
                <a:latin typeface="黑体" pitchFamily="49" charset="-122"/>
                <a:ea typeface="黑体" pitchFamily="49" charset="-122"/>
              </a:rPr>
              <a:t>join</a:t>
            </a:r>
            <a:r>
              <a:rPr lang="zh-CN" altLang="en-US" sz="2400" dirty="0" smtClean="0">
                <a:latin typeface="黑体" pitchFamily="49" charset="-122"/>
                <a:ea typeface="黑体" pitchFamily="49" charset="-122"/>
              </a:rPr>
              <a:t>查询。</a:t>
            </a:r>
            <a:r>
              <a:rPr lang="en-US" altLang="zh-CN" sz="2400" dirty="0" smtClean="0">
                <a:latin typeface="黑体" pitchFamily="49" charset="-122"/>
                <a:ea typeface="黑体" pitchFamily="49" charset="-122"/>
              </a:rPr>
              <a:t/>
            </a:r>
            <a:br>
              <a:rPr lang="en-US" altLang="zh-CN" sz="2400" dirty="0" smtClean="0">
                <a:latin typeface="黑体" pitchFamily="49" charset="-122"/>
                <a:ea typeface="黑体" pitchFamily="49" charset="-122"/>
              </a:rPr>
            </a:br>
            <a:r>
              <a:rPr lang="en-US" altLang="zh-CN" sz="2400" dirty="0" smtClean="0">
                <a:latin typeface="黑体" pitchFamily="49" charset="-122"/>
                <a:ea typeface="黑体" pitchFamily="49" charset="-122"/>
              </a:rPr>
              <a:t>-</a:t>
            </a:r>
            <a:r>
              <a:rPr lang="zh-CN" altLang="en-US" sz="2400" dirty="0" smtClean="0">
                <a:latin typeface="黑体" pitchFamily="49" charset="-122"/>
                <a:ea typeface="黑体" pitchFamily="49" charset="-122"/>
              </a:rPr>
              <a:t>支持多租户方案。</a:t>
            </a:r>
            <a:r>
              <a:rPr lang="en-US" altLang="zh-CN" sz="2400" dirty="0" smtClean="0">
                <a:latin typeface="黑体" pitchFamily="49" charset="-122"/>
                <a:ea typeface="黑体" pitchFamily="49" charset="-122"/>
              </a:rPr>
              <a:t/>
            </a:r>
            <a:br>
              <a:rPr lang="en-US" altLang="zh-CN" sz="2400" dirty="0" smtClean="0">
                <a:latin typeface="黑体" pitchFamily="49" charset="-122"/>
                <a:ea typeface="黑体" pitchFamily="49" charset="-122"/>
              </a:rPr>
            </a:br>
            <a:r>
              <a:rPr lang="en-US" altLang="zh-CN" sz="2400" dirty="0" smtClean="0">
                <a:latin typeface="黑体" pitchFamily="49" charset="-122"/>
                <a:ea typeface="黑体" pitchFamily="49" charset="-122"/>
              </a:rPr>
              <a:t>-</a:t>
            </a:r>
            <a:r>
              <a:rPr lang="zh-CN" altLang="en-US" sz="2400" dirty="0" smtClean="0">
                <a:latin typeface="黑体" pitchFamily="49" charset="-122"/>
                <a:ea typeface="黑体" pitchFamily="49" charset="-122"/>
              </a:rPr>
              <a:t>支持分布式事务（弱</a:t>
            </a:r>
            <a:r>
              <a:rPr lang="en-US" altLang="zh-CN" sz="2400" dirty="0" err="1" smtClean="0">
                <a:latin typeface="黑体" pitchFamily="49" charset="-122"/>
                <a:ea typeface="黑体" pitchFamily="49" charset="-122"/>
              </a:rPr>
              <a:t>xa</a:t>
            </a:r>
            <a:r>
              <a:rPr lang="zh-CN" altLang="en-US" sz="2400" dirty="0" smtClean="0">
                <a:latin typeface="黑体" pitchFamily="49" charset="-122"/>
                <a:ea typeface="黑体" pitchFamily="49" charset="-122"/>
              </a:rPr>
              <a:t>）</a:t>
            </a:r>
            <a:r>
              <a:rPr lang="en-US" altLang="zh-CN" sz="2400" dirty="0" smtClean="0">
                <a:latin typeface="黑体" pitchFamily="49" charset="-122"/>
                <a:ea typeface="黑体" pitchFamily="49" charset="-122"/>
              </a:rPr>
              <a:t/>
            </a:r>
            <a:br>
              <a:rPr lang="en-US" altLang="zh-CN" sz="2400" dirty="0" smtClean="0">
                <a:latin typeface="黑体" pitchFamily="49" charset="-122"/>
                <a:ea typeface="黑体" pitchFamily="49" charset="-122"/>
              </a:rPr>
            </a:br>
            <a:r>
              <a:rPr lang="en-US" altLang="zh-CN" sz="2400" dirty="0" smtClean="0">
                <a:latin typeface="黑体" pitchFamily="49" charset="-122"/>
                <a:ea typeface="黑体" pitchFamily="49" charset="-122"/>
              </a:rPr>
              <a:t>-</a:t>
            </a:r>
            <a:r>
              <a:rPr lang="zh-CN" altLang="en-US" sz="2400" dirty="0" smtClean="0">
                <a:latin typeface="黑体" pitchFamily="49" charset="-122"/>
                <a:ea typeface="黑体" pitchFamily="49" charset="-122"/>
              </a:rPr>
              <a:t>支持全局序列号，解决分布式下的主键生成问题。</a:t>
            </a:r>
            <a:r>
              <a:rPr lang="en-US" altLang="zh-CN" sz="2400" dirty="0" smtClean="0">
                <a:latin typeface="黑体" pitchFamily="49" charset="-122"/>
                <a:ea typeface="黑体" pitchFamily="49" charset="-122"/>
              </a:rPr>
              <a:t/>
            </a:r>
            <a:br>
              <a:rPr lang="en-US" altLang="zh-CN" sz="2400" dirty="0" smtClean="0">
                <a:latin typeface="黑体" pitchFamily="49" charset="-122"/>
                <a:ea typeface="黑体" pitchFamily="49" charset="-122"/>
              </a:rPr>
            </a:br>
            <a:r>
              <a:rPr lang="en-US" altLang="zh-CN" sz="2400" dirty="0" smtClean="0">
                <a:latin typeface="黑体" pitchFamily="49" charset="-122"/>
                <a:ea typeface="黑体" pitchFamily="49" charset="-122"/>
              </a:rPr>
              <a:t>-</a:t>
            </a:r>
            <a:r>
              <a:rPr lang="zh-CN" altLang="en-US" sz="2400" dirty="0" smtClean="0">
                <a:latin typeface="黑体" pitchFamily="49" charset="-122"/>
                <a:ea typeface="黑体" pitchFamily="49" charset="-122"/>
              </a:rPr>
              <a:t>分片规则丰富，插件化开发，易于扩展。</a:t>
            </a:r>
            <a:r>
              <a:rPr lang="en-US" altLang="zh-CN" sz="2400" dirty="0" smtClean="0">
                <a:latin typeface="黑体" pitchFamily="49" charset="-122"/>
                <a:ea typeface="黑体" pitchFamily="49" charset="-122"/>
              </a:rPr>
              <a:t/>
            </a:r>
            <a:br>
              <a:rPr lang="en-US" altLang="zh-CN" sz="2400" dirty="0" smtClean="0">
                <a:latin typeface="黑体" pitchFamily="49" charset="-122"/>
                <a:ea typeface="黑体" pitchFamily="49" charset="-122"/>
              </a:rPr>
            </a:br>
            <a:r>
              <a:rPr lang="en-US" altLang="zh-CN" sz="2400" dirty="0" smtClean="0">
                <a:latin typeface="黑体" pitchFamily="49" charset="-122"/>
                <a:ea typeface="黑体" pitchFamily="49" charset="-122"/>
              </a:rPr>
              <a:t>-</a:t>
            </a:r>
            <a:r>
              <a:rPr lang="zh-CN" altLang="en-US" sz="2400" dirty="0" smtClean="0">
                <a:latin typeface="黑体" pitchFamily="49" charset="-122"/>
                <a:ea typeface="黑体" pitchFamily="49" charset="-122"/>
              </a:rPr>
              <a:t>强大的</a:t>
            </a:r>
            <a:r>
              <a:rPr lang="en-US" altLang="zh-CN" sz="2400" dirty="0" smtClean="0">
                <a:latin typeface="黑体" pitchFamily="49" charset="-122"/>
                <a:ea typeface="黑体" pitchFamily="49" charset="-122"/>
              </a:rPr>
              <a:t>web</a:t>
            </a:r>
            <a:r>
              <a:rPr lang="zh-CN" altLang="en-US" sz="2400" dirty="0" smtClean="0">
                <a:latin typeface="黑体" pitchFamily="49" charset="-122"/>
                <a:ea typeface="黑体" pitchFamily="49" charset="-122"/>
              </a:rPr>
              <a:t>，命令行监控。</a:t>
            </a:r>
            <a:r>
              <a:rPr lang="en-US" altLang="zh-CN" sz="2400" dirty="0" smtClean="0">
                <a:latin typeface="黑体" pitchFamily="49" charset="-122"/>
                <a:ea typeface="黑体" pitchFamily="49" charset="-122"/>
              </a:rPr>
              <a:t/>
            </a:r>
            <a:br>
              <a:rPr lang="en-US" altLang="zh-CN" sz="2400" dirty="0" smtClean="0">
                <a:latin typeface="黑体" pitchFamily="49" charset="-122"/>
                <a:ea typeface="黑体" pitchFamily="49" charset="-122"/>
              </a:rPr>
            </a:br>
            <a:r>
              <a:rPr lang="en-US" altLang="zh-CN" sz="2400" dirty="0" smtClean="0">
                <a:latin typeface="黑体" pitchFamily="49" charset="-122"/>
                <a:ea typeface="黑体" pitchFamily="49" charset="-122"/>
              </a:rPr>
              <a:t>-</a:t>
            </a:r>
            <a:r>
              <a:rPr lang="zh-CN" altLang="en-US" sz="2400" dirty="0" smtClean="0">
                <a:latin typeface="黑体" pitchFamily="49" charset="-122"/>
                <a:ea typeface="黑体" pitchFamily="49" charset="-122"/>
              </a:rPr>
              <a:t>支持前端作为</a:t>
            </a:r>
            <a:r>
              <a:rPr lang="en-US" altLang="zh-CN" sz="2400" dirty="0" err="1" smtClean="0">
                <a:latin typeface="黑体" pitchFamily="49" charset="-122"/>
                <a:ea typeface="黑体" pitchFamily="49" charset="-122"/>
              </a:rPr>
              <a:t>mysq</a:t>
            </a:r>
            <a:r>
              <a:rPr lang="zh-CN" altLang="en-US" sz="2400" dirty="0" smtClean="0">
                <a:latin typeface="黑体" pitchFamily="49" charset="-122"/>
                <a:ea typeface="黑体" pitchFamily="49" charset="-122"/>
              </a:rPr>
              <a:t>通用代理，后端</a:t>
            </a:r>
            <a:r>
              <a:rPr lang="en-US" altLang="zh-CN" sz="2400" dirty="0" smtClean="0">
                <a:latin typeface="黑体" pitchFamily="49" charset="-122"/>
                <a:ea typeface="黑体" pitchFamily="49" charset="-122"/>
              </a:rPr>
              <a:t>JDBC</a:t>
            </a:r>
            <a:r>
              <a:rPr lang="zh-CN" altLang="en-US" sz="2400" dirty="0" smtClean="0">
                <a:latin typeface="黑体" pitchFamily="49" charset="-122"/>
                <a:ea typeface="黑体" pitchFamily="49" charset="-122"/>
              </a:rPr>
              <a:t>方式支持</a:t>
            </a:r>
            <a:r>
              <a:rPr lang="en-US" altLang="zh-CN" sz="2400" dirty="0" smtClean="0">
                <a:latin typeface="黑体" pitchFamily="49" charset="-122"/>
                <a:ea typeface="黑体" pitchFamily="49" charset="-122"/>
              </a:rPr>
              <a:t>Oracle</a:t>
            </a:r>
            <a:r>
              <a:rPr lang="zh-CN" altLang="en-US" sz="2400" dirty="0" smtClean="0">
                <a:latin typeface="黑体" pitchFamily="49" charset="-122"/>
                <a:ea typeface="黑体" pitchFamily="49" charset="-122"/>
              </a:rPr>
              <a:t>、</a:t>
            </a:r>
            <a:r>
              <a:rPr lang="en-US" altLang="zh-CN" sz="2400" dirty="0" smtClean="0">
                <a:latin typeface="黑体" pitchFamily="49" charset="-122"/>
                <a:ea typeface="黑体" pitchFamily="49" charset="-122"/>
              </a:rPr>
              <a:t>DB2</a:t>
            </a:r>
            <a:r>
              <a:rPr lang="zh-CN" altLang="en-US" sz="2400" dirty="0" smtClean="0">
                <a:latin typeface="黑体" pitchFamily="49" charset="-122"/>
                <a:ea typeface="黑体" pitchFamily="49" charset="-122"/>
              </a:rPr>
              <a:t>、</a:t>
            </a:r>
            <a:r>
              <a:rPr lang="en-US" altLang="zh-CN" sz="2400" dirty="0" smtClean="0">
                <a:latin typeface="黑体" pitchFamily="49" charset="-122"/>
                <a:ea typeface="黑体" pitchFamily="49" charset="-122"/>
              </a:rPr>
              <a:t>SQL Server</a:t>
            </a:r>
            <a:r>
              <a:rPr lang="zh-CN" altLang="en-US" sz="2400" dirty="0" smtClean="0">
                <a:latin typeface="黑体" pitchFamily="49" charset="-122"/>
                <a:ea typeface="黑体" pitchFamily="49" charset="-122"/>
              </a:rPr>
              <a:t> 、 </a:t>
            </a:r>
            <a:r>
              <a:rPr lang="en-US" altLang="zh-CN" sz="2400" dirty="0" err="1" smtClean="0">
                <a:latin typeface="黑体" pitchFamily="49" charset="-122"/>
                <a:ea typeface="黑体" pitchFamily="49" charset="-122"/>
              </a:rPr>
              <a:t>mongodb</a:t>
            </a:r>
            <a:r>
              <a:rPr lang="zh-CN" altLang="en-US" sz="2400" dirty="0" smtClean="0">
                <a:latin typeface="黑体" pitchFamily="49" charset="-122"/>
                <a:ea typeface="黑体" pitchFamily="49" charset="-122"/>
              </a:rPr>
              <a:t> 、巨杉。</a:t>
            </a:r>
            <a:r>
              <a:rPr lang="en-US" altLang="zh-CN" sz="2400" dirty="0" smtClean="0">
                <a:latin typeface="黑体" pitchFamily="49" charset="-122"/>
                <a:ea typeface="黑体" pitchFamily="49" charset="-122"/>
              </a:rPr>
              <a:t/>
            </a:r>
            <a:br>
              <a:rPr lang="en-US" altLang="zh-CN" sz="2400" dirty="0" smtClean="0">
                <a:latin typeface="黑体" pitchFamily="49" charset="-122"/>
                <a:ea typeface="黑体" pitchFamily="49" charset="-122"/>
              </a:rPr>
            </a:br>
            <a:r>
              <a:rPr lang="en-US" altLang="zh-CN" sz="2400" dirty="0" smtClean="0">
                <a:latin typeface="黑体" pitchFamily="49" charset="-122"/>
                <a:ea typeface="黑体" pitchFamily="49" charset="-122"/>
              </a:rPr>
              <a:t>-</a:t>
            </a:r>
            <a:r>
              <a:rPr lang="zh-CN" altLang="en-US" sz="2400" dirty="0" smtClean="0">
                <a:latin typeface="黑体" pitchFamily="49" charset="-122"/>
                <a:ea typeface="黑体" pitchFamily="49" charset="-122"/>
              </a:rPr>
              <a:t>集群基于</a:t>
            </a:r>
            <a:r>
              <a:rPr lang="en-US" sz="2400" dirty="0" err="1" smtClean="0">
                <a:latin typeface="黑体" pitchFamily="49" charset="-122"/>
                <a:ea typeface="黑体" pitchFamily="49" charset="-122"/>
              </a:rPr>
              <a:t>ZooKeeper</a:t>
            </a:r>
            <a:r>
              <a:rPr lang="zh-CN" altLang="en-US" sz="2400" dirty="0" smtClean="0">
                <a:latin typeface="黑体" pitchFamily="49" charset="-122"/>
                <a:ea typeface="黑体" pitchFamily="49" charset="-122"/>
              </a:rPr>
              <a:t>管理，在线升级，扩容，智能优化，大数据处理（</a:t>
            </a:r>
            <a:r>
              <a:rPr lang="en-US" altLang="zh-CN" sz="2400" dirty="0" smtClean="0">
                <a:latin typeface="黑体" pitchFamily="49" charset="-122"/>
                <a:ea typeface="黑体" pitchFamily="49" charset="-122"/>
              </a:rPr>
              <a:t>2.0</a:t>
            </a:r>
            <a:r>
              <a:rPr lang="zh-CN" altLang="en-US" sz="2400" dirty="0" smtClean="0">
                <a:latin typeface="黑体" pitchFamily="49" charset="-122"/>
                <a:ea typeface="黑体" pitchFamily="49" charset="-122"/>
              </a:rPr>
              <a:t>开发版）。</a:t>
            </a:r>
            <a:r>
              <a:rPr lang="en-US" altLang="zh-CN" sz="2400" dirty="0" smtClean="0">
                <a:latin typeface="黑体" pitchFamily="49" charset="-122"/>
                <a:ea typeface="黑体" pitchFamily="49" charset="-122"/>
              </a:rPr>
              <a:t/>
            </a:r>
            <a:br>
              <a:rPr lang="en-US" altLang="zh-CN" sz="2400" dirty="0" smtClean="0">
                <a:latin typeface="黑体" pitchFamily="49" charset="-122"/>
                <a:ea typeface="黑体" pitchFamily="49" charset="-122"/>
              </a:rPr>
            </a:br>
            <a:r>
              <a:rPr lang="en-US" altLang="zh-CN" sz="2400" dirty="0" smtClean="0">
                <a:latin typeface="黑体" pitchFamily="49" charset="-122"/>
                <a:ea typeface="黑体" pitchFamily="49" charset="-122"/>
              </a:rPr>
              <a:t/>
            </a:r>
            <a:br>
              <a:rPr lang="en-US" altLang="zh-CN" sz="2400" dirty="0" smtClean="0">
                <a:latin typeface="黑体" pitchFamily="49" charset="-122"/>
                <a:ea typeface="黑体" pitchFamily="49" charset="-122"/>
              </a:rPr>
            </a:br>
            <a:endParaRPr kumimoji="0" lang="zh-CN" altLang="en-US" sz="24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iterate>
                                    <p:tmAbs val="0"/>
                                  </p:iterate>
                                  <p:childTnLst>
                                    <p:set>
                                      <p:cBhvr>
                                        <p:cTn id="11" dur="indefinite" fill="hold"/>
                                        <p:tgtEl>
                                          <p:spTgt spid="131"/>
                                        </p:tgtEl>
                                        <p:attrNameLst>
                                          <p:attrName>style.visibility</p:attrName>
                                        </p:attrNameLst>
                                      </p:cBhvr>
                                      <p:to>
                                        <p:strVal val="visible"/>
                                      </p:to>
                                    </p:set>
                                    <p:anim calcmode="lin" valueType="num">
                                      <p:cBhvr>
                                        <p:cTn id="12" dur="499" fill="hold"/>
                                        <p:tgtEl>
                                          <p:spTgt spid="131"/>
                                        </p:tgtEl>
                                        <p:attrNameLst>
                                          <p:attrName>ppt_x</p:attrName>
                                        </p:attrNameLst>
                                      </p:cBhvr>
                                      <p:tavLst>
                                        <p:tav tm="0">
                                          <p:val>
                                            <p:strVal val="0-#ppt_w/2"/>
                                          </p:val>
                                        </p:tav>
                                        <p:tav tm="100000">
                                          <p:val>
                                            <p:strVal val="#ppt_x"/>
                                          </p:val>
                                        </p:tav>
                                      </p:tavLst>
                                    </p:anim>
                                    <p:anim calcmode="lin" valueType="num">
                                      <p:cBhvr>
                                        <p:cTn id="13" dur="499" fill="hold"/>
                                        <p:tgtEl>
                                          <p:spTgt spid="131"/>
                                        </p:tgtEl>
                                        <p:attrNameLst>
                                          <p:attrName>ppt_y</p:attrName>
                                        </p:attrNameLst>
                                      </p:cBhvr>
                                      <p:tavLst>
                                        <p:tav tm="0">
                                          <p:val>
                                            <p:strVal val="#ppt_y"/>
                                          </p:val>
                                        </p:tav>
                                        <p:tav tm="100000">
                                          <p:val>
                                            <p:strVal val="#ppt_y"/>
                                          </p:val>
                                        </p:tav>
                                      </p:tavLst>
                                    </p:anim>
                                  </p:childTnLst>
                                </p:cTn>
                              </p:par>
                            </p:childTnLst>
                          </p:cTn>
                        </p:par>
                        <p:par>
                          <p:cTn id="14" fill="hold">
                            <p:stCondLst>
                              <p:cond delay="0"/>
                            </p:stCondLst>
                            <p:childTnLst>
                              <p:par>
                                <p:cTn id="15" presetID="2" presetClass="entr" presetSubtype="8" fill="hold" grpId="0" nodeType="afterEffect">
                                  <p:stCondLst>
                                    <p:cond delay="0"/>
                                  </p:stCondLst>
                                  <p:iterate>
                                    <p:tmAbs val="0"/>
                                  </p:iterate>
                                  <p:childTnLst>
                                    <p:set>
                                      <p:cBhvr>
                                        <p:cTn id="16" dur="indefinite" fill="hold"/>
                                        <p:tgtEl>
                                          <p:spTgt spid="132"/>
                                        </p:tgtEl>
                                        <p:attrNameLst>
                                          <p:attrName>style.visibility</p:attrName>
                                        </p:attrNameLst>
                                      </p:cBhvr>
                                      <p:to>
                                        <p:strVal val="visible"/>
                                      </p:to>
                                    </p:set>
                                    <p:anim calcmode="lin" valueType="num">
                                      <p:cBhvr>
                                        <p:cTn id="17" dur="499" fill="hold"/>
                                        <p:tgtEl>
                                          <p:spTgt spid="132"/>
                                        </p:tgtEl>
                                        <p:attrNameLst>
                                          <p:attrName>ppt_x</p:attrName>
                                        </p:attrNameLst>
                                      </p:cBhvr>
                                      <p:tavLst>
                                        <p:tav tm="0">
                                          <p:val>
                                            <p:strVal val="0-#ppt_w/2"/>
                                          </p:val>
                                        </p:tav>
                                        <p:tav tm="100000">
                                          <p:val>
                                            <p:strVal val="#ppt_x"/>
                                          </p:val>
                                        </p:tav>
                                      </p:tavLst>
                                    </p:anim>
                                    <p:anim calcmode="lin" valueType="num">
                                      <p:cBhvr>
                                        <p:cTn id="18" dur="499" fill="hold"/>
                                        <p:tgtEl>
                                          <p:spTgt spid="132"/>
                                        </p:tgtEl>
                                        <p:attrNameLst>
                                          <p:attrName>ppt_y</p:attrName>
                                        </p:attrNameLst>
                                      </p:cBhvr>
                                      <p:tavLst>
                                        <p:tav tm="0">
                                          <p:val>
                                            <p:strVal val="#ppt_y"/>
                                          </p:val>
                                        </p:tav>
                                        <p:tav tm="100000">
                                          <p:val>
                                            <p:strVal val="#ppt_y"/>
                                          </p:val>
                                        </p:tav>
                                      </p:tavLst>
                                    </p:anim>
                                  </p:childTnLst>
                                </p:cTn>
                              </p:par>
                            </p:childTnLst>
                          </p:cTn>
                        </p:par>
                        <p:par>
                          <p:cTn id="19" fill="hold">
                            <p:stCondLst>
                              <p:cond delay="0"/>
                            </p:stCondLst>
                            <p:childTnLst>
                              <p:par>
                                <p:cTn id="20" presetID="2" presetClass="entr" presetSubtype="8" fill="hold" grpId="0" nodeType="afterEffect">
                                  <p:stCondLst>
                                    <p:cond delay="0"/>
                                  </p:stCondLst>
                                  <p:iterate>
                                    <p:tmAbs val="0"/>
                                  </p:iterate>
                                  <p:childTnLst>
                                    <p:set>
                                      <p:cBhvr>
                                        <p:cTn id="21" dur="indefinite" fill="hold"/>
                                        <p:tgtEl>
                                          <p:spTgt spid="133"/>
                                        </p:tgtEl>
                                        <p:attrNameLst>
                                          <p:attrName>style.visibility</p:attrName>
                                        </p:attrNameLst>
                                      </p:cBhvr>
                                      <p:to>
                                        <p:strVal val="visible"/>
                                      </p:to>
                                    </p:set>
                                    <p:anim calcmode="lin" valueType="num">
                                      <p:cBhvr>
                                        <p:cTn id="22" dur="499" fill="hold"/>
                                        <p:tgtEl>
                                          <p:spTgt spid="133"/>
                                        </p:tgtEl>
                                        <p:attrNameLst>
                                          <p:attrName>ppt_x</p:attrName>
                                        </p:attrNameLst>
                                      </p:cBhvr>
                                      <p:tavLst>
                                        <p:tav tm="0">
                                          <p:val>
                                            <p:strVal val="0-#ppt_w/2"/>
                                          </p:val>
                                        </p:tav>
                                        <p:tav tm="100000">
                                          <p:val>
                                            <p:strVal val="#ppt_x"/>
                                          </p:val>
                                        </p:tav>
                                      </p:tavLst>
                                    </p:anim>
                                    <p:anim calcmode="lin" valueType="num">
                                      <p:cBhvr>
                                        <p:cTn id="23" dur="499" fill="hold"/>
                                        <p:tgtEl>
                                          <p:spTgt spid="133"/>
                                        </p:tgtEl>
                                        <p:attrNameLst>
                                          <p:attrName>ppt_y</p:attrName>
                                        </p:attrNameLst>
                                      </p:cBhvr>
                                      <p:tavLst>
                                        <p:tav tm="0">
                                          <p:val>
                                            <p:strVal val="#ppt_y"/>
                                          </p:val>
                                        </p:tav>
                                        <p:tav tm="100000">
                                          <p:val>
                                            <p:strVal val="#ppt_y"/>
                                          </p:val>
                                        </p:tav>
                                      </p:tavLst>
                                    </p:anim>
                                  </p:childTnLst>
                                </p:cTn>
                              </p:par>
                            </p:childTnLst>
                          </p:cTn>
                        </p:par>
                        <p:par>
                          <p:cTn id="24" fill="hold">
                            <p:stCondLst>
                              <p:cond delay="0"/>
                            </p:stCondLst>
                            <p:childTnLst>
                              <p:par>
                                <p:cTn id="25" presetID="2" presetClass="entr" presetSubtype="8" fill="hold" grpId="0" nodeType="afterEffect">
                                  <p:stCondLst>
                                    <p:cond delay="0"/>
                                  </p:stCondLst>
                                  <p:iterate>
                                    <p:tmAbs val="0"/>
                                  </p:iterate>
                                  <p:childTnLst>
                                    <p:set>
                                      <p:cBhvr>
                                        <p:cTn id="26" dur="indefinite" fill="hold"/>
                                        <p:tgtEl>
                                          <p:spTgt spid="134"/>
                                        </p:tgtEl>
                                        <p:attrNameLst>
                                          <p:attrName>style.visibility</p:attrName>
                                        </p:attrNameLst>
                                      </p:cBhvr>
                                      <p:to>
                                        <p:strVal val="visible"/>
                                      </p:to>
                                    </p:set>
                                    <p:anim calcmode="lin" valueType="num">
                                      <p:cBhvr>
                                        <p:cTn id="27" dur="499" fill="hold"/>
                                        <p:tgtEl>
                                          <p:spTgt spid="134"/>
                                        </p:tgtEl>
                                        <p:attrNameLst>
                                          <p:attrName>ppt_x</p:attrName>
                                        </p:attrNameLst>
                                      </p:cBhvr>
                                      <p:tavLst>
                                        <p:tav tm="0">
                                          <p:val>
                                            <p:strVal val="0-#ppt_w/2"/>
                                          </p:val>
                                        </p:tav>
                                        <p:tav tm="100000">
                                          <p:val>
                                            <p:strVal val="#ppt_x"/>
                                          </p:val>
                                        </p:tav>
                                      </p:tavLst>
                                    </p:anim>
                                    <p:anim calcmode="lin" valueType="num">
                                      <p:cBhvr>
                                        <p:cTn id="28" dur="499" fill="hold"/>
                                        <p:tgtEl>
                                          <p:spTgt spid="134"/>
                                        </p:tgtEl>
                                        <p:attrNameLst>
                                          <p:attrName>ppt_y</p:attrName>
                                        </p:attrNameLst>
                                      </p:cBhvr>
                                      <p:tavLst>
                                        <p:tav tm="0">
                                          <p:val>
                                            <p:strVal val="#ppt_y"/>
                                          </p:val>
                                        </p:tav>
                                        <p:tav tm="100000">
                                          <p:val>
                                            <p:strVal val="#ppt_y"/>
                                          </p:val>
                                        </p:tav>
                                      </p:tavLst>
                                    </p:anim>
                                  </p:childTnLst>
                                </p:cTn>
                              </p:par>
                            </p:childTnLst>
                          </p:cTn>
                        </p:par>
                        <p:par>
                          <p:cTn id="29" fill="hold">
                            <p:stCondLst>
                              <p:cond delay="0"/>
                            </p:stCondLst>
                            <p:childTnLst>
                              <p:par>
                                <p:cTn id="30" presetID="2" presetClass="entr" presetSubtype="1" fill="hold" grpId="0" nodeType="afterEffect">
                                  <p:stCondLst>
                                    <p:cond delay="0"/>
                                  </p:stCondLst>
                                  <p:iterate>
                                    <p:tmAbs val="0"/>
                                  </p:iterate>
                                  <p:childTnLst>
                                    <p:set>
                                      <p:cBhvr>
                                        <p:cTn id="31" dur="indefinite" fill="hold"/>
                                        <p:tgtEl>
                                          <p:spTgt spid="135"/>
                                        </p:tgtEl>
                                        <p:attrNameLst>
                                          <p:attrName>style.visibility</p:attrName>
                                        </p:attrNameLst>
                                      </p:cBhvr>
                                      <p:to>
                                        <p:strVal val="visible"/>
                                      </p:to>
                                    </p:set>
                                    <p:anim calcmode="lin" valueType="num">
                                      <p:cBhvr>
                                        <p:cTn id="32" dur="500" fill="hold"/>
                                        <p:tgtEl>
                                          <p:spTgt spid="135"/>
                                        </p:tgtEl>
                                        <p:attrNameLst>
                                          <p:attrName>ppt_x</p:attrName>
                                        </p:attrNameLst>
                                      </p:cBhvr>
                                      <p:tavLst>
                                        <p:tav tm="0">
                                          <p:val>
                                            <p:strVal val="#ppt_x"/>
                                          </p:val>
                                        </p:tav>
                                        <p:tav tm="100000">
                                          <p:val>
                                            <p:strVal val="#ppt_x"/>
                                          </p:val>
                                        </p:tav>
                                      </p:tavLst>
                                    </p:anim>
                                    <p:anim calcmode="lin" valueType="num">
                                      <p:cBhvr>
                                        <p:cTn id="33" dur="500" fill="hold"/>
                                        <p:tgtEl>
                                          <p:spTgt spid="135"/>
                                        </p:tgtEl>
                                        <p:attrNameLst>
                                          <p:attrName>ppt_y</p:attrName>
                                        </p:attrNameLst>
                                      </p:cBhvr>
                                      <p:tavLst>
                                        <p:tav tm="0">
                                          <p:val>
                                            <p:strVal val="0-#ppt_h/2"/>
                                          </p:val>
                                        </p:tav>
                                        <p:tav tm="100000">
                                          <p:val>
                                            <p:strVal val="#ppt_y"/>
                                          </p:val>
                                        </p:tav>
                                      </p:tavLst>
                                    </p:anim>
                                  </p:childTnLst>
                                </p:cTn>
                              </p:par>
                            </p:childTnLst>
                          </p:cTn>
                        </p:par>
                        <p:par>
                          <p:cTn id="34" fill="hold">
                            <p:stCondLst>
                              <p:cond delay="0"/>
                            </p:stCondLst>
                            <p:childTnLst>
                              <p:par>
                                <p:cTn id="35" presetID="2" presetClass="entr" presetSubtype="8" fill="hold" grpId="0" nodeType="afterEffect">
                                  <p:stCondLst>
                                    <p:cond delay="0"/>
                                  </p:stCondLst>
                                  <p:iterate>
                                    <p:tmAbs val="0"/>
                                  </p:iterate>
                                  <p:childTnLst>
                                    <p:set>
                                      <p:cBhvr>
                                        <p:cTn id="36" dur="indefinite" fill="hold"/>
                                        <p:tgtEl>
                                          <p:spTgt spid="139"/>
                                        </p:tgtEl>
                                        <p:attrNameLst>
                                          <p:attrName>style.visibility</p:attrName>
                                        </p:attrNameLst>
                                      </p:cBhvr>
                                      <p:to>
                                        <p:strVal val="visible"/>
                                      </p:to>
                                    </p:set>
                                    <p:anim calcmode="lin" valueType="num">
                                      <p:cBhvr>
                                        <p:cTn id="37" dur="499" fill="hold"/>
                                        <p:tgtEl>
                                          <p:spTgt spid="139"/>
                                        </p:tgtEl>
                                        <p:attrNameLst>
                                          <p:attrName>ppt_x</p:attrName>
                                        </p:attrNameLst>
                                      </p:cBhvr>
                                      <p:tavLst>
                                        <p:tav tm="0">
                                          <p:val>
                                            <p:strVal val="0-#ppt_w/2"/>
                                          </p:val>
                                        </p:tav>
                                        <p:tav tm="100000">
                                          <p:val>
                                            <p:strVal val="#ppt_x"/>
                                          </p:val>
                                        </p:tav>
                                      </p:tavLst>
                                    </p:anim>
                                    <p:anim calcmode="lin" valueType="num">
                                      <p:cBhvr>
                                        <p:cTn id="38" dur="499" fill="hold"/>
                                        <p:tgtEl>
                                          <p:spTgt spid="139"/>
                                        </p:tgtEl>
                                        <p:attrNameLst>
                                          <p:attrName>ppt_y</p:attrName>
                                        </p:attrNameLst>
                                      </p:cBhvr>
                                      <p:tavLst>
                                        <p:tav tm="0">
                                          <p:val>
                                            <p:strVal val="#ppt_y"/>
                                          </p:val>
                                        </p:tav>
                                        <p:tav tm="100000">
                                          <p:val>
                                            <p:strVal val="#ppt_y"/>
                                          </p:val>
                                        </p:tav>
                                      </p:tavLst>
                                    </p:anim>
                                  </p:childTnLst>
                                </p:cTn>
                              </p:par>
                            </p:childTnLst>
                          </p:cTn>
                        </p:par>
                        <p:par>
                          <p:cTn id="39" fill="hold">
                            <p:stCondLst>
                              <p:cond delay="0"/>
                            </p:stCondLst>
                            <p:childTnLst>
                              <p:par>
                                <p:cTn id="40" presetID="2" presetClass="entr" presetSubtype="8" fill="hold" grpId="0" nodeType="afterEffect">
                                  <p:stCondLst>
                                    <p:cond delay="0"/>
                                  </p:stCondLst>
                                  <p:iterate>
                                    <p:tmAbs val="0"/>
                                  </p:iterate>
                                  <p:childTnLst>
                                    <p:set>
                                      <p:cBhvr>
                                        <p:cTn id="41" dur="indefinite" fill="hold"/>
                                        <p:tgtEl>
                                          <p:spTgt spid="138"/>
                                        </p:tgtEl>
                                        <p:attrNameLst>
                                          <p:attrName>style.visibility</p:attrName>
                                        </p:attrNameLst>
                                      </p:cBhvr>
                                      <p:to>
                                        <p:strVal val="visible"/>
                                      </p:to>
                                    </p:set>
                                    <p:anim calcmode="lin" valueType="num">
                                      <p:cBhvr>
                                        <p:cTn id="42" dur="499" fill="hold"/>
                                        <p:tgtEl>
                                          <p:spTgt spid="138"/>
                                        </p:tgtEl>
                                        <p:attrNameLst>
                                          <p:attrName>ppt_x</p:attrName>
                                        </p:attrNameLst>
                                      </p:cBhvr>
                                      <p:tavLst>
                                        <p:tav tm="0">
                                          <p:val>
                                            <p:strVal val="0-#ppt_w/2"/>
                                          </p:val>
                                        </p:tav>
                                        <p:tav tm="100000">
                                          <p:val>
                                            <p:strVal val="#ppt_x"/>
                                          </p:val>
                                        </p:tav>
                                      </p:tavLst>
                                    </p:anim>
                                    <p:anim calcmode="lin" valueType="num">
                                      <p:cBhvr>
                                        <p:cTn id="43" dur="499" fill="hold"/>
                                        <p:tgtEl>
                                          <p:spTgt spid="138"/>
                                        </p:tgtEl>
                                        <p:attrNameLst>
                                          <p:attrName>ppt_y</p:attrName>
                                        </p:attrNameLst>
                                      </p:cBhvr>
                                      <p:tavLst>
                                        <p:tav tm="0">
                                          <p:val>
                                            <p:strVal val="#ppt_y"/>
                                          </p:val>
                                        </p:tav>
                                        <p:tav tm="100000">
                                          <p:val>
                                            <p:strVal val="#ppt_y"/>
                                          </p:val>
                                        </p:tav>
                                      </p:tavLst>
                                    </p:anim>
                                  </p:childTnLst>
                                </p:cTn>
                              </p:par>
                            </p:childTnLst>
                          </p:cTn>
                        </p:par>
                        <p:par>
                          <p:cTn id="44" fill="hold">
                            <p:stCondLst>
                              <p:cond delay="0"/>
                            </p:stCondLst>
                            <p:childTnLst>
                              <p:par>
                                <p:cTn id="45" presetID="2" presetClass="entr" presetSubtype="8" fill="hold" grpId="0" nodeType="afterEffect">
                                  <p:stCondLst>
                                    <p:cond delay="0"/>
                                  </p:stCondLst>
                                  <p:iterate>
                                    <p:tmAbs val="0"/>
                                  </p:iterate>
                                  <p:childTnLst>
                                    <p:set>
                                      <p:cBhvr>
                                        <p:cTn id="46" dur="indefinite" fill="hold"/>
                                        <p:tgtEl>
                                          <p:spTgt spid="141"/>
                                        </p:tgtEl>
                                        <p:attrNameLst>
                                          <p:attrName>style.visibility</p:attrName>
                                        </p:attrNameLst>
                                      </p:cBhvr>
                                      <p:to>
                                        <p:strVal val="visible"/>
                                      </p:to>
                                    </p:set>
                                    <p:anim calcmode="lin" valueType="num">
                                      <p:cBhvr>
                                        <p:cTn id="47" dur="1000" fill="hold"/>
                                        <p:tgtEl>
                                          <p:spTgt spid="141"/>
                                        </p:tgtEl>
                                        <p:attrNameLst>
                                          <p:attrName>ppt_x</p:attrName>
                                        </p:attrNameLst>
                                      </p:cBhvr>
                                      <p:tavLst>
                                        <p:tav tm="0">
                                          <p:val>
                                            <p:strVal val="0-#ppt_w/2"/>
                                          </p:val>
                                        </p:tav>
                                        <p:tav tm="100000">
                                          <p:val>
                                            <p:strVal val="#ppt_x"/>
                                          </p:val>
                                        </p:tav>
                                      </p:tavLst>
                                    </p:anim>
                                    <p:anim calcmode="lin" valueType="num">
                                      <p:cBhvr>
                                        <p:cTn id="48" dur="1000" fill="hold"/>
                                        <p:tgtEl>
                                          <p:spTgt spid="141"/>
                                        </p:tgtEl>
                                        <p:attrNameLst>
                                          <p:attrName>ppt_y</p:attrName>
                                        </p:attrNameLst>
                                      </p:cBhvr>
                                      <p:tavLst>
                                        <p:tav tm="0">
                                          <p:val>
                                            <p:strVal val="#ppt_y"/>
                                          </p:val>
                                        </p:tav>
                                        <p:tav tm="100000">
                                          <p:val>
                                            <p:strVal val="#ppt_y"/>
                                          </p:val>
                                        </p:tav>
                                      </p:tavLst>
                                    </p:anim>
                                  </p:childTnLst>
                                </p:cTn>
                              </p:par>
                            </p:childTnLst>
                          </p:cTn>
                        </p:par>
                        <p:par>
                          <p:cTn id="49" fill="hold">
                            <p:stCondLst>
                              <p:cond delay="0"/>
                            </p:stCondLst>
                            <p:childTnLst>
                              <p:par>
                                <p:cTn id="50" presetID="1" presetClass="entr" presetSubtype="0" fill="hold" grpId="0" nodeType="afterEffect">
                                  <p:stCondLst>
                                    <p:cond delay="0"/>
                                  </p:stCondLst>
                                  <p:iterate>
                                    <p:tmAbs val="0"/>
                                  </p:iterate>
                                  <p:childTnLst>
                                    <p:set>
                                      <p:cBhvr>
                                        <p:cTn id="51" dur="indefinite" fill="hold"/>
                                        <p:tgtEl>
                                          <p:spTgt spid="136"/>
                                        </p:tgtEl>
                                        <p:attrNameLst>
                                          <p:attrName>style.visibility</p:attrName>
                                        </p:attrNameLst>
                                      </p:cBhvr>
                                      <p:to>
                                        <p:strVal val="visible"/>
                                      </p:to>
                                    </p:set>
                                  </p:childTnLst>
                                </p:cTn>
                              </p:par>
                            </p:childTnLst>
                          </p:cTn>
                        </p:par>
                        <p:par>
                          <p:cTn id="52" fill="hold">
                            <p:stCondLst>
                              <p:cond delay="0"/>
                            </p:stCondLst>
                            <p:childTnLst>
                              <p:par>
                                <p:cTn id="53" presetID="23" presetClass="entr" presetSubtype="16" fill="hold" grpId="0" nodeType="afterEffect">
                                  <p:stCondLst>
                                    <p:cond delay="0"/>
                                  </p:stCondLst>
                                  <p:iterate>
                                    <p:tmAbs val="0"/>
                                  </p:iterate>
                                  <p:childTnLst>
                                    <p:set>
                                      <p:cBhvr>
                                        <p:cTn id="54" dur="indefinite" fill="hold"/>
                                        <p:tgtEl>
                                          <p:spTgt spid="137"/>
                                        </p:tgtEl>
                                        <p:attrNameLst>
                                          <p:attrName>style.visibility</p:attrName>
                                        </p:attrNameLst>
                                      </p:cBhvr>
                                      <p:to>
                                        <p:strVal val="visible"/>
                                      </p:to>
                                    </p:set>
                                    <p:anim calcmode="lin" valueType="num">
                                      <p:cBhvr>
                                        <p:cTn id="55" dur="750" fill="hold"/>
                                        <p:tgtEl>
                                          <p:spTgt spid="137"/>
                                        </p:tgtEl>
                                        <p:attrNameLst>
                                          <p:attrName>ppt_w</p:attrName>
                                        </p:attrNameLst>
                                      </p:cBhvr>
                                      <p:tavLst>
                                        <p:tav tm="0">
                                          <p:val>
                                            <p:fltVal val="0"/>
                                          </p:val>
                                        </p:tav>
                                        <p:tav tm="100000">
                                          <p:val>
                                            <p:strVal val="#ppt_w"/>
                                          </p:val>
                                        </p:tav>
                                      </p:tavLst>
                                    </p:anim>
                                    <p:anim calcmode="lin" valueType="num">
                                      <p:cBhvr>
                                        <p:cTn id="56" dur="750" fill="hold"/>
                                        <p:tgtEl>
                                          <p:spTgt spid="137"/>
                                        </p:tgtEl>
                                        <p:attrNameLst>
                                          <p:attrName>ppt_h</p:attrName>
                                        </p:attrNameLst>
                                      </p:cBhvr>
                                      <p:tavLst>
                                        <p:tav tm="0">
                                          <p:val>
                                            <p:fltVal val="0"/>
                                          </p:val>
                                        </p:tav>
                                        <p:tav tm="100000">
                                          <p:val>
                                            <p:strVal val="#ppt_h"/>
                                          </p:val>
                                        </p:tav>
                                      </p:tavLst>
                                    </p:anim>
                                  </p:childTnLst>
                                </p:cTn>
                              </p:par>
                            </p:childTnLst>
                          </p:cTn>
                        </p:par>
                        <p:par>
                          <p:cTn id="57" fill="hold">
                            <p:stCondLst>
                              <p:cond delay="0"/>
                            </p:stCondLst>
                            <p:childTnLst>
                              <p:par>
                                <p:cTn id="58" presetID="23" presetClass="entr" presetSubtype="16" fill="hold" grpId="0" nodeType="afterEffect">
                                  <p:stCondLst>
                                    <p:cond delay="0"/>
                                  </p:stCondLst>
                                  <p:iterate>
                                    <p:tmAbs val="0"/>
                                  </p:iterate>
                                  <p:childTnLst>
                                    <p:set>
                                      <p:cBhvr>
                                        <p:cTn id="59" dur="indefinite" fill="hold"/>
                                        <p:tgtEl>
                                          <p:spTgt spid="140"/>
                                        </p:tgtEl>
                                        <p:attrNameLst>
                                          <p:attrName>style.visibility</p:attrName>
                                        </p:attrNameLst>
                                      </p:cBhvr>
                                      <p:to>
                                        <p:strVal val="visible"/>
                                      </p:to>
                                    </p:set>
                                    <p:anim calcmode="lin" valueType="num">
                                      <p:cBhvr>
                                        <p:cTn id="60" dur="750" fill="hold"/>
                                        <p:tgtEl>
                                          <p:spTgt spid="140"/>
                                        </p:tgtEl>
                                        <p:attrNameLst>
                                          <p:attrName>ppt_w</p:attrName>
                                        </p:attrNameLst>
                                      </p:cBhvr>
                                      <p:tavLst>
                                        <p:tav tm="0">
                                          <p:val>
                                            <p:fltVal val="0"/>
                                          </p:val>
                                        </p:tav>
                                        <p:tav tm="100000">
                                          <p:val>
                                            <p:strVal val="#ppt_w"/>
                                          </p:val>
                                        </p:tav>
                                      </p:tavLst>
                                    </p:anim>
                                    <p:anim calcmode="lin" valueType="num">
                                      <p:cBhvr>
                                        <p:cTn id="61"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9" name="TextBox 18"/>
          <p:cNvSpPr txBox="1"/>
          <p:nvPr/>
        </p:nvSpPr>
        <p:spPr>
          <a:xfrm>
            <a:off x="715922" y="376206"/>
            <a:ext cx="7858180"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kumimoji="0" lang="zh-CN" altLang="en-US" sz="3600" b="0" i="0" u="none" strike="noStrike" cap="none" spc="0" normalizeH="0" baseline="0" dirty="0" smtClean="0">
                <a:ln>
                  <a:noFill/>
                </a:ln>
                <a:solidFill>
                  <a:srgbClr val="000000"/>
                </a:solidFill>
                <a:effectLst/>
                <a:uFillTx/>
                <a:latin typeface="+mj-lt"/>
                <a:ea typeface="+mj-ea"/>
                <a:cs typeface="+mj-cs"/>
                <a:sym typeface="Helvetica"/>
              </a:rPr>
              <a:t>数据库切分方式</a:t>
            </a: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6" name="TextBox 15"/>
          <p:cNvSpPr txBox="1"/>
          <p:nvPr/>
        </p:nvSpPr>
        <p:spPr>
          <a:xfrm>
            <a:off x="287294" y="1733528"/>
            <a:ext cx="12215898" cy="398057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solidFill>
                  <a:schemeClr val="tx1"/>
                </a:solidFill>
                <a:latin typeface="黑体" pitchFamily="49" charset="-122"/>
                <a:ea typeface="黑体" pitchFamily="49" charset="-122"/>
              </a:rPr>
              <a:t>何为数据（系统）切分？</a:t>
            </a:r>
            <a:r>
              <a:rPr lang="en-US" altLang="zh-CN" dirty="0" smtClean="0">
                <a:solidFill>
                  <a:schemeClr val="tx1"/>
                </a:solidFill>
                <a:latin typeface="黑体" pitchFamily="49" charset="-122"/>
                <a:ea typeface="黑体" pitchFamily="49" charset="-122"/>
              </a:rPr>
              <a:t/>
            </a:r>
            <a:br>
              <a:rPr lang="en-US" altLang="zh-CN" dirty="0" smtClean="0">
                <a:solidFill>
                  <a:schemeClr val="tx1"/>
                </a:solidFill>
                <a:latin typeface="黑体" pitchFamily="49" charset="-122"/>
                <a:ea typeface="黑体" pitchFamily="49" charset="-122"/>
              </a:rPr>
            </a:br>
            <a:r>
              <a:rPr lang="en-US" altLang="zh-CN" dirty="0" smtClean="0">
                <a:solidFill>
                  <a:schemeClr val="tx1"/>
                </a:solidFill>
                <a:latin typeface="黑体" pitchFamily="49" charset="-122"/>
                <a:ea typeface="黑体" pitchFamily="49" charset="-122"/>
              </a:rPr>
              <a:t>    </a:t>
            </a:r>
            <a:r>
              <a:rPr lang="zh-CN" altLang="en-US" dirty="0" smtClean="0">
                <a:solidFill>
                  <a:schemeClr val="tx1"/>
                </a:solidFill>
                <a:latin typeface="黑体" pitchFamily="49" charset="-122"/>
                <a:ea typeface="黑体" pitchFamily="49" charset="-122"/>
              </a:rPr>
              <a:t>简单来说，就是指通过某种特定的条件，按照某个维度，将我们存放在同一个数据库中的数据分散存放到多个数据库（主机）上面以达到分散单库（主机）负载的效果。 </a:t>
            </a:r>
            <a:r>
              <a:rPr lang="en-US" altLang="zh-CN" dirty="0" smtClean="0">
                <a:solidFill>
                  <a:schemeClr val="tx1"/>
                </a:solidFill>
                <a:latin typeface="黑体" pitchFamily="49" charset="-122"/>
                <a:ea typeface="黑体" pitchFamily="49" charset="-122"/>
              </a:rPr>
              <a:t/>
            </a:r>
            <a:br>
              <a:rPr lang="en-US" altLang="zh-CN" dirty="0" smtClean="0">
                <a:solidFill>
                  <a:schemeClr val="tx1"/>
                </a:solidFill>
                <a:latin typeface="黑体" pitchFamily="49" charset="-122"/>
                <a:ea typeface="黑体" pitchFamily="49" charset="-122"/>
              </a:rPr>
            </a:br>
            <a:r>
              <a:rPr lang="zh-CN" altLang="en-US" dirty="0" smtClean="0">
                <a:solidFill>
                  <a:schemeClr val="tx1"/>
                </a:solidFill>
                <a:latin typeface="黑体" pitchFamily="49" charset="-122"/>
                <a:ea typeface="黑体" pitchFamily="49" charset="-122"/>
              </a:rPr>
              <a:t>切分模式：</a:t>
            </a:r>
            <a:r>
              <a:rPr lang="en-US" altLang="zh-CN" dirty="0" smtClean="0">
                <a:solidFill>
                  <a:schemeClr val="tx1"/>
                </a:solidFill>
                <a:latin typeface="黑体" pitchFamily="49" charset="-122"/>
                <a:ea typeface="黑体" pitchFamily="49" charset="-122"/>
              </a:rPr>
              <a:t/>
            </a:r>
            <a:br>
              <a:rPr lang="en-US" altLang="zh-CN" dirty="0" smtClean="0">
                <a:solidFill>
                  <a:schemeClr val="tx1"/>
                </a:solidFill>
                <a:latin typeface="黑体" pitchFamily="49" charset="-122"/>
                <a:ea typeface="黑体" pitchFamily="49" charset="-122"/>
              </a:rPr>
            </a:br>
            <a:r>
              <a:rPr lang="en-US" altLang="zh-CN" dirty="0" smtClean="0">
                <a:solidFill>
                  <a:schemeClr val="tx1"/>
                </a:solidFill>
                <a:latin typeface="黑体" pitchFamily="49" charset="-122"/>
                <a:ea typeface="黑体" pitchFamily="49" charset="-122"/>
              </a:rPr>
              <a:t>A.</a:t>
            </a:r>
            <a:r>
              <a:rPr lang="zh-CN" altLang="en-US" dirty="0" smtClean="0">
                <a:solidFill>
                  <a:schemeClr val="tx1"/>
                </a:solidFill>
                <a:latin typeface="黑体" pitchFamily="49" charset="-122"/>
                <a:ea typeface="黑体" pitchFamily="49" charset="-122"/>
              </a:rPr>
              <a:t>垂直（纵向）切分。</a:t>
            </a:r>
            <a:r>
              <a:rPr lang="en-US" altLang="zh-CN" dirty="0" smtClean="0">
                <a:solidFill>
                  <a:schemeClr val="tx1"/>
                </a:solidFill>
                <a:latin typeface="黑体" pitchFamily="49" charset="-122"/>
                <a:ea typeface="黑体" pitchFamily="49" charset="-122"/>
              </a:rPr>
              <a:t/>
            </a:r>
            <a:br>
              <a:rPr lang="en-US" altLang="zh-CN" dirty="0" smtClean="0">
                <a:solidFill>
                  <a:schemeClr val="tx1"/>
                </a:solidFill>
                <a:latin typeface="黑体" pitchFamily="49" charset="-122"/>
                <a:ea typeface="黑体" pitchFamily="49" charset="-122"/>
              </a:rPr>
            </a:br>
            <a:r>
              <a:rPr lang="en-US" altLang="zh-CN" dirty="0" smtClean="0">
                <a:solidFill>
                  <a:schemeClr val="tx1"/>
                </a:solidFill>
                <a:latin typeface="黑体" pitchFamily="49" charset="-122"/>
                <a:ea typeface="黑体" pitchFamily="49" charset="-122"/>
              </a:rPr>
              <a:t>B.</a:t>
            </a:r>
            <a:r>
              <a:rPr lang="zh-CN" altLang="en-US" dirty="0" smtClean="0">
                <a:solidFill>
                  <a:schemeClr val="tx1"/>
                </a:solidFill>
                <a:latin typeface="黑体" pitchFamily="49" charset="-122"/>
                <a:ea typeface="黑体" pitchFamily="49" charset="-122"/>
              </a:rPr>
              <a:t>水平切分。</a:t>
            </a:r>
            <a:endParaRPr kumimoji="0" lang="zh-CN" altLang="en-US" sz="3600" b="0" i="0" u="none" strike="noStrike" cap="none" spc="0" normalizeH="0" baseline="0" dirty="0">
              <a:ln>
                <a:noFill/>
              </a:ln>
              <a:solidFill>
                <a:schemeClr val="tx1"/>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iterate>
                                    <p:tmAbs val="0"/>
                                  </p:iterate>
                                  <p:childTnLst>
                                    <p:set>
                                      <p:cBhvr>
                                        <p:cTn id="11" dur="indefinite" fill="hold"/>
                                        <p:tgtEl>
                                          <p:spTgt spid="131"/>
                                        </p:tgtEl>
                                        <p:attrNameLst>
                                          <p:attrName>style.visibility</p:attrName>
                                        </p:attrNameLst>
                                      </p:cBhvr>
                                      <p:to>
                                        <p:strVal val="visible"/>
                                      </p:to>
                                    </p:set>
                                    <p:anim calcmode="lin" valueType="num">
                                      <p:cBhvr>
                                        <p:cTn id="12" dur="499" fill="hold"/>
                                        <p:tgtEl>
                                          <p:spTgt spid="131"/>
                                        </p:tgtEl>
                                        <p:attrNameLst>
                                          <p:attrName>ppt_x</p:attrName>
                                        </p:attrNameLst>
                                      </p:cBhvr>
                                      <p:tavLst>
                                        <p:tav tm="0">
                                          <p:val>
                                            <p:strVal val="0-#ppt_w/2"/>
                                          </p:val>
                                        </p:tav>
                                        <p:tav tm="100000">
                                          <p:val>
                                            <p:strVal val="#ppt_x"/>
                                          </p:val>
                                        </p:tav>
                                      </p:tavLst>
                                    </p:anim>
                                    <p:anim calcmode="lin" valueType="num">
                                      <p:cBhvr>
                                        <p:cTn id="13" dur="499" fill="hold"/>
                                        <p:tgtEl>
                                          <p:spTgt spid="131"/>
                                        </p:tgtEl>
                                        <p:attrNameLst>
                                          <p:attrName>ppt_y</p:attrName>
                                        </p:attrNameLst>
                                      </p:cBhvr>
                                      <p:tavLst>
                                        <p:tav tm="0">
                                          <p:val>
                                            <p:strVal val="#ppt_y"/>
                                          </p:val>
                                        </p:tav>
                                        <p:tav tm="100000">
                                          <p:val>
                                            <p:strVal val="#ppt_y"/>
                                          </p:val>
                                        </p:tav>
                                      </p:tavLst>
                                    </p:anim>
                                  </p:childTnLst>
                                </p:cTn>
                              </p:par>
                            </p:childTnLst>
                          </p:cTn>
                        </p:par>
                        <p:par>
                          <p:cTn id="14" fill="hold">
                            <p:stCondLst>
                              <p:cond delay="0"/>
                            </p:stCondLst>
                            <p:childTnLst>
                              <p:par>
                                <p:cTn id="15" presetID="2" presetClass="entr" presetSubtype="8" fill="hold" grpId="0" nodeType="afterEffect">
                                  <p:stCondLst>
                                    <p:cond delay="0"/>
                                  </p:stCondLst>
                                  <p:iterate>
                                    <p:tmAbs val="0"/>
                                  </p:iterate>
                                  <p:childTnLst>
                                    <p:set>
                                      <p:cBhvr>
                                        <p:cTn id="16" dur="indefinite" fill="hold"/>
                                        <p:tgtEl>
                                          <p:spTgt spid="132"/>
                                        </p:tgtEl>
                                        <p:attrNameLst>
                                          <p:attrName>style.visibility</p:attrName>
                                        </p:attrNameLst>
                                      </p:cBhvr>
                                      <p:to>
                                        <p:strVal val="visible"/>
                                      </p:to>
                                    </p:set>
                                    <p:anim calcmode="lin" valueType="num">
                                      <p:cBhvr>
                                        <p:cTn id="17" dur="499" fill="hold"/>
                                        <p:tgtEl>
                                          <p:spTgt spid="132"/>
                                        </p:tgtEl>
                                        <p:attrNameLst>
                                          <p:attrName>ppt_x</p:attrName>
                                        </p:attrNameLst>
                                      </p:cBhvr>
                                      <p:tavLst>
                                        <p:tav tm="0">
                                          <p:val>
                                            <p:strVal val="0-#ppt_w/2"/>
                                          </p:val>
                                        </p:tav>
                                        <p:tav tm="100000">
                                          <p:val>
                                            <p:strVal val="#ppt_x"/>
                                          </p:val>
                                        </p:tav>
                                      </p:tavLst>
                                    </p:anim>
                                    <p:anim calcmode="lin" valueType="num">
                                      <p:cBhvr>
                                        <p:cTn id="18" dur="499" fill="hold"/>
                                        <p:tgtEl>
                                          <p:spTgt spid="132"/>
                                        </p:tgtEl>
                                        <p:attrNameLst>
                                          <p:attrName>ppt_y</p:attrName>
                                        </p:attrNameLst>
                                      </p:cBhvr>
                                      <p:tavLst>
                                        <p:tav tm="0">
                                          <p:val>
                                            <p:strVal val="#ppt_y"/>
                                          </p:val>
                                        </p:tav>
                                        <p:tav tm="100000">
                                          <p:val>
                                            <p:strVal val="#ppt_y"/>
                                          </p:val>
                                        </p:tav>
                                      </p:tavLst>
                                    </p:anim>
                                  </p:childTnLst>
                                </p:cTn>
                              </p:par>
                            </p:childTnLst>
                          </p:cTn>
                        </p:par>
                        <p:par>
                          <p:cTn id="19" fill="hold">
                            <p:stCondLst>
                              <p:cond delay="0"/>
                            </p:stCondLst>
                            <p:childTnLst>
                              <p:par>
                                <p:cTn id="20" presetID="2" presetClass="entr" presetSubtype="8" fill="hold" grpId="0" nodeType="afterEffect">
                                  <p:stCondLst>
                                    <p:cond delay="0"/>
                                  </p:stCondLst>
                                  <p:iterate>
                                    <p:tmAbs val="0"/>
                                  </p:iterate>
                                  <p:childTnLst>
                                    <p:set>
                                      <p:cBhvr>
                                        <p:cTn id="21" dur="indefinite" fill="hold"/>
                                        <p:tgtEl>
                                          <p:spTgt spid="133"/>
                                        </p:tgtEl>
                                        <p:attrNameLst>
                                          <p:attrName>style.visibility</p:attrName>
                                        </p:attrNameLst>
                                      </p:cBhvr>
                                      <p:to>
                                        <p:strVal val="visible"/>
                                      </p:to>
                                    </p:set>
                                    <p:anim calcmode="lin" valueType="num">
                                      <p:cBhvr>
                                        <p:cTn id="22" dur="499" fill="hold"/>
                                        <p:tgtEl>
                                          <p:spTgt spid="133"/>
                                        </p:tgtEl>
                                        <p:attrNameLst>
                                          <p:attrName>ppt_x</p:attrName>
                                        </p:attrNameLst>
                                      </p:cBhvr>
                                      <p:tavLst>
                                        <p:tav tm="0">
                                          <p:val>
                                            <p:strVal val="0-#ppt_w/2"/>
                                          </p:val>
                                        </p:tav>
                                        <p:tav tm="100000">
                                          <p:val>
                                            <p:strVal val="#ppt_x"/>
                                          </p:val>
                                        </p:tav>
                                      </p:tavLst>
                                    </p:anim>
                                    <p:anim calcmode="lin" valueType="num">
                                      <p:cBhvr>
                                        <p:cTn id="23" dur="499" fill="hold"/>
                                        <p:tgtEl>
                                          <p:spTgt spid="133"/>
                                        </p:tgtEl>
                                        <p:attrNameLst>
                                          <p:attrName>ppt_y</p:attrName>
                                        </p:attrNameLst>
                                      </p:cBhvr>
                                      <p:tavLst>
                                        <p:tav tm="0">
                                          <p:val>
                                            <p:strVal val="#ppt_y"/>
                                          </p:val>
                                        </p:tav>
                                        <p:tav tm="100000">
                                          <p:val>
                                            <p:strVal val="#ppt_y"/>
                                          </p:val>
                                        </p:tav>
                                      </p:tavLst>
                                    </p:anim>
                                  </p:childTnLst>
                                </p:cTn>
                              </p:par>
                            </p:childTnLst>
                          </p:cTn>
                        </p:par>
                        <p:par>
                          <p:cTn id="24" fill="hold">
                            <p:stCondLst>
                              <p:cond delay="0"/>
                            </p:stCondLst>
                            <p:childTnLst>
                              <p:par>
                                <p:cTn id="25" presetID="2" presetClass="entr" presetSubtype="8" fill="hold" grpId="0" nodeType="afterEffect">
                                  <p:stCondLst>
                                    <p:cond delay="0"/>
                                  </p:stCondLst>
                                  <p:iterate>
                                    <p:tmAbs val="0"/>
                                  </p:iterate>
                                  <p:childTnLst>
                                    <p:set>
                                      <p:cBhvr>
                                        <p:cTn id="26" dur="indefinite" fill="hold"/>
                                        <p:tgtEl>
                                          <p:spTgt spid="134"/>
                                        </p:tgtEl>
                                        <p:attrNameLst>
                                          <p:attrName>style.visibility</p:attrName>
                                        </p:attrNameLst>
                                      </p:cBhvr>
                                      <p:to>
                                        <p:strVal val="visible"/>
                                      </p:to>
                                    </p:set>
                                    <p:anim calcmode="lin" valueType="num">
                                      <p:cBhvr>
                                        <p:cTn id="27" dur="499" fill="hold"/>
                                        <p:tgtEl>
                                          <p:spTgt spid="134"/>
                                        </p:tgtEl>
                                        <p:attrNameLst>
                                          <p:attrName>ppt_x</p:attrName>
                                        </p:attrNameLst>
                                      </p:cBhvr>
                                      <p:tavLst>
                                        <p:tav tm="0">
                                          <p:val>
                                            <p:strVal val="0-#ppt_w/2"/>
                                          </p:val>
                                        </p:tav>
                                        <p:tav tm="100000">
                                          <p:val>
                                            <p:strVal val="#ppt_x"/>
                                          </p:val>
                                        </p:tav>
                                      </p:tavLst>
                                    </p:anim>
                                    <p:anim calcmode="lin" valueType="num">
                                      <p:cBhvr>
                                        <p:cTn id="28" dur="499" fill="hold"/>
                                        <p:tgtEl>
                                          <p:spTgt spid="134"/>
                                        </p:tgtEl>
                                        <p:attrNameLst>
                                          <p:attrName>ppt_y</p:attrName>
                                        </p:attrNameLst>
                                      </p:cBhvr>
                                      <p:tavLst>
                                        <p:tav tm="0">
                                          <p:val>
                                            <p:strVal val="#ppt_y"/>
                                          </p:val>
                                        </p:tav>
                                        <p:tav tm="100000">
                                          <p:val>
                                            <p:strVal val="#ppt_y"/>
                                          </p:val>
                                        </p:tav>
                                      </p:tavLst>
                                    </p:anim>
                                  </p:childTnLst>
                                </p:cTn>
                              </p:par>
                            </p:childTnLst>
                          </p:cTn>
                        </p:par>
                        <p:par>
                          <p:cTn id="29" fill="hold">
                            <p:stCondLst>
                              <p:cond delay="0"/>
                            </p:stCondLst>
                            <p:childTnLst>
                              <p:par>
                                <p:cTn id="30" presetID="2" presetClass="entr" presetSubtype="1" fill="hold" grpId="0" nodeType="afterEffect">
                                  <p:stCondLst>
                                    <p:cond delay="0"/>
                                  </p:stCondLst>
                                  <p:iterate>
                                    <p:tmAbs val="0"/>
                                  </p:iterate>
                                  <p:childTnLst>
                                    <p:set>
                                      <p:cBhvr>
                                        <p:cTn id="31" dur="indefinite" fill="hold"/>
                                        <p:tgtEl>
                                          <p:spTgt spid="135"/>
                                        </p:tgtEl>
                                        <p:attrNameLst>
                                          <p:attrName>style.visibility</p:attrName>
                                        </p:attrNameLst>
                                      </p:cBhvr>
                                      <p:to>
                                        <p:strVal val="visible"/>
                                      </p:to>
                                    </p:set>
                                    <p:anim calcmode="lin" valueType="num">
                                      <p:cBhvr>
                                        <p:cTn id="32" dur="500" fill="hold"/>
                                        <p:tgtEl>
                                          <p:spTgt spid="135"/>
                                        </p:tgtEl>
                                        <p:attrNameLst>
                                          <p:attrName>ppt_x</p:attrName>
                                        </p:attrNameLst>
                                      </p:cBhvr>
                                      <p:tavLst>
                                        <p:tav tm="0">
                                          <p:val>
                                            <p:strVal val="#ppt_x"/>
                                          </p:val>
                                        </p:tav>
                                        <p:tav tm="100000">
                                          <p:val>
                                            <p:strVal val="#ppt_x"/>
                                          </p:val>
                                        </p:tav>
                                      </p:tavLst>
                                    </p:anim>
                                    <p:anim calcmode="lin" valueType="num">
                                      <p:cBhvr>
                                        <p:cTn id="33" dur="500" fill="hold"/>
                                        <p:tgtEl>
                                          <p:spTgt spid="135"/>
                                        </p:tgtEl>
                                        <p:attrNameLst>
                                          <p:attrName>ppt_y</p:attrName>
                                        </p:attrNameLst>
                                      </p:cBhvr>
                                      <p:tavLst>
                                        <p:tav tm="0">
                                          <p:val>
                                            <p:strVal val="0-#ppt_h/2"/>
                                          </p:val>
                                        </p:tav>
                                        <p:tav tm="100000">
                                          <p:val>
                                            <p:strVal val="#ppt_y"/>
                                          </p:val>
                                        </p:tav>
                                      </p:tavLst>
                                    </p:anim>
                                  </p:childTnLst>
                                </p:cTn>
                              </p:par>
                            </p:childTnLst>
                          </p:cTn>
                        </p:par>
                        <p:par>
                          <p:cTn id="34" fill="hold">
                            <p:stCondLst>
                              <p:cond delay="0"/>
                            </p:stCondLst>
                            <p:childTnLst>
                              <p:par>
                                <p:cTn id="35" presetID="2" presetClass="entr" presetSubtype="8" fill="hold" grpId="0" nodeType="afterEffect">
                                  <p:stCondLst>
                                    <p:cond delay="0"/>
                                  </p:stCondLst>
                                  <p:iterate>
                                    <p:tmAbs val="0"/>
                                  </p:iterate>
                                  <p:childTnLst>
                                    <p:set>
                                      <p:cBhvr>
                                        <p:cTn id="36" dur="indefinite" fill="hold"/>
                                        <p:tgtEl>
                                          <p:spTgt spid="139"/>
                                        </p:tgtEl>
                                        <p:attrNameLst>
                                          <p:attrName>style.visibility</p:attrName>
                                        </p:attrNameLst>
                                      </p:cBhvr>
                                      <p:to>
                                        <p:strVal val="visible"/>
                                      </p:to>
                                    </p:set>
                                    <p:anim calcmode="lin" valueType="num">
                                      <p:cBhvr>
                                        <p:cTn id="37" dur="499" fill="hold"/>
                                        <p:tgtEl>
                                          <p:spTgt spid="139"/>
                                        </p:tgtEl>
                                        <p:attrNameLst>
                                          <p:attrName>ppt_x</p:attrName>
                                        </p:attrNameLst>
                                      </p:cBhvr>
                                      <p:tavLst>
                                        <p:tav tm="0">
                                          <p:val>
                                            <p:strVal val="0-#ppt_w/2"/>
                                          </p:val>
                                        </p:tav>
                                        <p:tav tm="100000">
                                          <p:val>
                                            <p:strVal val="#ppt_x"/>
                                          </p:val>
                                        </p:tav>
                                      </p:tavLst>
                                    </p:anim>
                                    <p:anim calcmode="lin" valueType="num">
                                      <p:cBhvr>
                                        <p:cTn id="38" dur="499" fill="hold"/>
                                        <p:tgtEl>
                                          <p:spTgt spid="139"/>
                                        </p:tgtEl>
                                        <p:attrNameLst>
                                          <p:attrName>ppt_y</p:attrName>
                                        </p:attrNameLst>
                                      </p:cBhvr>
                                      <p:tavLst>
                                        <p:tav tm="0">
                                          <p:val>
                                            <p:strVal val="#ppt_y"/>
                                          </p:val>
                                        </p:tav>
                                        <p:tav tm="100000">
                                          <p:val>
                                            <p:strVal val="#ppt_y"/>
                                          </p:val>
                                        </p:tav>
                                      </p:tavLst>
                                    </p:anim>
                                  </p:childTnLst>
                                </p:cTn>
                              </p:par>
                            </p:childTnLst>
                          </p:cTn>
                        </p:par>
                        <p:par>
                          <p:cTn id="39" fill="hold">
                            <p:stCondLst>
                              <p:cond delay="0"/>
                            </p:stCondLst>
                            <p:childTnLst>
                              <p:par>
                                <p:cTn id="40" presetID="2" presetClass="entr" presetSubtype="8" fill="hold" grpId="0" nodeType="afterEffect">
                                  <p:stCondLst>
                                    <p:cond delay="0"/>
                                  </p:stCondLst>
                                  <p:iterate>
                                    <p:tmAbs val="0"/>
                                  </p:iterate>
                                  <p:childTnLst>
                                    <p:set>
                                      <p:cBhvr>
                                        <p:cTn id="41" dur="indefinite" fill="hold"/>
                                        <p:tgtEl>
                                          <p:spTgt spid="138"/>
                                        </p:tgtEl>
                                        <p:attrNameLst>
                                          <p:attrName>style.visibility</p:attrName>
                                        </p:attrNameLst>
                                      </p:cBhvr>
                                      <p:to>
                                        <p:strVal val="visible"/>
                                      </p:to>
                                    </p:set>
                                    <p:anim calcmode="lin" valueType="num">
                                      <p:cBhvr>
                                        <p:cTn id="42" dur="499" fill="hold"/>
                                        <p:tgtEl>
                                          <p:spTgt spid="138"/>
                                        </p:tgtEl>
                                        <p:attrNameLst>
                                          <p:attrName>ppt_x</p:attrName>
                                        </p:attrNameLst>
                                      </p:cBhvr>
                                      <p:tavLst>
                                        <p:tav tm="0">
                                          <p:val>
                                            <p:strVal val="0-#ppt_w/2"/>
                                          </p:val>
                                        </p:tav>
                                        <p:tav tm="100000">
                                          <p:val>
                                            <p:strVal val="#ppt_x"/>
                                          </p:val>
                                        </p:tav>
                                      </p:tavLst>
                                    </p:anim>
                                    <p:anim calcmode="lin" valueType="num">
                                      <p:cBhvr>
                                        <p:cTn id="43" dur="499" fill="hold"/>
                                        <p:tgtEl>
                                          <p:spTgt spid="138"/>
                                        </p:tgtEl>
                                        <p:attrNameLst>
                                          <p:attrName>ppt_y</p:attrName>
                                        </p:attrNameLst>
                                      </p:cBhvr>
                                      <p:tavLst>
                                        <p:tav tm="0">
                                          <p:val>
                                            <p:strVal val="#ppt_y"/>
                                          </p:val>
                                        </p:tav>
                                        <p:tav tm="100000">
                                          <p:val>
                                            <p:strVal val="#ppt_y"/>
                                          </p:val>
                                        </p:tav>
                                      </p:tavLst>
                                    </p:anim>
                                  </p:childTnLst>
                                </p:cTn>
                              </p:par>
                            </p:childTnLst>
                          </p:cTn>
                        </p:par>
                        <p:par>
                          <p:cTn id="44" fill="hold">
                            <p:stCondLst>
                              <p:cond delay="0"/>
                            </p:stCondLst>
                            <p:childTnLst>
                              <p:par>
                                <p:cTn id="45" presetID="2" presetClass="entr" presetSubtype="8" fill="hold" grpId="0" nodeType="afterEffect">
                                  <p:stCondLst>
                                    <p:cond delay="0"/>
                                  </p:stCondLst>
                                  <p:iterate>
                                    <p:tmAbs val="0"/>
                                  </p:iterate>
                                  <p:childTnLst>
                                    <p:set>
                                      <p:cBhvr>
                                        <p:cTn id="46" dur="indefinite" fill="hold"/>
                                        <p:tgtEl>
                                          <p:spTgt spid="141"/>
                                        </p:tgtEl>
                                        <p:attrNameLst>
                                          <p:attrName>style.visibility</p:attrName>
                                        </p:attrNameLst>
                                      </p:cBhvr>
                                      <p:to>
                                        <p:strVal val="visible"/>
                                      </p:to>
                                    </p:set>
                                    <p:anim calcmode="lin" valueType="num">
                                      <p:cBhvr>
                                        <p:cTn id="47" dur="1000" fill="hold"/>
                                        <p:tgtEl>
                                          <p:spTgt spid="141"/>
                                        </p:tgtEl>
                                        <p:attrNameLst>
                                          <p:attrName>ppt_x</p:attrName>
                                        </p:attrNameLst>
                                      </p:cBhvr>
                                      <p:tavLst>
                                        <p:tav tm="0">
                                          <p:val>
                                            <p:strVal val="0-#ppt_w/2"/>
                                          </p:val>
                                        </p:tav>
                                        <p:tav tm="100000">
                                          <p:val>
                                            <p:strVal val="#ppt_x"/>
                                          </p:val>
                                        </p:tav>
                                      </p:tavLst>
                                    </p:anim>
                                    <p:anim calcmode="lin" valueType="num">
                                      <p:cBhvr>
                                        <p:cTn id="48" dur="1000" fill="hold"/>
                                        <p:tgtEl>
                                          <p:spTgt spid="141"/>
                                        </p:tgtEl>
                                        <p:attrNameLst>
                                          <p:attrName>ppt_y</p:attrName>
                                        </p:attrNameLst>
                                      </p:cBhvr>
                                      <p:tavLst>
                                        <p:tav tm="0">
                                          <p:val>
                                            <p:strVal val="#ppt_y"/>
                                          </p:val>
                                        </p:tav>
                                        <p:tav tm="100000">
                                          <p:val>
                                            <p:strVal val="#ppt_y"/>
                                          </p:val>
                                        </p:tav>
                                      </p:tavLst>
                                    </p:anim>
                                  </p:childTnLst>
                                </p:cTn>
                              </p:par>
                            </p:childTnLst>
                          </p:cTn>
                        </p:par>
                        <p:par>
                          <p:cTn id="49" fill="hold">
                            <p:stCondLst>
                              <p:cond delay="0"/>
                            </p:stCondLst>
                            <p:childTnLst>
                              <p:par>
                                <p:cTn id="50" presetID="1" presetClass="entr" presetSubtype="0" fill="hold" grpId="0" nodeType="afterEffect">
                                  <p:stCondLst>
                                    <p:cond delay="0"/>
                                  </p:stCondLst>
                                  <p:iterate>
                                    <p:tmAbs val="0"/>
                                  </p:iterate>
                                  <p:childTnLst>
                                    <p:set>
                                      <p:cBhvr>
                                        <p:cTn id="51" dur="indefinite" fill="hold"/>
                                        <p:tgtEl>
                                          <p:spTgt spid="136"/>
                                        </p:tgtEl>
                                        <p:attrNameLst>
                                          <p:attrName>style.visibility</p:attrName>
                                        </p:attrNameLst>
                                      </p:cBhvr>
                                      <p:to>
                                        <p:strVal val="visible"/>
                                      </p:to>
                                    </p:set>
                                  </p:childTnLst>
                                </p:cTn>
                              </p:par>
                            </p:childTnLst>
                          </p:cTn>
                        </p:par>
                        <p:par>
                          <p:cTn id="52" fill="hold">
                            <p:stCondLst>
                              <p:cond delay="0"/>
                            </p:stCondLst>
                            <p:childTnLst>
                              <p:par>
                                <p:cTn id="53" presetID="23" presetClass="entr" presetSubtype="16" fill="hold" grpId="0" nodeType="afterEffect">
                                  <p:stCondLst>
                                    <p:cond delay="0"/>
                                  </p:stCondLst>
                                  <p:iterate>
                                    <p:tmAbs val="0"/>
                                  </p:iterate>
                                  <p:childTnLst>
                                    <p:set>
                                      <p:cBhvr>
                                        <p:cTn id="54" dur="indefinite" fill="hold"/>
                                        <p:tgtEl>
                                          <p:spTgt spid="137"/>
                                        </p:tgtEl>
                                        <p:attrNameLst>
                                          <p:attrName>style.visibility</p:attrName>
                                        </p:attrNameLst>
                                      </p:cBhvr>
                                      <p:to>
                                        <p:strVal val="visible"/>
                                      </p:to>
                                    </p:set>
                                    <p:anim calcmode="lin" valueType="num">
                                      <p:cBhvr>
                                        <p:cTn id="55" dur="750" fill="hold"/>
                                        <p:tgtEl>
                                          <p:spTgt spid="137"/>
                                        </p:tgtEl>
                                        <p:attrNameLst>
                                          <p:attrName>ppt_w</p:attrName>
                                        </p:attrNameLst>
                                      </p:cBhvr>
                                      <p:tavLst>
                                        <p:tav tm="0">
                                          <p:val>
                                            <p:fltVal val="0"/>
                                          </p:val>
                                        </p:tav>
                                        <p:tav tm="100000">
                                          <p:val>
                                            <p:strVal val="#ppt_w"/>
                                          </p:val>
                                        </p:tav>
                                      </p:tavLst>
                                    </p:anim>
                                    <p:anim calcmode="lin" valueType="num">
                                      <p:cBhvr>
                                        <p:cTn id="56" dur="750" fill="hold"/>
                                        <p:tgtEl>
                                          <p:spTgt spid="137"/>
                                        </p:tgtEl>
                                        <p:attrNameLst>
                                          <p:attrName>ppt_h</p:attrName>
                                        </p:attrNameLst>
                                      </p:cBhvr>
                                      <p:tavLst>
                                        <p:tav tm="0">
                                          <p:val>
                                            <p:fltVal val="0"/>
                                          </p:val>
                                        </p:tav>
                                        <p:tav tm="100000">
                                          <p:val>
                                            <p:strVal val="#ppt_h"/>
                                          </p:val>
                                        </p:tav>
                                      </p:tavLst>
                                    </p:anim>
                                  </p:childTnLst>
                                </p:cTn>
                              </p:par>
                            </p:childTnLst>
                          </p:cTn>
                        </p:par>
                        <p:par>
                          <p:cTn id="57" fill="hold">
                            <p:stCondLst>
                              <p:cond delay="0"/>
                            </p:stCondLst>
                            <p:childTnLst>
                              <p:par>
                                <p:cTn id="58" presetID="23" presetClass="entr" presetSubtype="16" fill="hold" grpId="0" nodeType="afterEffect">
                                  <p:stCondLst>
                                    <p:cond delay="0"/>
                                  </p:stCondLst>
                                  <p:iterate>
                                    <p:tmAbs val="0"/>
                                  </p:iterate>
                                  <p:childTnLst>
                                    <p:set>
                                      <p:cBhvr>
                                        <p:cTn id="59" dur="indefinite" fill="hold"/>
                                        <p:tgtEl>
                                          <p:spTgt spid="140"/>
                                        </p:tgtEl>
                                        <p:attrNameLst>
                                          <p:attrName>style.visibility</p:attrName>
                                        </p:attrNameLst>
                                      </p:cBhvr>
                                      <p:to>
                                        <p:strVal val="visible"/>
                                      </p:to>
                                    </p:set>
                                    <p:anim calcmode="lin" valueType="num">
                                      <p:cBhvr>
                                        <p:cTn id="60" dur="750" fill="hold"/>
                                        <p:tgtEl>
                                          <p:spTgt spid="140"/>
                                        </p:tgtEl>
                                        <p:attrNameLst>
                                          <p:attrName>ppt_w</p:attrName>
                                        </p:attrNameLst>
                                      </p:cBhvr>
                                      <p:tavLst>
                                        <p:tav tm="0">
                                          <p:val>
                                            <p:fltVal val="0"/>
                                          </p:val>
                                        </p:tav>
                                        <p:tav tm="100000">
                                          <p:val>
                                            <p:strVal val="#ppt_w"/>
                                          </p:val>
                                        </p:tav>
                                      </p:tavLst>
                                    </p:anim>
                                    <p:anim calcmode="lin" valueType="num">
                                      <p:cBhvr>
                                        <p:cTn id="61"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9" name="TextBox 18"/>
          <p:cNvSpPr txBox="1"/>
          <p:nvPr/>
        </p:nvSpPr>
        <p:spPr>
          <a:xfrm>
            <a:off x="715922" y="376206"/>
            <a:ext cx="7858180"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solidFill>
                  <a:schemeClr val="tx1"/>
                </a:solidFill>
              </a:rPr>
              <a:t>垂直拆分</a:t>
            </a:r>
            <a:endParaRPr lang="zh-CN" altLang="en-US" dirty="0">
              <a:solidFill>
                <a:schemeClr val="tx1"/>
              </a:solidFill>
            </a:endParaRPr>
          </a:p>
        </p:txBody>
      </p:sp>
      <p:sp>
        <p:nvSpPr>
          <p:cNvPr id="16" name="TextBox 15"/>
          <p:cNvSpPr txBox="1"/>
          <p:nvPr/>
        </p:nvSpPr>
        <p:spPr>
          <a:xfrm>
            <a:off x="287294" y="1733528"/>
            <a:ext cx="12215898" cy="527323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sz="2800" dirty="0" smtClean="0">
                <a:latin typeface="黑体" pitchFamily="49" charset="-122"/>
                <a:ea typeface="黑体" pitchFamily="49" charset="-122"/>
              </a:rPr>
              <a:t>一个数据库由很多表的构成，每个表对应着不同的业务，垂直切分是指按照业务将表进行分类，分布</a:t>
            </a:r>
            <a:br>
              <a:rPr lang="zh-CN" altLang="en-US" sz="2800" dirty="0" smtClean="0">
                <a:latin typeface="黑体" pitchFamily="49" charset="-122"/>
                <a:ea typeface="黑体" pitchFamily="49" charset="-122"/>
              </a:rPr>
            </a:br>
            <a:r>
              <a:rPr lang="zh-CN" altLang="en-US" sz="2800" dirty="0" smtClean="0">
                <a:latin typeface="黑体" pitchFamily="49" charset="-122"/>
                <a:ea typeface="黑体" pitchFamily="49" charset="-122"/>
              </a:rPr>
              <a:t>到不同的数据库上面，这样也就将数据或者说压力分担到不同的库上面，如下图：</a:t>
            </a:r>
            <a:r>
              <a:rPr lang="en-US" altLang="zh-CN" sz="2800" dirty="0" smtClean="0">
                <a:latin typeface="黑体" pitchFamily="49" charset="-122"/>
                <a:ea typeface="黑体" pitchFamily="49" charset="-122"/>
              </a:rPr>
              <a:t/>
            </a:r>
            <a:br>
              <a:rPr lang="en-US" altLang="zh-CN" sz="2800" dirty="0" smtClean="0">
                <a:latin typeface="黑体" pitchFamily="49" charset="-122"/>
                <a:ea typeface="黑体" pitchFamily="49" charset="-122"/>
              </a:rPr>
            </a:br>
            <a:r>
              <a:rPr lang="zh-CN" altLang="en-US" sz="2800" dirty="0" smtClean="0">
                <a:latin typeface="黑体" pitchFamily="49" charset="-122"/>
                <a:ea typeface="黑体" pitchFamily="49" charset="-122"/>
              </a:rPr>
              <a:t>优点：</a:t>
            </a:r>
            <a:br>
              <a:rPr lang="zh-CN" altLang="en-US" sz="2800" dirty="0" smtClean="0">
                <a:latin typeface="黑体" pitchFamily="49" charset="-122"/>
                <a:ea typeface="黑体" pitchFamily="49" charset="-122"/>
              </a:rPr>
            </a:br>
            <a:r>
              <a:rPr lang="zh-CN" altLang="en-US" sz="2800" dirty="0" smtClean="0">
                <a:latin typeface="黑体" pitchFamily="49" charset="-122"/>
                <a:ea typeface="黑体" pitchFamily="49" charset="-122"/>
              </a:rPr>
              <a:t> </a:t>
            </a:r>
            <a:r>
              <a:rPr lang="en-US" altLang="zh-CN" sz="2800" dirty="0" smtClean="0">
                <a:latin typeface="黑体" pitchFamily="49" charset="-122"/>
                <a:ea typeface="黑体" pitchFamily="49" charset="-122"/>
              </a:rPr>
              <a:t>--</a:t>
            </a:r>
            <a:r>
              <a:rPr lang="zh-CN" altLang="en-US" sz="2800" dirty="0" smtClean="0">
                <a:latin typeface="黑体" pitchFamily="49" charset="-122"/>
                <a:ea typeface="黑体" pitchFamily="49" charset="-122"/>
              </a:rPr>
              <a:t>拆分后业务清晰，拆分规则明确。</a:t>
            </a:r>
            <a:br>
              <a:rPr lang="zh-CN" altLang="en-US" sz="2800" dirty="0" smtClean="0">
                <a:latin typeface="黑体" pitchFamily="49" charset="-122"/>
                <a:ea typeface="黑体" pitchFamily="49" charset="-122"/>
              </a:rPr>
            </a:br>
            <a:r>
              <a:rPr lang="zh-CN" altLang="en-US" sz="2800" dirty="0" smtClean="0">
                <a:latin typeface="黑体" pitchFamily="49" charset="-122"/>
                <a:ea typeface="黑体" pitchFamily="49" charset="-122"/>
              </a:rPr>
              <a:t> </a:t>
            </a:r>
            <a:r>
              <a:rPr lang="en-US" altLang="zh-CN" sz="2800" dirty="0" smtClean="0">
                <a:latin typeface="黑体" pitchFamily="49" charset="-122"/>
                <a:ea typeface="黑体" pitchFamily="49" charset="-122"/>
              </a:rPr>
              <a:t>--</a:t>
            </a:r>
            <a:r>
              <a:rPr lang="zh-CN" altLang="en-US" sz="2800" dirty="0" smtClean="0">
                <a:latin typeface="黑体" pitchFamily="49" charset="-122"/>
                <a:ea typeface="黑体" pitchFamily="49" charset="-122"/>
              </a:rPr>
              <a:t>系统之间整合或扩展容易。</a:t>
            </a:r>
            <a:br>
              <a:rPr lang="zh-CN" altLang="en-US" sz="2800" dirty="0" smtClean="0">
                <a:latin typeface="黑体" pitchFamily="49" charset="-122"/>
                <a:ea typeface="黑体" pitchFamily="49" charset="-122"/>
              </a:rPr>
            </a:br>
            <a:r>
              <a:rPr lang="zh-CN" altLang="en-US" sz="2800" dirty="0" smtClean="0">
                <a:latin typeface="黑体" pitchFamily="49" charset="-122"/>
                <a:ea typeface="黑体" pitchFamily="49" charset="-122"/>
              </a:rPr>
              <a:t> </a:t>
            </a:r>
            <a:r>
              <a:rPr lang="en-US" altLang="zh-CN" sz="2800" dirty="0" smtClean="0">
                <a:latin typeface="黑体" pitchFamily="49" charset="-122"/>
                <a:ea typeface="黑体" pitchFamily="49" charset="-122"/>
              </a:rPr>
              <a:t>--</a:t>
            </a:r>
            <a:r>
              <a:rPr lang="zh-CN" altLang="en-US" sz="2800" dirty="0" smtClean="0">
                <a:latin typeface="黑体" pitchFamily="49" charset="-122"/>
                <a:ea typeface="黑体" pitchFamily="49" charset="-122"/>
              </a:rPr>
              <a:t>数据维护简单。</a:t>
            </a:r>
            <a:br>
              <a:rPr lang="zh-CN" altLang="en-US" sz="2800" dirty="0" smtClean="0">
                <a:latin typeface="黑体" pitchFamily="49" charset="-122"/>
                <a:ea typeface="黑体" pitchFamily="49" charset="-122"/>
              </a:rPr>
            </a:br>
            <a:r>
              <a:rPr lang="zh-CN" altLang="en-US" sz="2800" dirty="0" smtClean="0">
                <a:latin typeface="黑体" pitchFamily="49" charset="-122"/>
                <a:ea typeface="黑体" pitchFamily="49" charset="-122"/>
              </a:rPr>
              <a:t>缺点：</a:t>
            </a:r>
            <a:br>
              <a:rPr lang="zh-CN" altLang="en-US" sz="2800" dirty="0" smtClean="0">
                <a:latin typeface="黑体" pitchFamily="49" charset="-122"/>
                <a:ea typeface="黑体" pitchFamily="49" charset="-122"/>
              </a:rPr>
            </a:br>
            <a:r>
              <a:rPr lang="zh-CN" altLang="en-US" sz="2800" dirty="0" smtClean="0">
                <a:latin typeface="黑体" pitchFamily="49" charset="-122"/>
                <a:ea typeface="黑体" pitchFamily="49" charset="-122"/>
              </a:rPr>
              <a:t> </a:t>
            </a:r>
            <a:r>
              <a:rPr lang="en-US" altLang="zh-CN" sz="2800" dirty="0" smtClean="0">
                <a:latin typeface="黑体" pitchFamily="49" charset="-122"/>
                <a:ea typeface="黑体" pitchFamily="49" charset="-122"/>
              </a:rPr>
              <a:t>--</a:t>
            </a:r>
            <a:r>
              <a:rPr lang="zh-CN" altLang="en-US" sz="2800" dirty="0" smtClean="0">
                <a:latin typeface="黑体" pitchFamily="49" charset="-122"/>
                <a:ea typeface="黑体" pitchFamily="49" charset="-122"/>
              </a:rPr>
              <a:t>部分业务表无法</a:t>
            </a:r>
            <a:r>
              <a:rPr lang="en-US" altLang="zh-CN" sz="2800" dirty="0" smtClean="0">
                <a:latin typeface="黑体" pitchFamily="49" charset="-122"/>
                <a:ea typeface="黑体" pitchFamily="49" charset="-122"/>
              </a:rPr>
              <a:t>join</a:t>
            </a:r>
            <a:r>
              <a:rPr lang="zh-CN" altLang="en-US" sz="2800" dirty="0" smtClean="0">
                <a:latin typeface="黑体" pitchFamily="49" charset="-122"/>
                <a:ea typeface="黑体" pitchFamily="49" charset="-122"/>
              </a:rPr>
              <a:t>，只能通过接口方式解决，提高了系统复杂度。</a:t>
            </a:r>
            <a:br>
              <a:rPr lang="zh-CN" altLang="en-US" sz="2800" dirty="0" smtClean="0">
                <a:latin typeface="黑体" pitchFamily="49" charset="-122"/>
                <a:ea typeface="黑体" pitchFamily="49" charset="-122"/>
              </a:rPr>
            </a:br>
            <a:r>
              <a:rPr lang="zh-CN" altLang="en-US" sz="2800" dirty="0" smtClean="0">
                <a:latin typeface="黑体" pitchFamily="49" charset="-122"/>
                <a:ea typeface="黑体" pitchFamily="49" charset="-122"/>
              </a:rPr>
              <a:t> </a:t>
            </a:r>
            <a:r>
              <a:rPr lang="en-US" altLang="zh-CN" sz="2800" dirty="0" smtClean="0">
                <a:latin typeface="黑体" pitchFamily="49" charset="-122"/>
                <a:ea typeface="黑体" pitchFamily="49" charset="-122"/>
              </a:rPr>
              <a:t>--</a:t>
            </a:r>
            <a:r>
              <a:rPr lang="zh-CN" altLang="en-US" sz="2800" dirty="0" smtClean="0">
                <a:latin typeface="黑体" pitchFamily="49" charset="-122"/>
                <a:ea typeface="黑体" pitchFamily="49" charset="-122"/>
              </a:rPr>
              <a:t>受每种业务不同的限制存在单库性能瓶颈，不易数据扩展跟性能提高。</a:t>
            </a:r>
            <a:br>
              <a:rPr lang="zh-CN" altLang="en-US" sz="2800" dirty="0" smtClean="0">
                <a:latin typeface="黑体" pitchFamily="49" charset="-122"/>
                <a:ea typeface="黑体" pitchFamily="49" charset="-122"/>
              </a:rPr>
            </a:br>
            <a:r>
              <a:rPr lang="zh-CN" altLang="en-US" sz="2800" dirty="0" smtClean="0">
                <a:latin typeface="黑体" pitchFamily="49" charset="-122"/>
                <a:ea typeface="黑体" pitchFamily="49" charset="-122"/>
              </a:rPr>
              <a:t> </a:t>
            </a:r>
            <a:r>
              <a:rPr lang="en-US" altLang="zh-CN" sz="2800" dirty="0" smtClean="0">
                <a:latin typeface="黑体" pitchFamily="49" charset="-122"/>
                <a:ea typeface="黑体" pitchFamily="49" charset="-122"/>
              </a:rPr>
              <a:t>--</a:t>
            </a:r>
            <a:r>
              <a:rPr lang="zh-CN" altLang="en-US" sz="2800" dirty="0" smtClean="0">
                <a:latin typeface="黑体" pitchFamily="49" charset="-122"/>
                <a:ea typeface="黑体" pitchFamily="49" charset="-122"/>
              </a:rPr>
              <a:t>事务处理复杂</a:t>
            </a:r>
            <a:endParaRPr kumimoji="0" lang="zh-CN" altLang="en-US" sz="2800" b="0" i="0" u="none" strike="noStrike" cap="none" spc="0" normalizeH="0" baseline="0" dirty="0">
              <a:ln>
                <a:noFill/>
              </a:ln>
              <a:solidFill>
                <a:schemeClr val="tx1"/>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iterate>
                                    <p:tmAbs val="0"/>
                                  </p:iterate>
                                  <p:childTnLst>
                                    <p:set>
                                      <p:cBhvr>
                                        <p:cTn id="11" dur="indefinite" fill="hold"/>
                                        <p:tgtEl>
                                          <p:spTgt spid="131"/>
                                        </p:tgtEl>
                                        <p:attrNameLst>
                                          <p:attrName>style.visibility</p:attrName>
                                        </p:attrNameLst>
                                      </p:cBhvr>
                                      <p:to>
                                        <p:strVal val="visible"/>
                                      </p:to>
                                    </p:set>
                                    <p:anim calcmode="lin" valueType="num">
                                      <p:cBhvr>
                                        <p:cTn id="12" dur="499" fill="hold"/>
                                        <p:tgtEl>
                                          <p:spTgt spid="131"/>
                                        </p:tgtEl>
                                        <p:attrNameLst>
                                          <p:attrName>ppt_x</p:attrName>
                                        </p:attrNameLst>
                                      </p:cBhvr>
                                      <p:tavLst>
                                        <p:tav tm="0">
                                          <p:val>
                                            <p:strVal val="0-#ppt_w/2"/>
                                          </p:val>
                                        </p:tav>
                                        <p:tav tm="100000">
                                          <p:val>
                                            <p:strVal val="#ppt_x"/>
                                          </p:val>
                                        </p:tav>
                                      </p:tavLst>
                                    </p:anim>
                                    <p:anim calcmode="lin" valueType="num">
                                      <p:cBhvr>
                                        <p:cTn id="13" dur="499" fill="hold"/>
                                        <p:tgtEl>
                                          <p:spTgt spid="131"/>
                                        </p:tgtEl>
                                        <p:attrNameLst>
                                          <p:attrName>ppt_y</p:attrName>
                                        </p:attrNameLst>
                                      </p:cBhvr>
                                      <p:tavLst>
                                        <p:tav tm="0">
                                          <p:val>
                                            <p:strVal val="#ppt_y"/>
                                          </p:val>
                                        </p:tav>
                                        <p:tav tm="100000">
                                          <p:val>
                                            <p:strVal val="#ppt_y"/>
                                          </p:val>
                                        </p:tav>
                                      </p:tavLst>
                                    </p:anim>
                                  </p:childTnLst>
                                </p:cTn>
                              </p:par>
                            </p:childTnLst>
                          </p:cTn>
                        </p:par>
                        <p:par>
                          <p:cTn id="14" fill="hold">
                            <p:stCondLst>
                              <p:cond delay="0"/>
                            </p:stCondLst>
                            <p:childTnLst>
                              <p:par>
                                <p:cTn id="15" presetID="2" presetClass="entr" presetSubtype="8" fill="hold" grpId="0" nodeType="afterEffect">
                                  <p:stCondLst>
                                    <p:cond delay="0"/>
                                  </p:stCondLst>
                                  <p:iterate>
                                    <p:tmAbs val="0"/>
                                  </p:iterate>
                                  <p:childTnLst>
                                    <p:set>
                                      <p:cBhvr>
                                        <p:cTn id="16" dur="indefinite" fill="hold"/>
                                        <p:tgtEl>
                                          <p:spTgt spid="132"/>
                                        </p:tgtEl>
                                        <p:attrNameLst>
                                          <p:attrName>style.visibility</p:attrName>
                                        </p:attrNameLst>
                                      </p:cBhvr>
                                      <p:to>
                                        <p:strVal val="visible"/>
                                      </p:to>
                                    </p:set>
                                    <p:anim calcmode="lin" valueType="num">
                                      <p:cBhvr>
                                        <p:cTn id="17" dur="499" fill="hold"/>
                                        <p:tgtEl>
                                          <p:spTgt spid="132"/>
                                        </p:tgtEl>
                                        <p:attrNameLst>
                                          <p:attrName>ppt_x</p:attrName>
                                        </p:attrNameLst>
                                      </p:cBhvr>
                                      <p:tavLst>
                                        <p:tav tm="0">
                                          <p:val>
                                            <p:strVal val="0-#ppt_w/2"/>
                                          </p:val>
                                        </p:tav>
                                        <p:tav tm="100000">
                                          <p:val>
                                            <p:strVal val="#ppt_x"/>
                                          </p:val>
                                        </p:tav>
                                      </p:tavLst>
                                    </p:anim>
                                    <p:anim calcmode="lin" valueType="num">
                                      <p:cBhvr>
                                        <p:cTn id="18" dur="499" fill="hold"/>
                                        <p:tgtEl>
                                          <p:spTgt spid="132"/>
                                        </p:tgtEl>
                                        <p:attrNameLst>
                                          <p:attrName>ppt_y</p:attrName>
                                        </p:attrNameLst>
                                      </p:cBhvr>
                                      <p:tavLst>
                                        <p:tav tm="0">
                                          <p:val>
                                            <p:strVal val="#ppt_y"/>
                                          </p:val>
                                        </p:tav>
                                        <p:tav tm="100000">
                                          <p:val>
                                            <p:strVal val="#ppt_y"/>
                                          </p:val>
                                        </p:tav>
                                      </p:tavLst>
                                    </p:anim>
                                  </p:childTnLst>
                                </p:cTn>
                              </p:par>
                            </p:childTnLst>
                          </p:cTn>
                        </p:par>
                        <p:par>
                          <p:cTn id="19" fill="hold">
                            <p:stCondLst>
                              <p:cond delay="0"/>
                            </p:stCondLst>
                            <p:childTnLst>
                              <p:par>
                                <p:cTn id="20" presetID="2" presetClass="entr" presetSubtype="8" fill="hold" grpId="0" nodeType="afterEffect">
                                  <p:stCondLst>
                                    <p:cond delay="0"/>
                                  </p:stCondLst>
                                  <p:iterate>
                                    <p:tmAbs val="0"/>
                                  </p:iterate>
                                  <p:childTnLst>
                                    <p:set>
                                      <p:cBhvr>
                                        <p:cTn id="21" dur="indefinite" fill="hold"/>
                                        <p:tgtEl>
                                          <p:spTgt spid="133"/>
                                        </p:tgtEl>
                                        <p:attrNameLst>
                                          <p:attrName>style.visibility</p:attrName>
                                        </p:attrNameLst>
                                      </p:cBhvr>
                                      <p:to>
                                        <p:strVal val="visible"/>
                                      </p:to>
                                    </p:set>
                                    <p:anim calcmode="lin" valueType="num">
                                      <p:cBhvr>
                                        <p:cTn id="22" dur="499" fill="hold"/>
                                        <p:tgtEl>
                                          <p:spTgt spid="133"/>
                                        </p:tgtEl>
                                        <p:attrNameLst>
                                          <p:attrName>ppt_x</p:attrName>
                                        </p:attrNameLst>
                                      </p:cBhvr>
                                      <p:tavLst>
                                        <p:tav tm="0">
                                          <p:val>
                                            <p:strVal val="0-#ppt_w/2"/>
                                          </p:val>
                                        </p:tav>
                                        <p:tav tm="100000">
                                          <p:val>
                                            <p:strVal val="#ppt_x"/>
                                          </p:val>
                                        </p:tav>
                                      </p:tavLst>
                                    </p:anim>
                                    <p:anim calcmode="lin" valueType="num">
                                      <p:cBhvr>
                                        <p:cTn id="23" dur="499" fill="hold"/>
                                        <p:tgtEl>
                                          <p:spTgt spid="133"/>
                                        </p:tgtEl>
                                        <p:attrNameLst>
                                          <p:attrName>ppt_y</p:attrName>
                                        </p:attrNameLst>
                                      </p:cBhvr>
                                      <p:tavLst>
                                        <p:tav tm="0">
                                          <p:val>
                                            <p:strVal val="#ppt_y"/>
                                          </p:val>
                                        </p:tav>
                                        <p:tav tm="100000">
                                          <p:val>
                                            <p:strVal val="#ppt_y"/>
                                          </p:val>
                                        </p:tav>
                                      </p:tavLst>
                                    </p:anim>
                                  </p:childTnLst>
                                </p:cTn>
                              </p:par>
                            </p:childTnLst>
                          </p:cTn>
                        </p:par>
                        <p:par>
                          <p:cTn id="24" fill="hold">
                            <p:stCondLst>
                              <p:cond delay="0"/>
                            </p:stCondLst>
                            <p:childTnLst>
                              <p:par>
                                <p:cTn id="25" presetID="2" presetClass="entr" presetSubtype="8" fill="hold" grpId="0" nodeType="afterEffect">
                                  <p:stCondLst>
                                    <p:cond delay="0"/>
                                  </p:stCondLst>
                                  <p:iterate>
                                    <p:tmAbs val="0"/>
                                  </p:iterate>
                                  <p:childTnLst>
                                    <p:set>
                                      <p:cBhvr>
                                        <p:cTn id="26" dur="indefinite" fill="hold"/>
                                        <p:tgtEl>
                                          <p:spTgt spid="134"/>
                                        </p:tgtEl>
                                        <p:attrNameLst>
                                          <p:attrName>style.visibility</p:attrName>
                                        </p:attrNameLst>
                                      </p:cBhvr>
                                      <p:to>
                                        <p:strVal val="visible"/>
                                      </p:to>
                                    </p:set>
                                    <p:anim calcmode="lin" valueType="num">
                                      <p:cBhvr>
                                        <p:cTn id="27" dur="499" fill="hold"/>
                                        <p:tgtEl>
                                          <p:spTgt spid="134"/>
                                        </p:tgtEl>
                                        <p:attrNameLst>
                                          <p:attrName>ppt_x</p:attrName>
                                        </p:attrNameLst>
                                      </p:cBhvr>
                                      <p:tavLst>
                                        <p:tav tm="0">
                                          <p:val>
                                            <p:strVal val="0-#ppt_w/2"/>
                                          </p:val>
                                        </p:tav>
                                        <p:tav tm="100000">
                                          <p:val>
                                            <p:strVal val="#ppt_x"/>
                                          </p:val>
                                        </p:tav>
                                      </p:tavLst>
                                    </p:anim>
                                    <p:anim calcmode="lin" valueType="num">
                                      <p:cBhvr>
                                        <p:cTn id="28" dur="499" fill="hold"/>
                                        <p:tgtEl>
                                          <p:spTgt spid="134"/>
                                        </p:tgtEl>
                                        <p:attrNameLst>
                                          <p:attrName>ppt_y</p:attrName>
                                        </p:attrNameLst>
                                      </p:cBhvr>
                                      <p:tavLst>
                                        <p:tav tm="0">
                                          <p:val>
                                            <p:strVal val="#ppt_y"/>
                                          </p:val>
                                        </p:tav>
                                        <p:tav tm="100000">
                                          <p:val>
                                            <p:strVal val="#ppt_y"/>
                                          </p:val>
                                        </p:tav>
                                      </p:tavLst>
                                    </p:anim>
                                  </p:childTnLst>
                                </p:cTn>
                              </p:par>
                            </p:childTnLst>
                          </p:cTn>
                        </p:par>
                        <p:par>
                          <p:cTn id="29" fill="hold">
                            <p:stCondLst>
                              <p:cond delay="0"/>
                            </p:stCondLst>
                            <p:childTnLst>
                              <p:par>
                                <p:cTn id="30" presetID="2" presetClass="entr" presetSubtype="1" fill="hold" grpId="0" nodeType="afterEffect">
                                  <p:stCondLst>
                                    <p:cond delay="0"/>
                                  </p:stCondLst>
                                  <p:iterate>
                                    <p:tmAbs val="0"/>
                                  </p:iterate>
                                  <p:childTnLst>
                                    <p:set>
                                      <p:cBhvr>
                                        <p:cTn id="31" dur="indefinite" fill="hold"/>
                                        <p:tgtEl>
                                          <p:spTgt spid="135"/>
                                        </p:tgtEl>
                                        <p:attrNameLst>
                                          <p:attrName>style.visibility</p:attrName>
                                        </p:attrNameLst>
                                      </p:cBhvr>
                                      <p:to>
                                        <p:strVal val="visible"/>
                                      </p:to>
                                    </p:set>
                                    <p:anim calcmode="lin" valueType="num">
                                      <p:cBhvr>
                                        <p:cTn id="32" dur="500" fill="hold"/>
                                        <p:tgtEl>
                                          <p:spTgt spid="135"/>
                                        </p:tgtEl>
                                        <p:attrNameLst>
                                          <p:attrName>ppt_x</p:attrName>
                                        </p:attrNameLst>
                                      </p:cBhvr>
                                      <p:tavLst>
                                        <p:tav tm="0">
                                          <p:val>
                                            <p:strVal val="#ppt_x"/>
                                          </p:val>
                                        </p:tav>
                                        <p:tav tm="100000">
                                          <p:val>
                                            <p:strVal val="#ppt_x"/>
                                          </p:val>
                                        </p:tav>
                                      </p:tavLst>
                                    </p:anim>
                                    <p:anim calcmode="lin" valueType="num">
                                      <p:cBhvr>
                                        <p:cTn id="33" dur="500" fill="hold"/>
                                        <p:tgtEl>
                                          <p:spTgt spid="135"/>
                                        </p:tgtEl>
                                        <p:attrNameLst>
                                          <p:attrName>ppt_y</p:attrName>
                                        </p:attrNameLst>
                                      </p:cBhvr>
                                      <p:tavLst>
                                        <p:tav tm="0">
                                          <p:val>
                                            <p:strVal val="0-#ppt_h/2"/>
                                          </p:val>
                                        </p:tav>
                                        <p:tav tm="100000">
                                          <p:val>
                                            <p:strVal val="#ppt_y"/>
                                          </p:val>
                                        </p:tav>
                                      </p:tavLst>
                                    </p:anim>
                                  </p:childTnLst>
                                </p:cTn>
                              </p:par>
                            </p:childTnLst>
                          </p:cTn>
                        </p:par>
                        <p:par>
                          <p:cTn id="34" fill="hold">
                            <p:stCondLst>
                              <p:cond delay="0"/>
                            </p:stCondLst>
                            <p:childTnLst>
                              <p:par>
                                <p:cTn id="35" presetID="2" presetClass="entr" presetSubtype="8" fill="hold" grpId="0" nodeType="afterEffect">
                                  <p:stCondLst>
                                    <p:cond delay="0"/>
                                  </p:stCondLst>
                                  <p:iterate>
                                    <p:tmAbs val="0"/>
                                  </p:iterate>
                                  <p:childTnLst>
                                    <p:set>
                                      <p:cBhvr>
                                        <p:cTn id="36" dur="indefinite" fill="hold"/>
                                        <p:tgtEl>
                                          <p:spTgt spid="139"/>
                                        </p:tgtEl>
                                        <p:attrNameLst>
                                          <p:attrName>style.visibility</p:attrName>
                                        </p:attrNameLst>
                                      </p:cBhvr>
                                      <p:to>
                                        <p:strVal val="visible"/>
                                      </p:to>
                                    </p:set>
                                    <p:anim calcmode="lin" valueType="num">
                                      <p:cBhvr>
                                        <p:cTn id="37" dur="499" fill="hold"/>
                                        <p:tgtEl>
                                          <p:spTgt spid="139"/>
                                        </p:tgtEl>
                                        <p:attrNameLst>
                                          <p:attrName>ppt_x</p:attrName>
                                        </p:attrNameLst>
                                      </p:cBhvr>
                                      <p:tavLst>
                                        <p:tav tm="0">
                                          <p:val>
                                            <p:strVal val="0-#ppt_w/2"/>
                                          </p:val>
                                        </p:tav>
                                        <p:tav tm="100000">
                                          <p:val>
                                            <p:strVal val="#ppt_x"/>
                                          </p:val>
                                        </p:tav>
                                      </p:tavLst>
                                    </p:anim>
                                    <p:anim calcmode="lin" valueType="num">
                                      <p:cBhvr>
                                        <p:cTn id="38" dur="499" fill="hold"/>
                                        <p:tgtEl>
                                          <p:spTgt spid="139"/>
                                        </p:tgtEl>
                                        <p:attrNameLst>
                                          <p:attrName>ppt_y</p:attrName>
                                        </p:attrNameLst>
                                      </p:cBhvr>
                                      <p:tavLst>
                                        <p:tav tm="0">
                                          <p:val>
                                            <p:strVal val="#ppt_y"/>
                                          </p:val>
                                        </p:tav>
                                        <p:tav tm="100000">
                                          <p:val>
                                            <p:strVal val="#ppt_y"/>
                                          </p:val>
                                        </p:tav>
                                      </p:tavLst>
                                    </p:anim>
                                  </p:childTnLst>
                                </p:cTn>
                              </p:par>
                            </p:childTnLst>
                          </p:cTn>
                        </p:par>
                        <p:par>
                          <p:cTn id="39" fill="hold">
                            <p:stCondLst>
                              <p:cond delay="0"/>
                            </p:stCondLst>
                            <p:childTnLst>
                              <p:par>
                                <p:cTn id="40" presetID="2" presetClass="entr" presetSubtype="8" fill="hold" grpId="0" nodeType="afterEffect">
                                  <p:stCondLst>
                                    <p:cond delay="0"/>
                                  </p:stCondLst>
                                  <p:iterate>
                                    <p:tmAbs val="0"/>
                                  </p:iterate>
                                  <p:childTnLst>
                                    <p:set>
                                      <p:cBhvr>
                                        <p:cTn id="41" dur="indefinite" fill="hold"/>
                                        <p:tgtEl>
                                          <p:spTgt spid="138"/>
                                        </p:tgtEl>
                                        <p:attrNameLst>
                                          <p:attrName>style.visibility</p:attrName>
                                        </p:attrNameLst>
                                      </p:cBhvr>
                                      <p:to>
                                        <p:strVal val="visible"/>
                                      </p:to>
                                    </p:set>
                                    <p:anim calcmode="lin" valueType="num">
                                      <p:cBhvr>
                                        <p:cTn id="42" dur="499" fill="hold"/>
                                        <p:tgtEl>
                                          <p:spTgt spid="138"/>
                                        </p:tgtEl>
                                        <p:attrNameLst>
                                          <p:attrName>ppt_x</p:attrName>
                                        </p:attrNameLst>
                                      </p:cBhvr>
                                      <p:tavLst>
                                        <p:tav tm="0">
                                          <p:val>
                                            <p:strVal val="0-#ppt_w/2"/>
                                          </p:val>
                                        </p:tav>
                                        <p:tav tm="100000">
                                          <p:val>
                                            <p:strVal val="#ppt_x"/>
                                          </p:val>
                                        </p:tav>
                                      </p:tavLst>
                                    </p:anim>
                                    <p:anim calcmode="lin" valueType="num">
                                      <p:cBhvr>
                                        <p:cTn id="43" dur="499" fill="hold"/>
                                        <p:tgtEl>
                                          <p:spTgt spid="138"/>
                                        </p:tgtEl>
                                        <p:attrNameLst>
                                          <p:attrName>ppt_y</p:attrName>
                                        </p:attrNameLst>
                                      </p:cBhvr>
                                      <p:tavLst>
                                        <p:tav tm="0">
                                          <p:val>
                                            <p:strVal val="#ppt_y"/>
                                          </p:val>
                                        </p:tav>
                                        <p:tav tm="100000">
                                          <p:val>
                                            <p:strVal val="#ppt_y"/>
                                          </p:val>
                                        </p:tav>
                                      </p:tavLst>
                                    </p:anim>
                                  </p:childTnLst>
                                </p:cTn>
                              </p:par>
                            </p:childTnLst>
                          </p:cTn>
                        </p:par>
                        <p:par>
                          <p:cTn id="44" fill="hold">
                            <p:stCondLst>
                              <p:cond delay="0"/>
                            </p:stCondLst>
                            <p:childTnLst>
                              <p:par>
                                <p:cTn id="45" presetID="2" presetClass="entr" presetSubtype="8" fill="hold" grpId="0" nodeType="afterEffect">
                                  <p:stCondLst>
                                    <p:cond delay="0"/>
                                  </p:stCondLst>
                                  <p:iterate>
                                    <p:tmAbs val="0"/>
                                  </p:iterate>
                                  <p:childTnLst>
                                    <p:set>
                                      <p:cBhvr>
                                        <p:cTn id="46" dur="indefinite" fill="hold"/>
                                        <p:tgtEl>
                                          <p:spTgt spid="141"/>
                                        </p:tgtEl>
                                        <p:attrNameLst>
                                          <p:attrName>style.visibility</p:attrName>
                                        </p:attrNameLst>
                                      </p:cBhvr>
                                      <p:to>
                                        <p:strVal val="visible"/>
                                      </p:to>
                                    </p:set>
                                    <p:anim calcmode="lin" valueType="num">
                                      <p:cBhvr>
                                        <p:cTn id="47" dur="1000" fill="hold"/>
                                        <p:tgtEl>
                                          <p:spTgt spid="141"/>
                                        </p:tgtEl>
                                        <p:attrNameLst>
                                          <p:attrName>ppt_x</p:attrName>
                                        </p:attrNameLst>
                                      </p:cBhvr>
                                      <p:tavLst>
                                        <p:tav tm="0">
                                          <p:val>
                                            <p:strVal val="0-#ppt_w/2"/>
                                          </p:val>
                                        </p:tav>
                                        <p:tav tm="100000">
                                          <p:val>
                                            <p:strVal val="#ppt_x"/>
                                          </p:val>
                                        </p:tav>
                                      </p:tavLst>
                                    </p:anim>
                                    <p:anim calcmode="lin" valueType="num">
                                      <p:cBhvr>
                                        <p:cTn id="48" dur="1000" fill="hold"/>
                                        <p:tgtEl>
                                          <p:spTgt spid="141"/>
                                        </p:tgtEl>
                                        <p:attrNameLst>
                                          <p:attrName>ppt_y</p:attrName>
                                        </p:attrNameLst>
                                      </p:cBhvr>
                                      <p:tavLst>
                                        <p:tav tm="0">
                                          <p:val>
                                            <p:strVal val="#ppt_y"/>
                                          </p:val>
                                        </p:tav>
                                        <p:tav tm="100000">
                                          <p:val>
                                            <p:strVal val="#ppt_y"/>
                                          </p:val>
                                        </p:tav>
                                      </p:tavLst>
                                    </p:anim>
                                  </p:childTnLst>
                                </p:cTn>
                              </p:par>
                            </p:childTnLst>
                          </p:cTn>
                        </p:par>
                        <p:par>
                          <p:cTn id="49" fill="hold">
                            <p:stCondLst>
                              <p:cond delay="0"/>
                            </p:stCondLst>
                            <p:childTnLst>
                              <p:par>
                                <p:cTn id="50" presetID="1" presetClass="entr" presetSubtype="0" fill="hold" grpId="0" nodeType="afterEffect">
                                  <p:stCondLst>
                                    <p:cond delay="0"/>
                                  </p:stCondLst>
                                  <p:iterate>
                                    <p:tmAbs val="0"/>
                                  </p:iterate>
                                  <p:childTnLst>
                                    <p:set>
                                      <p:cBhvr>
                                        <p:cTn id="51" dur="indefinite" fill="hold"/>
                                        <p:tgtEl>
                                          <p:spTgt spid="136"/>
                                        </p:tgtEl>
                                        <p:attrNameLst>
                                          <p:attrName>style.visibility</p:attrName>
                                        </p:attrNameLst>
                                      </p:cBhvr>
                                      <p:to>
                                        <p:strVal val="visible"/>
                                      </p:to>
                                    </p:set>
                                  </p:childTnLst>
                                </p:cTn>
                              </p:par>
                            </p:childTnLst>
                          </p:cTn>
                        </p:par>
                        <p:par>
                          <p:cTn id="52" fill="hold">
                            <p:stCondLst>
                              <p:cond delay="0"/>
                            </p:stCondLst>
                            <p:childTnLst>
                              <p:par>
                                <p:cTn id="53" presetID="23" presetClass="entr" presetSubtype="16" fill="hold" grpId="0" nodeType="afterEffect">
                                  <p:stCondLst>
                                    <p:cond delay="0"/>
                                  </p:stCondLst>
                                  <p:iterate>
                                    <p:tmAbs val="0"/>
                                  </p:iterate>
                                  <p:childTnLst>
                                    <p:set>
                                      <p:cBhvr>
                                        <p:cTn id="54" dur="indefinite" fill="hold"/>
                                        <p:tgtEl>
                                          <p:spTgt spid="137"/>
                                        </p:tgtEl>
                                        <p:attrNameLst>
                                          <p:attrName>style.visibility</p:attrName>
                                        </p:attrNameLst>
                                      </p:cBhvr>
                                      <p:to>
                                        <p:strVal val="visible"/>
                                      </p:to>
                                    </p:set>
                                    <p:anim calcmode="lin" valueType="num">
                                      <p:cBhvr>
                                        <p:cTn id="55" dur="750" fill="hold"/>
                                        <p:tgtEl>
                                          <p:spTgt spid="137"/>
                                        </p:tgtEl>
                                        <p:attrNameLst>
                                          <p:attrName>ppt_w</p:attrName>
                                        </p:attrNameLst>
                                      </p:cBhvr>
                                      <p:tavLst>
                                        <p:tav tm="0">
                                          <p:val>
                                            <p:fltVal val="0"/>
                                          </p:val>
                                        </p:tav>
                                        <p:tav tm="100000">
                                          <p:val>
                                            <p:strVal val="#ppt_w"/>
                                          </p:val>
                                        </p:tav>
                                      </p:tavLst>
                                    </p:anim>
                                    <p:anim calcmode="lin" valueType="num">
                                      <p:cBhvr>
                                        <p:cTn id="56" dur="750" fill="hold"/>
                                        <p:tgtEl>
                                          <p:spTgt spid="137"/>
                                        </p:tgtEl>
                                        <p:attrNameLst>
                                          <p:attrName>ppt_h</p:attrName>
                                        </p:attrNameLst>
                                      </p:cBhvr>
                                      <p:tavLst>
                                        <p:tav tm="0">
                                          <p:val>
                                            <p:fltVal val="0"/>
                                          </p:val>
                                        </p:tav>
                                        <p:tav tm="100000">
                                          <p:val>
                                            <p:strVal val="#ppt_h"/>
                                          </p:val>
                                        </p:tav>
                                      </p:tavLst>
                                    </p:anim>
                                  </p:childTnLst>
                                </p:cTn>
                              </p:par>
                            </p:childTnLst>
                          </p:cTn>
                        </p:par>
                        <p:par>
                          <p:cTn id="57" fill="hold">
                            <p:stCondLst>
                              <p:cond delay="0"/>
                            </p:stCondLst>
                            <p:childTnLst>
                              <p:par>
                                <p:cTn id="58" presetID="23" presetClass="entr" presetSubtype="16" fill="hold" grpId="0" nodeType="afterEffect">
                                  <p:stCondLst>
                                    <p:cond delay="0"/>
                                  </p:stCondLst>
                                  <p:iterate>
                                    <p:tmAbs val="0"/>
                                  </p:iterate>
                                  <p:childTnLst>
                                    <p:set>
                                      <p:cBhvr>
                                        <p:cTn id="59" dur="indefinite" fill="hold"/>
                                        <p:tgtEl>
                                          <p:spTgt spid="140"/>
                                        </p:tgtEl>
                                        <p:attrNameLst>
                                          <p:attrName>style.visibility</p:attrName>
                                        </p:attrNameLst>
                                      </p:cBhvr>
                                      <p:to>
                                        <p:strVal val="visible"/>
                                      </p:to>
                                    </p:set>
                                    <p:anim calcmode="lin" valueType="num">
                                      <p:cBhvr>
                                        <p:cTn id="60" dur="750" fill="hold"/>
                                        <p:tgtEl>
                                          <p:spTgt spid="140"/>
                                        </p:tgtEl>
                                        <p:attrNameLst>
                                          <p:attrName>ppt_w</p:attrName>
                                        </p:attrNameLst>
                                      </p:cBhvr>
                                      <p:tavLst>
                                        <p:tav tm="0">
                                          <p:val>
                                            <p:fltVal val="0"/>
                                          </p:val>
                                        </p:tav>
                                        <p:tav tm="100000">
                                          <p:val>
                                            <p:strVal val="#ppt_w"/>
                                          </p:val>
                                        </p:tav>
                                      </p:tavLst>
                                    </p:anim>
                                    <p:anim calcmode="lin" valueType="num">
                                      <p:cBhvr>
                                        <p:cTn id="61"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9" name="TextBox 18"/>
          <p:cNvSpPr txBox="1"/>
          <p:nvPr/>
        </p:nvSpPr>
        <p:spPr>
          <a:xfrm>
            <a:off x="715922" y="376206"/>
            <a:ext cx="7858180"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solidFill>
                  <a:schemeClr val="tx1"/>
                </a:solidFill>
              </a:rPr>
              <a:t>垂直拆分</a:t>
            </a:r>
            <a:endParaRPr lang="zh-CN" altLang="en-US" dirty="0">
              <a:solidFill>
                <a:schemeClr val="tx1"/>
              </a:solidFill>
            </a:endParaRPr>
          </a:p>
        </p:txBody>
      </p:sp>
      <p:pic>
        <p:nvPicPr>
          <p:cNvPr id="18" name="Picture 2"/>
          <p:cNvPicPr>
            <a:picLocks noChangeAspect="1" noChangeArrowheads="1"/>
          </p:cNvPicPr>
          <p:nvPr/>
        </p:nvPicPr>
        <p:blipFill>
          <a:blip r:embed="rId6"/>
          <a:srcRect/>
          <a:stretch>
            <a:fillRect/>
          </a:stretch>
        </p:blipFill>
        <p:spPr bwMode="auto">
          <a:xfrm>
            <a:off x="930236" y="1519214"/>
            <a:ext cx="9646759" cy="678661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iterate>
                                    <p:tmAbs val="0"/>
                                  </p:iterate>
                                  <p:childTnLst>
                                    <p:set>
                                      <p:cBhvr>
                                        <p:cTn id="11" dur="indefinite" fill="hold"/>
                                        <p:tgtEl>
                                          <p:spTgt spid="131"/>
                                        </p:tgtEl>
                                        <p:attrNameLst>
                                          <p:attrName>style.visibility</p:attrName>
                                        </p:attrNameLst>
                                      </p:cBhvr>
                                      <p:to>
                                        <p:strVal val="visible"/>
                                      </p:to>
                                    </p:set>
                                    <p:anim calcmode="lin" valueType="num">
                                      <p:cBhvr>
                                        <p:cTn id="12" dur="499" fill="hold"/>
                                        <p:tgtEl>
                                          <p:spTgt spid="131"/>
                                        </p:tgtEl>
                                        <p:attrNameLst>
                                          <p:attrName>ppt_x</p:attrName>
                                        </p:attrNameLst>
                                      </p:cBhvr>
                                      <p:tavLst>
                                        <p:tav tm="0">
                                          <p:val>
                                            <p:strVal val="0-#ppt_w/2"/>
                                          </p:val>
                                        </p:tav>
                                        <p:tav tm="100000">
                                          <p:val>
                                            <p:strVal val="#ppt_x"/>
                                          </p:val>
                                        </p:tav>
                                      </p:tavLst>
                                    </p:anim>
                                    <p:anim calcmode="lin" valueType="num">
                                      <p:cBhvr>
                                        <p:cTn id="13" dur="499" fill="hold"/>
                                        <p:tgtEl>
                                          <p:spTgt spid="131"/>
                                        </p:tgtEl>
                                        <p:attrNameLst>
                                          <p:attrName>ppt_y</p:attrName>
                                        </p:attrNameLst>
                                      </p:cBhvr>
                                      <p:tavLst>
                                        <p:tav tm="0">
                                          <p:val>
                                            <p:strVal val="#ppt_y"/>
                                          </p:val>
                                        </p:tav>
                                        <p:tav tm="100000">
                                          <p:val>
                                            <p:strVal val="#ppt_y"/>
                                          </p:val>
                                        </p:tav>
                                      </p:tavLst>
                                    </p:anim>
                                  </p:childTnLst>
                                </p:cTn>
                              </p:par>
                            </p:childTnLst>
                          </p:cTn>
                        </p:par>
                        <p:par>
                          <p:cTn id="14" fill="hold">
                            <p:stCondLst>
                              <p:cond delay="0"/>
                            </p:stCondLst>
                            <p:childTnLst>
                              <p:par>
                                <p:cTn id="15" presetID="2" presetClass="entr" presetSubtype="8" fill="hold" grpId="0" nodeType="afterEffect">
                                  <p:stCondLst>
                                    <p:cond delay="0"/>
                                  </p:stCondLst>
                                  <p:iterate>
                                    <p:tmAbs val="0"/>
                                  </p:iterate>
                                  <p:childTnLst>
                                    <p:set>
                                      <p:cBhvr>
                                        <p:cTn id="16" dur="indefinite" fill="hold"/>
                                        <p:tgtEl>
                                          <p:spTgt spid="132"/>
                                        </p:tgtEl>
                                        <p:attrNameLst>
                                          <p:attrName>style.visibility</p:attrName>
                                        </p:attrNameLst>
                                      </p:cBhvr>
                                      <p:to>
                                        <p:strVal val="visible"/>
                                      </p:to>
                                    </p:set>
                                    <p:anim calcmode="lin" valueType="num">
                                      <p:cBhvr>
                                        <p:cTn id="17" dur="499" fill="hold"/>
                                        <p:tgtEl>
                                          <p:spTgt spid="132"/>
                                        </p:tgtEl>
                                        <p:attrNameLst>
                                          <p:attrName>ppt_x</p:attrName>
                                        </p:attrNameLst>
                                      </p:cBhvr>
                                      <p:tavLst>
                                        <p:tav tm="0">
                                          <p:val>
                                            <p:strVal val="0-#ppt_w/2"/>
                                          </p:val>
                                        </p:tav>
                                        <p:tav tm="100000">
                                          <p:val>
                                            <p:strVal val="#ppt_x"/>
                                          </p:val>
                                        </p:tav>
                                      </p:tavLst>
                                    </p:anim>
                                    <p:anim calcmode="lin" valueType="num">
                                      <p:cBhvr>
                                        <p:cTn id="18" dur="499" fill="hold"/>
                                        <p:tgtEl>
                                          <p:spTgt spid="132"/>
                                        </p:tgtEl>
                                        <p:attrNameLst>
                                          <p:attrName>ppt_y</p:attrName>
                                        </p:attrNameLst>
                                      </p:cBhvr>
                                      <p:tavLst>
                                        <p:tav tm="0">
                                          <p:val>
                                            <p:strVal val="#ppt_y"/>
                                          </p:val>
                                        </p:tav>
                                        <p:tav tm="100000">
                                          <p:val>
                                            <p:strVal val="#ppt_y"/>
                                          </p:val>
                                        </p:tav>
                                      </p:tavLst>
                                    </p:anim>
                                  </p:childTnLst>
                                </p:cTn>
                              </p:par>
                            </p:childTnLst>
                          </p:cTn>
                        </p:par>
                        <p:par>
                          <p:cTn id="19" fill="hold">
                            <p:stCondLst>
                              <p:cond delay="0"/>
                            </p:stCondLst>
                            <p:childTnLst>
                              <p:par>
                                <p:cTn id="20" presetID="2" presetClass="entr" presetSubtype="8" fill="hold" grpId="0" nodeType="afterEffect">
                                  <p:stCondLst>
                                    <p:cond delay="0"/>
                                  </p:stCondLst>
                                  <p:iterate>
                                    <p:tmAbs val="0"/>
                                  </p:iterate>
                                  <p:childTnLst>
                                    <p:set>
                                      <p:cBhvr>
                                        <p:cTn id="21" dur="indefinite" fill="hold"/>
                                        <p:tgtEl>
                                          <p:spTgt spid="133"/>
                                        </p:tgtEl>
                                        <p:attrNameLst>
                                          <p:attrName>style.visibility</p:attrName>
                                        </p:attrNameLst>
                                      </p:cBhvr>
                                      <p:to>
                                        <p:strVal val="visible"/>
                                      </p:to>
                                    </p:set>
                                    <p:anim calcmode="lin" valueType="num">
                                      <p:cBhvr>
                                        <p:cTn id="22" dur="499" fill="hold"/>
                                        <p:tgtEl>
                                          <p:spTgt spid="133"/>
                                        </p:tgtEl>
                                        <p:attrNameLst>
                                          <p:attrName>ppt_x</p:attrName>
                                        </p:attrNameLst>
                                      </p:cBhvr>
                                      <p:tavLst>
                                        <p:tav tm="0">
                                          <p:val>
                                            <p:strVal val="0-#ppt_w/2"/>
                                          </p:val>
                                        </p:tav>
                                        <p:tav tm="100000">
                                          <p:val>
                                            <p:strVal val="#ppt_x"/>
                                          </p:val>
                                        </p:tav>
                                      </p:tavLst>
                                    </p:anim>
                                    <p:anim calcmode="lin" valueType="num">
                                      <p:cBhvr>
                                        <p:cTn id="23" dur="499" fill="hold"/>
                                        <p:tgtEl>
                                          <p:spTgt spid="133"/>
                                        </p:tgtEl>
                                        <p:attrNameLst>
                                          <p:attrName>ppt_y</p:attrName>
                                        </p:attrNameLst>
                                      </p:cBhvr>
                                      <p:tavLst>
                                        <p:tav tm="0">
                                          <p:val>
                                            <p:strVal val="#ppt_y"/>
                                          </p:val>
                                        </p:tav>
                                        <p:tav tm="100000">
                                          <p:val>
                                            <p:strVal val="#ppt_y"/>
                                          </p:val>
                                        </p:tav>
                                      </p:tavLst>
                                    </p:anim>
                                  </p:childTnLst>
                                </p:cTn>
                              </p:par>
                            </p:childTnLst>
                          </p:cTn>
                        </p:par>
                        <p:par>
                          <p:cTn id="24" fill="hold">
                            <p:stCondLst>
                              <p:cond delay="0"/>
                            </p:stCondLst>
                            <p:childTnLst>
                              <p:par>
                                <p:cTn id="25" presetID="2" presetClass="entr" presetSubtype="8" fill="hold" grpId="0" nodeType="afterEffect">
                                  <p:stCondLst>
                                    <p:cond delay="0"/>
                                  </p:stCondLst>
                                  <p:iterate>
                                    <p:tmAbs val="0"/>
                                  </p:iterate>
                                  <p:childTnLst>
                                    <p:set>
                                      <p:cBhvr>
                                        <p:cTn id="26" dur="indefinite" fill="hold"/>
                                        <p:tgtEl>
                                          <p:spTgt spid="134"/>
                                        </p:tgtEl>
                                        <p:attrNameLst>
                                          <p:attrName>style.visibility</p:attrName>
                                        </p:attrNameLst>
                                      </p:cBhvr>
                                      <p:to>
                                        <p:strVal val="visible"/>
                                      </p:to>
                                    </p:set>
                                    <p:anim calcmode="lin" valueType="num">
                                      <p:cBhvr>
                                        <p:cTn id="27" dur="499" fill="hold"/>
                                        <p:tgtEl>
                                          <p:spTgt spid="134"/>
                                        </p:tgtEl>
                                        <p:attrNameLst>
                                          <p:attrName>ppt_x</p:attrName>
                                        </p:attrNameLst>
                                      </p:cBhvr>
                                      <p:tavLst>
                                        <p:tav tm="0">
                                          <p:val>
                                            <p:strVal val="0-#ppt_w/2"/>
                                          </p:val>
                                        </p:tav>
                                        <p:tav tm="100000">
                                          <p:val>
                                            <p:strVal val="#ppt_x"/>
                                          </p:val>
                                        </p:tav>
                                      </p:tavLst>
                                    </p:anim>
                                    <p:anim calcmode="lin" valueType="num">
                                      <p:cBhvr>
                                        <p:cTn id="28" dur="499" fill="hold"/>
                                        <p:tgtEl>
                                          <p:spTgt spid="134"/>
                                        </p:tgtEl>
                                        <p:attrNameLst>
                                          <p:attrName>ppt_y</p:attrName>
                                        </p:attrNameLst>
                                      </p:cBhvr>
                                      <p:tavLst>
                                        <p:tav tm="0">
                                          <p:val>
                                            <p:strVal val="#ppt_y"/>
                                          </p:val>
                                        </p:tav>
                                        <p:tav tm="100000">
                                          <p:val>
                                            <p:strVal val="#ppt_y"/>
                                          </p:val>
                                        </p:tav>
                                      </p:tavLst>
                                    </p:anim>
                                  </p:childTnLst>
                                </p:cTn>
                              </p:par>
                            </p:childTnLst>
                          </p:cTn>
                        </p:par>
                        <p:par>
                          <p:cTn id="29" fill="hold">
                            <p:stCondLst>
                              <p:cond delay="0"/>
                            </p:stCondLst>
                            <p:childTnLst>
                              <p:par>
                                <p:cTn id="30" presetID="2" presetClass="entr" presetSubtype="1" fill="hold" grpId="0" nodeType="afterEffect">
                                  <p:stCondLst>
                                    <p:cond delay="0"/>
                                  </p:stCondLst>
                                  <p:iterate>
                                    <p:tmAbs val="0"/>
                                  </p:iterate>
                                  <p:childTnLst>
                                    <p:set>
                                      <p:cBhvr>
                                        <p:cTn id="31" dur="indefinite" fill="hold"/>
                                        <p:tgtEl>
                                          <p:spTgt spid="135"/>
                                        </p:tgtEl>
                                        <p:attrNameLst>
                                          <p:attrName>style.visibility</p:attrName>
                                        </p:attrNameLst>
                                      </p:cBhvr>
                                      <p:to>
                                        <p:strVal val="visible"/>
                                      </p:to>
                                    </p:set>
                                    <p:anim calcmode="lin" valueType="num">
                                      <p:cBhvr>
                                        <p:cTn id="32" dur="500" fill="hold"/>
                                        <p:tgtEl>
                                          <p:spTgt spid="135"/>
                                        </p:tgtEl>
                                        <p:attrNameLst>
                                          <p:attrName>ppt_x</p:attrName>
                                        </p:attrNameLst>
                                      </p:cBhvr>
                                      <p:tavLst>
                                        <p:tav tm="0">
                                          <p:val>
                                            <p:strVal val="#ppt_x"/>
                                          </p:val>
                                        </p:tav>
                                        <p:tav tm="100000">
                                          <p:val>
                                            <p:strVal val="#ppt_x"/>
                                          </p:val>
                                        </p:tav>
                                      </p:tavLst>
                                    </p:anim>
                                    <p:anim calcmode="lin" valueType="num">
                                      <p:cBhvr>
                                        <p:cTn id="33" dur="500" fill="hold"/>
                                        <p:tgtEl>
                                          <p:spTgt spid="135"/>
                                        </p:tgtEl>
                                        <p:attrNameLst>
                                          <p:attrName>ppt_y</p:attrName>
                                        </p:attrNameLst>
                                      </p:cBhvr>
                                      <p:tavLst>
                                        <p:tav tm="0">
                                          <p:val>
                                            <p:strVal val="0-#ppt_h/2"/>
                                          </p:val>
                                        </p:tav>
                                        <p:tav tm="100000">
                                          <p:val>
                                            <p:strVal val="#ppt_y"/>
                                          </p:val>
                                        </p:tav>
                                      </p:tavLst>
                                    </p:anim>
                                  </p:childTnLst>
                                </p:cTn>
                              </p:par>
                            </p:childTnLst>
                          </p:cTn>
                        </p:par>
                        <p:par>
                          <p:cTn id="34" fill="hold">
                            <p:stCondLst>
                              <p:cond delay="0"/>
                            </p:stCondLst>
                            <p:childTnLst>
                              <p:par>
                                <p:cTn id="35" presetID="2" presetClass="entr" presetSubtype="8" fill="hold" grpId="0" nodeType="afterEffect">
                                  <p:stCondLst>
                                    <p:cond delay="0"/>
                                  </p:stCondLst>
                                  <p:iterate>
                                    <p:tmAbs val="0"/>
                                  </p:iterate>
                                  <p:childTnLst>
                                    <p:set>
                                      <p:cBhvr>
                                        <p:cTn id="36" dur="indefinite" fill="hold"/>
                                        <p:tgtEl>
                                          <p:spTgt spid="139"/>
                                        </p:tgtEl>
                                        <p:attrNameLst>
                                          <p:attrName>style.visibility</p:attrName>
                                        </p:attrNameLst>
                                      </p:cBhvr>
                                      <p:to>
                                        <p:strVal val="visible"/>
                                      </p:to>
                                    </p:set>
                                    <p:anim calcmode="lin" valueType="num">
                                      <p:cBhvr>
                                        <p:cTn id="37" dur="499" fill="hold"/>
                                        <p:tgtEl>
                                          <p:spTgt spid="139"/>
                                        </p:tgtEl>
                                        <p:attrNameLst>
                                          <p:attrName>ppt_x</p:attrName>
                                        </p:attrNameLst>
                                      </p:cBhvr>
                                      <p:tavLst>
                                        <p:tav tm="0">
                                          <p:val>
                                            <p:strVal val="0-#ppt_w/2"/>
                                          </p:val>
                                        </p:tav>
                                        <p:tav tm="100000">
                                          <p:val>
                                            <p:strVal val="#ppt_x"/>
                                          </p:val>
                                        </p:tav>
                                      </p:tavLst>
                                    </p:anim>
                                    <p:anim calcmode="lin" valueType="num">
                                      <p:cBhvr>
                                        <p:cTn id="38" dur="499" fill="hold"/>
                                        <p:tgtEl>
                                          <p:spTgt spid="139"/>
                                        </p:tgtEl>
                                        <p:attrNameLst>
                                          <p:attrName>ppt_y</p:attrName>
                                        </p:attrNameLst>
                                      </p:cBhvr>
                                      <p:tavLst>
                                        <p:tav tm="0">
                                          <p:val>
                                            <p:strVal val="#ppt_y"/>
                                          </p:val>
                                        </p:tav>
                                        <p:tav tm="100000">
                                          <p:val>
                                            <p:strVal val="#ppt_y"/>
                                          </p:val>
                                        </p:tav>
                                      </p:tavLst>
                                    </p:anim>
                                  </p:childTnLst>
                                </p:cTn>
                              </p:par>
                            </p:childTnLst>
                          </p:cTn>
                        </p:par>
                        <p:par>
                          <p:cTn id="39" fill="hold">
                            <p:stCondLst>
                              <p:cond delay="0"/>
                            </p:stCondLst>
                            <p:childTnLst>
                              <p:par>
                                <p:cTn id="40" presetID="2" presetClass="entr" presetSubtype="8" fill="hold" grpId="0" nodeType="afterEffect">
                                  <p:stCondLst>
                                    <p:cond delay="0"/>
                                  </p:stCondLst>
                                  <p:iterate>
                                    <p:tmAbs val="0"/>
                                  </p:iterate>
                                  <p:childTnLst>
                                    <p:set>
                                      <p:cBhvr>
                                        <p:cTn id="41" dur="indefinite" fill="hold"/>
                                        <p:tgtEl>
                                          <p:spTgt spid="138"/>
                                        </p:tgtEl>
                                        <p:attrNameLst>
                                          <p:attrName>style.visibility</p:attrName>
                                        </p:attrNameLst>
                                      </p:cBhvr>
                                      <p:to>
                                        <p:strVal val="visible"/>
                                      </p:to>
                                    </p:set>
                                    <p:anim calcmode="lin" valueType="num">
                                      <p:cBhvr>
                                        <p:cTn id="42" dur="499" fill="hold"/>
                                        <p:tgtEl>
                                          <p:spTgt spid="138"/>
                                        </p:tgtEl>
                                        <p:attrNameLst>
                                          <p:attrName>ppt_x</p:attrName>
                                        </p:attrNameLst>
                                      </p:cBhvr>
                                      <p:tavLst>
                                        <p:tav tm="0">
                                          <p:val>
                                            <p:strVal val="0-#ppt_w/2"/>
                                          </p:val>
                                        </p:tav>
                                        <p:tav tm="100000">
                                          <p:val>
                                            <p:strVal val="#ppt_x"/>
                                          </p:val>
                                        </p:tav>
                                      </p:tavLst>
                                    </p:anim>
                                    <p:anim calcmode="lin" valueType="num">
                                      <p:cBhvr>
                                        <p:cTn id="43" dur="499" fill="hold"/>
                                        <p:tgtEl>
                                          <p:spTgt spid="138"/>
                                        </p:tgtEl>
                                        <p:attrNameLst>
                                          <p:attrName>ppt_y</p:attrName>
                                        </p:attrNameLst>
                                      </p:cBhvr>
                                      <p:tavLst>
                                        <p:tav tm="0">
                                          <p:val>
                                            <p:strVal val="#ppt_y"/>
                                          </p:val>
                                        </p:tav>
                                        <p:tav tm="100000">
                                          <p:val>
                                            <p:strVal val="#ppt_y"/>
                                          </p:val>
                                        </p:tav>
                                      </p:tavLst>
                                    </p:anim>
                                  </p:childTnLst>
                                </p:cTn>
                              </p:par>
                            </p:childTnLst>
                          </p:cTn>
                        </p:par>
                        <p:par>
                          <p:cTn id="44" fill="hold">
                            <p:stCondLst>
                              <p:cond delay="0"/>
                            </p:stCondLst>
                            <p:childTnLst>
                              <p:par>
                                <p:cTn id="45" presetID="2" presetClass="entr" presetSubtype="8" fill="hold" grpId="0" nodeType="afterEffect">
                                  <p:stCondLst>
                                    <p:cond delay="0"/>
                                  </p:stCondLst>
                                  <p:iterate>
                                    <p:tmAbs val="0"/>
                                  </p:iterate>
                                  <p:childTnLst>
                                    <p:set>
                                      <p:cBhvr>
                                        <p:cTn id="46" dur="indefinite" fill="hold"/>
                                        <p:tgtEl>
                                          <p:spTgt spid="141"/>
                                        </p:tgtEl>
                                        <p:attrNameLst>
                                          <p:attrName>style.visibility</p:attrName>
                                        </p:attrNameLst>
                                      </p:cBhvr>
                                      <p:to>
                                        <p:strVal val="visible"/>
                                      </p:to>
                                    </p:set>
                                    <p:anim calcmode="lin" valueType="num">
                                      <p:cBhvr>
                                        <p:cTn id="47" dur="1000" fill="hold"/>
                                        <p:tgtEl>
                                          <p:spTgt spid="141"/>
                                        </p:tgtEl>
                                        <p:attrNameLst>
                                          <p:attrName>ppt_x</p:attrName>
                                        </p:attrNameLst>
                                      </p:cBhvr>
                                      <p:tavLst>
                                        <p:tav tm="0">
                                          <p:val>
                                            <p:strVal val="0-#ppt_w/2"/>
                                          </p:val>
                                        </p:tav>
                                        <p:tav tm="100000">
                                          <p:val>
                                            <p:strVal val="#ppt_x"/>
                                          </p:val>
                                        </p:tav>
                                      </p:tavLst>
                                    </p:anim>
                                    <p:anim calcmode="lin" valueType="num">
                                      <p:cBhvr>
                                        <p:cTn id="48" dur="1000" fill="hold"/>
                                        <p:tgtEl>
                                          <p:spTgt spid="141"/>
                                        </p:tgtEl>
                                        <p:attrNameLst>
                                          <p:attrName>ppt_y</p:attrName>
                                        </p:attrNameLst>
                                      </p:cBhvr>
                                      <p:tavLst>
                                        <p:tav tm="0">
                                          <p:val>
                                            <p:strVal val="#ppt_y"/>
                                          </p:val>
                                        </p:tav>
                                        <p:tav tm="100000">
                                          <p:val>
                                            <p:strVal val="#ppt_y"/>
                                          </p:val>
                                        </p:tav>
                                      </p:tavLst>
                                    </p:anim>
                                  </p:childTnLst>
                                </p:cTn>
                              </p:par>
                            </p:childTnLst>
                          </p:cTn>
                        </p:par>
                        <p:par>
                          <p:cTn id="49" fill="hold">
                            <p:stCondLst>
                              <p:cond delay="0"/>
                            </p:stCondLst>
                            <p:childTnLst>
                              <p:par>
                                <p:cTn id="50" presetID="1" presetClass="entr" presetSubtype="0" fill="hold" grpId="0" nodeType="afterEffect">
                                  <p:stCondLst>
                                    <p:cond delay="0"/>
                                  </p:stCondLst>
                                  <p:iterate>
                                    <p:tmAbs val="0"/>
                                  </p:iterate>
                                  <p:childTnLst>
                                    <p:set>
                                      <p:cBhvr>
                                        <p:cTn id="51" dur="indefinite" fill="hold"/>
                                        <p:tgtEl>
                                          <p:spTgt spid="136"/>
                                        </p:tgtEl>
                                        <p:attrNameLst>
                                          <p:attrName>style.visibility</p:attrName>
                                        </p:attrNameLst>
                                      </p:cBhvr>
                                      <p:to>
                                        <p:strVal val="visible"/>
                                      </p:to>
                                    </p:set>
                                  </p:childTnLst>
                                </p:cTn>
                              </p:par>
                            </p:childTnLst>
                          </p:cTn>
                        </p:par>
                        <p:par>
                          <p:cTn id="52" fill="hold">
                            <p:stCondLst>
                              <p:cond delay="0"/>
                            </p:stCondLst>
                            <p:childTnLst>
                              <p:par>
                                <p:cTn id="53" presetID="23" presetClass="entr" presetSubtype="16" fill="hold" grpId="0" nodeType="afterEffect">
                                  <p:stCondLst>
                                    <p:cond delay="0"/>
                                  </p:stCondLst>
                                  <p:iterate>
                                    <p:tmAbs val="0"/>
                                  </p:iterate>
                                  <p:childTnLst>
                                    <p:set>
                                      <p:cBhvr>
                                        <p:cTn id="54" dur="indefinite" fill="hold"/>
                                        <p:tgtEl>
                                          <p:spTgt spid="137"/>
                                        </p:tgtEl>
                                        <p:attrNameLst>
                                          <p:attrName>style.visibility</p:attrName>
                                        </p:attrNameLst>
                                      </p:cBhvr>
                                      <p:to>
                                        <p:strVal val="visible"/>
                                      </p:to>
                                    </p:set>
                                    <p:anim calcmode="lin" valueType="num">
                                      <p:cBhvr>
                                        <p:cTn id="55" dur="750" fill="hold"/>
                                        <p:tgtEl>
                                          <p:spTgt spid="137"/>
                                        </p:tgtEl>
                                        <p:attrNameLst>
                                          <p:attrName>ppt_w</p:attrName>
                                        </p:attrNameLst>
                                      </p:cBhvr>
                                      <p:tavLst>
                                        <p:tav tm="0">
                                          <p:val>
                                            <p:fltVal val="0"/>
                                          </p:val>
                                        </p:tav>
                                        <p:tav tm="100000">
                                          <p:val>
                                            <p:strVal val="#ppt_w"/>
                                          </p:val>
                                        </p:tav>
                                      </p:tavLst>
                                    </p:anim>
                                    <p:anim calcmode="lin" valueType="num">
                                      <p:cBhvr>
                                        <p:cTn id="56" dur="750" fill="hold"/>
                                        <p:tgtEl>
                                          <p:spTgt spid="137"/>
                                        </p:tgtEl>
                                        <p:attrNameLst>
                                          <p:attrName>ppt_h</p:attrName>
                                        </p:attrNameLst>
                                      </p:cBhvr>
                                      <p:tavLst>
                                        <p:tav tm="0">
                                          <p:val>
                                            <p:fltVal val="0"/>
                                          </p:val>
                                        </p:tav>
                                        <p:tav tm="100000">
                                          <p:val>
                                            <p:strVal val="#ppt_h"/>
                                          </p:val>
                                        </p:tav>
                                      </p:tavLst>
                                    </p:anim>
                                  </p:childTnLst>
                                </p:cTn>
                              </p:par>
                            </p:childTnLst>
                          </p:cTn>
                        </p:par>
                        <p:par>
                          <p:cTn id="57" fill="hold">
                            <p:stCondLst>
                              <p:cond delay="0"/>
                            </p:stCondLst>
                            <p:childTnLst>
                              <p:par>
                                <p:cTn id="58" presetID="23" presetClass="entr" presetSubtype="16" fill="hold" grpId="0" nodeType="afterEffect">
                                  <p:stCondLst>
                                    <p:cond delay="0"/>
                                  </p:stCondLst>
                                  <p:iterate>
                                    <p:tmAbs val="0"/>
                                  </p:iterate>
                                  <p:childTnLst>
                                    <p:set>
                                      <p:cBhvr>
                                        <p:cTn id="59" dur="indefinite" fill="hold"/>
                                        <p:tgtEl>
                                          <p:spTgt spid="140"/>
                                        </p:tgtEl>
                                        <p:attrNameLst>
                                          <p:attrName>style.visibility</p:attrName>
                                        </p:attrNameLst>
                                      </p:cBhvr>
                                      <p:to>
                                        <p:strVal val="visible"/>
                                      </p:to>
                                    </p:set>
                                    <p:anim calcmode="lin" valueType="num">
                                      <p:cBhvr>
                                        <p:cTn id="60" dur="750" fill="hold"/>
                                        <p:tgtEl>
                                          <p:spTgt spid="140"/>
                                        </p:tgtEl>
                                        <p:attrNameLst>
                                          <p:attrName>ppt_w</p:attrName>
                                        </p:attrNameLst>
                                      </p:cBhvr>
                                      <p:tavLst>
                                        <p:tav tm="0">
                                          <p:val>
                                            <p:fltVal val="0"/>
                                          </p:val>
                                        </p:tav>
                                        <p:tav tm="100000">
                                          <p:val>
                                            <p:strVal val="#ppt_w"/>
                                          </p:val>
                                        </p:tav>
                                      </p:tavLst>
                                    </p:anim>
                                    <p:anim calcmode="lin" valueType="num">
                                      <p:cBhvr>
                                        <p:cTn id="61"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9" name="TextBox 18"/>
          <p:cNvSpPr txBox="1"/>
          <p:nvPr/>
        </p:nvSpPr>
        <p:spPr>
          <a:xfrm>
            <a:off x="715922" y="376206"/>
            <a:ext cx="7858180"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solidFill>
                  <a:schemeClr val="tx1"/>
                </a:solidFill>
              </a:rPr>
              <a:t>水平切分</a:t>
            </a:r>
            <a:endParaRPr lang="zh-CN" altLang="en-US" dirty="0">
              <a:solidFill>
                <a:schemeClr val="tx1"/>
              </a:solidFill>
            </a:endParaRPr>
          </a:p>
        </p:txBody>
      </p:sp>
      <p:sp>
        <p:nvSpPr>
          <p:cNvPr id="16" name="TextBox 15"/>
          <p:cNvSpPr txBox="1"/>
          <p:nvPr/>
        </p:nvSpPr>
        <p:spPr>
          <a:xfrm>
            <a:off x="287294" y="1733528"/>
            <a:ext cx="12215898" cy="638123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sz="2400" dirty="0" smtClean="0">
                <a:solidFill>
                  <a:schemeClr val="tx1"/>
                </a:solidFill>
                <a:latin typeface="黑体" pitchFamily="49" charset="-122"/>
                <a:ea typeface="黑体" pitchFamily="49" charset="-122"/>
              </a:rPr>
              <a:t>相对于垂直拆分，水平拆分不是将表的数据做分类，而是按照某个字段的某种规则来分散到多个库之中，每</a:t>
            </a:r>
            <a:br>
              <a:rPr lang="zh-CN" altLang="en-US" sz="2400" dirty="0" smtClean="0">
                <a:solidFill>
                  <a:schemeClr val="tx1"/>
                </a:solidFill>
                <a:latin typeface="黑体" pitchFamily="49" charset="-122"/>
                <a:ea typeface="黑体" pitchFamily="49" charset="-122"/>
              </a:rPr>
            </a:br>
            <a:r>
              <a:rPr lang="zh-CN" altLang="en-US" sz="2400" dirty="0" smtClean="0">
                <a:solidFill>
                  <a:schemeClr val="tx1"/>
                </a:solidFill>
                <a:latin typeface="黑体" pitchFamily="49" charset="-122"/>
                <a:ea typeface="黑体" pitchFamily="49" charset="-122"/>
              </a:rPr>
              <a:t>个表中包含一部分数据。简单来说，我们可以将数据的水平切分理解为是按照数据行的切分，就是将表中</a:t>
            </a:r>
            <a:br>
              <a:rPr lang="zh-CN" altLang="en-US" sz="2400" dirty="0" smtClean="0">
                <a:solidFill>
                  <a:schemeClr val="tx1"/>
                </a:solidFill>
                <a:latin typeface="黑体" pitchFamily="49" charset="-122"/>
                <a:ea typeface="黑体" pitchFamily="49" charset="-122"/>
              </a:rPr>
            </a:br>
            <a:r>
              <a:rPr lang="zh-CN" altLang="en-US" sz="2400" dirty="0" smtClean="0">
                <a:solidFill>
                  <a:schemeClr val="tx1"/>
                </a:solidFill>
                <a:latin typeface="黑体" pitchFamily="49" charset="-122"/>
                <a:ea typeface="黑体" pitchFamily="49" charset="-122"/>
              </a:rPr>
              <a:t>的某些行切分到一个数据库，而另外的某些行又切分到其他的数据库中，主要有分表，分库两种模式，如图：</a:t>
            </a:r>
            <a:r>
              <a:rPr lang="en-US" altLang="zh-CN" sz="2400" dirty="0" smtClean="0">
                <a:solidFill>
                  <a:schemeClr val="tx1"/>
                </a:solidFill>
                <a:latin typeface="黑体" pitchFamily="49" charset="-122"/>
                <a:ea typeface="黑体" pitchFamily="49" charset="-122"/>
              </a:rPr>
              <a:t/>
            </a:r>
            <a:br>
              <a:rPr lang="en-US" altLang="zh-CN" sz="2400" dirty="0" smtClean="0">
                <a:solidFill>
                  <a:schemeClr val="tx1"/>
                </a:solidFill>
                <a:latin typeface="黑体" pitchFamily="49" charset="-122"/>
                <a:ea typeface="黑体" pitchFamily="49" charset="-122"/>
              </a:rPr>
            </a:br>
            <a:r>
              <a:rPr lang="en-US" altLang="zh-CN" sz="2400" dirty="0" smtClean="0">
                <a:solidFill>
                  <a:schemeClr val="tx1"/>
                </a:solidFill>
                <a:latin typeface="黑体" pitchFamily="49" charset="-122"/>
                <a:ea typeface="黑体" pitchFamily="49" charset="-122"/>
              </a:rPr>
              <a:t/>
            </a:r>
            <a:br>
              <a:rPr lang="en-US" altLang="zh-CN" sz="2400" dirty="0" smtClean="0">
                <a:solidFill>
                  <a:schemeClr val="tx1"/>
                </a:solidFill>
                <a:latin typeface="黑体" pitchFamily="49" charset="-122"/>
                <a:ea typeface="黑体" pitchFamily="49" charset="-122"/>
              </a:rPr>
            </a:br>
            <a:r>
              <a:rPr lang="zh-CN" altLang="en-US" sz="2400" dirty="0" smtClean="0">
                <a:solidFill>
                  <a:schemeClr val="tx1"/>
                </a:solidFill>
                <a:latin typeface="黑体" pitchFamily="49" charset="-122"/>
                <a:ea typeface="黑体" pitchFamily="49" charset="-122"/>
              </a:rPr>
              <a:t>优点：</a:t>
            </a:r>
            <a:br>
              <a:rPr lang="zh-CN" altLang="en-US" sz="2400" dirty="0" smtClean="0">
                <a:solidFill>
                  <a:schemeClr val="tx1"/>
                </a:solidFill>
                <a:latin typeface="黑体" pitchFamily="49" charset="-122"/>
                <a:ea typeface="黑体" pitchFamily="49" charset="-122"/>
              </a:rPr>
            </a:br>
            <a:r>
              <a:rPr lang="zh-CN" altLang="en-US" sz="2400" dirty="0" smtClean="0">
                <a:solidFill>
                  <a:schemeClr val="tx1"/>
                </a:solidFill>
                <a:latin typeface="黑体" pitchFamily="49" charset="-122"/>
                <a:ea typeface="黑体" pitchFamily="49" charset="-122"/>
              </a:rPr>
              <a:t> 不存在单库大数据，高并发的性能瓶颈。</a:t>
            </a:r>
            <a:br>
              <a:rPr lang="zh-CN" altLang="en-US" sz="2400" dirty="0" smtClean="0">
                <a:solidFill>
                  <a:schemeClr val="tx1"/>
                </a:solidFill>
                <a:latin typeface="黑体" pitchFamily="49" charset="-122"/>
                <a:ea typeface="黑体" pitchFamily="49" charset="-122"/>
              </a:rPr>
            </a:br>
            <a:r>
              <a:rPr lang="zh-CN" altLang="en-US" sz="2400" dirty="0" smtClean="0">
                <a:solidFill>
                  <a:schemeClr val="tx1"/>
                </a:solidFill>
                <a:latin typeface="黑体" pitchFamily="49" charset="-122"/>
                <a:ea typeface="黑体" pitchFamily="49" charset="-122"/>
              </a:rPr>
              <a:t> 对应用透明，应用端改造较少。</a:t>
            </a:r>
            <a:r>
              <a:rPr lang="en-US" altLang="zh-CN" sz="2400" dirty="0" smtClean="0">
                <a:solidFill>
                  <a:schemeClr val="tx1"/>
                </a:solidFill>
                <a:latin typeface="黑体" pitchFamily="49" charset="-122"/>
                <a:ea typeface="黑体" pitchFamily="49" charset="-122"/>
              </a:rPr>
              <a:t/>
            </a:r>
            <a:br>
              <a:rPr lang="en-US" altLang="zh-CN" sz="2400" dirty="0" smtClean="0">
                <a:solidFill>
                  <a:schemeClr val="tx1"/>
                </a:solidFill>
                <a:latin typeface="黑体" pitchFamily="49" charset="-122"/>
                <a:ea typeface="黑体" pitchFamily="49" charset="-122"/>
              </a:rPr>
            </a:br>
            <a:r>
              <a:rPr lang="en-US" altLang="zh-CN" sz="2400" dirty="0" smtClean="0">
                <a:solidFill>
                  <a:schemeClr val="tx1"/>
                </a:solidFill>
                <a:latin typeface="黑体" pitchFamily="49" charset="-122"/>
                <a:ea typeface="黑体" pitchFamily="49" charset="-122"/>
              </a:rPr>
              <a:t>   </a:t>
            </a:r>
            <a:r>
              <a:rPr lang="zh-CN" altLang="en-US" sz="2400" dirty="0" smtClean="0">
                <a:solidFill>
                  <a:schemeClr val="tx1"/>
                </a:solidFill>
                <a:latin typeface="黑体" pitchFamily="49" charset="-122"/>
                <a:ea typeface="黑体" pitchFamily="49" charset="-122"/>
              </a:rPr>
              <a:t>按照合理拆分规则拆分，</a:t>
            </a:r>
            <a:r>
              <a:rPr lang="en-US" altLang="zh-CN" sz="2400" dirty="0" smtClean="0">
                <a:solidFill>
                  <a:schemeClr val="tx1"/>
                </a:solidFill>
                <a:latin typeface="黑体" pitchFamily="49" charset="-122"/>
                <a:ea typeface="黑体" pitchFamily="49" charset="-122"/>
              </a:rPr>
              <a:t>join</a:t>
            </a:r>
            <a:r>
              <a:rPr lang="zh-CN" altLang="en-US" sz="2400" dirty="0" smtClean="0">
                <a:solidFill>
                  <a:schemeClr val="tx1"/>
                </a:solidFill>
                <a:latin typeface="黑体" pitchFamily="49" charset="-122"/>
                <a:ea typeface="黑体" pitchFamily="49" charset="-122"/>
              </a:rPr>
              <a:t>操作基本避免跨库。 </a:t>
            </a:r>
            <a:br>
              <a:rPr lang="zh-CN" altLang="en-US" sz="2400" dirty="0" smtClean="0">
                <a:solidFill>
                  <a:schemeClr val="tx1"/>
                </a:solidFill>
                <a:latin typeface="黑体" pitchFamily="49" charset="-122"/>
                <a:ea typeface="黑体" pitchFamily="49" charset="-122"/>
              </a:rPr>
            </a:br>
            <a:r>
              <a:rPr lang="zh-CN" altLang="en-US" sz="2400" dirty="0" smtClean="0">
                <a:solidFill>
                  <a:schemeClr val="tx1"/>
                </a:solidFill>
                <a:latin typeface="黑体" pitchFamily="49" charset="-122"/>
                <a:ea typeface="黑体" pitchFamily="49" charset="-122"/>
              </a:rPr>
              <a:t> 提高了系统的稳定性跟负载能力。</a:t>
            </a:r>
            <a:br>
              <a:rPr lang="zh-CN" altLang="en-US" sz="2400" dirty="0" smtClean="0">
                <a:solidFill>
                  <a:schemeClr val="tx1"/>
                </a:solidFill>
                <a:latin typeface="黑体" pitchFamily="49" charset="-122"/>
                <a:ea typeface="黑体" pitchFamily="49" charset="-122"/>
              </a:rPr>
            </a:br>
            <a:r>
              <a:rPr lang="zh-CN" altLang="en-US" sz="2400" dirty="0" smtClean="0">
                <a:solidFill>
                  <a:schemeClr val="tx1"/>
                </a:solidFill>
                <a:latin typeface="黑体" pitchFamily="49" charset="-122"/>
                <a:ea typeface="黑体" pitchFamily="49" charset="-122"/>
              </a:rPr>
              <a:t>缺点：</a:t>
            </a:r>
            <a:br>
              <a:rPr lang="zh-CN" altLang="en-US" sz="2400" dirty="0" smtClean="0">
                <a:solidFill>
                  <a:schemeClr val="tx1"/>
                </a:solidFill>
                <a:latin typeface="黑体" pitchFamily="49" charset="-122"/>
                <a:ea typeface="黑体" pitchFamily="49" charset="-122"/>
              </a:rPr>
            </a:br>
            <a:r>
              <a:rPr lang="zh-CN" altLang="en-US" sz="2400" dirty="0" smtClean="0">
                <a:solidFill>
                  <a:schemeClr val="tx1"/>
                </a:solidFill>
                <a:latin typeface="黑体" pitchFamily="49" charset="-122"/>
                <a:ea typeface="黑体" pitchFamily="49" charset="-122"/>
              </a:rPr>
              <a:t> 拆分规则难以抽象。</a:t>
            </a:r>
            <a:br>
              <a:rPr lang="zh-CN" altLang="en-US" sz="2400" dirty="0" smtClean="0">
                <a:solidFill>
                  <a:schemeClr val="tx1"/>
                </a:solidFill>
                <a:latin typeface="黑体" pitchFamily="49" charset="-122"/>
                <a:ea typeface="黑体" pitchFamily="49" charset="-122"/>
              </a:rPr>
            </a:br>
            <a:r>
              <a:rPr lang="zh-CN" altLang="en-US" sz="2400" dirty="0" smtClean="0">
                <a:solidFill>
                  <a:schemeClr val="tx1"/>
                </a:solidFill>
                <a:latin typeface="黑体" pitchFamily="49" charset="-122"/>
                <a:ea typeface="黑体" pitchFamily="49" charset="-122"/>
              </a:rPr>
              <a:t> 分片事务一致性难以解决。</a:t>
            </a:r>
            <a:br>
              <a:rPr lang="zh-CN" altLang="en-US" sz="2400" dirty="0" smtClean="0">
                <a:solidFill>
                  <a:schemeClr val="tx1"/>
                </a:solidFill>
                <a:latin typeface="黑体" pitchFamily="49" charset="-122"/>
                <a:ea typeface="黑体" pitchFamily="49" charset="-122"/>
              </a:rPr>
            </a:br>
            <a:r>
              <a:rPr lang="zh-CN" altLang="en-US" sz="2400" dirty="0" smtClean="0">
                <a:solidFill>
                  <a:schemeClr val="tx1"/>
                </a:solidFill>
                <a:latin typeface="黑体" pitchFamily="49" charset="-122"/>
                <a:ea typeface="黑体" pitchFamily="49" charset="-122"/>
              </a:rPr>
              <a:t> 数据多次扩展难度跟维护量极大。</a:t>
            </a:r>
            <a:br>
              <a:rPr lang="zh-CN" altLang="en-US" sz="2400" dirty="0" smtClean="0">
                <a:solidFill>
                  <a:schemeClr val="tx1"/>
                </a:solidFill>
                <a:latin typeface="黑体" pitchFamily="49" charset="-122"/>
                <a:ea typeface="黑体" pitchFamily="49" charset="-122"/>
              </a:rPr>
            </a:br>
            <a:r>
              <a:rPr lang="zh-CN" altLang="en-US" sz="2400" dirty="0" smtClean="0">
                <a:solidFill>
                  <a:schemeClr val="tx1"/>
                </a:solidFill>
                <a:latin typeface="黑体" pitchFamily="49" charset="-122"/>
                <a:ea typeface="黑体" pitchFamily="49" charset="-122"/>
              </a:rPr>
              <a:t> 跨库</a:t>
            </a:r>
            <a:r>
              <a:rPr lang="en-US" altLang="zh-CN" sz="2400" dirty="0" smtClean="0">
                <a:solidFill>
                  <a:schemeClr val="tx1"/>
                </a:solidFill>
                <a:latin typeface="黑体" pitchFamily="49" charset="-122"/>
                <a:ea typeface="黑体" pitchFamily="49" charset="-122"/>
              </a:rPr>
              <a:t>join</a:t>
            </a:r>
            <a:r>
              <a:rPr lang="zh-CN" altLang="en-US" sz="2400" dirty="0" smtClean="0">
                <a:solidFill>
                  <a:schemeClr val="tx1"/>
                </a:solidFill>
                <a:latin typeface="黑体" pitchFamily="49" charset="-122"/>
                <a:ea typeface="黑体" pitchFamily="49" charset="-122"/>
              </a:rPr>
              <a:t>性能较差。</a:t>
            </a:r>
            <a:endParaRPr kumimoji="0" lang="zh-CN" altLang="en-US" sz="2400" b="0" i="0" u="none" strike="noStrike" cap="none" spc="0" normalizeH="0" baseline="0" dirty="0">
              <a:ln>
                <a:noFill/>
              </a:ln>
              <a:solidFill>
                <a:schemeClr val="tx1"/>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iterate>
                                    <p:tmAbs val="0"/>
                                  </p:iterate>
                                  <p:childTnLst>
                                    <p:set>
                                      <p:cBhvr>
                                        <p:cTn id="11" dur="indefinite" fill="hold"/>
                                        <p:tgtEl>
                                          <p:spTgt spid="131"/>
                                        </p:tgtEl>
                                        <p:attrNameLst>
                                          <p:attrName>style.visibility</p:attrName>
                                        </p:attrNameLst>
                                      </p:cBhvr>
                                      <p:to>
                                        <p:strVal val="visible"/>
                                      </p:to>
                                    </p:set>
                                    <p:anim calcmode="lin" valueType="num">
                                      <p:cBhvr>
                                        <p:cTn id="12" dur="499" fill="hold"/>
                                        <p:tgtEl>
                                          <p:spTgt spid="131"/>
                                        </p:tgtEl>
                                        <p:attrNameLst>
                                          <p:attrName>ppt_x</p:attrName>
                                        </p:attrNameLst>
                                      </p:cBhvr>
                                      <p:tavLst>
                                        <p:tav tm="0">
                                          <p:val>
                                            <p:strVal val="0-#ppt_w/2"/>
                                          </p:val>
                                        </p:tav>
                                        <p:tav tm="100000">
                                          <p:val>
                                            <p:strVal val="#ppt_x"/>
                                          </p:val>
                                        </p:tav>
                                      </p:tavLst>
                                    </p:anim>
                                    <p:anim calcmode="lin" valueType="num">
                                      <p:cBhvr>
                                        <p:cTn id="13" dur="499" fill="hold"/>
                                        <p:tgtEl>
                                          <p:spTgt spid="131"/>
                                        </p:tgtEl>
                                        <p:attrNameLst>
                                          <p:attrName>ppt_y</p:attrName>
                                        </p:attrNameLst>
                                      </p:cBhvr>
                                      <p:tavLst>
                                        <p:tav tm="0">
                                          <p:val>
                                            <p:strVal val="#ppt_y"/>
                                          </p:val>
                                        </p:tav>
                                        <p:tav tm="100000">
                                          <p:val>
                                            <p:strVal val="#ppt_y"/>
                                          </p:val>
                                        </p:tav>
                                      </p:tavLst>
                                    </p:anim>
                                  </p:childTnLst>
                                </p:cTn>
                              </p:par>
                            </p:childTnLst>
                          </p:cTn>
                        </p:par>
                        <p:par>
                          <p:cTn id="14" fill="hold">
                            <p:stCondLst>
                              <p:cond delay="0"/>
                            </p:stCondLst>
                            <p:childTnLst>
                              <p:par>
                                <p:cTn id="15" presetID="2" presetClass="entr" presetSubtype="8" fill="hold" grpId="0" nodeType="afterEffect">
                                  <p:stCondLst>
                                    <p:cond delay="0"/>
                                  </p:stCondLst>
                                  <p:iterate>
                                    <p:tmAbs val="0"/>
                                  </p:iterate>
                                  <p:childTnLst>
                                    <p:set>
                                      <p:cBhvr>
                                        <p:cTn id="16" dur="indefinite" fill="hold"/>
                                        <p:tgtEl>
                                          <p:spTgt spid="132"/>
                                        </p:tgtEl>
                                        <p:attrNameLst>
                                          <p:attrName>style.visibility</p:attrName>
                                        </p:attrNameLst>
                                      </p:cBhvr>
                                      <p:to>
                                        <p:strVal val="visible"/>
                                      </p:to>
                                    </p:set>
                                    <p:anim calcmode="lin" valueType="num">
                                      <p:cBhvr>
                                        <p:cTn id="17" dur="499" fill="hold"/>
                                        <p:tgtEl>
                                          <p:spTgt spid="132"/>
                                        </p:tgtEl>
                                        <p:attrNameLst>
                                          <p:attrName>ppt_x</p:attrName>
                                        </p:attrNameLst>
                                      </p:cBhvr>
                                      <p:tavLst>
                                        <p:tav tm="0">
                                          <p:val>
                                            <p:strVal val="0-#ppt_w/2"/>
                                          </p:val>
                                        </p:tav>
                                        <p:tav tm="100000">
                                          <p:val>
                                            <p:strVal val="#ppt_x"/>
                                          </p:val>
                                        </p:tav>
                                      </p:tavLst>
                                    </p:anim>
                                    <p:anim calcmode="lin" valueType="num">
                                      <p:cBhvr>
                                        <p:cTn id="18" dur="499" fill="hold"/>
                                        <p:tgtEl>
                                          <p:spTgt spid="132"/>
                                        </p:tgtEl>
                                        <p:attrNameLst>
                                          <p:attrName>ppt_y</p:attrName>
                                        </p:attrNameLst>
                                      </p:cBhvr>
                                      <p:tavLst>
                                        <p:tav tm="0">
                                          <p:val>
                                            <p:strVal val="#ppt_y"/>
                                          </p:val>
                                        </p:tav>
                                        <p:tav tm="100000">
                                          <p:val>
                                            <p:strVal val="#ppt_y"/>
                                          </p:val>
                                        </p:tav>
                                      </p:tavLst>
                                    </p:anim>
                                  </p:childTnLst>
                                </p:cTn>
                              </p:par>
                            </p:childTnLst>
                          </p:cTn>
                        </p:par>
                        <p:par>
                          <p:cTn id="19" fill="hold">
                            <p:stCondLst>
                              <p:cond delay="0"/>
                            </p:stCondLst>
                            <p:childTnLst>
                              <p:par>
                                <p:cTn id="20" presetID="2" presetClass="entr" presetSubtype="8" fill="hold" grpId="0" nodeType="afterEffect">
                                  <p:stCondLst>
                                    <p:cond delay="0"/>
                                  </p:stCondLst>
                                  <p:iterate>
                                    <p:tmAbs val="0"/>
                                  </p:iterate>
                                  <p:childTnLst>
                                    <p:set>
                                      <p:cBhvr>
                                        <p:cTn id="21" dur="indefinite" fill="hold"/>
                                        <p:tgtEl>
                                          <p:spTgt spid="133"/>
                                        </p:tgtEl>
                                        <p:attrNameLst>
                                          <p:attrName>style.visibility</p:attrName>
                                        </p:attrNameLst>
                                      </p:cBhvr>
                                      <p:to>
                                        <p:strVal val="visible"/>
                                      </p:to>
                                    </p:set>
                                    <p:anim calcmode="lin" valueType="num">
                                      <p:cBhvr>
                                        <p:cTn id="22" dur="499" fill="hold"/>
                                        <p:tgtEl>
                                          <p:spTgt spid="133"/>
                                        </p:tgtEl>
                                        <p:attrNameLst>
                                          <p:attrName>ppt_x</p:attrName>
                                        </p:attrNameLst>
                                      </p:cBhvr>
                                      <p:tavLst>
                                        <p:tav tm="0">
                                          <p:val>
                                            <p:strVal val="0-#ppt_w/2"/>
                                          </p:val>
                                        </p:tav>
                                        <p:tav tm="100000">
                                          <p:val>
                                            <p:strVal val="#ppt_x"/>
                                          </p:val>
                                        </p:tav>
                                      </p:tavLst>
                                    </p:anim>
                                    <p:anim calcmode="lin" valueType="num">
                                      <p:cBhvr>
                                        <p:cTn id="23" dur="499" fill="hold"/>
                                        <p:tgtEl>
                                          <p:spTgt spid="133"/>
                                        </p:tgtEl>
                                        <p:attrNameLst>
                                          <p:attrName>ppt_y</p:attrName>
                                        </p:attrNameLst>
                                      </p:cBhvr>
                                      <p:tavLst>
                                        <p:tav tm="0">
                                          <p:val>
                                            <p:strVal val="#ppt_y"/>
                                          </p:val>
                                        </p:tav>
                                        <p:tav tm="100000">
                                          <p:val>
                                            <p:strVal val="#ppt_y"/>
                                          </p:val>
                                        </p:tav>
                                      </p:tavLst>
                                    </p:anim>
                                  </p:childTnLst>
                                </p:cTn>
                              </p:par>
                            </p:childTnLst>
                          </p:cTn>
                        </p:par>
                        <p:par>
                          <p:cTn id="24" fill="hold">
                            <p:stCondLst>
                              <p:cond delay="0"/>
                            </p:stCondLst>
                            <p:childTnLst>
                              <p:par>
                                <p:cTn id="25" presetID="2" presetClass="entr" presetSubtype="8" fill="hold" grpId="0" nodeType="afterEffect">
                                  <p:stCondLst>
                                    <p:cond delay="0"/>
                                  </p:stCondLst>
                                  <p:iterate>
                                    <p:tmAbs val="0"/>
                                  </p:iterate>
                                  <p:childTnLst>
                                    <p:set>
                                      <p:cBhvr>
                                        <p:cTn id="26" dur="indefinite" fill="hold"/>
                                        <p:tgtEl>
                                          <p:spTgt spid="134"/>
                                        </p:tgtEl>
                                        <p:attrNameLst>
                                          <p:attrName>style.visibility</p:attrName>
                                        </p:attrNameLst>
                                      </p:cBhvr>
                                      <p:to>
                                        <p:strVal val="visible"/>
                                      </p:to>
                                    </p:set>
                                    <p:anim calcmode="lin" valueType="num">
                                      <p:cBhvr>
                                        <p:cTn id="27" dur="499" fill="hold"/>
                                        <p:tgtEl>
                                          <p:spTgt spid="134"/>
                                        </p:tgtEl>
                                        <p:attrNameLst>
                                          <p:attrName>ppt_x</p:attrName>
                                        </p:attrNameLst>
                                      </p:cBhvr>
                                      <p:tavLst>
                                        <p:tav tm="0">
                                          <p:val>
                                            <p:strVal val="0-#ppt_w/2"/>
                                          </p:val>
                                        </p:tav>
                                        <p:tav tm="100000">
                                          <p:val>
                                            <p:strVal val="#ppt_x"/>
                                          </p:val>
                                        </p:tav>
                                      </p:tavLst>
                                    </p:anim>
                                    <p:anim calcmode="lin" valueType="num">
                                      <p:cBhvr>
                                        <p:cTn id="28" dur="499" fill="hold"/>
                                        <p:tgtEl>
                                          <p:spTgt spid="134"/>
                                        </p:tgtEl>
                                        <p:attrNameLst>
                                          <p:attrName>ppt_y</p:attrName>
                                        </p:attrNameLst>
                                      </p:cBhvr>
                                      <p:tavLst>
                                        <p:tav tm="0">
                                          <p:val>
                                            <p:strVal val="#ppt_y"/>
                                          </p:val>
                                        </p:tav>
                                        <p:tav tm="100000">
                                          <p:val>
                                            <p:strVal val="#ppt_y"/>
                                          </p:val>
                                        </p:tav>
                                      </p:tavLst>
                                    </p:anim>
                                  </p:childTnLst>
                                </p:cTn>
                              </p:par>
                            </p:childTnLst>
                          </p:cTn>
                        </p:par>
                        <p:par>
                          <p:cTn id="29" fill="hold">
                            <p:stCondLst>
                              <p:cond delay="0"/>
                            </p:stCondLst>
                            <p:childTnLst>
                              <p:par>
                                <p:cTn id="30" presetID="2" presetClass="entr" presetSubtype="1" fill="hold" grpId="0" nodeType="afterEffect">
                                  <p:stCondLst>
                                    <p:cond delay="0"/>
                                  </p:stCondLst>
                                  <p:iterate>
                                    <p:tmAbs val="0"/>
                                  </p:iterate>
                                  <p:childTnLst>
                                    <p:set>
                                      <p:cBhvr>
                                        <p:cTn id="31" dur="indefinite" fill="hold"/>
                                        <p:tgtEl>
                                          <p:spTgt spid="135"/>
                                        </p:tgtEl>
                                        <p:attrNameLst>
                                          <p:attrName>style.visibility</p:attrName>
                                        </p:attrNameLst>
                                      </p:cBhvr>
                                      <p:to>
                                        <p:strVal val="visible"/>
                                      </p:to>
                                    </p:set>
                                    <p:anim calcmode="lin" valueType="num">
                                      <p:cBhvr>
                                        <p:cTn id="32" dur="500" fill="hold"/>
                                        <p:tgtEl>
                                          <p:spTgt spid="135"/>
                                        </p:tgtEl>
                                        <p:attrNameLst>
                                          <p:attrName>ppt_x</p:attrName>
                                        </p:attrNameLst>
                                      </p:cBhvr>
                                      <p:tavLst>
                                        <p:tav tm="0">
                                          <p:val>
                                            <p:strVal val="#ppt_x"/>
                                          </p:val>
                                        </p:tav>
                                        <p:tav tm="100000">
                                          <p:val>
                                            <p:strVal val="#ppt_x"/>
                                          </p:val>
                                        </p:tav>
                                      </p:tavLst>
                                    </p:anim>
                                    <p:anim calcmode="lin" valueType="num">
                                      <p:cBhvr>
                                        <p:cTn id="33" dur="500" fill="hold"/>
                                        <p:tgtEl>
                                          <p:spTgt spid="135"/>
                                        </p:tgtEl>
                                        <p:attrNameLst>
                                          <p:attrName>ppt_y</p:attrName>
                                        </p:attrNameLst>
                                      </p:cBhvr>
                                      <p:tavLst>
                                        <p:tav tm="0">
                                          <p:val>
                                            <p:strVal val="0-#ppt_h/2"/>
                                          </p:val>
                                        </p:tav>
                                        <p:tav tm="100000">
                                          <p:val>
                                            <p:strVal val="#ppt_y"/>
                                          </p:val>
                                        </p:tav>
                                      </p:tavLst>
                                    </p:anim>
                                  </p:childTnLst>
                                </p:cTn>
                              </p:par>
                            </p:childTnLst>
                          </p:cTn>
                        </p:par>
                        <p:par>
                          <p:cTn id="34" fill="hold">
                            <p:stCondLst>
                              <p:cond delay="0"/>
                            </p:stCondLst>
                            <p:childTnLst>
                              <p:par>
                                <p:cTn id="35" presetID="2" presetClass="entr" presetSubtype="8" fill="hold" grpId="0" nodeType="afterEffect">
                                  <p:stCondLst>
                                    <p:cond delay="0"/>
                                  </p:stCondLst>
                                  <p:iterate>
                                    <p:tmAbs val="0"/>
                                  </p:iterate>
                                  <p:childTnLst>
                                    <p:set>
                                      <p:cBhvr>
                                        <p:cTn id="36" dur="indefinite" fill="hold"/>
                                        <p:tgtEl>
                                          <p:spTgt spid="139"/>
                                        </p:tgtEl>
                                        <p:attrNameLst>
                                          <p:attrName>style.visibility</p:attrName>
                                        </p:attrNameLst>
                                      </p:cBhvr>
                                      <p:to>
                                        <p:strVal val="visible"/>
                                      </p:to>
                                    </p:set>
                                    <p:anim calcmode="lin" valueType="num">
                                      <p:cBhvr>
                                        <p:cTn id="37" dur="499" fill="hold"/>
                                        <p:tgtEl>
                                          <p:spTgt spid="139"/>
                                        </p:tgtEl>
                                        <p:attrNameLst>
                                          <p:attrName>ppt_x</p:attrName>
                                        </p:attrNameLst>
                                      </p:cBhvr>
                                      <p:tavLst>
                                        <p:tav tm="0">
                                          <p:val>
                                            <p:strVal val="0-#ppt_w/2"/>
                                          </p:val>
                                        </p:tav>
                                        <p:tav tm="100000">
                                          <p:val>
                                            <p:strVal val="#ppt_x"/>
                                          </p:val>
                                        </p:tav>
                                      </p:tavLst>
                                    </p:anim>
                                    <p:anim calcmode="lin" valueType="num">
                                      <p:cBhvr>
                                        <p:cTn id="38" dur="499" fill="hold"/>
                                        <p:tgtEl>
                                          <p:spTgt spid="139"/>
                                        </p:tgtEl>
                                        <p:attrNameLst>
                                          <p:attrName>ppt_y</p:attrName>
                                        </p:attrNameLst>
                                      </p:cBhvr>
                                      <p:tavLst>
                                        <p:tav tm="0">
                                          <p:val>
                                            <p:strVal val="#ppt_y"/>
                                          </p:val>
                                        </p:tav>
                                        <p:tav tm="100000">
                                          <p:val>
                                            <p:strVal val="#ppt_y"/>
                                          </p:val>
                                        </p:tav>
                                      </p:tavLst>
                                    </p:anim>
                                  </p:childTnLst>
                                </p:cTn>
                              </p:par>
                            </p:childTnLst>
                          </p:cTn>
                        </p:par>
                        <p:par>
                          <p:cTn id="39" fill="hold">
                            <p:stCondLst>
                              <p:cond delay="0"/>
                            </p:stCondLst>
                            <p:childTnLst>
                              <p:par>
                                <p:cTn id="40" presetID="2" presetClass="entr" presetSubtype="8" fill="hold" grpId="0" nodeType="afterEffect">
                                  <p:stCondLst>
                                    <p:cond delay="0"/>
                                  </p:stCondLst>
                                  <p:iterate>
                                    <p:tmAbs val="0"/>
                                  </p:iterate>
                                  <p:childTnLst>
                                    <p:set>
                                      <p:cBhvr>
                                        <p:cTn id="41" dur="indefinite" fill="hold"/>
                                        <p:tgtEl>
                                          <p:spTgt spid="138"/>
                                        </p:tgtEl>
                                        <p:attrNameLst>
                                          <p:attrName>style.visibility</p:attrName>
                                        </p:attrNameLst>
                                      </p:cBhvr>
                                      <p:to>
                                        <p:strVal val="visible"/>
                                      </p:to>
                                    </p:set>
                                    <p:anim calcmode="lin" valueType="num">
                                      <p:cBhvr>
                                        <p:cTn id="42" dur="499" fill="hold"/>
                                        <p:tgtEl>
                                          <p:spTgt spid="138"/>
                                        </p:tgtEl>
                                        <p:attrNameLst>
                                          <p:attrName>ppt_x</p:attrName>
                                        </p:attrNameLst>
                                      </p:cBhvr>
                                      <p:tavLst>
                                        <p:tav tm="0">
                                          <p:val>
                                            <p:strVal val="0-#ppt_w/2"/>
                                          </p:val>
                                        </p:tav>
                                        <p:tav tm="100000">
                                          <p:val>
                                            <p:strVal val="#ppt_x"/>
                                          </p:val>
                                        </p:tav>
                                      </p:tavLst>
                                    </p:anim>
                                    <p:anim calcmode="lin" valueType="num">
                                      <p:cBhvr>
                                        <p:cTn id="43" dur="499" fill="hold"/>
                                        <p:tgtEl>
                                          <p:spTgt spid="138"/>
                                        </p:tgtEl>
                                        <p:attrNameLst>
                                          <p:attrName>ppt_y</p:attrName>
                                        </p:attrNameLst>
                                      </p:cBhvr>
                                      <p:tavLst>
                                        <p:tav tm="0">
                                          <p:val>
                                            <p:strVal val="#ppt_y"/>
                                          </p:val>
                                        </p:tav>
                                        <p:tav tm="100000">
                                          <p:val>
                                            <p:strVal val="#ppt_y"/>
                                          </p:val>
                                        </p:tav>
                                      </p:tavLst>
                                    </p:anim>
                                  </p:childTnLst>
                                </p:cTn>
                              </p:par>
                            </p:childTnLst>
                          </p:cTn>
                        </p:par>
                        <p:par>
                          <p:cTn id="44" fill="hold">
                            <p:stCondLst>
                              <p:cond delay="0"/>
                            </p:stCondLst>
                            <p:childTnLst>
                              <p:par>
                                <p:cTn id="45" presetID="2" presetClass="entr" presetSubtype="8" fill="hold" grpId="0" nodeType="afterEffect">
                                  <p:stCondLst>
                                    <p:cond delay="0"/>
                                  </p:stCondLst>
                                  <p:iterate>
                                    <p:tmAbs val="0"/>
                                  </p:iterate>
                                  <p:childTnLst>
                                    <p:set>
                                      <p:cBhvr>
                                        <p:cTn id="46" dur="indefinite" fill="hold"/>
                                        <p:tgtEl>
                                          <p:spTgt spid="141"/>
                                        </p:tgtEl>
                                        <p:attrNameLst>
                                          <p:attrName>style.visibility</p:attrName>
                                        </p:attrNameLst>
                                      </p:cBhvr>
                                      <p:to>
                                        <p:strVal val="visible"/>
                                      </p:to>
                                    </p:set>
                                    <p:anim calcmode="lin" valueType="num">
                                      <p:cBhvr>
                                        <p:cTn id="47" dur="1000" fill="hold"/>
                                        <p:tgtEl>
                                          <p:spTgt spid="141"/>
                                        </p:tgtEl>
                                        <p:attrNameLst>
                                          <p:attrName>ppt_x</p:attrName>
                                        </p:attrNameLst>
                                      </p:cBhvr>
                                      <p:tavLst>
                                        <p:tav tm="0">
                                          <p:val>
                                            <p:strVal val="0-#ppt_w/2"/>
                                          </p:val>
                                        </p:tav>
                                        <p:tav tm="100000">
                                          <p:val>
                                            <p:strVal val="#ppt_x"/>
                                          </p:val>
                                        </p:tav>
                                      </p:tavLst>
                                    </p:anim>
                                    <p:anim calcmode="lin" valueType="num">
                                      <p:cBhvr>
                                        <p:cTn id="48" dur="1000" fill="hold"/>
                                        <p:tgtEl>
                                          <p:spTgt spid="141"/>
                                        </p:tgtEl>
                                        <p:attrNameLst>
                                          <p:attrName>ppt_y</p:attrName>
                                        </p:attrNameLst>
                                      </p:cBhvr>
                                      <p:tavLst>
                                        <p:tav tm="0">
                                          <p:val>
                                            <p:strVal val="#ppt_y"/>
                                          </p:val>
                                        </p:tav>
                                        <p:tav tm="100000">
                                          <p:val>
                                            <p:strVal val="#ppt_y"/>
                                          </p:val>
                                        </p:tav>
                                      </p:tavLst>
                                    </p:anim>
                                  </p:childTnLst>
                                </p:cTn>
                              </p:par>
                            </p:childTnLst>
                          </p:cTn>
                        </p:par>
                        <p:par>
                          <p:cTn id="49" fill="hold">
                            <p:stCondLst>
                              <p:cond delay="0"/>
                            </p:stCondLst>
                            <p:childTnLst>
                              <p:par>
                                <p:cTn id="50" presetID="1" presetClass="entr" presetSubtype="0" fill="hold" grpId="0" nodeType="afterEffect">
                                  <p:stCondLst>
                                    <p:cond delay="0"/>
                                  </p:stCondLst>
                                  <p:iterate>
                                    <p:tmAbs val="0"/>
                                  </p:iterate>
                                  <p:childTnLst>
                                    <p:set>
                                      <p:cBhvr>
                                        <p:cTn id="51" dur="indefinite" fill="hold"/>
                                        <p:tgtEl>
                                          <p:spTgt spid="136"/>
                                        </p:tgtEl>
                                        <p:attrNameLst>
                                          <p:attrName>style.visibility</p:attrName>
                                        </p:attrNameLst>
                                      </p:cBhvr>
                                      <p:to>
                                        <p:strVal val="visible"/>
                                      </p:to>
                                    </p:set>
                                  </p:childTnLst>
                                </p:cTn>
                              </p:par>
                            </p:childTnLst>
                          </p:cTn>
                        </p:par>
                        <p:par>
                          <p:cTn id="52" fill="hold">
                            <p:stCondLst>
                              <p:cond delay="0"/>
                            </p:stCondLst>
                            <p:childTnLst>
                              <p:par>
                                <p:cTn id="53" presetID="23" presetClass="entr" presetSubtype="16" fill="hold" grpId="0" nodeType="afterEffect">
                                  <p:stCondLst>
                                    <p:cond delay="0"/>
                                  </p:stCondLst>
                                  <p:iterate>
                                    <p:tmAbs val="0"/>
                                  </p:iterate>
                                  <p:childTnLst>
                                    <p:set>
                                      <p:cBhvr>
                                        <p:cTn id="54" dur="indefinite" fill="hold"/>
                                        <p:tgtEl>
                                          <p:spTgt spid="137"/>
                                        </p:tgtEl>
                                        <p:attrNameLst>
                                          <p:attrName>style.visibility</p:attrName>
                                        </p:attrNameLst>
                                      </p:cBhvr>
                                      <p:to>
                                        <p:strVal val="visible"/>
                                      </p:to>
                                    </p:set>
                                    <p:anim calcmode="lin" valueType="num">
                                      <p:cBhvr>
                                        <p:cTn id="55" dur="750" fill="hold"/>
                                        <p:tgtEl>
                                          <p:spTgt spid="137"/>
                                        </p:tgtEl>
                                        <p:attrNameLst>
                                          <p:attrName>ppt_w</p:attrName>
                                        </p:attrNameLst>
                                      </p:cBhvr>
                                      <p:tavLst>
                                        <p:tav tm="0">
                                          <p:val>
                                            <p:fltVal val="0"/>
                                          </p:val>
                                        </p:tav>
                                        <p:tav tm="100000">
                                          <p:val>
                                            <p:strVal val="#ppt_w"/>
                                          </p:val>
                                        </p:tav>
                                      </p:tavLst>
                                    </p:anim>
                                    <p:anim calcmode="lin" valueType="num">
                                      <p:cBhvr>
                                        <p:cTn id="56" dur="750" fill="hold"/>
                                        <p:tgtEl>
                                          <p:spTgt spid="137"/>
                                        </p:tgtEl>
                                        <p:attrNameLst>
                                          <p:attrName>ppt_h</p:attrName>
                                        </p:attrNameLst>
                                      </p:cBhvr>
                                      <p:tavLst>
                                        <p:tav tm="0">
                                          <p:val>
                                            <p:fltVal val="0"/>
                                          </p:val>
                                        </p:tav>
                                        <p:tav tm="100000">
                                          <p:val>
                                            <p:strVal val="#ppt_h"/>
                                          </p:val>
                                        </p:tav>
                                      </p:tavLst>
                                    </p:anim>
                                  </p:childTnLst>
                                </p:cTn>
                              </p:par>
                            </p:childTnLst>
                          </p:cTn>
                        </p:par>
                        <p:par>
                          <p:cTn id="57" fill="hold">
                            <p:stCondLst>
                              <p:cond delay="0"/>
                            </p:stCondLst>
                            <p:childTnLst>
                              <p:par>
                                <p:cTn id="58" presetID="23" presetClass="entr" presetSubtype="16" fill="hold" grpId="0" nodeType="afterEffect">
                                  <p:stCondLst>
                                    <p:cond delay="0"/>
                                  </p:stCondLst>
                                  <p:iterate>
                                    <p:tmAbs val="0"/>
                                  </p:iterate>
                                  <p:childTnLst>
                                    <p:set>
                                      <p:cBhvr>
                                        <p:cTn id="59" dur="indefinite" fill="hold"/>
                                        <p:tgtEl>
                                          <p:spTgt spid="140"/>
                                        </p:tgtEl>
                                        <p:attrNameLst>
                                          <p:attrName>style.visibility</p:attrName>
                                        </p:attrNameLst>
                                      </p:cBhvr>
                                      <p:to>
                                        <p:strVal val="visible"/>
                                      </p:to>
                                    </p:set>
                                    <p:anim calcmode="lin" valueType="num">
                                      <p:cBhvr>
                                        <p:cTn id="60" dur="750" fill="hold"/>
                                        <p:tgtEl>
                                          <p:spTgt spid="140"/>
                                        </p:tgtEl>
                                        <p:attrNameLst>
                                          <p:attrName>ppt_w</p:attrName>
                                        </p:attrNameLst>
                                      </p:cBhvr>
                                      <p:tavLst>
                                        <p:tav tm="0">
                                          <p:val>
                                            <p:fltVal val="0"/>
                                          </p:val>
                                        </p:tav>
                                        <p:tav tm="100000">
                                          <p:val>
                                            <p:strVal val="#ppt_w"/>
                                          </p:val>
                                        </p:tav>
                                      </p:tavLst>
                                    </p:anim>
                                    <p:anim calcmode="lin" valueType="num">
                                      <p:cBhvr>
                                        <p:cTn id="61"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9" name="TextBox 18"/>
          <p:cNvSpPr txBox="1"/>
          <p:nvPr/>
        </p:nvSpPr>
        <p:spPr>
          <a:xfrm>
            <a:off x="715922" y="376206"/>
            <a:ext cx="7858180"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solidFill>
                  <a:schemeClr val="tx1"/>
                </a:solidFill>
              </a:rPr>
              <a:t>水平切分</a:t>
            </a:r>
            <a:endParaRPr lang="zh-CN" altLang="en-US" dirty="0">
              <a:solidFill>
                <a:schemeClr val="tx1"/>
              </a:solidFill>
            </a:endParaRPr>
          </a:p>
        </p:txBody>
      </p:sp>
      <p:sp>
        <p:nvSpPr>
          <p:cNvPr id="16" name="TextBox 15"/>
          <p:cNvSpPr txBox="1"/>
          <p:nvPr/>
        </p:nvSpPr>
        <p:spPr>
          <a:xfrm>
            <a:off x="287294" y="1733528"/>
            <a:ext cx="12215898" cy="47192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endParaRPr kumimoji="0" lang="zh-CN" altLang="en-US" sz="2400" b="0" i="0" u="none" strike="noStrike" cap="none" spc="0" normalizeH="0" baseline="0" dirty="0">
              <a:ln>
                <a:noFill/>
              </a:ln>
              <a:solidFill>
                <a:schemeClr val="tx1"/>
              </a:solidFill>
              <a:effectLst/>
              <a:uFillTx/>
              <a:latin typeface="+mj-lt"/>
              <a:ea typeface="+mj-ea"/>
              <a:cs typeface="+mj-cs"/>
              <a:sym typeface="Helvetica"/>
            </a:endParaRPr>
          </a:p>
        </p:txBody>
      </p:sp>
      <p:pic>
        <p:nvPicPr>
          <p:cNvPr id="18" name="Picture 2"/>
          <p:cNvPicPr>
            <a:picLocks noChangeAspect="1" noChangeArrowheads="1"/>
          </p:cNvPicPr>
          <p:nvPr/>
        </p:nvPicPr>
        <p:blipFill>
          <a:blip r:embed="rId6"/>
          <a:srcRect/>
          <a:stretch>
            <a:fillRect/>
          </a:stretch>
        </p:blipFill>
        <p:spPr bwMode="auto">
          <a:xfrm>
            <a:off x="1001674" y="1519213"/>
            <a:ext cx="10501386" cy="6939301"/>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iterate>
                                    <p:tmAbs val="0"/>
                                  </p:iterate>
                                  <p:childTnLst>
                                    <p:set>
                                      <p:cBhvr>
                                        <p:cTn id="11" dur="indefinite" fill="hold"/>
                                        <p:tgtEl>
                                          <p:spTgt spid="131"/>
                                        </p:tgtEl>
                                        <p:attrNameLst>
                                          <p:attrName>style.visibility</p:attrName>
                                        </p:attrNameLst>
                                      </p:cBhvr>
                                      <p:to>
                                        <p:strVal val="visible"/>
                                      </p:to>
                                    </p:set>
                                    <p:anim calcmode="lin" valueType="num">
                                      <p:cBhvr>
                                        <p:cTn id="12" dur="499" fill="hold"/>
                                        <p:tgtEl>
                                          <p:spTgt spid="131"/>
                                        </p:tgtEl>
                                        <p:attrNameLst>
                                          <p:attrName>ppt_x</p:attrName>
                                        </p:attrNameLst>
                                      </p:cBhvr>
                                      <p:tavLst>
                                        <p:tav tm="0">
                                          <p:val>
                                            <p:strVal val="0-#ppt_w/2"/>
                                          </p:val>
                                        </p:tav>
                                        <p:tav tm="100000">
                                          <p:val>
                                            <p:strVal val="#ppt_x"/>
                                          </p:val>
                                        </p:tav>
                                      </p:tavLst>
                                    </p:anim>
                                    <p:anim calcmode="lin" valueType="num">
                                      <p:cBhvr>
                                        <p:cTn id="13" dur="499" fill="hold"/>
                                        <p:tgtEl>
                                          <p:spTgt spid="131"/>
                                        </p:tgtEl>
                                        <p:attrNameLst>
                                          <p:attrName>ppt_y</p:attrName>
                                        </p:attrNameLst>
                                      </p:cBhvr>
                                      <p:tavLst>
                                        <p:tav tm="0">
                                          <p:val>
                                            <p:strVal val="#ppt_y"/>
                                          </p:val>
                                        </p:tav>
                                        <p:tav tm="100000">
                                          <p:val>
                                            <p:strVal val="#ppt_y"/>
                                          </p:val>
                                        </p:tav>
                                      </p:tavLst>
                                    </p:anim>
                                  </p:childTnLst>
                                </p:cTn>
                              </p:par>
                            </p:childTnLst>
                          </p:cTn>
                        </p:par>
                        <p:par>
                          <p:cTn id="14" fill="hold">
                            <p:stCondLst>
                              <p:cond delay="0"/>
                            </p:stCondLst>
                            <p:childTnLst>
                              <p:par>
                                <p:cTn id="15" presetID="2" presetClass="entr" presetSubtype="8" fill="hold" grpId="0" nodeType="afterEffect">
                                  <p:stCondLst>
                                    <p:cond delay="0"/>
                                  </p:stCondLst>
                                  <p:iterate>
                                    <p:tmAbs val="0"/>
                                  </p:iterate>
                                  <p:childTnLst>
                                    <p:set>
                                      <p:cBhvr>
                                        <p:cTn id="16" dur="indefinite" fill="hold"/>
                                        <p:tgtEl>
                                          <p:spTgt spid="132"/>
                                        </p:tgtEl>
                                        <p:attrNameLst>
                                          <p:attrName>style.visibility</p:attrName>
                                        </p:attrNameLst>
                                      </p:cBhvr>
                                      <p:to>
                                        <p:strVal val="visible"/>
                                      </p:to>
                                    </p:set>
                                    <p:anim calcmode="lin" valueType="num">
                                      <p:cBhvr>
                                        <p:cTn id="17" dur="499" fill="hold"/>
                                        <p:tgtEl>
                                          <p:spTgt spid="132"/>
                                        </p:tgtEl>
                                        <p:attrNameLst>
                                          <p:attrName>ppt_x</p:attrName>
                                        </p:attrNameLst>
                                      </p:cBhvr>
                                      <p:tavLst>
                                        <p:tav tm="0">
                                          <p:val>
                                            <p:strVal val="0-#ppt_w/2"/>
                                          </p:val>
                                        </p:tav>
                                        <p:tav tm="100000">
                                          <p:val>
                                            <p:strVal val="#ppt_x"/>
                                          </p:val>
                                        </p:tav>
                                      </p:tavLst>
                                    </p:anim>
                                    <p:anim calcmode="lin" valueType="num">
                                      <p:cBhvr>
                                        <p:cTn id="18" dur="499" fill="hold"/>
                                        <p:tgtEl>
                                          <p:spTgt spid="132"/>
                                        </p:tgtEl>
                                        <p:attrNameLst>
                                          <p:attrName>ppt_y</p:attrName>
                                        </p:attrNameLst>
                                      </p:cBhvr>
                                      <p:tavLst>
                                        <p:tav tm="0">
                                          <p:val>
                                            <p:strVal val="#ppt_y"/>
                                          </p:val>
                                        </p:tav>
                                        <p:tav tm="100000">
                                          <p:val>
                                            <p:strVal val="#ppt_y"/>
                                          </p:val>
                                        </p:tav>
                                      </p:tavLst>
                                    </p:anim>
                                  </p:childTnLst>
                                </p:cTn>
                              </p:par>
                            </p:childTnLst>
                          </p:cTn>
                        </p:par>
                        <p:par>
                          <p:cTn id="19" fill="hold">
                            <p:stCondLst>
                              <p:cond delay="0"/>
                            </p:stCondLst>
                            <p:childTnLst>
                              <p:par>
                                <p:cTn id="20" presetID="2" presetClass="entr" presetSubtype="8" fill="hold" grpId="0" nodeType="afterEffect">
                                  <p:stCondLst>
                                    <p:cond delay="0"/>
                                  </p:stCondLst>
                                  <p:iterate>
                                    <p:tmAbs val="0"/>
                                  </p:iterate>
                                  <p:childTnLst>
                                    <p:set>
                                      <p:cBhvr>
                                        <p:cTn id="21" dur="indefinite" fill="hold"/>
                                        <p:tgtEl>
                                          <p:spTgt spid="133"/>
                                        </p:tgtEl>
                                        <p:attrNameLst>
                                          <p:attrName>style.visibility</p:attrName>
                                        </p:attrNameLst>
                                      </p:cBhvr>
                                      <p:to>
                                        <p:strVal val="visible"/>
                                      </p:to>
                                    </p:set>
                                    <p:anim calcmode="lin" valueType="num">
                                      <p:cBhvr>
                                        <p:cTn id="22" dur="499" fill="hold"/>
                                        <p:tgtEl>
                                          <p:spTgt spid="133"/>
                                        </p:tgtEl>
                                        <p:attrNameLst>
                                          <p:attrName>ppt_x</p:attrName>
                                        </p:attrNameLst>
                                      </p:cBhvr>
                                      <p:tavLst>
                                        <p:tav tm="0">
                                          <p:val>
                                            <p:strVal val="0-#ppt_w/2"/>
                                          </p:val>
                                        </p:tav>
                                        <p:tav tm="100000">
                                          <p:val>
                                            <p:strVal val="#ppt_x"/>
                                          </p:val>
                                        </p:tav>
                                      </p:tavLst>
                                    </p:anim>
                                    <p:anim calcmode="lin" valueType="num">
                                      <p:cBhvr>
                                        <p:cTn id="23" dur="499" fill="hold"/>
                                        <p:tgtEl>
                                          <p:spTgt spid="133"/>
                                        </p:tgtEl>
                                        <p:attrNameLst>
                                          <p:attrName>ppt_y</p:attrName>
                                        </p:attrNameLst>
                                      </p:cBhvr>
                                      <p:tavLst>
                                        <p:tav tm="0">
                                          <p:val>
                                            <p:strVal val="#ppt_y"/>
                                          </p:val>
                                        </p:tav>
                                        <p:tav tm="100000">
                                          <p:val>
                                            <p:strVal val="#ppt_y"/>
                                          </p:val>
                                        </p:tav>
                                      </p:tavLst>
                                    </p:anim>
                                  </p:childTnLst>
                                </p:cTn>
                              </p:par>
                            </p:childTnLst>
                          </p:cTn>
                        </p:par>
                        <p:par>
                          <p:cTn id="24" fill="hold">
                            <p:stCondLst>
                              <p:cond delay="0"/>
                            </p:stCondLst>
                            <p:childTnLst>
                              <p:par>
                                <p:cTn id="25" presetID="2" presetClass="entr" presetSubtype="8" fill="hold" grpId="0" nodeType="afterEffect">
                                  <p:stCondLst>
                                    <p:cond delay="0"/>
                                  </p:stCondLst>
                                  <p:iterate>
                                    <p:tmAbs val="0"/>
                                  </p:iterate>
                                  <p:childTnLst>
                                    <p:set>
                                      <p:cBhvr>
                                        <p:cTn id="26" dur="indefinite" fill="hold"/>
                                        <p:tgtEl>
                                          <p:spTgt spid="134"/>
                                        </p:tgtEl>
                                        <p:attrNameLst>
                                          <p:attrName>style.visibility</p:attrName>
                                        </p:attrNameLst>
                                      </p:cBhvr>
                                      <p:to>
                                        <p:strVal val="visible"/>
                                      </p:to>
                                    </p:set>
                                    <p:anim calcmode="lin" valueType="num">
                                      <p:cBhvr>
                                        <p:cTn id="27" dur="499" fill="hold"/>
                                        <p:tgtEl>
                                          <p:spTgt spid="134"/>
                                        </p:tgtEl>
                                        <p:attrNameLst>
                                          <p:attrName>ppt_x</p:attrName>
                                        </p:attrNameLst>
                                      </p:cBhvr>
                                      <p:tavLst>
                                        <p:tav tm="0">
                                          <p:val>
                                            <p:strVal val="0-#ppt_w/2"/>
                                          </p:val>
                                        </p:tav>
                                        <p:tav tm="100000">
                                          <p:val>
                                            <p:strVal val="#ppt_x"/>
                                          </p:val>
                                        </p:tav>
                                      </p:tavLst>
                                    </p:anim>
                                    <p:anim calcmode="lin" valueType="num">
                                      <p:cBhvr>
                                        <p:cTn id="28" dur="499" fill="hold"/>
                                        <p:tgtEl>
                                          <p:spTgt spid="134"/>
                                        </p:tgtEl>
                                        <p:attrNameLst>
                                          <p:attrName>ppt_y</p:attrName>
                                        </p:attrNameLst>
                                      </p:cBhvr>
                                      <p:tavLst>
                                        <p:tav tm="0">
                                          <p:val>
                                            <p:strVal val="#ppt_y"/>
                                          </p:val>
                                        </p:tav>
                                        <p:tav tm="100000">
                                          <p:val>
                                            <p:strVal val="#ppt_y"/>
                                          </p:val>
                                        </p:tav>
                                      </p:tavLst>
                                    </p:anim>
                                  </p:childTnLst>
                                </p:cTn>
                              </p:par>
                            </p:childTnLst>
                          </p:cTn>
                        </p:par>
                        <p:par>
                          <p:cTn id="29" fill="hold">
                            <p:stCondLst>
                              <p:cond delay="0"/>
                            </p:stCondLst>
                            <p:childTnLst>
                              <p:par>
                                <p:cTn id="30" presetID="2" presetClass="entr" presetSubtype="1" fill="hold" grpId="0" nodeType="afterEffect">
                                  <p:stCondLst>
                                    <p:cond delay="0"/>
                                  </p:stCondLst>
                                  <p:iterate>
                                    <p:tmAbs val="0"/>
                                  </p:iterate>
                                  <p:childTnLst>
                                    <p:set>
                                      <p:cBhvr>
                                        <p:cTn id="31" dur="indefinite" fill="hold"/>
                                        <p:tgtEl>
                                          <p:spTgt spid="135"/>
                                        </p:tgtEl>
                                        <p:attrNameLst>
                                          <p:attrName>style.visibility</p:attrName>
                                        </p:attrNameLst>
                                      </p:cBhvr>
                                      <p:to>
                                        <p:strVal val="visible"/>
                                      </p:to>
                                    </p:set>
                                    <p:anim calcmode="lin" valueType="num">
                                      <p:cBhvr>
                                        <p:cTn id="32" dur="500" fill="hold"/>
                                        <p:tgtEl>
                                          <p:spTgt spid="135"/>
                                        </p:tgtEl>
                                        <p:attrNameLst>
                                          <p:attrName>ppt_x</p:attrName>
                                        </p:attrNameLst>
                                      </p:cBhvr>
                                      <p:tavLst>
                                        <p:tav tm="0">
                                          <p:val>
                                            <p:strVal val="#ppt_x"/>
                                          </p:val>
                                        </p:tav>
                                        <p:tav tm="100000">
                                          <p:val>
                                            <p:strVal val="#ppt_x"/>
                                          </p:val>
                                        </p:tav>
                                      </p:tavLst>
                                    </p:anim>
                                    <p:anim calcmode="lin" valueType="num">
                                      <p:cBhvr>
                                        <p:cTn id="33" dur="500" fill="hold"/>
                                        <p:tgtEl>
                                          <p:spTgt spid="135"/>
                                        </p:tgtEl>
                                        <p:attrNameLst>
                                          <p:attrName>ppt_y</p:attrName>
                                        </p:attrNameLst>
                                      </p:cBhvr>
                                      <p:tavLst>
                                        <p:tav tm="0">
                                          <p:val>
                                            <p:strVal val="0-#ppt_h/2"/>
                                          </p:val>
                                        </p:tav>
                                        <p:tav tm="100000">
                                          <p:val>
                                            <p:strVal val="#ppt_y"/>
                                          </p:val>
                                        </p:tav>
                                      </p:tavLst>
                                    </p:anim>
                                  </p:childTnLst>
                                </p:cTn>
                              </p:par>
                            </p:childTnLst>
                          </p:cTn>
                        </p:par>
                        <p:par>
                          <p:cTn id="34" fill="hold">
                            <p:stCondLst>
                              <p:cond delay="0"/>
                            </p:stCondLst>
                            <p:childTnLst>
                              <p:par>
                                <p:cTn id="35" presetID="2" presetClass="entr" presetSubtype="8" fill="hold" grpId="0" nodeType="afterEffect">
                                  <p:stCondLst>
                                    <p:cond delay="0"/>
                                  </p:stCondLst>
                                  <p:iterate>
                                    <p:tmAbs val="0"/>
                                  </p:iterate>
                                  <p:childTnLst>
                                    <p:set>
                                      <p:cBhvr>
                                        <p:cTn id="36" dur="indefinite" fill="hold"/>
                                        <p:tgtEl>
                                          <p:spTgt spid="139"/>
                                        </p:tgtEl>
                                        <p:attrNameLst>
                                          <p:attrName>style.visibility</p:attrName>
                                        </p:attrNameLst>
                                      </p:cBhvr>
                                      <p:to>
                                        <p:strVal val="visible"/>
                                      </p:to>
                                    </p:set>
                                    <p:anim calcmode="lin" valueType="num">
                                      <p:cBhvr>
                                        <p:cTn id="37" dur="499" fill="hold"/>
                                        <p:tgtEl>
                                          <p:spTgt spid="139"/>
                                        </p:tgtEl>
                                        <p:attrNameLst>
                                          <p:attrName>ppt_x</p:attrName>
                                        </p:attrNameLst>
                                      </p:cBhvr>
                                      <p:tavLst>
                                        <p:tav tm="0">
                                          <p:val>
                                            <p:strVal val="0-#ppt_w/2"/>
                                          </p:val>
                                        </p:tav>
                                        <p:tav tm="100000">
                                          <p:val>
                                            <p:strVal val="#ppt_x"/>
                                          </p:val>
                                        </p:tav>
                                      </p:tavLst>
                                    </p:anim>
                                    <p:anim calcmode="lin" valueType="num">
                                      <p:cBhvr>
                                        <p:cTn id="38" dur="499" fill="hold"/>
                                        <p:tgtEl>
                                          <p:spTgt spid="139"/>
                                        </p:tgtEl>
                                        <p:attrNameLst>
                                          <p:attrName>ppt_y</p:attrName>
                                        </p:attrNameLst>
                                      </p:cBhvr>
                                      <p:tavLst>
                                        <p:tav tm="0">
                                          <p:val>
                                            <p:strVal val="#ppt_y"/>
                                          </p:val>
                                        </p:tav>
                                        <p:tav tm="100000">
                                          <p:val>
                                            <p:strVal val="#ppt_y"/>
                                          </p:val>
                                        </p:tav>
                                      </p:tavLst>
                                    </p:anim>
                                  </p:childTnLst>
                                </p:cTn>
                              </p:par>
                            </p:childTnLst>
                          </p:cTn>
                        </p:par>
                        <p:par>
                          <p:cTn id="39" fill="hold">
                            <p:stCondLst>
                              <p:cond delay="0"/>
                            </p:stCondLst>
                            <p:childTnLst>
                              <p:par>
                                <p:cTn id="40" presetID="2" presetClass="entr" presetSubtype="8" fill="hold" grpId="0" nodeType="afterEffect">
                                  <p:stCondLst>
                                    <p:cond delay="0"/>
                                  </p:stCondLst>
                                  <p:iterate>
                                    <p:tmAbs val="0"/>
                                  </p:iterate>
                                  <p:childTnLst>
                                    <p:set>
                                      <p:cBhvr>
                                        <p:cTn id="41" dur="indefinite" fill="hold"/>
                                        <p:tgtEl>
                                          <p:spTgt spid="138"/>
                                        </p:tgtEl>
                                        <p:attrNameLst>
                                          <p:attrName>style.visibility</p:attrName>
                                        </p:attrNameLst>
                                      </p:cBhvr>
                                      <p:to>
                                        <p:strVal val="visible"/>
                                      </p:to>
                                    </p:set>
                                    <p:anim calcmode="lin" valueType="num">
                                      <p:cBhvr>
                                        <p:cTn id="42" dur="499" fill="hold"/>
                                        <p:tgtEl>
                                          <p:spTgt spid="138"/>
                                        </p:tgtEl>
                                        <p:attrNameLst>
                                          <p:attrName>ppt_x</p:attrName>
                                        </p:attrNameLst>
                                      </p:cBhvr>
                                      <p:tavLst>
                                        <p:tav tm="0">
                                          <p:val>
                                            <p:strVal val="0-#ppt_w/2"/>
                                          </p:val>
                                        </p:tav>
                                        <p:tav tm="100000">
                                          <p:val>
                                            <p:strVal val="#ppt_x"/>
                                          </p:val>
                                        </p:tav>
                                      </p:tavLst>
                                    </p:anim>
                                    <p:anim calcmode="lin" valueType="num">
                                      <p:cBhvr>
                                        <p:cTn id="43" dur="499" fill="hold"/>
                                        <p:tgtEl>
                                          <p:spTgt spid="138"/>
                                        </p:tgtEl>
                                        <p:attrNameLst>
                                          <p:attrName>ppt_y</p:attrName>
                                        </p:attrNameLst>
                                      </p:cBhvr>
                                      <p:tavLst>
                                        <p:tav tm="0">
                                          <p:val>
                                            <p:strVal val="#ppt_y"/>
                                          </p:val>
                                        </p:tav>
                                        <p:tav tm="100000">
                                          <p:val>
                                            <p:strVal val="#ppt_y"/>
                                          </p:val>
                                        </p:tav>
                                      </p:tavLst>
                                    </p:anim>
                                  </p:childTnLst>
                                </p:cTn>
                              </p:par>
                            </p:childTnLst>
                          </p:cTn>
                        </p:par>
                        <p:par>
                          <p:cTn id="44" fill="hold">
                            <p:stCondLst>
                              <p:cond delay="0"/>
                            </p:stCondLst>
                            <p:childTnLst>
                              <p:par>
                                <p:cTn id="45" presetID="2" presetClass="entr" presetSubtype="8" fill="hold" grpId="0" nodeType="afterEffect">
                                  <p:stCondLst>
                                    <p:cond delay="0"/>
                                  </p:stCondLst>
                                  <p:iterate>
                                    <p:tmAbs val="0"/>
                                  </p:iterate>
                                  <p:childTnLst>
                                    <p:set>
                                      <p:cBhvr>
                                        <p:cTn id="46" dur="indefinite" fill="hold"/>
                                        <p:tgtEl>
                                          <p:spTgt spid="141"/>
                                        </p:tgtEl>
                                        <p:attrNameLst>
                                          <p:attrName>style.visibility</p:attrName>
                                        </p:attrNameLst>
                                      </p:cBhvr>
                                      <p:to>
                                        <p:strVal val="visible"/>
                                      </p:to>
                                    </p:set>
                                    <p:anim calcmode="lin" valueType="num">
                                      <p:cBhvr>
                                        <p:cTn id="47" dur="1000" fill="hold"/>
                                        <p:tgtEl>
                                          <p:spTgt spid="141"/>
                                        </p:tgtEl>
                                        <p:attrNameLst>
                                          <p:attrName>ppt_x</p:attrName>
                                        </p:attrNameLst>
                                      </p:cBhvr>
                                      <p:tavLst>
                                        <p:tav tm="0">
                                          <p:val>
                                            <p:strVal val="0-#ppt_w/2"/>
                                          </p:val>
                                        </p:tav>
                                        <p:tav tm="100000">
                                          <p:val>
                                            <p:strVal val="#ppt_x"/>
                                          </p:val>
                                        </p:tav>
                                      </p:tavLst>
                                    </p:anim>
                                    <p:anim calcmode="lin" valueType="num">
                                      <p:cBhvr>
                                        <p:cTn id="48" dur="1000" fill="hold"/>
                                        <p:tgtEl>
                                          <p:spTgt spid="141"/>
                                        </p:tgtEl>
                                        <p:attrNameLst>
                                          <p:attrName>ppt_y</p:attrName>
                                        </p:attrNameLst>
                                      </p:cBhvr>
                                      <p:tavLst>
                                        <p:tav tm="0">
                                          <p:val>
                                            <p:strVal val="#ppt_y"/>
                                          </p:val>
                                        </p:tav>
                                        <p:tav tm="100000">
                                          <p:val>
                                            <p:strVal val="#ppt_y"/>
                                          </p:val>
                                        </p:tav>
                                      </p:tavLst>
                                    </p:anim>
                                  </p:childTnLst>
                                </p:cTn>
                              </p:par>
                            </p:childTnLst>
                          </p:cTn>
                        </p:par>
                        <p:par>
                          <p:cTn id="49" fill="hold">
                            <p:stCondLst>
                              <p:cond delay="0"/>
                            </p:stCondLst>
                            <p:childTnLst>
                              <p:par>
                                <p:cTn id="50" presetID="1" presetClass="entr" presetSubtype="0" fill="hold" grpId="0" nodeType="afterEffect">
                                  <p:stCondLst>
                                    <p:cond delay="0"/>
                                  </p:stCondLst>
                                  <p:iterate>
                                    <p:tmAbs val="0"/>
                                  </p:iterate>
                                  <p:childTnLst>
                                    <p:set>
                                      <p:cBhvr>
                                        <p:cTn id="51" dur="indefinite" fill="hold"/>
                                        <p:tgtEl>
                                          <p:spTgt spid="136"/>
                                        </p:tgtEl>
                                        <p:attrNameLst>
                                          <p:attrName>style.visibility</p:attrName>
                                        </p:attrNameLst>
                                      </p:cBhvr>
                                      <p:to>
                                        <p:strVal val="visible"/>
                                      </p:to>
                                    </p:set>
                                  </p:childTnLst>
                                </p:cTn>
                              </p:par>
                            </p:childTnLst>
                          </p:cTn>
                        </p:par>
                        <p:par>
                          <p:cTn id="52" fill="hold">
                            <p:stCondLst>
                              <p:cond delay="0"/>
                            </p:stCondLst>
                            <p:childTnLst>
                              <p:par>
                                <p:cTn id="53" presetID="23" presetClass="entr" presetSubtype="16" fill="hold" grpId="0" nodeType="afterEffect">
                                  <p:stCondLst>
                                    <p:cond delay="0"/>
                                  </p:stCondLst>
                                  <p:iterate>
                                    <p:tmAbs val="0"/>
                                  </p:iterate>
                                  <p:childTnLst>
                                    <p:set>
                                      <p:cBhvr>
                                        <p:cTn id="54" dur="indefinite" fill="hold"/>
                                        <p:tgtEl>
                                          <p:spTgt spid="137"/>
                                        </p:tgtEl>
                                        <p:attrNameLst>
                                          <p:attrName>style.visibility</p:attrName>
                                        </p:attrNameLst>
                                      </p:cBhvr>
                                      <p:to>
                                        <p:strVal val="visible"/>
                                      </p:to>
                                    </p:set>
                                    <p:anim calcmode="lin" valueType="num">
                                      <p:cBhvr>
                                        <p:cTn id="55" dur="750" fill="hold"/>
                                        <p:tgtEl>
                                          <p:spTgt spid="137"/>
                                        </p:tgtEl>
                                        <p:attrNameLst>
                                          <p:attrName>ppt_w</p:attrName>
                                        </p:attrNameLst>
                                      </p:cBhvr>
                                      <p:tavLst>
                                        <p:tav tm="0">
                                          <p:val>
                                            <p:fltVal val="0"/>
                                          </p:val>
                                        </p:tav>
                                        <p:tav tm="100000">
                                          <p:val>
                                            <p:strVal val="#ppt_w"/>
                                          </p:val>
                                        </p:tav>
                                      </p:tavLst>
                                    </p:anim>
                                    <p:anim calcmode="lin" valueType="num">
                                      <p:cBhvr>
                                        <p:cTn id="56" dur="750" fill="hold"/>
                                        <p:tgtEl>
                                          <p:spTgt spid="137"/>
                                        </p:tgtEl>
                                        <p:attrNameLst>
                                          <p:attrName>ppt_h</p:attrName>
                                        </p:attrNameLst>
                                      </p:cBhvr>
                                      <p:tavLst>
                                        <p:tav tm="0">
                                          <p:val>
                                            <p:fltVal val="0"/>
                                          </p:val>
                                        </p:tav>
                                        <p:tav tm="100000">
                                          <p:val>
                                            <p:strVal val="#ppt_h"/>
                                          </p:val>
                                        </p:tav>
                                      </p:tavLst>
                                    </p:anim>
                                  </p:childTnLst>
                                </p:cTn>
                              </p:par>
                            </p:childTnLst>
                          </p:cTn>
                        </p:par>
                        <p:par>
                          <p:cTn id="57" fill="hold">
                            <p:stCondLst>
                              <p:cond delay="0"/>
                            </p:stCondLst>
                            <p:childTnLst>
                              <p:par>
                                <p:cTn id="58" presetID="23" presetClass="entr" presetSubtype="16" fill="hold" grpId="0" nodeType="afterEffect">
                                  <p:stCondLst>
                                    <p:cond delay="0"/>
                                  </p:stCondLst>
                                  <p:iterate>
                                    <p:tmAbs val="0"/>
                                  </p:iterate>
                                  <p:childTnLst>
                                    <p:set>
                                      <p:cBhvr>
                                        <p:cTn id="59" dur="indefinite" fill="hold"/>
                                        <p:tgtEl>
                                          <p:spTgt spid="140"/>
                                        </p:tgtEl>
                                        <p:attrNameLst>
                                          <p:attrName>style.visibility</p:attrName>
                                        </p:attrNameLst>
                                      </p:cBhvr>
                                      <p:to>
                                        <p:strVal val="visible"/>
                                      </p:to>
                                    </p:set>
                                    <p:anim calcmode="lin" valueType="num">
                                      <p:cBhvr>
                                        <p:cTn id="60" dur="750" fill="hold"/>
                                        <p:tgtEl>
                                          <p:spTgt spid="140"/>
                                        </p:tgtEl>
                                        <p:attrNameLst>
                                          <p:attrName>ppt_w</p:attrName>
                                        </p:attrNameLst>
                                      </p:cBhvr>
                                      <p:tavLst>
                                        <p:tav tm="0">
                                          <p:val>
                                            <p:fltVal val="0"/>
                                          </p:val>
                                        </p:tav>
                                        <p:tav tm="100000">
                                          <p:val>
                                            <p:strVal val="#ppt_w"/>
                                          </p:val>
                                        </p:tav>
                                      </p:tavLst>
                                    </p:anim>
                                    <p:anim calcmode="lin" valueType="num">
                                      <p:cBhvr>
                                        <p:cTn id="61"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6" name="TextBox 15"/>
          <p:cNvSpPr txBox="1"/>
          <p:nvPr/>
        </p:nvSpPr>
        <p:spPr>
          <a:xfrm>
            <a:off x="430170" y="1947842"/>
            <a:ext cx="1042994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644484" y="447644"/>
            <a:ext cx="378621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dirty="0" smtClean="0">
                <a:ln>
                  <a:noFill/>
                </a:ln>
                <a:solidFill>
                  <a:srgbClr val="000000"/>
                </a:solidFill>
                <a:effectLst/>
                <a:uFillTx/>
                <a:latin typeface="+mj-lt"/>
                <a:ea typeface="+mj-ea"/>
                <a:cs typeface="+mj-cs"/>
                <a:sym typeface="Helvetica"/>
              </a:rPr>
              <a:t>课程大纲</a:t>
            </a: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9" name="TextBox 18"/>
          <p:cNvSpPr txBox="1"/>
          <p:nvPr/>
        </p:nvSpPr>
        <p:spPr>
          <a:xfrm>
            <a:off x="287294" y="1947842"/>
            <a:ext cx="11930146" cy="121058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 typeface="Wingdings" pitchFamily="2" charset="2"/>
              <a:buChar char="ü"/>
            </a:pPr>
            <a:endParaRPr kumimoji="0" lang="en-US" altLang="zh-CN" sz="3600" b="0" i="0" u="none" strike="noStrike" cap="none" spc="0" normalizeH="0" baseline="0" dirty="0" smtClean="0">
              <a:ln>
                <a:noFill/>
              </a:ln>
              <a:solidFill>
                <a:srgbClr val="000000"/>
              </a:solidFill>
              <a:effectLst/>
              <a:uFillTx/>
              <a:latin typeface="+mj-lt"/>
              <a:ea typeface="+mj-ea"/>
              <a:cs typeface="+mj-cs"/>
              <a:sym typeface="Helvetica"/>
            </a:endParaRPr>
          </a:p>
          <a:p>
            <a:pPr algn="l"/>
            <a:endParaRPr kumimoji="0" lang="en-US" altLang="zh-CN" sz="3600" b="0" i="0" u="none" strike="noStrike" cap="none" spc="0" normalizeH="0" baseline="0" dirty="0" smtClean="0">
              <a:ln>
                <a:noFill/>
              </a:ln>
              <a:solidFill>
                <a:srgbClr val="000000"/>
              </a:solidFill>
              <a:effectLst/>
              <a:uFillTx/>
              <a:latin typeface="+mj-lt"/>
              <a:ea typeface="+mj-ea"/>
              <a:cs typeface="+mj-cs"/>
              <a:sym typeface="Helvetica"/>
            </a:endParaRPr>
          </a:p>
        </p:txBody>
      </p:sp>
      <p:sp>
        <p:nvSpPr>
          <p:cNvPr id="20" name="TextBox 19"/>
          <p:cNvSpPr txBox="1"/>
          <p:nvPr/>
        </p:nvSpPr>
        <p:spPr>
          <a:xfrm>
            <a:off x="358732" y="1947842"/>
            <a:ext cx="11287204" cy="641816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dirty="0" smtClean="0">
                <a:solidFill>
                  <a:schemeClr val="tx1"/>
                </a:solidFill>
                <a:latin typeface="+mn-lt"/>
                <a:ea typeface="黑体" pitchFamily="2" charset="-122"/>
                <a:sym typeface="Arial" charset="0"/>
              </a:rPr>
              <a:t>分布式系统概述 </a:t>
            </a:r>
            <a:endParaRPr lang="en-US" altLang="zh-CN" dirty="0" smtClean="0">
              <a:solidFill>
                <a:schemeClr val="tx1"/>
              </a:solidFill>
              <a:latin typeface="+mn-lt"/>
              <a:ea typeface="黑体" pitchFamily="2" charset="-122"/>
              <a:sym typeface="Arial" charset="0"/>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dirty="0" err="1" smtClean="0">
                <a:solidFill>
                  <a:schemeClr val="tx1"/>
                </a:solidFill>
                <a:latin typeface="+mn-lt"/>
                <a:ea typeface="黑体" pitchFamily="2" charset="-122"/>
                <a:sym typeface="Arial" charset="0"/>
              </a:rPr>
              <a:t>MyCAT</a:t>
            </a:r>
            <a:r>
              <a:rPr lang="zh-CN" altLang="en-US" dirty="0" smtClean="0">
                <a:solidFill>
                  <a:schemeClr val="tx1"/>
                </a:solidFill>
                <a:latin typeface="+mn-lt"/>
                <a:ea typeface="黑体" pitchFamily="2" charset="-122"/>
                <a:sym typeface="Arial" charset="0"/>
              </a:rPr>
              <a:t>入门 </a:t>
            </a:r>
            <a:endParaRPr lang="en-US" altLang="zh-CN" dirty="0" smtClean="0">
              <a:solidFill>
                <a:schemeClr val="tx1"/>
              </a:solidFill>
              <a:latin typeface="+mn-lt"/>
              <a:ea typeface="黑体" pitchFamily="2" charset="-122"/>
              <a:sym typeface="Arial" charset="0"/>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dirty="0" err="1" smtClean="0">
                <a:solidFill>
                  <a:schemeClr val="tx1"/>
                </a:solidFill>
                <a:latin typeface="+mn-lt"/>
                <a:ea typeface="黑体" pitchFamily="2" charset="-122"/>
                <a:sym typeface="Arial" charset="0"/>
              </a:rPr>
              <a:t>MyCAT</a:t>
            </a:r>
            <a:r>
              <a:rPr lang="zh-CN" altLang="en-US" dirty="0" smtClean="0">
                <a:solidFill>
                  <a:schemeClr val="tx1"/>
                </a:solidFill>
                <a:latin typeface="+mn-lt"/>
                <a:ea typeface="黑体" pitchFamily="2" charset="-122"/>
                <a:sym typeface="Arial" charset="0"/>
              </a:rPr>
              <a:t>基础概念 </a:t>
            </a:r>
            <a:endParaRPr lang="en-US" altLang="zh-CN" dirty="0" smtClean="0">
              <a:solidFill>
                <a:schemeClr val="tx1"/>
              </a:solidFill>
              <a:latin typeface="+mn-lt"/>
              <a:ea typeface="黑体" pitchFamily="2" charset="-122"/>
              <a:sym typeface="Arial" charset="0"/>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dirty="0" err="1" smtClean="0">
                <a:solidFill>
                  <a:schemeClr val="tx1"/>
                </a:solidFill>
                <a:latin typeface="+mn-lt"/>
                <a:ea typeface="黑体" pitchFamily="2" charset="-122"/>
                <a:sym typeface="Arial" charset="0"/>
              </a:rPr>
              <a:t>MyCAT</a:t>
            </a:r>
            <a:r>
              <a:rPr lang="zh-CN" altLang="en-US" dirty="0" smtClean="0">
                <a:solidFill>
                  <a:schemeClr val="tx1"/>
                </a:solidFill>
                <a:latin typeface="+mn-lt"/>
                <a:ea typeface="黑体" pitchFamily="2" charset="-122"/>
                <a:sym typeface="Arial" charset="0"/>
              </a:rPr>
              <a:t>读写分离</a:t>
            </a:r>
            <a:r>
              <a:rPr lang="en-US" altLang="zh-CN" dirty="0" smtClean="0">
                <a:solidFill>
                  <a:schemeClr val="tx1"/>
                </a:solidFill>
                <a:latin typeface="+mn-lt"/>
                <a:ea typeface="黑体" pitchFamily="2" charset="-122"/>
                <a:sym typeface="Arial" charset="0"/>
              </a:rPr>
              <a:t>+</a:t>
            </a:r>
            <a:r>
              <a:rPr lang="zh-CN" altLang="en-US" dirty="0" smtClean="0">
                <a:solidFill>
                  <a:schemeClr val="tx1"/>
                </a:solidFill>
                <a:latin typeface="+mn-lt"/>
                <a:ea typeface="黑体" pitchFamily="2" charset="-122"/>
                <a:sym typeface="Arial" charset="0"/>
              </a:rPr>
              <a:t>高可用</a:t>
            </a:r>
            <a:endParaRPr lang="en-US" altLang="zh-CN" dirty="0" smtClean="0">
              <a:solidFill>
                <a:schemeClr val="tx1"/>
              </a:solidFill>
              <a:latin typeface="+mn-lt"/>
              <a:ea typeface="黑体" pitchFamily="2" charset="-122"/>
              <a:sym typeface="Arial" charset="0"/>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dirty="0" err="1" smtClean="0">
                <a:solidFill>
                  <a:schemeClr val="tx1"/>
                </a:solidFill>
                <a:latin typeface="+mn-lt"/>
                <a:ea typeface="黑体" pitchFamily="2" charset="-122"/>
                <a:sym typeface="Arial" charset="0"/>
              </a:rPr>
              <a:t>MyCAT</a:t>
            </a:r>
            <a:r>
              <a:rPr lang="zh-CN" altLang="en-US" dirty="0" smtClean="0">
                <a:solidFill>
                  <a:schemeClr val="tx1"/>
                </a:solidFill>
                <a:latin typeface="+mn-lt"/>
                <a:ea typeface="黑体" pitchFamily="2" charset="-122"/>
                <a:sym typeface="Arial" charset="0"/>
              </a:rPr>
              <a:t>分片技术实战 </a:t>
            </a:r>
            <a:endParaRPr lang="en-US" altLang="zh-CN" dirty="0" smtClean="0">
              <a:solidFill>
                <a:schemeClr val="tx1"/>
              </a:solidFill>
              <a:latin typeface="+mn-lt"/>
              <a:ea typeface="黑体" pitchFamily="2" charset="-122"/>
              <a:sym typeface="Arial" charset="0"/>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dirty="0" err="1" smtClean="0">
                <a:solidFill>
                  <a:schemeClr val="tx1"/>
                </a:solidFill>
                <a:latin typeface="+mn-lt"/>
                <a:ea typeface="黑体" pitchFamily="2" charset="-122"/>
                <a:sym typeface="Arial" charset="0"/>
              </a:rPr>
              <a:t>MyCAT</a:t>
            </a:r>
            <a:r>
              <a:rPr lang="zh-CN" altLang="en-US" dirty="0" smtClean="0">
                <a:solidFill>
                  <a:schemeClr val="tx1"/>
                </a:solidFill>
                <a:latin typeface="+mn-lt"/>
                <a:ea typeface="黑体" pitchFamily="2" charset="-122"/>
                <a:sym typeface="Arial" charset="0"/>
              </a:rPr>
              <a:t>高级技术实战 </a:t>
            </a:r>
            <a:endParaRPr lang="en-US" altLang="zh-CN" dirty="0" smtClean="0">
              <a:solidFill>
                <a:schemeClr val="tx1"/>
              </a:solidFill>
              <a:latin typeface="+mn-lt"/>
              <a:ea typeface="黑体" pitchFamily="2" charset="-122"/>
              <a:sym typeface="Arial" charset="0"/>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dirty="0" smtClean="0">
                <a:solidFill>
                  <a:schemeClr val="tx1"/>
                </a:solidFill>
                <a:latin typeface="+mn-lt"/>
                <a:ea typeface="黑体" pitchFamily="2" charset="-122"/>
                <a:sym typeface="Arial" charset="0"/>
              </a:rPr>
              <a:t>企业架构项目案例实战</a:t>
            </a:r>
            <a:endParaRPr lang="en-US" altLang="zh-CN" dirty="0" smtClean="0">
              <a:solidFill>
                <a:schemeClr val="tx1"/>
              </a:solidFill>
              <a:latin typeface="+mn-lt"/>
              <a:ea typeface="黑体" pitchFamily="2" charset="-122"/>
              <a:sym typeface="Arial" charset="0"/>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dirty="0" err="1" smtClean="0">
                <a:solidFill>
                  <a:schemeClr val="tx1"/>
                </a:solidFill>
                <a:latin typeface="+mn-lt"/>
                <a:ea typeface="黑体" pitchFamily="2" charset="-122"/>
                <a:sym typeface="Arial" charset="0"/>
              </a:rPr>
              <a:t>MyCAT</a:t>
            </a:r>
            <a:r>
              <a:rPr lang="zh-CN" altLang="en-US" dirty="0" smtClean="0">
                <a:solidFill>
                  <a:schemeClr val="tx1"/>
                </a:solidFill>
                <a:latin typeface="+mn-lt"/>
                <a:ea typeface="黑体" pitchFamily="2" charset="-122"/>
                <a:sym typeface="Arial" charset="0"/>
              </a:rPr>
              <a:t>企业运维 </a:t>
            </a:r>
            <a:endParaRPr lang="en-US" altLang="zh-CN" dirty="0" smtClean="0">
              <a:solidFill>
                <a:schemeClr val="tx1"/>
              </a:solidFill>
              <a:latin typeface="+mn-lt"/>
              <a:ea typeface="黑体" pitchFamily="2" charset="-122"/>
              <a:sym typeface="Arial" charset="0"/>
            </a:endParaRPr>
          </a:p>
          <a:p>
            <a:pPr algn="l"/>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9" name="TextBox 18"/>
          <p:cNvSpPr txBox="1"/>
          <p:nvPr/>
        </p:nvSpPr>
        <p:spPr>
          <a:xfrm>
            <a:off x="715922" y="376206"/>
            <a:ext cx="7858180"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solidFill>
                  <a:schemeClr val="tx1"/>
                </a:solidFill>
              </a:rPr>
              <a:t>切分的处理难点</a:t>
            </a:r>
            <a:endParaRPr lang="zh-CN" altLang="en-US" dirty="0">
              <a:solidFill>
                <a:schemeClr val="tx1"/>
              </a:solidFill>
            </a:endParaRPr>
          </a:p>
        </p:txBody>
      </p:sp>
      <p:sp>
        <p:nvSpPr>
          <p:cNvPr id="16" name="TextBox 15"/>
          <p:cNvSpPr txBox="1"/>
          <p:nvPr/>
        </p:nvSpPr>
        <p:spPr>
          <a:xfrm>
            <a:off x="287294" y="1733528"/>
            <a:ext cx="12215898" cy="47192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endParaRPr kumimoji="0" lang="zh-CN" altLang="en-US" sz="2400" b="0" i="0" u="none" strike="noStrike" cap="none" spc="0" normalizeH="0" baseline="0" dirty="0">
              <a:ln>
                <a:noFill/>
              </a:ln>
              <a:solidFill>
                <a:schemeClr val="tx1"/>
              </a:solidFill>
              <a:effectLst/>
              <a:uFillTx/>
              <a:latin typeface="+mj-lt"/>
              <a:ea typeface="+mj-ea"/>
              <a:cs typeface="+mj-cs"/>
              <a:sym typeface="Helvetica"/>
            </a:endParaRPr>
          </a:p>
        </p:txBody>
      </p:sp>
      <p:sp>
        <p:nvSpPr>
          <p:cNvPr id="20" name="TextBox 19"/>
          <p:cNvSpPr txBox="1"/>
          <p:nvPr/>
        </p:nvSpPr>
        <p:spPr>
          <a:xfrm>
            <a:off x="144418" y="1662090"/>
            <a:ext cx="12358774" cy="65659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sz="2000" dirty="0" smtClean="0">
                <a:latin typeface="黑体" pitchFamily="49" charset="-122"/>
                <a:ea typeface="黑体" pitchFamily="49" charset="-122"/>
              </a:rPr>
              <a:t>前面讲了垂直切分跟水平切分的不同跟优缺点，会发现每种切分方式都有缺点，但共同的特点缺点有：</a:t>
            </a:r>
            <a:br>
              <a:rPr lang="zh-CN" altLang="en-US" sz="2000" dirty="0" smtClean="0">
                <a:latin typeface="黑体" pitchFamily="49" charset="-122"/>
                <a:ea typeface="黑体" pitchFamily="49" charset="-122"/>
              </a:rPr>
            </a:br>
            <a:r>
              <a:rPr lang="en-US" altLang="zh-CN" sz="2000" dirty="0" smtClean="0">
                <a:latin typeface="黑体" pitchFamily="49" charset="-122"/>
                <a:ea typeface="黑体" pitchFamily="49" charset="-122"/>
              </a:rPr>
              <a:t>-</a:t>
            </a:r>
            <a:r>
              <a:rPr lang="zh-CN" altLang="en-US" sz="2000" dirty="0" smtClean="0">
                <a:latin typeface="黑体" pitchFamily="49" charset="-122"/>
                <a:ea typeface="黑体" pitchFamily="49" charset="-122"/>
              </a:rPr>
              <a:t>引入分布式事务的问题。</a:t>
            </a:r>
            <a:r>
              <a:rPr lang="en-US" altLang="zh-CN" sz="2000" dirty="0" smtClean="0">
                <a:latin typeface="黑体" pitchFamily="49" charset="-122"/>
                <a:ea typeface="黑体" pitchFamily="49" charset="-122"/>
              </a:rPr>
              <a:t/>
            </a:r>
            <a:br>
              <a:rPr lang="en-US" altLang="zh-CN" sz="2000" dirty="0" smtClean="0">
                <a:latin typeface="黑体" pitchFamily="49" charset="-122"/>
                <a:ea typeface="黑体" pitchFamily="49" charset="-122"/>
              </a:rPr>
            </a:br>
            <a:r>
              <a:rPr lang="en-US" altLang="zh-CN" sz="2000" dirty="0" smtClean="0">
                <a:latin typeface="黑体" pitchFamily="49" charset="-122"/>
                <a:ea typeface="黑体" pitchFamily="49" charset="-122"/>
              </a:rPr>
              <a:t>-</a:t>
            </a:r>
            <a:r>
              <a:rPr lang="zh-CN" altLang="en-US" sz="2000" dirty="0" smtClean="0">
                <a:latin typeface="黑体" pitchFamily="49" charset="-122"/>
                <a:ea typeface="黑体" pitchFamily="49" charset="-122"/>
              </a:rPr>
              <a:t>跨节点</a:t>
            </a:r>
            <a:r>
              <a:rPr lang="en-US" altLang="zh-CN" sz="2000" dirty="0" smtClean="0">
                <a:latin typeface="黑体" pitchFamily="49" charset="-122"/>
                <a:ea typeface="黑体" pitchFamily="49" charset="-122"/>
              </a:rPr>
              <a:t>Join </a:t>
            </a:r>
            <a:r>
              <a:rPr lang="zh-CN" altLang="en-US" sz="2000" dirty="0" smtClean="0">
                <a:latin typeface="黑体" pitchFamily="49" charset="-122"/>
                <a:ea typeface="黑体" pitchFamily="49" charset="-122"/>
              </a:rPr>
              <a:t>的问题。</a:t>
            </a:r>
            <a:r>
              <a:rPr lang="en-US" altLang="zh-CN" sz="2000" dirty="0" smtClean="0">
                <a:latin typeface="黑体" pitchFamily="49" charset="-122"/>
                <a:ea typeface="黑体" pitchFamily="49" charset="-122"/>
              </a:rPr>
              <a:t/>
            </a:r>
            <a:br>
              <a:rPr lang="en-US" altLang="zh-CN" sz="2000" dirty="0" smtClean="0">
                <a:latin typeface="黑体" pitchFamily="49" charset="-122"/>
                <a:ea typeface="黑体" pitchFamily="49" charset="-122"/>
              </a:rPr>
            </a:br>
            <a:r>
              <a:rPr lang="en-US" altLang="zh-CN" sz="2000" dirty="0" smtClean="0">
                <a:latin typeface="黑体" pitchFamily="49" charset="-122"/>
                <a:ea typeface="黑体" pitchFamily="49" charset="-122"/>
              </a:rPr>
              <a:t>-</a:t>
            </a:r>
            <a:r>
              <a:rPr lang="zh-CN" altLang="en-US" sz="2000" dirty="0" smtClean="0">
                <a:latin typeface="黑体" pitchFamily="49" charset="-122"/>
                <a:ea typeface="黑体" pitchFamily="49" charset="-122"/>
              </a:rPr>
              <a:t>跨节点合并排序分页问题。</a:t>
            </a:r>
            <a:r>
              <a:rPr lang="en-US" altLang="zh-CN" sz="2000" dirty="0" smtClean="0">
                <a:latin typeface="黑体" pitchFamily="49" charset="-122"/>
                <a:ea typeface="黑体" pitchFamily="49" charset="-122"/>
              </a:rPr>
              <a:t/>
            </a:r>
            <a:br>
              <a:rPr lang="en-US" altLang="zh-CN" sz="2000" dirty="0" smtClean="0">
                <a:latin typeface="黑体" pitchFamily="49" charset="-122"/>
                <a:ea typeface="黑体" pitchFamily="49" charset="-122"/>
              </a:rPr>
            </a:br>
            <a:r>
              <a:rPr lang="en-US" altLang="zh-CN" sz="2000" dirty="0" smtClean="0">
                <a:latin typeface="黑体" pitchFamily="49" charset="-122"/>
                <a:ea typeface="黑体" pitchFamily="49" charset="-122"/>
              </a:rPr>
              <a:t/>
            </a:r>
            <a:br>
              <a:rPr lang="en-US" altLang="zh-CN" sz="2000" dirty="0" smtClean="0">
                <a:latin typeface="黑体" pitchFamily="49" charset="-122"/>
                <a:ea typeface="黑体" pitchFamily="49" charset="-122"/>
              </a:rPr>
            </a:br>
            <a:r>
              <a:rPr lang="zh-CN" altLang="en-US" sz="2000" dirty="0" smtClean="0">
                <a:latin typeface="黑体" pitchFamily="49" charset="-122"/>
                <a:ea typeface="黑体" pitchFamily="49" charset="-122"/>
              </a:rPr>
              <a:t>针对数据源管理，目前主要有两种思路：</a:t>
            </a:r>
            <a:br>
              <a:rPr lang="zh-CN" altLang="en-US" sz="2000" dirty="0" smtClean="0">
                <a:latin typeface="黑体" pitchFamily="49" charset="-122"/>
                <a:ea typeface="黑体" pitchFamily="49" charset="-122"/>
              </a:rPr>
            </a:br>
            <a:r>
              <a:rPr lang="en-US" altLang="zh-CN" sz="2000" dirty="0" smtClean="0">
                <a:latin typeface="黑体" pitchFamily="49" charset="-122"/>
                <a:ea typeface="黑体" pitchFamily="49" charset="-122"/>
              </a:rPr>
              <a:t>A. </a:t>
            </a:r>
            <a:r>
              <a:rPr lang="zh-CN" altLang="en-US" sz="2000" dirty="0" smtClean="0">
                <a:latin typeface="黑体" pitchFamily="49" charset="-122"/>
                <a:ea typeface="黑体" pitchFamily="49" charset="-122"/>
              </a:rPr>
              <a:t>客户端模式，在每个应用程序模块中配置管理自己需要的一个（或者多个）数据源，直接访问各个</a:t>
            </a:r>
            <a:br>
              <a:rPr lang="zh-CN" altLang="en-US" sz="2000" dirty="0" smtClean="0">
                <a:latin typeface="黑体" pitchFamily="49" charset="-122"/>
                <a:ea typeface="黑体" pitchFamily="49" charset="-122"/>
              </a:rPr>
            </a:br>
            <a:r>
              <a:rPr lang="zh-CN" altLang="en-US" sz="2000" dirty="0" smtClean="0">
                <a:latin typeface="黑体" pitchFamily="49" charset="-122"/>
                <a:ea typeface="黑体" pitchFamily="49" charset="-122"/>
              </a:rPr>
              <a:t>数据库，在模块内完成数据的整合；</a:t>
            </a:r>
            <a:r>
              <a:rPr lang="en-US" altLang="zh-CN" sz="2000" dirty="0" smtClean="0">
                <a:latin typeface="黑体" pitchFamily="49" charset="-122"/>
                <a:ea typeface="黑体" pitchFamily="49" charset="-122"/>
              </a:rPr>
              <a:t/>
            </a:r>
            <a:br>
              <a:rPr lang="en-US" altLang="zh-CN" sz="2000" dirty="0" smtClean="0">
                <a:latin typeface="黑体" pitchFamily="49" charset="-122"/>
                <a:ea typeface="黑体" pitchFamily="49" charset="-122"/>
              </a:rPr>
            </a:br>
            <a:r>
              <a:rPr lang="en-US" altLang="zh-CN" sz="2000" dirty="0" smtClean="0">
                <a:latin typeface="黑体" pitchFamily="49" charset="-122"/>
                <a:ea typeface="黑体" pitchFamily="49" charset="-122"/>
              </a:rPr>
              <a:t>   </a:t>
            </a:r>
            <a:r>
              <a:rPr lang="zh-CN" altLang="en-US" sz="2000" dirty="0" smtClean="0">
                <a:latin typeface="黑体" pitchFamily="49" charset="-122"/>
                <a:ea typeface="黑体" pitchFamily="49" charset="-122"/>
              </a:rPr>
              <a:t>优点：相对简单，无性能损耗。</a:t>
            </a:r>
            <a:r>
              <a:rPr lang="en-US" altLang="zh-CN" sz="2000" dirty="0" smtClean="0">
                <a:latin typeface="黑体" pitchFamily="49" charset="-122"/>
                <a:ea typeface="黑体" pitchFamily="49" charset="-122"/>
              </a:rPr>
              <a:t/>
            </a:r>
            <a:br>
              <a:rPr lang="en-US" altLang="zh-CN" sz="2000" dirty="0" smtClean="0">
                <a:latin typeface="黑体" pitchFamily="49" charset="-122"/>
                <a:ea typeface="黑体" pitchFamily="49" charset="-122"/>
              </a:rPr>
            </a:br>
            <a:r>
              <a:rPr lang="en-US" altLang="zh-CN" sz="2000" dirty="0" smtClean="0">
                <a:latin typeface="黑体" pitchFamily="49" charset="-122"/>
                <a:ea typeface="黑体" pitchFamily="49" charset="-122"/>
              </a:rPr>
              <a:t>   </a:t>
            </a:r>
            <a:r>
              <a:rPr lang="zh-CN" altLang="en-US" sz="2000" dirty="0" smtClean="0">
                <a:latin typeface="黑体" pitchFamily="49" charset="-122"/>
                <a:ea typeface="黑体" pitchFamily="49" charset="-122"/>
              </a:rPr>
              <a:t>缺点：不够通用，数据库连接的处理复杂，对业务不够透明，处理复杂。</a:t>
            </a:r>
            <a:br>
              <a:rPr lang="zh-CN" altLang="en-US" sz="2000" dirty="0" smtClean="0">
                <a:latin typeface="黑体" pitchFamily="49" charset="-122"/>
                <a:ea typeface="黑体" pitchFamily="49" charset="-122"/>
              </a:rPr>
            </a:br>
            <a:r>
              <a:rPr lang="en-US" altLang="zh-CN" sz="2000" dirty="0" smtClean="0">
                <a:latin typeface="黑体" pitchFamily="49" charset="-122"/>
                <a:ea typeface="黑体" pitchFamily="49" charset="-122"/>
              </a:rPr>
              <a:t>B. </a:t>
            </a:r>
            <a:r>
              <a:rPr lang="zh-CN" altLang="en-US" sz="2000" dirty="0" smtClean="0">
                <a:latin typeface="黑体" pitchFamily="49" charset="-122"/>
                <a:ea typeface="黑体" pitchFamily="49" charset="-122"/>
              </a:rPr>
              <a:t>通过中间代理层来统一管理所有的数据源，后端数据库集群对前端应用程序透明；</a:t>
            </a:r>
            <a:r>
              <a:rPr lang="en-US" altLang="zh-CN" sz="2000" dirty="0" smtClean="0">
                <a:latin typeface="黑体" pitchFamily="49" charset="-122"/>
                <a:ea typeface="黑体" pitchFamily="49" charset="-122"/>
              </a:rPr>
              <a:t/>
            </a:r>
            <a:br>
              <a:rPr lang="en-US" altLang="zh-CN" sz="2000" dirty="0" smtClean="0">
                <a:latin typeface="黑体" pitchFamily="49" charset="-122"/>
                <a:ea typeface="黑体" pitchFamily="49" charset="-122"/>
              </a:rPr>
            </a:br>
            <a:r>
              <a:rPr lang="en-US" altLang="zh-CN" sz="2000" dirty="0" smtClean="0">
                <a:latin typeface="黑体" pitchFamily="49" charset="-122"/>
                <a:ea typeface="黑体" pitchFamily="49" charset="-122"/>
              </a:rPr>
              <a:t>   </a:t>
            </a:r>
            <a:r>
              <a:rPr lang="zh-CN" altLang="en-US" sz="2000" dirty="0" smtClean="0">
                <a:latin typeface="黑体" pitchFamily="49" charset="-122"/>
                <a:ea typeface="黑体" pitchFamily="49" charset="-122"/>
              </a:rPr>
              <a:t>优点：通用，对应用透明，改造少。</a:t>
            </a:r>
            <a:r>
              <a:rPr lang="en-US" altLang="zh-CN" sz="2000" dirty="0" smtClean="0">
                <a:latin typeface="黑体" pitchFamily="49" charset="-122"/>
                <a:ea typeface="黑体" pitchFamily="49" charset="-122"/>
              </a:rPr>
              <a:t/>
            </a:r>
            <a:br>
              <a:rPr lang="en-US" altLang="zh-CN" sz="2000" dirty="0" smtClean="0">
                <a:latin typeface="黑体" pitchFamily="49" charset="-122"/>
                <a:ea typeface="黑体" pitchFamily="49" charset="-122"/>
              </a:rPr>
            </a:br>
            <a:r>
              <a:rPr lang="en-US" altLang="zh-CN" sz="2000" dirty="0" smtClean="0">
                <a:latin typeface="黑体" pitchFamily="49" charset="-122"/>
                <a:ea typeface="黑体" pitchFamily="49" charset="-122"/>
              </a:rPr>
              <a:t>   </a:t>
            </a:r>
            <a:r>
              <a:rPr lang="zh-CN" altLang="en-US" sz="2000" dirty="0" smtClean="0">
                <a:latin typeface="黑体" pitchFamily="49" charset="-122"/>
                <a:ea typeface="黑体" pitchFamily="49" charset="-122"/>
              </a:rPr>
              <a:t>缺点：实现难度大，有二次转发性能损失。</a:t>
            </a:r>
            <a:r>
              <a:rPr lang="en-US" altLang="zh-CN" sz="2000" dirty="0" smtClean="0">
                <a:latin typeface="黑体" pitchFamily="49" charset="-122"/>
                <a:ea typeface="黑体" pitchFamily="49" charset="-122"/>
              </a:rPr>
              <a:t/>
            </a:r>
            <a:br>
              <a:rPr lang="en-US" altLang="zh-CN" sz="2000" dirty="0" smtClean="0">
                <a:latin typeface="黑体" pitchFamily="49" charset="-122"/>
                <a:ea typeface="黑体" pitchFamily="49" charset="-122"/>
              </a:rPr>
            </a:br>
            <a:r>
              <a:rPr lang="zh-CN" altLang="en-US" sz="2000" dirty="0" smtClean="0">
                <a:latin typeface="黑体" pitchFamily="49" charset="-122"/>
                <a:ea typeface="黑体" pitchFamily="49" charset="-122"/>
              </a:rPr>
              <a:t>切分原则：</a:t>
            </a:r>
            <a:r>
              <a:rPr lang="en-US" altLang="zh-CN" sz="2000" dirty="0" smtClean="0">
                <a:latin typeface="黑体" pitchFamily="49" charset="-122"/>
                <a:ea typeface="黑体" pitchFamily="49" charset="-122"/>
              </a:rPr>
              <a:t/>
            </a:r>
            <a:br>
              <a:rPr lang="en-US" altLang="zh-CN" sz="2000" dirty="0" smtClean="0">
                <a:latin typeface="黑体" pitchFamily="49" charset="-122"/>
                <a:ea typeface="黑体" pitchFamily="49" charset="-122"/>
              </a:rPr>
            </a:br>
            <a:r>
              <a:rPr lang="en-US" altLang="zh-CN" sz="2000" dirty="0" smtClean="0">
                <a:latin typeface="黑体" pitchFamily="49" charset="-122"/>
                <a:ea typeface="黑体" pitchFamily="49" charset="-122"/>
              </a:rPr>
              <a:t>-</a:t>
            </a:r>
            <a:r>
              <a:rPr lang="zh-CN" altLang="en-US" sz="2000" dirty="0" smtClean="0">
                <a:latin typeface="黑体" pitchFamily="49" charset="-122"/>
                <a:ea typeface="黑体" pitchFamily="49" charset="-122"/>
              </a:rPr>
              <a:t>尽量不切分，架构是进化而来，不是一蹴而就。</a:t>
            </a:r>
            <a:r>
              <a:rPr lang="en-US" altLang="zh-CN" sz="2000" dirty="0" smtClean="0">
                <a:latin typeface="黑体" pitchFamily="49" charset="-122"/>
                <a:ea typeface="黑体" pitchFamily="49" charset="-122"/>
              </a:rPr>
              <a:t/>
            </a:r>
            <a:br>
              <a:rPr lang="en-US" altLang="zh-CN" sz="2000" dirty="0" smtClean="0">
                <a:latin typeface="黑体" pitchFamily="49" charset="-122"/>
                <a:ea typeface="黑体" pitchFamily="49" charset="-122"/>
              </a:rPr>
            </a:br>
            <a:r>
              <a:rPr lang="en-US" altLang="zh-CN" sz="2000" dirty="0" smtClean="0">
                <a:latin typeface="黑体" pitchFamily="49" charset="-122"/>
                <a:ea typeface="黑体" pitchFamily="49" charset="-122"/>
              </a:rPr>
              <a:t>-</a:t>
            </a:r>
            <a:r>
              <a:rPr lang="zh-CN" altLang="en-US" sz="2000" dirty="0" smtClean="0">
                <a:latin typeface="黑体" pitchFamily="49" charset="-122"/>
                <a:ea typeface="黑体" pitchFamily="49" charset="-122"/>
              </a:rPr>
              <a:t>最大可能的找到最合适的切分维度。</a:t>
            </a:r>
            <a:r>
              <a:rPr lang="en-US" altLang="zh-CN" sz="2000" dirty="0" smtClean="0">
                <a:latin typeface="黑体" pitchFamily="49" charset="-122"/>
                <a:ea typeface="黑体" pitchFamily="49" charset="-122"/>
              </a:rPr>
              <a:t/>
            </a:r>
            <a:br>
              <a:rPr lang="en-US" altLang="zh-CN" sz="2000" dirty="0" smtClean="0">
                <a:latin typeface="黑体" pitchFamily="49" charset="-122"/>
                <a:ea typeface="黑体" pitchFamily="49" charset="-122"/>
              </a:rPr>
            </a:br>
            <a:r>
              <a:rPr lang="en-US" altLang="zh-CN" sz="2000" dirty="0" smtClean="0">
                <a:latin typeface="黑体" pitchFamily="49" charset="-122"/>
                <a:ea typeface="黑体" pitchFamily="49" charset="-122"/>
              </a:rPr>
              <a:t>-</a:t>
            </a:r>
            <a:r>
              <a:rPr lang="zh-CN" altLang="en-US" sz="2000" dirty="0" smtClean="0">
                <a:latin typeface="黑体" pitchFamily="49" charset="-122"/>
                <a:ea typeface="黑体" pitchFamily="49" charset="-122"/>
              </a:rPr>
              <a:t>由于数据库中间件对数据</a:t>
            </a:r>
            <a:r>
              <a:rPr lang="en-US" altLang="zh-CN" sz="2000" dirty="0" smtClean="0">
                <a:latin typeface="黑体" pitchFamily="49" charset="-122"/>
                <a:ea typeface="黑体" pitchFamily="49" charset="-122"/>
              </a:rPr>
              <a:t>Join </a:t>
            </a:r>
            <a:r>
              <a:rPr lang="zh-CN" altLang="en-US" sz="2000" dirty="0" smtClean="0">
                <a:latin typeface="黑体" pitchFamily="49" charset="-122"/>
                <a:ea typeface="黑体" pitchFamily="49" charset="-122"/>
              </a:rPr>
              <a:t>实现的优劣难以把握，而且实现高性能难度极大，业务读取</a:t>
            </a:r>
            <a:br>
              <a:rPr lang="zh-CN" altLang="en-US" sz="2000" dirty="0" smtClean="0">
                <a:latin typeface="黑体" pitchFamily="49" charset="-122"/>
                <a:ea typeface="黑体" pitchFamily="49" charset="-122"/>
              </a:rPr>
            </a:br>
            <a:r>
              <a:rPr lang="zh-CN" altLang="en-US" sz="2000" dirty="0" smtClean="0">
                <a:latin typeface="黑体" pitchFamily="49" charset="-122"/>
                <a:ea typeface="黑体" pitchFamily="49" charset="-122"/>
              </a:rPr>
              <a:t>  尽量少使用多表</a:t>
            </a:r>
            <a:r>
              <a:rPr lang="en-US" altLang="zh-CN" sz="2000" dirty="0" smtClean="0">
                <a:latin typeface="黑体" pitchFamily="49" charset="-122"/>
                <a:ea typeface="黑体" pitchFamily="49" charset="-122"/>
              </a:rPr>
              <a:t>Join</a:t>
            </a:r>
            <a:br>
              <a:rPr lang="en-US" altLang="zh-CN" sz="2000" dirty="0" smtClean="0">
                <a:latin typeface="黑体" pitchFamily="49" charset="-122"/>
                <a:ea typeface="黑体" pitchFamily="49" charset="-122"/>
              </a:rPr>
            </a:br>
            <a:r>
              <a:rPr lang="en-US" altLang="zh-CN" sz="2000" dirty="0" smtClean="0">
                <a:latin typeface="黑体" pitchFamily="49" charset="-122"/>
                <a:ea typeface="黑体" pitchFamily="49" charset="-122"/>
              </a:rPr>
              <a:t>-</a:t>
            </a:r>
            <a:r>
              <a:rPr lang="zh-CN" altLang="en-US" sz="2000" dirty="0" smtClean="0">
                <a:latin typeface="黑体" pitchFamily="49" charset="-122"/>
                <a:ea typeface="黑体" pitchFamily="49" charset="-122"/>
              </a:rPr>
              <a:t>尽量通过数据冗余，分组避免数据垮库多表</a:t>
            </a:r>
            <a:r>
              <a:rPr lang="en-US" altLang="zh-CN" sz="2000" dirty="0" smtClean="0">
                <a:latin typeface="黑体" pitchFamily="49" charset="-122"/>
                <a:ea typeface="黑体" pitchFamily="49" charset="-122"/>
              </a:rPr>
              <a:t>join</a:t>
            </a:r>
            <a:r>
              <a:rPr lang="zh-CN" altLang="en-US" sz="2000" dirty="0" smtClean="0">
                <a:latin typeface="黑体" pitchFamily="49" charset="-122"/>
                <a:ea typeface="黑体" pitchFamily="49" charset="-122"/>
              </a:rPr>
              <a:t>。</a:t>
            </a:r>
            <a:r>
              <a:rPr lang="en-US" altLang="zh-CN" sz="2000" dirty="0" smtClean="0">
                <a:latin typeface="黑体" pitchFamily="49" charset="-122"/>
                <a:ea typeface="黑体" pitchFamily="49" charset="-122"/>
              </a:rPr>
              <a:t/>
            </a:r>
            <a:br>
              <a:rPr lang="en-US" altLang="zh-CN" sz="2000" dirty="0" smtClean="0">
                <a:latin typeface="黑体" pitchFamily="49" charset="-122"/>
                <a:ea typeface="黑体" pitchFamily="49" charset="-122"/>
              </a:rPr>
            </a:br>
            <a:r>
              <a:rPr lang="en-US" altLang="zh-CN" sz="2000" dirty="0" smtClean="0">
                <a:latin typeface="黑体" pitchFamily="49" charset="-122"/>
                <a:ea typeface="黑体" pitchFamily="49" charset="-122"/>
              </a:rPr>
              <a:t>-</a:t>
            </a:r>
            <a:r>
              <a:rPr lang="zh-CN" altLang="en-US" sz="2000" dirty="0" smtClean="0">
                <a:latin typeface="黑体" pitchFamily="49" charset="-122"/>
                <a:ea typeface="黑体" pitchFamily="49" charset="-122"/>
              </a:rPr>
              <a:t>尽量避免分布式事务。</a:t>
            </a:r>
            <a:r>
              <a:rPr lang="en-US" altLang="zh-CN" sz="2000" dirty="0" smtClean="0">
                <a:latin typeface="黑体" pitchFamily="49" charset="-122"/>
                <a:ea typeface="黑体" pitchFamily="49" charset="-122"/>
              </a:rPr>
              <a:t/>
            </a:r>
            <a:br>
              <a:rPr lang="en-US" altLang="zh-CN" sz="2000" dirty="0" smtClean="0">
                <a:latin typeface="黑体" pitchFamily="49" charset="-122"/>
                <a:ea typeface="黑体" pitchFamily="49" charset="-122"/>
              </a:rPr>
            </a:br>
            <a:r>
              <a:rPr lang="en-US" altLang="zh-CN" sz="2000" dirty="0" smtClean="0">
                <a:latin typeface="黑体" pitchFamily="49" charset="-122"/>
                <a:ea typeface="黑体" pitchFamily="49" charset="-122"/>
              </a:rPr>
              <a:t>-</a:t>
            </a:r>
            <a:r>
              <a:rPr lang="zh-CN" altLang="en-US" sz="2000" dirty="0" smtClean="0">
                <a:latin typeface="黑体" pitchFamily="49" charset="-122"/>
                <a:ea typeface="黑体" pitchFamily="49" charset="-122"/>
              </a:rPr>
              <a:t>单表切分数据</a:t>
            </a:r>
            <a:r>
              <a:rPr lang="en-US" altLang="zh-CN" sz="2000" dirty="0" smtClean="0">
                <a:latin typeface="黑体" pitchFamily="49" charset="-122"/>
                <a:ea typeface="黑体" pitchFamily="49" charset="-122"/>
              </a:rPr>
              <a:t>1000</a:t>
            </a:r>
            <a:r>
              <a:rPr lang="zh-CN" altLang="en-US" sz="2000" dirty="0" smtClean="0">
                <a:latin typeface="黑体" pitchFamily="49" charset="-122"/>
                <a:ea typeface="黑体" pitchFamily="49" charset="-122"/>
              </a:rPr>
              <a:t>万以内。</a:t>
            </a:r>
            <a:endParaRPr kumimoji="0" lang="zh-CN" altLang="en-US" sz="20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iterate>
                                    <p:tmAbs val="0"/>
                                  </p:iterate>
                                  <p:childTnLst>
                                    <p:set>
                                      <p:cBhvr>
                                        <p:cTn id="11" dur="indefinite" fill="hold"/>
                                        <p:tgtEl>
                                          <p:spTgt spid="131"/>
                                        </p:tgtEl>
                                        <p:attrNameLst>
                                          <p:attrName>style.visibility</p:attrName>
                                        </p:attrNameLst>
                                      </p:cBhvr>
                                      <p:to>
                                        <p:strVal val="visible"/>
                                      </p:to>
                                    </p:set>
                                    <p:anim calcmode="lin" valueType="num">
                                      <p:cBhvr>
                                        <p:cTn id="12" dur="499" fill="hold"/>
                                        <p:tgtEl>
                                          <p:spTgt spid="131"/>
                                        </p:tgtEl>
                                        <p:attrNameLst>
                                          <p:attrName>ppt_x</p:attrName>
                                        </p:attrNameLst>
                                      </p:cBhvr>
                                      <p:tavLst>
                                        <p:tav tm="0">
                                          <p:val>
                                            <p:strVal val="0-#ppt_w/2"/>
                                          </p:val>
                                        </p:tav>
                                        <p:tav tm="100000">
                                          <p:val>
                                            <p:strVal val="#ppt_x"/>
                                          </p:val>
                                        </p:tav>
                                      </p:tavLst>
                                    </p:anim>
                                    <p:anim calcmode="lin" valueType="num">
                                      <p:cBhvr>
                                        <p:cTn id="13" dur="499" fill="hold"/>
                                        <p:tgtEl>
                                          <p:spTgt spid="131"/>
                                        </p:tgtEl>
                                        <p:attrNameLst>
                                          <p:attrName>ppt_y</p:attrName>
                                        </p:attrNameLst>
                                      </p:cBhvr>
                                      <p:tavLst>
                                        <p:tav tm="0">
                                          <p:val>
                                            <p:strVal val="#ppt_y"/>
                                          </p:val>
                                        </p:tav>
                                        <p:tav tm="100000">
                                          <p:val>
                                            <p:strVal val="#ppt_y"/>
                                          </p:val>
                                        </p:tav>
                                      </p:tavLst>
                                    </p:anim>
                                  </p:childTnLst>
                                </p:cTn>
                              </p:par>
                            </p:childTnLst>
                          </p:cTn>
                        </p:par>
                        <p:par>
                          <p:cTn id="14" fill="hold">
                            <p:stCondLst>
                              <p:cond delay="0"/>
                            </p:stCondLst>
                            <p:childTnLst>
                              <p:par>
                                <p:cTn id="15" presetID="2" presetClass="entr" presetSubtype="8" fill="hold" grpId="0" nodeType="afterEffect">
                                  <p:stCondLst>
                                    <p:cond delay="0"/>
                                  </p:stCondLst>
                                  <p:iterate>
                                    <p:tmAbs val="0"/>
                                  </p:iterate>
                                  <p:childTnLst>
                                    <p:set>
                                      <p:cBhvr>
                                        <p:cTn id="16" dur="indefinite" fill="hold"/>
                                        <p:tgtEl>
                                          <p:spTgt spid="132"/>
                                        </p:tgtEl>
                                        <p:attrNameLst>
                                          <p:attrName>style.visibility</p:attrName>
                                        </p:attrNameLst>
                                      </p:cBhvr>
                                      <p:to>
                                        <p:strVal val="visible"/>
                                      </p:to>
                                    </p:set>
                                    <p:anim calcmode="lin" valueType="num">
                                      <p:cBhvr>
                                        <p:cTn id="17" dur="499" fill="hold"/>
                                        <p:tgtEl>
                                          <p:spTgt spid="132"/>
                                        </p:tgtEl>
                                        <p:attrNameLst>
                                          <p:attrName>ppt_x</p:attrName>
                                        </p:attrNameLst>
                                      </p:cBhvr>
                                      <p:tavLst>
                                        <p:tav tm="0">
                                          <p:val>
                                            <p:strVal val="0-#ppt_w/2"/>
                                          </p:val>
                                        </p:tav>
                                        <p:tav tm="100000">
                                          <p:val>
                                            <p:strVal val="#ppt_x"/>
                                          </p:val>
                                        </p:tav>
                                      </p:tavLst>
                                    </p:anim>
                                    <p:anim calcmode="lin" valueType="num">
                                      <p:cBhvr>
                                        <p:cTn id="18" dur="499" fill="hold"/>
                                        <p:tgtEl>
                                          <p:spTgt spid="132"/>
                                        </p:tgtEl>
                                        <p:attrNameLst>
                                          <p:attrName>ppt_y</p:attrName>
                                        </p:attrNameLst>
                                      </p:cBhvr>
                                      <p:tavLst>
                                        <p:tav tm="0">
                                          <p:val>
                                            <p:strVal val="#ppt_y"/>
                                          </p:val>
                                        </p:tav>
                                        <p:tav tm="100000">
                                          <p:val>
                                            <p:strVal val="#ppt_y"/>
                                          </p:val>
                                        </p:tav>
                                      </p:tavLst>
                                    </p:anim>
                                  </p:childTnLst>
                                </p:cTn>
                              </p:par>
                            </p:childTnLst>
                          </p:cTn>
                        </p:par>
                        <p:par>
                          <p:cTn id="19" fill="hold">
                            <p:stCondLst>
                              <p:cond delay="0"/>
                            </p:stCondLst>
                            <p:childTnLst>
                              <p:par>
                                <p:cTn id="20" presetID="2" presetClass="entr" presetSubtype="8" fill="hold" grpId="0" nodeType="afterEffect">
                                  <p:stCondLst>
                                    <p:cond delay="0"/>
                                  </p:stCondLst>
                                  <p:iterate>
                                    <p:tmAbs val="0"/>
                                  </p:iterate>
                                  <p:childTnLst>
                                    <p:set>
                                      <p:cBhvr>
                                        <p:cTn id="21" dur="indefinite" fill="hold"/>
                                        <p:tgtEl>
                                          <p:spTgt spid="133"/>
                                        </p:tgtEl>
                                        <p:attrNameLst>
                                          <p:attrName>style.visibility</p:attrName>
                                        </p:attrNameLst>
                                      </p:cBhvr>
                                      <p:to>
                                        <p:strVal val="visible"/>
                                      </p:to>
                                    </p:set>
                                    <p:anim calcmode="lin" valueType="num">
                                      <p:cBhvr>
                                        <p:cTn id="22" dur="499" fill="hold"/>
                                        <p:tgtEl>
                                          <p:spTgt spid="133"/>
                                        </p:tgtEl>
                                        <p:attrNameLst>
                                          <p:attrName>ppt_x</p:attrName>
                                        </p:attrNameLst>
                                      </p:cBhvr>
                                      <p:tavLst>
                                        <p:tav tm="0">
                                          <p:val>
                                            <p:strVal val="0-#ppt_w/2"/>
                                          </p:val>
                                        </p:tav>
                                        <p:tav tm="100000">
                                          <p:val>
                                            <p:strVal val="#ppt_x"/>
                                          </p:val>
                                        </p:tav>
                                      </p:tavLst>
                                    </p:anim>
                                    <p:anim calcmode="lin" valueType="num">
                                      <p:cBhvr>
                                        <p:cTn id="23" dur="499" fill="hold"/>
                                        <p:tgtEl>
                                          <p:spTgt spid="133"/>
                                        </p:tgtEl>
                                        <p:attrNameLst>
                                          <p:attrName>ppt_y</p:attrName>
                                        </p:attrNameLst>
                                      </p:cBhvr>
                                      <p:tavLst>
                                        <p:tav tm="0">
                                          <p:val>
                                            <p:strVal val="#ppt_y"/>
                                          </p:val>
                                        </p:tav>
                                        <p:tav tm="100000">
                                          <p:val>
                                            <p:strVal val="#ppt_y"/>
                                          </p:val>
                                        </p:tav>
                                      </p:tavLst>
                                    </p:anim>
                                  </p:childTnLst>
                                </p:cTn>
                              </p:par>
                            </p:childTnLst>
                          </p:cTn>
                        </p:par>
                        <p:par>
                          <p:cTn id="24" fill="hold">
                            <p:stCondLst>
                              <p:cond delay="0"/>
                            </p:stCondLst>
                            <p:childTnLst>
                              <p:par>
                                <p:cTn id="25" presetID="2" presetClass="entr" presetSubtype="8" fill="hold" grpId="0" nodeType="afterEffect">
                                  <p:stCondLst>
                                    <p:cond delay="0"/>
                                  </p:stCondLst>
                                  <p:iterate>
                                    <p:tmAbs val="0"/>
                                  </p:iterate>
                                  <p:childTnLst>
                                    <p:set>
                                      <p:cBhvr>
                                        <p:cTn id="26" dur="indefinite" fill="hold"/>
                                        <p:tgtEl>
                                          <p:spTgt spid="134"/>
                                        </p:tgtEl>
                                        <p:attrNameLst>
                                          <p:attrName>style.visibility</p:attrName>
                                        </p:attrNameLst>
                                      </p:cBhvr>
                                      <p:to>
                                        <p:strVal val="visible"/>
                                      </p:to>
                                    </p:set>
                                    <p:anim calcmode="lin" valueType="num">
                                      <p:cBhvr>
                                        <p:cTn id="27" dur="499" fill="hold"/>
                                        <p:tgtEl>
                                          <p:spTgt spid="134"/>
                                        </p:tgtEl>
                                        <p:attrNameLst>
                                          <p:attrName>ppt_x</p:attrName>
                                        </p:attrNameLst>
                                      </p:cBhvr>
                                      <p:tavLst>
                                        <p:tav tm="0">
                                          <p:val>
                                            <p:strVal val="0-#ppt_w/2"/>
                                          </p:val>
                                        </p:tav>
                                        <p:tav tm="100000">
                                          <p:val>
                                            <p:strVal val="#ppt_x"/>
                                          </p:val>
                                        </p:tav>
                                      </p:tavLst>
                                    </p:anim>
                                    <p:anim calcmode="lin" valueType="num">
                                      <p:cBhvr>
                                        <p:cTn id="28" dur="499" fill="hold"/>
                                        <p:tgtEl>
                                          <p:spTgt spid="134"/>
                                        </p:tgtEl>
                                        <p:attrNameLst>
                                          <p:attrName>ppt_y</p:attrName>
                                        </p:attrNameLst>
                                      </p:cBhvr>
                                      <p:tavLst>
                                        <p:tav tm="0">
                                          <p:val>
                                            <p:strVal val="#ppt_y"/>
                                          </p:val>
                                        </p:tav>
                                        <p:tav tm="100000">
                                          <p:val>
                                            <p:strVal val="#ppt_y"/>
                                          </p:val>
                                        </p:tav>
                                      </p:tavLst>
                                    </p:anim>
                                  </p:childTnLst>
                                </p:cTn>
                              </p:par>
                            </p:childTnLst>
                          </p:cTn>
                        </p:par>
                        <p:par>
                          <p:cTn id="29" fill="hold">
                            <p:stCondLst>
                              <p:cond delay="0"/>
                            </p:stCondLst>
                            <p:childTnLst>
                              <p:par>
                                <p:cTn id="30" presetID="2" presetClass="entr" presetSubtype="1" fill="hold" grpId="0" nodeType="afterEffect">
                                  <p:stCondLst>
                                    <p:cond delay="0"/>
                                  </p:stCondLst>
                                  <p:iterate>
                                    <p:tmAbs val="0"/>
                                  </p:iterate>
                                  <p:childTnLst>
                                    <p:set>
                                      <p:cBhvr>
                                        <p:cTn id="31" dur="indefinite" fill="hold"/>
                                        <p:tgtEl>
                                          <p:spTgt spid="135"/>
                                        </p:tgtEl>
                                        <p:attrNameLst>
                                          <p:attrName>style.visibility</p:attrName>
                                        </p:attrNameLst>
                                      </p:cBhvr>
                                      <p:to>
                                        <p:strVal val="visible"/>
                                      </p:to>
                                    </p:set>
                                    <p:anim calcmode="lin" valueType="num">
                                      <p:cBhvr>
                                        <p:cTn id="32" dur="500" fill="hold"/>
                                        <p:tgtEl>
                                          <p:spTgt spid="135"/>
                                        </p:tgtEl>
                                        <p:attrNameLst>
                                          <p:attrName>ppt_x</p:attrName>
                                        </p:attrNameLst>
                                      </p:cBhvr>
                                      <p:tavLst>
                                        <p:tav tm="0">
                                          <p:val>
                                            <p:strVal val="#ppt_x"/>
                                          </p:val>
                                        </p:tav>
                                        <p:tav tm="100000">
                                          <p:val>
                                            <p:strVal val="#ppt_x"/>
                                          </p:val>
                                        </p:tav>
                                      </p:tavLst>
                                    </p:anim>
                                    <p:anim calcmode="lin" valueType="num">
                                      <p:cBhvr>
                                        <p:cTn id="33" dur="500" fill="hold"/>
                                        <p:tgtEl>
                                          <p:spTgt spid="135"/>
                                        </p:tgtEl>
                                        <p:attrNameLst>
                                          <p:attrName>ppt_y</p:attrName>
                                        </p:attrNameLst>
                                      </p:cBhvr>
                                      <p:tavLst>
                                        <p:tav tm="0">
                                          <p:val>
                                            <p:strVal val="0-#ppt_h/2"/>
                                          </p:val>
                                        </p:tav>
                                        <p:tav tm="100000">
                                          <p:val>
                                            <p:strVal val="#ppt_y"/>
                                          </p:val>
                                        </p:tav>
                                      </p:tavLst>
                                    </p:anim>
                                  </p:childTnLst>
                                </p:cTn>
                              </p:par>
                            </p:childTnLst>
                          </p:cTn>
                        </p:par>
                        <p:par>
                          <p:cTn id="34" fill="hold">
                            <p:stCondLst>
                              <p:cond delay="0"/>
                            </p:stCondLst>
                            <p:childTnLst>
                              <p:par>
                                <p:cTn id="35" presetID="2" presetClass="entr" presetSubtype="8" fill="hold" grpId="0" nodeType="afterEffect">
                                  <p:stCondLst>
                                    <p:cond delay="0"/>
                                  </p:stCondLst>
                                  <p:iterate>
                                    <p:tmAbs val="0"/>
                                  </p:iterate>
                                  <p:childTnLst>
                                    <p:set>
                                      <p:cBhvr>
                                        <p:cTn id="36" dur="indefinite" fill="hold"/>
                                        <p:tgtEl>
                                          <p:spTgt spid="139"/>
                                        </p:tgtEl>
                                        <p:attrNameLst>
                                          <p:attrName>style.visibility</p:attrName>
                                        </p:attrNameLst>
                                      </p:cBhvr>
                                      <p:to>
                                        <p:strVal val="visible"/>
                                      </p:to>
                                    </p:set>
                                    <p:anim calcmode="lin" valueType="num">
                                      <p:cBhvr>
                                        <p:cTn id="37" dur="499" fill="hold"/>
                                        <p:tgtEl>
                                          <p:spTgt spid="139"/>
                                        </p:tgtEl>
                                        <p:attrNameLst>
                                          <p:attrName>ppt_x</p:attrName>
                                        </p:attrNameLst>
                                      </p:cBhvr>
                                      <p:tavLst>
                                        <p:tav tm="0">
                                          <p:val>
                                            <p:strVal val="0-#ppt_w/2"/>
                                          </p:val>
                                        </p:tav>
                                        <p:tav tm="100000">
                                          <p:val>
                                            <p:strVal val="#ppt_x"/>
                                          </p:val>
                                        </p:tav>
                                      </p:tavLst>
                                    </p:anim>
                                    <p:anim calcmode="lin" valueType="num">
                                      <p:cBhvr>
                                        <p:cTn id="38" dur="499" fill="hold"/>
                                        <p:tgtEl>
                                          <p:spTgt spid="139"/>
                                        </p:tgtEl>
                                        <p:attrNameLst>
                                          <p:attrName>ppt_y</p:attrName>
                                        </p:attrNameLst>
                                      </p:cBhvr>
                                      <p:tavLst>
                                        <p:tav tm="0">
                                          <p:val>
                                            <p:strVal val="#ppt_y"/>
                                          </p:val>
                                        </p:tav>
                                        <p:tav tm="100000">
                                          <p:val>
                                            <p:strVal val="#ppt_y"/>
                                          </p:val>
                                        </p:tav>
                                      </p:tavLst>
                                    </p:anim>
                                  </p:childTnLst>
                                </p:cTn>
                              </p:par>
                            </p:childTnLst>
                          </p:cTn>
                        </p:par>
                        <p:par>
                          <p:cTn id="39" fill="hold">
                            <p:stCondLst>
                              <p:cond delay="0"/>
                            </p:stCondLst>
                            <p:childTnLst>
                              <p:par>
                                <p:cTn id="40" presetID="2" presetClass="entr" presetSubtype="8" fill="hold" grpId="0" nodeType="afterEffect">
                                  <p:stCondLst>
                                    <p:cond delay="0"/>
                                  </p:stCondLst>
                                  <p:iterate>
                                    <p:tmAbs val="0"/>
                                  </p:iterate>
                                  <p:childTnLst>
                                    <p:set>
                                      <p:cBhvr>
                                        <p:cTn id="41" dur="indefinite" fill="hold"/>
                                        <p:tgtEl>
                                          <p:spTgt spid="138"/>
                                        </p:tgtEl>
                                        <p:attrNameLst>
                                          <p:attrName>style.visibility</p:attrName>
                                        </p:attrNameLst>
                                      </p:cBhvr>
                                      <p:to>
                                        <p:strVal val="visible"/>
                                      </p:to>
                                    </p:set>
                                    <p:anim calcmode="lin" valueType="num">
                                      <p:cBhvr>
                                        <p:cTn id="42" dur="499" fill="hold"/>
                                        <p:tgtEl>
                                          <p:spTgt spid="138"/>
                                        </p:tgtEl>
                                        <p:attrNameLst>
                                          <p:attrName>ppt_x</p:attrName>
                                        </p:attrNameLst>
                                      </p:cBhvr>
                                      <p:tavLst>
                                        <p:tav tm="0">
                                          <p:val>
                                            <p:strVal val="0-#ppt_w/2"/>
                                          </p:val>
                                        </p:tav>
                                        <p:tav tm="100000">
                                          <p:val>
                                            <p:strVal val="#ppt_x"/>
                                          </p:val>
                                        </p:tav>
                                      </p:tavLst>
                                    </p:anim>
                                    <p:anim calcmode="lin" valueType="num">
                                      <p:cBhvr>
                                        <p:cTn id="43" dur="499" fill="hold"/>
                                        <p:tgtEl>
                                          <p:spTgt spid="138"/>
                                        </p:tgtEl>
                                        <p:attrNameLst>
                                          <p:attrName>ppt_y</p:attrName>
                                        </p:attrNameLst>
                                      </p:cBhvr>
                                      <p:tavLst>
                                        <p:tav tm="0">
                                          <p:val>
                                            <p:strVal val="#ppt_y"/>
                                          </p:val>
                                        </p:tav>
                                        <p:tav tm="100000">
                                          <p:val>
                                            <p:strVal val="#ppt_y"/>
                                          </p:val>
                                        </p:tav>
                                      </p:tavLst>
                                    </p:anim>
                                  </p:childTnLst>
                                </p:cTn>
                              </p:par>
                            </p:childTnLst>
                          </p:cTn>
                        </p:par>
                        <p:par>
                          <p:cTn id="44" fill="hold">
                            <p:stCondLst>
                              <p:cond delay="0"/>
                            </p:stCondLst>
                            <p:childTnLst>
                              <p:par>
                                <p:cTn id="45" presetID="2" presetClass="entr" presetSubtype="8" fill="hold" grpId="0" nodeType="afterEffect">
                                  <p:stCondLst>
                                    <p:cond delay="0"/>
                                  </p:stCondLst>
                                  <p:iterate>
                                    <p:tmAbs val="0"/>
                                  </p:iterate>
                                  <p:childTnLst>
                                    <p:set>
                                      <p:cBhvr>
                                        <p:cTn id="46" dur="indefinite" fill="hold"/>
                                        <p:tgtEl>
                                          <p:spTgt spid="141"/>
                                        </p:tgtEl>
                                        <p:attrNameLst>
                                          <p:attrName>style.visibility</p:attrName>
                                        </p:attrNameLst>
                                      </p:cBhvr>
                                      <p:to>
                                        <p:strVal val="visible"/>
                                      </p:to>
                                    </p:set>
                                    <p:anim calcmode="lin" valueType="num">
                                      <p:cBhvr>
                                        <p:cTn id="47" dur="1000" fill="hold"/>
                                        <p:tgtEl>
                                          <p:spTgt spid="141"/>
                                        </p:tgtEl>
                                        <p:attrNameLst>
                                          <p:attrName>ppt_x</p:attrName>
                                        </p:attrNameLst>
                                      </p:cBhvr>
                                      <p:tavLst>
                                        <p:tav tm="0">
                                          <p:val>
                                            <p:strVal val="0-#ppt_w/2"/>
                                          </p:val>
                                        </p:tav>
                                        <p:tav tm="100000">
                                          <p:val>
                                            <p:strVal val="#ppt_x"/>
                                          </p:val>
                                        </p:tav>
                                      </p:tavLst>
                                    </p:anim>
                                    <p:anim calcmode="lin" valueType="num">
                                      <p:cBhvr>
                                        <p:cTn id="48" dur="1000" fill="hold"/>
                                        <p:tgtEl>
                                          <p:spTgt spid="141"/>
                                        </p:tgtEl>
                                        <p:attrNameLst>
                                          <p:attrName>ppt_y</p:attrName>
                                        </p:attrNameLst>
                                      </p:cBhvr>
                                      <p:tavLst>
                                        <p:tav tm="0">
                                          <p:val>
                                            <p:strVal val="#ppt_y"/>
                                          </p:val>
                                        </p:tav>
                                        <p:tav tm="100000">
                                          <p:val>
                                            <p:strVal val="#ppt_y"/>
                                          </p:val>
                                        </p:tav>
                                      </p:tavLst>
                                    </p:anim>
                                  </p:childTnLst>
                                </p:cTn>
                              </p:par>
                            </p:childTnLst>
                          </p:cTn>
                        </p:par>
                        <p:par>
                          <p:cTn id="49" fill="hold">
                            <p:stCondLst>
                              <p:cond delay="0"/>
                            </p:stCondLst>
                            <p:childTnLst>
                              <p:par>
                                <p:cTn id="50" presetID="1" presetClass="entr" presetSubtype="0" fill="hold" grpId="0" nodeType="afterEffect">
                                  <p:stCondLst>
                                    <p:cond delay="0"/>
                                  </p:stCondLst>
                                  <p:iterate>
                                    <p:tmAbs val="0"/>
                                  </p:iterate>
                                  <p:childTnLst>
                                    <p:set>
                                      <p:cBhvr>
                                        <p:cTn id="51" dur="indefinite" fill="hold"/>
                                        <p:tgtEl>
                                          <p:spTgt spid="136"/>
                                        </p:tgtEl>
                                        <p:attrNameLst>
                                          <p:attrName>style.visibility</p:attrName>
                                        </p:attrNameLst>
                                      </p:cBhvr>
                                      <p:to>
                                        <p:strVal val="visible"/>
                                      </p:to>
                                    </p:set>
                                  </p:childTnLst>
                                </p:cTn>
                              </p:par>
                            </p:childTnLst>
                          </p:cTn>
                        </p:par>
                        <p:par>
                          <p:cTn id="52" fill="hold">
                            <p:stCondLst>
                              <p:cond delay="0"/>
                            </p:stCondLst>
                            <p:childTnLst>
                              <p:par>
                                <p:cTn id="53" presetID="23" presetClass="entr" presetSubtype="16" fill="hold" grpId="0" nodeType="afterEffect">
                                  <p:stCondLst>
                                    <p:cond delay="0"/>
                                  </p:stCondLst>
                                  <p:iterate>
                                    <p:tmAbs val="0"/>
                                  </p:iterate>
                                  <p:childTnLst>
                                    <p:set>
                                      <p:cBhvr>
                                        <p:cTn id="54" dur="indefinite" fill="hold"/>
                                        <p:tgtEl>
                                          <p:spTgt spid="137"/>
                                        </p:tgtEl>
                                        <p:attrNameLst>
                                          <p:attrName>style.visibility</p:attrName>
                                        </p:attrNameLst>
                                      </p:cBhvr>
                                      <p:to>
                                        <p:strVal val="visible"/>
                                      </p:to>
                                    </p:set>
                                    <p:anim calcmode="lin" valueType="num">
                                      <p:cBhvr>
                                        <p:cTn id="55" dur="750" fill="hold"/>
                                        <p:tgtEl>
                                          <p:spTgt spid="137"/>
                                        </p:tgtEl>
                                        <p:attrNameLst>
                                          <p:attrName>ppt_w</p:attrName>
                                        </p:attrNameLst>
                                      </p:cBhvr>
                                      <p:tavLst>
                                        <p:tav tm="0">
                                          <p:val>
                                            <p:fltVal val="0"/>
                                          </p:val>
                                        </p:tav>
                                        <p:tav tm="100000">
                                          <p:val>
                                            <p:strVal val="#ppt_w"/>
                                          </p:val>
                                        </p:tav>
                                      </p:tavLst>
                                    </p:anim>
                                    <p:anim calcmode="lin" valueType="num">
                                      <p:cBhvr>
                                        <p:cTn id="56" dur="750" fill="hold"/>
                                        <p:tgtEl>
                                          <p:spTgt spid="137"/>
                                        </p:tgtEl>
                                        <p:attrNameLst>
                                          <p:attrName>ppt_h</p:attrName>
                                        </p:attrNameLst>
                                      </p:cBhvr>
                                      <p:tavLst>
                                        <p:tav tm="0">
                                          <p:val>
                                            <p:fltVal val="0"/>
                                          </p:val>
                                        </p:tav>
                                        <p:tav tm="100000">
                                          <p:val>
                                            <p:strVal val="#ppt_h"/>
                                          </p:val>
                                        </p:tav>
                                      </p:tavLst>
                                    </p:anim>
                                  </p:childTnLst>
                                </p:cTn>
                              </p:par>
                            </p:childTnLst>
                          </p:cTn>
                        </p:par>
                        <p:par>
                          <p:cTn id="57" fill="hold">
                            <p:stCondLst>
                              <p:cond delay="0"/>
                            </p:stCondLst>
                            <p:childTnLst>
                              <p:par>
                                <p:cTn id="58" presetID="23" presetClass="entr" presetSubtype="16" fill="hold" grpId="0" nodeType="afterEffect">
                                  <p:stCondLst>
                                    <p:cond delay="0"/>
                                  </p:stCondLst>
                                  <p:iterate>
                                    <p:tmAbs val="0"/>
                                  </p:iterate>
                                  <p:childTnLst>
                                    <p:set>
                                      <p:cBhvr>
                                        <p:cTn id="59" dur="indefinite" fill="hold"/>
                                        <p:tgtEl>
                                          <p:spTgt spid="140"/>
                                        </p:tgtEl>
                                        <p:attrNameLst>
                                          <p:attrName>style.visibility</p:attrName>
                                        </p:attrNameLst>
                                      </p:cBhvr>
                                      <p:to>
                                        <p:strVal val="visible"/>
                                      </p:to>
                                    </p:set>
                                    <p:anim calcmode="lin" valueType="num">
                                      <p:cBhvr>
                                        <p:cTn id="60" dur="750" fill="hold"/>
                                        <p:tgtEl>
                                          <p:spTgt spid="140"/>
                                        </p:tgtEl>
                                        <p:attrNameLst>
                                          <p:attrName>ppt_w</p:attrName>
                                        </p:attrNameLst>
                                      </p:cBhvr>
                                      <p:tavLst>
                                        <p:tav tm="0">
                                          <p:val>
                                            <p:fltVal val="0"/>
                                          </p:val>
                                        </p:tav>
                                        <p:tav tm="100000">
                                          <p:val>
                                            <p:strVal val="#ppt_w"/>
                                          </p:val>
                                        </p:tav>
                                      </p:tavLst>
                                    </p:anim>
                                    <p:anim calcmode="lin" valueType="num">
                                      <p:cBhvr>
                                        <p:cTn id="61"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kumimoji="0" lang="zh-CN" altLang="en-US" sz="3600" b="0" i="0" u="none" strike="noStrike" cap="none" spc="0" normalizeH="0" baseline="0" dirty="0" smtClean="0">
                <a:ln>
                  <a:noFill/>
                </a:ln>
                <a:solidFill>
                  <a:srgbClr val="000000"/>
                </a:solidFill>
                <a:effectLst/>
                <a:uFillTx/>
                <a:latin typeface="+mj-lt"/>
                <a:ea typeface="+mj-ea"/>
                <a:cs typeface="+mj-cs"/>
                <a:sym typeface="Helvetica"/>
              </a:rPr>
              <a:t>第二章</a:t>
            </a: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23" name="TextBox 22"/>
          <p:cNvSpPr txBox="1"/>
          <p:nvPr/>
        </p:nvSpPr>
        <p:spPr>
          <a:xfrm>
            <a:off x="644484" y="4662486"/>
            <a:ext cx="10001320" cy="130292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defTabSz="228600" eaLnBrk="0" fontAlgn="b">
              <a:lnSpc>
                <a:spcPct val="110000"/>
              </a:lnSpc>
              <a:spcBef>
                <a:spcPct val="20000"/>
              </a:spcBef>
              <a:spcAft>
                <a:spcPct val="0"/>
              </a:spcAft>
              <a:buClr>
                <a:srgbClr val="FF0000"/>
              </a:buClr>
            </a:pPr>
            <a:r>
              <a:rPr lang="en-US" altLang="zh-CN" sz="6000" dirty="0" err="1" smtClean="0">
                <a:solidFill>
                  <a:schemeClr val="tx1"/>
                </a:solidFill>
                <a:latin typeface="黑体" pitchFamily="49" charset="-122"/>
                <a:ea typeface="黑体" pitchFamily="49" charset="-122"/>
              </a:rPr>
              <a:t>MyCAT</a:t>
            </a:r>
            <a:r>
              <a:rPr lang="zh-CN" altLang="en-US" sz="6000" dirty="0" smtClean="0">
                <a:solidFill>
                  <a:schemeClr val="tx1"/>
                </a:solidFill>
                <a:latin typeface="黑体" pitchFamily="49" charset="-122"/>
                <a:ea typeface="黑体" pitchFamily="49" charset="-122"/>
              </a:rPr>
              <a:t>入门</a:t>
            </a:r>
            <a:endParaRPr lang="zh-CN" altLang="en-US" sz="6000" dirty="0">
              <a:solidFill>
                <a:schemeClr val="tx1"/>
              </a:solidFill>
              <a:latin typeface="黑体" pitchFamily="49" charset="-122"/>
              <a:ea typeface="黑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82278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pPr>
            <a:r>
              <a:rPr lang="en-US" altLang="zh-CN" dirty="0" err="1" smtClean="0">
                <a:solidFill>
                  <a:schemeClr val="tx1"/>
                </a:solidFill>
                <a:ea typeface="黑体" pitchFamily="2" charset="-122"/>
                <a:sym typeface="Arial" charset="0"/>
              </a:rPr>
              <a:t>MyCAT</a:t>
            </a:r>
            <a:r>
              <a:rPr lang="zh-CN" altLang="en-US" dirty="0" smtClean="0">
                <a:solidFill>
                  <a:schemeClr val="tx1"/>
                </a:solidFill>
                <a:ea typeface="黑体" pitchFamily="2" charset="-122"/>
                <a:sym typeface="Arial" charset="0"/>
              </a:rPr>
              <a:t>的前世今生</a:t>
            </a:r>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215856" y="1947842"/>
            <a:ext cx="12001584" cy="613501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800" dirty="0" smtClean="0">
                <a:solidFill>
                  <a:schemeClr val="tx1"/>
                </a:solidFill>
                <a:latin typeface="黑体" pitchFamily="49" charset="-122"/>
                <a:ea typeface="黑体" pitchFamily="49" charset="-122"/>
              </a:rPr>
              <a:t>	2013</a:t>
            </a:r>
            <a:r>
              <a:rPr lang="zh-CN" altLang="en-US" sz="2800" dirty="0" smtClean="0">
                <a:solidFill>
                  <a:schemeClr val="tx1"/>
                </a:solidFill>
                <a:latin typeface="黑体" pitchFamily="49" charset="-122"/>
                <a:ea typeface="黑体" pitchFamily="49" charset="-122"/>
              </a:rPr>
              <a:t>年阿里的</a:t>
            </a:r>
            <a:r>
              <a:rPr lang="en-US" altLang="zh-CN" sz="2800" dirty="0" err="1" smtClean="0">
                <a:solidFill>
                  <a:schemeClr val="tx1"/>
                </a:solidFill>
                <a:latin typeface="黑体" pitchFamily="49" charset="-122"/>
                <a:ea typeface="黑体" pitchFamily="49" charset="-122"/>
              </a:rPr>
              <a:t>Cobar</a:t>
            </a:r>
            <a:r>
              <a:rPr lang="zh-CN" altLang="en-US" sz="2800" dirty="0" smtClean="0">
                <a:solidFill>
                  <a:schemeClr val="tx1"/>
                </a:solidFill>
                <a:latin typeface="黑体" pitchFamily="49" charset="-122"/>
                <a:ea typeface="黑体" pitchFamily="49" charset="-122"/>
              </a:rPr>
              <a:t>在某大型项目中使用过程中发现存在一些比较严重的问题，于是第一代改良版</a:t>
            </a:r>
            <a:r>
              <a:rPr lang="en-US" altLang="zh-CN" sz="2800" dirty="0" smtClean="0">
                <a:solidFill>
                  <a:schemeClr val="tx1"/>
                </a:solidFill>
                <a:latin typeface="黑体" pitchFamily="49" charset="-122"/>
                <a:ea typeface="黑体" pitchFamily="49" charset="-122"/>
              </a:rPr>
              <a:t>——</a:t>
            </a:r>
            <a:r>
              <a:rPr lang="en-US" altLang="zh-CN" sz="2800" dirty="0" err="1" smtClean="0">
                <a:solidFill>
                  <a:schemeClr val="tx1"/>
                </a:solidFill>
                <a:latin typeface="黑体" pitchFamily="49" charset="-122"/>
                <a:ea typeface="黑体" pitchFamily="49" charset="-122"/>
              </a:rPr>
              <a:t>Mycat</a:t>
            </a:r>
            <a:r>
              <a:rPr lang="zh-CN" altLang="en-US" sz="2800" dirty="0" smtClean="0">
                <a:solidFill>
                  <a:schemeClr val="tx1"/>
                </a:solidFill>
                <a:latin typeface="黑体" pitchFamily="49" charset="-122"/>
                <a:ea typeface="黑体" pitchFamily="49" charset="-122"/>
              </a:rPr>
              <a:t>诞生。</a:t>
            </a:r>
            <a:endParaRPr lang="en-US" altLang="zh-CN" sz="2800" dirty="0" smtClean="0">
              <a:solidFill>
                <a:schemeClr val="tx1"/>
              </a:solidFill>
              <a:latin typeface="黑体" pitchFamily="49" charset="-122"/>
              <a:ea typeface="黑体" pitchFamily="49" charset="-122"/>
            </a:endParaRPr>
          </a:p>
          <a:p>
            <a:pPr algn="l"/>
            <a:r>
              <a:rPr lang="en-US" altLang="zh-CN" sz="2800" dirty="0" err="1" smtClean="0">
                <a:solidFill>
                  <a:schemeClr val="tx1"/>
                </a:solidFill>
                <a:latin typeface="黑体" pitchFamily="49" charset="-122"/>
                <a:ea typeface="黑体" pitchFamily="49" charset="-122"/>
              </a:rPr>
              <a:t>Mycat</a:t>
            </a:r>
            <a:r>
              <a:rPr lang="zh-CN" altLang="en-US" sz="2800" dirty="0" smtClean="0">
                <a:solidFill>
                  <a:schemeClr val="tx1"/>
                </a:solidFill>
                <a:latin typeface="黑体" pitchFamily="49" charset="-122"/>
                <a:ea typeface="黑体" pitchFamily="49" charset="-122"/>
              </a:rPr>
              <a:t>开源以后，一些</a:t>
            </a:r>
            <a:r>
              <a:rPr lang="en-US" altLang="zh-CN" sz="2800" dirty="0" err="1" smtClean="0">
                <a:solidFill>
                  <a:schemeClr val="tx1"/>
                </a:solidFill>
                <a:latin typeface="黑体" pitchFamily="49" charset="-122"/>
                <a:ea typeface="黑体" pitchFamily="49" charset="-122"/>
              </a:rPr>
              <a:t>Cobar</a:t>
            </a:r>
            <a:r>
              <a:rPr lang="zh-CN" altLang="en-US" sz="2800" dirty="0" smtClean="0">
                <a:solidFill>
                  <a:schemeClr val="tx1"/>
                </a:solidFill>
                <a:latin typeface="黑体" pitchFamily="49" charset="-122"/>
                <a:ea typeface="黑体" pitchFamily="49" charset="-122"/>
              </a:rPr>
              <a:t>的用户参与了</a:t>
            </a:r>
            <a:r>
              <a:rPr lang="en-US" altLang="zh-CN" sz="2800" dirty="0" err="1" smtClean="0">
                <a:solidFill>
                  <a:schemeClr val="tx1"/>
                </a:solidFill>
                <a:latin typeface="黑体" pitchFamily="49" charset="-122"/>
                <a:ea typeface="黑体" pitchFamily="49" charset="-122"/>
              </a:rPr>
              <a:t>Mycat</a:t>
            </a:r>
            <a:r>
              <a:rPr lang="zh-CN" altLang="en-US" sz="2800" dirty="0" smtClean="0">
                <a:solidFill>
                  <a:schemeClr val="tx1"/>
                </a:solidFill>
                <a:latin typeface="黑体" pitchFamily="49" charset="-122"/>
                <a:ea typeface="黑体" pitchFamily="49" charset="-122"/>
              </a:rPr>
              <a:t>的开发，最终</a:t>
            </a:r>
            <a:r>
              <a:rPr lang="en-US" altLang="zh-CN" sz="2800" dirty="0" err="1" smtClean="0">
                <a:solidFill>
                  <a:schemeClr val="tx1"/>
                </a:solidFill>
                <a:latin typeface="黑体" pitchFamily="49" charset="-122"/>
                <a:ea typeface="黑体" pitchFamily="49" charset="-122"/>
              </a:rPr>
              <a:t>Mycat</a:t>
            </a:r>
            <a:r>
              <a:rPr lang="zh-CN" altLang="en-US" sz="2800" dirty="0" smtClean="0">
                <a:solidFill>
                  <a:schemeClr val="tx1"/>
                </a:solidFill>
                <a:latin typeface="黑体" pitchFamily="49" charset="-122"/>
                <a:ea typeface="黑体" pitchFamily="49" charset="-122"/>
              </a:rPr>
              <a:t>发展成为一个由众多软件公司的实力派架构师和资深开发人员维护的社区型开源软件。</a:t>
            </a:r>
            <a:endParaRPr lang="en-US" altLang="zh-CN" sz="2800" dirty="0" smtClean="0">
              <a:solidFill>
                <a:schemeClr val="tx1"/>
              </a:solidFill>
              <a:latin typeface="黑体" pitchFamily="49" charset="-122"/>
              <a:ea typeface="黑体" pitchFamily="49" charset="-122"/>
            </a:endParaRPr>
          </a:p>
          <a:p>
            <a:pPr algn="l"/>
            <a:r>
              <a:rPr lang="en-US" altLang="zh-CN" sz="2800" dirty="0" smtClean="0">
                <a:solidFill>
                  <a:schemeClr val="tx1"/>
                </a:solidFill>
                <a:latin typeface="黑体" pitchFamily="49" charset="-122"/>
                <a:ea typeface="黑体" pitchFamily="49" charset="-122"/>
              </a:rPr>
              <a:t>	2014</a:t>
            </a:r>
            <a:r>
              <a:rPr lang="zh-CN" altLang="en-US" sz="2800" dirty="0" smtClean="0">
                <a:solidFill>
                  <a:schemeClr val="tx1"/>
                </a:solidFill>
                <a:latin typeface="黑体" pitchFamily="49" charset="-122"/>
                <a:ea typeface="黑体" pitchFamily="49" charset="-122"/>
              </a:rPr>
              <a:t>年</a:t>
            </a:r>
            <a:r>
              <a:rPr lang="en-US" altLang="zh-CN" sz="2800" dirty="0" err="1" smtClean="0">
                <a:solidFill>
                  <a:schemeClr val="tx1"/>
                </a:solidFill>
                <a:latin typeface="黑体" pitchFamily="49" charset="-122"/>
                <a:ea typeface="黑体" pitchFamily="49" charset="-122"/>
              </a:rPr>
              <a:t>Mycat</a:t>
            </a:r>
            <a:r>
              <a:rPr lang="zh-CN" altLang="en-US" sz="2800" dirty="0" smtClean="0">
                <a:solidFill>
                  <a:schemeClr val="tx1"/>
                </a:solidFill>
                <a:latin typeface="黑体" pitchFamily="49" charset="-122"/>
                <a:ea typeface="黑体" pitchFamily="49" charset="-122"/>
              </a:rPr>
              <a:t>首次在上海的</a:t>
            </a:r>
            <a:r>
              <a:rPr lang="en-US" altLang="zh-CN" sz="2800" dirty="0" smtClean="0">
                <a:solidFill>
                  <a:schemeClr val="tx1"/>
                </a:solidFill>
                <a:latin typeface="黑体" pitchFamily="49" charset="-122"/>
                <a:ea typeface="黑体" pitchFamily="49" charset="-122"/>
              </a:rPr>
              <a:t>《</a:t>
            </a:r>
            <a:r>
              <a:rPr lang="zh-CN" altLang="en-US" sz="2800" dirty="0" smtClean="0">
                <a:solidFill>
                  <a:schemeClr val="tx1"/>
                </a:solidFill>
                <a:latin typeface="黑体" pitchFamily="49" charset="-122"/>
                <a:ea typeface="黑体" pitchFamily="49" charset="-122"/>
              </a:rPr>
              <a:t>中华架构师</a:t>
            </a:r>
            <a:r>
              <a:rPr lang="en-US" altLang="zh-CN" sz="2800" dirty="0" smtClean="0">
                <a:solidFill>
                  <a:schemeClr val="tx1"/>
                </a:solidFill>
                <a:latin typeface="黑体" pitchFamily="49" charset="-122"/>
                <a:ea typeface="黑体" pitchFamily="49" charset="-122"/>
              </a:rPr>
              <a:t>》</a:t>
            </a:r>
            <a:r>
              <a:rPr lang="zh-CN" altLang="en-US" sz="2800" dirty="0" smtClean="0">
                <a:solidFill>
                  <a:schemeClr val="tx1"/>
                </a:solidFill>
                <a:latin typeface="黑体" pitchFamily="49" charset="-122"/>
                <a:ea typeface="黑体" pitchFamily="49" charset="-122"/>
              </a:rPr>
              <a:t>大会上对外宣讲，引发围观，更多的人参与进来，随后越来越多的项目采用了</a:t>
            </a:r>
            <a:r>
              <a:rPr lang="en-US" altLang="zh-CN" sz="2800" dirty="0" err="1" smtClean="0">
                <a:solidFill>
                  <a:schemeClr val="tx1"/>
                </a:solidFill>
                <a:latin typeface="黑体" pitchFamily="49" charset="-122"/>
                <a:ea typeface="黑体" pitchFamily="49" charset="-122"/>
              </a:rPr>
              <a:t>Mycat</a:t>
            </a:r>
            <a:endParaRPr lang="en-US" altLang="zh-CN" sz="2800" dirty="0" smtClean="0">
              <a:solidFill>
                <a:schemeClr val="tx1"/>
              </a:solidFill>
              <a:latin typeface="黑体" pitchFamily="49" charset="-122"/>
              <a:ea typeface="黑体" pitchFamily="49" charset="-122"/>
            </a:endParaRPr>
          </a:p>
          <a:p>
            <a:pPr algn="l"/>
            <a:r>
              <a:rPr lang="en-US" altLang="zh-CN" sz="2800" dirty="0" smtClean="0">
                <a:solidFill>
                  <a:schemeClr val="tx1"/>
                </a:solidFill>
                <a:latin typeface="黑体" pitchFamily="49" charset="-122"/>
                <a:ea typeface="黑体" pitchFamily="49" charset="-122"/>
              </a:rPr>
              <a:t>	2015</a:t>
            </a:r>
            <a:r>
              <a:rPr lang="zh-CN" altLang="en-US" sz="2800" dirty="0" smtClean="0">
                <a:solidFill>
                  <a:schemeClr val="tx1"/>
                </a:solidFill>
                <a:latin typeface="黑体" pitchFamily="49" charset="-122"/>
                <a:ea typeface="黑体" pitchFamily="49" charset="-122"/>
              </a:rPr>
              <a:t>年</a:t>
            </a:r>
            <a:r>
              <a:rPr lang="en-US" altLang="zh-CN" sz="2800" dirty="0" smtClean="0">
                <a:solidFill>
                  <a:schemeClr val="tx1"/>
                </a:solidFill>
                <a:latin typeface="黑体" pitchFamily="49" charset="-122"/>
                <a:ea typeface="黑体" pitchFamily="49" charset="-122"/>
              </a:rPr>
              <a:t>7</a:t>
            </a:r>
            <a:r>
              <a:rPr lang="zh-CN" altLang="en-US" sz="2800" dirty="0" smtClean="0">
                <a:solidFill>
                  <a:schemeClr val="tx1"/>
                </a:solidFill>
                <a:latin typeface="黑体" pitchFamily="49" charset="-122"/>
                <a:ea typeface="黑体" pitchFamily="49" charset="-122"/>
              </a:rPr>
              <a:t>月为止，</a:t>
            </a:r>
            <a:r>
              <a:rPr lang="en-US" altLang="zh-CN" sz="2800" dirty="0" err="1" smtClean="0">
                <a:solidFill>
                  <a:schemeClr val="tx1"/>
                </a:solidFill>
                <a:latin typeface="黑体" pitchFamily="49" charset="-122"/>
                <a:ea typeface="黑体" pitchFamily="49" charset="-122"/>
              </a:rPr>
              <a:t>Mycat</a:t>
            </a:r>
            <a:r>
              <a:rPr lang="zh-CN" altLang="en-US" sz="2800" dirty="0" smtClean="0">
                <a:solidFill>
                  <a:schemeClr val="tx1"/>
                </a:solidFill>
                <a:latin typeface="黑体" pitchFamily="49" charset="-122"/>
                <a:ea typeface="黑体" pitchFamily="49" charset="-122"/>
              </a:rPr>
              <a:t>项目总共有</a:t>
            </a:r>
            <a:r>
              <a:rPr lang="en-US" altLang="zh-CN" sz="2800" dirty="0" smtClean="0">
                <a:solidFill>
                  <a:schemeClr val="tx1"/>
                </a:solidFill>
                <a:latin typeface="黑体" pitchFamily="49" charset="-122"/>
                <a:ea typeface="黑体" pitchFamily="49" charset="-122"/>
              </a:rPr>
              <a:t>16</a:t>
            </a:r>
            <a:r>
              <a:rPr lang="zh-CN" altLang="en-US" sz="2800" dirty="0" smtClean="0">
                <a:solidFill>
                  <a:schemeClr val="tx1"/>
                </a:solidFill>
                <a:latin typeface="黑体" pitchFamily="49" charset="-122"/>
                <a:ea typeface="黑体" pitchFamily="49" charset="-122"/>
              </a:rPr>
              <a:t>个</a:t>
            </a:r>
            <a:r>
              <a:rPr lang="en-US" altLang="zh-CN" sz="2800" dirty="0" smtClean="0">
                <a:solidFill>
                  <a:schemeClr val="tx1"/>
                </a:solidFill>
                <a:latin typeface="黑体" pitchFamily="49" charset="-122"/>
                <a:ea typeface="黑体" pitchFamily="49" charset="-122"/>
              </a:rPr>
              <a:t>Committer</a:t>
            </a:r>
            <a:r>
              <a:rPr lang="zh-CN" altLang="en-US" sz="2800" dirty="0" smtClean="0">
                <a:solidFill>
                  <a:schemeClr val="tx1"/>
                </a:solidFill>
                <a:latin typeface="黑体" pitchFamily="49" charset="-122"/>
                <a:ea typeface="黑体" pitchFamily="49" charset="-122"/>
              </a:rPr>
              <a:t>，其中核心参与者的年薪总额超过</a:t>
            </a:r>
            <a:r>
              <a:rPr lang="en-US" altLang="zh-CN" sz="2800" dirty="0" smtClean="0">
                <a:solidFill>
                  <a:schemeClr val="tx1"/>
                </a:solidFill>
                <a:latin typeface="黑体" pitchFamily="49" charset="-122"/>
                <a:ea typeface="黑体" pitchFamily="49" charset="-122"/>
              </a:rPr>
              <a:t>200</a:t>
            </a:r>
            <a:r>
              <a:rPr lang="zh-CN" altLang="en-US" sz="2800" dirty="0" smtClean="0">
                <a:solidFill>
                  <a:schemeClr val="tx1"/>
                </a:solidFill>
                <a:latin typeface="黑体" pitchFamily="49" charset="-122"/>
                <a:ea typeface="黑体" pitchFamily="49" charset="-122"/>
              </a:rPr>
              <a:t>万</a:t>
            </a:r>
            <a:endParaRPr lang="en-US" altLang="zh-CN" sz="2800" dirty="0" smtClean="0">
              <a:solidFill>
                <a:schemeClr val="tx1"/>
              </a:solidFill>
              <a:latin typeface="黑体" pitchFamily="49" charset="-122"/>
              <a:ea typeface="黑体" pitchFamily="49" charset="-122"/>
            </a:endParaRPr>
          </a:p>
          <a:p>
            <a:pPr algn="l"/>
            <a:r>
              <a:rPr lang="en-US" altLang="zh-CN" sz="2800" smtClean="0">
                <a:solidFill>
                  <a:schemeClr val="tx1"/>
                </a:solidFill>
                <a:latin typeface="黑体" pitchFamily="49" charset="-122"/>
                <a:ea typeface="黑体" pitchFamily="49" charset="-122"/>
              </a:rPr>
              <a:t>	2015</a:t>
            </a:r>
            <a:r>
              <a:rPr lang="zh-CN" altLang="en-US" sz="2800" dirty="0" smtClean="0">
                <a:solidFill>
                  <a:schemeClr val="tx1"/>
                </a:solidFill>
                <a:latin typeface="黑体" pitchFamily="49" charset="-122"/>
                <a:ea typeface="黑体" pitchFamily="49" charset="-122"/>
              </a:rPr>
              <a:t>年</a:t>
            </a:r>
            <a:r>
              <a:rPr lang="en-US" altLang="zh-CN" sz="2800" dirty="0" smtClean="0">
                <a:solidFill>
                  <a:schemeClr val="tx1"/>
                </a:solidFill>
                <a:latin typeface="黑体" pitchFamily="49" charset="-122"/>
                <a:ea typeface="黑体" pitchFamily="49" charset="-122"/>
              </a:rPr>
              <a:t>5</a:t>
            </a:r>
            <a:r>
              <a:rPr lang="zh-CN" altLang="en-US" sz="2800" dirty="0" smtClean="0">
                <a:solidFill>
                  <a:schemeClr val="tx1"/>
                </a:solidFill>
                <a:latin typeface="黑体" pitchFamily="49" charset="-122"/>
                <a:ea typeface="黑体" pitchFamily="49" charset="-122"/>
              </a:rPr>
              <a:t>月，由核心参与者们一起编写的第一本官方权威指南</a:t>
            </a:r>
            <a:r>
              <a:rPr lang="en-US" altLang="zh-CN" sz="2800" dirty="0" smtClean="0">
                <a:solidFill>
                  <a:schemeClr val="tx1"/>
                </a:solidFill>
                <a:latin typeface="黑体" pitchFamily="49" charset="-122"/>
                <a:ea typeface="黑体" pitchFamily="49" charset="-122"/>
              </a:rPr>
              <a:t>《</a:t>
            </a:r>
            <a:r>
              <a:rPr lang="en-US" altLang="zh-CN" sz="2800" dirty="0" err="1" smtClean="0">
                <a:solidFill>
                  <a:schemeClr val="tx1"/>
                </a:solidFill>
                <a:latin typeface="黑体" pitchFamily="49" charset="-122"/>
                <a:ea typeface="黑体" pitchFamily="49" charset="-122"/>
              </a:rPr>
              <a:t>Mycat</a:t>
            </a:r>
            <a:r>
              <a:rPr lang="zh-CN" altLang="en-US" sz="2800" dirty="0" smtClean="0">
                <a:solidFill>
                  <a:schemeClr val="tx1"/>
                </a:solidFill>
                <a:latin typeface="黑体" pitchFamily="49" charset="-122"/>
                <a:ea typeface="黑体" pitchFamily="49" charset="-122"/>
              </a:rPr>
              <a:t>权威指南</a:t>
            </a:r>
            <a:r>
              <a:rPr lang="en-US" altLang="zh-CN" sz="2800" dirty="0" smtClean="0">
                <a:solidFill>
                  <a:schemeClr val="tx1"/>
                </a:solidFill>
                <a:latin typeface="黑体" pitchFamily="49" charset="-122"/>
                <a:ea typeface="黑体" pitchFamily="49" charset="-122"/>
              </a:rPr>
              <a:t>》</a:t>
            </a:r>
            <a:r>
              <a:rPr lang="zh-CN" altLang="en-US" sz="2800" dirty="0" smtClean="0">
                <a:solidFill>
                  <a:schemeClr val="tx1"/>
                </a:solidFill>
                <a:latin typeface="黑体" pitchFamily="49" charset="-122"/>
                <a:ea typeface="黑体" pitchFamily="49" charset="-122"/>
              </a:rPr>
              <a:t>电子版发布，累计超过</a:t>
            </a:r>
            <a:r>
              <a:rPr lang="en-US" altLang="zh-CN" sz="2800" dirty="0" smtClean="0">
                <a:solidFill>
                  <a:schemeClr val="tx1"/>
                </a:solidFill>
                <a:latin typeface="黑体" pitchFamily="49" charset="-122"/>
                <a:ea typeface="黑体" pitchFamily="49" charset="-122"/>
              </a:rPr>
              <a:t>500</a:t>
            </a:r>
            <a:r>
              <a:rPr lang="zh-CN" altLang="en-US" sz="2800" dirty="0" smtClean="0">
                <a:solidFill>
                  <a:schemeClr val="tx1"/>
                </a:solidFill>
                <a:latin typeface="黑体" pitchFamily="49" charset="-122"/>
                <a:ea typeface="黑体" pitchFamily="49" charset="-122"/>
              </a:rPr>
              <a:t>本，成为开源项目中的首创。</a:t>
            </a:r>
            <a:endParaRPr lang="en-US" altLang="zh-CN" sz="2800" dirty="0" smtClean="0">
              <a:solidFill>
                <a:schemeClr val="tx1"/>
              </a:solidFill>
              <a:latin typeface="黑体" pitchFamily="49" charset="-122"/>
              <a:ea typeface="黑体" pitchFamily="49" charset="-122"/>
            </a:endParaRPr>
          </a:p>
          <a:p>
            <a:pPr algn="l"/>
            <a:r>
              <a:rPr lang="zh-CN" altLang="en-US" sz="2800" dirty="0" smtClean="0">
                <a:solidFill>
                  <a:schemeClr val="tx1"/>
                </a:solidFill>
                <a:latin typeface="黑体" pitchFamily="49" charset="-122"/>
                <a:ea typeface="黑体" pitchFamily="49" charset="-122"/>
              </a:rPr>
              <a:t>截至</a:t>
            </a:r>
            <a:r>
              <a:rPr lang="en-US" altLang="zh-CN" sz="2800" dirty="0" smtClean="0">
                <a:solidFill>
                  <a:schemeClr val="tx1"/>
                </a:solidFill>
                <a:latin typeface="黑体" pitchFamily="49" charset="-122"/>
                <a:ea typeface="黑体" pitchFamily="49" charset="-122"/>
              </a:rPr>
              <a:t>2015</a:t>
            </a:r>
            <a:r>
              <a:rPr lang="zh-CN" altLang="en-US" sz="2800" dirty="0" smtClean="0">
                <a:solidFill>
                  <a:schemeClr val="tx1"/>
                </a:solidFill>
                <a:latin typeface="黑体" pitchFamily="49" charset="-122"/>
                <a:ea typeface="黑体" pitchFamily="49" charset="-122"/>
              </a:rPr>
              <a:t>年</a:t>
            </a:r>
            <a:r>
              <a:rPr lang="en-US" altLang="zh-CN" sz="2800" dirty="0" smtClean="0">
                <a:solidFill>
                  <a:schemeClr val="tx1"/>
                </a:solidFill>
                <a:latin typeface="黑体" pitchFamily="49" charset="-122"/>
                <a:ea typeface="黑体" pitchFamily="49" charset="-122"/>
              </a:rPr>
              <a:t>7</a:t>
            </a:r>
            <a:r>
              <a:rPr lang="zh-CN" altLang="en-US" sz="2800" dirty="0" smtClean="0">
                <a:solidFill>
                  <a:schemeClr val="tx1"/>
                </a:solidFill>
                <a:latin typeface="黑体" pitchFamily="49" charset="-122"/>
                <a:ea typeface="黑体" pitchFamily="49" charset="-122"/>
              </a:rPr>
              <a:t>月，超过</a:t>
            </a:r>
            <a:r>
              <a:rPr lang="en-US" altLang="zh-CN" sz="2800" dirty="0" smtClean="0">
                <a:solidFill>
                  <a:schemeClr val="tx1"/>
                </a:solidFill>
                <a:latin typeface="黑体" pitchFamily="49" charset="-122"/>
                <a:ea typeface="黑体" pitchFamily="49" charset="-122"/>
              </a:rPr>
              <a:t>100</a:t>
            </a:r>
            <a:r>
              <a:rPr lang="zh-CN" altLang="en-US" sz="2800" dirty="0" smtClean="0">
                <a:solidFill>
                  <a:schemeClr val="tx1"/>
                </a:solidFill>
                <a:latin typeface="黑体" pitchFamily="49" charset="-122"/>
                <a:ea typeface="黑体" pitchFamily="49" charset="-122"/>
              </a:rPr>
              <a:t>个项目采用</a:t>
            </a:r>
            <a:r>
              <a:rPr lang="en-US" altLang="zh-CN" sz="2800" dirty="0" err="1" smtClean="0">
                <a:solidFill>
                  <a:schemeClr val="tx1"/>
                </a:solidFill>
                <a:latin typeface="黑体" pitchFamily="49" charset="-122"/>
                <a:ea typeface="黑体" pitchFamily="49" charset="-122"/>
              </a:rPr>
              <a:t>Mycat</a:t>
            </a:r>
            <a:r>
              <a:rPr lang="zh-CN" altLang="en-US" sz="2800" dirty="0" smtClean="0">
                <a:solidFill>
                  <a:schemeClr val="tx1"/>
                </a:solidFill>
                <a:latin typeface="黑体" pitchFamily="49" charset="-122"/>
                <a:ea typeface="黑体" pitchFamily="49" charset="-122"/>
              </a:rPr>
              <a:t>，涵盖银行、电信、电子商务、物流、移动应用、</a:t>
            </a:r>
            <a:r>
              <a:rPr lang="en-US" altLang="zh-CN" sz="2800" dirty="0" smtClean="0">
                <a:solidFill>
                  <a:schemeClr val="tx1"/>
                </a:solidFill>
                <a:latin typeface="黑体" pitchFamily="49" charset="-122"/>
                <a:ea typeface="黑体" pitchFamily="49" charset="-122"/>
              </a:rPr>
              <a:t>O2O</a:t>
            </a:r>
            <a:r>
              <a:rPr lang="zh-CN" altLang="en-US" sz="2800" dirty="0" smtClean="0">
                <a:solidFill>
                  <a:schemeClr val="tx1"/>
                </a:solidFill>
                <a:latin typeface="黑体" pitchFamily="49" charset="-122"/>
                <a:ea typeface="黑体" pitchFamily="49" charset="-122"/>
              </a:rPr>
              <a:t>的众多领域和公司。</a:t>
            </a:r>
            <a:endParaRPr lang="en-US" sz="2800" dirty="0" smtClean="0">
              <a:solidFill>
                <a:schemeClr val="tx1"/>
              </a:solidFill>
              <a:latin typeface="黑体" pitchFamily="49" charset="-122"/>
              <a:ea typeface="黑体" pitchFamily="49" charset="-122"/>
            </a:endParaRPr>
          </a:p>
          <a:p>
            <a:pPr marL="0" marR="0" indent="0" algn="l" defTabSz="5842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82278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dirty="0" err="1" smtClean="0">
                <a:solidFill>
                  <a:schemeClr val="tx1"/>
                </a:solidFill>
                <a:ea typeface="黑体" pitchFamily="2" charset="-122"/>
                <a:sym typeface="Arial" charset="0"/>
              </a:rPr>
              <a:t>MyCAT</a:t>
            </a:r>
            <a:r>
              <a:rPr lang="zh-CN" altLang="en-US" dirty="0" smtClean="0">
                <a:solidFill>
                  <a:schemeClr val="tx1"/>
                </a:solidFill>
                <a:ea typeface="黑体" pitchFamily="2" charset="-122"/>
                <a:sym typeface="Arial" charset="0"/>
              </a:rPr>
              <a:t>功能特性</a:t>
            </a:r>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285752" y="1662090"/>
            <a:ext cx="12717506" cy="711989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Clr>
                <a:srgbClr val="FF0000"/>
              </a:buClr>
              <a:buFont typeface="Arial" pitchFamily="34" charset="0"/>
              <a:buChar char="•"/>
            </a:pPr>
            <a:r>
              <a:rPr lang="zh-CN" altLang="en-US" sz="2400" dirty="0" smtClean="0">
                <a:latin typeface="黑体" pitchFamily="49" charset="-122"/>
                <a:ea typeface="黑体" pitchFamily="49" charset="-122"/>
              </a:rPr>
              <a:t>支持 </a:t>
            </a:r>
            <a:r>
              <a:rPr lang="en-US" altLang="zh-CN" sz="2400" dirty="0" smtClean="0">
                <a:latin typeface="黑体" pitchFamily="49" charset="-122"/>
                <a:ea typeface="黑体" pitchFamily="49" charset="-122"/>
              </a:rPr>
              <a:t>SQL 92</a:t>
            </a:r>
            <a:r>
              <a:rPr lang="zh-CN" altLang="en-US" sz="2400" dirty="0" smtClean="0">
                <a:latin typeface="黑体" pitchFamily="49" charset="-122"/>
                <a:ea typeface="黑体" pitchFamily="49" charset="-122"/>
              </a:rPr>
              <a:t>标准 </a:t>
            </a:r>
          </a:p>
          <a:p>
            <a:pPr lvl="1" algn="l">
              <a:buClr>
                <a:srgbClr val="FF0000"/>
              </a:buClr>
              <a:buFont typeface="Arial" pitchFamily="34" charset="0"/>
              <a:buChar char="•"/>
            </a:pPr>
            <a:r>
              <a:rPr lang="zh-CN" altLang="en-US" sz="2400" dirty="0" smtClean="0">
                <a:solidFill>
                  <a:srgbClr val="FF0000"/>
                </a:solidFill>
                <a:latin typeface="黑体" pitchFamily="49" charset="-122"/>
                <a:ea typeface="黑体" pitchFamily="49" charset="-122"/>
              </a:rPr>
              <a:t>  支持</a:t>
            </a:r>
            <a:r>
              <a:rPr lang="en-US" altLang="zh-CN" sz="2400" dirty="0" err="1" smtClean="0">
                <a:solidFill>
                  <a:srgbClr val="FF0000"/>
                </a:solidFill>
                <a:latin typeface="黑体" pitchFamily="49" charset="-122"/>
                <a:ea typeface="黑体" pitchFamily="49" charset="-122"/>
              </a:rPr>
              <a:t>Mysql</a:t>
            </a:r>
            <a:r>
              <a:rPr lang="zh-CN" altLang="en-US" sz="2400" dirty="0" smtClean="0">
                <a:solidFill>
                  <a:srgbClr val="FF0000"/>
                </a:solidFill>
                <a:latin typeface="黑体" pitchFamily="49" charset="-122"/>
                <a:ea typeface="黑体" pitchFamily="49" charset="-122"/>
              </a:rPr>
              <a:t>集群</a:t>
            </a:r>
            <a:r>
              <a:rPr lang="zh-CN" altLang="en-US" sz="2400" dirty="0" smtClean="0">
                <a:latin typeface="黑体" pitchFamily="49" charset="-122"/>
                <a:ea typeface="黑体" pitchFamily="49" charset="-122"/>
              </a:rPr>
              <a:t>，可以作为</a:t>
            </a:r>
            <a:r>
              <a:rPr lang="en-US" altLang="zh-CN" sz="2400" dirty="0" smtClean="0">
                <a:latin typeface="黑体" pitchFamily="49" charset="-122"/>
                <a:ea typeface="黑体" pitchFamily="49" charset="-122"/>
              </a:rPr>
              <a:t>Proxy</a:t>
            </a:r>
            <a:r>
              <a:rPr lang="zh-CN" altLang="en-US" sz="2400" dirty="0" smtClean="0">
                <a:latin typeface="黑体" pitchFamily="49" charset="-122"/>
                <a:ea typeface="黑体" pitchFamily="49" charset="-122"/>
              </a:rPr>
              <a:t>使用 </a:t>
            </a:r>
          </a:p>
          <a:p>
            <a:pPr algn="l">
              <a:buClr>
                <a:srgbClr val="FF0000"/>
              </a:buClr>
              <a:buFont typeface="Arial" pitchFamily="34" charset="0"/>
              <a:buChar char="•"/>
            </a:pPr>
            <a:r>
              <a:rPr lang="zh-CN" altLang="en-US" sz="2400" dirty="0" smtClean="0">
                <a:latin typeface="黑体" pitchFamily="49" charset="-122"/>
                <a:ea typeface="黑体" pitchFamily="49" charset="-122"/>
              </a:rPr>
              <a:t>  支持</a:t>
            </a:r>
            <a:r>
              <a:rPr lang="en-US" altLang="zh-CN" sz="2400" dirty="0" smtClean="0">
                <a:latin typeface="黑体" pitchFamily="49" charset="-122"/>
                <a:ea typeface="黑体" pitchFamily="49" charset="-122"/>
              </a:rPr>
              <a:t>JDBC</a:t>
            </a:r>
            <a:r>
              <a:rPr lang="zh-CN" altLang="en-US" sz="2400" dirty="0" smtClean="0">
                <a:latin typeface="黑体" pitchFamily="49" charset="-122"/>
                <a:ea typeface="黑体" pitchFamily="49" charset="-122"/>
              </a:rPr>
              <a:t>连接多数据库 </a:t>
            </a:r>
          </a:p>
          <a:p>
            <a:pPr algn="l">
              <a:buClr>
                <a:srgbClr val="FF0000"/>
              </a:buClr>
              <a:buFont typeface="Arial" pitchFamily="34" charset="0"/>
              <a:buChar char="•"/>
            </a:pPr>
            <a:r>
              <a:rPr lang="zh-CN" altLang="en-US" sz="2400" dirty="0" smtClean="0">
                <a:latin typeface="黑体" pitchFamily="49" charset="-122"/>
                <a:ea typeface="黑体" pitchFamily="49" charset="-122"/>
              </a:rPr>
              <a:t>  支持各种数据库，包括</a:t>
            </a:r>
            <a:r>
              <a:rPr lang="en-US" altLang="zh-CN" sz="2400" dirty="0" err="1" smtClean="0">
                <a:latin typeface="黑体" pitchFamily="49" charset="-122"/>
                <a:ea typeface="黑体" pitchFamily="49" charset="-122"/>
              </a:rPr>
              <a:t>Mysql</a:t>
            </a:r>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a:t>
            </a:r>
            <a:r>
              <a:rPr lang="en-US" altLang="zh-CN" sz="2400" dirty="0" err="1" smtClean="0">
                <a:latin typeface="黑体" pitchFamily="49" charset="-122"/>
                <a:ea typeface="黑体" pitchFamily="49" charset="-122"/>
              </a:rPr>
              <a:t>mongodb</a:t>
            </a:r>
            <a:r>
              <a:rPr lang="zh-CN" altLang="en-US" sz="2400" dirty="0" smtClean="0">
                <a:latin typeface="黑体" pitchFamily="49" charset="-122"/>
                <a:ea typeface="黑体" pitchFamily="49" charset="-122"/>
              </a:rPr>
              <a:t>、</a:t>
            </a:r>
            <a:r>
              <a:rPr lang="en-US" altLang="zh-CN" sz="2400" dirty="0" smtClean="0">
                <a:latin typeface="黑体" pitchFamily="49" charset="-122"/>
                <a:ea typeface="黑体" pitchFamily="49" charset="-122"/>
              </a:rPr>
              <a:t>oracle</a:t>
            </a:r>
            <a:r>
              <a:rPr lang="zh-CN" altLang="en-US" sz="2400" dirty="0" smtClean="0">
                <a:latin typeface="黑体" pitchFamily="49" charset="-122"/>
                <a:ea typeface="黑体" pitchFamily="49" charset="-122"/>
              </a:rPr>
              <a:t>、</a:t>
            </a:r>
            <a:r>
              <a:rPr lang="en-US" altLang="zh-CN" sz="2400" dirty="0" err="1" smtClean="0">
                <a:latin typeface="黑体" pitchFamily="49" charset="-122"/>
                <a:ea typeface="黑体" pitchFamily="49" charset="-122"/>
              </a:rPr>
              <a:t>sqlserver</a:t>
            </a:r>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a:t>
            </a:r>
            <a:r>
              <a:rPr lang="en-US" altLang="zh-CN" sz="2400" dirty="0" smtClean="0">
                <a:latin typeface="黑体" pitchFamily="49" charset="-122"/>
                <a:ea typeface="黑体" pitchFamily="49" charset="-122"/>
              </a:rPr>
              <a:t>hive </a:t>
            </a:r>
            <a:r>
              <a:rPr lang="zh-CN" altLang="en-US" sz="2400" dirty="0" smtClean="0">
                <a:latin typeface="黑体" pitchFamily="49" charset="-122"/>
                <a:ea typeface="黑体" pitchFamily="49" charset="-122"/>
              </a:rPr>
              <a:t>、</a:t>
            </a:r>
            <a:r>
              <a:rPr lang="en-US" altLang="zh-CN" sz="2400" dirty="0" smtClean="0">
                <a:latin typeface="黑体" pitchFamily="49" charset="-122"/>
                <a:ea typeface="黑体" pitchFamily="49" charset="-122"/>
              </a:rPr>
              <a:t>db2 </a:t>
            </a:r>
            <a:r>
              <a:rPr lang="zh-CN" altLang="en-US" sz="2400" dirty="0" smtClean="0">
                <a:latin typeface="黑体" pitchFamily="49" charset="-122"/>
                <a:ea typeface="黑体" pitchFamily="49" charset="-122"/>
              </a:rPr>
              <a:t>、 </a:t>
            </a:r>
            <a:r>
              <a:rPr lang="en-US" altLang="zh-CN" sz="2400" dirty="0" err="1" smtClean="0">
                <a:latin typeface="黑体" pitchFamily="49" charset="-122"/>
                <a:ea typeface="黑体" pitchFamily="49" charset="-122"/>
              </a:rPr>
              <a:t>postgresql</a:t>
            </a:r>
            <a:r>
              <a:rPr lang="zh-CN" altLang="en-US" sz="2400" dirty="0" smtClean="0">
                <a:latin typeface="黑体" pitchFamily="49" charset="-122"/>
                <a:ea typeface="黑体" pitchFamily="49" charset="-122"/>
              </a:rPr>
              <a:t>。 </a:t>
            </a:r>
          </a:p>
          <a:p>
            <a:pPr algn="l">
              <a:buClr>
                <a:srgbClr val="FF0000"/>
              </a:buClr>
              <a:buFont typeface="Arial" pitchFamily="34" charset="0"/>
              <a:buChar char="•"/>
            </a:pPr>
            <a:r>
              <a:rPr lang="zh-CN" altLang="en-US" sz="2400" dirty="0" smtClean="0">
                <a:latin typeface="黑体" pitchFamily="49" charset="-122"/>
                <a:ea typeface="黑体" pitchFamily="49" charset="-122"/>
              </a:rPr>
              <a:t>  支持</a:t>
            </a:r>
            <a:r>
              <a:rPr lang="en-US" altLang="zh-CN" sz="2400" dirty="0" err="1" smtClean="0">
                <a:latin typeface="黑体" pitchFamily="49" charset="-122"/>
                <a:ea typeface="黑体" pitchFamily="49" charset="-122"/>
              </a:rPr>
              <a:t>galera</a:t>
            </a:r>
            <a:r>
              <a:rPr lang="en-US" altLang="zh-CN" sz="2400" dirty="0" smtClean="0">
                <a:latin typeface="黑体" pitchFamily="49" charset="-122"/>
                <a:ea typeface="黑体" pitchFamily="49" charset="-122"/>
              </a:rPr>
              <a:t> for </a:t>
            </a:r>
            <a:r>
              <a:rPr lang="en-US" altLang="zh-CN" sz="2400" dirty="0" err="1" smtClean="0">
                <a:latin typeface="黑体" pitchFamily="49" charset="-122"/>
                <a:ea typeface="黑体" pitchFamily="49" charset="-122"/>
              </a:rPr>
              <a:t>mysql</a:t>
            </a:r>
            <a:r>
              <a:rPr lang="zh-CN" altLang="en-US" sz="2400" dirty="0" smtClean="0">
                <a:latin typeface="黑体" pitchFamily="49" charset="-122"/>
                <a:ea typeface="黑体" pitchFamily="49" charset="-122"/>
              </a:rPr>
              <a:t>集群，</a:t>
            </a:r>
            <a:r>
              <a:rPr lang="en-US" altLang="zh-CN" sz="2400" dirty="0" err="1" smtClean="0">
                <a:latin typeface="黑体" pitchFamily="49" charset="-122"/>
                <a:ea typeface="黑体" pitchFamily="49" charset="-122"/>
              </a:rPr>
              <a:t>percona</a:t>
            </a:r>
            <a:r>
              <a:rPr lang="en-US" altLang="zh-CN" sz="2400" dirty="0" smtClean="0">
                <a:latin typeface="黑体" pitchFamily="49" charset="-122"/>
                <a:ea typeface="黑体" pitchFamily="49" charset="-122"/>
              </a:rPr>
              <a:t>-cluster</a:t>
            </a:r>
            <a:r>
              <a:rPr lang="zh-CN" altLang="en-US" sz="2400" dirty="0" smtClean="0">
                <a:latin typeface="黑体" pitchFamily="49" charset="-122"/>
                <a:ea typeface="黑体" pitchFamily="49" charset="-122"/>
              </a:rPr>
              <a:t>或者</a:t>
            </a:r>
            <a:r>
              <a:rPr lang="en-US" altLang="zh-CN" sz="2400" dirty="0" err="1" smtClean="0">
                <a:latin typeface="黑体" pitchFamily="49" charset="-122"/>
                <a:ea typeface="黑体" pitchFamily="49" charset="-122"/>
              </a:rPr>
              <a:t>mariadb</a:t>
            </a:r>
            <a:r>
              <a:rPr lang="en-US" altLang="zh-CN" sz="2400" dirty="0" smtClean="0">
                <a:latin typeface="黑体" pitchFamily="49" charset="-122"/>
                <a:ea typeface="黑体" pitchFamily="49" charset="-122"/>
              </a:rPr>
              <a:t> cluster</a:t>
            </a:r>
            <a:r>
              <a:rPr lang="zh-CN" altLang="en-US" sz="2400" dirty="0" smtClean="0">
                <a:latin typeface="黑体" pitchFamily="49" charset="-122"/>
                <a:ea typeface="黑体" pitchFamily="49" charset="-122"/>
              </a:rPr>
              <a:t>，提供高可用性数据分片集群 </a:t>
            </a:r>
          </a:p>
          <a:p>
            <a:pPr algn="l">
              <a:buClr>
                <a:srgbClr val="FF0000"/>
              </a:buClr>
              <a:buFont typeface="Arial" pitchFamily="34" charset="0"/>
              <a:buChar char="•"/>
            </a:pPr>
            <a:r>
              <a:rPr lang="zh-CN" altLang="en-US" sz="2400" dirty="0" smtClean="0">
                <a:solidFill>
                  <a:srgbClr val="FF0000"/>
                </a:solidFill>
                <a:latin typeface="黑体" pitchFamily="49" charset="-122"/>
                <a:ea typeface="黑体" pitchFamily="49" charset="-122"/>
              </a:rPr>
              <a:t>  自动故障切换，高可用性 </a:t>
            </a:r>
          </a:p>
          <a:p>
            <a:pPr algn="l">
              <a:buClr>
                <a:srgbClr val="FF0000"/>
              </a:buClr>
              <a:buFont typeface="Arial" pitchFamily="34" charset="0"/>
              <a:buChar char="•"/>
            </a:pPr>
            <a:r>
              <a:rPr lang="zh-CN" altLang="en-US" sz="2400" dirty="0" smtClean="0">
                <a:solidFill>
                  <a:srgbClr val="FF0000"/>
                </a:solidFill>
                <a:latin typeface="黑体" pitchFamily="49" charset="-122"/>
                <a:ea typeface="黑体" pitchFamily="49" charset="-122"/>
              </a:rPr>
              <a:t>  支持读写分离，支持</a:t>
            </a:r>
            <a:r>
              <a:rPr lang="en-US" altLang="zh-CN" sz="2400" dirty="0" err="1" smtClean="0">
                <a:solidFill>
                  <a:srgbClr val="FF0000"/>
                </a:solidFill>
                <a:latin typeface="黑体" pitchFamily="49" charset="-122"/>
                <a:ea typeface="黑体" pitchFamily="49" charset="-122"/>
              </a:rPr>
              <a:t>Mysql</a:t>
            </a:r>
            <a:r>
              <a:rPr lang="zh-CN" altLang="en-US" sz="2400" dirty="0" smtClean="0">
                <a:solidFill>
                  <a:srgbClr val="FF0000"/>
                </a:solidFill>
                <a:latin typeface="黑体" pitchFamily="49" charset="-122"/>
                <a:ea typeface="黑体" pitchFamily="49" charset="-122"/>
              </a:rPr>
              <a:t>双主多从，以及一主多从的模式 </a:t>
            </a:r>
          </a:p>
          <a:p>
            <a:pPr algn="l">
              <a:buClr>
                <a:srgbClr val="FF0000"/>
              </a:buClr>
              <a:buFont typeface="Arial" pitchFamily="34" charset="0"/>
              <a:buChar char="•"/>
            </a:pPr>
            <a:r>
              <a:rPr lang="zh-CN" altLang="en-US" sz="2400" dirty="0" smtClean="0">
                <a:latin typeface="黑体" pitchFamily="49" charset="-122"/>
                <a:ea typeface="黑体" pitchFamily="49" charset="-122"/>
              </a:rPr>
              <a:t>  支持全局表，数据自动分片到多个节点，用于高效表关联查询 </a:t>
            </a:r>
          </a:p>
          <a:p>
            <a:pPr algn="l">
              <a:buClr>
                <a:srgbClr val="FF0000"/>
              </a:buClr>
              <a:buFont typeface="Arial" pitchFamily="34" charset="0"/>
              <a:buChar char="•"/>
            </a:pPr>
            <a:r>
              <a:rPr lang="zh-CN" altLang="en-US" sz="2400" dirty="0" smtClean="0">
                <a:latin typeface="黑体" pitchFamily="49" charset="-122"/>
                <a:ea typeface="黑体" pitchFamily="49" charset="-122"/>
              </a:rPr>
              <a:t>  支持独有的基于</a:t>
            </a:r>
            <a:r>
              <a:rPr lang="en-US" altLang="zh-CN" sz="2400" dirty="0" smtClean="0">
                <a:latin typeface="黑体" pitchFamily="49" charset="-122"/>
                <a:ea typeface="黑体" pitchFamily="49" charset="-122"/>
              </a:rPr>
              <a:t>E-R </a:t>
            </a:r>
            <a:r>
              <a:rPr lang="zh-CN" altLang="en-US" sz="2400" dirty="0" smtClean="0">
                <a:latin typeface="黑体" pitchFamily="49" charset="-122"/>
                <a:ea typeface="黑体" pitchFamily="49" charset="-122"/>
              </a:rPr>
              <a:t>关系的分片策略，实现了高效的表关联查询 </a:t>
            </a:r>
          </a:p>
          <a:p>
            <a:pPr algn="l">
              <a:buClr>
                <a:srgbClr val="FF0000"/>
              </a:buClr>
              <a:buFont typeface="Arial" pitchFamily="34" charset="0"/>
              <a:buChar char="•"/>
            </a:pPr>
            <a:r>
              <a:rPr lang="zh-CN" altLang="en-US" sz="2400" dirty="0" smtClean="0">
                <a:latin typeface="黑体" pitchFamily="49" charset="-122"/>
                <a:ea typeface="黑体" pitchFamily="49" charset="-122"/>
              </a:rPr>
              <a:t>  支持一致性</a:t>
            </a:r>
            <a:r>
              <a:rPr lang="en-US" altLang="zh-CN" sz="2400" dirty="0" smtClean="0">
                <a:latin typeface="黑体" pitchFamily="49" charset="-122"/>
                <a:ea typeface="黑体" pitchFamily="49" charset="-122"/>
              </a:rPr>
              <a:t>Hash</a:t>
            </a:r>
            <a:r>
              <a:rPr lang="zh-CN" altLang="en-US" sz="2400" dirty="0" smtClean="0">
                <a:latin typeface="黑体" pitchFamily="49" charset="-122"/>
                <a:ea typeface="黑体" pitchFamily="49" charset="-122"/>
              </a:rPr>
              <a:t>分片，有效解决分片扩容难题 </a:t>
            </a:r>
          </a:p>
          <a:p>
            <a:pPr algn="l">
              <a:buClr>
                <a:srgbClr val="FF0000"/>
              </a:buClr>
              <a:buFont typeface="Arial" pitchFamily="34" charset="0"/>
              <a:buChar char="•"/>
            </a:pPr>
            <a:r>
              <a:rPr lang="zh-CN" altLang="en-US" sz="2400" dirty="0" smtClean="0">
                <a:latin typeface="黑体" pitchFamily="49" charset="-122"/>
                <a:ea typeface="黑体" pitchFamily="49" charset="-122"/>
              </a:rPr>
              <a:t>  多平台支持，部署和实施简单 </a:t>
            </a:r>
          </a:p>
          <a:p>
            <a:pPr algn="l">
              <a:buClr>
                <a:srgbClr val="FF0000"/>
              </a:buClr>
              <a:buFont typeface="Arial" pitchFamily="34" charset="0"/>
              <a:buChar char="•"/>
            </a:pPr>
            <a:r>
              <a:rPr lang="zh-CN" altLang="en-US" sz="2400" dirty="0" smtClean="0">
                <a:latin typeface="黑体" pitchFamily="49" charset="-122"/>
                <a:ea typeface="黑体" pitchFamily="49" charset="-122"/>
              </a:rPr>
              <a:t>  支持</a:t>
            </a:r>
            <a:r>
              <a:rPr lang="en-US" altLang="zh-CN" sz="2400" dirty="0" err="1" smtClean="0">
                <a:latin typeface="黑体" pitchFamily="49" charset="-122"/>
                <a:ea typeface="黑体" pitchFamily="49" charset="-122"/>
              </a:rPr>
              <a:t>Catelet</a:t>
            </a:r>
            <a:r>
              <a:rPr lang="zh-CN" altLang="en-US" sz="2400" dirty="0" smtClean="0">
                <a:latin typeface="黑体" pitchFamily="49" charset="-122"/>
                <a:ea typeface="黑体" pitchFamily="49" charset="-122"/>
              </a:rPr>
              <a:t>开发，类似数据库存储过程，用于跨分片复杂</a:t>
            </a:r>
            <a:r>
              <a:rPr lang="en-US" altLang="zh-CN" sz="2400" dirty="0" smtClean="0">
                <a:latin typeface="黑体" pitchFamily="49" charset="-122"/>
                <a:ea typeface="黑体" pitchFamily="49" charset="-122"/>
              </a:rPr>
              <a:t>SQL</a:t>
            </a:r>
            <a:r>
              <a:rPr lang="zh-CN" altLang="en-US" sz="2400" dirty="0" smtClean="0">
                <a:latin typeface="黑体" pitchFamily="49" charset="-122"/>
                <a:ea typeface="黑体" pitchFamily="49" charset="-122"/>
              </a:rPr>
              <a:t>的人工智能编码实现</a:t>
            </a:r>
            <a:endParaRPr lang="en-US" altLang="zh-CN" sz="2400" dirty="0" smtClean="0">
              <a:latin typeface="黑体" pitchFamily="49" charset="-122"/>
              <a:ea typeface="黑体" pitchFamily="49" charset="-122"/>
            </a:endParaRPr>
          </a:p>
          <a:p>
            <a:pPr algn="l">
              <a:buClr>
                <a:srgbClr val="FF0000"/>
              </a:buClr>
              <a:buFont typeface="Arial" pitchFamily="34" charset="0"/>
              <a:buChar char="•"/>
            </a:pPr>
            <a:r>
              <a:rPr lang="zh-CN" altLang="en-US" sz="2400" dirty="0" smtClean="0">
                <a:latin typeface="黑体" pitchFamily="49" charset="-122"/>
                <a:ea typeface="黑体" pitchFamily="49" charset="-122"/>
              </a:rPr>
              <a:t>  支持</a:t>
            </a:r>
            <a:r>
              <a:rPr lang="en-US" altLang="zh-CN" sz="2400" dirty="0" smtClean="0">
                <a:latin typeface="黑体" pitchFamily="49" charset="-122"/>
                <a:ea typeface="黑体" pitchFamily="49" charset="-122"/>
              </a:rPr>
              <a:t>NIO</a:t>
            </a:r>
            <a:r>
              <a:rPr lang="zh-CN" altLang="en-US" sz="2400" dirty="0" smtClean="0">
                <a:latin typeface="黑体" pitchFamily="49" charset="-122"/>
                <a:ea typeface="黑体" pitchFamily="49" charset="-122"/>
              </a:rPr>
              <a:t>与</a:t>
            </a:r>
            <a:r>
              <a:rPr lang="en-US" altLang="zh-CN" sz="2400" dirty="0" smtClean="0">
                <a:latin typeface="黑体" pitchFamily="49" charset="-122"/>
                <a:ea typeface="黑体" pitchFamily="49" charset="-122"/>
              </a:rPr>
              <a:t>AIO</a:t>
            </a:r>
            <a:r>
              <a:rPr lang="zh-CN" altLang="en-US" sz="2400" dirty="0" smtClean="0">
                <a:latin typeface="黑体" pitchFamily="49" charset="-122"/>
                <a:ea typeface="黑体" pitchFamily="49" charset="-122"/>
              </a:rPr>
              <a:t>两种网络通信机制，</a:t>
            </a:r>
            <a:r>
              <a:rPr lang="en-US" altLang="zh-CN" sz="2400" dirty="0" smtClean="0">
                <a:latin typeface="黑体" pitchFamily="49" charset="-122"/>
                <a:ea typeface="黑体" pitchFamily="49" charset="-122"/>
              </a:rPr>
              <a:t>Windows</a:t>
            </a:r>
            <a:r>
              <a:rPr lang="zh-CN" altLang="en-US" sz="2400" dirty="0" smtClean="0">
                <a:latin typeface="黑体" pitchFamily="49" charset="-122"/>
                <a:ea typeface="黑体" pitchFamily="49" charset="-122"/>
              </a:rPr>
              <a:t>下建议</a:t>
            </a:r>
            <a:r>
              <a:rPr lang="en-US" altLang="zh-CN" sz="2400" dirty="0" smtClean="0">
                <a:latin typeface="黑体" pitchFamily="49" charset="-122"/>
                <a:ea typeface="黑体" pitchFamily="49" charset="-122"/>
              </a:rPr>
              <a:t>AIO</a:t>
            </a:r>
            <a:r>
              <a:rPr lang="zh-CN" altLang="en-US" sz="2400" dirty="0" smtClean="0">
                <a:latin typeface="黑体" pitchFamily="49" charset="-122"/>
                <a:ea typeface="黑体" pitchFamily="49" charset="-122"/>
              </a:rPr>
              <a:t>，</a:t>
            </a:r>
            <a:r>
              <a:rPr lang="en-US" altLang="zh-CN" sz="2400" dirty="0" smtClean="0">
                <a:latin typeface="黑体" pitchFamily="49" charset="-122"/>
                <a:ea typeface="黑体" pitchFamily="49" charset="-122"/>
              </a:rPr>
              <a:t>Linux</a:t>
            </a:r>
            <a:r>
              <a:rPr lang="zh-CN" altLang="en-US" sz="2400" dirty="0" smtClean="0">
                <a:latin typeface="黑体" pitchFamily="49" charset="-122"/>
                <a:ea typeface="黑体" pitchFamily="49" charset="-122"/>
              </a:rPr>
              <a:t>下目前建议</a:t>
            </a:r>
            <a:r>
              <a:rPr lang="en-US" altLang="zh-CN" sz="2400" dirty="0" smtClean="0">
                <a:latin typeface="黑体" pitchFamily="49" charset="-122"/>
                <a:ea typeface="黑体" pitchFamily="49" charset="-122"/>
              </a:rPr>
              <a:t>NIO </a:t>
            </a:r>
          </a:p>
          <a:p>
            <a:pPr algn="l">
              <a:buClr>
                <a:srgbClr val="FF0000"/>
              </a:buClr>
              <a:buFont typeface="Arial" pitchFamily="34" charset="0"/>
              <a:buChar char="•"/>
            </a:pPr>
            <a:r>
              <a:rPr lang="zh-CN" altLang="en-US" sz="2400" dirty="0" smtClean="0">
                <a:latin typeface="黑体" pitchFamily="49" charset="-122"/>
                <a:ea typeface="黑体" pitchFamily="49" charset="-122"/>
              </a:rPr>
              <a:t> 支持</a:t>
            </a:r>
            <a:r>
              <a:rPr lang="en-US" altLang="zh-CN" sz="2400" dirty="0" err="1" smtClean="0">
                <a:latin typeface="黑体" pitchFamily="49" charset="-122"/>
                <a:ea typeface="黑体" pitchFamily="49" charset="-122"/>
              </a:rPr>
              <a:t>Mysql</a:t>
            </a:r>
            <a:r>
              <a:rPr lang="zh-CN" altLang="en-US" sz="2400" dirty="0" smtClean="0">
                <a:latin typeface="黑体" pitchFamily="49" charset="-122"/>
                <a:ea typeface="黑体" pitchFamily="49" charset="-122"/>
              </a:rPr>
              <a:t>存储过程调用 </a:t>
            </a:r>
          </a:p>
          <a:p>
            <a:pPr algn="l">
              <a:buClr>
                <a:srgbClr val="FF0000"/>
              </a:buClr>
              <a:buFont typeface="Arial" pitchFamily="34" charset="0"/>
              <a:buChar char="•"/>
            </a:pPr>
            <a:r>
              <a:rPr lang="zh-CN" altLang="en-US" sz="2400" dirty="0" smtClean="0">
                <a:latin typeface="黑体" pitchFamily="49" charset="-122"/>
                <a:ea typeface="黑体" pitchFamily="49" charset="-122"/>
              </a:rPr>
              <a:t>  以插件方式支持</a:t>
            </a:r>
            <a:r>
              <a:rPr lang="en-US" altLang="zh-CN" sz="2400" dirty="0" smtClean="0">
                <a:latin typeface="黑体" pitchFamily="49" charset="-122"/>
                <a:ea typeface="黑体" pitchFamily="49" charset="-122"/>
              </a:rPr>
              <a:t>SQL</a:t>
            </a:r>
            <a:r>
              <a:rPr lang="zh-CN" altLang="en-US" sz="2400" dirty="0" smtClean="0">
                <a:latin typeface="黑体" pitchFamily="49" charset="-122"/>
                <a:ea typeface="黑体" pitchFamily="49" charset="-122"/>
              </a:rPr>
              <a:t>拦截和改写 </a:t>
            </a:r>
          </a:p>
          <a:p>
            <a:pPr algn="l">
              <a:buClr>
                <a:srgbClr val="FF0000"/>
              </a:buClr>
              <a:buFont typeface="Arial" pitchFamily="34" charset="0"/>
              <a:buChar char="•"/>
            </a:pPr>
            <a:r>
              <a:rPr lang="zh-CN" altLang="en-US" sz="2400" dirty="0" smtClean="0">
                <a:latin typeface="黑体" pitchFamily="49" charset="-122"/>
                <a:ea typeface="黑体" pitchFamily="49" charset="-122"/>
              </a:rPr>
              <a:t>  支持自增长主键、支持</a:t>
            </a:r>
            <a:r>
              <a:rPr lang="en-US" altLang="zh-CN" sz="2400" dirty="0" smtClean="0">
                <a:latin typeface="黑体" pitchFamily="49" charset="-122"/>
                <a:ea typeface="黑体" pitchFamily="49" charset="-122"/>
              </a:rPr>
              <a:t>Oracle</a:t>
            </a:r>
            <a:r>
              <a:rPr lang="zh-CN" altLang="en-US" sz="2400" dirty="0" smtClean="0">
                <a:latin typeface="黑体" pitchFamily="49" charset="-122"/>
                <a:ea typeface="黑体" pitchFamily="49" charset="-122"/>
              </a:rPr>
              <a:t>的</a:t>
            </a:r>
            <a:r>
              <a:rPr lang="en-US" altLang="zh-CN" sz="2400" dirty="0" smtClean="0">
                <a:latin typeface="黑体" pitchFamily="49" charset="-122"/>
                <a:ea typeface="黑体" pitchFamily="49" charset="-122"/>
              </a:rPr>
              <a:t>Sequence</a:t>
            </a:r>
            <a:r>
              <a:rPr lang="zh-CN" altLang="en-US" sz="2400" dirty="0" smtClean="0">
                <a:latin typeface="黑体" pitchFamily="49" charset="-122"/>
                <a:ea typeface="黑体" pitchFamily="49" charset="-122"/>
              </a:rPr>
              <a:t>机制 </a:t>
            </a:r>
            <a:endParaRPr lang="en-US" altLang="zh-CN" sz="2400" dirty="0" smtClean="0">
              <a:latin typeface="黑体" pitchFamily="49" charset="-122"/>
              <a:ea typeface="黑体" pitchFamily="49" charset="-122"/>
            </a:endParaRPr>
          </a:p>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82278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pPr>
            <a:r>
              <a:rPr lang="en-US" altLang="zh-CN" dirty="0" err="1" smtClean="0">
                <a:solidFill>
                  <a:schemeClr val="tx1"/>
                </a:solidFill>
                <a:ea typeface="黑体" pitchFamily="2" charset="-122"/>
                <a:sym typeface="Arial" charset="0"/>
              </a:rPr>
              <a:t>MyCAT</a:t>
            </a:r>
            <a:r>
              <a:rPr lang="zh-CN" altLang="en-US" dirty="0" smtClean="0">
                <a:solidFill>
                  <a:schemeClr val="tx1"/>
                </a:solidFill>
                <a:ea typeface="黑体" pitchFamily="2" charset="-122"/>
                <a:sym typeface="Arial" charset="0"/>
              </a:rPr>
              <a:t>设计理念</a:t>
            </a:r>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287294" y="1804966"/>
            <a:ext cx="12215898" cy="570412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800" dirty="0" smtClean="0">
                <a:latin typeface="黑体" pitchFamily="49" charset="-122"/>
                <a:ea typeface="黑体" pitchFamily="49" charset="-122"/>
              </a:rPr>
              <a:t>	</a:t>
            </a:r>
            <a:r>
              <a:rPr lang="en-US" altLang="zh-CN" sz="2800" dirty="0" err="1" smtClean="0">
                <a:latin typeface="黑体" pitchFamily="49" charset="-122"/>
                <a:ea typeface="黑体" pitchFamily="49" charset="-122"/>
              </a:rPr>
              <a:t>Mycat</a:t>
            </a:r>
            <a:r>
              <a:rPr lang="zh-CN" altLang="en-US" sz="2800" dirty="0" smtClean="0">
                <a:latin typeface="黑体" pitchFamily="49" charset="-122"/>
                <a:ea typeface="黑体" pitchFamily="49" charset="-122"/>
              </a:rPr>
              <a:t>的原理中最重要的一个动词是</a:t>
            </a:r>
            <a:r>
              <a:rPr lang="zh-CN" altLang="en-US" sz="2800" dirty="0" smtClean="0">
                <a:solidFill>
                  <a:srgbClr val="FF0000"/>
                </a:solidFill>
                <a:latin typeface="黑体" pitchFamily="49" charset="-122"/>
                <a:ea typeface="黑体" pitchFamily="49" charset="-122"/>
              </a:rPr>
              <a:t>“拦截”</a:t>
            </a:r>
            <a:r>
              <a:rPr lang="zh-CN" altLang="en-US" sz="2800" dirty="0" smtClean="0">
                <a:latin typeface="黑体" pitchFamily="49" charset="-122"/>
                <a:ea typeface="黑体" pitchFamily="49" charset="-122"/>
              </a:rPr>
              <a:t>，它拦截了用户发送过来的</a:t>
            </a:r>
            <a:r>
              <a:rPr lang="en-US" altLang="zh-CN" sz="2800" dirty="0" smtClean="0">
                <a:latin typeface="黑体" pitchFamily="49" charset="-122"/>
                <a:ea typeface="黑体" pitchFamily="49" charset="-122"/>
              </a:rPr>
              <a:t>SQL</a:t>
            </a:r>
            <a:r>
              <a:rPr lang="zh-CN" altLang="en-US" sz="2800" dirty="0" smtClean="0">
                <a:latin typeface="黑体" pitchFamily="49" charset="-122"/>
                <a:ea typeface="黑体" pitchFamily="49" charset="-122"/>
              </a:rPr>
              <a:t>语句，首先对</a:t>
            </a:r>
            <a:r>
              <a:rPr lang="en-US" altLang="zh-CN" sz="2800" dirty="0" smtClean="0">
                <a:latin typeface="黑体" pitchFamily="49" charset="-122"/>
                <a:ea typeface="黑体" pitchFamily="49" charset="-122"/>
              </a:rPr>
              <a:t>SQL</a:t>
            </a:r>
            <a:r>
              <a:rPr lang="zh-CN" altLang="en-US" sz="2800" dirty="0" smtClean="0">
                <a:latin typeface="黑体" pitchFamily="49" charset="-122"/>
                <a:ea typeface="黑体" pitchFamily="49" charset="-122"/>
              </a:rPr>
              <a:t>语句做了一些特定的分析：如分片分析、路由分析、读写分离分析、缓存分析等，然后将此</a:t>
            </a:r>
            <a:r>
              <a:rPr lang="en-US" altLang="zh-CN" sz="2800" dirty="0" smtClean="0">
                <a:solidFill>
                  <a:srgbClr val="FF0000"/>
                </a:solidFill>
                <a:latin typeface="黑体" pitchFamily="49" charset="-122"/>
                <a:ea typeface="黑体" pitchFamily="49" charset="-122"/>
              </a:rPr>
              <a:t>SQL</a:t>
            </a:r>
            <a:r>
              <a:rPr lang="zh-CN" altLang="en-US" sz="2800" dirty="0" smtClean="0">
                <a:solidFill>
                  <a:srgbClr val="FF0000"/>
                </a:solidFill>
                <a:latin typeface="黑体" pitchFamily="49" charset="-122"/>
                <a:ea typeface="黑体" pitchFamily="49" charset="-122"/>
              </a:rPr>
              <a:t>发往后端的真实数据库</a:t>
            </a:r>
            <a:r>
              <a:rPr lang="zh-CN" altLang="en-US" sz="2800" dirty="0" smtClean="0">
                <a:latin typeface="黑体" pitchFamily="49" charset="-122"/>
                <a:ea typeface="黑体" pitchFamily="49" charset="-122"/>
              </a:rPr>
              <a:t>，并将返回的结果做适当的处理，最终再返回给用户。 </a:t>
            </a:r>
            <a:endParaRPr lang="en-US" altLang="zh-CN" sz="2800" dirty="0" smtClean="0">
              <a:latin typeface="黑体" pitchFamily="49" charset="-122"/>
              <a:ea typeface="黑体" pitchFamily="49" charset="-122"/>
            </a:endParaRPr>
          </a:p>
          <a:p>
            <a:endParaRPr lang="zh-CN" altLang="en-US" dirty="0" smtClean="0"/>
          </a:p>
          <a:p>
            <a:endParaRPr lang="en-US" altLang="zh-CN" dirty="0" smtClean="0"/>
          </a:p>
          <a:p>
            <a:endParaRPr lang="zh-CN" altLang="en-US" dirty="0" smtClean="0"/>
          </a:p>
          <a:p>
            <a:endParaRPr lang="en-US" altLang="zh-CN" dirty="0" smtClean="0"/>
          </a:p>
          <a:p>
            <a:endParaRPr lang="en-US" altLang="zh-CN" dirty="0" smtClean="0"/>
          </a:p>
          <a:p>
            <a:endParaRPr lang="zh-CN" altLang="en-US" dirty="0" smtClean="0"/>
          </a:p>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pic>
        <p:nvPicPr>
          <p:cNvPr id="1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4814" y="4019544"/>
            <a:ext cx="6373350" cy="4429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82278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pPr>
            <a:r>
              <a:rPr lang="en-US" altLang="zh-CN" dirty="0" err="1" smtClean="0">
                <a:solidFill>
                  <a:schemeClr val="tx1"/>
                </a:solidFill>
                <a:ea typeface="黑体" pitchFamily="2" charset="-122"/>
                <a:sym typeface="Arial" charset="0"/>
              </a:rPr>
              <a:t>MyCAT</a:t>
            </a:r>
            <a:r>
              <a:rPr lang="zh-CN" altLang="en-US" dirty="0" smtClean="0">
                <a:solidFill>
                  <a:schemeClr val="tx1"/>
                </a:solidFill>
                <a:ea typeface="黑体" pitchFamily="2" charset="-122"/>
                <a:sym typeface="Arial" charset="0"/>
              </a:rPr>
              <a:t>适用场合</a:t>
            </a:r>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287294" y="1804966"/>
            <a:ext cx="12431754" cy="311880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800" dirty="0" err="1" smtClean="0"/>
              <a:t>Mycat</a:t>
            </a:r>
            <a:r>
              <a:rPr lang="zh-CN" altLang="en-US" sz="2800" dirty="0" smtClean="0"/>
              <a:t>几个典型的应用场景： </a:t>
            </a:r>
            <a:endParaRPr lang="en-US" altLang="zh-CN" sz="2800" dirty="0" smtClean="0"/>
          </a:p>
          <a:p>
            <a:pPr marL="457200" lvl="1" indent="-457200" algn="l">
              <a:buFont typeface="Arial" pitchFamily="34" charset="0"/>
              <a:buChar char="•"/>
            </a:pPr>
            <a:r>
              <a:rPr lang="zh-CN" altLang="en-US" sz="2800" dirty="0" smtClean="0"/>
              <a:t>单纯的读写分离，此时配置最为简单</a:t>
            </a:r>
            <a:r>
              <a:rPr lang="zh-CN" altLang="en-US" sz="2800" dirty="0" smtClean="0">
                <a:solidFill>
                  <a:srgbClr val="FF0000"/>
                </a:solidFill>
              </a:rPr>
              <a:t>，支持读写分离，主从切换 </a:t>
            </a:r>
            <a:endParaRPr lang="en-US" altLang="zh-CN" sz="2800" dirty="0" smtClean="0">
              <a:solidFill>
                <a:srgbClr val="FF0000"/>
              </a:solidFill>
            </a:endParaRPr>
          </a:p>
          <a:p>
            <a:pPr marL="457200" lvl="1" indent="-457200" algn="l">
              <a:buFont typeface="Arial" pitchFamily="34" charset="0"/>
              <a:buChar char="•"/>
            </a:pPr>
            <a:r>
              <a:rPr lang="zh-CN" altLang="en-US" sz="2800" dirty="0" smtClean="0">
                <a:solidFill>
                  <a:srgbClr val="FF0000"/>
                </a:solidFill>
              </a:rPr>
              <a:t>分表分库</a:t>
            </a:r>
            <a:r>
              <a:rPr lang="zh-CN" altLang="en-US" sz="2800" dirty="0" smtClean="0"/>
              <a:t>，对于超过</a:t>
            </a:r>
            <a:r>
              <a:rPr lang="en-US" altLang="zh-CN" sz="2800" dirty="0" smtClean="0"/>
              <a:t>1000</a:t>
            </a:r>
            <a:r>
              <a:rPr lang="zh-CN" altLang="en-US" sz="2800" dirty="0" smtClean="0"/>
              <a:t>万的表进行分片，最大支持</a:t>
            </a:r>
            <a:r>
              <a:rPr lang="en-US" altLang="zh-CN" sz="2800" dirty="0" smtClean="0"/>
              <a:t>1000</a:t>
            </a:r>
            <a:r>
              <a:rPr lang="zh-CN" altLang="en-US" sz="2800" dirty="0" smtClean="0"/>
              <a:t>亿的单表分片 </a:t>
            </a:r>
            <a:endParaRPr lang="en-US" altLang="zh-CN" sz="2800" dirty="0" smtClean="0"/>
          </a:p>
          <a:p>
            <a:pPr marL="457200" lvl="1" indent="-457200" algn="l">
              <a:buFont typeface="Arial" pitchFamily="34" charset="0"/>
              <a:buChar char="•"/>
            </a:pPr>
            <a:r>
              <a:rPr lang="zh-CN" altLang="en-US" sz="2800" dirty="0" smtClean="0"/>
              <a:t>多租户应用，每个应用一个库，但应用程序只连接</a:t>
            </a:r>
            <a:r>
              <a:rPr lang="en-US" altLang="zh-CN" sz="2800" dirty="0" err="1" smtClean="0"/>
              <a:t>Mycat</a:t>
            </a:r>
            <a:r>
              <a:rPr lang="zh-CN" altLang="en-US" sz="2800" dirty="0" smtClean="0"/>
              <a:t>，从而不改造程序本身，实现多租户化 </a:t>
            </a:r>
            <a:endParaRPr lang="en-US" altLang="zh-CN" sz="2800" dirty="0" smtClean="0"/>
          </a:p>
          <a:p>
            <a:pPr marL="457200" lvl="1" indent="-457200" algn="l">
              <a:buFont typeface="Arial" pitchFamily="34" charset="0"/>
              <a:buChar char="•"/>
            </a:pPr>
            <a:r>
              <a:rPr lang="zh-CN" altLang="en-US" sz="2800" dirty="0" smtClean="0"/>
              <a:t>报表系统，借助于</a:t>
            </a:r>
            <a:r>
              <a:rPr lang="en-US" altLang="zh-CN" sz="2800" dirty="0" err="1" smtClean="0"/>
              <a:t>Mycat</a:t>
            </a:r>
            <a:r>
              <a:rPr lang="zh-CN" altLang="en-US" sz="2800" dirty="0" smtClean="0"/>
              <a:t>的分表能力，处理大规模报表的统计 </a:t>
            </a:r>
            <a:endParaRPr lang="en-US" altLang="zh-CN" sz="2800" dirty="0" smtClean="0"/>
          </a:p>
          <a:p>
            <a:pPr marL="0" marR="0" indent="0" algn="ctr" defTabSz="5842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dirty="0">
              <a:ln>
                <a:noFill/>
              </a:ln>
              <a:solidFill>
                <a:srgbClr val="000000"/>
              </a:solidFill>
              <a:effectLst/>
              <a:uFillTx/>
              <a:latin typeface="+mj-lt"/>
              <a:ea typeface="+mj-ea"/>
              <a:cs typeface="+mj-cs"/>
              <a:sym typeface="Helvetic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82278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pPr>
            <a:r>
              <a:rPr lang="en-US" altLang="zh-CN" dirty="0" err="1" smtClean="0">
                <a:solidFill>
                  <a:schemeClr val="tx1"/>
                </a:solidFill>
                <a:ea typeface="黑体" pitchFamily="2" charset="-122"/>
                <a:sym typeface="Arial" charset="0"/>
              </a:rPr>
              <a:t>MyCAT</a:t>
            </a:r>
            <a:r>
              <a:rPr lang="zh-CN" altLang="en-US" dirty="0" smtClean="0">
                <a:solidFill>
                  <a:schemeClr val="tx1"/>
                </a:solidFill>
                <a:ea typeface="黑体" pitchFamily="2" charset="-122"/>
                <a:sym typeface="Arial" charset="0"/>
              </a:rPr>
              <a:t>安装环境准备</a:t>
            </a:r>
            <a:endParaRPr lang="zh-CN" altLang="en-US" dirty="0">
              <a:solidFill>
                <a:schemeClr val="tx1"/>
              </a:solidFill>
              <a:ea typeface="黑体" pitchFamily="2" charset="-122"/>
            </a:endParaRPr>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358732" y="1691738"/>
            <a:ext cx="12430212" cy="65659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panose="020B0604020202020204" pitchFamily="34" charset="0"/>
              <a:buChar char="•"/>
            </a:pPr>
            <a:r>
              <a:rPr lang="zh-CN" altLang="en-US" sz="2400" dirty="0" smtClean="0">
                <a:latin typeface="+mn-ea"/>
              </a:rPr>
              <a:t>预先安装</a:t>
            </a:r>
            <a:r>
              <a:rPr lang="en-US" altLang="zh-CN" sz="2400" dirty="0" smtClean="0">
                <a:latin typeface="+mn-ea"/>
              </a:rPr>
              <a:t>Java</a:t>
            </a:r>
            <a:r>
              <a:rPr lang="zh-CN" altLang="en-US" sz="2400" dirty="0" smtClean="0">
                <a:latin typeface="+mn-ea"/>
              </a:rPr>
              <a:t>运行环境</a:t>
            </a:r>
            <a:endParaRPr lang="en-US" altLang="zh-CN" sz="2400" dirty="0" smtClean="0">
              <a:latin typeface="+mn-ea"/>
            </a:endParaRPr>
          </a:p>
          <a:p>
            <a:pPr marL="342900" indent="-342900" algn="l">
              <a:buFont typeface="Arial" panose="020B0604020202020204" pitchFamily="34" charset="0"/>
              <a:buChar char="•"/>
            </a:pPr>
            <a:endParaRPr lang="en-US" altLang="zh-CN" sz="2400" dirty="0" smtClean="0">
              <a:latin typeface="+mn-ea"/>
            </a:endParaRPr>
          </a:p>
          <a:p>
            <a:pPr algn="l"/>
            <a:r>
              <a:rPr lang="en-US" altLang="zh-CN" sz="2400" dirty="0" smtClean="0">
                <a:latin typeface="+mn-ea"/>
              </a:rPr>
              <a:t>	yum install -y java</a:t>
            </a:r>
          </a:p>
          <a:p>
            <a:pPr algn="l"/>
            <a:endParaRPr lang="en-US" altLang="zh-CN" sz="2400" dirty="0" smtClean="0">
              <a:latin typeface="+mn-ea"/>
            </a:endParaRPr>
          </a:p>
          <a:p>
            <a:pPr marL="342900" indent="-342900" algn="l">
              <a:buFont typeface="Arial" panose="020B0604020202020204" pitchFamily="34" charset="0"/>
              <a:buChar char="•"/>
            </a:pPr>
            <a:r>
              <a:rPr lang="zh-CN" altLang="en-US" sz="2400" dirty="0" smtClean="0">
                <a:latin typeface="+mn-ea"/>
              </a:rPr>
              <a:t>确保本机的</a:t>
            </a:r>
            <a:r>
              <a:rPr lang="en-US" altLang="zh-CN" sz="2400" dirty="0" smtClean="0">
                <a:latin typeface="+mn-ea"/>
              </a:rPr>
              <a:t>hostname</a:t>
            </a:r>
            <a:r>
              <a:rPr lang="zh-CN" altLang="en-US" sz="2400" dirty="0" smtClean="0">
                <a:latin typeface="+mn-ea"/>
              </a:rPr>
              <a:t>在</a:t>
            </a:r>
            <a:r>
              <a:rPr lang="en-US" altLang="zh-CN" sz="2400" dirty="0" smtClean="0">
                <a:latin typeface="+mn-ea"/>
              </a:rPr>
              <a:t>/etc/hosts</a:t>
            </a:r>
            <a:r>
              <a:rPr lang="zh-CN" altLang="en-US" sz="2400" dirty="0" smtClean="0">
                <a:latin typeface="+mn-ea"/>
              </a:rPr>
              <a:t>里存在，为了防止后续启动</a:t>
            </a:r>
            <a:r>
              <a:rPr lang="en-US" altLang="zh-CN" sz="2400" dirty="0" err="1" smtClean="0">
                <a:latin typeface="+mn-ea"/>
              </a:rPr>
              <a:t>mycat</a:t>
            </a:r>
            <a:r>
              <a:rPr lang="zh-CN" altLang="en-US" sz="2400" dirty="0" smtClean="0">
                <a:latin typeface="+mn-ea"/>
              </a:rPr>
              <a:t>的时候会报错</a:t>
            </a:r>
            <a:endParaRPr lang="en-US" altLang="zh-CN" sz="2400" dirty="0" smtClean="0">
              <a:latin typeface="+mn-ea"/>
            </a:endParaRPr>
          </a:p>
          <a:p>
            <a:pPr marL="342900" indent="-342900" algn="l">
              <a:buFont typeface="Arial" panose="020B0604020202020204" pitchFamily="34" charset="0"/>
              <a:buChar char="•"/>
            </a:pPr>
            <a:endParaRPr lang="en-US" altLang="zh-CN" sz="2400" dirty="0" smtClean="0">
              <a:latin typeface="+mn-ea"/>
            </a:endParaRPr>
          </a:p>
          <a:p>
            <a:pPr lvl="1" algn="l"/>
            <a:r>
              <a:rPr lang="en-US" altLang="zh-CN" sz="2400" dirty="0" smtClean="0">
                <a:latin typeface="+mn-ea"/>
              </a:rPr>
              <a:t>	[root@vmware1 logs]# </a:t>
            </a:r>
            <a:r>
              <a:rPr lang="en-US" altLang="zh-CN" sz="2400" dirty="0" err="1" smtClean="0">
                <a:latin typeface="+mn-ea"/>
              </a:rPr>
              <a:t>env</a:t>
            </a:r>
            <a:endParaRPr lang="en-US" altLang="zh-CN" sz="2400" dirty="0" smtClean="0">
              <a:latin typeface="+mn-ea"/>
            </a:endParaRPr>
          </a:p>
          <a:p>
            <a:pPr lvl="1" algn="l"/>
            <a:r>
              <a:rPr lang="en-US" altLang="zh-CN" sz="2400" dirty="0" smtClean="0">
                <a:latin typeface="+mn-ea"/>
              </a:rPr>
              <a:t>	XDG_SESSION_ID=5</a:t>
            </a:r>
          </a:p>
          <a:p>
            <a:pPr lvl="1" algn="l"/>
            <a:r>
              <a:rPr lang="en-US" altLang="zh-CN" sz="2400" dirty="0" smtClean="0">
                <a:latin typeface="+mn-ea"/>
              </a:rPr>
              <a:t>	HOSTNAME=</a:t>
            </a:r>
            <a:r>
              <a:rPr lang="en-US" altLang="zh-CN" sz="2400" dirty="0" err="1" smtClean="0">
                <a:latin typeface="+mn-ea"/>
              </a:rPr>
              <a:t>mycat</a:t>
            </a:r>
            <a:endParaRPr lang="en-US" altLang="zh-CN" sz="2400" dirty="0" smtClean="0">
              <a:latin typeface="+mn-ea"/>
            </a:endParaRPr>
          </a:p>
          <a:p>
            <a:pPr lvl="1" algn="l"/>
            <a:endParaRPr lang="en-US" altLang="zh-CN" sz="2400" dirty="0" smtClean="0">
              <a:latin typeface="+mn-ea"/>
            </a:endParaRPr>
          </a:p>
          <a:p>
            <a:pPr lvl="1" algn="l"/>
            <a:r>
              <a:rPr lang="en-US" altLang="zh-CN" sz="2400" dirty="0" smtClean="0">
                <a:latin typeface="+mn-ea"/>
              </a:rPr>
              <a:t>	[</a:t>
            </a:r>
            <a:r>
              <a:rPr lang="en-US" altLang="zh-CN" sz="2400" dirty="0" err="1" smtClean="0">
                <a:latin typeface="+mn-ea"/>
              </a:rPr>
              <a:t>root@mycat</a:t>
            </a:r>
            <a:r>
              <a:rPr lang="en-US" altLang="zh-CN" sz="2400" dirty="0" smtClean="0">
                <a:latin typeface="+mn-ea"/>
              </a:rPr>
              <a:t> logs]# cat /etc/hosts</a:t>
            </a:r>
          </a:p>
          <a:p>
            <a:pPr lvl="1" algn="l"/>
            <a:r>
              <a:rPr lang="en-US" altLang="zh-CN" sz="2400" dirty="0" smtClean="0">
                <a:latin typeface="+mn-ea"/>
              </a:rPr>
              <a:t>	127.0.0.1   </a:t>
            </a:r>
            <a:r>
              <a:rPr lang="en-US" altLang="zh-CN" sz="2400" dirty="0" err="1" smtClean="0">
                <a:latin typeface="+mn-ea"/>
              </a:rPr>
              <a:t>localhost</a:t>
            </a:r>
            <a:r>
              <a:rPr lang="en-US" altLang="zh-CN" sz="2400" dirty="0" smtClean="0">
                <a:latin typeface="+mn-ea"/>
              </a:rPr>
              <a:t> </a:t>
            </a:r>
            <a:r>
              <a:rPr lang="en-US" altLang="zh-CN" sz="2400" dirty="0" err="1" smtClean="0">
                <a:latin typeface="+mn-ea"/>
              </a:rPr>
              <a:t>localhost.localdomain</a:t>
            </a:r>
            <a:r>
              <a:rPr lang="en-US" altLang="zh-CN" sz="2400" dirty="0" smtClean="0">
                <a:latin typeface="+mn-ea"/>
              </a:rPr>
              <a:t> localhost4 	localhost4.localdomain4 </a:t>
            </a:r>
          </a:p>
          <a:p>
            <a:pPr lvl="1" algn="l"/>
            <a:r>
              <a:rPr lang="en-US" altLang="zh-CN" sz="2400" dirty="0" smtClean="0">
                <a:latin typeface="+mn-ea"/>
              </a:rPr>
              <a:t>	10.0.0.200 </a:t>
            </a:r>
            <a:r>
              <a:rPr lang="en-US" altLang="zh-CN" sz="2400" dirty="0" err="1">
                <a:latin typeface="+mn-ea"/>
              </a:rPr>
              <a:t>mycat</a:t>
            </a:r>
            <a:endParaRPr lang="en-US" altLang="zh-CN" sz="2400" dirty="0">
              <a:latin typeface="+mn-ea"/>
            </a:endParaRPr>
          </a:p>
          <a:p>
            <a:pPr lvl="1" algn="l"/>
            <a:endParaRPr lang="en-US" altLang="zh-CN" sz="2400" dirty="0" smtClean="0">
              <a:latin typeface="+mn-ea"/>
            </a:endParaRPr>
          </a:p>
          <a:p>
            <a:pPr marL="342900" lvl="1" indent="-342900" algn="l"/>
            <a:r>
              <a:rPr lang="zh-CN" altLang="en-US" sz="2400" dirty="0" smtClean="0">
                <a:latin typeface="+mn-ea"/>
              </a:rPr>
              <a:t>注：</a:t>
            </a:r>
            <a:r>
              <a:rPr lang="en-US" altLang="zh-CN" sz="2400" dirty="0" err="1" smtClean="0">
                <a:latin typeface="+mn-ea"/>
              </a:rPr>
              <a:t>Mycat</a:t>
            </a:r>
            <a:r>
              <a:rPr lang="zh-CN" altLang="en-US" sz="2400" dirty="0" smtClean="0">
                <a:latin typeface="+mn-ea"/>
              </a:rPr>
              <a:t>本机预先安装</a:t>
            </a:r>
            <a:r>
              <a:rPr lang="en-US" altLang="zh-CN" sz="2400" dirty="0" err="1" smtClean="0">
                <a:latin typeface="+mn-ea"/>
              </a:rPr>
              <a:t>MySQL</a:t>
            </a:r>
            <a:r>
              <a:rPr lang="zh-CN" altLang="en-US" sz="2400" dirty="0" smtClean="0">
                <a:latin typeface="+mn-ea"/>
              </a:rPr>
              <a:t>环境，需要调用</a:t>
            </a:r>
            <a:r>
              <a:rPr lang="en-US" altLang="zh-CN" sz="2400" dirty="0" err="1" smtClean="0">
                <a:latin typeface="+mn-ea"/>
              </a:rPr>
              <a:t>mysql</a:t>
            </a:r>
            <a:r>
              <a:rPr lang="zh-CN" altLang="en-US" sz="2400" dirty="0" smtClean="0">
                <a:latin typeface="+mn-ea"/>
              </a:rPr>
              <a:t>命令。但不需要启动</a:t>
            </a:r>
            <a:r>
              <a:rPr lang="en-US" altLang="zh-CN" sz="2400" dirty="0" err="1" smtClean="0">
                <a:latin typeface="+mn-ea"/>
              </a:rPr>
              <a:t>MySQL</a:t>
            </a:r>
            <a:r>
              <a:rPr lang="zh-CN" altLang="en-US" sz="2400" dirty="0" smtClean="0">
                <a:latin typeface="+mn-ea"/>
              </a:rPr>
              <a:t>实例。</a:t>
            </a:r>
            <a:endParaRPr lang="en-US" altLang="zh-CN" sz="2400" dirty="0" smtClean="0">
              <a:latin typeface="+mn-ea"/>
            </a:endParaRPr>
          </a:p>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82278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pPr>
            <a:r>
              <a:rPr lang="en-US" altLang="zh-CN" dirty="0" err="1" smtClean="0">
                <a:solidFill>
                  <a:schemeClr val="tx1"/>
                </a:solidFill>
                <a:ea typeface="黑体" pitchFamily="2" charset="-122"/>
                <a:sym typeface="Arial" charset="0"/>
              </a:rPr>
              <a:t>MyCAT</a:t>
            </a:r>
            <a:r>
              <a:rPr lang="zh-CN" altLang="en-US" dirty="0" smtClean="0">
                <a:solidFill>
                  <a:schemeClr val="tx1"/>
                </a:solidFill>
                <a:ea typeface="黑体" pitchFamily="2" charset="-122"/>
                <a:sym typeface="Arial" charset="0"/>
              </a:rPr>
              <a:t>下载、安装</a:t>
            </a:r>
            <a:endParaRPr lang="zh-CN" altLang="en-US" dirty="0">
              <a:solidFill>
                <a:schemeClr val="tx1"/>
              </a:solidFill>
              <a:ea typeface="黑体" pitchFamily="2" charset="-122"/>
            </a:endParaRPr>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358732" y="1939558"/>
            <a:ext cx="12430212" cy="453457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panose="020B0604020202020204" pitchFamily="34" charset="0"/>
              <a:buChar char="•"/>
            </a:pPr>
            <a:r>
              <a:rPr lang="zh-CN" altLang="en-US" sz="2400" dirty="0" smtClean="0">
                <a:latin typeface="+mn-ea"/>
              </a:rPr>
              <a:t>下载</a:t>
            </a:r>
            <a:r>
              <a:rPr lang="en-US" altLang="zh-CN" sz="2400" dirty="0" err="1" smtClean="0">
                <a:latin typeface="+mn-ea"/>
              </a:rPr>
              <a:t>Mycat</a:t>
            </a:r>
            <a:r>
              <a:rPr lang="en-US" altLang="zh-CN" sz="2400" dirty="0" smtClean="0">
                <a:latin typeface="+mn-ea"/>
              </a:rPr>
              <a:t>-server-</a:t>
            </a:r>
            <a:r>
              <a:rPr lang="en-US" altLang="zh-CN" sz="2400" dirty="0" err="1" smtClean="0">
                <a:latin typeface="+mn-ea"/>
              </a:rPr>
              <a:t>xxxxx.linux.tar.gz</a:t>
            </a:r>
            <a:endParaRPr lang="en-US" altLang="zh-CN" sz="2400" dirty="0" smtClean="0">
              <a:latin typeface="+mn-ea"/>
            </a:endParaRPr>
          </a:p>
          <a:p>
            <a:pPr marL="342900" indent="-342900" algn="l">
              <a:buFont typeface="Arial" panose="020B0604020202020204" pitchFamily="34" charset="0"/>
              <a:buChar char="•"/>
            </a:pPr>
            <a:endParaRPr lang="en-US" altLang="zh-CN" sz="2400" dirty="0" smtClean="0">
              <a:latin typeface="+mn-ea"/>
            </a:endParaRPr>
          </a:p>
          <a:p>
            <a:pPr algn="l"/>
            <a:r>
              <a:rPr lang="en-US" altLang="zh-CN" sz="2400" dirty="0" smtClean="0">
                <a:latin typeface="+mn-ea"/>
              </a:rPr>
              <a:t>	http://dl.mycat.io/1.6-RELEASE/</a:t>
            </a:r>
          </a:p>
          <a:p>
            <a:pPr algn="l"/>
            <a:endParaRPr lang="en-US" altLang="zh-CN" sz="2400" dirty="0" smtClean="0">
              <a:latin typeface="+mn-ea"/>
            </a:endParaRPr>
          </a:p>
          <a:p>
            <a:pPr marL="342900" indent="-342900" algn="l">
              <a:buFont typeface="Arial" panose="020B0604020202020204" pitchFamily="34" charset="0"/>
              <a:buChar char="•"/>
            </a:pPr>
            <a:r>
              <a:rPr lang="zh-CN" altLang="en-US" sz="2400" dirty="0" smtClean="0">
                <a:latin typeface="+mn-ea"/>
              </a:rPr>
              <a:t>解压文件</a:t>
            </a:r>
            <a:endParaRPr lang="en-US" altLang="zh-CN" sz="2400" dirty="0" smtClean="0">
              <a:latin typeface="+mn-ea"/>
            </a:endParaRPr>
          </a:p>
          <a:p>
            <a:pPr marL="342900" indent="-342900" algn="l">
              <a:buFont typeface="Arial" panose="020B0604020202020204" pitchFamily="34" charset="0"/>
              <a:buChar char="•"/>
            </a:pPr>
            <a:endParaRPr lang="en-US" altLang="zh-CN" sz="2400" dirty="0" smtClean="0">
              <a:latin typeface="+mn-ea"/>
            </a:endParaRPr>
          </a:p>
          <a:p>
            <a:pPr algn="l"/>
            <a:r>
              <a:rPr lang="en-US" altLang="zh-CN" sz="2400" dirty="0" smtClean="0">
                <a:latin typeface="+mn-ea"/>
              </a:rPr>
              <a:t>	tar –</a:t>
            </a:r>
            <a:r>
              <a:rPr lang="en-US" altLang="zh-CN" sz="2400" dirty="0" err="1" smtClean="0">
                <a:latin typeface="+mn-ea"/>
              </a:rPr>
              <a:t>zxvf</a:t>
            </a:r>
            <a:r>
              <a:rPr lang="en-US" altLang="zh-CN" sz="2400" dirty="0" smtClean="0">
                <a:latin typeface="+mn-ea"/>
              </a:rPr>
              <a:t> Mycat-server-1.6-RELEASE-20161028204710-linux.tar.gz</a:t>
            </a:r>
          </a:p>
          <a:p>
            <a:pPr algn="l"/>
            <a:endParaRPr lang="en-US" altLang="zh-CN" sz="2400" dirty="0" smtClean="0">
              <a:latin typeface="+mn-ea"/>
            </a:endParaRPr>
          </a:p>
          <a:p>
            <a:pPr lvl="1" algn="l">
              <a:buFont typeface="Arial" pitchFamily="34" charset="0"/>
              <a:buChar char="•"/>
            </a:pPr>
            <a:r>
              <a:rPr lang="zh-CN" altLang="en-US" sz="2400" dirty="0" smtClean="0">
                <a:latin typeface="+mn-ea"/>
              </a:rPr>
              <a:t>   软件目录结构</a:t>
            </a:r>
            <a:endParaRPr lang="en-US" altLang="zh-CN" sz="2400" dirty="0" smtClean="0">
              <a:latin typeface="+mn-ea"/>
            </a:endParaRPr>
          </a:p>
          <a:p>
            <a:pPr lvl="1" algn="l">
              <a:buFont typeface="Arial" pitchFamily="34" charset="0"/>
              <a:buChar char="•"/>
            </a:pPr>
            <a:endParaRPr lang="en-US" altLang="zh-CN" sz="2400" dirty="0" smtClean="0">
              <a:latin typeface="+mn-ea"/>
            </a:endParaRPr>
          </a:p>
          <a:p>
            <a:pPr lvl="1" algn="l"/>
            <a:r>
              <a:rPr lang="en-US" altLang="zh-CN" sz="2400" dirty="0" smtClean="0">
                <a:latin typeface="+mn-ea"/>
              </a:rPr>
              <a:t>	[</a:t>
            </a:r>
            <a:r>
              <a:rPr lang="en-US" altLang="zh-CN" sz="2400" dirty="0" err="1" smtClean="0">
                <a:latin typeface="+mn-ea"/>
              </a:rPr>
              <a:t>root@temp</a:t>
            </a:r>
            <a:r>
              <a:rPr lang="en-US" altLang="zh-CN" sz="2400" dirty="0" smtClean="0">
                <a:latin typeface="+mn-ea"/>
              </a:rPr>
              <a:t> </a:t>
            </a:r>
            <a:r>
              <a:rPr lang="en-US" altLang="zh-CN" sz="2400" dirty="0" err="1" smtClean="0">
                <a:latin typeface="+mn-ea"/>
              </a:rPr>
              <a:t>mycat</a:t>
            </a:r>
            <a:r>
              <a:rPr lang="en-US" altLang="zh-CN" sz="2400" dirty="0" smtClean="0">
                <a:latin typeface="+mn-ea"/>
              </a:rPr>
              <a:t>]# </a:t>
            </a:r>
            <a:r>
              <a:rPr lang="en-US" altLang="zh-CN" sz="2400" dirty="0" err="1" smtClean="0">
                <a:latin typeface="+mn-ea"/>
              </a:rPr>
              <a:t>ls</a:t>
            </a:r>
            <a:endParaRPr lang="en-US" altLang="zh-CN" sz="2400" dirty="0" smtClean="0">
              <a:latin typeface="+mn-ea"/>
            </a:endParaRPr>
          </a:p>
          <a:p>
            <a:pPr lvl="1" algn="l"/>
            <a:r>
              <a:rPr lang="en-US" altLang="zh-CN" sz="2400" dirty="0" smtClean="0">
                <a:latin typeface="+mn-ea"/>
              </a:rPr>
              <a:t>	bin  </a:t>
            </a:r>
            <a:r>
              <a:rPr lang="en-US" altLang="zh-CN" sz="2400" dirty="0" err="1" smtClean="0">
                <a:latin typeface="+mn-ea"/>
              </a:rPr>
              <a:t>catlet</a:t>
            </a:r>
            <a:r>
              <a:rPr lang="en-US" altLang="zh-CN" sz="2400" dirty="0" smtClean="0">
                <a:latin typeface="+mn-ea"/>
              </a:rPr>
              <a:t>  conf  lib  logs  version.txt</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80010" y="13081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82278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pPr>
            <a:r>
              <a:rPr lang="en-US" altLang="zh-CN" dirty="0" err="1" smtClean="0">
                <a:solidFill>
                  <a:schemeClr val="tx1"/>
                </a:solidFill>
                <a:ea typeface="黑体" pitchFamily="2" charset="-122"/>
              </a:rPr>
              <a:t>MyCAT</a:t>
            </a:r>
            <a:r>
              <a:rPr lang="zh-CN" altLang="en-US" dirty="0" smtClean="0">
                <a:solidFill>
                  <a:schemeClr val="tx1"/>
                </a:solidFill>
                <a:ea typeface="黑体" pitchFamily="2" charset="-122"/>
              </a:rPr>
              <a:t>启动</a:t>
            </a:r>
            <a:endParaRPr lang="zh-CN" altLang="en-US" dirty="0">
              <a:solidFill>
                <a:schemeClr val="tx1"/>
              </a:solidFill>
              <a:ea typeface="黑体" pitchFamily="2" charset="-122"/>
            </a:endParaRPr>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9" name="TextBox 18"/>
          <p:cNvSpPr txBox="1"/>
          <p:nvPr/>
        </p:nvSpPr>
        <p:spPr>
          <a:xfrm>
            <a:off x="287294" y="1876404"/>
            <a:ext cx="11715832" cy="361124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r>
              <a:rPr lang="en-US" altLang="zh-CN" sz="3200" dirty="0" err="1" smtClean="0">
                <a:latin typeface="黑体" pitchFamily="49" charset="-122"/>
                <a:ea typeface="黑体" pitchFamily="49" charset="-122"/>
              </a:rPr>
              <a:t>MyCAT</a:t>
            </a:r>
            <a:r>
              <a:rPr lang="zh-CN" altLang="en-US" sz="3200" dirty="0" smtClean="0">
                <a:latin typeface="黑体" pitchFamily="49" charset="-122"/>
                <a:ea typeface="黑体" pitchFamily="49" charset="-122"/>
              </a:rPr>
              <a:t>在</a:t>
            </a:r>
            <a:r>
              <a:rPr lang="en-US" altLang="zh-CN" sz="3200" dirty="0" smtClean="0">
                <a:latin typeface="黑体" pitchFamily="49" charset="-122"/>
                <a:ea typeface="黑体" pitchFamily="49" charset="-122"/>
              </a:rPr>
              <a:t>Linux</a:t>
            </a:r>
            <a:r>
              <a:rPr lang="zh-CN" altLang="en-US" sz="3200" dirty="0" smtClean="0">
                <a:latin typeface="黑体" pitchFamily="49" charset="-122"/>
                <a:ea typeface="黑体" pitchFamily="49" charset="-122"/>
              </a:rPr>
              <a:t>中部署启动</a:t>
            </a:r>
            <a:endParaRPr lang="en-US" altLang="zh-CN" sz="3200" dirty="0" smtClean="0">
              <a:latin typeface="黑体" pitchFamily="49" charset="-122"/>
              <a:ea typeface="黑体" pitchFamily="49" charset="-122"/>
            </a:endParaRPr>
          </a:p>
          <a:p>
            <a:pPr algn="l"/>
            <a:r>
              <a:rPr lang="zh-CN" altLang="en-US" sz="3200" dirty="0" smtClean="0">
                <a:latin typeface="黑体" pitchFamily="49" charset="-122"/>
                <a:ea typeface="黑体" pitchFamily="49" charset="-122"/>
              </a:rPr>
              <a:t>到</a:t>
            </a:r>
            <a:r>
              <a:rPr lang="en-US" altLang="zh-CN" sz="3200" dirty="0" err="1" smtClean="0">
                <a:latin typeface="黑体" pitchFamily="49" charset="-122"/>
                <a:ea typeface="黑体" pitchFamily="49" charset="-122"/>
              </a:rPr>
              <a:t>Mycat</a:t>
            </a:r>
            <a:r>
              <a:rPr lang="zh-CN" altLang="en-US" sz="3200" dirty="0" smtClean="0">
                <a:latin typeface="黑体" pitchFamily="49" charset="-122"/>
                <a:ea typeface="黑体" pitchFamily="49" charset="-122"/>
              </a:rPr>
              <a:t>解压的目录的</a:t>
            </a:r>
            <a:r>
              <a:rPr lang="en-US" altLang="zh-CN" sz="3200" dirty="0" smtClean="0">
                <a:latin typeface="黑体" pitchFamily="49" charset="-122"/>
                <a:ea typeface="黑体" pitchFamily="49" charset="-122"/>
              </a:rPr>
              <a:t>bin</a:t>
            </a:r>
            <a:r>
              <a:rPr lang="zh-CN" altLang="en-US" sz="3200" dirty="0" smtClean="0">
                <a:latin typeface="黑体" pitchFamily="49" charset="-122"/>
                <a:ea typeface="黑体" pitchFamily="49" charset="-122"/>
              </a:rPr>
              <a:t>下执行：</a:t>
            </a:r>
            <a:endParaRPr lang="en-US" altLang="zh-CN" sz="3200" dirty="0" smtClean="0">
              <a:latin typeface="黑体" pitchFamily="49" charset="-122"/>
              <a:ea typeface="黑体" pitchFamily="49" charset="-122"/>
            </a:endParaRPr>
          </a:p>
          <a:p>
            <a:pPr algn="l"/>
            <a:r>
              <a:rPr lang="zh-CN" altLang="en-US" sz="3200" dirty="0" smtClean="0">
                <a:latin typeface="黑体" pitchFamily="49" charset="-122"/>
                <a:ea typeface="黑体" pitchFamily="49" charset="-122"/>
              </a:rPr>
              <a:t> </a:t>
            </a:r>
          </a:p>
          <a:p>
            <a:pPr algn="l"/>
            <a:r>
              <a:rPr lang="en-US" altLang="zh-CN" sz="3200" dirty="0" smtClean="0">
                <a:latin typeface="黑体" pitchFamily="49" charset="-122"/>
                <a:ea typeface="黑体" pitchFamily="49" charset="-122"/>
              </a:rPr>
              <a:t>./</a:t>
            </a:r>
            <a:r>
              <a:rPr lang="en-US" altLang="zh-CN" sz="3200" dirty="0" err="1" smtClean="0">
                <a:latin typeface="黑体" pitchFamily="49" charset="-122"/>
                <a:ea typeface="黑体" pitchFamily="49" charset="-122"/>
              </a:rPr>
              <a:t>mycat</a:t>
            </a:r>
            <a:r>
              <a:rPr lang="en-US" altLang="zh-CN" sz="3200" dirty="0" smtClean="0">
                <a:latin typeface="黑体" pitchFamily="49" charset="-122"/>
                <a:ea typeface="黑体" pitchFamily="49" charset="-122"/>
              </a:rPr>
              <a:t> start </a:t>
            </a:r>
          </a:p>
          <a:p>
            <a:pPr algn="l"/>
            <a:endParaRPr lang="en-US" altLang="zh-CN" sz="3200" dirty="0" smtClean="0">
              <a:latin typeface="黑体" pitchFamily="49" charset="-122"/>
              <a:ea typeface="黑体" pitchFamily="49" charset="-122"/>
            </a:endParaRPr>
          </a:p>
          <a:p>
            <a:pPr algn="l"/>
            <a:r>
              <a:rPr lang="zh-CN" altLang="en-US" sz="3200" dirty="0" smtClean="0">
                <a:latin typeface="黑体" pitchFamily="49" charset="-122"/>
                <a:ea typeface="黑体" pitchFamily="49" charset="-122"/>
              </a:rPr>
              <a:t>即可启动</a:t>
            </a:r>
            <a:r>
              <a:rPr lang="en-US" altLang="zh-CN" sz="3200" dirty="0" err="1" smtClean="0">
                <a:latin typeface="黑体" pitchFamily="49" charset="-122"/>
                <a:ea typeface="黑体" pitchFamily="49" charset="-122"/>
              </a:rPr>
              <a:t>mycat</a:t>
            </a:r>
            <a:r>
              <a:rPr lang="zh-CN" altLang="en-US" sz="3200" dirty="0" smtClean="0">
                <a:latin typeface="黑体" pitchFamily="49" charset="-122"/>
                <a:ea typeface="黑体" pitchFamily="49" charset="-122"/>
              </a:rPr>
              <a:t>服务 </a:t>
            </a:r>
            <a:endParaRPr lang="en-US" altLang="zh-CN" sz="3200" dirty="0" smtClean="0">
              <a:latin typeface="黑体" pitchFamily="49" charset="-122"/>
              <a:ea typeface="黑体" pitchFamily="49" charset="-122"/>
            </a:endParaRPr>
          </a:p>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82278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pPr>
            <a:r>
              <a:rPr lang="zh-CN" altLang="en-US" dirty="0" smtClean="0">
                <a:solidFill>
                  <a:schemeClr val="tx1"/>
                </a:solidFill>
                <a:ea typeface="黑体" pitchFamily="2" charset="-122"/>
              </a:rPr>
              <a:t>第三章</a:t>
            </a:r>
            <a:endParaRPr lang="zh-CN" altLang="en-US" dirty="0">
              <a:solidFill>
                <a:schemeClr val="tx1"/>
              </a:solidFill>
              <a:ea typeface="黑体" pitchFamily="2" charset="-122"/>
            </a:endParaRPr>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1716054" y="3876668"/>
            <a:ext cx="8858312" cy="180151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defTabSz="228600" eaLnBrk="0" fontAlgn="b">
              <a:lnSpc>
                <a:spcPct val="110000"/>
              </a:lnSpc>
              <a:spcBef>
                <a:spcPct val="20000"/>
              </a:spcBef>
              <a:spcAft>
                <a:spcPct val="0"/>
              </a:spcAft>
              <a:buClr>
                <a:srgbClr val="FF0000"/>
              </a:buClr>
            </a:pPr>
            <a:r>
              <a:rPr lang="en-US" altLang="zh-CN" sz="4800" dirty="0" err="1" smtClean="0">
                <a:solidFill>
                  <a:schemeClr val="tx1"/>
                </a:solidFill>
                <a:latin typeface="黑体" pitchFamily="49" charset="-122"/>
                <a:ea typeface="黑体" pitchFamily="49" charset="-122"/>
                <a:sym typeface="Arial" charset="0"/>
              </a:rPr>
              <a:t>MyCAT</a:t>
            </a:r>
            <a:r>
              <a:rPr lang="zh-CN" altLang="en-US" sz="4800" dirty="0" smtClean="0">
                <a:solidFill>
                  <a:schemeClr val="tx1"/>
                </a:solidFill>
                <a:latin typeface="黑体" pitchFamily="49" charset="-122"/>
                <a:ea typeface="黑体" pitchFamily="49" charset="-122"/>
                <a:sym typeface="Arial" charset="0"/>
              </a:rPr>
              <a:t>配置文件</a:t>
            </a:r>
            <a:endParaRPr lang="en-US" altLang="zh-CN" sz="4800" dirty="0" smtClean="0">
              <a:solidFill>
                <a:schemeClr val="tx1"/>
              </a:solidFill>
              <a:latin typeface="黑体" pitchFamily="49" charset="-122"/>
              <a:ea typeface="黑体" pitchFamily="49" charset="-122"/>
              <a:sym typeface="Arial" charset="0"/>
            </a:endParaRPr>
          </a:p>
          <a:p>
            <a:pPr marL="0" marR="0" indent="0" algn="ctr" defTabSz="584200" rtl="0" fontAlgn="auto" latinLnBrk="0" hangingPunct="0">
              <a:lnSpc>
                <a:spcPct val="100000"/>
              </a:lnSpc>
              <a:spcBef>
                <a:spcPts val="0"/>
              </a:spcBef>
              <a:spcAft>
                <a:spcPts val="0"/>
              </a:spcAft>
              <a:buClrTx/>
              <a:buSzTx/>
              <a:buFontTx/>
              <a:buNone/>
            </a:pPr>
            <a:endParaRPr kumimoji="0" lang="zh-CN" altLang="en-US" sz="48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6" name="TextBox 15"/>
          <p:cNvSpPr txBox="1"/>
          <p:nvPr/>
        </p:nvSpPr>
        <p:spPr>
          <a:xfrm>
            <a:off x="430170" y="1947842"/>
            <a:ext cx="1042994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644484" y="447644"/>
            <a:ext cx="378621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zh-CN" altLang="en-US" dirty="0" smtClean="0"/>
              <a:t>第一章</a:t>
            </a: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9" name="TextBox 18"/>
          <p:cNvSpPr txBox="1"/>
          <p:nvPr/>
        </p:nvSpPr>
        <p:spPr>
          <a:xfrm>
            <a:off x="287294" y="1947842"/>
            <a:ext cx="11930146" cy="121058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 typeface="Wingdings" pitchFamily="2" charset="2"/>
              <a:buChar char="ü"/>
            </a:pPr>
            <a:endParaRPr kumimoji="0" lang="en-US" altLang="zh-CN" sz="3600" b="0" i="0" u="none" strike="noStrike" cap="none" spc="0" normalizeH="0" baseline="0" dirty="0" smtClean="0">
              <a:ln>
                <a:noFill/>
              </a:ln>
              <a:solidFill>
                <a:srgbClr val="000000"/>
              </a:solidFill>
              <a:effectLst/>
              <a:uFillTx/>
              <a:latin typeface="+mj-lt"/>
              <a:ea typeface="+mj-ea"/>
              <a:cs typeface="+mj-cs"/>
              <a:sym typeface="Helvetica"/>
            </a:endParaRPr>
          </a:p>
          <a:p>
            <a:pPr algn="l"/>
            <a:endParaRPr kumimoji="0" lang="en-US" altLang="zh-CN" sz="3600" b="0" i="0" u="none" strike="noStrike" cap="none" spc="0" normalizeH="0" baseline="0" dirty="0" smtClean="0">
              <a:ln>
                <a:noFill/>
              </a:ln>
              <a:solidFill>
                <a:srgbClr val="000000"/>
              </a:solidFill>
              <a:effectLst/>
              <a:uFillTx/>
              <a:latin typeface="+mj-lt"/>
              <a:ea typeface="+mj-ea"/>
              <a:cs typeface="+mj-cs"/>
              <a:sym typeface="Helvetica"/>
            </a:endParaRPr>
          </a:p>
        </p:txBody>
      </p:sp>
      <p:sp>
        <p:nvSpPr>
          <p:cNvPr id="20" name="TextBox 19"/>
          <p:cNvSpPr txBox="1"/>
          <p:nvPr/>
        </p:nvSpPr>
        <p:spPr>
          <a:xfrm>
            <a:off x="787360" y="4090982"/>
            <a:ext cx="11287204" cy="137678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defTabSz="228600" eaLnBrk="0" fontAlgn="b">
              <a:lnSpc>
                <a:spcPct val="110000"/>
              </a:lnSpc>
              <a:spcBef>
                <a:spcPct val="20000"/>
              </a:spcBef>
              <a:spcAft>
                <a:spcPct val="0"/>
              </a:spcAft>
              <a:buClr>
                <a:srgbClr val="FF0000"/>
              </a:buClr>
            </a:pPr>
            <a:r>
              <a:rPr lang="zh-CN" altLang="en-US" dirty="0" smtClean="0">
                <a:solidFill>
                  <a:schemeClr val="tx1"/>
                </a:solidFill>
                <a:latin typeface="+mn-lt"/>
                <a:ea typeface="黑体" pitchFamily="2" charset="-122"/>
                <a:sym typeface="Arial" charset="0"/>
              </a:rPr>
              <a:t>分布式系统概述 </a:t>
            </a:r>
            <a:endParaRPr lang="en-US" altLang="zh-CN" dirty="0" smtClean="0">
              <a:solidFill>
                <a:schemeClr val="tx1"/>
              </a:solidFill>
              <a:latin typeface="+mn-lt"/>
              <a:ea typeface="黑体" pitchFamily="2" charset="-122"/>
              <a:sym typeface="Arial" charset="0"/>
            </a:endParaRPr>
          </a:p>
          <a:p>
            <a:pPr algn="l"/>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82278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pPr>
            <a:r>
              <a:rPr lang="en-US" altLang="zh-CN" dirty="0" smtClean="0"/>
              <a:t>schema.xml</a:t>
            </a:r>
            <a:r>
              <a:rPr lang="zh-CN" altLang="en-US" dirty="0" smtClean="0"/>
              <a:t>基本示例</a:t>
            </a:r>
            <a:endParaRPr lang="zh-CN" altLang="en-US" dirty="0">
              <a:solidFill>
                <a:schemeClr val="tx1"/>
              </a:solidFill>
              <a:ea typeface="黑体" pitchFamily="2" charset="-122"/>
            </a:endParaRPr>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287294" y="1376338"/>
            <a:ext cx="12430212" cy="74892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400" dirty="0" smtClean="0">
                <a:latin typeface="黑体" pitchFamily="49" charset="-122"/>
                <a:ea typeface="黑体" pitchFamily="49" charset="-122"/>
              </a:rPr>
              <a:t>Schema.xml</a:t>
            </a:r>
            <a:r>
              <a:rPr lang="zh-CN" altLang="en-US" sz="2400" dirty="0" smtClean="0">
                <a:latin typeface="黑体" pitchFamily="49" charset="-122"/>
                <a:ea typeface="黑体" pitchFamily="49" charset="-122"/>
              </a:rPr>
              <a:t>作为</a:t>
            </a:r>
            <a:r>
              <a:rPr lang="en-US" altLang="zh-CN" sz="2400" dirty="0" err="1" smtClean="0">
                <a:latin typeface="黑体" pitchFamily="49" charset="-122"/>
                <a:ea typeface="黑体" pitchFamily="49" charset="-122"/>
              </a:rPr>
              <a:t>MyCat</a:t>
            </a:r>
            <a:r>
              <a:rPr lang="zh-CN" altLang="en-US" sz="2400" dirty="0" smtClean="0">
                <a:latin typeface="黑体" pitchFamily="49" charset="-122"/>
                <a:ea typeface="黑体" pitchFamily="49" charset="-122"/>
              </a:rPr>
              <a:t>中重要的配置文件之一，管理着</a:t>
            </a:r>
            <a:r>
              <a:rPr lang="en-US" altLang="zh-CN" sz="2400" dirty="0" err="1" smtClean="0">
                <a:solidFill>
                  <a:srgbClr val="FF0000"/>
                </a:solidFill>
                <a:latin typeface="黑体" pitchFamily="49" charset="-122"/>
                <a:ea typeface="黑体" pitchFamily="49" charset="-122"/>
              </a:rPr>
              <a:t>MyCat</a:t>
            </a:r>
            <a:r>
              <a:rPr lang="zh-CN" altLang="en-US" sz="2400" dirty="0" smtClean="0">
                <a:solidFill>
                  <a:srgbClr val="FF0000"/>
                </a:solidFill>
                <a:latin typeface="黑体" pitchFamily="49" charset="-122"/>
                <a:ea typeface="黑体" pitchFamily="49" charset="-122"/>
              </a:rPr>
              <a:t>的逻辑库、表、分片规则、</a:t>
            </a:r>
            <a:r>
              <a:rPr lang="en-US" altLang="zh-CN" sz="2400" dirty="0" err="1" smtClean="0">
                <a:solidFill>
                  <a:srgbClr val="FF0000"/>
                </a:solidFill>
                <a:latin typeface="黑体" pitchFamily="49" charset="-122"/>
                <a:ea typeface="黑体" pitchFamily="49" charset="-122"/>
              </a:rPr>
              <a:t>DataNode</a:t>
            </a:r>
            <a:r>
              <a:rPr lang="zh-CN" altLang="en-US" sz="2400" dirty="0" smtClean="0">
                <a:solidFill>
                  <a:srgbClr val="FF0000"/>
                </a:solidFill>
                <a:latin typeface="黑体" pitchFamily="49" charset="-122"/>
                <a:ea typeface="黑体" pitchFamily="49" charset="-122"/>
              </a:rPr>
              <a:t>以及</a:t>
            </a:r>
            <a:r>
              <a:rPr lang="en-US" altLang="zh-CN" sz="2400" dirty="0" err="1" smtClean="0">
                <a:solidFill>
                  <a:srgbClr val="FF0000"/>
                </a:solidFill>
                <a:latin typeface="黑体" pitchFamily="49" charset="-122"/>
                <a:ea typeface="黑体" pitchFamily="49" charset="-122"/>
              </a:rPr>
              <a:t>DataHost</a:t>
            </a:r>
            <a:endParaRPr lang="en-US" altLang="zh-CN" sz="2400" dirty="0" smtClean="0">
              <a:solidFill>
                <a:srgbClr val="FF0000"/>
              </a:solidFill>
              <a:latin typeface="黑体" pitchFamily="49" charset="-122"/>
              <a:ea typeface="黑体" pitchFamily="49" charset="-122"/>
            </a:endParaRPr>
          </a:p>
          <a:p>
            <a:pPr algn="l"/>
            <a:r>
              <a:rPr lang="zh-CN" altLang="en-US" sz="2400" dirty="0" smtClean="0">
                <a:solidFill>
                  <a:srgbClr val="FF0000"/>
                </a:solidFill>
                <a:latin typeface="黑体" pitchFamily="49" charset="-122"/>
                <a:ea typeface="黑体" pitchFamily="49" charset="-122"/>
              </a:rPr>
              <a:t>主要有三个标签，一是</a:t>
            </a:r>
            <a:r>
              <a:rPr lang="en-US" altLang="zh-CN" sz="2400" dirty="0" smtClean="0">
                <a:solidFill>
                  <a:srgbClr val="FF0000"/>
                </a:solidFill>
                <a:latin typeface="黑体" pitchFamily="49" charset="-122"/>
                <a:ea typeface="黑体" pitchFamily="49" charset="-122"/>
              </a:rPr>
              <a:t>schema</a:t>
            </a:r>
            <a:r>
              <a:rPr lang="zh-CN" altLang="en-US" sz="2400" dirty="0" smtClean="0">
                <a:solidFill>
                  <a:srgbClr val="FF0000"/>
                </a:solidFill>
                <a:latin typeface="黑体" pitchFamily="49" charset="-122"/>
                <a:ea typeface="黑体" pitchFamily="49" charset="-122"/>
              </a:rPr>
              <a:t>标签，二是</a:t>
            </a:r>
            <a:r>
              <a:rPr lang="en-US" altLang="zh-CN" sz="2400" dirty="0" err="1" smtClean="0">
                <a:solidFill>
                  <a:srgbClr val="FF0000"/>
                </a:solidFill>
                <a:latin typeface="黑体" pitchFamily="49" charset="-122"/>
                <a:ea typeface="黑体" pitchFamily="49" charset="-122"/>
              </a:rPr>
              <a:t>dataNode</a:t>
            </a:r>
            <a:r>
              <a:rPr lang="zh-CN" altLang="en-US" sz="2400" dirty="0" smtClean="0">
                <a:solidFill>
                  <a:srgbClr val="FF0000"/>
                </a:solidFill>
                <a:latin typeface="黑体" pitchFamily="49" charset="-122"/>
                <a:ea typeface="黑体" pitchFamily="49" charset="-122"/>
              </a:rPr>
              <a:t>标签，三是</a:t>
            </a:r>
            <a:r>
              <a:rPr lang="en-US" altLang="zh-CN" sz="2400" dirty="0" err="1" smtClean="0">
                <a:solidFill>
                  <a:srgbClr val="FF0000"/>
                </a:solidFill>
                <a:latin typeface="黑体" pitchFamily="49" charset="-122"/>
                <a:ea typeface="黑体" pitchFamily="49" charset="-122"/>
              </a:rPr>
              <a:t>dataHost</a:t>
            </a:r>
            <a:r>
              <a:rPr lang="zh-CN" altLang="en-US" sz="2400" dirty="0" smtClean="0">
                <a:solidFill>
                  <a:srgbClr val="FF0000"/>
                </a:solidFill>
                <a:latin typeface="黑体" pitchFamily="49" charset="-122"/>
                <a:ea typeface="黑体" pitchFamily="49" charset="-122"/>
              </a:rPr>
              <a:t>标签</a:t>
            </a:r>
            <a:endParaRPr lang="en-US" altLang="zh-CN" sz="2400" dirty="0" smtClean="0">
              <a:solidFill>
                <a:srgbClr val="FF0000"/>
              </a:solidFill>
              <a:latin typeface="黑体" pitchFamily="49" charset="-122"/>
              <a:ea typeface="黑体" pitchFamily="49" charset="-122"/>
            </a:endParaRPr>
          </a:p>
          <a:p>
            <a:pPr algn="l"/>
            <a:endParaRPr lang="en-US" altLang="zh-CN" sz="2400" dirty="0" smtClean="0">
              <a:latin typeface="黑体" pitchFamily="49" charset="-122"/>
              <a:ea typeface="黑体" pitchFamily="49" charset="-122"/>
            </a:endParaRPr>
          </a:p>
          <a:p>
            <a:pPr algn="l"/>
            <a:r>
              <a:rPr lang="en-US" altLang="zh-CN" sz="2400" dirty="0" smtClean="0">
                <a:latin typeface="黑体" pitchFamily="49" charset="-122"/>
                <a:ea typeface="黑体" pitchFamily="49" charset="-122"/>
              </a:rPr>
              <a:t>vi schema.xml </a:t>
            </a:r>
          </a:p>
          <a:p>
            <a:pPr algn="l"/>
            <a:r>
              <a:rPr lang="en-US" altLang="zh-CN" sz="2400" dirty="0" smtClean="0">
                <a:latin typeface="黑体" pitchFamily="49" charset="-122"/>
                <a:ea typeface="黑体" pitchFamily="49" charset="-122"/>
              </a:rPr>
              <a:t>&lt;?xml version="1.0"?&gt;  </a:t>
            </a:r>
          </a:p>
          <a:p>
            <a:pPr algn="l"/>
            <a:r>
              <a:rPr lang="en-US" altLang="zh-CN" sz="2400" dirty="0" smtClean="0">
                <a:latin typeface="黑体" pitchFamily="49" charset="-122"/>
                <a:ea typeface="黑体" pitchFamily="49" charset="-122"/>
              </a:rPr>
              <a:t>&lt;!DOCTYPE </a:t>
            </a:r>
            <a:r>
              <a:rPr lang="en-US" altLang="zh-CN" sz="2400" dirty="0" err="1" smtClean="0">
                <a:latin typeface="黑体" pitchFamily="49" charset="-122"/>
                <a:ea typeface="黑体" pitchFamily="49" charset="-122"/>
              </a:rPr>
              <a:t>mycat:schema</a:t>
            </a:r>
            <a:r>
              <a:rPr lang="en-US" altLang="zh-CN" sz="2400" dirty="0" smtClean="0">
                <a:latin typeface="黑体" pitchFamily="49" charset="-122"/>
                <a:ea typeface="黑体" pitchFamily="49" charset="-122"/>
              </a:rPr>
              <a:t> SYSTEM "schema.dtd"&gt;  </a:t>
            </a:r>
          </a:p>
          <a:p>
            <a:pPr algn="l"/>
            <a:r>
              <a:rPr lang="en-US" altLang="zh-CN" sz="2400" dirty="0" smtClean="0">
                <a:latin typeface="黑体" pitchFamily="49" charset="-122"/>
                <a:ea typeface="黑体" pitchFamily="49" charset="-122"/>
              </a:rPr>
              <a:t>&lt;</a:t>
            </a:r>
            <a:r>
              <a:rPr lang="en-US" altLang="zh-CN" sz="2400" dirty="0" err="1" smtClean="0">
                <a:latin typeface="黑体" pitchFamily="49" charset="-122"/>
                <a:ea typeface="黑体" pitchFamily="49" charset="-122"/>
              </a:rPr>
              <a:t>mycat:schema</a:t>
            </a:r>
            <a:r>
              <a:rPr lang="en-US" altLang="zh-CN" sz="2400" dirty="0" smtClean="0">
                <a:latin typeface="黑体" pitchFamily="49" charset="-122"/>
                <a:ea typeface="黑体" pitchFamily="49" charset="-122"/>
              </a:rPr>
              <a:t> </a:t>
            </a:r>
            <a:r>
              <a:rPr lang="en-US" altLang="zh-CN" sz="2400" dirty="0" err="1" smtClean="0">
                <a:latin typeface="黑体" pitchFamily="49" charset="-122"/>
                <a:ea typeface="黑体" pitchFamily="49" charset="-122"/>
              </a:rPr>
              <a:t>xmlns:mycat</a:t>
            </a:r>
            <a:r>
              <a:rPr lang="en-US" altLang="zh-CN" sz="2400" dirty="0" smtClean="0">
                <a:latin typeface="黑体" pitchFamily="49" charset="-122"/>
                <a:ea typeface="黑体" pitchFamily="49" charset="-122"/>
              </a:rPr>
              <a:t>="http://io.mycat/"&gt;</a:t>
            </a:r>
          </a:p>
          <a:p>
            <a:pPr algn="l"/>
            <a:r>
              <a:rPr lang="en-US" altLang="zh-CN" sz="2400" dirty="0" smtClean="0">
                <a:solidFill>
                  <a:srgbClr val="FF0000"/>
                </a:solidFill>
                <a:latin typeface="黑体" pitchFamily="49" charset="-122"/>
                <a:ea typeface="黑体" pitchFamily="49" charset="-122"/>
              </a:rPr>
              <a:t>&lt;schema name="TESTDB" </a:t>
            </a:r>
            <a:r>
              <a:rPr lang="en-US" altLang="zh-CN" sz="2400" dirty="0" err="1" smtClean="0">
                <a:solidFill>
                  <a:srgbClr val="FF0000"/>
                </a:solidFill>
                <a:latin typeface="黑体" pitchFamily="49" charset="-122"/>
                <a:ea typeface="黑体" pitchFamily="49" charset="-122"/>
              </a:rPr>
              <a:t>checkSQLschema</a:t>
            </a:r>
            <a:r>
              <a:rPr lang="en-US" altLang="zh-CN" sz="2400" dirty="0" smtClean="0">
                <a:solidFill>
                  <a:srgbClr val="FF0000"/>
                </a:solidFill>
                <a:latin typeface="黑体" pitchFamily="49" charset="-122"/>
                <a:ea typeface="黑体" pitchFamily="49" charset="-122"/>
              </a:rPr>
              <a:t>="false" </a:t>
            </a:r>
            <a:r>
              <a:rPr lang="en-US" altLang="zh-CN" sz="2400" dirty="0" err="1" smtClean="0">
                <a:solidFill>
                  <a:srgbClr val="FF0000"/>
                </a:solidFill>
                <a:latin typeface="黑体" pitchFamily="49" charset="-122"/>
                <a:ea typeface="黑体" pitchFamily="49" charset="-122"/>
              </a:rPr>
              <a:t>sqlMaxLimit</a:t>
            </a:r>
            <a:r>
              <a:rPr lang="en-US" altLang="zh-CN" sz="2400" dirty="0" smtClean="0">
                <a:solidFill>
                  <a:srgbClr val="FF0000"/>
                </a:solidFill>
                <a:latin typeface="黑体" pitchFamily="49" charset="-122"/>
                <a:ea typeface="黑体" pitchFamily="49" charset="-122"/>
              </a:rPr>
              <a:t>="100" </a:t>
            </a:r>
            <a:r>
              <a:rPr lang="en-US" altLang="zh-CN" sz="2400" dirty="0" err="1" smtClean="0">
                <a:solidFill>
                  <a:srgbClr val="FF0000"/>
                </a:solidFill>
                <a:latin typeface="黑体" pitchFamily="49" charset="-122"/>
                <a:ea typeface="黑体" pitchFamily="49" charset="-122"/>
              </a:rPr>
              <a:t>dataNode</a:t>
            </a:r>
            <a:r>
              <a:rPr lang="en-US" altLang="zh-CN" sz="2400" dirty="0" smtClean="0">
                <a:solidFill>
                  <a:srgbClr val="FF0000"/>
                </a:solidFill>
                <a:latin typeface="黑体" pitchFamily="49" charset="-122"/>
                <a:ea typeface="黑体" pitchFamily="49" charset="-122"/>
              </a:rPr>
              <a:t>="dn1"&gt; </a:t>
            </a:r>
          </a:p>
          <a:p>
            <a:pPr algn="l"/>
            <a:r>
              <a:rPr lang="en-US" altLang="zh-CN" sz="2400" dirty="0" smtClean="0">
                <a:solidFill>
                  <a:srgbClr val="FF0000"/>
                </a:solidFill>
                <a:latin typeface="黑体" pitchFamily="49" charset="-122"/>
                <a:ea typeface="黑体" pitchFamily="49" charset="-122"/>
              </a:rPr>
              <a:t>&lt;/schema&gt;  </a:t>
            </a:r>
          </a:p>
          <a:p>
            <a:pPr algn="l"/>
            <a:r>
              <a:rPr lang="en-US" altLang="zh-CN" sz="2400" dirty="0" smtClean="0">
                <a:solidFill>
                  <a:schemeClr val="accent3">
                    <a:lumMod val="75000"/>
                  </a:schemeClr>
                </a:solidFill>
                <a:latin typeface="黑体" pitchFamily="49" charset="-122"/>
                <a:ea typeface="黑体" pitchFamily="49" charset="-122"/>
              </a:rPr>
              <a:t>&lt;</a:t>
            </a:r>
            <a:r>
              <a:rPr lang="en-US" altLang="zh-CN" sz="2400" dirty="0" err="1" smtClean="0">
                <a:solidFill>
                  <a:schemeClr val="accent3">
                    <a:lumMod val="75000"/>
                  </a:schemeClr>
                </a:solidFill>
                <a:latin typeface="黑体" pitchFamily="49" charset="-122"/>
                <a:ea typeface="黑体" pitchFamily="49" charset="-122"/>
              </a:rPr>
              <a:t>dataNode</a:t>
            </a:r>
            <a:r>
              <a:rPr lang="en-US" altLang="zh-CN" sz="2400" dirty="0" smtClean="0">
                <a:solidFill>
                  <a:schemeClr val="accent3">
                    <a:lumMod val="75000"/>
                  </a:schemeClr>
                </a:solidFill>
                <a:latin typeface="黑体" pitchFamily="49" charset="-122"/>
                <a:ea typeface="黑体" pitchFamily="49" charset="-122"/>
              </a:rPr>
              <a:t> name="dn1" </a:t>
            </a:r>
            <a:r>
              <a:rPr lang="en-US" altLang="zh-CN" sz="2400" dirty="0" err="1" smtClean="0">
                <a:solidFill>
                  <a:schemeClr val="accent3">
                    <a:lumMod val="75000"/>
                  </a:schemeClr>
                </a:solidFill>
                <a:latin typeface="黑体" pitchFamily="49" charset="-122"/>
                <a:ea typeface="黑体" pitchFamily="49" charset="-122"/>
              </a:rPr>
              <a:t>dataHost</a:t>
            </a:r>
            <a:r>
              <a:rPr lang="en-US" altLang="zh-CN" sz="2400" dirty="0" smtClean="0">
                <a:solidFill>
                  <a:schemeClr val="accent3">
                    <a:lumMod val="75000"/>
                  </a:schemeClr>
                </a:solidFill>
                <a:latin typeface="黑体" pitchFamily="49" charset="-122"/>
                <a:ea typeface="黑体" pitchFamily="49" charset="-122"/>
              </a:rPr>
              <a:t>="localhost1" database= "test" /&gt;  </a:t>
            </a:r>
          </a:p>
          <a:p>
            <a:pPr algn="l"/>
            <a:r>
              <a:rPr lang="en-US" altLang="zh-CN" sz="2400" dirty="0" smtClean="0">
                <a:solidFill>
                  <a:schemeClr val="accent6">
                    <a:lumMod val="75000"/>
                  </a:schemeClr>
                </a:solidFill>
                <a:latin typeface="黑体" pitchFamily="49" charset="-122"/>
                <a:ea typeface="黑体" pitchFamily="49" charset="-122"/>
              </a:rPr>
              <a:t>&lt;</a:t>
            </a:r>
            <a:r>
              <a:rPr lang="en-US" altLang="zh-CN" sz="2400" dirty="0" err="1" smtClean="0">
                <a:solidFill>
                  <a:schemeClr val="accent6">
                    <a:lumMod val="75000"/>
                  </a:schemeClr>
                </a:solidFill>
                <a:latin typeface="黑体" pitchFamily="49" charset="-122"/>
                <a:ea typeface="黑体" pitchFamily="49" charset="-122"/>
              </a:rPr>
              <a:t>dataHost</a:t>
            </a:r>
            <a:r>
              <a:rPr lang="en-US" altLang="zh-CN" sz="2400" dirty="0" smtClean="0">
                <a:solidFill>
                  <a:schemeClr val="accent6">
                    <a:lumMod val="75000"/>
                  </a:schemeClr>
                </a:solidFill>
                <a:latin typeface="黑体" pitchFamily="49" charset="-122"/>
                <a:ea typeface="黑体" pitchFamily="49" charset="-122"/>
              </a:rPr>
              <a:t> name="localhost1" </a:t>
            </a:r>
            <a:r>
              <a:rPr lang="en-US" altLang="zh-CN" sz="2400" dirty="0" err="1" smtClean="0">
                <a:solidFill>
                  <a:schemeClr val="accent6">
                    <a:lumMod val="75000"/>
                  </a:schemeClr>
                </a:solidFill>
                <a:latin typeface="黑体" pitchFamily="49" charset="-122"/>
                <a:ea typeface="黑体" pitchFamily="49" charset="-122"/>
              </a:rPr>
              <a:t>maxCon</a:t>
            </a:r>
            <a:r>
              <a:rPr lang="en-US" altLang="zh-CN" sz="2400" dirty="0" smtClean="0">
                <a:solidFill>
                  <a:schemeClr val="accent6">
                    <a:lumMod val="75000"/>
                  </a:schemeClr>
                </a:solidFill>
                <a:latin typeface="黑体" pitchFamily="49" charset="-122"/>
                <a:ea typeface="黑体" pitchFamily="49" charset="-122"/>
              </a:rPr>
              <a:t>="1000" </a:t>
            </a:r>
            <a:r>
              <a:rPr lang="en-US" altLang="zh-CN" sz="2400" dirty="0" err="1" smtClean="0">
                <a:solidFill>
                  <a:schemeClr val="accent6">
                    <a:lumMod val="75000"/>
                  </a:schemeClr>
                </a:solidFill>
                <a:latin typeface="黑体" pitchFamily="49" charset="-122"/>
                <a:ea typeface="黑体" pitchFamily="49" charset="-122"/>
              </a:rPr>
              <a:t>minCon</a:t>
            </a:r>
            <a:r>
              <a:rPr lang="en-US" altLang="zh-CN" sz="2400" dirty="0" smtClean="0">
                <a:solidFill>
                  <a:schemeClr val="accent6">
                    <a:lumMod val="75000"/>
                  </a:schemeClr>
                </a:solidFill>
                <a:latin typeface="黑体" pitchFamily="49" charset="-122"/>
                <a:ea typeface="黑体" pitchFamily="49" charset="-122"/>
              </a:rPr>
              <a:t>="10" balance="1"  </a:t>
            </a:r>
            <a:r>
              <a:rPr lang="en-US" altLang="zh-CN" sz="2400" dirty="0" err="1" smtClean="0">
                <a:solidFill>
                  <a:schemeClr val="accent6">
                    <a:lumMod val="75000"/>
                  </a:schemeClr>
                </a:solidFill>
                <a:latin typeface="黑体" pitchFamily="49" charset="-122"/>
                <a:ea typeface="黑体" pitchFamily="49" charset="-122"/>
              </a:rPr>
              <a:t>writeType</a:t>
            </a:r>
            <a:r>
              <a:rPr lang="en-US" altLang="zh-CN" sz="2400" dirty="0" smtClean="0">
                <a:solidFill>
                  <a:schemeClr val="accent6">
                    <a:lumMod val="75000"/>
                  </a:schemeClr>
                </a:solidFill>
                <a:latin typeface="黑体" pitchFamily="49" charset="-122"/>
                <a:ea typeface="黑体" pitchFamily="49" charset="-122"/>
              </a:rPr>
              <a:t>="0" </a:t>
            </a:r>
            <a:r>
              <a:rPr lang="en-US" altLang="zh-CN" sz="2400" dirty="0" err="1" smtClean="0">
                <a:solidFill>
                  <a:schemeClr val="accent6">
                    <a:lumMod val="75000"/>
                  </a:schemeClr>
                </a:solidFill>
                <a:latin typeface="黑体" pitchFamily="49" charset="-122"/>
                <a:ea typeface="黑体" pitchFamily="49" charset="-122"/>
              </a:rPr>
              <a:t>dbType</a:t>
            </a:r>
            <a:r>
              <a:rPr lang="en-US" altLang="zh-CN" sz="2400" dirty="0" smtClean="0">
                <a:solidFill>
                  <a:schemeClr val="accent6">
                    <a:lumMod val="75000"/>
                  </a:schemeClr>
                </a:solidFill>
                <a:latin typeface="黑体" pitchFamily="49" charset="-122"/>
                <a:ea typeface="黑体" pitchFamily="49" charset="-122"/>
              </a:rPr>
              <a:t>="</a:t>
            </a:r>
            <a:r>
              <a:rPr lang="en-US" altLang="zh-CN" sz="2400" dirty="0" err="1" smtClean="0">
                <a:solidFill>
                  <a:schemeClr val="accent6">
                    <a:lumMod val="75000"/>
                  </a:schemeClr>
                </a:solidFill>
                <a:latin typeface="黑体" pitchFamily="49" charset="-122"/>
                <a:ea typeface="黑体" pitchFamily="49" charset="-122"/>
              </a:rPr>
              <a:t>mysql</a:t>
            </a:r>
            <a:r>
              <a:rPr lang="en-US" altLang="zh-CN" sz="2400" dirty="0" smtClean="0">
                <a:solidFill>
                  <a:schemeClr val="accent6">
                    <a:lumMod val="75000"/>
                  </a:schemeClr>
                </a:solidFill>
                <a:latin typeface="黑体" pitchFamily="49" charset="-122"/>
                <a:ea typeface="黑体" pitchFamily="49" charset="-122"/>
              </a:rPr>
              <a:t>"  </a:t>
            </a:r>
            <a:r>
              <a:rPr lang="en-US" altLang="zh-CN" sz="2400" dirty="0" err="1" smtClean="0">
                <a:solidFill>
                  <a:schemeClr val="accent6">
                    <a:lumMod val="75000"/>
                  </a:schemeClr>
                </a:solidFill>
                <a:latin typeface="黑体" pitchFamily="49" charset="-122"/>
                <a:ea typeface="黑体" pitchFamily="49" charset="-122"/>
              </a:rPr>
              <a:t>dbDriver</a:t>
            </a:r>
            <a:r>
              <a:rPr lang="en-US" altLang="zh-CN" sz="2400" dirty="0" smtClean="0">
                <a:solidFill>
                  <a:schemeClr val="accent6">
                    <a:lumMod val="75000"/>
                  </a:schemeClr>
                </a:solidFill>
                <a:latin typeface="黑体" pitchFamily="49" charset="-122"/>
                <a:ea typeface="黑体" pitchFamily="49" charset="-122"/>
              </a:rPr>
              <a:t>="native" </a:t>
            </a:r>
            <a:r>
              <a:rPr lang="en-US" altLang="zh-CN" sz="2400" dirty="0" err="1" smtClean="0">
                <a:solidFill>
                  <a:schemeClr val="accent6">
                    <a:lumMod val="75000"/>
                  </a:schemeClr>
                </a:solidFill>
                <a:latin typeface="黑体" pitchFamily="49" charset="-122"/>
                <a:ea typeface="黑体" pitchFamily="49" charset="-122"/>
              </a:rPr>
              <a:t>switchType</a:t>
            </a:r>
            <a:r>
              <a:rPr lang="en-US" altLang="zh-CN" sz="2400" dirty="0" smtClean="0">
                <a:solidFill>
                  <a:schemeClr val="accent6">
                    <a:lumMod val="75000"/>
                  </a:schemeClr>
                </a:solidFill>
                <a:latin typeface="黑体" pitchFamily="49" charset="-122"/>
                <a:ea typeface="黑体" pitchFamily="49" charset="-122"/>
              </a:rPr>
              <a:t>="1"&gt; </a:t>
            </a:r>
          </a:p>
          <a:p>
            <a:pPr algn="l"/>
            <a:r>
              <a:rPr lang="en-US" altLang="zh-CN" sz="2400" dirty="0" smtClean="0">
                <a:solidFill>
                  <a:schemeClr val="accent6">
                    <a:lumMod val="75000"/>
                  </a:schemeClr>
                </a:solidFill>
                <a:latin typeface="黑体" pitchFamily="49" charset="-122"/>
                <a:ea typeface="黑体" pitchFamily="49" charset="-122"/>
              </a:rPr>
              <a:t>&lt;heartbeat&gt;select user()&lt;/heartbeat&gt;  </a:t>
            </a:r>
          </a:p>
          <a:p>
            <a:pPr algn="l"/>
            <a:r>
              <a:rPr lang="en-US" altLang="zh-CN" sz="2400" dirty="0" smtClean="0">
                <a:solidFill>
                  <a:schemeClr val="accent6">
                    <a:lumMod val="75000"/>
                  </a:schemeClr>
                </a:solidFill>
                <a:latin typeface="黑体" pitchFamily="49" charset="-122"/>
                <a:ea typeface="黑体" pitchFamily="49" charset="-122"/>
              </a:rPr>
              <a:t>&lt;</a:t>
            </a:r>
            <a:r>
              <a:rPr lang="en-US" altLang="zh-CN" sz="2400" dirty="0" err="1" smtClean="0">
                <a:solidFill>
                  <a:schemeClr val="accent6">
                    <a:lumMod val="75000"/>
                  </a:schemeClr>
                </a:solidFill>
                <a:latin typeface="黑体" pitchFamily="49" charset="-122"/>
                <a:ea typeface="黑体" pitchFamily="49" charset="-122"/>
              </a:rPr>
              <a:t>writeHost</a:t>
            </a:r>
            <a:r>
              <a:rPr lang="en-US" altLang="zh-CN" sz="2400" dirty="0" smtClean="0">
                <a:solidFill>
                  <a:schemeClr val="accent6">
                    <a:lumMod val="75000"/>
                  </a:schemeClr>
                </a:solidFill>
                <a:latin typeface="黑体" pitchFamily="49" charset="-122"/>
                <a:ea typeface="黑体" pitchFamily="49" charset="-122"/>
              </a:rPr>
              <a:t> host=“db1" </a:t>
            </a:r>
            <a:r>
              <a:rPr lang="en-US" altLang="zh-CN" sz="2400" dirty="0" err="1" smtClean="0">
                <a:solidFill>
                  <a:schemeClr val="accent6">
                    <a:lumMod val="75000"/>
                  </a:schemeClr>
                </a:solidFill>
                <a:latin typeface="黑体" pitchFamily="49" charset="-122"/>
                <a:ea typeface="黑体" pitchFamily="49" charset="-122"/>
              </a:rPr>
              <a:t>url</a:t>
            </a:r>
            <a:r>
              <a:rPr lang="en-US" altLang="zh-CN" sz="2400" dirty="0" smtClean="0">
                <a:solidFill>
                  <a:schemeClr val="accent6">
                    <a:lumMod val="75000"/>
                  </a:schemeClr>
                </a:solidFill>
                <a:latin typeface="黑体" pitchFamily="49" charset="-122"/>
                <a:ea typeface="黑体" pitchFamily="49" charset="-122"/>
              </a:rPr>
              <a:t>=“10.0.0.200:3306" user="root" password="123456"&gt; </a:t>
            </a:r>
          </a:p>
          <a:p>
            <a:pPr algn="l"/>
            <a:r>
              <a:rPr lang="en-US" altLang="zh-CN" sz="2400" dirty="0" smtClean="0">
                <a:solidFill>
                  <a:schemeClr val="accent6">
                    <a:lumMod val="75000"/>
                  </a:schemeClr>
                </a:solidFill>
                <a:latin typeface="黑体" pitchFamily="49" charset="-122"/>
                <a:ea typeface="黑体" pitchFamily="49" charset="-122"/>
              </a:rPr>
              <a:t>	&lt;</a:t>
            </a:r>
            <a:r>
              <a:rPr lang="en-US" altLang="zh-CN" sz="2400" dirty="0" err="1" smtClean="0">
                <a:solidFill>
                  <a:schemeClr val="accent6">
                    <a:lumMod val="75000"/>
                  </a:schemeClr>
                </a:solidFill>
                <a:latin typeface="黑体" pitchFamily="49" charset="-122"/>
                <a:ea typeface="黑体" pitchFamily="49" charset="-122"/>
              </a:rPr>
              <a:t>readHost</a:t>
            </a:r>
            <a:r>
              <a:rPr lang="en-US" altLang="zh-CN" sz="2400" dirty="0" smtClean="0">
                <a:solidFill>
                  <a:schemeClr val="accent6">
                    <a:lumMod val="75000"/>
                  </a:schemeClr>
                </a:solidFill>
                <a:latin typeface="黑体" pitchFamily="49" charset="-122"/>
                <a:ea typeface="黑体" pitchFamily="49" charset="-122"/>
              </a:rPr>
              <a:t> host=“db2" </a:t>
            </a:r>
            <a:r>
              <a:rPr lang="en-US" altLang="zh-CN" sz="2400" dirty="0" err="1" smtClean="0">
                <a:solidFill>
                  <a:schemeClr val="accent6">
                    <a:lumMod val="75000"/>
                  </a:schemeClr>
                </a:solidFill>
                <a:latin typeface="黑体" pitchFamily="49" charset="-122"/>
                <a:ea typeface="黑体" pitchFamily="49" charset="-122"/>
              </a:rPr>
              <a:t>url</a:t>
            </a:r>
            <a:r>
              <a:rPr lang="en-US" altLang="zh-CN" sz="2400" dirty="0" smtClean="0">
                <a:solidFill>
                  <a:schemeClr val="accent6">
                    <a:lumMod val="75000"/>
                  </a:schemeClr>
                </a:solidFill>
                <a:latin typeface="黑体" pitchFamily="49" charset="-122"/>
                <a:ea typeface="黑体" pitchFamily="49" charset="-122"/>
              </a:rPr>
              <a:t>=“10.0.0.200:3307" user="root" password="123456" /&gt; </a:t>
            </a:r>
          </a:p>
          <a:p>
            <a:pPr algn="l"/>
            <a:r>
              <a:rPr lang="en-US" altLang="zh-CN" sz="2400" dirty="0" smtClean="0">
                <a:solidFill>
                  <a:schemeClr val="accent6">
                    <a:lumMod val="75000"/>
                  </a:schemeClr>
                </a:solidFill>
                <a:latin typeface="黑体" pitchFamily="49" charset="-122"/>
                <a:ea typeface="黑体" pitchFamily="49" charset="-122"/>
              </a:rPr>
              <a:t>&lt;/</a:t>
            </a:r>
            <a:r>
              <a:rPr lang="en-US" altLang="zh-CN" sz="2400" dirty="0" err="1" smtClean="0">
                <a:solidFill>
                  <a:schemeClr val="accent6">
                    <a:lumMod val="75000"/>
                  </a:schemeClr>
                </a:solidFill>
                <a:latin typeface="黑体" pitchFamily="49" charset="-122"/>
                <a:ea typeface="黑体" pitchFamily="49" charset="-122"/>
              </a:rPr>
              <a:t>writeHost</a:t>
            </a:r>
            <a:r>
              <a:rPr lang="en-US" altLang="zh-CN" sz="2400" dirty="0" smtClean="0">
                <a:solidFill>
                  <a:schemeClr val="accent6">
                    <a:lumMod val="75000"/>
                  </a:schemeClr>
                </a:solidFill>
                <a:latin typeface="黑体" pitchFamily="49" charset="-122"/>
                <a:ea typeface="黑体" pitchFamily="49" charset="-122"/>
              </a:rPr>
              <a:t>&gt; </a:t>
            </a:r>
          </a:p>
          <a:p>
            <a:pPr algn="l"/>
            <a:r>
              <a:rPr lang="en-US" altLang="zh-CN" sz="2400" dirty="0" smtClean="0">
                <a:solidFill>
                  <a:schemeClr val="accent6">
                    <a:lumMod val="75000"/>
                  </a:schemeClr>
                </a:solidFill>
                <a:latin typeface="黑体" pitchFamily="49" charset="-122"/>
                <a:ea typeface="黑体" pitchFamily="49" charset="-122"/>
              </a:rPr>
              <a:t>&lt;/</a:t>
            </a:r>
            <a:r>
              <a:rPr lang="en-US" altLang="zh-CN" sz="2400" dirty="0" err="1" smtClean="0">
                <a:solidFill>
                  <a:schemeClr val="accent6">
                    <a:lumMod val="75000"/>
                  </a:schemeClr>
                </a:solidFill>
                <a:latin typeface="黑体" pitchFamily="49" charset="-122"/>
                <a:ea typeface="黑体" pitchFamily="49" charset="-122"/>
              </a:rPr>
              <a:t>dataHost</a:t>
            </a:r>
            <a:r>
              <a:rPr lang="en-US" altLang="zh-CN" sz="2400" dirty="0" smtClean="0">
                <a:solidFill>
                  <a:schemeClr val="accent6">
                    <a:lumMod val="75000"/>
                  </a:schemeClr>
                </a:solidFill>
                <a:latin typeface="黑体" pitchFamily="49" charset="-122"/>
                <a:ea typeface="黑体" pitchFamily="49" charset="-122"/>
              </a:rPr>
              <a:t>&gt;  </a:t>
            </a:r>
          </a:p>
          <a:p>
            <a:pPr algn="l"/>
            <a:r>
              <a:rPr lang="en-US" altLang="zh-CN" sz="2400" dirty="0" smtClean="0">
                <a:latin typeface="黑体" pitchFamily="49" charset="-122"/>
                <a:ea typeface="黑体" pitchFamily="49" charset="-122"/>
              </a:rPr>
              <a:t>&lt;/</a:t>
            </a:r>
            <a:r>
              <a:rPr lang="en-US" altLang="zh-CN" sz="2400" dirty="0" err="1" smtClean="0">
                <a:latin typeface="黑体" pitchFamily="49" charset="-122"/>
                <a:ea typeface="黑体" pitchFamily="49" charset="-122"/>
              </a:rPr>
              <a:t>mycat:schema</a:t>
            </a:r>
            <a:r>
              <a:rPr lang="en-US" altLang="zh-CN" sz="2400" dirty="0" smtClean="0">
                <a:latin typeface="黑体" pitchFamily="49" charset="-122"/>
                <a:ea typeface="黑体" pitchFamily="49" charset="-122"/>
              </a:rPr>
              <a:t>&gt;</a:t>
            </a:r>
          </a:p>
          <a:p>
            <a:pPr marL="0" marR="0" indent="0" algn="ctr" defTabSz="584200" rtl="0" fontAlgn="auto" latinLnBrk="0" hangingPunct="0">
              <a:lnSpc>
                <a:spcPct val="100000"/>
              </a:lnSpc>
              <a:spcBef>
                <a:spcPts val="0"/>
              </a:spcBef>
              <a:spcAft>
                <a:spcPts val="0"/>
              </a:spcAft>
              <a:buClrTx/>
              <a:buSzTx/>
              <a:buFontTx/>
              <a:buNone/>
            </a:pPr>
            <a:endParaRPr kumimoji="0" lang="zh-CN" altLang="en-US" sz="2400" b="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82278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pPr>
            <a:r>
              <a:rPr lang="en-US" altLang="zh-CN" dirty="0" smtClean="0"/>
              <a:t>schema.xml</a:t>
            </a:r>
            <a:r>
              <a:rPr lang="zh-CN" altLang="en-US" dirty="0" smtClean="0"/>
              <a:t>重点参数解读一：</a:t>
            </a:r>
            <a:endParaRPr lang="zh-CN" altLang="en-US" dirty="0">
              <a:solidFill>
                <a:schemeClr val="tx1"/>
              </a:solidFill>
              <a:ea typeface="黑体" pitchFamily="2" charset="-122"/>
            </a:endParaRPr>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9" name="TextBox 18"/>
          <p:cNvSpPr txBox="1"/>
          <p:nvPr/>
        </p:nvSpPr>
        <p:spPr>
          <a:xfrm>
            <a:off x="215856" y="1733528"/>
            <a:ext cx="12144460" cy="638123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r>
              <a:rPr lang="en-US" altLang="zh-CN" sz="2400" dirty="0" smtClean="0">
                <a:latin typeface="黑体" pitchFamily="49" charset="-122"/>
                <a:ea typeface="黑体" pitchFamily="49" charset="-122"/>
              </a:rPr>
              <a:t>schema</a:t>
            </a:r>
            <a:r>
              <a:rPr lang="zh-CN" altLang="en-US" sz="2400" b="1" dirty="0" smtClean="0">
                <a:latin typeface="黑体" pitchFamily="49" charset="-122"/>
                <a:ea typeface="黑体" pitchFamily="49" charset="-122"/>
              </a:rPr>
              <a:t>标签 </a:t>
            </a:r>
            <a:endParaRPr lang="zh-CN" altLang="en-US" sz="2400" dirty="0" smtClean="0">
              <a:latin typeface="黑体" pitchFamily="49" charset="-122"/>
              <a:ea typeface="黑体" pitchFamily="49" charset="-122"/>
            </a:endParaRPr>
          </a:p>
          <a:p>
            <a:pPr algn="l"/>
            <a:r>
              <a:rPr lang="de-DE" altLang="zh-CN" sz="2400" dirty="0" smtClean="0">
                <a:latin typeface="黑体" pitchFamily="49" charset="-122"/>
                <a:ea typeface="黑体" pitchFamily="49" charset="-122"/>
              </a:rPr>
              <a:t>&lt;schema name="TESTDB" checkSQLschema="false" sqlMaxLimit="100"&gt;&lt;/schema&gt; </a:t>
            </a:r>
          </a:p>
          <a:p>
            <a:pPr algn="l"/>
            <a:r>
              <a:rPr lang="en-US" altLang="zh-CN" sz="2400" dirty="0" smtClean="0">
                <a:solidFill>
                  <a:srgbClr val="FF0000"/>
                </a:solidFill>
                <a:latin typeface="黑体" pitchFamily="49" charset="-122"/>
                <a:ea typeface="黑体" pitchFamily="49" charset="-122"/>
              </a:rPr>
              <a:t>schema</a:t>
            </a:r>
            <a:r>
              <a:rPr lang="zh-CN" altLang="en-US" sz="2400" dirty="0" smtClean="0">
                <a:solidFill>
                  <a:srgbClr val="FF0000"/>
                </a:solidFill>
                <a:latin typeface="黑体" pitchFamily="49" charset="-122"/>
                <a:ea typeface="黑体" pitchFamily="49" charset="-122"/>
              </a:rPr>
              <a:t>标签用于定义</a:t>
            </a:r>
            <a:r>
              <a:rPr lang="en-US" altLang="zh-CN" sz="2400" dirty="0" err="1" smtClean="0">
                <a:solidFill>
                  <a:srgbClr val="FF0000"/>
                </a:solidFill>
                <a:latin typeface="黑体" pitchFamily="49" charset="-122"/>
                <a:ea typeface="黑体" pitchFamily="49" charset="-122"/>
              </a:rPr>
              <a:t>MyCat</a:t>
            </a:r>
            <a:r>
              <a:rPr lang="zh-CN" altLang="en-US" sz="2400" dirty="0" smtClean="0">
                <a:solidFill>
                  <a:srgbClr val="FF0000"/>
                </a:solidFill>
                <a:latin typeface="黑体" pitchFamily="49" charset="-122"/>
                <a:ea typeface="黑体" pitchFamily="49" charset="-122"/>
              </a:rPr>
              <a:t>实例中的逻辑库</a:t>
            </a:r>
            <a:r>
              <a:rPr lang="zh-CN" altLang="en-US" sz="2400" dirty="0" smtClean="0">
                <a:latin typeface="黑体" pitchFamily="49" charset="-122"/>
                <a:ea typeface="黑体" pitchFamily="49" charset="-122"/>
              </a:rPr>
              <a:t>，</a:t>
            </a:r>
            <a:r>
              <a:rPr lang="en-US" altLang="zh-CN" sz="2400" dirty="0" err="1" smtClean="0">
                <a:latin typeface="黑体" pitchFamily="49" charset="-122"/>
                <a:ea typeface="黑体" pitchFamily="49" charset="-122"/>
              </a:rPr>
              <a:t>MyCat</a:t>
            </a:r>
            <a:r>
              <a:rPr lang="zh-CN" altLang="en-US" sz="2400" dirty="0" smtClean="0">
                <a:latin typeface="黑体" pitchFamily="49" charset="-122"/>
                <a:ea typeface="黑体" pitchFamily="49" charset="-122"/>
              </a:rPr>
              <a:t>可以有多个逻辑库，每个逻辑库都有自己的相关配置。可以使用 </a:t>
            </a:r>
            <a:r>
              <a:rPr lang="en-US" altLang="zh-CN" sz="2400" dirty="0" smtClean="0">
                <a:latin typeface="黑体" pitchFamily="49" charset="-122"/>
                <a:ea typeface="黑体" pitchFamily="49" charset="-122"/>
              </a:rPr>
              <a:t>schema </a:t>
            </a:r>
            <a:r>
              <a:rPr lang="zh-CN" altLang="en-US" sz="2400" dirty="0" smtClean="0">
                <a:latin typeface="黑体" pitchFamily="49" charset="-122"/>
                <a:ea typeface="黑体" pitchFamily="49" charset="-122"/>
              </a:rPr>
              <a:t>标签来划分这些不同的逻辑库。 </a:t>
            </a:r>
          </a:p>
          <a:p>
            <a:pPr algn="l"/>
            <a:r>
              <a:rPr lang="zh-CN" altLang="en-US" sz="2400" dirty="0" smtClean="0">
                <a:latin typeface="黑体" pitchFamily="49" charset="-122"/>
                <a:ea typeface="黑体" pitchFamily="49" charset="-122"/>
              </a:rPr>
              <a:t>如果不配置 </a:t>
            </a:r>
            <a:r>
              <a:rPr lang="en-US" altLang="zh-CN" sz="2400" dirty="0" smtClean="0">
                <a:latin typeface="黑体" pitchFamily="49" charset="-122"/>
                <a:ea typeface="黑体" pitchFamily="49" charset="-122"/>
              </a:rPr>
              <a:t>schema </a:t>
            </a:r>
            <a:r>
              <a:rPr lang="zh-CN" altLang="en-US" sz="2400" dirty="0" smtClean="0">
                <a:latin typeface="黑体" pitchFamily="49" charset="-122"/>
                <a:ea typeface="黑体" pitchFamily="49" charset="-122"/>
              </a:rPr>
              <a:t>标签，所有的表配置，会属于同一个默认的逻辑库。 </a:t>
            </a:r>
          </a:p>
          <a:p>
            <a:pPr algn="l"/>
            <a:r>
              <a:rPr lang="en-US" altLang="zh-CN" sz="2400" dirty="0" smtClean="0">
                <a:latin typeface="黑体" pitchFamily="49" charset="-122"/>
                <a:ea typeface="黑体" pitchFamily="49" charset="-122"/>
              </a:rPr>
              <a:t>&lt;schema name="TESTDB" </a:t>
            </a:r>
            <a:r>
              <a:rPr lang="en-US" altLang="zh-CN" sz="2400" dirty="0" err="1" smtClean="0">
                <a:latin typeface="黑体" pitchFamily="49" charset="-122"/>
                <a:ea typeface="黑体" pitchFamily="49" charset="-122"/>
              </a:rPr>
              <a:t>checkSQLschema</a:t>
            </a:r>
            <a:r>
              <a:rPr lang="en-US" altLang="zh-CN" sz="2400" dirty="0" smtClean="0">
                <a:latin typeface="黑体" pitchFamily="49" charset="-122"/>
                <a:ea typeface="黑体" pitchFamily="49" charset="-122"/>
              </a:rPr>
              <a:t>="false" </a:t>
            </a:r>
            <a:r>
              <a:rPr lang="en-US" altLang="zh-CN" sz="2400" dirty="0" err="1" smtClean="0">
                <a:latin typeface="黑体" pitchFamily="49" charset="-122"/>
                <a:ea typeface="黑体" pitchFamily="49" charset="-122"/>
              </a:rPr>
              <a:t>sqlMaxLimit</a:t>
            </a:r>
            <a:r>
              <a:rPr lang="en-US" altLang="zh-CN" sz="2400" dirty="0" smtClean="0">
                <a:latin typeface="黑体" pitchFamily="49" charset="-122"/>
                <a:ea typeface="黑体" pitchFamily="49" charset="-122"/>
              </a:rPr>
              <a:t>="100"&gt; </a:t>
            </a:r>
          </a:p>
          <a:p>
            <a:pPr algn="l"/>
            <a:r>
              <a:rPr lang="en-US" altLang="zh-CN" sz="2400" dirty="0" smtClean="0">
                <a:latin typeface="黑体" pitchFamily="49" charset="-122"/>
                <a:ea typeface="黑体" pitchFamily="49" charset="-122"/>
              </a:rPr>
              <a:t>&lt;table name="</a:t>
            </a:r>
            <a:r>
              <a:rPr lang="en-US" altLang="zh-CN" sz="2400" dirty="0" err="1" smtClean="0">
                <a:latin typeface="黑体" pitchFamily="49" charset="-122"/>
                <a:ea typeface="黑体" pitchFamily="49" charset="-122"/>
              </a:rPr>
              <a:t>travelrecord</a:t>
            </a:r>
            <a:r>
              <a:rPr lang="en-US" altLang="zh-CN" sz="2400" dirty="0" smtClean="0">
                <a:latin typeface="黑体" pitchFamily="49" charset="-122"/>
                <a:ea typeface="黑体" pitchFamily="49" charset="-122"/>
              </a:rPr>
              <a:t>" </a:t>
            </a:r>
            <a:r>
              <a:rPr lang="en-US" altLang="zh-CN" sz="2400" dirty="0" err="1" smtClean="0">
                <a:latin typeface="黑体" pitchFamily="49" charset="-122"/>
                <a:ea typeface="黑体" pitchFamily="49" charset="-122"/>
              </a:rPr>
              <a:t>dataNode</a:t>
            </a:r>
            <a:r>
              <a:rPr lang="en-US" altLang="zh-CN" sz="2400" dirty="0" smtClean="0">
                <a:latin typeface="黑体" pitchFamily="49" charset="-122"/>
                <a:ea typeface="黑体" pitchFamily="49" charset="-122"/>
              </a:rPr>
              <a:t>="dn1,dn2,dn3" rule="auto-</a:t>
            </a:r>
            <a:r>
              <a:rPr lang="en-US" altLang="zh-CN" sz="2400" dirty="0" err="1" smtClean="0">
                <a:latin typeface="黑体" pitchFamily="49" charset="-122"/>
                <a:ea typeface="黑体" pitchFamily="49" charset="-122"/>
              </a:rPr>
              <a:t>sharding</a:t>
            </a:r>
            <a:r>
              <a:rPr lang="en-US" altLang="zh-CN" sz="2400" dirty="0" smtClean="0">
                <a:latin typeface="黑体" pitchFamily="49" charset="-122"/>
                <a:ea typeface="黑体" pitchFamily="49" charset="-122"/>
              </a:rPr>
              <a:t>-long"&gt;</a:t>
            </a:r>
          </a:p>
          <a:p>
            <a:pPr algn="l"/>
            <a:r>
              <a:rPr lang="en-US" altLang="zh-CN" sz="2400" dirty="0" smtClean="0">
                <a:latin typeface="黑体" pitchFamily="49" charset="-122"/>
                <a:ea typeface="黑体" pitchFamily="49" charset="-122"/>
              </a:rPr>
              <a:t>&lt;/table&gt; </a:t>
            </a:r>
          </a:p>
          <a:p>
            <a:pPr algn="l"/>
            <a:r>
              <a:rPr lang="en-US" altLang="zh-CN" sz="2400" dirty="0" smtClean="0">
                <a:latin typeface="黑体" pitchFamily="49" charset="-122"/>
                <a:ea typeface="黑体" pitchFamily="49" charset="-122"/>
              </a:rPr>
              <a:t>&lt;/schema&gt; </a:t>
            </a:r>
          </a:p>
          <a:p>
            <a:pPr algn="l"/>
            <a:r>
              <a:rPr lang="en-US" altLang="zh-CN" sz="2400" dirty="0" smtClean="0">
                <a:latin typeface="黑体" pitchFamily="49" charset="-122"/>
                <a:ea typeface="黑体" pitchFamily="49" charset="-122"/>
              </a:rPr>
              <a:t>&lt;schema name="USERDB" </a:t>
            </a:r>
            <a:r>
              <a:rPr lang="en-US" altLang="zh-CN" sz="2400" dirty="0" err="1" smtClean="0">
                <a:latin typeface="黑体" pitchFamily="49" charset="-122"/>
                <a:ea typeface="黑体" pitchFamily="49" charset="-122"/>
              </a:rPr>
              <a:t>checkSQLschema</a:t>
            </a:r>
            <a:r>
              <a:rPr lang="en-US" altLang="zh-CN" sz="2400" dirty="0" smtClean="0">
                <a:latin typeface="黑体" pitchFamily="49" charset="-122"/>
                <a:ea typeface="黑体" pitchFamily="49" charset="-122"/>
              </a:rPr>
              <a:t>="false" </a:t>
            </a:r>
            <a:r>
              <a:rPr lang="en-US" altLang="zh-CN" sz="2400" dirty="0" err="1" smtClean="0">
                <a:latin typeface="黑体" pitchFamily="49" charset="-122"/>
                <a:ea typeface="黑体" pitchFamily="49" charset="-122"/>
              </a:rPr>
              <a:t>sqlMaxLimit</a:t>
            </a:r>
            <a:r>
              <a:rPr lang="en-US" altLang="zh-CN" sz="2400" dirty="0" smtClean="0">
                <a:latin typeface="黑体" pitchFamily="49" charset="-122"/>
                <a:ea typeface="黑体" pitchFamily="49" charset="-122"/>
              </a:rPr>
              <a:t>="100"&gt; </a:t>
            </a:r>
          </a:p>
          <a:p>
            <a:pPr algn="l"/>
            <a:r>
              <a:rPr lang="en-US" altLang="zh-CN" sz="2400" dirty="0" smtClean="0">
                <a:latin typeface="黑体" pitchFamily="49" charset="-122"/>
                <a:ea typeface="黑体" pitchFamily="49" charset="-122"/>
              </a:rPr>
              <a:t>&lt;table name="company" </a:t>
            </a:r>
            <a:r>
              <a:rPr lang="en-US" altLang="zh-CN" sz="2400" dirty="0" err="1" smtClean="0">
                <a:latin typeface="黑体" pitchFamily="49" charset="-122"/>
                <a:ea typeface="黑体" pitchFamily="49" charset="-122"/>
              </a:rPr>
              <a:t>dataNode</a:t>
            </a:r>
            <a:r>
              <a:rPr lang="en-US" altLang="zh-CN" sz="2400" dirty="0" smtClean="0">
                <a:latin typeface="黑体" pitchFamily="49" charset="-122"/>
                <a:ea typeface="黑体" pitchFamily="49" charset="-122"/>
              </a:rPr>
              <a:t>="dn10,dn11,dn12" rule="auto-</a:t>
            </a:r>
            <a:r>
              <a:rPr lang="en-US" altLang="zh-CN" sz="2400" dirty="0" err="1" smtClean="0">
                <a:latin typeface="黑体" pitchFamily="49" charset="-122"/>
                <a:ea typeface="黑体" pitchFamily="49" charset="-122"/>
              </a:rPr>
              <a:t>sharding</a:t>
            </a:r>
            <a:r>
              <a:rPr lang="en-US" altLang="zh-CN" sz="2400" dirty="0" smtClean="0">
                <a:latin typeface="黑体" pitchFamily="49" charset="-122"/>
                <a:ea typeface="黑体" pitchFamily="49" charset="-122"/>
              </a:rPr>
              <a:t>-long"&gt;</a:t>
            </a:r>
          </a:p>
          <a:p>
            <a:pPr algn="l"/>
            <a:r>
              <a:rPr lang="en-US" altLang="zh-CN" sz="2400" dirty="0" smtClean="0">
                <a:latin typeface="黑体" pitchFamily="49" charset="-122"/>
                <a:ea typeface="黑体" pitchFamily="49" charset="-122"/>
              </a:rPr>
              <a:t>&lt;/table&gt; </a:t>
            </a:r>
          </a:p>
          <a:p>
            <a:pPr algn="l"/>
            <a:r>
              <a:rPr lang="en-US" altLang="zh-CN" sz="2400" dirty="0" smtClean="0">
                <a:latin typeface="黑体" pitchFamily="49" charset="-122"/>
                <a:ea typeface="黑体" pitchFamily="49" charset="-122"/>
              </a:rPr>
              <a:t>&lt;/schema&gt; </a:t>
            </a:r>
          </a:p>
          <a:p>
            <a:pPr algn="l"/>
            <a:r>
              <a:rPr lang="zh-CN" altLang="en-US" sz="2400" dirty="0" smtClean="0">
                <a:latin typeface="黑体" pitchFamily="49" charset="-122"/>
                <a:ea typeface="黑体" pitchFamily="49" charset="-122"/>
              </a:rPr>
              <a:t>如上所示的配置就配置了两个不同的逻辑库，</a:t>
            </a:r>
            <a:r>
              <a:rPr lang="zh-CN" altLang="en-US" sz="2400" dirty="0" smtClean="0">
                <a:solidFill>
                  <a:srgbClr val="FF0000"/>
                </a:solidFill>
                <a:latin typeface="黑体" pitchFamily="49" charset="-122"/>
                <a:ea typeface="黑体" pitchFamily="49" charset="-122"/>
              </a:rPr>
              <a:t>逻辑库的概念和</a:t>
            </a:r>
            <a:r>
              <a:rPr lang="en-US" altLang="zh-CN" sz="2400" dirty="0" smtClean="0">
                <a:solidFill>
                  <a:srgbClr val="FF0000"/>
                </a:solidFill>
                <a:latin typeface="黑体" pitchFamily="49" charset="-122"/>
                <a:ea typeface="黑体" pitchFamily="49" charset="-122"/>
              </a:rPr>
              <a:t>MYSQL</a:t>
            </a:r>
            <a:r>
              <a:rPr lang="zh-CN" altLang="en-US" sz="2400" dirty="0" smtClean="0">
                <a:solidFill>
                  <a:srgbClr val="FF0000"/>
                </a:solidFill>
                <a:latin typeface="黑体" pitchFamily="49" charset="-122"/>
                <a:ea typeface="黑体" pitchFamily="49" charset="-122"/>
              </a:rPr>
              <a:t>数据库中</a:t>
            </a:r>
            <a:r>
              <a:rPr lang="en-US" altLang="zh-CN" sz="2400" dirty="0" smtClean="0">
                <a:solidFill>
                  <a:srgbClr val="FF0000"/>
                </a:solidFill>
                <a:latin typeface="黑体" pitchFamily="49" charset="-122"/>
                <a:ea typeface="黑体" pitchFamily="49" charset="-122"/>
              </a:rPr>
              <a:t>Database</a:t>
            </a:r>
            <a:r>
              <a:rPr lang="zh-CN" altLang="en-US" sz="2400" dirty="0" smtClean="0">
                <a:solidFill>
                  <a:srgbClr val="FF0000"/>
                </a:solidFill>
                <a:latin typeface="黑体" pitchFamily="49" charset="-122"/>
                <a:ea typeface="黑体" pitchFamily="49" charset="-122"/>
              </a:rPr>
              <a:t>的概念相同，我们在查询这两个不同的逻辑库中表的时候需要切换到该逻辑库下才可以查询到所需要的表。 </a:t>
            </a:r>
          </a:p>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82278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pPr>
            <a:r>
              <a:rPr lang="en-US" altLang="zh-CN" dirty="0" smtClean="0"/>
              <a:t>schema.xml</a:t>
            </a:r>
            <a:r>
              <a:rPr lang="zh-CN" altLang="en-US" dirty="0" smtClean="0"/>
              <a:t>重点参数解读二：</a:t>
            </a:r>
            <a:endParaRPr lang="zh-CN" altLang="en-US" dirty="0">
              <a:solidFill>
                <a:schemeClr val="tx1"/>
              </a:solidFill>
              <a:ea typeface="黑体" pitchFamily="2" charset="-122"/>
            </a:endParaRPr>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9" name="TextBox 18"/>
          <p:cNvSpPr txBox="1"/>
          <p:nvPr/>
        </p:nvSpPr>
        <p:spPr>
          <a:xfrm>
            <a:off x="215856" y="1733528"/>
            <a:ext cx="12144460" cy="416524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Wingdings" panose="05000000000000000000" pitchFamily="2" charset="2"/>
              <a:buChar char="Ø"/>
            </a:pPr>
            <a:r>
              <a:rPr lang="en-US" altLang="zh-CN" sz="2400" dirty="0" err="1" smtClean="0">
                <a:latin typeface="黑体" pitchFamily="49" charset="-122"/>
                <a:ea typeface="黑体" pitchFamily="49" charset="-122"/>
              </a:rPr>
              <a:t>dataNode</a:t>
            </a:r>
            <a:endParaRPr lang="zh-CN" altLang="en-US" sz="2400" dirty="0" smtClean="0">
              <a:latin typeface="黑体" pitchFamily="49" charset="-122"/>
              <a:ea typeface="黑体" pitchFamily="49" charset="-122"/>
            </a:endParaRPr>
          </a:p>
          <a:p>
            <a:pPr algn="l"/>
            <a:r>
              <a:rPr lang="zh-CN" altLang="en-US" sz="2400" dirty="0" smtClean="0">
                <a:latin typeface="黑体" pitchFamily="49" charset="-122"/>
                <a:ea typeface="黑体" pitchFamily="49" charset="-122"/>
              </a:rPr>
              <a:t>该属性用于绑定逻辑库到</a:t>
            </a:r>
            <a:r>
              <a:rPr lang="zh-CN" altLang="en-US" sz="2400" dirty="0" smtClean="0">
                <a:solidFill>
                  <a:srgbClr val="FF0000"/>
                </a:solidFill>
                <a:latin typeface="黑体" pitchFamily="49" charset="-122"/>
                <a:ea typeface="黑体" pitchFamily="49" charset="-122"/>
              </a:rPr>
              <a:t>某个具体的数据节点</a:t>
            </a:r>
            <a:r>
              <a:rPr lang="zh-CN" altLang="en-US" sz="2400" dirty="0" smtClean="0">
                <a:latin typeface="黑体" pitchFamily="49" charset="-122"/>
                <a:ea typeface="黑体" pitchFamily="49" charset="-122"/>
              </a:rPr>
              <a:t>上</a:t>
            </a:r>
            <a:endParaRPr lang="en-US" altLang="zh-CN" sz="2400" dirty="0" smtClean="0">
              <a:latin typeface="黑体" pitchFamily="49" charset="-122"/>
              <a:ea typeface="黑体" pitchFamily="49" charset="-122"/>
            </a:endParaRPr>
          </a:p>
          <a:p>
            <a:pPr algn="l"/>
            <a:r>
              <a:rPr lang="en-US" altLang="zh-CN" sz="2400" dirty="0" smtClean="0">
                <a:latin typeface="黑体" pitchFamily="49" charset="-122"/>
                <a:ea typeface="黑体" pitchFamily="49" charset="-122"/>
              </a:rPr>
              <a:t>&lt;schema name="USERDB" </a:t>
            </a:r>
            <a:r>
              <a:rPr lang="en-US" altLang="zh-CN" sz="2400" dirty="0" err="1" smtClean="0">
                <a:latin typeface="黑体" pitchFamily="49" charset="-122"/>
                <a:ea typeface="黑体" pitchFamily="49" charset="-122"/>
              </a:rPr>
              <a:t>checkSQLschema</a:t>
            </a:r>
            <a:r>
              <a:rPr lang="en-US" altLang="zh-CN" sz="2400" dirty="0" smtClean="0">
                <a:latin typeface="黑体" pitchFamily="49" charset="-122"/>
                <a:ea typeface="黑体" pitchFamily="49" charset="-122"/>
              </a:rPr>
              <a:t>="false" </a:t>
            </a:r>
            <a:r>
              <a:rPr lang="en-US" altLang="zh-CN" sz="2400" dirty="0" err="1" smtClean="0">
                <a:latin typeface="黑体" pitchFamily="49" charset="-122"/>
                <a:ea typeface="黑体" pitchFamily="49" charset="-122"/>
              </a:rPr>
              <a:t>sqlMaxLimit</a:t>
            </a:r>
            <a:r>
              <a:rPr lang="en-US" altLang="zh-CN" sz="2400" dirty="0" smtClean="0">
                <a:latin typeface="黑体" pitchFamily="49" charset="-122"/>
                <a:ea typeface="黑体" pitchFamily="49" charset="-122"/>
              </a:rPr>
              <a:t>="100" </a:t>
            </a:r>
            <a:r>
              <a:rPr lang="en-US" altLang="zh-CN" sz="2400" dirty="0" err="1" smtClean="0">
                <a:latin typeface="黑体" pitchFamily="49" charset="-122"/>
                <a:ea typeface="黑体" pitchFamily="49" charset="-122"/>
              </a:rPr>
              <a:t>dataNode</a:t>
            </a:r>
            <a:r>
              <a:rPr lang="en-US" altLang="zh-CN" sz="2400" dirty="0" smtClean="0">
                <a:latin typeface="黑体" pitchFamily="49" charset="-122"/>
                <a:ea typeface="黑体" pitchFamily="49" charset="-122"/>
              </a:rPr>
              <a:t>="dn2"&gt; </a:t>
            </a:r>
          </a:p>
          <a:p>
            <a:pPr algn="l"/>
            <a:r>
              <a:rPr lang="en-US" altLang="zh-CN" sz="2400" dirty="0" smtClean="0">
                <a:latin typeface="黑体" pitchFamily="49" charset="-122"/>
                <a:ea typeface="黑体" pitchFamily="49" charset="-122"/>
              </a:rPr>
              <a:t>&lt;!—</a:t>
            </a:r>
            <a:r>
              <a:rPr lang="zh-CN" altLang="en-US" sz="2400" dirty="0" smtClean="0">
                <a:latin typeface="黑体" pitchFamily="49" charset="-122"/>
                <a:ea typeface="黑体" pitchFamily="49" charset="-122"/>
              </a:rPr>
              <a:t>配置需要分片的表</a:t>
            </a:r>
            <a:r>
              <a:rPr lang="en-US" altLang="zh-CN" sz="2400" dirty="0" smtClean="0">
                <a:latin typeface="黑体" pitchFamily="49" charset="-122"/>
                <a:ea typeface="黑体" pitchFamily="49" charset="-122"/>
              </a:rPr>
              <a:t>--&gt; </a:t>
            </a:r>
          </a:p>
          <a:p>
            <a:pPr algn="l"/>
            <a:r>
              <a:rPr lang="en-US" altLang="zh-CN" sz="2400" dirty="0" smtClean="0">
                <a:latin typeface="黑体" pitchFamily="49" charset="-122"/>
                <a:ea typeface="黑体" pitchFamily="49" charset="-122"/>
              </a:rPr>
              <a:t>&lt;table name=“</a:t>
            </a:r>
            <a:r>
              <a:rPr lang="en-US" altLang="zh-CN" sz="2400" dirty="0" err="1" smtClean="0">
                <a:latin typeface="黑体" pitchFamily="49" charset="-122"/>
                <a:ea typeface="黑体" pitchFamily="49" charset="-122"/>
              </a:rPr>
              <a:t>tuser</a:t>
            </a:r>
            <a:r>
              <a:rPr lang="en-US" altLang="zh-CN" sz="2400" dirty="0" smtClean="0">
                <a:latin typeface="黑体" pitchFamily="49" charset="-122"/>
                <a:ea typeface="黑体" pitchFamily="49" charset="-122"/>
              </a:rPr>
              <a:t>” </a:t>
            </a:r>
            <a:r>
              <a:rPr lang="en-US" altLang="zh-CN" sz="2400" dirty="0" err="1" smtClean="0">
                <a:latin typeface="黑体" pitchFamily="49" charset="-122"/>
                <a:ea typeface="黑体" pitchFamily="49" charset="-122"/>
              </a:rPr>
              <a:t>dataNode</a:t>
            </a:r>
            <a:r>
              <a:rPr lang="en-US" altLang="zh-CN" sz="2400" dirty="0" smtClean="0">
                <a:latin typeface="黑体" pitchFamily="49" charset="-122"/>
                <a:ea typeface="黑体" pitchFamily="49" charset="-122"/>
              </a:rPr>
              <a:t>=”dn1”/&gt;</a:t>
            </a:r>
          </a:p>
          <a:p>
            <a:pPr algn="l"/>
            <a:r>
              <a:rPr lang="en-US" altLang="zh-CN" sz="2400" dirty="0" smtClean="0">
                <a:latin typeface="黑体" pitchFamily="49" charset="-122"/>
                <a:ea typeface="黑体" pitchFamily="49" charset="-122"/>
              </a:rPr>
              <a:t>&lt;/schema&gt; </a:t>
            </a:r>
          </a:p>
          <a:p>
            <a:pPr algn="l"/>
            <a:r>
              <a:rPr lang="zh-CN" altLang="en-US" sz="2400" dirty="0" smtClean="0">
                <a:latin typeface="黑体" pitchFamily="49" charset="-122"/>
                <a:ea typeface="黑体" pitchFamily="49" charset="-122"/>
              </a:rPr>
              <a:t>那么现在</a:t>
            </a:r>
            <a:r>
              <a:rPr lang="en-US" altLang="zh-CN" sz="2400" dirty="0" err="1" smtClean="0">
                <a:latin typeface="黑体" pitchFamily="49" charset="-122"/>
                <a:ea typeface="黑体" pitchFamily="49" charset="-122"/>
              </a:rPr>
              <a:t>tuser</a:t>
            </a:r>
            <a:r>
              <a:rPr lang="zh-CN" altLang="en-US" sz="2400" dirty="0" smtClean="0">
                <a:latin typeface="黑体" pitchFamily="49" charset="-122"/>
                <a:ea typeface="黑体" pitchFamily="49" charset="-122"/>
              </a:rPr>
              <a:t>就绑定到</a:t>
            </a:r>
            <a:r>
              <a:rPr lang="en-US" altLang="zh-CN" sz="2400" dirty="0" smtClean="0">
                <a:latin typeface="黑体" pitchFamily="49" charset="-122"/>
                <a:ea typeface="黑体" pitchFamily="49" charset="-122"/>
              </a:rPr>
              <a:t>dn1</a:t>
            </a:r>
            <a:r>
              <a:rPr lang="zh-CN" altLang="en-US" sz="2400" dirty="0" smtClean="0">
                <a:latin typeface="黑体" pitchFamily="49" charset="-122"/>
                <a:ea typeface="黑体" pitchFamily="49" charset="-122"/>
              </a:rPr>
              <a:t>所配置的具体</a:t>
            </a:r>
            <a:r>
              <a:rPr lang="en-US" altLang="zh-CN" sz="2400" dirty="0" smtClean="0">
                <a:latin typeface="黑体" pitchFamily="49" charset="-122"/>
                <a:ea typeface="黑体" pitchFamily="49" charset="-122"/>
              </a:rPr>
              <a:t>database</a:t>
            </a:r>
            <a:r>
              <a:rPr lang="zh-CN" altLang="en-US" sz="2400" dirty="0" smtClean="0">
                <a:latin typeface="黑体" pitchFamily="49" charset="-122"/>
                <a:ea typeface="黑体" pitchFamily="49" charset="-122"/>
              </a:rPr>
              <a:t>上，可以直接访问这个</a:t>
            </a:r>
            <a:r>
              <a:rPr lang="en-US" altLang="zh-CN" sz="2400" dirty="0" smtClean="0">
                <a:latin typeface="黑体" pitchFamily="49" charset="-122"/>
                <a:ea typeface="黑体" pitchFamily="49" charset="-122"/>
              </a:rPr>
              <a:t>database,</a:t>
            </a:r>
            <a:r>
              <a:rPr lang="zh-CN" altLang="en-US" sz="2400" dirty="0" smtClean="0">
                <a:solidFill>
                  <a:srgbClr val="FF0000"/>
                </a:solidFill>
                <a:latin typeface="黑体" pitchFamily="49" charset="-122"/>
                <a:ea typeface="黑体" pitchFamily="49" charset="-122"/>
              </a:rPr>
              <a:t>没有配置的表则会走默认节点</a:t>
            </a:r>
            <a:r>
              <a:rPr lang="en-US" altLang="zh-CN" sz="2400" dirty="0" smtClean="0">
                <a:solidFill>
                  <a:srgbClr val="FF0000"/>
                </a:solidFill>
                <a:latin typeface="黑体" pitchFamily="49" charset="-122"/>
                <a:ea typeface="黑体" pitchFamily="49" charset="-122"/>
              </a:rPr>
              <a:t>dn2</a:t>
            </a:r>
            <a:r>
              <a:rPr lang="zh-CN" altLang="en-US" sz="2400" dirty="0" smtClean="0">
                <a:latin typeface="黑体" pitchFamily="49" charset="-122"/>
                <a:ea typeface="黑体" pitchFamily="49" charset="-122"/>
              </a:rPr>
              <a:t>，这里注意没有配置在分片里面的表工具查看无法显示，但是可以正常使用。</a:t>
            </a:r>
            <a:endParaRPr lang="en-US" altLang="zh-CN" sz="2400" dirty="0" smtClean="0">
              <a:latin typeface="黑体" pitchFamily="49" charset="-122"/>
              <a:ea typeface="黑体" pitchFamily="49" charset="-122"/>
            </a:endParaRPr>
          </a:p>
          <a:p>
            <a:pPr algn="l"/>
            <a:r>
              <a:rPr lang="zh-CN" altLang="en-US" sz="2400" dirty="0" smtClean="0">
                <a:latin typeface="黑体" pitchFamily="49" charset="-122"/>
                <a:ea typeface="黑体" pitchFamily="49" charset="-122"/>
              </a:rPr>
              <a:t>该属性的值需要和</a:t>
            </a:r>
            <a:r>
              <a:rPr lang="en-US" altLang="zh-CN" sz="2400" dirty="0" err="1" smtClean="0">
                <a:latin typeface="黑体" pitchFamily="49" charset="-122"/>
                <a:ea typeface="黑体" pitchFamily="49" charset="-122"/>
              </a:rPr>
              <a:t>dataNode</a:t>
            </a:r>
            <a:r>
              <a:rPr lang="zh-CN" altLang="en-US" sz="2400" dirty="0" smtClean="0">
                <a:latin typeface="黑体" pitchFamily="49" charset="-122"/>
                <a:ea typeface="黑体" pitchFamily="49" charset="-122"/>
              </a:rPr>
              <a:t>标签中</a:t>
            </a:r>
            <a:r>
              <a:rPr lang="en-US" altLang="zh-CN" sz="2400" dirty="0" smtClean="0">
                <a:latin typeface="黑体" pitchFamily="49" charset="-122"/>
                <a:ea typeface="黑体" pitchFamily="49" charset="-122"/>
              </a:rPr>
              <a:t>name</a:t>
            </a:r>
            <a:r>
              <a:rPr lang="zh-CN" altLang="en-US" sz="2400" dirty="0" smtClean="0">
                <a:latin typeface="黑体" pitchFamily="49" charset="-122"/>
                <a:ea typeface="黑体" pitchFamily="49" charset="-122"/>
              </a:rPr>
              <a:t>属性的值相互对应</a:t>
            </a:r>
          </a:p>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82278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pPr>
            <a:r>
              <a:rPr lang="en-US" altLang="zh-CN" dirty="0" smtClean="0"/>
              <a:t>schema.xml</a:t>
            </a:r>
            <a:r>
              <a:rPr lang="zh-CN" altLang="en-US" dirty="0" smtClean="0"/>
              <a:t>重点参数解读三：</a:t>
            </a:r>
            <a:endParaRPr lang="zh-CN" altLang="en-US" dirty="0">
              <a:solidFill>
                <a:schemeClr val="tx1"/>
              </a:solidFill>
              <a:ea typeface="黑体" pitchFamily="2" charset="-122"/>
            </a:endParaRPr>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9" name="TextBox 18"/>
          <p:cNvSpPr txBox="1"/>
          <p:nvPr/>
        </p:nvSpPr>
        <p:spPr>
          <a:xfrm>
            <a:off x="215856" y="1733528"/>
            <a:ext cx="12144460" cy="804322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Font typeface="Wingdings" panose="05000000000000000000" pitchFamily="2" charset="2"/>
              <a:buChar char="Ø"/>
            </a:pPr>
            <a:r>
              <a:rPr lang="en-US" altLang="zh-CN" sz="2400" dirty="0" err="1" smtClean="0">
                <a:latin typeface="+mn-ea"/>
              </a:rPr>
              <a:t>checkSQLschema</a:t>
            </a:r>
            <a:r>
              <a:rPr lang="en-US" altLang="zh-CN" sz="2400" dirty="0" smtClean="0">
                <a:latin typeface="+mn-ea"/>
              </a:rPr>
              <a:t> </a:t>
            </a:r>
          </a:p>
          <a:p>
            <a:pPr lvl="1" algn="l"/>
            <a:r>
              <a:rPr lang="zh-CN" altLang="en-US" sz="2400" dirty="0" smtClean="0">
                <a:solidFill>
                  <a:srgbClr val="FF0000"/>
                </a:solidFill>
                <a:latin typeface="+mn-ea"/>
              </a:rPr>
              <a:t>当该值设置为</a:t>
            </a:r>
            <a:r>
              <a:rPr lang="en-US" altLang="zh-CN" sz="2400" dirty="0" smtClean="0">
                <a:solidFill>
                  <a:srgbClr val="FF0000"/>
                </a:solidFill>
                <a:latin typeface="+mn-ea"/>
              </a:rPr>
              <a:t>true</a:t>
            </a:r>
            <a:r>
              <a:rPr lang="zh-CN" altLang="en-US" sz="2400" dirty="0" smtClean="0">
                <a:solidFill>
                  <a:srgbClr val="FF0000"/>
                </a:solidFill>
                <a:latin typeface="+mn-ea"/>
              </a:rPr>
              <a:t>时</a:t>
            </a:r>
            <a:r>
              <a:rPr lang="zh-CN" altLang="en-US" sz="2400" dirty="0" smtClean="0">
                <a:latin typeface="+mn-ea"/>
              </a:rPr>
              <a:t>，如果我们执行语句</a:t>
            </a:r>
            <a:r>
              <a:rPr lang="en-US" altLang="zh-CN" sz="2400" dirty="0" smtClean="0">
                <a:latin typeface="+mn-ea"/>
              </a:rPr>
              <a:t>select * from </a:t>
            </a:r>
            <a:r>
              <a:rPr lang="en-US" altLang="zh-CN" sz="2400" dirty="0" err="1" smtClean="0">
                <a:latin typeface="+mn-ea"/>
              </a:rPr>
              <a:t>TESTDB.travelrecord</a:t>
            </a:r>
            <a:r>
              <a:rPr lang="en-US" altLang="zh-CN" sz="2400" dirty="0" smtClean="0">
                <a:latin typeface="+mn-ea"/>
              </a:rPr>
              <a:t>;</a:t>
            </a:r>
            <a:r>
              <a:rPr lang="zh-CN" altLang="en-US" sz="2400" dirty="0" smtClean="0">
                <a:latin typeface="+mn-ea"/>
              </a:rPr>
              <a:t>则</a:t>
            </a:r>
            <a:r>
              <a:rPr lang="en-US" altLang="zh-CN" sz="2400" dirty="0" err="1" smtClean="0">
                <a:latin typeface="+mn-ea"/>
              </a:rPr>
              <a:t>MyCat</a:t>
            </a:r>
            <a:r>
              <a:rPr lang="zh-CN" altLang="en-US" sz="2400" dirty="0" smtClean="0">
                <a:latin typeface="+mn-ea"/>
              </a:rPr>
              <a:t>会把语句修改为</a:t>
            </a:r>
            <a:r>
              <a:rPr lang="en-US" altLang="zh-CN" sz="2400" dirty="0" smtClean="0">
                <a:latin typeface="+mn-ea"/>
              </a:rPr>
              <a:t>select * from </a:t>
            </a:r>
            <a:r>
              <a:rPr lang="en-US" altLang="zh-CN" sz="2400" dirty="0" err="1" smtClean="0">
                <a:latin typeface="+mn-ea"/>
              </a:rPr>
              <a:t>travelrecord</a:t>
            </a:r>
            <a:r>
              <a:rPr lang="en-US" altLang="zh-CN" sz="2400" dirty="0" smtClean="0">
                <a:latin typeface="+mn-ea"/>
              </a:rPr>
              <a:t>;</a:t>
            </a:r>
            <a:r>
              <a:rPr lang="zh-CN" altLang="en-US" sz="2400" dirty="0" smtClean="0">
                <a:latin typeface="+mn-ea"/>
              </a:rPr>
              <a:t>。</a:t>
            </a:r>
            <a:r>
              <a:rPr lang="zh-CN" altLang="en-US" sz="2400" dirty="0" smtClean="0">
                <a:solidFill>
                  <a:srgbClr val="FF0000"/>
                </a:solidFill>
                <a:latin typeface="+mn-ea"/>
              </a:rPr>
              <a:t>即把表示</a:t>
            </a:r>
            <a:r>
              <a:rPr lang="en-US" altLang="zh-CN" sz="2400" dirty="0" smtClean="0">
                <a:solidFill>
                  <a:srgbClr val="FF0000"/>
                </a:solidFill>
                <a:latin typeface="+mn-ea"/>
              </a:rPr>
              <a:t>schema</a:t>
            </a:r>
            <a:r>
              <a:rPr lang="zh-CN" altLang="en-US" sz="2400" dirty="0" smtClean="0">
                <a:solidFill>
                  <a:srgbClr val="FF0000"/>
                </a:solidFill>
                <a:latin typeface="+mn-ea"/>
              </a:rPr>
              <a:t>的字符去掉</a:t>
            </a:r>
            <a:r>
              <a:rPr lang="zh-CN" altLang="en-US" sz="2400" dirty="0" smtClean="0">
                <a:latin typeface="+mn-ea"/>
              </a:rPr>
              <a:t>，避免发送到后端数据库执行时报（</a:t>
            </a:r>
            <a:r>
              <a:rPr lang="en-US" altLang="zh-CN" sz="2400" dirty="0" smtClean="0">
                <a:latin typeface="+mn-ea"/>
              </a:rPr>
              <a:t>ERROR 1146 (42S02): Table ‘</a:t>
            </a:r>
            <a:r>
              <a:rPr lang="en-US" altLang="zh-CN" sz="2400" dirty="0" err="1" smtClean="0">
                <a:latin typeface="+mn-ea"/>
              </a:rPr>
              <a:t>testdb.travelrecord</a:t>
            </a:r>
            <a:r>
              <a:rPr lang="en-US" altLang="zh-CN" sz="2400" dirty="0" smtClean="0">
                <a:latin typeface="+mn-ea"/>
              </a:rPr>
              <a:t>’ doesn’t exist</a:t>
            </a:r>
            <a:r>
              <a:rPr lang="zh-CN" altLang="en-US" sz="2400" dirty="0" smtClean="0">
                <a:latin typeface="+mn-ea"/>
              </a:rPr>
              <a:t>）。不过，即使设置该值为 </a:t>
            </a:r>
            <a:r>
              <a:rPr lang="en-US" altLang="zh-CN" sz="2400" dirty="0" smtClean="0">
                <a:latin typeface="+mn-ea"/>
              </a:rPr>
              <a:t>true </a:t>
            </a:r>
            <a:r>
              <a:rPr lang="zh-CN" altLang="en-US" sz="2400" dirty="0" smtClean="0">
                <a:latin typeface="+mn-ea"/>
              </a:rPr>
              <a:t>，如果语句所带的是并非是</a:t>
            </a:r>
            <a:r>
              <a:rPr lang="en-US" altLang="zh-CN" sz="2400" dirty="0" smtClean="0">
                <a:latin typeface="+mn-ea"/>
              </a:rPr>
              <a:t>schema</a:t>
            </a:r>
            <a:r>
              <a:rPr lang="zh-CN" altLang="en-US" sz="2400" dirty="0" smtClean="0">
                <a:latin typeface="+mn-ea"/>
              </a:rPr>
              <a:t>指定的名字，例如：</a:t>
            </a:r>
            <a:r>
              <a:rPr lang="en-US" altLang="zh-CN" sz="2400" dirty="0" smtClean="0">
                <a:latin typeface="+mn-ea"/>
              </a:rPr>
              <a:t>select * from db1.travelrecord;</a:t>
            </a:r>
            <a:r>
              <a:rPr lang="zh-CN" altLang="en-US" sz="2400" dirty="0" smtClean="0">
                <a:latin typeface="+mn-ea"/>
              </a:rPr>
              <a:t>那么</a:t>
            </a:r>
            <a:r>
              <a:rPr lang="en-US" altLang="zh-CN" sz="2400" dirty="0" err="1" smtClean="0">
                <a:latin typeface="+mn-ea"/>
              </a:rPr>
              <a:t>MyCat</a:t>
            </a:r>
            <a:r>
              <a:rPr lang="zh-CN" altLang="en-US" sz="2400" dirty="0" smtClean="0">
                <a:latin typeface="+mn-ea"/>
              </a:rPr>
              <a:t>并不会删除</a:t>
            </a:r>
            <a:r>
              <a:rPr lang="en-US" altLang="zh-CN" sz="2400" dirty="0" smtClean="0">
                <a:latin typeface="+mn-ea"/>
              </a:rPr>
              <a:t>db1</a:t>
            </a:r>
            <a:r>
              <a:rPr lang="zh-CN" altLang="en-US" sz="2400" dirty="0" smtClean="0">
                <a:latin typeface="+mn-ea"/>
              </a:rPr>
              <a:t>这个字段，如果没有定义该库的话则会报错，所以在提供</a:t>
            </a:r>
            <a:r>
              <a:rPr lang="en-US" altLang="zh-CN" sz="2400" dirty="0" smtClean="0">
                <a:latin typeface="+mn-ea"/>
              </a:rPr>
              <a:t>SQL</a:t>
            </a:r>
            <a:r>
              <a:rPr lang="zh-CN" altLang="en-US" sz="2400" dirty="0" smtClean="0">
                <a:latin typeface="+mn-ea"/>
              </a:rPr>
              <a:t>语句的最好是不带这个字段。 </a:t>
            </a:r>
            <a:endParaRPr lang="en-US" altLang="zh-CN" sz="2400" dirty="0" smtClean="0">
              <a:latin typeface="+mn-ea"/>
            </a:endParaRPr>
          </a:p>
          <a:p>
            <a:pPr lvl="1" algn="l"/>
            <a:r>
              <a:rPr lang="zh-CN" altLang="en-US" sz="2400" dirty="0" smtClean="0">
                <a:solidFill>
                  <a:srgbClr val="FF0000"/>
                </a:solidFill>
                <a:latin typeface="+mn-ea"/>
              </a:rPr>
              <a:t>当设置为</a:t>
            </a:r>
            <a:r>
              <a:rPr lang="en-US" altLang="zh-CN" sz="2400" dirty="0" smtClean="0">
                <a:solidFill>
                  <a:srgbClr val="FF0000"/>
                </a:solidFill>
                <a:latin typeface="+mn-ea"/>
              </a:rPr>
              <a:t>false</a:t>
            </a:r>
            <a:r>
              <a:rPr lang="zh-CN" altLang="en-US" sz="2400" dirty="0" smtClean="0">
                <a:solidFill>
                  <a:srgbClr val="FF0000"/>
                </a:solidFill>
                <a:latin typeface="+mn-ea"/>
              </a:rPr>
              <a:t>时，则会把语句原封不动的发往最终的</a:t>
            </a:r>
            <a:r>
              <a:rPr lang="en-US" altLang="zh-CN" sz="2400" dirty="0" err="1" smtClean="0">
                <a:solidFill>
                  <a:srgbClr val="FF0000"/>
                </a:solidFill>
                <a:latin typeface="+mn-ea"/>
              </a:rPr>
              <a:t>MySQL</a:t>
            </a:r>
            <a:r>
              <a:rPr lang="zh-CN" altLang="en-US" sz="2400" dirty="0" smtClean="0">
                <a:solidFill>
                  <a:srgbClr val="FF0000"/>
                </a:solidFill>
                <a:latin typeface="+mn-ea"/>
              </a:rPr>
              <a:t>执行</a:t>
            </a:r>
          </a:p>
          <a:p>
            <a:pPr marL="457200" indent="-457200" algn="l">
              <a:buFont typeface="Wingdings" panose="05000000000000000000" pitchFamily="2" charset="2"/>
              <a:buChar char="Ø"/>
            </a:pPr>
            <a:endParaRPr lang="en-US" altLang="zh-CN" sz="2400" dirty="0" smtClean="0">
              <a:latin typeface="+mn-ea"/>
            </a:endParaRPr>
          </a:p>
          <a:p>
            <a:pPr marL="457200" indent="-457200" algn="l">
              <a:buFont typeface="Wingdings" panose="05000000000000000000" pitchFamily="2" charset="2"/>
              <a:buChar char="Ø"/>
            </a:pPr>
            <a:r>
              <a:rPr lang="en-US" altLang="zh-CN" sz="2400" dirty="0" err="1" smtClean="0">
                <a:latin typeface="+mn-ea"/>
              </a:rPr>
              <a:t>sqlMaxLimit</a:t>
            </a:r>
            <a:r>
              <a:rPr lang="en-US" altLang="zh-CN" sz="2400" b="1" dirty="0" smtClean="0">
                <a:latin typeface="+mn-ea"/>
              </a:rPr>
              <a:t> </a:t>
            </a:r>
          </a:p>
          <a:p>
            <a:pPr algn="l"/>
            <a:r>
              <a:rPr lang="zh-CN" altLang="en-US" sz="2400" dirty="0" smtClean="0">
                <a:solidFill>
                  <a:srgbClr val="FF0000"/>
                </a:solidFill>
                <a:latin typeface="+mn-ea"/>
              </a:rPr>
              <a:t>当该</a:t>
            </a:r>
            <a:r>
              <a:rPr lang="en-US" altLang="zh-CN" sz="2400" dirty="0" smtClean="0">
                <a:solidFill>
                  <a:srgbClr val="FF0000"/>
                </a:solidFill>
                <a:latin typeface="+mn-ea"/>
              </a:rPr>
              <a:t>schema</a:t>
            </a:r>
            <a:r>
              <a:rPr lang="zh-CN" altLang="en-US" sz="2400" dirty="0" smtClean="0">
                <a:solidFill>
                  <a:srgbClr val="FF0000"/>
                </a:solidFill>
                <a:latin typeface="+mn-ea"/>
              </a:rPr>
              <a:t>中有分片表时，才会生效</a:t>
            </a:r>
            <a:endParaRPr lang="en-US" altLang="zh-CN" sz="2400" dirty="0" smtClean="0">
              <a:solidFill>
                <a:srgbClr val="FF0000"/>
              </a:solidFill>
              <a:latin typeface="+mn-ea"/>
            </a:endParaRPr>
          </a:p>
          <a:p>
            <a:pPr lvl="1" algn="l"/>
            <a:r>
              <a:rPr lang="zh-CN" altLang="en-US" sz="2400" dirty="0" smtClean="0">
                <a:latin typeface="+mn-ea"/>
              </a:rPr>
              <a:t>当该值设置为某个数值时。</a:t>
            </a:r>
            <a:r>
              <a:rPr lang="zh-CN" altLang="en-US" sz="2400" dirty="0" smtClean="0">
                <a:solidFill>
                  <a:srgbClr val="FF0000"/>
                </a:solidFill>
                <a:latin typeface="+mn-ea"/>
              </a:rPr>
              <a:t>每条执行的</a:t>
            </a:r>
            <a:r>
              <a:rPr lang="en-US" altLang="zh-CN" sz="2400" dirty="0" smtClean="0">
                <a:solidFill>
                  <a:srgbClr val="FF0000"/>
                </a:solidFill>
                <a:latin typeface="+mn-ea"/>
              </a:rPr>
              <a:t>SQL</a:t>
            </a:r>
            <a:r>
              <a:rPr lang="zh-CN" altLang="en-US" sz="2400" dirty="0" smtClean="0">
                <a:solidFill>
                  <a:srgbClr val="FF0000"/>
                </a:solidFill>
                <a:latin typeface="+mn-ea"/>
              </a:rPr>
              <a:t>语句，如果没有加上</a:t>
            </a:r>
            <a:r>
              <a:rPr lang="en-US" altLang="zh-CN" sz="2400" dirty="0" smtClean="0">
                <a:solidFill>
                  <a:srgbClr val="FF0000"/>
                </a:solidFill>
                <a:latin typeface="+mn-ea"/>
              </a:rPr>
              <a:t>limit</a:t>
            </a:r>
            <a:r>
              <a:rPr lang="zh-CN" altLang="en-US" sz="2400" dirty="0" smtClean="0">
                <a:solidFill>
                  <a:srgbClr val="FF0000"/>
                </a:solidFill>
                <a:latin typeface="+mn-ea"/>
              </a:rPr>
              <a:t>语句，</a:t>
            </a:r>
            <a:r>
              <a:rPr lang="en-US" altLang="zh-CN" sz="2400" dirty="0" err="1" smtClean="0">
                <a:solidFill>
                  <a:srgbClr val="FF0000"/>
                </a:solidFill>
                <a:latin typeface="+mn-ea"/>
              </a:rPr>
              <a:t>MyCat</a:t>
            </a:r>
            <a:r>
              <a:rPr lang="zh-CN" altLang="en-US" sz="2400" dirty="0" smtClean="0">
                <a:solidFill>
                  <a:srgbClr val="FF0000"/>
                </a:solidFill>
                <a:latin typeface="+mn-ea"/>
              </a:rPr>
              <a:t>也会自动的加上所对应的值</a:t>
            </a:r>
            <a:r>
              <a:rPr lang="zh-CN" altLang="en-US" sz="2400" dirty="0" smtClean="0">
                <a:latin typeface="+mn-ea"/>
              </a:rPr>
              <a:t>。例如设置值为</a:t>
            </a:r>
            <a:r>
              <a:rPr lang="en-US" altLang="zh-CN" sz="2400" dirty="0" smtClean="0">
                <a:latin typeface="+mn-ea"/>
              </a:rPr>
              <a:t>100</a:t>
            </a:r>
            <a:r>
              <a:rPr lang="zh-CN" altLang="en-US" sz="2400" dirty="0" smtClean="0">
                <a:latin typeface="+mn-ea"/>
              </a:rPr>
              <a:t>，执行**</a:t>
            </a:r>
            <a:r>
              <a:rPr lang="en-US" altLang="zh-CN" sz="2400" dirty="0" smtClean="0">
                <a:latin typeface="+mn-ea"/>
              </a:rPr>
              <a:t>select * from </a:t>
            </a:r>
            <a:r>
              <a:rPr lang="en-US" altLang="zh-CN" sz="2400" dirty="0" err="1" smtClean="0">
                <a:latin typeface="+mn-ea"/>
              </a:rPr>
              <a:t>TESTDB.travelrecord</a:t>
            </a:r>
            <a:r>
              <a:rPr lang="en-US" altLang="zh-CN" sz="2400" dirty="0" smtClean="0">
                <a:latin typeface="+mn-ea"/>
              </a:rPr>
              <a:t>;**</a:t>
            </a:r>
            <a:r>
              <a:rPr lang="zh-CN" altLang="en-US" sz="2400" dirty="0" smtClean="0">
                <a:latin typeface="+mn-ea"/>
              </a:rPr>
              <a:t>的效果为和执行**</a:t>
            </a:r>
            <a:r>
              <a:rPr lang="en-US" altLang="zh-CN" sz="2400" dirty="0" smtClean="0">
                <a:latin typeface="+mn-ea"/>
              </a:rPr>
              <a:t>select * from </a:t>
            </a:r>
            <a:r>
              <a:rPr lang="en-US" altLang="zh-CN" sz="2400" dirty="0" err="1" smtClean="0">
                <a:latin typeface="+mn-ea"/>
              </a:rPr>
              <a:t>TESTDB.travelrecord</a:t>
            </a:r>
            <a:r>
              <a:rPr lang="en-US" altLang="zh-CN" sz="2400" dirty="0" smtClean="0">
                <a:latin typeface="+mn-ea"/>
              </a:rPr>
              <a:t> limit 100;**</a:t>
            </a:r>
            <a:r>
              <a:rPr lang="zh-CN" altLang="en-US" sz="2400" dirty="0" smtClean="0">
                <a:latin typeface="+mn-ea"/>
              </a:rPr>
              <a:t>相同。 </a:t>
            </a:r>
          </a:p>
          <a:p>
            <a:endParaRPr lang="en-US" altLang="zh-CN" dirty="0" smtClean="0"/>
          </a:p>
          <a:p>
            <a:endParaRPr lang="zh-CN" altLang="en-US" dirty="0" smtClean="0"/>
          </a:p>
          <a:p>
            <a:endParaRPr lang="en-US" altLang="zh-CN" dirty="0" smtClean="0"/>
          </a:p>
          <a:p>
            <a:endParaRPr lang="en-US" altLang="zh-CN" dirty="0" smtClean="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82278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pPr>
            <a:r>
              <a:rPr lang="en-US" altLang="zh-CN" dirty="0" smtClean="0"/>
              <a:t>schema.xml</a:t>
            </a:r>
            <a:r>
              <a:rPr lang="zh-CN" altLang="en-US" dirty="0" smtClean="0"/>
              <a:t>重点参数解读四：</a:t>
            </a:r>
            <a:endParaRPr lang="zh-CN" altLang="en-US" dirty="0">
              <a:solidFill>
                <a:schemeClr val="tx1"/>
              </a:solidFill>
              <a:ea typeface="黑体" pitchFamily="2" charset="-122"/>
            </a:endParaRPr>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9" name="TextBox 18"/>
          <p:cNvSpPr txBox="1"/>
          <p:nvPr/>
        </p:nvSpPr>
        <p:spPr>
          <a:xfrm>
            <a:off x="215856" y="1733528"/>
            <a:ext cx="12144460" cy="718145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000" dirty="0" smtClean="0">
                <a:latin typeface="+mn-ea"/>
              </a:rPr>
              <a:t>&lt;?xml version="1.0"?&gt;  </a:t>
            </a:r>
          </a:p>
          <a:p>
            <a:pPr algn="l"/>
            <a:r>
              <a:rPr lang="en-US" altLang="zh-CN" sz="2000" dirty="0" smtClean="0">
                <a:latin typeface="+mn-ea"/>
              </a:rPr>
              <a:t>&lt;!DOCTYPE </a:t>
            </a:r>
            <a:r>
              <a:rPr lang="en-US" altLang="zh-CN" sz="2000" dirty="0" err="1" smtClean="0">
                <a:latin typeface="+mn-ea"/>
              </a:rPr>
              <a:t>mycat:schema</a:t>
            </a:r>
            <a:r>
              <a:rPr lang="en-US" altLang="zh-CN" sz="2000" dirty="0" smtClean="0">
                <a:latin typeface="+mn-ea"/>
              </a:rPr>
              <a:t> SYSTEM "schema.dtd"&gt;  </a:t>
            </a:r>
          </a:p>
          <a:p>
            <a:pPr algn="l"/>
            <a:r>
              <a:rPr lang="en-US" altLang="zh-CN" sz="2000" dirty="0" smtClean="0">
                <a:latin typeface="+mn-ea"/>
              </a:rPr>
              <a:t>&lt;</a:t>
            </a:r>
            <a:r>
              <a:rPr lang="en-US" altLang="zh-CN" sz="2000" dirty="0" err="1" smtClean="0">
                <a:latin typeface="+mn-ea"/>
              </a:rPr>
              <a:t>mycat:schema</a:t>
            </a:r>
            <a:r>
              <a:rPr lang="en-US" altLang="zh-CN" sz="2000" dirty="0" smtClean="0">
                <a:latin typeface="+mn-ea"/>
              </a:rPr>
              <a:t> </a:t>
            </a:r>
            <a:r>
              <a:rPr lang="en-US" altLang="zh-CN" sz="2000" dirty="0" err="1" smtClean="0">
                <a:latin typeface="+mn-ea"/>
              </a:rPr>
              <a:t>xmlns:mycat</a:t>
            </a:r>
            <a:r>
              <a:rPr lang="en-US" altLang="zh-CN" sz="2000" dirty="0" smtClean="0">
                <a:latin typeface="+mn-ea"/>
              </a:rPr>
              <a:t>="http://io.mycat/"&gt;</a:t>
            </a:r>
          </a:p>
          <a:p>
            <a:pPr algn="l"/>
            <a:r>
              <a:rPr lang="en-US" altLang="zh-CN" sz="2000" dirty="0" smtClean="0">
                <a:latin typeface="+mn-ea"/>
              </a:rPr>
              <a:t>&lt;schema name="TESTDB" </a:t>
            </a:r>
            <a:r>
              <a:rPr lang="en-US" altLang="zh-CN" sz="2000" dirty="0" err="1" smtClean="0">
                <a:latin typeface="+mn-ea"/>
              </a:rPr>
              <a:t>checkSQLschema</a:t>
            </a:r>
            <a:r>
              <a:rPr lang="en-US" altLang="zh-CN" sz="2000" dirty="0" smtClean="0">
                <a:latin typeface="+mn-ea"/>
              </a:rPr>
              <a:t>="false" </a:t>
            </a:r>
            <a:r>
              <a:rPr lang="en-US" altLang="zh-CN" sz="2000" dirty="0" err="1" smtClean="0">
                <a:solidFill>
                  <a:srgbClr val="FF0000"/>
                </a:solidFill>
                <a:latin typeface="+mn-ea"/>
              </a:rPr>
              <a:t>sqlMaxLimit</a:t>
            </a:r>
            <a:r>
              <a:rPr lang="en-US" altLang="zh-CN" sz="2000" dirty="0" smtClean="0">
                <a:solidFill>
                  <a:srgbClr val="FF0000"/>
                </a:solidFill>
                <a:latin typeface="+mn-ea"/>
              </a:rPr>
              <a:t>="100" </a:t>
            </a:r>
            <a:r>
              <a:rPr lang="en-US" altLang="zh-CN" sz="2000" dirty="0" err="1" smtClean="0">
                <a:latin typeface="+mn-ea"/>
              </a:rPr>
              <a:t>dataNode</a:t>
            </a:r>
            <a:r>
              <a:rPr lang="en-US" altLang="zh-CN" sz="2000" dirty="0" smtClean="0">
                <a:latin typeface="+mn-ea"/>
              </a:rPr>
              <a:t>="dn1"&gt; </a:t>
            </a:r>
          </a:p>
          <a:p>
            <a:pPr algn="l"/>
            <a:r>
              <a:rPr lang="en-US" altLang="zh-CN" sz="2000" dirty="0" smtClean="0">
                <a:latin typeface="+mn-ea"/>
              </a:rPr>
              <a:t>&lt;table name="temp2" </a:t>
            </a:r>
            <a:r>
              <a:rPr lang="en-US" altLang="zh-CN" sz="2000" dirty="0" err="1" smtClean="0">
                <a:latin typeface="+mn-ea"/>
              </a:rPr>
              <a:t>primaryKey</a:t>
            </a:r>
            <a:r>
              <a:rPr lang="en-US" altLang="zh-CN" sz="2000" dirty="0" smtClean="0">
                <a:latin typeface="+mn-ea"/>
              </a:rPr>
              <a:t>="id"  </a:t>
            </a:r>
            <a:r>
              <a:rPr lang="en-US" altLang="zh-CN" sz="2000" dirty="0" err="1" smtClean="0">
                <a:solidFill>
                  <a:srgbClr val="FF0000"/>
                </a:solidFill>
                <a:latin typeface="+mn-ea"/>
              </a:rPr>
              <a:t>dataNode</a:t>
            </a:r>
            <a:r>
              <a:rPr lang="en-US" altLang="zh-CN" sz="2000" dirty="0" smtClean="0">
                <a:solidFill>
                  <a:srgbClr val="FF0000"/>
                </a:solidFill>
                <a:latin typeface="+mn-ea"/>
              </a:rPr>
              <a:t>="dn1,dn2" </a:t>
            </a:r>
            <a:r>
              <a:rPr lang="en-US" altLang="zh-CN" sz="2000" dirty="0" smtClean="0">
                <a:latin typeface="+mn-ea"/>
              </a:rPr>
              <a:t>/&gt; </a:t>
            </a:r>
          </a:p>
          <a:p>
            <a:pPr algn="l"/>
            <a:r>
              <a:rPr lang="en-US" altLang="zh-CN" sz="2000" dirty="0" smtClean="0">
                <a:latin typeface="+mn-ea"/>
              </a:rPr>
              <a:t>&lt;/schema&gt;  </a:t>
            </a:r>
          </a:p>
          <a:p>
            <a:pPr algn="l"/>
            <a:r>
              <a:rPr lang="en-US" altLang="zh-CN" sz="2000" dirty="0" smtClean="0">
                <a:latin typeface="+mn-ea"/>
              </a:rPr>
              <a:t>&lt;</a:t>
            </a:r>
            <a:r>
              <a:rPr lang="en-US" altLang="zh-CN" sz="2000" dirty="0" err="1" smtClean="0">
                <a:latin typeface="+mn-ea"/>
              </a:rPr>
              <a:t>dataNode</a:t>
            </a:r>
            <a:r>
              <a:rPr lang="en-US" altLang="zh-CN" sz="2000" dirty="0" smtClean="0">
                <a:latin typeface="+mn-ea"/>
              </a:rPr>
              <a:t> name="dn1" </a:t>
            </a:r>
            <a:r>
              <a:rPr lang="en-US" altLang="zh-CN" sz="2000" dirty="0" err="1" smtClean="0">
                <a:latin typeface="+mn-ea"/>
              </a:rPr>
              <a:t>dataHost</a:t>
            </a:r>
            <a:r>
              <a:rPr lang="en-US" altLang="zh-CN" sz="2000" dirty="0" smtClean="0">
                <a:latin typeface="+mn-ea"/>
              </a:rPr>
              <a:t>="node1" database="test" /&gt; </a:t>
            </a:r>
          </a:p>
          <a:p>
            <a:pPr algn="l"/>
            <a:r>
              <a:rPr lang="en-US" altLang="zh-CN" sz="2000" dirty="0" smtClean="0">
                <a:latin typeface="+mn-ea"/>
              </a:rPr>
              <a:t>&lt;</a:t>
            </a:r>
            <a:r>
              <a:rPr lang="en-US" altLang="zh-CN" sz="2000" dirty="0" err="1" smtClean="0">
                <a:latin typeface="+mn-ea"/>
              </a:rPr>
              <a:t>dataNode</a:t>
            </a:r>
            <a:r>
              <a:rPr lang="en-US" altLang="zh-CN" sz="2000" dirty="0" smtClean="0">
                <a:latin typeface="+mn-ea"/>
              </a:rPr>
              <a:t> name="dn2" </a:t>
            </a:r>
            <a:r>
              <a:rPr lang="en-US" altLang="zh-CN" sz="2000" dirty="0" err="1" smtClean="0">
                <a:latin typeface="+mn-ea"/>
              </a:rPr>
              <a:t>dataHost</a:t>
            </a:r>
            <a:r>
              <a:rPr lang="en-US" altLang="zh-CN" sz="2000" dirty="0" smtClean="0">
                <a:latin typeface="+mn-ea"/>
              </a:rPr>
              <a:t>="node1" database="test2" /&gt; </a:t>
            </a:r>
          </a:p>
          <a:p>
            <a:pPr algn="l"/>
            <a:r>
              <a:rPr lang="en-US" altLang="zh-CN" sz="2000" dirty="0" smtClean="0">
                <a:latin typeface="+mn-ea"/>
              </a:rPr>
              <a:t>&lt;</a:t>
            </a:r>
            <a:r>
              <a:rPr lang="en-US" altLang="zh-CN" sz="2000" dirty="0" err="1" smtClean="0">
                <a:latin typeface="+mn-ea"/>
              </a:rPr>
              <a:t>dataHost</a:t>
            </a:r>
            <a:r>
              <a:rPr lang="en-US" altLang="zh-CN" sz="2000" dirty="0" smtClean="0">
                <a:latin typeface="+mn-ea"/>
              </a:rPr>
              <a:t> name="node1" </a:t>
            </a:r>
            <a:r>
              <a:rPr lang="en-US" altLang="zh-CN" sz="2000" dirty="0" err="1" smtClean="0">
                <a:latin typeface="+mn-ea"/>
              </a:rPr>
              <a:t>maxCon</a:t>
            </a:r>
            <a:r>
              <a:rPr lang="en-US" altLang="zh-CN" sz="2000" dirty="0" smtClean="0">
                <a:latin typeface="+mn-ea"/>
              </a:rPr>
              <a:t>="10" </a:t>
            </a:r>
            <a:r>
              <a:rPr lang="en-US" altLang="zh-CN" sz="2000" dirty="0" err="1" smtClean="0">
                <a:latin typeface="+mn-ea"/>
              </a:rPr>
              <a:t>minCon</a:t>
            </a:r>
            <a:r>
              <a:rPr lang="en-US" altLang="zh-CN" sz="2000" dirty="0" smtClean="0">
                <a:latin typeface="+mn-ea"/>
              </a:rPr>
              <a:t>="5" balance="1"  </a:t>
            </a:r>
            <a:r>
              <a:rPr lang="en-US" altLang="zh-CN" sz="2000" dirty="0" err="1" smtClean="0">
                <a:latin typeface="+mn-ea"/>
              </a:rPr>
              <a:t>writeType</a:t>
            </a:r>
            <a:r>
              <a:rPr lang="en-US" altLang="zh-CN" sz="2000" dirty="0" smtClean="0">
                <a:latin typeface="+mn-ea"/>
              </a:rPr>
              <a:t>="0" </a:t>
            </a:r>
            <a:r>
              <a:rPr lang="en-US" altLang="zh-CN" sz="2000" dirty="0" err="1" smtClean="0">
                <a:latin typeface="+mn-ea"/>
              </a:rPr>
              <a:t>dbType</a:t>
            </a:r>
            <a:r>
              <a:rPr lang="en-US" altLang="zh-CN" sz="2000" dirty="0" smtClean="0">
                <a:latin typeface="+mn-ea"/>
              </a:rPr>
              <a:t>="</a:t>
            </a:r>
            <a:r>
              <a:rPr lang="en-US" altLang="zh-CN" sz="2000" dirty="0" err="1" smtClean="0">
                <a:latin typeface="+mn-ea"/>
              </a:rPr>
              <a:t>mysql</a:t>
            </a:r>
            <a:r>
              <a:rPr lang="en-US" altLang="zh-CN" sz="2000" dirty="0" smtClean="0">
                <a:latin typeface="+mn-ea"/>
              </a:rPr>
              <a:t>" </a:t>
            </a:r>
            <a:r>
              <a:rPr lang="en-US" altLang="zh-CN" sz="2000" dirty="0" err="1" smtClean="0">
                <a:latin typeface="+mn-ea"/>
              </a:rPr>
              <a:t>dbDriver</a:t>
            </a:r>
            <a:r>
              <a:rPr lang="en-US" altLang="zh-CN" sz="2000" dirty="0" smtClean="0">
                <a:latin typeface="+mn-ea"/>
              </a:rPr>
              <a:t>="native" </a:t>
            </a:r>
            <a:r>
              <a:rPr lang="en-US" altLang="zh-CN" sz="2000" dirty="0" err="1" smtClean="0">
                <a:latin typeface="+mn-ea"/>
              </a:rPr>
              <a:t>switchType</a:t>
            </a:r>
            <a:r>
              <a:rPr lang="en-US" altLang="zh-CN" sz="2000" dirty="0" smtClean="0">
                <a:latin typeface="+mn-ea"/>
              </a:rPr>
              <a:t>="1" </a:t>
            </a:r>
            <a:r>
              <a:rPr lang="en-US" altLang="zh-CN" sz="2000" dirty="0" err="1" smtClean="0">
                <a:latin typeface="+mn-ea"/>
              </a:rPr>
              <a:t>tempReadHostAvailable</a:t>
            </a:r>
            <a:r>
              <a:rPr lang="en-US" altLang="zh-CN" sz="2000" dirty="0" smtClean="0">
                <a:latin typeface="+mn-ea"/>
              </a:rPr>
              <a:t>="1"&gt; </a:t>
            </a:r>
          </a:p>
          <a:p>
            <a:pPr algn="l"/>
            <a:r>
              <a:rPr lang="en-US" altLang="zh-CN" sz="2000" dirty="0" smtClean="0">
                <a:latin typeface="+mn-ea"/>
              </a:rPr>
              <a:t>        &lt;heartbeat&gt;select user()&lt;/heartbeat&gt;  </a:t>
            </a:r>
          </a:p>
          <a:p>
            <a:pPr algn="l"/>
            <a:r>
              <a:rPr lang="en-US" altLang="zh-CN" sz="2000" dirty="0" smtClean="0">
                <a:latin typeface="+mn-ea"/>
              </a:rPr>
              <a:t>        &lt;</a:t>
            </a:r>
            <a:r>
              <a:rPr lang="en-US" altLang="zh-CN" sz="2000" dirty="0" err="1" smtClean="0">
                <a:latin typeface="+mn-ea"/>
              </a:rPr>
              <a:t>writeHost</a:t>
            </a:r>
            <a:r>
              <a:rPr lang="en-US" altLang="zh-CN" sz="2000" dirty="0" smtClean="0">
                <a:latin typeface="+mn-ea"/>
              </a:rPr>
              <a:t> host="master1" </a:t>
            </a:r>
            <a:r>
              <a:rPr lang="en-US" altLang="zh-CN" sz="2000" dirty="0" err="1" smtClean="0">
                <a:latin typeface="+mn-ea"/>
              </a:rPr>
              <a:t>url</a:t>
            </a:r>
            <a:r>
              <a:rPr lang="en-US" altLang="zh-CN" sz="2000" dirty="0" smtClean="0">
                <a:latin typeface="+mn-ea"/>
              </a:rPr>
              <a:t>="192.168.237.128:3308" user="root" password="</a:t>
            </a:r>
            <a:r>
              <a:rPr lang="en-US" altLang="zh-CN" sz="2000" dirty="0" err="1" smtClean="0">
                <a:latin typeface="+mn-ea"/>
              </a:rPr>
              <a:t>mysql</a:t>
            </a:r>
            <a:r>
              <a:rPr lang="en-US" altLang="zh-CN" sz="2000" dirty="0" smtClean="0">
                <a:latin typeface="+mn-ea"/>
              </a:rPr>
              <a:t>"&gt; </a:t>
            </a:r>
          </a:p>
          <a:p>
            <a:pPr algn="l"/>
            <a:r>
              <a:rPr lang="en-US" altLang="zh-CN" sz="2000" dirty="0" smtClean="0">
                <a:latin typeface="+mn-ea"/>
              </a:rPr>
              <a:t>        &lt;/</a:t>
            </a:r>
            <a:r>
              <a:rPr lang="en-US" altLang="zh-CN" sz="2000" dirty="0" err="1" smtClean="0">
                <a:latin typeface="+mn-ea"/>
              </a:rPr>
              <a:t>writeHost</a:t>
            </a:r>
            <a:r>
              <a:rPr lang="en-US" altLang="zh-CN" sz="2000" dirty="0" smtClean="0">
                <a:latin typeface="+mn-ea"/>
              </a:rPr>
              <a:t>&gt; </a:t>
            </a:r>
          </a:p>
          <a:p>
            <a:pPr algn="l"/>
            <a:r>
              <a:rPr lang="en-US" altLang="zh-CN" sz="2000" dirty="0" smtClean="0">
                <a:latin typeface="+mn-ea"/>
              </a:rPr>
              <a:t>&lt;/</a:t>
            </a:r>
            <a:r>
              <a:rPr lang="en-US" altLang="zh-CN" sz="2000" dirty="0" err="1" smtClean="0">
                <a:latin typeface="+mn-ea"/>
              </a:rPr>
              <a:t>dataHost</a:t>
            </a:r>
            <a:r>
              <a:rPr lang="en-US" altLang="zh-CN" sz="2000" dirty="0" smtClean="0">
                <a:latin typeface="+mn-ea"/>
              </a:rPr>
              <a:t>&gt;  </a:t>
            </a:r>
          </a:p>
          <a:p>
            <a:pPr algn="l"/>
            <a:r>
              <a:rPr lang="en-US" altLang="zh-CN" sz="2000" dirty="0" smtClean="0">
                <a:latin typeface="+mn-ea"/>
              </a:rPr>
              <a:t>&lt;/</a:t>
            </a:r>
            <a:r>
              <a:rPr lang="en-US" altLang="zh-CN" sz="2000" dirty="0" err="1" smtClean="0">
                <a:latin typeface="+mn-ea"/>
              </a:rPr>
              <a:t>mycat:schema</a:t>
            </a:r>
            <a:r>
              <a:rPr lang="en-US" altLang="zh-CN" sz="2000" dirty="0" smtClean="0">
                <a:latin typeface="+mn-ea"/>
              </a:rPr>
              <a:t>&gt;</a:t>
            </a:r>
          </a:p>
          <a:p>
            <a:pPr algn="l"/>
            <a:endParaRPr lang="en-US" altLang="zh-CN" sz="2000" dirty="0" smtClean="0">
              <a:latin typeface="+mn-ea"/>
            </a:endParaRPr>
          </a:p>
          <a:p>
            <a:pPr marL="342900" indent="-342900" algn="l">
              <a:buFont typeface="Arial" panose="020B0604020202020204" pitchFamily="34" charset="0"/>
              <a:buChar char="•"/>
            </a:pPr>
            <a:r>
              <a:rPr lang="zh-CN" altLang="en-US" sz="2000" dirty="0" smtClean="0">
                <a:latin typeface="+mn-ea"/>
              </a:rPr>
              <a:t>执行</a:t>
            </a:r>
            <a:r>
              <a:rPr lang="en-US" altLang="zh-CN" sz="2000" dirty="0" smtClean="0">
                <a:latin typeface="+mn-ea"/>
              </a:rPr>
              <a:t>select * from temp</a:t>
            </a:r>
            <a:r>
              <a:rPr lang="zh-CN" altLang="en-US" sz="2000" dirty="0" smtClean="0">
                <a:latin typeface="+mn-ea"/>
              </a:rPr>
              <a:t>语句，尽管表里有几万条记录，但最终查出来的结果只显示</a:t>
            </a:r>
            <a:r>
              <a:rPr lang="en-US" altLang="zh-CN" sz="2000" dirty="0" smtClean="0">
                <a:latin typeface="+mn-ea"/>
              </a:rPr>
              <a:t>100</a:t>
            </a:r>
            <a:r>
              <a:rPr lang="zh-CN" altLang="en-US" sz="2000" dirty="0" smtClean="0">
                <a:latin typeface="+mn-ea"/>
              </a:rPr>
              <a:t>条</a:t>
            </a:r>
            <a:endParaRPr lang="en-US" altLang="zh-CN" sz="2000" dirty="0" smtClean="0">
              <a:latin typeface="+mn-ea"/>
            </a:endParaRPr>
          </a:p>
          <a:p>
            <a:pPr algn="l"/>
            <a:r>
              <a:rPr lang="en-US" altLang="zh-CN" sz="2000" dirty="0" smtClean="0">
                <a:solidFill>
                  <a:srgbClr val="FF0000"/>
                </a:solidFill>
                <a:latin typeface="+mn-ea"/>
              </a:rPr>
              <a:t>100</a:t>
            </a:r>
            <a:r>
              <a:rPr lang="en-US" altLang="zh-CN" sz="2000" dirty="0" smtClean="0">
                <a:latin typeface="+mn-ea"/>
              </a:rPr>
              <a:t> rows in set (0.01 sec)</a:t>
            </a:r>
            <a:endParaRPr lang="zh-CN" altLang="en-US" sz="2000" dirty="0" smtClean="0">
              <a:latin typeface="+mn-ea"/>
            </a:endParaRPr>
          </a:p>
          <a:p>
            <a:endParaRPr lang="en-US" altLang="zh-CN" sz="2000" dirty="0" smtClean="0"/>
          </a:p>
          <a:p>
            <a:endParaRPr lang="zh-CN" altLang="en-US" sz="2000" dirty="0" smtClean="0"/>
          </a:p>
          <a:p>
            <a:endParaRPr lang="en-US" altLang="zh-CN" sz="2000" dirty="0" smtClean="0"/>
          </a:p>
          <a:p>
            <a:endParaRPr lang="en-US" altLang="zh-CN" sz="2000" dirty="0" smtClean="0"/>
          </a:p>
          <a:p>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358732" y="1662090"/>
            <a:ext cx="12073022" cy="490390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Wingdings" panose="05000000000000000000" pitchFamily="2" charset="2"/>
              <a:buChar char="Ø"/>
            </a:pPr>
            <a:r>
              <a:rPr lang="en-US" altLang="zh-CN" sz="2400" dirty="0" smtClean="0">
                <a:latin typeface="+mn-ea"/>
              </a:rPr>
              <a:t>table</a:t>
            </a:r>
            <a:r>
              <a:rPr lang="zh-CN" altLang="en-US" sz="2400" dirty="0" smtClean="0">
                <a:latin typeface="+mn-ea"/>
              </a:rPr>
              <a:t>标签 </a:t>
            </a:r>
          </a:p>
          <a:p>
            <a:pPr lvl="1" algn="l"/>
            <a:r>
              <a:rPr lang="en-US" altLang="zh-CN" sz="2400" dirty="0" smtClean="0">
                <a:latin typeface="+mn-ea"/>
              </a:rPr>
              <a:t>&lt;table name="</a:t>
            </a:r>
            <a:r>
              <a:rPr lang="en-US" altLang="zh-CN" sz="2400" dirty="0" err="1" smtClean="0">
                <a:latin typeface="+mn-ea"/>
              </a:rPr>
              <a:t>travelrecord</a:t>
            </a:r>
            <a:r>
              <a:rPr lang="en-US" altLang="zh-CN" sz="2400" dirty="0" smtClean="0">
                <a:latin typeface="+mn-ea"/>
              </a:rPr>
              <a:t>" </a:t>
            </a:r>
            <a:r>
              <a:rPr lang="en-US" altLang="zh-CN" sz="2400" dirty="0" err="1" smtClean="0">
                <a:latin typeface="+mn-ea"/>
              </a:rPr>
              <a:t>dataNode</a:t>
            </a:r>
            <a:r>
              <a:rPr lang="en-US" altLang="zh-CN" sz="2400" dirty="0" smtClean="0">
                <a:latin typeface="+mn-ea"/>
              </a:rPr>
              <a:t>="dn1,dn2,dn3" rule="auto-</a:t>
            </a:r>
            <a:r>
              <a:rPr lang="en-US" altLang="zh-CN" sz="2400" dirty="0" err="1" smtClean="0">
                <a:latin typeface="+mn-ea"/>
              </a:rPr>
              <a:t>sharding</a:t>
            </a:r>
            <a:r>
              <a:rPr lang="en-US" altLang="zh-CN" sz="2400" dirty="0" smtClean="0">
                <a:latin typeface="+mn-ea"/>
              </a:rPr>
              <a:t>-long" &gt;</a:t>
            </a:r>
          </a:p>
          <a:p>
            <a:pPr lvl="1" algn="l"/>
            <a:r>
              <a:rPr lang="en-US" altLang="zh-CN" sz="2400" dirty="0" smtClean="0">
                <a:latin typeface="+mn-ea"/>
              </a:rPr>
              <a:t>&lt;/table&gt; </a:t>
            </a:r>
          </a:p>
          <a:p>
            <a:pPr lvl="1" algn="l"/>
            <a:r>
              <a:rPr lang="en-US" altLang="zh-CN" sz="2400" dirty="0" smtClean="0">
                <a:latin typeface="+mn-ea"/>
              </a:rPr>
              <a:t>Table</a:t>
            </a:r>
            <a:r>
              <a:rPr lang="en-US" altLang="zh-CN" sz="2400" b="1" dirty="0" smtClean="0">
                <a:latin typeface="+mn-ea"/>
              </a:rPr>
              <a:t> </a:t>
            </a:r>
            <a:r>
              <a:rPr lang="zh-CN" altLang="en-US" sz="2400" dirty="0" smtClean="0">
                <a:latin typeface="+mn-ea"/>
              </a:rPr>
              <a:t>标签定义了</a:t>
            </a:r>
            <a:r>
              <a:rPr lang="en-US" altLang="zh-CN" sz="2400" dirty="0" err="1" smtClean="0">
                <a:latin typeface="+mn-ea"/>
              </a:rPr>
              <a:t>MyCat</a:t>
            </a:r>
            <a:r>
              <a:rPr lang="zh-CN" altLang="en-US" sz="2400" dirty="0" smtClean="0">
                <a:latin typeface="+mn-ea"/>
              </a:rPr>
              <a:t>中的逻辑表，所有</a:t>
            </a:r>
            <a:r>
              <a:rPr lang="zh-CN" altLang="en-US" sz="2400" dirty="0" smtClean="0">
                <a:solidFill>
                  <a:srgbClr val="FF0000"/>
                </a:solidFill>
                <a:latin typeface="+mn-ea"/>
              </a:rPr>
              <a:t>需要拆分的表</a:t>
            </a:r>
            <a:r>
              <a:rPr lang="zh-CN" altLang="en-US" sz="2400" dirty="0" smtClean="0">
                <a:latin typeface="+mn-ea"/>
              </a:rPr>
              <a:t>都需要在这个标签中定义。 </a:t>
            </a:r>
            <a:endParaRPr lang="en-US" altLang="zh-CN" sz="2400" dirty="0" smtClean="0">
              <a:latin typeface="+mn-ea"/>
            </a:endParaRPr>
          </a:p>
          <a:p>
            <a:pPr algn="l"/>
            <a:r>
              <a:rPr lang="en-US" altLang="zh-CN" sz="2400" dirty="0" smtClean="0">
                <a:latin typeface="+mn-ea"/>
              </a:rPr>
              <a:t>rule</a:t>
            </a:r>
            <a:r>
              <a:rPr lang="zh-CN" altLang="en-US" sz="2400" dirty="0" smtClean="0">
                <a:latin typeface="+mn-ea"/>
              </a:rPr>
              <a:t>属性 </a:t>
            </a:r>
          </a:p>
          <a:p>
            <a:pPr algn="l"/>
            <a:r>
              <a:rPr lang="zh-CN" altLang="en-US" sz="2400" dirty="0" smtClean="0">
                <a:latin typeface="+mn-ea"/>
              </a:rPr>
              <a:t>该属性用于指定逻辑表要</a:t>
            </a:r>
            <a:r>
              <a:rPr lang="zh-CN" altLang="en-US" sz="2400" dirty="0" smtClean="0">
                <a:solidFill>
                  <a:srgbClr val="FF0000"/>
                </a:solidFill>
                <a:latin typeface="+mn-ea"/>
              </a:rPr>
              <a:t>使用的规则名字，规则名字在</a:t>
            </a:r>
            <a:r>
              <a:rPr lang="en-US" altLang="zh-CN" sz="2400" dirty="0" smtClean="0">
                <a:solidFill>
                  <a:srgbClr val="FF0000"/>
                </a:solidFill>
                <a:latin typeface="+mn-ea"/>
              </a:rPr>
              <a:t>rule.xml</a:t>
            </a:r>
            <a:r>
              <a:rPr lang="zh-CN" altLang="en-US" sz="2400" dirty="0" smtClean="0">
                <a:solidFill>
                  <a:srgbClr val="FF0000"/>
                </a:solidFill>
                <a:latin typeface="+mn-ea"/>
              </a:rPr>
              <a:t>中定义</a:t>
            </a:r>
            <a:r>
              <a:rPr lang="zh-CN" altLang="en-US" sz="2400" dirty="0" smtClean="0">
                <a:latin typeface="+mn-ea"/>
              </a:rPr>
              <a:t>，必须与</a:t>
            </a:r>
            <a:r>
              <a:rPr lang="en-US" altLang="zh-CN" sz="2400" dirty="0" err="1" smtClean="0">
                <a:latin typeface="+mn-ea"/>
              </a:rPr>
              <a:t>tableRule</a:t>
            </a:r>
            <a:r>
              <a:rPr lang="zh-CN" altLang="en-US" sz="2400" dirty="0" smtClean="0">
                <a:latin typeface="+mn-ea"/>
              </a:rPr>
              <a:t>标签中</a:t>
            </a:r>
            <a:r>
              <a:rPr lang="en-US" altLang="zh-CN" sz="2400" dirty="0" smtClean="0">
                <a:latin typeface="+mn-ea"/>
              </a:rPr>
              <a:t>name</a:t>
            </a:r>
            <a:r>
              <a:rPr lang="zh-CN" altLang="en-US" sz="2400" dirty="0" smtClean="0">
                <a:latin typeface="+mn-ea"/>
              </a:rPr>
              <a:t>属性属性值一一对应。 </a:t>
            </a:r>
            <a:endParaRPr lang="en-US" altLang="zh-CN" sz="2400" dirty="0" smtClean="0">
              <a:latin typeface="+mn-ea"/>
            </a:endParaRPr>
          </a:p>
          <a:p>
            <a:pPr algn="l"/>
            <a:r>
              <a:rPr lang="en-US" altLang="zh-CN" sz="2400" dirty="0" smtClean="0">
                <a:latin typeface="+mn-ea"/>
              </a:rPr>
              <a:t>type</a:t>
            </a:r>
            <a:r>
              <a:rPr lang="zh-CN" altLang="en-US" sz="2400" dirty="0" smtClean="0">
                <a:latin typeface="+mn-ea"/>
              </a:rPr>
              <a:t>属性 </a:t>
            </a:r>
          </a:p>
          <a:p>
            <a:pPr algn="l"/>
            <a:r>
              <a:rPr lang="zh-CN" altLang="en-US" sz="2400" dirty="0" smtClean="0">
                <a:latin typeface="+mn-ea"/>
              </a:rPr>
              <a:t>该属性定义了逻辑表的类型，目前逻辑表只有“全局表”和”普通表”两种类型。对应的配置： </a:t>
            </a:r>
          </a:p>
          <a:p>
            <a:pPr algn="l"/>
            <a:r>
              <a:rPr lang="zh-CN" altLang="en-US" sz="2400" dirty="0" smtClean="0">
                <a:latin typeface="+mn-ea"/>
              </a:rPr>
              <a:t> 全局表：</a:t>
            </a:r>
            <a:r>
              <a:rPr lang="en-US" altLang="zh-CN" sz="2400" dirty="0" smtClean="0">
                <a:latin typeface="+mn-ea"/>
              </a:rPr>
              <a:t>global</a:t>
            </a:r>
            <a:r>
              <a:rPr lang="zh-CN" altLang="en-US" sz="2400" dirty="0" smtClean="0">
                <a:latin typeface="+mn-ea"/>
              </a:rPr>
              <a:t>。 </a:t>
            </a:r>
          </a:p>
          <a:p>
            <a:pPr algn="l"/>
            <a:r>
              <a:rPr lang="zh-CN" altLang="en-US" sz="2400" dirty="0" smtClean="0">
                <a:latin typeface="+mn-ea"/>
              </a:rPr>
              <a:t> 普通表：不指定该值为</a:t>
            </a:r>
            <a:r>
              <a:rPr lang="en-US" altLang="zh-CN" sz="2400" dirty="0" err="1" smtClean="0">
                <a:latin typeface="+mn-ea"/>
              </a:rPr>
              <a:t>globla</a:t>
            </a:r>
            <a:r>
              <a:rPr lang="zh-CN" altLang="en-US" sz="2400" dirty="0" smtClean="0">
                <a:latin typeface="+mn-ea"/>
              </a:rPr>
              <a:t>的所有表</a:t>
            </a: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9" name="TextBox 18"/>
          <p:cNvSpPr txBox="1"/>
          <p:nvPr/>
        </p:nvSpPr>
        <p:spPr>
          <a:xfrm>
            <a:off x="787360" y="376206"/>
            <a:ext cx="6429420" cy="121058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1"/>
            <a:r>
              <a:rPr lang="en-US" altLang="zh-CN" dirty="0" smtClean="0"/>
              <a:t>schema.xml</a:t>
            </a:r>
            <a:r>
              <a:rPr lang="zh-CN" altLang="en-US" dirty="0" smtClean="0"/>
              <a:t>重点参数解读五：</a:t>
            </a:r>
            <a:endParaRPr lang="zh-CN" altLang="en-US" dirty="0" smtClean="0">
              <a:solidFill>
                <a:schemeClr val="tx1"/>
              </a:solidFill>
              <a:ea typeface="黑体" pitchFamily="2" charset="-122"/>
            </a:endParaRPr>
          </a:p>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358732" y="1662090"/>
            <a:ext cx="12073022" cy="675056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Font typeface="Arial" panose="020B0604020202020204" pitchFamily="34" charset="0"/>
              <a:buChar char="•"/>
            </a:pPr>
            <a:r>
              <a:rPr lang="en-US" altLang="zh-CN" sz="2400" dirty="0" err="1" smtClean="0">
                <a:latin typeface="黑体" pitchFamily="49" charset="-122"/>
                <a:ea typeface="黑体" pitchFamily="49" charset="-122"/>
              </a:rPr>
              <a:t>dataNode</a:t>
            </a:r>
            <a:r>
              <a:rPr lang="zh-CN" altLang="en-US" sz="2400" b="1" dirty="0" smtClean="0">
                <a:latin typeface="黑体" pitchFamily="49" charset="-122"/>
                <a:ea typeface="黑体" pitchFamily="49" charset="-122"/>
              </a:rPr>
              <a:t>标签 </a:t>
            </a:r>
            <a:endParaRPr lang="zh-CN" altLang="en-US" sz="2400" dirty="0" smtClean="0">
              <a:latin typeface="黑体" pitchFamily="49" charset="-122"/>
              <a:ea typeface="黑体" pitchFamily="49" charset="-122"/>
            </a:endParaRPr>
          </a:p>
          <a:p>
            <a:pPr lvl="1" algn="l"/>
            <a:r>
              <a:rPr lang="en-US" altLang="zh-CN" sz="2400" b="1" dirty="0" err="1" smtClean="0">
                <a:solidFill>
                  <a:srgbClr val="FF0000"/>
                </a:solidFill>
                <a:latin typeface="黑体" pitchFamily="49" charset="-122"/>
                <a:ea typeface="黑体" pitchFamily="49" charset="-122"/>
              </a:rPr>
              <a:t>dataNode</a:t>
            </a:r>
            <a:r>
              <a:rPr lang="en-US" altLang="zh-CN" sz="2400" b="1" dirty="0" smtClean="0">
                <a:solidFill>
                  <a:srgbClr val="FF0000"/>
                </a:solidFill>
                <a:latin typeface="黑体" pitchFamily="49" charset="-122"/>
                <a:ea typeface="黑体" pitchFamily="49" charset="-122"/>
              </a:rPr>
              <a:t> </a:t>
            </a:r>
            <a:r>
              <a:rPr lang="zh-CN" altLang="en-US" sz="2400" dirty="0" smtClean="0">
                <a:solidFill>
                  <a:srgbClr val="FF0000"/>
                </a:solidFill>
                <a:latin typeface="黑体" pitchFamily="49" charset="-122"/>
                <a:ea typeface="黑体" pitchFamily="49" charset="-122"/>
              </a:rPr>
              <a:t>标签定义了</a:t>
            </a:r>
            <a:r>
              <a:rPr lang="en-US" altLang="zh-CN" sz="2400" dirty="0" err="1" smtClean="0">
                <a:solidFill>
                  <a:srgbClr val="FF0000"/>
                </a:solidFill>
                <a:latin typeface="黑体" pitchFamily="49" charset="-122"/>
                <a:ea typeface="黑体" pitchFamily="49" charset="-122"/>
              </a:rPr>
              <a:t>MyCat</a:t>
            </a:r>
            <a:r>
              <a:rPr lang="zh-CN" altLang="en-US" sz="2400" dirty="0" smtClean="0">
                <a:solidFill>
                  <a:srgbClr val="FF0000"/>
                </a:solidFill>
                <a:latin typeface="黑体" pitchFamily="49" charset="-122"/>
                <a:ea typeface="黑体" pitchFamily="49" charset="-122"/>
              </a:rPr>
              <a:t>中的数据节点，用于绑定逻辑库到某个具体的</a:t>
            </a:r>
            <a:r>
              <a:rPr lang="en-US" altLang="zh-CN" sz="2400" dirty="0" smtClean="0">
                <a:solidFill>
                  <a:srgbClr val="FF0000"/>
                </a:solidFill>
                <a:latin typeface="黑体" pitchFamily="49" charset="-122"/>
                <a:ea typeface="黑体" pitchFamily="49" charset="-122"/>
              </a:rPr>
              <a:t>database</a:t>
            </a:r>
            <a:r>
              <a:rPr lang="zh-CN" altLang="en-US" sz="2400" dirty="0" smtClean="0">
                <a:latin typeface="黑体" pitchFamily="49" charset="-122"/>
                <a:ea typeface="黑体" pitchFamily="49" charset="-122"/>
              </a:rPr>
              <a:t>。 </a:t>
            </a:r>
          </a:p>
          <a:p>
            <a:pPr algn="l"/>
            <a:r>
              <a:rPr lang="nn-NO" altLang="zh-CN" sz="2400" dirty="0" smtClean="0">
                <a:latin typeface="黑体" pitchFamily="49" charset="-122"/>
                <a:ea typeface="黑体" pitchFamily="49" charset="-122"/>
              </a:rPr>
              <a:t>&lt;dataNode name="dn1" dataHost="lch3307" database="db1" &gt;&lt;/dataNode&gt; </a:t>
            </a:r>
          </a:p>
          <a:p>
            <a:pPr algn="l"/>
            <a:r>
              <a:rPr lang="en-US" altLang="zh-CN" sz="2400" b="1" dirty="0" err="1" smtClean="0">
                <a:latin typeface="黑体" pitchFamily="49" charset="-122"/>
                <a:ea typeface="黑体" pitchFamily="49" charset="-122"/>
              </a:rPr>
              <a:t>dataNode</a:t>
            </a:r>
            <a:r>
              <a:rPr lang="en-US" altLang="zh-CN" sz="2400" b="1" dirty="0" smtClean="0">
                <a:latin typeface="黑体" pitchFamily="49" charset="-122"/>
                <a:ea typeface="黑体" pitchFamily="49" charset="-122"/>
              </a:rPr>
              <a:t> </a:t>
            </a:r>
            <a:r>
              <a:rPr lang="zh-CN" altLang="en-US" sz="2400" dirty="0" smtClean="0">
                <a:latin typeface="黑体" pitchFamily="49" charset="-122"/>
                <a:ea typeface="黑体" pitchFamily="49" charset="-122"/>
              </a:rPr>
              <a:t>标签定义了</a:t>
            </a:r>
            <a:r>
              <a:rPr lang="en-US" altLang="zh-CN" sz="2400" dirty="0" err="1" smtClean="0">
                <a:latin typeface="黑体" pitchFamily="49" charset="-122"/>
                <a:ea typeface="黑体" pitchFamily="49" charset="-122"/>
              </a:rPr>
              <a:t>MyCat</a:t>
            </a:r>
            <a:r>
              <a:rPr lang="zh-CN" altLang="en-US" sz="2400" dirty="0" smtClean="0">
                <a:latin typeface="黑体" pitchFamily="49" charset="-122"/>
                <a:ea typeface="黑体" pitchFamily="49" charset="-122"/>
              </a:rPr>
              <a:t>中的数据节点，也就是我们通常说所的数据分片。一个</a:t>
            </a:r>
            <a:r>
              <a:rPr lang="en-US" altLang="zh-CN" sz="2400" b="1" dirty="0" err="1" smtClean="0">
                <a:latin typeface="黑体" pitchFamily="49" charset="-122"/>
                <a:ea typeface="黑体" pitchFamily="49" charset="-122"/>
              </a:rPr>
              <a:t>dataNode</a:t>
            </a:r>
            <a:r>
              <a:rPr lang="zh-CN" altLang="en-US" sz="2400" dirty="0" smtClean="0">
                <a:latin typeface="黑体" pitchFamily="49" charset="-122"/>
                <a:ea typeface="黑体" pitchFamily="49" charset="-122"/>
              </a:rPr>
              <a:t>标签就是一个独立的数据分片。 </a:t>
            </a:r>
          </a:p>
          <a:p>
            <a:pPr algn="l"/>
            <a:r>
              <a:rPr lang="zh-CN" altLang="en-US" sz="2400" dirty="0" smtClean="0">
                <a:latin typeface="黑体" pitchFamily="49" charset="-122"/>
                <a:ea typeface="黑体" pitchFamily="49" charset="-122"/>
              </a:rPr>
              <a:t>例子中所表述的意思为：使用名字为</a:t>
            </a:r>
            <a:r>
              <a:rPr lang="en-US" altLang="zh-CN" sz="2400" dirty="0" smtClean="0">
                <a:latin typeface="黑体" pitchFamily="49" charset="-122"/>
                <a:ea typeface="黑体" pitchFamily="49" charset="-122"/>
              </a:rPr>
              <a:t>lch3307</a:t>
            </a:r>
            <a:r>
              <a:rPr lang="zh-CN" altLang="en-US" sz="2400" dirty="0" smtClean="0">
                <a:latin typeface="黑体" pitchFamily="49" charset="-122"/>
                <a:ea typeface="黑体" pitchFamily="49" charset="-122"/>
              </a:rPr>
              <a:t>数据库实例上的</a:t>
            </a:r>
            <a:r>
              <a:rPr lang="en-US" altLang="zh-CN" sz="2400" dirty="0" smtClean="0">
                <a:solidFill>
                  <a:srgbClr val="FF0000"/>
                </a:solidFill>
                <a:latin typeface="黑体" pitchFamily="49" charset="-122"/>
                <a:ea typeface="黑体" pitchFamily="49" charset="-122"/>
              </a:rPr>
              <a:t>db1</a:t>
            </a:r>
            <a:r>
              <a:rPr lang="zh-CN" altLang="en-US" sz="2400" dirty="0" smtClean="0">
                <a:solidFill>
                  <a:srgbClr val="FF0000"/>
                </a:solidFill>
                <a:latin typeface="黑体" pitchFamily="49" charset="-122"/>
                <a:ea typeface="黑体" pitchFamily="49" charset="-122"/>
              </a:rPr>
              <a:t>物理数据库</a:t>
            </a:r>
            <a:r>
              <a:rPr lang="zh-CN" altLang="en-US" sz="2400" dirty="0" smtClean="0">
                <a:latin typeface="黑体" pitchFamily="49" charset="-122"/>
                <a:ea typeface="黑体" pitchFamily="49" charset="-122"/>
              </a:rPr>
              <a:t>，这就组成一个数据分片，最后，我们使用名字</a:t>
            </a:r>
            <a:r>
              <a:rPr lang="en-US" altLang="zh-CN" sz="2400" dirty="0" smtClean="0">
                <a:latin typeface="黑体" pitchFamily="49" charset="-122"/>
                <a:ea typeface="黑体" pitchFamily="49" charset="-122"/>
              </a:rPr>
              <a:t>dn1</a:t>
            </a:r>
            <a:r>
              <a:rPr lang="zh-CN" altLang="en-US" sz="2400" dirty="0" smtClean="0">
                <a:latin typeface="黑体" pitchFamily="49" charset="-122"/>
                <a:ea typeface="黑体" pitchFamily="49" charset="-122"/>
              </a:rPr>
              <a:t>标识这个分片。</a:t>
            </a:r>
          </a:p>
          <a:p>
            <a:pPr algn="l"/>
            <a:endParaRPr lang="en-US" altLang="zh-CN" sz="2400" dirty="0" smtClean="0">
              <a:latin typeface="黑体" pitchFamily="49" charset="-122"/>
              <a:ea typeface="黑体" pitchFamily="49" charset="-122"/>
            </a:endParaRPr>
          </a:p>
          <a:p>
            <a:pPr algn="l"/>
            <a:r>
              <a:rPr lang="en-US" altLang="zh-CN" sz="2400" dirty="0" smtClean="0">
                <a:latin typeface="黑体" pitchFamily="49" charset="-122"/>
                <a:ea typeface="黑体" pitchFamily="49" charset="-122"/>
              </a:rPr>
              <a:t>name</a:t>
            </a:r>
            <a:r>
              <a:rPr lang="zh-CN" altLang="en-US" sz="2400" b="1" dirty="0" smtClean="0">
                <a:latin typeface="黑体" pitchFamily="49" charset="-122"/>
                <a:ea typeface="黑体" pitchFamily="49" charset="-122"/>
              </a:rPr>
              <a:t>属性 </a:t>
            </a:r>
            <a:endParaRPr lang="zh-CN" altLang="en-US" sz="2400" dirty="0" smtClean="0">
              <a:latin typeface="黑体" pitchFamily="49" charset="-122"/>
              <a:ea typeface="黑体" pitchFamily="49" charset="-122"/>
            </a:endParaRPr>
          </a:p>
          <a:p>
            <a:pPr lvl="1" algn="l"/>
            <a:r>
              <a:rPr lang="zh-CN" altLang="en-US" sz="2400" dirty="0" smtClean="0">
                <a:latin typeface="黑体" pitchFamily="49" charset="-122"/>
                <a:ea typeface="黑体" pitchFamily="49" charset="-122"/>
              </a:rPr>
              <a:t>定义数据节点的名字，这个名字需要是唯一的，我们需要在</a:t>
            </a:r>
            <a:r>
              <a:rPr lang="en-US" altLang="zh-CN" sz="2400" dirty="0" smtClean="0">
                <a:latin typeface="黑体" pitchFamily="49" charset="-122"/>
                <a:ea typeface="黑体" pitchFamily="49" charset="-122"/>
              </a:rPr>
              <a:t>table</a:t>
            </a:r>
            <a:r>
              <a:rPr lang="zh-CN" altLang="en-US" sz="2400" dirty="0" smtClean="0">
                <a:latin typeface="黑体" pitchFamily="49" charset="-122"/>
                <a:ea typeface="黑体" pitchFamily="49" charset="-122"/>
              </a:rPr>
              <a:t>标签上应用这个名字，来建立表与分片对应的关系。 </a:t>
            </a:r>
          </a:p>
          <a:p>
            <a:pPr algn="l"/>
            <a:r>
              <a:rPr lang="en-US" altLang="zh-CN" sz="2400" b="1" dirty="0" err="1" smtClean="0">
                <a:latin typeface="黑体" pitchFamily="49" charset="-122"/>
                <a:ea typeface="黑体" pitchFamily="49" charset="-122"/>
              </a:rPr>
              <a:t>dataHost</a:t>
            </a:r>
            <a:r>
              <a:rPr lang="zh-CN" altLang="en-US" sz="2400" b="1" dirty="0" smtClean="0">
                <a:latin typeface="黑体" pitchFamily="49" charset="-122"/>
                <a:ea typeface="黑体" pitchFamily="49" charset="-122"/>
              </a:rPr>
              <a:t>属性 </a:t>
            </a:r>
            <a:endParaRPr lang="zh-CN" altLang="en-US" sz="2400" dirty="0" smtClean="0">
              <a:latin typeface="黑体" pitchFamily="49" charset="-122"/>
              <a:ea typeface="黑体" pitchFamily="49" charset="-122"/>
            </a:endParaRPr>
          </a:p>
          <a:p>
            <a:pPr lvl="1" algn="l"/>
            <a:r>
              <a:rPr lang="zh-CN" altLang="en-US" sz="2400" dirty="0" smtClean="0">
                <a:latin typeface="黑体" pitchFamily="49" charset="-122"/>
                <a:ea typeface="黑体" pitchFamily="49" charset="-122"/>
              </a:rPr>
              <a:t>该属性用于定义</a:t>
            </a:r>
            <a:r>
              <a:rPr lang="zh-CN" altLang="en-US" sz="2400" dirty="0" smtClean="0">
                <a:solidFill>
                  <a:srgbClr val="FF0000"/>
                </a:solidFill>
                <a:latin typeface="黑体" pitchFamily="49" charset="-122"/>
                <a:ea typeface="黑体" pitchFamily="49" charset="-122"/>
              </a:rPr>
              <a:t>该分片属于哪个数据库实例</a:t>
            </a:r>
            <a:r>
              <a:rPr lang="zh-CN" altLang="en-US" sz="2400" dirty="0" smtClean="0">
                <a:latin typeface="黑体" pitchFamily="49" charset="-122"/>
                <a:ea typeface="黑体" pitchFamily="49" charset="-122"/>
              </a:rPr>
              <a:t>的，属性值是引用</a:t>
            </a:r>
            <a:r>
              <a:rPr lang="en-US" altLang="zh-CN" sz="2400" dirty="0" err="1" smtClean="0">
                <a:latin typeface="黑体" pitchFamily="49" charset="-122"/>
                <a:ea typeface="黑体" pitchFamily="49" charset="-122"/>
              </a:rPr>
              <a:t>dataHost</a:t>
            </a:r>
            <a:r>
              <a:rPr lang="zh-CN" altLang="en-US" sz="2400" dirty="0" smtClean="0">
                <a:latin typeface="黑体" pitchFamily="49" charset="-122"/>
                <a:ea typeface="黑体" pitchFamily="49" charset="-122"/>
              </a:rPr>
              <a:t>标签上定义的</a:t>
            </a:r>
            <a:r>
              <a:rPr lang="en-US" altLang="zh-CN" sz="2400" dirty="0" smtClean="0">
                <a:latin typeface="黑体" pitchFamily="49" charset="-122"/>
                <a:ea typeface="黑体" pitchFamily="49" charset="-122"/>
              </a:rPr>
              <a:t>name</a:t>
            </a:r>
            <a:r>
              <a:rPr lang="zh-CN" altLang="en-US" sz="2400" dirty="0" smtClean="0">
                <a:latin typeface="黑体" pitchFamily="49" charset="-122"/>
                <a:ea typeface="黑体" pitchFamily="49" charset="-122"/>
              </a:rPr>
              <a:t>属性。 </a:t>
            </a:r>
          </a:p>
          <a:p>
            <a:pPr algn="l"/>
            <a:r>
              <a:rPr lang="en-US" altLang="zh-CN" sz="2400" b="1" dirty="0" smtClean="0">
                <a:latin typeface="黑体" pitchFamily="49" charset="-122"/>
                <a:ea typeface="黑体" pitchFamily="49" charset="-122"/>
              </a:rPr>
              <a:t>database</a:t>
            </a:r>
            <a:r>
              <a:rPr lang="zh-CN" altLang="en-US" sz="2400" b="1" dirty="0" smtClean="0">
                <a:latin typeface="黑体" pitchFamily="49" charset="-122"/>
                <a:ea typeface="黑体" pitchFamily="49" charset="-122"/>
              </a:rPr>
              <a:t>属性 </a:t>
            </a:r>
            <a:endParaRPr lang="zh-CN" altLang="en-US" sz="2400" dirty="0" smtClean="0">
              <a:latin typeface="黑体" pitchFamily="49" charset="-122"/>
              <a:ea typeface="黑体" pitchFamily="49" charset="-122"/>
            </a:endParaRPr>
          </a:p>
          <a:p>
            <a:pPr lvl="1" algn="l"/>
            <a:r>
              <a:rPr lang="zh-CN" altLang="en-US" sz="2400" dirty="0" smtClean="0">
                <a:latin typeface="黑体" pitchFamily="49" charset="-122"/>
                <a:ea typeface="黑体" pitchFamily="49" charset="-122"/>
              </a:rPr>
              <a:t>该属性用于定义该分片属性</a:t>
            </a:r>
            <a:r>
              <a:rPr lang="zh-CN" altLang="en-US" sz="2400" dirty="0" smtClean="0">
                <a:solidFill>
                  <a:srgbClr val="FF0000"/>
                </a:solidFill>
                <a:latin typeface="黑体" pitchFamily="49" charset="-122"/>
                <a:ea typeface="黑体" pitchFamily="49" charset="-122"/>
              </a:rPr>
              <a:t>哪个具体数据库实例上的具体库</a:t>
            </a:r>
            <a:r>
              <a:rPr lang="zh-CN" altLang="en-US" sz="2400" dirty="0" smtClean="0">
                <a:latin typeface="黑体" pitchFamily="49" charset="-122"/>
                <a:ea typeface="黑体" pitchFamily="49" charset="-122"/>
              </a:rPr>
              <a:t>，因为这里使用两个纬度来定义分片，就是：实例</a:t>
            </a:r>
            <a:r>
              <a:rPr lang="en-US" altLang="zh-CN" sz="2400" dirty="0" smtClean="0">
                <a:latin typeface="黑体" pitchFamily="49" charset="-122"/>
                <a:ea typeface="黑体" pitchFamily="49" charset="-122"/>
              </a:rPr>
              <a:t>+</a:t>
            </a:r>
            <a:r>
              <a:rPr lang="zh-CN" altLang="en-US" sz="2400" dirty="0" smtClean="0">
                <a:latin typeface="黑体" pitchFamily="49" charset="-122"/>
                <a:ea typeface="黑体" pitchFamily="49" charset="-122"/>
              </a:rPr>
              <a:t>具体的库。因为每个库上建立的表和表结构是一样的。所以这样做就可以轻松的对表进行水平拆分。   </a:t>
            </a:r>
            <a:endParaRPr lang="en-US" altLang="zh-CN" sz="2400" dirty="0">
              <a:latin typeface="黑体" pitchFamily="49" charset="-122"/>
              <a:ea typeface="黑体" pitchFamily="49" charset="-122"/>
            </a:endParaRPr>
          </a:p>
        </p:txBody>
      </p:sp>
      <p:sp>
        <p:nvSpPr>
          <p:cNvPr id="19" name="TextBox 18"/>
          <p:cNvSpPr txBox="1"/>
          <p:nvPr/>
        </p:nvSpPr>
        <p:spPr>
          <a:xfrm>
            <a:off x="787360" y="376206"/>
            <a:ext cx="6429420" cy="121058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1"/>
            <a:r>
              <a:rPr lang="en-US" altLang="zh-CN" dirty="0" smtClean="0"/>
              <a:t>schema.xml</a:t>
            </a:r>
            <a:r>
              <a:rPr lang="zh-CN" altLang="en-US" dirty="0" smtClean="0"/>
              <a:t>重点参数解读六：</a:t>
            </a:r>
            <a:endParaRPr lang="zh-CN" altLang="en-US" dirty="0" smtClean="0">
              <a:solidFill>
                <a:schemeClr val="tx1"/>
              </a:solidFill>
              <a:ea typeface="黑体" pitchFamily="2" charset="-122"/>
            </a:endParaRPr>
          </a:p>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1" algn="l"/>
            <a:r>
              <a:rPr lang="en-US" altLang="zh-CN" dirty="0" smtClean="0"/>
              <a:t>schema.xml</a:t>
            </a:r>
            <a:r>
              <a:rPr lang="zh-CN" altLang="en-US" dirty="0" smtClean="0"/>
              <a:t>重点参数解读七：</a:t>
            </a:r>
            <a:endParaRPr lang="zh-CN" altLang="en-US" dirty="0" smtClean="0">
              <a:solidFill>
                <a:schemeClr val="tx1"/>
              </a:solidFill>
              <a:ea typeface="黑体" pitchFamily="2" charset="-122"/>
            </a:endParaRPr>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573046" y="1590652"/>
            <a:ext cx="11787270" cy="718145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r>
              <a:rPr lang="en-US" altLang="zh-CN" sz="2000" dirty="0" err="1" smtClean="0">
                <a:latin typeface="+mn-ea"/>
              </a:rPr>
              <a:t>dataHost</a:t>
            </a:r>
            <a:r>
              <a:rPr lang="zh-CN" altLang="en-US" sz="2000" dirty="0" smtClean="0">
                <a:latin typeface="+mn-ea"/>
              </a:rPr>
              <a:t>标签</a:t>
            </a:r>
            <a:endParaRPr lang="en-US" altLang="zh-CN" sz="2000" dirty="0" smtClean="0">
              <a:latin typeface="+mn-ea"/>
            </a:endParaRPr>
          </a:p>
          <a:p>
            <a:pPr algn="l"/>
            <a:r>
              <a:rPr lang="zh-CN" altLang="en-US" sz="2000" dirty="0" smtClean="0">
                <a:latin typeface="+mn-ea"/>
              </a:rPr>
              <a:t>作为</a:t>
            </a:r>
            <a:r>
              <a:rPr lang="en-US" altLang="zh-CN" sz="2000" dirty="0" smtClean="0">
                <a:latin typeface="+mn-ea"/>
              </a:rPr>
              <a:t>Schema.xml</a:t>
            </a:r>
            <a:r>
              <a:rPr lang="zh-CN" altLang="en-US" sz="2000" dirty="0" smtClean="0">
                <a:latin typeface="+mn-ea"/>
              </a:rPr>
              <a:t>中最后的一个标签，该标签在</a:t>
            </a:r>
            <a:r>
              <a:rPr lang="en-US" altLang="zh-CN" sz="2000" dirty="0" err="1" smtClean="0">
                <a:latin typeface="+mn-ea"/>
              </a:rPr>
              <a:t>mycat</a:t>
            </a:r>
            <a:r>
              <a:rPr lang="zh-CN" altLang="en-US" sz="2000" dirty="0" smtClean="0">
                <a:latin typeface="+mn-ea"/>
              </a:rPr>
              <a:t>逻辑库中也是作为最底层的标签存在，直接</a:t>
            </a:r>
            <a:r>
              <a:rPr lang="zh-CN" altLang="en-US" sz="2000" dirty="0" smtClean="0">
                <a:solidFill>
                  <a:srgbClr val="FF0000"/>
                </a:solidFill>
                <a:latin typeface="+mn-ea"/>
              </a:rPr>
              <a:t>定义了具体的数据库实例、读写分离配置和心跳语句</a:t>
            </a:r>
            <a:endParaRPr lang="en-US" altLang="zh-CN" sz="2000" dirty="0" smtClean="0">
              <a:solidFill>
                <a:srgbClr val="FF0000"/>
              </a:solidFill>
              <a:latin typeface="+mn-ea"/>
            </a:endParaRPr>
          </a:p>
          <a:p>
            <a:pPr algn="l"/>
            <a:endParaRPr lang="en-US" altLang="zh-CN" sz="2000" dirty="0" smtClean="0">
              <a:latin typeface="+mn-ea"/>
            </a:endParaRPr>
          </a:p>
          <a:p>
            <a:pPr algn="l"/>
            <a:r>
              <a:rPr lang="en-US" altLang="zh-CN" sz="2000" dirty="0" smtClean="0">
                <a:latin typeface="+mn-ea"/>
              </a:rPr>
              <a:t>&lt;?xml version="1.0"?&gt;</a:t>
            </a:r>
          </a:p>
          <a:p>
            <a:pPr algn="l"/>
            <a:r>
              <a:rPr lang="en-US" altLang="zh-CN" sz="2000" dirty="0" smtClean="0">
                <a:latin typeface="+mn-ea"/>
              </a:rPr>
              <a:t>&lt;!DOCTYPE </a:t>
            </a:r>
            <a:r>
              <a:rPr lang="en-US" altLang="zh-CN" sz="2000" dirty="0" err="1" smtClean="0">
                <a:latin typeface="+mn-ea"/>
              </a:rPr>
              <a:t>mycat:schema</a:t>
            </a:r>
            <a:r>
              <a:rPr lang="en-US" altLang="zh-CN" sz="2000" dirty="0" smtClean="0">
                <a:latin typeface="+mn-ea"/>
              </a:rPr>
              <a:t> SYSTEM "schema.dtd"&gt;</a:t>
            </a:r>
          </a:p>
          <a:p>
            <a:pPr algn="l"/>
            <a:r>
              <a:rPr lang="en-US" altLang="zh-CN" sz="2000" dirty="0" smtClean="0">
                <a:latin typeface="+mn-ea"/>
              </a:rPr>
              <a:t>&lt;</a:t>
            </a:r>
            <a:r>
              <a:rPr lang="en-US" altLang="zh-CN" sz="2000" dirty="0" err="1" smtClean="0">
                <a:latin typeface="+mn-ea"/>
              </a:rPr>
              <a:t>mycat:schema</a:t>
            </a:r>
            <a:r>
              <a:rPr lang="en-US" altLang="zh-CN" sz="2000" dirty="0" smtClean="0">
                <a:latin typeface="+mn-ea"/>
              </a:rPr>
              <a:t> </a:t>
            </a:r>
            <a:r>
              <a:rPr lang="en-US" altLang="zh-CN" sz="2000" dirty="0" err="1" smtClean="0">
                <a:latin typeface="+mn-ea"/>
              </a:rPr>
              <a:t>xmlns:mycat</a:t>
            </a:r>
            <a:r>
              <a:rPr lang="en-US" altLang="zh-CN" sz="2000" dirty="0" smtClean="0">
                <a:latin typeface="+mn-ea"/>
              </a:rPr>
              <a:t>="http://io.mycat/"&gt;</a:t>
            </a:r>
          </a:p>
          <a:p>
            <a:pPr algn="l"/>
            <a:r>
              <a:rPr lang="en-US" altLang="zh-CN" sz="2000" dirty="0" smtClean="0">
                <a:latin typeface="+mn-ea"/>
              </a:rPr>
              <a:t>&lt;schema name="TESTDB" </a:t>
            </a:r>
            <a:r>
              <a:rPr lang="en-US" altLang="zh-CN" sz="2000" dirty="0" err="1" smtClean="0">
                <a:latin typeface="+mn-ea"/>
              </a:rPr>
              <a:t>checkSQLschema</a:t>
            </a:r>
            <a:r>
              <a:rPr lang="en-US" altLang="zh-CN" sz="2000" dirty="0" smtClean="0">
                <a:latin typeface="+mn-ea"/>
              </a:rPr>
              <a:t>="true" </a:t>
            </a:r>
            <a:r>
              <a:rPr lang="en-US" altLang="zh-CN" sz="2000" dirty="0" err="1" smtClean="0">
                <a:latin typeface="+mn-ea"/>
              </a:rPr>
              <a:t>sqlMaxLimit</a:t>
            </a:r>
            <a:r>
              <a:rPr lang="en-US" altLang="zh-CN" sz="2000" dirty="0" smtClean="0">
                <a:latin typeface="+mn-ea"/>
              </a:rPr>
              <a:t>="100" </a:t>
            </a:r>
            <a:r>
              <a:rPr lang="en-US" altLang="zh-CN" sz="2000" dirty="0" err="1" smtClean="0">
                <a:latin typeface="+mn-ea"/>
              </a:rPr>
              <a:t>dataNode</a:t>
            </a:r>
            <a:r>
              <a:rPr lang="en-US" altLang="zh-CN" sz="2000" dirty="0" smtClean="0">
                <a:latin typeface="+mn-ea"/>
              </a:rPr>
              <a:t>="dn1"&gt;</a:t>
            </a:r>
          </a:p>
          <a:p>
            <a:pPr algn="l"/>
            <a:r>
              <a:rPr lang="en-US" altLang="zh-CN" sz="2000" dirty="0" smtClean="0">
                <a:latin typeface="+mn-ea"/>
              </a:rPr>
              <a:t>&lt;/schema&gt;</a:t>
            </a:r>
          </a:p>
          <a:p>
            <a:pPr algn="l"/>
            <a:r>
              <a:rPr lang="en-US" altLang="zh-CN" sz="2000" dirty="0" smtClean="0">
                <a:latin typeface="+mn-ea"/>
              </a:rPr>
              <a:t>&lt;schema name="TESTDB2" </a:t>
            </a:r>
            <a:r>
              <a:rPr lang="en-US" altLang="zh-CN" sz="2000" dirty="0" err="1" smtClean="0">
                <a:latin typeface="+mn-ea"/>
              </a:rPr>
              <a:t>checkSQLschema</a:t>
            </a:r>
            <a:r>
              <a:rPr lang="en-US" altLang="zh-CN" sz="2000" dirty="0" smtClean="0">
                <a:latin typeface="+mn-ea"/>
              </a:rPr>
              <a:t>="true" </a:t>
            </a:r>
            <a:r>
              <a:rPr lang="en-US" altLang="zh-CN" sz="2000" dirty="0" err="1" smtClean="0">
                <a:latin typeface="+mn-ea"/>
              </a:rPr>
              <a:t>sqlMaxLimit</a:t>
            </a:r>
            <a:r>
              <a:rPr lang="en-US" altLang="zh-CN" sz="2000" dirty="0" smtClean="0">
                <a:latin typeface="+mn-ea"/>
              </a:rPr>
              <a:t>="100" </a:t>
            </a:r>
            <a:r>
              <a:rPr lang="en-US" altLang="zh-CN" sz="2000" dirty="0" err="1" smtClean="0">
                <a:latin typeface="+mn-ea"/>
              </a:rPr>
              <a:t>dataNode</a:t>
            </a:r>
            <a:r>
              <a:rPr lang="en-US" altLang="zh-CN" sz="2000" dirty="0" smtClean="0">
                <a:latin typeface="+mn-ea"/>
              </a:rPr>
              <a:t>="dn2"&gt;</a:t>
            </a:r>
          </a:p>
          <a:p>
            <a:pPr algn="l"/>
            <a:r>
              <a:rPr lang="en-US" altLang="zh-CN" sz="2000" dirty="0" smtClean="0">
                <a:latin typeface="+mn-ea"/>
              </a:rPr>
              <a:t>&lt;/schema&gt;</a:t>
            </a:r>
          </a:p>
          <a:p>
            <a:pPr algn="l"/>
            <a:r>
              <a:rPr lang="en-US" altLang="zh-CN" sz="2000" dirty="0" smtClean="0">
                <a:latin typeface="+mn-ea"/>
              </a:rPr>
              <a:t>&lt;</a:t>
            </a:r>
            <a:r>
              <a:rPr lang="en-US" altLang="zh-CN" sz="2000" dirty="0" err="1" smtClean="0">
                <a:latin typeface="+mn-ea"/>
              </a:rPr>
              <a:t>dataNode</a:t>
            </a:r>
            <a:r>
              <a:rPr lang="en-US" altLang="zh-CN" sz="2000" dirty="0" smtClean="0">
                <a:latin typeface="+mn-ea"/>
              </a:rPr>
              <a:t> name="dn1" </a:t>
            </a:r>
            <a:r>
              <a:rPr lang="en-US" altLang="zh-CN" sz="2000" dirty="0" err="1" smtClean="0">
                <a:latin typeface="+mn-ea"/>
              </a:rPr>
              <a:t>dataHost</a:t>
            </a:r>
            <a:r>
              <a:rPr lang="en-US" altLang="zh-CN" sz="2000" dirty="0" smtClean="0">
                <a:latin typeface="+mn-ea"/>
              </a:rPr>
              <a:t>="node1" database="test" /&gt;</a:t>
            </a:r>
          </a:p>
          <a:p>
            <a:pPr algn="l"/>
            <a:r>
              <a:rPr lang="en-US" altLang="zh-CN" sz="2000" dirty="0" smtClean="0">
                <a:latin typeface="+mn-ea"/>
              </a:rPr>
              <a:t>&lt;</a:t>
            </a:r>
            <a:r>
              <a:rPr lang="en-US" altLang="zh-CN" sz="2000" dirty="0" err="1" smtClean="0">
                <a:latin typeface="+mn-ea"/>
              </a:rPr>
              <a:t>dataNode</a:t>
            </a:r>
            <a:r>
              <a:rPr lang="en-US" altLang="zh-CN" sz="2000" dirty="0" smtClean="0">
                <a:latin typeface="+mn-ea"/>
              </a:rPr>
              <a:t> name="dn2" </a:t>
            </a:r>
            <a:r>
              <a:rPr lang="en-US" altLang="zh-CN" sz="2000" dirty="0" err="1" smtClean="0">
                <a:latin typeface="+mn-ea"/>
              </a:rPr>
              <a:t>dataHost</a:t>
            </a:r>
            <a:r>
              <a:rPr lang="en-US" altLang="zh-CN" sz="2000" dirty="0" smtClean="0">
                <a:latin typeface="+mn-ea"/>
              </a:rPr>
              <a:t>="node1" database="test2" /&gt;</a:t>
            </a:r>
          </a:p>
          <a:p>
            <a:pPr algn="l"/>
            <a:r>
              <a:rPr lang="en-US" altLang="zh-CN" sz="2000" dirty="0" smtClean="0">
                <a:solidFill>
                  <a:srgbClr val="FF0000"/>
                </a:solidFill>
                <a:latin typeface="+mn-ea"/>
              </a:rPr>
              <a:t>&lt;</a:t>
            </a:r>
            <a:r>
              <a:rPr lang="en-US" altLang="zh-CN" sz="2000" dirty="0" err="1" smtClean="0">
                <a:solidFill>
                  <a:srgbClr val="FF0000"/>
                </a:solidFill>
                <a:latin typeface="+mn-ea"/>
              </a:rPr>
              <a:t>dataHost</a:t>
            </a:r>
            <a:r>
              <a:rPr lang="en-US" altLang="zh-CN" sz="2000" dirty="0" smtClean="0">
                <a:solidFill>
                  <a:srgbClr val="FF0000"/>
                </a:solidFill>
                <a:latin typeface="+mn-ea"/>
              </a:rPr>
              <a:t> name="node1" </a:t>
            </a:r>
            <a:r>
              <a:rPr lang="en-US" altLang="zh-CN" sz="2000" dirty="0" err="1" smtClean="0">
                <a:solidFill>
                  <a:srgbClr val="FF0000"/>
                </a:solidFill>
                <a:latin typeface="+mn-ea"/>
              </a:rPr>
              <a:t>maxCon</a:t>
            </a:r>
            <a:r>
              <a:rPr lang="en-US" altLang="zh-CN" sz="2000" dirty="0" smtClean="0">
                <a:solidFill>
                  <a:srgbClr val="FF0000"/>
                </a:solidFill>
                <a:latin typeface="+mn-ea"/>
              </a:rPr>
              <a:t>="10" </a:t>
            </a:r>
            <a:r>
              <a:rPr lang="en-US" altLang="zh-CN" sz="2000" dirty="0" err="1" smtClean="0">
                <a:solidFill>
                  <a:srgbClr val="FF0000"/>
                </a:solidFill>
                <a:latin typeface="+mn-ea"/>
              </a:rPr>
              <a:t>minCon</a:t>
            </a:r>
            <a:r>
              <a:rPr lang="en-US" altLang="zh-CN" sz="2000" dirty="0" smtClean="0">
                <a:solidFill>
                  <a:srgbClr val="FF0000"/>
                </a:solidFill>
                <a:latin typeface="+mn-ea"/>
              </a:rPr>
              <a:t>="5" balance="1"  </a:t>
            </a:r>
            <a:r>
              <a:rPr lang="en-US" altLang="zh-CN" sz="2000" dirty="0" err="1" smtClean="0">
                <a:solidFill>
                  <a:srgbClr val="FF0000"/>
                </a:solidFill>
                <a:latin typeface="+mn-ea"/>
              </a:rPr>
              <a:t>writeType</a:t>
            </a:r>
            <a:r>
              <a:rPr lang="en-US" altLang="zh-CN" sz="2000" dirty="0" smtClean="0">
                <a:solidFill>
                  <a:srgbClr val="FF0000"/>
                </a:solidFill>
                <a:latin typeface="+mn-ea"/>
              </a:rPr>
              <a:t>="0" </a:t>
            </a:r>
            <a:r>
              <a:rPr lang="en-US" altLang="zh-CN" sz="2000" dirty="0" err="1" smtClean="0">
                <a:solidFill>
                  <a:srgbClr val="FF0000"/>
                </a:solidFill>
                <a:latin typeface="+mn-ea"/>
              </a:rPr>
              <a:t>dbType</a:t>
            </a:r>
            <a:r>
              <a:rPr lang="en-US" altLang="zh-CN" sz="2000" dirty="0" smtClean="0">
                <a:solidFill>
                  <a:srgbClr val="FF0000"/>
                </a:solidFill>
                <a:latin typeface="+mn-ea"/>
              </a:rPr>
              <a:t>="</a:t>
            </a:r>
            <a:r>
              <a:rPr lang="en-US" altLang="zh-CN" sz="2000" dirty="0" err="1" smtClean="0">
                <a:solidFill>
                  <a:srgbClr val="FF0000"/>
                </a:solidFill>
                <a:latin typeface="+mn-ea"/>
              </a:rPr>
              <a:t>mysql</a:t>
            </a:r>
            <a:r>
              <a:rPr lang="en-US" altLang="zh-CN" sz="2000" dirty="0" smtClean="0">
                <a:solidFill>
                  <a:srgbClr val="FF0000"/>
                </a:solidFill>
                <a:latin typeface="+mn-ea"/>
              </a:rPr>
              <a:t>" </a:t>
            </a:r>
            <a:r>
              <a:rPr lang="en-US" altLang="zh-CN" sz="2000" dirty="0" err="1" smtClean="0">
                <a:solidFill>
                  <a:srgbClr val="FF0000"/>
                </a:solidFill>
                <a:latin typeface="+mn-ea"/>
              </a:rPr>
              <a:t>dbDriver</a:t>
            </a:r>
            <a:r>
              <a:rPr lang="en-US" altLang="zh-CN" sz="2000" dirty="0" smtClean="0">
                <a:solidFill>
                  <a:srgbClr val="FF0000"/>
                </a:solidFill>
                <a:latin typeface="+mn-ea"/>
              </a:rPr>
              <a:t>="native" </a:t>
            </a:r>
            <a:r>
              <a:rPr lang="en-US" altLang="zh-CN" sz="2000" dirty="0" err="1" smtClean="0">
                <a:solidFill>
                  <a:srgbClr val="FF0000"/>
                </a:solidFill>
                <a:latin typeface="+mn-ea"/>
              </a:rPr>
              <a:t>switchType</a:t>
            </a:r>
            <a:r>
              <a:rPr lang="en-US" altLang="zh-CN" sz="2000" dirty="0" smtClean="0">
                <a:solidFill>
                  <a:srgbClr val="FF0000"/>
                </a:solidFill>
                <a:latin typeface="+mn-ea"/>
              </a:rPr>
              <a:t>="1"&gt;</a:t>
            </a:r>
          </a:p>
          <a:p>
            <a:pPr algn="l"/>
            <a:r>
              <a:rPr lang="en-US" altLang="zh-CN" sz="2000" dirty="0" smtClean="0">
                <a:solidFill>
                  <a:srgbClr val="FF0000"/>
                </a:solidFill>
                <a:latin typeface="+mn-ea"/>
              </a:rPr>
              <a:t>        &lt;heartbeat&gt;select user()&lt;/heartbeat&gt;</a:t>
            </a:r>
          </a:p>
          <a:p>
            <a:pPr algn="l"/>
            <a:r>
              <a:rPr lang="en-US" altLang="zh-CN" sz="2000" dirty="0" smtClean="0">
                <a:solidFill>
                  <a:srgbClr val="FF0000"/>
                </a:solidFill>
                <a:latin typeface="+mn-ea"/>
              </a:rPr>
              <a:t>        &lt;</a:t>
            </a:r>
            <a:r>
              <a:rPr lang="en-US" altLang="zh-CN" sz="2000" dirty="0" err="1" smtClean="0">
                <a:solidFill>
                  <a:srgbClr val="FF0000"/>
                </a:solidFill>
                <a:latin typeface="+mn-ea"/>
              </a:rPr>
              <a:t>writeHost</a:t>
            </a:r>
            <a:r>
              <a:rPr lang="en-US" altLang="zh-CN" sz="2000" dirty="0" smtClean="0">
                <a:solidFill>
                  <a:srgbClr val="FF0000"/>
                </a:solidFill>
                <a:latin typeface="+mn-ea"/>
              </a:rPr>
              <a:t> host="master1" </a:t>
            </a:r>
            <a:r>
              <a:rPr lang="en-US" altLang="zh-CN" sz="2000" dirty="0" err="1" smtClean="0">
                <a:solidFill>
                  <a:srgbClr val="FF0000"/>
                </a:solidFill>
                <a:latin typeface="+mn-ea"/>
              </a:rPr>
              <a:t>url</a:t>
            </a:r>
            <a:r>
              <a:rPr lang="en-US" altLang="zh-CN" sz="2000" dirty="0" smtClean="0">
                <a:solidFill>
                  <a:srgbClr val="FF0000"/>
                </a:solidFill>
                <a:latin typeface="+mn-ea"/>
              </a:rPr>
              <a:t>="192.168.237.128:3308" user="root" password="</a:t>
            </a:r>
            <a:r>
              <a:rPr lang="en-US" altLang="zh-CN" sz="2000" dirty="0" err="1" smtClean="0">
                <a:solidFill>
                  <a:srgbClr val="FF0000"/>
                </a:solidFill>
                <a:latin typeface="+mn-ea"/>
              </a:rPr>
              <a:t>mysql</a:t>
            </a:r>
            <a:r>
              <a:rPr lang="en-US" altLang="zh-CN" sz="2000" dirty="0" smtClean="0">
                <a:solidFill>
                  <a:srgbClr val="FF0000"/>
                </a:solidFill>
                <a:latin typeface="+mn-ea"/>
              </a:rPr>
              <a:t>"&gt;</a:t>
            </a:r>
          </a:p>
          <a:p>
            <a:pPr algn="l"/>
            <a:r>
              <a:rPr lang="en-US" altLang="zh-CN" sz="2000" dirty="0" smtClean="0">
                <a:solidFill>
                  <a:srgbClr val="FF0000"/>
                </a:solidFill>
                <a:latin typeface="+mn-ea"/>
              </a:rPr>
              <a:t>                &lt;</a:t>
            </a:r>
            <a:r>
              <a:rPr lang="en-US" altLang="zh-CN" sz="2000" dirty="0" err="1" smtClean="0">
                <a:solidFill>
                  <a:srgbClr val="FF0000"/>
                </a:solidFill>
                <a:latin typeface="+mn-ea"/>
              </a:rPr>
              <a:t>readHost</a:t>
            </a:r>
            <a:r>
              <a:rPr lang="en-US" altLang="zh-CN" sz="2000" dirty="0" smtClean="0">
                <a:solidFill>
                  <a:srgbClr val="FF0000"/>
                </a:solidFill>
                <a:latin typeface="+mn-ea"/>
              </a:rPr>
              <a:t> host="slave1" </a:t>
            </a:r>
            <a:r>
              <a:rPr lang="en-US" altLang="zh-CN" sz="2000" dirty="0" err="1" smtClean="0">
                <a:solidFill>
                  <a:srgbClr val="FF0000"/>
                </a:solidFill>
                <a:latin typeface="+mn-ea"/>
              </a:rPr>
              <a:t>url</a:t>
            </a:r>
            <a:r>
              <a:rPr lang="en-US" altLang="zh-CN" sz="2000" dirty="0" smtClean="0">
                <a:solidFill>
                  <a:srgbClr val="FF0000"/>
                </a:solidFill>
                <a:latin typeface="+mn-ea"/>
              </a:rPr>
              <a:t>="192.168.237.130:3308" user="root" password="</a:t>
            </a:r>
            <a:r>
              <a:rPr lang="en-US" altLang="zh-CN" sz="2000" dirty="0" err="1" smtClean="0">
                <a:solidFill>
                  <a:srgbClr val="FF0000"/>
                </a:solidFill>
                <a:latin typeface="+mn-ea"/>
              </a:rPr>
              <a:t>mysql</a:t>
            </a:r>
            <a:r>
              <a:rPr lang="en-US" altLang="zh-CN" sz="2000" dirty="0" smtClean="0">
                <a:solidFill>
                  <a:srgbClr val="FF0000"/>
                </a:solidFill>
                <a:latin typeface="+mn-ea"/>
              </a:rPr>
              <a:t>" /&gt;</a:t>
            </a:r>
          </a:p>
          <a:p>
            <a:pPr algn="l"/>
            <a:r>
              <a:rPr lang="en-US" altLang="zh-CN" sz="2000" dirty="0" smtClean="0">
                <a:solidFill>
                  <a:srgbClr val="FF0000"/>
                </a:solidFill>
                <a:latin typeface="+mn-ea"/>
              </a:rPr>
              <a:t>        &lt;/</a:t>
            </a:r>
            <a:r>
              <a:rPr lang="en-US" altLang="zh-CN" sz="2000" dirty="0" err="1" smtClean="0">
                <a:solidFill>
                  <a:srgbClr val="FF0000"/>
                </a:solidFill>
                <a:latin typeface="+mn-ea"/>
              </a:rPr>
              <a:t>writeHost</a:t>
            </a:r>
            <a:r>
              <a:rPr lang="en-US" altLang="zh-CN" sz="2000" dirty="0" smtClean="0">
                <a:solidFill>
                  <a:srgbClr val="FF0000"/>
                </a:solidFill>
                <a:latin typeface="+mn-ea"/>
              </a:rPr>
              <a:t>&gt;</a:t>
            </a:r>
          </a:p>
          <a:p>
            <a:pPr algn="l"/>
            <a:r>
              <a:rPr lang="en-US" altLang="zh-CN" sz="2000" dirty="0" smtClean="0">
                <a:solidFill>
                  <a:srgbClr val="FF0000"/>
                </a:solidFill>
                <a:latin typeface="+mn-ea"/>
              </a:rPr>
              <a:t>&lt;/</a:t>
            </a:r>
            <a:r>
              <a:rPr lang="en-US" altLang="zh-CN" sz="2000" dirty="0" err="1" smtClean="0">
                <a:solidFill>
                  <a:srgbClr val="FF0000"/>
                </a:solidFill>
                <a:latin typeface="+mn-ea"/>
              </a:rPr>
              <a:t>dataHost</a:t>
            </a:r>
            <a:r>
              <a:rPr lang="en-US" altLang="zh-CN" sz="2000" dirty="0" smtClean="0">
                <a:solidFill>
                  <a:srgbClr val="FF0000"/>
                </a:solidFill>
                <a:latin typeface="+mn-ea"/>
              </a:rPr>
              <a:t>&gt;</a:t>
            </a:r>
          </a:p>
          <a:p>
            <a:pPr algn="l"/>
            <a:r>
              <a:rPr lang="en-US" altLang="zh-CN" sz="2000" dirty="0" smtClean="0">
                <a:latin typeface="+mn-ea"/>
              </a:rPr>
              <a:t>&lt;/</a:t>
            </a:r>
            <a:r>
              <a:rPr lang="en-US" altLang="zh-CN" sz="2000" dirty="0" err="1" smtClean="0">
                <a:latin typeface="+mn-ea"/>
              </a:rPr>
              <a:t>mycat:schema</a:t>
            </a:r>
            <a:r>
              <a:rPr lang="en-US" altLang="zh-CN" sz="2000" dirty="0" smtClean="0">
                <a:latin typeface="+mn-ea"/>
              </a:rPr>
              <a:t>&gt;</a:t>
            </a:r>
            <a:endParaRPr lang="en-US" altLang="zh-CN" sz="2000" dirty="0" smtClean="0"/>
          </a:p>
          <a:p>
            <a:pPr marL="0" marR="0" indent="0" algn="ctr" defTabSz="584200" rtl="0" fontAlgn="auto" latinLnBrk="0" hangingPunct="0">
              <a:lnSpc>
                <a:spcPct val="100000"/>
              </a:lnSpc>
              <a:spcBef>
                <a:spcPts val="0"/>
              </a:spcBef>
              <a:spcAft>
                <a:spcPts val="0"/>
              </a:spcAft>
              <a:buClrTx/>
              <a:buSzTx/>
              <a:buFontTx/>
              <a:buNone/>
            </a:pPr>
            <a:endParaRPr kumimoji="0" lang="zh-CN" altLang="en-US" sz="2000" b="0" i="0" u="none" strike="noStrike" cap="none" spc="0" normalizeH="0" baseline="0" dirty="0">
              <a:ln>
                <a:noFill/>
              </a:ln>
              <a:solidFill>
                <a:srgbClr val="000000"/>
              </a:solidFill>
              <a:effectLst/>
              <a:uFillTx/>
              <a:latin typeface="+mj-lt"/>
              <a:ea typeface="+mj-ea"/>
              <a:cs typeface="+mj-cs"/>
              <a:sym typeface="Helvetic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1" algn="l"/>
            <a:r>
              <a:rPr lang="en-US" altLang="zh-CN" dirty="0" smtClean="0"/>
              <a:t>schema.xml</a:t>
            </a:r>
            <a:r>
              <a:rPr lang="zh-CN" altLang="en-US" dirty="0" smtClean="0"/>
              <a:t>重点参数解读八：</a:t>
            </a:r>
            <a:endParaRPr lang="zh-CN" altLang="en-US" dirty="0" smtClean="0">
              <a:solidFill>
                <a:schemeClr val="tx1"/>
              </a:solidFill>
              <a:ea typeface="黑体" pitchFamily="2" charset="-122"/>
            </a:endParaRPr>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573046" y="1590652"/>
            <a:ext cx="11787270" cy="379591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400" dirty="0" smtClean="0">
                <a:latin typeface="黑体" pitchFamily="49" charset="-122"/>
                <a:ea typeface="黑体" pitchFamily="49" charset="-122"/>
              </a:rPr>
              <a:t>heartbeat</a:t>
            </a:r>
            <a:r>
              <a:rPr lang="zh-CN" altLang="en-US" sz="2400" b="1" dirty="0" smtClean="0">
                <a:latin typeface="黑体" pitchFamily="49" charset="-122"/>
                <a:ea typeface="黑体" pitchFamily="49" charset="-122"/>
              </a:rPr>
              <a:t>标签 </a:t>
            </a:r>
            <a:endParaRPr lang="zh-CN" altLang="en-US" sz="2400" dirty="0" smtClean="0">
              <a:latin typeface="黑体" pitchFamily="49" charset="-122"/>
              <a:ea typeface="黑体" pitchFamily="49" charset="-122"/>
            </a:endParaRPr>
          </a:p>
          <a:p>
            <a:pPr algn="l"/>
            <a:r>
              <a:rPr lang="zh-CN" altLang="en-US" sz="2400" dirty="0" smtClean="0">
                <a:latin typeface="黑体" pitchFamily="49" charset="-122"/>
                <a:ea typeface="黑体" pitchFamily="49" charset="-122"/>
              </a:rPr>
              <a:t>这个标签内指明用于和后端数据库进行</a:t>
            </a:r>
            <a:r>
              <a:rPr lang="zh-CN" altLang="en-US" sz="2400" dirty="0" smtClean="0">
                <a:solidFill>
                  <a:srgbClr val="FF0000"/>
                </a:solidFill>
                <a:latin typeface="黑体" pitchFamily="49" charset="-122"/>
                <a:ea typeface="黑体" pitchFamily="49" charset="-122"/>
              </a:rPr>
              <a:t>心跳检查的语句</a:t>
            </a:r>
            <a:r>
              <a:rPr lang="zh-CN" altLang="en-US" sz="2400" dirty="0" smtClean="0">
                <a:latin typeface="黑体" pitchFamily="49" charset="-122"/>
                <a:ea typeface="黑体" pitchFamily="49" charset="-122"/>
              </a:rPr>
              <a:t>。例如</a:t>
            </a:r>
            <a:r>
              <a:rPr lang="en-US" altLang="zh-CN" sz="2400" dirty="0" smtClean="0">
                <a:latin typeface="黑体" pitchFamily="49" charset="-122"/>
                <a:ea typeface="黑体" pitchFamily="49" charset="-122"/>
              </a:rPr>
              <a:t>,MYSQL</a:t>
            </a:r>
            <a:r>
              <a:rPr lang="zh-CN" altLang="en-US" sz="2400" dirty="0" smtClean="0">
                <a:latin typeface="黑体" pitchFamily="49" charset="-122"/>
                <a:ea typeface="黑体" pitchFamily="49" charset="-122"/>
              </a:rPr>
              <a:t>可以使用</a:t>
            </a:r>
            <a:r>
              <a:rPr lang="en-US" altLang="zh-CN" sz="2400" dirty="0" smtClean="0">
                <a:latin typeface="黑体" pitchFamily="49" charset="-122"/>
                <a:ea typeface="黑体" pitchFamily="49" charset="-122"/>
              </a:rPr>
              <a:t>select user()</a:t>
            </a:r>
            <a:r>
              <a:rPr lang="zh-CN" altLang="en-US" sz="2400" dirty="0" smtClean="0">
                <a:latin typeface="黑体" pitchFamily="49" charset="-122"/>
                <a:ea typeface="黑体" pitchFamily="49" charset="-122"/>
              </a:rPr>
              <a:t>，</a:t>
            </a:r>
            <a:r>
              <a:rPr lang="en-US" altLang="zh-CN" sz="2400" dirty="0" smtClean="0">
                <a:latin typeface="黑体" pitchFamily="49" charset="-122"/>
                <a:ea typeface="黑体" pitchFamily="49" charset="-122"/>
              </a:rPr>
              <a:t>Oracle</a:t>
            </a:r>
            <a:r>
              <a:rPr lang="zh-CN" altLang="en-US" sz="2400" dirty="0" smtClean="0">
                <a:latin typeface="黑体" pitchFamily="49" charset="-122"/>
                <a:ea typeface="黑体" pitchFamily="49" charset="-122"/>
              </a:rPr>
              <a:t>可以使用</a:t>
            </a:r>
            <a:r>
              <a:rPr lang="en-US" altLang="zh-CN" sz="2400" dirty="0" smtClean="0">
                <a:latin typeface="黑体" pitchFamily="49" charset="-122"/>
                <a:ea typeface="黑体" pitchFamily="49" charset="-122"/>
              </a:rPr>
              <a:t>select 1 from dual</a:t>
            </a:r>
            <a:r>
              <a:rPr lang="zh-CN" altLang="en-US" sz="2400" dirty="0" smtClean="0">
                <a:latin typeface="黑体" pitchFamily="49" charset="-122"/>
                <a:ea typeface="黑体" pitchFamily="49" charset="-122"/>
              </a:rPr>
              <a:t>等。 </a:t>
            </a:r>
            <a:endParaRPr lang="en-US" altLang="zh-CN" sz="2400" dirty="0" smtClean="0">
              <a:latin typeface="黑体" pitchFamily="49" charset="-122"/>
              <a:ea typeface="黑体" pitchFamily="49" charset="-122"/>
            </a:endParaRPr>
          </a:p>
          <a:p>
            <a:pPr algn="l"/>
            <a:r>
              <a:rPr lang="en-US" altLang="zh-CN" sz="2400" dirty="0" err="1" smtClean="0">
                <a:latin typeface="黑体" pitchFamily="49" charset="-122"/>
                <a:ea typeface="黑体" pitchFamily="49" charset="-122"/>
              </a:rPr>
              <a:t>writeHost</a:t>
            </a:r>
            <a:r>
              <a:rPr lang="zh-CN" altLang="en-US" sz="2400" b="1" dirty="0" smtClean="0">
                <a:latin typeface="黑体" pitchFamily="49" charset="-122"/>
                <a:ea typeface="黑体" pitchFamily="49" charset="-122"/>
              </a:rPr>
              <a:t>标签、</a:t>
            </a:r>
            <a:r>
              <a:rPr lang="en-US" altLang="zh-CN" sz="2400" b="1" dirty="0" err="1" smtClean="0">
                <a:latin typeface="黑体" pitchFamily="49" charset="-122"/>
                <a:ea typeface="黑体" pitchFamily="49" charset="-122"/>
              </a:rPr>
              <a:t>readHost</a:t>
            </a:r>
            <a:r>
              <a:rPr lang="zh-CN" altLang="en-US" sz="2400" b="1" dirty="0" smtClean="0">
                <a:latin typeface="黑体" pitchFamily="49" charset="-122"/>
                <a:ea typeface="黑体" pitchFamily="49" charset="-122"/>
              </a:rPr>
              <a:t>标签 </a:t>
            </a:r>
            <a:endParaRPr lang="zh-CN" altLang="en-US" sz="2400" dirty="0" smtClean="0">
              <a:latin typeface="黑体" pitchFamily="49" charset="-122"/>
              <a:ea typeface="黑体" pitchFamily="49" charset="-122"/>
            </a:endParaRPr>
          </a:p>
          <a:p>
            <a:pPr algn="l"/>
            <a:r>
              <a:rPr lang="zh-CN" altLang="en-US" sz="2400" dirty="0" smtClean="0">
                <a:latin typeface="黑体" pitchFamily="49" charset="-122"/>
                <a:ea typeface="黑体" pitchFamily="49" charset="-122"/>
              </a:rPr>
              <a:t>这两个标签都指定后端数据库的相关配置给</a:t>
            </a:r>
            <a:r>
              <a:rPr lang="en-US" altLang="zh-CN" sz="2400" dirty="0" err="1" smtClean="0">
                <a:latin typeface="黑体" pitchFamily="49" charset="-122"/>
                <a:ea typeface="黑体" pitchFamily="49" charset="-122"/>
              </a:rPr>
              <a:t>mycat</a:t>
            </a:r>
            <a:r>
              <a:rPr lang="zh-CN" altLang="en-US" sz="2400" dirty="0" smtClean="0">
                <a:latin typeface="黑体" pitchFamily="49" charset="-122"/>
                <a:ea typeface="黑体" pitchFamily="49" charset="-122"/>
              </a:rPr>
              <a:t>，用于实例化后端连接池。唯一不同的是，</a:t>
            </a:r>
            <a:r>
              <a:rPr lang="en-US" altLang="zh-CN" sz="2400" dirty="0" err="1" smtClean="0">
                <a:solidFill>
                  <a:srgbClr val="FF0000"/>
                </a:solidFill>
                <a:latin typeface="黑体" pitchFamily="49" charset="-122"/>
                <a:ea typeface="黑体" pitchFamily="49" charset="-122"/>
              </a:rPr>
              <a:t>writeHost</a:t>
            </a:r>
            <a:r>
              <a:rPr lang="zh-CN" altLang="en-US" sz="2400" dirty="0" smtClean="0">
                <a:solidFill>
                  <a:srgbClr val="FF0000"/>
                </a:solidFill>
                <a:latin typeface="黑体" pitchFamily="49" charset="-122"/>
                <a:ea typeface="黑体" pitchFamily="49" charset="-122"/>
              </a:rPr>
              <a:t>指定写实例、</a:t>
            </a:r>
            <a:r>
              <a:rPr lang="en-US" altLang="zh-CN" sz="2400" dirty="0" err="1" smtClean="0">
                <a:solidFill>
                  <a:srgbClr val="FF0000"/>
                </a:solidFill>
                <a:latin typeface="黑体" pitchFamily="49" charset="-122"/>
                <a:ea typeface="黑体" pitchFamily="49" charset="-122"/>
              </a:rPr>
              <a:t>readHost</a:t>
            </a:r>
            <a:r>
              <a:rPr lang="zh-CN" altLang="en-US" sz="2400" dirty="0" smtClean="0">
                <a:solidFill>
                  <a:srgbClr val="FF0000"/>
                </a:solidFill>
                <a:latin typeface="黑体" pitchFamily="49" charset="-122"/>
                <a:ea typeface="黑体" pitchFamily="49" charset="-122"/>
              </a:rPr>
              <a:t>指定读实例</a:t>
            </a:r>
            <a:r>
              <a:rPr lang="zh-CN" altLang="en-US" sz="2400" dirty="0" smtClean="0">
                <a:latin typeface="黑体" pitchFamily="49" charset="-122"/>
                <a:ea typeface="黑体" pitchFamily="49" charset="-122"/>
              </a:rPr>
              <a:t>，组着这些读写实例来满足系统的要求</a:t>
            </a:r>
            <a:endParaRPr lang="en-US" altLang="zh-CN" sz="2400" dirty="0" smtClean="0">
              <a:latin typeface="黑体" pitchFamily="49" charset="-122"/>
              <a:ea typeface="黑体" pitchFamily="49" charset="-122"/>
            </a:endParaRPr>
          </a:p>
          <a:p>
            <a:pPr algn="l"/>
            <a:r>
              <a:rPr lang="zh-CN" altLang="en-US" sz="2400" dirty="0" smtClean="0">
                <a:latin typeface="黑体" pitchFamily="49" charset="-122"/>
                <a:ea typeface="黑体" pitchFamily="49" charset="-122"/>
              </a:rPr>
              <a:t>在一个</a:t>
            </a:r>
            <a:r>
              <a:rPr lang="en-US" altLang="zh-CN" sz="2400" dirty="0" err="1" smtClean="0">
                <a:latin typeface="黑体" pitchFamily="49" charset="-122"/>
                <a:ea typeface="黑体" pitchFamily="49" charset="-122"/>
              </a:rPr>
              <a:t>dataHost</a:t>
            </a:r>
            <a:r>
              <a:rPr lang="zh-CN" altLang="en-US" sz="2400" dirty="0" smtClean="0">
                <a:latin typeface="黑体" pitchFamily="49" charset="-122"/>
                <a:ea typeface="黑体" pitchFamily="49" charset="-122"/>
              </a:rPr>
              <a:t>内可以定义多个</a:t>
            </a:r>
            <a:r>
              <a:rPr lang="en-US" altLang="zh-CN" sz="2400" dirty="0" err="1" smtClean="0">
                <a:latin typeface="黑体" pitchFamily="49" charset="-122"/>
                <a:ea typeface="黑体" pitchFamily="49" charset="-122"/>
              </a:rPr>
              <a:t>writeHost</a:t>
            </a:r>
            <a:r>
              <a:rPr lang="zh-CN" altLang="en-US" sz="2400" dirty="0" smtClean="0">
                <a:latin typeface="黑体" pitchFamily="49" charset="-122"/>
                <a:ea typeface="黑体" pitchFamily="49" charset="-122"/>
              </a:rPr>
              <a:t>和</a:t>
            </a:r>
            <a:r>
              <a:rPr lang="en-US" altLang="zh-CN" sz="2400" dirty="0" err="1" smtClean="0">
                <a:latin typeface="黑体" pitchFamily="49" charset="-122"/>
                <a:ea typeface="黑体" pitchFamily="49" charset="-122"/>
              </a:rPr>
              <a:t>readHost</a:t>
            </a:r>
            <a:r>
              <a:rPr lang="zh-CN" altLang="en-US" sz="2400" dirty="0" smtClean="0">
                <a:latin typeface="黑体" pitchFamily="49" charset="-122"/>
                <a:ea typeface="黑体" pitchFamily="49" charset="-122"/>
              </a:rPr>
              <a:t>。但是，</a:t>
            </a:r>
            <a:r>
              <a:rPr lang="zh-CN" altLang="en-US" sz="2400" dirty="0" smtClean="0">
                <a:solidFill>
                  <a:srgbClr val="FF0000"/>
                </a:solidFill>
                <a:latin typeface="黑体" pitchFamily="49" charset="-122"/>
                <a:ea typeface="黑体" pitchFamily="49" charset="-122"/>
              </a:rPr>
              <a:t>如果</a:t>
            </a:r>
            <a:r>
              <a:rPr lang="en-US" altLang="zh-CN" sz="2400" dirty="0" err="1" smtClean="0">
                <a:solidFill>
                  <a:srgbClr val="FF0000"/>
                </a:solidFill>
                <a:latin typeface="黑体" pitchFamily="49" charset="-122"/>
                <a:ea typeface="黑体" pitchFamily="49" charset="-122"/>
              </a:rPr>
              <a:t>writeHost</a:t>
            </a:r>
            <a:r>
              <a:rPr lang="zh-CN" altLang="en-US" sz="2400" dirty="0" smtClean="0">
                <a:solidFill>
                  <a:srgbClr val="FF0000"/>
                </a:solidFill>
                <a:latin typeface="黑体" pitchFamily="49" charset="-122"/>
                <a:ea typeface="黑体" pitchFamily="49" charset="-122"/>
              </a:rPr>
              <a:t>指定的后端数据库宕机，那么这个</a:t>
            </a:r>
            <a:r>
              <a:rPr lang="en-US" altLang="zh-CN" sz="2400" dirty="0" err="1" smtClean="0">
                <a:solidFill>
                  <a:srgbClr val="FF0000"/>
                </a:solidFill>
                <a:latin typeface="黑体" pitchFamily="49" charset="-122"/>
                <a:ea typeface="黑体" pitchFamily="49" charset="-122"/>
              </a:rPr>
              <a:t>writeHost</a:t>
            </a:r>
            <a:r>
              <a:rPr lang="zh-CN" altLang="en-US" sz="2400" dirty="0" smtClean="0">
                <a:solidFill>
                  <a:srgbClr val="FF0000"/>
                </a:solidFill>
                <a:latin typeface="黑体" pitchFamily="49" charset="-122"/>
                <a:ea typeface="黑体" pitchFamily="49" charset="-122"/>
              </a:rPr>
              <a:t>绑定的所有</a:t>
            </a:r>
            <a:r>
              <a:rPr lang="en-US" altLang="zh-CN" sz="2400" dirty="0" err="1" smtClean="0">
                <a:solidFill>
                  <a:srgbClr val="FF0000"/>
                </a:solidFill>
                <a:latin typeface="黑体" pitchFamily="49" charset="-122"/>
                <a:ea typeface="黑体" pitchFamily="49" charset="-122"/>
              </a:rPr>
              <a:t>readHost</a:t>
            </a:r>
            <a:r>
              <a:rPr lang="zh-CN" altLang="en-US" sz="2400" dirty="0" smtClean="0">
                <a:solidFill>
                  <a:srgbClr val="FF0000"/>
                </a:solidFill>
                <a:latin typeface="黑体" pitchFamily="49" charset="-122"/>
                <a:ea typeface="黑体" pitchFamily="49" charset="-122"/>
              </a:rPr>
              <a:t>都将不可用。另一方面，由于这个</a:t>
            </a:r>
            <a:r>
              <a:rPr lang="en-US" altLang="zh-CN" sz="2400" dirty="0" err="1" smtClean="0">
                <a:solidFill>
                  <a:srgbClr val="FF0000"/>
                </a:solidFill>
                <a:latin typeface="黑体" pitchFamily="49" charset="-122"/>
                <a:ea typeface="黑体" pitchFamily="49" charset="-122"/>
              </a:rPr>
              <a:t>writeHost</a:t>
            </a:r>
            <a:r>
              <a:rPr lang="zh-CN" altLang="en-US" sz="2400" dirty="0" smtClean="0">
                <a:solidFill>
                  <a:srgbClr val="FF0000"/>
                </a:solidFill>
                <a:latin typeface="黑体" pitchFamily="49" charset="-122"/>
                <a:ea typeface="黑体" pitchFamily="49" charset="-122"/>
              </a:rPr>
              <a:t>宕机系统会自动的检测到，并切换到备用的</a:t>
            </a:r>
            <a:r>
              <a:rPr lang="en-US" altLang="zh-CN" sz="2400" dirty="0" err="1" smtClean="0">
                <a:solidFill>
                  <a:srgbClr val="FF0000"/>
                </a:solidFill>
                <a:latin typeface="黑体" pitchFamily="49" charset="-122"/>
                <a:ea typeface="黑体" pitchFamily="49" charset="-122"/>
              </a:rPr>
              <a:t>writeHost</a:t>
            </a:r>
            <a:r>
              <a:rPr lang="zh-CN" altLang="en-US" sz="2400" dirty="0" smtClean="0">
                <a:solidFill>
                  <a:srgbClr val="FF0000"/>
                </a:solidFill>
                <a:latin typeface="黑体" pitchFamily="49" charset="-122"/>
                <a:ea typeface="黑体" pitchFamily="49" charset="-122"/>
              </a:rPr>
              <a:t>上去</a:t>
            </a:r>
            <a:r>
              <a:rPr lang="zh-CN" altLang="en-US" sz="2400" dirty="0" smtClean="0">
                <a:latin typeface="黑体" pitchFamily="49" charset="-122"/>
                <a:ea typeface="黑体" pitchFamily="49" charset="-122"/>
              </a:rPr>
              <a:t>。 </a:t>
            </a:r>
            <a:endParaRPr lang="en-US" altLang="zh-CN" sz="2400" dirty="0" smtClean="0">
              <a:latin typeface="黑体" pitchFamily="49" charset="-122"/>
              <a:ea typeface="黑体" pitchFamily="49" charset="-122"/>
            </a:endParaRPr>
          </a:p>
        </p:txBody>
      </p:sp>
      <p:pic>
        <p:nvPicPr>
          <p:cNvPr id="1026" name="Picture 2"/>
          <p:cNvPicPr>
            <a:picLocks noChangeAspect="1" noChangeArrowheads="1"/>
          </p:cNvPicPr>
          <p:nvPr/>
        </p:nvPicPr>
        <p:blipFill>
          <a:blip r:embed="rId6"/>
          <a:srcRect/>
          <a:stretch>
            <a:fillRect/>
          </a:stretch>
        </p:blipFill>
        <p:spPr bwMode="auto">
          <a:xfrm>
            <a:off x="858798" y="5519742"/>
            <a:ext cx="11217308" cy="2896494"/>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1" algn="l"/>
            <a:r>
              <a:rPr lang="en-US" altLang="zh-CN" dirty="0" smtClean="0"/>
              <a:t>schema.xml</a:t>
            </a:r>
            <a:r>
              <a:rPr lang="zh-CN" altLang="en-US" dirty="0" smtClean="0"/>
              <a:t>重点参数解读九：</a:t>
            </a:r>
            <a:endParaRPr lang="zh-CN" altLang="en-US" dirty="0" smtClean="0">
              <a:solidFill>
                <a:schemeClr val="tx1"/>
              </a:solidFill>
              <a:ea typeface="黑体" pitchFamily="2" charset="-122"/>
            </a:endParaRPr>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0" y="1590652"/>
            <a:ext cx="13004800" cy="527323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800" dirty="0" smtClean="0">
                <a:latin typeface="黑体" pitchFamily="49" charset="-122"/>
                <a:ea typeface="黑体" pitchFamily="49" charset="-122"/>
              </a:rPr>
              <a:t>host</a:t>
            </a:r>
            <a:r>
              <a:rPr lang="zh-CN" altLang="en-US" sz="2800" b="1" dirty="0" smtClean="0">
                <a:latin typeface="黑体" pitchFamily="49" charset="-122"/>
                <a:ea typeface="黑体" pitchFamily="49" charset="-122"/>
              </a:rPr>
              <a:t>属性 </a:t>
            </a:r>
            <a:endParaRPr lang="zh-CN" altLang="en-US" sz="2800" dirty="0" smtClean="0">
              <a:latin typeface="黑体" pitchFamily="49" charset="-122"/>
              <a:ea typeface="黑体" pitchFamily="49" charset="-122"/>
            </a:endParaRPr>
          </a:p>
          <a:p>
            <a:pPr algn="l"/>
            <a:r>
              <a:rPr lang="zh-CN" altLang="en-US" sz="2800" dirty="0" smtClean="0">
                <a:latin typeface="黑体" pitchFamily="49" charset="-122"/>
                <a:ea typeface="黑体" pitchFamily="49" charset="-122"/>
              </a:rPr>
              <a:t>用于标识不同实例，一般</a:t>
            </a:r>
            <a:r>
              <a:rPr lang="en-US" altLang="zh-CN" sz="2800" dirty="0" err="1" smtClean="0">
                <a:latin typeface="黑体" pitchFamily="49" charset="-122"/>
                <a:ea typeface="黑体" pitchFamily="49" charset="-122"/>
              </a:rPr>
              <a:t>writeHost</a:t>
            </a:r>
            <a:r>
              <a:rPr lang="zh-CN" altLang="en-US" sz="2800" dirty="0" smtClean="0">
                <a:latin typeface="黑体" pitchFamily="49" charset="-122"/>
                <a:ea typeface="黑体" pitchFamily="49" charset="-122"/>
              </a:rPr>
              <a:t>我们使用*</a:t>
            </a:r>
            <a:r>
              <a:rPr lang="en-US" altLang="zh-CN" sz="2800" dirty="0" smtClean="0">
                <a:latin typeface="黑体" pitchFamily="49" charset="-122"/>
                <a:ea typeface="黑体" pitchFamily="49" charset="-122"/>
              </a:rPr>
              <a:t>M1</a:t>
            </a:r>
            <a:r>
              <a:rPr lang="zh-CN" altLang="en-US" sz="2800" dirty="0" smtClean="0">
                <a:latin typeface="黑体" pitchFamily="49" charset="-122"/>
                <a:ea typeface="黑体" pitchFamily="49" charset="-122"/>
              </a:rPr>
              <a:t>，</a:t>
            </a:r>
            <a:r>
              <a:rPr lang="en-US" altLang="zh-CN" sz="2800" dirty="0" err="1" smtClean="0">
                <a:latin typeface="黑体" pitchFamily="49" charset="-122"/>
                <a:ea typeface="黑体" pitchFamily="49" charset="-122"/>
              </a:rPr>
              <a:t>readHost</a:t>
            </a:r>
            <a:r>
              <a:rPr lang="zh-CN" altLang="en-US" sz="2800" dirty="0" smtClean="0">
                <a:latin typeface="黑体" pitchFamily="49" charset="-122"/>
                <a:ea typeface="黑体" pitchFamily="49" charset="-122"/>
              </a:rPr>
              <a:t>我们用*</a:t>
            </a:r>
            <a:r>
              <a:rPr lang="en-US" altLang="zh-CN" sz="2800" dirty="0" smtClean="0">
                <a:latin typeface="黑体" pitchFamily="49" charset="-122"/>
                <a:ea typeface="黑体" pitchFamily="49" charset="-122"/>
              </a:rPr>
              <a:t>S1</a:t>
            </a:r>
            <a:r>
              <a:rPr lang="zh-CN" altLang="en-US" sz="2800" dirty="0" smtClean="0">
                <a:latin typeface="黑体" pitchFamily="49" charset="-122"/>
                <a:ea typeface="黑体" pitchFamily="49" charset="-122"/>
              </a:rPr>
              <a:t>。 </a:t>
            </a:r>
          </a:p>
          <a:p>
            <a:pPr algn="l"/>
            <a:r>
              <a:rPr lang="en-US" altLang="zh-CN" sz="2800" b="1" dirty="0" err="1" smtClean="0">
                <a:latin typeface="黑体" pitchFamily="49" charset="-122"/>
                <a:ea typeface="黑体" pitchFamily="49" charset="-122"/>
              </a:rPr>
              <a:t>url</a:t>
            </a:r>
            <a:r>
              <a:rPr lang="zh-CN" altLang="en-US" sz="2800" b="1" dirty="0" smtClean="0">
                <a:latin typeface="黑体" pitchFamily="49" charset="-122"/>
                <a:ea typeface="黑体" pitchFamily="49" charset="-122"/>
              </a:rPr>
              <a:t>属性 </a:t>
            </a:r>
            <a:endParaRPr lang="zh-CN" altLang="en-US" sz="2800" dirty="0" smtClean="0">
              <a:latin typeface="黑体" pitchFamily="49" charset="-122"/>
              <a:ea typeface="黑体" pitchFamily="49" charset="-122"/>
            </a:endParaRPr>
          </a:p>
          <a:p>
            <a:pPr algn="l"/>
            <a:r>
              <a:rPr lang="zh-CN" altLang="en-US" sz="2800" dirty="0" smtClean="0">
                <a:latin typeface="黑体" pitchFamily="49" charset="-122"/>
                <a:ea typeface="黑体" pitchFamily="49" charset="-122"/>
              </a:rPr>
              <a:t>后端实例连接地址，如果是使用</a:t>
            </a:r>
            <a:r>
              <a:rPr lang="en-US" altLang="zh-CN" sz="2800" dirty="0" smtClean="0">
                <a:latin typeface="黑体" pitchFamily="49" charset="-122"/>
                <a:ea typeface="黑体" pitchFamily="49" charset="-122"/>
              </a:rPr>
              <a:t>native</a:t>
            </a:r>
            <a:r>
              <a:rPr lang="zh-CN" altLang="en-US" sz="2800" dirty="0" smtClean="0">
                <a:latin typeface="黑体" pitchFamily="49" charset="-122"/>
                <a:ea typeface="黑体" pitchFamily="49" charset="-122"/>
              </a:rPr>
              <a:t>的</a:t>
            </a:r>
            <a:r>
              <a:rPr lang="en-US" altLang="zh-CN" sz="2800" dirty="0" err="1" smtClean="0">
                <a:latin typeface="黑体" pitchFamily="49" charset="-122"/>
                <a:ea typeface="黑体" pitchFamily="49" charset="-122"/>
              </a:rPr>
              <a:t>dbDriver</a:t>
            </a:r>
            <a:r>
              <a:rPr lang="zh-CN" altLang="en-US" sz="2800" dirty="0" smtClean="0">
                <a:latin typeface="黑体" pitchFamily="49" charset="-122"/>
                <a:ea typeface="黑体" pitchFamily="49" charset="-122"/>
              </a:rPr>
              <a:t>，则一般为</a:t>
            </a:r>
            <a:r>
              <a:rPr lang="en-US" altLang="zh-CN" sz="2800" dirty="0" err="1" smtClean="0">
                <a:latin typeface="黑体" pitchFamily="49" charset="-122"/>
                <a:ea typeface="黑体" pitchFamily="49" charset="-122"/>
              </a:rPr>
              <a:t>address:port</a:t>
            </a:r>
            <a:r>
              <a:rPr lang="zh-CN" altLang="en-US" sz="2800" dirty="0" smtClean="0">
                <a:latin typeface="黑体" pitchFamily="49" charset="-122"/>
                <a:ea typeface="黑体" pitchFamily="49" charset="-122"/>
              </a:rPr>
              <a:t>这种形式。用</a:t>
            </a:r>
            <a:r>
              <a:rPr lang="en-US" altLang="zh-CN" sz="2800" dirty="0" smtClean="0">
                <a:latin typeface="黑体" pitchFamily="49" charset="-122"/>
                <a:ea typeface="黑体" pitchFamily="49" charset="-122"/>
              </a:rPr>
              <a:t>JDBC</a:t>
            </a:r>
            <a:r>
              <a:rPr lang="zh-CN" altLang="en-US" sz="2800" dirty="0" smtClean="0">
                <a:latin typeface="黑体" pitchFamily="49" charset="-122"/>
                <a:ea typeface="黑体" pitchFamily="49" charset="-122"/>
              </a:rPr>
              <a:t>或其他的</a:t>
            </a:r>
            <a:r>
              <a:rPr lang="en-US" altLang="zh-CN" sz="2800" dirty="0" err="1" smtClean="0">
                <a:latin typeface="黑体" pitchFamily="49" charset="-122"/>
                <a:ea typeface="黑体" pitchFamily="49" charset="-122"/>
              </a:rPr>
              <a:t>dbDriver</a:t>
            </a:r>
            <a:r>
              <a:rPr lang="zh-CN" altLang="en-US" sz="2800" dirty="0" smtClean="0">
                <a:latin typeface="黑体" pitchFamily="49" charset="-122"/>
                <a:ea typeface="黑体" pitchFamily="49" charset="-122"/>
              </a:rPr>
              <a:t>，则需要特殊指定。当使用</a:t>
            </a:r>
            <a:r>
              <a:rPr lang="en-US" altLang="zh-CN" sz="2800" dirty="0" smtClean="0">
                <a:latin typeface="黑体" pitchFamily="49" charset="-122"/>
                <a:ea typeface="黑体" pitchFamily="49" charset="-122"/>
              </a:rPr>
              <a:t>JDBC</a:t>
            </a:r>
            <a:r>
              <a:rPr lang="zh-CN" altLang="en-US" sz="2800" dirty="0" smtClean="0">
                <a:latin typeface="黑体" pitchFamily="49" charset="-122"/>
                <a:ea typeface="黑体" pitchFamily="49" charset="-122"/>
              </a:rPr>
              <a:t>时则可以这么写：</a:t>
            </a:r>
            <a:r>
              <a:rPr lang="en-US" altLang="zh-CN" sz="2800" dirty="0" err="1" smtClean="0">
                <a:latin typeface="黑体" pitchFamily="49" charset="-122"/>
                <a:ea typeface="黑体" pitchFamily="49" charset="-122"/>
              </a:rPr>
              <a:t>jdbc:mysql</a:t>
            </a:r>
            <a:r>
              <a:rPr lang="en-US" altLang="zh-CN" sz="2800" dirty="0" smtClean="0">
                <a:latin typeface="黑体" pitchFamily="49" charset="-122"/>
                <a:ea typeface="黑体" pitchFamily="49" charset="-122"/>
              </a:rPr>
              <a:t>://localhost:3306/</a:t>
            </a:r>
            <a:r>
              <a:rPr lang="zh-CN" altLang="en-US" sz="2800" dirty="0" smtClean="0">
                <a:latin typeface="黑体" pitchFamily="49" charset="-122"/>
                <a:ea typeface="黑体" pitchFamily="49" charset="-122"/>
              </a:rPr>
              <a:t>。 </a:t>
            </a:r>
          </a:p>
          <a:p>
            <a:pPr algn="l"/>
            <a:r>
              <a:rPr lang="en-US" altLang="zh-CN" sz="2800" b="1" dirty="0" smtClean="0">
                <a:latin typeface="黑体" pitchFamily="49" charset="-122"/>
                <a:ea typeface="黑体" pitchFamily="49" charset="-122"/>
              </a:rPr>
              <a:t>user</a:t>
            </a:r>
            <a:r>
              <a:rPr lang="zh-CN" altLang="en-US" sz="2800" b="1" dirty="0" smtClean="0">
                <a:latin typeface="黑体" pitchFamily="49" charset="-122"/>
                <a:ea typeface="黑体" pitchFamily="49" charset="-122"/>
              </a:rPr>
              <a:t>属性 </a:t>
            </a:r>
            <a:endParaRPr lang="zh-CN" altLang="en-US" sz="2800" dirty="0" smtClean="0">
              <a:latin typeface="黑体" pitchFamily="49" charset="-122"/>
              <a:ea typeface="黑体" pitchFamily="49" charset="-122"/>
            </a:endParaRPr>
          </a:p>
          <a:p>
            <a:pPr algn="l"/>
            <a:r>
              <a:rPr lang="zh-CN" altLang="en-US" sz="2800" dirty="0" smtClean="0">
                <a:latin typeface="黑体" pitchFamily="49" charset="-122"/>
                <a:ea typeface="黑体" pitchFamily="49" charset="-122"/>
              </a:rPr>
              <a:t>后端存储实例需要的用户名字 </a:t>
            </a:r>
          </a:p>
          <a:p>
            <a:pPr algn="l"/>
            <a:r>
              <a:rPr lang="en-US" altLang="zh-CN" sz="2800" b="1" dirty="0" smtClean="0">
                <a:latin typeface="黑体" pitchFamily="49" charset="-122"/>
                <a:ea typeface="黑体" pitchFamily="49" charset="-122"/>
              </a:rPr>
              <a:t>password</a:t>
            </a:r>
            <a:r>
              <a:rPr lang="zh-CN" altLang="en-US" sz="2800" b="1" dirty="0" smtClean="0">
                <a:latin typeface="黑体" pitchFamily="49" charset="-122"/>
                <a:ea typeface="黑体" pitchFamily="49" charset="-122"/>
              </a:rPr>
              <a:t>属性 </a:t>
            </a:r>
            <a:endParaRPr lang="zh-CN" altLang="en-US" sz="2800" dirty="0" smtClean="0">
              <a:latin typeface="黑体" pitchFamily="49" charset="-122"/>
              <a:ea typeface="黑体" pitchFamily="49" charset="-122"/>
            </a:endParaRPr>
          </a:p>
          <a:p>
            <a:pPr algn="l"/>
            <a:r>
              <a:rPr lang="zh-CN" altLang="en-US" sz="2800" dirty="0" smtClean="0">
                <a:latin typeface="黑体" pitchFamily="49" charset="-122"/>
                <a:ea typeface="黑体" pitchFamily="49" charset="-122"/>
              </a:rPr>
              <a:t>后端存储实例需要的密码 </a:t>
            </a:r>
          </a:p>
          <a:p>
            <a:pPr algn="l"/>
            <a:r>
              <a:rPr lang="en-US" altLang="zh-CN" sz="2800" b="1" dirty="0" smtClean="0">
                <a:latin typeface="黑体" pitchFamily="49" charset="-122"/>
                <a:ea typeface="黑体" pitchFamily="49" charset="-122"/>
              </a:rPr>
              <a:t>weight </a:t>
            </a:r>
            <a:r>
              <a:rPr lang="zh-CN" altLang="en-US" sz="2800" b="1" dirty="0" smtClean="0">
                <a:latin typeface="黑体" pitchFamily="49" charset="-122"/>
                <a:ea typeface="黑体" pitchFamily="49" charset="-122"/>
              </a:rPr>
              <a:t>属性 </a:t>
            </a:r>
            <a:endParaRPr lang="zh-CN" altLang="en-US" sz="2800" dirty="0" smtClean="0">
              <a:latin typeface="黑体" pitchFamily="49" charset="-122"/>
              <a:ea typeface="黑体" pitchFamily="49" charset="-122"/>
            </a:endParaRPr>
          </a:p>
          <a:p>
            <a:pPr algn="l"/>
            <a:r>
              <a:rPr lang="zh-CN" altLang="en-US" sz="2800" dirty="0" smtClean="0">
                <a:latin typeface="黑体" pitchFamily="49" charset="-122"/>
                <a:ea typeface="黑体" pitchFamily="49" charset="-122"/>
              </a:rPr>
              <a:t>权重 配置在</a:t>
            </a:r>
            <a:r>
              <a:rPr lang="en-US" altLang="zh-CN" sz="2800" dirty="0" err="1" smtClean="0">
                <a:latin typeface="黑体" pitchFamily="49" charset="-122"/>
                <a:ea typeface="黑体" pitchFamily="49" charset="-122"/>
              </a:rPr>
              <a:t>readhost</a:t>
            </a: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中作为读节点的权重</a:t>
            </a:r>
            <a:endParaRPr lang="zh-CN" altLang="en-US" sz="2800" dirty="0">
              <a:latin typeface="黑体" pitchFamily="49" charset="-122"/>
              <a:ea typeface="黑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8" name="TextBox 17"/>
          <p:cNvSpPr txBox="1"/>
          <p:nvPr/>
        </p:nvSpPr>
        <p:spPr>
          <a:xfrm>
            <a:off x="287294" y="1590652"/>
            <a:ext cx="11787270" cy="353737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dirty="0" smtClean="0">
                <a:solidFill>
                  <a:schemeClr val="tx1"/>
                </a:solidFill>
                <a:latin typeface="+mn-lt"/>
                <a:ea typeface="黑体" pitchFamily="2" charset="-122"/>
                <a:sym typeface="Arial" charset="0"/>
              </a:rPr>
              <a:t>透明性</a:t>
            </a:r>
            <a:endParaRPr lang="en-US" altLang="zh-CN" dirty="0" smtClean="0">
              <a:solidFill>
                <a:schemeClr val="tx1"/>
              </a:solidFill>
              <a:latin typeface="+mn-lt"/>
              <a:ea typeface="黑体" pitchFamily="2" charset="-122"/>
              <a:sym typeface="Arial" charset="0"/>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dirty="0" smtClean="0">
                <a:solidFill>
                  <a:schemeClr val="tx1"/>
                </a:solidFill>
                <a:latin typeface="+mn-lt"/>
                <a:ea typeface="黑体" pitchFamily="2" charset="-122"/>
              </a:rPr>
              <a:t>扩展性</a:t>
            </a:r>
            <a:endParaRPr lang="en-US" altLang="zh-CN" dirty="0" smtClean="0">
              <a:solidFill>
                <a:schemeClr val="tx1"/>
              </a:solidFill>
              <a:latin typeface="+mn-lt"/>
              <a:ea typeface="黑体" pitchFamily="2" charset="-122"/>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dirty="0" smtClean="0">
                <a:solidFill>
                  <a:schemeClr val="tx1"/>
                </a:solidFill>
                <a:latin typeface="+mn-lt"/>
                <a:ea typeface="黑体" pitchFamily="2" charset="-122"/>
                <a:sym typeface="Arial" charset="0"/>
              </a:rPr>
              <a:t>可靠性</a:t>
            </a:r>
            <a:endParaRPr lang="en-US" altLang="zh-CN" dirty="0" smtClean="0">
              <a:solidFill>
                <a:schemeClr val="tx1"/>
              </a:solidFill>
              <a:latin typeface="+mn-lt"/>
              <a:ea typeface="黑体" pitchFamily="2" charset="-122"/>
              <a:sym typeface="Arial" charset="0"/>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dirty="0" smtClean="0">
                <a:solidFill>
                  <a:schemeClr val="tx1"/>
                </a:solidFill>
                <a:latin typeface="+mn-lt"/>
                <a:ea typeface="黑体" pitchFamily="2" charset="-122"/>
                <a:sym typeface="Arial" charset="0"/>
              </a:rPr>
              <a:t>高性能</a:t>
            </a:r>
            <a:endParaRPr lang="en-US" altLang="zh-CN" dirty="0" smtClean="0">
              <a:solidFill>
                <a:schemeClr val="tx1"/>
              </a:solidFill>
              <a:latin typeface="+mn-lt"/>
              <a:ea typeface="黑体" pitchFamily="2" charset="-122"/>
              <a:sym typeface="Arial" charset="0"/>
            </a:endParaRPr>
          </a:p>
          <a:p>
            <a:pPr marL="0" marR="0" indent="0" algn="l"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9" name="TextBox 18"/>
          <p:cNvSpPr txBox="1"/>
          <p:nvPr/>
        </p:nvSpPr>
        <p:spPr>
          <a:xfrm>
            <a:off x="715922" y="376206"/>
            <a:ext cx="6429420"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t>分布式系统介绍</a:t>
            </a: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iterate>
                                    <p:tmAbs val="0"/>
                                  </p:iterate>
                                  <p:childTnLst>
                                    <p:set>
                                      <p:cBhvr>
                                        <p:cTn id="11" dur="indefinite" fill="hold"/>
                                        <p:tgtEl>
                                          <p:spTgt spid="131"/>
                                        </p:tgtEl>
                                        <p:attrNameLst>
                                          <p:attrName>style.visibility</p:attrName>
                                        </p:attrNameLst>
                                      </p:cBhvr>
                                      <p:to>
                                        <p:strVal val="visible"/>
                                      </p:to>
                                    </p:set>
                                    <p:anim calcmode="lin" valueType="num">
                                      <p:cBhvr>
                                        <p:cTn id="12" dur="499" fill="hold"/>
                                        <p:tgtEl>
                                          <p:spTgt spid="131"/>
                                        </p:tgtEl>
                                        <p:attrNameLst>
                                          <p:attrName>ppt_x</p:attrName>
                                        </p:attrNameLst>
                                      </p:cBhvr>
                                      <p:tavLst>
                                        <p:tav tm="0">
                                          <p:val>
                                            <p:strVal val="0-#ppt_w/2"/>
                                          </p:val>
                                        </p:tav>
                                        <p:tav tm="100000">
                                          <p:val>
                                            <p:strVal val="#ppt_x"/>
                                          </p:val>
                                        </p:tav>
                                      </p:tavLst>
                                    </p:anim>
                                    <p:anim calcmode="lin" valueType="num">
                                      <p:cBhvr>
                                        <p:cTn id="13" dur="499" fill="hold"/>
                                        <p:tgtEl>
                                          <p:spTgt spid="131"/>
                                        </p:tgtEl>
                                        <p:attrNameLst>
                                          <p:attrName>ppt_y</p:attrName>
                                        </p:attrNameLst>
                                      </p:cBhvr>
                                      <p:tavLst>
                                        <p:tav tm="0">
                                          <p:val>
                                            <p:strVal val="#ppt_y"/>
                                          </p:val>
                                        </p:tav>
                                        <p:tav tm="100000">
                                          <p:val>
                                            <p:strVal val="#ppt_y"/>
                                          </p:val>
                                        </p:tav>
                                      </p:tavLst>
                                    </p:anim>
                                  </p:childTnLst>
                                </p:cTn>
                              </p:par>
                            </p:childTnLst>
                          </p:cTn>
                        </p:par>
                        <p:par>
                          <p:cTn id="14" fill="hold">
                            <p:stCondLst>
                              <p:cond delay="0"/>
                            </p:stCondLst>
                            <p:childTnLst>
                              <p:par>
                                <p:cTn id="15" presetID="2" presetClass="entr" presetSubtype="8" fill="hold" grpId="0" nodeType="afterEffect">
                                  <p:stCondLst>
                                    <p:cond delay="0"/>
                                  </p:stCondLst>
                                  <p:iterate>
                                    <p:tmAbs val="0"/>
                                  </p:iterate>
                                  <p:childTnLst>
                                    <p:set>
                                      <p:cBhvr>
                                        <p:cTn id="16" dur="indefinite" fill="hold"/>
                                        <p:tgtEl>
                                          <p:spTgt spid="132"/>
                                        </p:tgtEl>
                                        <p:attrNameLst>
                                          <p:attrName>style.visibility</p:attrName>
                                        </p:attrNameLst>
                                      </p:cBhvr>
                                      <p:to>
                                        <p:strVal val="visible"/>
                                      </p:to>
                                    </p:set>
                                    <p:anim calcmode="lin" valueType="num">
                                      <p:cBhvr>
                                        <p:cTn id="17" dur="499" fill="hold"/>
                                        <p:tgtEl>
                                          <p:spTgt spid="132"/>
                                        </p:tgtEl>
                                        <p:attrNameLst>
                                          <p:attrName>ppt_x</p:attrName>
                                        </p:attrNameLst>
                                      </p:cBhvr>
                                      <p:tavLst>
                                        <p:tav tm="0">
                                          <p:val>
                                            <p:strVal val="0-#ppt_w/2"/>
                                          </p:val>
                                        </p:tav>
                                        <p:tav tm="100000">
                                          <p:val>
                                            <p:strVal val="#ppt_x"/>
                                          </p:val>
                                        </p:tav>
                                      </p:tavLst>
                                    </p:anim>
                                    <p:anim calcmode="lin" valueType="num">
                                      <p:cBhvr>
                                        <p:cTn id="18" dur="499" fill="hold"/>
                                        <p:tgtEl>
                                          <p:spTgt spid="132"/>
                                        </p:tgtEl>
                                        <p:attrNameLst>
                                          <p:attrName>ppt_y</p:attrName>
                                        </p:attrNameLst>
                                      </p:cBhvr>
                                      <p:tavLst>
                                        <p:tav tm="0">
                                          <p:val>
                                            <p:strVal val="#ppt_y"/>
                                          </p:val>
                                        </p:tav>
                                        <p:tav tm="100000">
                                          <p:val>
                                            <p:strVal val="#ppt_y"/>
                                          </p:val>
                                        </p:tav>
                                      </p:tavLst>
                                    </p:anim>
                                  </p:childTnLst>
                                </p:cTn>
                              </p:par>
                            </p:childTnLst>
                          </p:cTn>
                        </p:par>
                        <p:par>
                          <p:cTn id="19" fill="hold">
                            <p:stCondLst>
                              <p:cond delay="0"/>
                            </p:stCondLst>
                            <p:childTnLst>
                              <p:par>
                                <p:cTn id="20" presetID="2" presetClass="entr" presetSubtype="8" fill="hold" grpId="0" nodeType="afterEffect">
                                  <p:stCondLst>
                                    <p:cond delay="0"/>
                                  </p:stCondLst>
                                  <p:iterate>
                                    <p:tmAbs val="0"/>
                                  </p:iterate>
                                  <p:childTnLst>
                                    <p:set>
                                      <p:cBhvr>
                                        <p:cTn id="21" dur="indefinite" fill="hold"/>
                                        <p:tgtEl>
                                          <p:spTgt spid="133"/>
                                        </p:tgtEl>
                                        <p:attrNameLst>
                                          <p:attrName>style.visibility</p:attrName>
                                        </p:attrNameLst>
                                      </p:cBhvr>
                                      <p:to>
                                        <p:strVal val="visible"/>
                                      </p:to>
                                    </p:set>
                                    <p:anim calcmode="lin" valueType="num">
                                      <p:cBhvr>
                                        <p:cTn id="22" dur="499" fill="hold"/>
                                        <p:tgtEl>
                                          <p:spTgt spid="133"/>
                                        </p:tgtEl>
                                        <p:attrNameLst>
                                          <p:attrName>ppt_x</p:attrName>
                                        </p:attrNameLst>
                                      </p:cBhvr>
                                      <p:tavLst>
                                        <p:tav tm="0">
                                          <p:val>
                                            <p:strVal val="0-#ppt_w/2"/>
                                          </p:val>
                                        </p:tav>
                                        <p:tav tm="100000">
                                          <p:val>
                                            <p:strVal val="#ppt_x"/>
                                          </p:val>
                                        </p:tav>
                                      </p:tavLst>
                                    </p:anim>
                                    <p:anim calcmode="lin" valueType="num">
                                      <p:cBhvr>
                                        <p:cTn id="23" dur="499" fill="hold"/>
                                        <p:tgtEl>
                                          <p:spTgt spid="133"/>
                                        </p:tgtEl>
                                        <p:attrNameLst>
                                          <p:attrName>ppt_y</p:attrName>
                                        </p:attrNameLst>
                                      </p:cBhvr>
                                      <p:tavLst>
                                        <p:tav tm="0">
                                          <p:val>
                                            <p:strVal val="#ppt_y"/>
                                          </p:val>
                                        </p:tav>
                                        <p:tav tm="100000">
                                          <p:val>
                                            <p:strVal val="#ppt_y"/>
                                          </p:val>
                                        </p:tav>
                                      </p:tavLst>
                                    </p:anim>
                                  </p:childTnLst>
                                </p:cTn>
                              </p:par>
                            </p:childTnLst>
                          </p:cTn>
                        </p:par>
                        <p:par>
                          <p:cTn id="24" fill="hold">
                            <p:stCondLst>
                              <p:cond delay="0"/>
                            </p:stCondLst>
                            <p:childTnLst>
                              <p:par>
                                <p:cTn id="25" presetID="2" presetClass="entr" presetSubtype="8" fill="hold" grpId="0" nodeType="afterEffect">
                                  <p:stCondLst>
                                    <p:cond delay="0"/>
                                  </p:stCondLst>
                                  <p:iterate>
                                    <p:tmAbs val="0"/>
                                  </p:iterate>
                                  <p:childTnLst>
                                    <p:set>
                                      <p:cBhvr>
                                        <p:cTn id="26" dur="indefinite" fill="hold"/>
                                        <p:tgtEl>
                                          <p:spTgt spid="134"/>
                                        </p:tgtEl>
                                        <p:attrNameLst>
                                          <p:attrName>style.visibility</p:attrName>
                                        </p:attrNameLst>
                                      </p:cBhvr>
                                      <p:to>
                                        <p:strVal val="visible"/>
                                      </p:to>
                                    </p:set>
                                    <p:anim calcmode="lin" valueType="num">
                                      <p:cBhvr>
                                        <p:cTn id="27" dur="499" fill="hold"/>
                                        <p:tgtEl>
                                          <p:spTgt spid="134"/>
                                        </p:tgtEl>
                                        <p:attrNameLst>
                                          <p:attrName>ppt_x</p:attrName>
                                        </p:attrNameLst>
                                      </p:cBhvr>
                                      <p:tavLst>
                                        <p:tav tm="0">
                                          <p:val>
                                            <p:strVal val="0-#ppt_w/2"/>
                                          </p:val>
                                        </p:tav>
                                        <p:tav tm="100000">
                                          <p:val>
                                            <p:strVal val="#ppt_x"/>
                                          </p:val>
                                        </p:tav>
                                      </p:tavLst>
                                    </p:anim>
                                    <p:anim calcmode="lin" valueType="num">
                                      <p:cBhvr>
                                        <p:cTn id="28" dur="499" fill="hold"/>
                                        <p:tgtEl>
                                          <p:spTgt spid="134"/>
                                        </p:tgtEl>
                                        <p:attrNameLst>
                                          <p:attrName>ppt_y</p:attrName>
                                        </p:attrNameLst>
                                      </p:cBhvr>
                                      <p:tavLst>
                                        <p:tav tm="0">
                                          <p:val>
                                            <p:strVal val="#ppt_y"/>
                                          </p:val>
                                        </p:tav>
                                        <p:tav tm="100000">
                                          <p:val>
                                            <p:strVal val="#ppt_y"/>
                                          </p:val>
                                        </p:tav>
                                      </p:tavLst>
                                    </p:anim>
                                  </p:childTnLst>
                                </p:cTn>
                              </p:par>
                            </p:childTnLst>
                          </p:cTn>
                        </p:par>
                        <p:par>
                          <p:cTn id="29" fill="hold">
                            <p:stCondLst>
                              <p:cond delay="0"/>
                            </p:stCondLst>
                            <p:childTnLst>
                              <p:par>
                                <p:cTn id="30" presetID="2" presetClass="entr" presetSubtype="1" fill="hold" grpId="0" nodeType="afterEffect">
                                  <p:stCondLst>
                                    <p:cond delay="0"/>
                                  </p:stCondLst>
                                  <p:iterate>
                                    <p:tmAbs val="0"/>
                                  </p:iterate>
                                  <p:childTnLst>
                                    <p:set>
                                      <p:cBhvr>
                                        <p:cTn id="31" dur="indefinite" fill="hold"/>
                                        <p:tgtEl>
                                          <p:spTgt spid="135"/>
                                        </p:tgtEl>
                                        <p:attrNameLst>
                                          <p:attrName>style.visibility</p:attrName>
                                        </p:attrNameLst>
                                      </p:cBhvr>
                                      <p:to>
                                        <p:strVal val="visible"/>
                                      </p:to>
                                    </p:set>
                                    <p:anim calcmode="lin" valueType="num">
                                      <p:cBhvr>
                                        <p:cTn id="32" dur="500" fill="hold"/>
                                        <p:tgtEl>
                                          <p:spTgt spid="135"/>
                                        </p:tgtEl>
                                        <p:attrNameLst>
                                          <p:attrName>ppt_x</p:attrName>
                                        </p:attrNameLst>
                                      </p:cBhvr>
                                      <p:tavLst>
                                        <p:tav tm="0">
                                          <p:val>
                                            <p:strVal val="#ppt_x"/>
                                          </p:val>
                                        </p:tav>
                                        <p:tav tm="100000">
                                          <p:val>
                                            <p:strVal val="#ppt_x"/>
                                          </p:val>
                                        </p:tav>
                                      </p:tavLst>
                                    </p:anim>
                                    <p:anim calcmode="lin" valueType="num">
                                      <p:cBhvr>
                                        <p:cTn id="33" dur="500" fill="hold"/>
                                        <p:tgtEl>
                                          <p:spTgt spid="135"/>
                                        </p:tgtEl>
                                        <p:attrNameLst>
                                          <p:attrName>ppt_y</p:attrName>
                                        </p:attrNameLst>
                                      </p:cBhvr>
                                      <p:tavLst>
                                        <p:tav tm="0">
                                          <p:val>
                                            <p:strVal val="0-#ppt_h/2"/>
                                          </p:val>
                                        </p:tav>
                                        <p:tav tm="100000">
                                          <p:val>
                                            <p:strVal val="#ppt_y"/>
                                          </p:val>
                                        </p:tav>
                                      </p:tavLst>
                                    </p:anim>
                                  </p:childTnLst>
                                </p:cTn>
                              </p:par>
                            </p:childTnLst>
                          </p:cTn>
                        </p:par>
                        <p:par>
                          <p:cTn id="34" fill="hold">
                            <p:stCondLst>
                              <p:cond delay="0"/>
                            </p:stCondLst>
                            <p:childTnLst>
                              <p:par>
                                <p:cTn id="35" presetID="2" presetClass="entr" presetSubtype="8" fill="hold" grpId="0" nodeType="afterEffect">
                                  <p:stCondLst>
                                    <p:cond delay="0"/>
                                  </p:stCondLst>
                                  <p:iterate>
                                    <p:tmAbs val="0"/>
                                  </p:iterate>
                                  <p:childTnLst>
                                    <p:set>
                                      <p:cBhvr>
                                        <p:cTn id="36" dur="indefinite" fill="hold"/>
                                        <p:tgtEl>
                                          <p:spTgt spid="139"/>
                                        </p:tgtEl>
                                        <p:attrNameLst>
                                          <p:attrName>style.visibility</p:attrName>
                                        </p:attrNameLst>
                                      </p:cBhvr>
                                      <p:to>
                                        <p:strVal val="visible"/>
                                      </p:to>
                                    </p:set>
                                    <p:anim calcmode="lin" valueType="num">
                                      <p:cBhvr>
                                        <p:cTn id="37" dur="499" fill="hold"/>
                                        <p:tgtEl>
                                          <p:spTgt spid="139"/>
                                        </p:tgtEl>
                                        <p:attrNameLst>
                                          <p:attrName>ppt_x</p:attrName>
                                        </p:attrNameLst>
                                      </p:cBhvr>
                                      <p:tavLst>
                                        <p:tav tm="0">
                                          <p:val>
                                            <p:strVal val="0-#ppt_w/2"/>
                                          </p:val>
                                        </p:tav>
                                        <p:tav tm="100000">
                                          <p:val>
                                            <p:strVal val="#ppt_x"/>
                                          </p:val>
                                        </p:tav>
                                      </p:tavLst>
                                    </p:anim>
                                    <p:anim calcmode="lin" valueType="num">
                                      <p:cBhvr>
                                        <p:cTn id="38" dur="499" fill="hold"/>
                                        <p:tgtEl>
                                          <p:spTgt spid="139"/>
                                        </p:tgtEl>
                                        <p:attrNameLst>
                                          <p:attrName>ppt_y</p:attrName>
                                        </p:attrNameLst>
                                      </p:cBhvr>
                                      <p:tavLst>
                                        <p:tav tm="0">
                                          <p:val>
                                            <p:strVal val="#ppt_y"/>
                                          </p:val>
                                        </p:tav>
                                        <p:tav tm="100000">
                                          <p:val>
                                            <p:strVal val="#ppt_y"/>
                                          </p:val>
                                        </p:tav>
                                      </p:tavLst>
                                    </p:anim>
                                  </p:childTnLst>
                                </p:cTn>
                              </p:par>
                            </p:childTnLst>
                          </p:cTn>
                        </p:par>
                        <p:par>
                          <p:cTn id="39" fill="hold">
                            <p:stCondLst>
                              <p:cond delay="0"/>
                            </p:stCondLst>
                            <p:childTnLst>
                              <p:par>
                                <p:cTn id="40" presetID="2" presetClass="entr" presetSubtype="8" fill="hold" grpId="0" nodeType="afterEffect">
                                  <p:stCondLst>
                                    <p:cond delay="0"/>
                                  </p:stCondLst>
                                  <p:iterate>
                                    <p:tmAbs val="0"/>
                                  </p:iterate>
                                  <p:childTnLst>
                                    <p:set>
                                      <p:cBhvr>
                                        <p:cTn id="41" dur="indefinite" fill="hold"/>
                                        <p:tgtEl>
                                          <p:spTgt spid="138"/>
                                        </p:tgtEl>
                                        <p:attrNameLst>
                                          <p:attrName>style.visibility</p:attrName>
                                        </p:attrNameLst>
                                      </p:cBhvr>
                                      <p:to>
                                        <p:strVal val="visible"/>
                                      </p:to>
                                    </p:set>
                                    <p:anim calcmode="lin" valueType="num">
                                      <p:cBhvr>
                                        <p:cTn id="42" dur="499" fill="hold"/>
                                        <p:tgtEl>
                                          <p:spTgt spid="138"/>
                                        </p:tgtEl>
                                        <p:attrNameLst>
                                          <p:attrName>ppt_x</p:attrName>
                                        </p:attrNameLst>
                                      </p:cBhvr>
                                      <p:tavLst>
                                        <p:tav tm="0">
                                          <p:val>
                                            <p:strVal val="0-#ppt_w/2"/>
                                          </p:val>
                                        </p:tav>
                                        <p:tav tm="100000">
                                          <p:val>
                                            <p:strVal val="#ppt_x"/>
                                          </p:val>
                                        </p:tav>
                                      </p:tavLst>
                                    </p:anim>
                                    <p:anim calcmode="lin" valueType="num">
                                      <p:cBhvr>
                                        <p:cTn id="43" dur="499" fill="hold"/>
                                        <p:tgtEl>
                                          <p:spTgt spid="138"/>
                                        </p:tgtEl>
                                        <p:attrNameLst>
                                          <p:attrName>ppt_y</p:attrName>
                                        </p:attrNameLst>
                                      </p:cBhvr>
                                      <p:tavLst>
                                        <p:tav tm="0">
                                          <p:val>
                                            <p:strVal val="#ppt_y"/>
                                          </p:val>
                                        </p:tav>
                                        <p:tav tm="100000">
                                          <p:val>
                                            <p:strVal val="#ppt_y"/>
                                          </p:val>
                                        </p:tav>
                                      </p:tavLst>
                                    </p:anim>
                                  </p:childTnLst>
                                </p:cTn>
                              </p:par>
                            </p:childTnLst>
                          </p:cTn>
                        </p:par>
                        <p:par>
                          <p:cTn id="44" fill="hold">
                            <p:stCondLst>
                              <p:cond delay="0"/>
                            </p:stCondLst>
                            <p:childTnLst>
                              <p:par>
                                <p:cTn id="45" presetID="2" presetClass="entr" presetSubtype="8" fill="hold" grpId="0" nodeType="afterEffect">
                                  <p:stCondLst>
                                    <p:cond delay="0"/>
                                  </p:stCondLst>
                                  <p:iterate>
                                    <p:tmAbs val="0"/>
                                  </p:iterate>
                                  <p:childTnLst>
                                    <p:set>
                                      <p:cBhvr>
                                        <p:cTn id="46" dur="indefinite" fill="hold"/>
                                        <p:tgtEl>
                                          <p:spTgt spid="141"/>
                                        </p:tgtEl>
                                        <p:attrNameLst>
                                          <p:attrName>style.visibility</p:attrName>
                                        </p:attrNameLst>
                                      </p:cBhvr>
                                      <p:to>
                                        <p:strVal val="visible"/>
                                      </p:to>
                                    </p:set>
                                    <p:anim calcmode="lin" valueType="num">
                                      <p:cBhvr>
                                        <p:cTn id="47" dur="1000" fill="hold"/>
                                        <p:tgtEl>
                                          <p:spTgt spid="141"/>
                                        </p:tgtEl>
                                        <p:attrNameLst>
                                          <p:attrName>ppt_x</p:attrName>
                                        </p:attrNameLst>
                                      </p:cBhvr>
                                      <p:tavLst>
                                        <p:tav tm="0">
                                          <p:val>
                                            <p:strVal val="0-#ppt_w/2"/>
                                          </p:val>
                                        </p:tav>
                                        <p:tav tm="100000">
                                          <p:val>
                                            <p:strVal val="#ppt_x"/>
                                          </p:val>
                                        </p:tav>
                                      </p:tavLst>
                                    </p:anim>
                                    <p:anim calcmode="lin" valueType="num">
                                      <p:cBhvr>
                                        <p:cTn id="48" dur="1000" fill="hold"/>
                                        <p:tgtEl>
                                          <p:spTgt spid="141"/>
                                        </p:tgtEl>
                                        <p:attrNameLst>
                                          <p:attrName>ppt_y</p:attrName>
                                        </p:attrNameLst>
                                      </p:cBhvr>
                                      <p:tavLst>
                                        <p:tav tm="0">
                                          <p:val>
                                            <p:strVal val="#ppt_y"/>
                                          </p:val>
                                        </p:tav>
                                        <p:tav tm="100000">
                                          <p:val>
                                            <p:strVal val="#ppt_y"/>
                                          </p:val>
                                        </p:tav>
                                      </p:tavLst>
                                    </p:anim>
                                  </p:childTnLst>
                                </p:cTn>
                              </p:par>
                            </p:childTnLst>
                          </p:cTn>
                        </p:par>
                        <p:par>
                          <p:cTn id="49" fill="hold">
                            <p:stCondLst>
                              <p:cond delay="0"/>
                            </p:stCondLst>
                            <p:childTnLst>
                              <p:par>
                                <p:cTn id="50" presetID="1" presetClass="entr" presetSubtype="0" fill="hold" grpId="0" nodeType="afterEffect">
                                  <p:stCondLst>
                                    <p:cond delay="0"/>
                                  </p:stCondLst>
                                  <p:iterate>
                                    <p:tmAbs val="0"/>
                                  </p:iterate>
                                  <p:childTnLst>
                                    <p:set>
                                      <p:cBhvr>
                                        <p:cTn id="51" dur="indefinite" fill="hold"/>
                                        <p:tgtEl>
                                          <p:spTgt spid="136"/>
                                        </p:tgtEl>
                                        <p:attrNameLst>
                                          <p:attrName>style.visibility</p:attrName>
                                        </p:attrNameLst>
                                      </p:cBhvr>
                                      <p:to>
                                        <p:strVal val="visible"/>
                                      </p:to>
                                    </p:set>
                                  </p:childTnLst>
                                </p:cTn>
                              </p:par>
                            </p:childTnLst>
                          </p:cTn>
                        </p:par>
                        <p:par>
                          <p:cTn id="52" fill="hold">
                            <p:stCondLst>
                              <p:cond delay="0"/>
                            </p:stCondLst>
                            <p:childTnLst>
                              <p:par>
                                <p:cTn id="53" presetID="23" presetClass="entr" presetSubtype="16" fill="hold" grpId="0" nodeType="afterEffect">
                                  <p:stCondLst>
                                    <p:cond delay="0"/>
                                  </p:stCondLst>
                                  <p:iterate>
                                    <p:tmAbs val="0"/>
                                  </p:iterate>
                                  <p:childTnLst>
                                    <p:set>
                                      <p:cBhvr>
                                        <p:cTn id="54" dur="indefinite" fill="hold"/>
                                        <p:tgtEl>
                                          <p:spTgt spid="137"/>
                                        </p:tgtEl>
                                        <p:attrNameLst>
                                          <p:attrName>style.visibility</p:attrName>
                                        </p:attrNameLst>
                                      </p:cBhvr>
                                      <p:to>
                                        <p:strVal val="visible"/>
                                      </p:to>
                                    </p:set>
                                    <p:anim calcmode="lin" valueType="num">
                                      <p:cBhvr>
                                        <p:cTn id="55" dur="750" fill="hold"/>
                                        <p:tgtEl>
                                          <p:spTgt spid="137"/>
                                        </p:tgtEl>
                                        <p:attrNameLst>
                                          <p:attrName>ppt_w</p:attrName>
                                        </p:attrNameLst>
                                      </p:cBhvr>
                                      <p:tavLst>
                                        <p:tav tm="0">
                                          <p:val>
                                            <p:fltVal val="0"/>
                                          </p:val>
                                        </p:tav>
                                        <p:tav tm="100000">
                                          <p:val>
                                            <p:strVal val="#ppt_w"/>
                                          </p:val>
                                        </p:tav>
                                      </p:tavLst>
                                    </p:anim>
                                    <p:anim calcmode="lin" valueType="num">
                                      <p:cBhvr>
                                        <p:cTn id="56" dur="750" fill="hold"/>
                                        <p:tgtEl>
                                          <p:spTgt spid="137"/>
                                        </p:tgtEl>
                                        <p:attrNameLst>
                                          <p:attrName>ppt_h</p:attrName>
                                        </p:attrNameLst>
                                      </p:cBhvr>
                                      <p:tavLst>
                                        <p:tav tm="0">
                                          <p:val>
                                            <p:fltVal val="0"/>
                                          </p:val>
                                        </p:tav>
                                        <p:tav tm="100000">
                                          <p:val>
                                            <p:strVal val="#ppt_h"/>
                                          </p:val>
                                        </p:tav>
                                      </p:tavLst>
                                    </p:anim>
                                  </p:childTnLst>
                                </p:cTn>
                              </p:par>
                            </p:childTnLst>
                          </p:cTn>
                        </p:par>
                        <p:par>
                          <p:cTn id="57" fill="hold">
                            <p:stCondLst>
                              <p:cond delay="0"/>
                            </p:stCondLst>
                            <p:childTnLst>
                              <p:par>
                                <p:cTn id="58" presetID="23" presetClass="entr" presetSubtype="16" fill="hold" grpId="0" nodeType="afterEffect">
                                  <p:stCondLst>
                                    <p:cond delay="0"/>
                                  </p:stCondLst>
                                  <p:iterate>
                                    <p:tmAbs val="0"/>
                                  </p:iterate>
                                  <p:childTnLst>
                                    <p:set>
                                      <p:cBhvr>
                                        <p:cTn id="59" dur="indefinite" fill="hold"/>
                                        <p:tgtEl>
                                          <p:spTgt spid="140"/>
                                        </p:tgtEl>
                                        <p:attrNameLst>
                                          <p:attrName>style.visibility</p:attrName>
                                        </p:attrNameLst>
                                      </p:cBhvr>
                                      <p:to>
                                        <p:strVal val="visible"/>
                                      </p:to>
                                    </p:set>
                                    <p:anim calcmode="lin" valueType="num">
                                      <p:cBhvr>
                                        <p:cTn id="60" dur="750" fill="hold"/>
                                        <p:tgtEl>
                                          <p:spTgt spid="140"/>
                                        </p:tgtEl>
                                        <p:attrNameLst>
                                          <p:attrName>ppt_w</p:attrName>
                                        </p:attrNameLst>
                                      </p:cBhvr>
                                      <p:tavLst>
                                        <p:tav tm="0">
                                          <p:val>
                                            <p:fltVal val="0"/>
                                          </p:val>
                                        </p:tav>
                                        <p:tav tm="100000">
                                          <p:val>
                                            <p:strVal val="#ppt_w"/>
                                          </p:val>
                                        </p:tav>
                                      </p:tavLst>
                                    </p:anim>
                                    <p:anim calcmode="lin" valueType="num">
                                      <p:cBhvr>
                                        <p:cTn id="61"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1" algn="l"/>
            <a:r>
              <a:rPr lang="en-US" altLang="zh-CN" dirty="0" smtClean="0"/>
              <a:t>schema.xml</a:t>
            </a:r>
            <a:r>
              <a:rPr lang="zh-CN" altLang="en-US" dirty="0" smtClean="0"/>
              <a:t>重点参数解读十：</a:t>
            </a:r>
            <a:endParaRPr lang="zh-CN" altLang="en-US" dirty="0" smtClean="0">
              <a:solidFill>
                <a:schemeClr val="tx1"/>
              </a:solidFill>
              <a:ea typeface="黑体" pitchFamily="2" charset="-122"/>
            </a:endParaRPr>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573046" y="1590652"/>
            <a:ext cx="11787270" cy="441146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800" dirty="0" smtClean="0">
                <a:latin typeface="+mn-ea"/>
              </a:rPr>
              <a:t>balance</a:t>
            </a:r>
            <a:r>
              <a:rPr lang="zh-CN" altLang="en-US" sz="2800" dirty="0" smtClean="0">
                <a:latin typeface="+mn-ea"/>
              </a:rPr>
              <a:t>属性 </a:t>
            </a:r>
          </a:p>
          <a:p>
            <a:pPr lvl="1" algn="l"/>
            <a:r>
              <a:rPr lang="zh-CN" altLang="en-US" sz="2800" dirty="0" smtClean="0">
                <a:latin typeface="+mn-ea"/>
              </a:rPr>
              <a:t>负载均衡类型，目前的取值有</a:t>
            </a:r>
            <a:r>
              <a:rPr lang="en-US" altLang="zh-CN" sz="2800" dirty="0" smtClean="0">
                <a:latin typeface="+mn-ea"/>
              </a:rPr>
              <a:t>3</a:t>
            </a:r>
            <a:r>
              <a:rPr lang="zh-CN" altLang="en-US" sz="2800" dirty="0" smtClean="0">
                <a:latin typeface="+mn-ea"/>
              </a:rPr>
              <a:t>种： </a:t>
            </a:r>
          </a:p>
          <a:p>
            <a:pPr lvl="1" algn="l"/>
            <a:r>
              <a:rPr lang="en-US" altLang="zh-CN" sz="2800" dirty="0" smtClean="0">
                <a:latin typeface="+mn-ea"/>
              </a:rPr>
              <a:t>1. balance="0", </a:t>
            </a:r>
            <a:r>
              <a:rPr lang="zh-CN" altLang="en-US" sz="2800" dirty="0" smtClean="0">
                <a:latin typeface="+mn-ea"/>
              </a:rPr>
              <a:t>不开启读写分离机制，所有读操作都发送到当前可用的</a:t>
            </a:r>
            <a:r>
              <a:rPr lang="en-US" altLang="zh-CN" sz="2800" dirty="0" err="1" smtClean="0">
                <a:latin typeface="+mn-ea"/>
              </a:rPr>
              <a:t>writeHost</a:t>
            </a:r>
            <a:r>
              <a:rPr lang="zh-CN" altLang="en-US" sz="2800" dirty="0" smtClean="0">
                <a:latin typeface="+mn-ea"/>
              </a:rPr>
              <a:t>上。 </a:t>
            </a:r>
          </a:p>
          <a:p>
            <a:pPr lvl="1" algn="l"/>
            <a:r>
              <a:rPr lang="en-US" altLang="zh-CN" sz="2800" dirty="0" smtClean="0">
                <a:latin typeface="+mn-ea"/>
              </a:rPr>
              <a:t>2. balance="1"</a:t>
            </a:r>
            <a:r>
              <a:rPr lang="zh-CN" altLang="en-US" sz="2800" dirty="0" smtClean="0">
                <a:latin typeface="+mn-ea"/>
              </a:rPr>
              <a:t>，</a:t>
            </a:r>
            <a:r>
              <a:rPr lang="zh-CN" altLang="en-US" sz="2800" dirty="0" smtClean="0">
                <a:solidFill>
                  <a:srgbClr val="FF0000"/>
                </a:solidFill>
                <a:latin typeface="+mn-ea"/>
              </a:rPr>
              <a:t>全部的</a:t>
            </a:r>
            <a:r>
              <a:rPr lang="en-US" altLang="zh-CN" sz="2800" dirty="0" err="1" smtClean="0">
                <a:solidFill>
                  <a:srgbClr val="FF0000"/>
                </a:solidFill>
                <a:latin typeface="+mn-ea"/>
              </a:rPr>
              <a:t>readHost</a:t>
            </a:r>
            <a:r>
              <a:rPr lang="zh-CN" altLang="en-US" sz="2800" dirty="0" smtClean="0">
                <a:solidFill>
                  <a:srgbClr val="FF0000"/>
                </a:solidFill>
                <a:latin typeface="+mn-ea"/>
              </a:rPr>
              <a:t>与</a:t>
            </a:r>
            <a:r>
              <a:rPr lang="en-US" altLang="zh-CN" sz="2800" dirty="0" smtClean="0">
                <a:solidFill>
                  <a:srgbClr val="FF0000"/>
                </a:solidFill>
                <a:latin typeface="+mn-ea"/>
              </a:rPr>
              <a:t>stand by </a:t>
            </a:r>
            <a:r>
              <a:rPr lang="en-US" altLang="zh-CN" sz="2800" dirty="0" err="1" smtClean="0">
                <a:solidFill>
                  <a:srgbClr val="FF0000"/>
                </a:solidFill>
                <a:latin typeface="+mn-ea"/>
              </a:rPr>
              <a:t>writeHost</a:t>
            </a:r>
            <a:r>
              <a:rPr lang="zh-CN" altLang="en-US" sz="2800" dirty="0" smtClean="0">
                <a:solidFill>
                  <a:srgbClr val="FF0000"/>
                </a:solidFill>
                <a:latin typeface="+mn-ea"/>
              </a:rPr>
              <a:t>参与</a:t>
            </a:r>
            <a:r>
              <a:rPr lang="en-US" altLang="zh-CN" sz="2800" dirty="0" smtClean="0">
                <a:solidFill>
                  <a:srgbClr val="FF0000"/>
                </a:solidFill>
                <a:latin typeface="+mn-ea"/>
              </a:rPr>
              <a:t>select</a:t>
            </a:r>
            <a:r>
              <a:rPr lang="zh-CN" altLang="en-US" sz="2800" dirty="0" smtClean="0">
                <a:solidFill>
                  <a:srgbClr val="FF0000"/>
                </a:solidFill>
                <a:latin typeface="+mn-ea"/>
              </a:rPr>
              <a:t>语句的负载均衡</a:t>
            </a:r>
            <a:r>
              <a:rPr lang="zh-CN" altLang="en-US" sz="2800" dirty="0" smtClean="0">
                <a:latin typeface="+mn-ea"/>
              </a:rPr>
              <a:t>，简单的说，当双主双从模式</a:t>
            </a:r>
            <a:r>
              <a:rPr lang="en-US" altLang="zh-CN" sz="2800" dirty="0" smtClean="0">
                <a:latin typeface="+mn-ea"/>
              </a:rPr>
              <a:t>(M1-&gt;S1</a:t>
            </a:r>
            <a:r>
              <a:rPr lang="zh-CN" altLang="en-US" sz="2800" dirty="0" smtClean="0">
                <a:latin typeface="+mn-ea"/>
              </a:rPr>
              <a:t>，</a:t>
            </a:r>
            <a:r>
              <a:rPr lang="en-US" altLang="zh-CN" sz="2800" dirty="0" smtClean="0">
                <a:latin typeface="+mn-ea"/>
              </a:rPr>
              <a:t>M2-&gt;S2</a:t>
            </a:r>
            <a:r>
              <a:rPr lang="zh-CN" altLang="en-US" sz="2800" dirty="0" smtClean="0">
                <a:latin typeface="+mn-ea"/>
              </a:rPr>
              <a:t>，并且</a:t>
            </a:r>
            <a:r>
              <a:rPr lang="en-US" altLang="zh-CN" sz="2800" dirty="0" smtClean="0">
                <a:latin typeface="+mn-ea"/>
              </a:rPr>
              <a:t>M1</a:t>
            </a:r>
            <a:r>
              <a:rPr lang="zh-CN" altLang="en-US" sz="2800" dirty="0" smtClean="0">
                <a:latin typeface="+mn-ea"/>
              </a:rPr>
              <a:t>与 </a:t>
            </a:r>
            <a:r>
              <a:rPr lang="en-US" altLang="zh-CN" sz="2800" dirty="0" smtClean="0">
                <a:latin typeface="+mn-ea"/>
              </a:rPr>
              <a:t>M2</a:t>
            </a:r>
            <a:r>
              <a:rPr lang="zh-CN" altLang="en-US" sz="2800" dirty="0" smtClean="0">
                <a:latin typeface="+mn-ea"/>
              </a:rPr>
              <a:t>互为主备</a:t>
            </a:r>
            <a:r>
              <a:rPr lang="en-US" altLang="zh-CN" sz="2800" dirty="0" smtClean="0">
                <a:latin typeface="+mn-ea"/>
              </a:rPr>
              <a:t>)</a:t>
            </a:r>
            <a:r>
              <a:rPr lang="zh-CN" altLang="en-US" sz="2800" dirty="0" smtClean="0">
                <a:latin typeface="+mn-ea"/>
              </a:rPr>
              <a:t>，正常情况下，</a:t>
            </a:r>
            <a:r>
              <a:rPr lang="en-US" altLang="zh-CN" sz="2800" dirty="0" smtClean="0">
                <a:latin typeface="+mn-ea"/>
              </a:rPr>
              <a:t>M2,S1,S2</a:t>
            </a:r>
            <a:r>
              <a:rPr lang="zh-CN" altLang="en-US" sz="2800" dirty="0" smtClean="0">
                <a:latin typeface="+mn-ea"/>
              </a:rPr>
              <a:t>都参与</a:t>
            </a:r>
            <a:r>
              <a:rPr lang="en-US" altLang="zh-CN" sz="2800" dirty="0" smtClean="0">
                <a:latin typeface="+mn-ea"/>
              </a:rPr>
              <a:t>select</a:t>
            </a:r>
            <a:r>
              <a:rPr lang="zh-CN" altLang="en-US" sz="2800" dirty="0" smtClean="0">
                <a:latin typeface="+mn-ea"/>
              </a:rPr>
              <a:t>语句的负载均衡。 </a:t>
            </a:r>
          </a:p>
          <a:p>
            <a:pPr lvl="1" algn="l"/>
            <a:r>
              <a:rPr lang="en-US" altLang="zh-CN" sz="2800" dirty="0" smtClean="0">
                <a:latin typeface="+mn-ea"/>
              </a:rPr>
              <a:t>3. balance="2"</a:t>
            </a:r>
            <a:r>
              <a:rPr lang="zh-CN" altLang="en-US" sz="2800" dirty="0" smtClean="0">
                <a:latin typeface="+mn-ea"/>
              </a:rPr>
              <a:t>，所有读操作都随机的在</a:t>
            </a:r>
            <a:r>
              <a:rPr lang="en-US" altLang="zh-CN" sz="2800" dirty="0" err="1" smtClean="0">
                <a:latin typeface="+mn-ea"/>
              </a:rPr>
              <a:t>writeHost</a:t>
            </a:r>
            <a:r>
              <a:rPr lang="zh-CN" altLang="en-US" sz="2800" dirty="0" smtClean="0">
                <a:latin typeface="+mn-ea"/>
              </a:rPr>
              <a:t>、</a:t>
            </a:r>
            <a:r>
              <a:rPr lang="en-US" altLang="zh-CN" sz="2800" dirty="0" err="1" smtClean="0">
                <a:latin typeface="+mn-ea"/>
              </a:rPr>
              <a:t>readhost</a:t>
            </a:r>
            <a:r>
              <a:rPr lang="zh-CN" altLang="en-US" sz="2800" dirty="0" smtClean="0">
                <a:latin typeface="+mn-ea"/>
              </a:rPr>
              <a:t>上分发。</a:t>
            </a:r>
            <a:endParaRPr lang="en-US" altLang="zh-CN" sz="2800" dirty="0" smtClean="0">
              <a:latin typeface="+mn-ea"/>
            </a:endParaRPr>
          </a:p>
          <a:p>
            <a:pPr lvl="1" algn="l"/>
            <a:endParaRPr lang="en-US" altLang="zh-CN" sz="2800" dirty="0" smtClean="0">
              <a:latin typeface="+mn-ea"/>
            </a:endParaRPr>
          </a:p>
          <a:p>
            <a:pPr algn="l"/>
            <a:endParaRPr lang="en-US" altLang="zh-CN" sz="2800" dirty="0" smtClean="0">
              <a:latin typeface="+mn-e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1" algn="l"/>
            <a:r>
              <a:rPr lang="en-US" altLang="zh-CN" dirty="0" smtClean="0"/>
              <a:t>schema.xml</a:t>
            </a:r>
            <a:r>
              <a:rPr lang="zh-CN" altLang="en-US" dirty="0" smtClean="0"/>
              <a:t>重点参数解读十一：</a:t>
            </a:r>
            <a:endParaRPr lang="zh-CN" altLang="en-US" dirty="0" smtClean="0">
              <a:solidFill>
                <a:schemeClr val="tx1"/>
              </a:solidFill>
              <a:ea typeface="黑体" pitchFamily="2" charset="-122"/>
            </a:endParaRPr>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358732" y="1662090"/>
            <a:ext cx="12001584" cy="35496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panose="020B0604020202020204" pitchFamily="34" charset="0"/>
              <a:buChar char="•"/>
            </a:pPr>
            <a:r>
              <a:rPr lang="en-US" altLang="zh-CN" sz="2800" dirty="0" err="1" smtClean="0">
                <a:latin typeface="+mn-ea"/>
              </a:rPr>
              <a:t>writeType</a:t>
            </a:r>
            <a:r>
              <a:rPr lang="zh-CN" altLang="en-US" sz="2800" b="1" dirty="0" smtClean="0">
                <a:latin typeface="+mn-ea"/>
              </a:rPr>
              <a:t>属性 </a:t>
            </a:r>
            <a:endParaRPr lang="zh-CN" altLang="en-US" sz="2800" dirty="0" smtClean="0">
              <a:latin typeface="+mn-ea"/>
            </a:endParaRPr>
          </a:p>
          <a:p>
            <a:pPr lvl="1" algn="l"/>
            <a:r>
              <a:rPr lang="zh-CN" altLang="en-US" sz="2800" dirty="0" smtClean="0">
                <a:latin typeface="+mn-ea"/>
              </a:rPr>
              <a:t>负载均衡类型，目前的取值有</a:t>
            </a:r>
            <a:r>
              <a:rPr lang="en-US" altLang="zh-CN" sz="2800" dirty="0" smtClean="0">
                <a:latin typeface="+mn-ea"/>
              </a:rPr>
              <a:t>2</a:t>
            </a:r>
            <a:r>
              <a:rPr lang="zh-CN" altLang="en-US" sz="2800" dirty="0" smtClean="0">
                <a:latin typeface="+mn-ea"/>
              </a:rPr>
              <a:t>种： </a:t>
            </a:r>
          </a:p>
          <a:p>
            <a:pPr lvl="1" algn="l"/>
            <a:r>
              <a:rPr lang="en-US" altLang="zh-CN" sz="2800" dirty="0" smtClean="0">
                <a:latin typeface="+mn-ea"/>
              </a:rPr>
              <a:t>1. </a:t>
            </a:r>
            <a:r>
              <a:rPr lang="en-US" altLang="zh-CN" sz="2800" dirty="0" err="1" smtClean="0">
                <a:latin typeface="+mn-ea"/>
              </a:rPr>
              <a:t>writeType</a:t>
            </a:r>
            <a:r>
              <a:rPr lang="en-US" altLang="zh-CN" sz="2800" dirty="0" smtClean="0">
                <a:latin typeface="+mn-ea"/>
              </a:rPr>
              <a:t>="0", </a:t>
            </a:r>
            <a:r>
              <a:rPr lang="zh-CN" altLang="en-US" sz="2800" dirty="0" smtClean="0">
                <a:solidFill>
                  <a:srgbClr val="FF0000"/>
                </a:solidFill>
                <a:latin typeface="+mn-ea"/>
              </a:rPr>
              <a:t>所有写操作发送到配置的第一个</a:t>
            </a:r>
            <a:r>
              <a:rPr lang="en-US" altLang="zh-CN" sz="2800" dirty="0" err="1" smtClean="0">
                <a:solidFill>
                  <a:srgbClr val="FF0000"/>
                </a:solidFill>
                <a:latin typeface="+mn-ea"/>
              </a:rPr>
              <a:t>writeHost</a:t>
            </a:r>
            <a:r>
              <a:rPr lang="zh-CN" altLang="en-US" sz="2800" dirty="0" smtClean="0">
                <a:solidFill>
                  <a:srgbClr val="FF0000"/>
                </a:solidFill>
                <a:latin typeface="+mn-ea"/>
              </a:rPr>
              <a:t>，第一个挂了切到还生存的第二个</a:t>
            </a:r>
            <a:r>
              <a:rPr lang="en-US" altLang="zh-CN" sz="2800" dirty="0" err="1" smtClean="0">
                <a:solidFill>
                  <a:srgbClr val="FF0000"/>
                </a:solidFill>
                <a:latin typeface="+mn-ea"/>
              </a:rPr>
              <a:t>writeHost</a:t>
            </a:r>
            <a:r>
              <a:rPr lang="zh-CN" altLang="en-US" sz="2800" dirty="0" smtClean="0">
                <a:solidFill>
                  <a:srgbClr val="FF0000"/>
                </a:solidFill>
                <a:latin typeface="+mn-ea"/>
              </a:rPr>
              <a:t>，重新启动后已切换后的为准</a:t>
            </a:r>
            <a:r>
              <a:rPr lang="zh-CN" altLang="en-US" sz="2800" dirty="0" smtClean="0">
                <a:latin typeface="+mn-ea"/>
              </a:rPr>
              <a:t>，切换记录在配置文件中</a:t>
            </a:r>
            <a:r>
              <a:rPr lang="en-US" altLang="zh-CN" sz="2800" dirty="0" smtClean="0">
                <a:latin typeface="+mn-ea"/>
              </a:rPr>
              <a:t>:</a:t>
            </a:r>
            <a:r>
              <a:rPr lang="en-US" altLang="zh-CN" sz="2800" dirty="0" err="1" smtClean="0">
                <a:latin typeface="+mn-ea"/>
              </a:rPr>
              <a:t>dnindex.properties</a:t>
            </a:r>
            <a:r>
              <a:rPr lang="en-US" altLang="zh-CN" sz="2800" dirty="0" smtClean="0">
                <a:latin typeface="+mn-ea"/>
              </a:rPr>
              <a:t> . </a:t>
            </a:r>
          </a:p>
          <a:p>
            <a:pPr lvl="1" algn="l"/>
            <a:r>
              <a:rPr lang="en-US" altLang="zh-CN" sz="2800" dirty="0" smtClean="0">
                <a:latin typeface="+mn-ea"/>
              </a:rPr>
              <a:t>2. </a:t>
            </a:r>
            <a:r>
              <a:rPr lang="en-US" altLang="zh-CN" sz="2800" dirty="0" err="1" smtClean="0">
                <a:latin typeface="+mn-ea"/>
              </a:rPr>
              <a:t>writeType</a:t>
            </a:r>
            <a:r>
              <a:rPr lang="en-US" altLang="zh-CN" sz="2800" dirty="0" smtClean="0">
                <a:latin typeface="+mn-ea"/>
              </a:rPr>
              <a:t>=“1”</a:t>
            </a:r>
            <a:r>
              <a:rPr lang="zh-CN" altLang="en-US" sz="2800" dirty="0" smtClean="0">
                <a:latin typeface="+mn-ea"/>
              </a:rPr>
              <a:t>，所有写操作都</a:t>
            </a:r>
            <a:r>
              <a:rPr lang="zh-CN" altLang="en-US" sz="2800" dirty="0" smtClean="0">
                <a:solidFill>
                  <a:srgbClr val="FF0000"/>
                </a:solidFill>
                <a:latin typeface="+mn-ea"/>
              </a:rPr>
              <a:t>随机</a:t>
            </a:r>
            <a:r>
              <a:rPr lang="zh-CN" altLang="en-US" sz="2800" dirty="0" smtClean="0">
                <a:latin typeface="+mn-ea"/>
              </a:rPr>
              <a:t>的发送到配置的</a:t>
            </a:r>
            <a:r>
              <a:rPr lang="en-US" altLang="zh-CN" sz="2800" dirty="0" err="1" smtClean="0">
                <a:latin typeface="+mn-ea"/>
              </a:rPr>
              <a:t>writeHost</a:t>
            </a:r>
            <a:r>
              <a:rPr lang="zh-CN" altLang="en-US" sz="2800" dirty="0" smtClean="0">
                <a:latin typeface="+mn-ea"/>
              </a:rPr>
              <a:t>，但</a:t>
            </a:r>
            <a:r>
              <a:rPr lang="zh-CN" altLang="en-US" sz="2800" dirty="0" smtClean="0">
                <a:solidFill>
                  <a:srgbClr val="FF0000"/>
                </a:solidFill>
                <a:latin typeface="+mn-ea"/>
              </a:rPr>
              <a:t>不推荐使用</a:t>
            </a:r>
          </a:p>
          <a:p>
            <a:pPr algn="l"/>
            <a:endParaRPr lang="en-US" altLang="zh-CN" sz="2800" dirty="0" smtClean="0">
              <a:latin typeface="+mn-e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1" algn="l"/>
            <a:r>
              <a:rPr lang="en-US" altLang="zh-CN" dirty="0" smtClean="0"/>
              <a:t>schema.xml</a:t>
            </a:r>
            <a:r>
              <a:rPr lang="zh-CN" altLang="en-US" dirty="0" smtClean="0"/>
              <a:t>重点参数解读十二：</a:t>
            </a:r>
            <a:endParaRPr lang="zh-CN" altLang="en-US" dirty="0" smtClean="0">
              <a:solidFill>
                <a:schemeClr val="tx1"/>
              </a:solidFill>
              <a:ea typeface="黑体" pitchFamily="2" charset="-122"/>
            </a:endParaRPr>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573046" y="1590652"/>
            <a:ext cx="11787270" cy="26879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panose="020B0604020202020204" pitchFamily="34" charset="0"/>
              <a:buChar char="•"/>
            </a:pPr>
            <a:r>
              <a:rPr lang="en-US" altLang="zh-CN" sz="2800" b="1" dirty="0" err="1" smtClean="0">
                <a:latin typeface="黑体" pitchFamily="49" charset="-122"/>
                <a:ea typeface="黑体" pitchFamily="49" charset="-122"/>
              </a:rPr>
              <a:t>switchType</a:t>
            </a:r>
            <a:r>
              <a:rPr lang="zh-CN" altLang="en-US" sz="2800" b="1" dirty="0" smtClean="0">
                <a:latin typeface="黑体" pitchFamily="49" charset="-122"/>
                <a:ea typeface="黑体" pitchFamily="49" charset="-122"/>
              </a:rPr>
              <a:t>属性 </a:t>
            </a:r>
            <a:endParaRPr lang="zh-CN" altLang="en-US" sz="2800" dirty="0" smtClean="0">
              <a:latin typeface="黑体" pitchFamily="49" charset="-122"/>
              <a:ea typeface="黑体" pitchFamily="49" charset="-122"/>
            </a:endParaRPr>
          </a:p>
          <a:p>
            <a:pPr lvl="1" algn="l"/>
            <a:r>
              <a:rPr lang="en-US" altLang="zh-CN" sz="2800" dirty="0" smtClean="0">
                <a:latin typeface="黑体" pitchFamily="49" charset="-122"/>
                <a:ea typeface="黑体" pitchFamily="49" charset="-122"/>
              </a:rPr>
              <a:t>-1 </a:t>
            </a:r>
            <a:r>
              <a:rPr lang="zh-CN" altLang="en-US" sz="2800" dirty="0" smtClean="0">
                <a:latin typeface="黑体" pitchFamily="49" charset="-122"/>
                <a:ea typeface="黑体" pitchFamily="49" charset="-122"/>
              </a:rPr>
              <a:t>表示不自动切换 </a:t>
            </a:r>
          </a:p>
          <a:p>
            <a:pPr lvl="1" algn="l"/>
            <a:r>
              <a:rPr lang="en-US" altLang="zh-CN" sz="2800" dirty="0" smtClean="0">
                <a:solidFill>
                  <a:srgbClr val="FF0000"/>
                </a:solidFill>
                <a:latin typeface="黑体" pitchFamily="49" charset="-122"/>
                <a:ea typeface="黑体" pitchFamily="49" charset="-122"/>
              </a:rPr>
              <a:t>1 </a:t>
            </a:r>
            <a:r>
              <a:rPr lang="zh-CN" altLang="en-US" sz="2800" dirty="0" smtClean="0">
                <a:solidFill>
                  <a:srgbClr val="FF0000"/>
                </a:solidFill>
                <a:latin typeface="黑体" pitchFamily="49" charset="-122"/>
                <a:ea typeface="黑体" pitchFamily="49" charset="-122"/>
              </a:rPr>
              <a:t>默认值，自动切换 </a:t>
            </a:r>
          </a:p>
          <a:p>
            <a:pPr lvl="1" algn="l"/>
            <a:r>
              <a:rPr lang="en-US" altLang="zh-CN" sz="2800" dirty="0" smtClean="0">
                <a:solidFill>
                  <a:srgbClr val="FF0000"/>
                </a:solidFill>
                <a:latin typeface="黑体" pitchFamily="49" charset="-122"/>
                <a:ea typeface="黑体" pitchFamily="49" charset="-122"/>
              </a:rPr>
              <a:t>2 </a:t>
            </a:r>
            <a:r>
              <a:rPr lang="zh-CN" altLang="en-US" sz="2800" dirty="0" smtClean="0">
                <a:solidFill>
                  <a:srgbClr val="FF0000"/>
                </a:solidFill>
                <a:latin typeface="黑体" pitchFamily="49" charset="-122"/>
                <a:ea typeface="黑体" pitchFamily="49" charset="-122"/>
              </a:rPr>
              <a:t>基于</a:t>
            </a:r>
            <a:r>
              <a:rPr lang="en-US" altLang="zh-CN" sz="2800" dirty="0" err="1" smtClean="0">
                <a:solidFill>
                  <a:srgbClr val="FF0000"/>
                </a:solidFill>
                <a:latin typeface="黑体" pitchFamily="49" charset="-122"/>
                <a:ea typeface="黑体" pitchFamily="49" charset="-122"/>
              </a:rPr>
              <a:t>MySQL</a:t>
            </a:r>
            <a:r>
              <a:rPr lang="zh-CN" altLang="en-US" sz="2800" dirty="0" smtClean="0">
                <a:solidFill>
                  <a:srgbClr val="FF0000"/>
                </a:solidFill>
                <a:latin typeface="黑体" pitchFamily="49" charset="-122"/>
                <a:ea typeface="黑体" pitchFamily="49" charset="-122"/>
              </a:rPr>
              <a:t>主从同步的状态决定是否切换 ，心跳语句为 </a:t>
            </a:r>
            <a:r>
              <a:rPr lang="en-US" altLang="zh-CN" sz="2800" dirty="0" smtClean="0">
                <a:solidFill>
                  <a:srgbClr val="FF0000"/>
                </a:solidFill>
                <a:latin typeface="黑体" pitchFamily="49" charset="-122"/>
                <a:ea typeface="黑体" pitchFamily="49" charset="-122"/>
              </a:rPr>
              <a:t>show slave status </a:t>
            </a:r>
          </a:p>
          <a:p>
            <a:pPr algn="l"/>
            <a:endParaRPr lang="en-US" altLang="zh-CN" sz="2800" dirty="0" smtClean="0">
              <a:latin typeface="黑体" pitchFamily="49" charset="-122"/>
              <a:ea typeface="黑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1" algn="l"/>
            <a:r>
              <a:rPr lang="en-US" altLang="zh-CN" dirty="0" smtClean="0"/>
              <a:t>schema.xml</a:t>
            </a:r>
            <a:r>
              <a:rPr lang="zh-CN" altLang="en-US" dirty="0" smtClean="0"/>
              <a:t>重点参数解读十三：</a:t>
            </a:r>
            <a:endParaRPr lang="zh-CN" altLang="en-US" dirty="0" smtClean="0">
              <a:solidFill>
                <a:schemeClr val="tx1"/>
              </a:solidFill>
              <a:ea typeface="黑体" pitchFamily="2" charset="-122"/>
            </a:endParaRPr>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573046" y="1590652"/>
            <a:ext cx="11787270" cy="711989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panose="020B0604020202020204" pitchFamily="34" charset="0"/>
              <a:buChar char="•"/>
            </a:pPr>
            <a:r>
              <a:rPr lang="en-US" altLang="zh-CN" sz="2400" dirty="0" err="1" smtClean="0">
                <a:latin typeface="黑体" pitchFamily="49" charset="-122"/>
                <a:ea typeface="黑体" pitchFamily="49" charset="-122"/>
              </a:rPr>
              <a:t>tempReadHostAvailable</a:t>
            </a:r>
            <a:r>
              <a:rPr lang="zh-CN" altLang="en-US" sz="2400" b="1" dirty="0" smtClean="0">
                <a:latin typeface="黑体" pitchFamily="49" charset="-122"/>
                <a:ea typeface="黑体" pitchFamily="49" charset="-122"/>
              </a:rPr>
              <a:t>属性 </a:t>
            </a:r>
            <a:endParaRPr lang="zh-CN" altLang="en-US" sz="2400" dirty="0" smtClean="0">
              <a:latin typeface="黑体" pitchFamily="49" charset="-122"/>
              <a:ea typeface="黑体" pitchFamily="49" charset="-122"/>
            </a:endParaRPr>
          </a:p>
          <a:p>
            <a:pPr algn="l"/>
            <a:r>
              <a:rPr lang="zh-CN" altLang="en-US" sz="2400" dirty="0" smtClean="0">
                <a:latin typeface="黑体" pitchFamily="49" charset="-122"/>
                <a:ea typeface="黑体" pitchFamily="49" charset="-122"/>
              </a:rPr>
              <a:t>如果配置了这个属性</a:t>
            </a:r>
            <a:r>
              <a:rPr lang="en-US" altLang="zh-CN" sz="2400" dirty="0" err="1" smtClean="0">
                <a:latin typeface="黑体" pitchFamily="49" charset="-122"/>
                <a:ea typeface="黑体" pitchFamily="49" charset="-122"/>
              </a:rPr>
              <a:t>writeHost</a:t>
            </a:r>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下面的</a:t>
            </a:r>
            <a:r>
              <a:rPr lang="en-US" altLang="zh-CN" sz="2400" dirty="0" err="1" smtClean="0">
                <a:latin typeface="黑体" pitchFamily="49" charset="-122"/>
                <a:ea typeface="黑体" pitchFamily="49" charset="-122"/>
              </a:rPr>
              <a:t>readHost</a:t>
            </a:r>
            <a:r>
              <a:rPr lang="zh-CN" altLang="en-US" sz="2400" dirty="0" smtClean="0">
                <a:latin typeface="黑体" pitchFamily="49" charset="-122"/>
                <a:ea typeface="黑体" pitchFamily="49" charset="-122"/>
              </a:rPr>
              <a:t>仍旧可用，默认</a:t>
            </a:r>
            <a:r>
              <a:rPr lang="en-US" altLang="zh-CN" sz="2400" dirty="0" smtClean="0">
                <a:latin typeface="黑体" pitchFamily="49" charset="-122"/>
                <a:ea typeface="黑体" pitchFamily="49" charset="-122"/>
              </a:rPr>
              <a:t>0,</a:t>
            </a:r>
            <a:r>
              <a:rPr lang="zh-CN" altLang="en-US" sz="2400" dirty="0" smtClean="0">
                <a:latin typeface="黑体" pitchFamily="49" charset="-122"/>
                <a:ea typeface="黑体" pitchFamily="49" charset="-122"/>
              </a:rPr>
              <a:t>可配置（</a:t>
            </a:r>
            <a:r>
              <a:rPr lang="en-US" altLang="zh-CN" sz="2400" dirty="0" smtClean="0">
                <a:latin typeface="黑体" pitchFamily="49" charset="-122"/>
                <a:ea typeface="黑体" pitchFamily="49" charset="-122"/>
              </a:rPr>
              <a:t>0</a:t>
            </a:r>
            <a:r>
              <a:rPr lang="zh-CN" altLang="en-US" sz="2400" dirty="0" smtClean="0">
                <a:latin typeface="黑体" pitchFamily="49" charset="-122"/>
                <a:ea typeface="黑体" pitchFamily="49" charset="-122"/>
              </a:rPr>
              <a:t>、</a:t>
            </a:r>
            <a:r>
              <a:rPr lang="en-US" altLang="zh-CN" sz="2400" dirty="0" smtClean="0">
                <a:latin typeface="黑体" pitchFamily="49" charset="-122"/>
                <a:ea typeface="黑体" pitchFamily="49" charset="-122"/>
              </a:rPr>
              <a:t>1</a:t>
            </a:r>
            <a:r>
              <a:rPr lang="zh-CN" altLang="en-US" sz="2400" dirty="0" smtClean="0">
                <a:latin typeface="黑体" pitchFamily="49" charset="-122"/>
                <a:ea typeface="黑体" pitchFamily="49" charset="-122"/>
              </a:rPr>
              <a:t>）</a:t>
            </a:r>
            <a:endParaRPr lang="en-US" altLang="zh-CN" sz="2400" dirty="0" smtClean="0">
              <a:latin typeface="黑体" pitchFamily="49" charset="-122"/>
              <a:ea typeface="黑体" pitchFamily="49" charset="-122"/>
            </a:endParaRPr>
          </a:p>
          <a:p>
            <a:pPr algn="l"/>
            <a:r>
              <a:rPr lang="en-US" altLang="zh-CN" sz="2400" dirty="0" smtClean="0">
                <a:latin typeface="黑体" pitchFamily="49" charset="-122"/>
                <a:ea typeface="黑体" pitchFamily="49" charset="-122"/>
              </a:rPr>
              <a:t>&lt;?xml version="1.0"?&gt;</a:t>
            </a:r>
          </a:p>
          <a:p>
            <a:pPr algn="l"/>
            <a:r>
              <a:rPr lang="en-US" altLang="zh-CN" sz="2400" dirty="0" smtClean="0">
                <a:latin typeface="黑体" pitchFamily="49" charset="-122"/>
                <a:ea typeface="黑体" pitchFamily="49" charset="-122"/>
              </a:rPr>
              <a:t>&lt;!DOCTYPE </a:t>
            </a:r>
            <a:r>
              <a:rPr lang="en-US" altLang="zh-CN" sz="2400" dirty="0" err="1" smtClean="0">
                <a:latin typeface="黑体" pitchFamily="49" charset="-122"/>
                <a:ea typeface="黑体" pitchFamily="49" charset="-122"/>
              </a:rPr>
              <a:t>mycat:schema</a:t>
            </a:r>
            <a:r>
              <a:rPr lang="en-US" altLang="zh-CN" sz="2400" dirty="0" smtClean="0">
                <a:latin typeface="黑体" pitchFamily="49" charset="-122"/>
                <a:ea typeface="黑体" pitchFamily="49" charset="-122"/>
              </a:rPr>
              <a:t> SYSTEM "schema.dtd"&gt;</a:t>
            </a:r>
          </a:p>
          <a:p>
            <a:pPr algn="l"/>
            <a:r>
              <a:rPr lang="en-US" altLang="zh-CN" sz="2400" dirty="0" smtClean="0">
                <a:latin typeface="黑体" pitchFamily="49" charset="-122"/>
                <a:ea typeface="黑体" pitchFamily="49" charset="-122"/>
              </a:rPr>
              <a:t>&lt;</a:t>
            </a:r>
            <a:r>
              <a:rPr lang="en-US" altLang="zh-CN" sz="2400" dirty="0" err="1" smtClean="0">
                <a:latin typeface="黑体" pitchFamily="49" charset="-122"/>
                <a:ea typeface="黑体" pitchFamily="49" charset="-122"/>
              </a:rPr>
              <a:t>mycat:schema</a:t>
            </a:r>
            <a:r>
              <a:rPr lang="en-US" altLang="zh-CN" sz="2400" dirty="0" smtClean="0">
                <a:latin typeface="黑体" pitchFamily="49" charset="-122"/>
                <a:ea typeface="黑体" pitchFamily="49" charset="-122"/>
              </a:rPr>
              <a:t> </a:t>
            </a:r>
            <a:r>
              <a:rPr lang="en-US" altLang="zh-CN" sz="2400" dirty="0" err="1" smtClean="0">
                <a:latin typeface="黑体" pitchFamily="49" charset="-122"/>
                <a:ea typeface="黑体" pitchFamily="49" charset="-122"/>
              </a:rPr>
              <a:t>xmlns:mycat</a:t>
            </a:r>
            <a:r>
              <a:rPr lang="en-US" altLang="zh-CN" sz="2400" dirty="0" smtClean="0">
                <a:latin typeface="黑体" pitchFamily="49" charset="-122"/>
                <a:ea typeface="黑体" pitchFamily="49" charset="-122"/>
              </a:rPr>
              <a:t>="http://io.mycat/"&gt;</a:t>
            </a:r>
          </a:p>
          <a:p>
            <a:pPr algn="l"/>
            <a:r>
              <a:rPr lang="en-US" altLang="zh-CN" sz="2400" dirty="0" smtClean="0">
                <a:latin typeface="黑体" pitchFamily="49" charset="-122"/>
                <a:ea typeface="黑体" pitchFamily="49" charset="-122"/>
              </a:rPr>
              <a:t>&lt;schema name="TESTDB" </a:t>
            </a:r>
            <a:r>
              <a:rPr lang="en-US" altLang="zh-CN" sz="2400" dirty="0" err="1" smtClean="0">
                <a:latin typeface="黑体" pitchFamily="49" charset="-122"/>
                <a:ea typeface="黑体" pitchFamily="49" charset="-122"/>
              </a:rPr>
              <a:t>checkSQLschema</a:t>
            </a:r>
            <a:r>
              <a:rPr lang="en-US" altLang="zh-CN" sz="2400" dirty="0" smtClean="0">
                <a:latin typeface="黑体" pitchFamily="49" charset="-122"/>
                <a:ea typeface="黑体" pitchFamily="49" charset="-122"/>
              </a:rPr>
              <a:t>="true" </a:t>
            </a:r>
            <a:r>
              <a:rPr lang="en-US" altLang="zh-CN" sz="2400" dirty="0" err="1" smtClean="0">
                <a:latin typeface="黑体" pitchFamily="49" charset="-122"/>
                <a:ea typeface="黑体" pitchFamily="49" charset="-122"/>
              </a:rPr>
              <a:t>sqlMaxLimit</a:t>
            </a:r>
            <a:r>
              <a:rPr lang="en-US" altLang="zh-CN" sz="2400" dirty="0" smtClean="0">
                <a:latin typeface="黑体" pitchFamily="49" charset="-122"/>
                <a:ea typeface="黑体" pitchFamily="49" charset="-122"/>
              </a:rPr>
              <a:t>="100" </a:t>
            </a:r>
            <a:r>
              <a:rPr lang="en-US" altLang="zh-CN" sz="2400" dirty="0" err="1" smtClean="0">
                <a:latin typeface="黑体" pitchFamily="49" charset="-122"/>
                <a:ea typeface="黑体" pitchFamily="49" charset="-122"/>
              </a:rPr>
              <a:t>dataNode</a:t>
            </a:r>
            <a:r>
              <a:rPr lang="en-US" altLang="zh-CN" sz="2400" dirty="0" smtClean="0">
                <a:latin typeface="黑体" pitchFamily="49" charset="-122"/>
                <a:ea typeface="黑体" pitchFamily="49" charset="-122"/>
              </a:rPr>
              <a:t>="dn1"&gt;</a:t>
            </a:r>
          </a:p>
          <a:p>
            <a:pPr algn="l"/>
            <a:r>
              <a:rPr lang="en-US" altLang="zh-CN" sz="2400" dirty="0" smtClean="0">
                <a:latin typeface="黑体" pitchFamily="49" charset="-122"/>
                <a:ea typeface="黑体" pitchFamily="49" charset="-122"/>
              </a:rPr>
              <a:t>&lt;/schema&gt;</a:t>
            </a:r>
          </a:p>
          <a:p>
            <a:pPr algn="l"/>
            <a:r>
              <a:rPr lang="en-US" altLang="zh-CN" sz="2400" dirty="0" smtClean="0">
                <a:latin typeface="黑体" pitchFamily="49" charset="-122"/>
                <a:ea typeface="黑体" pitchFamily="49" charset="-122"/>
              </a:rPr>
              <a:t>&lt;</a:t>
            </a:r>
            <a:r>
              <a:rPr lang="en-US" altLang="zh-CN" sz="2400" dirty="0" err="1" smtClean="0">
                <a:latin typeface="黑体" pitchFamily="49" charset="-122"/>
                <a:ea typeface="黑体" pitchFamily="49" charset="-122"/>
              </a:rPr>
              <a:t>dataNode</a:t>
            </a:r>
            <a:r>
              <a:rPr lang="en-US" altLang="zh-CN" sz="2400" dirty="0" smtClean="0">
                <a:latin typeface="黑体" pitchFamily="49" charset="-122"/>
                <a:ea typeface="黑体" pitchFamily="49" charset="-122"/>
              </a:rPr>
              <a:t> name="dn1" </a:t>
            </a:r>
            <a:r>
              <a:rPr lang="en-US" altLang="zh-CN" sz="2400" dirty="0" err="1" smtClean="0">
                <a:latin typeface="黑体" pitchFamily="49" charset="-122"/>
                <a:ea typeface="黑体" pitchFamily="49" charset="-122"/>
              </a:rPr>
              <a:t>dataHost</a:t>
            </a:r>
            <a:r>
              <a:rPr lang="en-US" altLang="zh-CN" sz="2400" dirty="0" smtClean="0">
                <a:latin typeface="黑体" pitchFamily="49" charset="-122"/>
                <a:ea typeface="黑体" pitchFamily="49" charset="-122"/>
              </a:rPr>
              <a:t>="node1" database="test" /&gt;</a:t>
            </a:r>
          </a:p>
          <a:p>
            <a:pPr algn="l"/>
            <a:r>
              <a:rPr lang="en-US" altLang="zh-CN" sz="2400" dirty="0" smtClean="0">
                <a:latin typeface="黑体" pitchFamily="49" charset="-122"/>
                <a:ea typeface="黑体" pitchFamily="49" charset="-122"/>
              </a:rPr>
              <a:t>&lt;</a:t>
            </a:r>
            <a:r>
              <a:rPr lang="en-US" altLang="zh-CN" sz="2400" dirty="0" err="1" smtClean="0">
                <a:latin typeface="黑体" pitchFamily="49" charset="-122"/>
                <a:ea typeface="黑体" pitchFamily="49" charset="-122"/>
              </a:rPr>
              <a:t>dataHost</a:t>
            </a:r>
            <a:r>
              <a:rPr lang="en-US" altLang="zh-CN" sz="2400" dirty="0" smtClean="0">
                <a:latin typeface="黑体" pitchFamily="49" charset="-122"/>
                <a:ea typeface="黑体" pitchFamily="49" charset="-122"/>
              </a:rPr>
              <a:t> name="node1" </a:t>
            </a:r>
            <a:r>
              <a:rPr lang="en-US" altLang="zh-CN" sz="2400" dirty="0" err="1" smtClean="0">
                <a:latin typeface="黑体" pitchFamily="49" charset="-122"/>
                <a:ea typeface="黑体" pitchFamily="49" charset="-122"/>
              </a:rPr>
              <a:t>maxCon</a:t>
            </a:r>
            <a:r>
              <a:rPr lang="en-US" altLang="zh-CN" sz="2400" dirty="0" smtClean="0">
                <a:latin typeface="黑体" pitchFamily="49" charset="-122"/>
                <a:ea typeface="黑体" pitchFamily="49" charset="-122"/>
              </a:rPr>
              <a:t>="10" </a:t>
            </a:r>
            <a:r>
              <a:rPr lang="en-US" altLang="zh-CN" sz="2400" dirty="0" err="1" smtClean="0">
                <a:latin typeface="黑体" pitchFamily="49" charset="-122"/>
                <a:ea typeface="黑体" pitchFamily="49" charset="-122"/>
              </a:rPr>
              <a:t>minCon</a:t>
            </a:r>
            <a:r>
              <a:rPr lang="en-US" altLang="zh-CN" sz="2400" dirty="0" smtClean="0">
                <a:latin typeface="黑体" pitchFamily="49" charset="-122"/>
                <a:ea typeface="黑体" pitchFamily="49" charset="-122"/>
              </a:rPr>
              <a:t>="5" balance="1"  </a:t>
            </a:r>
            <a:r>
              <a:rPr lang="en-US" altLang="zh-CN" sz="2400" dirty="0" err="1" smtClean="0">
                <a:latin typeface="黑体" pitchFamily="49" charset="-122"/>
                <a:ea typeface="黑体" pitchFamily="49" charset="-122"/>
              </a:rPr>
              <a:t>writeType</a:t>
            </a:r>
            <a:r>
              <a:rPr lang="en-US" altLang="zh-CN" sz="2400" dirty="0" smtClean="0">
                <a:latin typeface="黑体" pitchFamily="49" charset="-122"/>
                <a:ea typeface="黑体" pitchFamily="49" charset="-122"/>
              </a:rPr>
              <a:t>="0" </a:t>
            </a:r>
            <a:r>
              <a:rPr lang="en-US" altLang="zh-CN" sz="2400" dirty="0" err="1" smtClean="0">
                <a:latin typeface="黑体" pitchFamily="49" charset="-122"/>
                <a:ea typeface="黑体" pitchFamily="49" charset="-122"/>
              </a:rPr>
              <a:t>dbType</a:t>
            </a:r>
            <a:r>
              <a:rPr lang="en-US" altLang="zh-CN" sz="2400" dirty="0" smtClean="0">
                <a:latin typeface="黑体" pitchFamily="49" charset="-122"/>
                <a:ea typeface="黑体" pitchFamily="49" charset="-122"/>
              </a:rPr>
              <a:t>="</a:t>
            </a:r>
            <a:r>
              <a:rPr lang="en-US" altLang="zh-CN" sz="2400" dirty="0" err="1" smtClean="0">
                <a:latin typeface="黑体" pitchFamily="49" charset="-122"/>
                <a:ea typeface="黑体" pitchFamily="49" charset="-122"/>
              </a:rPr>
              <a:t>mysql</a:t>
            </a:r>
            <a:r>
              <a:rPr lang="en-US" altLang="zh-CN" sz="2400" dirty="0" smtClean="0">
                <a:latin typeface="黑体" pitchFamily="49" charset="-122"/>
                <a:ea typeface="黑体" pitchFamily="49" charset="-122"/>
              </a:rPr>
              <a:t>" </a:t>
            </a:r>
            <a:r>
              <a:rPr lang="en-US" altLang="zh-CN" sz="2400" dirty="0" err="1" smtClean="0">
                <a:latin typeface="黑体" pitchFamily="49" charset="-122"/>
                <a:ea typeface="黑体" pitchFamily="49" charset="-122"/>
              </a:rPr>
              <a:t>dbDriver</a:t>
            </a:r>
            <a:r>
              <a:rPr lang="en-US" altLang="zh-CN" sz="2400" dirty="0" smtClean="0">
                <a:latin typeface="黑体" pitchFamily="49" charset="-122"/>
                <a:ea typeface="黑体" pitchFamily="49" charset="-122"/>
              </a:rPr>
              <a:t>="native" </a:t>
            </a:r>
            <a:r>
              <a:rPr lang="en-US" altLang="zh-CN" sz="2400" dirty="0" err="1" smtClean="0">
                <a:latin typeface="黑体" pitchFamily="49" charset="-122"/>
                <a:ea typeface="黑体" pitchFamily="49" charset="-122"/>
              </a:rPr>
              <a:t>switchType</a:t>
            </a:r>
            <a:r>
              <a:rPr lang="en-US" altLang="zh-CN" sz="2400" dirty="0" smtClean="0">
                <a:latin typeface="黑体" pitchFamily="49" charset="-122"/>
                <a:ea typeface="黑体" pitchFamily="49" charset="-122"/>
              </a:rPr>
              <a:t>="1" </a:t>
            </a:r>
            <a:r>
              <a:rPr lang="en-US" altLang="zh-CN" sz="2400" dirty="0" err="1" smtClean="0">
                <a:solidFill>
                  <a:srgbClr val="FF0000"/>
                </a:solidFill>
                <a:latin typeface="黑体" pitchFamily="49" charset="-122"/>
                <a:ea typeface="黑体" pitchFamily="49" charset="-122"/>
              </a:rPr>
              <a:t>tempReadHostAvailable</a:t>
            </a:r>
            <a:r>
              <a:rPr lang="en-US" altLang="zh-CN" sz="2400" dirty="0" smtClean="0">
                <a:solidFill>
                  <a:srgbClr val="FF0000"/>
                </a:solidFill>
                <a:latin typeface="黑体" pitchFamily="49" charset="-122"/>
                <a:ea typeface="黑体" pitchFamily="49" charset="-122"/>
              </a:rPr>
              <a:t>="1"&gt;</a:t>
            </a:r>
          </a:p>
          <a:p>
            <a:pPr algn="l"/>
            <a:r>
              <a:rPr lang="en-US" altLang="zh-CN" sz="2400" dirty="0" smtClean="0">
                <a:latin typeface="黑体" pitchFamily="49" charset="-122"/>
                <a:ea typeface="黑体" pitchFamily="49" charset="-122"/>
              </a:rPr>
              <a:t>        &lt;heartbeat&gt;select user()&lt;/heartbeat&gt;</a:t>
            </a:r>
          </a:p>
          <a:p>
            <a:pPr algn="l"/>
            <a:r>
              <a:rPr lang="en-US" altLang="zh-CN" sz="2400" dirty="0" smtClean="0">
                <a:latin typeface="黑体" pitchFamily="49" charset="-122"/>
                <a:ea typeface="黑体" pitchFamily="49" charset="-122"/>
              </a:rPr>
              <a:t>        &lt;</a:t>
            </a:r>
            <a:r>
              <a:rPr lang="en-US" altLang="zh-CN" sz="2400" dirty="0" err="1" smtClean="0">
                <a:latin typeface="黑体" pitchFamily="49" charset="-122"/>
                <a:ea typeface="黑体" pitchFamily="49" charset="-122"/>
              </a:rPr>
              <a:t>writeHost</a:t>
            </a:r>
            <a:r>
              <a:rPr lang="en-US" altLang="zh-CN" sz="2400" dirty="0" smtClean="0">
                <a:latin typeface="黑体" pitchFamily="49" charset="-122"/>
                <a:ea typeface="黑体" pitchFamily="49" charset="-122"/>
              </a:rPr>
              <a:t> host="master1" </a:t>
            </a:r>
            <a:r>
              <a:rPr lang="en-US" altLang="zh-CN" sz="2400" dirty="0" err="1" smtClean="0">
                <a:latin typeface="黑体" pitchFamily="49" charset="-122"/>
                <a:ea typeface="黑体" pitchFamily="49" charset="-122"/>
              </a:rPr>
              <a:t>url</a:t>
            </a:r>
            <a:r>
              <a:rPr lang="en-US" altLang="zh-CN" sz="2400" dirty="0" smtClean="0">
                <a:latin typeface="黑体" pitchFamily="49" charset="-122"/>
                <a:ea typeface="黑体" pitchFamily="49" charset="-122"/>
              </a:rPr>
              <a:t>="192.168.237.128:3308" user="root" password="</a:t>
            </a:r>
            <a:r>
              <a:rPr lang="en-US" altLang="zh-CN" sz="2400" dirty="0" err="1" smtClean="0">
                <a:latin typeface="黑体" pitchFamily="49" charset="-122"/>
                <a:ea typeface="黑体" pitchFamily="49" charset="-122"/>
              </a:rPr>
              <a:t>mysql</a:t>
            </a:r>
            <a:r>
              <a:rPr lang="en-US" altLang="zh-CN" sz="2400" dirty="0" smtClean="0">
                <a:latin typeface="黑体" pitchFamily="49" charset="-122"/>
                <a:ea typeface="黑体" pitchFamily="49" charset="-122"/>
              </a:rPr>
              <a:t>"&gt;</a:t>
            </a:r>
          </a:p>
          <a:p>
            <a:pPr algn="l"/>
            <a:r>
              <a:rPr lang="en-US" altLang="zh-CN" sz="2400" dirty="0" smtClean="0">
                <a:latin typeface="黑体" pitchFamily="49" charset="-122"/>
                <a:ea typeface="黑体" pitchFamily="49" charset="-122"/>
              </a:rPr>
              <a:t>        &lt;</a:t>
            </a:r>
            <a:r>
              <a:rPr lang="en-US" altLang="zh-CN" sz="2400" dirty="0" err="1" smtClean="0">
                <a:latin typeface="黑体" pitchFamily="49" charset="-122"/>
                <a:ea typeface="黑体" pitchFamily="49" charset="-122"/>
              </a:rPr>
              <a:t>readHost</a:t>
            </a:r>
            <a:r>
              <a:rPr lang="en-US" altLang="zh-CN" sz="2400" dirty="0" smtClean="0">
                <a:latin typeface="黑体" pitchFamily="49" charset="-122"/>
                <a:ea typeface="黑体" pitchFamily="49" charset="-122"/>
              </a:rPr>
              <a:t> host="salve1" </a:t>
            </a:r>
            <a:r>
              <a:rPr lang="en-US" altLang="zh-CN" sz="2400" dirty="0" err="1" smtClean="0">
                <a:latin typeface="黑体" pitchFamily="49" charset="-122"/>
                <a:ea typeface="黑体" pitchFamily="49" charset="-122"/>
              </a:rPr>
              <a:t>url</a:t>
            </a:r>
            <a:r>
              <a:rPr lang="en-US" altLang="zh-CN" sz="2400" dirty="0" smtClean="0">
                <a:latin typeface="黑体" pitchFamily="49" charset="-122"/>
                <a:ea typeface="黑体" pitchFamily="49" charset="-122"/>
              </a:rPr>
              <a:t>="192.168.237.130:3308" user="root" password="</a:t>
            </a:r>
            <a:r>
              <a:rPr lang="en-US" altLang="zh-CN" sz="2400" dirty="0" err="1" smtClean="0">
                <a:latin typeface="黑体" pitchFamily="49" charset="-122"/>
                <a:ea typeface="黑体" pitchFamily="49" charset="-122"/>
              </a:rPr>
              <a:t>mysql</a:t>
            </a:r>
            <a:r>
              <a:rPr lang="en-US" altLang="zh-CN" sz="2400" dirty="0" smtClean="0">
                <a:latin typeface="黑体" pitchFamily="49" charset="-122"/>
                <a:ea typeface="黑体" pitchFamily="49" charset="-122"/>
              </a:rPr>
              <a:t>" /&gt;</a:t>
            </a:r>
          </a:p>
          <a:p>
            <a:pPr algn="l"/>
            <a:r>
              <a:rPr lang="en-US" altLang="zh-CN" sz="2400" dirty="0" smtClean="0">
                <a:latin typeface="黑体" pitchFamily="49" charset="-122"/>
                <a:ea typeface="黑体" pitchFamily="49" charset="-122"/>
              </a:rPr>
              <a:t>        &lt;/</a:t>
            </a:r>
            <a:r>
              <a:rPr lang="en-US" altLang="zh-CN" sz="2400" dirty="0" err="1" smtClean="0">
                <a:latin typeface="黑体" pitchFamily="49" charset="-122"/>
                <a:ea typeface="黑体" pitchFamily="49" charset="-122"/>
              </a:rPr>
              <a:t>writeHost</a:t>
            </a:r>
            <a:r>
              <a:rPr lang="en-US" altLang="zh-CN" sz="2400" dirty="0" smtClean="0">
                <a:latin typeface="黑体" pitchFamily="49" charset="-122"/>
                <a:ea typeface="黑体" pitchFamily="49" charset="-122"/>
              </a:rPr>
              <a:t>&gt;</a:t>
            </a:r>
          </a:p>
          <a:p>
            <a:pPr algn="l"/>
            <a:r>
              <a:rPr lang="en-US" altLang="zh-CN" sz="2400" dirty="0" smtClean="0">
                <a:latin typeface="黑体" pitchFamily="49" charset="-122"/>
                <a:ea typeface="黑体" pitchFamily="49" charset="-122"/>
              </a:rPr>
              <a:t>&lt;/</a:t>
            </a:r>
            <a:r>
              <a:rPr lang="en-US" altLang="zh-CN" sz="2400" dirty="0" err="1" smtClean="0">
                <a:latin typeface="黑体" pitchFamily="49" charset="-122"/>
                <a:ea typeface="黑体" pitchFamily="49" charset="-122"/>
              </a:rPr>
              <a:t>dataHost</a:t>
            </a:r>
            <a:r>
              <a:rPr lang="en-US" altLang="zh-CN" sz="2400" dirty="0" smtClean="0">
                <a:latin typeface="黑体" pitchFamily="49" charset="-122"/>
                <a:ea typeface="黑体" pitchFamily="49" charset="-122"/>
              </a:rPr>
              <a:t>&gt;</a:t>
            </a:r>
          </a:p>
          <a:p>
            <a:pPr algn="l"/>
            <a:r>
              <a:rPr lang="en-US" altLang="zh-CN" sz="2400" dirty="0" smtClean="0">
                <a:latin typeface="黑体" pitchFamily="49" charset="-122"/>
                <a:ea typeface="黑体" pitchFamily="49" charset="-122"/>
              </a:rPr>
              <a:t>&lt;/</a:t>
            </a:r>
            <a:r>
              <a:rPr lang="en-US" altLang="zh-CN" sz="2400" dirty="0" err="1" smtClean="0">
                <a:latin typeface="黑体" pitchFamily="49" charset="-122"/>
                <a:ea typeface="黑体" pitchFamily="49" charset="-122"/>
              </a:rPr>
              <a:t>mycat:schema</a:t>
            </a:r>
            <a:r>
              <a:rPr lang="en-US" altLang="zh-CN" sz="2400" dirty="0" smtClean="0">
                <a:latin typeface="黑体" pitchFamily="49" charset="-122"/>
                <a:ea typeface="黑体" pitchFamily="49" charset="-122"/>
              </a:rPr>
              <a:t>&gt;</a:t>
            </a:r>
            <a:endParaRPr lang="zh-CN" altLang="en-US" sz="2400" dirty="0">
              <a:latin typeface="黑体" pitchFamily="49" charset="-122"/>
              <a:ea typeface="黑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5950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0" algn="l">
              <a:defRPr sz="1800"/>
            </a:pPr>
            <a:r>
              <a:rPr lang="en-US" sz="3200" dirty="0" err="1" smtClean="0">
                <a:latin typeface="黑体" pitchFamily="49" charset="-122"/>
                <a:ea typeface="黑体" pitchFamily="49" charset="-122"/>
              </a:rPr>
              <a:t>My</a:t>
            </a:r>
            <a:r>
              <a:rPr lang="en-US" altLang="zh-CN" sz="3200" dirty="0" err="1" smtClean="0">
                <a:latin typeface="黑体" pitchFamily="49" charset="-122"/>
                <a:ea typeface="黑体" pitchFamily="49" charset="-122"/>
              </a:rPr>
              <a:t>cat</a:t>
            </a:r>
            <a:r>
              <a:rPr lang="zh-CN" altLang="en-US" sz="3200" dirty="0" smtClean="0">
                <a:latin typeface="黑体" pitchFamily="49" charset="-122"/>
                <a:ea typeface="黑体" pitchFamily="49" charset="-122"/>
              </a:rPr>
              <a:t>配置之</a:t>
            </a:r>
            <a:r>
              <a:rPr lang="en-US" altLang="zh-CN" sz="3200" dirty="0" smtClean="0">
                <a:latin typeface="黑体" pitchFamily="49" charset="-122"/>
                <a:ea typeface="黑体" pitchFamily="49" charset="-122"/>
              </a:rPr>
              <a:t>server.xml</a:t>
            </a:r>
            <a:r>
              <a:rPr lang="zh-CN" altLang="en-US" sz="3200" dirty="0" smtClean="0">
                <a:latin typeface="黑体" pitchFamily="49" charset="-122"/>
                <a:ea typeface="黑体" pitchFamily="49" charset="-122"/>
              </a:rPr>
              <a:t>详解一：</a:t>
            </a:r>
            <a:endParaRPr lang="en-US" sz="3200" dirty="0">
              <a:latin typeface="黑体" pitchFamily="49" charset="-122"/>
              <a:ea typeface="黑体" pitchFamily="49" charset="-122"/>
            </a:endParaRPr>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573046" y="1590652"/>
            <a:ext cx="11787270" cy="441146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000" dirty="0" smtClean="0">
                <a:latin typeface="+mn-ea"/>
              </a:rPr>
              <a:t>server.xml</a:t>
            </a:r>
            <a:r>
              <a:rPr lang="zh-CN" altLang="en-US" sz="2000" dirty="0" smtClean="0">
                <a:latin typeface="+mn-ea"/>
              </a:rPr>
              <a:t>中重点需要关注的标签是用于定义</a:t>
            </a:r>
            <a:r>
              <a:rPr lang="zh-CN" altLang="en-US" sz="2000" dirty="0" smtClean="0">
                <a:solidFill>
                  <a:srgbClr val="FF0000"/>
                </a:solidFill>
                <a:latin typeface="+mn-ea"/>
              </a:rPr>
              <a:t>登录</a:t>
            </a:r>
            <a:r>
              <a:rPr lang="en-US" altLang="zh-CN" sz="2000" dirty="0" err="1" smtClean="0">
                <a:solidFill>
                  <a:srgbClr val="FF0000"/>
                </a:solidFill>
                <a:latin typeface="+mn-ea"/>
              </a:rPr>
              <a:t>mycat</a:t>
            </a:r>
            <a:r>
              <a:rPr lang="zh-CN" altLang="en-US" sz="2000" dirty="0" smtClean="0">
                <a:solidFill>
                  <a:srgbClr val="FF0000"/>
                </a:solidFill>
                <a:latin typeface="+mn-ea"/>
              </a:rPr>
              <a:t>的用户和权限</a:t>
            </a:r>
            <a:endParaRPr lang="en-US" altLang="zh-CN" sz="2000" dirty="0" smtClean="0">
              <a:solidFill>
                <a:srgbClr val="FF0000"/>
              </a:solidFill>
              <a:latin typeface="+mn-ea"/>
            </a:endParaRPr>
          </a:p>
          <a:p>
            <a:pPr algn="l"/>
            <a:r>
              <a:rPr lang="en-US" altLang="zh-CN" sz="2000" dirty="0" smtClean="0">
                <a:latin typeface="+mn-ea"/>
              </a:rPr>
              <a:t>&lt;user name="test"&gt; </a:t>
            </a:r>
          </a:p>
          <a:p>
            <a:pPr algn="l"/>
            <a:r>
              <a:rPr lang="en-US" altLang="zh-CN" sz="2000" dirty="0" smtClean="0">
                <a:latin typeface="+mn-ea"/>
              </a:rPr>
              <a:t>&lt;property name="password"&gt;test&lt;/property&gt; </a:t>
            </a:r>
          </a:p>
          <a:p>
            <a:pPr algn="l"/>
            <a:r>
              <a:rPr lang="en-US" altLang="zh-CN" sz="2000" dirty="0" smtClean="0">
                <a:latin typeface="+mn-ea"/>
              </a:rPr>
              <a:t>&lt;property name="schemas"&gt;</a:t>
            </a:r>
            <a:r>
              <a:rPr lang="en-US" altLang="zh-CN" sz="2000" dirty="0" smtClean="0">
                <a:solidFill>
                  <a:srgbClr val="FF0000"/>
                </a:solidFill>
                <a:latin typeface="+mn-ea"/>
              </a:rPr>
              <a:t>TESTDB</a:t>
            </a:r>
            <a:r>
              <a:rPr lang="en-US" altLang="zh-CN" sz="2000" dirty="0" smtClean="0">
                <a:latin typeface="+mn-ea"/>
              </a:rPr>
              <a:t>&lt;/property&gt; </a:t>
            </a:r>
          </a:p>
          <a:p>
            <a:pPr algn="l"/>
            <a:r>
              <a:rPr lang="en-US" altLang="zh-CN" sz="2000" dirty="0" smtClean="0">
                <a:latin typeface="+mn-ea"/>
              </a:rPr>
              <a:t>&lt;property name="</a:t>
            </a:r>
            <a:r>
              <a:rPr lang="en-US" altLang="zh-CN" sz="2000" dirty="0" err="1" smtClean="0">
                <a:latin typeface="+mn-ea"/>
              </a:rPr>
              <a:t>readOnly</a:t>
            </a:r>
            <a:r>
              <a:rPr lang="en-US" altLang="zh-CN" sz="2000" dirty="0" smtClean="0">
                <a:latin typeface="+mn-ea"/>
              </a:rPr>
              <a:t>"&gt;true&lt;/property&gt; </a:t>
            </a:r>
          </a:p>
          <a:p>
            <a:pPr algn="l"/>
            <a:r>
              <a:rPr lang="en-US" altLang="zh-CN" sz="2000" dirty="0" smtClean="0">
                <a:latin typeface="+mn-ea"/>
              </a:rPr>
              <a:t>&lt;property name="benchmark"&gt;11111&lt;/property&gt; </a:t>
            </a:r>
          </a:p>
          <a:p>
            <a:pPr algn="l"/>
            <a:r>
              <a:rPr lang="en-US" altLang="zh-CN" sz="2000" dirty="0" smtClean="0">
                <a:latin typeface="+mn-ea"/>
              </a:rPr>
              <a:t>&lt;property name="</a:t>
            </a:r>
            <a:r>
              <a:rPr lang="en-US" altLang="zh-CN" sz="2000" dirty="0" err="1" smtClean="0">
                <a:latin typeface="+mn-ea"/>
              </a:rPr>
              <a:t>usingDecrypt</a:t>
            </a:r>
            <a:r>
              <a:rPr lang="en-US" altLang="zh-CN" sz="2000" dirty="0" smtClean="0">
                <a:latin typeface="+mn-ea"/>
              </a:rPr>
              <a:t>"&gt;1&lt;/property&gt; </a:t>
            </a:r>
          </a:p>
          <a:p>
            <a:pPr algn="l"/>
            <a:r>
              <a:rPr lang="en-US" altLang="zh-CN" sz="2000" dirty="0" smtClean="0">
                <a:latin typeface="+mn-ea"/>
              </a:rPr>
              <a:t>&lt;/user&gt; </a:t>
            </a:r>
          </a:p>
          <a:p>
            <a:pPr algn="l"/>
            <a:r>
              <a:rPr lang="zh-CN" altLang="en-US" sz="2000" dirty="0" smtClean="0">
                <a:latin typeface="+mn-ea"/>
              </a:rPr>
              <a:t>上面的例子中，我定义了一个用户，用户名为</a:t>
            </a:r>
            <a:r>
              <a:rPr lang="en-US" altLang="zh-CN" sz="2000" dirty="0" smtClean="0">
                <a:latin typeface="+mn-ea"/>
              </a:rPr>
              <a:t>test</a:t>
            </a:r>
            <a:r>
              <a:rPr lang="zh-CN" altLang="en-US" sz="2000" dirty="0" smtClean="0">
                <a:latin typeface="+mn-ea"/>
              </a:rPr>
              <a:t>、密码也为</a:t>
            </a:r>
            <a:r>
              <a:rPr lang="en-US" altLang="zh-CN" sz="2000" dirty="0" smtClean="0">
                <a:latin typeface="+mn-ea"/>
              </a:rPr>
              <a:t>test</a:t>
            </a:r>
            <a:r>
              <a:rPr lang="zh-CN" altLang="en-US" sz="2000" dirty="0" smtClean="0">
                <a:latin typeface="+mn-ea"/>
              </a:rPr>
              <a:t>，</a:t>
            </a:r>
            <a:r>
              <a:rPr lang="zh-CN" altLang="en-US" sz="2000" dirty="0" smtClean="0">
                <a:solidFill>
                  <a:srgbClr val="FF0000"/>
                </a:solidFill>
                <a:latin typeface="+mn-ea"/>
              </a:rPr>
              <a:t>可访问的</a:t>
            </a:r>
            <a:r>
              <a:rPr lang="en-US" altLang="zh-CN" sz="2000" dirty="0" smtClean="0">
                <a:solidFill>
                  <a:srgbClr val="FF0000"/>
                </a:solidFill>
                <a:latin typeface="+mn-ea"/>
              </a:rPr>
              <a:t>schema</a:t>
            </a:r>
            <a:r>
              <a:rPr lang="zh-CN" altLang="en-US" sz="2000" dirty="0" smtClean="0">
                <a:solidFill>
                  <a:srgbClr val="FF0000"/>
                </a:solidFill>
                <a:latin typeface="+mn-ea"/>
              </a:rPr>
              <a:t>也只有</a:t>
            </a:r>
            <a:r>
              <a:rPr lang="en-US" altLang="zh-CN" sz="2000" dirty="0" smtClean="0">
                <a:solidFill>
                  <a:srgbClr val="FF0000"/>
                </a:solidFill>
                <a:latin typeface="+mn-ea"/>
              </a:rPr>
              <a:t>TESTDB</a:t>
            </a:r>
            <a:r>
              <a:rPr lang="zh-CN" altLang="en-US" sz="2000" dirty="0" smtClean="0">
                <a:solidFill>
                  <a:srgbClr val="FF0000"/>
                </a:solidFill>
                <a:latin typeface="+mn-ea"/>
              </a:rPr>
              <a:t>一个</a:t>
            </a:r>
            <a:r>
              <a:rPr lang="zh-CN" altLang="en-US" sz="2000" dirty="0" smtClean="0">
                <a:latin typeface="+mn-ea"/>
              </a:rPr>
              <a:t>。 如果我在</a:t>
            </a:r>
            <a:r>
              <a:rPr lang="en-US" altLang="zh-CN" sz="2000" dirty="0" smtClean="0">
                <a:latin typeface="+mn-ea"/>
              </a:rPr>
              <a:t>schema.xml</a:t>
            </a:r>
            <a:r>
              <a:rPr lang="zh-CN" altLang="en-US" sz="2000" dirty="0" smtClean="0">
                <a:latin typeface="+mn-ea"/>
              </a:rPr>
              <a:t>中定义了多个</a:t>
            </a:r>
            <a:r>
              <a:rPr lang="en-US" altLang="zh-CN" sz="2000" dirty="0" smtClean="0">
                <a:latin typeface="+mn-ea"/>
              </a:rPr>
              <a:t>schema</a:t>
            </a:r>
            <a:r>
              <a:rPr lang="zh-CN" altLang="en-US" sz="2000" dirty="0" smtClean="0">
                <a:latin typeface="+mn-ea"/>
              </a:rPr>
              <a:t>，那么这个用户是无法访问其他的</a:t>
            </a:r>
            <a:r>
              <a:rPr lang="en-US" altLang="zh-CN" sz="2000" dirty="0" smtClean="0">
                <a:latin typeface="+mn-ea"/>
              </a:rPr>
              <a:t>schema</a:t>
            </a:r>
            <a:r>
              <a:rPr lang="zh-CN" altLang="en-US" sz="2000" dirty="0" smtClean="0">
                <a:latin typeface="+mn-ea"/>
              </a:rPr>
              <a:t>。在</a:t>
            </a:r>
            <a:r>
              <a:rPr lang="en-US" altLang="zh-CN" sz="2000" dirty="0" err="1" smtClean="0">
                <a:latin typeface="+mn-ea"/>
              </a:rPr>
              <a:t>mysql</a:t>
            </a:r>
            <a:r>
              <a:rPr lang="zh-CN" altLang="en-US" sz="2000" dirty="0" smtClean="0">
                <a:latin typeface="+mn-ea"/>
              </a:rPr>
              <a:t>客户端看来则是无法使用</a:t>
            </a:r>
            <a:r>
              <a:rPr lang="en-US" altLang="zh-CN" sz="2000" dirty="0" smtClean="0">
                <a:latin typeface="+mn-ea"/>
              </a:rPr>
              <a:t>use</a:t>
            </a:r>
            <a:r>
              <a:rPr lang="zh-CN" altLang="en-US" sz="2000" dirty="0" smtClean="0">
                <a:latin typeface="+mn-ea"/>
              </a:rPr>
              <a:t>切换到这个其他的数据库。</a:t>
            </a:r>
            <a:endParaRPr lang="en-US" altLang="zh-CN" sz="2000" dirty="0" smtClean="0">
              <a:latin typeface="+mn-ea"/>
            </a:endParaRPr>
          </a:p>
          <a:p>
            <a:pPr algn="l"/>
            <a:endParaRPr lang="zh-CN" altLang="en-US" sz="2000" dirty="0" smtClean="0">
              <a:latin typeface="+mn-ea"/>
            </a:endParaRPr>
          </a:p>
          <a:p>
            <a:pPr algn="l"/>
            <a:r>
              <a:rPr lang="zh-CN" altLang="en-US" sz="2000" dirty="0" smtClean="0">
                <a:latin typeface="+mn-ea"/>
              </a:rPr>
              <a:t>如果使用了</a:t>
            </a:r>
            <a:r>
              <a:rPr lang="en-US" altLang="zh-CN" sz="2000" dirty="0" smtClean="0">
                <a:latin typeface="+mn-ea"/>
              </a:rPr>
              <a:t>use</a:t>
            </a:r>
            <a:r>
              <a:rPr lang="zh-CN" altLang="en-US" sz="2000" dirty="0" smtClean="0">
                <a:latin typeface="+mn-ea"/>
              </a:rPr>
              <a:t>命令，则</a:t>
            </a:r>
            <a:r>
              <a:rPr lang="en-US" altLang="zh-CN" sz="2000" dirty="0" err="1" smtClean="0">
                <a:latin typeface="+mn-ea"/>
              </a:rPr>
              <a:t>mycat</a:t>
            </a:r>
            <a:r>
              <a:rPr lang="zh-CN" altLang="en-US" sz="2000" dirty="0" smtClean="0">
                <a:latin typeface="+mn-ea"/>
              </a:rPr>
              <a:t>会报出这样的错误提示： </a:t>
            </a:r>
          </a:p>
          <a:p>
            <a:pPr algn="l"/>
            <a:r>
              <a:rPr lang="en-US" altLang="zh-CN" sz="2000" dirty="0" smtClean="0">
                <a:latin typeface="+mn-ea"/>
              </a:rPr>
              <a:t>ERROR 1044 (HY000): Access denied for user 'test' to database 'xxx' </a:t>
            </a:r>
            <a:endParaRPr lang="zh-CN" altLang="en-US" sz="2000" dirty="0">
              <a:latin typeface="+mn-e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5950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0" algn="l">
              <a:defRPr sz="1800"/>
            </a:pPr>
            <a:r>
              <a:rPr lang="en-US" sz="3200" dirty="0" err="1" smtClean="0">
                <a:latin typeface="黑体" pitchFamily="49" charset="-122"/>
                <a:ea typeface="黑体" pitchFamily="49" charset="-122"/>
              </a:rPr>
              <a:t>My</a:t>
            </a:r>
            <a:r>
              <a:rPr lang="en-US" altLang="zh-CN" sz="3200" dirty="0" err="1" smtClean="0">
                <a:latin typeface="黑体" pitchFamily="49" charset="-122"/>
                <a:ea typeface="黑体" pitchFamily="49" charset="-122"/>
              </a:rPr>
              <a:t>cat</a:t>
            </a:r>
            <a:r>
              <a:rPr lang="zh-CN" altLang="en-US" sz="3200" dirty="0" smtClean="0">
                <a:latin typeface="黑体" pitchFamily="49" charset="-122"/>
                <a:ea typeface="黑体" pitchFamily="49" charset="-122"/>
              </a:rPr>
              <a:t>配置之</a:t>
            </a:r>
            <a:r>
              <a:rPr lang="en-US" altLang="zh-CN" sz="3200" dirty="0" smtClean="0">
                <a:latin typeface="黑体" pitchFamily="49" charset="-122"/>
                <a:ea typeface="黑体" pitchFamily="49" charset="-122"/>
              </a:rPr>
              <a:t>server.xml</a:t>
            </a:r>
            <a:r>
              <a:rPr lang="zh-CN" altLang="en-US" sz="3200" dirty="0" smtClean="0">
                <a:latin typeface="黑体" pitchFamily="49" charset="-122"/>
                <a:ea typeface="黑体" pitchFamily="49" charset="-122"/>
              </a:rPr>
              <a:t>详解二：</a:t>
            </a:r>
            <a:endParaRPr lang="en-US" sz="3200" dirty="0">
              <a:latin typeface="黑体" pitchFamily="49" charset="-122"/>
              <a:ea typeface="黑体" pitchFamily="49" charset="-122"/>
            </a:endParaRPr>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573046" y="1590652"/>
            <a:ext cx="11787270" cy="625812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000" dirty="0" err="1" smtClean="0">
                <a:latin typeface="+mn-ea"/>
              </a:rPr>
              <a:t>Mysql</a:t>
            </a:r>
            <a:r>
              <a:rPr lang="zh-CN" altLang="en-US" sz="2000" b="1" dirty="0" smtClean="0">
                <a:latin typeface="+mn-ea"/>
              </a:rPr>
              <a:t>连接相关属性 </a:t>
            </a:r>
            <a:endParaRPr lang="zh-CN" altLang="en-US" sz="2000" dirty="0" smtClean="0">
              <a:latin typeface="+mn-ea"/>
            </a:endParaRPr>
          </a:p>
          <a:p>
            <a:pPr algn="l"/>
            <a:r>
              <a:rPr lang="zh-CN" altLang="en-US" sz="2000" dirty="0" smtClean="0">
                <a:latin typeface="+mn-ea"/>
              </a:rPr>
              <a:t>初始化</a:t>
            </a:r>
            <a:r>
              <a:rPr lang="en-US" altLang="zh-CN" sz="2000" dirty="0" err="1" smtClean="0">
                <a:latin typeface="+mn-ea"/>
              </a:rPr>
              <a:t>mysql</a:t>
            </a:r>
            <a:r>
              <a:rPr lang="zh-CN" altLang="en-US" sz="2000" dirty="0" smtClean="0">
                <a:latin typeface="+mn-ea"/>
              </a:rPr>
              <a:t>前后端连接所涉及到的一些属性： </a:t>
            </a:r>
          </a:p>
          <a:p>
            <a:pPr algn="l"/>
            <a:r>
              <a:rPr lang="en-US" altLang="zh-CN" sz="2000" dirty="0" err="1" smtClean="0">
                <a:latin typeface="+mn-ea"/>
              </a:rPr>
              <a:t>packetHeaderSize</a:t>
            </a:r>
            <a:r>
              <a:rPr lang="en-US" altLang="zh-CN" sz="2000" dirty="0" smtClean="0">
                <a:latin typeface="+mn-ea"/>
              </a:rPr>
              <a:t> : </a:t>
            </a:r>
            <a:r>
              <a:rPr lang="zh-CN" altLang="en-US" sz="2000" dirty="0" smtClean="0">
                <a:latin typeface="+mn-ea"/>
              </a:rPr>
              <a:t>指定</a:t>
            </a:r>
            <a:r>
              <a:rPr lang="en-US" altLang="zh-CN" sz="2000" dirty="0" err="1" smtClean="0">
                <a:latin typeface="+mn-ea"/>
              </a:rPr>
              <a:t>Mysql</a:t>
            </a:r>
            <a:r>
              <a:rPr lang="zh-CN" altLang="en-US" sz="2000" dirty="0" smtClean="0">
                <a:latin typeface="+mn-ea"/>
              </a:rPr>
              <a:t>协议中的报文头长度。默认</a:t>
            </a:r>
            <a:r>
              <a:rPr lang="en-US" altLang="zh-CN" sz="2000" dirty="0" smtClean="0">
                <a:latin typeface="+mn-ea"/>
              </a:rPr>
              <a:t>4</a:t>
            </a:r>
            <a:r>
              <a:rPr lang="zh-CN" altLang="en-US" sz="2000" dirty="0" smtClean="0">
                <a:latin typeface="+mn-ea"/>
              </a:rPr>
              <a:t>。 </a:t>
            </a:r>
          </a:p>
          <a:p>
            <a:pPr algn="l"/>
            <a:r>
              <a:rPr lang="en-US" altLang="zh-CN" sz="2000" dirty="0" err="1" smtClean="0">
                <a:latin typeface="+mn-ea"/>
              </a:rPr>
              <a:t>maxPacketSize</a:t>
            </a:r>
            <a:r>
              <a:rPr lang="en-US" altLang="zh-CN" sz="2000" dirty="0" smtClean="0">
                <a:latin typeface="+mn-ea"/>
              </a:rPr>
              <a:t> : </a:t>
            </a:r>
            <a:r>
              <a:rPr lang="zh-CN" altLang="en-US" sz="2000" dirty="0" smtClean="0">
                <a:latin typeface="+mn-ea"/>
              </a:rPr>
              <a:t>指定</a:t>
            </a:r>
            <a:r>
              <a:rPr lang="en-US" altLang="zh-CN" sz="2000" dirty="0" err="1" smtClean="0">
                <a:latin typeface="+mn-ea"/>
              </a:rPr>
              <a:t>Mysql</a:t>
            </a:r>
            <a:r>
              <a:rPr lang="zh-CN" altLang="en-US" sz="2000" dirty="0" smtClean="0">
                <a:latin typeface="+mn-ea"/>
              </a:rPr>
              <a:t>协议可以携带的数据最大长度。默认</a:t>
            </a:r>
            <a:r>
              <a:rPr lang="en-US" altLang="zh-CN" sz="2000" dirty="0" smtClean="0">
                <a:latin typeface="+mn-ea"/>
              </a:rPr>
              <a:t>16M</a:t>
            </a:r>
            <a:r>
              <a:rPr lang="zh-CN" altLang="en-US" sz="2000" dirty="0" smtClean="0">
                <a:latin typeface="+mn-ea"/>
              </a:rPr>
              <a:t>。 </a:t>
            </a:r>
          </a:p>
          <a:p>
            <a:pPr algn="l"/>
            <a:r>
              <a:rPr lang="en-US" altLang="zh-CN" sz="2000" dirty="0" err="1" smtClean="0">
                <a:latin typeface="+mn-ea"/>
              </a:rPr>
              <a:t>idleTimeout</a:t>
            </a:r>
            <a:r>
              <a:rPr lang="en-US" altLang="zh-CN" sz="2000" dirty="0" smtClean="0">
                <a:latin typeface="+mn-ea"/>
              </a:rPr>
              <a:t> : </a:t>
            </a:r>
            <a:r>
              <a:rPr lang="zh-CN" altLang="en-US" sz="2000" dirty="0" smtClean="0">
                <a:latin typeface="+mn-ea"/>
              </a:rPr>
              <a:t>指定连接的空闲超时时间。某连接在发起空闲检查下，发现距离上次使用超过了空闲时间，那么这个连接会被回收，就是被直接的关闭掉。默认</a:t>
            </a:r>
            <a:r>
              <a:rPr lang="en-US" altLang="zh-CN" sz="2000" dirty="0" smtClean="0">
                <a:latin typeface="+mn-ea"/>
              </a:rPr>
              <a:t>30</a:t>
            </a:r>
            <a:r>
              <a:rPr lang="zh-CN" altLang="en-US" sz="2000" dirty="0" smtClean="0">
                <a:latin typeface="+mn-ea"/>
              </a:rPr>
              <a:t>分钟，单位毫秒。 </a:t>
            </a:r>
          </a:p>
          <a:p>
            <a:pPr algn="l"/>
            <a:r>
              <a:rPr lang="en-US" altLang="zh-CN" sz="2000" dirty="0" err="1" smtClean="0">
                <a:solidFill>
                  <a:srgbClr val="FF0000"/>
                </a:solidFill>
                <a:latin typeface="+mn-ea"/>
              </a:rPr>
              <a:t>charset</a:t>
            </a:r>
            <a:r>
              <a:rPr lang="en-US" altLang="zh-CN" sz="2000" dirty="0" smtClean="0">
                <a:solidFill>
                  <a:srgbClr val="FF0000"/>
                </a:solidFill>
                <a:latin typeface="+mn-ea"/>
              </a:rPr>
              <a:t> : </a:t>
            </a:r>
            <a:r>
              <a:rPr lang="zh-CN" altLang="en-US" sz="2000" dirty="0" smtClean="0">
                <a:solidFill>
                  <a:srgbClr val="FF0000"/>
                </a:solidFill>
                <a:latin typeface="+mn-ea"/>
              </a:rPr>
              <a:t>连接的初始化字符集。默认为</a:t>
            </a:r>
            <a:r>
              <a:rPr lang="en-US" altLang="zh-CN" sz="2000" dirty="0" smtClean="0">
                <a:solidFill>
                  <a:srgbClr val="FF0000"/>
                </a:solidFill>
                <a:latin typeface="+mn-ea"/>
              </a:rPr>
              <a:t>utf8</a:t>
            </a:r>
            <a:r>
              <a:rPr lang="zh-CN" altLang="en-US" sz="2000" dirty="0" smtClean="0">
                <a:solidFill>
                  <a:srgbClr val="FF0000"/>
                </a:solidFill>
                <a:latin typeface="+mn-ea"/>
              </a:rPr>
              <a:t>。 </a:t>
            </a:r>
          </a:p>
          <a:p>
            <a:pPr algn="l"/>
            <a:r>
              <a:rPr lang="en-US" altLang="zh-CN" sz="2000" dirty="0" err="1" smtClean="0">
                <a:latin typeface="+mn-ea"/>
              </a:rPr>
              <a:t>txIsolation</a:t>
            </a:r>
            <a:r>
              <a:rPr lang="en-US" altLang="zh-CN" sz="2000" dirty="0" smtClean="0">
                <a:latin typeface="+mn-ea"/>
              </a:rPr>
              <a:t> : </a:t>
            </a:r>
            <a:r>
              <a:rPr lang="zh-CN" altLang="en-US" sz="2000" dirty="0" smtClean="0">
                <a:latin typeface="+mn-ea"/>
              </a:rPr>
              <a:t>前端连接的初始化事务隔离级别，只在初始化的时候使用，后续会根据客户端传递过来的属性对后端数据库连接进行同步。</a:t>
            </a:r>
            <a:r>
              <a:rPr lang="zh-CN" altLang="en-US" sz="2000" dirty="0" smtClean="0">
                <a:solidFill>
                  <a:srgbClr val="FF0000"/>
                </a:solidFill>
                <a:latin typeface="+mn-ea"/>
              </a:rPr>
              <a:t>默认为</a:t>
            </a:r>
            <a:r>
              <a:rPr lang="en-US" altLang="zh-CN" sz="2000" dirty="0" smtClean="0">
                <a:solidFill>
                  <a:srgbClr val="FF0000"/>
                </a:solidFill>
                <a:latin typeface="+mn-ea"/>
              </a:rPr>
              <a:t>REPEATED_READ</a:t>
            </a:r>
            <a:r>
              <a:rPr lang="zh-CN" altLang="en-US" sz="2000" dirty="0" smtClean="0">
                <a:latin typeface="+mn-ea"/>
              </a:rPr>
              <a:t>，设置值为数字默认</a:t>
            </a:r>
            <a:r>
              <a:rPr lang="en-US" altLang="zh-CN" sz="2000" dirty="0" smtClean="0">
                <a:latin typeface="+mn-ea"/>
              </a:rPr>
              <a:t>3</a:t>
            </a:r>
            <a:r>
              <a:rPr lang="zh-CN" altLang="en-US" sz="2000" dirty="0" smtClean="0">
                <a:latin typeface="+mn-ea"/>
              </a:rPr>
              <a:t>。 </a:t>
            </a:r>
          </a:p>
          <a:p>
            <a:pPr algn="l"/>
            <a:r>
              <a:rPr lang="en-US" altLang="zh-CN" sz="2000" dirty="0" smtClean="0">
                <a:latin typeface="+mn-ea"/>
              </a:rPr>
              <a:t>READ_UNCOMMITTED = 1; </a:t>
            </a:r>
          </a:p>
          <a:p>
            <a:pPr algn="l"/>
            <a:r>
              <a:rPr lang="en-US" altLang="zh-CN" sz="2000" dirty="0" smtClean="0">
                <a:latin typeface="+mn-ea"/>
              </a:rPr>
              <a:t>READ_COMMITTED = 2; </a:t>
            </a:r>
          </a:p>
          <a:p>
            <a:pPr algn="l"/>
            <a:r>
              <a:rPr lang="en-US" altLang="zh-CN" sz="2000" dirty="0" smtClean="0">
                <a:latin typeface="+mn-ea"/>
              </a:rPr>
              <a:t>REPEATED_READ = 3; </a:t>
            </a:r>
          </a:p>
          <a:p>
            <a:pPr algn="l"/>
            <a:r>
              <a:rPr lang="en-US" altLang="zh-CN" sz="2000" dirty="0" smtClean="0">
                <a:latin typeface="+mn-ea"/>
              </a:rPr>
              <a:t>SERIALIZABLE = 4; </a:t>
            </a:r>
          </a:p>
          <a:p>
            <a:pPr algn="l"/>
            <a:r>
              <a:rPr lang="en-US" altLang="zh-CN" sz="2000" dirty="0" err="1" smtClean="0">
                <a:solidFill>
                  <a:srgbClr val="FF0000"/>
                </a:solidFill>
                <a:latin typeface="+mn-ea"/>
              </a:rPr>
              <a:t>sqlExecuteTimeout:SQL</a:t>
            </a:r>
            <a:r>
              <a:rPr lang="zh-CN" altLang="en-US" sz="2000" dirty="0" smtClean="0">
                <a:solidFill>
                  <a:srgbClr val="FF0000"/>
                </a:solidFill>
                <a:latin typeface="+mn-ea"/>
              </a:rPr>
              <a:t>执行超时的时间</a:t>
            </a:r>
            <a:r>
              <a:rPr lang="zh-CN" altLang="en-US" sz="2000" dirty="0" smtClean="0">
                <a:latin typeface="+mn-ea"/>
              </a:rPr>
              <a:t>，</a:t>
            </a:r>
            <a:r>
              <a:rPr lang="en-US" altLang="zh-CN" sz="2000" dirty="0" err="1" smtClean="0">
                <a:latin typeface="+mn-ea"/>
              </a:rPr>
              <a:t>Mycat</a:t>
            </a:r>
            <a:r>
              <a:rPr lang="zh-CN" altLang="en-US" sz="2000" dirty="0" smtClean="0">
                <a:latin typeface="+mn-ea"/>
              </a:rPr>
              <a:t>会检查连接上最后一次执行</a:t>
            </a:r>
            <a:r>
              <a:rPr lang="en-US" altLang="zh-CN" sz="2000" dirty="0" smtClean="0">
                <a:latin typeface="+mn-ea"/>
              </a:rPr>
              <a:t>SQL</a:t>
            </a:r>
            <a:r>
              <a:rPr lang="zh-CN" altLang="en-US" sz="2000" dirty="0" smtClean="0">
                <a:latin typeface="+mn-ea"/>
              </a:rPr>
              <a:t>的时间，若超过这个时间则会直接关闭这连接。默认时间为</a:t>
            </a:r>
            <a:r>
              <a:rPr lang="en-US" altLang="zh-CN" sz="2000" dirty="0" smtClean="0">
                <a:latin typeface="+mn-ea"/>
              </a:rPr>
              <a:t>300</a:t>
            </a:r>
            <a:r>
              <a:rPr lang="zh-CN" altLang="en-US" sz="2000" dirty="0" smtClean="0">
                <a:latin typeface="+mn-ea"/>
              </a:rPr>
              <a:t>秒，单位秒。 </a:t>
            </a:r>
            <a:endParaRPr lang="en-US" altLang="zh-CN" sz="2000" dirty="0" smtClean="0">
              <a:latin typeface="+mn-ea"/>
            </a:endParaRPr>
          </a:p>
          <a:p>
            <a:pPr algn="l"/>
            <a:endParaRPr lang="en-US" altLang="zh-CN" sz="2000" dirty="0" smtClean="0">
              <a:latin typeface="+mn-ea"/>
            </a:endParaRPr>
          </a:p>
          <a:p>
            <a:pPr algn="l"/>
            <a:r>
              <a:rPr lang="zh-CN" altLang="en-US" sz="2000" dirty="0" smtClean="0">
                <a:latin typeface="+mn-ea"/>
              </a:rPr>
              <a:t>服务相关的属性</a:t>
            </a:r>
          </a:p>
          <a:p>
            <a:pPr algn="l"/>
            <a:r>
              <a:rPr lang="en-US" altLang="zh-CN" sz="2000" dirty="0" err="1" smtClean="0">
                <a:latin typeface="+mn-ea"/>
              </a:rPr>
              <a:t>bindIp</a:t>
            </a:r>
            <a:r>
              <a:rPr lang="en-US" altLang="zh-CN" sz="2000" dirty="0" smtClean="0">
                <a:latin typeface="+mn-ea"/>
              </a:rPr>
              <a:t> : </a:t>
            </a:r>
            <a:r>
              <a:rPr lang="en-US" altLang="zh-CN" sz="2000" dirty="0" err="1" smtClean="0">
                <a:latin typeface="+mn-ea"/>
              </a:rPr>
              <a:t>mycat</a:t>
            </a:r>
            <a:r>
              <a:rPr lang="zh-CN" altLang="en-US" sz="2000" dirty="0" smtClean="0">
                <a:latin typeface="+mn-ea"/>
              </a:rPr>
              <a:t>服务监听的</a:t>
            </a:r>
            <a:r>
              <a:rPr lang="en-US" altLang="zh-CN" sz="2000" dirty="0" smtClean="0">
                <a:latin typeface="+mn-ea"/>
              </a:rPr>
              <a:t>IP</a:t>
            </a:r>
            <a:r>
              <a:rPr lang="zh-CN" altLang="en-US" sz="2000" dirty="0" smtClean="0">
                <a:latin typeface="+mn-ea"/>
              </a:rPr>
              <a:t>地址，默认值为</a:t>
            </a:r>
            <a:r>
              <a:rPr lang="en-US" altLang="zh-CN" sz="2000" dirty="0" smtClean="0">
                <a:latin typeface="+mn-ea"/>
              </a:rPr>
              <a:t>0.0.0.0</a:t>
            </a:r>
            <a:r>
              <a:rPr lang="zh-CN" altLang="en-US" sz="2000" dirty="0" smtClean="0">
                <a:latin typeface="+mn-ea"/>
              </a:rPr>
              <a:t>。 </a:t>
            </a:r>
          </a:p>
          <a:p>
            <a:pPr algn="l"/>
            <a:r>
              <a:rPr lang="en-US" altLang="zh-CN" sz="2000" dirty="0" err="1" smtClean="0">
                <a:latin typeface="+mn-ea"/>
              </a:rPr>
              <a:t>serverPort</a:t>
            </a:r>
            <a:r>
              <a:rPr lang="en-US" altLang="zh-CN" sz="2000" dirty="0" smtClean="0">
                <a:latin typeface="+mn-ea"/>
              </a:rPr>
              <a:t> : </a:t>
            </a:r>
            <a:r>
              <a:rPr lang="zh-CN" altLang="en-US" sz="2000" dirty="0" smtClean="0">
                <a:latin typeface="+mn-ea"/>
              </a:rPr>
              <a:t>定义</a:t>
            </a:r>
            <a:r>
              <a:rPr lang="en-US" altLang="zh-CN" sz="2000" dirty="0" err="1" smtClean="0">
                <a:latin typeface="+mn-ea"/>
              </a:rPr>
              <a:t>mycat</a:t>
            </a:r>
            <a:r>
              <a:rPr lang="zh-CN" altLang="en-US" sz="2000" dirty="0" smtClean="0">
                <a:latin typeface="+mn-ea"/>
              </a:rPr>
              <a:t>的使用端口，默认值为</a:t>
            </a:r>
            <a:r>
              <a:rPr lang="en-US" altLang="zh-CN" sz="2000" dirty="0" smtClean="0">
                <a:latin typeface="+mn-ea"/>
              </a:rPr>
              <a:t>8066</a:t>
            </a:r>
            <a:endParaRPr lang="zh-CN" altLang="en-US" sz="2000" dirty="0" smtClean="0">
              <a:latin typeface="+mn-ea"/>
            </a:endParaRPr>
          </a:p>
          <a:p>
            <a:pPr algn="l"/>
            <a:r>
              <a:rPr lang="en-US" altLang="zh-CN" sz="2000" dirty="0" err="1" smtClean="0">
                <a:latin typeface="+mn-ea"/>
              </a:rPr>
              <a:t>managerPort</a:t>
            </a:r>
            <a:r>
              <a:rPr lang="en-US" altLang="zh-CN" sz="2000" dirty="0" smtClean="0">
                <a:latin typeface="+mn-ea"/>
              </a:rPr>
              <a:t> : </a:t>
            </a:r>
            <a:r>
              <a:rPr lang="zh-CN" altLang="en-US" sz="2000" dirty="0" smtClean="0">
                <a:latin typeface="+mn-ea"/>
              </a:rPr>
              <a:t>定义</a:t>
            </a:r>
            <a:r>
              <a:rPr lang="en-US" altLang="zh-CN" sz="2000" dirty="0" err="1" smtClean="0">
                <a:latin typeface="+mn-ea"/>
              </a:rPr>
              <a:t>mycat</a:t>
            </a:r>
            <a:r>
              <a:rPr lang="zh-CN" altLang="en-US" sz="2000" dirty="0" smtClean="0">
                <a:latin typeface="+mn-ea"/>
              </a:rPr>
              <a:t>的管理端口，默认值为</a:t>
            </a:r>
            <a:r>
              <a:rPr lang="en-US" altLang="zh-CN" sz="2000" dirty="0" smtClean="0">
                <a:latin typeface="+mn-ea"/>
              </a:rPr>
              <a:t>9066</a:t>
            </a:r>
            <a:r>
              <a:rPr lang="zh-CN" altLang="en-US" sz="2000" dirty="0" smtClean="0">
                <a:latin typeface="+mn-ea"/>
              </a:rPr>
              <a:t>。 </a:t>
            </a:r>
            <a:endParaRPr lang="zh-CN" altLang="en-US" sz="2000" dirty="0">
              <a:latin typeface="+mn-e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5950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0" algn="l">
              <a:defRPr sz="1800"/>
            </a:pPr>
            <a:r>
              <a:rPr lang="en-US" sz="3200" dirty="0" err="1" smtClean="0"/>
              <a:t>My</a:t>
            </a:r>
            <a:r>
              <a:rPr lang="en-US" altLang="zh-CN" sz="3200" dirty="0" err="1" smtClean="0"/>
              <a:t>cat</a:t>
            </a:r>
            <a:r>
              <a:rPr lang="zh-CN" altLang="en-US" sz="3200" dirty="0" smtClean="0"/>
              <a:t>配置之</a:t>
            </a:r>
            <a:r>
              <a:rPr lang="en-US" altLang="zh-CN" sz="3200" dirty="0" smtClean="0"/>
              <a:t>rule.xml</a:t>
            </a:r>
            <a:endParaRPr lang="en-US" sz="3200" dirty="0"/>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573046" y="1590652"/>
            <a:ext cx="11787270" cy="711989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400" dirty="0" smtClean="0">
                <a:latin typeface="黑体" pitchFamily="49" charset="-122"/>
                <a:ea typeface="黑体" pitchFamily="49" charset="-122"/>
              </a:rPr>
              <a:t>rule.xml</a:t>
            </a:r>
            <a:r>
              <a:rPr lang="zh-CN" altLang="en-US" sz="2400" dirty="0" smtClean="0">
                <a:latin typeface="黑体" pitchFamily="49" charset="-122"/>
                <a:ea typeface="黑体" pitchFamily="49" charset="-122"/>
              </a:rPr>
              <a:t>里面就定义了我们对</a:t>
            </a:r>
            <a:r>
              <a:rPr lang="zh-CN" altLang="en-US" sz="2400" dirty="0" smtClean="0">
                <a:solidFill>
                  <a:srgbClr val="FF0000"/>
                </a:solidFill>
                <a:latin typeface="黑体" pitchFamily="49" charset="-122"/>
                <a:ea typeface="黑体" pitchFamily="49" charset="-122"/>
              </a:rPr>
              <a:t>表进行拆分所涉及到的规则定义</a:t>
            </a:r>
            <a:r>
              <a:rPr lang="zh-CN" altLang="en-US" sz="2400" dirty="0" smtClean="0">
                <a:latin typeface="黑体" pitchFamily="49" charset="-122"/>
                <a:ea typeface="黑体" pitchFamily="49" charset="-122"/>
              </a:rPr>
              <a:t>。我们可以灵活的对表使用不同的分片算法，或者对表使用相同的算法但具体的参数不同。这个文件里面</a:t>
            </a:r>
            <a:r>
              <a:rPr lang="zh-CN" altLang="en-US" sz="2400" dirty="0" smtClean="0">
                <a:solidFill>
                  <a:srgbClr val="FF0000"/>
                </a:solidFill>
                <a:latin typeface="黑体" pitchFamily="49" charset="-122"/>
                <a:ea typeface="黑体" pitchFamily="49" charset="-122"/>
              </a:rPr>
              <a:t>主要有</a:t>
            </a:r>
            <a:r>
              <a:rPr lang="en-US" altLang="zh-CN" sz="2400" dirty="0" err="1" smtClean="0">
                <a:solidFill>
                  <a:srgbClr val="FF0000"/>
                </a:solidFill>
                <a:latin typeface="黑体" pitchFamily="49" charset="-122"/>
                <a:ea typeface="黑体" pitchFamily="49" charset="-122"/>
              </a:rPr>
              <a:t>tableRule</a:t>
            </a:r>
            <a:r>
              <a:rPr lang="zh-CN" altLang="en-US" sz="2400" dirty="0" smtClean="0">
                <a:solidFill>
                  <a:srgbClr val="FF0000"/>
                </a:solidFill>
                <a:latin typeface="黑体" pitchFamily="49" charset="-122"/>
                <a:ea typeface="黑体" pitchFamily="49" charset="-122"/>
              </a:rPr>
              <a:t>和</a:t>
            </a:r>
            <a:r>
              <a:rPr lang="en-US" altLang="zh-CN" sz="2400" dirty="0" smtClean="0">
                <a:solidFill>
                  <a:srgbClr val="FF0000"/>
                </a:solidFill>
                <a:latin typeface="黑体" pitchFamily="49" charset="-122"/>
                <a:ea typeface="黑体" pitchFamily="49" charset="-122"/>
              </a:rPr>
              <a:t>function</a:t>
            </a:r>
            <a:r>
              <a:rPr lang="zh-CN" altLang="en-US" sz="2400" dirty="0" smtClean="0">
                <a:solidFill>
                  <a:srgbClr val="FF0000"/>
                </a:solidFill>
                <a:latin typeface="黑体" pitchFamily="49" charset="-122"/>
                <a:ea typeface="黑体" pitchFamily="49" charset="-122"/>
              </a:rPr>
              <a:t>这两个标签</a:t>
            </a:r>
            <a:r>
              <a:rPr lang="zh-CN" altLang="en-US" sz="2400" dirty="0" smtClean="0">
                <a:latin typeface="黑体" pitchFamily="49" charset="-122"/>
                <a:ea typeface="黑体" pitchFamily="49" charset="-122"/>
              </a:rPr>
              <a:t>。在具体使用过程中可以按照需求添加</a:t>
            </a:r>
            <a:r>
              <a:rPr lang="en-US" altLang="zh-CN" sz="2400" dirty="0" err="1" smtClean="0">
                <a:latin typeface="黑体" pitchFamily="49" charset="-122"/>
                <a:ea typeface="黑体" pitchFamily="49" charset="-122"/>
              </a:rPr>
              <a:t>tableRule</a:t>
            </a:r>
            <a:r>
              <a:rPr lang="zh-CN" altLang="en-US" sz="2400" dirty="0" smtClean="0">
                <a:latin typeface="黑体" pitchFamily="49" charset="-122"/>
                <a:ea typeface="黑体" pitchFamily="49" charset="-122"/>
              </a:rPr>
              <a:t>和</a:t>
            </a:r>
            <a:r>
              <a:rPr lang="en-US" altLang="zh-CN" sz="2400" dirty="0" smtClean="0">
                <a:latin typeface="黑体" pitchFamily="49" charset="-122"/>
                <a:ea typeface="黑体" pitchFamily="49" charset="-122"/>
              </a:rPr>
              <a:t>function</a:t>
            </a:r>
            <a:r>
              <a:rPr lang="zh-CN" altLang="en-US" sz="2400" dirty="0" smtClean="0">
                <a:latin typeface="黑体" pitchFamily="49" charset="-122"/>
                <a:ea typeface="黑体" pitchFamily="49" charset="-122"/>
              </a:rPr>
              <a:t>。 </a:t>
            </a:r>
            <a:endParaRPr lang="en-US" altLang="zh-CN" sz="2400" dirty="0" smtClean="0">
              <a:latin typeface="黑体" pitchFamily="49" charset="-122"/>
              <a:ea typeface="黑体" pitchFamily="49" charset="-122"/>
            </a:endParaRPr>
          </a:p>
          <a:p>
            <a:pPr marL="342900" indent="-342900" algn="l">
              <a:buFont typeface="Arial" panose="020B0604020202020204" pitchFamily="34" charset="0"/>
              <a:buChar char="•"/>
            </a:pPr>
            <a:r>
              <a:rPr lang="en-US" altLang="zh-CN" sz="2400" dirty="0" err="1" smtClean="0">
                <a:latin typeface="黑体" pitchFamily="49" charset="-122"/>
                <a:ea typeface="黑体" pitchFamily="49" charset="-122"/>
              </a:rPr>
              <a:t>tableRule</a:t>
            </a:r>
            <a:r>
              <a:rPr lang="zh-CN" altLang="en-US" sz="2400" b="1" dirty="0" smtClean="0">
                <a:latin typeface="黑体" pitchFamily="49" charset="-122"/>
                <a:ea typeface="黑体" pitchFamily="49" charset="-122"/>
              </a:rPr>
              <a:t>标签 </a:t>
            </a:r>
            <a:endParaRPr lang="zh-CN" altLang="en-US" sz="2400" dirty="0" smtClean="0">
              <a:latin typeface="黑体" pitchFamily="49" charset="-122"/>
              <a:ea typeface="黑体" pitchFamily="49" charset="-122"/>
            </a:endParaRPr>
          </a:p>
          <a:p>
            <a:pPr algn="l"/>
            <a:r>
              <a:rPr lang="zh-CN" altLang="en-US" sz="2400" dirty="0" smtClean="0">
                <a:latin typeface="黑体" pitchFamily="49" charset="-122"/>
                <a:ea typeface="黑体" pitchFamily="49" charset="-122"/>
              </a:rPr>
              <a:t>这个标签定义表规则。 </a:t>
            </a:r>
          </a:p>
          <a:p>
            <a:pPr algn="l"/>
            <a:r>
              <a:rPr lang="zh-CN" altLang="en-US" sz="2400" dirty="0" smtClean="0">
                <a:latin typeface="黑体" pitchFamily="49" charset="-122"/>
                <a:ea typeface="黑体" pitchFamily="49" charset="-122"/>
              </a:rPr>
              <a:t>定义的表规则，在</a:t>
            </a:r>
            <a:r>
              <a:rPr lang="en-US" altLang="zh-CN" sz="2400" dirty="0" smtClean="0">
                <a:latin typeface="黑体" pitchFamily="49" charset="-122"/>
                <a:ea typeface="黑体" pitchFamily="49" charset="-122"/>
              </a:rPr>
              <a:t>schema.xml</a:t>
            </a:r>
            <a:r>
              <a:rPr lang="zh-CN" altLang="en-US" sz="2400" dirty="0" smtClean="0">
                <a:latin typeface="黑体" pitchFamily="49" charset="-122"/>
                <a:ea typeface="黑体" pitchFamily="49" charset="-122"/>
              </a:rPr>
              <a:t>： </a:t>
            </a:r>
          </a:p>
          <a:p>
            <a:pPr algn="l"/>
            <a:r>
              <a:rPr lang="en-US" altLang="zh-CN" sz="2400" dirty="0" smtClean="0">
                <a:latin typeface="黑体" pitchFamily="49" charset="-122"/>
                <a:ea typeface="黑体" pitchFamily="49" charset="-122"/>
              </a:rPr>
              <a:t>&lt;</a:t>
            </a:r>
            <a:r>
              <a:rPr lang="en-US" altLang="zh-CN" sz="2400" dirty="0" err="1" smtClean="0">
                <a:latin typeface="黑体" pitchFamily="49" charset="-122"/>
                <a:ea typeface="黑体" pitchFamily="49" charset="-122"/>
              </a:rPr>
              <a:t>tableRule</a:t>
            </a:r>
            <a:r>
              <a:rPr lang="en-US" altLang="zh-CN" sz="2400" dirty="0" smtClean="0">
                <a:latin typeface="黑体" pitchFamily="49" charset="-122"/>
                <a:ea typeface="黑体" pitchFamily="49" charset="-122"/>
              </a:rPr>
              <a:t> name="rule1"&gt; </a:t>
            </a:r>
          </a:p>
          <a:p>
            <a:pPr algn="l"/>
            <a:r>
              <a:rPr lang="en-US" altLang="zh-CN" sz="2400" dirty="0" smtClean="0">
                <a:latin typeface="黑体" pitchFamily="49" charset="-122"/>
                <a:ea typeface="黑体" pitchFamily="49" charset="-122"/>
              </a:rPr>
              <a:t>&lt;rule&gt; </a:t>
            </a:r>
          </a:p>
          <a:p>
            <a:pPr algn="l"/>
            <a:r>
              <a:rPr lang="en-US" altLang="zh-CN" sz="2400" dirty="0" smtClean="0">
                <a:latin typeface="黑体" pitchFamily="49" charset="-122"/>
                <a:ea typeface="黑体" pitchFamily="49" charset="-122"/>
              </a:rPr>
              <a:t>&lt;columns&gt;id&lt;/columns&gt; </a:t>
            </a:r>
          </a:p>
          <a:p>
            <a:pPr algn="l"/>
            <a:r>
              <a:rPr lang="en-US" altLang="zh-CN" sz="2400" dirty="0" smtClean="0">
                <a:latin typeface="黑体" pitchFamily="49" charset="-122"/>
                <a:ea typeface="黑体" pitchFamily="49" charset="-122"/>
              </a:rPr>
              <a:t>&lt;algorithm&gt;hash-</a:t>
            </a:r>
            <a:r>
              <a:rPr lang="en-US" altLang="zh-CN" sz="2400" dirty="0" err="1" smtClean="0">
                <a:latin typeface="黑体" pitchFamily="49" charset="-122"/>
                <a:ea typeface="黑体" pitchFamily="49" charset="-122"/>
              </a:rPr>
              <a:t>int</a:t>
            </a:r>
            <a:r>
              <a:rPr lang="en-US" altLang="zh-CN" sz="2400" dirty="0" smtClean="0">
                <a:latin typeface="黑体" pitchFamily="49" charset="-122"/>
                <a:ea typeface="黑体" pitchFamily="49" charset="-122"/>
              </a:rPr>
              <a:t>&lt;/algorithm&gt; </a:t>
            </a:r>
          </a:p>
          <a:p>
            <a:pPr algn="l"/>
            <a:r>
              <a:rPr lang="en-US" altLang="zh-CN" sz="2400" dirty="0" smtClean="0">
                <a:latin typeface="黑体" pitchFamily="49" charset="-122"/>
                <a:ea typeface="黑体" pitchFamily="49" charset="-122"/>
              </a:rPr>
              <a:t>&lt;/rule&gt; </a:t>
            </a:r>
          </a:p>
          <a:p>
            <a:pPr algn="l"/>
            <a:r>
              <a:rPr lang="en-US" altLang="zh-CN" sz="2400" dirty="0" smtClean="0">
                <a:latin typeface="黑体" pitchFamily="49" charset="-122"/>
                <a:ea typeface="黑体" pitchFamily="49" charset="-122"/>
              </a:rPr>
              <a:t>&lt;/</a:t>
            </a:r>
            <a:r>
              <a:rPr lang="en-US" altLang="zh-CN" sz="2400" dirty="0" err="1" smtClean="0">
                <a:latin typeface="黑体" pitchFamily="49" charset="-122"/>
                <a:ea typeface="黑体" pitchFamily="49" charset="-122"/>
              </a:rPr>
              <a:t>tableRule</a:t>
            </a:r>
            <a:r>
              <a:rPr lang="en-US" altLang="zh-CN" sz="2400" dirty="0" smtClean="0">
                <a:latin typeface="黑体" pitchFamily="49" charset="-122"/>
                <a:ea typeface="黑体" pitchFamily="49" charset="-122"/>
              </a:rPr>
              <a:t>&gt; </a:t>
            </a:r>
          </a:p>
          <a:p>
            <a:pPr algn="l"/>
            <a:r>
              <a:rPr lang="en-US" altLang="zh-CN" sz="2400" dirty="0" smtClean="0">
                <a:latin typeface="黑体" pitchFamily="49" charset="-122"/>
                <a:ea typeface="黑体" pitchFamily="49" charset="-122"/>
              </a:rPr>
              <a:t>name </a:t>
            </a:r>
            <a:r>
              <a:rPr lang="zh-CN" altLang="en-US" sz="2400" dirty="0" smtClean="0">
                <a:latin typeface="黑体" pitchFamily="49" charset="-122"/>
                <a:ea typeface="黑体" pitchFamily="49" charset="-122"/>
              </a:rPr>
              <a:t>属性指定唯一的名字，用于标识不同的表规则。 </a:t>
            </a:r>
          </a:p>
          <a:p>
            <a:pPr algn="l"/>
            <a:r>
              <a:rPr lang="zh-CN" altLang="en-US" sz="2400" dirty="0" smtClean="0">
                <a:latin typeface="黑体" pitchFamily="49" charset="-122"/>
                <a:ea typeface="黑体" pitchFamily="49" charset="-122"/>
              </a:rPr>
              <a:t>内嵌的</a:t>
            </a:r>
            <a:r>
              <a:rPr lang="en-US" altLang="zh-CN" sz="2400" dirty="0" smtClean="0">
                <a:latin typeface="黑体" pitchFamily="49" charset="-122"/>
                <a:ea typeface="黑体" pitchFamily="49" charset="-122"/>
              </a:rPr>
              <a:t>rule</a:t>
            </a:r>
            <a:r>
              <a:rPr lang="zh-CN" altLang="en-US" sz="2400" dirty="0" smtClean="0">
                <a:latin typeface="黑体" pitchFamily="49" charset="-122"/>
                <a:ea typeface="黑体" pitchFamily="49" charset="-122"/>
              </a:rPr>
              <a:t>标签则指定对物理表中的哪一列进行拆分和使用什么路由算法。 </a:t>
            </a:r>
          </a:p>
          <a:p>
            <a:pPr algn="l"/>
            <a:r>
              <a:rPr lang="en-US" altLang="zh-CN" sz="2400" dirty="0" smtClean="0">
                <a:solidFill>
                  <a:srgbClr val="FF0000"/>
                </a:solidFill>
                <a:latin typeface="黑体" pitchFamily="49" charset="-122"/>
                <a:ea typeface="黑体" pitchFamily="49" charset="-122"/>
              </a:rPr>
              <a:t>columns </a:t>
            </a:r>
            <a:r>
              <a:rPr lang="zh-CN" altLang="en-US" sz="2400" dirty="0" smtClean="0">
                <a:solidFill>
                  <a:srgbClr val="FF0000"/>
                </a:solidFill>
                <a:latin typeface="黑体" pitchFamily="49" charset="-122"/>
                <a:ea typeface="黑体" pitchFamily="49" charset="-122"/>
              </a:rPr>
              <a:t>内指定要拆分的列名字</a:t>
            </a:r>
            <a:r>
              <a:rPr lang="zh-CN" altLang="en-US" sz="2400" dirty="0" smtClean="0">
                <a:latin typeface="黑体" pitchFamily="49" charset="-122"/>
                <a:ea typeface="黑体" pitchFamily="49" charset="-122"/>
              </a:rPr>
              <a:t>。 </a:t>
            </a:r>
          </a:p>
          <a:p>
            <a:pPr algn="l"/>
            <a:r>
              <a:rPr lang="en-US" altLang="zh-CN" sz="2400" dirty="0" smtClean="0">
                <a:solidFill>
                  <a:srgbClr val="FF0000"/>
                </a:solidFill>
                <a:latin typeface="黑体" pitchFamily="49" charset="-122"/>
                <a:ea typeface="黑体" pitchFamily="49" charset="-122"/>
              </a:rPr>
              <a:t>algorithm </a:t>
            </a:r>
            <a:r>
              <a:rPr lang="zh-CN" altLang="en-US" sz="2400" dirty="0" smtClean="0">
                <a:solidFill>
                  <a:srgbClr val="FF0000"/>
                </a:solidFill>
                <a:latin typeface="黑体" pitchFamily="49" charset="-122"/>
                <a:ea typeface="黑体" pitchFamily="49" charset="-122"/>
              </a:rPr>
              <a:t>使用</a:t>
            </a:r>
            <a:r>
              <a:rPr lang="en-US" altLang="zh-CN" sz="2400" dirty="0" smtClean="0">
                <a:solidFill>
                  <a:srgbClr val="FF0000"/>
                </a:solidFill>
                <a:latin typeface="黑体" pitchFamily="49" charset="-122"/>
                <a:ea typeface="黑体" pitchFamily="49" charset="-122"/>
              </a:rPr>
              <a:t>function</a:t>
            </a:r>
            <a:r>
              <a:rPr lang="zh-CN" altLang="en-US" sz="2400" dirty="0" smtClean="0">
                <a:solidFill>
                  <a:srgbClr val="FF0000"/>
                </a:solidFill>
                <a:latin typeface="黑体" pitchFamily="49" charset="-122"/>
                <a:ea typeface="黑体" pitchFamily="49" charset="-122"/>
              </a:rPr>
              <a:t>标签中的</a:t>
            </a:r>
            <a:r>
              <a:rPr lang="en-US" altLang="zh-CN" sz="2400" dirty="0" smtClean="0">
                <a:solidFill>
                  <a:srgbClr val="FF0000"/>
                </a:solidFill>
                <a:latin typeface="黑体" pitchFamily="49" charset="-122"/>
                <a:ea typeface="黑体" pitchFamily="49" charset="-122"/>
              </a:rPr>
              <a:t>name</a:t>
            </a:r>
            <a:r>
              <a:rPr lang="zh-CN" altLang="en-US" sz="2400" dirty="0" smtClean="0">
                <a:solidFill>
                  <a:srgbClr val="FF0000"/>
                </a:solidFill>
                <a:latin typeface="黑体" pitchFamily="49" charset="-122"/>
                <a:ea typeface="黑体" pitchFamily="49" charset="-122"/>
              </a:rPr>
              <a:t>属性</a:t>
            </a:r>
            <a:r>
              <a:rPr lang="zh-CN" altLang="en-US" sz="2400" dirty="0" smtClean="0">
                <a:latin typeface="黑体" pitchFamily="49" charset="-122"/>
                <a:ea typeface="黑体" pitchFamily="49" charset="-122"/>
              </a:rPr>
              <a:t>。连接表规则和具体路由算法。当然，多个表规则可以连接到同一个路由算法上。</a:t>
            </a:r>
            <a:r>
              <a:rPr lang="en-US" altLang="zh-CN" sz="2400" dirty="0" smtClean="0">
                <a:latin typeface="黑体" pitchFamily="49" charset="-122"/>
                <a:ea typeface="黑体" pitchFamily="49" charset="-122"/>
              </a:rPr>
              <a:t>table</a:t>
            </a:r>
            <a:r>
              <a:rPr lang="zh-CN" altLang="en-US" sz="2400" dirty="0" smtClean="0">
                <a:latin typeface="黑体" pitchFamily="49" charset="-122"/>
                <a:ea typeface="黑体" pitchFamily="49" charset="-122"/>
              </a:rPr>
              <a:t>标签内使用。让逻辑表使用这个规则进行分片。 </a:t>
            </a:r>
            <a:endParaRPr lang="zh-CN" altLang="en-US" sz="2400" dirty="0">
              <a:latin typeface="黑体" pitchFamily="49" charset="-122"/>
              <a:ea typeface="黑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82278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pPr>
            <a:r>
              <a:rPr lang="zh-CN" altLang="en-US" dirty="0" smtClean="0">
                <a:solidFill>
                  <a:schemeClr val="tx1"/>
                </a:solidFill>
                <a:ea typeface="黑体" pitchFamily="2" charset="-122"/>
              </a:rPr>
              <a:t>第</a:t>
            </a:r>
            <a:r>
              <a:rPr lang="en-US" altLang="zh-CN" dirty="0" smtClean="0">
                <a:solidFill>
                  <a:schemeClr val="tx1"/>
                </a:solidFill>
                <a:ea typeface="黑体" pitchFamily="2" charset="-122"/>
              </a:rPr>
              <a:t>	</a:t>
            </a:r>
            <a:r>
              <a:rPr lang="zh-CN" altLang="en-US" dirty="0" smtClean="0">
                <a:solidFill>
                  <a:schemeClr val="tx1"/>
                </a:solidFill>
                <a:ea typeface="黑体" pitchFamily="2" charset="-122"/>
              </a:rPr>
              <a:t>四章</a:t>
            </a:r>
            <a:endParaRPr lang="zh-CN" altLang="en-US" dirty="0">
              <a:solidFill>
                <a:schemeClr val="tx1"/>
              </a:solidFill>
              <a:ea typeface="黑体" pitchFamily="2" charset="-122"/>
            </a:endParaRPr>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1716054" y="3876668"/>
            <a:ext cx="8858312" cy="180151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defTabSz="228600" eaLnBrk="0" fontAlgn="b">
              <a:lnSpc>
                <a:spcPct val="110000"/>
              </a:lnSpc>
              <a:spcBef>
                <a:spcPct val="20000"/>
              </a:spcBef>
              <a:spcAft>
                <a:spcPct val="0"/>
              </a:spcAft>
              <a:buClr>
                <a:srgbClr val="FF0000"/>
              </a:buClr>
            </a:pPr>
            <a:r>
              <a:rPr lang="en-US" altLang="zh-CN" sz="4800" dirty="0" err="1" smtClean="0">
                <a:solidFill>
                  <a:schemeClr val="tx1"/>
                </a:solidFill>
                <a:latin typeface="黑体" pitchFamily="49" charset="-122"/>
                <a:ea typeface="黑体" pitchFamily="49" charset="-122"/>
                <a:sym typeface="Arial" charset="0"/>
              </a:rPr>
              <a:t>MyCAT</a:t>
            </a:r>
            <a:r>
              <a:rPr lang="zh-CN" altLang="en-US" sz="4800" dirty="0" smtClean="0">
                <a:solidFill>
                  <a:schemeClr val="tx1"/>
                </a:solidFill>
                <a:latin typeface="黑体" pitchFamily="49" charset="-122"/>
                <a:ea typeface="黑体" pitchFamily="49" charset="-122"/>
                <a:sym typeface="Arial" charset="0"/>
              </a:rPr>
              <a:t>分片规则</a:t>
            </a:r>
            <a:endParaRPr lang="en-US" altLang="zh-CN" sz="4800" dirty="0" smtClean="0">
              <a:solidFill>
                <a:schemeClr val="tx1"/>
              </a:solidFill>
              <a:latin typeface="黑体" pitchFamily="49" charset="-122"/>
              <a:ea typeface="黑体" pitchFamily="49" charset="-122"/>
              <a:sym typeface="Arial" charset="0"/>
            </a:endParaRPr>
          </a:p>
          <a:p>
            <a:pPr marL="0" marR="0" indent="0" algn="ctr" defTabSz="584200" rtl="0" fontAlgn="auto" latinLnBrk="0" hangingPunct="0">
              <a:lnSpc>
                <a:spcPct val="100000"/>
              </a:lnSpc>
              <a:spcBef>
                <a:spcPts val="0"/>
              </a:spcBef>
              <a:spcAft>
                <a:spcPts val="0"/>
              </a:spcAft>
              <a:buClrTx/>
              <a:buSzTx/>
              <a:buFontTx/>
              <a:buNone/>
            </a:pPr>
            <a:endParaRPr kumimoji="0" lang="zh-CN" altLang="en-US" sz="48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82278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pPr>
            <a:r>
              <a:rPr lang="zh-CN" altLang="en-US" dirty="0" smtClean="0">
                <a:solidFill>
                  <a:schemeClr val="tx1"/>
                </a:solidFill>
                <a:ea typeface="黑体" pitchFamily="2" charset="-122"/>
              </a:rPr>
              <a:t>全局表</a:t>
            </a:r>
            <a:endParaRPr lang="zh-CN" altLang="en-US" dirty="0">
              <a:solidFill>
                <a:schemeClr val="tx1"/>
              </a:solidFill>
              <a:ea typeface="黑体" pitchFamily="2" charset="-122"/>
            </a:endParaRPr>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430170" y="1519214"/>
            <a:ext cx="11930146" cy="767389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sz="2400" dirty="0" smtClean="0">
                <a:latin typeface="+mn-ea"/>
              </a:rPr>
              <a:t>在数据切分处理中，特别是水平切分中，中间件最终要的两个处理过程就是数据的切分、数据的聚合。选择合适的切分规则，至关重要，因为它决定了后续数据聚合的难易程度，甚至可以避免跨库的数据聚合处理。 </a:t>
            </a:r>
            <a:endParaRPr lang="en-US" altLang="zh-CN" sz="2400" dirty="0" smtClean="0">
              <a:latin typeface="+mn-ea"/>
            </a:endParaRPr>
          </a:p>
          <a:p>
            <a:pPr algn="l"/>
            <a:endParaRPr lang="en-US" altLang="zh-CN" sz="2400" dirty="0" smtClean="0">
              <a:latin typeface="+mn-ea"/>
            </a:endParaRPr>
          </a:p>
          <a:p>
            <a:pPr marL="342900" indent="-342900" algn="l">
              <a:buFont typeface="Arial" panose="020B0604020202020204" pitchFamily="34" charset="0"/>
              <a:buChar char="•"/>
            </a:pPr>
            <a:r>
              <a:rPr lang="en-US" altLang="zh-CN" sz="2400" dirty="0" err="1" smtClean="0">
                <a:latin typeface="+mn-ea"/>
              </a:rPr>
              <a:t>Mycat</a:t>
            </a:r>
            <a:r>
              <a:rPr lang="zh-CN" altLang="en-US" sz="2400" b="1" dirty="0" smtClean="0">
                <a:latin typeface="+mn-ea"/>
              </a:rPr>
              <a:t>全局表 </a:t>
            </a:r>
            <a:endParaRPr lang="zh-CN" altLang="en-US" sz="2400" dirty="0" smtClean="0">
              <a:latin typeface="+mn-ea"/>
            </a:endParaRPr>
          </a:p>
          <a:p>
            <a:pPr algn="l"/>
            <a:r>
              <a:rPr lang="zh-CN" altLang="en-US" sz="2400" dirty="0" smtClean="0">
                <a:latin typeface="+mn-ea"/>
              </a:rPr>
              <a:t>如果你的业务中有些数据类似于数据字典，比如配置文件的配置，</a:t>
            </a:r>
            <a:r>
              <a:rPr lang="zh-CN" altLang="en-US" sz="2400" dirty="0" smtClean="0">
                <a:solidFill>
                  <a:srgbClr val="FF0000"/>
                </a:solidFill>
                <a:latin typeface="+mn-ea"/>
              </a:rPr>
              <a:t>常用业务的配置或者数据量不大很少变动的表，这些表往往不是特别大，而且大部分的业务场景都会用到</a:t>
            </a:r>
            <a:r>
              <a:rPr lang="zh-CN" altLang="en-US" sz="2400" dirty="0" smtClean="0">
                <a:latin typeface="+mn-ea"/>
              </a:rPr>
              <a:t>，那么这种表适合于</a:t>
            </a:r>
            <a:r>
              <a:rPr lang="en-US" altLang="zh-CN" sz="2400" dirty="0" err="1" smtClean="0">
                <a:latin typeface="+mn-ea"/>
              </a:rPr>
              <a:t>Mycat</a:t>
            </a:r>
            <a:r>
              <a:rPr lang="zh-CN" altLang="en-US" sz="2400" dirty="0" smtClean="0">
                <a:latin typeface="+mn-ea"/>
              </a:rPr>
              <a:t>全局表，无须对数据进行切分，只要</a:t>
            </a:r>
            <a:r>
              <a:rPr lang="zh-CN" altLang="en-US" sz="2400" dirty="0" smtClean="0">
                <a:solidFill>
                  <a:srgbClr val="FF0000"/>
                </a:solidFill>
                <a:latin typeface="+mn-ea"/>
              </a:rPr>
              <a:t>在所有的分片上保存一份数据即</a:t>
            </a:r>
            <a:r>
              <a:rPr lang="zh-CN" altLang="en-US" sz="2400" dirty="0" smtClean="0">
                <a:latin typeface="+mn-ea"/>
              </a:rPr>
              <a:t>可，</a:t>
            </a:r>
            <a:r>
              <a:rPr lang="en-US" altLang="zh-CN" sz="2400" dirty="0" err="1" smtClean="0">
                <a:latin typeface="+mn-ea"/>
              </a:rPr>
              <a:t>Mycat</a:t>
            </a:r>
            <a:r>
              <a:rPr lang="en-US" altLang="zh-CN" sz="2400" dirty="0" smtClean="0">
                <a:latin typeface="+mn-ea"/>
              </a:rPr>
              <a:t> </a:t>
            </a:r>
            <a:r>
              <a:rPr lang="zh-CN" altLang="en-US" sz="2400" dirty="0" smtClean="0">
                <a:latin typeface="+mn-ea"/>
              </a:rPr>
              <a:t>在</a:t>
            </a:r>
            <a:r>
              <a:rPr lang="en-US" altLang="zh-CN" sz="2400" dirty="0" smtClean="0">
                <a:latin typeface="+mn-ea"/>
              </a:rPr>
              <a:t>Join</a:t>
            </a:r>
            <a:r>
              <a:rPr lang="zh-CN" altLang="en-US" sz="2400" dirty="0" smtClean="0">
                <a:latin typeface="+mn-ea"/>
              </a:rPr>
              <a:t>操作中，业务表与全局表进行</a:t>
            </a:r>
            <a:r>
              <a:rPr lang="en-US" altLang="zh-CN" sz="2400" dirty="0" smtClean="0">
                <a:latin typeface="+mn-ea"/>
              </a:rPr>
              <a:t>Join</a:t>
            </a:r>
            <a:r>
              <a:rPr lang="zh-CN" altLang="en-US" sz="2400" dirty="0" smtClean="0">
                <a:latin typeface="+mn-ea"/>
              </a:rPr>
              <a:t>聚合会优先选择相同分片内的全局表</a:t>
            </a:r>
            <a:r>
              <a:rPr lang="en-US" altLang="zh-CN" sz="2400" dirty="0" smtClean="0">
                <a:latin typeface="+mn-ea"/>
              </a:rPr>
              <a:t>join</a:t>
            </a:r>
            <a:r>
              <a:rPr lang="zh-CN" altLang="en-US" sz="2400" dirty="0" smtClean="0">
                <a:latin typeface="+mn-ea"/>
              </a:rPr>
              <a:t>，避免跨库</a:t>
            </a:r>
            <a:r>
              <a:rPr lang="en-US" altLang="zh-CN" sz="2400" dirty="0" smtClean="0">
                <a:latin typeface="+mn-ea"/>
              </a:rPr>
              <a:t>Join</a:t>
            </a:r>
            <a:r>
              <a:rPr lang="zh-CN" altLang="en-US" sz="2400" dirty="0" smtClean="0">
                <a:latin typeface="+mn-ea"/>
              </a:rPr>
              <a:t>，在进行数据插入操作时，</a:t>
            </a:r>
            <a:r>
              <a:rPr lang="en-US" altLang="zh-CN" sz="2400" dirty="0" err="1" smtClean="0">
                <a:latin typeface="+mn-ea"/>
              </a:rPr>
              <a:t>mycat</a:t>
            </a:r>
            <a:r>
              <a:rPr lang="zh-CN" altLang="en-US" sz="2400" dirty="0" smtClean="0">
                <a:latin typeface="+mn-ea"/>
              </a:rPr>
              <a:t>将把数据分发到全局表对应的所有分片执行，在进行数据读取时候将会随机获取一个节点读取数据。 </a:t>
            </a:r>
            <a:endParaRPr lang="en-US" altLang="zh-CN" sz="2400" dirty="0" smtClean="0">
              <a:latin typeface="+mn-ea"/>
            </a:endParaRPr>
          </a:p>
          <a:p>
            <a:pPr algn="l"/>
            <a:r>
              <a:rPr lang="zh-CN" altLang="en-US" sz="2400" dirty="0" smtClean="0">
                <a:latin typeface="+mn-ea"/>
              </a:rPr>
              <a:t>全局表的配置如下 </a:t>
            </a:r>
          </a:p>
          <a:p>
            <a:pPr algn="l"/>
            <a:r>
              <a:rPr lang="en-US" altLang="zh-CN" sz="2400" dirty="0" smtClean="0">
                <a:latin typeface="+mn-ea"/>
              </a:rPr>
              <a:t>&lt;table name="</a:t>
            </a:r>
            <a:r>
              <a:rPr lang="en-US" altLang="zh-CN" sz="2400" dirty="0" err="1" smtClean="0">
                <a:latin typeface="+mn-ea"/>
              </a:rPr>
              <a:t>t_area</a:t>
            </a:r>
            <a:r>
              <a:rPr lang="en-US" altLang="zh-CN" sz="2400" dirty="0" smtClean="0">
                <a:latin typeface="+mn-ea"/>
              </a:rPr>
              <a:t>" </a:t>
            </a:r>
            <a:r>
              <a:rPr lang="en-US" altLang="zh-CN" sz="2400" dirty="0" err="1" smtClean="0">
                <a:latin typeface="+mn-ea"/>
              </a:rPr>
              <a:t>primaryKey</a:t>
            </a:r>
            <a:r>
              <a:rPr lang="en-US" altLang="zh-CN" sz="2400" dirty="0" smtClean="0">
                <a:latin typeface="+mn-ea"/>
              </a:rPr>
              <a:t>="id" </a:t>
            </a:r>
            <a:r>
              <a:rPr lang="en-US" altLang="zh-CN" sz="2400" dirty="0" smtClean="0">
                <a:solidFill>
                  <a:srgbClr val="FF0000"/>
                </a:solidFill>
                <a:latin typeface="+mn-ea"/>
              </a:rPr>
              <a:t>type="global" </a:t>
            </a:r>
            <a:r>
              <a:rPr lang="en-US" altLang="zh-CN" sz="2400" dirty="0" err="1" smtClean="0">
                <a:latin typeface="+mn-ea"/>
              </a:rPr>
              <a:t>dataNode</a:t>
            </a:r>
            <a:r>
              <a:rPr lang="en-US" altLang="zh-CN" sz="2400" dirty="0" smtClean="0">
                <a:latin typeface="+mn-ea"/>
              </a:rPr>
              <a:t>="dn1,dn2" /&gt; </a:t>
            </a:r>
            <a:endParaRPr lang="zh-CN" altLang="en-US" sz="2400" dirty="0" smtClean="0">
              <a:latin typeface="+mn-ea"/>
            </a:endParaRPr>
          </a:p>
          <a:p>
            <a:endParaRPr lang="en-US" altLang="zh-CN" dirty="0" smtClean="0"/>
          </a:p>
          <a:p>
            <a:endParaRPr lang="zh-CN" altLang="en-US" dirty="0" smtClean="0"/>
          </a:p>
          <a:p>
            <a:endParaRPr lang="en-US" altLang="zh-CN" dirty="0" smtClean="0"/>
          </a:p>
          <a:p>
            <a:endParaRPr lang="en-US" altLang="zh-CN" dirty="0" smtClean="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154298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pPr>
            <a:r>
              <a:rPr lang="en-US" altLang="zh-CN" dirty="0" smtClean="0">
                <a:latin typeface="黑体" pitchFamily="49" charset="-122"/>
                <a:ea typeface="黑体" pitchFamily="49" charset="-122"/>
              </a:rPr>
              <a:t>ER</a:t>
            </a:r>
            <a:r>
              <a:rPr lang="zh-CN" altLang="en-US" b="1" dirty="0" smtClean="0">
                <a:latin typeface="黑体" pitchFamily="49" charset="-122"/>
                <a:ea typeface="黑体" pitchFamily="49" charset="-122"/>
              </a:rPr>
              <a:t>分片表 </a:t>
            </a:r>
            <a:endParaRPr lang="zh-CN" altLang="en-US" dirty="0" smtClean="0">
              <a:latin typeface="黑体" pitchFamily="49" charset="-122"/>
              <a:ea typeface="黑体" pitchFamily="49" charset="-122"/>
            </a:endParaRPr>
          </a:p>
          <a:p>
            <a:pPr marL="574675" lvl="1" indent="-460375" algn="l" defTabSz="228600" eaLnBrk="0" fontAlgn="b">
              <a:lnSpc>
                <a:spcPct val="110000"/>
              </a:lnSpc>
              <a:spcBef>
                <a:spcPct val="20000"/>
              </a:spcBef>
              <a:spcAft>
                <a:spcPct val="0"/>
              </a:spcAft>
              <a:buClr>
                <a:srgbClr val="FF0000"/>
              </a:buClr>
            </a:pPr>
            <a:endParaRPr lang="zh-CN" altLang="en-US" dirty="0">
              <a:solidFill>
                <a:schemeClr val="tx1"/>
              </a:solidFill>
              <a:ea typeface="黑体" pitchFamily="2" charset="-122"/>
            </a:endParaRPr>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430170" y="1519214"/>
            <a:ext cx="11930146" cy="601190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sz="2400" dirty="0" smtClean="0">
                <a:latin typeface="+mn-ea"/>
              </a:rPr>
              <a:t>有一类业务，例如订单（</a:t>
            </a:r>
            <a:r>
              <a:rPr lang="en-US" altLang="zh-CN" sz="2400" dirty="0" smtClean="0">
                <a:latin typeface="+mn-ea"/>
              </a:rPr>
              <a:t>order</a:t>
            </a:r>
            <a:r>
              <a:rPr lang="zh-CN" altLang="en-US" sz="2400" dirty="0" smtClean="0">
                <a:latin typeface="+mn-ea"/>
              </a:rPr>
              <a:t>）跟订单明细（</a:t>
            </a:r>
            <a:r>
              <a:rPr lang="en-US" altLang="zh-CN" sz="2400" dirty="0" err="1" smtClean="0">
                <a:latin typeface="+mn-ea"/>
              </a:rPr>
              <a:t>order_detail</a:t>
            </a:r>
            <a:r>
              <a:rPr lang="zh-CN" altLang="en-US" sz="2400" dirty="0" smtClean="0">
                <a:latin typeface="+mn-ea"/>
              </a:rPr>
              <a:t>）</a:t>
            </a:r>
            <a:r>
              <a:rPr lang="en-US" altLang="zh-CN" sz="2400" dirty="0" smtClean="0">
                <a:latin typeface="+mn-ea"/>
              </a:rPr>
              <a:t>,</a:t>
            </a:r>
            <a:r>
              <a:rPr lang="zh-CN" altLang="en-US" sz="2400" dirty="0" smtClean="0">
                <a:latin typeface="+mn-ea"/>
              </a:rPr>
              <a:t>明细表会依赖于订单，也就是说会存在</a:t>
            </a:r>
            <a:r>
              <a:rPr lang="zh-CN" altLang="en-US" sz="2400" dirty="0" smtClean="0">
                <a:solidFill>
                  <a:srgbClr val="FF0000"/>
                </a:solidFill>
                <a:latin typeface="+mn-ea"/>
              </a:rPr>
              <a:t>表的主从关系</a:t>
            </a:r>
            <a:r>
              <a:rPr lang="zh-CN" altLang="en-US" sz="2400" dirty="0" smtClean="0">
                <a:latin typeface="+mn-ea"/>
              </a:rPr>
              <a:t>，这类似业务的切分可以抽象出合适的切分规则，比如根据用户</a:t>
            </a:r>
            <a:r>
              <a:rPr lang="en-US" altLang="zh-CN" sz="2400" dirty="0" smtClean="0">
                <a:latin typeface="+mn-ea"/>
              </a:rPr>
              <a:t>ID</a:t>
            </a:r>
            <a:r>
              <a:rPr lang="zh-CN" altLang="en-US" sz="2400" dirty="0" smtClean="0">
                <a:latin typeface="+mn-ea"/>
              </a:rPr>
              <a:t>切分</a:t>
            </a:r>
            <a:r>
              <a:rPr lang="en-US" altLang="zh-CN" sz="2400" dirty="0" smtClean="0">
                <a:latin typeface="+mn-ea"/>
              </a:rPr>
              <a:t>,</a:t>
            </a:r>
            <a:r>
              <a:rPr lang="zh-CN" altLang="en-US" sz="2400" dirty="0" smtClean="0">
                <a:latin typeface="+mn-ea"/>
              </a:rPr>
              <a:t>其他相关的表都依赖于用户</a:t>
            </a:r>
            <a:r>
              <a:rPr lang="en-US" altLang="zh-CN" sz="2400" dirty="0" smtClean="0">
                <a:latin typeface="+mn-ea"/>
              </a:rPr>
              <a:t>ID</a:t>
            </a:r>
            <a:r>
              <a:rPr lang="zh-CN" altLang="en-US" sz="2400" dirty="0" smtClean="0">
                <a:latin typeface="+mn-ea"/>
              </a:rPr>
              <a:t>，再或者根据订单</a:t>
            </a:r>
            <a:r>
              <a:rPr lang="en-US" altLang="zh-CN" sz="2400" dirty="0" smtClean="0">
                <a:latin typeface="+mn-ea"/>
              </a:rPr>
              <a:t>ID</a:t>
            </a:r>
            <a:r>
              <a:rPr lang="zh-CN" altLang="en-US" sz="2400" dirty="0" smtClean="0">
                <a:latin typeface="+mn-ea"/>
              </a:rPr>
              <a:t>切分，总之部分业务总会可以抽象出父子关系的表。这类表适用于</a:t>
            </a:r>
            <a:r>
              <a:rPr lang="en-US" altLang="zh-CN" sz="2400" dirty="0" smtClean="0">
                <a:solidFill>
                  <a:srgbClr val="FF0000"/>
                </a:solidFill>
                <a:latin typeface="+mn-ea"/>
              </a:rPr>
              <a:t>ER</a:t>
            </a:r>
            <a:r>
              <a:rPr lang="zh-CN" altLang="en-US" sz="2400" dirty="0" smtClean="0">
                <a:solidFill>
                  <a:srgbClr val="FF0000"/>
                </a:solidFill>
                <a:latin typeface="+mn-ea"/>
              </a:rPr>
              <a:t>分片表，子表的记录与所关联的父表记录存放在同一个数据分片上，避免数据</a:t>
            </a:r>
            <a:r>
              <a:rPr lang="en-US" altLang="zh-CN" sz="2400" dirty="0" smtClean="0">
                <a:solidFill>
                  <a:srgbClr val="FF0000"/>
                </a:solidFill>
                <a:latin typeface="+mn-ea"/>
              </a:rPr>
              <a:t>Join</a:t>
            </a:r>
            <a:r>
              <a:rPr lang="zh-CN" altLang="en-US" sz="2400" dirty="0" smtClean="0">
                <a:solidFill>
                  <a:srgbClr val="FF0000"/>
                </a:solidFill>
                <a:latin typeface="+mn-ea"/>
              </a:rPr>
              <a:t>跨库操作</a:t>
            </a:r>
            <a:r>
              <a:rPr lang="zh-CN" altLang="en-US" sz="2400" dirty="0" smtClean="0">
                <a:latin typeface="+mn-ea"/>
              </a:rPr>
              <a:t>。 </a:t>
            </a:r>
            <a:endParaRPr lang="en-US" altLang="zh-CN" sz="2400" dirty="0" smtClean="0">
              <a:latin typeface="+mn-ea"/>
            </a:endParaRPr>
          </a:p>
          <a:p>
            <a:pPr algn="l"/>
            <a:r>
              <a:rPr lang="en-US" altLang="zh-CN" sz="2400" dirty="0" smtClean="0">
                <a:latin typeface="+mn-ea"/>
              </a:rPr>
              <a:t>&lt;table name=“orders” </a:t>
            </a:r>
            <a:r>
              <a:rPr lang="en-US" altLang="zh-CN" sz="2400" dirty="0" err="1" smtClean="0">
                <a:latin typeface="+mn-ea"/>
              </a:rPr>
              <a:t>dataNode</a:t>
            </a:r>
            <a:r>
              <a:rPr lang="en-US" altLang="zh-CN" sz="2400" dirty="0" smtClean="0">
                <a:latin typeface="+mn-ea"/>
              </a:rPr>
              <a:t>=“dn1,dn2" rule="mod-long"&gt; </a:t>
            </a:r>
          </a:p>
          <a:p>
            <a:pPr algn="l"/>
            <a:r>
              <a:rPr lang="en-US" altLang="zh-CN" sz="2400" dirty="0" smtClean="0">
                <a:latin typeface="+mn-ea"/>
              </a:rPr>
              <a:t>&lt;</a:t>
            </a:r>
            <a:r>
              <a:rPr lang="en-US" altLang="zh-CN" sz="2400" dirty="0" err="1" smtClean="0">
                <a:latin typeface="+mn-ea"/>
              </a:rPr>
              <a:t>childTable</a:t>
            </a:r>
            <a:r>
              <a:rPr lang="en-US" altLang="zh-CN" sz="2400" dirty="0" smtClean="0">
                <a:latin typeface="+mn-ea"/>
              </a:rPr>
              <a:t> name="</a:t>
            </a:r>
            <a:r>
              <a:rPr lang="en-US" altLang="zh-CN" sz="2400" dirty="0" err="1" smtClean="0">
                <a:latin typeface="+mn-ea"/>
              </a:rPr>
              <a:t>order_detail</a:t>
            </a:r>
            <a:r>
              <a:rPr lang="en-US" altLang="zh-CN" sz="2400" dirty="0" smtClean="0">
                <a:latin typeface="+mn-ea"/>
              </a:rPr>
              <a:t>" </a:t>
            </a:r>
            <a:r>
              <a:rPr lang="en-US" altLang="zh-CN" sz="2400" dirty="0" err="1" smtClean="0">
                <a:latin typeface="+mn-ea"/>
              </a:rPr>
              <a:t>primaryKey</a:t>
            </a:r>
            <a:r>
              <a:rPr lang="en-US" altLang="zh-CN" sz="2400" dirty="0" smtClean="0">
                <a:latin typeface="+mn-ea"/>
              </a:rPr>
              <a:t>="id" </a:t>
            </a:r>
            <a:r>
              <a:rPr lang="en-US" altLang="zh-CN" sz="2400" dirty="0" err="1" smtClean="0">
                <a:latin typeface="+mn-ea"/>
              </a:rPr>
              <a:t>joinKey</a:t>
            </a:r>
            <a:r>
              <a:rPr lang="en-US" altLang="zh-CN" sz="2400" dirty="0" smtClean="0">
                <a:latin typeface="+mn-ea"/>
              </a:rPr>
              <a:t>="</a:t>
            </a:r>
            <a:r>
              <a:rPr lang="en-US" altLang="zh-CN" sz="2400" dirty="0" err="1" smtClean="0">
                <a:latin typeface="+mn-ea"/>
              </a:rPr>
              <a:t>order_id</a:t>
            </a:r>
            <a:r>
              <a:rPr lang="en-US" altLang="zh-CN" sz="2400" dirty="0" smtClean="0">
                <a:latin typeface="+mn-ea"/>
              </a:rPr>
              <a:t>" </a:t>
            </a:r>
            <a:r>
              <a:rPr lang="en-US" altLang="zh-CN" sz="2400" dirty="0" err="1" smtClean="0">
                <a:latin typeface="+mn-ea"/>
              </a:rPr>
              <a:t>parentKey</a:t>
            </a:r>
            <a:r>
              <a:rPr lang="en-US" altLang="zh-CN" sz="2400" dirty="0" smtClean="0">
                <a:latin typeface="+mn-ea"/>
              </a:rPr>
              <a:t>="</a:t>
            </a:r>
            <a:r>
              <a:rPr lang="en-US" altLang="zh-CN" sz="2400" dirty="0" err="1" smtClean="0">
                <a:latin typeface="+mn-ea"/>
              </a:rPr>
              <a:t>order_id</a:t>
            </a:r>
            <a:r>
              <a:rPr lang="en-US" altLang="zh-CN" sz="2400" dirty="0" smtClean="0">
                <a:latin typeface="+mn-ea"/>
              </a:rPr>
              <a:t>" /&gt; </a:t>
            </a:r>
          </a:p>
          <a:p>
            <a:pPr algn="l"/>
            <a:r>
              <a:rPr lang="en-US" altLang="zh-CN" sz="2400" dirty="0" smtClean="0">
                <a:latin typeface="+mn-ea"/>
              </a:rPr>
              <a:t>&lt;/table&gt; </a:t>
            </a:r>
          </a:p>
          <a:p>
            <a:pPr algn="l"/>
            <a:r>
              <a:rPr lang="en-US" altLang="zh-CN" sz="2400" dirty="0" smtClean="0">
                <a:latin typeface="+mn-ea"/>
              </a:rPr>
              <a:t>schema.xml</a:t>
            </a:r>
            <a:r>
              <a:rPr lang="zh-CN" altLang="en-US" sz="2400" dirty="0" smtClean="0">
                <a:latin typeface="+mn-ea"/>
              </a:rPr>
              <a:t>中定义如下的分片配置</a:t>
            </a:r>
            <a:r>
              <a:rPr lang="en-US" altLang="zh-CN" sz="2400" dirty="0" smtClean="0">
                <a:latin typeface="+mn-ea"/>
              </a:rPr>
              <a:t>,</a:t>
            </a:r>
            <a:r>
              <a:rPr lang="en-US" altLang="zh-CN" sz="2400" dirty="0" err="1" smtClean="0">
                <a:latin typeface="+mn-ea"/>
              </a:rPr>
              <a:t>order,order_detail</a:t>
            </a:r>
            <a:r>
              <a:rPr lang="en-US" altLang="zh-CN" sz="2400" dirty="0" smtClean="0">
                <a:latin typeface="+mn-ea"/>
              </a:rPr>
              <a:t> </a:t>
            </a:r>
            <a:r>
              <a:rPr lang="zh-CN" altLang="en-US" sz="2400" dirty="0" smtClean="0">
                <a:latin typeface="+mn-ea"/>
              </a:rPr>
              <a:t>根据</a:t>
            </a:r>
            <a:r>
              <a:rPr lang="en-US" altLang="zh-CN" sz="2400" dirty="0" err="1" smtClean="0">
                <a:latin typeface="+mn-ea"/>
              </a:rPr>
              <a:t>order_id</a:t>
            </a:r>
            <a:r>
              <a:rPr lang="zh-CN" altLang="en-US" sz="2400" dirty="0" smtClean="0">
                <a:latin typeface="+mn-ea"/>
              </a:rPr>
              <a:t>进行数据切分，保证相同</a:t>
            </a:r>
            <a:r>
              <a:rPr lang="en-US" altLang="zh-CN" sz="2400" dirty="0" err="1" smtClean="0">
                <a:latin typeface="+mn-ea"/>
              </a:rPr>
              <a:t>order_id</a:t>
            </a:r>
            <a:r>
              <a:rPr lang="zh-CN" altLang="en-US" sz="2400" dirty="0" smtClean="0">
                <a:latin typeface="+mn-ea"/>
              </a:rPr>
              <a:t>的数据分到同一个分片上，在进行数据插入操作时，</a:t>
            </a:r>
            <a:r>
              <a:rPr lang="en-US" altLang="zh-CN" sz="2400" dirty="0" err="1" smtClean="0">
                <a:latin typeface="+mn-ea"/>
              </a:rPr>
              <a:t>Mycat</a:t>
            </a:r>
            <a:r>
              <a:rPr lang="zh-CN" altLang="en-US" sz="2400" dirty="0" smtClean="0">
                <a:latin typeface="+mn-ea"/>
              </a:rPr>
              <a:t>会获取</a:t>
            </a:r>
            <a:r>
              <a:rPr lang="en-US" altLang="zh-CN" sz="2400" dirty="0" smtClean="0">
                <a:latin typeface="+mn-ea"/>
              </a:rPr>
              <a:t>order</a:t>
            </a:r>
            <a:r>
              <a:rPr lang="zh-CN" altLang="en-US" sz="2400" dirty="0" smtClean="0">
                <a:latin typeface="+mn-ea"/>
              </a:rPr>
              <a:t>所在的分片，然后将</a:t>
            </a:r>
            <a:r>
              <a:rPr lang="en-US" altLang="zh-CN" sz="2400" dirty="0" err="1" smtClean="0">
                <a:latin typeface="+mn-ea"/>
              </a:rPr>
              <a:t>order_detail</a:t>
            </a:r>
            <a:r>
              <a:rPr lang="zh-CN" altLang="en-US" sz="2400" dirty="0" smtClean="0">
                <a:latin typeface="+mn-ea"/>
              </a:rPr>
              <a:t>也插入到</a:t>
            </a:r>
            <a:r>
              <a:rPr lang="en-US" altLang="zh-CN" sz="2400" dirty="0" smtClean="0">
                <a:latin typeface="+mn-ea"/>
              </a:rPr>
              <a:t>order</a:t>
            </a:r>
            <a:r>
              <a:rPr lang="zh-CN" altLang="en-US" sz="2400" dirty="0" smtClean="0">
                <a:latin typeface="+mn-ea"/>
              </a:rPr>
              <a:t>所在的分片。 </a:t>
            </a:r>
            <a:endParaRPr lang="en-US" altLang="zh-CN" sz="2400" dirty="0" smtClean="0">
              <a:latin typeface="+mn-ea"/>
            </a:endParaRPr>
          </a:p>
          <a:p>
            <a:endParaRPr lang="zh-CN" altLang="en-US" sz="2400" dirty="0" smtClean="0"/>
          </a:p>
          <a:p>
            <a:endParaRPr lang="en-US" altLang="zh-CN" sz="2400" dirty="0" smtClean="0"/>
          </a:p>
          <a:p>
            <a:endParaRPr lang="en-US" altLang="zh-CN" sz="2400" dirty="0" smtClean="0"/>
          </a:p>
          <a:p>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9" name="TextBox 18"/>
          <p:cNvSpPr txBox="1"/>
          <p:nvPr/>
        </p:nvSpPr>
        <p:spPr>
          <a:xfrm>
            <a:off x="715922" y="376206"/>
            <a:ext cx="6429420"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t>分布式数据库设计原则</a:t>
            </a: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6" name="TextBox 15"/>
          <p:cNvSpPr txBox="1"/>
          <p:nvPr/>
        </p:nvSpPr>
        <p:spPr>
          <a:xfrm>
            <a:off x="573046" y="1733528"/>
            <a:ext cx="10858576" cy="298338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dirty="0" smtClean="0">
                <a:solidFill>
                  <a:schemeClr val="tx1"/>
                </a:solidFill>
                <a:latin typeface="+mn-lt"/>
                <a:ea typeface="黑体" pitchFamily="2" charset="-122"/>
                <a:sym typeface="Arial" charset="0"/>
              </a:rPr>
              <a:t>分布式数据库目录管理</a:t>
            </a:r>
            <a:endParaRPr lang="en-US" altLang="zh-CN" dirty="0" smtClean="0">
              <a:solidFill>
                <a:schemeClr val="tx1"/>
              </a:solidFill>
              <a:latin typeface="+mn-lt"/>
              <a:ea typeface="黑体" pitchFamily="2" charset="-122"/>
              <a:sym typeface="Arial" charset="0"/>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dirty="0" smtClean="0">
                <a:solidFill>
                  <a:schemeClr val="tx1"/>
                </a:solidFill>
                <a:latin typeface="+mn-lt"/>
                <a:ea typeface="黑体" pitchFamily="2" charset="-122"/>
                <a:sym typeface="Arial" charset="0"/>
              </a:rPr>
              <a:t>数据分片</a:t>
            </a:r>
            <a:endParaRPr lang="en-US" altLang="zh-CN" dirty="0" smtClean="0">
              <a:solidFill>
                <a:schemeClr val="tx1"/>
              </a:solidFill>
              <a:latin typeface="+mn-lt"/>
              <a:ea typeface="黑体" pitchFamily="2" charset="-122"/>
              <a:sym typeface="Arial" charset="0"/>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dirty="0" smtClean="0">
                <a:solidFill>
                  <a:schemeClr val="tx1"/>
                </a:solidFill>
                <a:latin typeface="+mn-lt"/>
                <a:ea typeface="黑体" pitchFamily="2" charset="-122"/>
              </a:rPr>
              <a:t>分布式查询处理</a:t>
            </a:r>
            <a:endParaRPr lang="en-US" altLang="zh-CN" dirty="0" smtClean="0">
              <a:solidFill>
                <a:schemeClr val="tx1"/>
              </a:solidFill>
              <a:latin typeface="+mn-lt"/>
              <a:ea typeface="黑体" pitchFamily="2" charset="-122"/>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dirty="0" smtClean="0">
                <a:solidFill>
                  <a:schemeClr val="tx1"/>
                </a:solidFill>
                <a:latin typeface="+mn-lt"/>
                <a:ea typeface="黑体" pitchFamily="2" charset="-122"/>
                <a:sym typeface="Arial" charset="0"/>
              </a:rPr>
              <a:t>分布式并发控制</a:t>
            </a:r>
            <a:endParaRPr lang="en-US" altLang="zh-CN" dirty="0" smtClean="0">
              <a:solidFill>
                <a:schemeClr val="tx1"/>
              </a:solidFill>
              <a:latin typeface="+mn-lt"/>
              <a:ea typeface="黑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iterate>
                                    <p:tmAbs val="0"/>
                                  </p:iterate>
                                  <p:childTnLst>
                                    <p:set>
                                      <p:cBhvr>
                                        <p:cTn id="11" dur="indefinite" fill="hold"/>
                                        <p:tgtEl>
                                          <p:spTgt spid="131"/>
                                        </p:tgtEl>
                                        <p:attrNameLst>
                                          <p:attrName>style.visibility</p:attrName>
                                        </p:attrNameLst>
                                      </p:cBhvr>
                                      <p:to>
                                        <p:strVal val="visible"/>
                                      </p:to>
                                    </p:set>
                                    <p:anim calcmode="lin" valueType="num">
                                      <p:cBhvr>
                                        <p:cTn id="12" dur="499" fill="hold"/>
                                        <p:tgtEl>
                                          <p:spTgt spid="131"/>
                                        </p:tgtEl>
                                        <p:attrNameLst>
                                          <p:attrName>ppt_x</p:attrName>
                                        </p:attrNameLst>
                                      </p:cBhvr>
                                      <p:tavLst>
                                        <p:tav tm="0">
                                          <p:val>
                                            <p:strVal val="0-#ppt_w/2"/>
                                          </p:val>
                                        </p:tav>
                                        <p:tav tm="100000">
                                          <p:val>
                                            <p:strVal val="#ppt_x"/>
                                          </p:val>
                                        </p:tav>
                                      </p:tavLst>
                                    </p:anim>
                                    <p:anim calcmode="lin" valueType="num">
                                      <p:cBhvr>
                                        <p:cTn id="13" dur="499" fill="hold"/>
                                        <p:tgtEl>
                                          <p:spTgt spid="131"/>
                                        </p:tgtEl>
                                        <p:attrNameLst>
                                          <p:attrName>ppt_y</p:attrName>
                                        </p:attrNameLst>
                                      </p:cBhvr>
                                      <p:tavLst>
                                        <p:tav tm="0">
                                          <p:val>
                                            <p:strVal val="#ppt_y"/>
                                          </p:val>
                                        </p:tav>
                                        <p:tav tm="100000">
                                          <p:val>
                                            <p:strVal val="#ppt_y"/>
                                          </p:val>
                                        </p:tav>
                                      </p:tavLst>
                                    </p:anim>
                                  </p:childTnLst>
                                </p:cTn>
                              </p:par>
                            </p:childTnLst>
                          </p:cTn>
                        </p:par>
                        <p:par>
                          <p:cTn id="14" fill="hold">
                            <p:stCondLst>
                              <p:cond delay="0"/>
                            </p:stCondLst>
                            <p:childTnLst>
                              <p:par>
                                <p:cTn id="15" presetID="2" presetClass="entr" presetSubtype="8" fill="hold" grpId="0" nodeType="afterEffect">
                                  <p:stCondLst>
                                    <p:cond delay="0"/>
                                  </p:stCondLst>
                                  <p:iterate>
                                    <p:tmAbs val="0"/>
                                  </p:iterate>
                                  <p:childTnLst>
                                    <p:set>
                                      <p:cBhvr>
                                        <p:cTn id="16" dur="indefinite" fill="hold"/>
                                        <p:tgtEl>
                                          <p:spTgt spid="132"/>
                                        </p:tgtEl>
                                        <p:attrNameLst>
                                          <p:attrName>style.visibility</p:attrName>
                                        </p:attrNameLst>
                                      </p:cBhvr>
                                      <p:to>
                                        <p:strVal val="visible"/>
                                      </p:to>
                                    </p:set>
                                    <p:anim calcmode="lin" valueType="num">
                                      <p:cBhvr>
                                        <p:cTn id="17" dur="499" fill="hold"/>
                                        <p:tgtEl>
                                          <p:spTgt spid="132"/>
                                        </p:tgtEl>
                                        <p:attrNameLst>
                                          <p:attrName>ppt_x</p:attrName>
                                        </p:attrNameLst>
                                      </p:cBhvr>
                                      <p:tavLst>
                                        <p:tav tm="0">
                                          <p:val>
                                            <p:strVal val="0-#ppt_w/2"/>
                                          </p:val>
                                        </p:tav>
                                        <p:tav tm="100000">
                                          <p:val>
                                            <p:strVal val="#ppt_x"/>
                                          </p:val>
                                        </p:tav>
                                      </p:tavLst>
                                    </p:anim>
                                    <p:anim calcmode="lin" valueType="num">
                                      <p:cBhvr>
                                        <p:cTn id="18" dur="499" fill="hold"/>
                                        <p:tgtEl>
                                          <p:spTgt spid="132"/>
                                        </p:tgtEl>
                                        <p:attrNameLst>
                                          <p:attrName>ppt_y</p:attrName>
                                        </p:attrNameLst>
                                      </p:cBhvr>
                                      <p:tavLst>
                                        <p:tav tm="0">
                                          <p:val>
                                            <p:strVal val="#ppt_y"/>
                                          </p:val>
                                        </p:tav>
                                        <p:tav tm="100000">
                                          <p:val>
                                            <p:strVal val="#ppt_y"/>
                                          </p:val>
                                        </p:tav>
                                      </p:tavLst>
                                    </p:anim>
                                  </p:childTnLst>
                                </p:cTn>
                              </p:par>
                            </p:childTnLst>
                          </p:cTn>
                        </p:par>
                        <p:par>
                          <p:cTn id="19" fill="hold">
                            <p:stCondLst>
                              <p:cond delay="0"/>
                            </p:stCondLst>
                            <p:childTnLst>
                              <p:par>
                                <p:cTn id="20" presetID="2" presetClass="entr" presetSubtype="8" fill="hold" grpId="0" nodeType="afterEffect">
                                  <p:stCondLst>
                                    <p:cond delay="0"/>
                                  </p:stCondLst>
                                  <p:iterate>
                                    <p:tmAbs val="0"/>
                                  </p:iterate>
                                  <p:childTnLst>
                                    <p:set>
                                      <p:cBhvr>
                                        <p:cTn id="21" dur="indefinite" fill="hold"/>
                                        <p:tgtEl>
                                          <p:spTgt spid="133"/>
                                        </p:tgtEl>
                                        <p:attrNameLst>
                                          <p:attrName>style.visibility</p:attrName>
                                        </p:attrNameLst>
                                      </p:cBhvr>
                                      <p:to>
                                        <p:strVal val="visible"/>
                                      </p:to>
                                    </p:set>
                                    <p:anim calcmode="lin" valueType="num">
                                      <p:cBhvr>
                                        <p:cTn id="22" dur="499" fill="hold"/>
                                        <p:tgtEl>
                                          <p:spTgt spid="133"/>
                                        </p:tgtEl>
                                        <p:attrNameLst>
                                          <p:attrName>ppt_x</p:attrName>
                                        </p:attrNameLst>
                                      </p:cBhvr>
                                      <p:tavLst>
                                        <p:tav tm="0">
                                          <p:val>
                                            <p:strVal val="0-#ppt_w/2"/>
                                          </p:val>
                                        </p:tav>
                                        <p:tav tm="100000">
                                          <p:val>
                                            <p:strVal val="#ppt_x"/>
                                          </p:val>
                                        </p:tav>
                                      </p:tavLst>
                                    </p:anim>
                                    <p:anim calcmode="lin" valueType="num">
                                      <p:cBhvr>
                                        <p:cTn id="23" dur="499" fill="hold"/>
                                        <p:tgtEl>
                                          <p:spTgt spid="133"/>
                                        </p:tgtEl>
                                        <p:attrNameLst>
                                          <p:attrName>ppt_y</p:attrName>
                                        </p:attrNameLst>
                                      </p:cBhvr>
                                      <p:tavLst>
                                        <p:tav tm="0">
                                          <p:val>
                                            <p:strVal val="#ppt_y"/>
                                          </p:val>
                                        </p:tav>
                                        <p:tav tm="100000">
                                          <p:val>
                                            <p:strVal val="#ppt_y"/>
                                          </p:val>
                                        </p:tav>
                                      </p:tavLst>
                                    </p:anim>
                                  </p:childTnLst>
                                </p:cTn>
                              </p:par>
                            </p:childTnLst>
                          </p:cTn>
                        </p:par>
                        <p:par>
                          <p:cTn id="24" fill="hold">
                            <p:stCondLst>
                              <p:cond delay="0"/>
                            </p:stCondLst>
                            <p:childTnLst>
                              <p:par>
                                <p:cTn id="25" presetID="2" presetClass="entr" presetSubtype="8" fill="hold" grpId="0" nodeType="afterEffect">
                                  <p:stCondLst>
                                    <p:cond delay="0"/>
                                  </p:stCondLst>
                                  <p:iterate>
                                    <p:tmAbs val="0"/>
                                  </p:iterate>
                                  <p:childTnLst>
                                    <p:set>
                                      <p:cBhvr>
                                        <p:cTn id="26" dur="indefinite" fill="hold"/>
                                        <p:tgtEl>
                                          <p:spTgt spid="134"/>
                                        </p:tgtEl>
                                        <p:attrNameLst>
                                          <p:attrName>style.visibility</p:attrName>
                                        </p:attrNameLst>
                                      </p:cBhvr>
                                      <p:to>
                                        <p:strVal val="visible"/>
                                      </p:to>
                                    </p:set>
                                    <p:anim calcmode="lin" valueType="num">
                                      <p:cBhvr>
                                        <p:cTn id="27" dur="499" fill="hold"/>
                                        <p:tgtEl>
                                          <p:spTgt spid="134"/>
                                        </p:tgtEl>
                                        <p:attrNameLst>
                                          <p:attrName>ppt_x</p:attrName>
                                        </p:attrNameLst>
                                      </p:cBhvr>
                                      <p:tavLst>
                                        <p:tav tm="0">
                                          <p:val>
                                            <p:strVal val="0-#ppt_w/2"/>
                                          </p:val>
                                        </p:tav>
                                        <p:tav tm="100000">
                                          <p:val>
                                            <p:strVal val="#ppt_x"/>
                                          </p:val>
                                        </p:tav>
                                      </p:tavLst>
                                    </p:anim>
                                    <p:anim calcmode="lin" valueType="num">
                                      <p:cBhvr>
                                        <p:cTn id="28" dur="499" fill="hold"/>
                                        <p:tgtEl>
                                          <p:spTgt spid="134"/>
                                        </p:tgtEl>
                                        <p:attrNameLst>
                                          <p:attrName>ppt_y</p:attrName>
                                        </p:attrNameLst>
                                      </p:cBhvr>
                                      <p:tavLst>
                                        <p:tav tm="0">
                                          <p:val>
                                            <p:strVal val="#ppt_y"/>
                                          </p:val>
                                        </p:tav>
                                        <p:tav tm="100000">
                                          <p:val>
                                            <p:strVal val="#ppt_y"/>
                                          </p:val>
                                        </p:tav>
                                      </p:tavLst>
                                    </p:anim>
                                  </p:childTnLst>
                                </p:cTn>
                              </p:par>
                            </p:childTnLst>
                          </p:cTn>
                        </p:par>
                        <p:par>
                          <p:cTn id="29" fill="hold">
                            <p:stCondLst>
                              <p:cond delay="0"/>
                            </p:stCondLst>
                            <p:childTnLst>
                              <p:par>
                                <p:cTn id="30" presetID="2" presetClass="entr" presetSubtype="1" fill="hold" grpId="0" nodeType="afterEffect">
                                  <p:stCondLst>
                                    <p:cond delay="0"/>
                                  </p:stCondLst>
                                  <p:iterate>
                                    <p:tmAbs val="0"/>
                                  </p:iterate>
                                  <p:childTnLst>
                                    <p:set>
                                      <p:cBhvr>
                                        <p:cTn id="31" dur="indefinite" fill="hold"/>
                                        <p:tgtEl>
                                          <p:spTgt spid="135"/>
                                        </p:tgtEl>
                                        <p:attrNameLst>
                                          <p:attrName>style.visibility</p:attrName>
                                        </p:attrNameLst>
                                      </p:cBhvr>
                                      <p:to>
                                        <p:strVal val="visible"/>
                                      </p:to>
                                    </p:set>
                                    <p:anim calcmode="lin" valueType="num">
                                      <p:cBhvr>
                                        <p:cTn id="32" dur="500" fill="hold"/>
                                        <p:tgtEl>
                                          <p:spTgt spid="135"/>
                                        </p:tgtEl>
                                        <p:attrNameLst>
                                          <p:attrName>ppt_x</p:attrName>
                                        </p:attrNameLst>
                                      </p:cBhvr>
                                      <p:tavLst>
                                        <p:tav tm="0">
                                          <p:val>
                                            <p:strVal val="#ppt_x"/>
                                          </p:val>
                                        </p:tav>
                                        <p:tav tm="100000">
                                          <p:val>
                                            <p:strVal val="#ppt_x"/>
                                          </p:val>
                                        </p:tav>
                                      </p:tavLst>
                                    </p:anim>
                                    <p:anim calcmode="lin" valueType="num">
                                      <p:cBhvr>
                                        <p:cTn id="33" dur="500" fill="hold"/>
                                        <p:tgtEl>
                                          <p:spTgt spid="135"/>
                                        </p:tgtEl>
                                        <p:attrNameLst>
                                          <p:attrName>ppt_y</p:attrName>
                                        </p:attrNameLst>
                                      </p:cBhvr>
                                      <p:tavLst>
                                        <p:tav tm="0">
                                          <p:val>
                                            <p:strVal val="0-#ppt_h/2"/>
                                          </p:val>
                                        </p:tav>
                                        <p:tav tm="100000">
                                          <p:val>
                                            <p:strVal val="#ppt_y"/>
                                          </p:val>
                                        </p:tav>
                                      </p:tavLst>
                                    </p:anim>
                                  </p:childTnLst>
                                </p:cTn>
                              </p:par>
                            </p:childTnLst>
                          </p:cTn>
                        </p:par>
                        <p:par>
                          <p:cTn id="34" fill="hold">
                            <p:stCondLst>
                              <p:cond delay="0"/>
                            </p:stCondLst>
                            <p:childTnLst>
                              <p:par>
                                <p:cTn id="35" presetID="2" presetClass="entr" presetSubtype="8" fill="hold" grpId="0" nodeType="afterEffect">
                                  <p:stCondLst>
                                    <p:cond delay="0"/>
                                  </p:stCondLst>
                                  <p:iterate>
                                    <p:tmAbs val="0"/>
                                  </p:iterate>
                                  <p:childTnLst>
                                    <p:set>
                                      <p:cBhvr>
                                        <p:cTn id="36" dur="indefinite" fill="hold"/>
                                        <p:tgtEl>
                                          <p:spTgt spid="139"/>
                                        </p:tgtEl>
                                        <p:attrNameLst>
                                          <p:attrName>style.visibility</p:attrName>
                                        </p:attrNameLst>
                                      </p:cBhvr>
                                      <p:to>
                                        <p:strVal val="visible"/>
                                      </p:to>
                                    </p:set>
                                    <p:anim calcmode="lin" valueType="num">
                                      <p:cBhvr>
                                        <p:cTn id="37" dur="499" fill="hold"/>
                                        <p:tgtEl>
                                          <p:spTgt spid="139"/>
                                        </p:tgtEl>
                                        <p:attrNameLst>
                                          <p:attrName>ppt_x</p:attrName>
                                        </p:attrNameLst>
                                      </p:cBhvr>
                                      <p:tavLst>
                                        <p:tav tm="0">
                                          <p:val>
                                            <p:strVal val="0-#ppt_w/2"/>
                                          </p:val>
                                        </p:tav>
                                        <p:tav tm="100000">
                                          <p:val>
                                            <p:strVal val="#ppt_x"/>
                                          </p:val>
                                        </p:tav>
                                      </p:tavLst>
                                    </p:anim>
                                    <p:anim calcmode="lin" valueType="num">
                                      <p:cBhvr>
                                        <p:cTn id="38" dur="499" fill="hold"/>
                                        <p:tgtEl>
                                          <p:spTgt spid="139"/>
                                        </p:tgtEl>
                                        <p:attrNameLst>
                                          <p:attrName>ppt_y</p:attrName>
                                        </p:attrNameLst>
                                      </p:cBhvr>
                                      <p:tavLst>
                                        <p:tav tm="0">
                                          <p:val>
                                            <p:strVal val="#ppt_y"/>
                                          </p:val>
                                        </p:tav>
                                        <p:tav tm="100000">
                                          <p:val>
                                            <p:strVal val="#ppt_y"/>
                                          </p:val>
                                        </p:tav>
                                      </p:tavLst>
                                    </p:anim>
                                  </p:childTnLst>
                                </p:cTn>
                              </p:par>
                            </p:childTnLst>
                          </p:cTn>
                        </p:par>
                        <p:par>
                          <p:cTn id="39" fill="hold">
                            <p:stCondLst>
                              <p:cond delay="0"/>
                            </p:stCondLst>
                            <p:childTnLst>
                              <p:par>
                                <p:cTn id="40" presetID="2" presetClass="entr" presetSubtype="8" fill="hold" grpId="0" nodeType="afterEffect">
                                  <p:stCondLst>
                                    <p:cond delay="0"/>
                                  </p:stCondLst>
                                  <p:iterate>
                                    <p:tmAbs val="0"/>
                                  </p:iterate>
                                  <p:childTnLst>
                                    <p:set>
                                      <p:cBhvr>
                                        <p:cTn id="41" dur="indefinite" fill="hold"/>
                                        <p:tgtEl>
                                          <p:spTgt spid="138"/>
                                        </p:tgtEl>
                                        <p:attrNameLst>
                                          <p:attrName>style.visibility</p:attrName>
                                        </p:attrNameLst>
                                      </p:cBhvr>
                                      <p:to>
                                        <p:strVal val="visible"/>
                                      </p:to>
                                    </p:set>
                                    <p:anim calcmode="lin" valueType="num">
                                      <p:cBhvr>
                                        <p:cTn id="42" dur="499" fill="hold"/>
                                        <p:tgtEl>
                                          <p:spTgt spid="138"/>
                                        </p:tgtEl>
                                        <p:attrNameLst>
                                          <p:attrName>ppt_x</p:attrName>
                                        </p:attrNameLst>
                                      </p:cBhvr>
                                      <p:tavLst>
                                        <p:tav tm="0">
                                          <p:val>
                                            <p:strVal val="0-#ppt_w/2"/>
                                          </p:val>
                                        </p:tav>
                                        <p:tav tm="100000">
                                          <p:val>
                                            <p:strVal val="#ppt_x"/>
                                          </p:val>
                                        </p:tav>
                                      </p:tavLst>
                                    </p:anim>
                                    <p:anim calcmode="lin" valueType="num">
                                      <p:cBhvr>
                                        <p:cTn id="43" dur="499" fill="hold"/>
                                        <p:tgtEl>
                                          <p:spTgt spid="138"/>
                                        </p:tgtEl>
                                        <p:attrNameLst>
                                          <p:attrName>ppt_y</p:attrName>
                                        </p:attrNameLst>
                                      </p:cBhvr>
                                      <p:tavLst>
                                        <p:tav tm="0">
                                          <p:val>
                                            <p:strVal val="#ppt_y"/>
                                          </p:val>
                                        </p:tav>
                                        <p:tav tm="100000">
                                          <p:val>
                                            <p:strVal val="#ppt_y"/>
                                          </p:val>
                                        </p:tav>
                                      </p:tavLst>
                                    </p:anim>
                                  </p:childTnLst>
                                </p:cTn>
                              </p:par>
                            </p:childTnLst>
                          </p:cTn>
                        </p:par>
                        <p:par>
                          <p:cTn id="44" fill="hold">
                            <p:stCondLst>
                              <p:cond delay="0"/>
                            </p:stCondLst>
                            <p:childTnLst>
                              <p:par>
                                <p:cTn id="45" presetID="2" presetClass="entr" presetSubtype="8" fill="hold" grpId="0" nodeType="afterEffect">
                                  <p:stCondLst>
                                    <p:cond delay="0"/>
                                  </p:stCondLst>
                                  <p:iterate>
                                    <p:tmAbs val="0"/>
                                  </p:iterate>
                                  <p:childTnLst>
                                    <p:set>
                                      <p:cBhvr>
                                        <p:cTn id="46" dur="indefinite" fill="hold"/>
                                        <p:tgtEl>
                                          <p:spTgt spid="141"/>
                                        </p:tgtEl>
                                        <p:attrNameLst>
                                          <p:attrName>style.visibility</p:attrName>
                                        </p:attrNameLst>
                                      </p:cBhvr>
                                      <p:to>
                                        <p:strVal val="visible"/>
                                      </p:to>
                                    </p:set>
                                    <p:anim calcmode="lin" valueType="num">
                                      <p:cBhvr>
                                        <p:cTn id="47" dur="1000" fill="hold"/>
                                        <p:tgtEl>
                                          <p:spTgt spid="141"/>
                                        </p:tgtEl>
                                        <p:attrNameLst>
                                          <p:attrName>ppt_x</p:attrName>
                                        </p:attrNameLst>
                                      </p:cBhvr>
                                      <p:tavLst>
                                        <p:tav tm="0">
                                          <p:val>
                                            <p:strVal val="0-#ppt_w/2"/>
                                          </p:val>
                                        </p:tav>
                                        <p:tav tm="100000">
                                          <p:val>
                                            <p:strVal val="#ppt_x"/>
                                          </p:val>
                                        </p:tav>
                                      </p:tavLst>
                                    </p:anim>
                                    <p:anim calcmode="lin" valueType="num">
                                      <p:cBhvr>
                                        <p:cTn id="48" dur="1000" fill="hold"/>
                                        <p:tgtEl>
                                          <p:spTgt spid="141"/>
                                        </p:tgtEl>
                                        <p:attrNameLst>
                                          <p:attrName>ppt_y</p:attrName>
                                        </p:attrNameLst>
                                      </p:cBhvr>
                                      <p:tavLst>
                                        <p:tav tm="0">
                                          <p:val>
                                            <p:strVal val="#ppt_y"/>
                                          </p:val>
                                        </p:tav>
                                        <p:tav tm="100000">
                                          <p:val>
                                            <p:strVal val="#ppt_y"/>
                                          </p:val>
                                        </p:tav>
                                      </p:tavLst>
                                    </p:anim>
                                  </p:childTnLst>
                                </p:cTn>
                              </p:par>
                            </p:childTnLst>
                          </p:cTn>
                        </p:par>
                        <p:par>
                          <p:cTn id="49" fill="hold">
                            <p:stCondLst>
                              <p:cond delay="0"/>
                            </p:stCondLst>
                            <p:childTnLst>
                              <p:par>
                                <p:cTn id="50" presetID="1" presetClass="entr" presetSubtype="0" fill="hold" grpId="0" nodeType="afterEffect">
                                  <p:stCondLst>
                                    <p:cond delay="0"/>
                                  </p:stCondLst>
                                  <p:iterate>
                                    <p:tmAbs val="0"/>
                                  </p:iterate>
                                  <p:childTnLst>
                                    <p:set>
                                      <p:cBhvr>
                                        <p:cTn id="51" dur="indefinite" fill="hold"/>
                                        <p:tgtEl>
                                          <p:spTgt spid="136"/>
                                        </p:tgtEl>
                                        <p:attrNameLst>
                                          <p:attrName>style.visibility</p:attrName>
                                        </p:attrNameLst>
                                      </p:cBhvr>
                                      <p:to>
                                        <p:strVal val="visible"/>
                                      </p:to>
                                    </p:set>
                                  </p:childTnLst>
                                </p:cTn>
                              </p:par>
                            </p:childTnLst>
                          </p:cTn>
                        </p:par>
                        <p:par>
                          <p:cTn id="52" fill="hold">
                            <p:stCondLst>
                              <p:cond delay="0"/>
                            </p:stCondLst>
                            <p:childTnLst>
                              <p:par>
                                <p:cTn id="53" presetID="23" presetClass="entr" presetSubtype="16" fill="hold" grpId="0" nodeType="afterEffect">
                                  <p:stCondLst>
                                    <p:cond delay="0"/>
                                  </p:stCondLst>
                                  <p:iterate>
                                    <p:tmAbs val="0"/>
                                  </p:iterate>
                                  <p:childTnLst>
                                    <p:set>
                                      <p:cBhvr>
                                        <p:cTn id="54" dur="indefinite" fill="hold"/>
                                        <p:tgtEl>
                                          <p:spTgt spid="137"/>
                                        </p:tgtEl>
                                        <p:attrNameLst>
                                          <p:attrName>style.visibility</p:attrName>
                                        </p:attrNameLst>
                                      </p:cBhvr>
                                      <p:to>
                                        <p:strVal val="visible"/>
                                      </p:to>
                                    </p:set>
                                    <p:anim calcmode="lin" valueType="num">
                                      <p:cBhvr>
                                        <p:cTn id="55" dur="750" fill="hold"/>
                                        <p:tgtEl>
                                          <p:spTgt spid="137"/>
                                        </p:tgtEl>
                                        <p:attrNameLst>
                                          <p:attrName>ppt_w</p:attrName>
                                        </p:attrNameLst>
                                      </p:cBhvr>
                                      <p:tavLst>
                                        <p:tav tm="0">
                                          <p:val>
                                            <p:fltVal val="0"/>
                                          </p:val>
                                        </p:tav>
                                        <p:tav tm="100000">
                                          <p:val>
                                            <p:strVal val="#ppt_w"/>
                                          </p:val>
                                        </p:tav>
                                      </p:tavLst>
                                    </p:anim>
                                    <p:anim calcmode="lin" valueType="num">
                                      <p:cBhvr>
                                        <p:cTn id="56" dur="750" fill="hold"/>
                                        <p:tgtEl>
                                          <p:spTgt spid="137"/>
                                        </p:tgtEl>
                                        <p:attrNameLst>
                                          <p:attrName>ppt_h</p:attrName>
                                        </p:attrNameLst>
                                      </p:cBhvr>
                                      <p:tavLst>
                                        <p:tav tm="0">
                                          <p:val>
                                            <p:fltVal val="0"/>
                                          </p:val>
                                        </p:tav>
                                        <p:tav tm="100000">
                                          <p:val>
                                            <p:strVal val="#ppt_h"/>
                                          </p:val>
                                        </p:tav>
                                      </p:tavLst>
                                    </p:anim>
                                  </p:childTnLst>
                                </p:cTn>
                              </p:par>
                            </p:childTnLst>
                          </p:cTn>
                        </p:par>
                        <p:par>
                          <p:cTn id="57" fill="hold">
                            <p:stCondLst>
                              <p:cond delay="0"/>
                            </p:stCondLst>
                            <p:childTnLst>
                              <p:par>
                                <p:cTn id="58" presetID="23" presetClass="entr" presetSubtype="16" fill="hold" grpId="0" nodeType="afterEffect">
                                  <p:stCondLst>
                                    <p:cond delay="0"/>
                                  </p:stCondLst>
                                  <p:iterate>
                                    <p:tmAbs val="0"/>
                                  </p:iterate>
                                  <p:childTnLst>
                                    <p:set>
                                      <p:cBhvr>
                                        <p:cTn id="59" dur="indefinite" fill="hold"/>
                                        <p:tgtEl>
                                          <p:spTgt spid="140"/>
                                        </p:tgtEl>
                                        <p:attrNameLst>
                                          <p:attrName>style.visibility</p:attrName>
                                        </p:attrNameLst>
                                      </p:cBhvr>
                                      <p:to>
                                        <p:strVal val="visible"/>
                                      </p:to>
                                    </p:set>
                                    <p:anim calcmode="lin" valueType="num">
                                      <p:cBhvr>
                                        <p:cTn id="60" dur="750" fill="hold"/>
                                        <p:tgtEl>
                                          <p:spTgt spid="140"/>
                                        </p:tgtEl>
                                        <p:attrNameLst>
                                          <p:attrName>ppt_w</p:attrName>
                                        </p:attrNameLst>
                                      </p:cBhvr>
                                      <p:tavLst>
                                        <p:tav tm="0">
                                          <p:val>
                                            <p:fltVal val="0"/>
                                          </p:val>
                                        </p:tav>
                                        <p:tav tm="100000">
                                          <p:val>
                                            <p:strVal val="#ppt_w"/>
                                          </p:val>
                                        </p:tav>
                                      </p:tavLst>
                                    </p:anim>
                                    <p:anim calcmode="lin" valueType="num">
                                      <p:cBhvr>
                                        <p:cTn id="61"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82278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pPr>
            <a:r>
              <a:rPr lang="zh-CN" altLang="en-US" dirty="0" smtClean="0">
                <a:solidFill>
                  <a:schemeClr val="tx1"/>
                </a:solidFill>
                <a:ea typeface="黑体" pitchFamily="2" charset="-122"/>
              </a:rPr>
              <a:t>分片规则一：</a:t>
            </a:r>
            <a:endParaRPr lang="zh-CN" altLang="en-US" dirty="0">
              <a:solidFill>
                <a:schemeClr val="tx1"/>
              </a:solidFill>
              <a:ea typeface="黑体" pitchFamily="2" charset="-122"/>
            </a:endParaRPr>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430170" y="1519214"/>
            <a:ext cx="11930146" cy="1062855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sz="2400" dirty="0" smtClean="0">
                <a:latin typeface="+mn-ea"/>
              </a:rPr>
              <a:t>选择分片字段的条件如下：</a:t>
            </a:r>
          </a:p>
          <a:p>
            <a:pPr marL="342900" indent="-342900" algn="l">
              <a:buFont typeface="Arial" panose="020B0604020202020204" pitchFamily="34" charset="0"/>
              <a:buChar char="•"/>
            </a:pPr>
            <a:r>
              <a:rPr lang="zh-CN" altLang="en-US" sz="2400" dirty="0" smtClean="0">
                <a:latin typeface="+mn-ea"/>
              </a:rPr>
              <a:t>尽可能的比较均匀分布数据到各个节点上； </a:t>
            </a:r>
          </a:p>
          <a:p>
            <a:pPr marL="342900" indent="-342900" algn="l">
              <a:buFont typeface="Arial" panose="020B0604020202020204" pitchFamily="34" charset="0"/>
              <a:buChar char="•"/>
            </a:pPr>
            <a:r>
              <a:rPr lang="zh-CN" altLang="en-US" sz="2400" dirty="0" smtClean="0">
                <a:solidFill>
                  <a:srgbClr val="FF0000"/>
                </a:solidFill>
                <a:latin typeface="+mn-ea"/>
              </a:rPr>
              <a:t>该业务字段是最频繁的或者最重要的查询条件</a:t>
            </a:r>
          </a:p>
          <a:p>
            <a:pPr algn="l"/>
            <a:r>
              <a:rPr lang="zh-CN" altLang="en-US" sz="2400" dirty="0" smtClean="0">
                <a:latin typeface="+mn-ea"/>
              </a:rPr>
              <a:t>当你没有任何字段可以作为分片字段的时候，主键分片就是唯一选择，其优点是按照主键的查询最快</a:t>
            </a:r>
            <a:endParaRPr lang="en-US" altLang="zh-CN" sz="2400" dirty="0" smtClean="0">
              <a:latin typeface="+mn-ea"/>
            </a:endParaRPr>
          </a:p>
          <a:p>
            <a:pPr algn="l"/>
            <a:r>
              <a:rPr lang="zh-CN" altLang="en-US" sz="2400" dirty="0" smtClean="0">
                <a:solidFill>
                  <a:srgbClr val="FF0000"/>
                </a:solidFill>
                <a:latin typeface="+mn-ea"/>
              </a:rPr>
              <a:t>对于非主键分片的</a:t>
            </a:r>
            <a:r>
              <a:rPr lang="en-US" altLang="zh-CN" sz="2400" dirty="0" smtClean="0">
                <a:solidFill>
                  <a:srgbClr val="FF0000"/>
                </a:solidFill>
                <a:latin typeface="+mn-ea"/>
              </a:rPr>
              <a:t>table</a:t>
            </a:r>
            <a:r>
              <a:rPr lang="zh-CN" altLang="en-US" sz="2400" dirty="0" smtClean="0">
                <a:solidFill>
                  <a:srgbClr val="FF0000"/>
                </a:solidFill>
                <a:latin typeface="+mn-ea"/>
              </a:rPr>
              <a:t>，填写属性</a:t>
            </a:r>
            <a:r>
              <a:rPr lang="en-US" altLang="zh-CN" sz="2400" dirty="0" err="1" smtClean="0">
                <a:solidFill>
                  <a:srgbClr val="FF0000"/>
                </a:solidFill>
                <a:latin typeface="+mn-ea"/>
              </a:rPr>
              <a:t>primaryKey</a:t>
            </a:r>
            <a:r>
              <a:rPr lang="zh-CN" altLang="en-US" sz="2400" dirty="0" smtClean="0">
                <a:latin typeface="+mn-ea"/>
              </a:rPr>
              <a:t>，此时</a:t>
            </a:r>
            <a:r>
              <a:rPr lang="en-US" altLang="zh-CN" sz="2400" dirty="0" err="1" smtClean="0">
                <a:latin typeface="+mn-ea"/>
              </a:rPr>
              <a:t>MyCAT</a:t>
            </a:r>
            <a:r>
              <a:rPr lang="zh-CN" altLang="en-US" sz="2400" dirty="0" smtClean="0">
                <a:latin typeface="+mn-ea"/>
              </a:rPr>
              <a:t>会将你根据主键查询的</a:t>
            </a:r>
            <a:r>
              <a:rPr lang="en-US" altLang="zh-CN" sz="2400" dirty="0" smtClean="0">
                <a:latin typeface="+mn-ea"/>
              </a:rPr>
              <a:t>SQL</a:t>
            </a:r>
            <a:r>
              <a:rPr lang="zh-CN" altLang="en-US" sz="2400" dirty="0" smtClean="0">
                <a:latin typeface="+mn-ea"/>
              </a:rPr>
              <a:t>语句的第一次执行结果进行分析，确定该</a:t>
            </a:r>
            <a:r>
              <a:rPr lang="en-US" altLang="zh-CN" sz="2400" dirty="0" smtClean="0">
                <a:latin typeface="+mn-ea"/>
              </a:rPr>
              <a:t>Table </a:t>
            </a:r>
            <a:r>
              <a:rPr lang="zh-CN" altLang="en-US" sz="2400" dirty="0" smtClean="0">
                <a:latin typeface="+mn-ea"/>
              </a:rPr>
              <a:t>的某个主键在什么分片上，并进行</a:t>
            </a:r>
            <a:r>
              <a:rPr lang="zh-CN" altLang="en-US" sz="2400" dirty="0" smtClean="0">
                <a:solidFill>
                  <a:srgbClr val="FF0000"/>
                </a:solidFill>
                <a:latin typeface="+mn-ea"/>
              </a:rPr>
              <a:t>主键到分片</a:t>
            </a:r>
            <a:r>
              <a:rPr lang="en-US" altLang="zh-CN" sz="2400" dirty="0" smtClean="0">
                <a:solidFill>
                  <a:srgbClr val="FF0000"/>
                </a:solidFill>
                <a:latin typeface="+mn-ea"/>
              </a:rPr>
              <a:t>ID</a:t>
            </a:r>
            <a:r>
              <a:rPr lang="zh-CN" altLang="en-US" sz="2400" dirty="0" smtClean="0">
                <a:solidFill>
                  <a:srgbClr val="FF0000"/>
                </a:solidFill>
                <a:latin typeface="+mn-ea"/>
              </a:rPr>
              <a:t>的缓存</a:t>
            </a:r>
            <a:r>
              <a:rPr lang="zh-CN" altLang="en-US" sz="2400" dirty="0" smtClean="0">
                <a:latin typeface="+mn-ea"/>
              </a:rPr>
              <a:t>。第二次或后续查询</a:t>
            </a:r>
            <a:r>
              <a:rPr lang="en-US" altLang="zh-CN" sz="2400" dirty="0" err="1" smtClean="0">
                <a:latin typeface="+mn-ea"/>
              </a:rPr>
              <a:t>mycat</a:t>
            </a:r>
            <a:r>
              <a:rPr lang="zh-CN" altLang="en-US" sz="2400" dirty="0" smtClean="0">
                <a:latin typeface="+mn-ea"/>
              </a:rPr>
              <a:t>会优先从缓存中查询是否有</a:t>
            </a:r>
            <a:r>
              <a:rPr lang="en-US" altLang="zh-CN" sz="2400" dirty="0" smtClean="0">
                <a:latin typeface="+mn-ea"/>
              </a:rPr>
              <a:t>id–&gt;node </a:t>
            </a:r>
            <a:r>
              <a:rPr lang="zh-CN" altLang="en-US" sz="2400" dirty="0" smtClean="0">
                <a:latin typeface="+mn-ea"/>
              </a:rPr>
              <a:t>即主键到分片的映射，如果有直接查询，通过此种方法提高了非主键分片的查询性能</a:t>
            </a:r>
            <a:endParaRPr lang="en-US" altLang="zh-CN" sz="2400" dirty="0" smtClean="0">
              <a:latin typeface="+mn-ea"/>
            </a:endParaRPr>
          </a:p>
          <a:p>
            <a:pPr algn="l"/>
            <a:endParaRPr lang="en-US" altLang="zh-CN" sz="2400" dirty="0" smtClean="0">
              <a:latin typeface="+mn-ea"/>
            </a:endParaRPr>
          </a:p>
          <a:p>
            <a:pPr algn="l"/>
            <a:r>
              <a:rPr lang="zh-CN" altLang="en-US" sz="2400" b="1" dirty="0" smtClean="0">
                <a:latin typeface="+mn-ea"/>
              </a:rPr>
              <a:t>分片节点</a:t>
            </a:r>
            <a:r>
              <a:rPr lang="en-US" altLang="zh-CN" sz="2400" b="1" dirty="0" smtClean="0">
                <a:latin typeface="+mn-ea"/>
              </a:rPr>
              <a:t>(</a:t>
            </a:r>
            <a:r>
              <a:rPr lang="en-US" altLang="zh-CN" sz="2400" b="1" dirty="0" err="1" smtClean="0">
                <a:latin typeface="+mn-ea"/>
              </a:rPr>
              <a:t>dataNode</a:t>
            </a:r>
            <a:r>
              <a:rPr lang="en-US" altLang="zh-CN" sz="2400" b="1" dirty="0" smtClean="0">
                <a:latin typeface="+mn-ea"/>
              </a:rPr>
              <a:t>) </a:t>
            </a:r>
            <a:endParaRPr lang="en-US" altLang="zh-CN" sz="2400" dirty="0" smtClean="0">
              <a:latin typeface="+mn-ea"/>
            </a:endParaRPr>
          </a:p>
          <a:p>
            <a:pPr algn="l"/>
            <a:r>
              <a:rPr lang="zh-CN" altLang="en-US" sz="2400" dirty="0" smtClean="0">
                <a:latin typeface="+mn-ea"/>
              </a:rPr>
              <a:t>数据切分后，一个大表被分到不同的分片数据库上面，每个表分片所在的数据库就是分片节点（</a:t>
            </a:r>
            <a:r>
              <a:rPr lang="en-US" altLang="zh-CN" sz="2400" dirty="0" err="1" smtClean="0">
                <a:latin typeface="+mn-ea"/>
              </a:rPr>
              <a:t>dataNode</a:t>
            </a:r>
            <a:r>
              <a:rPr lang="zh-CN" altLang="en-US" sz="2400" dirty="0" smtClean="0">
                <a:latin typeface="+mn-ea"/>
              </a:rPr>
              <a:t>）。 </a:t>
            </a:r>
          </a:p>
          <a:p>
            <a:pPr algn="l"/>
            <a:r>
              <a:rPr lang="zh-CN" altLang="en-US" sz="2400" b="1" dirty="0" smtClean="0">
                <a:latin typeface="+mn-ea"/>
              </a:rPr>
              <a:t>节点主机</a:t>
            </a:r>
            <a:r>
              <a:rPr lang="en-US" altLang="zh-CN" sz="2400" b="1" dirty="0" smtClean="0">
                <a:latin typeface="+mn-ea"/>
              </a:rPr>
              <a:t>(</a:t>
            </a:r>
            <a:r>
              <a:rPr lang="en-US" altLang="zh-CN" sz="2400" b="1" dirty="0" err="1" smtClean="0">
                <a:latin typeface="+mn-ea"/>
              </a:rPr>
              <a:t>dataHost</a:t>
            </a:r>
            <a:r>
              <a:rPr lang="en-US" altLang="zh-CN" sz="2400" b="1" dirty="0" smtClean="0">
                <a:latin typeface="+mn-ea"/>
              </a:rPr>
              <a:t>) </a:t>
            </a:r>
            <a:endParaRPr lang="en-US" altLang="zh-CN" sz="2400" dirty="0" smtClean="0">
              <a:latin typeface="+mn-ea"/>
            </a:endParaRPr>
          </a:p>
          <a:p>
            <a:pPr algn="l"/>
            <a:r>
              <a:rPr lang="zh-CN" altLang="en-US" sz="2400" dirty="0" smtClean="0">
                <a:latin typeface="+mn-ea"/>
              </a:rPr>
              <a:t>数据切分后，</a:t>
            </a:r>
            <a:r>
              <a:rPr lang="zh-CN" altLang="en-US" sz="2400" dirty="0" smtClean="0">
                <a:solidFill>
                  <a:srgbClr val="FF0000"/>
                </a:solidFill>
                <a:latin typeface="+mn-ea"/>
              </a:rPr>
              <a:t>每个分片节点（</a:t>
            </a:r>
            <a:r>
              <a:rPr lang="en-US" altLang="zh-CN" sz="2400" dirty="0" err="1" smtClean="0">
                <a:solidFill>
                  <a:srgbClr val="FF0000"/>
                </a:solidFill>
                <a:latin typeface="+mn-ea"/>
              </a:rPr>
              <a:t>dataNode</a:t>
            </a:r>
            <a:r>
              <a:rPr lang="zh-CN" altLang="en-US" sz="2400" dirty="0" smtClean="0">
                <a:solidFill>
                  <a:srgbClr val="FF0000"/>
                </a:solidFill>
                <a:latin typeface="+mn-ea"/>
              </a:rPr>
              <a:t>）不一定都会独占一台机器</a:t>
            </a:r>
            <a:r>
              <a:rPr lang="zh-CN" altLang="en-US" sz="2400" dirty="0" smtClean="0">
                <a:latin typeface="+mn-ea"/>
              </a:rPr>
              <a:t>，同一机器上面可以有多个分片数据库，这样一个或多个分片节点（</a:t>
            </a:r>
            <a:r>
              <a:rPr lang="en-US" altLang="zh-CN" sz="2400" dirty="0" err="1" smtClean="0">
                <a:latin typeface="+mn-ea"/>
              </a:rPr>
              <a:t>dataNode</a:t>
            </a:r>
            <a:r>
              <a:rPr lang="zh-CN" altLang="en-US" sz="2400" dirty="0" smtClean="0">
                <a:latin typeface="+mn-ea"/>
              </a:rPr>
              <a:t>）所在的机器就是节点主机（</a:t>
            </a:r>
            <a:r>
              <a:rPr lang="en-US" altLang="zh-CN" sz="2400" dirty="0" err="1" smtClean="0">
                <a:latin typeface="+mn-ea"/>
              </a:rPr>
              <a:t>dataHost</a:t>
            </a:r>
            <a:r>
              <a:rPr lang="zh-CN" altLang="en-US" sz="2400" dirty="0" smtClean="0">
                <a:latin typeface="+mn-ea"/>
              </a:rPr>
              <a:t>）</a:t>
            </a:r>
            <a:r>
              <a:rPr lang="en-US" altLang="zh-CN" sz="2400" dirty="0" smtClean="0">
                <a:latin typeface="+mn-ea"/>
              </a:rPr>
              <a:t>,</a:t>
            </a:r>
            <a:r>
              <a:rPr lang="zh-CN" altLang="en-US" sz="2400" dirty="0" smtClean="0">
                <a:latin typeface="+mn-ea"/>
              </a:rPr>
              <a:t>为了规避单节点主机并发数限制，尽量将读写压力高的分片节点（</a:t>
            </a:r>
            <a:r>
              <a:rPr lang="en-US" altLang="zh-CN" sz="2400" dirty="0" err="1" smtClean="0">
                <a:latin typeface="+mn-ea"/>
              </a:rPr>
              <a:t>dataNode</a:t>
            </a:r>
            <a:r>
              <a:rPr lang="zh-CN" altLang="en-US" sz="2400" dirty="0" smtClean="0">
                <a:latin typeface="+mn-ea"/>
              </a:rPr>
              <a:t>）均衡的放在不同的节点主机（</a:t>
            </a:r>
            <a:r>
              <a:rPr lang="en-US" altLang="zh-CN" sz="2400" dirty="0" err="1" smtClean="0">
                <a:latin typeface="+mn-ea"/>
              </a:rPr>
              <a:t>dataHost</a:t>
            </a:r>
            <a:r>
              <a:rPr lang="zh-CN" altLang="en-US" sz="2400" dirty="0" smtClean="0">
                <a:latin typeface="+mn-ea"/>
              </a:rPr>
              <a:t>）</a:t>
            </a:r>
            <a:r>
              <a:rPr lang="zh-CN" altLang="en-US" sz="2400" dirty="0" smtClean="0"/>
              <a:t>。 </a:t>
            </a:r>
            <a:endParaRPr lang="en-US" altLang="zh-CN" sz="2400" dirty="0" smtClean="0"/>
          </a:p>
          <a:p>
            <a:endParaRPr lang="zh-CN" altLang="en-US" sz="2400" dirty="0" smtClean="0"/>
          </a:p>
          <a:p>
            <a:endParaRPr lang="en-US" altLang="zh-CN" sz="2400" dirty="0" smtClean="0"/>
          </a:p>
          <a:p>
            <a:endParaRPr lang="zh-CN" altLang="en-US" sz="2400" dirty="0" smtClean="0"/>
          </a:p>
          <a:p>
            <a:endParaRPr lang="en-US" altLang="zh-CN" sz="2400" dirty="0" smtClean="0"/>
          </a:p>
          <a:p>
            <a:endParaRPr lang="en-US" altLang="zh-CN" sz="2400" dirty="0" smtClean="0"/>
          </a:p>
          <a:p>
            <a:endParaRPr lang="zh-CN" altLang="en-US" sz="2400" dirty="0" smtClean="0"/>
          </a:p>
          <a:p>
            <a:pPr algn="l"/>
            <a:endParaRPr lang="zh-CN" altLang="en-US" sz="2400" dirty="0" smtClean="0">
              <a:latin typeface="+mn-ea"/>
            </a:endParaRPr>
          </a:p>
          <a:p>
            <a:pPr algn="l"/>
            <a:endParaRPr lang="en-US" altLang="zh-CN" sz="2400" dirty="0" smtClean="0">
              <a:latin typeface="+mn-ea"/>
            </a:endParaRPr>
          </a:p>
          <a:p>
            <a:endParaRPr lang="en-US" altLang="zh-CN" sz="2400" dirty="0" smtClean="0"/>
          </a:p>
          <a:p>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82278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pPr>
            <a:r>
              <a:rPr lang="zh-CN" altLang="en-US" dirty="0" smtClean="0">
                <a:solidFill>
                  <a:schemeClr val="tx1"/>
                </a:solidFill>
                <a:ea typeface="黑体" pitchFamily="2" charset="-122"/>
              </a:rPr>
              <a:t>分片规则二：</a:t>
            </a:r>
            <a:endParaRPr lang="zh-CN" altLang="en-US" dirty="0">
              <a:solidFill>
                <a:schemeClr val="tx1"/>
              </a:solidFill>
              <a:ea typeface="黑体" pitchFamily="2" charset="-122"/>
            </a:endParaRPr>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430170" y="1519214"/>
            <a:ext cx="11930146" cy="711989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endParaRPr lang="en-US" altLang="zh-CN" sz="2400" dirty="0" smtClean="0">
              <a:latin typeface="+mn-ea"/>
            </a:endParaRPr>
          </a:p>
          <a:p>
            <a:pPr algn="l"/>
            <a:r>
              <a:rPr lang="zh-CN" altLang="en-US" sz="2400" b="1" dirty="0" smtClean="0">
                <a:latin typeface="+mn-ea"/>
              </a:rPr>
              <a:t>分片节点</a:t>
            </a:r>
            <a:r>
              <a:rPr lang="en-US" altLang="zh-CN" sz="2400" b="1" dirty="0" smtClean="0">
                <a:latin typeface="+mn-ea"/>
              </a:rPr>
              <a:t>(</a:t>
            </a:r>
            <a:r>
              <a:rPr lang="en-US" altLang="zh-CN" sz="2400" b="1" dirty="0" err="1" smtClean="0">
                <a:latin typeface="+mn-ea"/>
              </a:rPr>
              <a:t>dataNode</a:t>
            </a:r>
            <a:r>
              <a:rPr lang="en-US" altLang="zh-CN" sz="2400" b="1" dirty="0" smtClean="0">
                <a:latin typeface="+mn-ea"/>
              </a:rPr>
              <a:t>) </a:t>
            </a:r>
            <a:endParaRPr lang="en-US" altLang="zh-CN" sz="2400" dirty="0" smtClean="0">
              <a:latin typeface="+mn-ea"/>
            </a:endParaRPr>
          </a:p>
          <a:p>
            <a:pPr algn="l"/>
            <a:r>
              <a:rPr lang="zh-CN" altLang="en-US" sz="2400" dirty="0" smtClean="0">
                <a:latin typeface="+mn-ea"/>
              </a:rPr>
              <a:t>数据切分后，一个大表被分到不同的分片数据库上面，每个表分片所在的数据库就是分片节点（</a:t>
            </a:r>
            <a:r>
              <a:rPr lang="en-US" altLang="zh-CN" sz="2400" dirty="0" err="1" smtClean="0">
                <a:latin typeface="+mn-ea"/>
              </a:rPr>
              <a:t>dataNode</a:t>
            </a:r>
            <a:r>
              <a:rPr lang="zh-CN" altLang="en-US" sz="2400" dirty="0" smtClean="0">
                <a:latin typeface="+mn-ea"/>
              </a:rPr>
              <a:t>）。 </a:t>
            </a:r>
          </a:p>
          <a:p>
            <a:pPr algn="l"/>
            <a:r>
              <a:rPr lang="zh-CN" altLang="en-US" sz="2400" b="1" dirty="0" smtClean="0">
                <a:latin typeface="+mn-ea"/>
              </a:rPr>
              <a:t>节点主机</a:t>
            </a:r>
            <a:r>
              <a:rPr lang="en-US" altLang="zh-CN" sz="2400" b="1" dirty="0" smtClean="0">
                <a:latin typeface="+mn-ea"/>
              </a:rPr>
              <a:t>(</a:t>
            </a:r>
            <a:r>
              <a:rPr lang="en-US" altLang="zh-CN" sz="2400" b="1" dirty="0" err="1" smtClean="0">
                <a:latin typeface="+mn-ea"/>
              </a:rPr>
              <a:t>dataHost</a:t>
            </a:r>
            <a:r>
              <a:rPr lang="en-US" altLang="zh-CN" sz="2400" b="1" dirty="0" smtClean="0">
                <a:latin typeface="+mn-ea"/>
              </a:rPr>
              <a:t>) </a:t>
            </a:r>
            <a:endParaRPr lang="en-US" altLang="zh-CN" sz="2400" dirty="0" smtClean="0">
              <a:latin typeface="+mn-ea"/>
            </a:endParaRPr>
          </a:p>
          <a:p>
            <a:pPr algn="l"/>
            <a:r>
              <a:rPr lang="zh-CN" altLang="en-US" sz="2400" dirty="0" smtClean="0">
                <a:latin typeface="+mn-ea"/>
              </a:rPr>
              <a:t>数据切分后，</a:t>
            </a:r>
            <a:r>
              <a:rPr lang="zh-CN" altLang="en-US" sz="2400" dirty="0" smtClean="0">
                <a:solidFill>
                  <a:srgbClr val="FF0000"/>
                </a:solidFill>
                <a:latin typeface="+mn-ea"/>
              </a:rPr>
              <a:t>每个分片节点（</a:t>
            </a:r>
            <a:r>
              <a:rPr lang="en-US" altLang="zh-CN" sz="2400" dirty="0" err="1" smtClean="0">
                <a:solidFill>
                  <a:srgbClr val="FF0000"/>
                </a:solidFill>
                <a:latin typeface="+mn-ea"/>
              </a:rPr>
              <a:t>dataNode</a:t>
            </a:r>
            <a:r>
              <a:rPr lang="zh-CN" altLang="en-US" sz="2400" dirty="0" smtClean="0">
                <a:solidFill>
                  <a:srgbClr val="FF0000"/>
                </a:solidFill>
                <a:latin typeface="+mn-ea"/>
              </a:rPr>
              <a:t>）不一定都会独占一台机器</a:t>
            </a:r>
            <a:r>
              <a:rPr lang="zh-CN" altLang="en-US" sz="2400" dirty="0" smtClean="0">
                <a:latin typeface="+mn-ea"/>
              </a:rPr>
              <a:t>，同一机器上面可以有多个分片数据库，这样一个或多个分片节点（</a:t>
            </a:r>
            <a:r>
              <a:rPr lang="en-US" altLang="zh-CN" sz="2400" dirty="0" err="1" smtClean="0">
                <a:latin typeface="+mn-ea"/>
              </a:rPr>
              <a:t>dataNode</a:t>
            </a:r>
            <a:r>
              <a:rPr lang="zh-CN" altLang="en-US" sz="2400" dirty="0" smtClean="0">
                <a:latin typeface="+mn-ea"/>
              </a:rPr>
              <a:t>）所在的机器就是节点主机（</a:t>
            </a:r>
            <a:r>
              <a:rPr lang="en-US" altLang="zh-CN" sz="2400" dirty="0" err="1" smtClean="0">
                <a:latin typeface="+mn-ea"/>
              </a:rPr>
              <a:t>dataHost</a:t>
            </a:r>
            <a:r>
              <a:rPr lang="zh-CN" altLang="en-US" sz="2400" dirty="0" smtClean="0">
                <a:latin typeface="+mn-ea"/>
              </a:rPr>
              <a:t>）</a:t>
            </a:r>
            <a:r>
              <a:rPr lang="en-US" altLang="zh-CN" sz="2400" dirty="0" smtClean="0">
                <a:latin typeface="+mn-ea"/>
              </a:rPr>
              <a:t>,</a:t>
            </a:r>
            <a:r>
              <a:rPr lang="zh-CN" altLang="en-US" sz="2400" dirty="0" smtClean="0">
                <a:latin typeface="+mn-ea"/>
              </a:rPr>
              <a:t>为了规避单节点主机并发数限制，尽量将读写压力高的分片节点（</a:t>
            </a:r>
            <a:r>
              <a:rPr lang="en-US" altLang="zh-CN" sz="2400" dirty="0" err="1" smtClean="0">
                <a:latin typeface="+mn-ea"/>
              </a:rPr>
              <a:t>dataNode</a:t>
            </a:r>
            <a:r>
              <a:rPr lang="zh-CN" altLang="en-US" sz="2400" dirty="0" smtClean="0">
                <a:latin typeface="+mn-ea"/>
              </a:rPr>
              <a:t>）均衡的放在不同的节点主机（</a:t>
            </a:r>
            <a:r>
              <a:rPr lang="en-US" altLang="zh-CN" sz="2400" dirty="0" err="1" smtClean="0">
                <a:latin typeface="+mn-ea"/>
              </a:rPr>
              <a:t>dataHost</a:t>
            </a:r>
            <a:r>
              <a:rPr lang="zh-CN" altLang="en-US" sz="2400" dirty="0" smtClean="0">
                <a:latin typeface="+mn-ea"/>
              </a:rPr>
              <a:t>）</a:t>
            </a:r>
            <a:r>
              <a:rPr lang="zh-CN" altLang="en-US" sz="2400" dirty="0" smtClean="0"/>
              <a:t>。 </a:t>
            </a:r>
            <a:endParaRPr lang="en-US" altLang="zh-CN" sz="2400" dirty="0" smtClean="0"/>
          </a:p>
          <a:p>
            <a:endParaRPr lang="zh-CN" altLang="en-US" sz="2400" dirty="0" smtClean="0"/>
          </a:p>
          <a:p>
            <a:endParaRPr lang="en-US" altLang="zh-CN" sz="2400" dirty="0" smtClean="0"/>
          </a:p>
          <a:p>
            <a:endParaRPr lang="zh-CN" altLang="en-US" sz="2400" dirty="0" smtClean="0"/>
          </a:p>
          <a:p>
            <a:endParaRPr lang="en-US" altLang="zh-CN" sz="2400" dirty="0" smtClean="0"/>
          </a:p>
          <a:p>
            <a:endParaRPr lang="en-US" altLang="zh-CN" sz="2400" dirty="0" smtClean="0"/>
          </a:p>
          <a:p>
            <a:endParaRPr lang="zh-CN" altLang="en-US" sz="2400" dirty="0" smtClean="0"/>
          </a:p>
          <a:p>
            <a:pPr algn="l"/>
            <a:endParaRPr lang="zh-CN" altLang="en-US" sz="2400" dirty="0" smtClean="0">
              <a:latin typeface="+mn-ea"/>
            </a:endParaRPr>
          </a:p>
          <a:p>
            <a:pPr algn="l"/>
            <a:endParaRPr lang="en-US" altLang="zh-CN" sz="2400" dirty="0" smtClean="0">
              <a:latin typeface="+mn-ea"/>
            </a:endParaRPr>
          </a:p>
          <a:p>
            <a:endParaRPr lang="en-US" altLang="zh-CN" sz="2400" dirty="0" smtClean="0"/>
          </a:p>
          <a:p>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82278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pPr>
            <a:r>
              <a:rPr lang="zh-CN" altLang="en-US" dirty="0" smtClean="0">
                <a:solidFill>
                  <a:schemeClr val="tx1"/>
                </a:solidFill>
                <a:ea typeface="黑体" pitchFamily="2" charset="-122"/>
              </a:rPr>
              <a:t>分片规则三：</a:t>
            </a:r>
            <a:endParaRPr lang="zh-CN" altLang="en-US" dirty="0">
              <a:solidFill>
                <a:schemeClr val="tx1"/>
              </a:solidFill>
              <a:ea typeface="黑体" pitchFamily="2" charset="-122"/>
            </a:endParaRPr>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430170" y="1519214"/>
            <a:ext cx="12287336" cy="687367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sz="2000" b="1" dirty="0" smtClean="0">
                <a:latin typeface="黑体" pitchFamily="49" charset="-122"/>
                <a:ea typeface="黑体" pitchFamily="49" charset="-122"/>
              </a:rPr>
              <a:t>分片枚举 </a:t>
            </a:r>
            <a:endParaRPr lang="zh-CN" altLang="en-US" sz="2000" dirty="0" smtClean="0">
              <a:latin typeface="黑体" pitchFamily="49" charset="-122"/>
              <a:ea typeface="黑体" pitchFamily="49" charset="-122"/>
            </a:endParaRPr>
          </a:p>
          <a:p>
            <a:pPr algn="l"/>
            <a:r>
              <a:rPr lang="zh-CN" altLang="en-US" sz="2000" dirty="0" smtClean="0">
                <a:latin typeface="黑体" pitchFamily="49" charset="-122"/>
                <a:ea typeface="黑体" pitchFamily="49" charset="-122"/>
              </a:rPr>
              <a:t>通过在配置文件中配置可能的</a:t>
            </a:r>
            <a:r>
              <a:rPr lang="zh-CN" altLang="en-US" sz="2000" dirty="0" smtClean="0">
                <a:solidFill>
                  <a:srgbClr val="FF0000"/>
                </a:solidFill>
                <a:latin typeface="黑体" pitchFamily="49" charset="-122"/>
                <a:ea typeface="黑体" pitchFamily="49" charset="-122"/>
              </a:rPr>
              <a:t>枚举</a:t>
            </a:r>
            <a:r>
              <a:rPr lang="en-US" altLang="zh-CN" sz="2000" dirty="0" smtClean="0">
                <a:solidFill>
                  <a:srgbClr val="FF0000"/>
                </a:solidFill>
                <a:latin typeface="黑体" pitchFamily="49" charset="-122"/>
                <a:ea typeface="黑体" pitchFamily="49" charset="-122"/>
              </a:rPr>
              <a:t>id</a:t>
            </a:r>
            <a:r>
              <a:rPr lang="zh-CN" altLang="en-US" sz="2000" dirty="0" smtClean="0">
                <a:solidFill>
                  <a:srgbClr val="FF0000"/>
                </a:solidFill>
                <a:latin typeface="黑体" pitchFamily="49" charset="-122"/>
                <a:ea typeface="黑体" pitchFamily="49" charset="-122"/>
              </a:rPr>
              <a:t>，自己配置分片</a:t>
            </a:r>
            <a:r>
              <a:rPr lang="zh-CN" altLang="en-US" sz="2000" dirty="0" smtClean="0">
                <a:latin typeface="黑体" pitchFamily="49" charset="-122"/>
                <a:ea typeface="黑体" pitchFamily="49" charset="-122"/>
              </a:rPr>
              <a:t>，本规则适用于特定的场景，比如有些业务需要按照省份或区县来做保存，而全国省份区县固定的，这类业务使用本条规则，配置如下： </a:t>
            </a:r>
          </a:p>
          <a:p>
            <a:pPr algn="l"/>
            <a:r>
              <a:rPr lang="en-US" altLang="zh-CN" sz="2000" dirty="0" smtClean="0">
                <a:latin typeface="黑体" pitchFamily="49" charset="-122"/>
                <a:ea typeface="黑体" pitchFamily="49" charset="-122"/>
              </a:rPr>
              <a:t>&lt;</a:t>
            </a:r>
            <a:r>
              <a:rPr lang="en-US" altLang="zh-CN" sz="2000" dirty="0" err="1" smtClean="0">
                <a:latin typeface="黑体" pitchFamily="49" charset="-122"/>
                <a:ea typeface="黑体" pitchFamily="49" charset="-122"/>
              </a:rPr>
              <a:t>tableRule</a:t>
            </a:r>
            <a:r>
              <a:rPr lang="en-US" altLang="zh-CN" sz="2000" dirty="0" smtClean="0">
                <a:latin typeface="黑体" pitchFamily="49" charset="-122"/>
                <a:ea typeface="黑体" pitchFamily="49" charset="-122"/>
              </a:rPr>
              <a:t> name="</a:t>
            </a:r>
            <a:r>
              <a:rPr lang="en-US" altLang="zh-CN" sz="2000" dirty="0" err="1" smtClean="0">
                <a:latin typeface="黑体" pitchFamily="49" charset="-122"/>
                <a:ea typeface="黑体" pitchFamily="49" charset="-122"/>
              </a:rPr>
              <a:t>sharding</a:t>
            </a:r>
            <a:r>
              <a:rPr lang="en-US" altLang="zh-CN" sz="2000" dirty="0" smtClean="0">
                <a:latin typeface="黑体" pitchFamily="49" charset="-122"/>
                <a:ea typeface="黑体" pitchFamily="49" charset="-122"/>
              </a:rPr>
              <a:t>-by-</a:t>
            </a:r>
            <a:r>
              <a:rPr lang="en-US" altLang="zh-CN" sz="2000" dirty="0" err="1" smtClean="0">
                <a:latin typeface="黑体" pitchFamily="49" charset="-122"/>
                <a:ea typeface="黑体" pitchFamily="49" charset="-122"/>
              </a:rPr>
              <a:t>intfile</a:t>
            </a:r>
            <a:r>
              <a:rPr lang="en-US" altLang="zh-CN" sz="2000" dirty="0" smtClean="0">
                <a:latin typeface="黑体" pitchFamily="49" charset="-122"/>
                <a:ea typeface="黑体" pitchFamily="49" charset="-122"/>
              </a:rPr>
              <a:t>"&gt; </a:t>
            </a:r>
          </a:p>
          <a:p>
            <a:pPr algn="l"/>
            <a:r>
              <a:rPr lang="en-US" altLang="zh-CN" sz="2000" dirty="0" smtClean="0">
                <a:latin typeface="黑体" pitchFamily="49" charset="-122"/>
                <a:ea typeface="黑体" pitchFamily="49" charset="-122"/>
              </a:rPr>
              <a:t>&lt;rule&gt; &lt;columns&gt;</a:t>
            </a:r>
            <a:r>
              <a:rPr lang="en-US" altLang="zh-CN" sz="2000" dirty="0" err="1" smtClean="0">
                <a:latin typeface="黑体" pitchFamily="49" charset="-122"/>
                <a:ea typeface="黑体" pitchFamily="49" charset="-122"/>
              </a:rPr>
              <a:t>user_id</a:t>
            </a:r>
            <a:r>
              <a:rPr lang="en-US" altLang="zh-CN" sz="2000" dirty="0" smtClean="0">
                <a:latin typeface="黑体" pitchFamily="49" charset="-122"/>
                <a:ea typeface="黑体" pitchFamily="49" charset="-122"/>
              </a:rPr>
              <a:t>&lt;/columns&gt; </a:t>
            </a:r>
          </a:p>
          <a:p>
            <a:pPr algn="l"/>
            <a:r>
              <a:rPr lang="en-US" altLang="zh-CN" sz="2000" dirty="0" smtClean="0">
                <a:latin typeface="黑体" pitchFamily="49" charset="-122"/>
                <a:ea typeface="黑体" pitchFamily="49" charset="-122"/>
              </a:rPr>
              <a:t>&lt;algorithm&gt;hash-</a:t>
            </a:r>
            <a:r>
              <a:rPr lang="en-US" altLang="zh-CN" sz="2000" dirty="0" err="1" smtClean="0">
                <a:latin typeface="黑体" pitchFamily="49" charset="-122"/>
                <a:ea typeface="黑体" pitchFamily="49" charset="-122"/>
              </a:rPr>
              <a:t>int</a:t>
            </a:r>
            <a:r>
              <a:rPr lang="en-US" altLang="zh-CN" sz="2000" dirty="0" smtClean="0">
                <a:latin typeface="黑体" pitchFamily="49" charset="-122"/>
                <a:ea typeface="黑体" pitchFamily="49" charset="-122"/>
              </a:rPr>
              <a:t>&lt;/algorithm&gt; </a:t>
            </a:r>
          </a:p>
          <a:p>
            <a:pPr algn="l"/>
            <a:r>
              <a:rPr lang="en-US" altLang="zh-CN" sz="2000" dirty="0" smtClean="0">
                <a:latin typeface="黑体" pitchFamily="49" charset="-122"/>
                <a:ea typeface="黑体" pitchFamily="49" charset="-122"/>
              </a:rPr>
              <a:t>&lt;/rule&gt; </a:t>
            </a:r>
          </a:p>
          <a:p>
            <a:pPr algn="l"/>
            <a:r>
              <a:rPr lang="en-US" altLang="zh-CN" sz="2000" dirty="0" smtClean="0">
                <a:latin typeface="黑体" pitchFamily="49" charset="-122"/>
                <a:ea typeface="黑体" pitchFamily="49" charset="-122"/>
              </a:rPr>
              <a:t>&lt;/</a:t>
            </a:r>
            <a:r>
              <a:rPr lang="en-US" altLang="zh-CN" sz="2000" dirty="0" err="1" smtClean="0">
                <a:latin typeface="黑体" pitchFamily="49" charset="-122"/>
                <a:ea typeface="黑体" pitchFamily="49" charset="-122"/>
              </a:rPr>
              <a:t>tableRule</a:t>
            </a:r>
            <a:r>
              <a:rPr lang="en-US" altLang="zh-CN" sz="2000" dirty="0" smtClean="0">
                <a:latin typeface="黑体" pitchFamily="49" charset="-122"/>
                <a:ea typeface="黑体" pitchFamily="49" charset="-122"/>
              </a:rPr>
              <a:t>&gt; </a:t>
            </a:r>
          </a:p>
          <a:p>
            <a:pPr algn="l"/>
            <a:r>
              <a:rPr lang="en-US" altLang="zh-CN" sz="2000" dirty="0" smtClean="0">
                <a:latin typeface="黑体" pitchFamily="49" charset="-122"/>
                <a:ea typeface="黑体" pitchFamily="49" charset="-122"/>
              </a:rPr>
              <a:t>&lt;function name="hash-</a:t>
            </a:r>
            <a:r>
              <a:rPr lang="en-US" altLang="zh-CN" sz="2000" dirty="0" err="1" smtClean="0">
                <a:latin typeface="黑体" pitchFamily="49" charset="-122"/>
                <a:ea typeface="黑体" pitchFamily="49" charset="-122"/>
              </a:rPr>
              <a:t>int</a:t>
            </a:r>
            <a:r>
              <a:rPr lang="en-US" altLang="zh-CN" sz="2000" dirty="0" smtClean="0">
                <a:latin typeface="黑体" pitchFamily="49" charset="-122"/>
                <a:ea typeface="黑体" pitchFamily="49" charset="-122"/>
              </a:rPr>
              <a:t>" class="</a:t>
            </a:r>
            <a:r>
              <a:rPr lang="en-US" altLang="zh-CN" sz="2000" dirty="0" err="1" smtClean="0">
                <a:latin typeface="黑体" pitchFamily="49" charset="-122"/>
                <a:ea typeface="黑体" pitchFamily="49" charset="-122"/>
              </a:rPr>
              <a:t>org.opencloudb.route.function.PartitionByFileMap</a:t>
            </a:r>
            <a:r>
              <a:rPr lang="en-US" altLang="zh-CN" sz="2000" dirty="0" smtClean="0">
                <a:latin typeface="黑体" pitchFamily="49" charset="-122"/>
                <a:ea typeface="黑体" pitchFamily="49" charset="-122"/>
              </a:rPr>
              <a:t>"&gt; </a:t>
            </a:r>
          </a:p>
          <a:p>
            <a:pPr algn="l"/>
            <a:r>
              <a:rPr lang="en-US" altLang="zh-CN" sz="2000" dirty="0" smtClean="0">
                <a:latin typeface="黑体" pitchFamily="49" charset="-122"/>
                <a:ea typeface="黑体" pitchFamily="49" charset="-122"/>
              </a:rPr>
              <a:t>&lt;property name="</a:t>
            </a:r>
            <a:r>
              <a:rPr lang="en-US" altLang="zh-CN" sz="2000" dirty="0" err="1" smtClean="0">
                <a:latin typeface="黑体" pitchFamily="49" charset="-122"/>
                <a:ea typeface="黑体" pitchFamily="49" charset="-122"/>
              </a:rPr>
              <a:t>mapFile</a:t>
            </a:r>
            <a:r>
              <a:rPr lang="en-US" altLang="zh-CN" sz="2000" dirty="0" smtClean="0">
                <a:latin typeface="黑体" pitchFamily="49" charset="-122"/>
                <a:ea typeface="黑体" pitchFamily="49" charset="-122"/>
              </a:rPr>
              <a:t>"&gt;partition-hash-int.txt&lt;/property&gt; </a:t>
            </a:r>
          </a:p>
          <a:p>
            <a:pPr algn="l"/>
            <a:r>
              <a:rPr lang="en-US" altLang="zh-CN" sz="2000" dirty="0" smtClean="0">
                <a:latin typeface="黑体" pitchFamily="49" charset="-122"/>
                <a:ea typeface="黑体" pitchFamily="49" charset="-122"/>
              </a:rPr>
              <a:t>&lt;property name="type"&gt;0&lt;/property&gt; </a:t>
            </a:r>
          </a:p>
          <a:p>
            <a:pPr algn="l"/>
            <a:r>
              <a:rPr lang="en-US" altLang="zh-CN" sz="2000" dirty="0" smtClean="0">
                <a:latin typeface="黑体" pitchFamily="49" charset="-122"/>
                <a:ea typeface="黑体" pitchFamily="49" charset="-122"/>
              </a:rPr>
              <a:t>&lt;property name="</a:t>
            </a:r>
            <a:r>
              <a:rPr lang="en-US" altLang="zh-CN" sz="2000" dirty="0" err="1" smtClean="0">
                <a:latin typeface="黑体" pitchFamily="49" charset="-122"/>
                <a:ea typeface="黑体" pitchFamily="49" charset="-122"/>
              </a:rPr>
              <a:t>defaultNode</a:t>
            </a:r>
            <a:r>
              <a:rPr lang="en-US" altLang="zh-CN" sz="2000" dirty="0" smtClean="0">
                <a:latin typeface="黑体" pitchFamily="49" charset="-122"/>
                <a:ea typeface="黑体" pitchFamily="49" charset="-122"/>
              </a:rPr>
              <a:t>"&gt;0&lt;/property&gt; </a:t>
            </a:r>
          </a:p>
          <a:p>
            <a:pPr algn="l"/>
            <a:r>
              <a:rPr lang="en-US" altLang="zh-CN" sz="2000" dirty="0" smtClean="0">
                <a:latin typeface="黑体" pitchFamily="49" charset="-122"/>
                <a:ea typeface="黑体" pitchFamily="49" charset="-122"/>
              </a:rPr>
              <a:t>&lt;/function&gt; </a:t>
            </a:r>
          </a:p>
          <a:p>
            <a:pPr algn="l"/>
            <a:endParaRPr lang="en-US" altLang="zh-CN" sz="2000" dirty="0" smtClean="0">
              <a:latin typeface="黑体" pitchFamily="49" charset="-122"/>
              <a:ea typeface="黑体" pitchFamily="49" charset="-122"/>
            </a:endParaRPr>
          </a:p>
          <a:p>
            <a:pPr algn="l"/>
            <a:r>
              <a:rPr lang="en-US" altLang="zh-CN" sz="2000" dirty="0" smtClean="0">
                <a:latin typeface="黑体" pitchFamily="49" charset="-122"/>
                <a:ea typeface="黑体" pitchFamily="49" charset="-122"/>
              </a:rPr>
              <a:t>partition-hash-int.txt </a:t>
            </a:r>
            <a:r>
              <a:rPr lang="zh-CN" altLang="en-US" sz="2000" dirty="0" smtClean="0">
                <a:latin typeface="黑体" pitchFamily="49" charset="-122"/>
                <a:ea typeface="黑体" pitchFamily="49" charset="-122"/>
              </a:rPr>
              <a:t>配置： </a:t>
            </a:r>
            <a:endParaRPr lang="en-US" altLang="zh-CN" sz="2000" dirty="0" smtClean="0">
              <a:latin typeface="黑体" pitchFamily="49" charset="-122"/>
              <a:ea typeface="黑体" pitchFamily="49" charset="-122"/>
            </a:endParaRPr>
          </a:p>
          <a:p>
            <a:pPr algn="l"/>
            <a:r>
              <a:rPr lang="en-US" altLang="zh-CN" sz="2000" dirty="0" smtClean="0">
                <a:solidFill>
                  <a:srgbClr val="FF0000"/>
                </a:solidFill>
                <a:latin typeface="黑体" pitchFamily="49" charset="-122"/>
                <a:ea typeface="黑体" pitchFamily="49" charset="-122"/>
              </a:rPr>
              <a:t>10000=0 </a:t>
            </a:r>
          </a:p>
          <a:p>
            <a:pPr algn="l"/>
            <a:r>
              <a:rPr lang="en-US" altLang="zh-CN" sz="2000" dirty="0" smtClean="0">
                <a:solidFill>
                  <a:srgbClr val="FF0000"/>
                </a:solidFill>
                <a:latin typeface="黑体" pitchFamily="49" charset="-122"/>
                <a:ea typeface="黑体" pitchFamily="49" charset="-122"/>
              </a:rPr>
              <a:t>10010=1 DEFAULT_NODE=1 </a:t>
            </a:r>
            <a:endParaRPr lang="zh-CN" altLang="en-US" sz="2000" dirty="0" smtClean="0">
              <a:solidFill>
                <a:srgbClr val="FF0000"/>
              </a:solidFill>
              <a:latin typeface="黑体" pitchFamily="49" charset="-122"/>
              <a:ea typeface="黑体" pitchFamily="49" charset="-122"/>
            </a:endParaRPr>
          </a:p>
          <a:p>
            <a:pPr algn="l"/>
            <a:r>
              <a:rPr lang="en-US" altLang="zh-CN" sz="2000" dirty="0" smtClean="0">
                <a:solidFill>
                  <a:srgbClr val="FF0000"/>
                </a:solidFill>
                <a:latin typeface="黑体" pitchFamily="49" charset="-122"/>
                <a:ea typeface="黑体" pitchFamily="49" charset="-122"/>
              </a:rPr>
              <a:t>columns </a:t>
            </a:r>
            <a:r>
              <a:rPr lang="zh-CN" altLang="en-US" sz="2000" dirty="0" smtClean="0">
                <a:solidFill>
                  <a:srgbClr val="FF0000"/>
                </a:solidFill>
                <a:latin typeface="黑体" pitchFamily="49" charset="-122"/>
                <a:ea typeface="黑体" pitchFamily="49" charset="-122"/>
              </a:rPr>
              <a:t>标识将要分片的表字段，</a:t>
            </a:r>
            <a:r>
              <a:rPr lang="en-US" altLang="zh-CN" sz="2000" dirty="0" smtClean="0">
                <a:solidFill>
                  <a:srgbClr val="FF0000"/>
                </a:solidFill>
                <a:latin typeface="黑体" pitchFamily="49" charset="-122"/>
                <a:ea typeface="黑体" pitchFamily="49" charset="-122"/>
              </a:rPr>
              <a:t>algorithm </a:t>
            </a:r>
            <a:r>
              <a:rPr lang="zh-CN" altLang="en-US" sz="2000" dirty="0" smtClean="0">
                <a:solidFill>
                  <a:srgbClr val="FF0000"/>
                </a:solidFill>
                <a:latin typeface="黑体" pitchFamily="49" charset="-122"/>
                <a:ea typeface="黑体" pitchFamily="49" charset="-122"/>
              </a:rPr>
              <a:t>分片函数， 其中分片函数配置中，</a:t>
            </a:r>
            <a:r>
              <a:rPr lang="en-US" altLang="zh-CN" sz="2000" dirty="0" err="1" smtClean="0">
                <a:solidFill>
                  <a:srgbClr val="FF0000"/>
                </a:solidFill>
                <a:latin typeface="黑体" pitchFamily="49" charset="-122"/>
                <a:ea typeface="黑体" pitchFamily="49" charset="-122"/>
              </a:rPr>
              <a:t>mapFile</a:t>
            </a:r>
            <a:r>
              <a:rPr lang="zh-CN" altLang="en-US" sz="2000" dirty="0" smtClean="0">
                <a:solidFill>
                  <a:srgbClr val="FF0000"/>
                </a:solidFill>
                <a:latin typeface="黑体" pitchFamily="49" charset="-122"/>
                <a:ea typeface="黑体" pitchFamily="49" charset="-122"/>
              </a:rPr>
              <a:t>标识配置文件名称</a:t>
            </a:r>
            <a:endParaRPr lang="en-US" altLang="zh-CN" sz="2000" dirty="0" smtClean="0">
              <a:solidFill>
                <a:srgbClr val="FF0000"/>
              </a:solidFill>
              <a:latin typeface="黑体" pitchFamily="49" charset="-122"/>
              <a:ea typeface="黑体" pitchFamily="49" charset="-122"/>
            </a:endParaRPr>
          </a:p>
          <a:p>
            <a:pPr algn="l"/>
            <a:endParaRPr lang="zh-CN" altLang="en-US" sz="2000" dirty="0" smtClean="0">
              <a:latin typeface="黑体" pitchFamily="49" charset="-122"/>
              <a:ea typeface="黑体" pitchFamily="49" charset="-122"/>
            </a:endParaRPr>
          </a:p>
          <a:p>
            <a:endParaRPr lang="en-US" altLang="zh-CN" sz="2000" dirty="0" smtClean="0">
              <a:latin typeface="黑体" pitchFamily="49" charset="-122"/>
              <a:ea typeface="黑体" pitchFamily="49" charset="-122"/>
            </a:endParaRPr>
          </a:p>
          <a:p>
            <a:endParaRPr lang="en-US" altLang="zh-CN" sz="2000" dirty="0" smtClean="0">
              <a:latin typeface="黑体" pitchFamily="49" charset="-122"/>
              <a:ea typeface="黑体" pitchFamily="49" charset="-122"/>
            </a:endParaRPr>
          </a:p>
          <a:p>
            <a:endParaRPr lang="zh-CN" altLang="en-US" sz="2000" dirty="0">
              <a:latin typeface="黑体" pitchFamily="49" charset="-122"/>
              <a:ea typeface="黑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82278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pPr>
            <a:r>
              <a:rPr lang="zh-CN" altLang="en-US" dirty="0" smtClean="0">
                <a:solidFill>
                  <a:schemeClr val="tx1"/>
                </a:solidFill>
                <a:ea typeface="黑体" pitchFamily="2" charset="-122"/>
              </a:rPr>
              <a:t>分片规则四：</a:t>
            </a:r>
            <a:endParaRPr lang="zh-CN" altLang="en-US" dirty="0">
              <a:solidFill>
                <a:schemeClr val="tx1"/>
              </a:solidFill>
              <a:ea typeface="黑体" pitchFamily="2" charset="-122"/>
            </a:endParaRPr>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430170" y="1519214"/>
            <a:ext cx="11930146" cy="822789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sz="2400" b="1" dirty="0" smtClean="0">
                <a:latin typeface="+mn-ea"/>
              </a:rPr>
              <a:t>范围约定 </a:t>
            </a:r>
            <a:endParaRPr lang="zh-CN" altLang="en-US" sz="2400" dirty="0" smtClean="0">
              <a:latin typeface="+mn-ea"/>
            </a:endParaRPr>
          </a:p>
          <a:p>
            <a:pPr lvl="1" algn="l"/>
            <a:r>
              <a:rPr lang="zh-CN" altLang="en-US" sz="2400" dirty="0" smtClean="0">
                <a:latin typeface="+mn-ea"/>
              </a:rPr>
              <a:t>此分片适用于，提前规划好分片</a:t>
            </a:r>
            <a:r>
              <a:rPr lang="zh-CN" altLang="en-US" sz="2400" dirty="0" smtClean="0">
                <a:solidFill>
                  <a:srgbClr val="FF0000"/>
                </a:solidFill>
                <a:latin typeface="+mn-ea"/>
              </a:rPr>
              <a:t>字段某个范围</a:t>
            </a:r>
            <a:r>
              <a:rPr lang="zh-CN" altLang="en-US" sz="2400" dirty="0" smtClean="0">
                <a:latin typeface="+mn-ea"/>
              </a:rPr>
              <a:t>属于哪个分片 </a:t>
            </a:r>
          </a:p>
          <a:p>
            <a:pPr lvl="1" algn="l"/>
            <a:r>
              <a:rPr lang="en-US" altLang="zh-CN" sz="2400" dirty="0" smtClean="0">
                <a:latin typeface="+mn-ea"/>
              </a:rPr>
              <a:t>start &lt;= range &lt;= end. </a:t>
            </a:r>
          </a:p>
          <a:p>
            <a:pPr lvl="1" algn="l"/>
            <a:r>
              <a:rPr lang="en-US" altLang="zh-CN" sz="2400" dirty="0" smtClean="0">
                <a:latin typeface="+mn-ea"/>
              </a:rPr>
              <a:t>range start-end ,data node index </a:t>
            </a:r>
          </a:p>
          <a:p>
            <a:pPr lvl="1" algn="l"/>
            <a:r>
              <a:rPr lang="en-US" altLang="zh-CN" sz="2400" dirty="0" smtClean="0">
                <a:latin typeface="+mn-ea"/>
              </a:rPr>
              <a:t>K=1000,M=10000. </a:t>
            </a:r>
            <a:endParaRPr lang="zh-CN" altLang="en-US" sz="2400" dirty="0" smtClean="0">
              <a:latin typeface="+mn-ea"/>
            </a:endParaRPr>
          </a:p>
          <a:p>
            <a:pPr algn="l"/>
            <a:r>
              <a:rPr lang="en-US" altLang="zh-CN" sz="2400" dirty="0" smtClean="0">
                <a:latin typeface="+mn-ea"/>
              </a:rPr>
              <a:t>&lt;</a:t>
            </a:r>
            <a:r>
              <a:rPr lang="en-US" altLang="zh-CN" sz="2400" dirty="0" err="1" smtClean="0">
                <a:latin typeface="+mn-ea"/>
              </a:rPr>
              <a:t>tableRule</a:t>
            </a:r>
            <a:r>
              <a:rPr lang="en-US" altLang="zh-CN" sz="2400" dirty="0" smtClean="0">
                <a:latin typeface="+mn-ea"/>
              </a:rPr>
              <a:t> name="auto-</a:t>
            </a:r>
            <a:r>
              <a:rPr lang="en-US" altLang="zh-CN" sz="2400" dirty="0" err="1" smtClean="0">
                <a:latin typeface="+mn-ea"/>
              </a:rPr>
              <a:t>sharding</a:t>
            </a:r>
            <a:r>
              <a:rPr lang="en-US" altLang="zh-CN" sz="2400" dirty="0" smtClean="0">
                <a:latin typeface="+mn-ea"/>
              </a:rPr>
              <a:t>-long"&gt; </a:t>
            </a:r>
          </a:p>
          <a:p>
            <a:pPr algn="l"/>
            <a:r>
              <a:rPr lang="en-US" altLang="zh-CN" sz="2400" dirty="0" smtClean="0">
                <a:latin typeface="+mn-ea"/>
              </a:rPr>
              <a:t>&lt;rule&gt; &lt;columns&gt;</a:t>
            </a:r>
            <a:r>
              <a:rPr lang="en-US" altLang="zh-CN" sz="2400" dirty="0" err="1" smtClean="0">
                <a:latin typeface="+mn-ea"/>
              </a:rPr>
              <a:t>user_id</a:t>
            </a:r>
            <a:r>
              <a:rPr lang="en-US" altLang="zh-CN" sz="2400" dirty="0" smtClean="0">
                <a:latin typeface="+mn-ea"/>
              </a:rPr>
              <a:t>&lt;/columns&gt; </a:t>
            </a:r>
          </a:p>
          <a:p>
            <a:pPr algn="l"/>
            <a:r>
              <a:rPr lang="en-US" altLang="zh-CN" sz="2400" dirty="0" smtClean="0">
                <a:latin typeface="+mn-ea"/>
              </a:rPr>
              <a:t>&lt;algorithm&gt;rang-long&lt;/algorithm&gt; &lt;/rule&gt; </a:t>
            </a:r>
          </a:p>
          <a:p>
            <a:pPr algn="l"/>
            <a:r>
              <a:rPr lang="en-US" altLang="zh-CN" sz="2400" dirty="0" smtClean="0">
                <a:latin typeface="+mn-ea"/>
              </a:rPr>
              <a:t>&lt;/</a:t>
            </a:r>
            <a:r>
              <a:rPr lang="en-US" altLang="zh-CN" sz="2400" dirty="0" err="1" smtClean="0">
                <a:latin typeface="+mn-ea"/>
              </a:rPr>
              <a:t>tableRule</a:t>
            </a:r>
            <a:r>
              <a:rPr lang="en-US" altLang="zh-CN" sz="2400" dirty="0" smtClean="0">
                <a:latin typeface="+mn-ea"/>
              </a:rPr>
              <a:t>&gt; </a:t>
            </a:r>
          </a:p>
          <a:p>
            <a:pPr algn="l"/>
            <a:r>
              <a:rPr lang="en-US" altLang="zh-CN" sz="2400" dirty="0" smtClean="0">
                <a:latin typeface="+mn-ea"/>
              </a:rPr>
              <a:t>&lt;function name="rang-long" class="</a:t>
            </a:r>
            <a:r>
              <a:rPr lang="en-US" altLang="zh-CN" sz="2400" dirty="0" err="1" smtClean="0">
                <a:latin typeface="+mn-ea"/>
              </a:rPr>
              <a:t>org.opencloudb.route.function.AutoPartitionByLong</a:t>
            </a:r>
            <a:r>
              <a:rPr lang="en-US" altLang="zh-CN" sz="2400" dirty="0" smtClean="0">
                <a:latin typeface="+mn-ea"/>
              </a:rPr>
              <a:t>"&gt; </a:t>
            </a:r>
          </a:p>
          <a:p>
            <a:pPr algn="l"/>
            <a:r>
              <a:rPr lang="en-US" altLang="zh-CN" sz="2400" dirty="0" smtClean="0">
                <a:latin typeface="+mn-ea"/>
              </a:rPr>
              <a:t>&lt;property name="</a:t>
            </a:r>
            <a:r>
              <a:rPr lang="en-US" altLang="zh-CN" sz="2400" dirty="0" err="1" smtClean="0">
                <a:latin typeface="+mn-ea"/>
              </a:rPr>
              <a:t>mapFile</a:t>
            </a:r>
            <a:r>
              <a:rPr lang="en-US" altLang="zh-CN" sz="2400" dirty="0" smtClean="0">
                <a:latin typeface="+mn-ea"/>
              </a:rPr>
              <a:t>"&gt;autopartition-long.txt&lt;/property&gt; </a:t>
            </a:r>
          </a:p>
          <a:p>
            <a:pPr algn="l"/>
            <a:r>
              <a:rPr lang="en-US" altLang="zh-CN" sz="2400" dirty="0" smtClean="0">
                <a:latin typeface="+mn-ea"/>
              </a:rPr>
              <a:t>&lt;property name="</a:t>
            </a:r>
            <a:r>
              <a:rPr lang="en-US" altLang="zh-CN" sz="2400" dirty="0" err="1" smtClean="0">
                <a:latin typeface="+mn-ea"/>
              </a:rPr>
              <a:t>defaultNode</a:t>
            </a:r>
            <a:r>
              <a:rPr lang="en-US" altLang="zh-CN" sz="2400" dirty="0" smtClean="0">
                <a:latin typeface="+mn-ea"/>
              </a:rPr>
              <a:t>"&gt;0&lt;/property&gt; </a:t>
            </a:r>
          </a:p>
          <a:p>
            <a:pPr algn="l"/>
            <a:r>
              <a:rPr lang="en-US" altLang="zh-CN" sz="2400" dirty="0" smtClean="0">
                <a:latin typeface="+mn-ea"/>
              </a:rPr>
              <a:t>&lt;/function&gt; </a:t>
            </a:r>
          </a:p>
          <a:p>
            <a:pPr algn="l"/>
            <a:r>
              <a:rPr lang="zh-CN" altLang="en-US" sz="2400" dirty="0" smtClean="0">
                <a:latin typeface="+mn-ea"/>
              </a:rPr>
              <a:t>上面</a:t>
            </a:r>
            <a:r>
              <a:rPr lang="en-US" altLang="zh-CN" sz="2400" dirty="0" smtClean="0">
                <a:latin typeface="+mn-ea"/>
              </a:rPr>
              <a:t>columns </a:t>
            </a:r>
            <a:r>
              <a:rPr lang="zh-CN" altLang="en-US" sz="2400" dirty="0" smtClean="0">
                <a:latin typeface="+mn-ea"/>
              </a:rPr>
              <a:t>标识将要分片的表字段，</a:t>
            </a:r>
            <a:r>
              <a:rPr lang="en-US" altLang="zh-CN" sz="2400" dirty="0" smtClean="0">
                <a:latin typeface="+mn-ea"/>
              </a:rPr>
              <a:t>algorithm </a:t>
            </a:r>
            <a:r>
              <a:rPr lang="zh-CN" altLang="en-US" sz="2400" dirty="0" smtClean="0">
                <a:latin typeface="+mn-ea"/>
              </a:rPr>
              <a:t>分片函数， </a:t>
            </a:r>
            <a:r>
              <a:rPr lang="en-US" altLang="zh-CN" sz="2400" dirty="0" smtClean="0">
                <a:latin typeface="+mn-ea"/>
              </a:rPr>
              <a:t>rang-long </a:t>
            </a:r>
            <a:r>
              <a:rPr lang="zh-CN" altLang="en-US" sz="2400" dirty="0" smtClean="0">
                <a:latin typeface="+mn-ea"/>
              </a:rPr>
              <a:t>函数中</a:t>
            </a:r>
            <a:r>
              <a:rPr lang="en-US" altLang="zh-CN" sz="2400" dirty="0" err="1" smtClean="0">
                <a:latin typeface="+mn-ea"/>
              </a:rPr>
              <a:t>mapFile</a:t>
            </a:r>
            <a:r>
              <a:rPr lang="zh-CN" altLang="en-US" sz="2400" dirty="0" smtClean="0">
                <a:latin typeface="+mn-ea"/>
              </a:rPr>
              <a:t>代表配置文件路径 </a:t>
            </a:r>
            <a:r>
              <a:rPr lang="en-US" altLang="zh-CN" sz="2400" dirty="0" err="1" smtClean="0">
                <a:latin typeface="+mn-ea"/>
              </a:rPr>
              <a:t>defaultNode</a:t>
            </a:r>
            <a:r>
              <a:rPr lang="en-US" altLang="zh-CN" sz="2400" dirty="0" smtClean="0">
                <a:latin typeface="+mn-ea"/>
              </a:rPr>
              <a:t> </a:t>
            </a:r>
            <a:r>
              <a:rPr lang="zh-CN" altLang="en-US" sz="2400" dirty="0" smtClean="0">
                <a:latin typeface="+mn-ea"/>
              </a:rPr>
              <a:t>超过范围后的默认节点。 </a:t>
            </a:r>
            <a:endParaRPr lang="en-US" altLang="zh-CN" sz="2400" dirty="0" smtClean="0">
              <a:latin typeface="+mn-ea"/>
            </a:endParaRPr>
          </a:p>
          <a:p>
            <a:endParaRPr lang="zh-CN" altLang="en-US" dirty="0" smtClean="0"/>
          </a:p>
          <a:p>
            <a:endParaRPr lang="en-US" altLang="zh-CN" dirty="0" smtClean="0"/>
          </a:p>
          <a:p>
            <a:endParaRPr lang="en-US" altLang="zh-CN" dirty="0" smtClean="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82278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pPr>
            <a:r>
              <a:rPr lang="zh-CN" altLang="en-US" dirty="0" smtClean="0">
                <a:solidFill>
                  <a:schemeClr val="tx1"/>
                </a:solidFill>
                <a:ea typeface="黑体" pitchFamily="2" charset="-122"/>
              </a:rPr>
              <a:t>分片规则五：</a:t>
            </a:r>
            <a:endParaRPr lang="zh-CN" altLang="en-US" dirty="0">
              <a:solidFill>
                <a:schemeClr val="tx1"/>
              </a:solidFill>
              <a:ea typeface="黑体" pitchFamily="2" charset="-122"/>
            </a:endParaRPr>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430170" y="1519214"/>
            <a:ext cx="11930146" cy="65659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sz="2400" b="1" dirty="0" smtClean="0">
                <a:latin typeface="+mn-ea"/>
              </a:rPr>
              <a:t>取模 </a:t>
            </a:r>
            <a:endParaRPr lang="zh-CN" altLang="en-US" sz="2400" dirty="0" smtClean="0">
              <a:latin typeface="+mn-ea"/>
            </a:endParaRPr>
          </a:p>
          <a:p>
            <a:pPr algn="l"/>
            <a:r>
              <a:rPr lang="zh-CN" altLang="en-US" sz="2400" dirty="0" smtClean="0">
                <a:latin typeface="+mn-ea"/>
              </a:rPr>
              <a:t>此规则为对分片字段</a:t>
            </a:r>
            <a:r>
              <a:rPr lang="zh-CN" altLang="en-US" sz="2400" dirty="0" smtClean="0">
                <a:solidFill>
                  <a:srgbClr val="FF0000"/>
                </a:solidFill>
                <a:latin typeface="+mn-ea"/>
              </a:rPr>
              <a:t>求摸运算</a:t>
            </a:r>
            <a:r>
              <a:rPr lang="zh-CN" altLang="en-US" sz="2400" dirty="0" smtClean="0">
                <a:latin typeface="+mn-ea"/>
              </a:rPr>
              <a:t>。 </a:t>
            </a:r>
          </a:p>
          <a:p>
            <a:pPr algn="l"/>
            <a:r>
              <a:rPr lang="en-US" altLang="zh-CN" sz="2400" dirty="0" smtClean="0">
                <a:latin typeface="+mn-ea"/>
              </a:rPr>
              <a:t>&lt;</a:t>
            </a:r>
            <a:r>
              <a:rPr lang="en-US" altLang="zh-CN" sz="2400" dirty="0" err="1" smtClean="0">
                <a:latin typeface="+mn-ea"/>
              </a:rPr>
              <a:t>tableRule</a:t>
            </a:r>
            <a:r>
              <a:rPr lang="en-US" altLang="zh-CN" sz="2400" dirty="0" smtClean="0">
                <a:latin typeface="+mn-ea"/>
              </a:rPr>
              <a:t> name="mod-long"&gt; </a:t>
            </a:r>
          </a:p>
          <a:p>
            <a:pPr algn="l"/>
            <a:r>
              <a:rPr lang="en-US" altLang="zh-CN" sz="2400" dirty="0" smtClean="0">
                <a:latin typeface="+mn-ea"/>
              </a:rPr>
              <a:t>&lt;rule&gt; &lt;columns&gt;</a:t>
            </a:r>
            <a:r>
              <a:rPr lang="en-US" altLang="zh-CN" sz="2400" dirty="0" err="1" smtClean="0">
                <a:latin typeface="+mn-ea"/>
              </a:rPr>
              <a:t>user_id</a:t>
            </a:r>
            <a:r>
              <a:rPr lang="en-US" altLang="zh-CN" sz="2400" dirty="0" smtClean="0">
                <a:latin typeface="+mn-ea"/>
              </a:rPr>
              <a:t>&lt;/columns&gt; </a:t>
            </a:r>
          </a:p>
          <a:p>
            <a:pPr algn="l"/>
            <a:r>
              <a:rPr lang="en-US" altLang="zh-CN" sz="2400" dirty="0" smtClean="0">
                <a:latin typeface="+mn-ea"/>
              </a:rPr>
              <a:t>&lt;algorithm&gt;mod-long&lt;/algorithm&gt; </a:t>
            </a:r>
          </a:p>
          <a:p>
            <a:pPr algn="l"/>
            <a:r>
              <a:rPr lang="en-US" altLang="zh-CN" sz="2400" dirty="0" smtClean="0">
                <a:latin typeface="+mn-ea"/>
              </a:rPr>
              <a:t>&lt;/rule&gt; </a:t>
            </a:r>
          </a:p>
          <a:p>
            <a:pPr algn="l"/>
            <a:r>
              <a:rPr lang="en-US" altLang="zh-CN" sz="2400" dirty="0" smtClean="0">
                <a:latin typeface="+mn-ea"/>
              </a:rPr>
              <a:t>&lt;/</a:t>
            </a:r>
            <a:r>
              <a:rPr lang="en-US" altLang="zh-CN" sz="2400" dirty="0" err="1" smtClean="0">
                <a:latin typeface="+mn-ea"/>
              </a:rPr>
              <a:t>tableRule</a:t>
            </a:r>
            <a:r>
              <a:rPr lang="en-US" altLang="zh-CN" sz="2400" dirty="0" smtClean="0">
                <a:latin typeface="+mn-ea"/>
              </a:rPr>
              <a:t>&gt; </a:t>
            </a:r>
          </a:p>
          <a:p>
            <a:pPr algn="l"/>
            <a:r>
              <a:rPr lang="en-US" altLang="zh-CN" sz="2400" dirty="0" smtClean="0">
                <a:latin typeface="+mn-ea"/>
              </a:rPr>
              <a:t>&lt;function name="mod-long" class="</a:t>
            </a:r>
            <a:r>
              <a:rPr lang="en-US" altLang="zh-CN" sz="2400" dirty="0" err="1" smtClean="0">
                <a:latin typeface="+mn-ea"/>
              </a:rPr>
              <a:t>org.opencloudb.route.function.PartitionByMod</a:t>
            </a:r>
            <a:r>
              <a:rPr lang="en-US" altLang="zh-CN" sz="2400" dirty="0" smtClean="0">
                <a:latin typeface="+mn-ea"/>
              </a:rPr>
              <a:t>"&gt; &lt;!-- how many data nodes --&gt; </a:t>
            </a:r>
          </a:p>
          <a:p>
            <a:pPr algn="l"/>
            <a:r>
              <a:rPr lang="en-US" altLang="zh-CN" sz="2400" dirty="0" smtClean="0">
                <a:latin typeface="+mn-ea"/>
              </a:rPr>
              <a:t>&lt;property name="count"&gt;3&lt;/property&gt; </a:t>
            </a:r>
          </a:p>
          <a:p>
            <a:pPr algn="l"/>
            <a:r>
              <a:rPr lang="en-US" altLang="zh-CN" sz="2400" dirty="0" smtClean="0">
                <a:latin typeface="+mn-ea"/>
              </a:rPr>
              <a:t>&lt;/function&gt; </a:t>
            </a:r>
          </a:p>
          <a:p>
            <a:pPr algn="l"/>
            <a:r>
              <a:rPr lang="zh-CN" altLang="en-US" sz="2400" dirty="0" smtClean="0">
                <a:latin typeface="+mn-ea"/>
              </a:rPr>
              <a:t>配置说明： 上面</a:t>
            </a:r>
            <a:r>
              <a:rPr lang="en-US" altLang="zh-CN" sz="2400" dirty="0" smtClean="0">
                <a:latin typeface="+mn-ea"/>
              </a:rPr>
              <a:t>columns </a:t>
            </a:r>
            <a:r>
              <a:rPr lang="zh-CN" altLang="en-US" sz="2400" dirty="0" smtClean="0">
                <a:latin typeface="+mn-ea"/>
              </a:rPr>
              <a:t>标识将要分片的表字段，</a:t>
            </a:r>
            <a:r>
              <a:rPr lang="en-US" altLang="zh-CN" sz="2400" dirty="0" smtClean="0">
                <a:latin typeface="+mn-ea"/>
              </a:rPr>
              <a:t>algorithm </a:t>
            </a:r>
            <a:r>
              <a:rPr lang="zh-CN" altLang="en-US" sz="2400" dirty="0" smtClean="0">
                <a:latin typeface="+mn-ea"/>
              </a:rPr>
              <a:t>分片函数， 此种配置非常明确即根据</a:t>
            </a:r>
            <a:r>
              <a:rPr lang="en-US" altLang="zh-CN" sz="2400" dirty="0" smtClean="0">
                <a:solidFill>
                  <a:srgbClr val="FF0000"/>
                </a:solidFill>
                <a:latin typeface="+mn-ea"/>
              </a:rPr>
              <a:t>id</a:t>
            </a:r>
            <a:r>
              <a:rPr lang="zh-CN" altLang="en-US" sz="2400" dirty="0" smtClean="0">
                <a:solidFill>
                  <a:srgbClr val="FF0000"/>
                </a:solidFill>
                <a:latin typeface="+mn-ea"/>
              </a:rPr>
              <a:t>进行十进制求模预算</a:t>
            </a:r>
            <a:endParaRPr lang="zh-CN" altLang="en-US" sz="2400" dirty="0" smtClean="0"/>
          </a:p>
          <a:p>
            <a:endParaRPr lang="en-US" altLang="zh-CN" sz="2400" dirty="0" smtClean="0"/>
          </a:p>
          <a:p>
            <a:endParaRPr lang="en-US" altLang="zh-CN" sz="2400" dirty="0" smtClean="0"/>
          </a:p>
          <a:p>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82278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pPr>
            <a:r>
              <a:rPr lang="zh-CN" altLang="en-US" dirty="0" smtClean="0">
                <a:solidFill>
                  <a:schemeClr val="tx1"/>
                </a:solidFill>
                <a:ea typeface="黑体" pitchFamily="2" charset="-122"/>
              </a:rPr>
              <a:t>分片规则六：</a:t>
            </a:r>
            <a:endParaRPr lang="zh-CN" altLang="en-US" dirty="0">
              <a:solidFill>
                <a:schemeClr val="tx1"/>
              </a:solidFill>
              <a:ea typeface="黑体" pitchFamily="2" charset="-122"/>
            </a:endParaRPr>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430170" y="1519214"/>
            <a:ext cx="11930146" cy="490390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sz="2400" b="1" dirty="0" smtClean="0">
                <a:latin typeface="+mn-ea"/>
              </a:rPr>
              <a:t>自然月分片 </a:t>
            </a:r>
            <a:endParaRPr lang="zh-CN" altLang="en-US" sz="2400" dirty="0" smtClean="0">
              <a:latin typeface="+mn-ea"/>
            </a:endParaRPr>
          </a:p>
          <a:p>
            <a:pPr algn="l"/>
            <a:r>
              <a:rPr lang="zh-CN" altLang="en-US" sz="2400" dirty="0" smtClean="0">
                <a:solidFill>
                  <a:srgbClr val="FF0000"/>
                </a:solidFill>
                <a:latin typeface="+mn-ea"/>
              </a:rPr>
              <a:t>按月份列分区 ，每个自然月一个分片</a:t>
            </a:r>
            <a:r>
              <a:rPr lang="zh-CN" altLang="en-US" sz="2400" dirty="0" smtClean="0">
                <a:latin typeface="+mn-ea"/>
              </a:rPr>
              <a:t>，格式 </a:t>
            </a:r>
            <a:r>
              <a:rPr lang="en-US" altLang="zh-CN" sz="2400" dirty="0" smtClean="0">
                <a:latin typeface="+mn-ea"/>
              </a:rPr>
              <a:t>between</a:t>
            </a:r>
            <a:r>
              <a:rPr lang="zh-CN" altLang="en-US" sz="2400" dirty="0" smtClean="0">
                <a:latin typeface="+mn-ea"/>
              </a:rPr>
              <a:t>操作解析的范例</a:t>
            </a:r>
          </a:p>
          <a:p>
            <a:pPr algn="l"/>
            <a:r>
              <a:rPr lang="en-US" altLang="zh-CN" sz="2400" dirty="0" smtClean="0">
                <a:latin typeface="+mn-ea"/>
              </a:rPr>
              <a:t>&lt;</a:t>
            </a:r>
            <a:r>
              <a:rPr lang="en-US" altLang="zh-CN" sz="2400" dirty="0" err="1" smtClean="0">
                <a:latin typeface="+mn-ea"/>
              </a:rPr>
              <a:t>tableRule</a:t>
            </a:r>
            <a:r>
              <a:rPr lang="en-US" altLang="zh-CN" sz="2400" dirty="0" smtClean="0">
                <a:latin typeface="+mn-ea"/>
              </a:rPr>
              <a:t> name="</a:t>
            </a:r>
            <a:r>
              <a:rPr lang="en-US" altLang="zh-CN" sz="2400" dirty="0" err="1" smtClean="0">
                <a:latin typeface="+mn-ea"/>
              </a:rPr>
              <a:t>sharding</a:t>
            </a:r>
            <a:r>
              <a:rPr lang="en-US" altLang="zh-CN" sz="2400" dirty="0" smtClean="0">
                <a:latin typeface="+mn-ea"/>
              </a:rPr>
              <a:t>-by-month"&gt; </a:t>
            </a:r>
          </a:p>
          <a:p>
            <a:pPr algn="l"/>
            <a:r>
              <a:rPr lang="en-US" altLang="zh-CN" sz="2400" dirty="0" smtClean="0">
                <a:latin typeface="+mn-ea"/>
              </a:rPr>
              <a:t>&lt;rule&gt; &lt;columns&gt;</a:t>
            </a:r>
            <a:r>
              <a:rPr lang="en-US" altLang="zh-CN" sz="2400" dirty="0" err="1" smtClean="0">
                <a:latin typeface="+mn-ea"/>
              </a:rPr>
              <a:t>create_time</a:t>
            </a:r>
            <a:r>
              <a:rPr lang="en-US" altLang="zh-CN" sz="2400" dirty="0" smtClean="0">
                <a:latin typeface="+mn-ea"/>
              </a:rPr>
              <a:t>&lt;/columns&gt; </a:t>
            </a:r>
          </a:p>
          <a:p>
            <a:pPr algn="l"/>
            <a:r>
              <a:rPr lang="en-US" altLang="zh-CN" sz="2400" dirty="0" smtClean="0">
                <a:latin typeface="+mn-ea"/>
              </a:rPr>
              <a:t>&lt;algorithm&gt;</a:t>
            </a:r>
            <a:r>
              <a:rPr lang="en-US" altLang="zh-CN" sz="2400" dirty="0" err="1" smtClean="0">
                <a:latin typeface="+mn-ea"/>
              </a:rPr>
              <a:t>sharding</a:t>
            </a:r>
            <a:r>
              <a:rPr lang="en-US" altLang="zh-CN" sz="2400" dirty="0" smtClean="0">
                <a:latin typeface="+mn-ea"/>
              </a:rPr>
              <a:t>-by-month&lt;/algorithm&gt; </a:t>
            </a:r>
          </a:p>
          <a:p>
            <a:pPr algn="l"/>
            <a:r>
              <a:rPr lang="en-US" altLang="zh-CN" sz="2400" dirty="0" smtClean="0">
                <a:latin typeface="+mn-ea"/>
              </a:rPr>
              <a:t>&lt;/rule&gt; &lt;/</a:t>
            </a:r>
            <a:r>
              <a:rPr lang="en-US" altLang="zh-CN" sz="2400" dirty="0" err="1" smtClean="0">
                <a:latin typeface="+mn-ea"/>
              </a:rPr>
              <a:t>tableRule</a:t>
            </a:r>
            <a:r>
              <a:rPr lang="en-US" altLang="zh-CN" sz="2400" dirty="0" smtClean="0">
                <a:latin typeface="+mn-ea"/>
              </a:rPr>
              <a:t>&gt; </a:t>
            </a:r>
          </a:p>
          <a:p>
            <a:pPr algn="l"/>
            <a:r>
              <a:rPr lang="en-US" altLang="zh-CN" sz="2400" dirty="0" smtClean="0">
                <a:latin typeface="+mn-ea"/>
              </a:rPr>
              <a:t>&lt;function name="</a:t>
            </a:r>
            <a:r>
              <a:rPr lang="en-US" altLang="zh-CN" sz="2400" dirty="0" err="1" smtClean="0">
                <a:latin typeface="+mn-ea"/>
              </a:rPr>
              <a:t>sharding</a:t>
            </a:r>
            <a:r>
              <a:rPr lang="en-US" altLang="zh-CN" sz="2400" dirty="0" smtClean="0">
                <a:latin typeface="+mn-ea"/>
              </a:rPr>
              <a:t>-by-month" class="</a:t>
            </a:r>
            <a:r>
              <a:rPr lang="en-US" altLang="zh-CN" sz="2400" dirty="0" err="1" smtClean="0">
                <a:latin typeface="+mn-ea"/>
              </a:rPr>
              <a:t>org.opencloudb.route.function.PartitionByMonth</a:t>
            </a:r>
            <a:r>
              <a:rPr lang="en-US" altLang="zh-CN" sz="2400" dirty="0" smtClean="0">
                <a:latin typeface="+mn-ea"/>
              </a:rPr>
              <a:t>"&gt; </a:t>
            </a:r>
          </a:p>
          <a:p>
            <a:pPr algn="l"/>
            <a:r>
              <a:rPr lang="en-US" altLang="zh-CN" sz="2400" dirty="0" smtClean="0">
                <a:latin typeface="+mn-ea"/>
              </a:rPr>
              <a:t>&lt;property name="</a:t>
            </a:r>
            <a:r>
              <a:rPr lang="en-US" altLang="zh-CN" sz="2400" dirty="0" err="1" smtClean="0">
                <a:latin typeface="+mn-ea"/>
              </a:rPr>
              <a:t>dateFormat</a:t>
            </a:r>
            <a:r>
              <a:rPr lang="en-US" altLang="zh-CN" sz="2400" dirty="0" smtClean="0">
                <a:latin typeface="+mn-ea"/>
              </a:rPr>
              <a:t>"&gt;</a:t>
            </a:r>
            <a:r>
              <a:rPr lang="en-US" altLang="zh-CN" sz="2400" dirty="0" err="1" smtClean="0">
                <a:latin typeface="+mn-ea"/>
              </a:rPr>
              <a:t>yyyy</a:t>
            </a:r>
            <a:r>
              <a:rPr lang="en-US" altLang="zh-CN" sz="2400" dirty="0" smtClean="0">
                <a:latin typeface="+mn-ea"/>
              </a:rPr>
              <a:t>-MM-</a:t>
            </a:r>
            <a:r>
              <a:rPr lang="en-US" altLang="zh-CN" sz="2400" dirty="0" err="1" smtClean="0">
                <a:latin typeface="+mn-ea"/>
              </a:rPr>
              <a:t>dd</a:t>
            </a:r>
            <a:r>
              <a:rPr lang="en-US" altLang="zh-CN" sz="2400" dirty="0" smtClean="0">
                <a:latin typeface="+mn-ea"/>
              </a:rPr>
              <a:t>&lt;/property&gt; </a:t>
            </a:r>
          </a:p>
          <a:p>
            <a:pPr algn="l"/>
            <a:r>
              <a:rPr lang="en-US" altLang="zh-CN" sz="2400" dirty="0" smtClean="0">
                <a:latin typeface="+mn-ea"/>
              </a:rPr>
              <a:t>&lt;property name="</a:t>
            </a:r>
            <a:r>
              <a:rPr lang="en-US" altLang="zh-CN" sz="2400" dirty="0" err="1" smtClean="0">
                <a:latin typeface="+mn-ea"/>
              </a:rPr>
              <a:t>sBeginDate</a:t>
            </a:r>
            <a:r>
              <a:rPr lang="en-US" altLang="zh-CN" sz="2400" dirty="0" smtClean="0">
                <a:latin typeface="+mn-ea"/>
              </a:rPr>
              <a:t>"&gt;2014-01-01&lt;/property&gt; </a:t>
            </a:r>
          </a:p>
          <a:p>
            <a:pPr algn="l"/>
            <a:r>
              <a:rPr lang="en-US" altLang="zh-CN" sz="2400" dirty="0" smtClean="0">
                <a:latin typeface="+mn-ea"/>
              </a:rPr>
              <a:t>&lt;/function&gt; </a:t>
            </a:r>
          </a:p>
          <a:p>
            <a:pPr algn="l"/>
            <a:r>
              <a:rPr lang="zh-CN" altLang="en-US" sz="2400" dirty="0" smtClean="0">
                <a:latin typeface="+mn-ea"/>
              </a:rPr>
              <a:t>配置说明： </a:t>
            </a:r>
            <a:r>
              <a:rPr lang="en-US" altLang="zh-CN" sz="2400" dirty="0" smtClean="0">
                <a:latin typeface="+mn-ea"/>
              </a:rPr>
              <a:t>columns</a:t>
            </a:r>
            <a:r>
              <a:rPr lang="zh-CN" altLang="en-US" sz="2400" dirty="0" smtClean="0">
                <a:latin typeface="+mn-ea"/>
              </a:rPr>
              <a:t>： 分片字段，字符串类型 </a:t>
            </a:r>
            <a:r>
              <a:rPr lang="en-US" altLang="zh-CN" sz="2400" dirty="0" err="1" smtClean="0">
                <a:latin typeface="+mn-ea"/>
              </a:rPr>
              <a:t>dateFormat</a:t>
            </a:r>
            <a:r>
              <a:rPr lang="en-US" altLang="zh-CN" sz="2400" dirty="0" smtClean="0">
                <a:latin typeface="+mn-ea"/>
              </a:rPr>
              <a:t> </a:t>
            </a:r>
            <a:r>
              <a:rPr lang="zh-CN" altLang="en-US" sz="2400" dirty="0" smtClean="0">
                <a:latin typeface="+mn-ea"/>
              </a:rPr>
              <a:t>： 日期字符串格式 </a:t>
            </a:r>
            <a:r>
              <a:rPr lang="en-US" altLang="zh-CN" sz="2400" dirty="0" err="1" smtClean="0">
                <a:latin typeface="+mn-ea"/>
              </a:rPr>
              <a:t>sBeginDate</a:t>
            </a:r>
            <a:r>
              <a:rPr lang="en-US" altLang="zh-CN" sz="2400" dirty="0" smtClean="0">
                <a:latin typeface="+mn-ea"/>
              </a:rPr>
              <a:t> </a:t>
            </a:r>
            <a:r>
              <a:rPr lang="zh-CN" altLang="en-US" sz="2400" dirty="0" smtClean="0">
                <a:latin typeface="+mn-ea"/>
              </a:rPr>
              <a:t>： 开始日期 </a:t>
            </a:r>
            <a:endParaRPr lang="en-US" altLang="zh-CN" sz="2400" dirty="0" smtClean="0">
              <a:latin typeface="+mn-e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82278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pPr>
            <a:r>
              <a:rPr lang="zh-CN" altLang="en-US" dirty="0" smtClean="0">
                <a:solidFill>
                  <a:schemeClr val="tx1"/>
                </a:solidFill>
                <a:ea typeface="黑体" pitchFamily="2" charset="-122"/>
              </a:rPr>
              <a:t>分片规则七：</a:t>
            </a:r>
            <a:endParaRPr lang="zh-CN" altLang="en-US" dirty="0">
              <a:solidFill>
                <a:schemeClr val="tx1"/>
              </a:solidFill>
              <a:ea typeface="黑体" pitchFamily="2" charset="-122"/>
            </a:endParaRPr>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430170" y="1519214"/>
            <a:ext cx="11930146" cy="675056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sz="2400" dirty="0" smtClean="0">
                <a:latin typeface="+mn-ea"/>
              </a:rPr>
              <a:t>分表分库虽然能解决大表对数据库系统的压力，但它并不是万能的，也有一些不利之处，因此首要问题是，分不分库，分哪些库，什么规则分，分多少分片。</a:t>
            </a:r>
            <a:endParaRPr lang="en-US" altLang="zh-CN" sz="2400" dirty="0" smtClean="0">
              <a:latin typeface="+mn-ea"/>
            </a:endParaRPr>
          </a:p>
          <a:p>
            <a:pPr marL="342900" indent="-342900" algn="l">
              <a:buFont typeface="Arial" panose="020B0604020202020204" pitchFamily="34" charset="0"/>
              <a:buChar char="•"/>
            </a:pPr>
            <a:r>
              <a:rPr lang="zh-CN" altLang="en-US" sz="2400" dirty="0" smtClean="0">
                <a:latin typeface="+mn-ea"/>
              </a:rPr>
              <a:t>原则一：能不分就不分，</a:t>
            </a:r>
            <a:r>
              <a:rPr lang="en-US" altLang="zh-CN" sz="2400" dirty="0" smtClean="0">
                <a:solidFill>
                  <a:srgbClr val="FF0000"/>
                </a:solidFill>
                <a:latin typeface="+mn-ea"/>
              </a:rPr>
              <a:t>1000</a:t>
            </a:r>
            <a:r>
              <a:rPr lang="zh-CN" altLang="en-US" sz="2400" dirty="0" smtClean="0">
                <a:solidFill>
                  <a:srgbClr val="FF0000"/>
                </a:solidFill>
                <a:latin typeface="+mn-ea"/>
              </a:rPr>
              <a:t>万以内的表，不建议分片</a:t>
            </a:r>
            <a:r>
              <a:rPr lang="zh-CN" altLang="en-US" sz="2400" dirty="0" smtClean="0">
                <a:latin typeface="+mn-ea"/>
              </a:rPr>
              <a:t>，通过合适的索引，读写分离等方式，可以很好的解决性能问题。 </a:t>
            </a:r>
          </a:p>
          <a:p>
            <a:pPr marL="342900" indent="-342900" algn="l">
              <a:buFont typeface="Arial" panose="020B0604020202020204" pitchFamily="34" charset="0"/>
              <a:buChar char="•"/>
            </a:pPr>
            <a:r>
              <a:rPr lang="zh-CN" altLang="en-US" sz="2400" dirty="0" smtClean="0">
                <a:latin typeface="+mn-ea"/>
              </a:rPr>
              <a:t>原则二：</a:t>
            </a:r>
            <a:r>
              <a:rPr lang="zh-CN" altLang="en-US" sz="2400" dirty="0" smtClean="0">
                <a:solidFill>
                  <a:srgbClr val="FF0000"/>
                </a:solidFill>
                <a:latin typeface="+mn-ea"/>
              </a:rPr>
              <a:t>分片数量尽量少</a:t>
            </a:r>
            <a:r>
              <a:rPr lang="zh-CN" altLang="en-US" sz="2400" dirty="0" smtClean="0">
                <a:latin typeface="+mn-ea"/>
              </a:rPr>
              <a:t>，分片尽量均匀分布在多个</a:t>
            </a:r>
            <a:r>
              <a:rPr lang="en-US" altLang="zh-CN" sz="2400" dirty="0" err="1" smtClean="0">
                <a:latin typeface="+mn-ea"/>
              </a:rPr>
              <a:t>DataHost</a:t>
            </a:r>
            <a:r>
              <a:rPr lang="zh-CN" altLang="en-US" sz="2400" dirty="0" smtClean="0">
                <a:latin typeface="+mn-ea"/>
              </a:rPr>
              <a:t>上，因为一个查询</a:t>
            </a:r>
            <a:r>
              <a:rPr lang="en-US" altLang="zh-CN" sz="2400" dirty="0" smtClean="0">
                <a:latin typeface="+mn-ea"/>
              </a:rPr>
              <a:t>SQL</a:t>
            </a:r>
            <a:r>
              <a:rPr lang="zh-CN" altLang="en-US" sz="2400" dirty="0" smtClean="0">
                <a:latin typeface="+mn-ea"/>
              </a:rPr>
              <a:t>跨分片越多，则总体性能越差，虽然要好于所有数据在一个分片的结果，只在必要的时候进行扩容，增加分片数量。 </a:t>
            </a:r>
          </a:p>
          <a:p>
            <a:pPr marL="342900" indent="-342900" algn="l">
              <a:buFont typeface="Arial" panose="020B0604020202020204" pitchFamily="34" charset="0"/>
              <a:buChar char="•"/>
            </a:pPr>
            <a:r>
              <a:rPr lang="zh-CN" altLang="en-US" sz="2400" dirty="0" smtClean="0">
                <a:latin typeface="+mn-ea"/>
              </a:rPr>
              <a:t>原则三：</a:t>
            </a:r>
            <a:r>
              <a:rPr lang="zh-CN" altLang="en-US" sz="2400" dirty="0" smtClean="0">
                <a:solidFill>
                  <a:srgbClr val="FF0000"/>
                </a:solidFill>
                <a:latin typeface="+mn-ea"/>
              </a:rPr>
              <a:t>分片规则需要慎重选择</a:t>
            </a:r>
            <a:r>
              <a:rPr lang="zh-CN" altLang="en-US" sz="2400" dirty="0" smtClean="0">
                <a:latin typeface="+mn-ea"/>
              </a:rPr>
              <a:t>，分片规则的选择，需要考虑数据的增长模式，数据的访问模式，分片关联性问题，以及分片扩容问题，最近的分片策略为范围分片，枚举分片，一致性</a:t>
            </a:r>
            <a:r>
              <a:rPr lang="en-US" altLang="zh-CN" sz="2400" dirty="0" smtClean="0">
                <a:latin typeface="+mn-ea"/>
              </a:rPr>
              <a:t>Hash</a:t>
            </a:r>
            <a:r>
              <a:rPr lang="zh-CN" altLang="en-US" sz="2400" dirty="0" smtClean="0">
                <a:latin typeface="+mn-ea"/>
              </a:rPr>
              <a:t>分片，这几种分片都有利于扩容 </a:t>
            </a:r>
          </a:p>
          <a:p>
            <a:pPr marL="342900" indent="-342900" algn="l">
              <a:buFont typeface="Arial" panose="020B0604020202020204" pitchFamily="34" charset="0"/>
              <a:buChar char="•"/>
            </a:pPr>
            <a:r>
              <a:rPr lang="zh-CN" altLang="en-US" sz="2400" dirty="0" smtClean="0">
                <a:latin typeface="+mn-ea"/>
              </a:rPr>
              <a:t>原则四：尽量不要在一个事务中的</a:t>
            </a:r>
            <a:r>
              <a:rPr lang="en-US" altLang="zh-CN" sz="2400" dirty="0" smtClean="0">
                <a:latin typeface="+mn-ea"/>
              </a:rPr>
              <a:t>SQL</a:t>
            </a:r>
            <a:r>
              <a:rPr lang="zh-CN" altLang="en-US" sz="2400" dirty="0" smtClean="0">
                <a:latin typeface="+mn-ea"/>
              </a:rPr>
              <a:t>跨越多个分片，分布式事务一直是个不好处理的问题 </a:t>
            </a:r>
          </a:p>
          <a:p>
            <a:pPr marL="342900" indent="-342900" algn="l">
              <a:buFont typeface="Arial" panose="020B0604020202020204" pitchFamily="34" charset="0"/>
              <a:buChar char="•"/>
            </a:pPr>
            <a:r>
              <a:rPr lang="zh-CN" altLang="en-US" sz="2400" dirty="0" smtClean="0">
                <a:latin typeface="+mn-ea"/>
              </a:rPr>
              <a:t>原则五：查询条件尽量优化，尽量避免</a:t>
            </a:r>
            <a:r>
              <a:rPr lang="en-US" altLang="zh-CN" sz="2400" dirty="0" smtClean="0">
                <a:latin typeface="+mn-ea"/>
              </a:rPr>
              <a:t>Select * </a:t>
            </a:r>
            <a:r>
              <a:rPr lang="zh-CN" altLang="en-US" sz="2400" dirty="0" smtClean="0">
                <a:latin typeface="+mn-ea"/>
              </a:rPr>
              <a:t>的方式，大量数据结果集下，会消耗大量带宽和</a:t>
            </a:r>
            <a:r>
              <a:rPr lang="en-US" altLang="zh-CN" sz="2400" dirty="0" smtClean="0">
                <a:latin typeface="+mn-ea"/>
              </a:rPr>
              <a:t>CPU</a:t>
            </a:r>
            <a:r>
              <a:rPr lang="zh-CN" altLang="en-US" sz="2400" dirty="0" smtClean="0">
                <a:latin typeface="+mn-ea"/>
              </a:rPr>
              <a:t>资源，查询尽量避免返回大量结果集，并且尽量为频繁使用的查询语句建立索引。</a:t>
            </a:r>
            <a:endParaRPr lang="en-US" altLang="zh-CN" sz="2400" dirty="0" smtClean="0">
              <a:latin typeface="+mn-ea"/>
            </a:endParaRPr>
          </a:p>
          <a:p>
            <a:pPr algn="l"/>
            <a:r>
              <a:rPr lang="zh-CN" altLang="en-US" sz="2400" dirty="0" smtClean="0">
                <a:latin typeface="+mn-ea"/>
              </a:rPr>
              <a:t>总体上来说，</a:t>
            </a:r>
            <a:r>
              <a:rPr lang="zh-CN" altLang="en-US" sz="2400" dirty="0" smtClean="0">
                <a:solidFill>
                  <a:srgbClr val="FF0000"/>
                </a:solidFill>
                <a:latin typeface="+mn-ea"/>
              </a:rPr>
              <a:t>分片的选择是取决于最频繁的查询</a:t>
            </a:r>
            <a:r>
              <a:rPr lang="en-US" altLang="zh-CN" sz="2400" dirty="0" smtClean="0">
                <a:solidFill>
                  <a:srgbClr val="FF0000"/>
                </a:solidFill>
                <a:latin typeface="+mn-ea"/>
              </a:rPr>
              <a:t>SQL</a:t>
            </a:r>
            <a:r>
              <a:rPr lang="zh-CN" altLang="en-US" sz="2400" dirty="0" smtClean="0">
                <a:solidFill>
                  <a:srgbClr val="FF0000"/>
                </a:solidFill>
                <a:latin typeface="+mn-ea"/>
              </a:rPr>
              <a:t>的条件</a:t>
            </a:r>
            <a:r>
              <a:rPr lang="zh-CN" altLang="en-US" sz="2400" dirty="0" smtClean="0">
                <a:latin typeface="+mn-ea"/>
              </a:rPr>
              <a:t>，因为不带任何</a:t>
            </a:r>
            <a:r>
              <a:rPr lang="en-US" altLang="zh-CN" sz="2400" dirty="0" smtClean="0">
                <a:latin typeface="+mn-ea"/>
              </a:rPr>
              <a:t>Where</a:t>
            </a:r>
            <a:r>
              <a:rPr lang="zh-CN" altLang="en-US" sz="2400" dirty="0" smtClean="0">
                <a:latin typeface="+mn-ea"/>
              </a:rPr>
              <a:t>语句的查询</a:t>
            </a:r>
            <a:r>
              <a:rPr lang="en-US" altLang="zh-CN" sz="2400" dirty="0" smtClean="0">
                <a:latin typeface="+mn-ea"/>
              </a:rPr>
              <a:t>SQL</a:t>
            </a:r>
            <a:r>
              <a:rPr lang="zh-CN" altLang="en-US" sz="2400" dirty="0" smtClean="0">
                <a:latin typeface="+mn-ea"/>
              </a:rPr>
              <a:t>，会便利所有的分片，性能相对最差，因此这种</a:t>
            </a:r>
            <a:r>
              <a:rPr lang="en-US" altLang="zh-CN" sz="2400" dirty="0" smtClean="0">
                <a:latin typeface="+mn-ea"/>
              </a:rPr>
              <a:t>SQL</a:t>
            </a:r>
            <a:r>
              <a:rPr lang="zh-CN" altLang="en-US" sz="2400" dirty="0" smtClean="0">
                <a:latin typeface="+mn-ea"/>
              </a:rPr>
              <a:t>越多，对系统的影响越大，所以我们要尽量避免这种</a:t>
            </a:r>
            <a:r>
              <a:rPr lang="en-US" altLang="zh-CN" sz="2400" dirty="0" smtClean="0">
                <a:latin typeface="+mn-ea"/>
              </a:rPr>
              <a:t>SQL</a:t>
            </a:r>
            <a:r>
              <a:rPr lang="zh-CN" altLang="en-US" sz="2400" dirty="0" smtClean="0">
                <a:latin typeface="+mn-ea"/>
              </a:rPr>
              <a:t>的产生。</a:t>
            </a:r>
            <a:endParaRPr lang="zh-CN" altLang="en-US" sz="2400" dirty="0">
              <a:latin typeface="+mn-e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82278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pPr>
            <a:r>
              <a:rPr lang="zh-CN" altLang="en-US" dirty="0" smtClean="0">
                <a:solidFill>
                  <a:schemeClr val="tx1"/>
                </a:solidFill>
                <a:ea typeface="黑体" pitchFamily="2" charset="-122"/>
              </a:rPr>
              <a:t>第五章</a:t>
            </a:r>
            <a:endParaRPr lang="zh-CN" altLang="en-US" dirty="0">
              <a:solidFill>
                <a:schemeClr val="tx1"/>
              </a:solidFill>
              <a:ea typeface="黑体" pitchFamily="2" charset="-122"/>
            </a:endParaRPr>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1716054" y="3876668"/>
            <a:ext cx="8858312" cy="180151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defTabSz="228600" eaLnBrk="0" fontAlgn="b">
              <a:lnSpc>
                <a:spcPct val="110000"/>
              </a:lnSpc>
              <a:spcBef>
                <a:spcPct val="20000"/>
              </a:spcBef>
              <a:spcAft>
                <a:spcPct val="0"/>
              </a:spcAft>
              <a:buClr>
                <a:srgbClr val="FF0000"/>
              </a:buClr>
            </a:pPr>
            <a:r>
              <a:rPr lang="en-US" altLang="zh-CN" sz="4800" dirty="0" err="1" smtClean="0">
                <a:solidFill>
                  <a:schemeClr val="tx1"/>
                </a:solidFill>
                <a:latin typeface="黑体" pitchFamily="49" charset="-122"/>
                <a:ea typeface="黑体" pitchFamily="49" charset="-122"/>
                <a:sym typeface="Arial" charset="0"/>
              </a:rPr>
              <a:t>MyCAT</a:t>
            </a:r>
            <a:r>
              <a:rPr lang="zh-CN" altLang="en-US" sz="4800" dirty="0" smtClean="0">
                <a:solidFill>
                  <a:schemeClr val="tx1"/>
                </a:solidFill>
                <a:latin typeface="黑体" pitchFamily="49" charset="-122"/>
                <a:ea typeface="黑体" pitchFamily="49" charset="-122"/>
                <a:sym typeface="Arial" charset="0"/>
              </a:rPr>
              <a:t>架构配置</a:t>
            </a:r>
            <a:endParaRPr lang="en-US" altLang="zh-CN" sz="4800" dirty="0" smtClean="0">
              <a:solidFill>
                <a:schemeClr val="tx1"/>
              </a:solidFill>
              <a:latin typeface="黑体" pitchFamily="49" charset="-122"/>
              <a:ea typeface="黑体" pitchFamily="49" charset="-122"/>
              <a:sym typeface="Arial" charset="0"/>
            </a:endParaRPr>
          </a:p>
          <a:p>
            <a:pPr marL="0" marR="0" indent="0" algn="ctr" defTabSz="584200" rtl="0" fontAlgn="auto" latinLnBrk="0" hangingPunct="0">
              <a:lnSpc>
                <a:spcPct val="100000"/>
              </a:lnSpc>
              <a:spcBef>
                <a:spcPts val="0"/>
              </a:spcBef>
              <a:spcAft>
                <a:spcPts val="0"/>
              </a:spcAft>
              <a:buClrTx/>
              <a:buSzTx/>
              <a:buFontTx/>
              <a:buNone/>
            </a:pPr>
            <a:endParaRPr kumimoji="0" lang="zh-CN" altLang="en-US" sz="48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5950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0" algn="l">
              <a:defRPr sz="1800"/>
            </a:pPr>
            <a:r>
              <a:rPr lang="en-US" altLang="zh-CN" sz="3200" dirty="0" err="1" smtClean="0">
                <a:latin typeface="黑体" pitchFamily="49" charset="-122"/>
                <a:ea typeface="黑体" pitchFamily="49" charset="-122"/>
              </a:rPr>
              <a:t>Mycat</a:t>
            </a:r>
            <a:r>
              <a:rPr lang="zh-CN" altLang="en-US" sz="3200" dirty="0" smtClean="0">
                <a:latin typeface="黑体" pitchFamily="49" charset="-122"/>
                <a:ea typeface="黑体" pitchFamily="49" charset="-122"/>
              </a:rPr>
              <a:t>通过日志查看语句路由</a:t>
            </a:r>
            <a:endParaRPr lang="zh-CN" altLang="en-US" sz="3200" dirty="0">
              <a:latin typeface="黑体" pitchFamily="49" charset="-122"/>
              <a:ea typeface="黑体" pitchFamily="49" charset="-122"/>
            </a:endParaRPr>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358732" y="1662090"/>
            <a:ext cx="11787270" cy="785856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sz="2400" dirty="0" smtClean="0">
                <a:latin typeface="+mn-ea"/>
              </a:rPr>
              <a:t>通过</a:t>
            </a:r>
            <a:r>
              <a:rPr lang="en-US" altLang="zh-CN" sz="2400" dirty="0" smtClean="0">
                <a:latin typeface="+mn-ea"/>
              </a:rPr>
              <a:t>debug</a:t>
            </a:r>
            <a:r>
              <a:rPr lang="zh-CN" altLang="en-US" sz="2400" dirty="0" smtClean="0">
                <a:latin typeface="+mn-ea"/>
              </a:rPr>
              <a:t>日志可以查看语句的路由情况</a:t>
            </a:r>
            <a:endParaRPr lang="en-US" altLang="zh-CN" sz="2400" dirty="0" smtClean="0">
              <a:latin typeface="+mn-ea"/>
            </a:endParaRPr>
          </a:p>
          <a:p>
            <a:pPr algn="l"/>
            <a:r>
              <a:rPr lang="en-US" altLang="zh-CN" sz="2400" dirty="0" smtClean="0">
                <a:latin typeface="+mn-ea"/>
              </a:rPr>
              <a:t>04-29 22:06:10.420 DEBUG [$_NIOREACTOR-3-RW] (NonBlockingSession.java:118) -</a:t>
            </a:r>
            <a:r>
              <a:rPr lang="en-US" altLang="zh-CN" sz="2400" dirty="0" err="1" smtClean="0">
                <a:latin typeface="+mn-ea"/>
              </a:rPr>
              <a:t>ServerConnection</a:t>
            </a:r>
            <a:r>
              <a:rPr lang="en-US" altLang="zh-CN" sz="2400" dirty="0" smtClean="0">
                <a:latin typeface="+mn-ea"/>
              </a:rPr>
              <a:t> [id=1, schema=</a:t>
            </a:r>
            <a:r>
              <a:rPr lang="en-US" altLang="zh-CN" sz="2400" dirty="0" err="1" smtClean="0">
                <a:latin typeface="+mn-ea"/>
              </a:rPr>
              <a:t>mycat</a:t>
            </a:r>
            <a:r>
              <a:rPr lang="en-US" altLang="zh-CN" sz="2400" dirty="0" smtClean="0">
                <a:latin typeface="+mn-ea"/>
              </a:rPr>
              <a:t>, host=127.0.0.1, user=</a:t>
            </a:r>
            <a:r>
              <a:rPr lang="en-US" altLang="zh-CN" sz="2400" dirty="0" err="1" smtClean="0">
                <a:latin typeface="+mn-ea"/>
              </a:rPr>
              <a:t>mycat,txIsolation</a:t>
            </a:r>
            <a:r>
              <a:rPr lang="en-US" altLang="zh-CN" sz="2400" dirty="0" smtClean="0">
                <a:latin typeface="+mn-ea"/>
              </a:rPr>
              <a:t>=3, </a:t>
            </a:r>
            <a:r>
              <a:rPr lang="en-US" altLang="zh-CN" sz="2400" dirty="0" err="1" smtClean="0">
                <a:latin typeface="+mn-ea"/>
              </a:rPr>
              <a:t>autocommit</a:t>
            </a:r>
            <a:r>
              <a:rPr lang="en-US" altLang="zh-CN" sz="2400" dirty="0" smtClean="0">
                <a:latin typeface="+mn-ea"/>
              </a:rPr>
              <a:t>=true, schema=</a:t>
            </a:r>
            <a:r>
              <a:rPr lang="en-US" altLang="zh-CN" sz="2400" dirty="0" err="1" smtClean="0">
                <a:latin typeface="+mn-ea"/>
              </a:rPr>
              <a:t>mycat</a:t>
            </a:r>
            <a:r>
              <a:rPr lang="en-US" altLang="zh-CN" sz="2400" dirty="0" smtClean="0">
                <a:latin typeface="+mn-ea"/>
              </a:rPr>
              <a:t>]select * from </a:t>
            </a:r>
            <a:r>
              <a:rPr lang="en-US" altLang="zh-CN" sz="2400" dirty="0" err="1" smtClean="0">
                <a:latin typeface="+mn-ea"/>
              </a:rPr>
              <a:t>t_user</a:t>
            </a:r>
            <a:r>
              <a:rPr lang="en-US" altLang="zh-CN" sz="2400" dirty="0" smtClean="0">
                <a:latin typeface="+mn-ea"/>
              </a:rPr>
              <a:t> t, route={ 1 -&gt; d</a:t>
            </a:r>
            <a:r>
              <a:rPr lang="en-US" altLang="zh-CN" sz="2400" dirty="0" smtClean="0">
                <a:solidFill>
                  <a:srgbClr val="FF0000"/>
                </a:solidFill>
                <a:latin typeface="+mn-ea"/>
              </a:rPr>
              <a:t>n1</a:t>
            </a:r>
            <a:r>
              <a:rPr lang="en-US" altLang="zh-CN" sz="2400" dirty="0" smtClean="0">
                <a:latin typeface="+mn-ea"/>
              </a:rPr>
              <a:t>{SELECT * FROM </a:t>
            </a:r>
            <a:r>
              <a:rPr lang="en-US" altLang="zh-CN" sz="2400" dirty="0" err="1" smtClean="0">
                <a:latin typeface="+mn-ea"/>
              </a:rPr>
              <a:t>t_user</a:t>
            </a:r>
            <a:r>
              <a:rPr lang="en-US" altLang="zh-CN" sz="2400" dirty="0" smtClean="0">
                <a:latin typeface="+mn-ea"/>
              </a:rPr>
              <a:t> t LIMIT 100} 2 -&gt; </a:t>
            </a:r>
            <a:r>
              <a:rPr lang="en-US" altLang="zh-CN" sz="2400" dirty="0" smtClean="0">
                <a:solidFill>
                  <a:srgbClr val="FF0000"/>
                </a:solidFill>
                <a:latin typeface="+mn-ea"/>
              </a:rPr>
              <a:t>dn2</a:t>
            </a:r>
            <a:r>
              <a:rPr lang="en-US" altLang="zh-CN" sz="2400" dirty="0" smtClean="0">
                <a:latin typeface="+mn-ea"/>
              </a:rPr>
              <a:t>{SELECT * FROM </a:t>
            </a:r>
            <a:r>
              <a:rPr lang="en-US" altLang="zh-CN" sz="2400" dirty="0" err="1" smtClean="0">
                <a:latin typeface="+mn-ea"/>
              </a:rPr>
              <a:t>t_user</a:t>
            </a:r>
            <a:r>
              <a:rPr lang="en-US" altLang="zh-CN" sz="2400" dirty="0" smtClean="0">
                <a:latin typeface="+mn-ea"/>
              </a:rPr>
              <a:t> t LIMIT 100} } </a:t>
            </a:r>
            <a:r>
              <a:rPr lang="en-US" altLang="zh-CN" sz="2400" dirty="0" err="1" smtClean="0">
                <a:latin typeface="+mn-ea"/>
              </a:rPr>
              <a:t>rrs</a:t>
            </a:r>
            <a:r>
              <a:rPr lang="en-US" altLang="zh-CN" sz="2400" dirty="0" smtClean="0">
                <a:latin typeface="+mn-ea"/>
              </a:rPr>
              <a:t> 04-29 22:06:10.420 DEBUG [$_NIOREACTOR-3-RW] (MultiNodeQueryHandler.java:78) -execute </a:t>
            </a:r>
            <a:r>
              <a:rPr lang="en-US" altLang="zh-CN" sz="2400" dirty="0" err="1" smtClean="0">
                <a:latin typeface="+mn-ea"/>
              </a:rPr>
              <a:t>mutinode</a:t>
            </a:r>
            <a:r>
              <a:rPr lang="en-US" altLang="zh-CN" sz="2400" dirty="0" smtClean="0">
                <a:latin typeface="+mn-ea"/>
              </a:rPr>
              <a:t> query select * from </a:t>
            </a:r>
            <a:r>
              <a:rPr lang="en-US" altLang="zh-CN" sz="2400" dirty="0" err="1" smtClean="0">
                <a:latin typeface="+mn-ea"/>
              </a:rPr>
              <a:t>t_user</a:t>
            </a:r>
            <a:r>
              <a:rPr lang="en-US" altLang="zh-CN" sz="2400" dirty="0" smtClean="0">
                <a:latin typeface="+mn-ea"/>
              </a:rPr>
              <a:t> t </a:t>
            </a:r>
          </a:p>
          <a:p>
            <a:pPr algn="l"/>
            <a:r>
              <a:rPr lang="zh-CN" altLang="en-US" sz="2400" dirty="0" smtClean="0">
                <a:latin typeface="+mn-ea"/>
              </a:rPr>
              <a:t>该部分描述了该条</a:t>
            </a:r>
            <a:r>
              <a:rPr lang="en-US" altLang="zh-CN" sz="2400" dirty="0" err="1" smtClean="0">
                <a:latin typeface="+mn-ea"/>
              </a:rPr>
              <a:t>sql</a:t>
            </a:r>
            <a:r>
              <a:rPr lang="zh-CN" altLang="en-US" sz="2400" dirty="0" smtClean="0">
                <a:latin typeface="+mn-ea"/>
              </a:rPr>
              <a:t>被分配到到了分片</a:t>
            </a:r>
            <a:r>
              <a:rPr lang="en-US" altLang="zh-CN" sz="2400" dirty="0" smtClean="0">
                <a:latin typeface="+mn-ea"/>
              </a:rPr>
              <a:t>dn1</a:t>
            </a:r>
            <a:r>
              <a:rPr lang="zh-CN" altLang="en-US" sz="2400" dirty="0" smtClean="0">
                <a:latin typeface="+mn-ea"/>
              </a:rPr>
              <a:t>、</a:t>
            </a:r>
            <a:r>
              <a:rPr lang="en-US" altLang="zh-CN" sz="2400" dirty="0" smtClean="0">
                <a:latin typeface="+mn-ea"/>
              </a:rPr>
              <a:t>dn2</a:t>
            </a:r>
            <a:r>
              <a:rPr lang="zh-CN" altLang="en-US" sz="2400" dirty="0" smtClean="0">
                <a:latin typeface="+mn-ea"/>
              </a:rPr>
              <a:t>上同时执行</a:t>
            </a:r>
            <a:endParaRPr lang="en-US" altLang="zh-CN" sz="2400" dirty="0" smtClean="0">
              <a:latin typeface="+mn-ea"/>
            </a:endParaRPr>
          </a:p>
          <a:p>
            <a:pPr algn="l"/>
            <a:endParaRPr lang="en-US" altLang="zh-CN" sz="2400" dirty="0" smtClean="0">
              <a:latin typeface="+mn-ea"/>
            </a:endParaRPr>
          </a:p>
          <a:p>
            <a:pPr algn="l"/>
            <a:endParaRPr lang="en-US" altLang="zh-CN" sz="2400" dirty="0" smtClean="0">
              <a:latin typeface="+mn-ea"/>
            </a:endParaRPr>
          </a:p>
          <a:p>
            <a:pPr algn="l"/>
            <a:endParaRPr lang="zh-CN" altLang="en-US" sz="2400" dirty="0" smtClean="0">
              <a:latin typeface="+mn-ea"/>
            </a:endParaRPr>
          </a:p>
          <a:p>
            <a:pPr algn="l"/>
            <a:endParaRPr lang="en-US" altLang="zh-CN" sz="2400" dirty="0" smtClean="0">
              <a:latin typeface="+mn-ea"/>
            </a:endParaRPr>
          </a:p>
          <a:p>
            <a:endParaRPr lang="zh-CN" altLang="en-US" dirty="0" smtClean="0"/>
          </a:p>
          <a:p>
            <a:endParaRPr lang="en-US" altLang="zh-CN" dirty="0" smtClean="0"/>
          </a:p>
          <a:p>
            <a:endParaRPr lang="en-US" altLang="zh-CN" dirty="0" smtClean="0"/>
          </a:p>
          <a:p>
            <a:endParaRPr lang="zh-CN" altLang="en-US" dirty="0" smtClean="0"/>
          </a:p>
          <a:p>
            <a:pPr marL="0" marR="0" indent="0" algn="ctr" defTabSz="584200" rtl="0" fontAlgn="auto" latinLnBrk="0" hangingPunct="0">
              <a:lnSpc>
                <a:spcPct val="100000"/>
              </a:lnSpc>
              <a:spcBef>
                <a:spcPts val="0"/>
              </a:spcBef>
              <a:spcAft>
                <a:spcPts val="0"/>
              </a:spcAft>
              <a:buClrTx/>
              <a:buSzTx/>
              <a:buFontTx/>
              <a:buNone/>
            </a:pPr>
            <a:endParaRPr kumimoji="0" lang="zh-CN" altLang="en-US" sz="48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5950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0" algn="l">
              <a:defRPr sz="1800"/>
            </a:pPr>
            <a:r>
              <a:rPr lang="en-US" sz="3200" dirty="0" err="1" smtClean="0"/>
              <a:t>My</a:t>
            </a:r>
            <a:r>
              <a:rPr lang="en-US" altLang="zh-CN" sz="3200" dirty="0" err="1" smtClean="0"/>
              <a:t>cat</a:t>
            </a:r>
            <a:r>
              <a:rPr lang="zh-CN" altLang="en-US" sz="3200" dirty="0" smtClean="0"/>
              <a:t>架构配置</a:t>
            </a:r>
            <a:endParaRPr lang="zh-CN" altLang="en-US" sz="3200" dirty="0"/>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358732" y="1662090"/>
            <a:ext cx="12215898" cy="398057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数据库读写分离对于大型系统或者访问量很高的互联网应用来说，是必不可少的一个重要功能。 从数据库的角度来说，对于大多数应用来说，从集中到分布，最基本的一个需求不是数据存储的瓶颈，而是在于计算的瓶颈，即</a:t>
            </a:r>
            <a:r>
              <a:rPr lang="en-US" altLang="zh-CN" sz="2800" dirty="0" smtClean="0">
                <a:solidFill>
                  <a:srgbClr val="FF0000"/>
                </a:solidFill>
                <a:latin typeface="黑体" pitchFamily="49" charset="-122"/>
                <a:ea typeface="黑体" pitchFamily="49" charset="-122"/>
              </a:rPr>
              <a:t>SQL</a:t>
            </a:r>
            <a:r>
              <a:rPr lang="zh-CN" altLang="en-US" sz="2800" dirty="0" smtClean="0">
                <a:solidFill>
                  <a:srgbClr val="FF0000"/>
                </a:solidFill>
                <a:latin typeface="黑体" pitchFamily="49" charset="-122"/>
                <a:ea typeface="黑体" pitchFamily="49" charset="-122"/>
              </a:rPr>
              <a:t>查询的瓶颈</a:t>
            </a:r>
            <a:r>
              <a:rPr lang="zh-CN" altLang="en-US" sz="2800" dirty="0" smtClean="0">
                <a:latin typeface="黑体" pitchFamily="49" charset="-122"/>
                <a:ea typeface="黑体" pitchFamily="49" charset="-122"/>
              </a:rPr>
              <a:t>，我们知道，正常情况下，</a:t>
            </a:r>
            <a:r>
              <a:rPr lang="en-US" altLang="zh-CN" sz="2800" dirty="0" smtClean="0">
                <a:latin typeface="黑体" pitchFamily="49" charset="-122"/>
                <a:ea typeface="黑体" pitchFamily="49" charset="-122"/>
              </a:rPr>
              <a:t>Insert SQL</a:t>
            </a:r>
            <a:r>
              <a:rPr lang="zh-CN" altLang="en-US" sz="2800" dirty="0" smtClean="0">
                <a:latin typeface="黑体" pitchFamily="49" charset="-122"/>
                <a:ea typeface="黑体" pitchFamily="49" charset="-122"/>
              </a:rPr>
              <a:t>就是几十个毫秒的时间内写入完成，而系统中的大多数</a:t>
            </a:r>
            <a:r>
              <a:rPr lang="en-US" altLang="zh-CN" sz="2800" dirty="0" smtClean="0">
                <a:latin typeface="黑体" pitchFamily="49" charset="-122"/>
                <a:ea typeface="黑体" pitchFamily="49" charset="-122"/>
              </a:rPr>
              <a:t>Select SQL</a:t>
            </a:r>
            <a:r>
              <a:rPr lang="zh-CN" altLang="en-US" sz="2800" dirty="0" smtClean="0">
                <a:latin typeface="黑体" pitchFamily="49" charset="-122"/>
                <a:ea typeface="黑体" pitchFamily="49" charset="-122"/>
              </a:rPr>
              <a:t>则要几秒到几分钟才能有结果，很多复杂的</a:t>
            </a:r>
            <a:r>
              <a:rPr lang="en-US" altLang="zh-CN" sz="2800" dirty="0" smtClean="0">
                <a:latin typeface="黑体" pitchFamily="49" charset="-122"/>
                <a:ea typeface="黑体" pitchFamily="49" charset="-122"/>
              </a:rPr>
              <a:t>SQL</a:t>
            </a:r>
            <a:r>
              <a:rPr lang="zh-CN" altLang="en-US" sz="2800" dirty="0" smtClean="0">
                <a:latin typeface="黑体" pitchFamily="49" charset="-122"/>
                <a:ea typeface="黑体" pitchFamily="49" charset="-122"/>
              </a:rPr>
              <a:t>，其消耗服务器</a:t>
            </a:r>
            <a:r>
              <a:rPr lang="en-US" altLang="zh-CN" sz="2800" dirty="0" smtClean="0">
                <a:latin typeface="黑体" pitchFamily="49" charset="-122"/>
                <a:ea typeface="黑体" pitchFamily="49" charset="-122"/>
              </a:rPr>
              <a:t>CPU</a:t>
            </a:r>
            <a:r>
              <a:rPr lang="zh-CN" altLang="en-US" sz="2800" dirty="0" smtClean="0">
                <a:latin typeface="黑体" pitchFamily="49" charset="-122"/>
                <a:ea typeface="黑体" pitchFamily="49" charset="-122"/>
              </a:rPr>
              <a:t>的能力超强，不亚于死循环的威力。在没有读写分离的系统上，很可能高峰时段的一些复杂</a:t>
            </a:r>
            <a:r>
              <a:rPr lang="en-US" altLang="zh-CN" sz="2800" dirty="0" smtClean="0">
                <a:latin typeface="黑体" pitchFamily="49" charset="-122"/>
                <a:ea typeface="黑体" pitchFamily="49" charset="-122"/>
              </a:rPr>
              <a:t>SQL</a:t>
            </a:r>
            <a:r>
              <a:rPr lang="zh-CN" altLang="en-US" sz="2800" dirty="0" smtClean="0">
                <a:latin typeface="黑体" pitchFamily="49" charset="-122"/>
                <a:ea typeface="黑体" pitchFamily="49" charset="-122"/>
              </a:rPr>
              <a:t>查询就导致数据库服务器</a:t>
            </a:r>
            <a:r>
              <a:rPr lang="en-US" altLang="zh-CN" sz="2800" dirty="0" smtClean="0">
                <a:latin typeface="黑体" pitchFamily="49" charset="-122"/>
                <a:ea typeface="黑体" pitchFamily="49" charset="-122"/>
              </a:rPr>
              <a:t>CPU</a:t>
            </a:r>
            <a:r>
              <a:rPr lang="zh-CN" altLang="en-US" sz="2800" dirty="0" smtClean="0">
                <a:latin typeface="黑体" pitchFamily="49" charset="-122"/>
                <a:ea typeface="黑体" pitchFamily="49" charset="-122"/>
              </a:rPr>
              <a:t>爆表，系统陷入瘫痪，严重情况下可能导致数据库崩溃。因此，从保护数据库的角度来说，我们应该尽量避免没有主从复制机制的单节点数据库。 </a:t>
            </a:r>
            <a:endParaRPr lang="zh-CN" altLang="en-US" sz="2800" dirty="0">
              <a:latin typeface="黑体" pitchFamily="49" charset="-122"/>
              <a:ea typeface="黑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9" name="TextBox 18"/>
          <p:cNvSpPr txBox="1"/>
          <p:nvPr/>
        </p:nvSpPr>
        <p:spPr>
          <a:xfrm>
            <a:off x="616984" y="456448"/>
            <a:ext cx="7858180"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kumimoji="0" lang="zh-CN" altLang="en-US" sz="3600" b="0" i="0" u="none" strike="noStrike" cap="none" spc="0" normalizeH="0" baseline="0" dirty="0" smtClean="0">
                <a:ln>
                  <a:noFill/>
                </a:ln>
                <a:solidFill>
                  <a:srgbClr val="000000"/>
                </a:solidFill>
                <a:effectLst/>
                <a:uFillTx/>
                <a:latin typeface="+mj-lt"/>
                <a:ea typeface="+mj-ea"/>
                <a:cs typeface="+mj-cs"/>
                <a:sym typeface="Helvetica"/>
              </a:rPr>
              <a:t>企业分布式数据库解决方案介绍</a:t>
            </a: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6" name="TextBox 15"/>
          <p:cNvSpPr txBox="1"/>
          <p:nvPr/>
        </p:nvSpPr>
        <p:spPr>
          <a:xfrm>
            <a:off x="430170" y="2019280"/>
            <a:ext cx="10930014" cy="658436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buFont typeface="Arial" charset="0"/>
              <a:buChar char="•"/>
            </a:pPr>
            <a:r>
              <a:rPr lang="en-US" altLang="en-US" dirty="0" smtClean="0">
                <a:solidFill>
                  <a:srgbClr val="FF0000"/>
                </a:solidFill>
                <a:latin typeface="+mn-lt"/>
                <a:ea typeface="黑体" pitchFamily="2" charset="-122"/>
                <a:sym typeface="Arial" charset="0"/>
              </a:rPr>
              <a:t>360 Atlas</a:t>
            </a:r>
          </a:p>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dirty="0" err="1" smtClean="0">
                <a:solidFill>
                  <a:schemeClr val="tx1"/>
                </a:solidFill>
                <a:latin typeface="+mn-lt"/>
                <a:ea typeface="黑体" pitchFamily="2" charset="-122"/>
                <a:sym typeface="Arial" charset="0"/>
              </a:rPr>
              <a:t>A</a:t>
            </a:r>
            <a:r>
              <a:rPr lang="en-US" altLang="en-US" dirty="0" err="1" smtClean="0">
                <a:solidFill>
                  <a:schemeClr val="tx1"/>
                </a:solidFill>
                <a:latin typeface="+mn-lt"/>
                <a:ea typeface="黑体" pitchFamily="2" charset="-122"/>
                <a:sym typeface="Arial" charset="0"/>
              </a:rPr>
              <a:t>libaba</a:t>
            </a:r>
            <a:r>
              <a:rPr lang="en-US" altLang="en-US" dirty="0" smtClean="0">
                <a:solidFill>
                  <a:schemeClr val="tx1"/>
                </a:solidFill>
                <a:latin typeface="+mn-lt"/>
                <a:ea typeface="黑体" pitchFamily="2" charset="-122"/>
                <a:sym typeface="Arial" charset="0"/>
              </a:rPr>
              <a:t>  </a:t>
            </a:r>
            <a:r>
              <a:rPr lang="en-US" altLang="en-US" dirty="0" err="1" smtClean="0">
                <a:solidFill>
                  <a:schemeClr val="tx1"/>
                </a:solidFill>
                <a:latin typeface="+mn-lt"/>
                <a:ea typeface="黑体" pitchFamily="2" charset="-122"/>
                <a:sym typeface="Arial" charset="0"/>
              </a:rPr>
              <a:t>cobar</a:t>
            </a:r>
            <a:r>
              <a:rPr lang="en-US" altLang="en-US" dirty="0" smtClean="0">
                <a:solidFill>
                  <a:schemeClr val="tx1"/>
                </a:solidFill>
                <a:latin typeface="+mn-lt"/>
                <a:ea typeface="黑体" pitchFamily="2" charset="-122"/>
                <a:sym typeface="Arial" charset="0"/>
              </a:rPr>
              <a:t> </a:t>
            </a:r>
          </a:p>
          <a:p>
            <a:pPr marL="574675" lvl="1" indent="-460375" algn="l" defTabSz="228600" eaLnBrk="0" fontAlgn="b">
              <a:lnSpc>
                <a:spcPct val="110000"/>
              </a:lnSpc>
              <a:spcBef>
                <a:spcPct val="20000"/>
              </a:spcBef>
              <a:spcAft>
                <a:spcPct val="0"/>
              </a:spcAft>
              <a:buClr>
                <a:srgbClr val="FF0000"/>
              </a:buClr>
              <a:buFont typeface="Arial" charset="0"/>
              <a:buChar char="•"/>
            </a:pPr>
            <a:r>
              <a:rPr lang="en-US" altLang="en-US" dirty="0" err="1" smtClean="0">
                <a:solidFill>
                  <a:srgbClr val="FF0000"/>
                </a:solidFill>
                <a:latin typeface="+mn-lt"/>
                <a:ea typeface="黑体" pitchFamily="2" charset="-122"/>
                <a:sym typeface="Arial" charset="0"/>
              </a:rPr>
              <a:t>Mycat</a:t>
            </a:r>
            <a:endParaRPr lang="en-US" altLang="en-US" dirty="0" smtClean="0">
              <a:solidFill>
                <a:srgbClr val="FF0000"/>
              </a:solidFill>
              <a:latin typeface="+mn-lt"/>
              <a:ea typeface="黑体" pitchFamily="2" charset="-122"/>
              <a:sym typeface="Arial" charset="0"/>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dirty="0" smtClean="0">
                <a:solidFill>
                  <a:schemeClr val="tx1"/>
                </a:solidFill>
                <a:latin typeface="+mn-lt"/>
                <a:ea typeface="黑体" pitchFamily="2" charset="-122"/>
                <a:sym typeface="Arial" charset="0"/>
              </a:rPr>
              <a:t>TDDL</a:t>
            </a:r>
          </a:p>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dirty="0" smtClean="0">
                <a:solidFill>
                  <a:schemeClr val="tx1"/>
                </a:solidFill>
                <a:latin typeface="+mn-lt"/>
                <a:ea typeface="黑体" pitchFamily="2" charset="-122"/>
                <a:sym typeface="Arial" charset="0"/>
              </a:rPr>
              <a:t>H</a:t>
            </a:r>
            <a:r>
              <a:rPr lang="en-US" altLang="en-US" dirty="0" smtClean="0">
                <a:solidFill>
                  <a:schemeClr val="tx1"/>
                </a:solidFill>
                <a:latin typeface="+mn-lt"/>
                <a:ea typeface="黑体" pitchFamily="2" charset="-122"/>
                <a:sym typeface="Arial" charset="0"/>
              </a:rPr>
              <a:t>eisenberg</a:t>
            </a:r>
          </a:p>
          <a:p>
            <a:pPr marL="574675" lvl="1" indent="-460375" algn="l" defTabSz="228600" eaLnBrk="0" fontAlgn="b">
              <a:lnSpc>
                <a:spcPct val="110000"/>
              </a:lnSpc>
              <a:spcBef>
                <a:spcPct val="20000"/>
              </a:spcBef>
              <a:spcAft>
                <a:spcPct val="0"/>
              </a:spcAft>
              <a:buClr>
                <a:srgbClr val="FF0000"/>
              </a:buClr>
              <a:buFont typeface="Arial" charset="0"/>
              <a:buChar char="•"/>
            </a:pPr>
            <a:r>
              <a:rPr lang="en-US" altLang="en-US" dirty="0" smtClean="0">
                <a:solidFill>
                  <a:schemeClr val="tx1"/>
                </a:solidFill>
                <a:latin typeface="+mn-lt"/>
                <a:ea typeface="黑体" pitchFamily="2" charset="-122"/>
                <a:sym typeface="Arial" charset="0"/>
              </a:rPr>
              <a:t>Oceanus</a:t>
            </a:r>
          </a:p>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dirty="0" err="1" smtClean="0">
                <a:solidFill>
                  <a:schemeClr val="tx1"/>
                </a:solidFill>
                <a:latin typeface="+mn-lt"/>
                <a:ea typeface="黑体" pitchFamily="2" charset="-122"/>
                <a:sym typeface="Arial" charset="0"/>
              </a:rPr>
              <a:t>V</a:t>
            </a:r>
            <a:r>
              <a:rPr lang="en-US" altLang="en-US" dirty="0" err="1" smtClean="0">
                <a:solidFill>
                  <a:schemeClr val="tx1"/>
                </a:solidFill>
                <a:latin typeface="+mn-lt"/>
                <a:ea typeface="黑体" pitchFamily="2" charset="-122"/>
                <a:sym typeface="Arial" charset="0"/>
              </a:rPr>
              <a:t>itess</a:t>
            </a:r>
            <a:endParaRPr lang="en-US" altLang="en-US" dirty="0" smtClean="0">
              <a:solidFill>
                <a:schemeClr val="tx1"/>
              </a:solidFill>
              <a:latin typeface="+mn-lt"/>
              <a:ea typeface="黑体" pitchFamily="2" charset="-122"/>
              <a:sym typeface="Arial" charset="0"/>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en-US" altLang="en-US" dirty="0" err="1" smtClean="0">
                <a:solidFill>
                  <a:schemeClr val="tx1"/>
                </a:solidFill>
                <a:latin typeface="+mn-lt"/>
                <a:ea typeface="黑体" pitchFamily="2" charset="-122"/>
                <a:sym typeface="Arial" charset="0"/>
              </a:rPr>
              <a:t>OneProxy</a:t>
            </a:r>
            <a:r>
              <a:rPr lang="en-US" altLang="en-US" dirty="0" smtClean="0">
                <a:solidFill>
                  <a:schemeClr val="tx1"/>
                </a:solidFill>
                <a:latin typeface="+mn-lt"/>
                <a:ea typeface="黑体" pitchFamily="2" charset="-122"/>
                <a:sym typeface="Arial" charset="0"/>
              </a:rPr>
              <a:t> </a:t>
            </a:r>
          </a:p>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dirty="0" smtClean="0">
                <a:solidFill>
                  <a:srgbClr val="FF0000"/>
                </a:solidFill>
                <a:latin typeface="+mn-lt"/>
                <a:ea typeface="黑体" pitchFamily="2" charset="-122"/>
                <a:sym typeface="Arial" charset="0"/>
              </a:rPr>
              <a:t>DRDS</a:t>
            </a:r>
            <a:endParaRPr lang="zh-CN" altLang="en-US" dirty="0" smtClean="0">
              <a:solidFill>
                <a:srgbClr val="FF0000"/>
              </a:solidFill>
              <a:latin typeface="+mn-lt"/>
              <a:ea typeface="黑体" pitchFamily="2" charset="-122"/>
              <a:sym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iterate>
                                    <p:tmAbs val="0"/>
                                  </p:iterate>
                                  <p:childTnLst>
                                    <p:set>
                                      <p:cBhvr>
                                        <p:cTn id="11" dur="indefinite" fill="hold"/>
                                        <p:tgtEl>
                                          <p:spTgt spid="131"/>
                                        </p:tgtEl>
                                        <p:attrNameLst>
                                          <p:attrName>style.visibility</p:attrName>
                                        </p:attrNameLst>
                                      </p:cBhvr>
                                      <p:to>
                                        <p:strVal val="visible"/>
                                      </p:to>
                                    </p:set>
                                    <p:anim calcmode="lin" valueType="num">
                                      <p:cBhvr>
                                        <p:cTn id="12" dur="499" fill="hold"/>
                                        <p:tgtEl>
                                          <p:spTgt spid="131"/>
                                        </p:tgtEl>
                                        <p:attrNameLst>
                                          <p:attrName>ppt_x</p:attrName>
                                        </p:attrNameLst>
                                      </p:cBhvr>
                                      <p:tavLst>
                                        <p:tav tm="0">
                                          <p:val>
                                            <p:strVal val="0-#ppt_w/2"/>
                                          </p:val>
                                        </p:tav>
                                        <p:tav tm="100000">
                                          <p:val>
                                            <p:strVal val="#ppt_x"/>
                                          </p:val>
                                        </p:tav>
                                      </p:tavLst>
                                    </p:anim>
                                    <p:anim calcmode="lin" valueType="num">
                                      <p:cBhvr>
                                        <p:cTn id="13" dur="499" fill="hold"/>
                                        <p:tgtEl>
                                          <p:spTgt spid="131"/>
                                        </p:tgtEl>
                                        <p:attrNameLst>
                                          <p:attrName>ppt_y</p:attrName>
                                        </p:attrNameLst>
                                      </p:cBhvr>
                                      <p:tavLst>
                                        <p:tav tm="0">
                                          <p:val>
                                            <p:strVal val="#ppt_y"/>
                                          </p:val>
                                        </p:tav>
                                        <p:tav tm="100000">
                                          <p:val>
                                            <p:strVal val="#ppt_y"/>
                                          </p:val>
                                        </p:tav>
                                      </p:tavLst>
                                    </p:anim>
                                  </p:childTnLst>
                                </p:cTn>
                              </p:par>
                            </p:childTnLst>
                          </p:cTn>
                        </p:par>
                        <p:par>
                          <p:cTn id="14" fill="hold">
                            <p:stCondLst>
                              <p:cond delay="0"/>
                            </p:stCondLst>
                            <p:childTnLst>
                              <p:par>
                                <p:cTn id="15" presetID="2" presetClass="entr" presetSubtype="8" fill="hold" grpId="0" nodeType="afterEffect">
                                  <p:stCondLst>
                                    <p:cond delay="0"/>
                                  </p:stCondLst>
                                  <p:iterate>
                                    <p:tmAbs val="0"/>
                                  </p:iterate>
                                  <p:childTnLst>
                                    <p:set>
                                      <p:cBhvr>
                                        <p:cTn id="16" dur="indefinite" fill="hold"/>
                                        <p:tgtEl>
                                          <p:spTgt spid="132"/>
                                        </p:tgtEl>
                                        <p:attrNameLst>
                                          <p:attrName>style.visibility</p:attrName>
                                        </p:attrNameLst>
                                      </p:cBhvr>
                                      <p:to>
                                        <p:strVal val="visible"/>
                                      </p:to>
                                    </p:set>
                                    <p:anim calcmode="lin" valueType="num">
                                      <p:cBhvr>
                                        <p:cTn id="17" dur="499" fill="hold"/>
                                        <p:tgtEl>
                                          <p:spTgt spid="132"/>
                                        </p:tgtEl>
                                        <p:attrNameLst>
                                          <p:attrName>ppt_x</p:attrName>
                                        </p:attrNameLst>
                                      </p:cBhvr>
                                      <p:tavLst>
                                        <p:tav tm="0">
                                          <p:val>
                                            <p:strVal val="0-#ppt_w/2"/>
                                          </p:val>
                                        </p:tav>
                                        <p:tav tm="100000">
                                          <p:val>
                                            <p:strVal val="#ppt_x"/>
                                          </p:val>
                                        </p:tav>
                                      </p:tavLst>
                                    </p:anim>
                                    <p:anim calcmode="lin" valueType="num">
                                      <p:cBhvr>
                                        <p:cTn id="18" dur="499" fill="hold"/>
                                        <p:tgtEl>
                                          <p:spTgt spid="132"/>
                                        </p:tgtEl>
                                        <p:attrNameLst>
                                          <p:attrName>ppt_y</p:attrName>
                                        </p:attrNameLst>
                                      </p:cBhvr>
                                      <p:tavLst>
                                        <p:tav tm="0">
                                          <p:val>
                                            <p:strVal val="#ppt_y"/>
                                          </p:val>
                                        </p:tav>
                                        <p:tav tm="100000">
                                          <p:val>
                                            <p:strVal val="#ppt_y"/>
                                          </p:val>
                                        </p:tav>
                                      </p:tavLst>
                                    </p:anim>
                                  </p:childTnLst>
                                </p:cTn>
                              </p:par>
                            </p:childTnLst>
                          </p:cTn>
                        </p:par>
                        <p:par>
                          <p:cTn id="19" fill="hold">
                            <p:stCondLst>
                              <p:cond delay="0"/>
                            </p:stCondLst>
                            <p:childTnLst>
                              <p:par>
                                <p:cTn id="20" presetID="2" presetClass="entr" presetSubtype="8" fill="hold" grpId="0" nodeType="afterEffect">
                                  <p:stCondLst>
                                    <p:cond delay="0"/>
                                  </p:stCondLst>
                                  <p:iterate>
                                    <p:tmAbs val="0"/>
                                  </p:iterate>
                                  <p:childTnLst>
                                    <p:set>
                                      <p:cBhvr>
                                        <p:cTn id="21" dur="indefinite" fill="hold"/>
                                        <p:tgtEl>
                                          <p:spTgt spid="133"/>
                                        </p:tgtEl>
                                        <p:attrNameLst>
                                          <p:attrName>style.visibility</p:attrName>
                                        </p:attrNameLst>
                                      </p:cBhvr>
                                      <p:to>
                                        <p:strVal val="visible"/>
                                      </p:to>
                                    </p:set>
                                    <p:anim calcmode="lin" valueType="num">
                                      <p:cBhvr>
                                        <p:cTn id="22" dur="499" fill="hold"/>
                                        <p:tgtEl>
                                          <p:spTgt spid="133"/>
                                        </p:tgtEl>
                                        <p:attrNameLst>
                                          <p:attrName>ppt_x</p:attrName>
                                        </p:attrNameLst>
                                      </p:cBhvr>
                                      <p:tavLst>
                                        <p:tav tm="0">
                                          <p:val>
                                            <p:strVal val="0-#ppt_w/2"/>
                                          </p:val>
                                        </p:tav>
                                        <p:tav tm="100000">
                                          <p:val>
                                            <p:strVal val="#ppt_x"/>
                                          </p:val>
                                        </p:tav>
                                      </p:tavLst>
                                    </p:anim>
                                    <p:anim calcmode="lin" valueType="num">
                                      <p:cBhvr>
                                        <p:cTn id="23" dur="499" fill="hold"/>
                                        <p:tgtEl>
                                          <p:spTgt spid="133"/>
                                        </p:tgtEl>
                                        <p:attrNameLst>
                                          <p:attrName>ppt_y</p:attrName>
                                        </p:attrNameLst>
                                      </p:cBhvr>
                                      <p:tavLst>
                                        <p:tav tm="0">
                                          <p:val>
                                            <p:strVal val="#ppt_y"/>
                                          </p:val>
                                        </p:tav>
                                        <p:tav tm="100000">
                                          <p:val>
                                            <p:strVal val="#ppt_y"/>
                                          </p:val>
                                        </p:tav>
                                      </p:tavLst>
                                    </p:anim>
                                  </p:childTnLst>
                                </p:cTn>
                              </p:par>
                            </p:childTnLst>
                          </p:cTn>
                        </p:par>
                        <p:par>
                          <p:cTn id="24" fill="hold">
                            <p:stCondLst>
                              <p:cond delay="0"/>
                            </p:stCondLst>
                            <p:childTnLst>
                              <p:par>
                                <p:cTn id="25" presetID="2" presetClass="entr" presetSubtype="8" fill="hold" grpId="0" nodeType="afterEffect">
                                  <p:stCondLst>
                                    <p:cond delay="0"/>
                                  </p:stCondLst>
                                  <p:iterate>
                                    <p:tmAbs val="0"/>
                                  </p:iterate>
                                  <p:childTnLst>
                                    <p:set>
                                      <p:cBhvr>
                                        <p:cTn id="26" dur="indefinite" fill="hold"/>
                                        <p:tgtEl>
                                          <p:spTgt spid="134"/>
                                        </p:tgtEl>
                                        <p:attrNameLst>
                                          <p:attrName>style.visibility</p:attrName>
                                        </p:attrNameLst>
                                      </p:cBhvr>
                                      <p:to>
                                        <p:strVal val="visible"/>
                                      </p:to>
                                    </p:set>
                                    <p:anim calcmode="lin" valueType="num">
                                      <p:cBhvr>
                                        <p:cTn id="27" dur="499" fill="hold"/>
                                        <p:tgtEl>
                                          <p:spTgt spid="134"/>
                                        </p:tgtEl>
                                        <p:attrNameLst>
                                          <p:attrName>ppt_x</p:attrName>
                                        </p:attrNameLst>
                                      </p:cBhvr>
                                      <p:tavLst>
                                        <p:tav tm="0">
                                          <p:val>
                                            <p:strVal val="0-#ppt_w/2"/>
                                          </p:val>
                                        </p:tav>
                                        <p:tav tm="100000">
                                          <p:val>
                                            <p:strVal val="#ppt_x"/>
                                          </p:val>
                                        </p:tav>
                                      </p:tavLst>
                                    </p:anim>
                                    <p:anim calcmode="lin" valueType="num">
                                      <p:cBhvr>
                                        <p:cTn id="28" dur="499" fill="hold"/>
                                        <p:tgtEl>
                                          <p:spTgt spid="134"/>
                                        </p:tgtEl>
                                        <p:attrNameLst>
                                          <p:attrName>ppt_y</p:attrName>
                                        </p:attrNameLst>
                                      </p:cBhvr>
                                      <p:tavLst>
                                        <p:tav tm="0">
                                          <p:val>
                                            <p:strVal val="#ppt_y"/>
                                          </p:val>
                                        </p:tav>
                                        <p:tav tm="100000">
                                          <p:val>
                                            <p:strVal val="#ppt_y"/>
                                          </p:val>
                                        </p:tav>
                                      </p:tavLst>
                                    </p:anim>
                                  </p:childTnLst>
                                </p:cTn>
                              </p:par>
                            </p:childTnLst>
                          </p:cTn>
                        </p:par>
                        <p:par>
                          <p:cTn id="29" fill="hold">
                            <p:stCondLst>
                              <p:cond delay="0"/>
                            </p:stCondLst>
                            <p:childTnLst>
                              <p:par>
                                <p:cTn id="30" presetID="2" presetClass="entr" presetSubtype="1" fill="hold" grpId="0" nodeType="afterEffect">
                                  <p:stCondLst>
                                    <p:cond delay="0"/>
                                  </p:stCondLst>
                                  <p:iterate>
                                    <p:tmAbs val="0"/>
                                  </p:iterate>
                                  <p:childTnLst>
                                    <p:set>
                                      <p:cBhvr>
                                        <p:cTn id="31" dur="indefinite" fill="hold"/>
                                        <p:tgtEl>
                                          <p:spTgt spid="135"/>
                                        </p:tgtEl>
                                        <p:attrNameLst>
                                          <p:attrName>style.visibility</p:attrName>
                                        </p:attrNameLst>
                                      </p:cBhvr>
                                      <p:to>
                                        <p:strVal val="visible"/>
                                      </p:to>
                                    </p:set>
                                    <p:anim calcmode="lin" valueType="num">
                                      <p:cBhvr>
                                        <p:cTn id="32" dur="500" fill="hold"/>
                                        <p:tgtEl>
                                          <p:spTgt spid="135"/>
                                        </p:tgtEl>
                                        <p:attrNameLst>
                                          <p:attrName>ppt_x</p:attrName>
                                        </p:attrNameLst>
                                      </p:cBhvr>
                                      <p:tavLst>
                                        <p:tav tm="0">
                                          <p:val>
                                            <p:strVal val="#ppt_x"/>
                                          </p:val>
                                        </p:tav>
                                        <p:tav tm="100000">
                                          <p:val>
                                            <p:strVal val="#ppt_x"/>
                                          </p:val>
                                        </p:tav>
                                      </p:tavLst>
                                    </p:anim>
                                    <p:anim calcmode="lin" valueType="num">
                                      <p:cBhvr>
                                        <p:cTn id="33" dur="500" fill="hold"/>
                                        <p:tgtEl>
                                          <p:spTgt spid="135"/>
                                        </p:tgtEl>
                                        <p:attrNameLst>
                                          <p:attrName>ppt_y</p:attrName>
                                        </p:attrNameLst>
                                      </p:cBhvr>
                                      <p:tavLst>
                                        <p:tav tm="0">
                                          <p:val>
                                            <p:strVal val="0-#ppt_h/2"/>
                                          </p:val>
                                        </p:tav>
                                        <p:tav tm="100000">
                                          <p:val>
                                            <p:strVal val="#ppt_y"/>
                                          </p:val>
                                        </p:tav>
                                      </p:tavLst>
                                    </p:anim>
                                  </p:childTnLst>
                                </p:cTn>
                              </p:par>
                            </p:childTnLst>
                          </p:cTn>
                        </p:par>
                        <p:par>
                          <p:cTn id="34" fill="hold">
                            <p:stCondLst>
                              <p:cond delay="0"/>
                            </p:stCondLst>
                            <p:childTnLst>
                              <p:par>
                                <p:cTn id="35" presetID="2" presetClass="entr" presetSubtype="8" fill="hold" grpId="0" nodeType="afterEffect">
                                  <p:stCondLst>
                                    <p:cond delay="0"/>
                                  </p:stCondLst>
                                  <p:iterate>
                                    <p:tmAbs val="0"/>
                                  </p:iterate>
                                  <p:childTnLst>
                                    <p:set>
                                      <p:cBhvr>
                                        <p:cTn id="36" dur="indefinite" fill="hold"/>
                                        <p:tgtEl>
                                          <p:spTgt spid="139"/>
                                        </p:tgtEl>
                                        <p:attrNameLst>
                                          <p:attrName>style.visibility</p:attrName>
                                        </p:attrNameLst>
                                      </p:cBhvr>
                                      <p:to>
                                        <p:strVal val="visible"/>
                                      </p:to>
                                    </p:set>
                                    <p:anim calcmode="lin" valueType="num">
                                      <p:cBhvr>
                                        <p:cTn id="37" dur="499" fill="hold"/>
                                        <p:tgtEl>
                                          <p:spTgt spid="139"/>
                                        </p:tgtEl>
                                        <p:attrNameLst>
                                          <p:attrName>ppt_x</p:attrName>
                                        </p:attrNameLst>
                                      </p:cBhvr>
                                      <p:tavLst>
                                        <p:tav tm="0">
                                          <p:val>
                                            <p:strVal val="0-#ppt_w/2"/>
                                          </p:val>
                                        </p:tav>
                                        <p:tav tm="100000">
                                          <p:val>
                                            <p:strVal val="#ppt_x"/>
                                          </p:val>
                                        </p:tav>
                                      </p:tavLst>
                                    </p:anim>
                                    <p:anim calcmode="lin" valueType="num">
                                      <p:cBhvr>
                                        <p:cTn id="38" dur="499" fill="hold"/>
                                        <p:tgtEl>
                                          <p:spTgt spid="139"/>
                                        </p:tgtEl>
                                        <p:attrNameLst>
                                          <p:attrName>ppt_y</p:attrName>
                                        </p:attrNameLst>
                                      </p:cBhvr>
                                      <p:tavLst>
                                        <p:tav tm="0">
                                          <p:val>
                                            <p:strVal val="#ppt_y"/>
                                          </p:val>
                                        </p:tav>
                                        <p:tav tm="100000">
                                          <p:val>
                                            <p:strVal val="#ppt_y"/>
                                          </p:val>
                                        </p:tav>
                                      </p:tavLst>
                                    </p:anim>
                                  </p:childTnLst>
                                </p:cTn>
                              </p:par>
                            </p:childTnLst>
                          </p:cTn>
                        </p:par>
                        <p:par>
                          <p:cTn id="39" fill="hold">
                            <p:stCondLst>
                              <p:cond delay="0"/>
                            </p:stCondLst>
                            <p:childTnLst>
                              <p:par>
                                <p:cTn id="40" presetID="2" presetClass="entr" presetSubtype="8" fill="hold" grpId="0" nodeType="afterEffect">
                                  <p:stCondLst>
                                    <p:cond delay="0"/>
                                  </p:stCondLst>
                                  <p:iterate>
                                    <p:tmAbs val="0"/>
                                  </p:iterate>
                                  <p:childTnLst>
                                    <p:set>
                                      <p:cBhvr>
                                        <p:cTn id="41" dur="indefinite" fill="hold"/>
                                        <p:tgtEl>
                                          <p:spTgt spid="138"/>
                                        </p:tgtEl>
                                        <p:attrNameLst>
                                          <p:attrName>style.visibility</p:attrName>
                                        </p:attrNameLst>
                                      </p:cBhvr>
                                      <p:to>
                                        <p:strVal val="visible"/>
                                      </p:to>
                                    </p:set>
                                    <p:anim calcmode="lin" valueType="num">
                                      <p:cBhvr>
                                        <p:cTn id="42" dur="499" fill="hold"/>
                                        <p:tgtEl>
                                          <p:spTgt spid="138"/>
                                        </p:tgtEl>
                                        <p:attrNameLst>
                                          <p:attrName>ppt_x</p:attrName>
                                        </p:attrNameLst>
                                      </p:cBhvr>
                                      <p:tavLst>
                                        <p:tav tm="0">
                                          <p:val>
                                            <p:strVal val="0-#ppt_w/2"/>
                                          </p:val>
                                        </p:tav>
                                        <p:tav tm="100000">
                                          <p:val>
                                            <p:strVal val="#ppt_x"/>
                                          </p:val>
                                        </p:tav>
                                      </p:tavLst>
                                    </p:anim>
                                    <p:anim calcmode="lin" valueType="num">
                                      <p:cBhvr>
                                        <p:cTn id="43" dur="499" fill="hold"/>
                                        <p:tgtEl>
                                          <p:spTgt spid="138"/>
                                        </p:tgtEl>
                                        <p:attrNameLst>
                                          <p:attrName>ppt_y</p:attrName>
                                        </p:attrNameLst>
                                      </p:cBhvr>
                                      <p:tavLst>
                                        <p:tav tm="0">
                                          <p:val>
                                            <p:strVal val="#ppt_y"/>
                                          </p:val>
                                        </p:tav>
                                        <p:tav tm="100000">
                                          <p:val>
                                            <p:strVal val="#ppt_y"/>
                                          </p:val>
                                        </p:tav>
                                      </p:tavLst>
                                    </p:anim>
                                  </p:childTnLst>
                                </p:cTn>
                              </p:par>
                            </p:childTnLst>
                          </p:cTn>
                        </p:par>
                        <p:par>
                          <p:cTn id="44" fill="hold">
                            <p:stCondLst>
                              <p:cond delay="0"/>
                            </p:stCondLst>
                            <p:childTnLst>
                              <p:par>
                                <p:cTn id="45" presetID="2" presetClass="entr" presetSubtype="8" fill="hold" grpId="0" nodeType="afterEffect">
                                  <p:stCondLst>
                                    <p:cond delay="0"/>
                                  </p:stCondLst>
                                  <p:iterate>
                                    <p:tmAbs val="0"/>
                                  </p:iterate>
                                  <p:childTnLst>
                                    <p:set>
                                      <p:cBhvr>
                                        <p:cTn id="46" dur="indefinite" fill="hold"/>
                                        <p:tgtEl>
                                          <p:spTgt spid="141"/>
                                        </p:tgtEl>
                                        <p:attrNameLst>
                                          <p:attrName>style.visibility</p:attrName>
                                        </p:attrNameLst>
                                      </p:cBhvr>
                                      <p:to>
                                        <p:strVal val="visible"/>
                                      </p:to>
                                    </p:set>
                                    <p:anim calcmode="lin" valueType="num">
                                      <p:cBhvr>
                                        <p:cTn id="47" dur="1000" fill="hold"/>
                                        <p:tgtEl>
                                          <p:spTgt spid="141"/>
                                        </p:tgtEl>
                                        <p:attrNameLst>
                                          <p:attrName>ppt_x</p:attrName>
                                        </p:attrNameLst>
                                      </p:cBhvr>
                                      <p:tavLst>
                                        <p:tav tm="0">
                                          <p:val>
                                            <p:strVal val="0-#ppt_w/2"/>
                                          </p:val>
                                        </p:tav>
                                        <p:tav tm="100000">
                                          <p:val>
                                            <p:strVal val="#ppt_x"/>
                                          </p:val>
                                        </p:tav>
                                      </p:tavLst>
                                    </p:anim>
                                    <p:anim calcmode="lin" valueType="num">
                                      <p:cBhvr>
                                        <p:cTn id="48" dur="1000" fill="hold"/>
                                        <p:tgtEl>
                                          <p:spTgt spid="141"/>
                                        </p:tgtEl>
                                        <p:attrNameLst>
                                          <p:attrName>ppt_y</p:attrName>
                                        </p:attrNameLst>
                                      </p:cBhvr>
                                      <p:tavLst>
                                        <p:tav tm="0">
                                          <p:val>
                                            <p:strVal val="#ppt_y"/>
                                          </p:val>
                                        </p:tav>
                                        <p:tav tm="100000">
                                          <p:val>
                                            <p:strVal val="#ppt_y"/>
                                          </p:val>
                                        </p:tav>
                                      </p:tavLst>
                                    </p:anim>
                                  </p:childTnLst>
                                </p:cTn>
                              </p:par>
                            </p:childTnLst>
                          </p:cTn>
                        </p:par>
                        <p:par>
                          <p:cTn id="49" fill="hold">
                            <p:stCondLst>
                              <p:cond delay="0"/>
                            </p:stCondLst>
                            <p:childTnLst>
                              <p:par>
                                <p:cTn id="50" presetID="1" presetClass="entr" presetSubtype="0" fill="hold" grpId="0" nodeType="afterEffect">
                                  <p:stCondLst>
                                    <p:cond delay="0"/>
                                  </p:stCondLst>
                                  <p:iterate>
                                    <p:tmAbs val="0"/>
                                  </p:iterate>
                                  <p:childTnLst>
                                    <p:set>
                                      <p:cBhvr>
                                        <p:cTn id="51" dur="indefinite" fill="hold"/>
                                        <p:tgtEl>
                                          <p:spTgt spid="136"/>
                                        </p:tgtEl>
                                        <p:attrNameLst>
                                          <p:attrName>style.visibility</p:attrName>
                                        </p:attrNameLst>
                                      </p:cBhvr>
                                      <p:to>
                                        <p:strVal val="visible"/>
                                      </p:to>
                                    </p:set>
                                  </p:childTnLst>
                                </p:cTn>
                              </p:par>
                            </p:childTnLst>
                          </p:cTn>
                        </p:par>
                        <p:par>
                          <p:cTn id="52" fill="hold">
                            <p:stCondLst>
                              <p:cond delay="0"/>
                            </p:stCondLst>
                            <p:childTnLst>
                              <p:par>
                                <p:cTn id="53" presetID="23" presetClass="entr" presetSubtype="16" fill="hold" grpId="0" nodeType="afterEffect">
                                  <p:stCondLst>
                                    <p:cond delay="0"/>
                                  </p:stCondLst>
                                  <p:iterate>
                                    <p:tmAbs val="0"/>
                                  </p:iterate>
                                  <p:childTnLst>
                                    <p:set>
                                      <p:cBhvr>
                                        <p:cTn id="54" dur="indefinite" fill="hold"/>
                                        <p:tgtEl>
                                          <p:spTgt spid="137"/>
                                        </p:tgtEl>
                                        <p:attrNameLst>
                                          <p:attrName>style.visibility</p:attrName>
                                        </p:attrNameLst>
                                      </p:cBhvr>
                                      <p:to>
                                        <p:strVal val="visible"/>
                                      </p:to>
                                    </p:set>
                                    <p:anim calcmode="lin" valueType="num">
                                      <p:cBhvr>
                                        <p:cTn id="55" dur="750" fill="hold"/>
                                        <p:tgtEl>
                                          <p:spTgt spid="137"/>
                                        </p:tgtEl>
                                        <p:attrNameLst>
                                          <p:attrName>ppt_w</p:attrName>
                                        </p:attrNameLst>
                                      </p:cBhvr>
                                      <p:tavLst>
                                        <p:tav tm="0">
                                          <p:val>
                                            <p:fltVal val="0"/>
                                          </p:val>
                                        </p:tav>
                                        <p:tav tm="100000">
                                          <p:val>
                                            <p:strVal val="#ppt_w"/>
                                          </p:val>
                                        </p:tav>
                                      </p:tavLst>
                                    </p:anim>
                                    <p:anim calcmode="lin" valueType="num">
                                      <p:cBhvr>
                                        <p:cTn id="56" dur="750" fill="hold"/>
                                        <p:tgtEl>
                                          <p:spTgt spid="137"/>
                                        </p:tgtEl>
                                        <p:attrNameLst>
                                          <p:attrName>ppt_h</p:attrName>
                                        </p:attrNameLst>
                                      </p:cBhvr>
                                      <p:tavLst>
                                        <p:tav tm="0">
                                          <p:val>
                                            <p:fltVal val="0"/>
                                          </p:val>
                                        </p:tav>
                                        <p:tav tm="100000">
                                          <p:val>
                                            <p:strVal val="#ppt_h"/>
                                          </p:val>
                                        </p:tav>
                                      </p:tavLst>
                                    </p:anim>
                                  </p:childTnLst>
                                </p:cTn>
                              </p:par>
                            </p:childTnLst>
                          </p:cTn>
                        </p:par>
                        <p:par>
                          <p:cTn id="57" fill="hold">
                            <p:stCondLst>
                              <p:cond delay="0"/>
                            </p:stCondLst>
                            <p:childTnLst>
                              <p:par>
                                <p:cTn id="58" presetID="23" presetClass="entr" presetSubtype="16" fill="hold" grpId="0" nodeType="afterEffect">
                                  <p:stCondLst>
                                    <p:cond delay="0"/>
                                  </p:stCondLst>
                                  <p:iterate>
                                    <p:tmAbs val="0"/>
                                  </p:iterate>
                                  <p:childTnLst>
                                    <p:set>
                                      <p:cBhvr>
                                        <p:cTn id="59" dur="indefinite" fill="hold"/>
                                        <p:tgtEl>
                                          <p:spTgt spid="140"/>
                                        </p:tgtEl>
                                        <p:attrNameLst>
                                          <p:attrName>style.visibility</p:attrName>
                                        </p:attrNameLst>
                                      </p:cBhvr>
                                      <p:to>
                                        <p:strVal val="visible"/>
                                      </p:to>
                                    </p:set>
                                    <p:anim calcmode="lin" valueType="num">
                                      <p:cBhvr>
                                        <p:cTn id="60" dur="750" fill="hold"/>
                                        <p:tgtEl>
                                          <p:spTgt spid="140"/>
                                        </p:tgtEl>
                                        <p:attrNameLst>
                                          <p:attrName>ppt_w</p:attrName>
                                        </p:attrNameLst>
                                      </p:cBhvr>
                                      <p:tavLst>
                                        <p:tav tm="0">
                                          <p:val>
                                            <p:fltVal val="0"/>
                                          </p:val>
                                        </p:tav>
                                        <p:tav tm="100000">
                                          <p:val>
                                            <p:strVal val="#ppt_w"/>
                                          </p:val>
                                        </p:tav>
                                      </p:tavLst>
                                    </p:anim>
                                    <p:anim calcmode="lin" valueType="num">
                                      <p:cBhvr>
                                        <p:cTn id="61"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5950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0" algn="l">
              <a:defRPr sz="1800"/>
            </a:pPr>
            <a:r>
              <a:rPr lang="en-US" sz="3200" dirty="0" err="1" smtClean="0"/>
              <a:t>My</a:t>
            </a:r>
            <a:r>
              <a:rPr lang="en-US" altLang="zh-CN" sz="3200" dirty="0" err="1" smtClean="0"/>
              <a:t>cat</a:t>
            </a:r>
            <a:r>
              <a:rPr lang="zh-CN" altLang="en-US" sz="3200" dirty="0" smtClean="0"/>
              <a:t>架构配置</a:t>
            </a:r>
            <a:endParaRPr lang="zh-CN" altLang="en-US" sz="3200" dirty="0"/>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9" name="矩形 18"/>
          <p:cNvSpPr/>
          <p:nvPr/>
        </p:nvSpPr>
        <p:spPr>
          <a:xfrm>
            <a:off x="215856" y="1590652"/>
            <a:ext cx="12503192" cy="2062103"/>
          </a:xfrm>
          <a:prstGeom prst="rect">
            <a:avLst/>
          </a:prstGeom>
        </p:spPr>
        <p:txBody>
          <a:bodyPr wrap="square">
            <a:spAutoFit/>
          </a:bodyPr>
          <a:lstStyle/>
          <a:p>
            <a:pPr algn="l"/>
            <a:r>
              <a:rPr lang="zh-CN" altLang="en-US" sz="3200" dirty="0" smtClean="0">
                <a:latin typeface="黑体" pitchFamily="49" charset="-122"/>
                <a:ea typeface="黑体" pitchFamily="49" charset="-122"/>
              </a:rPr>
              <a:t>对于</a:t>
            </a:r>
            <a:r>
              <a:rPr lang="en-US" altLang="zh-CN" sz="3200" dirty="0" err="1" smtClean="0">
                <a:latin typeface="黑体" pitchFamily="49" charset="-122"/>
                <a:ea typeface="黑体" pitchFamily="49" charset="-122"/>
              </a:rPr>
              <a:t>MySQL</a:t>
            </a:r>
            <a:r>
              <a:rPr lang="zh-CN" altLang="en-US" sz="3200" dirty="0" smtClean="0">
                <a:latin typeface="黑体" pitchFamily="49" charset="-122"/>
                <a:ea typeface="黑体" pitchFamily="49" charset="-122"/>
              </a:rPr>
              <a:t>来说，</a:t>
            </a:r>
            <a:r>
              <a:rPr lang="zh-CN" altLang="en-US" sz="3200" dirty="0" smtClean="0">
                <a:solidFill>
                  <a:srgbClr val="FF0000"/>
                </a:solidFill>
                <a:latin typeface="黑体" pitchFamily="49" charset="-122"/>
                <a:ea typeface="黑体" pitchFamily="49" charset="-122"/>
              </a:rPr>
              <a:t>标准的读写分离是主从模式</a:t>
            </a:r>
            <a:r>
              <a:rPr lang="zh-CN" altLang="en-US" sz="3200" dirty="0" smtClean="0">
                <a:latin typeface="黑体" pitchFamily="49" charset="-122"/>
                <a:ea typeface="黑体" pitchFamily="49" charset="-122"/>
              </a:rPr>
              <a:t>，一个写节点</a:t>
            </a:r>
            <a:r>
              <a:rPr lang="en-US" altLang="zh-CN" sz="3200" dirty="0" smtClean="0">
                <a:latin typeface="黑体" pitchFamily="49" charset="-122"/>
                <a:ea typeface="黑体" pitchFamily="49" charset="-122"/>
              </a:rPr>
              <a:t>Master</a:t>
            </a:r>
            <a:r>
              <a:rPr lang="zh-CN" altLang="en-US" sz="3200" dirty="0" smtClean="0">
                <a:latin typeface="黑体" pitchFamily="49" charset="-122"/>
                <a:ea typeface="黑体" pitchFamily="49" charset="-122"/>
              </a:rPr>
              <a:t>后面跟着多个读节点，读节点的数量取决于系统的压力，通常是</a:t>
            </a:r>
            <a:r>
              <a:rPr lang="en-US" altLang="zh-CN" sz="3200" dirty="0" smtClean="0">
                <a:latin typeface="黑体" pitchFamily="49" charset="-122"/>
                <a:ea typeface="黑体" pitchFamily="49" charset="-122"/>
              </a:rPr>
              <a:t>1-3</a:t>
            </a:r>
            <a:r>
              <a:rPr lang="zh-CN" altLang="en-US" sz="3200" dirty="0" smtClean="0">
                <a:latin typeface="黑体" pitchFamily="49" charset="-122"/>
                <a:ea typeface="黑体" pitchFamily="49" charset="-122"/>
              </a:rPr>
              <a:t>个读节点的配置。 </a:t>
            </a:r>
            <a:endParaRPr lang="en-US" altLang="zh-CN" sz="3200" dirty="0" smtClean="0">
              <a:latin typeface="黑体" pitchFamily="49" charset="-122"/>
              <a:ea typeface="黑体" pitchFamily="49" charset="-122"/>
            </a:endParaRPr>
          </a:p>
          <a:p>
            <a:endParaRPr lang="zh-CN" altLang="en-US" sz="3200" dirty="0">
              <a:latin typeface="黑体" pitchFamily="49" charset="-122"/>
              <a:ea typeface="黑体" pitchFamily="49" charset="-122"/>
            </a:endParaRPr>
          </a:p>
        </p:txBody>
      </p:sp>
      <p:pic>
        <p:nvPicPr>
          <p:cNvPr id="2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4682" y="3305164"/>
            <a:ext cx="7315380"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5950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0" algn="l">
              <a:defRPr sz="1800"/>
            </a:pPr>
            <a:r>
              <a:rPr lang="en-US" sz="3200" dirty="0" err="1" smtClean="0"/>
              <a:t>My</a:t>
            </a:r>
            <a:r>
              <a:rPr lang="en-US" altLang="zh-CN" sz="3200" dirty="0" err="1" smtClean="0"/>
              <a:t>cat</a:t>
            </a:r>
            <a:r>
              <a:rPr lang="zh-CN" altLang="en-US" sz="3200" dirty="0" smtClean="0"/>
              <a:t>架构配置</a:t>
            </a:r>
            <a:endParaRPr lang="zh-CN" altLang="en-US" sz="3200" dirty="0"/>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9" name="矩形 18"/>
          <p:cNvSpPr/>
          <p:nvPr/>
        </p:nvSpPr>
        <p:spPr>
          <a:xfrm>
            <a:off x="215856" y="1590652"/>
            <a:ext cx="12503192" cy="1384995"/>
          </a:xfrm>
          <a:prstGeom prst="rect">
            <a:avLst/>
          </a:prstGeom>
        </p:spPr>
        <p:txBody>
          <a:bodyPr wrap="square">
            <a:spAutoFit/>
          </a:bodyPr>
          <a:lstStyle/>
          <a:p>
            <a:pPr algn="l"/>
            <a:r>
              <a:rPr lang="en-US" altLang="zh-CN" sz="2800" dirty="0" err="1" smtClean="0">
                <a:latin typeface="黑体" pitchFamily="49" charset="-122"/>
                <a:ea typeface="黑体" pitchFamily="49" charset="-122"/>
              </a:rPr>
              <a:t>MySQL</a:t>
            </a:r>
            <a:r>
              <a:rPr lang="zh-CN" altLang="en-US" sz="2800" dirty="0" smtClean="0">
                <a:latin typeface="黑体" pitchFamily="49" charset="-122"/>
                <a:ea typeface="黑体" pitchFamily="49" charset="-122"/>
              </a:rPr>
              <a:t>支持更多的主从复制的拓扑关系，如下图所示，但通常我们不会采用双向主从同步以及环状的拓扑</a:t>
            </a:r>
            <a:endParaRPr lang="en-US" altLang="zh-CN" sz="2800" dirty="0" smtClean="0">
              <a:latin typeface="黑体" pitchFamily="49" charset="-122"/>
              <a:ea typeface="黑体" pitchFamily="49" charset="-122"/>
            </a:endParaRPr>
          </a:p>
          <a:p>
            <a:endParaRPr lang="zh-CN" altLang="en-US" sz="2800" dirty="0">
              <a:latin typeface="黑体" pitchFamily="49" charset="-122"/>
              <a:ea typeface="黑体" pitchFamily="49" charset="-122"/>
            </a:endParaRPr>
          </a:p>
        </p:txBody>
      </p:sp>
      <p:pic>
        <p:nvPicPr>
          <p:cNvPr id="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5988" y="2805098"/>
            <a:ext cx="8929750" cy="579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5950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0" algn="l">
              <a:defRPr sz="1800"/>
            </a:pPr>
            <a:r>
              <a:rPr lang="en-US" sz="3200" dirty="0" err="1" smtClean="0"/>
              <a:t>My</a:t>
            </a:r>
            <a:r>
              <a:rPr lang="en-US" altLang="zh-CN" sz="3200" dirty="0" err="1" smtClean="0"/>
              <a:t>cat</a:t>
            </a:r>
            <a:r>
              <a:rPr lang="zh-CN" altLang="en-US" sz="3200" dirty="0" smtClean="0"/>
              <a:t>架构配置</a:t>
            </a:r>
            <a:endParaRPr lang="zh-CN" altLang="en-US" sz="3200" dirty="0"/>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pic>
        <p:nvPicPr>
          <p:cNvPr id="2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4425" y="1590652"/>
            <a:ext cx="8788437" cy="6376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5950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0" algn="l">
              <a:defRPr sz="1800"/>
            </a:pPr>
            <a:r>
              <a:rPr lang="en-US" sz="3200" dirty="0" err="1" smtClean="0"/>
              <a:t>My</a:t>
            </a:r>
            <a:r>
              <a:rPr lang="en-US" altLang="zh-CN" sz="3200" dirty="0" err="1" smtClean="0"/>
              <a:t>cat</a:t>
            </a:r>
            <a:r>
              <a:rPr lang="zh-CN" altLang="en-US" sz="3200" dirty="0" smtClean="0"/>
              <a:t>架构配置</a:t>
            </a:r>
            <a:r>
              <a:rPr lang="en-US" altLang="zh-CN" sz="3200" dirty="0" smtClean="0"/>
              <a:t>——</a:t>
            </a:r>
            <a:r>
              <a:rPr lang="zh-CN" altLang="en-US" sz="3200" dirty="0" smtClean="0"/>
              <a:t>读写分离</a:t>
            </a:r>
            <a:endParaRPr lang="zh-CN" altLang="en-US" sz="3200" dirty="0"/>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9" name="TextBox 18"/>
          <p:cNvSpPr txBox="1"/>
          <p:nvPr/>
        </p:nvSpPr>
        <p:spPr>
          <a:xfrm>
            <a:off x="644484" y="1590652"/>
            <a:ext cx="11644394" cy="742767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800" dirty="0" err="1" smtClean="0">
                <a:latin typeface="黑体" pitchFamily="49" charset="-122"/>
                <a:ea typeface="黑体" pitchFamily="49" charset="-122"/>
              </a:rPr>
              <a:t>MySQL</a:t>
            </a:r>
            <a:r>
              <a:rPr lang="zh-CN" altLang="en-US" sz="2800" dirty="0" smtClean="0">
                <a:latin typeface="黑体" pitchFamily="49" charset="-122"/>
                <a:ea typeface="黑体" pitchFamily="49" charset="-122"/>
              </a:rPr>
              <a:t>节点开启主从复制的配置方案，并</a:t>
            </a:r>
            <a:r>
              <a:rPr lang="zh-CN" altLang="en-US" sz="2800" dirty="0" smtClean="0">
                <a:solidFill>
                  <a:srgbClr val="FF0000"/>
                </a:solidFill>
                <a:latin typeface="黑体" pitchFamily="49" charset="-122"/>
                <a:ea typeface="黑体" pitchFamily="49" charset="-122"/>
              </a:rPr>
              <a:t>将主节点配置为</a:t>
            </a:r>
            <a:r>
              <a:rPr lang="en-US" altLang="zh-CN" sz="2800" dirty="0" err="1" smtClean="0">
                <a:solidFill>
                  <a:srgbClr val="FF0000"/>
                </a:solidFill>
                <a:latin typeface="黑体" pitchFamily="49" charset="-122"/>
                <a:ea typeface="黑体" pitchFamily="49" charset="-122"/>
              </a:rPr>
              <a:t>Mycat</a:t>
            </a:r>
            <a:r>
              <a:rPr lang="zh-CN" altLang="en-US" sz="2800" dirty="0" smtClean="0">
                <a:solidFill>
                  <a:srgbClr val="FF0000"/>
                </a:solidFill>
                <a:latin typeface="黑体" pitchFamily="49" charset="-122"/>
                <a:ea typeface="黑体" pitchFamily="49" charset="-122"/>
              </a:rPr>
              <a:t>的</a:t>
            </a:r>
            <a:r>
              <a:rPr lang="en-US" altLang="zh-CN" sz="2800" dirty="0" err="1" smtClean="0">
                <a:solidFill>
                  <a:srgbClr val="FF0000"/>
                </a:solidFill>
                <a:latin typeface="黑体" pitchFamily="49" charset="-122"/>
                <a:ea typeface="黑体" pitchFamily="49" charset="-122"/>
              </a:rPr>
              <a:t>dataHost</a:t>
            </a:r>
            <a:r>
              <a:rPr lang="zh-CN" altLang="en-US" sz="2800" dirty="0" smtClean="0">
                <a:solidFill>
                  <a:srgbClr val="FF0000"/>
                </a:solidFill>
                <a:latin typeface="黑体" pitchFamily="49" charset="-122"/>
                <a:ea typeface="黑体" pitchFamily="49" charset="-122"/>
              </a:rPr>
              <a:t>里的</a:t>
            </a:r>
            <a:r>
              <a:rPr lang="en-US" altLang="zh-CN" sz="2800" dirty="0" err="1" smtClean="0">
                <a:solidFill>
                  <a:srgbClr val="FF0000"/>
                </a:solidFill>
                <a:latin typeface="黑体" pitchFamily="49" charset="-122"/>
                <a:ea typeface="黑体" pitchFamily="49" charset="-122"/>
              </a:rPr>
              <a:t>writeNode</a:t>
            </a:r>
            <a:r>
              <a:rPr lang="zh-CN" altLang="en-US" sz="2800" dirty="0" smtClean="0">
                <a:latin typeface="黑体" pitchFamily="49" charset="-122"/>
                <a:ea typeface="黑体" pitchFamily="49" charset="-122"/>
              </a:rPr>
              <a:t>，从节点配置为</a:t>
            </a:r>
            <a:r>
              <a:rPr lang="en-US" altLang="zh-CN" sz="2800" dirty="0" err="1" smtClean="0">
                <a:latin typeface="黑体" pitchFamily="49" charset="-122"/>
                <a:ea typeface="黑体" pitchFamily="49" charset="-122"/>
              </a:rPr>
              <a:t>readNode</a:t>
            </a:r>
            <a:r>
              <a:rPr lang="zh-CN" altLang="en-US" sz="2800" dirty="0" smtClean="0">
                <a:latin typeface="黑体" pitchFamily="49" charset="-122"/>
                <a:ea typeface="黑体" pitchFamily="49" charset="-122"/>
              </a:rPr>
              <a:t>，同时</a:t>
            </a:r>
            <a:r>
              <a:rPr lang="en-US" altLang="zh-CN" sz="2800" dirty="0" err="1" smtClean="0">
                <a:latin typeface="黑体" pitchFamily="49" charset="-122"/>
                <a:ea typeface="黑体" pitchFamily="49" charset="-122"/>
              </a:rPr>
              <a:t>Mycat</a:t>
            </a:r>
            <a:r>
              <a:rPr lang="zh-CN" altLang="en-US" sz="2800" dirty="0" smtClean="0">
                <a:latin typeface="黑体" pitchFamily="49" charset="-122"/>
                <a:ea typeface="黑体" pitchFamily="49" charset="-122"/>
              </a:rPr>
              <a:t>内部定期对一个</a:t>
            </a:r>
            <a:r>
              <a:rPr lang="en-US" altLang="zh-CN" sz="2800" dirty="0" err="1" smtClean="0">
                <a:latin typeface="黑体" pitchFamily="49" charset="-122"/>
                <a:ea typeface="黑体" pitchFamily="49" charset="-122"/>
              </a:rPr>
              <a:t>dataHost</a:t>
            </a:r>
            <a:r>
              <a:rPr lang="zh-CN" altLang="en-US" sz="2800" dirty="0" smtClean="0">
                <a:latin typeface="黑体" pitchFamily="49" charset="-122"/>
                <a:ea typeface="黑体" pitchFamily="49" charset="-122"/>
              </a:rPr>
              <a:t>里的所有</a:t>
            </a:r>
            <a:r>
              <a:rPr lang="en-US" altLang="zh-CN" sz="2800" dirty="0" err="1" smtClean="0">
                <a:latin typeface="黑体" pitchFamily="49" charset="-122"/>
                <a:ea typeface="黑体" pitchFamily="49" charset="-122"/>
              </a:rPr>
              <a:t>writeHost</a:t>
            </a:r>
            <a:r>
              <a:rPr lang="zh-CN" altLang="en-US" sz="2800" dirty="0" smtClean="0">
                <a:latin typeface="黑体" pitchFamily="49" charset="-122"/>
                <a:ea typeface="黑体" pitchFamily="49" charset="-122"/>
              </a:rPr>
              <a:t>与</a:t>
            </a:r>
            <a:r>
              <a:rPr lang="en-US" altLang="zh-CN" sz="2800" dirty="0" err="1" smtClean="0">
                <a:latin typeface="黑体" pitchFamily="49" charset="-122"/>
                <a:ea typeface="黑体" pitchFamily="49" charset="-122"/>
              </a:rPr>
              <a:t>readHost</a:t>
            </a:r>
            <a:r>
              <a:rPr lang="zh-CN" altLang="en-US" sz="2800" dirty="0" smtClean="0">
                <a:latin typeface="黑体" pitchFamily="49" charset="-122"/>
                <a:ea typeface="黑体" pitchFamily="49" charset="-122"/>
              </a:rPr>
              <a:t>节点发起心跳检测</a:t>
            </a:r>
            <a:endParaRPr lang="en-US" altLang="zh-CN" sz="2800" dirty="0" smtClean="0">
              <a:latin typeface="黑体" pitchFamily="49" charset="-122"/>
              <a:ea typeface="黑体" pitchFamily="49" charset="-122"/>
            </a:endParaRPr>
          </a:p>
          <a:p>
            <a:pPr algn="l"/>
            <a:r>
              <a:rPr lang="zh-CN" altLang="en-US" sz="2800" dirty="0" smtClean="0">
                <a:solidFill>
                  <a:srgbClr val="FF0000"/>
                </a:solidFill>
                <a:latin typeface="黑体" pitchFamily="49" charset="-122"/>
                <a:ea typeface="黑体" pitchFamily="49" charset="-122"/>
              </a:rPr>
              <a:t>正常情况下，</a:t>
            </a:r>
            <a:r>
              <a:rPr lang="en-US" altLang="zh-CN" sz="2800" dirty="0" err="1" smtClean="0">
                <a:solidFill>
                  <a:srgbClr val="FF0000"/>
                </a:solidFill>
                <a:latin typeface="黑体" pitchFamily="49" charset="-122"/>
                <a:ea typeface="黑体" pitchFamily="49" charset="-122"/>
              </a:rPr>
              <a:t>Mycat</a:t>
            </a:r>
            <a:r>
              <a:rPr lang="zh-CN" altLang="en-US" sz="2800" dirty="0" smtClean="0">
                <a:solidFill>
                  <a:srgbClr val="FF0000"/>
                </a:solidFill>
                <a:latin typeface="黑体" pitchFamily="49" charset="-122"/>
                <a:ea typeface="黑体" pitchFamily="49" charset="-122"/>
              </a:rPr>
              <a:t>会将第一个</a:t>
            </a:r>
            <a:r>
              <a:rPr lang="en-US" altLang="zh-CN" sz="2800" dirty="0" err="1" smtClean="0">
                <a:solidFill>
                  <a:srgbClr val="FF0000"/>
                </a:solidFill>
                <a:latin typeface="黑体" pitchFamily="49" charset="-122"/>
                <a:ea typeface="黑体" pitchFamily="49" charset="-122"/>
              </a:rPr>
              <a:t>writeHost</a:t>
            </a:r>
            <a:r>
              <a:rPr lang="zh-CN" altLang="en-US" sz="2800" dirty="0" smtClean="0">
                <a:solidFill>
                  <a:srgbClr val="FF0000"/>
                </a:solidFill>
                <a:latin typeface="黑体" pitchFamily="49" charset="-122"/>
                <a:ea typeface="黑体" pitchFamily="49" charset="-122"/>
              </a:rPr>
              <a:t>作为写节点</a:t>
            </a:r>
            <a:r>
              <a:rPr lang="zh-CN" altLang="en-US" sz="2800" dirty="0" smtClean="0">
                <a:latin typeface="黑体" pitchFamily="49" charset="-122"/>
                <a:ea typeface="黑体" pitchFamily="49" charset="-122"/>
              </a:rPr>
              <a:t>，所有的</a:t>
            </a:r>
            <a:r>
              <a:rPr lang="en-US" altLang="zh-CN" sz="2800" dirty="0" smtClean="0">
                <a:latin typeface="黑体" pitchFamily="49" charset="-122"/>
                <a:ea typeface="黑体" pitchFamily="49" charset="-122"/>
              </a:rPr>
              <a:t>DML SQL</a:t>
            </a:r>
            <a:r>
              <a:rPr lang="zh-CN" altLang="en-US" sz="2800" dirty="0" smtClean="0">
                <a:latin typeface="黑体" pitchFamily="49" charset="-122"/>
                <a:ea typeface="黑体" pitchFamily="49" charset="-122"/>
              </a:rPr>
              <a:t>会发送给此节点，</a:t>
            </a:r>
            <a:r>
              <a:rPr lang="zh-CN" altLang="en-US" sz="2800" dirty="0" smtClean="0">
                <a:solidFill>
                  <a:srgbClr val="FF0000"/>
                </a:solidFill>
                <a:latin typeface="黑体" pitchFamily="49" charset="-122"/>
                <a:ea typeface="黑体" pitchFamily="49" charset="-122"/>
              </a:rPr>
              <a:t>若</a:t>
            </a:r>
            <a:r>
              <a:rPr lang="en-US" altLang="zh-CN" sz="2800" dirty="0" err="1" smtClean="0">
                <a:solidFill>
                  <a:srgbClr val="FF0000"/>
                </a:solidFill>
                <a:latin typeface="黑体" pitchFamily="49" charset="-122"/>
                <a:ea typeface="黑体" pitchFamily="49" charset="-122"/>
              </a:rPr>
              <a:t>Mycat</a:t>
            </a:r>
            <a:r>
              <a:rPr lang="zh-CN" altLang="en-US" sz="2800" dirty="0" smtClean="0">
                <a:solidFill>
                  <a:srgbClr val="FF0000"/>
                </a:solidFill>
                <a:latin typeface="黑体" pitchFamily="49" charset="-122"/>
                <a:ea typeface="黑体" pitchFamily="49" charset="-122"/>
              </a:rPr>
              <a:t>开启了读写分离，则查询节点会根据读写分离的策略发往</a:t>
            </a:r>
            <a:r>
              <a:rPr lang="en-US" altLang="zh-CN" sz="2800" dirty="0" err="1" smtClean="0">
                <a:solidFill>
                  <a:srgbClr val="FF0000"/>
                </a:solidFill>
                <a:latin typeface="黑体" pitchFamily="49" charset="-122"/>
                <a:ea typeface="黑体" pitchFamily="49" charset="-122"/>
              </a:rPr>
              <a:t>readHost</a:t>
            </a:r>
            <a:r>
              <a:rPr lang="en-US" altLang="zh-CN" sz="2800" dirty="0" smtClean="0">
                <a:latin typeface="黑体" pitchFamily="49" charset="-122"/>
                <a:ea typeface="黑体" pitchFamily="49" charset="-122"/>
              </a:rPr>
              <a:t>(+</a:t>
            </a:r>
            <a:r>
              <a:rPr lang="en-US" altLang="zh-CN" sz="2800" dirty="0" err="1" smtClean="0">
                <a:latin typeface="黑体" pitchFamily="49" charset="-122"/>
                <a:ea typeface="黑体" pitchFamily="49" charset="-122"/>
              </a:rPr>
              <a:t>writeHost</a:t>
            </a:r>
            <a:r>
              <a:rPr lang="en-US" altLang="zh-CN" sz="2800" dirty="0" smtClean="0">
                <a:latin typeface="黑体" pitchFamily="49" charset="-122"/>
                <a:ea typeface="黑体" pitchFamily="49" charset="-122"/>
              </a:rPr>
              <a:t>)</a:t>
            </a:r>
            <a:r>
              <a:rPr lang="zh-CN" altLang="en-US" sz="2800" dirty="0" smtClean="0">
                <a:latin typeface="黑体" pitchFamily="49" charset="-122"/>
                <a:ea typeface="黑体" pitchFamily="49" charset="-122"/>
              </a:rPr>
              <a:t>执行</a:t>
            </a:r>
            <a:endParaRPr lang="en-US" altLang="zh-CN" sz="2800" dirty="0" smtClean="0">
              <a:latin typeface="黑体" pitchFamily="49" charset="-122"/>
              <a:ea typeface="黑体" pitchFamily="49" charset="-122"/>
            </a:endParaRPr>
          </a:p>
          <a:p>
            <a:pPr algn="l"/>
            <a:endParaRPr lang="en-US" altLang="zh-CN" sz="2800" dirty="0" smtClean="0">
              <a:latin typeface="黑体" pitchFamily="49" charset="-122"/>
              <a:ea typeface="黑体" pitchFamily="49" charset="-122"/>
            </a:endParaRPr>
          </a:p>
          <a:p>
            <a:pPr algn="l"/>
            <a:r>
              <a:rPr lang="zh-CN" altLang="en-US" sz="2800" dirty="0" smtClean="0">
                <a:latin typeface="黑体" pitchFamily="49" charset="-122"/>
                <a:ea typeface="黑体" pitchFamily="49" charset="-122"/>
              </a:rPr>
              <a:t>当一个</a:t>
            </a:r>
            <a:r>
              <a:rPr lang="en-US" altLang="zh-CN" sz="2800" dirty="0" err="1" smtClean="0">
                <a:latin typeface="黑体" pitchFamily="49" charset="-122"/>
                <a:ea typeface="黑体" pitchFamily="49" charset="-122"/>
              </a:rPr>
              <a:t>dataHost</a:t>
            </a:r>
            <a:r>
              <a:rPr lang="zh-CN" altLang="en-US" sz="2800" dirty="0" smtClean="0">
                <a:latin typeface="黑体" pitchFamily="49" charset="-122"/>
                <a:ea typeface="黑体" pitchFamily="49" charset="-122"/>
              </a:rPr>
              <a:t>里面配置了两个或多个</a:t>
            </a:r>
            <a:r>
              <a:rPr lang="en-US" altLang="zh-CN" sz="2800" dirty="0" err="1" smtClean="0">
                <a:latin typeface="黑体" pitchFamily="49" charset="-122"/>
                <a:ea typeface="黑体" pitchFamily="49" charset="-122"/>
              </a:rPr>
              <a:t>writeHost</a:t>
            </a:r>
            <a:r>
              <a:rPr lang="zh-CN" altLang="en-US" sz="2800" dirty="0" smtClean="0">
                <a:latin typeface="黑体" pitchFamily="49" charset="-122"/>
                <a:ea typeface="黑体" pitchFamily="49" charset="-122"/>
              </a:rPr>
              <a:t>的情况下，如果第一个</a:t>
            </a:r>
            <a:r>
              <a:rPr lang="en-US" altLang="zh-CN" sz="2800" dirty="0" err="1" smtClean="0">
                <a:latin typeface="黑体" pitchFamily="49" charset="-122"/>
                <a:ea typeface="黑体" pitchFamily="49" charset="-122"/>
              </a:rPr>
              <a:t>writeHost</a:t>
            </a:r>
            <a:r>
              <a:rPr lang="zh-CN" altLang="en-US" sz="2800" dirty="0" smtClean="0">
                <a:latin typeface="黑体" pitchFamily="49" charset="-122"/>
                <a:ea typeface="黑体" pitchFamily="49" charset="-122"/>
              </a:rPr>
              <a:t>宕机，则</a:t>
            </a:r>
            <a:r>
              <a:rPr lang="en-US" altLang="zh-CN" sz="2800" dirty="0" err="1" smtClean="0">
                <a:latin typeface="黑体" pitchFamily="49" charset="-122"/>
                <a:ea typeface="黑体" pitchFamily="49" charset="-122"/>
              </a:rPr>
              <a:t>Mycat</a:t>
            </a:r>
            <a:r>
              <a:rPr lang="zh-CN" altLang="en-US" sz="2800" dirty="0" smtClean="0">
                <a:latin typeface="黑体" pitchFamily="49" charset="-122"/>
                <a:ea typeface="黑体" pitchFamily="49" charset="-122"/>
              </a:rPr>
              <a:t>会在</a:t>
            </a:r>
            <a:r>
              <a:rPr lang="zh-CN" altLang="en-US" sz="2800" dirty="0" smtClean="0">
                <a:solidFill>
                  <a:srgbClr val="FF0000"/>
                </a:solidFill>
                <a:latin typeface="黑体" pitchFamily="49" charset="-122"/>
                <a:ea typeface="黑体" pitchFamily="49" charset="-122"/>
              </a:rPr>
              <a:t>默认的</a:t>
            </a:r>
            <a:r>
              <a:rPr lang="en-US" altLang="zh-CN" sz="2800" dirty="0" smtClean="0">
                <a:solidFill>
                  <a:srgbClr val="FF0000"/>
                </a:solidFill>
                <a:latin typeface="黑体" pitchFamily="49" charset="-122"/>
                <a:ea typeface="黑体" pitchFamily="49" charset="-122"/>
              </a:rPr>
              <a:t>3</a:t>
            </a:r>
            <a:r>
              <a:rPr lang="zh-CN" altLang="en-US" sz="2800" dirty="0" smtClean="0">
                <a:solidFill>
                  <a:srgbClr val="FF0000"/>
                </a:solidFill>
                <a:latin typeface="黑体" pitchFamily="49" charset="-122"/>
                <a:ea typeface="黑体" pitchFamily="49" charset="-122"/>
              </a:rPr>
              <a:t>次心跳检查失败后，自动切换到下一个可用的</a:t>
            </a:r>
            <a:r>
              <a:rPr lang="en-US" altLang="zh-CN" sz="2800" dirty="0" err="1" smtClean="0">
                <a:solidFill>
                  <a:srgbClr val="FF0000"/>
                </a:solidFill>
                <a:latin typeface="黑体" pitchFamily="49" charset="-122"/>
                <a:ea typeface="黑体" pitchFamily="49" charset="-122"/>
              </a:rPr>
              <a:t>writeHost</a:t>
            </a:r>
            <a:r>
              <a:rPr lang="zh-CN" altLang="en-US" sz="2800" dirty="0" smtClean="0">
                <a:solidFill>
                  <a:srgbClr val="FF0000"/>
                </a:solidFill>
                <a:latin typeface="黑体" pitchFamily="49" charset="-122"/>
                <a:ea typeface="黑体" pitchFamily="49" charset="-122"/>
              </a:rPr>
              <a:t>执行</a:t>
            </a:r>
            <a:r>
              <a:rPr lang="en-US" altLang="zh-CN" sz="2800" dirty="0" smtClean="0">
                <a:solidFill>
                  <a:srgbClr val="FF0000"/>
                </a:solidFill>
                <a:latin typeface="黑体" pitchFamily="49" charset="-122"/>
                <a:ea typeface="黑体" pitchFamily="49" charset="-122"/>
              </a:rPr>
              <a:t>DML SQL</a:t>
            </a:r>
            <a:r>
              <a:rPr lang="zh-CN" altLang="en-US" sz="2800" dirty="0" smtClean="0">
                <a:solidFill>
                  <a:srgbClr val="FF0000"/>
                </a:solidFill>
                <a:latin typeface="黑体" pitchFamily="49" charset="-122"/>
                <a:ea typeface="黑体" pitchFamily="49" charset="-122"/>
              </a:rPr>
              <a:t>语句</a:t>
            </a:r>
            <a:r>
              <a:rPr lang="zh-CN" altLang="en-US" sz="2800" dirty="0" smtClean="0">
                <a:latin typeface="黑体" pitchFamily="49" charset="-122"/>
                <a:ea typeface="黑体" pitchFamily="49" charset="-122"/>
              </a:rPr>
              <a:t>，并在</a:t>
            </a:r>
            <a:r>
              <a:rPr lang="en-US" altLang="zh-CN" sz="2800" dirty="0" smtClean="0">
                <a:latin typeface="黑体" pitchFamily="49" charset="-122"/>
                <a:ea typeface="黑体" pitchFamily="49" charset="-122"/>
              </a:rPr>
              <a:t>conf/</a:t>
            </a:r>
            <a:r>
              <a:rPr lang="en-US" altLang="zh-CN" sz="2800" dirty="0" err="1" smtClean="0">
                <a:latin typeface="黑体" pitchFamily="49" charset="-122"/>
                <a:ea typeface="黑体" pitchFamily="49" charset="-122"/>
              </a:rPr>
              <a:t>dnindex.properties</a:t>
            </a:r>
            <a:r>
              <a:rPr lang="zh-CN" altLang="en-US" sz="2800" dirty="0" smtClean="0">
                <a:latin typeface="黑体" pitchFamily="49" charset="-122"/>
                <a:ea typeface="黑体" pitchFamily="49" charset="-122"/>
              </a:rPr>
              <a:t>文件里记录当前所用的</a:t>
            </a:r>
            <a:r>
              <a:rPr lang="en-US" altLang="zh-CN" sz="2800" dirty="0" err="1" smtClean="0">
                <a:latin typeface="黑体" pitchFamily="49" charset="-122"/>
                <a:ea typeface="黑体" pitchFamily="49" charset="-122"/>
              </a:rPr>
              <a:t>writeHost</a:t>
            </a:r>
            <a:r>
              <a:rPr lang="zh-CN" altLang="en-US" sz="2800" dirty="0" smtClean="0">
                <a:latin typeface="黑体" pitchFamily="49" charset="-122"/>
                <a:ea typeface="黑体" pitchFamily="49" charset="-122"/>
              </a:rPr>
              <a:t>的</a:t>
            </a:r>
            <a:r>
              <a:rPr lang="en-US" altLang="zh-CN" sz="2800" dirty="0" smtClean="0">
                <a:latin typeface="黑体" pitchFamily="49" charset="-122"/>
                <a:ea typeface="黑体" pitchFamily="49" charset="-122"/>
              </a:rPr>
              <a:t>index</a:t>
            </a:r>
            <a:r>
              <a:rPr lang="zh-CN" altLang="en-US" sz="2800" dirty="0" smtClean="0">
                <a:latin typeface="黑体" pitchFamily="49" charset="-122"/>
                <a:ea typeface="黑体" pitchFamily="49" charset="-122"/>
              </a:rPr>
              <a:t>（第一个为</a:t>
            </a:r>
            <a:r>
              <a:rPr lang="en-US" altLang="zh-CN" sz="2800" dirty="0" smtClean="0">
                <a:latin typeface="黑体" pitchFamily="49" charset="-122"/>
                <a:ea typeface="黑体" pitchFamily="49" charset="-122"/>
              </a:rPr>
              <a:t>0</a:t>
            </a:r>
            <a:r>
              <a:rPr lang="zh-CN" altLang="en-US" sz="2800" dirty="0" smtClean="0">
                <a:latin typeface="黑体" pitchFamily="49" charset="-122"/>
                <a:ea typeface="黑体" pitchFamily="49" charset="-122"/>
              </a:rPr>
              <a:t>，第二个为</a:t>
            </a:r>
            <a:r>
              <a:rPr lang="en-US" altLang="zh-CN" sz="2800" dirty="0" smtClean="0">
                <a:latin typeface="黑体" pitchFamily="49" charset="-122"/>
                <a:ea typeface="黑体" pitchFamily="49" charset="-122"/>
              </a:rPr>
              <a:t>1</a:t>
            </a:r>
            <a:r>
              <a:rPr lang="zh-CN" altLang="en-US" sz="2800" dirty="0" smtClean="0">
                <a:latin typeface="黑体" pitchFamily="49" charset="-122"/>
                <a:ea typeface="黑体" pitchFamily="49" charset="-122"/>
              </a:rPr>
              <a:t>，依次类推）</a:t>
            </a:r>
            <a:endParaRPr lang="en-US" altLang="zh-CN" sz="2800" dirty="0" smtClean="0">
              <a:latin typeface="黑体" pitchFamily="49" charset="-122"/>
              <a:ea typeface="黑体" pitchFamily="49" charset="-122"/>
            </a:endParaRPr>
          </a:p>
          <a:p>
            <a:pPr algn="l"/>
            <a:endParaRPr lang="zh-CN" altLang="en-US" sz="2800" dirty="0" smtClean="0">
              <a:latin typeface="黑体" pitchFamily="49" charset="-122"/>
              <a:ea typeface="黑体" pitchFamily="49" charset="-122"/>
            </a:endParaRPr>
          </a:p>
          <a:p>
            <a:endParaRPr lang="en-US" altLang="zh-CN" sz="2800" dirty="0" smtClean="0">
              <a:latin typeface="黑体" pitchFamily="49" charset="-122"/>
              <a:ea typeface="黑体" pitchFamily="49" charset="-122"/>
            </a:endParaRPr>
          </a:p>
          <a:p>
            <a:endParaRPr lang="en-US" altLang="zh-CN" sz="2800" dirty="0" smtClean="0">
              <a:latin typeface="黑体" pitchFamily="49" charset="-122"/>
              <a:ea typeface="黑体" pitchFamily="49" charset="-122"/>
            </a:endParaRPr>
          </a:p>
          <a:p>
            <a:endParaRPr lang="zh-CN" altLang="en-US" sz="2800" dirty="0" smtClean="0">
              <a:latin typeface="黑体" pitchFamily="49" charset="-122"/>
              <a:ea typeface="黑体" pitchFamily="49" charset="-122"/>
            </a:endParaRPr>
          </a:p>
          <a:p>
            <a:pPr marL="0" marR="0" indent="0" algn="ctr" defTabSz="5842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5950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0" algn="l">
              <a:defRPr sz="1800"/>
            </a:pPr>
            <a:r>
              <a:rPr lang="en-US" sz="3200" dirty="0" err="1" smtClean="0"/>
              <a:t>My</a:t>
            </a:r>
            <a:r>
              <a:rPr lang="en-US" altLang="zh-CN" sz="3200" dirty="0" err="1" smtClean="0"/>
              <a:t>cat</a:t>
            </a:r>
            <a:r>
              <a:rPr lang="zh-CN" altLang="en-US" sz="3200" dirty="0" smtClean="0"/>
              <a:t>架构配置</a:t>
            </a:r>
            <a:r>
              <a:rPr lang="en-US" altLang="zh-CN" sz="3200" dirty="0" smtClean="0"/>
              <a:t>——</a:t>
            </a:r>
            <a:r>
              <a:rPr lang="zh-CN" altLang="en-US" sz="3200" dirty="0" smtClean="0"/>
              <a:t>读写分离</a:t>
            </a:r>
            <a:endParaRPr lang="zh-CN" altLang="en-US" sz="3200" dirty="0"/>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9" name="TextBox 18"/>
          <p:cNvSpPr txBox="1"/>
          <p:nvPr/>
        </p:nvSpPr>
        <p:spPr>
          <a:xfrm>
            <a:off x="430170" y="1590652"/>
            <a:ext cx="12001584" cy="570412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sz="2800" dirty="0" smtClean="0">
                <a:latin typeface="+mn-ea"/>
              </a:rPr>
              <a:t>配置</a:t>
            </a:r>
            <a:r>
              <a:rPr lang="en-US" altLang="zh-CN" sz="2800" dirty="0" err="1" smtClean="0">
                <a:latin typeface="+mn-ea"/>
              </a:rPr>
              <a:t>mysql</a:t>
            </a:r>
            <a:r>
              <a:rPr lang="zh-CN" altLang="en-US" sz="2800" dirty="0" smtClean="0">
                <a:latin typeface="+mn-ea"/>
              </a:rPr>
              <a:t>端主从的数据自动同步，</a:t>
            </a:r>
            <a:r>
              <a:rPr lang="en-US" altLang="zh-CN" sz="2800" dirty="0" err="1" smtClean="0">
                <a:latin typeface="+mn-ea"/>
              </a:rPr>
              <a:t>mycat</a:t>
            </a:r>
            <a:r>
              <a:rPr lang="zh-CN" altLang="en-US" sz="2800" dirty="0" smtClean="0">
                <a:latin typeface="+mn-ea"/>
              </a:rPr>
              <a:t>不负责任何的数据同步问题。</a:t>
            </a:r>
            <a:endParaRPr lang="en-US" altLang="zh-CN" sz="2800" dirty="0" smtClean="0">
              <a:latin typeface="+mn-ea"/>
            </a:endParaRPr>
          </a:p>
          <a:p>
            <a:pPr algn="l"/>
            <a:r>
              <a:rPr lang="zh-CN" altLang="en-US" sz="2800" dirty="0" smtClean="0">
                <a:latin typeface="+mn-ea"/>
              </a:rPr>
              <a:t> </a:t>
            </a:r>
          </a:p>
          <a:p>
            <a:pPr algn="l"/>
            <a:r>
              <a:rPr lang="en-US" altLang="zh-CN" sz="2800" dirty="0" smtClean="0">
                <a:latin typeface="+mn-ea"/>
              </a:rPr>
              <a:t>&lt;</a:t>
            </a:r>
            <a:r>
              <a:rPr lang="en-US" altLang="zh-CN" sz="2800" dirty="0" err="1" smtClean="0">
                <a:latin typeface="+mn-ea"/>
              </a:rPr>
              <a:t>dataHost</a:t>
            </a:r>
            <a:r>
              <a:rPr lang="en-US" altLang="zh-CN" sz="2800" dirty="0" smtClean="0">
                <a:latin typeface="+mn-ea"/>
              </a:rPr>
              <a:t> name="localhost1" </a:t>
            </a:r>
            <a:r>
              <a:rPr lang="en-US" altLang="zh-CN" sz="2800" dirty="0" err="1" smtClean="0">
                <a:latin typeface="+mn-ea"/>
              </a:rPr>
              <a:t>maxCon</a:t>
            </a:r>
            <a:r>
              <a:rPr lang="en-US" altLang="zh-CN" sz="2800" dirty="0" smtClean="0">
                <a:latin typeface="+mn-ea"/>
              </a:rPr>
              <a:t>="1000" </a:t>
            </a:r>
            <a:r>
              <a:rPr lang="en-US" altLang="zh-CN" sz="2800" dirty="0" err="1" smtClean="0">
                <a:latin typeface="+mn-ea"/>
              </a:rPr>
              <a:t>minCon</a:t>
            </a:r>
            <a:r>
              <a:rPr lang="en-US" altLang="zh-CN" sz="2800" dirty="0" smtClean="0">
                <a:latin typeface="+mn-ea"/>
              </a:rPr>
              <a:t>="10" </a:t>
            </a:r>
            <a:r>
              <a:rPr lang="en-US" altLang="zh-CN" sz="2800" dirty="0" smtClean="0">
                <a:solidFill>
                  <a:srgbClr val="FF0000"/>
                </a:solidFill>
                <a:latin typeface="+mn-ea"/>
              </a:rPr>
              <a:t>balance="1" </a:t>
            </a:r>
            <a:r>
              <a:rPr lang="en-US" altLang="zh-CN" sz="2800" dirty="0" err="1" smtClean="0">
                <a:solidFill>
                  <a:srgbClr val="FF0000"/>
                </a:solidFill>
                <a:latin typeface="+mn-ea"/>
              </a:rPr>
              <a:t>writeType</a:t>
            </a:r>
            <a:r>
              <a:rPr lang="en-US" altLang="zh-CN" sz="2800" dirty="0" smtClean="0">
                <a:solidFill>
                  <a:srgbClr val="FF0000"/>
                </a:solidFill>
                <a:latin typeface="+mn-ea"/>
              </a:rPr>
              <a:t>="0" </a:t>
            </a:r>
            <a:r>
              <a:rPr lang="en-US" altLang="zh-CN" sz="2800" dirty="0" err="1" smtClean="0">
                <a:latin typeface="+mn-ea"/>
              </a:rPr>
              <a:t>dbType</a:t>
            </a:r>
            <a:r>
              <a:rPr lang="en-US" altLang="zh-CN" sz="2800" dirty="0" smtClean="0">
                <a:latin typeface="+mn-ea"/>
              </a:rPr>
              <a:t>="</a:t>
            </a:r>
            <a:r>
              <a:rPr lang="en-US" altLang="zh-CN" sz="2800" dirty="0" err="1" smtClean="0">
                <a:latin typeface="+mn-ea"/>
              </a:rPr>
              <a:t>mysql</a:t>
            </a:r>
            <a:r>
              <a:rPr lang="en-US" altLang="zh-CN" sz="2800" dirty="0" smtClean="0">
                <a:latin typeface="+mn-ea"/>
              </a:rPr>
              <a:t>" </a:t>
            </a:r>
            <a:r>
              <a:rPr lang="en-US" altLang="zh-CN" sz="2800" dirty="0" err="1" smtClean="0">
                <a:latin typeface="+mn-ea"/>
              </a:rPr>
              <a:t>dbDriver</a:t>
            </a:r>
            <a:r>
              <a:rPr lang="en-US" altLang="zh-CN" sz="2800" dirty="0" smtClean="0">
                <a:latin typeface="+mn-ea"/>
              </a:rPr>
              <a:t>="native"&gt; </a:t>
            </a:r>
          </a:p>
          <a:p>
            <a:pPr algn="l"/>
            <a:r>
              <a:rPr lang="en-US" altLang="zh-CN" sz="2800" dirty="0" smtClean="0">
                <a:latin typeface="+mn-ea"/>
              </a:rPr>
              <a:t>&lt;heartbeat&gt;select user()&lt;/heartbeat&gt; </a:t>
            </a:r>
          </a:p>
          <a:p>
            <a:pPr algn="l"/>
            <a:r>
              <a:rPr lang="en-US" altLang="zh-CN" sz="2800" dirty="0" smtClean="0">
                <a:latin typeface="+mn-ea"/>
              </a:rPr>
              <a:t>&lt;!-- can have multi write hosts --&gt; </a:t>
            </a:r>
          </a:p>
          <a:p>
            <a:pPr algn="l"/>
            <a:r>
              <a:rPr lang="en-US" altLang="zh-CN" sz="2800" dirty="0" smtClean="0">
                <a:latin typeface="+mn-ea"/>
              </a:rPr>
              <a:t>&lt;</a:t>
            </a:r>
            <a:r>
              <a:rPr lang="en-US" altLang="zh-CN" sz="2800" dirty="0" err="1" smtClean="0">
                <a:latin typeface="+mn-ea"/>
              </a:rPr>
              <a:t>writeHost</a:t>
            </a:r>
            <a:r>
              <a:rPr lang="en-US" altLang="zh-CN" sz="2800" dirty="0" smtClean="0">
                <a:latin typeface="+mn-ea"/>
              </a:rPr>
              <a:t> host="hostM1" </a:t>
            </a:r>
            <a:r>
              <a:rPr lang="en-US" altLang="zh-CN" sz="2800" dirty="0" err="1" smtClean="0">
                <a:latin typeface="+mn-ea"/>
              </a:rPr>
              <a:t>url</a:t>
            </a:r>
            <a:r>
              <a:rPr lang="en-US" altLang="zh-CN" sz="2800" dirty="0" smtClean="0">
                <a:latin typeface="+mn-ea"/>
              </a:rPr>
              <a:t>="localhost:3306" user="root" password="123456"&gt; </a:t>
            </a:r>
          </a:p>
          <a:p>
            <a:pPr algn="l"/>
            <a:r>
              <a:rPr lang="en-US" altLang="zh-CN" sz="2800" dirty="0" smtClean="0">
                <a:latin typeface="+mn-ea"/>
              </a:rPr>
              <a:t>&lt;!-- can have multi read hosts --&gt; </a:t>
            </a:r>
          </a:p>
          <a:p>
            <a:pPr algn="l"/>
            <a:r>
              <a:rPr lang="en-US" altLang="zh-CN" sz="2800" dirty="0" smtClean="0">
                <a:latin typeface="+mn-ea"/>
              </a:rPr>
              <a:t>&lt;</a:t>
            </a:r>
            <a:r>
              <a:rPr lang="en-US" altLang="zh-CN" sz="2800" dirty="0" err="1" smtClean="0">
                <a:latin typeface="+mn-ea"/>
              </a:rPr>
              <a:t>readHost</a:t>
            </a:r>
            <a:r>
              <a:rPr lang="en-US" altLang="zh-CN" sz="2800" dirty="0" smtClean="0">
                <a:latin typeface="+mn-ea"/>
              </a:rPr>
              <a:t> host="hostS1" </a:t>
            </a:r>
            <a:r>
              <a:rPr lang="en-US" altLang="zh-CN" sz="2800" dirty="0" err="1" smtClean="0">
                <a:latin typeface="+mn-ea"/>
              </a:rPr>
              <a:t>url</a:t>
            </a:r>
            <a:r>
              <a:rPr lang="en-US" altLang="zh-CN" sz="2800" dirty="0" smtClean="0">
                <a:latin typeface="+mn-ea"/>
              </a:rPr>
              <a:t>="localhost2:3306" user="root" password="123456" weight="1" /&gt; </a:t>
            </a:r>
          </a:p>
          <a:p>
            <a:pPr algn="l"/>
            <a:r>
              <a:rPr lang="en-US" altLang="zh-CN" sz="2800" dirty="0" smtClean="0">
                <a:latin typeface="+mn-ea"/>
              </a:rPr>
              <a:t>&lt;/</a:t>
            </a:r>
            <a:r>
              <a:rPr lang="en-US" altLang="zh-CN" sz="2800" dirty="0" err="1" smtClean="0">
                <a:latin typeface="+mn-ea"/>
              </a:rPr>
              <a:t>writeHost</a:t>
            </a:r>
            <a:r>
              <a:rPr lang="en-US" altLang="zh-CN" sz="2800" dirty="0" smtClean="0">
                <a:latin typeface="+mn-ea"/>
              </a:rPr>
              <a:t>&gt; </a:t>
            </a:r>
          </a:p>
          <a:p>
            <a:pPr algn="l"/>
            <a:r>
              <a:rPr lang="en-US" altLang="zh-CN" sz="2800" dirty="0" smtClean="0">
                <a:latin typeface="+mn-ea"/>
              </a:rPr>
              <a:t>&lt;/</a:t>
            </a:r>
            <a:r>
              <a:rPr lang="en-US" altLang="zh-CN" sz="2800" dirty="0" err="1" smtClean="0">
                <a:latin typeface="+mn-ea"/>
              </a:rPr>
              <a:t>dataHost</a:t>
            </a:r>
            <a:r>
              <a:rPr lang="en-US" altLang="zh-CN" sz="2800" dirty="0" smtClean="0">
                <a:latin typeface="+mn-ea"/>
              </a:rPr>
              <a:t>&gt;</a:t>
            </a:r>
            <a:endParaRPr lang="zh-CN" altLang="en-US" sz="2800" dirty="0">
              <a:latin typeface="+mn-e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5950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0" algn="l">
              <a:defRPr sz="1800"/>
            </a:pPr>
            <a:r>
              <a:rPr lang="en-US" sz="3200" dirty="0" err="1" smtClean="0"/>
              <a:t>My</a:t>
            </a:r>
            <a:r>
              <a:rPr lang="en-US" altLang="zh-CN" sz="3200" dirty="0" err="1" smtClean="0"/>
              <a:t>cat</a:t>
            </a:r>
            <a:r>
              <a:rPr lang="zh-CN" altLang="en-US" sz="3200" dirty="0" smtClean="0"/>
              <a:t>架构配置</a:t>
            </a:r>
            <a:r>
              <a:rPr lang="en-US" altLang="zh-CN" sz="3200" dirty="0" smtClean="0"/>
              <a:t>——</a:t>
            </a:r>
            <a:r>
              <a:rPr lang="zh-CN" altLang="en-US" sz="3200" dirty="0" smtClean="0"/>
              <a:t>读写分离</a:t>
            </a:r>
            <a:endParaRPr lang="zh-CN" altLang="en-US" sz="3200" dirty="0"/>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9" name="TextBox 18"/>
          <p:cNvSpPr txBox="1"/>
          <p:nvPr/>
        </p:nvSpPr>
        <p:spPr>
          <a:xfrm>
            <a:off x="430170" y="1590652"/>
            <a:ext cx="12001584" cy="711989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sz="2400" dirty="0" smtClean="0">
                <a:latin typeface="黑体" pitchFamily="49" charset="-122"/>
                <a:ea typeface="黑体" pitchFamily="49" charset="-122"/>
              </a:rPr>
              <a:t>根据</a:t>
            </a:r>
            <a:r>
              <a:rPr lang="zh-CN" altLang="en-US" sz="2400" dirty="0" smtClean="0">
                <a:solidFill>
                  <a:srgbClr val="FF0000"/>
                </a:solidFill>
                <a:latin typeface="黑体" pitchFamily="49" charset="-122"/>
                <a:ea typeface="黑体" pitchFamily="49" charset="-122"/>
              </a:rPr>
              <a:t>主从延时切换</a:t>
            </a:r>
            <a:r>
              <a:rPr lang="zh-CN" altLang="en-US" sz="2400" dirty="0" smtClean="0">
                <a:latin typeface="黑体" pitchFamily="49" charset="-122"/>
                <a:ea typeface="黑体" pitchFamily="49" charset="-122"/>
              </a:rPr>
              <a:t>： </a:t>
            </a:r>
          </a:p>
          <a:p>
            <a:pPr algn="l"/>
            <a:r>
              <a:rPr lang="en-US" altLang="zh-CN" sz="2400" dirty="0" smtClean="0">
                <a:latin typeface="黑体" pitchFamily="49" charset="-122"/>
                <a:ea typeface="黑体" pitchFamily="49" charset="-122"/>
              </a:rPr>
              <a:t>1.4</a:t>
            </a:r>
            <a:r>
              <a:rPr lang="zh-CN" altLang="en-US" sz="2400" dirty="0" smtClean="0">
                <a:latin typeface="黑体" pitchFamily="49" charset="-122"/>
                <a:ea typeface="黑体" pitchFamily="49" charset="-122"/>
              </a:rPr>
              <a:t>开始支持</a:t>
            </a:r>
            <a:r>
              <a:rPr lang="en-US" altLang="zh-CN" sz="2400" dirty="0" err="1" smtClean="0">
                <a:latin typeface="黑体" pitchFamily="49" charset="-122"/>
                <a:ea typeface="黑体" pitchFamily="49" charset="-122"/>
              </a:rPr>
              <a:t>MySQL</a:t>
            </a:r>
            <a:r>
              <a:rPr lang="zh-CN" altLang="en-US" sz="2400" dirty="0" smtClean="0">
                <a:latin typeface="黑体" pitchFamily="49" charset="-122"/>
                <a:ea typeface="黑体" pitchFamily="49" charset="-122"/>
              </a:rPr>
              <a:t>主从复制状态绑定的读写分离机制，让读更加安全可靠，配置如下： </a:t>
            </a:r>
            <a:r>
              <a:rPr lang="en-US" altLang="zh-CN" sz="2400" dirty="0" err="1" smtClean="0">
                <a:latin typeface="黑体" pitchFamily="49" charset="-122"/>
                <a:ea typeface="黑体" pitchFamily="49" charset="-122"/>
              </a:rPr>
              <a:t>MyCAT</a:t>
            </a:r>
            <a:r>
              <a:rPr lang="zh-CN" altLang="en-US" sz="2400" dirty="0" smtClean="0">
                <a:latin typeface="黑体" pitchFamily="49" charset="-122"/>
                <a:ea typeface="黑体" pitchFamily="49" charset="-122"/>
              </a:rPr>
              <a:t>心跳检查语句配置为 </a:t>
            </a:r>
            <a:r>
              <a:rPr lang="en-US" altLang="zh-CN" sz="2400" dirty="0" smtClean="0">
                <a:latin typeface="黑体" pitchFamily="49" charset="-122"/>
                <a:ea typeface="黑体" pitchFamily="49" charset="-122"/>
              </a:rPr>
              <a:t>show slave status </a:t>
            </a:r>
            <a:r>
              <a:rPr lang="zh-CN" altLang="en-US" sz="2400" dirty="0" smtClean="0">
                <a:latin typeface="黑体" pitchFamily="49" charset="-122"/>
                <a:ea typeface="黑体" pitchFamily="49" charset="-122"/>
              </a:rPr>
              <a:t>，</a:t>
            </a:r>
            <a:r>
              <a:rPr lang="en-US" altLang="zh-CN" sz="2400" dirty="0" err="1" smtClean="0">
                <a:latin typeface="黑体" pitchFamily="49" charset="-122"/>
                <a:ea typeface="黑体" pitchFamily="49" charset="-122"/>
              </a:rPr>
              <a:t>dataHost</a:t>
            </a:r>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上定义两个新属性： </a:t>
            </a:r>
            <a:r>
              <a:rPr lang="en-US" altLang="zh-CN" sz="2400" dirty="0" err="1" smtClean="0">
                <a:solidFill>
                  <a:srgbClr val="FF0000"/>
                </a:solidFill>
                <a:latin typeface="黑体" pitchFamily="49" charset="-122"/>
                <a:ea typeface="黑体" pitchFamily="49" charset="-122"/>
              </a:rPr>
              <a:t>switchType</a:t>
            </a:r>
            <a:r>
              <a:rPr lang="en-US" altLang="zh-CN" sz="2400" dirty="0" smtClean="0">
                <a:solidFill>
                  <a:srgbClr val="FF0000"/>
                </a:solidFill>
                <a:latin typeface="黑体" pitchFamily="49" charset="-122"/>
                <a:ea typeface="黑体" pitchFamily="49" charset="-122"/>
              </a:rPr>
              <a:t>="2" </a:t>
            </a:r>
            <a:r>
              <a:rPr lang="zh-CN" altLang="en-US" sz="2400" dirty="0" smtClean="0">
                <a:solidFill>
                  <a:srgbClr val="FF0000"/>
                </a:solidFill>
                <a:latin typeface="黑体" pitchFamily="49" charset="-122"/>
                <a:ea typeface="黑体" pitchFamily="49" charset="-122"/>
              </a:rPr>
              <a:t>与 </a:t>
            </a:r>
            <a:r>
              <a:rPr lang="en-US" altLang="zh-CN" sz="2400" dirty="0" err="1" smtClean="0">
                <a:solidFill>
                  <a:srgbClr val="FF0000"/>
                </a:solidFill>
                <a:latin typeface="黑体" pitchFamily="49" charset="-122"/>
                <a:ea typeface="黑体" pitchFamily="49" charset="-122"/>
              </a:rPr>
              <a:t>slaveThreshold</a:t>
            </a:r>
            <a:r>
              <a:rPr lang="en-US" altLang="zh-CN" sz="2400" dirty="0" smtClean="0">
                <a:solidFill>
                  <a:srgbClr val="FF0000"/>
                </a:solidFill>
                <a:latin typeface="黑体" pitchFamily="49" charset="-122"/>
                <a:ea typeface="黑体" pitchFamily="49" charset="-122"/>
              </a:rPr>
              <a:t>="100"</a:t>
            </a:r>
            <a:r>
              <a:rPr lang="zh-CN" altLang="en-US" sz="2400" dirty="0" smtClean="0">
                <a:latin typeface="黑体" pitchFamily="49" charset="-122"/>
                <a:ea typeface="黑体" pitchFamily="49" charset="-122"/>
              </a:rPr>
              <a:t>，此时意味着开启</a:t>
            </a:r>
            <a:r>
              <a:rPr lang="en-US" altLang="zh-CN" sz="2400" dirty="0" err="1" smtClean="0">
                <a:latin typeface="黑体" pitchFamily="49" charset="-122"/>
                <a:ea typeface="黑体" pitchFamily="49" charset="-122"/>
              </a:rPr>
              <a:t>MySQL</a:t>
            </a:r>
            <a:r>
              <a:rPr lang="zh-CN" altLang="en-US" sz="2400" dirty="0" smtClean="0">
                <a:latin typeface="黑体" pitchFamily="49" charset="-122"/>
                <a:ea typeface="黑体" pitchFamily="49" charset="-122"/>
              </a:rPr>
              <a:t>主从复制状态绑定的读写分离与切换机制，</a:t>
            </a:r>
            <a:r>
              <a:rPr lang="en-US" altLang="zh-CN" sz="2400" dirty="0" err="1" smtClean="0">
                <a:solidFill>
                  <a:srgbClr val="FF0000"/>
                </a:solidFill>
                <a:latin typeface="黑体" pitchFamily="49" charset="-122"/>
                <a:ea typeface="黑体" pitchFamily="49" charset="-122"/>
              </a:rPr>
              <a:t>Mycat</a:t>
            </a:r>
            <a:r>
              <a:rPr lang="zh-CN" altLang="en-US" sz="2400" dirty="0" smtClean="0">
                <a:solidFill>
                  <a:srgbClr val="FF0000"/>
                </a:solidFill>
                <a:latin typeface="黑体" pitchFamily="49" charset="-122"/>
                <a:ea typeface="黑体" pitchFamily="49" charset="-122"/>
              </a:rPr>
              <a:t>心跳机制通过检测 </a:t>
            </a:r>
            <a:r>
              <a:rPr lang="en-US" altLang="zh-CN" sz="2400" dirty="0" smtClean="0">
                <a:solidFill>
                  <a:srgbClr val="FF0000"/>
                </a:solidFill>
                <a:latin typeface="黑体" pitchFamily="49" charset="-122"/>
                <a:ea typeface="黑体" pitchFamily="49" charset="-122"/>
              </a:rPr>
              <a:t>show slave status </a:t>
            </a:r>
            <a:r>
              <a:rPr lang="zh-CN" altLang="en-US" sz="2400" dirty="0" smtClean="0">
                <a:solidFill>
                  <a:srgbClr val="FF0000"/>
                </a:solidFill>
                <a:latin typeface="黑体" pitchFamily="49" charset="-122"/>
                <a:ea typeface="黑体" pitchFamily="49" charset="-122"/>
              </a:rPr>
              <a:t>中的 </a:t>
            </a:r>
            <a:r>
              <a:rPr lang="en-US" altLang="zh-CN" sz="2400" dirty="0" smtClean="0">
                <a:solidFill>
                  <a:srgbClr val="FF0000"/>
                </a:solidFill>
                <a:latin typeface="黑体" pitchFamily="49" charset="-122"/>
                <a:ea typeface="黑体" pitchFamily="49" charset="-122"/>
              </a:rPr>
              <a:t>"</a:t>
            </a:r>
            <a:r>
              <a:rPr lang="en-US" altLang="zh-CN" sz="2400" dirty="0" err="1" smtClean="0">
                <a:solidFill>
                  <a:srgbClr val="FF0000"/>
                </a:solidFill>
                <a:latin typeface="黑体" pitchFamily="49" charset="-122"/>
                <a:ea typeface="黑体" pitchFamily="49" charset="-122"/>
              </a:rPr>
              <a:t>Seconds_Behind_Master</a:t>
            </a:r>
            <a:r>
              <a:rPr lang="en-US" altLang="zh-CN" sz="2400" dirty="0" smtClean="0">
                <a:solidFill>
                  <a:srgbClr val="FF0000"/>
                </a:solidFill>
                <a:latin typeface="黑体" pitchFamily="49" charset="-122"/>
                <a:ea typeface="黑体" pitchFamily="49" charset="-122"/>
              </a:rPr>
              <a:t>", "</a:t>
            </a:r>
            <a:r>
              <a:rPr lang="en-US" altLang="zh-CN" sz="2400" dirty="0" err="1" smtClean="0">
                <a:solidFill>
                  <a:srgbClr val="FF0000"/>
                </a:solidFill>
                <a:latin typeface="黑体" pitchFamily="49" charset="-122"/>
                <a:ea typeface="黑体" pitchFamily="49" charset="-122"/>
              </a:rPr>
              <a:t>Slave_IO_Running</a:t>
            </a:r>
            <a:r>
              <a:rPr lang="en-US" altLang="zh-CN" sz="2400" dirty="0" smtClean="0">
                <a:solidFill>
                  <a:srgbClr val="FF0000"/>
                </a:solidFill>
                <a:latin typeface="黑体" pitchFamily="49" charset="-122"/>
                <a:ea typeface="黑体" pitchFamily="49" charset="-122"/>
              </a:rPr>
              <a:t>", "</a:t>
            </a:r>
            <a:r>
              <a:rPr lang="en-US" altLang="zh-CN" sz="2400" dirty="0" err="1" smtClean="0">
                <a:solidFill>
                  <a:srgbClr val="FF0000"/>
                </a:solidFill>
                <a:latin typeface="黑体" pitchFamily="49" charset="-122"/>
                <a:ea typeface="黑体" pitchFamily="49" charset="-122"/>
              </a:rPr>
              <a:t>Slave_SQL_Running</a:t>
            </a:r>
            <a:r>
              <a:rPr lang="en-US" altLang="zh-CN" sz="2400" dirty="0" smtClean="0">
                <a:solidFill>
                  <a:srgbClr val="FF0000"/>
                </a:solidFill>
                <a:latin typeface="黑体" pitchFamily="49" charset="-122"/>
                <a:ea typeface="黑体" pitchFamily="49" charset="-122"/>
              </a:rPr>
              <a:t>" </a:t>
            </a:r>
            <a:r>
              <a:rPr lang="zh-CN" altLang="en-US" sz="2400" dirty="0" smtClean="0">
                <a:solidFill>
                  <a:srgbClr val="FF0000"/>
                </a:solidFill>
                <a:latin typeface="黑体" pitchFamily="49" charset="-122"/>
                <a:ea typeface="黑体" pitchFamily="49" charset="-122"/>
              </a:rPr>
              <a:t>三个字段来确定当前主从同步的状态以及</a:t>
            </a:r>
            <a:r>
              <a:rPr lang="en-US" altLang="zh-CN" sz="2400" dirty="0" err="1" smtClean="0">
                <a:solidFill>
                  <a:srgbClr val="FF0000"/>
                </a:solidFill>
                <a:latin typeface="黑体" pitchFamily="49" charset="-122"/>
                <a:ea typeface="黑体" pitchFamily="49" charset="-122"/>
              </a:rPr>
              <a:t>Seconds_Behind_Master</a:t>
            </a:r>
            <a:r>
              <a:rPr lang="zh-CN" altLang="en-US" sz="2400" dirty="0" smtClean="0">
                <a:solidFill>
                  <a:srgbClr val="FF0000"/>
                </a:solidFill>
                <a:latin typeface="黑体" pitchFamily="49" charset="-122"/>
                <a:ea typeface="黑体" pitchFamily="49" charset="-122"/>
              </a:rPr>
              <a:t>主从复制时延， 当</a:t>
            </a:r>
            <a:r>
              <a:rPr lang="en-US" altLang="zh-CN" sz="2400" dirty="0" err="1" smtClean="0">
                <a:solidFill>
                  <a:srgbClr val="FF0000"/>
                </a:solidFill>
                <a:latin typeface="黑体" pitchFamily="49" charset="-122"/>
                <a:ea typeface="黑体" pitchFamily="49" charset="-122"/>
              </a:rPr>
              <a:t>Seconds_Behind_Master</a:t>
            </a:r>
            <a:r>
              <a:rPr lang="en-US" altLang="zh-CN" sz="2400" dirty="0" smtClean="0">
                <a:solidFill>
                  <a:srgbClr val="FF0000"/>
                </a:solidFill>
                <a:latin typeface="黑体" pitchFamily="49" charset="-122"/>
                <a:ea typeface="黑体" pitchFamily="49" charset="-122"/>
              </a:rPr>
              <a:t>&gt;</a:t>
            </a:r>
            <a:r>
              <a:rPr lang="en-US" altLang="zh-CN" sz="2400" dirty="0" err="1" smtClean="0">
                <a:solidFill>
                  <a:srgbClr val="FF0000"/>
                </a:solidFill>
                <a:latin typeface="黑体" pitchFamily="49" charset="-122"/>
                <a:ea typeface="黑体" pitchFamily="49" charset="-122"/>
              </a:rPr>
              <a:t>slaveThreshold</a:t>
            </a:r>
            <a:r>
              <a:rPr lang="zh-CN" altLang="en-US" sz="2400" dirty="0" smtClean="0">
                <a:solidFill>
                  <a:srgbClr val="FF0000"/>
                </a:solidFill>
                <a:latin typeface="黑体" pitchFamily="49" charset="-122"/>
                <a:ea typeface="黑体" pitchFamily="49" charset="-122"/>
              </a:rPr>
              <a:t>时，读写分离筛选器会过滤掉此</a:t>
            </a:r>
            <a:r>
              <a:rPr lang="en-US" altLang="zh-CN" sz="2400" dirty="0" smtClean="0">
                <a:solidFill>
                  <a:srgbClr val="FF0000"/>
                </a:solidFill>
                <a:latin typeface="黑体" pitchFamily="49" charset="-122"/>
                <a:ea typeface="黑体" pitchFamily="49" charset="-122"/>
              </a:rPr>
              <a:t>Slave</a:t>
            </a:r>
            <a:r>
              <a:rPr lang="zh-CN" altLang="en-US" sz="2400" dirty="0" smtClean="0">
                <a:solidFill>
                  <a:srgbClr val="FF0000"/>
                </a:solidFill>
                <a:latin typeface="黑体" pitchFamily="49" charset="-122"/>
                <a:ea typeface="黑体" pitchFamily="49" charset="-122"/>
              </a:rPr>
              <a:t>机器，防止读到很久之前的旧数据</a:t>
            </a:r>
            <a:r>
              <a:rPr lang="zh-CN" altLang="en-US" sz="2400" dirty="0" smtClean="0">
                <a:latin typeface="黑体" pitchFamily="49" charset="-122"/>
                <a:ea typeface="黑体" pitchFamily="49" charset="-122"/>
              </a:rPr>
              <a:t>，而当主节点宕机后，切换逻辑会检查</a:t>
            </a:r>
            <a:r>
              <a:rPr lang="en-US" altLang="zh-CN" sz="2400" dirty="0" smtClean="0">
                <a:latin typeface="黑体" pitchFamily="49" charset="-122"/>
                <a:ea typeface="黑体" pitchFamily="49" charset="-122"/>
              </a:rPr>
              <a:t>Slave</a:t>
            </a:r>
            <a:r>
              <a:rPr lang="zh-CN" altLang="en-US" sz="2400" dirty="0" smtClean="0">
                <a:latin typeface="黑体" pitchFamily="49" charset="-122"/>
                <a:ea typeface="黑体" pitchFamily="49" charset="-122"/>
              </a:rPr>
              <a:t>上的</a:t>
            </a:r>
            <a:r>
              <a:rPr lang="en-US" altLang="zh-CN" sz="2400" dirty="0" err="1" smtClean="0">
                <a:latin typeface="黑体" pitchFamily="49" charset="-122"/>
                <a:ea typeface="黑体" pitchFamily="49" charset="-122"/>
              </a:rPr>
              <a:t>Seconds_Behind_Master</a:t>
            </a:r>
            <a:r>
              <a:rPr lang="zh-CN" altLang="en-US" sz="2400" dirty="0" smtClean="0">
                <a:latin typeface="黑体" pitchFamily="49" charset="-122"/>
                <a:ea typeface="黑体" pitchFamily="49" charset="-122"/>
              </a:rPr>
              <a:t>是否为</a:t>
            </a:r>
            <a:r>
              <a:rPr lang="en-US" altLang="zh-CN" sz="2400" dirty="0" smtClean="0">
                <a:latin typeface="黑体" pitchFamily="49" charset="-122"/>
                <a:ea typeface="黑体" pitchFamily="49" charset="-122"/>
              </a:rPr>
              <a:t>0</a:t>
            </a:r>
            <a:r>
              <a:rPr lang="zh-CN" altLang="en-US" sz="2400" dirty="0" smtClean="0">
                <a:latin typeface="黑体" pitchFamily="49" charset="-122"/>
                <a:ea typeface="黑体" pitchFamily="49" charset="-122"/>
              </a:rPr>
              <a:t>，为</a:t>
            </a:r>
            <a:r>
              <a:rPr lang="en-US" altLang="zh-CN" sz="2400" dirty="0" smtClean="0">
                <a:latin typeface="黑体" pitchFamily="49" charset="-122"/>
                <a:ea typeface="黑体" pitchFamily="49" charset="-122"/>
              </a:rPr>
              <a:t>0</a:t>
            </a:r>
            <a:r>
              <a:rPr lang="zh-CN" altLang="en-US" sz="2400" dirty="0" smtClean="0">
                <a:latin typeface="黑体" pitchFamily="49" charset="-122"/>
                <a:ea typeface="黑体" pitchFamily="49" charset="-122"/>
              </a:rPr>
              <a:t>时则表示主从同步，可以安全切换，否则不会切换。 </a:t>
            </a:r>
          </a:p>
          <a:p>
            <a:pPr algn="l"/>
            <a:r>
              <a:rPr lang="en-US" altLang="zh-CN" sz="2400" dirty="0" smtClean="0">
                <a:latin typeface="黑体" pitchFamily="49" charset="-122"/>
                <a:ea typeface="黑体" pitchFamily="49" charset="-122"/>
              </a:rPr>
              <a:t>&lt;</a:t>
            </a:r>
            <a:r>
              <a:rPr lang="en-US" altLang="zh-CN" sz="2400" dirty="0" err="1" smtClean="0">
                <a:latin typeface="黑体" pitchFamily="49" charset="-122"/>
                <a:ea typeface="黑体" pitchFamily="49" charset="-122"/>
              </a:rPr>
              <a:t>dataHost</a:t>
            </a:r>
            <a:r>
              <a:rPr lang="en-US" altLang="zh-CN" sz="2400" dirty="0" smtClean="0">
                <a:latin typeface="黑体" pitchFamily="49" charset="-122"/>
                <a:ea typeface="黑体" pitchFamily="49" charset="-122"/>
              </a:rPr>
              <a:t> name="localhost1" </a:t>
            </a:r>
            <a:r>
              <a:rPr lang="en-US" altLang="zh-CN" sz="2400" dirty="0" err="1" smtClean="0">
                <a:latin typeface="黑体" pitchFamily="49" charset="-122"/>
                <a:ea typeface="黑体" pitchFamily="49" charset="-122"/>
              </a:rPr>
              <a:t>maxCon</a:t>
            </a:r>
            <a:r>
              <a:rPr lang="en-US" altLang="zh-CN" sz="2400" dirty="0" smtClean="0">
                <a:latin typeface="黑体" pitchFamily="49" charset="-122"/>
                <a:ea typeface="黑体" pitchFamily="49" charset="-122"/>
              </a:rPr>
              <a:t>="1000" </a:t>
            </a:r>
            <a:r>
              <a:rPr lang="en-US" altLang="zh-CN" sz="2400" dirty="0" err="1" smtClean="0">
                <a:latin typeface="黑体" pitchFamily="49" charset="-122"/>
                <a:ea typeface="黑体" pitchFamily="49" charset="-122"/>
              </a:rPr>
              <a:t>minCon</a:t>
            </a:r>
            <a:r>
              <a:rPr lang="en-US" altLang="zh-CN" sz="2400" dirty="0" smtClean="0">
                <a:latin typeface="黑体" pitchFamily="49" charset="-122"/>
                <a:ea typeface="黑体" pitchFamily="49" charset="-122"/>
              </a:rPr>
              <a:t>="10" balance="0" </a:t>
            </a:r>
            <a:r>
              <a:rPr lang="en-US" altLang="zh-CN" sz="2400" dirty="0" err="1" smtClean="0">
                <a:latin typeface="黑体" pitchFamily="49" charset="-122"/>
                <a:ea typeface="黑体" pitchFamily="49" charset="-122"/>
              </a:rPr>
              <a:t>writeType</a:t>
            </a:r>
            <a:r>
              <a:rPr lang="en-US" altLang="zh-CN" sz="2400" dirty="0" smtClean="0">
                <a:latin typeface="黑体" pitchFamily="49" charset="-122"/>
                <a:ea typeface="黑体" pitchFamily="49" charset="-122"/>
              </a:rPr>
              <a:t>="0" </a:t>
            </a:r>
            <a:r>
              <a:rPr lang="en-US" altLang="zh-CN" sz="2400" dirty="0" err="1" smtClean="0">
                <a:latin typeface="黑体" pitchFamily="49" charset="-122"/>
                <a:ea typeface="黑体" pitchFamily="49" charset="-122"/>
              </a:rPr>
              <a:t>dbType</a:t>
            </a:r>
            <a:r>
              <a:rPr lang="en-US" altLang="zh-CN" sz="2400" dirty="0" smtClean="0">
                <a:latin typeface="黑体" pitchFamily="49" charset="-122"/>
                <a:ea typeface="黑体" pitchFamily="49" charset="-122"/>
              </a:rPr>
              <a:t>="</a:t>
            </a:r>
            <a:r>
              <a:rPr lang="en-US" altLang="zh-CN" sz="2400" dirty="0" err="1" smtClean="0">
                <a:latin typeface="黑体" pitchFamily="49" charset="-122"/>
                <a:ea typeface="黑体" pitchFamily="49" charset="-122"/>
              </a:rPr>
              <a:t>mysql</a:t>
            </a:r>
            <a:r>
              <a:rPr lang="en-US" altLang="zh-CN" sz="2400" dirty="0" smtClean="0">
                <a:latin typeface="黑体" pitchFamily="49" charset="-122"/>
                <a:ea typeface="黑体" pitchFamily="49" charset="-122"/>
              </a:rPr>
              <a:t>" </a:t>
            </a:r>
            <a:r>
              <a:rPr lang="en-US" altLang="zh-CN" sz="2400" dirty="0" err="1" smtClean="0">
                <a:latin typeface="黑体" pitchFamily="49" charset="-122"/>
                <a:ea typeface="黑体" pitchFamily="49" charset="-122"/>
              </a:rPr>
              <a:t>dbDriver</a:t>
            </a:r>
            <a:r>
              <a:rPr lang="en-US" altLang="zh-CN" sz="2400" dirty="0" smtClean="0">
                <a:latin typeface="黑体" pitchFamily="49" charset="-122"/>
                <a:ea typeface="黑体" pitchFamily="49" charset="-122"/>
              </a:rPr>
              <a:t>="native" </a:t>
            </a:r>
            <a:r>
              <a:rPr lang="en-US" altLang="zh-CN" sz="2400" dirty="0" err="1" smtClean="0">
                <a:latin typeface="黑体" pitchFamily="49" charset="-122"/>
                <a:ea typeface="黑体" pitchFamily="49" charset="-122"/>
              </a:rPr>
              <a:t>switchType</a:t>
            </a:r>
            <a:r>
              <a:rPr lang="en-US" altLang="zh-CN" sz="2400" dirty="0" smtClean="0">
                <a:latin typeface="黑体" pitchFamily="49" charset="-122"/>
                <a:ea typeface="黑体" pitchFamily="49" charset="-122"/>
              </a:rPr>
              <a:t>="2" </a:t>
            </a:r>
            <a:r>
              <a:rPr lang="en-US" altLang="zh-CN" sz="2400" dirty="0" err="1" smtClean="0">
                <a:latin typeface="黑体" pitchFamily="49" charset="-122"/>
                <a:ea typeface="黑体" pitchFamily="49" charset="-122"/>
              </a:rPr>
              <a:t>slaveThreshold</a:t>
            </a:r>
            <a:r>
              <a:rPr lang="en-US" altLang="zh-CN" sz="2400" dirty="0" smtClean="0">
                <a:latin typeface="黑体" pitchFamily="49" charset="-122"/>
                <a:ea typeface="黑体" pitchFamily="49" charset="-122"/>
              </a:rPr>
              <a:t>="100"&gt; &lt;heartbeat&gt;show slave status &lt;/heartbeat&gt; </a:t>
            </a:r>
          </a:p>
          <a:p>
            <a:pPr algn="l"/>
            <a:r>
              <a:rPr lang="en-US" altLang="zh-CN" sz="2400" dirty="0" smtClean="0">
                <a:latin typeface="黑体" pitchFamily="49" charset="-122"/>
                <a:ea typeface="黑体" pitchFamily="49" charset="-122"/>
              </a:rPr>
              <a:t>&lt;!-- can have multi write hosts --&gt; </a:t>
            </a:r>
          </a:p>
          <a:p>
            <a:pPr algn="l"/>
            <a:r>
              <a:rPr lang="en-US" altLang="zh-CN" sz="2400" dirty="0" smtClean="0">
                <a:latin typeface="黑体" pitchFamily="49" charset="-122"/>
                <a:ea typeface="黑体" pitchFamily="49" charset="-122"/>
              </a:rPr>
              <a:t>&lt;</a:t>
            </a:r>
            <a:r>
              <a:rPr lang="en-US" altLang="zh-CN" sz="2400" dirty="0" err="1" smtClean="0">
                <a:latin typeface="黑体" pitchFamily="49" charset="-122"/>
                <a:ea typeface="黑体" pitchFamily="49" charset="-122"/>
              </a:rPr>
              <a:t>writeHost</a:t>
            </a:r>
            <a:r>
              <a:rPr lang="en-US" altLang="zh-CN" sz="2400" dirty="0" smtClean="0">
                <a:latin typeface="黑体" pitchFamily="49" charset="-122"/>
                <a:ea typeface="黑体" pitchFamily="49" charset="-122"/>
              </a:rPr>
              <a:t> host="hostM1" </a:t>
            </a:r>
            <a:r>
              <a:rPr lang="en-US" altLang="zh-CN" sz="2400" dirty="0" err="1" smtClean="0">
                <a:latin typeface="黑体" pitchFamily="49" charset="-122"/>
                <a:ea typeface="黑体" pitchFamily="49" charset="-122"/>
              </a:rPr>
              <a:t>url</a:t>
            </a:r>
            <a:r>
              <a:rPr lang="en-US" altLang="zh-CN" sz="2400" dirty="0" smtClean="0">
                <a:latin typeface="黑体" pitchFamily="49" charset="-122"/>
                <a:ea typeface="黑体" pitchFamily="49" charset="-122"/>
              </a:rPr>
              <a:t>="localhost:3306" user="root" password="123456"&gt; &lt;/</a:t>
            </a:r>
            <a:r>
              <a:rPr lang="en-US" altLang="zh-CN" sz="2400" dirty="0" err="1" smtClean="0">
                <a:latin typeface="黑体" pitchFamily="49" charset="-122"/>
                <a:ea typeface="黑体" pitchFamily="49" charset="-122"/>
              </a:rPr>
              <a:t>writeHost</a:t>
            </a:r>
            <a:r>
              <a:rPr lang="en-US" altLang="zh-CN" sz="2400" dirty="0" smtClean="0">
                <a:latin typeface="黑体" pitchFamily="49" charset="-122"/>
                <a:ea typeface="黑体" pitchFamily="49" charset="-122"/>
              </a:rPr>
              <a:t>&gt; </a:t>
            </a:r>
          </a:p>
          <a:p>
            <a:pPr algn="l"/>
            <a:r>
              <a:rPr lang="en-US" altLang="zh-CN" sz="2400" dirty="0" smtClean="0">
                <a:latin typeface="黑体" pitchFamily="49" charset="-122"/>
                <a:ea typeface="黑体" pitchFamily="49" charset="-122"/>
              </a:rPr>
              <a:t>&lt;</a:t>
            </a:r>
            <a:r>
              <a:rPr lang="en-US" altLang="zh-CN" sz="2400" dirty="0" err="1" smtClean="0">
                <a:latin typeface="黑体" pitchFamily="49" charset="-122"/>
                <a:ea typeface="黑体" pitchFamily="49" charset="-122"/>
              </a:rPr>
              <a:t>writeHost</a:t>
            </a:r>
            <a:r>
              <a:rPr lang="en-US" altLang="zh-CN" sz="2400" dirty="0" smtClean="0">
                <a:latin typeface="黑体" pitchFamily="49" charset="-122"/>
                <a:ea typeface="黑体" pitchFamily="49" charset="-122"/>
              </a:rPr>
              <a:t> host="hostS1" </a:t>
            </a:r>
            <a:r>
              <a:rPr lang="en-US" altLang="zh-CN" sz="2400" dirty="0" err="1" smtClean="0">
                <a:latin typeface="黑体" pitchFamily="49" charset="-122"/>
                <a:ea typeface="黑体" pitchFamily="49" charset="-122"/>
              </a:rPr>
              <a:t>url</a:t>
            </a:r>
            <a:r>
              <a:rPr lang="en-US" altLang="zh-CN" sz="2400" dirty="0" smtClean="0">
                <a:latin typeface="黑体" pitchFamily="49" charset="-122"/>
                <a:ea typeface="黑体" pitchFamily="49" charset="-122"/>
              </a:rPr>
              <a:t>="localhost:3316" user="root" password="123456" /&gt; &lt;/</a:t>
            </a:r>
            <a:r>
              <a:rPr lang="en-US" altLang="zh-CN" sz="2400" dirty="0" err="1" smtClean="0">
                <a:latin typeface="黑体" pitchFamily="49" charset="-122"/>
                <a:ea typeface="黑体" pitchFamily="49" charset="-122"/>
              </a:rPr>
              <a:t>dataHost</a:t>
            </a:r>
            <a:r>
              <a:rPr lang="en-US" altLang="zh-CN" sz="2400" dirty="0" smtClean="0">
                <a:latin typeface="黑体" pitchFamily="49" charset="-122"/>
                <a:ea typeface="黑体" pitchFamily="49" charset="-122"/>
              </a:rPr>
              <a:t>&gt;</a:t>
            </a:r>
            <a:endParaRPr lang="zh-CN" altLang="en-US" sz="2400" dirty="0">
              <a:latin typeface="黑体" pitchFamily="49" charset="-122"/>
              <a:ea typeface="黑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5950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0" algn="l">
              <a:defRPr sz="1800"/>
            </a:pPr>
            <a:r>
              <a:rPr lang="en-US" sz="3200" dirty="0" err="1" smtClean="0"/>
              <a:t>My</a:t>
            </a:r>
            <a:r>
              <a:rPr lang="en-US" altLang="zh-CN" sz="3200" dirty="0" err="1" smtClean="0"/>
              <a:t>cat</a:t>
            </a:r>
            <a:r>
              <a:rPr lang="zh-CN" altLang="en-US" sz="3200" dirty="0" smtClean="0"/>
              <a:t>架构配置</a:t>
            </a:r>
            <a:r>
              <a:rPr lang="en-US" altLang="zh-CN" sz="3200" dirty="0" smtClean="0"/>
              <a:t>——</a:t>
            </a:r>
            <a:r>
              <a:rPr lang="zh-CN" altLang="en-US" sz="3200" dirty="0" smtClean="0"/>
              <a:t>强制路由</a:t>
            </a:r>
            <a:endParaRPr lang="zh-CN" altLang="en-US" sz="3200" dirty="0"/>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9" name="TextBox 18"/>
          <p:cNvSpPr txBox="1"/>
          <p:nvPr/>
        </p:nvSpPr>
        <p:spPr>
          <a:xfrm>
            <a:off x="430170" y="1590652"/>
            <a:ext cx="12001584" cy="453457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sz="2800" dirty="0" smtClean="0">
                <a:latin typeface="+mn-ea"/>
              </a:rPr>
              <a:t>应用强制走写： </a:t>
            </a:r>
          </a:p>
          <a:p>
            <a:pPr algn="l"/>
            <a:r>
              <a:rPr lang="zh-CN" altLang="en-US" sz="2800" dirty="0" smtClean="0">
                <a:latin typeface="+mn-ea"/>
              </a:rPr>
              <a:t>一个查询</a:t>
            </a:r>
            <a:r>
              <a:rPr lang="en-US" altLang="zh-CN" sz="2800" dirty="0" smtClean="0">
                <a:latin typeface="+mn-ea"/>
              </a:rPr>
              <a:t>SQL</a:t>
            </a:r>
            <a:r>
              <a:rPr lang="zh-CN" altLang="en-US" sz="2800" dirty="0" smtClean="0">
                <a:latin typeface="+mn-ea"/>
              </a:rPr>
              <a:t>语句以</a:t>
            </a:r>
            <a:r>
              <a:rPr lang="en-US" altLang="zh-CN" sz="2800" dirty="0" smtClean="0">
                <a:latin typeface="+mn-ea"/>
              </a:rPr>
              <a:t>/*balance*/</a:t>
            </a:r>
            <a:r>
              <a:rPr lang="zh-CN" altLang="en-US" sz="2800" dirty="0" smtClean="0">
                <a:latin typeface="+mn-ea"/>
              </a:rPr>
              <a:t>注解来确定其是走读节点还是写节点。 </a:t>
            </a:r>
          </a:p>
          <a:p>
            <a:pPr algn="l"/>
            <a:r>
              <a:rPr lang="en-US" altLang="zh-CN" sz="2800" dirty="0" smtClean="0">
                <a:latin typeface="+mn-ea"/>
              </a:rPr>
              <a:t>1.6</a:t>
            </a:r>
            <a:r>
              <a:rPr lang="zh-CN" altLang="en-US" sz="2800" dirty="0" smtClean="0">
                <a:latin typeface="+mn-ea"/>
              </a:rPr>
              <a:t>以后添加了强制走读走写处理： </a:t>
            </a:r>
          </a:p>
          <a:p>
            <a:pPr algn="l"/>
            <a:r>
              <a:rPr lang="zh-CN" altLang="en-US" sz="2800" dirty="0" smtClean="0">
                <a:solidFill>
                  <a:srgbClr val="FF0000"/>
                </a:solidFill>
                <a:latin typeface="+mn-ea"/>
              </a:rPr>
              <a:t>强制走从： </a:t>
            </a:r>
          </a:p>
          <a:p>
            <a:pPr algn="l"/>
            <a:r>
              <a:rPr lang="en-US" altLang="zh-CN" sz="2800" dirty="0" smtClean="0">
                <a:latin typeface="+mn-ea"/>
              </a:rPr>
              <a:t>/*!</a:t>
            </a:r>
            <a:r>
              <a:rPr lang="en-US" altLang="zh-CN" sz="2800" dirty="0" err="1" smtClean="0">
                <a:latin typeface="+mn-ea"/>
              </a:rPr>
              <a:t>mycat:db_type</a:t>
            </a:r>
            <a:r>
              <a:rPr lang="en-US" altLang="zh-CN" sz="2800" dirty="0" smtClean="0">
                <a:latin typeface="+mn-ea"/>
              </a:rPr>
              <a:t>=slave*/ select * from </a:t>
            </a:r>
            <a:r>
              <a:rPr lang="en-US" altLang="zh-CN" sz="2800" dirty="0" err="1" smtClean="0">
                <a:latin typeface="+mn-ea"/>
              </a:rPr>
              <a:t>travelrecord</a:t>
            </a:r>
            <a:r>
              <a:rPr lang="en-US" altLang="zh-CN" sz="2800" dirty="0" smtClean="0">
                <a:latin typeface="+mn-ea"/>
              </a:rPr>
              <a:t> </a:t>
            </a:r>
          </a:p>
          <a:p>
            <a:pPr algn="l"/>
            <a:r>
              <a:rPr lang="en-US" altLang="zh-CN" sz="2800" dirty="0" smtClean="0">
                <a:latin typeface="+mn-ea"/>
              </a:rPr>
              <a:t>/*#</a:t>
            </a:r>
            <a:r>
              <a:rPr lang="en-US" altLang="zh-CN" sz="2800" dirty="0" err="1" smtClean="0">
                <a:latin typeface="+mn-ea"/>
              </a:rPr>
              <a:t>mycat:db_type</a:t>
            </a:r>
            <a:r>
              <a:rPr lang="en-US" altLang="zh-CN" sz="2800" dirty="0" smtClean="0">
                <a:latin typeface="+mn-ea"/>
              </a:rPr>
              <a:t>=slave*/ select * from </a:t>
            </a:r>
            <a:r>
              <a:rPr lang="en-US" altLang="zh-CN" sz="2800" dirty="0" err="1" smtClean="0">
                <a:latin typeface="+mn-ea"/>
              </a:rPr>
              <a:t>travelrecord</a:t>
            </a:r>
            <a:r>
              <a:rPr lang="en-US" altLang="zh-CN" sz="2800" dirty="0" smtClean="0">
                <a:latin typeface="+mn-ea"/>
              </a:rPr>
              <a:t> </a:t>
            </a:r>
          </a:p>
          <a:p>
            <a:pPr algn="l"/>
            <a:r>
              <a:rPr lang="zh-CN" altLang="en-US" sz="2800" dirty="0" smtClean="0">
                <a:solidFill>
                  <a:srgbClr val="FF0000"/>
                </a:solidFill>
                <a:latin typeface="+mn-ea"/>
              </a:rPr>
              <a:t>强制走写： </a:t>
            </a:r>
          </a:p>
          <a:p>
            <a:pPr algn="l"/>
            <a:r>
              <a:rPr lang="en-US" altLang="zh-CN" sz="2800" dirty="0" smtClean="0">
                <a:latin typeface="+mn-ea"/>
              </a:rPr>
              <a:t>/*#</a:t>
            </a:r>
            <a:r>
              <a:rPr lang="en-US" altLang="zh-CN" sz="2800" dirty="0" err="1" smtClean="0">
                <a:latin typeface="+mn-ea"/>
              </a:rPr>
              <a:t>mycat:db_type</a:t>
            </a:r>
            <a:r>
              <a:rPr lang="en-US" altLang="zh-CN" sz="2800" dirty="0" smtClean="0">
                <a:latin typeface="+mn-ea"/>
              </a:rPr>
              <a:t>=master*/ select * from </a:t>
            </a:r>
            <a:r>
              <a:rPr lang="en-US" altLang="zh-CN" sz="2800" dirty="0" err="1" smtClean="0">
                <a:latin typeface="+mn-ea"/>
              </a:rPr>
              <a:t>travelrecord</a:t>
            </a:r>
            <a:r>
              <a:rPr lang="en-US" altLang="zh-CN" sz="2800" dirty="0" smtClean="0">
                <a:latin typeface="+mn-ea"/>
              </a:rPr>
              <a:t> </a:t>
            </a:r>
          </a:p>
          <a:p>
            <a:pPr algn="l"/>
            <a:r>
              <a:rPr lang="en-US" altLang="zh-CN" sz="2800" dirty="0" smtClean="0">
                <a:latin typeface="+mn-ea"/>
              </a:rPr>
              <a:t>/*!</a:t>
            </a:r>
            <a:r>
              <a:rPr lang="en-US" altLang="zh-CN" sz="2800" dirty="0" err="1" smtClean="0">
                <a:latin typeface="+mn-ea"/>
              </a:rPr>
              <a:t>mycat:db_type</a:t>
            </a:r>
            <a:r>
              <a:rPr lang="en-US" altLang="zh-CN" sz="2800" dirty="0" smtClean="0">
                <a:latin typeface="+mn-ea"/>
              </a:rPr>
              <a:t>=master*/ select * from </a:t>
            </a:r>
            <a:r>
              <a:rPr lang="en-US" altLang="zh-CN" sz="2800" dirty="0" err="1" smtClean="0">
                <a:latin typeface="+mn-ea"/>
              </a:rPr>
              <a:t>travelrecord</a:t>
            </a:r>
            <a:endParaRPr lang="en-US" altLang="zh-CN" sz="2800" dirty="0" smtClean="0">
              <a:latin typeface="+mn-ea"/>
            </a:endParaRPr>
          </a:p>
          <a:p>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5950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0" algn="l">
              <a:defRPr sz="1800"/>
            </a:pPr>
            <a:r>
              <a:rPr lang="en-US" sz="3200" dirty="0" err="1" smtClean="0"/>
              <a:t>My</a:t>
            </a:r>
            <a:r>
              <a:rPr lang="en-US" altLang="zh-CN" sz="3200" dirty="0" err="1" smtClean="0"/>
              <a:t>cat</a:t>
            </a:r>
            <a:r>
              <a:rPr lang="zh-CN" altLang="en-US" sz="3200" dirty="0" smtClean="0"/>
              <a:t>架构演变</a:t>
            </a:r>
            <a:endParaRPr lang="zh-CN" altLang="en-US" sz="3200" dirty="0"/>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9" name="TextBox 18"/>
          <p:cNvSpPr txBox="1"/>
          <p:nvPr/>
        </p:nvSpPr>
        <p:spPr>
          <a:xfrm>
            <a:off x="430170" y="1590652"/>
            <a:ext cx="12001584" cy="35496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sz="2800" dirty="0" smtClean="0">
                <a:latin typeface="+mn-ea"/>
              </a:rPr>
              <a:t>官方建议是采用基于硬件的负载均衡器或者软件方式的</a:t>
            </a:r>
            <a:r>
              <a:rPr lang="en-US" altLang="zh-CN" sz="2800" dirty="0" err="1" smtClean="0">
                <a:latin typeface="+mn-ea"/>
              </a:rPr>
              <a:t>HAproxy</a:t>
            </a:r>
            <a:r>
              <a:rPr lang="zh-CN" altLang="en-US" sz="2800" dirty="0" smtClean="0">
                <a:latin typeface="+mn-ea"/>
              </a:rPr>
              <a:t>，</a:t>
            </a:r>
            <a:r>
              <a:rPr lang="en-US" altLang="zh-CN" sz="2800" dirty="0" err="1" smtClean="0">
                <a:latin typeface="+mn-ea"/>
              </a:rPr>
              <a:t>HAProxy</a:t>
            </a:r>
            <a:r>
              <a:rPr lang="zh-CN" altLang="en-US" sz="2800" dirty="0" smtClean="0">
                <a:latin typeface="+mn-ea"/>
              </a:rPr>
              <a:t>相比</a:t>
            </a:r>
            <a:r>
              <a:rPr lang="en-US" altLang="zh-CN" sz="2800" dirty="0" smtClean="0">
                <a:latin typeface="+mn-ea"/>
              </a:rPr>
              <a:t>LVS</a:t>
            </a:r>
            <a:r>
              <a:rPr lang="zh-CN" altLang="en-US" sz="2800" dirty="0" smtClean="0">
                <a:latin typeface="+mn-ea"/>
              </a:rPr>
              <a:t>的使用要简单很多，功能方面也很丰富，免费开源，稳定性也是非常好，可以与</a:t>
            </a:r>
            <a:r>
              <a:rPr lang="en-US" altLang="zh-CN" sz="2800" dirty="0" smtClean="0">
                <a:latin typeface="+mn-ea"/>
              </a:rPr>
              <a:t>LVS</a:t>
            </a:r>
            <a:r>
              <a:rPr lang="zh-CN" altLang="en-US" sz="2800" dirty="0" smtClean="0">
                <a:latin typeface="+mn-ea"/>
              </a:rPr>
              <a:t>相媲美</a:t>
            </a:r>
            <a:endParaRPr lang="en-US" altLang="zh-CN" sz="2800" dirty="0" smtClean="0">
              <a:latin typeface="+mn-ea"/>
            </a:endParaRPr>
          </a:p>
          <a:p>
            <a:endParaRPr lang="zh-CN" altLang="en-US" sz="2800" dirty="0" smtClean="0"/>
          </a:p>
          <a:p>
            <a:endParaRPr lang="en-US" altLang="zh-CN" sz="2800" dirty="0" smtClean="0"/>
          </a:p>
          <a:p>
            <a:endParaRPr lang="en-US" altLang="zh-CN" sz="2800" dirty="0" smtClean="0"/>
          </a:p>
          <a:p>
            <a:endParaRPr lang="zh-CN" altLang="en-US" sz="2800" dirty="0" smtClean="0"/>
          </a:p>
          <a:p>
            <a:endParaRPr lang="zh-CN" altLang="en-US" sz="2800" dirty="0"/>
          </a:p>
        </p:txBody>
      </p:sp>
      <p:pic>
        <p:nvPicPr>
          <p:cNvPr id="2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8996" y="3162288"/>
            <a:ext cx="6858048" cy="5119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5950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0" algn="l">
              <a:defRPr sz="1800"/>
            </a:pPr>
            <a:r>
              <a:rPr lang="en-US" sz="3200" dirty="0" err="1" smtClean="0"/>
              <a:t>My</a:t>
            </a:r>
            <a:r>
              <a:rPr lang="en-US" altLang="zh-CN" sz="3200" dirty="0" err="1" smtClean="0"/>
              <a:t>cat</a:t>
            </a:r>
            <a:r>
              <a:rPr lang="zh-CN" altLang="en-US" sz="3200" dirty="0" smtClean="0"/>
              <a:t>架构演变</a:t>
            </a:r>
            <a:endParaRPr lang="zh-CN" altLang="en-US" sz="3200" dirty="0"/>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9" name="TextBox 18"/>
          <p:cNvSpPr txBox="1"/>
          <p:nvPr/>
        </p:nvSpPr>
        <p:spPr>
          <a:xfrm>
            <a:off x="430170" y="1590652"/>
            <a:ext cx="12001584" cy="324191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sz="2800" dirty="0" smtClean="0">
                <a:latin typeface="黑体" pitchFamily="49" charset="-122"/>
                <a:ea typeface="黑体" pitchFamily="49" charset="-122"/>
              </a:rPr>
              <a:t>如果还担心</a:t>
            </a:r>
            <a:r>
              <a:rPr lang="en-US" altLang="zh-CN" sz="2800" dirty="0" err="1" smtClean="0">
                <a:latin typeface="黑体" pitchFamily="49" charset="-122"/>
                <a:ea typeface="黑体" pitchFamily="49" charset="-122"/>
              </a:rPr>
              <a:t>HAproxy</a:t>
            </a:r>
            <a:r>
              <a:rPr lang="zh-CN" altLang="en-US" sz="2800" dirty="0" smtClean="0">
                <a:latin typeface="黑体" pitchFamily="49" charset="-122"/>
                <a:ea typeface="黑体" pitchFamily="49" charset="-122"/>
              </a:rPr>
              <a:t>的稳定性和单点问题，则可以用</a:t>
            </a:r>
            <a:r>
              <a:rPr lang="en-US" altLang="zh-CN" sz="2800" dirty="0" err="1" smtClean="0">
                <a:latin typeface="黑体" pitchFamily="49" charset="-122"/>
                <a:ea typeface="黑体" pitchFamily="49" charset="-122"/>
              </a:rPr>
              <a:t>keepalived</a:t>
            </a:r>
            <a:r>
              <a:rPr lang="zh-CN" altLang="en-US" sz="2800" dirty="0" smtClean="0">
                <a:latin typeface="黑体" pitchFamily="49" charset="-122"/>
                <a:ea typeface="黑体" pitchFamily="49" charset="-122"/>
              </a:rPr>
              <a:t>的</a:t>
            </a:r>
            <a:r>
              <a:rPr lang="en-US" altLang="zh-CN" sz="2800" dirty="0" smtClean="0">
                <a:latin typeface="黑体" pitchFamily="49" charset="-122"/>
                <a:ea typeface="黑体" pitchFamily="49" charset="-122"/>
              </a:rPr>
              <a:t>VIP</a:t>
            </a:r>
            <a:r>
              <a:rPr lang="zh-CN" altLang="en-US" sz="2800" dirty="0" smtClean="0">
                <a:latin typeface="黑体" pitchFamily="49" charset="-122"/>
                <a:ea typeface="黑体" pitchFamily="49" charset="-122"/>
              </a:rPr>
              <a:t>的浮动功能，加以强化</a:t>
            </a:r>
            <a:endParaRPr lang="en-US" altLang="zh-CN" sz="2800" dirty="0" smtClean="0">
              <a:latin typeface="黑体" pitchFamily="49" charset="-122"/>
              <a:ea typeface="黑体" pitchFamily="49" charset="-122"/>
            </a:endParaRPr>
          </a:p>
          <a:p>
            <a:endParaRPr lang="en-US" altLang="zh-CN" sz="2800" dirty="0" smtClean="0">
              <a:latin typeface="黑体" pitchFamily="49" charset="-122"/>
              <a:ea typeface="黑体" pitchFamily="49" charset="-122"/>
            </a:endParaRPr>
          </a:p>
          <a:p>
            <a:endParaRPr lang="zh-CN" altLang="en-US" sz="2800" dirty="0" smtClean="0">
              <a:latin typeface="黑体" pitchFamily="49" charset="-122"/>
              <a:ea typeface="黑体" pitchFamily="49" charset="-122"/>
            </a:endParaRPr>
          </a:p>
          <a:p>
            <a:endParaRPr lang="en-US" altLang="zh-CN" sz="2800" dirty="0" smtClean="0">
              <a:latin typeface="黑体" pitchFamily="49" charset="-122"/>
              <a:ea typeface="黑体" pitchFamily="49" charset="-122"/>
            </a:endParaRPr>
          </a:p>
          <a:p>
            <a:endParaRPr lang="en-US" altLang="zh-CN" sz="2800" dirty="0" smtClean="0">
              <a:latin typeface="黑体" pitchFamily="49" charset="-122"/>
              <a:ea typeface="黑体" pitchFamily="49" charset="-122"/>
            </a:endParaRPr>
          </a:p>
          <a:p>
            <a:endParaRPr lang="zh-CN" altLang="en-US" sz="2800" dirty="0">
              <a:latin typeface="黑体" pitchFamily="49" charset="-122"/>
              <a:ea typeface="黑体" pitchFamily="49" charset="-122"/>
            </a:endParaRPr>
          </a:p>
        </p:txBody>
      </p:sp>
      <p:pic>
        <p:nvPicPr>
          <p:cNvPr id="2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1740" y="2733660"/>
            <a:ext cx="9215502" cy="57596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5950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0" algn="l">
              <a:defRPr sz="1800"/>
            </a:pPr>
            <a:r>
              <a:rPr lang="en-US" sz="3200" dirty="0" err="1" smtClean="0"/>
              <a:t>My</a:t>
            </a:r>
            <a:r>
              <a:rPr lang="en-US" altLang="zh-CN" sz="3200" dirty="0" err="1" smtClean="0"/>
              <a:t>cat</a:t>
            </a:r>
            <a:r>
              <a:rPr lang="zh-CN" altLang="en-US" sz="3200" dirty="0" smtClean="0"/>
              <a:t>架构演变</a:t>
            </a:r>
            <a:endParaRPr lang="zh-CN" altLang="en-US" sz="3200" dirty="0"/>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9" name="TextBox 18"/>
          <p:cNvSpPr txBox="1"/>
          <p:nvPr/>
        </p:nvSpPr>
        <p:spPr>
          <a:xfrm>
            <a:off x="430170" y="1590652"/>
            <a:ext cx="12001584" cy="53347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2800" dirty="0">
              <a:latin typeface="黑体" pitchFamily="49" charset="-122"/>
              <a:ea typeface="黑体" pitchFamily="49" charset="-122"/>
            </a:endParaRPr>
          </a:p>
        </p:txBody>
      </p:sp>
      <p:pic>
        <p:nvPicPr>
          <p:cNvPr id="20" name="内容占位符 4"/>
          <p:cNvPicPr>
            <a:picLocks noChangeAspect="1"/>
          </p:cNvPicPr>
          <p:nvPr/>
        </p:nvPicPr>
        <p:blipFill>
          <a:blip r:embed="rId6"/>
          <a:stretch>
            <a:fillRect/>
          </a:stretch>
        </p:blipFill>
        <p:spPr>
          <a:xfrm>
            <a:off x="1358864" y="1519214"/>
            <a:ext cx="8929750" cy="6964933"/>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9" name="TextBox 18"/>
          <p:cNvSpPr txBox="1"/>
          <p:nvPr/>
        </p:nvSpPr>
        <p:spPr>
          <a:xfrm>
            <a:off x="715922" y="376206"/>
            <a:ext cx="7858180"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dirty="0" smtClean="0">
                <a:solidFill>
                  <a:schemeClr val="tx1"/>
                </a:solidFill>
              </a:rPr>
              <a:t>360 Atlas</a:t>
            </a:r>
            <a:endParaRPr lang="zh-CN" altLang="en-US" dirty="0">
              <a:solidFill>
                <a:schemeClr val="tx1"/>
              </a:solidFill>
            </a:endParaRPr>
          </a:p>
        </p:txBody>
      </p:sp>
      <p:sp>
        <p:nvSpPr>
          <p:cNvPr id="17" name="TextBox 16"/>
          <p:cNvSpPr txBox="1"/>
          <p:nvPr/>
        </p:nvSpPr>
        <p:spPr>
          <a:xfrm>
            <a:off x="287294" y="1590652"/>
            <a:ext cx="12430212" cy="502701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buClr>
                <a:srgbClr val="FF0000"/>
              </a:buClr>
            </a:pPr>
            <a:r>
              <a:rPr lang="en-US" altLang="zh-CN" sz="3200" dirty="0" smtClean="0">
                <a:latin typeface="黑体" pitchFamily="49" charset="-122"/>
                <a:ea typeface="黑体" pitchFamily="49" charset="-122"/>
              </a:rPr>
              <a:t>Atlas</a:t>
            </a:r>
            <a:r>
              <a:rPr lang="zh-CN" altLang="en-US" sz="3200" dirty="0" smtClean="0">
                <a:latin typeface="黑体" pitchFamily="49" charset="-122"/>
                <a:ea typeface="黑体" pitchFamily="49" charset="-122"/>
              </a:rPr>
              <a:t>是由 </a:t>
            </a:r>
            <a:r>
              <a:rPr lang="en-US" altLang="zh-CN" sz="3200" dirty="0" err="1" smtClean="0">
                <a:latin typeface="黑体" pitchFamily="49" charset="-122"/>
                <a:ea typeface="黑体" pitchFamily="49" charset="-122"/>
              </a:rPr>
              <a:t>Qihoo</a:t>
            </a:r>
            <a:r>
              <a:rPr lang="en-US" altLang="zh-CN" sz="3200" dirty="0" smtClean="0">
                <a:latin typeface="黑体" pitchFamily="49" charset="-122"/>
                <a:ea typeface="黑体" pitchFamily="49" charset="-122"/>
              </a:rPr>
              <a:t> 360, Web</a:t>
            </a:r>
            <a:r>
              <a:rPr lang="zh-CN" altLang="en-US" sz="3200" dirty="0" smtClean="0">
                <a:latin typeface="黑体" pitchFamily="49" charset="-122"/>
                <a:ea typeface="黑体" pitchFamily="49" charset="-122"/>
              </a:rPr>
              <a:t>平台部基础架构团队开发维护的一个基于</a:t>
            </a:r>
            <a:r>
              <a:rPr lang="en-US" altLang="zh-CN" sz="3200" dirty="0" err="1" smtClean="0">
                <a:latin typeface="黑体" pitchFamily="49" charset="-122"/>
                <a:ea typeface="黑体" pitchFamily="49" charset="-122"/>
              </a:rPr>
              <a:t>MySQL</a:t>
            </a:r>
            <a:r>
              <a:rPr lang="zh-CN" altLang="en-US" sz="3200" dirty="0" smtClean="0">
                <a:latin typeface="黑体" pitchFamily="49" charset="-122"/>
                <a:ea typeface="黑体" pitchFamily="49" charset="-122"/>
              </a:rPr>
              <a:t>协议的数据中间层项目。它是在</a:t>
            </a:r>
            <a:r>
              <a:rPr lang="en-US" altLang="zh-CN" sz="3200" dirty="0" err="1" smtClean="0">
                <a:latin typeface="黑体" pitchFamily="49" charset="-122"/>
                <a:ea typeface="黑体" pitchFamily="49" charset="-122"/>
              </a:rPr>
              <a:t>mysql</a:t>
            </a:r>
            <a:r>
              <a:rPr lang="en-US" altLang="zh-CN" sz="3200" dirty="0" smtClean="0">
                <a:latin typeface="黑体" pitchFamily="49" charset="-122"/>
                <a:ea typeface="黑体" pitchFamily="49" charset="-122"/>
              </a:rPr>
              <a:t>-proxy 0.8.2</a:t>
            </a:r>
            <a:r>
              <a:rPr lang="zh-CN" altLang="en-US" sz="3200" dirty="0" smtClean="0">
                <a:latin typeface="黑体" pitchFamily="49" charset="-122"/>
                <a:ea typeface="黑体" pitchFamily="49" charset="-122"/>
              </a:rPr>
              <a:t>版本的基础上，对其进行了优化，增加了一些新的功能特性。</a:t>
            </a:r>
            <a:r>
              <a:rPr lang="en-US" altLang="zh-CN" sz="3200" dirty="0" smtClean="0">
                <a:latin typeface="黑体" pitchFamily="49" charset="-122"/>
                <a:ea typeface="黑体" pitchFamily="49" charset="-122"/>
              </a:rPr>
              <a:t>360</a:t>
            </a:r>
            <a:r>
              <a:rPr lang="zh-CN" altLang="en-US" sz="3200" dirty="0" smtClean="0">
                <a:latin typeface="黑体" pitchFamily="49" charset="-122"/>
                <a:ea typeface="黑体" pitchFamily="49" charset="-122"/>
              </a:rPr>
              <a:t>内部使用</a:t>
            </a:r>
            <a:r>
              <a:rPr lang="en-US" altLang="zh-CN" sz="3200" dirty="0" smtClean="0">
                <a:latin typeface="黑体" pitchFamily="49" charset="-122"/>
                <a:ea typeface="黑体" pitchFamily="49" charset="-122"/>
              </a:rPr>
              <a:t>Atlas</a:t>
            </a:r>
            <a:r>
              <a:rPr lang="zh-CN" altLang="en-US" sz="3200" dirty="0" smtClean="0">
                <a:latin typeface="黑体" pitchFamily="49" charset="-122"/>
                <a:ea typeface="黑体" pitchFamily="49" charset="-122"/>
              </a:rPr>
              <a:t>运行的</a:t>
            </a:r>
            <a:r>
              <a:rPr lang="en-US" altLang="zh-CN" sz="3200" dirty="0" err="1" smtClean="0">
                <a:latin typeface="黑体" pitchFamily="49" charset="-122"/>
                <a:ea typeface="黑体" pitchFamily="49" charset="-122"/>
              </a:rPr>
              <a:t>mysql</a:t>
            </a:r>
            <a:r>
              <a:rPr lang="zh-CN" altLang="en-US" sz="3200" dirty="0" smtClean="0">
                <a:latin typeface="黑体" pitchFamily="49" charset="-122"/>
                <a:ea typeface="黑体" pitchFamily="49" charset="-122"/>
              </a:rPr>
              <a:t>业务，每天承载的读写请求数达几十亿条。</a:t>
            </a:r>
            <a:endParaRPr lang="en-US" altLang="zh-CN" sz="3200" dirty="0" smtClean="0">
              <a:latin typeface="黑体" pitchFamily="49" charset="-122"/>
              <a:ea typeface="黑体" pitchFamily="49" charset="-122"/>
            </a:endParaRPr>
          </a:p>
          <a:p>
            <a:pPr algn="l">
              <a:buClr>
                <a:srgbClr val="FF0000"/>
              </a:buClr>
            </a:pPr>
            <a:r>
              <a:rPr lang="zh-CN" altLang="en-US" sz="3200" dirty="0" smtClean="0">
                <a:latin typeface="黑体" pitchFamily="49" charset="-122"/>
                <a:ea typeface="黑体" pitchFamily="49" charset="-122"/>
                <a:sym typeface="Arial" charset="0"/>
              </a:rPr>
              <a:t>主要功能：</a:t>
            </a:r>
            <a:br>
              <a:rPr lang="zh-CN" altLang="en-US" sz="3200" dirty="0" smtClean="0">
                <a:latin typeface="黑体" pitchFamily="49" charset="-122"/>
                <a:ea typeface="黑体" pitchFamily="49" charset="-122"/>
                <a:sym typeface="Arial" charset="0"/>
              </a:rPr>
            </a:br>
            <a:r>
              <a:rPr lang="en-US" altLang="zh-CN" sz="3200" dirty="0" smtClean="0">
                <a:latin typeface="黑体" pitchFamily="49" charset="-122"/>
                <a:ea typeface="黑体" pitchFamily="49" charset="-122"/>
                <a:sym typeface="Arial" charset="0"/>
              </a:rPr>
              <a:t>	</a:t>
            </a:r>
            <a:r>
              <a:rPr lang="zh-CN" altLang="en-US" sz="3200" dirty="0" smtClean="0">
                <a:latin typeface="黑体" pitchFamily="49" charset="-122"/>
                <a:ea typeface="黑体" pitchFamily="49" charset="-122"/>
                <a:sym typeface="Arial" charset="0"/>
              </a:rPr>
              <a:t>读写分离</a:t>
            </a:r>
            <a:br>
              <a:rPr lang="zh-CN" altLang="en-US" sz="3200" dirty="0" smtClean="0">
                <a:latin typeface="黑体" pitchFamily="49" charset="-122"/>
                <a:ea typeface="黑体" pitchFamily="49" charset="-122"/>
                <a:sym typeface="Arial" charset="0"/>
              </a:rPr>
            </a:br>
            <a:r>
              <a:rPr lang="en-US" altLang="zh-CN" sz="3200" dirty="0" smtClean="0">
                <a:latin typeface="黑体" pitchFamily="49" charset="-122"/>
                <a:ea typeface="黑体" pitchFamily="49" charset="-122"/>
                <a:sym typeface="Arial" charset="0"/>
              </a:rPr>
              <a:t>	</a:t>
            </a:r>
            <a:r>
              <a:rPr lang="zh-CN" altLang="en-US" sz="3200" dirty="0" smtClean="0">
                <a:latin typeface="黑体" pitchFamily="49" charset="-122"/>
                <a:ea typeface="黑体" pitchFamily="49" charset="-122"/>
                <a:sym typeface="Arial" charset="0"/>
              </a:rPr>
              <a:t>从库负载均衡</a:t>
            </a:r>
            <a:br>
              <a:rPr lang="zh-CN" altLang="en-US" sz="3200" dirty="0" smtClean="0">
                <a:latin typeface="黑体" pitchFamily="49" charset="-122"/>
                <a:ea typeface="黑体" pitchFamily="49" charset="-122"/>
                <a:sym typeface="Arial" charset="0"/>
              </a:rPr>
            </a:br>
            <a:r>
              <a:rPr lang="en-US" altLang="zh-CN" sz="3200" dirty="0" smtClean="0">
                <a:latin typeface="黑体" pitchFamily="49" charset="-122"/>
                <a:ea typeface="黑体" pitchFamily="49" charset="-122"/>
                <a:sym typeface="Arial" charset="0"/>
              </a:rPr>
              <a:t>	IP</a:t>
            </a:r>
            <a:r>
              <a:rPr lang="zh-CN" altLang="en-US" sz="3200" dirty="0" smtClean="0">
                <a:latin typeface="黑体" pitchFamily="49" charset="-122"/>
                <a:ea typeface="黑体" pitchFamily="49" charset="-122"/>
                <a:sym typeface="Arial" charset="0"/>
              </a:rPr>
              <a:t>过滤</a:t>
            </a:r>
            <a:br>
              <a:rPr lang="zh-CN" altLang="en-US" sz="3200" dirty="0" smtClean="0">
                <a:latin typeface="黑体" pitchFamily="49" charset="-122"/>
                <a:ea typeface="黑体" pitchFamily="49" charset="-122"/>
                <a:sym typeface="Arial" charset="0"/>
              </a:rPr>
            </a:br>
            <a:r>
              <a:rPr lang="en-US" altLang="zh-CN" sz="3200" dirty="0" smtClean="0">
                <a:latin typeface="黑体" pitchFamily="49" charset="-122"/>
                <a:ea typeface="黑体" pitchFamily="49" charset="-122"/>
                <a:sym typeface="Arial" charset="0"/>
              </a:rPr>
              <a:t>	SQL</a:t>
            </a:r>
            <a:r>
              <a:rPr lang="zh-CN" altLang="en-US" sz="3200" dirty="0" smtClean="0">
                <a:latin typeface="黑体" pitchFamily="49" charset="-122"/>
                <a:ea typeface="黑体" pitchFamily="49" charset="-122"/>
                <a:sym typeface="Arial" charset="0"/>
              </a:rPr>
              <a:t>语句黑白名单</a:t>
            </a:r>
            <a:br>
              <a:rPr lang="zh-CN" altLang="en-US" sz="3200" dirty="0" smtClean="0">
                <a:latin typeface="黑体" pitchFamily="49" charset="-122"/>
                <a:ea typeface="黑体" pitchFamily="49" charset="-122"/>
                <a:sym typeface="Arial" charset="0"/>
              </a:rPr>
            </a:br>
            <a:r>
              <a:rPr lang="en-US" altLang="zh-CN" sz="3200" dirty="0" smtClean="0">
                <a:latin typeface="黑体" pitchFamily="49" charset="-122"/>
                <a:ea typeface="黑体" pitchFamily="49" charset="-122"/>
                <a:sym typeface="Arial" charset="0"/>
              </a:rPr>
              <a:t>	</a:t>
            </a:r>
            <a:r>
              <a:rPr lang="zh-CN" altLang="en-US" sz="3200" dirty="0" smtClean="0">
                <a:latin typeface="黑体" pitchFamily="49" charset="-122"/>
                <a:ea typeface="黑体" pitchFamily="49" charset="-122"/>
                <a:sym typeface="Arial" charset="0"/>
              </a:rPr>
              <a:t>自动分表</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iterate>
                                    <p:tmAbs val="0"/>
                                  </p:iterate>
                                  <p:childTnLst>
                                    <p:set>
                                      <p:cBhvr>
                                        <p:cTn id="11" dur="indefinite" fill="hold"/>
                                        <p:tgtEl>
                                          <p:spTgt spid="131"/>
                                        </p:tgtEl>
                                        <p:attrNameLst>
                                          <p:attrName>style.visibility</p:attrName>
                                        </p:attrNameLst>
                                      </p:cBhvr>
                                      <p:to>
                                        <p:strVal val="visible"/>
                                      </p:to>
                                    </p:set>
                                    <p:anim calcmode="lin" valueType="num">
                                      <p:cBhvr>
                                        <p:cTn id="12" dur="499" fill="hold"/>
                                        <p:tgtEl>
                                          <p:spTgt spid="131"/>
                                        </p:tgtEl>
                                        <p:attrNameLst>
                                          <p:attrName>ppt_x</p:attrName>
                                        </p:attrNameLst>
                                      </p:cBhvr>
                                      <p:tavLst>
                                        <p:tav tm="0">
                                          <p:val>
                                            <p:strVal val="0-#ppt_w/2"/>
                                          </p:val>
                                        </p:tav>
                                        <p:tav tm="100000">
                                          <p:val>
                                            <p:strVal val="#ppt_x"/>
                                          </p:val>
                                        </p:tav>
                                      </p:tavLst>
                                    </p:anim>
                                    <p:anim calcmode="lin" valueType="num">
                                      <p:cBhvr>
                                        <p:cTn id="13" dur="499" fill="hold"/>
                                        <p:tgtEl>
                                          <p:spTgt spid="131"/>
                                        </p:tgtEl>
                                        <p:attrNameLst>
                                          <p:attrName>ppt_y</p:attrName>
                                        </p:attrNameLst>
                                      </p:cBhvr>
                                      <p:tavLst>
                                        <p:tav tm="0">
                                          <p:val>
                                            <p:strVal val="#ppt_y"/>
                                          </p:val>
                                        </p:tav>
                                        <p:tav tm="100000">
                                          <p:val>
                                            <p:strVal val="#ppt_y"/>
                                          </p:val>
                                        </p:tav>
                                      </p:tavLst>
                                    </p:anim>
                                  </p:childTnLst>
                                </p:cTn>
                              </p:par>
                            </p:childTnLst>
                          </p:cTn>
                        </p:par>
                        <p:par>
                          <p:cTn id="14" fill="hold">
                            <p:stCondLst>
                              <p:cond delay="0"/>
                            </p:stCondLst>
                            <p:childTnLst>
                              <p:par>
                                <p:cTn id="15" presetID="2" presetClass="entr" presetSubtype="8" fill="hold" grpId="0" nodeType="afterEffect">
                                  <p:stCondLst>
                                    <p:cond delay="0"/>
                                  </p:stCondLst>
                                  <p:iterate>
                                    <p:tmAbs val="0"/>
                                  </p:iterate>
                                  <p:childTnLst>
                                    <p:set>
                                      <p:cBhvr>
                                        <p:cTn id="16" dur="indefinite" fill="hold"/>
                                        <p:tgtEl>
                                          <p:spTgt spid="132"/>
                                        </p:tgtEl>
                                        <p:attrNameLst>
                                          <p:attrName>style.visibility</p:attrName>
                                        </p:attrNameLst>
                                      </p:cBhvr>
                                      <p:to>
                                        <p:strVal val="visible"/>
                                      </p:to>
                                    </p:set>
                                    <p:anim calcmode="lin" valueType="num">
                                      <p:cBhvr>
                                        <p:cTn id="17" dur="499" fill="hold"/>
                                        <p:tgtEl>
                                          <p:spTgt spid="132"/>
                                        </p:tgtEl>
                                        <p:attrNameLst>
                                          <p:attrName>ppt_x</p:attrName>
                                        </p:attrNameLst>
                                      </p:cBhvr>
                                      <p:tavLst>
                                        <p:tav tm="0">
                                          <p:val>
                                            <p:strVal val="0-#ppt_w/2"/>
                                          </p:val>
                                        </p:tav>
                                        <p:tav tm="100000">
                                          <p:val>
                                            <p:strVal val="#ppt_x"/>
                                          </p:val>
                                        </p:tav>
                                      </p:tavLst>
                                    </p:anim>
                                    <p:anim calcmode="lin" valueType="num">
                                      <p:cBhvr>
                                        <p:cTn id="18" dur="499" fill="hold"/>
                                        <p:tgtEl>
                                          <p:spTgt spid="132"/>
                                        </p:tgtEl>
                                        <p:attrNameLst>
                                          <p:attrName>ppt_y</p:attrName>
                                        </p:attrNameLst>
                                      </p:cBhvr>
                                      <p:tavLst>
                                        <p:tav tm="0">
                                          <p:val>
                                            <p:strVal val="#ppt_y"/>
                                          </p:val>
                                        </p:tav>
                                        <p:tav tm="100000">
                                          <p:val>
                                            <p:strVal val="#ppt_y"/>
                                          </p:val>
                                        </p:tav>
                                      </p:tavLst>
                                    </p:anim>
                                  </p:childTnLst>
                                </p:cTn>
                              </p:par>
                            </p:childTnLst>
                          </p:cTn>
                        </p:par>
                        <p:par>
                          <p:cTn id="19" fill="hold">
                            <p:stCondLst>
                              <p:cond delay="0"/>
                            </p:stCondLst>
                            <p:childTnLst>
                              <p:par>
                                <p:cTn id="20" presetID="2" presetClass="entr" presetSubtype="8" fill="hold" grpId="0" nodeType="afterEffect">
                                  <p:stCondLst>
                                    <p:cond delay="0"/>
                                  </p:stCondLst>
                                  <p:iterate>
                                    <p:tmAbs val="0"/>
                                  </p:iterate>
                                  <p:childTnLst>
                                    <p:set>
                                      <p:cBhvr>
                                        <p:cTn id="21" dur="indefinite" fill="hold"/>
                                        <p:tgtEl>
                                          <p:spTgt spid="133"/>
                                        </p:tgtEl>
                                        <p:attrNameLst>
                                          <p:attrName>style.visibility</p:attrName>
                                        </p:attrNameLst>
                                      </p:cBhvr>
                                      <p:to>
                                        <p:strVal val="visible"/>
                                      </p:to>
                                    </p:set>
                                    <p:anim calcmode="lin" valueType="num">
                                      <p:cBhvr>
                                        <p:cTn id="22" dur="499" fill="hold"/>
                                        <p:tgtEl>
                                          <p:spTgt spid="133"/>
                                        </p:tgtEl>
                                        <p:attrNameLst>
                                          <p:attrName>ppt_x</p:attrName>
                                        </p:attrNameLst>
                                      </p:cBhvr>
                                      <p:tavLst>
                                        <p:tav tm="0">
                                          <p:val>
                                            <p:strVal val="0-#ppt_w/2"/>
                                          </p:val>
                                        </p:tav>
                                        <p:tav tm="100000">
                                          <p:val>
                                            <p:strVal val="#ppt_x"/>
                                          </p:val>
                                        </p:tav>
                                      </p:tavLst>
                                    </p:anim>
                                    <p:anim calcmode="lin" valueType="num">
                                      <p:cBhvr>
                                        <p:cTn id="23" dur="499" fill="hold"/>
                                        <p:tgtEl>
                                          <p:spTgt spid="133"/>
                                        </p:tgtEl>
                                        <p:attrNameLst>
                                          <p:attrName>ppt_y</p:attrName>
                                        </p:attrNameLst>
                                      </p:cBhvr>
                                      <p:tavLst>
                                        <p:tav tm="0">
                                          <p:val>
                                            <p:strVal val="#ppt_y"/>
                                          </p:val>
                                        </p:tav>
                                        <p:tav tm="100000">
                                          <p:val>
                                            <p:strVal val="#ppt_y"/>
                                          </p:val>
                                        </p:tav>
                                      </p:tavLst>
                                    </p:anim>
                                  </p:childTnLst>
                                </p:cTn>
                              </p:par>
                            </p:childTnLst>
                          </p:cTn>
                        </p:par>
                        <p:par>
                          <p:cTn id="24" fill="hold">
                            <p:stCondLst>
                              <p:cond delay="0"/>
                            </p:stCondLst>
                            <p:childTnLst>
                              <p:par>
                                <p:cTn id="25" presetID="2" presetClass="entr" presetSubtype="8" fill="hold" grpId="0" nodeType="afterEffect">
                                  <p:stCondLst>
                                    <p:cond delay="0"/>
                                  </p:stCondLst>
                                  <p:iterate>
                                    <p:tmAbs val="0"/>
                                  </p:iterate>
                                  <p:childTnLst>
                                    <p:set>
                                      <p:cBhvr>
                                        <p:cTn id="26" dur="indefinite" fill="hold"/>
                                        <p:tgtEl>
                                          <p:spTgt spid="134"/>
                                        </p:tgtEl>
                                        <p:attrNameLst>
                                          <p:attrName>style.visibility</p:attrName>
                                        </p:attrNameLst>
                                      </p:cBhvr>
                                      <p:to>
                                        <p:strVal val="visible"/>
                                      </p:to>
                                    </p:set>
                                    <p:anim calcmode="lin" valueType="num">
                                      <p:cBhvr>
                                        <p:cTn id="27" dur="499" fill="hold"/>
                                        <p:tgtEl>
                                          <p:spTgt spid="134"/>
                                        </p:tgtEl>
                                        <p:attrNameLst>
                                          <p:attrName>ppt_x</p:attrName>
                                        </p:attrNameLst>
                                      </p:cBhvr>
                                      <p:tavLst>
                                        <p:tav tm="0">
                                          <p:val>
                                            <p:strVal val="0-#ppt_w/2"/>
                                          </p:val>
                                        </p:tav>
                                        <p:tav tm="100000">
                                          <p:val>
                                            <p:strVal val="#ppt_x"/>
                                          </p:val>
                                        </p:tav>
                                      </p:tavLst>
                                    </p:anim>
                                    <p:anim calcmode="lin" valueType="num">
                                      <p:cBhvr>
                                        <p:cTn id="28" dur="499" fill="hold"/>
                                        <p:tgtEl>
                                          <p:spTgt spid="134"/>
                                        </p:tgtEl>
                                        <p:attrNameLst>
                                          <p:attrName>ppt_y</p:attrName>
                                        </p:attrNameLst>
                                      </p:cBhvr>
                                      <p:tavLst>
                                        <p:tav tm="0">
                                          <p:val>
                                            <p:strVal val="#ppt_y"/>
                                          </p:val>
                                        </p:tav>
                                        <p:tav tm="100000">
                                          <p:val>
                                            <p:strVal val="#ppt_y"/>
                                          </p:val>
                                        </p:tav>
                                      </p:tavLst>
                                    </p:anim>
                                  </p:childTnLst>
                                </p:cTn>
                              </p:par>
                            </p:childTnLst>
                          </p:cTn>
                        </p:par>
                        <p:par>
                          <p:cTn id="29" fill="hold">
                            <p:stCondLst>
                              <p:cond delay="0"/>
                            </p:stCondLst>
                            <p:childTnLst>
                              <p:par>
                                <p:cTn id="30" presetID="2" presetClass="entr" presetSubtype="1" fill="hold" grpId="0" nodeType="afterEffect">
                                  <p:stCondLst>
                                    <p:cond delay="0"/>
                                  </p:stCondLst>
                                  <p:iterate>
                                    <p:tmAbs val="0"/>
                                  </p:iterate>
                                  <p:childTnLst>
                                    <p:set>
                                      <p:cBhvr>
                                        <p:cTn id="31" dur="indefinite" fill="hold"/>
                                        <p:tgtEl>
                                          <p:spTgt spid="135"/>
                                        </p:tgtEl>
                                        <p:attrNameLst>
                                          <p:attrName>style.visibility</p:attrName>
                                        </p:attrNameLst>
                                      </p:cBhvr>
                                      <p:to>
                                        <p:strVal val="visible"/>
                                      </p:to>
                                    </p:set>
                                    <p:anim calcmode="lin" valueType="num">
                                      <p:cBhvr>
                                        <p:cTn id="32" dur="500" fill="hold"/>
                                        <p:tgtEl>
                                          <p:spTgt spid="135"/>
                                        </p:tgtEl>
                                        <p:attrNameLst>
                                          <p:attrName>ppt_x</p:attrName>
                                        </p:attrNameLst>
                                      </p:cBhvr>
                                      <p:tavLst>
                                        <p:tav tm="0">
                                          <p:val>
                                            <p:strVal val="#ppt_x"/>
                                          </p:val>
                                        </p:tav>
                                        <p:tav tm="100000">
                                          <p:val>
                                            <p:strVal val="#ppt_x"/>
                                          </p:val>
                                        </p:tav>
                                      </p:tavLst>
                                    </p:anim>
                                    <p:anim calcmode="lin" valueType="num">
                                      <p:cBhvr>
                                        <p:cTn id="33" dur="500" fill="hold"/>
                                        <p:tgtEl>
                                          <p:spTgt spid="135"/>
                                        </p:tgtEl>
                                        <p:attrNameLst>
                                          <p:attrName>ppt_y</p:attrName>
                                        </p:attrNameLst>
                                      </p:cBhvr>
                                      <p:tavLst>
                                        <p:tav tm="0">
                                          <p:val>
                                            <p:strVal val="0-#ppt_h/2"/>
                                          </p:val>
                                        </p:tav>
                                        <p:tav tm="100000">
                                          <p:val>
                                            <p:strVal val="#ppt_y"/>
                                          </p:val>
                                        </p:tav>
                                      </p:tavLst>
                                    </p:anim>
                                  </p:childTnLst>
                                </p:cTn>
                              </p:par>
                            </p:childTnLst>
                          </p:cTn>
                        </p:par>
                        <p:par>
                          <p:cTn id="34" fill="hold">
                            <p:stCondLst>
                              <p:cond delay="0"/>
                            </p:stCondLst>
                            <p:childTnLst>
                              <p:par>
                                <p:cTn id="35" presetID="2" presetClass="entr" presetSubtype="8" fill="hold" grpId="0" nodeType="afterEffect">
                                  <p:stCondLst>
                                    <p:cond delay="0"/>
                                  </p:stCondLst>
                                  <p:iterate>
                                    <p:tmAbs val="0"/>
                                  </p:iterate>
                                  <p:childTnLst>
                                    <p:set>
                                      <p:cBhvr>
                                        <p:cTn id="36" dur="indefinite" fill="hold"/>
                                        <p:tgtEl>
                                          <p:spTgt spid="139"/>
                                        </p:tgtEl>
                                        <p:attrNameLst>
                                          <p:attrName>style.visibility</p:attrName>
                                        </p:attrNameLst>
                                      </p:cBhvr>
                                      <p:to>
                                        <p:strVal val="visible"/>
                                      </p:to>
                                    </p:set>
                                    <p:anim calcmode="lin" valueType="num">
                                      <p:cBhvr>
                                        <p:cTn id="37" dur="499" fill="hold"/>
                                        <p:tgtEl>
                                          <p:spTgt spid="139"/>
                                        </p:tgtEl>
                                        <p:attrNameLst>
                                          <p:attrName>ppt_x</p:attrName>
                                        </p:attrNameLst>
                                      </p:cBhvr>
                                      <p:tavLst>
                                        <p:tav tm="0">
                                          <p:val>
                                            <p:strVal val="0-#ppt_w/2"/>
                                          </p:val>
                                        </p:tav>
                                        <p:tav tm="100000">
                                          <p:val>
                                            <p:strVal val="#ppt_x"/>
                                          </p:val>
                                        </p:tav>
                                      </p:tavLst>
                                    </p:anim>
                                    <p:anim calcmode="lin" valueType="num">
                                      <p:cBhvr>
                                        <p:cTn id="38" dur="499" fill="hold"/>
                                        <p:tgtEl>
                                          <p:spTgt spid="139"/>
                                        </p:tgtEl>
                                        <p:attrNameLst>
                                          <p:attrName>ppt_y</p:attrName>
                                        </p:attrNameLst>
                                      </p:cBhvr>
                                      <p:tavLst>
                                        <p:tav tm="0">
                                          <p:val>
                                            <p:strVal val="#ppt_y"/>
                                          </p:val>
                                        </p:tav>
                                        <p:tav tm="100000">
                                          <p:val>
                                            <p:strVal val="#ppt_y"/>
                                          </p:val>
                                        </p:tav>
                                      </p:tavLst>
                                    </p:anim>
                                  </p:childTnLst>
                                </p:cTn>
                              </p:par>
                            </p:childTnLst>
                          </p:cTn>
                        </p:par>
                        <p:par>
                          <p:cTn id="39" fill="hold">
                            <p:stCondLst>
                              <p:cond delay="0"/>
                            </p:stCondLst>
                            <p:childTnLst>
                              <p:par>
                                <p:cTn id="40" presetID="2" presetClass="entr" presetSubtype="8" fill="hold" grpId="0" nodeType="afterEffect">
                                  <p:stCondLst>
                                    <p:cond delay="0"/>
                                  </p:stCondLst>
                                  <p:iterate>
                                    <p:tmAbs val="0"/>
                                  </p:iterate>
                                  <p:childTnLst>
                                    <p:set>
                                      <p:cBhvr>
                                        <p:cTn id="41" dur="indefinite" fill="hold"/>
                                        <p:tgtEl>
                                          <p:spTgt spid="138"/>
                                        </p:tgtEl>
                                        <p:attrNameLst>
                                          <p:attrName>style.visibility</p:attrName>
                                        </p:attrNameLst>
                                      </p:cBhvr>
                                      <p:to>
                                        <p:strVal val="visible"/>
                                      </p:to>
                                    </p:set>
                                    <p:anim calcmode="lin" valueType="num">
                                      <p:cBhvr>
                                        <p:cTn id="42" dur="499" fill="hold"/>
                                        <p:tgtEl>
                                          <p:spTgt spid="138"/>
                                        </p:tgtEl>
                                        <p:attrNameLst>
                                          <p:attrName>ppt_x</p:attrName>
                                        </p:attrNameLst>
                                      </p:cBhvr>
                                      <p:tavLst>
                                        <p:tav tm="0">
                                          <p:val>
                                            <p:strVal val="0-#ppt_w/2"/>
                                          </p:val>
                                        </p:tav>
                                        <p:tav tm="100000">
                                          <p:val>
                                            <p:strVal val="#ppt_x"/>
                                          </p:val>
                                        </p:tav>
                                      </p:tavLst>
                                    </p:anim>
                                    <p:anim calcmode="lin" valueType="num">
                                      <p:cBhvr>
                                        <p:cTn id="43" dur="499" fill="hold"/>
                                        <p:tgtEl>
                                          <p:spTgt spid="138"/>
                                        </p:tgtEl>
                                        <p:attrNameLst>
                                          <p:attrName>ppt_y</p:attrName>
                                        </p:attrNameLst>
                                      </p:cBhvr>
                                      <p:tavLst>
                                        <p:tav tm="0">
                                          <p:val>
                                            <p:strVal val="#ppt_y"/>
                                          </p:val>
                                        </p:tav>
                                        <p:tav tm="100000">
                                          <p:val>
                                            <p:strVal val="#ppt_y"/>
                                          </p:val>
                                        </p:tav>
                                      </p:tavLst>
                                    </p:anim>
                                  </p:childTnLst>
                                </p:cTn>
                              </p:par>
                            </p:childTnLst>
                          </p:cTn>
                        </p:par>
                        <p:par>
                          <p:cTn id="44" fill="hold">
                            <p:stCondLst>
                              <p:cond delay="0"/>
                            </p:stCondLst>
                            <p:childTnLst>
                              <p:par>
                                <p:cTn id="45" presetID="2" presetClass="entr" presetSubtype="8" fill="hold" grpId="0" nodeType="afterEffect">
                                  <p:stCondLst>
                                    <p:cond delay="0"/>
                                  </p:stCondLst>
                                  <p:iterate>
                                    <p:tmAbs val="0"/>
                                  </p:iterate>
                                  <p:childTnLst>
                                    <p:set>
                                      <p:cBhvr>
                                        <p:cTn id="46" dur="indefinite" fill="hold"/>
                                        <p:tgtEl>
                                          <p:spTgt spid="141"/>
                                        </p:tgtEl>
                                        <p:attrNameLst>
                                          <p:attrName>style.visibility</p:attrName>
                                        </p:attrNameLst>
                                      </p:cBhvr>
                                      <p:to>
                                        <p:strVal val="visible"/>
                                      </p:to>
                                    </p:set>
                                    <p:anim calcmode="lin" valueType="num">
                                      <p:cBhvr>
                                        <p:cTn id="47" dur="1000" fill="hold"/>
                                        <p:tgtEl>
                                          <p:spTgt spid="141"/>
                                        </p:tgtEl>
                                        <p:attrNameLst>
                                          <p:attrName>ppt_x</p:attrName>
                                        </p:attrNameLst>
                                      </p:cBhvr>
                                      <p:tavLst>
                                        <p:tav tm="0">
                                          <p:val>
                                            <p:strVal val="0-#ppt_w/2"/>
                                          </p:val>
                                        </p:tav>
                                        <p:tav tm="100000">
                                          <p:val>
                                            <p:strVal val="#ppt_x"/>
                                          </p:val>
                                        </p:tav>
                                      </p:tavLst>
                                    </p:anim>
                                    <p:anim calcmode="lin" valueType="num">
                                      <p:cBhvr>
                                        <p:cTn id="48" dur="1000" fill="hold"/>
                                        <p:tgtEl>
                                          <p:spTgt spid="141"/>
                                        </p:tgtEl>
                                        <p:attrNameLst>
                                          <p:attrName>ppt_y</p:attrName>
                                        </p:attrNameLst>
                                      </p:cBhvr>
                                      <p:tavLst>
                                        <p:tav tm="0">
                                          <p:val>
                                            <p:strVal val="#ppt_y"/>
                                          </p:val>
                                        </p:tav>
                                        <p:tav tm="100000">
                                          <p:val>
                                            <p:strVal val="#ppt_y"/>
                                          </p:val>
                                        </p:tav>
                                      </p:tavLst>
                                    </p:anim>
                                  </p:childTnLst>
                                </p:cTn>
                              </p:par>
                            </p:childTnLst>
                          </p:cTn>
                        </p:par>
                        <p:par>
                          <p:cTn id="49" fill="hold">
                            <p:stCondLst>
                              <p:cond delay="0"/>
                            </p:stCondLst>
                            <p:childTnLst>
                              <p:par>
                                <p:cTn id="50" presetID="1" presetClass="entr" presetSubtype="0" fill="hold" grpId="0" nodeType="afterEffect">
                                  <p:stCondLst>
                                    <p:cond delay="0"/>
                                  </p:stCondLst>
                                  <p:iterate>
                                    <p:tmAbs val="0"/>
                                  </p:iterate>
                                  <p:childTnLst>
                                    <p:set>
                                      <p:cBhvr>
                                        <p:cTn id="51" dur="indefinite" fill="hold"/>
                                        <p:tgtEl>
                                          <p:spTgt spid="136"/>
                                        </p:tgtEl>
                                        <p:attrNameLst>
                                          <p:attrName>style.visibility</p:attrName>
                                        </p:attrNameLst>
                                      </p:cBhvr>
                                      <p:to>
                                        <p:strVal val="visible"/>
                                      </p:to>
                                    </p:set>
                                  </p:childTnLst>
                                </p:cTn>
                              </p:par>
                            </p:childTnLst>
                          </p:cTn>
                        </p:par>
                        <p:par>
                          <p:cTn id="52" fill="hold">
                            <p:stCondLst>
                              <p:cond delay="0"/>
                            </p:stCondLst>
                            <p:childTnLst>
                              <p:par>
                                <p:cTn id="53" presetID="23" presetClass="entr" presetSubtype="16" fill="hold" grpId="0" nodeType="afterEffect">
                                  <p:stCondLst>
                                    <p:cond delay="0"/>
                                  </p:stCondLst>
                                  <p:iterate>
                                    <p:tmAbs val="0"/>
                                  </p:iterate>
                                  <p:childTnLst>
                                    <p:set>
                                      <p:cBhvr>
                                        <p:cTn id="54" dur="indefinite" fill="hold"/>
                                        <p:tgtEl>
                                          <p:spTgt spid="137"/>
                                        </p:tgtEl>
                                        <p:attrNameLst>
                                          <p:attrName>style.visibility</p:attrName>
                                        </p:attrNameLst>
                                      </p:cBhvr>
                                      <p:to>
                                        <p:strVal val="visible"/>
                                      </p:to>
                                    </p:set>
                                    <p:anim calcmode="lin" valueType="num">
                                      <p:cBhvr>
                                        <p:cTn id="55" dur="750" fill="hold"/>
                                        <p:tgtEl>
                                          <p:spTgt spid="137"/>
                                        </p:tgtEl>
                                        <p:attrNameLst>
                                          <p:attrName>ppt_w</p:attrName>
                                        </p:attrNameLst>
                                      </p:cBhvr>
                                      <p:tavLst>
                                        <p:tav tm="0">
                                          <p:val>
                                            <p:fltVal val="0"/>
                                          </p:val>
                                        </p:tav>
                                        <p:tav tm="100000">
                                          <p:val>
                                            <p:strVal val="#ppt_w"/>
                                          </p:val>
                                        </p:tav>
                                      </p:tavLst>
                                    </p:anim>
                                    <p:anim calcmode="lin" valueType="num">
                                      <p:cBhvr>
                                        <p:cTn id="56" dur="750" fill="hold"/>
                                        <p:tgtEl>
                                          <p:spTgt spid="137"/>
                                        </p:tgtEl>
                                        <p:attrNameLst>
                                          <p:attrName>ppt_h</p:attrName>
                                        </p:attrNameLst>
                                      </p:cBhvr>
                                      <p:tavLst>
                                        <p:tav tm="0">
                                          <p:val>
                                            <p:fltVal val="0"/>
                                          </p:val>
                                        </p:tav>
                                        <p:tav tm="100000">
                                          <p:val>
                                            <p:strVal val="#ppt_h"/>
                                          </p:val>
                                        </p:tav>
                                      </p:tavLst>
                                    </p:anim>
                                  </p:childTnLst>
                                </p:cTn>
                              </p:par>
                            </p:childTnLst>
                          </p:cTn>
                        </p:par>
                        <p:par>
                          <p:cTn id="57" fill="hold">
                            <p:stCondLst>
                              <p:cond delay="0"/>
                            </p:stCondLst>
                            <p:childTnLst>
                              <p:par>
                                <p:cTn id="58" presetID="23" presetClass="entr" presetSubtype="16" fill="hold" grpId="0" nodeType="afterEffect">
                                  <p:stCondLst>
                                    <p:cond delay="0"/>
                                  </p:stCondLst>
                                  <p:iterate>
                                    <p:tmAbs val="0"/>
                                  </p:iterate>
                                  <p:childTnLst>
                                    <p:set>
                                      <p:cBhvr>
                                        <p:cTn id="59" dur="indefinite" fill="hold"/>
                                        <p:tgtEl>
                                          <p:spTgt spid="140"/>
                                        </p:tgtEl>
                                        <p:attrNameLst>
                                          <p:attrName>style.visibility</p:attrName>
                                        </p:attrNameLst>
                                      </p:cBhvr>
                                      <p:to>
                                        <p:strVal val="visible"/>
                                      </p:to>
                                    </p:set>
                                    <p:anim calcmode="lin" valueType="num">
                                      <p:cBhvr>
                                        <p:cTn id="60" dur="750" fill="hold"/>
                                        <p:tgtEl>
                                          <p:spTgt spid="140"/>
                                        </p:tgtEl>
                                        <p:attrNameLst>
                                          <p:attrName>ppt_w</p:attrName>
                                        </p:attrNameLst>
                                      </p:cBhvr>
                                      <p:tavLst>
                                        <p:tav tm="0">
                                          <p:val>
                                            <p:fltVal val="0"/>
                                          </p:val>
                                        </p:tav>
                                        <p:tav tm="100000">
                                          <p:val>
                                            <p:strVal val="#ppt_w"/>
                                          </p:val>
                                        </p:tav>
                                      </p:tavLst>
                                    </p:anim>
                                    <p:anim calcmode="lin" valueType="num">
                                      <p:cBhvr>
                                        <p:cTn id="61"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5950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0" algn="l">
              <a:defRPr sz="1800"/>
            </a:pPr>
            <a:r>
              <a:rPr lang="zh-CN" altLang="en-US" sz="3200" dirty="0" smtClean="0"/>
              <a:t>第六章</a:t>
            </a:r>
            <a:endParaRPr lang="zh-CN" altLang="en-US" sz="3200" dirty="0"/>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9" name="TextBox 18"/>
          <p:cNvSpPr txBox="1"/>
          <p:nvPr/>
        </p:nvSpPr>
        <p:spPr>
          <a:xfrm>
            <a:off x="430170" y="1590652"/>
            <a:ext cx="12001584" cy="53347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2800" dirty="0">
              <a:latin typeface="黑体" pitchFamily="49" charset="-122"/>
              <a:ea typeface="黑体" pitchFamily="49" charset="-122"/>
            </a:endParaRPr>
          </a:p>
        </p:txBody>
      </p:sp>
      <p:sp>
        <p:nvSpPr>
          <p:cNvPr id="21" name="TextBox 20"/>
          <p:cNvSpPr txBox="1"/>
          <p:nvPr/>
        </p:nvSpPr>
        <p:spPr>
          <a:xfrm>
            <a:off x="1644616" y="4178420"/>
            <a:ext cx="9501254" cy="84125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kumimoji="0" lang="en-US" altLang="zh-CN" sz="4800" b="0" i="0" u="none" strike="noStrike" cap="none" spc="0" normalizeH="0" baseline="0" dirty="0" err="1" smtClean="0">
                <a:ln>
                  <a:noFill/>
                </a:ln>
                <a:solidFill>
                  <a:srgbClr val="000000"/>
                </a:solidFill>
                <a:effectLst/>
                <a:uFillTx/>
                <a:latin typeface="+mj-lt"/>
                <a:ea typeface="+mj-ea"/>
                <a:cs typeface="+mj-cs"/>
                <a:sym typeface="Helvetica"/>
              </a:rPr>
              <a:t>MyCAT</a:t>
            </a:r>
            <a:r>
              <a:rPr kumimoji="0" lang="zh-CN" altLang="en-US" sz="4800" b="0" i="0" u="none" strike="noStrike" cap="none" spc="0" normalizeH="0" baseline="0" dirty="0" smtClean="0">
                <a:ln>
                  <a:noFill/>
                </a:ln>
                <a:solidFill>
                  <a:srgbClr val="000000"/>
                </a:solidFill>
                <a:effectLst/>
                <a:uFillTx/>
                <a:latin typeface="+mj-lt"/>
                <a:ea typeface="+mj-ea"/>
                <a:cs typeface="+mj-cs"/>
                <a:sym typeface="Helvetica"/>
              </a:rPr>
              <a:t>管理及监控</a:t>
            </a:r>
            <a:endParaRPr kumimoji="0" lang="zh-CN" altLang="en-US" sz="4800" b="0" i="0" u="none" strike="noStrike" cap="none" spc="0" normalizeH="0" baseline="0" dirty="0">
              <a:ln>
                <a:noFill/>
              </a:ln>
              <a:solidFill>
                <a:srgbClr val="000000"/>
              </a:solidFill>
              <a:effectLst/>
              <a:uFillTx/>
              <a:latin typeface="+mj-lt"/>
              <a:ea typeface="+mj-ea"/>
              <a:cs typeface="+mj-cs"/>
              <a:sym typeface="Helvetic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5950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0" algn="l">
              <a:defRPr sz="1800"/>
            </a:pPr>
            <a:r>
              <a:rPr lang="zh-CN" altLang="en-US" sz="3200" dirty="0" smtClean="0"/>
              <a:t>第六章</a:t>
            </a:r>
            <a:endParaRPr lang="zh-CN" altLang="en-US" sz="3200" dirty="0"/>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9" name="TextBox 18"/>
          <p:cNvSpPr txBox="1"/>
          <p:nvPr/>
        </p:nvSpPr>
        <p:spPr>
          <a:xfrm>
            <a:off x="430170" y="1590652"/>
            <a:ext cx="12001584" cy="53347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2800" dirty="0">
              <a:latin typeface="黑体" pitchFamily="49" charset="-122"/>
              <a:ea typeface="黑体" pitchFamily="49" charset="-122"/>
            </a:endParaRPr>
          </a:p>
        </p:txBody>
      </p:sp>
      <p:sp>
        <p:nvSpPr>
          <p:cNvPr id="21" name="TextBox 20"/>
          <p:cNvSpPr txBox="1"/>
          <p:nvPr/>
        </p:nvSpPr>
        <p:spPr>
          <a:xfrm>
            <a:off x="287294" y="1733528"/>
            <a:ext cx="12358774" cy="527323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800" dirty="0" err="1" smtClean="0">
                <a:latin typeface="黑体" pitchFamily="49" charset="-122"/>
                <a:ea typeface="黑体" pitchFamily="49" charset="-122"/>
              </a:rPr>
              <a:t>MyCAT</a:t>
            </a:r>
            <a:r>
              <a:rPr lang="zh-CN" altLang="en-US" sz="2800" dirty="0" smtClean="0">
                <a:latin typeface="黑体" pitchFamily="49" charset="-122"/>
                <a:ea typeface="黑体" pitchFamily="49" charset="-122"/>
              </a:rPr>
              <a:t>自身有类似其他数据库的</a:t>
            </a:r>
            <a:r>
              <a:rPr lang="zh-CN" altLang="en-US" sz="2800" dirty="0" smtClean="0">
                <a:solidFill>
                  <a:srgbClr val="FF0000"/>
                </a:solidFill>
                <a:latin typeface="黑体" pitchFamily="49" charset="-122"/>
                <a:ea typeface="黑体" pitchFamily="49" charset="-122"/>
              </a:rPr>
              <a:t>管理监控方式</a:t>
            </a:r>
            <a:r>
              <a:rPr lang="zh-CN" altLang="en-US" sz="2800" dirty="0" smtClean="0">
                <a:latin typeface="黑体" pitchFamily="49" charset="-122"/>
                <a:ea typeface="黑体" pitchFamily="49" charset="-122"/>
              </a:rPr>
              <a:t>，可以通过</a:t>
            </a:r>
            <a:r>
              <a:rPr lang="en-US" altLang="zh-CN" sz="2800" dirty="0" err="1" smtClean="0">
                <a:latin typeface="黑体" pitchFamily="49" charset="-122"/>
                <a:ea typeface="黑体" pitchFamily="49" charset="-122"/>
              </a:rPr>
              <a:t>Mysql</a:t>
            </a:r>
            <a:r>
              <a:rPr lang="zh-CN" altLang="en-US" sz="2800" dirty="0" smtClean="0">
                <a:latin typeface="黑体" pitchFamily="49" charset="-122"/>
                <a:ea typeface="黑体" pitchFamily="49" charset="-122"/>
              </a:rPr>
              <a:t>命令行，登录管理端口（</a:t>
            </a:r>
            <a:r>
              <a:rPr lang="en-US" altLang="zh-CN" sz="2800" dirty="0" smtClean="0">
                <a:latin typeface="黑体" pitchFamily="49" charset="-122"/>
                <a:ea typeface="黑体" pitchFamily="49" charset="-122"/>
              </a:rPr>
              <a:t>9066</a:t>
            </a:r>
            <a:r>
              <a:rPr lang="zh-CN" altLang="en-US" sz="2800" dirty="0" smtClean="0">
                <a:latin typeface="黑体" pitchFamily="49" charset="-122"/>
                <a:ea typeface="黑体" pitchFamily="49" charset="-122"/>
              </a:rPr>
              <a:t>）执行相应的</a:t>
            </a:r>
            <a:r>
              <a:rPr lang="en-US" altLang="zh-CN" sz="2800" dirty="0" smtClean="0">
                <a:latin typeface="黑体" pitchFamily="49" charset="-122"/>
                <a:ea typeface="黑体" pitchFamily="49" charset="-122"/>
              </a:rPr>
              <a:t>SQL</a:t>
            </a:r>
            <a:r>
              <a:rPr lang="zh-CN" altLang="en-US" sz="2800" dirty="0" smtClean="0">
                <a:latin typeface="黑体" pitchFamily="49" charset="-122"/>
                <a:ea typeface="黑体" pitchFamily="49" charset="-122"/>
              </a:rPr>
              <a:t>进行管理</a:t>
            </a:r>
            <a:endParaRPr lang="en-US" altLang="zh-CN" sz="2800" dirty="0" smtClean="0">
              <a:latin typeface="黑体" pitchFamily="49" charset="-122"/>
              <a:ea typeface="黑体" pitchFamily="49" charset="-122"/>
            </a:endParaRPr>
          </a:p>
          <a:p>
            <a:pPr algn="l"/>
            <a:r>
              <a:rPr lang="zh-CN" altLang="en-US" sz="2800" dirty="0" smtClean="0">
                <a:latin typeface="黑体" pitchFamily="49" charset="-122"/>
                <a:ea typeface="黑体" pitchFamily="49" charset="-122"/>
              </a:rPr>
              <a:t>登录：目前</a:t>
            </a:r>
            <a:r>
              <a:rPr lang="en-US" altLang="zh-CN" sz="2800" dirty="0" err="1" smtClean="0">
                <a:latin typeface="黑体" pitchFamily="49" charset="-122"/>
                <a:ea typeface="黑体" pitchFamily="49" charset="-122"/>
              </a:rPr>
              <a:t>mycat</a:t>
            </a:r>
            <a:r>
              <a:rPr lang="zh-CN" altLang="en-US" sz="2800" dirty="0" smtClean="0">
                <a:latin typeface="黑体" pitchFamily="49" charset="-122"/>
                <a:ea typeface="黑体" pitchFamily="49" charset="-122"/>
              </a:rPr>
              <a:t>有两个端口，</a:t>
            </a:r>
            <a:r>
              <a:rPr lang="en-US" altLang="zh-CN" sz="2800" dirty="0" smtClean="0">
                <a:latin typeface="黑体" pitchFamily="49" charset="-122"/>
                <a:ea typeface="黑体" pitchFamily="49" charset="-122"/>
              </a:rPr>
              <a:t>8066 </a:t>
            </a:r>
            <a:r>
              <a:rPr lang="zh-CN" altLang="en-US" sz="2800" dirty="0" smtClean="0">
                <a:latin typeface="黑体" pitchFamily="49" charset="-122"/>
                <a:ea typeface="黑体" pitchFamily="49" charset="-122"/>
              </a:rPr>
              <a:t>数据端口，</a:t>
            </a:r>
            <a:r>
              <a:rPr lang="en-US" altLang="zh-CN" sz="2800" dirty="0" smtClean="0">
                <a:latin typeface="黑体" pitchFamily="49" charset="-122"/>
                <a:ea typeface="黑体" pitchFamily="49" charset="-122"/>
              </a:rPr>
              <a:t>9066 </a:t>
            </a:r>
            <a:r>
              <a:rPr lang="zh-CN" altLang="en-US" sz="2800" dirty="0" smtClean="0">
                <a:latin typeface="黑体" pitchFamily="49" charset="-122"/>
                <a:ea typeface="黑体" pitchFamily="49" charset="-122"/>
              </a:rPr>
              <a:t>管理端口，命令行的登陆是通过</a:t>
            </a:r>
            <a:r>
              <a:rPr lang="en-US" altLang="zh-CN" sz="2800" dirty="0" smtClean="0">
                <a:latin typeface="黑体" pitchFamily="49" charset="-122"/>
                <a:ea typeface="黑体" pitchFamily="49" charset="-122"/>
              </a:rPr>
              <a:t>9066 </a:t>
            </a:r>
            <a:r>
              <a:rPr lang="zh-CN" altLang="en-US" sz="2800" dirty="0" smtClean="0">
                <a:latin typeface="黑体" pitchFamily="49" charset="-122"/>
                <a:ea typeface="黑体" pitchFamily="49" charset="-122"/>
              </a:rPr>
              <a:t>管理端口来操作，登录方式类似于</a:t>
            </a:r>
            <a:r>
              <a:rPr lang="en-US" altLang="zh-CN" sz="2800" dirty="0" err="1" smtClean="0">
                <a:latin typeface="黑体" pitchFamily="49" charset="-122"/>
                <a:ea typeface="黑体" pitchFamily="49" charset="-122"/>
              </a:rPr>
              <a:t>mysql</a:t>
            </a:r>
            <a:r>
              <a:rPr lang="zh-CN" altLang="en-US" sz="2800" dirty="0" smtClean="0">
                <a:latin typeface="黑体" pitchFamily="49" charset="-122"/>
                <a:ea typeface="黑体" pitchFamily="49" charset="-122"/>
              </a:rPr>
              <a:t>的服务端登陆。 </a:t>
            </a:r>
          </a:p>
          <a:p>
            <a:pPr algn="l"/>
            <a:r>
              <a:rPr lang="en-US" altLang="zh-CN" sz="2800" dirty="0" err="1" smtClean="0">
                <a:latin typeface="黑体" pitchFamily="49" charset="-122"/>
                <a:ea typeface="黑体" pitchFamily="49" charset="-122"/>
              </a:rPr>
              <a:t>mysql</a:t>
            </a:r>
            <a:r>
              <a:rPr lang="en-US" altLang="zh-CN" sz="2800" dirty="0" smtClean="0">
                <a:latin typeface="黑体" pitchFamily="49" charset="-122"/>
                <a:ea typeface="黑体" pitchFamily="49" charset="-122"/>
              </a:rPr>
              <a:t> -h127.0.0.1 -</a:t>
            </a:r>
            <a:r>
              <a:rPr lang="en-US" altLang="zh-CN" sz="2800" dirty="0" err="1" smtClean="0">
                <a:latin typeface="黑体" pitchFamily="49" charset="-122"/>
                <a:ea typeface="黑体" pitchFamily="49" charset="-122"/>
              </a:rPr>
              <a:t>utest</a:t>
            </a:r>
            <a:r>
              <a:rPr lang="en-US" altLang="zh-CN" sz="2800" dirty="0" smtClean="0">
                <a:latin typeface="黑体" pitchFamily="49" charset="-122"/>
                <a:ea typeface="黑体" pitchFamily="49" charset="-122"/>
              </a:rPr>
              <a:t> -</a:t>
            </a:r>
            <a:r>
              <a:rPr lang="en-US" altLang="zh-CN" sz="2800" dirty="0" err="1" smtClean="0">
                <a:latin typeface="黑体" pitchFamily="49" charset="-122"/>
                <a:ea typeface="黑体" pitchFamily="49" charset="-122"/>
              </a:rPr>
              <a:t>ptest</a:t>
            </a:r>
            <a:r>
              <a:rPr lang="en-US" altLang="zh-CN" sz="2800" dirty="0" smtClean="0">
                <a:latin typeface="黑体" pitchFamily="49" charset="-122"/>
                <a:ea typeface="黑体" pitchFamily="49" charset="-122"/>
              </a:rPr>
              <a:t> -P9066 [-</a:t>
            </a:r>
            <a:r>
              <a:rPr lang="en-US" altLang="zh-CN" sz="2800" dirty="0" err="1" smtClean="0">
                <a:latin typeface="黑体" pitchFamily="49" charset="-122"/>
                <a:ea typeface="黑体" pitchFamily="49" charset="-122"/>
              </a:rPr>
              <a:t>dmycat</a:t>
            </a:r>
            <a:r>
              <a:rPr lang="en-US" altLang="zh-CN" sz="2800" dirty="0" smtClean="0">
                <a:latin typeface="黑体" pitchFamily="49" charset="-122"/>
                <a:ea typeface="黑体" pitchFamily="49" charset="-122"/>
              </a:rPr>
              <a:t>] </a:t>
            </a:r>
          </a:p>
          <a:p>
            <a:pPr algn="l"/>
            <a:r>
              <a:rPr lang="en-US" altLang="zh-CN" sz="2800" dirty="0" smtClean="0">
                <a:latin typeface="黑体" pitchFamily="49" charset="-122"/>
                <a:ea typeface="黑体" pitchFamily="49" charset="-122"/>
              </a:rPr>
              <a:t>-h </a:t>
            </a:r>
            <a:r>
              <a:rPr lang="zh-CN" altLang="en-US" sz="2800" dirty="0" smtClean="0">
                <a:latin typeface="黑体" pitchFamily="49" charset="-122"/>
                <a:ea typeface="黑体" pitchFamily="49" charset="-122"/>
              </a:rPr>
              <a:t>后面是主机，即当前</a:t>
            </a:r>
            <a:r>
              <a:rPr lang="en-US" altLang="zh-CN" sz="2800" dirty="0" err="1" smtClean="0">
                <a:latin typeface="黑体" pitchFamily="49" charset="-122"/>
                <a:ea typeface="黑体" pitchFamily="49" charset="-122"/>
              </a:rPr>
              <a:t>mycat</a:t>
            </a:r>
            <a:r>
              <a:rPr lang="zh-CN" altLang="en-US" sz="2800" dirty="0" smtClean="0">
                <a:latin typeface="黑体" pitchFamily="49" charset="-122"/>
                <a:ea typeface="黑体" pitchFamily="49" charset="-122"/>
              </a:rPr>
              <a:t>按照的主机地址，本地可用</a:t>
            </a:r>
            <a:r>
              <a:rPr lang="en-US" altLang="zh-CN" sz="2800" dirty="0" smtClean="0">
                <a:latin typeface="黑体" pitchFamily="49" charset="-122"/>
                <a:ea typeface="黑体" pitchFamily="49" charset="-122"/>
              </a:rPr>
              <a:t>127.0.0.1 </a:t>
            </a:r>
            <a:r>
              <a:rPr lang="zh-CN" altLang="en-US" sz="2800" dirty="0" smtClean="0">
                <a:latin typeface="黑体" pitchFamily="49" charset="-122"/>
                <a:ea typeface="黑体" pitchFamily="49" charset="-122"/>
              </a:rPr>
              <a:t>远程需要远程</a:t>
            </a:r>
            <a:r>
              <a:rPr lang="en-US" altLang="zh-CN" sz="2800" dirty="0" err="1" smtClean="0">
                <a:latin typeface="黑体" pitchFamily="49" charset="-122"/>
                <a:ea typeface="黑体" pitchFamily="49" charset="-122"/>
              </a:rPr>
              <a:t>ip</a:t>
            </a:r>
            <a:r>
              <a:rPr lang="en-US" altLang="zh-CN" sz="2800" dirty="0" smtClean="0">
                <a:latin typeface="黑体" pitchFamily="49" charset="-122"/>
                <a:ea typeface="黑体" pitchFamily="49" charset="-122"/>
              </a:rPr>
              <a:t> </a:t>
            </a:r>
          </a:p>
          <a:p>
            <a:pPr algn="l"/>
            <a:r>
              <a:rPr lang="en-US" altLang="zh-CN" sz="2800" dirty="0" smtClean="0">
                <a:latin typeface="黑体" pitchFamily="49" charset="-122"/>
                <a:ea typeface="黑体" pitchFamily="49" charset="-122"/>
              </a:rPr>
              <a:t>-u </a:t>
            </a:r>
            <a:r>
              <a:rPr lang="en-US" altLang="zh-CN" sz="2800" dirty="0" err="1" smtClean="0">
                <a:latin typeface="黑体" pitchFamily="49" charset="-122"/>
                <a:ea typeface="黑体" pitchFamily="49" charset="-122"/>
              </a:rPr>
              <a:t>Mycat</a:t>
            </a:r>
            <a:r>
              <a:rPr lang="en-US" altLang="zh-CN" sz="2800" dirty="0" smtClean="0">
                <a:latin typeface="黑体" pitchFamily="49" charset="-122"/>
                <a:ea typeface="黑体" pitchFamily="49" charset="-122"/>
              </a:rPr>
              <a:t> server.xml</a:t>
            </a:r>
            <a:r>
              <a:rPr lang="zh-CN" altLang="en-US" sz="2800" dirty="0" smtClean="0">
                <a:latin typeface="黑体" pitchFamily="49" charset="-122"/>
                <a:ea typeface="黑体" pitchFamily="49" charset="-122"/>
              </a:rPr>
              <a:t>中配置的逻辑库用户 </a:t>
            </a:r>
          </a:p>
          <a:p>
            <a:pPr algn="l"/>
            <a:r>
              <a:rPr lang="en-US" altLang="zh-CN" sz="2800" dirty="0" smtClean="0">
                <a:latin typeface="黑体" pitchFamily="49" charset="-122"/>
                <a:ea typeface="黑体" pitchFamily="49" charset="-122"/>
              </a:rPr>
              <a:t>-p </a:t>
            </a:r>
            <a:r>
              <a:rPr lang="en-US" altLang="zh-CN" sz="2800" dirty="0" err="1" smtClean="0">
                <a:latin typeface="黑体" pitchFamily="49" charset="-122"/>
                <a:ea typeface="黑体" pitchFamily="49" charset="-122"/>
              </a:rPr>
              <a:t>Mycat</a:t>
            </a:r>
            <a:r>
              <a:rPr lang="en-US" altLang="zh-CN" sz="2800" dirty="0" smtClean="0">
                <a:latin typeface="黑体" pitchFamily="49" charset="-122"/>
                <a:ea typeface="黑体" pitchFamily="49" charset="-122"/>
              </a:rPr>
              <a:t> server.xml</a:t>
            </a:r>
            <a:r>
              <a:rPr lang="zh-CN" altLang="en-US" sz="2800" dirty="0" smtClean="0">
                <a:latin typeface="黑体" pitchFamily="49" charset="-122"/>
                <a:ea typeface="黑体" pitchFamily="49" charset="-122"/>
              </a:rPr>
              <a:t>中配置的逻辑库密码 </a:t>
            </a:r>
          </a:p>
          <a:p>
            <a:pPr algn="l"/>
            <a:r>
              <a:rPr lang="en-US" altLang="zh-CN" sz="2800" dirty="0" smtClean="0">
                <a:latin typeface="黑体" pitchFamily="49" charset="-122"/>
                <a:ea typeface="黑体" pitchFamily="49" charset="-122"/>
              </a:rPr>
              <a:t>-P </a:t>
            </a:r>
            <a:r>
              <a:rPr lang="zh-CN" altLang="en-US" sz="2800" dirty="0" smtClean="0">
                <a:latin typeface="黑体" pitchFamily="49" charset="-122"/>
                <a:ea typeface="黑体" pitchFamily="49" charset="-122"/>
              </a:rPr>
              <a:t>后面是端口 默认</a:t>
            </a:r>
            <a:r>
              <a:rPr lang="en-US" altLang="zh-CN" sz="2800" dirty="0" smtClean="0">
                <a:latin typeface="黑体" pitchFamily="49" charset="-122"/>
                <a:ea typeface="黑体" pitchFamily="49" charset="-122"/>
              </a:rPr>
              <a:t>9066</a:t>
            </a:r>
            <a:r>
              <a:rPr lang="zh-CN" altLang="en-US" sz="2800" dirty="0" smtClean="0">
                <a:latin typeface="黑体" pitchFamily="49" charset="-122"/>
                <a:ea typeface="黑体" pitchFamily="49" charset="-122"/>
              </a:rPr>
              <a:t>，注意</a:t>
            </a:r>
            <a:r>
              <a:rPr lang="en-US" altLang="zh-CN" sz="2800" dirty="0" smtClean="0">
                <a:latin typeface="黑体" pitchFamily="49" charset="-122"/>
                <a:ea typeface="黑体" pitchFamily="49" charset="-122"/>
              </a:rPr>
              <a:t>P </a:t>
            </a:r>
            <a:r>
              <a:rPr lang="zh-CN" altLang="en-US" sz="2800" dirty="0" smtClean="0">
                <a:latin typeface="黑体" pitchFamily="49" charset="-122"/>
                <a:ea typeface="黑体" pitchFamily="49" charset="-122"/>
              </a:rPr>
              <a:t>是大写 </a:t>
            </a:r>
          </a:p>
          <a:p>
            <a:pPr algn="l"/>
            <a:r>
              <a:rPr lang="en-US" altLang="zh-CN" sz="2800" dirty="0" smtClean="0">
                <a:latin typeface="黑体" pitchFamily="49" charset="-122"/>
                <a:ea typeface="黑体" pitchFamily="49" charset="-122"/>
              </a:rPr>
              <a:t>-d </a:t>
            </a:r>
            <a:r>
              <a:rPr lang="en-US" altLang="zh-CN" sz="2800" dirty="0" err="1" smtClean="0">
                <a:latin typeface="黑体" pitchFamily="49" charset="-122"/>
                <a:ea typeface="黑体" pitchFamily="49" charset="-122"/>
              </a:rPr>
              <a:t>Mycat</a:t>
            </a:r>
            <a:r>
              <a:rPr lang="en-US" altLang="zh-CN" sz="2800" dirty="0" smtClean="0">
                <a:latin typeface="黑体" pitchFamily="49" charset="-122"/>
                <a:ea typeface="黑体" pitchFamily="49" charset="-122"/>
              </a:rPr>
              <a:t> server.xml</a:t>
            </a:r>
            <a:r>
              <a:rPr lang="zh-CN" altLang="en-US" sz="2800" dirty="0" smtClean="0">
                <a:latin typeface="黑体" pitchFamily="49" charset="-122"/>
                <a:ea typeface="黑体" pitchFamily="49" charset="-122"/>
              </a:rPr>
              <a:t>中配置的逻辑库 </a:t>
            </a:r>
          </a:p>
          <a:p>
            <a:pPr marL="0" marR="0" indent="0" algn="ctr" defTabSz="5842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5950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0" algn="l">
              <a:defRPr sz="1800"/>
            </a:pPr>
            <a:r>
              <a:rPr lang="zh-CN" altLang="en-US" sz="3200" dirty="0" smtClean="0"/>
              <a:t>第六章</a:t>
            </a:r>
            <a:endParaRPr lang="zh-CN" altLang="en-US" sz="3200" dirty="0"/>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9" name="TextBox 18"/>
          <p:cNvSpPr txBox="1"/>
          <p:nvPr/>
        </p:nvSpPr>
        <p:spPr>
          <a:xfrm>
            <a:off x="430170" y="1590652"/>
            <a:ext cx="12001584" cy="53347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2800" dirty="0">
              <a:latin typeface="黑体" pitchFamily="49" charset="-122"/>
              <a:ea typeface="黑体" pitchFamily="49" charset="-122"/>
            </a:endParaRPr>
          </a:p>
        </p:txBody>
      </p:sp>
      <p:sp>
        <p:nvSpPr>
          <p:cNvPr id="21" name="TextBox 20"/>
          <p:cNvSpPr txBox="1"/>
          <p:nvPr/>
        </p:nvSpPr>
        <p:spPr>
          <a:xfrm>
            <a:off x="287294" y="1733528"/>
            <a:ext cx="12358774" cy="613501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sz="2800" dirty="0" smtClean="0">
                <a:latin typeface="+mn-ea"/>
              </a:rPr>
              <a:t>通过</a:t>
            </a:r>
            <a:r>
              <a:rPr lang="en-US" altLang="zh-CN" sz="2800" dirty="0" smtClean="0">
                <a:latin typeface="+mn-ea"/>
              </a:rPr>
              <a:t>show @@help; </a:t>
            </a:r>
            <a:r>
              <a:rPr lang="zh-CN" altLang="en-US" sz="2800" dirty="0" smtClean="0">
                <a:solidFill>
                  <a:srgbClr val="FF0000"/>
                </a:solidFill>
                <a:latin typeface="+mn-ea"/>
              </a:rPr>
              <a:t>可以查看所有的命令</a:t>
            </a:r>
            <a:r>
              <a:rPr lang="zh-CN" altLang="en-US" sz="2800" dirty="0" smtClean="0">
                <a:latin typeface="+mn-ea"/>
              </a:rPr>
              <a:t>，如下： </a:t>
            </a:r>
          </a:p>
          <a:p>
            <a:pPr algn="l"/>
            <a:r>
              <a:rPr lang="en-US" altLang="zh-CN" sz="2800" dirty="0" err="1" smtClean="0">
                <a:latin typeface="+mn-ea"/>
              </a:rPr>
              <a:t>mysql</a:t>
            </a:r>
            <a:r>
              <a:rPr lang="en-US" altLang="zh-CN" sz="2800" dirty="0" smtClean="0">
                <a:latin typeface="+mn-ea"/>
              </a:rPr>
              <a:t>&gt; show @@help; </a:t>
            </a:r>
          </a:p>
          <a:p>
            <a:pPr algn="l"/>
            <a:r>
              <a:rPr lang="en-US" altLang="zh-CN" sz="2800" dirty="0" smtClean="0">
                <a:latin typeface="+mn-ea"/>
              </a:rPr>
              <a:t>+--------------------------------------+-----------------------------------+ | STATEMENT | DESCRIPTION | </a:t>
            </a:r>
          </a:p>
          <a:p>
            <a:pPr algn="l"/>
            <a:r>
              <a:rPr lang="en-US" altLang="zh-CN" sz="2800" dirty="0" smtClean="0">
                <a:latin typeface="+mn-ea"/>
              </a:rPr>
              <a:t>+--------------------------------------+-----------------------------------+ </a:t>
            </a:r>
          </a:p>
          <a:p>
            <a:pPr algn="l"/>
            <a:r>
              <a:rPr lang="en-US" altLang="zh-CN" sz="2800" dirty="0" smtClean="0">
                <a:latin typeface="+mn-ea"/>
              </a:rPr>
              <a:t>| clear @@slow where </a:t>
            </a:r>
            <a:r>
              <a:rPr lang="en-US" altLang="zh-CN" sz="2800" dirty="0" err="1" smtClean="0">
                <a:latin typeface="+mn-ea"/>
              </a:rPr>
              <a:t>datanode</a:t>
            </a:r>
            <a:r>
              <a:rPr lang="en-US" altLang="zh-CN" sz="2800" dirty="0" smtClean="0">
                <a:latin typeface="+mn-ea"/>
              </a:rPr>
              <a:t> = ? | Clear slow </a:t>
            </a:r>
            <a:r>
              <a:rPr lang="en-US" altLang="zh-CN" sz="2800" dirty="0" err="1" smtClean="0">
                <a:latin typeface="+mn-ea"/>
              </a:rPr>
              <a:t>sql</a:t>
            </a:r>
            <a:r>
              <a:rPr lang="en-US" altLang="zh-CN" sz="2800" dirty="0" smtClean="0">
                <a:latin typeface="+mn-ea"/>
              </a:rPr>
              <a:t> by </a:t>
            </a:r>
            <a:r>
              <a:rPr lang="en-US" altLang="zh-CN" sz="2800" dirty="0" err="1" smtClean="0">
                <a:latin typeface="+mn-ea"/>
              </a:rPr>
              <a:t>datanode</a:t>
            </a:r>
            <a:r>
              <a:rPr lang="en-US" altLang="zh-CN" sz="2800" dirty="0" smtClean="0">
                <a:latin typeface="+mn-ea"/>
              </a:rPr>
              <a:t> | </a:t>
            </a:r>
          </a:p>
          <a:p>
            <a:pPr algn="l"/>
            <a:r>
              <a:rPr lang="en-US" altLang="zh-CN" sz="2800" dirty="0" smtClean="0">
                <a:latin typeface="+mn-ea"/>
              </a:rPr>
              <a:t>| clear @@slow where schema = ? | Clear slow </a:t>
            </a:r>
            <a:r>
              <a:rPr lang="en-US" altLang="zh-CN" sz="2800" dirty="0" err="1" smtClean="0">
                <a:latin typeface="+mn-ea"/>
              </a:rPr>
              <a:t>sql</a:t>
            </a:r>
            <a:r>
              <a:rPr lang="en-US" altLang="zh-CN" sz="2800" dirty="0" smtClean="0">
                <a:latin typeface="+mn-ea"/>
              </a:rPr>
              <a:t> by schema | </a:t>
            </a:r>
          </a:p>
          <a:p>
            <a:pPr algn="l"/>
            <a:r>
              <a:rPr lang="en-US" altLang="zh-CN" sz="2800" dirty="0" smtClean="0">
                <a:latin typeface="+mn-ea"/>
              </a:rPr>
              <a:t>| kill @@connection id1,id2,... | Kill the specified connections | </a:t>
            </a:r>
          </a:p>
          <a:p>
            <a:pPr algn="l"/>
            <a:r>
              <a:rPr lang="en-US" altLang="zh-CN" sz="2800" dirty="0" smtClean="0">
                <a:latin typeface="+mn-ea"/>
              </a:rPr>
              <a:t>| offline | Change </a:t>
            </a:r>
            <a:r>
              <a:rPr lang="en-US" altLang="zh-CN" sz="2800" dirty="0" err="1" smtClean="0">
                <a:latin typeface="+mn-ea"/>
              </a:rPr>
              <a:t>MyCat</a:t>
            </a:r>
            <a:r>
              <a:rPr lang="en-US" altLang="zh-CN" sz="2800" dirty="0" smtClean="0">
                <a:latin typeface="+mn-ea"/>
              </a:rPr>
              <a:t> status to OFF | </a:t>
            </a:r>
          </a:p>
          <a:p>
            <a:pPr algn="l"/>
            <a:r>
              <a:rPr lang="en-US" altLang="zh-CN" sz="2800" dirty="0" smtClean="0">
                <a:latin typeface="+mn-ea"/>
              </a:rPr>
              <a:t>| online | Change </a:t>
            </a:r>
            <a:r>
              <a:rPr lang="en-US" altLang="zh-CN" sz="2800" dirty="0" err="1" smtClean="0">
                <a:latin typeface="+mn-ea"/>
              </a:rPr>
              <a:t>MyCat</a:t>
            </a:r>
            <a:r>
              <a:rPr lang="en-US" altLang="zh-CN" sz="2800" dirty="0" smtClean="0">
                <a:latin typeface="+mn-ea"/>
              </a:rPr>
              <a:t> status to ON | </a:t>
            </a:r>
          </a:p>
          <a:p>
            <a:pPr algn="l"/>
            <a:r>
              <a:rPr lang="en-US" altLang="zh-CN" sz="2800" dirty="0" smtClean="0">
                <a:latin typeface="+mn-ea"/>
              </a:rPr>
              <a:t>| reload @@</a:t>
            </a:r>
            <a:r>
              <a:rPr lang="en-US" altLang="zh-CN" sz="2800" dirty="0" err="1" smtClean="0">
                <a:latin typeface="+mn-ea"/>
              </a:rPr>
              <a:t>config</a:t>
            </a:r>
            <a:r>
              <a:rPr lang="en-US" altLang="zh-CN" sz="2800" dirty="0" smtClean="0">
                <a:latin typeface="+mn-ea"/>
              </a:rPr>
              <a:t> | Reload all </a:t>
            </a:r>
            <a:r>
              <a:rPr lang="en-US" altLang="zh-CN" sz="2800" dirty="0" err="1" smtClean="0">
                <a:latin typeface="+mn-ea"/>
              </a:rPr>
              <a:t>config</a:t>
            </a:r>
            <a:r>
              <a:rPr lang="en-US" altLang="zh-CN" sz="2800" dirty="0" smtClean="0">
                <a:latin typeface="+mn-ea"/>
              </a:rPr>
              <a:t> from file | </a:t>
            </a:r>
          </a:p>
          <a:p>
            <a:pPr algn="l"/>
            <a:r>
              <a:rPr lang="en-US" altLang="zh-CN" sz="2800" dirty="0" smtClean="0">
                <a:latin typeface="+mn-ea"/>
              </a:rPr>
              <a:t>| reload @@route | Reload route </a:t>
            </a:r>
            <a:r>
              <a:rPr lang="en-US" altLang="zh-CN" sz="2800" dirty="0" err="1" smtClean="0">
                <a:latin typeface="+mn-ea"/>
              </a:rPr>
              <a:t>config</a:t>
            </a:r>
            <a:r>
              <a:rPr lang="en-US" altLang="zh-CN" sz="2800" dirty="0" smtClean="0">
                <a:latin typeface="+mn-ea"/>
              </a:rPr>
              <a:t> from file | </a:t>
            </a:r>
          </a:p>
          <a:p>
            <a:pPr algn="l"/>
            <a:r>
              <a:rPr lang="en-US" altLang="zh-CN" sz="2800" dirty="0" smtClean="0">
                <a:latin typeface="+mn-ea"/>
              </a:rPr>
              <a:t>| reload @@user | Reload user </a:t>
            </a:r>
            <a:r>
              <a:rPr lang="en-US" altLang="zh-CN" sz="2800" dirty="0" err="1" smtClean="0">
                <a:latin typeface="+mn-ea"/>
              </a:rPr>
              <a:t>config</a:t>
            </a:r>
            <a:r>
              <a:rPr lang="en-US" altLang="zh-CN" sz="2800" dirty="0" smtClean="0">
                <a:latin typeface="+mn-ea"/>
              </a:rPr>
              <a:t> from file</a:t>
            </a:r>
          </a:p>
          <a:p>
            <a:pPr algn="l"/>
            <a:r>
              <a:rPr lang="en-US" altLang="zh-CN" sz="2800" dirty="0" smtClean="0">
                <a:latin typeface="+mn-ea"/>
              </a:rPr>
              <a:t>……</a:t>
            </a:r>
            <a:endParaRPr lang="zh-CN" altLang="en-US" sz="2800" dirty="0">
              <a:latin typeface="+mn-e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5950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0" algn="l">
              <a:defRPr sz="1800"/>
            </a:pPr>
            <a:r>
              <a:rPr lang="zh-CN" altLang="en-US" sz="3200" dirty="0" smtClean="0"/>
              <a:t>第六章</a:t>
            </a:r>
            <a:endParaRPr lang="zh-CN" altLang="en-US" sz="3200" dirty="0"/>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9" name="TextBox 18"/>
          <p:cNvSpPr txBox="1"/>
          <p:nvPr/>
        </p:nvSpPr>
        <p:spPr>
          <a:xfrm>
            <a:off x="430170" y="1590652"/>
            <a:ext cx="12001584" cy="53347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2800" dirty="0">
              <a:latin typeface="黑体" pitchFamily="49" charset="-122"/>
              <a:ea typeface="黑体" pitchFamily="49" charset="-122"/>
            </a:endParaRPr>
          </a:p>
        </p:txBody>
      </p:sp>
      <p:sp>
        <p:nvSpPr>
          <p:cNvPr id="21" name="TextBox 20"/>
          <p:cNvSpPr txBox="1"/>
          <p:nvPr/>
        </p:nvSpPr>
        <p:spPr>
          <a:xfrm>
            <a:off x="287294" y="1590652"/>
            <a:ext cx="12717506" cy="711989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400" dirty="0" smtClean="0">
                <a:latin typeface="黑体" pitchFamily="49" charset="-122"/>
                <a:ea typeface="黑体" pitchFamily="49" charset="-122"/>
              </a:rPr>
              <a:t>reload @@</a:t>
            </a:r>
            <a:r>
              <a:rPr lang="en-US" altLang="zh-CN" sz="2400" dirty="0" err="1" smtClean="0">
                <a:latin typeface="黑体" pitchFamily="49" charset="-122"/>
                <a:ea typeface="黑体" pitchFamily="49" charset="-122"/>
              </a:rPr>
              <a:t>config_all</a:t>
            </a:r>
            <a:r>
              <a:rPr lang="en-US" altLang="zh-CN" sz="2400" dirty="0" smtClean="0">
                <a:latin typeface="黑体" pitchFamily="49" charset="-122"/>
                <a:ea typeface="黑体" pitchFamily="49" charset="-122"/>
              </a:rPr>
              <a:t> </a:t>
            </a:r>
          </a:p>
          <a:p>
            <a:pPr algn="l"/>
            <a:r>
              <a:rPr lang="zh-CN" altLang="en-US" sz="2400" dirty="0" smtClean="0">
                <a:latin typeface="黑体" pitchFamily="49" charset="-122"/>
                <a:ea typeface="黑体" pitchFamily="49" charset="-122"/>
              </a:rPr>
              <a:t>在</a:t>
            </a:r>
            <a:r>
              <a:rPr lang="en-US" altLang="zh-CN" sz="2400" dirty="0" err="1" smtClean="0">
                <a:latin typeface="黑体" pitchFamily="49" charset="-122"/>
                <a:ea typeface="黑体" pitchFamily="49" charset="-122"/>
              </a:rPr>
              <a:t>MyCAT</a:t>
            </a:r>
            <a:r>
              <a:rPr lang="zh-CN" altLang="en-US" sz="2400" dirty="0" smtClean="0">
                <a:latin typeface="黑体" pitchFamily="49" charset="-122"/>
                <a:ea typeface="黑体" pitchFamily="49" charset="-122"/>
              </a:rPr>
              <a:t>的命令行监控窗口运行： </a:t>
            </a:r>
          </a:p>
          <a:p>
            <a:pPr algn="l"/>
            <a:r>
              <a:rPr lang="en-US" altLang="zh-CN" sz="2400" dirty="0" smtClean="0">
                <a:latin typeface="黑体" pitchFamily="49" charset="-122"/>
                <a:ea typeface="黑体" pitchFamily="49" charset="-122"/>
              </a:rPr>
              <a:t>reload @@</a:t>
            </a:r>
            <a:r>
              <a:rPr lang="en-US" altLang="zh-CN" sz="2400" dirty="0" err="1" smtClean="0">
                <a:latin typeface="黑体" pitchFamily="49" charset="-122"/>
                <a:ea typeface="黑体" pitchFamily="49" charset="-122"/>
              </a:rPr>
              <a:t>config_all</a:t>
            </a:r>
            <a:r>
              <a:rPr lang="en-US" altLang="zh-CN" sz="2400" dirty="0" smtClean="0">
                <a:latin typeface="黑体" pitchFamily="49" charset="-122"/>
                <a:ea typeface="黑体" pitchFamily="49" charset="-122"/>
              </a:rPr>
              <a:t>; </a:t>
            </a:r>
          </a:p>
          <a:p>
            <a:pPr algn="l"/>
            <a:r>
              <a:rPr lang="zh-CN" altLang="en-US" sz="2400" dirty="0" smtClean="0">
                <a:solidFill>
                  <a:srgbClr val="FF0000"/>
                </a:solidFill>
                <a:latin typeface="黑体" pitchFamily="49" charset="-122"/>
                <a:ea typeface="黑体" pitchFamily="49" charset="-122"/>
              </a:rPr>
              <a:t>该命令用于更新配置文件</a:t>
            </a:r>
            <a:r>
              <a:rPr lang="zh-CN" altLang="en-US" sz="2400" dirty="0" smtClean="0">
                <a:latin typeface="黑体" pitchFamily="49" charset="-122"/>
                <a:ea typeface="黑体" pitchFamily="49" charset="-122"/>
              </a:rPr>
              <a:t>，例如更新</a:t>
            </a:r>
            <a:r>
              <a:rPr lang="en-US" altLang="zh-CN" sz="2400" dirty="0" smtClean="0">
                <a:latin typeface="黑体" pitchFamily="49" charset="-122"/>
                <a:ea typeface="黑体" pitchFamily="49" charset="-122"/>
              </a:rPr>
              <a:t>schema.xml</a:t>
            </a:r>
            <a:r>
              <a:rPr lang="zh-CN" altLang="en-US" sz="2400" dirty="0" smtClean="0">
                <a:latin typeface="黑体" pitchFamily="49" charset="-122"/>
                <a:ea typeface="黑体" pitchFamily="49" charset="-122"/>
              </a:rPr>
              <a:t>文件后在命令行窗口输入该命令，可不用重启即进行配置文件更新。运行结果参考如下： </a:t>
            </a:r>
          </a:p>
          <a:p>
            <a:pPr algn="l"/>
            <a:r>
              <a:rPr lang="en-US" altLang="zh-CN" sz="2400" dirty="0" err="1" smtClean="0">
                <a:latin typeface="黑体" pitchFamily="49" charset="-122"/>
                <a:ea typeface="黑体" pitchFamily="49" charset="-122"/>
              </a:rPr>
              <a:t>mysql</a:t>
            </a:r>
            <a:r>
              <a:rPr lang="en-US" altLang="zh-CN" sz="2400" dirty="0" smtClean="0">
                <a:latin typeface="黑体" pitchFamily="49" charset="-122"/>
                <a:ea typeface="黑体" pitchFamily="49" charset="-122"/>
              </a:rPr>
              <a:t>&gt; reload @@</a:t>
            </a:r>
            <a:r>
              <a:rPr lang="en-US" altLang="zh-CN" sz="2400" dirty="0" err="1" smtClean="0">
                <a:latin typeface="黑体" pitchFamily="49" charset="-122"/>
                <a:ea typeface="黑体" pitchFamily="49" charset="-122"/>
              </a:rPr>
              <a:t>config_all</a:t>
            </a:r>
            <a:r>
              <a:rPr lang="en-US" altLang="zh-CN" sz="2400" dirty="0" smtClean="0">
                <a:latin typeface="黑体" pitchFamily="49" charset="-122"/>
                <a:ea typeface="黑体" pitchFamily="49" charset="-122"/>
              </a:rPr>
              <a:t>; </a:t>
            </a:r>
          </a:p>
          <a:p>
            <a:pPr algn="l"/>
            <a:r>
              <a:rPr lang="en-US" altLang="zh-CN" sz="2400" dirty="0" smtClean="0">
                <a:latin typeface="黑体" pitchFamily="49" charset="-122"/>
                <a:ea typeface="黑体" pitchFamily="49" charset="-122"/>
              </a:rPr>
              <a:t>Query OK, 1 row affected (0.29 sec) Reload </a:t>
            </a:r>
            <a:r>
              <a:rPr lang="en-US" altLang="zh-CN" sz="2400" dirty="0" err="1" smtClean="0">
                <a:latin typeface="黑体" pitchFamily="49" charset="-122"/>
                <a:ea typeface="黑体" pitchFamily="49" charset="-122"/>
              </a:rPr>
              <a:t>config</a:t>
            </a:r>
            <a:r>
              <a:rPr lang="en-US" altLang="zh-CN" sz="2400" dirty="0" smtClean="0">
                <a:latin typeface="黑体" pitchFamily="49" charset="-122"/>
                <a:ea typeface="黑体" pitchFamily="49" charset="-122"/>
              </a:rPr>
              <a:t> success</a:t>
            </a:r>
          </a:p>
          <a:p>
            <a:pPr algn="l"/>
            <a:endParaRPr lang="en-US" altLang="zh-CN" sz="2400" dirty="0" smtClean="0">
              <a:latin typeface="黑体" pitchFamily="49" charset="-122"/>
              <a:ea typeface="黑体" pitchFamily="49" charset="-122"/>
            </a:endParaRPr>
          </a:p>
          <a:p>
            <a:pPr algn="l"/>
            <a:r>
              <a:rPr lang="en-US" altLang="zh-CN" sz="2400" dirty="0" smtClean="0">
                <a:latin typeface="黑体" pitchFamily="49" charset="-122"/>
                <a:ea typeface="黑体" pitchFamily="49" charset="-122"/>
              </a:rPr>
              <a:t>show @@database </a:t>
            </a:r>
          </a:p>
          <a:p>
            <a:pPr algn="l"/>
            <a:r>
              <a:rPr lang="zh-CN" altLang="en-US" sz="2400" dirty="0" smtClean="0">
                <a:latin typeface="黑体" pitchFamily="49" charset="-122"/>
                <a:ea typeface="黑体" pitchFamily="49" charset="-122"/>
              </a:rPr>
              <a:t>在</a:t>
            </a:r>
            <a:r>
              <a:rPr lang="en-US" altLang="zh-CN" sz="2400" dirty="0" err="1" smtClean="0">
                <a:latin typeface="黑体" pitchFamily="49" charset="-122"/>
                <a:ea typeface="黑体" pitchFamily="49" charset="-122"/>
              </a:rPr>
              <a:t>MyCAT</a:t>
            </a:r>
            <a:r>
              <a:rPr lang="zh-CN" altLang="en-US" sz="2400" dirty="0" smtClean="0">
                <a:latin typeface="黑体" pitchFamily="49" charset="-122"/>
                <a:ea typeface="黑体" pitchFamily="49" charset="-122"/>
              </a:rPr>
              <a:t>的命令行监控窗口运行： </a:t>
            </a:r>
          </a:p>
          <a:p>
            <a:pPr algn="l"/>
            <a:r>
              <a:rPr lang="en-US" altLang="zh-CN" sz="2400" dirty="0" smtClean="0">
                <a:latin typeface="黑体" pitchFamily="49" charset="-122"/>
                <a:ea typeface="黑体" pitchFamily="49" charset="-122"/>
              </a:rPr>
              <a:t>show @@database; </a:t>
            </a:r>
          </a:p>
          <a:p>
            <a:pPr algn="l"/>
            <a:r>
              <a:rPr lang="zh-CN" altLang="en-US" sz="2400" dirty="0" smtClean="0">
                <a:latin typeface="黑体" pitchFamily="49" charset="-122"/>
                <a:ea typeface="黑体" pitchFamily="49" charset="-122"/>
              </a:rPr>
              <a:t>该命令用于</a:t>
            </a:r>
            <a:r>
              <a:rPr lang="zh-CN" altLang="en-US" sz="2400" dirty="0" smtClean="0">
                <a:solidFill>
                  <a:srgbClr val="FF0000"/>
                </a:solidFill>
                <a:latin typeface="黑体" pitchFamily="49" charset="-122"/>
                <a:ea typeface="黑体" pitchFamily="49" charset="-122"/>
              </a:rPr>
              <a:t>显示</a:t>
            </a:r>
            <a:r>
              <a:rPr lang="en-US" altLang="zh-CN" sz="2400" dirty="0" err="1" smtClean="0">
                <a:solidFill>
                  <a:srgbClr val="FF0000"/>
                </a:solidFill>
                <a:latin typeface="黑体" pitchFamily="49" charset="-122"/>
                <a:ea typeface="黑体" pitchFamily="49" charset="-122"/>
              </a:rPr>
              <a:t>MyCAT</a:t>
            </a:r>
            <a:r>
              <a:rPr lang="zh-CN" altLang="en-US" sz="2400" dirty="0" smtClean="0">
                <a:solidFill>
                  <a:srgbClr val="FF0000"/>
                </a:solidFill>
                <a:latin typeface="黑体" pitchFamily="49" charset="-122"/>
                <a:ea typeface="黑体" pitchFamily="49" charset="-122"/>
              </a:rPr>
              <a:t>的数据库的列表，对应</a:t>
            </a:r>
            <a:r>
              <a:rPr lang="en-US" altLang="zh-CN" sz="2400" dirty="0" smtClean="0">
                <a:solidFill>
                  <a:srgbClr val="FF0000"/>
                </a:solidFill>
                <a:latin typeface="黑体" pitchFamily="49" charset="-122"/>
                <a:ea typeface="黑体" pitchFamily="49" charset="-122"/>
              </a:rPr>
              <a:t>schema.xml</a:t>
            </a:r>
            <a:r>
              <a:rPr lang="zh-CN" altLang="en-US" sz="2400" dirty="0" smtClean="0">
                <a:solidFill>
                  <a:srgbClr val="FF0000"/>
                </a:solidFill>
                <a:latin typeface="黑体" pitchFamily="49" charset="-122"/>
                <a:ea typeface="黑体" pitchFamily="49" charset="-122"/>
              </a:rPr>
              <a:t>配置文件的</a:t>
            </a:r>
            <a:r>
              <a:rPr lang="en-US" altLang="zh-CN" sz="2400" dirty="0" smtClean="0">
                <a:solidFill>
                  <a:srgbClr val="FF0000"/>
                </a:solidFill>
                <a:latin typeface="黑体" pitchFamily="49" charset="-122"/>
                <a:ea typeface="黑体" pitchFamily="49" charset="-122"/>
              </a:rPr>
              <a:t>schema</a:t>
            </a:r>
            <a:r>
              <a:rPr lang="zh-CN" altLang="en-US" sz="2400" dirty="0" smtClean="0">
                <a:solidFill>
                  <a:srgbClr val="FF0000"/>
                </a:solidFill>
                <a:latin typeface="黑体" pitchFamily="49" charset="-122"/>
                <a:ea typeface="黑体" pitchFamily="49" charset="-122"/>
              </a:rPr>
              <a:t>子节点</a:t>
            </a:r>
            <a:r>
              <a:rPr lang="zh-CN" altLang="en-US" sz="2400" dirty="0" smtClean="0">
                <a:latin typeface="黑体" pitchFamily="49" charset="-122"/>
                <a:ea typeface="黑体" pitchFamily="49" charset="-122"/>
              </a:rPr>
              <a:t>，参考运行结果如下： </a:t>
            </a:r>
          </a:p>
          <a:p>
            <a:pPr algn="l"/>
            <a:r>
              <a:rPr lang="en-US" altLang="zh-CN" sz="2400" dirty="0" err="1" smtClean="0">
                <a:latin typeface="黑体" pitchFamily="49" charset="-122"/>
                <a:ea typeface="黑体" pitchFamily="49" charset="-122"/>
              </a:rPr>
              <a:t>mysql</a:t>
            </a:r>
            <a:r>
              <a:rPr lang="en-US" altLang="zh-CN" sz="2400" dirty="0" smtClean="0">
                <a:latin typeface="黑体" pitchFamily="49" charset="-122"/>
                <a:ea typeface="黑体" pitchFamily="49" charset="-122"/>
              </a:rPr>
              <a:t>&gt; show @@database; </a:t>
            </a:r>
          </a:p>
          <a:p>
            <a:pPr algn="l"/>
            <a:r>
              <a:rPr lang="en-US" altLang="zh-CN" sz="2400" dirty="0" smtClean="0">
                <a:latin typeface="黑体" pitchFamily="49" charset="-122"/>
                <a:ea typeface="黑体" pitchFamily="49" charset="-122"/>
              </a:rPr>
              <a:t>+----------+ </a:t>
            </a:r>
          </a:p>
          <a:p>
            <a:pPr algn="l"/>
            <a:r>
              <a:rPr lang="en-US" altLang="zh-CN" sz="2400" dirty="0" smtClean="0">
                <a:latin typeface="黑体" pitchFamily="49" charset="-122"/>
                <a:ea typeface="黑体" pitchFamily="49" charset="-122"/>
              </a:rPr>
              <a:t>| DATABASE | </a:t>
            </a:r>
          </a:p>
          <a:p>
            <a:pPr algn="l"/>
            <a:r>
              <a:rPr lang="en-US" altLang="zh-CN" sz="2400" dirty="0" smtClean="0">
                <a:latin typeface="黑体" pitchFamily="49" charset="-122"/>
                <a:ea typeface="黑体" pitchFamily="49" charset="-122"/>
              </a:rPr>
              <a:t>+----------+ </a:t>
            </a:r>
          </a:p>
          <a:p>
            <a:pPr algn="l"/>
            <a:r>
              <a:rPr lang="en-US" altLang="zh-CN" sz="2400" dirty="0" smtClean="0">
                <a:latin typeface="黑体" pitchFamily="49" charset="-122"/>
                <a:ea typeface="黑体" pitchFamily="49" charset="-122"/>
              </a:rPr>
              <a:t>| TESTDB | </a:t>
            </a:r>
          </a:p>
          <a:p>
            <a:pPr algn="l"/>
            <a:r>
              <a:rPr lang="en-US" altLang="zh-CN" sz="2400" dirty="0" smtClean="0">
                <a:latin typeface="黑体" pitchFamily="49" charset="-122"/>
                <a:ea typeface="黑体"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5950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0" algn="l">
              <a:defRPr sz="1800"/>
            </a:pPr>
            <a:r>
              <a:rPr lang="zh-CN" altLang="en-US" sz="3200" dirty="0" smtClean="0"/>
              <a:t>第六章</a:t>
            </a:r>
            <a:endParaRPr lang="zh-CN" altLang="en-US" sz="3200" dirty="0"/>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9" name="TextBox 18"/>
          <p:cNvSpPr txBox="1"/>
          <p:nvPr/>
        </p:nvSpPr>
        <p:spPr>
          <a:xfrm>
            <a:off x="430170" y="1590652"/>
            <a:ext cx="12001584" cy="53347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2800" dirty="0">
              <a:latin typeface="黑体" pitchFamily="49" charset="-122"/>
              <a:ea typeface="黑体" pitchFamily="49" charset="-122"/>
            </a:endParaRPr>
          </a:p>
        </p:txBody>
      </p:sp>
      <p:sp>
        <p:nvSpPr>
          <p:cNvPr id="21" name="TextBox 20"/>
          <p:cNvSpPr txBox="1"/>
          <p:nvPr/>
        </p:nvSpPr>
        <p:spPr>
          <a:xfrm>
            <a:off x="0" y="1519214"/>
            <a:ext cx="12788944" cy="56425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000" dirty="0" smtClean="0">
                <a:latin typeface="黑体" pitchFamily="49" charset="-122"/>
                <a:ea typeface="黑体" pitchFamily="49" charset="-122"/>
              </a:rPr>
              <a:t>show @@</a:t>
            </a:r>
            <a:r>
              <a:rPr lang="en-US" altLang="zh-CN" sz="2000" dirty="0" err="1" smtClean="0">
                <a:latin typeface="黑体" pitchFamily="49" charset="-122"/>
                <a:ea typeface="黑体" pitchFamily="49" charset="-122"/>
              </a:rPr>
              <a:t>datanode</a:t>
            </a:r>
            <a:r>
              <a:rPr lang="en-US" altLang="zh-CN" sz="2000" dirty="0" smtClean="0">
                <a:latin typeface="黑体" pitchFamily="49" charset="-122"/>
                <a:ea typeface="黑体" pitchFamily="49" charset="-122"/>
              </a:rPr>
              <a:t> </a:t>
            </a:r>
          </a:p>
          <a:p>
            <a:pPr algn="l"/>
            <a:r>
              <a:rPr lang="zh-CN" altLang="en-US" sz="2000" dirty="0" smtClean="0">
                <a:latin typeface="黑体" pitchFamily="49" charset="-122"/>
                <a:ea typeface="黑体" pitchFamily="49" charset="-122"/>
              </a:rPr>
              <a:t>在</a:t>
            </a:r>
            <a:r>
              <a:rPr lang="en-US" altLang="zh-CN" sz="2000" dirty="0" err="1" smtClean="0">
                <a:latin typeface="黑体" pitchFamily="49" charset="-122"/>
                <a:ea typeface="黑体" pitchFamily="49" charset="-122"/>
              </a:rPr>
              <a:t>MyCAT</a:t>
            </a:r>
            <a:r>
              <a:rPr lang="zh-CN" altLang="en-US" sz="2000" dirty="0" smtClean="0">
                <a:latin typeface="黑体" pitchFamily="49" charset="-122"/>
                <a:ea typeface="黑体" pitchFamily="49" charset="-122"/>
              </a:rPr>
              <a:t>的命令行监控窗口运行： </a:t>
            </a:r>
          </a:p>
          <a:p>
            <a:pPr algn="l"/>
            <a:r>
              <a:rPr lang="en-US" altLang="zh-CN" sz="2000" dirty="0" smtClean="0">
                <a:latin typeface="黑体" pitchFamily="49" charset="-122"/>
                <a:ea typeface="黑体" pitchFamily="49" charset="-122"/>
              </a:rPr>
              <a:t>show @@</a:t>
            </a:r>
            <a:r>
              <a:rPr lang="en-US" altLang="zh-CN" sz="2000" dirty="0" err="1" smtClean="0">
                <a:latin typeface="黑体" pitchFamily="49" charset="-122"/>
                <a:ea typeface="黑体" pitchFamily="49" charset="-122"/>
              </a:rPr>
              <a:t>datanode</a:t>
            </a:r>
            <a:r>
              <a:rPr lang="en-US" altLang="zh-CN" sz="2000" dirty="0" smtClean="0">
                <a:latin typeface="黑体" pitchFamily="49" charset="-122"/>
                <a:ea typeface="黑体" pitchFamily="49" charset="-122"/>
              </a:rPr>
              <a:t>; </a:t>
            </a:r>
          </a:p>
          <a:p>
            <a:pPr algn="l"/>
            <a:r>
              <a:rPr lang="zh-CN" altLang="en-US" sz="2000" dirty="0" smtClean="0">
                <a:latin typeface="黑体" pitchFamily="49" charset="-122"/>
                <a:ea typeface="黑体" pitchFamily="49" charset="-122"/>
              </a:rPr>
              <a:t>该命令用于</a:t>
            </a:r>
            <a:r>
              <a:rPr lang="zh-CN" altLang="en-US" sz="2000" dirty="0" smtClean="0">
                <a:solidFill>
                  <a:srgbClr val="FF0000"/>
                </a:solidFill>
                <a:latin typeface="黑体" pitchFamily="49" charset="-122"/>
                <a:ea typeface="黑体" pitchFamily="49" charset="-122"/>
              </a:rPr>
              <a:t>显示</a:t>
            </a:r>
            <a:r>
              <a:rPr lang="en-US" altLang="zh-CN" sz="2000" dirty="0" err="1" smtClean="0">
                <a:solidFill>
                  <a:srgbClr val="FF0000"/>
                </a:solidFill>
                <a:latin typeface="黑体" pitchFamily="49" charset="-122"/>
                <a:ea typeface="黑体" pitchFamily="49" charset="-122"/>
              </a:rPr>
              <a:t>MyCAT</a:t>
            </a:r>
            <a:r>
              <a:rPr lang="zh-CN" altLang="en-US" sz="2000" dirty="0" smtClean="0">
                <a:solidFill>
                  <a:srgbClr val="FF0000"/>
                </a:solidFill>
                <a:latin typeface="黑体" pitchFamily="49" charset="-122"/>
                <a:ea typeface="黑体" pitchFamily="49" charset="-122"/>
              </a:rPr>
              <a:t>的数据节点的列表，对应</a:t>
            </a:r>
            <a:r>
              <a:rPr lang="en-US" altLang="zh-CN" sz="2000" dirty="0" smtClean="0">
                <a:solidFill>
                  <a:srgbClr val="FF0000"/>
                </a:solidFill>
                <a:latin typeface="黑体" pitchFamily="49" charset="-122"/>
                <a:ea typeface="黑体" pitchFamily="49" charset="-122"/>
              </a:rPr>
              <a:t>schema.xml</a:t>
            </a:r>
            <a:r>
              <a:rPr lang="zh-CN" altLang="en-US" sz="2000" dirty="0" smtClean="0">
                <a:solidFill>
                  <a:srgbClr val="FF0000"/>
                </a:solidFill>
                <a:latin typeface="黑体" pitchFamily="49" charset="-122"/>
                <a:ea typeface="黑体" pitchFamily="49" charset="-122"/>
              </a:rPr>
              <a:t>配置文件的</a:t>
            </a:r>
            <a:r>
              <a:rPr lang="en-US" altLang="zh-CN" sz="2000" dirty="0" err="1" smtClean="0">
                <a:solidFill>
                  <a:srgbClr val="FF0000"/>
                </a:solidFill>
                <a:latin typeface="黑体" pitchFamily="49" charset="-122"/>
                <a:ea typeface="黑体" pitchFamily="49" charset="-122"/>
              </a:rPr>
              <a:t>dataNode</a:t>
            </a:r>
            <a:r>
              <a:rPr lang="zh-CN" altLang="en-US" sz="2000" dirty="0" smtClean="0">
                <a:solidFill>
                  <a:srgbClr val="FF0000"/>
                </a:solidFill>
                <a:latin typeface="黑体" pitchFamily="49" charset="-122"/>
                <a:ea typeface="黑体" pitchFamily="49" charset="-122"/>
              </a:rPr>
              <a:t>节点</a:t>
            </a:r>
            <a:r>
              <a:rPr lang="zh-CN" altLang="en-US" sz="2000" dirty="0" smtClean="0">
                <a:latin typeface="黑体" pitchFamily="49" charset="-122"/>
                <a:ea typeface="黑体" pitchFamily="49" charset="-122"/>
              </a:rPr>
              <a:t>，参考运行结果如下： </a:t>
            </a:r>
          </a:p>
          <a:p>
            <a:pPr algn="l"/>
            <a:r>
              <a:rPr lang="en-US" altLang="zh-CN" sz="2000" dirty="0" err="1" smtClean="0">
                <a:latin typeface="黑体" pitchFamily="49" charset="-122"/>
                <a:ea typeface="黑体" pitchFamily="49" charset="-122"/>
              </a:rPr>
              <a:t>mysql</a:t>
            </a:r>
            <a:r>
              <a:rPr lang="en-US" altLang="zh-CN" sz="2000" dirty="0" smtClean="0">
                <a:latin typeface="黑体" pitchFamily="49" charset="-122"/>
                <a:ea typeface="黑体" pitchFamily="49" charset="-122"/>
              </a:rPr>
              <a:t>&gt; show @@</a:t>
            </a:r>
            <a:r>
              <a:rPr lang="en-US" altLang="zh-CN" sz="2000" dirty="0" err="1" smtClean="0">
                <a:latin typeface="黑体" pitchFamily="49" charset="-122"/>
                <a:ea typeface="黑体" pitchFamily="49" charset="-122"/>
              </a:rPr>
              <a:t>datanode</a:t>
            </a:r>
            <a:r>
              <a:rPr lang="en-US" altLang="zh-CN" sz="2000" dirty="0" smtClean="0">
                <a:latin typeface="黑体" pitchFamily="49" charset="-122"/>
                <a:ea typeface="黑体" pitchFamily="49" charset="-122"/>
              </a:rPr>
              <a:t>; </a:t>
            </a:r>
          </a:p>
          <a:p>
            <a:pPr algn="l"/>
            <a:r>
              <a:rPr lang="en-US" altLang="zh-CN" sz="2000" dirty="0" smtClean="0">
                <a:latin typeface="黑体" pitchFamily="49" charset="-122"/>
                <a:ea typeface="黑体" pitchFamily="49" charset="-122"/>
              </a:rPr>
              <a:t>+------+------------+-------+-------+--------+------+------+---------+------------+----------+---------+---------------+</a:t>
            </a:r>
          </a:p>
          <a:p>
            <a:pPr algn="l"/>
            <a:r>
              <a:rPr lang="en-US" altLang="zh-CN" sz="2000" dirty="0" smtClean="0">
                <a:latin typeface="黑体" pitchFamily="49" charset="-122"/>
                <a:ea typeface="黑体" pitchFamily="49" charset="-122"/>
              </a:rPr>
              <a:t>| NAME | DATHOST    | INDEX | TYPE  | ACTIVE | IDLE | SIZE | EXECUTE | TOTAL_TIME | MAX_TIME | MAX_SQL | RECOVERY_TIME |</a:t>
            </a:r>
          </a:p>
          <a:p>
            <a:pPr algn="l"/>
            <a:r>
              <a:rPr lang="en-US" altLang="zh-CN" sz="2000" dirty="0" smtClean="0">
                <a:latin typeface="黑体" pitchFamily="49" charset="-122"/>
                <a:ea typeface="黑体" pitchFamily="49" charset="-122"/>
              </a:rPr>
              <a:t>+------+------------+-------+-------+--------+------+------+---------+------------+----------+---------+---------------+</a:t>
            </a:r>
          </a:p>
          <a:p>
            <a:pPr algn="l"/>
            <a:r>
              <a:rPr lang="en-US" altLang="zh-CN" sz="2000" dirty="0" smtClean="0">
                <a:latin typeface="黑体" pitchFamily="49" charset="-122"/>
                <a:ea typeface="黑体" pitchFamily="49" charset="-122"/>
              </a:rPr>
              <a:t>| dn1  | node1/test |     0 | </a:t>
            </a:r>
            <a:r>
              <a:rPr lang="en-US" altLang="zh-CN" sz="2000" dirty="0" err="1" smtClean="0">
                <a:latin typeface="黑体" pitchFamily="49" charset="-122"/>
                <a:ea typeface="黑体" pitchFamily="49" charset="-122"/>
              </a:rPr>
              <a:t>mysql</a:t>
            </a:r>
            <a:r>
              <a:rPr lang="en-US" altLang="zh-CN" sz="2000" dirty="0" smtClean="0">
                <a:latin typeface="黑体" pitchFamily="49" charset="-122"/>
                <a:ea typeface="黑体" pitchFamily="49" charset="-122"/>
              </a:rPr>
              <a:t> |      0 |    5 |   10 |      26 |          0 |        0 |       0 |            -1 |</a:t>
            </a:r>
          </a:p>
          <a:p>
            <a:pPr algn="l"/>
            <a:r>
              <a:rPr lang="en-US" altLang="zh-CN" sz="2000" dirty="0" smtClean="0">
                <a:latin typeface="黑体" pitchFamily="49" charset="-122"/>
                <a:ea typeface="黑体" pitchFamily="49" charset="-122"/>
              </a:rPr>
              <a:t>+------+------------+-------+-------+--------+------+------+---------+------------+----------+---------+---------------+</a:t>
            </a:r>
          </a:p>
          <a:p>
            <a:pPr algn="l"/>
            <a:r>
              <a:rPr lang="en-US" altLang="zh-CN" sz="2000" dirty="0" smtClean="0">
                <a:latin typeface="黑体" pitchFamily="49" charset="-122"/>
                <a:ea typeface="黑体" pitchFamily="49" charset="-122"/>
              </a:rPr>
              <a:t>1 row in set (0.00 sec) </a:t>
            </a:r>
          </a:p>
          <a:p>
            <a:pPr algn="l"/>
            <a:r>
              <a:rPr lang="zh-CN" altLang="en-US" sz="2000" dirty="0" smtClean="0">
                <a:latin typeface="黑体" pitchFamily="49" charset="-122"/>
                <a:ea typeface="黑体" pitchFamily="49" charset="-122"/>
              </a:rPr>
              <a:t>其中，“</a:t>
            </a:r>
            <a:r>
              <a:rPr lang="en-US" altLang="zh-CN" sz="2000" dirty="0" smtClean="0">
                <a:latin typeface="黑体" pitchFamily="49" charset="-122"/>
                <a:ea typeface="黑体" pitchFamily="49" charset="-122"/>
              </a:rPr>
              <a:t>NAME”</a:t>
            </a:r>
            <a:r>
              <a:rPr lang="zh-CN" altLang="en-US" sz="2000" dirty="0" smtClean="0">
                <a:latin typeface="黑体" pitchFamily="49" charset="-122"/>
                <a:ea typeface="黑体" pitchFamily="49" charset="-122"/>
              </a:rPr>
              <a:t>表示</a:t>
            </a:r>
            <a:r>
              <a:rPr lang="en-US" altLang="zh-CN" sz="2000" dirty="0" err="1" smtClean="0">
                <a:latin typeface="黑体" pitchFamily="49" charset="-122"/>
                <a:ea typeface="黑体" pitchFamily="49" charset="-122"/>
              </a:rPr>
              <a:t>dataNode</a:t>
            </a:r>
            <a:r>
              <a:rPr lang="zh-CN" altLang="en-US" sz="2000" dirty="0" smtClean="0">
                <a:latin typeface="黑体" pitchFamily="49" charset="-122"/>
                <a:ea typeface="黑体" pitchFamily="49" charset="-122"/>
              </a:rPr>
              <a:t>的名称；“</a:t>
            </a:r>
            <a:r>
              <a:rPr lang="en-US" altLang="zh-CN" sz="2000" dirty="0" err="1" smtClean="0">
                <a:latin typeface="黑体" pitchFamily="49" charset="-122"/>
                <a:ea typeface="黑体" pitchFamily="49" charset="-122"/>
              </a:rPr>
              <a:t>dataHost</a:t>
            </a:r>
            <a:r>
              <a:rPr lang="en-US" altLang="zh-CN" sz="2000" dirty="0" smtClean="0">
                <a:latin typeface="黑体" pitchFamily="49" charset="-122"/>
                <a:ea typeface="黑体" pitchFamily="49" charset="-122"/>
              </a:rPr>
              <a:t>”</a:t>
            </a:r>
            <a:r>
              <a:rPr lang="zh-CN" altLang="en-US" sz="2000" dirty="0" smtClean="0">
                <a:latin typeface="黑体" pitchFamily="49" charset="-122"/>
                <a:ea typeface="黑体" pitchFamily="49" charset="-122"/>
              </a:rPr>
              <a:t>表示对应</a:t>
            </a:r>
            <a:r>
              <a:rPr lang="en-US" altLang="zh-CN" sz="2000" dirty="0" err="1" smtClean="0">
                <a:latin typeface="黑体" pitchFamily="49" charset="-122"/>
                <a:ea typeface="黑体" pitchFamily="49" charset="-122"/>
              </a:rPr>
              <a:t>dataHost</a:t>
            </a:r>
            <a:r>
              <a:rPr lang="zh-CN" altLang="en-US" sz="2000" dirty="0" smtClean="0">
                <a:latin typeface="黑体" pitchFamily="49" charset="-122"/>
                <a:ea typeface="黑体" pitchFamily="49" charset="-122"/>
              </a:rPr>
              <a:t>属性的值，即数据主机；“</a:t>
            </a:r>
            <a:r>
              <a:rPr lang="en-US" altLang="zh-CN" sz="2000" dirty="0" smtClean="0">
                <a:latin typeface="黑体" pitchFamily="49" charset="-122"/>
                <a:ea typeface="黑体" pitchFamily="49" charset="-122"/>
              </a:rPr>
              <a:t>ACTIVE”</a:t>
            </a:r>
            <a:r>
              <a:rPr lang="zh-CN" altLang="en-US" sz="2000" dirty="0" smtClean="0">
                <a:latin typeface="黑体" pitchFamily="49" charset="-122"/>
                <a:ea typeface="黑体" pitchFamily="49" charset="-122"/>
              </a:rPr>
              <a:t>表示活跃连接数；“</a:t>
            </a:r>
            <a:r>
              <a:rPr lang="en-US" altLang="zh-CN" sz="2000" dirty="0" smtClean="0">
                <a:latin typeface="黑体" pitchFamily="49" charset="-122"/>
                <a:ea typeface="黑体" pitchFamily="49" charset="-122"/>
              </a:rPr>
              <a:t>IDLE”</a:t>
            </a:r>
            <a:r>
              <a:rPr lang="zh-CN" altLang="en-US" sz="2000" dirty="0" smtClean="0">
                <a:latin typeface="黑体" pitchFamily="49" charset="-122"/>
                <a:ea typeface="黑体" pitchFamily="49" charset="-122"/>
              </a:rPr>
              <a:t>表示闲置连接数；“</a:t>
            </a:r>
            <a:r>
              <a:rPr lang="en-US" altLang="zh-CN" sz="2000" dirty="0" smtClean="0">
                <a:latin typeface="黑体" pitchFamily="49" charset="-122"/>
                <a:ea typeface="黑体" pitchFamily="49" charset="-122"/>
              </a:rPr>
              <a:t>SIZE”</a:t>
            </a:r>
            <a:r>
              <a:rPr lang="zh-CN" altLang="en-US" sz="2000" dirty="0" smtClean="0">
                <a:latin typeface="黑体" pitchFamily="49" charset="-122"/>
                <a:ea typeface="黑体" pitchFamily="49" charset="-122"/>
              </a:rPr>
              <a:t>对应总连接数量。</a:t>
            </a:r>
            <a:endParaRPr lang="zh-CN" altLang="en-US" sz="2000" dirty="0">
              <a:latin typeface="黑体" pitchFamily="49" charset="-122"/>
              <a:ea typeface="黑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5950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0" algn="l">
              <a:defRPr sz="1800"/>
            </a:pPr>
            <a:r>
              <a:rPr lang="zh-CN" altLang="en-US" sz="3200" dirty="0" smtClean="0"/>
              <a:t>第六章</a:t>
            </a:r>
            <a:endParaRPr lang="zh-CN" altLang="en-US" sz="3200" dirty="0"/>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9" name="TextBox 18"/>
          <p:cNvSpPr txBox="1"/>
          <p:nvPr/>
        </p:nvSpPr>
        <p:spPr>
          <a:xfrm>
            <a:off x="430170" y="1590652"/>
            <a:ext cx="12001584" cy="53347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2800" dirty="0">
              <a:latin typeface="黑体" pitchFamily="49" charset="-122"/>
              <a:ea typeface="黑体" pitchFamily="49" charset="-122"/>
            </a:endParaRPr>
          </a:p>
        </p:txBody>
      </p:sp>
      <p:sp>
        <p:nvSpPr>
          <p:cNvPr id="21" name="TextBox 20"/>
          <p:cNvSpPr txBox="1"/>
          <p:nvPr/>
        </p:nvSpPr>
        <p:spPr>
          <a:xfrm>
            <a:off x="287294" y="1519214"/>
            <a:ext cx="12717506" cy="675056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400" dirty="0" smtClean="0">
                <a:latin typeface="+mn-ea"/>
              </a:rPr>
              <a:t>show @@heartbeat </a:t>
            </a:r>
          </a:p>
          <a:p>
            <a:pPr algn="l"/>
            <a:r>
              <a:rPr lang="zh-CN" altLang="en-US" sz="2400" dirty="0" smtClean="0">
                <a:latin typeface="+mn-ea"/>
              </a:rPr>
              <a:t>该</a:t>
            </a:r>
            <a:r>
              <a:rPr lang="zh-CN" altLang="en-US" sz="2400" dirty="0" smtClean="0">
                <a:solidFill>
                  <a:srgbClr val="FF0000"/>
                </a:solidFill>
                <a:latin typeface="+mn-ea"/>
              </a:rPr>
              <a:t>命令用于报告心跳状态 </a:t>
            </a:r>
          </a:p>
          <a:p>
            <a:pPr algn="l"/>
            <a:r>
              <a:rPr lang="en-US" altLang="zh-CN" sz="2400" dirty="0" smtClean="0">
                <a:latin typeface="+mn-ea"/>
              </a:rPr>
              <a:t>RS_CODE </a:t>
            </a:r>
            <a:r>
              <a:rPr lang="zh-CN" altLang="en-US" sz="2400" dirty="0" smtClean="0">
                <a:latin typeface="+mn-ea"/>
              </a:rPr>
              <a:t>状态：</a:t>
            </a:r>
            <a:r>
              <a:rPr lang="en-US" altLang="zh-CN" sz="2400" dirty="0" smtClean="0">
                <a:latin typeface="+mn-ea"/>
              </a:rPr>
              <a:t>OK_STATUS = 1;</a:t>
            </a:r>
            <a:r>
              <a:rPr lang="zh-CN" altLang="en-US" sz="2400" dirty="0" smtClean="0">
                <a:latin typeface="+mn-ea"/>
              </a:rPr>
              <a:t>正常状态 </a:t>
            </a:r>
          </a:p>
          <a:p>
            <a:pPr algn="l"/>
            <a:r>
              <a:rPr lang="en-US" altLang="zh-CN" sz="2400" dirty="0" smtClean="0">
                <a:latin typeface="+mn-ea"/>
              </a:rPr>
              <a:t>ERROR_STATUS = -1; </a:t>
            </a:r>
            <a:r>
              <a:rPr lang="zh-CN" altLang="en-US" sz="2400" dirty="0" smtClean="0">
                <a:latin typeface="+mn-ea"/>
              </a:rPr>
              <a:t>连接出错 </a:t>
            </a:r>
          </a:p>
          <a:p>
            <a:pPr algn="l"/>
            <a:r>
              <a:rPr lang="en-US" altLang="zh-CN" sz="2400" dirty="0" smtClean="0">
                <a:latin typeface="+mn-ea"/>
              </a:rPr>
              <a:t>TIMEOUT_STATUS = -2;</a:t>
            </a:r>
            <a:r>
              <a:rPr lang="zh-CN" altLang="en-US" sz="2400" dirty="0" smtClean="0">
                <a:latin typeface="+mn-ea"/>
              </a:rPr>
              <a:t>连接超时 </a:t>
            </a:r>
          </a:p>
          <a:p>
            <a:pPr algn="l"/>
            <a:r>
              <a:rPr lang="en-US" altLang="zh-CN" sz="2400" dirty="0" smtClean="0">
                <a:latin typeface="+mn-ea"/>
              </a:rPr>
              <a:t>INIT_STATUS = 0; </a:t>
            </a:r>
            <a:r>
              <a:rPr lang="zh-CN" altLang="en-US" sz="2400" dirty="0" smtClean="0">
                <a:latin typeface="+mn-ea"/>
              </a:rPr>
              <a:t>初始化状态 </a:t>
            </a:r>
          </a:p>
          <a:p>
            <a:pPr algn="l"/>
            <a:r>
              <a:rPr lang="zh-CN" altLang="en-US" sz="2400" dirty="0" smtClean="0">
                <a:latin typeface="+mn-ea"/>
              </a:rPr>
              <a:t>若节点故障，会连续默认</a:t>
            </a:r>
            <a:r>
              <a:rPr lang="en-US" altLang="zh-CN" sz="2400" dirty="0" smtClean="0">
                <a:latin typeface="+mn-ea"/>
              </a:rPr>
              <a:t>5</a:t>
            </a:r>
            <a:r>
              <a:rPr lang="zh-CN" altLang="en-US" sz="2400" dirty="0" smtClean="0">
                <a:latin typeface="+mn-ea"/>
              </a:rPr>
              <a:t>个周期检测，心跳连续失败，就会变成</a:t>
            </a:r>
            <a:r>
              <a:rPr lang="en-US" altLang="zh-CN" sz="2400" dirty="0" smtClean="0">
                <a:latin typeface="+mn-ea"/>
              </a:rPr>
              <a:t>-1</a:t>
            </a:r>
            <a:r>
              <a:rPr lang="zh-CN" altLang="en-US" sz="2400" dirty="0" smtClean="0">
                <a:latin typeface="+mn-ea"/>
              </a:rPr>
              <a:t>，节点故障确认，然后可能发生切换 </a:t>
            </a:r>
          </a:p>
          <a:p>
            <a:pPr algn="l"/>
            <a:r>
              <a:rPr lang="zh-CN" altLang="en-US" sz="2400" dirty="0" smtClean="0">
                <a:latin typeface="+mn-ea"/>
              </a:rPr>
              <a:t>参考运行结果如下所示： </a:t>
            </a:r>
          </a:p>
          <a:p>
            <a:pPr algn="l"/>
            <a:r>
              <a:rPr lang="en-US" altLang="zh-CN" sz="2400" dirty="0" err="1" smtClean="0">
                <a:latin typeface="+mn-ea"/>
              </a:rPr>
              <a:t>mysql</a:t>
            </a:r>
            <a:r>
              <a:rPr lang="en-US" altLang="zh-CN" sz="2400" dirty="0" smtClean="0">
                <a:latin typeface="+mn-ea"/>
              </a:rPr>
              <a:t>&gt; show @@heartbeat; </a:t>
            </a:r>
          </a:p>
          <a:p>
            <a:pPr algn="l"/>
            <a:r>
              <a:rPr lang="en-US" altLang="zh-CN" sz="2400" dirty="0" smtClean="0">
                <a:latin typeface="+mn-ea"/>
              </a:rPr>
              <a:t>+--------+-------+----------------+------+---------+-------+--------+---------+----------------+---------------------+-------+ </a:t>
            </a:r>
          </a:p>
          <a:p>
            <a:pPr algn="l"/>
            <a:r>
              <a:rPr lang="en-US" altLang="zh-CN" sz="2400" dirty="0" smtClean="0">
                <a:latin typeface="+mn-ea"/>
              </a:rPr>
              <a:t>| NAME | TYPE | HOST | PORT | RS_CODE | RETRY | STATUS | TIMEOUT | EXECUTE_TIME | LAST_ACTIVE_TIME | STOP |</a:t>
            </a:r>
          </a:p>
          <a:p>
            <a:pPr algn="l"/>
            <a:r>
              <a:rPr lang="en-US" altLang="zh-CN" sz="2400" dirty="0" smtClean="0">
                <a:latin typeface="+mn-ea"/>
              </a:rPr>
              <a:t> +--------+-------+----------------+------+---------+-------+--------+---------+----------------+---------------------+-------+ </a:t>
            </a:r>
          </a:p>
          <a:p>
            <a:pPr algn="l"/>
            <a:r>
              <a:rPr lang="en-US" altLang="zh-CN" sz="2400" dirty="0" smtClean="0">
                <a:latin typeface="+mn-ea"/>
              </a:rPr>
              <a:t>| master | </a:t>
            </a:r>
            <a:r>
              <a:rPr lang="en-US" altLang="zh-CN" sz="2400" dirty="0" err="1" smtClean="0">
                <a:latin typeface="+mn-ea"/>
              </a:rPr>
              <a:t>mysql</a:t>
            </a:r>
            <a:r>
              <a:rPr lang="en-US" altLang="zh-CN" sz="2400" dirty="0" smtClean="0">
                <a:latin typeface="+mn-ea"/>
              </a:rPr>
              <a:t> | 121.40.121.133 | 3306 | 1 | 0 | idle | 30000 | 8334,7833,5722 | 2015-04-08 21:34:33 | false | </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5950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0" algn="l">
              <a:defRPr sz="1800"/>
            </a:pPr>
            <a:r>
              <a:rPr lang="zh-CN" altLang="en-US" sz="3200" dirty="0" smtClean="0"/>
              <a:t>第六章</a:t>
            </a:r>
            <a:endParaRPr lang="zh-CN" altLang="en-US" sz="3200" dirty="0"/>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9" name="TextBox 18"/>
          <p:cNvSpPr txBox="1"/>
          <p:nvPr/>
        </p:nvSpPr>
        <p:spPr>
          <a:xfrm>
            <a:off x="430170" y="1590652"/>
            <a:ext cx="12001584" cy="53347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2800" dirty="0">
              <a:latin typeface="黑体" pitchFamily="49" charset="-122"/>
              <a:ea typeface="黑体" pitchFamily="49" charset="-122"/>
            </a:endParaRPr>
          </a:p>
        </p:txBody>
      </p:sp>
      <p:sp>
        <p:nvSpPr>
          <p:cNvPr id="21" name="TextBox 20"/>
          <p:cNvSpPr txBox="1"/>
          <p:nvPr/>
        </p:nvSpPr>
        <p:spPr>
          <a:xfrm>
            <a:off x="287294" y="1519214"/>
            <a:ext cx="12717506" cy="65659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000" dirty="0" smtClean="0">
                <a:latin typeface="+mn-ea"/>
              </a:rPr>
              <a:t>show @@connection </a:t>
            </a:r>
          </a:p>
          <a:p>
            <a:pPr algn="l"/>
            <a:r>
              <a:rPr lang="zh-CN" altLang="en-US" sz="2000" dirty="0" smtClean="0">
                <a:latin typeface="+mn-ea"/>
              </a:rPr>
              <a:t>该命令用于</a:t>
            </a:r>
            <a:r>
              <a:rPr lang="zh-CN" altLang="en-US" sz="2000" dirty="0" smtClean="0">
                <a:solidFill>
                  <a:srgbClr val="FF0000"/>
                </a:solidFill>
                <a:latin typeface="+mn-ea"/>
              </a:rPr>
              <a:t>获取</a:t>
            </a:r>
            <a:r>
              <a:rPr lang="en-US" altLang="zh-CN" sz="2000" dirty="0" err="1" smtClean="0">
                <a:solidFill>
                  <a:srgbClr val="FF0000"/>
                </a:solidFill>
                <a:latin typeface="+mn-ea"/>
              </a:rPr>
              <a:t>Mycat</a:t>
            </a:r>
            <a:r>
              <a:rPr lang="zh-CN" altLang="en-US" sz="2000" dirty="0" smtClean="0">
                <a:solidFill>
                  <a:srgbClr val="FF0000"/>
                </a:solidFill>
                <a:latin typeface="+mn-ea"/>
              </a:rPr>
              <a:t>的前端连接状态，即应用与</a:t>
            </a:r>
            <a:r>
              <a:rPr lang="en-US" altLang="zh-CN" sz="2000" dirty="0" err="1" smtClean="0">
                <a:solidFill>
                  <a:srgbClr val="FF0000"/>
                </a:solidFill>
                <a:latin typeface="+mn-ea"/>
              </a:rPr>
              <a:t>mycat</a:t>
            </a:r>
            <a:r>
              <a:rPr lang="zh-CN" altLang="en-US" sz="2000" dirty="0" smtClean="0">
                <a:solidFill>
                  <a:srgbClr val="FF0000"/>
                </a:solidFill>
                <a:latin typeface="+mn-ea"/>
              </a:rPr>
              <a:t>的连接 </a:t>
            </a:r>
          </a:p>
          <a:p>
            <a:pPr algn="l"/>
            <a:endParaRPr lang="en-US" altLang="zh-CN" sz="2000" dirty="0" smtClean="0">
              <a:latin typeface="+mn-ea"/>
            </a:endParaRPr>
          </a:p>
          <a:p>
            <a:pPr algn="l"/>
            <a:r>
              <a:rPr lang="en-US" altLang="zh-CN" sz="2000" dirty="0" smtClean="0">
                <a:latin typeface="+mn-ea"/>
              </a:rPr>
              <a:t>kill @@connection </a:t>
            </a:r>
            <a:r>
              <a:rPr lang="en-US" altLang="zh-CN" sz="2000" dirty="0" err="1" smtClean="0">
                <a:latin typeface="+mn-ea"/>
              </a:rPr>
              <a:t>id,id,id</a:t>
            </a:r>
            <a:r>
              <a:rPr lang="en-US" altLang="zh-CN" sz="2000" dirty="0" smtClean="0">
                <a:latin typeface="+mn-ea"/>
              </a:rPr>
              <a:t> </a:t>
            </a:r>
          </a:p>
          <a:p>
            <a:pPr algn="l"/>
            <a:r>
              <a:rPr lang="zh-CN" altLang="en-US" sz="2000" dirty="0" smtClean="0">
                <a:solidFill>
                  <a:srgbClr val="FF0000"/>
                </a:solidFill>
                <a:latin typeface="+mn-ea"/>
              </a:rPr>
              <a:t>用于杀掉连接。 </a:t>
            </a:r>
          </a:p>
          <a:p>
            <a:pPr algn="l"/>
            <a:r>
              <a:rPr lang="zh-CN" altLang="en-US" sz="2000" dirty="0" smtClean="0">
                <a:latin typeface="+mn-ea"/>
              </a:rPr>
              <a:t>参考运行结果如下所示：</a:t>
            </a:r>
            <a:endParaRPr lang="en-US" altLang="zh-CN" sz="2000" dirty="0" smtClean="0">
              <a:latin typeface="+mn-ea"/>
            </a:endParaRPr>
          </a:p>
          <a:p>
            <a:pPr algn="l"/>
            <a:r>
              <a:rPr lang="en-US" altLang="zh-CN" sz="2000" dirty="0" err="1" smtClean="0">
                <a:latin typeface="+mn-ea"/>
              </a:rPr>
              <a:t>mysql</a:t>
            </a:r>
            <a:r>
              <a:rPr lang="en-US" altLang="zh-CN" sz="2000" dirty="0" smtClean="0">
                <a:latin typeface="+mn-ea"/>
              </a:rPr>
              <a:t>&gt; kill @@connection 7; </a:t>
            </a:r>
          </a:p>
          <a:p>
            <a:pPr algn="l"/>
            <a:r>
              <a:rPr lang="en-US" altLang="zh-CN" sz="2000" dirty="0" smtClean="0">
                <a:latin typeface="+mn-ea"/>
              </a:rPr>
              <a:t>Query OK, 1 row affected (0.01 sec)</a:t>
            </a:r>
          </a:p>
          <a:p>
            <a:pPr algn="l"/>
            <a:endParaRPr lang="en-US" altLang="zh-CN" sz="2000" dirty="0" smtClean="0">
              <a:latin typeface="+mn-ea"/>
            </a:endParaRPr>
          </a:p>
          <a:p>
            <a:pPr algn="l"/>
            <a:r>
              <a:rPr lang="en-US" altLang="zh-CN" sz="2000" dirty="0" smtClean="0">
                <a:latin typeface="+mn-ea"/>
              </a:rPr>
              <a:t>show @@cache; </a:t>
            </a:r>
          </a:p>
          <a:p>
            <a:pPr algn="l"/>
            <a:r>
              <a:rPr lang="zh-CN" altLang="en-US" sz="2000" dirty="0" smtClean="0">
                <a:solidFill>
                  <a:srgbClr val="FF0000"/>
                </a:solidFill>
                <a:latin typeface="+mn-ea"/>
              </a:rPr>
              <a:t>查看</a:t>
            </a:r>
            <a:r>
              <a:rPr lang="en-US" altLang="zh-CN" sz="2000" dirty="0" err="1" smtClean="0">
                <a:solidFill>
                  <a:srgbClr val="FF0000"/>
                </a:solidFill>
                <a:latin typeface="+mn-ea"/>
              </a:rPr>
              <a:t>mycat</a:t>
            </a:r>
            <a:r>
              <a:rPr lang="zh-CN" altLang="en-US" sz="2000" dirty="0" smtClean="0">
                <a:solidFill>
                  <a:srgbClr val="FF0000"/>
                </a:solidFill>
                <a:latin typeface="+mn-ea"/>
              </a:rPr>
              <a:t>缓存。 </a:t>
            </a:r>
          </a:p>
          <a:p>
            <a:pPr algn="l"/>
            <a:r>
              <a:rPr lang="en-US" altLang="zh-CN" sz="2000" dirty="0" err="1" smtClean="0">
                <a:latin typeface="+mn-ea"/>
              </a:rPr>
              <a:t>SQLRouteCache</a:t>
            </a:r>
            <a:r>
              <a:rPr lang="zh-CN" altLang="en-US" sz="2000" dirty="0" smtClean="0">
                <a:latin typeface="+mn-ea"/>
              </a:rPr>
              <a:t>：</a:t>
            </a:r>
            <a:r>
              <a:rPr lang="en-US" altLang="zh-CN" sz="2000" dirty="0" err="1" smtClean="0">
                <a:latin typeface="+mn-ea"/>
              </a:rPr>
              <a:t>sql</a:t>
            </a:r>
            <a:r>
              <a:rPr lang="zh-CN" altLang="en-US" sz="2000" dirty="0" smtClean="0">
                <a:latin typeface="+mn-ea"/>
              </a:rPr>
              <a:t>路由缓存。 </a:t>
            </a:r>
          </a:p>
          <a:p>
            <a:pPr algn="l"/>
            <a:r>
              <a:rPr lang="en-US" altLang="zh-CN" sz="2000" dirty="0" smtClean="0">
                <a:latin typeface="+mn-ea"/>
              </a:rPr>
              <a:t>TableID2DataNodeCache </a:t>
            </a:r>
            <a:r>
              <a:rPr lang="zh-CN" altLang="en-US" sz="2000" dirty="0" smtClean="0">
                <a:latin typeface="+mn-ea"/>
              </a:rPr>
              <a:t>： 缓存表主键与分片对应关系。 </a:t>
            </a:r>
          </a:p>
          <a:p>
            <a:pPr algn="l"/>
            <a:r>
              <a:rPr lang="en-US" altLang="zh-CN" sz="2000" dirty="0" smtClean="0">
                <a:latin typeface="+mn-ea"/>
              </a:rPr>
              <a:t>ER_SQL2PARENTID </a:t>
            </a:r>
            <a:r>
              <a:rPr lang="zh-CN" altLang="en-US" sz="2000" dirty="0" smtClean="0">
                <a:latin typeface="+mn-ea"/>
              </a:rPr>
              <a:t>： 缓存</a:t>
            </a:r>
            <a:r>
              <a:rPr lang="en-US" altLang="zh-CN" sz="2000" dirty="0" smtClean="0">
                <a:latin typeface="+mn-ea"/>
              </a:rPr>
              <a:t>ER</a:t>
            </a:r>
            <a:r>
              <a:rPr lang="zh-CN" altLang="en-US" sz="2000" dirty="0" smtClean="0">
                <a:latin typeface="+mn-ea"/>
              </a:rPr>
              <a:t>分片中子表与父表关系。 </a:t>
            </a:r>
          </a:p>
          <a:p>
            <a:pPr algn="l"/>
            <a:r>
              <a:rPr lang="en-US" altLang="zh-CN" sz="2000" dirty="0" err="1" smtClean="0">
                <a:latin typeface="+mn-ea"/>
              </a:rPr>
              <a:t>mysql</a:t>
            </a:r>
            <a:r>
              <a:rPr lang="en-US" altLang="zh-CN" sz="2000" dirty="0" smtClean="0">
                <a:latin typeface="+mn-ea"/>
              </a:rPr>
              <a:t>&gt; show @@cache;</a:t>
            </a:r>
          </a:p>
          <a:p>
            <a:pPr algn="l"/>
            <a:r>
              <a:rPr lang="en-US" altLang="zh-CN" sz="2000" dirty="0" smtClean="0">
                <a:latin typeface="+mn-ea"/>
              </a:rPr>
              <a:t> +-------------------------------------+-------+------+--------+------+------+---------------+----------+ </a:t>
            </a:r>
          </a:p>
          <a:p>
            <a:pPr algn="l"/>
            <a:r>
              <a:rPr lang="en-US" altLang="zh-CN" sz="2000" dirty="0" smtClean="0">
                <a:latin typeface="+mn-ea"/>
              </a:rPr>
              <a:t>| CACHE | MAX | CUR | ACCESS | HIT | PUT | LAST_ACCESS | LAST_PUT | +-------------------------------------+-------+------+--------+------+------+---------------+----------+ </a:t>
            </a:r>
          </a:p>
          <a:p>
            <a:pPr algn="l"/>
            <a:r>
              <a:rPr lang="en-US" altLang="zh-CN" sz="2000" dirty="0" smtClean="0">
                <a:latin typeface="+mn-ea"/>
              </a:rPr>
              <a:t>| </a:t>
            </a:r>
            <a:r>
              <a:rPr lang="en-US" altLang="zh-CN" sz="2000" dirty="0" err="1" smtClean="0">
                <a:latin typeface="+mn-ea"/>
              </a:rPr>
              <a:t>SQLRouteCache</a:t>
            </a:r>
            <a:r>
              <a:rPr lang="en-US" altLang="zh-CN" sz="2000" dirty="0" smtClean="0">
                <a:latin typeface="+mn-ea"/>
              </a:rPr>
              <a:t> | 10000 | 0 | 298175 | 0 | 0 | 1428815230596 | 0 | </a:t>
            </a:r>
          </a:p>
          <a:p>
            <a:pPr algn="l"/>
            <a:r>
              <a:rPr lang="en-US" altLang="zh-CN" sz="2000" dirty="0" smtClean="0">
                <a:latin typeface="+mn-ea"/>
              </a:rPr>
              <a:t>| TableID2DataNodeCache.TESTDB_ORDERS | 50000 | 0 | 0 | 0 | 0 | 0 | 0 | </a:t>
            </a:r>
          </a:p>
          <a:p>
            <a:pPr algn="l"/>
            <a:r>
              <a:rPr lang="en-US" altLang="zh-CN" sz="2000" dirty="0" smtClean="0">
                <a:latin typeface="+mn-ea"/>
              </a:rPr>
              <a:t>| ER_SQL2PARENTID | 1000 | 0 | 0 | 0 | 0 | 0 | 0 |</a:t>
            </a:r>
            <a:endParaRPr lang="zh-CN" altLang="en-US" sz="2000" dirty="0">
              <a:latin typeface="+mn-e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5950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0" algn="l">
              <a:defRPr sz="1800"/>
            </a:pPr>
            <a:r>
              <a:rPr lang="zh-CN" altLang="en-US" sz="3200" dirty="0" smtClean="0"/>
              <a:t>第六章</a:t>
            </a:r>
            <a:endParaRPr lang="zh-CN" altLang="en-US" sz="3200" dirty="0"/>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9" name="TextBox 18"/>
          <p:cNvSpPr txBox="1"/>
          <p:nvPr/>
        </p:nvSpPr>
        <p:spPr>
          <a:xfrm>
            <a:off x="430170" y="1590652"/>
            <a:ext cx="12001584" cy="53347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2800" dirty="0">
              <a:latin typeface="黑体" pitchFamily="49" charset="-122"/>
              <a:ea typeface="黑体" pitchFamily="49" charset="-122"/>
            </a:endParaRPr>
          </a:p>
        </p:txBody>
      </p:sp>
      <p:sp>
        <p:nvSpPr>
          <p:cNvPr id="21" name="TextBox 20"/>
          <p:cNvSpPr txBox="1"/>
          <p:nvPr/>
        </p:nvSpPr>
        <p:spPr>
          <a:xfrm>
            <a:off x="287294" y="1519214"/>
            <a:ext cx="12717506" cy="767389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400" dirty="0" smtClean="0">
                <a:latin typeface="+mn-ea"/>
              </a:rPr>
              <a:t>show @@</a:t>
            </a:r>
            <a:r>
              <a:rPr lang="en-US" altLang="zh-CN" sz="2400" dirty="0" err="1" smtClean="0">
                <a:latin typeface="+mn-ea"/>
              </a:rPr>
              <a:t>datasource</a:t>
            </a:r>
            <a:r>
              <a:rPr lang="en-US" altLang="zh-CN" sz="2400" dirty="0" smtClean="0">
                <a:latin typeface="+mn-ea"/>
              </a:rPr>
              <a:t>; </a:t>
            </a:r>
          </a:p>
          <a:p>
            <a:pPr algn="l"/>
            <a:r>
              <a:rPr lang="zh-CN" altLang="en-US" sz="2400" dirty="0" smtClean="0">
                <a:latin typeface="+mn-ea"/>
              </a:rPr>
              <a:t>查看数据源状态，如果配置了主从，或者多主可以切换。 </a:t>
            </a:r>
          </a:p>
          <a:p>
            <a:pPr algn="l"/>
            <a:r>
              <a:rPr lang="en-US" altLang="zh-CN" sz="2400" dirty="0" smtClean="0">
                <a:latin typeface="+mn-ea"/>
              </a:rPr>
              <a:t>switch @@</a:t>
            </a:r>
            <a:r>
              <a:rPr lang="en-US" altLang="zh-CN" sz="2400" dirty="0" err="1" smtClean="0">
                <a:latin typeface="+mn-ea"/>
              </a:rPr>
              <a:t>datasource</a:t>
            </a:r>
            <a:r>
              <a:rPr lang="en-US" altLang="zh-CN" sz="2400" dirty="0" smtClean="0">
                <a:latin typeface="+mn-ea"/>
              </a:rPr>
              <a:t> </a:t>
            </a:r>
            <a:r>
              <a:rPr lang="en-US" altLang="zh-CN" sz="2400" dirty="0" err="1" smtClean="0">
                <a:latin typeface="+mn-ea"/>
              </a:rPr>
              <a:t>name:index</a:t>
            </a:r>
            <a:r>
              <a:rPr lang="en-US" altLang="zh-CN" sz="2400" dirty="0" smtClean="0">
                <a:latin typeface="+mn-ea"/>
              </a:rPr>
              <a:t> </a:t>
            </a:r>
          </a:p>
          <a:p>
            <a:pPr algn="l"/>
            <a:r>
              <a:rPr lang="zh-CN" altLang="en-US" sz="2400" dirty="0" smtClean="0">
                <a:latin typeface="+mn-ea"/>
              </a:rPr>
              <a:t>切换数据源，</a:t>
            </a:r>
            <a:r>
              <a:rPr lang="en-US" altLang="zh-CN" sz="2400" dirty="0" smtClean="0">
                <a:latin typeface="+mn-ea"/>
              </a:rPr>
              <a:t>name</a:t>
            </a:r>
            <a:r>
              <a:rPr lang="zh-CN" altLang="en-US" sz="2400" dirty="0" smtClean="0">
                <a:latin typeface="+mn-ea"/>
              </a:rPr>
              <a:t>：</a:t>
            </a:r>
            <a:r>
              <a:rPr lang="en-US" altLang="zh-CN" sz="2400" dirty="0" smtClean="0">
                <a:latin typeface="+mn-ea"/>
              </a:rPr>
              <a:t>schema</a:t>
            </a:r>
            <a:r>
              <a:rPr lang="zh-CN" altLang="en-US" sz="2400" dirty="0" smtClean="0">
                <a:latin typeface="+mn-ea"/>
              </a:rPr>
              <a:t>中配置的</a:t>
            </a:r>
            <a:r>
              <a:rPr lang="en-US" altLang="zh-CN" sz="2400" dirty="0" err="1" smtClean="0">
                <a:latin typeface="+mn-ea"/>
              </a:rPr>
              <a:t>dataHost</a:t>
            </a:r>
            <a:r>
              <a:rPr lang="en-US" altLang="zh-CN" sz="2400" dirty="0" smtClean="0">
                <a:latin typeface="+mn-ea"/>
              </a:rPr>
              <a:t> </a:t>
            </a:r>
            <a:r>
              <a:rPr lang="zh-CN" altLang="en-US" sz="2400" dirty="0" smtClean="0">
                <a:latin typeface="+mn-ea"/>
              </a:rPr>
              <a:t>中</a:t>
            </a:r>
            <a:r>
              <a:rPr lang="en-US" altLang="zh-CN" sz="2400" dirty="0" smtClean="0">
                <a:latin typeface="+mn-ea"/>
              </a:rPr>
              <a:t>name</a:t>
            </a:r>
            <a:r>
              <a:rPr lang="zh-CN" altLang="en-US" sz="2400" dirty="0" smtClean="0">
                <a:latin typeface="+mn-ea"/>
              </a:rPr>
              <a:t>。 </a:t>
            </a:r>
          </a:p>
          <a:p>
            <a:pPr algn="l"/>
            <a:r>
              <a:rPr lang="en-US" altLang="zh-CN" sz="2400" dirty="0" smtClean="0">
                <a:latin typeface="+mn-ea"/>
              </a:rPr>
              <a:t>index</a:t>
            </a:r>
            <a:r>
              <a:rPr lang="zh-CN" altLang="en-US" sz="2400" dirty="0" smtClean="0">
                <a:latin typeface="+mn-ea"/>
              </a:rPr>
              <a:t>：</a:t>
            </a:r>
            <a:r>
              <a:rPr lang="en-US" altLang="zh-CN" sz="2400" dirty="0" smtClean="0">
                <a:latin typeface="+mn-ea"/>
              </a:rPr>
              <a:t>schema</a:t>
            </a:r>
            <a:r>
              <a:rPr lang="zh-CN" altLang="en-US" sz="2400" dirty="0" smtClean="0">
                <a:latin typeface="+mn-ea"/>
              </a:rPr>
              <a:t>中配置的</a:t>
            </a:r>
            <a:r>
              <a:rPr lang="en-US" altLang="zh-CN" sz="2400" dirty="0" err="1" smtClean="0">
                <a:latin typeface="+mn-ea"/>
              </a:rPr>
              <a:t>dataHost</a:t>
            </a:r>
            <a:r>
              <a:rPr lang="en-US" altLang="zh-CN" sz="2400" dirty="0" smtClean="0">
                <a:latin typeface="+mn-ea"/>
              </a:rPr>
              <a:t> </a:t>
            </a:r>
            <a:r>
              <a:rPr lang="zh-CN" altLang="en-US" sz="2400" dirty="0" smtClean="0">
                <a:latin typeface="+mn-ea"/>
              </a:rPr>
              <a:t>的</a:t>
            </a:r>
            <a:r>
              <a:rPr lang="en-US" altLang="zh-CN" sz="2400" dirty="0" err="1" smtClean="0">
                <a:latin typeface="+mn-ea"/>
              </a:rPr>
              <a:t>writeHost</a:t>
            </a:r>
            <a:r>
              <a:rPr lang="en-US" altLang="zh-CN" sz="2400" dirty="0" smtClean="0">
                <a:latin typeface="+mn-ea"/>
              </a:rPr>
              <a:t> index </a:t>
            </a:r>
            <a:r>
              <a:rPr lang="zh-CN" altLang="en-US" sz="2400" dirty="0" smtClean="0">
                <a:latin typeface="+mn-ea"/>
              </a:rPr>
              <a:t>位标，即按照配置顺序从上到下的一次顺 序，从</a:t>
            </a:r>
            <a:r>
              <a:rPr lang="en-US" altLang="zh-CN" sz="2400" dirty="0" smtClean="0">
                <a:latin typeface="+mn-ea"/>
              </a:rPr>
              <a:t>0</a:t>
            </a:r>
            <a:r>
              <a:rPr lang="zh-CN" altLang="en-US" sz="2400" dirty="0" smtClean="0">
                <a:latin typeface="+mn-ea"/>
              </a:rPr>
              <a:t>开始。</a:t>
            </a:r>
            <a:endParaRPr lang="en-US" altLang="zh-CN" sz="2400" dirty="0" smtClean="0">
              <a:latin typeface="+mn-ea"/>
            </a:endParaRPr>
          </a:p>
          <a:p>
            <a:pPr algn="l"/>
            <a:r>
              <a:rPr lang="en-US" altLang="zh-CN" sz="2400" dirty="0" err="1" smtClean="0">
                <a:latin typeface="+mn-ea"/>
              </a:rPr>
              <a:t>mysql</a:t>
            </a:r>
            <a:r>
              <a:rPr lang="en-US" altLang="zh-CN" sz="2400" dirty="0" smtClean="0">
                <a:latin typeface="+mn-ea"/>
              </a:rPr>
              <a:t>&gt; show @@</a:t>
            </a:r>
            <a:r>
              <a:rPr lang="en-US" altLang="zh-CN" sz="2400" dirty="0" err="1" smtClean="0">
                <a:latin typeface="+mn-ea"/>
              </a:rPr>
              <a:t>datasource</a:t>
            </a:r>
            <a:r>
              <a:rPr lang="en-US" altLang="zh-CN" sz="2400" dirty="0" smtClean="0">
                <a:latin typeface="+mn-ea"/>
              </a:rPr>
              <a:t>;</a:t>
            </a:r>
          </a:p>
          <a:p>
            <a:pPr algn="l"/>
            <a:r>
              <a:rPr lang="en-US" altLang="zh-CN" sz="2400" dirty="0" smtClean="0">
                <a:latin typeface="+mn-ea"/>
              </a:rPr>
              <a:t>+----------+---------+-------+-----------------+------+------+--------+------+------+---------+-----------+------------+</a:t>
            </a:r>
          </a:p>
          <a:p>
            <a:pPr algn="l"/>
            <a:r>
              <a:rPr lang="en-US" altLang="zh-CN" sz="2400" dirty="0" smtClean="0">
                <a:latin typeface="+mn-ea"/>
              </a:rPr>
              <a:t>| DATANODE | NAME    | TYPE  | HOST            | PORT | W/R  | ACTIVE | IDLE | SIZE | EXECUTE | READ_LOAD | WRITE_LOAD |</a:t>
            </a:r>
          </a:p>
          <a:p>
            <a:pPr algn="l"/>
            <a:r>
              <a:rPr lang="en-US" altLang="zh-CN" sz="2400" dirty="0" smtClean="0">
                <a:latin typeface="+mn-ea"/>
              </a:rPr>
              <a:t>+----------+---------+-------+-----------------+------+------+--------+------+------+---------+-----------+------------+</a:t>
            </a:r>
          </a:p>
          <a:p>
            <a:pPr algn="l"/>
            <a:r>
              <a:rPr lang="en-US" altLang="zh-CN" sz="2400" dirty="0" smtClean="0">
                <a:latin typeface="+mn-ea"/>
              </a:rPr>
              <a:t>| dn1      | master1 | </a:t>
            </a:r>
            <a:r>
              <a:rPr lang="en-US" altLang="zh-CN" sz="2400" dirty="0" err="1" smtClean="0">
                <a:latin typeface="+mn-ea"/>
              </a:rPr>
              <a:t>mysql</a:t>
            </a:r>
            <a:r>
              <a:rPr lang="en-US" altLang="zh-CN" sz="2400" dirty="0" smtClean="0">
                <a:latin typeface="+mn-ea"/>
              </a:rPr>
              <a:t> | 192.168.237.128 | 3308 | W    |      0 |    5 |   10 |      30 |        13 |          0 |</a:t>
            </a:r>
          </a:p>
          <a:p>
            <a:pPr algn="l"/>
            <a:r>
              <a:rPr lang="en-US" altLang="zh-CN" sz="2400" dirty="0" smtClean="0">
                <a:latin typeface="+mn-ea"/>
              </a:rPr>
              <a:t>| dn1      | salve1  | </a:t>
            </a:r>
            <a:r>
              <a:rPr lang="en-US" altLang="zh-CN" sz="2400" dirty="0" err="1" smtClean="0">
                <a:latin typeface="+mn-ea"/>
              </a:rPr>
              <a:t>mysql</a:t>
            </a:r>
            <a:r>
              <a:rPr lang="en-US" altLang="zh-CN" sz="2400" dirty="0" smtClean="0">
                <a:latin typeface="+mn-ea"/>
              </a:rPr>
              <a:t> | 192.168.237.130 | 3308 | R    |      0 |    2 |   10 |      13 |         0 |          0 |</a:t>
            </a:r>
          </a:p>
          <a:p>
            <a:pPr algn="l"/>
            <a:r>
              <a:rPr lang="en-US" altLang="zh-CN" sz="2400" dirty="0" smtClean="0">
                <a:latin typeface="+mn-ea"/>
              </a:rPr>
              <a:t>+----------+---------+-------+-----------------+------+------+--------+------+------+---------+-----------+------------+</a:t>
            </a:r>
          </a:p>
          <a:p>
            <a:pPr algn="l"/>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 name="image1.jpeg"/>
          <p:cNvPicPr>
            <a:picLocks noChangeAspect="1"/>
          </p:cNvPicPr>
          <p:nvPr/>
        </p:nvPicPr>
        <p:blipFill>
          <a:blip r:embed="rId2"/>
          <a:stretch>
            <a:fillRect/>
          </a:stretch>
        </p:blipFill>
        <p:spPr>
          <a:xfrm>
            <a:off x="-12065" y="-80645"/>
            <a:ext cx="13511530" cy="9914255"/>
          </a:xfrm>
          <a:prstGeom prst="rect">
            <a:avLst/>
          </a:prstGeom>
          <a:ln w="12700">
            <a:miter lim="400000"/>
            <a:headEnd/>
            <a:tailEnd/>
          </a:ln>
        </p:spPr>
      </p:pic>
      <p:sp>
        <p:nvSpPr>
          <p:cNvPr id="144" name="Shape 144"/>
          <p:cNvSpPr/>
          <p:nvPr/>
        </p:nvSpPr>
        <p:spPr>
          <a:xfrm>
            <a:off x="-76201" y="-67718"/>
            <a:ext cx="13576004" cy="9889036"/>
          </a:xfrm>
          <a:prstGeom prst="rect">
            <a:avLst/>
          </a:prstGeom>
          <a:solidFill>
            <a:srgbClr val="000000">
              <a:alpha val="79512"/>
            </a:srgb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5" name="Shape 145"/>
          <p:cNvSpPr/>
          <p:nvPr/>
        </p:nvSpPr>
        <p:spPr>
          <a:xfrm>
            <a:off x="-76200" y="3526790"/>
            <a:ext cx="13576300" cy="2699385"/>
          </a:xfrm>
          <a:prstGeom prst="rect">
            <a:avLst/>
          </a:prstGeom>
          <a:solidFill>
            <a:srgbClr val="FFFFFF"/>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6" name="Shape 146"/>
          <p:cNvSpPr/>
          <p:nvPr/>
        </p:nvSpPr>
        <p:spPr>
          <a:xfrm>
            <a:off x="3930632" y="3805230"/>
            <a:ext cx="5007781" cy="2595582"/>
          </a:xfrm>
          <a:prstGeom prst="rect">
            <a:avLst/>
          </a:prstGeom>
          <a:ln w="12700">
            <a:miter lim="400000"/>
          </a:ln>
        </p:spPr>
        <p:txBody>
          <a:bodyPr wrap="none" lIns="50800" tIns="50800" rIns="50800" bIns="50800" anchor="ctr">
            <a:spAutoFit/>
          </a:bodyPr>
          <a:lstStyle>
            <a:lvl1pPr>
              <a:defRPr sz="8100">
                <a:solidFill>
                  <a:schemeClr val="accent5"/>
                </a:solidFill>
                <a:latin typeface="Arial Black" panose="020B0A04020102020204"/>
                <a:ea typeface="Arial Black" panose="020B0A04020102020204"/>
                <a:cs typeface="Arial Black" panose="020B0A04020102020204"/>
                <a:sym typeface="Arial Black" panose="020B0A04020102020204"/>
              </a:defRPr>
            </a:lvl1pPr>
          </a:lstStyle>
          <a:p>
            <a:r>
              <a:rPr dirty="0" smtClean="0"/>
              <a:t>THANKS</a:t>
            </a:r>
            <a:endParaRPr lang="en-US" dirty="0" smtClean="0"/>
          </a:p>
          <a:p>
            <a:r>
              <a:rPr lang="en-US" dirty="0" smtClean="0"/>
              <a:t>Q&amp;A</a:t>
            </a:r>
            <a:endParaRPr dirty="0"/>
          </a:p>
        </p:txBody>
      </p:sp>
      <p:sp>
        <p:nvSpPr>
          <p:cNvPr id="147" name="Shape 147"/>
          <p:cNvSpPr/>
          <p:nvPr/>
        </p:nvSpPr>
        <p:spPr>
          <a:xfrm>
            <a:off x="-44450" y="3702685"/>
            <a:ext cx="13545185" cy="15875"/>
          </a:xfrm>
          <a:prstGeom prst="line">
            <a:avLst/>
          </a:prstGeom>
          <a:ln w="25400">
            <a:solidFill>
              <a:schemeClr val="accent5"/>
            </a:solidFill>
          </a:ln>
          <a:effectLst>
            <a:outerShdw blurRad="38100" dist="25400" dir="5400000" rotWithShape="0">
              <a:srgbClr val="000000">
                <a:alpha val="50000"/>
              </a:srgbClr>
            </a:outerShdw>
          </a:effectLst>
        </p:spPr>
        <p:txBody>
          <a:bodyPr lIns="45718" tIns="45718" rIns="45718" bIns="45718"/>
          <a:lstStyle/>
          <a:p>
            <a:endParaRPr/>
          </a:p>
        </p:txBody>
      </p:sp>
      <p:sp>
        <p:nvSpPr>
          <p:cNvPr id="148" name="Shape 148"/>
          <p:cNvSpPr/>
          <p:nvPr/>
        </p:nvSpPr>
        <p:spPr>
          <a:xfrm flipV="1">
            <a:off x="-50800" y="6064885"/>
            <a:ext cx="13551535" cy="30480"/>
          </a:xfrm>
          <a:prstGeom prst="line">
            <a:avLst/>
          </a:prstGeom>
          <a:ln w="25400">
            <a:solidFill>
              <a:schemeClr val="accent5"/>
            </a:solidFill>
          </a:ln>
          <a:effectLst>
            <a:outerShdw blurRad="38100" dist="25400" dir="5400000" rotWithShape="0">
              <a:srgbClr val="000000">
                <a:alpha val="50000"/>
              </a:srgbClr>
            </a:outerShdw>
          </a:effectLst>
        </p:spPr>
        <p:txBody>
          <a:bodyPr lIns="45718" tIns="45718" rIns="45718" bIns="45718"/>
          <a:lstStyle/>
          <a:p>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dur="indefinite" fill="hold"/>
                                        <p:tgtEl>
                                          <p:spTgt spid="145"/>
                                        </p:tgtEl>
                                        <p:attrNameLst>
                                          <p:attrName>style.visibility</p:attrName>
                                        </p:attrNameLst>
                                      </p:cBhvr>
                                      <p:to>
                                        <p:strVal val="visible"/>
                                      </p:to>
                                    </p:set>
                                    <p:anim calcmode="lin" valueType="num">
                                      <p:cBhvr>
                                        <p:cTn id="7" dur="1000" fill="hold"/>
                                        <p:tgtEl>
                                          <p:spTgt spid="145"/>
                                        </p:tgtEl>
                                        <p:attrNameLst>
                                          <p:attrName>ppt_x</p:attrName>
                                        </p:attrNameLst>
                                      </p:cBhvr>
                                      <p:tavLst>
                                        <p:tav tm="0">
                                          <p:val>
                                            <p:strVal val="0-#ppt_w/2"/>
                                          </p:val>
                                        </p:tav>
                                        <p:tav tm="100000">
                                          <p:val>
                                            <p:strVal val="#ppt_x"/>
                                          </p:val>
                                        </p:tav>
                                      </p:tavLst>
                                    </p:anim>
                                    <p:anim calcmode="lin" valueType="num">
                                      <p:cBhvr>
                                        <p:cTn id="8" dur="1000" fill="hold"/>
                                        <p:tgtEl>
                                          <p:spTgt spid="14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2" nodeType="afterEffect">
                                  <p:stCondLst>
                                    <p:cond delay="0"/>
                                  </p:stCondLst>
                                  <p:iterate>
                                    <p:tmAbs val="0"/>
                                  </p:iterate>
                                  <p:childTnLst>
                                    <p:set>
                                      <p:cBhvr>
                                        <p:cTn id="11" dur="indefinite" fill="hold"/>
                                        <p:tgtEl>
                                          <p:spTgt spid="147"/>
                                        </p:tgtEl>
                                        <p:attrNameLst>
                                          <p:attrName>style.visibility</p:attrName>
                                        </p:attrNameLst>
                                      </p:cBhvr>
                                      <p:to>
                                        <p:strVal val="visible"/>
                                      </p:to>
                                    </p:set>
                                    <p:anim calcmode="lin" valueType="num">
                                      <p:cBhvr>
                                        <p:cTn id="12" dur="1000" fill="hold"/>
                                        <p:tgtEl>
                                          <p:spTgt spid="147"/>
                                        </p:tgtEl>
                                        <p:attrNameLst>
                                          <p:attrName>ppt_x</p:attrName>
                                        </p:attrNameLst>
                                      </p:cBhvr>
                                      <p:tavLst>
                                        <p:tav tm="0">
                                          <p:val>
                                            <p:strVal val="0-#ppt_w/2"/>
                                          </p:val>
                                        </p:tav>
                                        <p:tav tm="100000">
                                          <p:val>
                                            <p:strVal val="#ppt_x"/>
                                          </p:val>
                                        </p:tav>
                                      </p:tavLst>
                                    </p:anim>
                                    <p:anim calcmode="lin" valueType="num">
                                      <p:cBhvr>
                                        <p:cTn id="13" dur="1000" fill="hold"/>
                                        <p:tgtEl>
                                          <p:spTgt spid="147"/>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grpId="3" nodeType="afterEffect">
                                  <p:stCondLst>
                                    <p:cond delay="0"/>
                                  </p:stCondLst>
                                  <p:iterate>
                                    <p:tmAbs val="0"/>
                                  </p:iterate>
                                  <p:childTnLst>
                                    <p:set>
                                      <p:cBhvr>
                                        <p:cTn id="16" dur="indefinite" fill="hold"/>
                                        <p:tgtEl>
                                          <p:spTgt spid="148"/>
                                        </p:tgtEl>
                                        <p:attrNameLst>
                                          <p:attrName>style.visibility</p:attrName>
                                        </p:attrNameLst>
                                      </p:cBhvr>
                                      <p:to>
                                        <p:strVal val="visible"/>
                                      </p:to>
                                    </p:set>
                                    <p:anim calcmode="lin" valueType="num">
                                      <p:cBhvr>
                                        <p:cTn id="17" dur="1000" fill="hold"/>
                                        <p:tgtEl>
                                          <p:spTgt spid="148"/>
                                        </p:tgtEl>
                                        <p:attrNameLst>
                                          <p:attrName>ppt_x</p:attrName>
                                        </p:attrNameLst>
                                      </p:cBhvr>
                                      <p:tavLst>
                                        <p:tav tm="0">
                                          <p:val>
                                            <p:strVal val="0-#ppt_w/2"/>
                                          </p:val>
                                        </p:tav>
                                        <p:tav tm="100000">
                                          <p:val>
                                            <p:strVal val="#ppt_x"/>
                                          </p:val>
                                        </p:tav>
                                      </p:tavLst>
                                    </p:anim>
                                    <p:anim calcmode="lin" valueType="num">
                                      <p:cBhvr>
                                        <p:cTn id="18" dur="1000" fill="hold"/>
                                        <p:tgtEl>
                                          <p:spTgt spid="148"/>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3" presetClass="entr" presetSubtype="16" fill="hold" grpId="4" nodeType="afterEffect">
                                  <p:stCondLst>
                                    <p:cond delay="0"/>
                                  </p:stCondLst>
                                  <p:iterate>
                                    <p:tmAbs val="0"/>
                                  </p:iterate>
                                  <p:childTnLst>
                                    <p:set>
                                      <p:cBhvr>
                                        <p:cTn id="21" dur="indefinite" fill="hold"/>
                                        <p:tgtEl>
                                          <p:spTgt spid="146"/>
                                        </p:tgtEl>
                                        <p:attrNameLst>
                                          <p:attrName>style.visibility</p:attrName>
                                        </p:attrNameLst>
                                      </p:cBhvr>
                                      <p:to>
                                        <p:strVal val="visible"/>
                                      </p:to>
                                    </p:set>
                                    <p:anim calcmode="lin" valueType="num">
                                      <p:cBhvr>
                                        <p:cTn id="22" dur="1000" fill="hold"/>
                                        <p:tgtEl>
                                          <p:spTgt spid="146"/>
                                        </p:tgtEl>
                                        <p:attrNameLst>
                                          <p:attrName>ppt_w</p:attrName>
                                        </p:attrNameLst>
                                      </p:cBhvr>
                                      <p:tavLst>
                                        <p:tav tm="0">
                                          <p:val>
                                            <p:fltVal val="0"/>
                                          </p:val>
                                        </p:tav>
                                        <p:tav tm="100000">
                                          <p:val>
                                            <p:strVal val="#ppt_w"/>
                                          </p:val>
                                        </p:tav>
                                      </p:tavLst>
                                    </p:anim>
                                    <p:anim calcmode="lin" valueType="num">
                                      <p:cBhvr>
                                        <p:cTn id="23" dur="1000" fill="hold"/>
                                        <p:tgtEl>
                                          <p:spTgt spid="14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1" bldLvl="0" animBg="1" advAuto="0"/>
      <p:bldP spid="146" grpId="4" animBg="1" advAuto="0"/>
      <p:bldP spid="147" grpId="2" bldLvl="0" animBg="1" advAuto="0"/>
      <p:bldP spid="148" grpId="3" bldLvl="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9" name="TextBox 18"/>
          <p:cNvSpPr txBox="1"/>
          <p:nvPr/>
        </p:nvSpPr>
        <p:spPr>
          <a:xfrm>
            <a:off x="715922" y="376206"/>
            <a:ext cx="7858180"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err="1" smtClean="0">
                <a:solidFill>
                  <a:schemeClr val="tx1"/>
                </a:solidFill>
              </a:rPr>
              <a:t>Alibaba</a:t>
            </a:r>
            <a:r>
              <a:rPr lang="en-US" altLang="zh-CN" dirty="0" smtClean="0">
                <a:solidFill>
                  <a:schemeClr val="tx1"/>
                </a:solidFill>
              </a:rPr>
              <a:t>  </a:t>
            </a:r>
            <a:r>
              <a:rPr lang="en-US" altLang="zh-CN" dirty="0" err="1" smtClean="0">
                <a:solidFill>
                  <a:schemeClr val="tx1"/>
                </a:solidFill>
              </a:rPr>
              <a:t>cobar</a:t>
            </a:r>
            <a:endParaRPr lang="zh-CN" altLang="en-US" dirty="0">
              <a:solidFill>
                <a:schemeClr val="tx1"/>
              </a:solidFill>
            </a:endParaRPr>
          </a:p>
        </p:txBody>
      </p:sp>
      <p:sp>
        <p:nvSpPr>
          <p:cNvPr id="17" name="TextBox 16"/>
          <p:cNvSpPr txBox="1"/>
          <p:nvPr/>
        </p:nvSpPr>
        <p:spPr>
          <a:xfrm>
            <a:off x="287294" y="1590652"/>
            <a:ext cx="12287336" cy="70275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1800" dirty="0" err="1" smtClean="0">
                <a:latin typeface="黑体" pitchFamily="49" charset="-122"/>
                <a:ea typeface="黑体" pitchFamily="49" charset="-122"/>
              </a:rPr>
              <a:t>Cobar</a:t>
            </a:r>
            <a:r>
              <a:rPr lang="zh-CN" altLang="en-US" sz="1800" dirty="0" smtClean="0">
                <a:latin typeface="黑体" pitchFamily="49" charset="-122"/>
                <a:ea typeface="黑体" pitchFamily="49" charset="-122"/>
              </a:rPr>
              <a:t>是阿里巴巴（</a:t>
            </a:r>
            <a:r>
              <a:rPr lang="en-US" altLang="zh-CN" sz="1800" dirty="0" smtClean="0">
                <a:latin typeface="黑体" pitchFamily="49" charset="-122"/>
                <a:ea typeface="黑体" pitchFamily="49" charset="-122"/>
              </a:rPr>
              <a:t>B2B</a:t>
            </a:r>
            <a:r>
              <a:rPr lang="zh-CN" altLang="en-US" sz="1800" dirty="0" smtClean="0">
                <a:latin typeface="黑体" pitchFamily="49" charset="-122"/>
                <a:ea typeface="黑体" pitchFamily="49" charset="-122"/>
              </a:rPr>
              <a:t>）部门开发的一种关系型数据的分布式处理系统，它可以在分布式的环境下看上去像传统数据库一样为您提供海量数据服务</a:t>
            </a:r>
            <a:r>
              <a:rPr lang="en-US" altLang="zh-CN" sz="1800" dirty="0" smtClean="0">
                <a:latin typeface="黑体" pitchFamily="49" charset="-122"/>
                <a:ea typeface="黑体" pitchFamily="49" charset="-122"/>
              </a:rPr>
              <a:t>.</a:t>
            </a:r>
            <a:br>
              <a:rPr lang="en-US" altLang="zh-CN" sz="1800" dirty="0" smtClean="0">
                <a:latin typeface="黑体" pitchFamily="49" charset="-122"/>
                <a:ea typeface="黑体" pitchFamily="49" charset="-122"/>
              </a:rPr>
            </a:br>
            <a:r>
              <a:rPr lang="en-US" altLang="zh-CN" sz="1800" dirty="0" smtClean="0">
                <a:latin typeface="黑体" pitchFamily="49" charset="-122"/>
                <a:ea typeface="黑体" pitchFamily="49" charset="-122"/>
              </a:rPr>
              <a:t/>
            </a:r>
            <a:br>
              <a:rPr lang="en-US" altLang="zh-CN" sz="1800" dirty="0" smtClean="0">
                <a:latin typeface="黑体" pitchFamily="49" charset="-122"/>
                <a:ea typeface="黑体" pitchFamily="49" charset="-122"/>
              </a:rPr>
            </a:br>
            <a:r>
              <a:rPr lang="en-US" altLang="zh-CN" sz="1800" dirty="0" err="1" smtClean="0">
                <a:latin typeface="黑体" pitchFamily="49" charset="-122"/>
                <a:ea typeface="黑体" pitchFamily="49" charset="-122"/>
              </a:rPr>
              <a:t>Cobar</a:t>
            </a:r>
            <a:r>
              <a:rPr lang="zh-CN" altLang="en-US" sz="1800" dirty="0" smtClean="0">
                <a:latin typeface="黑体" pitchFamily="49" charset="-122"/>
                <a:ea typeface="黑体" pitchFamily="49" charset="-122"/>
              </a:rPr>
              <a:t>的分布式主要是通过将表放入不同的库来实现：</a:t>
            </a:r>
            <a:br>
              <a:rPr lang="zh-CN" altLang="en-US" sz="1800" dirty="0" smtClean="0">
                <a:latin typeface="黑体" pitchFamily="49" charset="-122"/>
                <a:ea typeface="黑体" pitchFamily="49" charset="-122"/>
              </a:rPr>
            </a:br>
            <a:r>
              <a:rPr lang="en-US" altLang="zh-CN" sz="1800" dirty="0" smtClean="0">
                <a:latin typeface="黑体" pitchFamily="49" charset="-122"/>
                <a:ea typeface="黑体" pitchFamily="49" charset="-122"/>
              </a:rPr>
              <a:t>1. </a:t>
            </a:r>
            <a:r>
              <a:rPr lang="en-US" altLang="zh-CN" sz="1800" dirty="0" err="1" smtClean="0">
                <a:latin typeface="黑体" pitchFamily="49" charset="-122"/>
                <a:ea typeface="黑体" pitchFamily="49" charset="-122"/>
              </a:rPr>
              <a:t>Cobar</a:t>
            </a:r>
            <a:r>
              <a:rPr lang="zh-CN" altLang="en-US" sz="1800" dirty="0" smtClean="0">
                <a:latin typeface="黑体" pitchFamily="49" charset="-122"/>
                <a:ea typeface="黑体" pitchFamily="49" charset="-122"/>
              </a:rPr>
              <a:t>支持将一张表水平拆分成多份分别放入不同的库来实现表的水平拆分</a:t>
            </a:r>
            <a:br>
              <a:rPr lang="zh-CN" altLang="en-US" sz="1800" dirty="0" smtClean="0">
                <a:latin typeface="黑体" pitchFamily="49" charset="-122"/>
                <a:ea typeface="黑体" pitchFamily="49" charset="-122"/>
              </a:rPr>
            </a:br>
            <a:r>
              <a:rPr lang="en-US" altLang="zh-CN" sz="1800" dirty="0" smtClean="0">
                <a:latin typeface="黑体" pitchFamily="49" charset="-122"/>
                <a:ea typeface="黑体" pitchFamily="49" charset="-122"/>
              </a:rPr>
              <a:t>2. </a:t>
            </a:r>
            <a:r>
              <a:rPr lang="en-US" altLang="zh-CN" sz="1800" dirty="0" err="1" smtClean="0">
                <a:latin typeface="黑体" pitchFamily="49" charset="-122"/>
                <a:ea typeface="黑体" pitchFamily="49" charset="-122"/>
              </a:rPr>
              <a:t>Cobar</a:t>
            </a:r>
            <a:r>
              <a:rPr lang="zh-CN" altLang="en-US" sz="1800" dirty="0" smtClean="0">
                <a:latin typeface="黑体" pitchFamily="49" charset="-122"/>
                <a:ea typeface="黑体" pitchFamily="49" charset="-122"/>
              </a:rPr>
              <a:t>也支持将不同的表放入不同的库</a:t>
            </a:r>
            <a:br>
              <a:rPr lang="zh-CN" altLang="en-US" sz="1800" dirty="0" smtClean="0">
                <a:latin typeface="黑体" pitchFamily="49" charset="-122"/>
                <a:ea typeface="黑体" pitchFamily="49" charset="-122"/>
              </a:rPr>
            </a:br>
            <a:r>
              <a:rPr lang="en-US" altLang="zh-CN" sz="1800" dirty="0" smtClean="0">
                <a:latin typeface="黑体" pitchFamily="49" charset="-122"/>
                <a:ea typeface="黑体" pitchFamily="49" charset="-122"/>
              </a:rPr>
              <a:t>3. </a:t>
            </a:r>
            <a:r>
              <a:rPr lang="zh-CN" altLang="en-US" sz="1800" dirty="0" smtClean="0">
                <a:latin typeface="黑体" pitchFamily="49" charset="-122"/>
                <a:ea typeface="黑体" pitchFamily="49" charset="-122"/>
              </a:rPr>
              <a:t>多数情况下，用户会将以上两种方式混合使用</a:t>
            </a:r>
            <a:br>
              <a:rPr lang="zh-CN" altLang="en-US" sz="1800" dirty="0" smtClean="0">
                <a:latin typeface="黑体" pitchFamily="49" charset="-122"/>
                <a:ea typeface="黑体" pitchFamily="49" charset="-122"/>
              </a:rPr>
            </a:br>
            <a:r>
              <a:rPr lang="zh-CN" altLang="en-US" sz="1800" dirty="0" smtClean="0">
                <a:latin typeface="黑体" pitchFamily="49" charset="-122"/>
                <a:ea typeface="黑体" pitchFamily="49" charset="-122"/>
              </a:rPr>
              <a:t>这里需要强调的是，</a:t>
            </a:r>
            <a:r>
              <a:rPr lang="en-US" altLang="zh-CN" sz="1800" dirty="0" err="1" smtClean="0">
                <a:latin typeface="黑体" pitchFamily="49" charset="-122"/>
                <a:ea typeface="黑体" pitchFamily="49" charset="-122"/>
              </a:rPr>
              <a:t>Cobar</a:t>
            </a:r>
            <a:r>
              <a:rPr lang="zh-CN" altLang="en-US" sz="1800" dirty="0" smtClean="0">
                <a:latin typeface="黑体" pitchFamily="49" charset="-122"/>
                <a:ea typeface="黑体" pitchFamily="49" charset="-122"/>
              </a:rPr>
              <a:t>不支持将一张表，例如</a:t>
            </a:r>
            <a:r>
              <a:rPr lang="en-US" altLang="zh-CN" sz="1800" dirty="0" smtClean="0">
                <a:latin typeface="黑体" pitchFamily="49" charset="-122"/>
                <a:ea typeface="黑体" pitchFamily="49" charset="-122"/>
              </a:rPr>
              <a:t>test</a:t>
            </a:r>
            <a:r>
              <a:rPr lang="zh-CN" altLang="en-US" sz="1800" dirty="0" smtClean="0">
                <a:latin typeface="黑体" pitchFamily="49" charset="-122"/>
                <a:ea typeface="黑体" pitchFamily="49" charset="-122"/>
              </a:rPr>
              <a:t>表拆分成</a:t>
            </a:r>
            <a:r>
              <a:rPr lang="en-US" altLang="zh-CN" sz="1800" dirty="0" smtClean="0">
                <a:latin typeface="黑体" pitchFamily="49" charset="-122"/>
                <a:ea typeface="黑体" pitchFamily="49" charset="-122"/>
              </a:rPr>
              <a:t>test_1, test_2, test_3.....</a:t>
            </a:r>
            <a:r>
              <a:rPr lang="zh-CN" altLang="en-US" sz="1800" dirty="0" smtClean="0">
                <a:latin typeface="黑体" pitchFamily="49" charset="-122"/>
                <a:ea typeface="黑体" pitchFamily="49" charset="-122"/>
              </a:rPr>
              <a:t>放在同一个库中，必须将拆分后的表分别放入不同的库来实现分布式。</a:t>
            </a:r>
            <a:br>
              <a:rPr lang="zh-CN" altLang="en-US" sz="1800" dirty="0" smtClean="0">
                <a:latin typeface="黑体" pitchFamily="49" charset="-122"/>
                <a:ea typeface="黑体" pitchFamily="49" charset="-122"/>
              </a:rPr>
            </a:br>
            <a:r>
              <a:rPr lang="en-US" altLang="zh-CN" sz="1800" dirty="0" smtClean="0">
                <a:latin typeface="黑体" pitchFamily="49" charset="-122"/>
                <a:ea typeface="黑体" pitchFamily="49" charset="-122"/>
              </a:rPr>
              <a:t>HA</a:t>
            </a:r>
            <a:r>
              <a:rPr lang="zh-CN" altLang="en-US" sz="1800" dirty="0" smtClean="0">
                <a:latin typeface="黑体" pitchFamily="49" charset="-122"/>
                <a:ea typeface="黑体" pitchFamily="49" charset="-122"/>
              </a:rPr>
              <a:t>：</a:t>
            </a:r>
            <a:br>
              <a:rPr lang="zh-CN" altLang="en-US" sz="1800" dirty="0" smtClean="0">
                <a:latin typeface="黑体" pitchFamily="49" charset="-122"/>
                <a:ea typeface="黑体" pitchFamily="49" charset="-122"/>
              </a:rPr>
            </a:br>
            <a:r>
              <a:rPr lang="zh-CN" altLang="en-US" sz="1800" dirty="0" smtClean="0">
                <a:latin typeface="黑体" pitchFamily="49" charset="-122"/>
                <a:ea typeface="黑体" pitchFamily="49" charset="-122"/>
              </a:rPr>
              <a:t>在用户配置了</a:t>
            </a:r>
            <a:r>
              <a:rPr lang="en-US" altLang="zh-CN" sz="1800" dirty="0" err="1" smtClean="0">
                <a:latin typeface="黑体" pitchFamily="49" charset="-122"/>
                <a:ea typeface="黑体" pitchFamily="49" charset="-122"/>
              </a:rPr>
              <a:t>MySQL</a:t>
            </a:r>
            <a:r>
              <a:rPr lang="zh-CN" altLang="en-US" sz="1800" dirty="0" smtClean="0">
                <a:latin typeface="黑体" pitchFamily="49" charset="-122"/>
                <a:ea typeface="黑体" pitchFamily="49" charset="-122"/>
              </a:rPr>
              <a:t>心跳的情况下，</a:t>
            </a:r>
            <a:r>
              <a:rPr lang="en-US" altLang="zh-CN" sz="1800" dirty="0" err="1" smtClean="0">
                <a:latin typeface="黑体" pitchFamily="49" charset="-122"/>
                <a:ea typeface="黑体" pitchFamily="49" charset="-122"/>
              </a:rPr>
              <a:t>Cobar</a:t>
            </a:r>
            <a:r>
              <a:rPr lang="zh-CN" altLang="en-US" sz="1800" dirty="0" smtClean="0">
                <a:latin typeface="黑体" pitchFamily="49" charset="-122"/>
                <a:ea typeface="黑体" pitchFamily="49" charset="-122"/>
              </a:rPr>
              <a:t>可以自动向后端连接的</a:t>
            </a:r>
            <a:r>
              <a:rPr lang="en-US" altLang="zh-CN" sz="1800" dirty="0" err="1" smtClean="0">
                <a:latin typeface="黑体" pitchFamily="49" charset="-122"/>
                <a:ea typeface="黑体" pitchFamily="49" charset="-122"/>
              </a:rPr>
              <a:t>MySQL</a:t>
            </a:r>
            <a:r>
              <a:rPr lang="zh-CN" altLang="en-US" sz="1800" dirty="0" smtClean="0">
                <a:latin typeface="黑体" pitchFamily="49" charset="-122"/>
                <a:ea typeface="黑体" pitchFamily="49" charset="-122"/>
              </a:rPr>
              <a:t>发送心跳，判断</a:t>
            </a:r>
            <a:r>
              <a:rPr lang="en-US" altLang="zh-CN" sz="1800" dirty="0" err="1" smtClean="0">
                <a:latin typeface="黑体" pitchFamily="49" charset="-122"/>
                <a:ea typeface="黑体" pitchFamily="49" charset="-122"/>
              </a:rPr>
              <a:t>MySQL</a:t>
            </a:r>
            <a:r>
              <a:rPr lang="zh-CN" altLang="en-US" sz="1800" dirty="0" smtClean="0">
                <a:latin typeface="黑体" pitchFamily="49" charset="-122"/>
                <a:ea typeface="黑体" pitchFamily="49" charset="-122"/>
              </a:rPr>
              <a:t>运行状况，一旦运行出现异常，</a:t>
            </a:r>
            <a:r>
              <a:rPr lang="en-US" altLang="zh-CN" sz="1800" dirty="0" err="1" smtClean="0">
                <a:latin typeface="黑体" pitchFamily="49" charset="-122"/>
                <a:ea typeface="黑体" pitchFamily="49" charset="-122"/>
              </a:rPr>
              <a:t>Cobar</a:t>
            </a:r>
            <a:r>
              <a:rPr lang="zh-CN" altLang="en-US" sz="1800" dirty="0" smtClean="0">
                <a:latin typeface="黑体" pitchFamily="49" charset="-122"/>
                <a:ea typeface="黑体" pitchFamily="49" charset="-122"/>
              </a:rPr>
              <a:t>可以自动切换到备机工作。但需要强调的是：</a:t>
            </a:r>
            <a:br>
              <a:rPr lang="zh-CN" altLang="en-US" sz="1800" dirty="0" smtClean="0">
                <a:latin typeface="黑体" pitchFamily="49" charset="-122"/>
                <a:ea typeface="黑体" pitchFamily="49" charset="-122"/>
              </a:rPr>
            </a:br>
            <a:r>
              <a:rPr lang="en-US" altLang="zh-CN" sz="1800" dirty="0" smtClean="0">
                <a:latin typeface="黑体" pitchFamily="49" charset="-122"/>
                <a:ea typeface="黑体" pitchFamily="49" charset="-122"/>
              </a:rPr>
              <a:t>1. </a:t>
            </a:r>
            <a:r>
              <a:rPr lang="en-US" altLang="zh-CN" sz="1800" dirty="0" err="1" smtClean="0">
                <a:latin typeface="黑体" pitchFamily="49" charset="-122"/>
                <a:ea typeface="黑体" pitchFamily="49" charset="-122"/>
              </a:rPr>
              <a:t>Cobar</a:t>
            </a:r>
            <a:r>
              <a:rPr lang="zh-CN" altLang="en-US" sz="1800" dirty="0" smtClean="0">
                <a:latin typeface="黑体" pitchFamily="49" charset="-122"/>
                <a:ea typeface="黑体" pitchFamily="49" charset="-122"/>
              </a:rPr>
              <a:t>的主备切换有两种触发方式，一种是用户手动触发，一种是</a:t>
            </a:r>
            <a:r>
              <a:rPr lang="en-US" altLang="zh-CN" sz="1800" dirty="0" err="1" smtClean="0">
                <a:latin typeface="黑体" pitchFamily="49" charset="-122"/>
                <a:ea typeface="黑体" pitchFamily="49" charset="-122"/>
              </a:rPr>
              <a:t>Cobar</a:t>
            </a:r>
            <a:r>
              <a:rPr lang="zh-CN" altLang="en-US" sz="1800" dirty="0" smtClean="0">
                <a:latin typeface="黑体" pitchFamily="49" charset="-122"/>
                <a:ea typeface="黑体" pitchFamily="49" charset="-122"/>
              </a:rPr>
              <a:t>的心跳语句检测到异常后自动触发。那么，当心跳检测到主机异常，切换到备机，如果主机恢复了，需要用户手动切回主机工作，</a:t>
            </a:r>
            <a:r>
              <a:rPr lang="en-US" altLang="zh-CN" sz="1800" dirty="0" err="1" smtClean="0">
                <a:latin typeface="黑体" pitchFamily="49" charset="-122"/>
                <a:ea typeface="黑体" pitchFamily="49" charset="-122"/>
              </a:rPr>
              <a:t>Cobar</a:t>
            </a:r>
            <a:r>
              <a:rPr lang="zh-CN" altLang="en-US" sz="1800" dirty="0" smtClean="0">
                <a:latin typeface="黑体" pitchFamily="49" charset="-122"/>
                <a:ea typeface="黑体" pitchFamily="49" charset="-122"/>
              </a:rPr>
              <a:t>不会在主机恢复时自动切换回主机，除非备机的心跳也返回异常。</a:t>
            </a:r>
            <a:br>
              <a:rPr lang="zh-CN" altLang="en-US" sz="1800" dirty="0" smtClean="0">
                <a:latin typeface="黑体" pitchFamily="49" charset="-122"/>
                <a:ea typeface="黑体" pitchFamily="49" charset="-122"/>
              </a:rPr>
            </a:br>
            <a:r>
              <a:rPr lang="en-US" altLang="zh-CN" sz="1800" dirty="0" smtClean="0">
                <a:latin typeface="黑体" pitchFamily="49" charset="-122"/>
                <a:ea typeface="黑体" pitchFamily="49" charset="-122"/>
              </a:rPr>
              <a:t>2. </a:t>
            </a:r>
            <a:r>
              <a:rPr lang="en-US" altLang="zh-CN" sz="1800" dirty="0" err="1" smtClean="0">
                <a:latin typeface="黑体" pitchFamily="49" charset="-122"/>
                <a:ea typeface="黑体" pitchFamily="49" charset="-122"/>
              </a:rPr>
              <a:t>Cobar</a:t>
            </a:r>
            <a:r>
              <a:rPr lang="zh-CN" altLang="en-US" sz="1800" dirty="0" smtClean="0">
                <a:latin typeface="黑体" pitchFamily="49" charset="-122"/>
                <a:ea typeface="黑体" pitchFamily="49" charset="-122"/>
              </a:rPr>
              <a:t>只检查</a:t>
            </a:r>
            <a:r>
              <a:rPr lang="en-US" altLang="zh-CN" sz="1800" dirty="0" err="1" smtClean="0">
                <a:latin typeface="黑体" pitchFamily="49" charset="-122"/>
                <a:ea typeface="黑体" pitchFamily="49" charset="-122"/>
              </a:rPr>
              <a:t>MySQL</a:t>
            </a:r>
            <a:r>
              <a:rPr lang="zh-CN" altLang="en-US" sz="1800" dirty="0" smtClean="0">
                <a:latin typeface="黑体" pitchFamily="49" charset="-122"/>
                <a:ea typeface="黑体" pitchFamily="49" charset="-122"/>
              </a:rPr>
              <a:t>主备异常，不关心主备之间的数据同步，因此用户需要在使用</a:t>
            </a:r>
            <a:r>
              <a:rPr lang="en-US" altLang="zh-CN" sz="1800" dirty="0" err="1" smtClean="0">
                <a:latin typeface="黑体" pitchFamily="49" charset="-122"/>
                <a:ea typeface="黑体" pitchFamily="49" charset="-122"/>
              </a:rPr>
              <a:t>Cobar</a:t>
            </a:r>
            <a:r>
              <a:rPr lang="zh-CN" altLang="en-US" sz="1800" dirty="0" smtClean="0">
                <a:latin typeface="黑体" pitchFamily="49" charset="-122"/>
                <a:ea typeface="黑体" pitchFamily="49" charset="-122"/>
              </a:rPr>
              <a:t>之前在</a:t>
            </a:r>
            <a:r>
              <a:rPr lang="en-US" altLang="zh-CN" sz="1800" dirty="0" err="1" smtClean="0">
                <a:latin typeface="黑体" pitchFamily="49" charset="-122"/>
                <a:ea typeface="黑体" pitchFamily="49" charset="-122"/>
              </a:rPr>
              <a:t>MySQL</a:t>
            </a:r>
            <a:r>
              <a:rPr lang="zh-CN" altLang="en-US" sz="1800" dirty="0" smtClean="0">
                <a:latin typeface="黑体" pitchFamily="49" charset="-122"/>
                <a:ea typeface="黑体" pitchFamily="49" charset="-122"/>
              </a:rPr>
              <a:t>主备上配置双向同步，详情可以参阅</a:t>
            </a:r>
            <a:r>
              <a:rPr lang="en-US" altLang="zh-CN" sz="1800" dirty="0" err="1" smtClean="0">
                <a:latin typeface="黑体" pitchFamily="49" charset="-122"/>
                <a:ea typeface="黑体" pitchFamily="49" charset="-122"/>
              </a:rPr>
              <a:t>MySQL</a:t>
            </a:r>
            <a:r>
              <a:rPr lang="zh-CN" altLang="en-US" sz="1800" dirty="0" smtClean="0">
                <a:latin typeface="黑体" pitchFamily="49" charset="-122"/>
                <a:ea typeface="黑体" pitchFamily="49" charset="-122"/>
              </a:rPr>
              <a:t>参考手册。</a:t>
            </a:r>
            <a:br>
              <a:rPr lang="zh-CN" altLang="en-US" sz="1800" dirty="0" smtClean="0">
                <a:latin typeface="黑体" pitchFamily="49" charset="-122"/>
                <a:ea typeface="黑体" pitchFamily="49" charset="-122"/>
              </a:rPr>
            </a:br>
            <a:r>
              <a:rPr lang="zh-CN" altLang="en-US" sz="1800" u="sng" dirty="0" smtClean="0">
                <a:latin typeface="黑体" pitchFamily="49" charset="-122"/>
                <a:ea typeface="黑体" pitchFamily="49" charset="-122"/>
              </a:rPr>
              <a:t>其次，我们也需要注意</a:t>
            </a:r>
            <a:r>
              <a:rPr lang="en-US" altLang="zh-CN" sz="1800" u="sng" dirty="0" err="1" smtClean="0">
                <a:latin typeface="黑体" pitchFamily="49" charset="-122"/>
                <a:ea typeface="黑体" pitchFamily="49" charset="-122"/>
              </a:rPr>
              <a:t>Cobar</a:t>
            </a:r>
            <a:r>
              <a:rPr lang="zh-CN" altLang="en-US" sz="1800" u="sng" dirty="0" smtClean="0">
                <a:latin typeface="黑体" pitchFamily="49" charset="-122"/>
                <a:ea typeface="黑体" pitchFamily="49" charset="-122"/>
              </a:rPr>
              <a:t>的功能约束：</a:t>
            </a:r>
            <a:r>
              <a:rPr lang="zh-CN" altLang="en-US" sz="1800" dirty="0" smtClean="0">
                <a:latin typeface="黑体" pitchFamily="49" charset="-122"/>
                <a:ea typeface="黑体" pitchFamily="49" charset="-122"/>
              </a:rPr>
              <a:t/>
            </a:r>
            <a:br>
              <a:rPr lang="zh-CN" altLang="en-US" sz="1800" dirty="0" smtClean="0">
                <a:latin typeface="黑体" pitchFamily="49" charset="-122"/>
                <a:ea typeface="黑体" pitchFamily="49" charset="-122"/>
              </a:rPr>
            </a:br>
            <a:r>
              <a:rPr lang="en-US" altLang="zh-CN" sz="1800" dirty="0" smtClean="0">
                <a:latin typeface="黑体" pitchFamily="49" charset="-122"/>
                <a:ea typeface="黑体" pitchFamily="49" charset="-122"/>
              </a:rPr>
              <a:t>1) </a:t>
            </a:r>
            <a:r>
              <a:rPr lang="zh-CN" altLang="en-US" sz="1800" dirty="0" smtClean="0">
                <a:latin typeface="黑体" pitchFamily="49" charset="-122"/>
                <a:ea typeface="黑体" pitchFamily="49" charset="-122"/>
              </a:rPr>
              <a:t>不支持跨库情况下的</a:t>
            </a:r>
            <a:r>
              <a:rPr lang="en-US" altLang="zh-CN" sz="1800" dirty="0" smtClean="0">
                <a:latin typeface="黑体" pitchFamily="49" charset="-122"/>
                <a:ea typeface="黑体" pitchFamily="49" charset="-122"/>
              </a:rPr>
              <a:t>join</a:t>
            </a:r>
            <a:r>
              <a:rPr lang="zh-CN" altLang="en-US" sz="1800" dirty="0" smtClean="0">
                <a:latin typeface="黑体" pitchFamily="49" charset="-122"/>
                <a:ea typeface="黑体" pitchFamily="49" charset="-122"/>
              </a:rPr>
              <a:t>、分页、排序、子查询操作。</a:t>
            </a:r>
            <a:br>
              <a:rPr lang="zh-CN" altLang="en-US" sz="1800" dirty="0" smtClean="0">
                <a:latin typeface="黑体" pitchFamily="49" charset="-122"/>
                <a:ea typeface="黑体" pitchFamily="49" charset="-122"/>
              </a:rPr>
            </a:br>
            <a:r>
              <a:rPr lang="en-US" altLang="zh-CN" sz="1800" dirty="0" smtClean="0">
                <a:latin typeface="黑体" pitchFamily="49" charset="-122"/>
                <a:ea typeface="黑体" pitchFamily="49" charset="-122"/>
              </a:rPr>
              <a:t>2) SET</a:t>
            </a:r>
            <a:r>
              <a:rPr lang="zh-CN" altLang="en-US" sz="1800" dirty="0" smtClean="0">
                <a:latin typeface="黑体" pitchFamily="49" charset="-122"/>
                <a:ea typeface="黑体" pitchFamily="49" charset="-122"/>
              </a:rPr>
              <a:t>语句执行会被忽略，事务和字符集设置除外。</a:t>
            </a:r>
            <a:br>
              <a:rPr lang="zh-CN" altLang="en-US" sz="1800" dirty="0" smtClean="0">
                <a:latin typeface="黑体" pitchFamily="49" charset="-122"/>
                <a:ea typeface="黑体" pitchFamily="49" charset="-122"/>
              </a:rPr>
            </a:br>
            <a:r>
              <a:rPr lang="en-US" altLang="zh-CN" sz="1800" dirty="0" smtClean="0">
                <a:latin typeface="黑体" pitchFamily="49" charset="-122"/>
                <a:ea typeface="黑体" pitchFamily="49" charset="-122"/>
              </a:rPr>
              <a:t>3) </a:t>
            </a:r>
            <a:r>
              <a:rPr lang="zh-CN" altLang="en-US" sz="1800" dirty="0" smtClean="0">
                <a:latin typeface="黑体" pitchFamily="49" charset="-122"/>
                <a:ea typeface="黑体" pitchFamily="49" charset="-122"/>
              </a:rPr>
              <a:t>分库情况下，</a:t>
            </a:r>
            <a:r>
              <a:rPr lang="en-US" altLang="zh-CN" sz="1800" dirty="0" smtClean="0">
                <a:latin typeface="黑体" pitchFamily="49" charset="-122"/>
                <a:ea typeface="黑体" pitchFamily="49" charset="-122"/>
              </a:rPr>
              <a:t>insert</a:t>
            </a:r>
            <a:r>
              <a:rPr lang="zh-CN" altLang="en-US" sz="1800" dirty="0" smtClean="0">
                <a:latin typeface="黑体" pitchFamily="49" charset="-122"/>
                <a:ea typeface="黑体" pitchFamily="49" charset="-122"/>
              </a:rPr>
              <a:t>语句必须包含拆分字段列名。</a:t>
            </a:r>
            <a:br>
              <a:rPr lang="zh-CN" altLang="en-US" sz="1800" dirty="0" smtClean="0">
                <a:latin typeface="黑体" pitchFamily="49" charset="-122"/>
                <a:ea typeface="黑体" pitchFamily="49" charset="-122"/>
              </a:rPr>
            </a:br>
            <a:r>
              <a:rPr lang="en-US" altLang="zh-CN" sz="1800" dirty="0" smtClean="0">
                <a:latin typeface="黑体" pitchFamily="49" charset="-122"/>
                <a:ea typeface="黑体" pitchFamily="49" charset="-122"/>
              </a:rPr>
              <a:t>4) </a:t>
            </a:r>
            <a:r>
              <a:rPr lang="zh-CN" altLang="en-US" sz="1800" dirty="0" smtClean="0">
                <a:latin typeface="黑体" pitchFamily="49" charset="-122"/>
                <a:ea typeface="黑体" pitchFamily="49" charset="-122"/>
              </a:rPr>
              <a:t>分库情况下，</a:t>
            </a:r>
            <a:r>
              <a:rPr lang="en-US" altLang="zh-CN" sz="1800" dirty="0" smtClean="0">
                <a:latin typeface="黑体" pitchFamily="49" charset="-122"/>
                <a:ea typeface="黑体" pitchFamily="49" charset="-122"/>
              </a:rPr>
              <a:t>update</a:t>
            </a:r>
            <a:r>
              <a:rPr lang="zh-CN" altLang="en-US" sz="1800" dirty="0" smtClean="0">
                <a:latin typeface="黑体" pitchFamily="49" charset="-122"/>
                <a:ea typeface="黑体" pitchFamily="49" charset="-122"/>
              </a:rPr>
              <a:t>语句不能更新拆分字段的值。</a:t>
            </a:r>
            <a:br>
              <a:rPr lang="zh-CN" altLang="en-US" sz="1800" dirty="0" smtClean="0">
                <a:latin typeface="黑体" pitchFamily="49" charset="-122"/>
                <a:ea typeface="黑体" pitchFamily="49" charset="-122"/>
              </a:rPr>
            </a:br>
            <a:r>
              <a:rPr lang="en-US" altLang="zh-CN" sz="1800" dirty="0" smtClean="0">
                <a:latin typeface="黑体" pitchFamily="49" charset="-122"/>
                <a:ea typeface="黑体" pitchFamily="49" charset="-122"/>
              </a:rPr>
              <a:t>5) </a:t>
            </a:r>
            <a:r>
              <a:rPr lang="zh-CN" altLang="en-US" sz="1800" dirty="0" smtClean="0">
                <a:latin typeface="黑体" pitchFamily="49" charset="-122"/>
                <a:ea typeface="黑体" pitchFamily="49" charset="-122"/>
              </a:rPr>
              <a:t>不支持</a:t>
            </a:r>
            <a:r>
              <a:rPr lang="en-US" altLang="zh-CN" sz="1800" dirty="0" smtClean="0">
                <a:latin typeface="黑体" pitchFamily="49" charset="-122"/>
                <a:ea typeface="黑体" pitchFamily="49" charset="-122"/>
              </a:rPr>
              <a:t>SAVEPOINT</a:t>
            </a:r>
            <a:r>
              <a:rPr lang="zh-CN" altLang="en-US" sz="1800" dirty="0" smtClean="0">
                <a:latin typeface="黑体" pitchFamily="49" charset="-122"/>
                <a:ea typeface="黑体" pitchFamily="49" charset="-122"/>
              </a:rPr>
              <a:t>操作。</a:t>
            </a:r>
            <a:br>
              <a:rPr lang="zh-CN" altLang="en-US" sz="1800" dirty="0" smtClean="0">
                <a:latin typeface="黑体" pitchFamily="49" charset="-122"/>
                <a:ea typeface="黑体" pitchFamily="49" charset="-122"/>
              </a:rPr>
            </a:br>
            <a:r>
              <a:rPr lang="en-US" altLang="zh-CN" sz="1800" dirty="0" smtClean="0">
                <a:latin typeface="黑体" pitchFamily="49" charset="-122"/>
                <a:ea typeface="黑体" pitchFamily="49" charset="-122"/>
              </a:rPr>
              <a:t>6) </a:t>
            </a:r>
            <a:r>
              <a:rPr lang="zh-CN" altLang="en-US" sz="1800" dirty="0" smtClean="0">
                <a:latin typeface="黑体" pitchFamily="49" charset="-122"/>
                <a:ea typeface="黑体" pitchFamily="49" charset="-122"/>
              </a:rPr>
              <a:t>暂时只支持</a:t>
            </a:r>
            <a:r>
              <a:rPr lang="en-US" altLang="zh-CN" sz="1800" dirty="0" err="1" smtClean="0">
                <a:latin typeface="黑体" pitchFamily="49" charset="-122"/>
                <a:ea typeface="黑体" pitchFamily="49" charset="-122"/>
              </a:rPr>
              <a:t>MySQL</a:t>
            </a:r>
            <a:r>
              <a:rPr lang="zh-CN" altLang="en-US" sz="1800" dirty="0" smtClean="0">
                <a:latin typeface="黑体" pitchFamily="49" charset="-122"/>
                <a:ea typeface="黑体" pitchFamily="49" charset="-122"/>
              </a:rPr>
              <a:t>数据节点。 </a:t>
            </a:r>
            <a:r>
              <a:rPr lang="en-US" altLang="zh-CN" sz="1800" dirty="0" smtClean="0">
                <a:latin typeface="黑体" pitchFamily="49" charset="-122"/>
                <a:ea typeface="黑体" pitchFamily="49" charset="-122"/>
              </a:rPr>
              <a:t/>
            </a:r>
            <a:br>
              <a:rPr lang="en-US" altLang="zh-CN" sz="1800" dirty="0" smtClean="0">
                <a:latin typeface="黑体" pitchFamily="49" charset="-122"/>
                <a:ea typeface="黑体" pitchFamily="49" charset="-122"/>
              </a:rPr>
            </a:br>
            <a:endParaRPr kumimoji="0" lang="zh-CN" altLang="en-US" sz="18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iterate>
                                    <p:tmAbs val="0"/>
                                  </p:iterate>
                                  <p:childTnLst>
                                    <p:set>
                                      <p:cBhvr>
                                        <p:cTn id="11" dur="indefinite" fill="hold"/>
                                        <p:tgtEl>
                                          <p:spTgt spid="131"/>
                                        </p:tgtEl>
                                        <p:attrNameLst>
                                          <p:attrName>style.visibility</p:attrName>
                                        </p:attrNameLst>
                                      </p:cBhvr>
                                      <p:to>
                                        <p:strVal val="visible"/>
                                      </p:to>
                                    </p:set>
                                    <p:anim calcmode="lin" valueType="num">
                                      <p:cBhvr>
                                        <p:cTn id="12" dur="499" fill="hold"/>
                                        <p:tgtEl>
                                          <p:spTgt spid="131"/>
                                        </p:tgtEl>
                                        <p:attrNameLst>
                                          <p:attrName>ppt_x</p:attrName>
                                        </p:attrNameLst>
                                      </p:cBhvr>
                                      <p:tavLst>
                                        <p:tav tm="0">
                                          <p:val>
                                            <p:strVal val="0-#ppt_w/2"/>
                                          </p:val>
                                        </p:tav>
                                        <p:tav tm="100000">
                                          <p:val>
                                            <p:strVal val="#ppt_x"/>
                                          </p:val>
                                        </p:tav>
                                      </p:tavLst>
                                    </p:anim>
                                    <p:anim calcmode="lin" valueType="num">
                                      <p:cBhvr>
                                        <p:cTn id="13" dur="499" fill="hold"/>
                                        <p:tgtEl>
                                          <p:spTgt spid="131"/>
                                        </p:tgtEl>
                                        <p:attrNameLst>
                                          <p:attrName>ppt_y</p:attrName>
                                        </p:attrNameLst>
                                      </p:cBhvr>
                                      <p:tavLst>
                                        <p:tav tm="0">
                                          <p:val>
                                            <p:strVal val="#ppt_y"/>
                                          </p:val>
                                        </p:tav>
                                        <p:tav tm="100000">
                                          <p:val>
                                            <p:strVal val="#ppt_y"/>
                                          </p:val>
                                        </p:tav>
                                      </p:tavLst>
                                    </p:anim>
                                  </p:childTnLst>
                                </p:cTn>
                              </p:par>
                            </p:childTnLst>
                          </p:cTn>
                        </p:par>
                        <p:par>
                          <p:cTn id="14" fill="hold">
                            <p:stCondLst>
                              <p:cond delay="0"/>
                            </p:stCondLst>
                            <p:childTnLst>
                              <p:par>
                                <p:cTn id="15" presetID="2" presetClass="entr" presetSubtype="8" fill="hold" grpId="0" nodeType="afterEffect">
                                  <p:stCondLst>
                                    <p:cond delay="0"/>
                                  </p:stCondLst>
                                  <p:iterate>
                                    <p:tmAbs val="0"/>
                                  </p:iterate>
                                  <p:childTnLst>
                                    <p:set>
                                      <p:cBhvr>
                                        <p:cTn id="16" dur="indefinite" fill="hold"/>
                                        <p:tgtEl>
                                          <p:spTgt spid="132"/>
                                        </p:tgtEl>
                                        <p:attrNameLst>
                                          <p:attrName>style.visibility</p:attrName>
                                        </p:attrNameLst>
                                      </p:cBhvr>
                                      <p:to>
                                        <p:strVal val="visible"/>
                                      </p:to>
                                    </p:set>
                                    <p:anim calcmode="lin" valueType="num">
                                      <p:cBhvr>
                                        <p:cTn id="17" dur="499" fill="hold"/>
                                        <p:tgtEl>
                                          <p:spTgt spid="132"/>
                                        </p:tgtEl>
                                        <p:attrNameLst>
                                          <p:attrName>ppt_x</p:attrName>
                                        </p:attrNameLst>
                                      </p:cBhvr>
                                      <p:tavLst>
                                        <p:tav tm="0">
                                          <p:val>
                                            <p:strVal val="0-#ppt_w/2"/>
                                          </p:val>
                                        </p:tav>
                                        <p:tav tm="100000">
                                          <p:val>
                                            <p:strVal val="#ppt_x"/>
                                          </p:val>
                                        </p:tav>
                                      </p:tavLst>
                                    </p:anim>
                                    <p:anim calcmode="lin" valueType="num">
                                      <p:cBhvr>
                                        <p:cTn id="18" dur="499" fill="hold"/>
                                        <p:tgtEl>
                                          <p:spTgt spid="132"/>
                                        </p:tgtEl>
                                        <p:attrNameLst>
                                          <p:attrName>ppt_y</p:attrName>
                                        </p:attrNameLst>
                                      </p:cBhvr>
                                      <p:tavLst>
                                        <p:tav tm="0">
                                          <p:val>
                                            <p:strVal val="#ppt_y"/>
                                          </p:val>
                                        </p:tav>
                                        <p:tav tm="100000">
                                          <p:val>
                                            <p:strVal val="#ppt_y"/>
                                          </p:val>
                                        </p:tav>
                                      </p:tavLst>
                                    </p:anim>
                                  </p:childTnLst>
                                </p:cTn>
                              </p:par>
                            </p:childTnLst>
                          </p:cTn>
                        </p:par>
                        <p:par>
                          <p:cTn id="19" fill="hold">
                            <p:stCondLst>
                              <p:cond delay="0"/>
                            </p:stCondLst>
                            <p:childTnLst>
                              <p:par>
                                <p:cTn id="20" presetID="2" presetClass="entr" presetSubtype="8" fill="hold" grpId="0" nodeType="afterEffect">
                                  <p:stCondLst>
                                    <p:cond delay="0"/>
                                  </p:stCondLst>
                                  <p:iterate>
                                    <p:tmAbs val="0"/>
                                  </p:iterate>
                                  <p:childTnLst>
                                    <p:set>
                                      <p:cBhvr>
                                        <p:cTn id="21" dur="indefinite" fill="hold"/>
                                        <p:tgtEl>
                                          <p:spTgt spid="133"/>
                                        </p:tgtEl>
                                        <p:attrNameLst>
                                          <p:attrName>style.visibility</p:attrName>
                                        </p:attrNameLst>
                                      </p:cBhvr>
                                      <p:to>
                                        <p:strVal val="visible"/>
                                      </p:to>
                                    </p:set>
                                    <p:anim calcmode="lin" valueType="num">
                                      <p:cBhvr>
                                        <p:cTn id="22" dur="499" fill="hold"/>
                                        <p:tgtEl>
                                          <p:spTgt spid="133"/>
                                        </p:tgtEl>
                                        <p:attrNameLst>
                                          <p:attrName>ppt_x</p:attrName>
                                        </p:attrNameLst>
                                      </p:cBhvr>
                                      <p:tavLst>
                                        <p:tav tm="0">
                                          <p:val>
                                            <p:strVal val="0-#ppt_w/2"/>
                                          </p:val>
                                        </p:tav>
                                        <p:tav tm="100000">
                                          <p:val>
                                            <p:strVal val="#ppt_x"/>
                                          </p:val>
                                        </p:tav>
                                      </p:tavLst>
                                    </p:anim>
                                    <p:anim calcmode="lin" valueType="num">
                                      <p:cBhvr>
                                        <p:cTn id="23" dur="499" fill="hold"/>
                                        <p:tgtEl>
                                          <p:spTgt spid="133"/>
                                        </p:tgtEl>
                                        <p:attrNameLst>
                                          <p:attrName>ppt_y</p:attrName>
                                        </p:attrNameLst>
                                      </p:cBhvr>
                                      <p:tavLst>
                                        <p:tav tm="0">
                                          <p:val>
                                            <p:strVal val="#ppt_y"/>
                                          </p:val>
                                        </p:tav>
                                        <p:tav tm="100000">
                                          <p:val>
                                            <p:strVal val="#ppt_y"/>
                                          </p:val>
                                        </p:tav>
                                      </p:tavLst>
                                    </p:anim>
                                  </p:childTnLst>
                                </p:cTn>
                              </p:par>
                            </p:childTnLst>
                          </p:cTn>
                        </p:par>
                        <p:par>
                          <p:cTn id="24" fill="hold">
                            <p:stCondLst>
                              <p:cond delay="0"/>
                            </p:stCondLst>
                            <p:childTnLst>
                              <p:par>
                                <p:cTn id="25" presetID="2" presetClass="entr" presetSubtype="8" fill="hold" grpId="0" nodeType="afterEffect">
                                  <p:stCondLst>
                                    <p:cond delay="0"/>
                                  </p:stCondLst>
                                  <p:iterate>
                                    <p:tmAbs val="0"/>
                                  </p:iterate>
                                  <p:childTnLst>
                                    <p:set>
                                      <p:cBhvr>
                                        <p:cTn id="26" dur="indefinite" fill="hold"/>
                                        <p:tgtEl>
                                          <p:spTgt spid="134"/>
                                        </p:tgtEl>
                                        <p:attrNameLst>
                                          <p:attrName>style.visibility</p:attrName>
                                        </p:attrNameLst>
                                      </p:cBhvr>
                                      <p:to>
                                        <p:strVal val="visible"/>
                                      </p:to>
                                    </p:set>
                                    <p:anim calcmode="lin" valueType="num">
                                      <p:cBhvr>
                                        <p:cTn id="27" dur="499" fill="hold"/>
                                        <p:tgtEl>
                                          <p:spTgt spid="134"/>
                                        </p:tgtEl>
                                        <p:attrNameLst>
                                          <p:attrName>ppt_x</p:attrName>
                                        </p:attrNameLst>
                                      </p:cBhvr>
                                      <p:tavLst>
                                        <p:tav tm="0">
                                          <p:val>
                                            <p:strVal val="0-#ppt_w/2"/>
                                          </p:val>
                                        </p:tav>
                                        <p:tav tm="100000">
                                          <p:val>
                                            <p:strVal val="#ppt_x"/>
                                          </p:val>
                                        </p:tav>
                                      </p:tavLst>
                                    </p:anim>
                                    <p:anim calcmode="lin" valueType="num">
                                      <p:cBhvr>
                                        <p:cTn id="28" dur="499" fill="hold"/>
                                        <p:tgtEl>
                                          <p:spTgt spid="134"/>
                                        </p:tgtEl>
                                        <p:attrNameLst>
                                          <p:attrName>ppt_y</p:attrName>
                                        </p:attrNameLst>
                                      </p:cBhvr>
                                      <p:tavLst>
                                        <p:tav tm="0">
                                          <p:val>
                                            <p:strVal val="#ppt_y"/>
                                          </p:val>
                                        </p:tav>
                                        <p:tav tm="100000">
                                          <p:val>
                                            <p:strVal val="#ppt_y"/>
                                          </p:val>
                                        </p:tav>
                                      </p:tavLst>
                                    </p:anim>
                                  </p:childTnLst>
                                </p:cTn>
                              </p:par>
                            </p:childTnLst>
                          </p:cTn>
                        </p:par>
                        <p:par>
                          <p:cTn id="29" fill="hold">
                            <p:stCondLst>
                              <p:cond delay="0"/>
                            </p:stCondLst>
                            <p:childTnLst>
                              <p:par>
                                <p:cTn id="30" presetID="2" presetClass="entr" presetSubtype="1" fill="hold" grpId="0" nodeType="afterEffect">
                                  <p:stCondLst>
                                    <p:cond delay="0"/>
                                  </p:stCondLst>
                                  <p:iterate>
                                    <p:tmAbs val="0"/>
                                  </p:iterate>
                                  <p:childTnLst>
                                    <p:set>
                                      <p:cBhvr>
                                        <p:cTn id="31" dur="indefinite" fill="hold"/>
                                        <p:tgtEl>
                                          <p:spTgt spid="135"/>
                                        </p:tgtEl>
                                        <p:attrNameLst>
                                          <p:attrName>style.visibility</p:attrName>
                                        </p:attrNameLst>
                                      </p:cBhvr>
                                      <p:to>
                                        <p:strVal val="visible"/>
                                      </p:to>
                                    </p:set>
                                    <p:anim calcmode="lin" valueType="num">
                                      <p:cBhvr>
                                        <p:cTn id="32" dur="500" fill="hold"/>
                                        <p:tgtEl>
                                          <p:spTgt spid="135"/>
                                        </p:tgtEl>
                                        <p:attrNameLst>
                                          <p:attrName>ppt_x</p:attrName>
                                        </p:attrNameLst>
                                      </p:cBhvr>
                                      <p:tavLst>
                                        <p:tav tm="0">
                                          <p:val>
                                            <p:strVal val="#ppt_x"/>
                                          </p:val>
                                        </p:tav>
                                        <p:tav tm="100000">
                                          <p:val>
                                            <p:strVal val="#ppt_x"/>
                                          </p:val>
                                        </p:tav>
                                      </p:tavLst>
                                    </p:anim>
                                    <p:anim calcmode="lin" valueType="num">
                                      <p:cBhvr>
                                        <p:cTn id="33" dur="500" fill="hold"/>
                                        <p:tgtEl>
                                          <p:spTgt spid="135"/>
                                        </p:tgtEl>
                                        <p:attrNameLst>
                                          <p:attrName>ppt_y</p:attrName>
                                        </p:attrNameLst>
                                      </p:cBhvr>
                                      <p:tavLst>
                                        <p:tav tm="0">
                                          <p:val>
                                            <p:strVal val="0-#ppt_h/2"/>
                                          </p:val>
                                        </p:tav>
                                        <p:tav tm="100000">
                                          <p:val>
                                            <p:strVal val="#ppt_y"/>
                                          </p:val>
                                        </p:tav>
                                      </p:tavLst>
                                    </p:anim>
                                  </p:childTnLst>
                                </p:cTn>
                              </p:par>
                            </p:childTnLst>
                          </p:cTn>
                        </p:par>
                        <p:par>
                          <p:cTn id="34" fill="hold">
                            <p:stCondLst>
                              <p:cond delay="0"/>
                            </p:stCondLst>
                            <p:childTnLst>
                              <p:par>
                                <p:cTn id="35" presetID="2" presetClass="entr" presetSubtype="8" fill="hold" grpId="0" nodeType="afterEffect">
                                  <p:stCondLst>
                                    <p:cond delay="0"/>
                                  </p:stCondLst>
                                  <p:iterate>
                                    <p:tmAbs val="0"/>
                                  </p:iterate>
                                  <p:childTnLst>
                                    <p:set>
                                      <p:cBhvr>
                                        <p:cTn id="36" dur="indefinite" fill="hold"/>
                                        <p:tgtEl>
                                          <p:spTgt spid="139"/>
                                        </p:tgtEl>
                                        <p:attrNameLst>
                                          <p:attrName>style.visibility</p:attrName>
                                        </p:attrNameLst>
                                      </p:cBhvr>
                                      <p:to>
                                        <p:strVal val="visible"/>
                                      </p:to>
                                    </p:set>
                                    <p:anim calcmode="lin" valueType="num">
                                      <p:cBhvr>
                                        <p:cTn id="37" dur="499" fill="hold"/>
                                        <p:tgtEl>
                                          <p:spTgt spid="139"/>
                                        </p:tgtEl>
                                        <p:attrNameLst>
                                          <p:attrName>ppt_x</p:attrName>
                                        </p:attrNameLst>
                                      </p:cBhvr>
                                      <p:tavLst>
                                        <p:tav tm="0">
                                          <p:val>
                                            <p:strVal val="0-#ppt_w/2"/>
                                          </p:val>
                                        </p:tav>
                                        <p:tav tm="100000">
                                          <p:val>
                                            <p:strVal val="#ppt_x"/>
                                          </p:val>
                                        </p:tav>
                                      </p:tavLst>
                                    </p:anim>
                                    <p:anim calcmode="lin" valueType="num">
                                      <p:cBhvr>
                                        <p:cTn id="38" dur="499" fill="hold"/>
                                        <p:tgtEl>
                                          <p:spTgt spid="139"/>
                                        </p:tgtEl>
                                        <p:attrNameLst>
                                          <p:attrName>ppt_y</p:attrName>
                                        </p:attrNameLst>
                                      </p:cBhvr>
                                      <p:tavLst>
                                        <p:tav tm="0">
                                          <p:val>
                                            <p:strVal val="#ppt_y"/>
                                          </p:val>
                                        </p:tav>
                                        <p:tav tm="100000">
                                          <p:val>
                                            <p:strVal val="#ppt_y"/>
                                          </p:val>
                                        </p:tav>
                                      </p:tavLst>
                                    </p:anim>
                                  </p:childTnLst>
                                </p:cTn>
                              </p:par>
                            </p:childTnLst>
                          </p:cTn>
                        </p:par>
                        <p:par>
                          <p:cTn id="39" fill="hold">
                            <p:stCondLst>
                              <p:cond delay="0"/>
                            </p:stCondLst>
                            <p:childTnLst>
                              <p:par>
                                <p:cTn id="40" presetID="2" presetClass="entr" presetSubtype="8" fill="hold" grpId="0" nodeType="afterEffect">
                                  <p:stCondLst>
                                    <p:cond delay="0"/>
                                  </p:stCondLst>
                                  <p:iterate>
                                    <p:tmAbs val="0"/>
                                  </p:iterate>
                                  <p:childTnLst>
                                    <p:set>
                                      <p:cBhvr>
                                        <p:cTn id="41" dur="indefinite" fill="hold"/>
                                        <p:tgtEl>
                                          <p:spTgt spid="138"/>
                                        </p:tgtEl>
                                        <p:attrNameLst>
                                          <p:attrName>style.visibility</p:attrName>
                                        </p:attrNameLst>
                                      </p:cBhvr>
                                      <p:to>
                                        <p:strVal val="visible"/>
                                      </p:to>
                                    </p:set>
                                    <p:anim calcmode="lin" valueType="num">
                                      <p:cBhvr>
                                        <p:cTn id="42" dur="499" fill="hold"/>
                                        <p:tgtEl>
                                          <p:spTgt spid="138"/>
                                        </p:tgtEl>
                                        <p:attrNameLst>
                                          <p:attrName>ppt_x</p:attrName>
                                        </p:attrNameLst>
                                      </p:cBhvr>
                                      <p:tavLst>
                                        <p:tav tm="0">
                                          <p:val>
                                            <p:strVal val="0-#ppt_w/2"/>
                                          </p:val>
                                        </p:tav>
                                        <p:tav tm="100000">
                                          <p:val>
                                            <p:strVal val="#ppt_x"/>
                                          </p:val>
                                        </p:tav>
                                      </p:tavLst>
                                    </p:anim>
                                    <p:anim calcmode="lin" valueType="num">
                                      <p:cBhvr>
                                        <p:cTn id="43" dur="499" fill="hold"/>
                                        <p:tgtEl>
                                          <p:spTgt spid="138"/>
                                        </p:tgtEl>
                                        <p:attrNameLst>
                                          <p:attrName>ppt_y</p:attrName>
                                        </p:attrNameLst>
                                      </p:cBhvr>
                                      <p:tavLst>
                                        <p:tav tm="0">
                                          <p:val>
                                            <p:strVal val="#ppt_y"/>
                                          </p:val>
                                        </p:tav>
                                        <p:tav tm="100000">
                                          <p:val>
                                            <p:strVal val="#ppt_y"/>
                                          </p:val>
                                        </p:tav>
                                      </p:tavLst>
                                    </p:anim>
                                  </p:childTnLst>
                                </p:cTn>
                              </p:par>
                            </p:childTnLst>
                          </p:cTn>
                        </p:par>
                        <p:par>
                          <p:cTn id="44" fill="hold">
                            <p:stCondLst>
                              <p:cond delay="0"/>
                            </p:stCondLst>
                            <p:childTnLst>
                              <p:par>
                                <p:cTn id="45" presetID="2" presetClass="entr" presetSubtype="8" fill="hold" grpId="0" nodeType="afterEffect">
                                  <p:stCondLst>
                                    <p:cond delay="0"/>
                                  </p:stCondLst>
                                  <p:iterate>
                                    <p:tmAbs val="0"/>
                                  </p:iterate>
                                  <p:childTnLst>
                                    <p:set>
                                      <p:cBhvr>
                                        <p:cTn id="46" dur="indefinite" fill="hold"/>
                                        <p:tgtEl>
                                          <p:spTgt spid="141"/>
                                        </p:tgtEl>
                                        <p:attrNameLst>
                                          <p:attrName>style.visibility</p:attrName>
                                        </p:attrNameLst>
                                      </p:cBhvr>
                                      <p:to>
                                        <p:strVal val="visible"/>
                                      </p:to>
                                    </p:set>
                                    <p:anim calcmode="lin" valueType="num">
                                      <p:cBhvr>
                                        <p:cTn id="47" dur="1000" fill="hold"/>
                                        <p:tgtEl>
                                          <p:spTgt spid="141"/>
                                        </p:tgtEl>
                                        <p:attrNameLst>
                                          <p:attrName>ppt_x</p:attrName>
                                        </p:attrNameLst>
                                      </p:cBhvr>
                                      <p:tavLst>
                                        <p:tav tm="0">
                                          <p:val>
                                            <p:strVal val="0-#ppt_w/2"/>
                                          </p:val>
                                        </p:tav>
                                        <p:tav tm="100000">
                                          <p:val>
                                            <p:strVal val="#ppt_x"/>
                                          </p:val>
                                        </p:tav>
                                      </p:tavLst>
                                    </p:anim>
                                    <p:anim calcmode="lin" valueType="num">
                                      <p:cBhvr>
                                        <p:cTn id="48" dur="1000" fill="hold"/>
                                        <p:tgtEl>
                                          <p:spTgt spid="141"/>
                                        </p:tgtEl>
                                        <p:attrNameLst>
                                          <p:attrName>ppt_y</p:attrName>
                                        </p:attrNameLst>
                                      </p:cBhvr>
                                      <p:tavLst>
                                        <p:tav tm="0">
                                          <p:val>
                                            <p:strVal val="#ppt_y"/>
                                          </p:val>
                                        </p:tav>
                                        <p:tav tm="100000">
                                          <p:val>
                                            <p:strVal val="#ppt_y"/>
                                          </p:val>
                                        </p:tav>
                                      </p:tavLst>
                                    </p:anim>
                                  </p:childTnLst>
                                </p:cTn>
                              </p:par>
                            </p:childTnLst>
                          </p:cTn>
                        </p:par>
                        <p:par>
                          <p:cTn id="49" fill="hold">
                            <p:stCondLst>
                              <p:cond delay="0"/>
                            </p:stCondLst>
                            <p:childTnLst>
                              <p:par>
                                <p:cTn id="50" presetID="1" presetClass="entr" presetSubtype="0" fill="hold" grpId="0" nodeType="afterEffect">
                                  <p:stCondLst>
                                    <p:cond delay="0"/>
                                  </p:stCondLst>
                                  <p:iterate>
                                    <p:tmAbs val="0"/>
                                  </p:iterate>
                                  <p:childTnLst>
                                    <p:set>
                                      <p:cBhvr>
                                        <p:cTn id="51" dur="indefinite" fill="hold"/>
                                        <p:tgtEl>
                                          <p:spTgt spid="136"/>
                                        </p:tgtEl>
                                        <p:attrNameLst>
                                          <p:attrName>style.visibility</p:attrName>
                                        </p:attrNameLst>
                                      </p:cBhvr>
                                      <p:to>
                                        <p:strVal val="visible"/>
                                      </p:to>
                                    </p:set>
                                  </p:childTnLst>
                                </p:cTn>
                              </p:par>
                            </p:childTnLst>
                          </p:cTn>
                        </p:par>
                        <p:par>
                          <p:cTn id="52" fill="hold">
                            <p:stCondLst>
                              <p:cond delay="0"/>
                            </p:stCondLst>
                            <p:childTnLst>
                              <p:par>
                                <p:cTn id="53" presetID="23" presetClass="entr" presetSubtype="16" fill="hold" grpId="0" nodeType="afterEffect">
                                  <p:stCondLst>
                                    <p:cond delay="0"/>
                                  </p:stCondLst>
                                  <p:iterate>
                                    <p:tmAbs val="0"/>
                                  </p:iterate>
                                  <p:childTnLst>
                                    <p:set>
                                      <p:cBhvr>
                                        <p:cTn id="54" dur="indefinite" fill="hold"/>
                                        <p:tgtEl>
                                          <p:spTgt spid="137"/>
                                        </p:tgtEl>
                                        <p:attrNameLst>
                                          <p:attrName>style.visibility</p:attrName>
                                        </p:attrNameLst>
                                      </p:cBhvr>
                                      <p:to>
                                        <p:strVal val="visible"/>
                                      </p:to>
                                    </p:set>
                                    <p:anim calcmode="lin" valueType="num">
                                      <p:cBhvr>
                                        <p:cTn id="55" dur="750" fill="hold"/>
                                        <p:tgtEl>
                                          <p:spTgt spid="137"/>
                                        </p:tgtEl>
                                        <p:attrNameLst>
                                          <p:attrName>ppt_w</p:attrName>
                                        </p:attrNameLst>
                                      </p:cBhvr>
                                      <p:tavLst>
                                        <p:tav tm="0">
                                          <p:val>
                                            <p:fltVal val="0"/>
                                          </p:val>
                                        </p:tav>
                                        <p:tav tm="100000">
                                          <p:val>
                                            <p:strVal val="#ppt_w"/>
                                          </p:val>
                                        </p:tav>
                                      </p:tavLst>
                                    </p:anim>
                                    <p:anim calcmode="lin" valueType="num">
                                      <p:cBhvr>
                                        <p:cTn id="56" dur="750" fill="hold"/>
                                        <p:tgtEl>
                                          <p:spTgt spid="137"/>
                                        </p:tgtEl>
                                        <p:attrNameLst>
                                          <p:attrName>ppt_h</p:attrName>
                                        </p:attrNameLst>
                                      </p:cBhvr>
                                      <p:tavLst>
                                        <p:tav tm="0">
                                          <p:val>
                                            <p:fltVal val="0"/>
                                          </p:val>
                                        </p:tav>
                                        <p:tav tm="100000">
                                          <p:val>
                                            <p:strVal val="#ppt_h"/>
                                          </p:val>
                                        </p:tav>
                                      </p:tavLst>
                                    </p:anim>
                                  </p:childTnLst>
                                </p:cTn>
                              </p:par>
                            </p:childTnLst>
                          </p:cTn>
                        </p:par>
                        <p:par>
                          <p:cTn id="57" fill="hold">
                            <p:stCondLst>
                              <p:cond delay="0"/>
                            </p:stCondLst>
                            <p:childTnLst>
                              <p:par>
                                <p:cTn id="58" presetID="23" presetClass="entr" presetSubtype="16" fill="hold" grpId="0" nodeType="afterEffect">
                                  <p:stCondLst>
                                    <p:cond delay="0"/>
                                  </p:stCondLst>
                                  <p:iterate>
                                    <p:tmAbs val="0"/>
                                  </p:iterate>
                                  <p:childTnLst>
                                    <p:set>
                                      <p:cBhvr>
                                        <p:cTn id="59" dur="indefinite" fill="hold"/>
                                        <p:tgtEl>
                                          <p:spTgt spid="140"/>
                                        </p:tgtEl>
                                        <p:attrNameLst>
                                          <p:attrName>style.visibility</p:attrName>
                                        </p:attrNameLst>
                                      </p:cBhvr>
                                      <p:to>
                                        <p:strVal val="visible"/>
                                      </p:to>
                                    </p:set>
                                    <p:anim calcmode="lin" valueType="num">
                                      <p:cBhvr>
                                        <p:cTn id="60" dur="750" fill="hold"/>
                                        <p:tgtEl>
                                          <p:spTgt spid="140"/>
                                        </p:tgtEl>
                                        <p:attrNameLst>
                                          <p:attrName>ppt_w</p:attrName>
                                        </p:attrNameLst>
                                      </p:cBhvr>
                                      <p:tavLst>
                                        <p:tav tm="0">
                                          <p:val>
                                            <p:fltVal val="0"/>
                                          </p:val>
                                        </p:tav>
                                        <p:tav tm="100000">
                                          <p:val>
                                            <p:strVal val="#ppt_w"/>
                                          </p:val>
                                        </p:tav>
                                      </p:tavLst>
                                    </p:anim>
                                    <p:anim calcmode="lin" valueType="num">
                                      <p:cBhvr>
                                        <p:cTn id="61"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9" name="TextBox 18"/>
          <p:cNvSpPr txBox="1"/>
          <p:nvPr/>
        </p:nvSpPr>
        <p:spPr>
          <a:xfrm>
            <a:off x="715922" y="376206"/>
            <a:ext cx="7858180"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dirty="0" smtClean="0">
                <a:solidFill>
                  <a:schemeClr val="tx1"/>
                </a:solidFill>
              </a:rPr>
              <a:t>TDDL</a:t>
            </a:r>
            <a:endParaRPr lang="zh-CN" altLang="en-US" dirty="0">
              <a:solidFill>
                <a:schemeClr val="tx1"/>
              </a:solidFill>
            </a:endParaRPr>
          </a:p>
        </p:txBody>
      </p:sp>
      <p:sp>
        <p:nvSpPr>
          <p:cNvPr id="17" name="TextBox 16"/>
          <p:cNvSpPr txBox="1"/>
          <p:nvPr/>
        </p:nvSpPr>
        <p:spPr>
          <a:xfrm>
            <a:off x="287294" y="1590652"/>
            <a:ext cx="11287204" cy="699678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淘宝根据自己的业务特点开发了</a:t>
            </a:r>
            <a:r>
              <a:rPr lang="en-US" altLang="zh-CN" sz="2800" dirty="0" smtClean="0">
                <a:latin typeface="黑体" pitchFamily="49" charset="-122"/>
                <a:ea typeface="黑体" pitchFamily="49" charset="-122"/>
              </a:rPr>
              <a:t>TDDL</a:t>
            </a:r>
            <a:r>
              <a:rPr lang="zh-CN" altLang="en-US" sz="2800" dirty="0" smtClean="0">
                <a:latin typeface="黑体" pitchFamily="49" charset="-122"/>
                <a:ea typeface="黑体" pitchFamily="49" charset="-122"/>
              </a:rPr>
              <a:t>（</a:t>
            </a:r>
            <a:r>
              <a:rPr lang="en-US" altLang="zh-CN" sz="2800" dirty="0" err="1" smtClean="0">
                <a:latin typeface="黑体" pitchFamily="49" charset="-122"/>
                <a:ea typeface="黑体" pitchFamily="49" charset="-122"/>
              </a:rPr>
              <a:t>Taobao</a:t>
            </a:r>
            <a:r>
              <a:rPr lang="en-US" altLang="zh-CN" sz="2800" dirty="0" smtClean="0">
                <a:latin typeface="黑体" pitchFamily="49" charset="-122"/>
                <a:ea typeface="黑体" pitchFamily="49" charset="-122"/>
              </a:rPr>
              <a:t> Distributed Data Layer </a:t>
            </a:r>
            <a:r>
              <a:rPr lang="zh-CN" altLang="en-US" sz="2800" dirty="0" smtClean="0">
                <a:latin typeface="黑体" pitchFamily="49" charset="-122"/>
                <a:ea typeface="黑体" pitchFamily="49" charset="-122"/>
              </a:rPr>
              <a:t>外号</a:t>
            </a:r>
            <a:r>
              <a:rPr lang="en-US" altLang="zh-CN" sz="2800" dirty="0" smtClean="0">
                <a:latin typeface="黑体" pitchFamily="49" charset="-122"/>
                <a:ea typeface="黑体" pitchFamily="49" charset="-122"/>
              </a:rPr>
              <a:t>:</a:t>
            </a:r>
            <a:r>
              <a:rPr lang="zh-CN" altLang="en-US" sz="2800" dirty="0" smtClean="0">
                <a:latin typeface="黑体" pitchFamily="49" charset="-122"/>
                <a:ea typeface="黑体" pitchFamily="49" charset="-122"/>
              </a:rPr>
              <a:t>头都大了 ）框架，主要解决了分库分表对应用的透明化以及异构数据库之间的数据复制，它是一个基于集中式配置的 </a:t>
            </a:r>
            <a:r>
              <a:rPr lang="en-US" altLang="zh-CN" sz="2800" dirty="0" err="1" smtClean="0">
                <a:latin typeface="黑体" pitchFamily="49" charset="-122"/>
                <a:ea typeface="黑体" pitchFamily="49" charset="-122"/>
              </a:rPr>
              <a:t>jdbc</a:t>
            </a:r>
            <a:r>
              <a:rPr lang="en-US" altLang="zh-CN" sz="2800" dirty="0" smtClean="0">
                <a:latin typeface="黑体" pitchFamily="49" charset="-122"/>
                <a:ea typeface="黑体" pitchFamily="49" charset="-122"/>
              </a:rPr>
              <a:t> </a:t>
            </a:r>
            <a:r>
              <a:rPr lang="en-US" altLang="zh-CN" sz="2800" dirty="0" err="1" smtClean="0">
                <a:latin typeface="黑体" pitchFamily="49" charset="-122"/>
                <a:ea typeface="黑体" pitchFamily="49" charset="-122"/>
              </a:rPr>
              <a:t>datasource</a:t>
            </a:r>
            <a:r>
              <a:rPr lang="zh-CN" altLang="en-US" sz="2800" dirty="0" smtClean="0">
                <a:latin typeface="黑体" pitchFamily="49" charset="-122"/>
                <a:ea typeface="黑体" pitchFamily="49" charset="-122"/>
              </a:rPr>
              <a:t>实现，具有主备，读写分离，动态数据库配置等功能。</a:t>
            </a:r>
            <a:br>
              <a:rPr lang="zh-CN" altLang="en-US" sz="2800" dirty="0" smtClean="0">
                <a:latin typeface="黑体" pitchFamily="49" charset="-122"/>
                <a:ea typeface="黑体" pitchFamily="49" charset="-122"/>
              </a:rPr>
            </a:br>
            <a:r>
              <a:rPr lang="en-US" altLang="zh-CN" sz="2800" dirty="0" smtClean="0">
                <a:latin typeface="黑体" pitchFamily="49" charset="-122"/>
                <a:ea typeface="黑体" pitchFamily="49" charset="-122"/>
              </a:rPr>
              <a:t>TDDL</a:t>
            </a:r>
            <a:r>
              <a:rPr lang="zh-CN" altLang="en-US" sz="2800" dirty="0" smtClean="0">
                <a:latin typeface="黑体" pitchFamily="49" charset="-122"/>
                <a:ea typeface="黑体" pitchFamily="49" charset="-122"/>
              </a:rPr>
              <a:t>所处的位置（</a:t>
            </a:r>
            <a:r>
              <a:rPr lang="en-US" altLang="zh-CN" sz="2800" dirty="0" err="1" smtClean="0">
                <a:latin typeface="黑体" pitchFamily="49" charset="-122"/>
                <a:ea typeface="黑体" pitchFamily="49" charset="-122"/>
              </a:rPr>
              <a:t>tddl</a:t>
            </a:r>
            <a:r>
              <a:rPr lang="zh-CN" altLang="en-US" sz="2800" dirty="0" smtClean="0">
                <a:latin typeface="黑体" pitchFamily="49" charset="-122"/>
                <a:ea typeface="黑体" pitchFamily="49" charset="-122"/>
              </a:rPr>
              <a:t>通用数据访问层，部署在客户端的</a:t>
            </a:r>
            <a:r>
              <a:rPr lang="en-US" altLang="zh-CN" sz="2800" dirty="0" smtClean="0">
                <a:latin typeface="黑体" pitchFamily="49" charset="-122"/>
                <a:ea typeface="黑体" pitchFamily="49" charset="-122"/>
              </a:rPr>
              <a:t>jar</a:t>
            </a:r>
            <a:r>
              <a:rPr lang="zh-CN" altLang="en-US" sz="2800" dirty="0" smtClean="0">
                <a:latin typeface="黑体" pitchFamily="49" charset="-122"/>
                <a:ea typeface="黑体" pitchFamily="49" charset="-122"/>
              </a:rPr>
              <a:t>包，用于将用户的</a:t>
            </a:r>
            <a:r>
              <a:rPr lang="en-US" altLang="zh-CN" sz="2800" dirty="0" smtClean="0">
                <a:latin typeface="黑体" pitchFamily="49" charset="-122"/>
                <a:ea typeface="黑体" pitchFamily="49" charset="-122"/>
              </a:rPr>
              <a:t>SQL</a:t>
            </a:r>
            <a:r>
              <a:rPr lang="zh-CN" altLang="en-US" sz="2800" dirty="0" smtClean="0">
                <a:latin typeface="黑体" pitchFamily="49" charset="-122"/>
                <a:ea typeface="黑体" pitchFamily="49" charset="-122"/>
              </a:rPr>
              <a:t>路由到指定的数据库中）</a:t>
            </a:r>
            <a:r>
              <a:rPr lang="en-US" altLang="zh-CN" sz="2800" dirty="0" smtClean="0">
                <a:latin typeface="黑体" pitchFamily="49" charset="-122"/>
                <a:ea typeface="黑体" pitchFamily="49" charset="-122"/>
              </a:rPr>
              <a:t>.</a:t>
            </a:r>
            <a:br>
              <a:rPr lang="en-US" altLang="zh-CN" sz="2800" dirty="0" smtClean="0">
                <a:latin typeface="黑体" pitchFamily="49" charset="-122"/>
                <a:ea typeface="黑体" pitchFamily="49" charset="-122"/>
              </a:rPr>
            </a:br>
            <a:r>
              <a:rPr lang="en-US" altLang="zh-CN" sz="2800" dirty="0" smtClean="0">
                <a:latin typeface="黑体" pitchFamily="49" charset="-122"/>
                <a:ea typeface="黑体" pitchFamily="49" charset="-122"/>
              </a:rPr>
              <a:t>1.</a:t>
            </a:r>
            <a:r>
              <a:rPr lang="zh-CN" altLang="en-US" sz="2800" dirty="0" smtClean="0">
                <a:latin typeface="黑体" pitchFamily="49" charset="-122"/>
                <a:ea typeface="黑体" pitchFamily="49" charset="-122"/>
              </a:rPr>
              <a:t>数据库主备和动态切换</a:t>
            </a:r>
            <a:br>
              <a:rPr lang="zh-CN" altLang="en-US" sz="2800" dirty="0" smtClean="0">
                <a:latin typeface="黑体" pitchFamily="49" charset="-122"/>
                <a:ea typeface="黑体" pitchFamily="49" charset="-122"/>
              </a:rPr>
            </a:br>
            <a:r>
              <a:rPr lang="en-US" altLang="zh-CN" sz="2800" dirty="0" smtClean="0">
                <a:latin typeface="黑体" pitchFamily="49" charset="-122"/>
                <a:ea typeface="黑体" pitchFamily="49" charset="-122"/>
              </a:rPr>
              <a:t>2.</a:t>
            </a:r>
            <a:r>
              <a:rPr lang="zh-CN" altLang="en-US" sz="2800" dirty="0" smtClean="0">
                <a:latin typeface="黑体" pitchFamily="49" charset="-122"/>
                <a:ea typeface="黑体" pitchFamily="49" charset="-122"/>
              </a:rPr>
              <a:t>带权重的读写分离</a:t>
            </a:r>
            <a:br>
              <a:rPr lang="zh-CN" altLang="en-US" sz="2800" dirty="0" smtClean="0">
                <a:latin typeface="黑体" pitchFamily="49" charset="-122"/>
                <a:ea typeface="黑体" pitchFamily="49" charset="-122"/>
              </a:rPr>
            </a:br>
            <a:r>
              <a:rPr lang="en-US" altLang="zh-CN" sz="2800" dirty="0" smtClean="0">
                <a:latin typeface="黑体" pitchFamily="49" charset="-122"/>
                <a:ea typeface="黑体" pitchFamily="49" charset="-122"/>
              </a:rPr>
              <a:t>3.</a:t>
            </a:r>
            <a:r>
              <a:rPr lang="zh-CN" altLang="en-US" sz="2800" dirty="0" smtClean="0">
                <a:latin typeface="黑体" pitchFamily="49" charset="-122"/>
                <a:ea typeface="黑体" pitchFamily="49" charset="-122"/>
              </a:rPr>
              <a:t>单线程读重试</a:t>
            </a:r>
            <a:br>
              <a:rPr lang="zh-CN" altLang="en-US" sz="2800" dirty="0" smtClean="0">
                <a:latin typeface="黑体" pitchFamily="49" charset="-122"/>
                <a:ea typeface="黑体" pitchFamily="49" charset="-122"/>
              </a:rPr>
            </a:br>
            <a:r>
              <a:rPr lang="en-US" altLang="zh-CN" sz="2800" dirty="0" smtClean="0">
                <a:latin typeface="黑体" pitchFamily="49" charset="-122"/>
                <a:ea typeface="黑体" pitchFamily="49" charset="-122"/>
              </a:rPr>
              <a:t>4.</a:t>
            </a:r>
            <a:r>
              <a:rPr lang="zh-CN" altLang="en-US" sz="2800" dirty="0" smtClean="0">
                <a:latin typeface="黑体" pitchFamily="49" charset="-122"/>
                <a:ea typeface="黑体" pitchFamily="49" charset="-122"/>
              </a:rPr>
              <a:t>集中式数据源信息管理和动态变更</a:t>
            </a:r>
            <a:br>
              <a:rPr lang="zh-CN" altLang="en-US" sz="2800" dirty="0" smtClean="0">
                <a:latin typeface="黑体" pitchFamily="49" charset="-122"/>
                <a:ea typeface="黑体" pitchFamily="49" charset="-122"/>
              </a:rPr>
            </a:br>
            <a:r>
              <a:rPr lang="en-US" altLang="zh-CN" sz="2800" dirty="0" smtClean="0">
                <a:latin typeface="黑体" pitchFamily="49" charset="-122"/>
                <a:ea typeface="黑体" pitchFamily="49" charset="-122"/>
              </a:rPr>
              <a:t>5.</a:t>
            </a:r>
            <a:r>
              <a:rPr lang="zh-CN" altLang="en-US" sz="2800" dirty="0" smtClean="0">
                <a:latin typeface="黑体" pitchFamily="49" charset="-122"/>
                <a:ea typeface="黑体" pitchFamily="49" charset="-122"/>
              </a:rPr>
              <a:t>剥离的稳定</a:t>
            </a:r>
            <a:r>
              <a:rPr lang="en-US" altLang="zh-CN" sz="2800" dirty="0" err="1" smtClean="0">
                <a:latin typeface="黑体" pitchFamily="49" charset="-122"/>
                <a:ea typeface="黑体" pitchFamily="49" charset="-122"/>
              </a:rPr>
              <a:t>jboss</a:t>
            </a:r>
            <a:r>
              <a:rPr lang="zh-CN" altLang="en-US" sz="2800" dirty="0" smtClean="0">
                <a:latin typeface="黑体" pitchFamily="49" charset="-122"/>
                <a:ea typeface="黑体" pitchFamily="49" charset="-122"/>
              </a:rPr>
              <a:t>数据源</a:t>
            </a:r>
            <a:br>
              <a:rPr lang="zh-CN" altLang="en-US" sz="2800" dirty="0" smtClean="0">
                <a:latin typeface="黑体" pitchFamily="49" charset="-122"/>
                <a:ea typeface="黑体" pitchFamily="49" charset="-122"/>
              </a:rPr>
            </a:br>
            <a:r>
              <a:rPr lang="en-US" altLang="zh-CN" sz="2800" dirty="0" smtClean="0">
                <a:latin typeface="黑体" pitchFamily="49" charset="-122"/>
                <a:ea typeface="黑体" pitchFamily="49" charset="-122"/>
              </a:rPr>
              <a:t>6.</a:t>
            </a:r>
            <a:r>
              <a:rPr lang="zh-CN" altLang="en-US" sz="2800" dirty="0" smtClean="0">
                <a:latin typeface="黑体" pitchFamily="49" charset="-122"/>
                <a:ea typeface="黑体" pitchFamily="49" charset="-122"/>
              </a:rPr>
              <a:t>支持</a:t>
            </a:r>
            <a:r>
              <a:rPr lang="en-US" altLang="zh-CN" sz="2800" dirty="0" err="1" smtClean="0">
                <a:latin typeface="黑体" pitchFamily="49" charset="-122"/>
                <a:ea typeface="黑体" pitchFamily="49" charset="-122"/>
              </a:rPr>
              <a:t>mysql</a:t>
            </a:r>
            <a:r>
              <a:rPr lang="zh-CN" altLang="en-US" sz="2800" dirty="0" smtClean="0">
                <a:latin typeface="黑体" pitchFamily="49" charset="-122"/>
                <a:ea typeface="黑体" pitchFamily="49" charset="-122"/>
              </a:rPr>
              <a:t>和</a:t>
            </a:r>
            <a:r>
              <a:rPr lang="en-US" altLang="zh-CN" sz="2800" dirty="0" smtClean="0">
                <a:latin typeface="黑体" pitchFamily="49" charset="-122"/>
                <a:ea typeface="黑体" pitchFamily="49" charset="-122"/>
              </a:rPr>
              <a:t>oracle</a:t>
            </a:r>
            <a:r>
              <a:rPr lang="zh-CN" altLang="en-US" sz="2800" dirty="0" smtClean="0">
                <a:latin typeface="黑体" pitchFamily="49" charset="-122"/>
                <a:ea typeface="黑体" pitchFamily="49" charset="-122"/>
              </a:rPr>
              <a:t>数据库</a:t>
            </a:r>
            <a:br>
              <a:rPr lang="zh-CN" altLang="en-US" sz="2800" dirty="0" smtClean="0">
                <a:latin typeface="黑体" pitchFamily="49" charset="-122"/>
                <a:ea typeface="黑体" pitchFamily="49" charset="-122"/>
              </a:rPr>
            </a:br>
            <a:r>
              <a:rPr lang="en-US" altLang="zh-CN" sz="2800" dirty="0" smtClean="0">
                <a:latin typeface="黑体" pitchFamily="49" charset="-122"/>
                <a:ea typeface="黑体" pitchFamily="49" charset="-122"/>
              </a:rPr>
              <a:t>7.</a:t>
            </a:r>
            <a:r>
              <a:rPr lang="zh-CN" altLang="en-US" sz="2800" dirty="0" smtClean="0">
                <a:latin typeface="黑体" pitchFamily="49" charset="-122"/>
                <a:ea typeface="黑体" pitchFamily="49" charset="-122"/>
              </a:rPr>
              <a:t>基于</a:t>
            </a:r>
            <a:r>
              <a:rPr lang="en-US" altLang="zh-CN" sz="2800" dirty="0" err="1" smtClean="0">
                <a:latin typeface="黑体" pitchFamily="49" charset="-122"/>
                <a:ea typeface="黑体" pitchFamily="49" charset="-122"/>
              </a:rPr>
              <a:t>jdbc</a:t>
            </a:r>
            <a:r>
              <a:rPr lang="zh-CN" altLang="en-US" sz="2800" dirty="0" smtClean="0">
                <a:latin typeface="黑体" pitchFamily="49" charset="-122"/>
                <a:ea typeface="黑体" pitchFamily="49" charset="-122"/>
              </a:rPr>
              <a:t>规范，很容易扩展支持实现</a:t>
            </a:r>
            <a:r>
              <a:rPr lang="en-US" altLang="zh-CN" sz="2800" dirty="0" err="1" smtClean="0">
                <a:latin typeface="黑体" pitchFamily="49" charset="-122"/>
                <a:ea typeface="黑体" pitchFamily="49" charset="-122"/>
              </a:rPr>
              <a:t>jdbc</a:t>
            </a:r>
            <a:r>
              <a:rPr lang="zh-CN" altLang="en-US" sz="2800" dirty="0" smtClean="0">
                <a:latin typeface="黑体" pitchFamily="49" charset="-122"/>
                <a:ea typeface="黑体" pitchFamily="49" charset="-122"/>
              </a:rPr>
              <a:t>规范的数据源</a:t>
            </a:r>
            <a:br>
              <a:rPr lang="zh-CN" altLang="en-US" sz="2800" dirty="0" smtClean="0">
                <a:latin typeface="黑体" pitchFamily="49" charset="-122"/>
                <a:ea typeface="黑体" pitchFamily="49" charset="-122"/>
              </a:rPr>
            </a:br>
            <a:r>
              <a:rPr lang="en-US" altLang="zh-CN" sz="2800" dirty="0" smtClean="0">
                <a:latin typeface="黑体" pitchFamily="49" charset="-122"/>
                <a:ea typeface="黑体" pitchFamily="49" charset="-122"/>
              </a:rPr>
              <a:t>8.</a:t>
            </a:r>
            <a:r>
              <a:rPr lang="zh-CN" altLang="en-US" sz="2800" dirty="0" smtClean="0">
                <a:latin typeface="黑体" pitchFamily="49" charset="-122"/>
                <a:ea typeface="黑体" pitchFamily="49" charset="-122"/>
              </a:rPr>
              <a:t>无</a:t>
            </a:r>
            <a:r>
              <a:rPr lang="en-US" altLang="zh-CN" sz="2800" dirty="0" err="1" smtClean="0">
                <a:latin typeface="黑体" pitchFamily="49" charset="-122"/>
                <a:ea typeface="黑体" pitchFamily="49" charset="-122"/>
              </a:rPr>
              <a:t>server,client</a:t>
            </a:r>
            <a:r>
              <a:rPr lang="en-US" altLang="zh-CN" sz="2800" dirty="0" smtClean="0">
                <a:latin typeface="黑体" pitchFamily="49" charset="-122"/>
                <a:ea typeface="黑体" pitchFamily="49" charset="-122"/>
              </a:rPr>
              <a:t>-jar</a:t>
            </a:r>
            <a:r>
              <a:rPr lang="zh-CN" altLang="en-US" sz="2800" dirty="0" smtClean="0">
                <a:latin typeface="黑体" pitchFamily="49" charset="-122"/>
                <a:ea typeface="黑体" pitchFamily="49" charset="-122"/>
              </a:rPr>
              <a:t>形式存在，应用直连数据库</a:t>
            </a:r>
            <a:br>
              <a:rPr lang="zh-CN" altLang="en-US" sz="2800" dirty="0" smtClean="0">
                <a:latin typeface="黑体" pitchFamily="49" charset="-122"/>
                <a:ea typeface="黑体" pitchFamily="49" charset="-122"/>
              </a:rPr>
            </a:br>
            <a:r>
              <a:rPr lang="en-US" altLang="zh-CN" sz="2800" dirty="0" smtClean="0">
                <a:latin typeface="黑体" pitchFamily="49" charset="-122"/>
                <a:ea typeface="黑体" pitchFamily="49" charset="-122"/>
              </a:rPr>
              <a:t>9.</a:t>
            </a:r>
            <a:r>
              <a:rPr lang="zh-CN" altLang="en-US" sz="2800" dirty="0" smtClean="0">
                <a:latin typeface="黑体" pitchFamily="49" charset="-122"/>
                <a:ea typeface="黑体" pitchFamily="49" charset="-122"/>
              </a:rPr>
              <a:t>读写次数</a:t>
            </a:r>
            <a:r>
              <a:rPr lang="en-US" altLang="zh-CN" sz="2800" dirty="0" smtClean="0">
                <a:latin typeface="黑体" pitchFamily="49" charset="-122"/>
                <a:ea typeface="黑体" pitchFamily="49" charset="-122"/>
              </a:rPr>
              <a:t>,</a:t>
            </a:r>
            <a:r>
              <a:rPr lang="zh-CN" altLang="en-US" sz="2800" dirty="0" smtClean="0">
                <a:latin typeface="黑体" pitchFamily="49" charset="-122"/>
                <a:ea typeface="黑体" pitchFamily="49" charset="-122"/>
              </a:rPr>
              <a:t>并发度流程控制，动态变更</a:t>
            </a:r>
            <a:br>
              <a:rPr lang="zh-CN" altLang="en-US" sz="2800" dirty="0" smtClean="0">
                <a:latin typeface="黑体" pitchFamily="49" charset="-122"/>
                <a:ea typeface="黑体" pitchFamily="49" charset="-122"/>
              </a:rPr>
            </a:br>
            <a:r>
              <a:rPr lang="en-US" altLang="zh-CN" sz="2800" dirty="0" smtClean="0">
                <a:latin typeface="黑体" pitchFamily="49" charset="-122"/>
                <a:ea typeface="黑体" pitchFamily="49" charset="-122"/>
              </a:rPr>
              <a:t>10.</a:t>
            </a:r>
            <a:r>
              <a:rPr lang="zh-CN" altLang="en-US" sz="2800" dirty="0" smtClean="0">
                <a:latin typeface="黑体" pitchFamily="49" charset="-122"/>
                <a:ea typeface="黑体" pitchFamily="49" charset="-122"/>
              </a:rPr>
              <a:t>可分析的日志打印</a:t>
            </a:r>
            <a:r>
              <a:rPr lang="en-US" altLang="zh-CN" sz="2800" dirty="0" smtClean="0">
                <a:latin typeface="黑体" pitchFamily="49" charset="-122"/>
                <a:ea typeface="黑体" pitchFamily="49" charset="-122"/>
              </a:rPr>
              <a:t>,</a:t>
            </a:r>
            <a:r>
              <a:rPr lang="zh-CN" altLang="en-US" sz="2800" dirty="0" smtClean="0">
                <a:latin typeface="黑体" pitchFamily="49" charset="-122"/>
                <a:ea typeface="黑体" pitchFamily="49" charset="-122"/>
              </a:rPr>
              <a:t>日志流控，动态变更</a:t>
            </a:r>
            <a:endParaRPr kumimoji="0" lang="zh-CN" altLang="en-US" sz="28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iterate>
                                    <p:tmAbs val="0"/>
                                  </p:iterate>
                                  <p:childTnLst>
                                    <p:set>
                                      <p:cBhvr>
                                        <p:cTn id="11" dur="indefinite" fill="hold"/>
                                        <p:tgtEl>
                                          <p:spTgt spid="131"/>
                                        </p:tgtEl>
                                        <p:attrNameLst>
                                          <p:attrName>style.visibility</p:attrName>
                                        </p:attrNameLst>
                                      </p:cBhvr>
                                      <p:to>
                                        <p:strVal val="visible"/>
                                      </p:to>
                                    </p:set>
                                    <p:anim calcmode="lin" valueType="num">
                                      <p:cBhvr>
                                        <p:cTn id="12" dur="499" fill="hold"/>
                                        <p:tgtEl>
                                          <p:spTgt spid="131"/>
                                        </p:tgtEl>
                                        <p:attrNameLst>
                                          <p:attrName>ppt_x</p:attrName>
                                        </p:attrNameLst>
                                      </p:cBhvr>
                                      <p:tavLst>
                                        <p:tav tm="0">
                                          <p:val>
                                            <p:strVal val="0-#ppt_w/2"/>
                                          </p:val>
                                        </p:tav>
                                        <p:tav tm="100000">
                                          <p:val>
                                            <p:strVal val="#ppt_x"/>
                                          </p:val>
                                        </p:tav>
                                      </p:tavLst>
                                    </p:anim>
                                    <p:anim calcmode="lin" valueType="num">
                                      <p:cBhvr>
                                        <p:cTn id="13" dur="499" fill="hold"/>
                                        <p:tgtEl>
                                          <p:spTgt spid="131"/>
                                        </p:tgtEl>
                                        <p:attrNameLst>
                                          <p:attrName>ppt_y</p:attrName>
                                        </p:attrNameLst>
                                      </p:cBhvr>
                                      <p:tavLst>
                                        <p:tav tm="0">
                                          <p:val>
                                            <p:strVal val="#ppt_y"/>
                                          </p:val>
                                        </p:tav>
                                        <p:tav tm="100000">
                                          <p:val>
                                            <p:strVal val="#ppt_y"/>
                                          </p:val>
                                        </p:tav>
                                      </p:tavLst>
                                    </p:anim>
                                  </p:childTnLst>
                                </p:cTn>
                              </p:par>
                            </p:childTnLst>
                          </p:cTn>
                        </p:par>
                        <p:par>
                          <p:cTn id="14" fill="hold">
                            <p:stCondLst>
                              <p:cond delay="0"/>
                            </p:stCondLst>
                            <p:childTnLst>
                              <p:par>
                                <p:cTn id="15" presetID="2" presetClass="entr" presetSubtype="8" fill="hold" grpId="0" nodeType="afterEffect">
                                  <p:stCondLst>
                                    <p:cond delay="0"/>
                                  </p:stCondLst>
                                  <p:iterate>
                                    <p:tmAbs val="0"/>
                                  </p:iterate>
                                  <p:childTnLst>
                                    <p:set>
                                      <p:cBhvr>
                                        <p:cTn id="16" dur="indefinite" fill="hold"/>
                                        <p:tgtEl>
                                          <p:spTgt spid="132"/>
                                        </p:tgtEl>
                                        <p:attrNameLst>
                                          <p:attrName>style.visibility</p:attrName>
                                        </p:attrNameLst>
                                      </p:cBhvr>
                                      <p:to>
                                        <p:strVal val="visible"/>
                                      </p:to>
                                    </p:set>
                                    <p:anim calcmode="lin" valueType="num">
                                      <p:cBhvr>
                                        <p:cTn id="17" dur="499" fill="hold"/>
                                        <p:tgtEl>
                                          <p:spTgt spid="132"/>
                                        </p:tgtEl>
                                        <p:attrNameLst>
                                          <p:attrName>ppt_x</p:attrName>
                                        </p:attrNameLst>
                                      </p:cBhvr>
                                      <p:tavLst>
                                        <p:tav tm="0">
                                          <p:val>
                                            <p:strVal val="0-#ppt_w/2"/>
                                          </p:val>
                                        </p:tav>
                                        <p:tav tm="100000">
                                          <p:val>
                                            <p:strVal val="#ppt_x"/>
                                          </p:val>
                                        </p:tav>
                                      </p:tavLst>
                                    </p:anim>
                                    <p:anim calcmode="lin" valueType="num">
                                      <p:cBhvr>
                                        <p:cTn id="18" dur="499" fill="hold"/>
                                        <p:tgtEl>
                                          <p:spTgt spid="132"/>
                                        </p:tgtEl>
                                        <p:attrNameLst>
                                          <p:attrName>ppt_y</p:attrName>
                                        </p:attrNameLst>
                                      </p:cBhvr>
                                      <p:tavLst>
                                        <p:tav tm="0">
                                          <p:val>
                                            <p:strVal val="#ppt_y"/>
                                          </p:val>
                                        </p:tav>
                                        <p:tav tm="100000">
                                          <p:val>
                                            <p:strVal val="#ppt_y"/>
                                          </p:val>
                                        </p:tav>
                                      </p:tavLst>
                                    </p:anim>
                                  </p:childTnLst>
                                </p:cTn>
                              </p:par>
                            </p:childTnLst>
                          </p:cTn>
                        </p:par>
                        <p:par>
                          <p:cTn id="19" fill="hold">
                            <p:stCondLst>
                              <p:cond delay="0"/>
                            </p:stCondLst>
                            <p:childTnLst>
                              <p:par>
                                <p:cTn id="20" presetID="2" presetClass="entr" presetSubtype="8" fill="hold" grpId="0" nodeType="afterEffect">
                                  <p:stCondLst>
                                    <p:cond delay="0"/>
                                  </p:stCondLst>
                                  <p:iterate>
                                    <p:tmAbs val="0"/>
                                  </p:iterate>
                                  <p:childTnLst>
                                    <p:set>
                                      <p:cBhvr>
                                        <p:cTn id="21" dur="indefinite" fill="hold"/>
                                        <p:tgtEl>
                                          <p:spTgt spid="133"/>
                                        </p:tgtEl>
                                        <p:attrNameLst>
                                          <p:attrName>style.visibility</p:attrName>
                                        </p:attrNameLst>
                                      </p:cBhvr>
                                      <p:to>
                                        <p:strVal val="visible"/>
                                      </p:to>
                                    </p:set>
                                    <p:anim calcmode="lin" valueType="num">
                                      <p:cBhvr>
                                        <p:cTn id="22" dur="499" fill="hold"/>
                                        <p:tgtEl>
                                          <p:spTgt spid="133"/>
                                        </p:tgtEl>
                                        <p:attrNameLst>
                                          <p:attrName>ppt_x</p:attrName>
                                        </p:attrNameLst>
                                      </p:cBhvr>
                                      <p:tavLst>
                                        <p:tav tm="0">
                                          <p:val>
                                            <p:strVal val="0-#ppt_w/2"/>
                                          </p:val>
                                        </p:tav>
                                        <p:tav tm="100000">
                                          <p:val>
                                            <p:strVal val="#ppt_x"/>
                                          </p:val>
                                        </p:tav>
                                      </p:tavLst>
                                    </p:anim>
                                    <p:anim calcmode="lin" valueType="num">
                                      <p:cBhvr>
                                        <p:cTn id="23" dur="499" fill="hold"/>
                                        <p:tgtEl>
                                          <p:spTgt spid="133"/>
                                        </p:tgtEl>
                                        <p:attrNameLst>
                                          <p:attrName>ppt_y</p:attrName>
                                        </p:attrNameLst>
                                      </p:cBhvr>
                                      <p:tavLst>
                                        <p:tav tm="0">
                                          <p:val>
                                            <p:strVal val="#ppt_y"/>
                                          </p:val>
                                        </p:tav>
                                        <p:tav tm="100000">
                                          <p:val>
                                            <p:strVal val="#ppt_y"/>
                                          </p:val>
                                        </p:tav>
                                      </p:tavLst>
                                    </p:anim>
                                  </p:childTnLst>
                                </p:cTn>
                              </p:par>
                            </p:childTnLst>
                          </p:cTn>
                        </p:par>
                        <p:par>
                          <p:cTn id="24" fill="hold">
                            <p:stCondLst>
                              <p:cond delay="0"/>
                            </p:stCondLst>
                            <p:childTnLst>
                              <p:par>
                                <p:cTn id="25" presetID="2" presetClass="entr" presetSubtype="8" fill="hold" grpId="0" nodeType="afterEffect">
                                  <p:stCondLst>
                                    <p:cond delay="0"/>
                                  </p:stCondLst>
                                  <p:iterate>
                                    <p:tmAbs val="0"/>
                                  </p:iterate>
                                  <p:childTnLst>
                                    <p:set>
                                      <p:cBhvr>
                                        <p:cTn id="26" dur="indefinite" fill="hold"/>
                                        <p:tgtEl>
                                          <p:spTgt spid="134"/>
                                        </p:tgtEl>
                                        <p:attrNameLst>
                                          <p:attrName>style.visibility</p:attrName>
                                        </p:attrNameLst>
                                      </p:cBhvr>
                                      <p:to>
                                        <p:strVal val="visible"/>
                                      </p:to>
                                    </p:set>
                                    <p:anim calcmode="lin" valueType="num">
                                      <p:cBhvr>
                                        <p:cTn id="27" dur="499" fill="hold"/>
                                        <p:tgtEl>
                                          <p:spTgt spid="134"/>
                                        </p:tgtEl>
                                        <p:attrNameLst>
                                          <p:attrName>ppt_x</p:attrName>
                                        </p:attrNameLst>
                                      </p:cBhvr>
                                      <p:tavLst>
                                        <p:tav tm="0">
                                          <p:val>
                                            <p:strVal val="0-#ppt_w/2"/>
                                          </p:val>
                                        </p:tav>
                                        <p:tav tm="100000">
                                          <p:val>
                                            <p:strVal val="#ppt_x"/>
                                          </p:val>
                                        </p:tav>
                                      </p:tavLst>
                                    </p:anim>
                                    <p:anim calcmode="lin" valueType="num">
                                      <p:cBhvr>
                                        <p:cTn id="28" dur="499" fill="hold"/>
                                        <p:tgtEl>
                                          <p:spTgt spid="134"/>
                                        </p:tgtEl>
                                        <p:attrNameLst>
                                          <p:attrName>ppt_y</p:attrName>
                                        </p:attrNameLst>
                                      </p:cBhvr>
                                      <p:tavLst>
                                        <p:tav tm="0">
                                          <p:val>
                                            <p:strVal val="#ppt_y"/>
                                          </p:val>
                                        </p:tav>
                                        <p:tav tm="100000">
                                          <p:val>
                                            <p:strVal val="#ppt_y"/>
                                          </p:val>
                                        </p:tav>
                                      </p:tavLst>
                                    </p:anim>
                                  </p:childTnLst>
                                </p:cTn>
                              </p:par>
                            </p:childTnLst>
                          </p:cTn>
                        </p:par>
                        <p:par>
                          <p:cTn id="29" fill="hold">
                            <p:stCondLst>
                              <p:cond delay="0"/>
                            </p:stCondLst>
                            <p:childTnLst>
                              <p:par>
                                <p:cTn id="30" presetID="2" presetClass="entr" presetSubtype="1" fill="hold" grpId="0" nodeType="afterEffect">
                                  <p:stCondLst>
                                    <p:cond delay="0"/>
                                  </p:stCondLst>
                                  <p:iterate>
                                    <p:tmAbs val="0"/>
                                  </p:iterate>
                                  <p:childTnLst>
                                    <p:set>
                                      <p:cBhvr>
                                        <p:cTn id="31" dur="indefinite" fill="hold"/>
                                        <p:tgtEl>
                                          <p:spTgt spid="135"/>
                                        </p:tgtEl>
                                        <p:attrNameLst>
                                          <p:attrName>style.visibility</p:attrName>
                                        </p:attrNameLst>
                                      </p:cBhvr>
                                      <p:to>
                                        <p:strVal val="visible"/>
                                      </p:to>
                                    </p:set>
                                    <p:anim calcmode="lin" valueType="num">
                                      <p:cBhvr>
                                        <p:cTn id="32" dur="500" fill="hold"/>
                                        <p:tgtEl>
                                          <p:spTgt spid="135"/>
                                        </p:tgtEl>
                                        <p:attrNameLst>
                                          <p:attrName>ppt_x</p:attrName>
                                        </p:attrNameLst>
                                      </p:cBhvr>
                                      <p:tavLst>
                                        <p:tav tm="0">
                                          <p:val>
                                            <p:strVal val="#ppt_x"/>
                                          </p:val>
                                        </p:tav>
                                        <p:tav tm="100000">
                                          <p:val>
                                            <p:strVal val="#ppt_x"/>
                                          </p:val>
                                        </p:tav>
                                      </p:tavLst>
                                    </p:anim>
                                    <p:anim calcmode="lin" valueType="num">
                                      <p:cBhvr>
                                        <p:cTn id="33" dur="500" fill="hold"/>
                                        <p:tgtEl>
                                          <p:spTgt spid="135"/>
                                        </p:tgtEl>
                                        <p:attrNameLst>
                                          <p:attrName>ppt_y</p:attrName>
                                        </p:attrNameLst>
                                      </p:cBhvr>
                                      <p:tavLst>
                                        <p:tav tm="0">
                                          <p:val>
                                            <p:strVal val="0-#ppt_h/2"/>
                                          </p:val>
                                        </p:tav>
                                        <p:tav tm="100000">
                                          <p:val>
                                            <p:strVal val="#ppt_y"/>
                                          </p:val>
                                        </p:tav>
                                      </p:tavLst>
                                    </p:anim>
                                  </p:childTnLst>
                                </p:cTn>
                              </p:par>
                            </p:childTnLst>
                          </p:cTn>
                        </p:par>
                        <p:par>
                          <p:cTn id="34" fill="hold">
                            <p:stCondLst>
                              <p:cond delay="0"/>
                            </p:stCondLst>
                            <p:childTnLst>
                              <p:par>
                                <p:cTn id="35" presetID="2" presetClass="entr" presetSubtype="8" fill="hold" grpId="0" nodeType="afterEffect">
                                  <p:stCondLst>
                                    <p:cond delay="0"/>
                                  </p:stCondLst>
                                  <p:iterate>
                                    <p:tmAbs val="0"/>
                                  </p:iterate>
                                  <p:childTnLst>
                                    <p:set>
                                      <p:cBhvr>
                                        <p:cTn id="36" dur="indefinite" fill="hold"/>
                                        <p:tgtEl>
                                          <p:spTgt spid="139"/>
                                        </p:tgtEl>
                                        <p:attrNameLst>
                                          <p:attrName>style.visibility</p:attrName>
                                        </p:attrNameLst>
                                      </p:cBhvr>
                                      <p:to>
                                        <p:strVal val="visible"/>
                                      </p:to>
                                    </p:set>
                                    <p:anim calcmode="lin" valueType="num">
                                      <p:cBhvr>
                                        <p:cTn id="37" dur="499" fill="hold"/>
                                        <p:tgtEl>
                                          <p:spTgt spid="139"/>
                                        </p:tgtEl>
                                        <p:attrNameLst>
                                          <p:attrName>ppt_x</p:attrName>
                                        </p:attrNameLst>
                                      </p:cBhvr>
                                      <p:tavLst>
                                        <p:tav tm="0">
                                          <p:val>
                                            <p:strVal val="0-#ppt_w/2"/>
                                          </p:val>
                                        </p:tav>
                                        <p:tav tm="100000">
                                          <p:val>
                                            <p:strVal val="#ppt_x"/>
                                          </p:val>
                                        </p:tav>
                                      </p:tavLst>
                                    </p:anim>
                                    <p:anim calcmode="lin" valueType="num">
                                      <p:cBhvr>
                                        <p:cTn id="38" dur="499" fill="hold"/>
                                        <p:tgtEl>
                                          <p:spTgt spid="139"/>
                                        </p:tgtEl>
                                        <p:attrNameLst>
                                          <p:attrName>ppt_y</p:attrName>
                                        </p:attrNameLst>
                                      </p:cBhvr>
                                      <p:tavLst>
                                        <p:tav tm="0">
                                          <p:val>
                                            <p:strVal val="#ppt_y"/>
                                          </p:val>
                                        </p:tav>
                                        <p:tav tm="100000">
                                          <p:val>
                                            <p:strVal val="#ppt_y"/>
                                          </p:val>
                                        </p:tav>
                                      </p:tavLst>
                                    </p:anim>
                                  </p:childTnLst>
                                </p:cTn>
                              </p:par>
                            </p:childTnLst>
                          </p:cTn>
                        </p:par>
                        <p:par>
                          <p:cTn id="39" fill="hold">
                            <p:stCondLst>
                              <p:cond delay="0"/>
                            </p:stCondLst>
                            <p:childTnLst>
                              <p:par>
                                <p:cTn id="40" presetID="2" presetClass="entr" presetSubtype="8" fill="hold" grpId="0" nodeType="afterEffect">
                                  <p:stCondLst>
                                    <p:cond delay="0"/>
                                  </p:stCondLst>
                                  <p:iterate>
                                    <p:tmAbs val="0"/>
                                  </p:iterate>
                                  <p:childTnLst>
                                    <p:set>
                                      <p:cBhvr>
                                        <p:cTn id="41" dur="indefinite" fill="hold"/>
                                        <p:tgtEl>
                                          <p:spTgt spid="138"/>
                                        </p:tgtEl>
                                        <p:attrNameLst>
                                          <p:attrName>style.visibility</p:attrName>
                                        </p:attrNameLst>
                                      </p:cBhvr>
                                      <p:to>
                                        <p:strVal val="visible"/>
                                      </p:to>
                                    </p:set>
                                    <p:anim calcmode="lin" valueType="num">
                                      <p:cBhvr>
                                        <p:cTn id="42" dur="499" fill="hold"/>
                                        <p:tgtEl>
                                          <p:spTgt spid="138"/>
                                        </p:tgtEl>
                                        <p:attrNameLst>
                                          <p:attrName>ppt_x</p:attrName>
                                        </p:attrNameLst>
                                      </p:cBhvr>
                                      <p:tavLst>
                                        <p:tav tm="0">
                                          <p:val>
                                            <p:strVal val="0-#ppt_w/2"/>
                                          </p:val>
                                        </p:tav>
                                        <p:tav tm="100000">
                                          <p:val>
                                            <p:strVal val="#ppt_x"/>
                                          </p:val>
                                        </p:tav>
                                      </p:tavLst>
                                    </p:anim>
                                    <p:anim calcmode="lin" valueType="num">
                                      <p:cBhvr>
                                        <p:cTn id="43" dur="499" fill="hold"/>
                                        <p:tgtEl>
                                          <p:spTgt spid="138"/>
                                        </p:tgtEl>
                                        <p:attrNameLst>
                                          <p:attrName>ppt_y</p:attrName>
                                        </p:attrNameLst>
                                      </p:cBhvr>
                                      <p:tavLst>
                                        <p:tav tm="0">
                                          <p:val>
                                            <p:strVal val="#ppt_y"/>
                                          </p:val>
                                        </p:tav>
                                        <p:tav tm="100000">
                                          <p:val>
                                            <p:strVal val="#ppt_y"/>
                                          </p:val>
                                        </p:tav>
                                      </p:tavLst>
                                    </p:anim>
                                  </p:childTnLst>
                                </p:cTn>
                              </p:par>
                            </p:childTnLst>
                          </p:cTn>
                        </p:par>
                        <p:par>
                          <p:cTn id="44" fill="hold">
                            <p:stCondLst>
                              <p:cond delay="0"/>
                            </p:stCondLst>
                            <p:childTnLst>
                              <p:par>
                                <p:cTn id="45" presetID="2" presetClass="entr" presetSubtype="8" fill="hold" grpId="0" nodeType="afterEffect">
                                  <p:stCondLst>
                                    <p:cond delay="0"/>
                                  </p:stCondLst>
                                  <p:iterate>
                                    <p:tmAbs val="0"/>
                                  </p:iterate>
                                  <p:childTnLst>
                                    <p:set>
                                      <p:cBhvr>
                                        <p:cTn id="46" dur="indefinite" fill="hold"/>
                                        <p:tgtEl>
                                          <p:spTgt spid="141"/>
                                        </p:tgtEl>
                                        <p:attrNameLst>
                                          <p:attrName>style.visibility</p:attrName>
                                        </p:attrNameLst>
                                      </p:cBhvr>
                                      <p:to>
                                        <p:strVal val="visible"/>
                                      </p:to>
                                    </p:set>
                                    <p:anim calcmode="lin" valueType="num">
                                      <p:cBhvr>
                                        <p:cTn id="47" dur="1000" fill="hold"/>
                                        <p:tgtEl>
                                          <p:spTgt spid="141"/>
                                        </p:tgtEl>
                                        <p:attrNameLst>
                                          <p:attrName>ppt_x</p:attrName>
                                        </p:attrNameLst>
                                      </p:cBhvr>
                                      <p:tavLst>
                                        <p:tav tm="0">
                                          <p:val>
                                            <p:strVal val="0-#ppt_w/2"/>
                                          </p:val>
                                        </p:tav>
                                        <p:tav tm="100000">
                                          <p:val>
                                            <p:strVal val="#ppt_x"/>
                                          </p:val>
                                        </p:tav>
                                      </p:tavLst>
                                    </p:anim>
                                    <p:anim calcmode="lin" valueType="num">
                                      <p:cBhvr>
                                        <p:cTn id="48" dur="1000" fill="hold"/>
                                        <p:tgtEl>
                                          <p:spTgt spid="141"/>
                                        </p:tgtEl>
                                        <p:attrNameLst>
                                          <p:attrName>ppt_y</p:attrName>
                                        </p:attrNameLst>
                                      </p:cBhvr>
                                      <p:tavLst>
                                        <p:tav tm="0">
                                          <p:val>
                                            <p:strVal val="#ppt_y"/>
                                          </p:val>
                                        </p:tav>
                                        <p:tav tm="100000">
                                          <p:val>
                                            <p:strVal val="#ppt_y"/>
                                          </p:val>
                                        </p:tav>
                                      </p:tavLst>
                                    </p:anim>
                                  </p:childTnLst>
                                </p:cTn>
                              </p:par>
                            </p:childTnLst>
                          </p:cTn>
                        </p:par>
                        <p:par>
                          <p:cTn id="49" fill="hold">
                            <p:stCondLst>
                              <p:cond delay="0"/>
                            </p:stCondLst>
                            <p:childTnLst>
                              <p:par>
                                <p:cTn id="50" presetID="1" presetClass="entr" presetSubtype="0" fill="hold" grpId="0" nodeType="afterEffect">
                                  <p:stCondLst>
                                    <p:cond delay="0"/>
                                  </p:stCondLst>
                                  <p:iterate>
                                    <p:tmAbs val="0"/>
                                  </p:iterate>
                                  <p:childTnLst>
                                    <p:set>
                                      <p:cBhvr>
                                        <p:cTn id="51" dur="indefinite" fill="hold"/>
                                        <p:tgtEl>
                                          <p:spTgt spid="136"/>
                                        </p:tgtEl>
                                        <p:attrNameLst>
                                          <p:attrName>style.visibility</p:attrName>
                                        </p:attrNameLst>
                                      </p:cBhvr>
                                      <p:to>
                                        <p:strVal val="visible"/>
                                      </p:to>
                                    </p:set>
                                  </p:childTnLst>
                                </p:cTn>
                              </p:par>
                            </p:childTnLst>
                          </p:cTn>
                        </p:par>
                        <p:par>
                          <p:cTn id="52" fill="hold">
                            <p:stCondLst>
                              <p:cond delay="0"/>
                            </p:stCondLst>
                            <p:childTnLst>
                              <p:par>
                                <p:cTn id="53" presetID="23" presetClass="entr" presetSubtype="16" fill="hold" grpId="0" nodeType="afterEffect">
                                  <p:stCondLst>
                                    <p:cond delay="0"/>
                                  </p:stCondLst>
                                  <p:iterate>
                                    <p:tmAbs val="0"/>
                                  </p:iterate>
                                  <p:childTnLst>
                                    <p:set>
                                      <p:cBhvr>
                                        <p:cTn id="54" dur="indefinite" fill="hold"/>
                                        <p:tgtEl>
                                          <p:spTgt spid="137"/>
                                        </p:tgtEl>
                                        <p:attrNameLst>
                                          <p:attrName>style.visibility</p:attrName>
                                        </p:attrNameLst>
                                      </p:cBhvr>
                                      <p:to>
                                        <p:strVal val="visible"/>
                                      </p:to>
                                    </p:set>
                                    <p:anim calcmode="lin" valueType="num">
                                      <p:cBhvr>
                                        <p:cTn id="55" dur="750" fill="hold"/>
                                        <p:tgtEl>
                                          <p:spTgt spid="137"/>
                                        </p:tgtEl>
                                        <p:attrNameLst>
                                          <p:attrName>ppt_w</p:attrName>
                                        </p:attrNameLst>
                                      </p:cBhvr>
                                      <p:tavLst>
                                        <p:tav tm="0">
                                          <p:val>
                                            <p:fltVal val="0"/>
                                          </p:val>
                                        </p:tav>
                                        <p:tav tm="100000">
                                          <p:val>
                                            <p:strVal val="#ppt_w"/>
                                          </p:val>
                                        </p:tav>
                                      </p:tavLst>
                                    </p:anim>
                                    <p:anim calcmode="lin" valueType="num">
                                      <p:cBhvr>
                                        <p:cTn id="56" dur="750" fill="hold"/>
                                        <p:tgtEl>
                                          <p:spTgt spid="137"/>
                                        </p:tgtEl>
                                        <p:attrNameLst>
                                          <p:attrName>ppt_h</p:attrName>
                                        </p:attrNameLst>
                                      </p:cBhvr>
                                      <p:tavLst>
                                        <p:tav tm="0">
                                          <p:val>
                                            <p:fltVal val="0"/>
                                          </p:val>
                                        </p:tav>
                                        <p:tav tm="100000">
                                          <p:val>
                                            <p:strVal val="#ppt_h"/>
                                          </p:val>
                                        </p:tav>
                                      </p:tavLst>
                                    </p:anim>
                                  </p:childTnLst>
                                </p:cTn>
                              </p:par>
                            </p:childTnLst>
                          </p:cTn>
                        </p:par>
                        <p:par>
                          <p:cTn id="57" fill="hold">
                            <p:stCondLst>
                              <p:cond delay="0"/>
                            </p:stCondLst>
                            <p:childTnLst>
                              <p:par>
                                <p:cTn id="58" presetID="23" presetClass="entr" presetSubtype="16" fill="hold" grpId="0" nodeType="afterEffect">
                                  <p:stCondLst>
                                    <p:cond delay="0"/>
                                  </p:stCondLst>
                                  <p:iterate>
                                    <p:tmAbs val="0"/>
                                  </p:iterate>
                                  <p:childTnLst>
                                    <p:set>
                                      <p:cBhvr>
                                        <p:cTn id="59" dur="indefinite" fill="hold"/>
                                        <p:tgtEl>
                                          <p:spTgt spid="140"/>
                                        </p:tgtEl>
                                        <p:attrNameLst>
                                          <p:attrName>style.visibility</p:attrName>
                                        </p:attrNameLst>
                                      </p:cBhvr>
                                      <p:to>
                                        <p:strVal val="visible"/>
                                      </p:to>
                                    </p:set>
                                    <p:anim calcmode="lin" valueType="num">
                                      <p:cBhvr>
                                        <p:cTn id="60" dur="750" fill="hold"/>
                                        <p:tgtEl>
                                          <p:spTgt spid="140"/>
                                        </p:tgtEl>
                                        <p:attrNameLst>
                                          <p:attrName>ppt_w</p:attrName>
                                        </p:attrNameLst>
                                      </p:cBhvr>
                                      <p:tavLst>
                                        <p:tav tm="0">
                                          <p:val>
                                            <p:fltVal val="0"/>
                                          </p:val>
                                        </p:tav>
                                        <p:tav tm="100000">
                                          <p:val>
                                            <p:strVal val="#ppt_w"/>
                                          </p:val>
                                        </p:tav>
                                      </p:tavLst>
                                    </p:anim>
                                    <p:anim calcmode="lin" valueType="num">
                                      <p:cBhvr>
                                        <p:cTn id="61"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4881</TotalTime>
  <Words>10985</Words>
  <Application>Microsoft Office PowerPoint</Application>
  <PresentationFormat>自定义</PresentationFormat>
  <Paragraphs>1234</Paragraphs>
  <Slides>78</Slides>
  <Notes>63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78</vt:i4>
      </vt:variant>
    </vt:vector>
  </HeadingPairs>
  <TitlesOfParts>
    <vt:vector size="88" baseType="lpstr">
      <vt:lpstr>Adobe 黑体 Std R</vt:lpstr>
      <vt:lpstr>Helvetica Light</vt:lpstr>
      <vt:lpstr>Helvetica Neue</vt:lpstr>
      <vt:lpstr>Yuanti SC Regular</vt:lpstr>
      <vt:lpstr>黑体</vt:lpstr>
      <vt:lpstr>Arial</vt:lpstr>
      <vt:lpstr>Arial Black</vt:lpstr>
      <vt:lpstr>Helvetica</vt:lpstr>
      <vt:lpstr>Wingdings</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oldboy</cp:lastModifiedBy>
  <cp:revision>665</cp:revision>
  <dcterms:created xsi:type="dcterms:W3CDTF">2017-06-12T02:51:00Z</dcterms:created>
  <dcterms:modified xsi:type="dcterms:W3CDTF">2018-04-14T08:53:14Z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