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5"/>
  </p:notesMasterIdLst>
  <p:sldIdLst>
    <p:sldId id="256" r:id="rId2"/>
    <p:sldId id="266" r:id="rId3"/>
    <p:sldId id="272" r:id="rId4"/>
    <p:sldId id="273" r:id="rId5"/>
    <p:sldId id="275" r:id="rId6"/>
    <p:sldId id="267" r:id="rId7"/>
    <p:sldId id="271" r:id="rId8"/>
    <p:sldId id="276" r:id="rId9"/>
    <p:sldId id="268" r:id="rId10"/>
    <p:sldId id="269" r:id="rId11"/>
    <p:sldId id="280" r:id="rId12"/>
    <p:sldId id="277" r:id="rId13"/>
    <p:sldId id="278" r:id="rId14"/>
    <p:sldId id="279" r:id="rId15"/>
    <p:sldId id="270" r:id="rId16"/>
    <p:sldId id="281" r:id="rId17"/>
    <p:sldId id="282" r:id="rId18"/>
    <p:sldId id="283" r:id="rId19"/>
    <p:sldId id="284" r:id="rId20"/>
    <p:sldId id="286" r:id="rId21"/>
    <p:sldId id="285" r:id="rId22"/>
    <p:sldId id="287" r:id="rId23"/>
    <p:sldId id="258"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84936" autoAdjust="0"/>
  </p:normalViewPr>
  <p:slideViewPr>
    <p:cSldViewPr>
      <p:cViewPr varScale="1">
        <p:scale>
          <a:sx n="44" d="100"/>
          <a:sy n="44" d="100"/>
        </p:scale>
        <p:origin x="1602" y="6"/>
      </p:cViewPr>
      <p:guideLst>
        <p:guide orient="horz" pos="3072"/>
        <p:guide pos="4096"/>
      </p:guideLst>
    </p:cSldViewPr>
  </p:slideViewPr>
  <p:outlineViewPr>
    <p:cViewPr>
      <p:scale>
        <a:sx n="33" d="100"/>
        <a:sy n="33" d="100"/>
      </p:scale>
      <p:origin x="0" y="2205"/>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2200" b="0" i="0" dirty="0" err="1">
                <a:latin typeface="+mn-lt"/>
                <a:ea typeface="+mn-ea"/>
                <a:cs typeface="+mn-cs"/>
                <a:sym typeface="Helvetica Neue"/>
              </a:rPr>
              <a:t>tps</a:t>
            </a:r>
            <a:r>
              <a:rPr lang="zh-CN" altLang="en-US" sz="2200" b="0" i="0" dirty="0">
                <a:latin typeface="+mn-lt"/>
                <a:ea typeface="+mn-ea"/>
                <a:cs typeface="+mn-cs"/>
                <a:sym typeface="Helvetica Neue"/>
              </a:rPr>
              <a:t>：该设备每秒的传输次数。“一次传输”意思是“一次</a:t>
            </a:r>
            <a:r>
              <a:rPr lang="en-US" altLang="zh-CN" sz="2200" b="0" i="0" dirty="0">
                <a:latin typeface="+mn-lt"/>
                <a:ea typeface="+mn-ea"/>
                <a:cs typeface="+mn-cs"/>
                <a:sym typeface="Helvetica Neue"/>
              </a:rPr>
              <a:t>I/O</a:t>
            </a:r>
            <a:r>
              <a:rPr lang="zh-CN" altLang="en-US" sz="2200" b="0" i="0" dirty="0">
                <a:latin typeface="+mn-lt"/>
                <a:ea typeface="+mn-ea"/>
                <a:cs typeface="+mn-cs"/>
                <a:sym typeface="Helvetica Neue"/>
              </a:rPr>
              <a:t>请求”。多个逻辑请求可能会被合并为“一次</a:t>
            </a:r>
            <a:r>
              <a:rPr lang="en-US" altLang="zh-CN" sz="2200" b="0" i="0" dirty="0">
                <a:latin typeface="+mn-lt"/>
                <a:ea typeface="+mn-ea"/>
                <a:cs typeface="+mn-cs"/>
                <a:sym typeface="Helvetica Neue"/>
              </a:rPr>
              <a:t>I/O</a:t>
            </a:r>
            <a:r>
              <a:rPr lang="zh-CN" altLang="en-US" sz="2200" b="0" i="0" dirty="0">
                <a:latin typeface="+mn-lt"/>
                <a:ea typeface="+mn-ea"/>
                <a:cs typeface="+mn-cs"/>
                <a:sym typeface="Helvetica Neue"/>
              </a:rPr>
              <a:t>请求”。“一次传输”请求的大小是未知的。</a:t>
            </a:r>
          </a:p>
          <a:p>
            <a:r>
              <a:rPr lang="zh-CN" altLang="en-US" sz="2200" b="0" i="0" dirty="0">
                <a:latin typeface="+mn-lt"/>
                <a:ea typeface="+mn-ea"/>
                <a:cs typeface="+mn-cs"/>
                <a:sym typeface="Helvetica Neue"/>
              </a:rPr>
              <a:t>                </a:t>
            </a:r>
            <a:r>
              <a:rPr lang="en-US" altLang="zh-CN" sz="2200" b="0" i="0" dirty="0" err="1">
                <a:latin typeface="+mn-lt"/>
                <a:ea typeface="+mn-ea"/>
                <a:cs typeface="+mn-cs"/>
                <a:sym typeface="Helvetica Neue"/>
              </a:rPr>
              <a:t>KB_wrtn</a:t>
            </a:r>
            <a:r>
              <a:rPr lang="en-US" altLang="zh-CN" sz="2200" b="0" i="0" dirty="0">
                <a:latin typeface="+mn-lt"/>
                <a:ea typeface="+mn-ea"/>
                <a:cs typeface="+mn-cs"/>
                <a:sym typeface="Helvetica Neue"/>
              </a:rPr>
              <a:t>/s</a:t>
            </a:r>
            <a:r>
              <a:rPr lang="zh-CN" altLang="en-US" sz="2200" b="0" i="0" dirty="0">
                <a:latin typeface="+mn-lt"/>
                <a:ea typeface="+mn-ea"/>
                <a:cs typeface="+mn-cs"/>
                <a:sym typeface="Helvetica Neue"/>
              </a:rPr>
              <a:t>：每秒从设备（</a:t>
            </a:r>
            <a:r>
              <a:rPr lang="en-US" altLang="zh-CN" sz="2200" b="0" i="0" dirty="0">
                <a:latin typeface="+mn-lt"/>
                <a:ea typeface="+mn-ea"/>
                <a:cs typeface="+mn-cs"/>
                <a:sym typeface="Helvetica Neue"/>
              </a:rPr>
              <a:t>drive expressed</a:t>
            </a:r>
            <a:r>
              <a:rPr lang="zh-CN" altLang="en-US" sz="2200" b="0" i="0" dirty="0">
                <a:latin typeface="+mn-lt"/>
                <a:ea typeface="+mn-ea"/>
                <a:cs typeface="+mn-cs"/>
                <a:sym typeface="Helvetica Neue"/>
              </a:rPr>
              <a:t>）读取的数据量；</a:t>
            </a:r>
            <a:br>
              <a:rPr lang="zh-CN" altLang="en-US" sz="2200" b="0" i="0" dirty="0">
                <a:latin typeface="+mn-lt"/>
                <a:ea typeface="+mn-ea"/>
                <a:cs typeface="+mn-cs"/>
                <a:sym typeface="Helvetica Neue"/>
              </a:rPr>
            </a:br>
            <a:endParaRPr lang="zh-CN" altLang="en-US" sz="2200" b="0" i="0" dirty="0">
              <a:latin typeface="+mn-lt"/>
              <a:ea typeface="+mn-ea"/>
              <a:cs typeface="+mn-cs"/>
              <a:sym typeface="Helvetica Neue"/>
            </a:endParaRPr>
          </a:p>
          <a:p>
            <a:r>
              <a:rPr lang="zh-CN" altLang="en-US" sz="2200" b="0" i="0" dirty="0">
                <a:latin typeface="+mn-lt"/>
                <a:ea typeface="+mn-ea"/>
                <a:cs typeface="+mn-cs"/>
                <a:sym typeface="Helvetica Neue"/>
              </a:rPr>
              <a:t>                </a:t>
            </a:r>
            <a:r>
              <a:rPr lang="en-US" altLang="zh-CN" sz="2200" b="0" i="0" dirty="0" err="1">
                <a:latin typeface="+mn-lt"/>
                <a:ea typeface="+mn-ea"/>
                <a:cs typeface="+mn-cs"/>
                <a:sym typeface="Helvetica Neue"/>
              </a:rPr>
              <a:t>KB_wrtn</a:t>
            </a:r>
            <a:r>
              <a:rPr lang="en-US" altLang="zh-CN" sz="2200" b="0" i="0" dirty="0">
                <a:latin typeface="+mn-lt"/>
                <a:ea typeface="+mn-ea"/>
                <a:cs typeface="+mn-cs"/>
                <a:sym typeface="Helvetica Neue"/>
              </a:rPr>
              <a:t>/s</a:t>
            </a:r>
            <a:r>
              <a:rPr lang="zh-CN" altLang="en-US" sz="2200" b="0" i="0" dirty="0">
                <a:latin typeface="+mn-lt"/>
                <a:ea typeface="+mn-ea"/>
                <a:cs typeface="+mn-cs"/>
                <a:sym typeface="Helvetica Neue"/>
              </a:rPr>
              <a:t>：每秒向设备（</a:t>
            </a:r>
            <a:r>
              <a:rPr lang="en-US" altLang="zh-CN" sz="2200" b="0" i="0" dirty="0">
                <a:latin typeface="+mn-lt"/>
                <a:ea typeface="+mn-ea"/>
                <a:cs typeface="+mn-cs"/>
                <a:sym typeface="Helvetica Neue"/>
              </a:rPr>
              <a:t>drive expressed</a:t>
            </a:r>
            <a:r>
              <a:rPr lang="zh-CN" altLang="en-US" sz="2200" b="0" i="0" dirty="0">
                <a:latin typeface="+mn-lt"/>
                <a:ea typeface="+mn-ea"/>
                <a:cs typeface="+mn-cs"/>
                <a:sym typeface="Helvetica Neue"/>
              </a:rPr>
              <a:t>）写入的数据量；</a:t>
            </a:r>
            <a:br>
              <a:rPr lang="zh-CN" altLang="en-US" sz="2200" b="0" i="0" dirty="0">
                <a:latin typeface="+mn-lt"/>
                <a:ea typeface="+mn-ea"/>
                <a:cs typeface="+mn-cs"/>
                <a:sym typeface="Helvetica Neue"/>
              </a:rPr>
            </a:br>
            <a:endParaRPr lang="zh-CN" altLang="en-US" sz="2200" b="0" i="0" dirty="0">
              <a:latin typeface="+mn-lt"/>
              <a:ea typeface="+mn-ea"/>
              <a:cs typeface="+mn-cs"/>
              <a:sym typeface="Helvetica Neue"/>
            </a:endParaRPr>
          </a:p>
          <a:p>
            <a:r>
              <a:rPr lang="zh-CN" altLang="en-US" sz="2200" b="0" i="0" dirty="0">
                <a:latin typeface="+mn-lt"/>
                <a:ea typeface="+mn-ea"/>
                <a:cs typeface="+mn-cs"/>
                <a:sym typeface="Helvetica Neue"/>
              </a:rPr>
              <a:t>                </a:t>
            </a:r>
            <a:r>
              <a:rPr lang="en-US" altLang="zh-CN" sz="2200" b="0" i="0" dirty="0" err="1">
                <a:latin typeface="+mn-lt"/>
                <a:ea typeface="+mn-ea"/>
                <a:cs typeface="+mn-cs"/>
                <a:sym typeface="Helvetica Neue"/>
              </a:rPr>
              <a:t>kB_read</a:t>
            </a:r>
            <a:r>
              <a:rPr lang="zh-CN" altLang="en-US" sz="2200" b="0" i="0" dirty="0">
                <a:latin typeface="+mn-lt"/>
                <a:ea typeface="+mn-ea"/>
                <a:cs typeface="+mn-cs"/>
                <a:sym typeface="Helvetica Neue"/>
              </a:rPr>
              <a:t>：读取的总数据量；</a:t>
            </a:r>
            <a:br>
              <a:rPr lang="zh-CN" altLang="en-US" sz="2200" b="0" i="0" dirty="0">
                <a:latin typeface="+mn-lt"/>
                <a:ea typeface="+mn-ea"/>
                <a:cs typeface="+mn-cs"/>
                <a:sym typeface="Helvetica Neue"/>
              </a:rPr>
            </a:br>
            <a:endParaRPr lang="zh-CN" altLang="en-US" sz="2200" b="0" i="0" dirty="0">
              <a:latin typeface="+mn-lt"/>
              <a:ea typeface="+mn-ea"/>
              <a:cs typeface="+mn-cs"/>
              <a:sym typeface="Helvetica Neue"/>
            </a:endParaRPr>
          </a:p>
          <a:p>
            <a:r>
              <a:rPr lang="zh-CN" altLang="en-US" sz="2200" b="0" i="0" dirty="0">
                <a:latin typeface="+mn-lt"/>
                <a:ea typeface="+mn-ea"/>
                <a:cs typeface="+mn-cs"/>
                <a:sym typeface="Helvetica Neue"/>
              </a:rPr>
              <a:t>                </a:t>
            </a:r>
            <a:r>
              <a:rPr lang="en-US" altLang="zh-CN" sz="2200" b="0" i="0" dirty="0" err="1">
                <a:latin typeface="+mn-lt"/>
                <a:ea typeface="+mn-ea"/>
                <a:cs typeface="+mn-cs"/>
                <a:sym typeface="Helvetica Neue"/>
              </a:rPr>
              <a:t>kB_wrtn</a:t>
            </a:r>
            <a:r>
              <a:rPr lang="zh-CN" altLang="en-US" sz="2200" b="0" i="0" dirty="0">
                <a:latin typeface="+mn-lt"/>
                <a:ea typeface="+mn-ea"/>
                <a:cs typeface="+mn-cs"/>
                <a:sym typeface="Helvetica Neue"/>
              </a:rPr>
              <a:t>：写入的总数量数据量；这些单位都为</a:t>
            </a:r>
            <a:r>
              <a:rPr lang="en-US" altLang="zh-CN" sz="2200" b="0" i="0" dirty="0">
                <a:latin typeface="+mn-lt"/>
                <a:ea typeface="+mn-ea"/>
                <a:cs typeface="+mn-cs"/>
                <a:sym typeface="Helvetica Neue"/>
              </a:rPr>
              <a:t>Kilobytes</a:t>
            </a:r>
            <a:r>
              <a:rPr lang="zh-CN" altLang="en-US" sz="2200" b="0" i="0" dirty="0">
                <a:latin typeface="+mn-lt"/>
                <a:ea typeface="+mn-ea"/>
                <a:cs typeface="+mn-cs"/>
                <a:sym typeface="Helvetica Neue"/>
              </a:rPr>
              <a:t>。</a:t>
            </a:r>
          </a:p>
          <a:p>
            <a:r>
              <a:rPr lang="zh-CN" altLang="en-US" sz="2200" b="0" i="0" dirty="0">
                <a:latin typeface="+mn-lt"/>
                <a:ea typeface="+mn-ea"/>
                <a:cs typeface="+mn-cs"/>
                <a:sym typeface="Helvetica Neue"/>
              </a:rPr>
              <a:t>                </a:t>
            </a:r>
            <a:r>
              <a:rPr lang="en-US" altLang="zh-CN" sz="2200" b="0" i="0" dirty="0" err="1">
                <a:latin typeface="+mn-lt"/>
                <a:ea typeface="+mn-ea"/>
                <a:cs typeface="+mn-cs"/>
                <a:sym typeface="Helvetica Neue"/>
              </a:rPr>
              <a:t>iostat</a:t>
            </a:r>
            <a:r>
              <a:rPr lang="en-US" altLang="zh-CN" sz="2200" b="0" i="0" dirty="0">
                <a:latin typeface="+mn-lt"/>
                <a:ea typeface="+mn-ea"/>
                <a:cs typeface="+mn-cs"/>
                <a:sym typeface="Helvetica Neue"/>
              </a:rPr>
              <a:t> -d -k -x 5 </a:t>
            </a:r>
            <a:r>
              <a:rPr lang="zh-CN" altLang="en-US" sz="2200" b="0" i="0" dirty="0">
                <a:latin typeface="+mn-lt"/>
                <a:ea typeface="+mn-ea"/>
                <a:cs typeface="+mn-cs"/>
                <a:sym typeface="Helvetica Neue"/>
              </a:rPr>
              <a:t>（查看设备使用率（</a:t>
            </a:r>
            <a:r>
              <a:rPr lang="en-US" altLang="zh-CN" sz="2200" b="0" i="0" dirty="0">
                <a:latin typeface="+mn-lt"/>
                <a:ea typeface="+mn-ea"/>
                <a:cs typeface="+mn-cs"/>
                <a:sym typeface="Helvetica Neue"/>
              </a:rPr>
              <a:t>%</a:t>
            </a:r>
            <a:r>
              <a:rPr lang="en-US" altLang="zh-CN" sz="2200" b="0" i="0" dirty="0" err="1">
                <a:latin typeface="+mn-lt"/>
                <a:ea typeface="+mn-ea"/>
                <a:cs typeface="+mn-cs"/>
                <a:sym typeface="Helvetica Neue"/>
              </a:rPr>
              <a:t>util</a:t>
            </a:r>
            <a:r>
              <a:rPr lang="zh-CN" altLang="en-US" sz="2200" b="0" i="0" dirty="0">
                <a:latin typeface="+mn-lt"/>
                <a:ea typeface="+mn-ea"/>
                <a:cs typeface="+mn-cs"/>
                <a:sym typeface="Helvetica Neue"/>
              </a:rPr>
              <a:t>）和响应时间（</a:t>
            </a:r>
            <a:r>
              <a:rPr lang="en-US" altLang="zh-CN" sz="2200" b="0" i="0" dirty="0">
                <a:latin typeface="+mn-lt"/>
                <a:ea typeface="+mn-ea"/>
                <a:cs typeface="+mn-cs"/>
                <a:sym typeface="Helvetica Neue"/>
              </a:rPr>
              <a:t>await</a:t>
            </a:r>
            <a:r>
              <a:rPr lang="zh-CN" altLang="en-US" sz="2200" b="0" i="0">
                <a:latin typeface="+mn-lt"/>
                <a:ea typeface="+mn-ea"/>
                <a:cs typeface="+mn-cs"/>
                <a:sym typeface="Helvetica Neue"/>
              </a:rPr>
              <a:t>））</a:t>
            </a:r>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algn="l"/>
            <a:r>
              <a:rPr lang="zh-CN" altLang="en-US" sz="2200" b="0" i="0" dirty="0">
                <a:latin typeface="+mn-lt"/>
                <a:ea typeface="+mn-ea"/>
                <a:cs typeface="+mn-cs"/>
                <a:sym typeface="Helvetica Neue"/>
              </a:rPr>
              <a:t>               </a:t>
            </a:r>
            <a:r>
              <a:rPr lang="en-US" altLang="zh-CN" sz="2200" b="0" i="0" dirty="0" err="1">
                <a:latin typeface="+mn-lt"/>
                <a:ea typeface="+mn-ea"/>
                <a:cs typeface="+mn-cs"/>
                <a:sym typeface="Helvetica Neue"/>
              </a:rPr>
              <a:t>Procs</a:t>
            </a:r>
            <a:r>
              <a:rPr lang="zh-CN" altLang="en-US" sz="2200" b="0" i="0" dirty="0">
                <a:latin typeface="+mn-lt"/>
                <a:ea typeface="+mn-ea"/>
                <a:cs typeface="+mn-cs"/>
                <a:sym typeface="Helvetica Neue"/>
              </a:rPr>
              <a:t>：</a:t>
            </a:r>
            <a:r>
              <a:rPr lang="en-US" altLang="zh-CN" sz="2200" b="0" i="0" dirty="0">
                <a:latin typeface="+mn-lt"/>
                <a:ea typeface="+mn-ea"/>
                <a:cs typeface="+mn-cs"/>
                <a:sym typeface="Helvetica Neue"/>
              </a:rPr>
              <a:t>r</a:t>
            </a:r>
            <a:r>
              <a:rPr lang="zh-CN" altLang="en-US" sz="2200" b="0" i="0" dirty="0">
                <a:latin typeface="+mn-lt"/>
                <a:ea typeface="+mn-ea"/>
                <a:cs typeface="+mn-cs"/>
                <a:sym typeface="Helvetica Neue"/>
              </a:rPr>
              <a:t>显示有多少进程正在等待</a:t>
            </a:r>
            <a:r>
              <a:rPr lang="en-US" altLang="zh-CN" sz="2200" b="0" i="0" dirty="0">
                <a:latin typeface="+mn-lt"/>
                <a:ea typeface="+mn-ea"/>
                <a:cs typeface="+mn-cs"/>
                <a:sym typeface="Helvetica Neue"/>
              </a:rPr>
              <a:t>CPU</a:t>
            </a:r>
            <a:r>
              <a:rPr lang="zh-CN" altLang="en-US" sz="2200" b="0" i="0" dirty="0">
                <a:latin typeface="+mn-lt"/>
                <a:ea typeface="+mn-ea"/>
                <a:cs typeface="+mn-cs"/>
                <a:sym typeface="Helvetica Neue"/>
              </a:rPr>
              <a:t>时间。</a:t>
            </a:r>
            <a:r>
              <a:rPr lang="en-US" altLang="zh-CN" sz="2200" b="0" i="0" dirty="0">
                <a:latin typeface="+mn-lt"/>
                <a:ea typeface="+mn-ea"/>
                <a:cs typeface="+mn-cs"/>
                <a:sym typeface="Helvetica Neue"/>
              </a:rPr>
              <a:t>b</a:t>
            </a:r>
            <a:r>
              <a:rPr lang="zh-CN" altLang="en-US" sz="2200" b="0" i="0" dirty="0">
                <a:latin typeface="+mn-lt"/>
                <a:ea typeface="+mn-ea"/>
                <a:cs typeface="+mn-cs"/>
                <a:sym typeface="Helvetica Neue"/>
              </a:rPr>
              <a:t>显示处于不可中断的休眠的进程数量。在等待</a:t>
            </a:r>
            <a:r>
              <a:rPr lang="en-US" altLang="zh-CN" sz="2200" b="0" i="0" dirty="0">
                <a:latin typeface="+mn-lt"/>
                <a:ea typeface="+mn-ea"/>
                <a:cs typeface="+mn-cs"/>
                <a:sym typeface="Helvetica Neue"/>
              </a:rPr>
              <a:t>I/O</a:t>
            </a:r>
            <a:br>
              <a:rPr lang="zh-CN" altLang="en-US" dirty="0"/>
            </a:br>
            <a:r>
              <a:rPr lang="zh-CN" altLang="en-US" sz="2200" b="0" i="0" dirty="0">
                <a:latin typeface="+mn-lt"/>
                <a:ea typeface="+mn-ea"/>
                <a:cs typeface="+mn-cs"/>
                <a:sym typeface="Helvetica Neue"/>
              </a:rPr>
              <a:t>               </a:t>
            </a:r>
            <a:r>
              <a:rPr lang="en-US" altLang="zh-CN" sz="2200" b="0" i="0" dirty="0">
                <a:latin typeface="+mn-lt"/>
                <a:ea typeface="+mn-ea"/>
                <a:cs typeface="+mn-cs"/>
                <a:sym typeface="Helvetica Neue"/>
              </a:rPr>
              <a:t>Memory</a:t>
            </a:r>
            <a:r>
              <a:rPr lang="zh-CN" altLang="en-US" sz="2200" b="0" i="0" dirty="0">
                <a:latin typeface="+mn-lt"/>
                <a:ea typeface="+mn-ea"/>
                <a:cs typeface="+mn-cs"/>
                <a:sym typeface="Helvetica Neue"/>
              </a:rPr>
              <a:t>：</a:t>
            </a:r>
            <a:r>
              <a:rPr lang="en-US" altLang="zh-CN" sz="2200" b="0" i="0" dirty="0" err="1">
                <a:latin typeface="+mn-lt"/>
                <a:ea typeface="+mn-ea"/>
                <a:cs typeface="+mn-cs"/>
                <a:sym typeface="Helvetica Neue"/>
              </a:rPr>
              <a:t>swpd</a:t>
            </a:r>
            <a:r>
              <a:rPr lang="zh-CN" altLang="en-US" sz="2200" b="0" i="0" dirty="0">
                <a:latin typeface="+mn-lt"/>
                <a:ea typeface="+mn-ea"/>
                <a:cs typeface="+mn-cs"/>
                <a:sym typeface="Helvetica Neue"/>
              </a:rPr>
              <a:t>显示被交换到磁盘的数据块的数量。未被使用的数据块，用户缓冲数据块，用于操作系统的数据块的数量</a:t>
            </a:r>
            <a:br>
              <a:rPr lang="zh-CN" altLang="en-US" dirty="0"/>
            </a:br>
            <a:r>
              <a:rPr lang="zh-CN" altLang="en-US" sz="2200" b="0" i="0" dirty="0">
                <a:latin typeface="+mn-lt"/>
                <a:ea typeface="+mn-ea"/>
                <a:cs typeface="+mn-cs"/>
                <a:sym typeface="Helvetica Neue"/>
              </a:rPr>
              <a:t>               </a:t>
            </a:r>
            <a:r>
              <a:rPr lang="en-US" altLang="zh-CN" sz="2200" b="0" i="0" dirty="0">
                <a:latin typeface="+mn-lt"/>
                <a:ea typeface="+mn-ea"/>
                <a:cs typeface="+mn-cs"/>
                <a:sym typeface="Helvetica Neue"/>
              </a:rPr>
              <a:t>Swap</a:t>
            </a:r>
            <a:r>
              <a:rPr lang="zh-CN" altLang="en-US" sz="2200" b="0" i="0" dirty="0">
                <a:latin typeface="+mn-lt"/>
                <a:ea typeface="+mn-ea"/>
                <a:cs typeface="+mn-cs"/>
                <a:sym typeface="Helvetica Neue"/>
              </a:rPr>
              <a:t>：操作系统每秒从磁盘上交换到内存和从内存交换到磁盘的数据块的数量。</a:t>
            </a:r>
            <a:r>
              <a:rPr lang="en-US" altLang="zh-CN" sz="2200" b="0" i="0" dirty="0">
                <a:latin typeface="+mn-lt"/>
                <a:ea typeface="+mn-ea"/>
                <a:cs typeface="+mn-cs"/>
                <a:sym typeface="Helvetica Neue"/>
              </a:rPr>
              <a:t>s1</a:t>
            </a:r>
            <a:r>
              <a:rPr lang="zh-CN" altLang="en-US" sz="2200" b="0" i="0" dirty="0">
                <a:latin typeface="+mn-lt"/>
                <a:ea typeface="+mn-ea"/>
                <a:cs typeface="+mn-cs"/>
                <a:sym typeface="Helvetica Neue"/>
              </a:rPr>
              <a:t>和</a:t>
            </a:r>
            <a:r>
              <a:rPr lang="en-US" altLang="zh-CN" sz="2200" b="0" i="0" dirty="0">
                <a:latin typeface="+mn-lt"/>
                <a:ea typeface="+mn-ea"/>
                <a:cs typeface="+mn-cs"/>
                <a:sym typeface="Helvetica Neue"/>
              </a:rPr>
              <a:t>s0</a:t>
            </a:r>
            <a:r>
              <a:rPr lang="zh-CN" altLang="en-US" sz="2200" b="0" i="0" dirty="0">
                <a:latin typeface="+mn-lt"/>
                <a:ea typeface="+mn-ea"/>
                <a:cs typeface="+mn-cs"/>
                <a:sym typeface="Helvetica Neue"/>
              </a:rPr>
              <a:t>最好是</a:t>
            </a:r>
            <a:r>
              <a:rPr lang="en-US" altLang="zh-CN" sz="2200" b="0" i="0" dirty="0">
                <a:latin typeface="+mn-lt"/>
                <a:ea typeface="+mn-ea"/>
                <a:cs typeface="+mn-cs"/>
                <a:sym typeface="Helvetica Neue"/>
              </a:rPr>
              <a:t>0</a:t>
            </a:r>
            <a:br>
              <a:rPr lang="zh-CN" altLang="en-US" dirty="0"/>
            </a:br>
            <a:r>
              <a:rPr lang="zh-CN" altLang="en-US" sz="2200" b="0" i="0" dirty="0">
                <a:latin typeface="+mn-lt"/>
                <a:ea typeface="+mn-ea"/>
                <a:cs typeface="+mn-cs"/>
                <a:sym typeface="Helvetica Neue"/>
              </a:rPr>
              <a:t>               </a:t>
            </a:r>
            <a:r>
              <a:rPr lang="en-US" altLang="zh-CN" sz="2200" b="0" i="0" dirty="0">
                <a:latin typeface="+mn-lt"/>
                <a:ea typeface="+mn-ea"/>
                <a:cs typeface="+mn-cs"/>
                <a:sym typeface="Helvetica Neue"/>
              </a:rPr>
              <a:t>Io</a:t>
            </a:r>
            <a:r>
              <a:rPr lang="zh-CN" altLang="en-US" sz="2200" b="0" i="0" dirty="0">
                <a:latin typeface="+mn-lt"/>
                <a:ea typeface="+mn-ea"/>
                <a:cs typeface="+mn-cs"/>
                <a:sym typeface="Helvetica Neue"/>
              </a:rPr>
              <a:t>：每秒从设备中读入</a:t>
            </a:r>
            <a:r>
              <a:rPr lang="en-US" altLang="zh-CN" sz="2200" b="0" i="0" dirty="0">
                <a:latin typeface="+mn-lt"/>
                <a:ea typeface="+mn-ea"/>
                <a:cs typeface="+mn-cs"/>
                <a:sym typeface="Helvetica Neue"/>
              </a:rPr>
              <a:t>b1</a:t>
            </a:r>
            <a:r>
              <a:rPr lang="zh-CN" altLang="en-US" sz="2200" b="0" i="0" dirty="0">
                <a:latin typeface="+mn-lt"/>
                <a:ea typeface="+mn-ea"/>
                <a:cs typeface="+mn-cs"/>
                <a:sym typeface="Helvetica Neue"/>
              </a:rPr>
              <a:t>的写入到设备</a:t>
            </a:r>
            <a:r>
              <a:rPr lang="en-US" altLang="zh-CN" sz="2200" b="0" i="0" dirty="0">
                <a:latin typeface="+mn-lt"/>
                <a:ea typeface="+mn-ea"/>
                <a:cs typeface="+mn-cs"/>
                <a:sym typeface="Helvetica Neue"/>
              </a:rPr>
              <a:t>b0</a:t>
            </a:r>
            <a:r>
              <a:rPr lang="zh-CN" altLang="en-US" sz="2200" b="0" i="0" dirty="0">
                <a:latin typeface="+mn-lt"/>
                <a:ea typeface="+mn-ea"/>
                <a:cs typeface="+mn-cs"/>
                <a:sym typeface="Helvetica Neue"/>
              </a:rPr>
              <a:t>的数据块的数量。反映了磁盘</a:t>
            </a:r>
            <a:r>
              <a:rPr lang="en-US" altLang="zh-CN" sz="2200" b="0" i="0" dirty="0">
                <a:latin typeface="+mn-lt"/>
                <a:ea typeface="+mn-ea"/>
                <a:cs typeface="+mn-cs"/>
                <a:sym typeface="Helvetica Neue"/>
              </a:rPr>
              <a:t>I/O           </a:t>
            </a:r>
            <a:br>
              <a:rPr lang="zh-CN" altLang="en-US" dirty="0"/>
            </a:br>
            <a:r>
              <a:rPr lang="zh-CN" altLang="en-US" sz="2200" b="0" i="0" dirty="0">
                <a:latin typeface="+mn-lt"/>
                <a:ea typeface="+mn-ea"/>
                <a:cs typeface="+mn-cs"/>
                <a:sym typeface="Helvetica Neue"/>
              </a:rPr>
              <a:t>               </a:t>
            </a:r>
            <a:r>
              <a:rPr lang="en-US" altLang="zh-CN" sz="2200" b="0" i="0" dirty="0">
                <a:latin typeface="+mn-lt"/>
                <a:ea typeface="+mn-ea"/>
                <a:cs typeface="+mn-cs"/>
                <a:sym typeface="Helvetica Neue"/>
              </a:rPr>
              <a:t>System</a:t>
            </a:r>
            <a:r>
              <a:rPr lang="zh-CN" altLang="en-US" sz="2200" b="0" i="0" dirty="0">
                <a:latin typeface="+mn-lt"/>
                <a:ea typeface="+mn-ea"/>
                <a:cs typeface="+mn-cs"/>
                <a:sym typeface="Helvetica Neue"/>
              </a:rPr>
              <a:t>：显示了每秒发生中断的数量</a:t>
            </a:r>
            <a:r>
              <a:rPr lang="en-US" altLang="zh-CN" sz="2200" b="0" i="0" dirty="0">
                <a:latin typeface="+mn-lt"/>
                <a:ea typeface="+mn-ea"/>
                <a:cs typeface="+mn-cs"/>
                <a:sym typeface="Helvetica Neue"/>
              </a:rPr>
              <a:t>(in)</a:t>
            </a:r>
            <a:r>
              <a:rPr lang="zh-CN" altLang="en-US" sz="2200" b="0" i="0" dirty="0">
                <a:latin typeface="+mn-lt"/>
                <a:ea typeface="+mn-ea"/>
                <a:cs typeface="+mn-cs"/>
                <a:sym typeface="Helvetica Neue"/>
              </a:rPr>
              <a:t>和上下文交换</a:t>
            </a:r>
            <a:r>
              <a:rPr lang="en-US" altLang="zh-CN" sz="2200" b="0" i="0" dirty="0">
                <a:latin typeface="+mn-lt"/>
                <a:ea typeface="+mn-ea"/>
                <a:cs typeface="+mn-cs"/>
                <a:sym typeface="Helvetica Neue"/>
              </a:rPr>
              <a:t>(</a:t>
            </a:r>
            <a:r>
              <a:rPr lang="en-US" altLang="zh-CN" sz="2200" b="0" i="0" dirty="0" err="1">
                <a:latin typeface="+mn-lt"/>
                <a:ea typeface="+mn-ea"/>
                <a:cs typeface="+mn-cs"/>
                <a:sym typeface="Helvetica Neue"/>
              </a:rPr>
              <a:t>cs</a:t>
            </a:r>
            <a:r>
              <a:rPr lang="en-US" altLang="zh-CN" sz="2200" b="0" i="0" dirty="0">
                <a:latin typeface="+mn-lt"/>
                <a:ea typeface="+mn-ea"/>
                <a:cs typeface="+mn-cs"/>
                <a:sym typeface="Helvetica Neue"/>
              </a:rPr>
              <a:t>)</a:t>
            </a:r>
            <a:r>
              <a:rPr lang="zh-CN" altLang="en-US" sz="2200" b="0" i="0" dirty="0">
                <a:latin typeface="+mn-lt"/>
                <a:ea typeface="+mn-ea"/>
                <a:cs typeface="+mn-cs"/>
                <a:sym typeface="Helvetica Neue"/>
              </a:rPr>
              <a:t>的数量</a:t>
            </a:r>
            <a:br>
              <a:rPr lang="zh-CN" altLang="en-US" dirty="0"/>
            </a:br>
            <a:r>
              <a:rPr lang="zh-CN" altLang="en-US" sz="2200" b="0" i="0" dirty="0">
                <a:latin typeface="+mn-lt"/>
                <a:ea typeface="+mn-ea"/>
                <a:cs typeface="+mn-cs"/>
                <a:sym typeface="Helvetica Neue"/>
              </a:rPr>
              <a:t>               </a:t>
            </a:r>
            <a:r>
              <a:rPr lang="en-US" altLang="zh-CN" sz="2200" b="0" i="0" dirty="0" err="1">
                <a:latin typeface="+mn-lt"/>
                <a:ea typeface="+mn-ea"/>
                <a:cs typeface="+mn-cs"/>
                <a:sym typeface="Helvetica Neue"/>
              </a:rPr>
              <a:t>Cpu</a:t>
            </a:r>
            <a:r>
              <a:rPr lang="zh-CN" altLang="en-US" sz="2200" b="0" i="0" dirty="0">
                <a:latin typeface="+mn-lt"/>
                <a:ea typeface="+mn-ea"/>
                <a:cs typeface="+mn-cs"/>
                <a:sym typeface="Helvetica Neue"/>
              </a:rPr>
              <a:t>：显示用于运行用户代码，系统代码，空闲，等待</a:t>
            </a:r>
            <a:r>
              <a:rPr lang="en-US" altLang="zh-CN" sz="2200" b="0" i="0" dirty="0">
                <a:latin typeface="+mn-lt"/>
                <a:ea typeface="+mn-ea"/>
                <a:cs typeface="+mn-cs"/>
                <a:sym typeface="Helvetica Neue"/>
              </a:rPr>
              <a:t>I/O</a:t>
            </a:r>
            <a:r>
              <a:rPr lang="zh-CN" altLang="en-US" sz="2200" b="0" i="0" dirty="0">
                <a:latin typeface="+mn-lt"/>
                <a:ea typeface="+mn-ea"/>
                <a:cs typeface="+mn-cs"/>
                <a:sym typeface="Helvetica Neue"/>
              </a:rPr>
              <a:t>的</a:t>
            </a:r>
            <a:r>
              <a:rPr lang="en-US" altLang="zh-CN" sz="2200" b="0" i="0" dirty="0">
                <a:latin typeface="+mn-lt"/>
                <a:ea typeface="+mn-ea"/>
                <a:cs typeface="+mn-cs"/>
                <a:sym typeface="Helvetica Neue"/>
              </a:rPr>
              <a:t>CPU</a:t>
            </a:r>
            <a:r>
              <a:rPr lang="zh-CN" altLang="en-US" sz="2200" b="0" i="0" dirty="0">
                <a:latin typeface="+mn-lt"/>
                <a:ea typeface="+mn-ea"/>
                <a:cs typeface="+mn-cs"/>
                <a:sym typeface="Helvetica Neue"/>
              </a:rPr>
              <a:t>时间</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en-US" altLang="zh-CN" sz="2200" b="1" i="0" u="none" strike="noStrike" dirty="0">
                <a:latin typeface="+mn-lt"/>
                <a:ea typeface="+mn-ea"/>
                <a:cs typeface="+mn-cs"/>
                <a:sym typeface="Helvetica Neue"/>
              </a:rPr>
              <a:t>CPU </a:t>
            </a:r>
            <a:r>
              <a:rPr lang="zh-CN" altLang="en-US" sz="2200" b="1" i="0" u="none" strike="noStrike" dirty="0">
                <a:latin typeface="+mn-lt"/>
                <a:ea typeface="+mn-ea"/>
                <a:cs typeface="+mn-cs"/>
                <a:sym typeface="Helvetica Neue"/>
              </a:rPr>
              <a:t>那个更好，更快的</a:t>
            </a:r>
            <a:r>
              <a:rPr lang="en-US" altLang="zh-CN" sz="2200" b="1" i="0" u="none" strike="noStrike" dirty="0">
                <a:latin typeface="+mn-lt"/>
                <a:ea typeface="+mn-ea"/>
                <a:cs typeface="+mn-cs"/>
                <a:sym typeface="Helvetica Neue"/>
              </a:rPr>
              <a:t>CPU</a:t>
            </a:r>
            <a:r>
              <a:rPr lang="zh-CN" altLang="en-US" sz="2200" b="1" i="0" u="none" strike="noStrike" dirty="0">
                <a:latin typeface="+mn-lt"/>
                <a:ea typeface="+mn-ea"/>
                <a:cs typeface="+mn-cs"/>
                <a:sym typeface="Helvetica Neue"/>
              </a:rPr>
              <a:t>还是更多的</a:t>
            </a:r>
            <a:r>
              <a:rPr lang="en-US" altLang="zh-CN" sz="2200" b="1" i="0" u="none" strike="noStrike" dirty="0">
                <a:latin typeface="+mn-lt"/>
                <a:ea typeface="+mn-ea"/>
                <a:cs typeface="+mn-cs"/>
                <a:sym typeface="Helvetica Neue"/>
              </a:rPr>
              <a:t>CPU</a:t>
            </a:r>
            <a:r>
              <a:rPr lang="zh-CN" altLang="en-US" sz="2200" b="1" i="0" u="none" strike="noStrike" dirty="0">
                <a:latin typeface="+mn-lt"/>
                <a:ea typeface="+mn-ea"/>
                <a:cs typeface="+mn-cs"/>
                <a:sym typeface="Helvetica Neue"/>
              </a:rPr>
              <a:t>？、</a:t>
            </a:r>
            <a:endParaRPr lang="zh-CN" altLang="en-US" sz="2200" b="0" i="0" u="none" strike="noStrike" dirty="0">
              <a:latin typeface="+mn-lt"/>
              <a:ea typeface="+mn-ea"/>
              <a:cs typeface="+mn-cs"/>
              <a:sym typeface="Helvetica Neue"/>
            </a:endParaRPr>
          </a:p>
          <a:p>
            <a:r>
              <a:rPr lang="zh-CN" altLang="en-US" sz="2200" b="0" i="0" u="none" strike="noStrike" dirty="0">
                <a:latin typeface="+mn-lt"/>
                <a:ea typeface="+mn-ea"/>
                <a:cs typeface="+mn-cs"/>
                <a:sym typeface="Helvetica Neue"/>
              </a:rPr>
              <a:t>当遇到</a:t>
            </a:r>
            <a:r>
              <a:rPr lang="en-US" altLang="zh-CN" sz="2200" b="0" i="0" u="none" strike="noStrike" dirty="0">
                <a:latin typeface="+mn-lt"/>
                <a:ea typeface="+mn-ea"/>
                <a:cs typeface="+mn-cs"/>
                <a:sym typeface="Helvetica Neue"/>
              </a:rPr>
              <a:t>CPU</a:t>
            </a:r>
            <a:r>
              <a:rPr lang="zh-CN" altLang="en-US" sz="2200" b="0" i="0" u="none" strike="noStrike" dirty="0">
                <a:latin typeface="+mn-lt"/>
                <a:ea typeface="+mn-ea"/>
                <a:cs typeface="+mn-cs"/>
                <a:sym typeface="Helvetica Neue"/>
              </a:rPr>
              <a:t>密集型的工作时候，</a:t>
            </a:r>
            <a:r>
              <a:rPr lang="en-US" altLang="zh-CN" sz="2200" b="0" i="0" u="none" strike="noStrike" dirty="0" err="1">
                <a:latin typeface="+mn-lt"/>
                <a:ea typeface="+mn-ea"/>
                <a:cs typeface="+mn-cs"/>
                <a:sym typeface="Helvetica Neue"/>
              </a:rPr>
              <a:t>mysql</a:t>
            </a:r>
            <a:r>
              <a:rPr lang="zh-CN" altLang="en-US" sz="2200" b="0" i="0" u="none" strike="noStrike" dirty="0">
                <a:latin typeface="+mn-lt"/>
                <a:ea typeface="+mn-ea"/>
                <a:cs typeface="+mn-cs"/>
                <a:sym typeface="Helvetica Neue"/>
              </a:rPr>
              <a:t>通常可以从更快的</a:t>
            </a:r>
            <a:r>
              <a:rPr lang="en-US" altLang="zh-CN" sz="2200" b="0" i="0" u="none" strike="noStrike" dirty="0">
                <a:latin typeface="+mn-lt"/>
                <a:ea typeface="+mn-ea"/>
                <a:cs typeface="+mn-cs"/>
                <a:sym typeface="Helvetica Neue"/>
              </a:rPr>
              <a:t>CPU</a:t>
            </a:r>
            <a:r>
              <a:rPr lang="zh-CN" altLang="en-US" sz="2200" b="0" i="0" u="none" strike="noStrike" dirty="0">
                <a:latin typeface="+mn-lt"/>
                <a:ea typeface="+mn-ea"/>
                <a:cs typeface="+mn-cs"/>
                <a:sym typeface="Helvetica Neue"/>
              </a:rPr>
              <a:t>中获益</a:t>
            </a:r>
            <a:r>
              <a:rPr lang="en-US" altLang="zh-CN" sz="2200" b="0" i="0" u="none" strike="noStrike" dirty="0">
                <a:latin typeface="+mn-lt"/>
                <a:ea typeface="+mn-ea"/>
                <a:cs typeface="+mn-cs"/>
                <a:sym typeface="Helvetica Neue"/>
              </a:rPr>
              <a:t>.</a:t>
            </a:r>
          </a:p>
          <a:p>
            <a:r>
              <a:rPr lang="zh-CN" altLang="en-US" sz="2200" b="0" i="0" u="none" strike="noStrike" dirty="0">
                <a:latin typeface="+mn-lt"/>
                <a:ea typeface="+mn-ea"/>
                <a:cs typeface="+mn-cs"/>
                <a:sym typeface="Helvetica Neue"/>
              </a:rPr>
              <a:t>而</a:t>
            </a:r>
            <a:r>
              <a:rPr lang="en-US" altLang="zh-CN" sz="2200" b="0" i="0" u="none" strike="noStrike" dirty="0">
                <a:latin typeface="+mn-lt"/>
                <a:ea typeface="+mn-ea"/>
                <a:cs typeface="+mn-cs"/>
                <a:sym typeface="Helvetica Neue"/>
              </a:rPr>
              <a:t>,</a:t>
            </a:r>
            <a:r>
              <a:rPr lang="zh-CN" altLang="en-US" sz="2200" b="0" i="0" u="none" strike="noStrike" dirty="0">
                <a:latin typeface="+mn-lt"/>
                <a:ea typeface="+mn-ea"/>
                <a:cs typeface="+mn-cs"/>
                <a:sym typeface="Helvetica Neue"/>
              </a:rPr>
              <a:t>备库的话</a:t>
            </a:r>
            <a:r>
              <a:rPr lang="en-US" altLang="zh-CN" sz="2200" b="0" i="0" u="none" strike="noStrike" dirty="0">
                <a:latin typeface="+mn-lt"/>
                <a:ea typeface="+mn-ea"/>
                <a:cs typeface="+mn-cs"/>
                <a:sym typeface="Helvetica Neue"/>
              </a:rPr>
              <a:t>,</a:t>
            </a:r>
            <a:r>
              <a:rPr lang="zh-CN" altLang="en-US" sz="2200" b="0" i="0" u="none" strike="noStrike" dirty="0">
                <a:latin typeface="+mn-lt"/>
                <a:ea typeface="+mn-ea"/>
                <a:cs typeface="+mn-cs"/>
                <a:sym typeface="Helvetica Neue"/>
              </a:rPr>
              <a:t>一般是</a:t>
            </a:r>
            <a:r>
              <a:rPr lang="en-US" altLang="zh-CN" sz="2200" b="0" i="0" u="none" strike="noStrike" dirty="0">
                <a:latin typeface="+mn-lt"/>
                <a:ea typeface="+mn-ea"/>
                <a:cs typeface="+mn-cs"/>
                <a:sym typeface="Helvetica Neue"/>
              </a:rPr>
              <a:t>i/o</a:t>
            </a:r>
            <a:r>
              <a:rPr lang="zh-CN" altLang="en-US" sz="2200" b="0" i="0" u="none" strike="noStrike" dirty="0">
                <a:latin typeface="+mn-lt"/>
                <a:ea typeface="+mn-ea"/>
                <a:cs typeface="+mn-cs"/>
                <a:sym typeface="Helvetica Neue"/>
              </a:rPr>
              <a:t>密集型</a:t>
            </a:r>
            <a:r>
              <a:rPr lang="en-US" altLang="zh-CN" sz="2200" b="0" i="0" u="none" strike="noStrike" dirty="0">
                <a:latin typeface="+mn-lt"/>
                <a:ea typeface="+mn-ea"/>
                <a:cs typeface="+mn-cs"/>
                <a:sym typeface="Helvetica Neue"/>
              </a:rPr>
              <a:t>,</a:t>
            </a:r>
            <a:r>
              <a:rPr lang="zh-CN" altLang="en-US" sz="2200" b="0" i="0" u="none" strike="noStrike" dirty="0">
                <a:latin typeface="+mn-lt"/>
                <a:ea typeface="+mn-ea"/>
                <a:cs typeface="+mn-cs"/>
                <a:sym typeface="Helvetica Neue"/>
              </a:rPr>
              <a:t>因为主库和从库之间是单线程</a:t>
            </a:r>
          </a:p>
          <a:p>
            <a:r>
              <a:rPr lang="zh-CN" altLang="en-US" sz="2200" b="0" i="0" u="none" strike="noStrike" dirty="0">
                <a:latin typeface="+mn-lt"/>
                <a:ea typeface="+mn-ea"/>
                <a:cs typeface="+mn-cs"/>
                <a:sym typeface="Helvetica Neue"/>
              </a:rPr>
              <a:t>多</a:t>
            </a:r>
            <a:r>
              <a:rPr lang="en-US" altLang="zh-CN" sz="2200" b="0" i="0" u="none" strike="noStrike" dirty="0">
                <a:latin typeface="+mn-lt"/>
                <a:ea typeface="+mn-ea"/>
                <a:cs typeface="+mn-cs"/>
                <a:sym typeface="Helvetica Neue"/>
              </a:rPr>
              <a:t>CPU</a:t>
            </a:r>
            <a:r>
              <a:rPr lang="zh-CN" altLang="en-US" sz="2200" b="0" i="0" u="none" strike="noStrike" dirty="0">
                <a:latin typeface="+mn-lt"/>
                <a:ea typeface="+mn-ea"/>
                <a:cs typeface="+mn-cs"/>
                <a:sym typeface="Helvetica Neue"/>
              </a:rPr>
              <a:t>在联机事务处理</a:t>
            </a:r>
            <a:r>
              <a:rPr lang="en-US" altLang="zh-CN" sz="2200" b="0" i="0" u="none" strike="noStrike" dirty="0">
                <a:latin typeface="+mn-lt"/>
                <a:ea typeface="+mn-ea"/>
                <a:cs typeface="+mn-cs"/>
                <a:sym typeface="Helvetica Neue"/>
              </a:rPr>
              <a:t>(OLTP)</a:t>
            </a:r>
            <a:r>
              <a:rPr lang="zh-CN" altLang="en-US" sz="2200" b="0" i="0" u="none" strike="noStrike" dirty="0">
                <a:latin typeface="+mn-lt"/>
                <a:ea typeface="+mn-ea"/>
                <a:cs typeface="+mn-cs"/>
                <a:sym typeface="Helvetica Neue"/>
              </a:rPr>
              <a:t>系统中非常有用</a:t>
            </a:r>
            <a:r>
              <a:rPr lang="en-US" altLang="zh-CN" sz="2200" b="0" i="0" u="none" strike="noStrike" dirty="0">
                <a:latin typeface="+mn-lt"/>
                <a:ea typeface="+mn-ea"/>
                <a:cs typeface="+mn-cs"/>
                <a:sym typeface="Helvetica Neue"/>
              </a:rPr>
              <a:t>.</a:t>
            </a:r>
          </a:p>
          <a:p>
            <a:pPr algn="l" fontAlgn="base"/>
            <a:endParaRPr lang="en-US" altLang="zh-CN" sz="2200" b="0" i="0" dirty="0">
              <a:latin typeface="+mn-lt"/>
              <a:ea typeface="+mn-ea"/>
              <a:cs typeface="+mn-cs"/>
              <a:sym typeface="Helvetica Neue"/>
            </a:endParaRPr>
          </a:p>
          <a:p>
            <a:pPr algn="l" fontAlgn="base"/>
            <a:r>
              <a:rPr lang="en-US" altLang="zh-CN" sz="2200" b="0" i="0" dirty="0" err="1">
                <a:latin typeface="+mn-lt"/>
                <a:ea typeface="+mn-ea"/>
                <a:cs typeface="+mn-cs"/>
                <a:sym typeface="Helvetica Neue"/>
              </a:rPr>
              <a:t>vmstat</a:t>
            </a:r>
            <a:r>
              <a:rPr lang="en-US" altLang="zh-CN" sz="2200" b="0" i="0" dirty="0">
                <a:latin typeface="+mn-lt"/>
                <a:ea typeface="+mn-ea"/>
                <a:cs typeface="+mn-cs"/>
                <a:sym typeface="Helvetica Neue"/>
              </a:rPr>
              <a:t> </a:t>
            </a:r>
            <a:r>
              <a:rPr lang="zh-CN" altLang="en-US" sz="2200" b="0" i="0" dirty="0">
                <a:latin typeface="+mn-lt"/>
                <a:ea typeface="+mn-ea"/>
                <a:cs typeface="+mn-cs"/>
                <a:sym typeface="Helvetica Neue"/>
              </a:rPr>
              <a:t>可以查看服务器的状态，是</a:t>
            </a:r>
            <a:r>
              <a:rPr lang="en-US" altLang="zh-CN" sz="2200" b="0" i="0" dirty="0">
                <a:latin typeface="+mn-lt"/>
                <a:ea typeface="+mn-ea"/>
                <a:cs typeface="+mn-cs"/>
                <a:sym typeface="Helvetica Neue"/>
              </a:rPr>
              <a:t>CPU</a:t>
            </a:r>
            <a:r>
              <a:rPr lang="zh-CN" altLang="en-US" sz="2200" b="0" i="0" dirty="0">
                <a:latin typeface="+mn-lt"/>
                <a:ea typeface="+mn-ea"/>
                <a:cs typeface="+mn-cs"/>
                <a:sym typeface="Helvetica Neue"/>
              </a:rPr>
              <a:t>密集型还是</a:t>
            </a:r>
            <a:r>
              <a:rPr lang="en-US" altLang="zh-CN" sz="2200" b="0" i="0" dirty="0">
                <a:latin typeface="+mn-lt"/>
                <a:ea typeface="+mn-ea"/>
                <a:cs typeface="+mn-cs"/>
                <a:sym typeface="Helvetica Neue"/>
              </a:rPr>
              <a:t>I/O</a:t>
            </a:r>
            <a:r>
              <a:rPr lang="zh-CN" altLang="en-US" sz="2200" b="0" i="0" dirty="0">
                <a:latin typeface="+mn-lt"/>
                <a:ea typeface="+mn-ea"/>
                <a:cs typeface="+mn-cs"/>
                <a:sym typeface="Helvetica Neue"/>
              </a:rPr>
              <a:t>密集型</a:t>
            </a:r>
          </a:p>
          <a:p>
            <a:pPr algn="l" fontAlgn="base"/>
            <a:r>
              <a:rPr lang="en-US" altLang="zh-CN" sz="2200" b="0" i="0" dirty="0">
                <a:latin typeface="+mn-lt"/>
                <a:ea typeface="+mn-ea"/>
                <a:cs typeface="+mn-cs"/>
                <a:sym typeface="Helvetica Neue"/>
              </a:rPr>
              <a:t>CPU</a:t>
            </a:r>
            <a:r>
              <a:rPr lang="zh-CN" altLang="en-US" sz="2200" b="0" i="0" dirty="0">
                <a:latin typeface="+mn-lt"/>
                <a:ea typeface="+mn-ea"/>
                <a:cs typeface="+mn-cs"/>
                <a:sym typeface="Helvetica Neue"/>
              </a:rPr>
              <a:t>密集型  进程队列有等待（</a:t>
            </a:r>
            <a:r>
              <a:rPr lang="en-US" altLang="zh-CN" sz="2200" b="0" i="0" dirty="0">
                <a:latin typeface="+mn-lt"/>
                <a:ea typeface="+mn-ea"/>
                <a:cs typeface="+mn-cs"/>
                <a:sym typeface="Helvetica Neue"/>
              </a:rPr>
              <a:t>R</a:t>
            </a:r>
            <a:r>
              <a:rPr lang="zh-CN" altLang="en-US" sz="2200" b="0" i="0" dirty="0">
                <a:latin typeface="+mn-lt"/>
                <a:ea typeface="+mn-ea"/>
                <a:cs typeface="+mn-cs"/>
                <a:sym typeface="Helvetica Neue"/>
              </a:rPr>
              <a:t>），</a:t>
            </a:r>
            <a:r>
              <a:rPr lang="en-US" altLang="zh-CN" sz="2200" b="0" i="0" dirty="0">
                <a:latin typeface="+mn-lt"/>
                <a:ea typeface="+mn-ea"/>
                <a:cs typeface="+mn-cs"/>
                <a:sym typeface="Helvetica Neue"/>
              </a:rPr>
              <a:t>us ,</a:t>
            </a:r>
            <a:r>
              <a:rPr lang="en-US" altLang="zh-CN" sz="2200" b="0" i="0" dirty="0" err="1">
                <a:latin typeface="+mn-lt"/>
                <a:ea typeface="+mn-ea"/>
                <a:cs typeface="+mn-cs"/>
                <a:sym typeface="Helvetica Neue"/>
              </a:rPr>
              <a:t>sy</a:t>
            </a:r>
            <a:r>
              <a:rPr lang="en-US" altLang="zh-CN" sz="2200" b="0" i="0" dirty="0">
                <a:latin typeface="+mn-lt"/>
                <a:ea typeface="+mn-ea"/>
                <a:cs typeface="+mn-cs"/>
                <a:sym typeface="Helvetica Neue"/>
              </a:rPr>
              <a:t> </a:t>
            </a:r>
            <a:r>
              <a:rPr lang="zh-CN" altLang="en-US" sz="2200" b="0" i="0" dirty="0">
                <a:latin typeface="+mn-lt"/>
                <a:ea typeface="+mn-ea"/>
                <a:cs typeface="+mn-cs"/>
                <a:sym typeface="Helvetica Neue"/>
              </a:rPr>
              <a:t>列有很高的值 </a:t>
            </a:r>
          </a:p>
          <a:p>
            <a:pPr algn="l" fontAlgn="base"/>
            <a:r>
              <a:rPr lang="en-US" altLang="zh-CN" sz="2200" b="0" i="0" dirty="0">
                <a:latin typeface="+mn-lt"/>
                <a:ea typeface="+mn-ea"/>
                <a:cs typeface="+mn-cs"/>
                <a:sym typeface="Helvetica Neue"/>
              </a:rPr>
              <a:t>I/O</a:t>
            </a:r>
            <a:r>
              <a:rPr lang="zh-CN" altLang="en-US" sz="2200" b="0" i="0" dirty="0">
                <a:latin typeface="+mn-lt"/>
                <a:ea typeface="+mn-ea"/>
                <a:cs typeface="+mn-cs"/>
                <a:sym typeface="Helvetica Neue"/>
              </a:rPr>
              <a:t>密集型   很多处理器在非中断的休眠（</a:t>
            </a:r>
            <a:r>
              <a:rPr lang="en-US" altLang="zh-CN" sz="2200" b="0" i="0" dirty="0">
                <a:latin typeface="+mn-lt"/>
                <a:ea typeface="+mn-ea"/>
                <a:cs typeface="+mn-cs"/>
                <a:sym typeface="Helvetica Neue"/>
              </a:rPr>
              <a:t>b</a:t>
            </a:r>
            <a:r>
              <a:rPr lang="zh-CN" altLang="en-US" sz="2200" b="0" i="0" dirty="0">
                <a:latin typeface="+mn-lt"/>
                <a:ea typeface="+mn-ea"/>
                <a:cs typeface="+mn-cs"/>
                <a:sym typeface="Helvetica Neue"/>
              </a:rPr>
              <a:t>列），而且</a:t>
            </a:r>
            <a:r>
              <a:rPr lang="en-US" altLang="zh-CN" sz="2200" b="0" i="0" dirty="0" err="1">
                <a:latin typeface="+mn-lt"/>
                <a:ea typeface="+mn-ea"/>
                <a:cs typeface="+mn-cs"/>
                <a:sym typeface="Helvetica Neue"/>
              </a:rPr>
              <a:t>wa</a:t>
            </a:r>
            <a:r>
              <a:rPr lang="zh-CN" altLang="en-US" sz="2200" b="0" i="0" dirty="0">
                <a:latin typeface="+mn-lt"/>
                <a:ea typeface="+mn-ea"/>
                <a:cs typeface="+mn-cs"/>
                <a:sym typeface="Helvetica Neue"/>
              </a:rPr>
              <a:t>这一列值很高</a:t>
            </a:r>
            <a:endParaRPr lang="en-US" altLang="zh-CN" sz="2200" b="0" i="0" dirty="0">
              <a:latin typeface="+mn-lt"/>
              <a:ea typeface="+mn-ea"/>
              <a:cs typeface="+mn-cs"/>
              <a:sym typeface="Helvetica Neue"/>
            </a:endParaRPr>
          </a:p>
          <a:p>
            <a:pPr algn="l" fontAlgn="base"/>
            <a:endParaRPr lang="en-US" altLang="zh-CN" sz="2200" b="0" i="0" dirty="0">
              <a:latin typeface="+mn-lt"/>
              <a:ea typeface="+mn-ea"/>
              <a:cs typeface="+mn-cs"/>
              <a:sym typeface="Helvetica Neue"/>
            </a:endParaRPr>
          </a:p>
          <a:p>
            <a:r>
              <a:rPr lang="zh-CN" altLang="en-US" sz="2200" b="1" i="0" u="none" strike="noStrike" dirty="0">
                <a:latin typeface="+mn-lt"/>
                <a:ea typeface="+mn-ea"/>
                <a:cs typeface="+mn-cs"/>
                <a:sym typeface="Helvetica Neue"/>
              </a:rPr>
              <a:t>平衡内存和磁盘资源</a:t>
            </a:r>
            <a:br>
              <a:rPr lang="zh-CN" altLang="en-US" sz="2200" b="0" i="0" u="none" strike="noStrike" dirty="0">
                <a:latin typeface="+mn-lt"/>
                <a:ea typeface="+mn-ea"/>
                <a:cs typeface="+mn-cs"/>
                <a:sym typeface="Helvetica Neue"/>
              </a:rPr>
            </a:br>
            <a:endParaRPr lang="zh-CN" altLang="en-US" sz="2200" b="0" i="0" u="none" strike="noStrike" dirty="0">
              <a:latin typeface="+mn-lt"/>
              <a:ea typeface="+mn-ea"/>
              <a:cs typeface="+mn-cs"/>
              <a:sym typeface="Helvetica Neue"/>
            </a:endParaRPr>
          </a:p>
          <a:p>
            <a:r>
              <a:rPr lang="zh-CN" altLang="en-US" sz="2200" b="0" i="0" u="none" strike="noStrike" dirty="0">
                <a:latin typeface="+mn-lt"/>
                <a:ea typeface="+mn-ea"/>
                <a:cs typeface="+mn-cs"/>
                <a:sym typeface="Helvetica Neue"/>
              </a:rPr>
              <a:t>配置大量内存原因其实不是因为可以在内存中保存大量数据</a:t>
            </a:r>
            <a:r>
              <a:rPr lang="en-US" altLang="zh-CN" sz="2200" b="0" i="0" u="none" strike="noStrike" dirty="0">
                <a:latin typeface="+mn-lt"/>
                <a:ea typeface="+mn-ea"/>
                <a:cs typeface="+mn-cs"/>
                <a:sym typeface="Helvetica Neue"/>
              </a:rPr>
              <a:t>,</a:t>
            </a:r>
            <a:r>
              <a:rPr lang="zh-CN" altLang="en-US" sz="2200" b="0" i="0" u="none" strike="noStrike" dirty="0">
                <a:latin typeface="+mn-lt"/>
                <a:ea typeface="+mn-ea"/>
                <a:cs typeface="+mn-cs"/>
                <a:sym typeface="Helvetica Neue"/>
              </a:rPr>
              <a:t>而最终目的是避免磁盘</a:t>
            </a:r>
            <a:r>
              <a:rPr lang="en-US" altLang="zh-CN" sz="2200" b="0" i="0" u="none" strike="noStrike" dirty="0">
                <a:latin typeface="+mn-lt"/>
                <a:ea typeface="+mn-ea"/>
                <a:cs typeface="+mn-cs"/>
                <a:sym typeface="Helvetica Neue"/>
              </a:rPr>
              <a:t>I/O</a:t>
            </a:r>
          </a:p>
          <a:p>
            <a:r>
              <a:rPr lang="zh-CN" altLang="en-US" sz="2200" b="0" i="0" u="none" strike="noStrike" dirty="0">
                <a:latin typeface="+mn-lt"/>
                <a:ea typeface="+mn-ea"/>
                <a:cs typeface="+mn-cs"/>
                <a:sym typeface="Helvetica Neue"/>
              </a:rPr>
              <a:t>当所有数据放到内存中</a:t>
            </a:r>
            <a:r>
              <a:rPr lang="en-US" altLang="zh-CN" sz="2200" b="0" i="0" u="none" strike="noStrike" dirty="0">
                <a:latin typeface="+mn-lt"/>
                <a:ea typeface="+mn-ea"/>
                <a:cs typeface="+mn-cs"/>
                <a:sym typeface="Helvetica Neue"/>
              </a:rPr>
              <a:t>,</a:t>
            </a:r>
            <a:r>
              <a:rPr lang="zh-CN" altLang="en-US" sz="2200" b="0" i="0" u="none" strike="noStrike" dirty="0">
                <a:latin typeface="+mn-lt"/>
                <a:ea typeface="+mn-ea"/>
                <a:cs typeface="+mn-cs"/>
                <a:sym typeface="Helvetica Neue"/>
              </a:rPr>
              <a:t>此时服务器</a:t>
            </a:r>
            <a:r>
              <a:rPr lang="en-US" altLang="zh-CN" sz="2200" b="0" i="0" u="none" strike="noStrike" dirty="0">
                <a:latin typeface="+mn-lt"/>
                <a:ea typeface="+mn-ea"/>
                <a:cs typeface="+mn-cs"/>
                <a:sym typeface="Helvetica Neue"/>
              </a:rPr>
              <a:t>"</a:t>
            </a:r>
            <a:r>
              <a:rPr lang="zh-CN" altLang="en-US" sz="2200" b="0" i="0" u="none" strike="noStrike" dirty="0">
                <a:latin typeface="+mn-lt"/>
                <a:ea typeface="+mn-ea"/>
                <a:cs typeface="+mn-cs"/>
                <a:sym typeface="Helvetica Neue"/>
              </a:rPr>
              <a:t>热</a:t>
            </a:r>
            <a:r>
              <a:rPr lang="en-US" altLang="zh-CN" sz="2200" b="0" i="0" u="none" strike="noStrike" dirty="0">
                <a:latin typeface="+mn-lt"/>
                <a:ea typeface="+mn-ea"/>
                <a:cs typeface="+mn-cs"/>
                <a:sym typeface="Helvetica Neue"/>
              </a:rPr>
              <a:t>"</a:t>
            </a:r>
            <a:r>
              <a:rPr lang="zh-CN" altLang="en-US" sz="2200" b="0" i="0" u="none" strike="noStrike" dirty="0">
                <a:latin typeface="+mn-lt"/>
                <a:ea typeface="+mn-ea"/>
                <a:cs typeface="+mn-cs"/>
                <a:sym typeface="Helvetica Neue"/>
              </a:rPr>
              <a:t>起来</a:t>
            </a:r>
            <a:r>
              <a:rPr lang="en-US" altLang="zh-CN" sz="2200" b="0" i="0" u="none" strike="noStrike" dirty="0">
                <a:latin typeface="+mn-lt"/>
                <a:ea typeface="+mn-ea"/>
                <a:cs typeface="+mn-cs"/>
                <a:sym typeface="Helvetica Neue"/>
              </a:rPr>
              <a:t>,</a:t>
            </a:r>
            <a:r>
              <a:rPr lang="zh-CN" altLang="en-US" sz="2200" b="0" i="0" u="none" strike="noStrike" dirty="0">
                <a:latin typeface="+mn-lt"/>
                <a:ea typeface="+mn-ea"/>
                <a:cs typeface="+mn-cs"/>
                <a:sym typeface="Helvetica Neue"/>
              </a:rPr>
              <a:t>所有的读取操作都会缓存命中</a:t>
            </a:r>
            <a:r>
              <a:rPr lang="en-US" altLang="zh-CN" sz="2200" b="0" i="0" u="none" strike="noStrike" dirty="0">
                <a:latin typeface="+mn-lt"/>
                <a:ea typeface="+mn-ea"/>
                <a:cs typeface="+mn-cs"/>
                <a:sym typeface="Helvetica Neue"/>
              </a:rPr>
              <a:t>,,</a:t>
            </a:r>
            <a:r>
              <a:rPr lang="zh-CN" altLang="en-US" sz="2200" b="0" i="0" u="none" strike="noStrike" dirty="0">
                <a:latin typeface="+mn-lt"/>
                <a:ea typeface="+mn-ea"/>
                <a:cs typeface="+mn-cs"/>
                <a:sym typeface="Helvetica Neue"/>
              </a:rPr>
              <a:t>换句话说</a:t>
            </a:r>
            <a:r>
              <a:rPr lang="en-US" altLang="zh-CN" sz="2200" b="0" i="0" u="none" strike="noStrike" dirty="0">
                <a:latin typeface="+mn-lt"/>
                <a:ea typeface="+mn-ea"/>
                <a:cs typeface="+mn-cs"/>
                <a:sym typeface="Helvetica Neue"/>
              </a:rPr>
              <a:t>,</a:t>
            </a:r>
            <a:r>
              <a:rPr lang="zh-CN" altLang="en-US" sz="2200" b="0" i="0" u="none" strike="noStrike" dirty="0">
                <a:latin typeface="+mn-lt"/>
                <a:ea typeface="+mn-ea"/>
                <a:cs typeface="+mn-cs"/>
                <a:sym typeface="Helvetica Neue"/>
              </a:rPr>
              <a:t>缓存可延迟写入</a:t>
            </a:r>
          </a:p>
          <a:p>
            <a:r>
              <a:rPr lang="zh-CN" altLang="en-US" sz="2200" b="0" i="0" u="none" strike="noStrike" dirty="0">
                <a:latin typeface="+mn-lt"/>
                <a:ea typeface="+mn-ea"/>
                <a:cs typeface="+mn-cs"/>
                <a:sym typeface="Helvetica Neue"/>
              </a:rPr>
              <a:t>此时便会出现缓存命中率</a:t>
            </a:r>
            <a:r>
              <a:rPr lang="en-US" altLang="zh-CN" sz="2200" b="0" i="0" u="none" strike="noStrike" dirty="0">
                <a:latin typeface="+mn-lt"/>
                <a:ea typeface="+mn-ea"/>
                <a:cs typeface="+mn-cs"/>
                <a:sym typeface="Helvetica Neue"/>
              </a:rPr>
              <a:t>,</a:t>
            </a:r>
            <a:r>
              <a:rPr lang="zh-CN" altLang="en-US" sz="2200" b="0" i="0" u="none" strike="noStrike" dirty="0">
                <a:latin typeface="+mn-lt"/>
                <a:ea typeface="+mn-ea"/>
                <a:cs typeface="+mn-cs"/>
                <a:sym typeface="Helvetica Neue"/>
              </a:rPr>
              <a:t>可以使用</a:t>
            </a:r>
            <a:r>
              <a:rPr lang="en-US" altLang="zh-CN" sz="2200" b="0" i="0" u="none" strike="noStrike" dirty="0">
                <a:latin typeface="+mn-lt"/>
                <a:ea typeface="+mn-ea"/>
                <a:cs typeface="+mn-cs"/>
                <a:sym typeface="Helvetica Neue"/>
              </a:rPr>
              <a:t>CPU</a:t>
            </a:r>
            <a:r>
              <a:rPr lang="zh-CN" altLang="en-US" sz="2200" b="0" i="0" u="none" strike="noStrike" dirty="0">
                <a:latin typeface="+mn-lt"/>
                <a:ea typeface="+mn-ea"/>
                <a:cs typeface="+mn-cs"/>
                <a:sym typeface="Helvetica Neue"/>
              </a:rPr>
              <a:t>利用率来判断缓存命中</a:t>
            </a:r>
          </a:p>
          <a:p>
            <a:pPr algn="l" fontAlgn="base"/>
            <a:endParaRPr lang="zh-CN" altLang="en-US" sz="2200" b="0" i="0" dirty="0">
              <a:latin typeface="+mn-lt"/>
              <a:ea typeface="+mn-ea"/>
              <a:cs typeface="+mn-cs"/>
              <a:sym typeface="Helvetica Neue"/>
            </a:endParaRPr>
          </a:p>
          <a:p>
            <a:r>
              <a:rPr lang="zh-CN" altLang="en-US" sz="2200" b="1" i="0" u="none" strike="noStrike" dirty="0">
                <a:latin typeface="+mn-lt"/>
                <a:ea typeface="+mn-ea"/>
                <a:cs typeface="+mn-cs"/>
                <a:sym typeface="Helvetica Neue"/>
              </a:rPr>
              <a:t>随机的</a:t>
            </a:r>
            <a:r>
              <a:rPr lang="en-US" altLang="zh-CN" sz="2200" b="1" i="0" u="none" strike="noStrike" dirty="0">
                <a:latin typeface="+mn-lt"/>
                <a:ea typeface="+mn-ea"/>
                <a:cs typeface="+mn-cs"/>
                <a:sym typeface="Helvetica Neue"/>
              </a:rPr>
              <a:t>I/O</a:t>
            </a:r>
            <a:r>
              <a:rPr lang="zh-CN" altLang="en-US" sz="2200" b="1" i="0" u="none" strike="noStrike" dirty="0">
                <a:latin typeface="+mn-lt"/>
                <a:ea typeface="+mn-ea"/>
                <a:cs typeface="+mn-cs"/>
                <a:sym typeface="Helvetica Neue"/>
              </a:rPr>
              <a:t>和顺序的</a:t>
            </a:r>
            <a:r>
              <a:rPr lang="en-US" altLang="zh-CN" sz="2200" b="1" i="0" u="none" strike="noStrike" dirty="0">
                <a:latin typeface="+mn-lt"/>
                <a:ea typeface="+mn-ea"/>
                <a:cs typeface="+mn-cs"/>
                <a:sym typeface="Helvetica Neue"/>
              </a:rPr>
              <a:t>I/O</a:t>
            </a:r>
            <a:endParaRPr lang="zh-CN" altLang="en-US" sz="2200" b="0" i="0" u="none" strike="noStrike" dirty="0">
              <a:latin typeface="+mn-lt"/>
              <a:ea typeface="+mn-ea"/>
              <a:cs typeface="+mn-cs"/>
              <a:sym typeface="Helvetica Neue"/>
            </a:endParaRPr>
          </a:p>
          <a:p>
            <a:r>
              <a:rPr lang="zh-CN" altLang="en-US" sz="2200" b="0" i="0" u="none" strike="noStrike" dirty="0">
                <a:latin typeface="+mn-lt"/>
                <a:ea typeface="+mn-ea"/>
                <a:cs typeface="+mn-cs"/>
                <a:sym typeface="Helvetica Neue"/>
              </a:rPr>
              <a:t>顺序操作的执行速度比随机操作的块</a:t>
            </a:r>
            <a:r>
              <a:rPr lang="en-US" altLang="zh-CN" sz="2200" b="0" i="0" u="none" strike="noStrike" dirty="0">
                <a:latin typeface="+mn-lt"/>
                <a:ea typeface="+mn-ea"/>
                <a:cs typeface="+mn-cs"/>
                <a:sym typeface="Helvetica Neue"/>
              </a:rPr>
              <a:t>,</a:t>
            </a:r>
            <a:r>
              <a:rPr lang="zh-CN" altLang="en-US" sz="2200" b="0" i="0" u="none" strike="noStrike" dirty="0">
                <a:latin typeface="+mn-lt"/>
                <a:ea typeface="+mn-ea"/>
                <a:cs typeface="+mn-cs"/>
                <a:sym typeface="Helvetica Neue"/>
              </a:rPr>
              <a:t>无论在内存还是磁盘</a:t>
            </a:r>
          </a:p>
          <a:p>
            <a:r>
              <a:rPr lang="zh-CN" altLang="en-US" sz="2200" b="0" i="0" u="none" strike="noStrike" dirty="0">
                <a:latin typeface="+mn-lt"/>
                <a:ea typeface="+mn-ea"/>
                <a:cs typeface="+mn-cs"/>
                <a:sym typeface="Helvetica Neue"/>
              </a:rPr>
              <a:t>所以增加内存是解决随机</a:t>
            </a:r>
            <a:r>
              <a:rPr lang="en-US" altLang="zh-CN" sz="2200" b="0" i="0" u="none" strike="noStrike" dirty="0">
                <a:latin typeface="+mn-lt"/>
                <a:ea typeface="+mn-ea"/>
                <a:cs typeface="+mn-cs"/>
                <a:sym typeface="Helvetica Neue"/>
              </a:rPr>
              <a:t>I/O</a:t>
            </a:r>
            <a:r>
              <a:rPr lang="zh-CN" altLang="en-US" sz="2200" b="0" i="0" u="none" strike="noStrike" dirty="0">
                <a:latin typeface="+mn-lt"/>
                <a:ea typeface="+mn-ea"/>
                <a:cs typeface="+mn-cs"/>
                <a:sym typeface="Helvetica Neue"/>
              </a:rPr>
              <a:t>读取问题的最好办法</a:t>
            </a:r>
            <a:r>
              <a:rPr lang="en-US" altLang="zh-CN" sz="2200" b="0" i="0" u="none" strike="noStrike" dirty="0">
                <a:latin typeface="+mn-lt"/>
                <a:ea typeface="+mn-ea"/>
                <a:cs typeface="+mn-cs"/>
                <a:sym typeface="Helvetica Neue"/>
              </a:rPr>
              <a:t>,</a:t>
            </a:r>
            <a:r>
              <a:rPr lang="zh-CN" altLang="en-US" sz="2200" b="0" i="0" u="none" strike="noStrike" dirty="0">
                <a:latin typeface="+mn-lt"/>
                <a:ea typeface="+mn-ea"/>
                <a:cs typeface="+mn-cs"/>
                <a:sym typeface="Helvetica Neue"/>
              </a:rPr>
              <a:t>如果有足够的内存</a:t>
            </a:r>
            <a:r>
              <a:rPr lang="en-US" altLang="zh-CN" sz="2200" b="0" i="0" u="none" strike="noStrike" dirty="0">
                <a:latin typeface="+mn-lt"/>
                <a:ea typeface="+mn-ea"/>
                <a:cs typeface="+mn-cs"/>
                <a:sym typeface="Helvetica Neue"/>
              </a:rPr>
              <a:t>,</a:t>
            </a:r>
            <a:r>
              <a:rPr lang="zh-CN" altLang="en-US" sz="2200" b="0" i="0" u="none" strike="noStrike" dirty="0">
                <a:latin typeface="+mn-lt"/>
                <a:ea typeface="+mn-ea"/>
                <a:cs typeface="+mn-cs"/>
                <a:sym typeface="Helvetica Neue"/>
              </a:rPr>
              <a:t>就可以完全避免磁盘的读取请求</a:t>
            </a:r>
            <a:r>
              <a:rPr lang="en-US" altLang="zh-CN" sz="2200" b="0" i="0" u="none" strike="noStrike" dirty="0">
                <a:latin typeface="+mn-lt"/>
                <a:ea typeface="+mn-ea"/>
                <a:cs typeface="+mn-cs"/>
                <a:sym typeface="Helvetica Neue"/>
              </a:rPr>
              <a:t>.</a:t>
            </a:r>
            <a:r>
              <a:rPr lang="zh-CN" altLang="en-US" sz="2200" b="0" i="0" u="none" strike="noStrike" dirty="0">
                <a:latin typeface="+mn-lt"/>
                <a:ea typeface="+mn-ea"/>
                <a:cs typeface="+mn-cs"/>
                <a:sym typeface="Helvetica Neue"/>
              </a:rPr>
              <a:t>存储引擎的顺序读比随机读快。 </a:t>
            </a:r>
          </a:p>
          <a:p>
            <a:pPr algn="l"/>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pPr algn="l"/>
            <a:r>
              <a:rPr lang="en-US" altLang="zh-CN" sz="2400" b="1" dirty="0"/>
              <a:t>Swap</a:t>
            </a:r>
            <a:r>
              <a:rPr lang="zh-CN" altLang="en-US" sz="2400" b="1" dirty="0"/>
              <a:t>调整</a:t>
            </a:r>
            <a:endParaRPr lang="en-US" altLang="zh-CN" sz="2400" b="1" dirty="0"/>
          </a:p>
          <a:p>
            <a:pPr algn="l"/>
            <a:r>
              <a:rPr lang="en-US" altLang="zh-CN" sz="2400" dirty="0"/>
              <a:t>/proc/sys/</a:t>
            </a:r>
            <a:r>
              <a:rPr lang="en-US" altLang="zh-CN" sz="2400" dirty="0" err="1"/>
              <a:t>vm</a:t>
            </a:r>
            <a:r>
              <a:rPr lang="en-US" altLang="zh-CN" sz="2400" dirty="0"/>
              <a:t>/</a:t>
            </a:r>
            <a:r>
              <a:rPr lang="en-US" altLang="zh-CN" sz="2400" dirty="0" err="1"/>
              <a:t>swappiness</a:t>
            </a:r>
            <a:r>
              <a:rPr lang="zh-CN" altLang="en-US" sz="2400" dirty="0"/>
              <a:t>的内容改成</a:t>
            </a:r>
            <a:r>
              <a:rPr lang="en-US" altLang="zh-CN" sz="2400" dirty="0"/>
              <a:t>0</a:t>
            </a:r>
            <a:r>
              <a:rPr lang="zh-CN" altLang="en-US" sz="2400" dirty="0"/>
              <a:t>（临时），</a:t>
            </a:r>
            <a:r>
              <a:rPr lang="en-US" altLang="zh-CN" sz="2400" dirty="0"/>
              <a:t>/etc/</a:t>
            </a:r>
            <a:r>
              <a:rPr lang="en-US" altLang="zh-CN" sz="2400" dirty="0" err="1"/>
              <a:t>sysctl.conf</a:t>
            </a:r>
            <a:r>
              <a:rPr lang="zh-CN" altLang="en-US" sz="2400" dirty="0"/>
              <a:t>上添加</a:t>
            </a:r>
            <a:r>
              <a:rPr lang="en-US" altLang="zh-CN" sz="2400" dirty="0" err="1"/>
              <a:t>vm.swappiness</a:t>
            </a:r>
            <a:r>
              <a:rPr lang="en-US" altLang="zh-CN" sz="2400" dirty="0"/>
              <a:t>=0</a:t>
            </a:r>
            <a:r>
              <a:rPr lang="zh-CN" altLang="en-US" sz="2400" dirty="0"/>
              <a:t>（永久）</a:t>
            </a:r>
          </a:p>
          <a:p>
            <a:pPr algn="l"/>
            <a:r>
              <a:rPr lang="zh-CN" altLang="en-US" sz="2400" dirty="0"/>
              <a:t>这个参数决定了</a:t>
            </a:r>
            <a:r>
              <a:rPr lang="en-US" altLang="zh-CN" sz="2400" dirty="0"/>
              <a:t>Linux</a:t>
            </a:r>
            <a:r>
              <a:rPr lang="zh-CN" altLang="en-US" sz="2400" dirty="0"/>
              <a:t>是倾向于使用</a:t>
            </a:r>
            <a:r>
              <a:rPr lang="en-US" altLang="zh-CN" sz="2400" dirty="0"/>
              <a:t>swap</a:t>
            </a:r>
            <a:r>
              <a:rPr lang="zh-CN" altLang="en-US" sz="2400" dirty="0"/>
              <a:t>，还是倾向于释放文件系统</a:t>
            </a:r>
            <a:r>
              <a:rPr lang="en-US" altLang="zh-CN" sz="2400" dirty="0"/>
              <a:t>cache</a:t>
            </a:r>
            <a:r>
              <a:rPr lang="zh-CN" altLang="en-US" sz="2400" dirty="0"/>
              <a:t>。在内存紧张的情况下，数值越低越倾向于释放文件系统</a:t>
            </a:r>
            <a:r>
              <a:rPr lang="en-US" altLang="zh-CN" sz="2400" dirty="0"/>
              <a:t>cache</a:t>
            </a:r>
            <a:r>
              <a:rPr lang="zh-CN" altLang="en-US" sz="2400" dirty="0"/>
              <a:t>。</a:t>
            </a:r>
          </a:p>
          <a:p>
            <a:pPr algn="l"/>
            <a:r>
              <a:rPr lang="zh-CN" altLang="en-US" sz="2400" dirty="0"/>
              <a:t>当然，这个参数只能减少使用</a:t>
            </a:r>
            <a:r>
              <a:rPr lang="en-US" altLang="zh-CN" sz="2400" dirty="0"/>
              <a:t>swap</a:t>
            </a:r>
            <a:r>
              <a:rPr lang="zh-CN" altLang="en-US" sz="2400" dirty="0"/>
              <a:t>的概率，并不能避免</a:t>
            </a:r>
            <a:r>
              <a:rPr lang="en-US" altLang="zh-CN" sz="2400" dirty="0"/>
              <a:t>Linux</a:t>
            </a:r>
            <a:r>
              <a:rPr lang="zh-CN" altLang="en-US" sz="2400" dirty="0"/>
              <a:t>使用</a:t>
            </a:r>
            <a:r>
              <a:rPr lang="en-US" altLang="zh-CN" sz="2400" dirty="0"/>
              <a:t>swap</a:t>
            </a:r>
            <a:r>
              <a:rPr lang="zh-CN" altLang="en-US" sz="2400" dirty="0"/>
              <a:t>。</a:t>
            </a:r>
          </a:p>
          <a:p>
            <a:pPr algn="l"/>
            <a:r>
              <a:rPr lang="zh-CN" altLang="en-US" sz="2400" dirty="0"/>
              <a:t>修改</a:t>
            </a:r>
            <a:r>
              <a:rPr lang="en-US" altLang="zh-CN" sz="2400" dirty="0" err="1"/>
              <a:t>MySQL</a:t>
            </a:r>
            <a:r>
              <a:rPr lang="zh-CN" altLang="en-US" sz="2400" dirty="0"/>
              <a:t>的配置参数</a:t>
            </a:r>
            <a:r>
              <a:rPr lang="en-US" altLang="zh-CN" sz="2400" dirty="0" err="1"/>
              <a:t>innodb_flush_method</a:t>
            </a:r>
            <a:r>
              <a:rPr lang="zh-CN" altLang="en-US" sz="2400" dirty="0"/>
              <a:t>，开启</a:t>
            </a:r>
            <a:r>
              <a:rPr lang="en-US" altLang="zh-CN" sz="2400" dirty="0"/>
              <a:t>O_DIRECT</a:t>
            </a:r>
            <a:r>
              <a:rPr lang="zh-CN" altLang="en-US" sz="2400" dirty="0"/>
              <a:t>模式。</a:t>
            </a:r>
          </a:p>
          <a:p>
            <a:pPr algn="l"/>
            <a:r>
              <a:rPr lang="zh-CN" altLang="en-US" sz="2400" dirty="0"/>
              <a:t>这种情况下，</a:t>
            </a:r>
            <a:r>
              <a:rPr lang="en-US" altLang="zh-CN" sz="2400" dirty="0" err="1"/>
              <a:t>InnoDB</a:t>
            </a:r>
            <a:r>
              <a:rPr lang="zh-CN" altLang="en-US" sz="2400" dirty="0"/>
              <a:t>的</a:t>
            </a:r>
            <a:r>
              <a:rPr lang="en-US" altLang="zh-CN" sz="2400" dirty="0"/>
              <a:t>buffer pool</a:t>
            </a:r>
            <a:r>
              <a:rPr lang="zh-CN" altLang="en-US" sz="2400" dirty="0"/>
              <a:t>会直接绕过文件系统</a:t>
            </a:r>
            <a:r>
              <a:rPr lang="en-US" altLang="zh-CN" sz="2400" dirty="0"/>
              <a:t>cache</a:t>
            </a:r>
            <a:r>
              <a:rPr lang="zh-CN" altLang="en-US" sz="2400" dirty="0"/>
              <a:t>来访问磁盘，但是</a:t>
            </a:r>
            <a:r>
              <a:rPr lang="en-US" altLang="zh-CN" sz="2400" dirty="0"/>
              <a:t>redo log</a:t>
            </a:r>
            <a:r>
              <a:rPr lang="zh-CN" altLang="en-US" sz="2400" dirty="0"/>
              <a:t>依旧会使用文件系统</a:t>
            </a:r>
            <a:r>
              <a:rPr lang="en-US" altLang="zh-CN" sz="2400" dirty="0"/>
              <a:t>cache</a:t>
            </a:r>
            <a:r>
              <a:rPr lang="zh-CN" altLang="en-US" sz="2400" dirty="0"/>
              <a:t>。值得注意的是，</a:t>
            </a:r>
            <a:r>
              <a:rPr lang="en-US" altLang="zh-CN" sz="2400" dirty="0"/>
              <a:t>Redo log</a:t>
            </a:r>
            <a:r>
              <a:rPr lang="zh-CN" altLang="en-US" sz="2400" dirty="0"/>
              <a:t>是覆写模式的，即使使用了文件系统的</a:t>
            </a:r>
            <a:r>
              <a:rPr lang="en-US" altLang="zh-CN" sz="2400" dirty="0"/>
              <a:t>cache</a:t>
            </a:r>
            <a:r>
              <a:rPr lang="zh-CN" altLang="en-US" sz="2400" dirty="0"/>
              <a:t>，也不会占用太多</a:t>
            </a:r>
            <a:endParaRPr lang="en-US" altLang="zh-CN" sz="2400" dirty="0"/>
          </a:p>
          <a:p>
            <a:pPr algn="l"/>
            <a:r>
              <a:rPr lang="en-US" altLang="zh-CN" sz="1800" b="1" dirty="0">
                <a:solidFill>
                  <a:schemeClr val="tx1"/>
                </a:solidFill>
                <a:latin typeface="+mn-lt"/>
                <a:ea typeface="黑体" pitchFamily="2" charset="-122"/>
                <a:sym typeface="Arial" charset="0"/>
              </a:rPr>
              <a:t>IO</a:t>
            </a:r>
            <a:r>
              <a:rPr lang="zh-CN" altLang="en-US" sz="1800" b="1" dirty="0">
                <a:solidFill>
                  <a:schemeClr val="tx1"/>
                </a:solidFill>
                <a:latin typeface="+mn-lt"/>
                <a:ea typeface="黑体" pitchFamily="2" charset="-122"/>
                <a:sym typeface="Arial" charset="0"/>
              </a:rPr>
              <a:t>调度策略</a:t>
            </a:r>
            <a:endParaRPr lang="en-US" altLang="zh-CN" sz="1800" b="1" dirty="0">
              <a:solidFill>
                <a:schemeClr val="tx1"/>
              </a:solidFill>
              <a:latin typeface="+mn-lt"/>
              <a:ea typeface="黑体" pitchFamily="2" charset="-122"/>
              <a:sym typeface="Arial" charset="0"/>
            </a:endParaRPr>
          </a:p>
          <a:p>
            <a:pPr algn="l"/>
            <a:r>
              <a:rPr lang="en-US" altLang="zh-CN" sz="1800" dirty="0"/>
              <a:t>	</a:t>
            </a:r>
            <a:r>
              <a:rPr lang="en-US" sz="1800" dirty="0"/>
              <a:t> #echo deadline &gt; /sys/block/</a:t>
            </a:r>
            <a:r>
              <a:rPr lang="en-US" sz="1800" dirty="0" err="1"/>
              <a:t>sda</a:t>
            </a:r>
            <a:r>
              <a:rPr lang="en-US" sz="1800" dirty="0"/>
              <a:t>/queue/scheduler   </a:t>
            </a:r>
            <a:r>
              <a:rPr lang="zh-CN" altLang="en-US" sz="1800" dirty="0"/>
              <a:t>临时修改为</a:t>
            </a:r>
            <a:r>
              <a:rPr lang="en-US" sz="1800" dirty="0"/>
              <a:t>deadline</a:t>
            </a:r>
          </a:p>
          <a:p>
            <a:pPr algn="l"/>
            <a:r>
              <a:rPr lang="en-US" altLang="zh-CN" sz="1800" dirty="0"/>
              <a:t>	</a:t>
            </a:r>
            <a:r>
              <a:rPr lang="en-US" sz="1800" dirty="0"/>
              <a:t> vi /boot/grub/</a:t>
            </a:r>
            <a:r>
              <a:rPr lang="en-US" altLang="zh-CN" sz="1800" dirty="0" err="1"/>
              <a:t>grub.conf</a:t>
            </a:r>
            <a:endParaRPr lang="en-US" sz="1800" dirty="0"/>
          </a:p>
          <a:p>
            <a:pPr algn="l"/>
            <a:r>
              <a:rPr lang="en-US" sz="1800" dirty="0"/>
              <a:t>        </a:t>
            </a:r>
            <a:r>
              <a:rPr lang="zh-CN" altLang="en-US" sz="1800" dirty="0"/>
              <a:t>更改到如下内容</a:t>
            </a:r>
            <a:r>
              <a:rPr lang="en-US" altLang="zh-CN" sz="1800" dirty="0"/>
              <a:t>:</a:t>
            </a:r>
          </a:p>
          <a:p>
            <a:pPr algn="l"/>
            <a:r>
              <a:rPr lang="en-US" altLang="zh-CN" sz="1800" dirty="0"/>
              <a:t>        </a:t>
            </a:r>
            <a:r>
              <a:rPr lang="en-US" sz="1800" dirty="0"/>
              <a:t>kernel /boot/vmlinuz-2.6.18-8.el5 </a:t>
            </a:r>
            <a:r>
              <a:rPr lang="en-US" sz="1800" dirty="0" err="1"/>
              <a:t>ro</a:t>
            </a:r>
            <a:r>
              <a:rPr lang="en-US" sz="1800" dirty="0"/>
              <a:t> root=LABEL=/ elevator=deadline </a:t>
            </a:r>
            <a:r>
              <a:rPr lang="en-US" sz="1800" dirty="0" err="1"/>
              <a:t>rhgb</a:t>
            </a:r>
            <a:r>
              <a:rPr lang="en-US" sz="1800" dirty="0"/>
              <a:t> quiet</a:t>
            </a:r>
          </a:p>
          <a:p>
            <a:pPr algn="l"/>
            <a:endParaRPr lang="en-US" altLang="zh-CN" sz="2400" dirty="0"/>
          </a:p>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2000" dirty="0"/>
              <a:t>/etc/</a:t>
            </a:r>
            <a:r>
              <a:rPr lang="en-US" altLang="zh-CN" sz="2000" dirty="0" err="1"/>
              <a:t>sysctl.conf</a:t>
            </a:r>
            <a:endParaRPr lang="en-US" altLang="zh-CN" sz="2000" dirty="0"/>
          </a:p>
          <a:p>
            <a:pPr algn="l" fontAlgn="base"/>
            <a:r>
              <a:rPr lang="en-US" sz="2000" dirty="0"/>
              <a:t>net.ipv4.ip_local_port_range = 1024 65535  </a:t>
            </a:r>
          </a:p>
          <a:p>
            <a:pPr algn="l" fontAlgn="base"/>
            <a:r>
              <a:rPr lang="zh-CN" altLang="en-US" sz="2000" dirty="0"/>
              <a:t>改变本地的端口范围</a:t>
            </a:r>
          </a:p>
          <a:p>
            <a:pPr algn="l" fontAlgn="base"/>
            <a:r>
              <a:rPr lang="en-US" sz="2000" dirty="0"/>
              <a:t>net.ipv4.tcp_max_syn_backlog = 4096  </a:t>
            </a:r>
          </a:p>
          <a:p>
            <a:pPr algn="l" fontAlgn="base"/>
            <a:r>
              <a:rPr lang="en-US" sz="2000" dirty="0"/>
              <a:t> </a:t>
            </a:r>
            <a:r>
              <a:rPr lang="zh-CN" altLang="en-US" sz="2000" dirty="0"/>
              <a:t>允许更多的连接进入队列</a:t>
            </a:r>
          </a:p>
          <a:p>
            <a:pPr algn="l" fontAlgn="base"/>
            <a:r>
              <a:rPr lang="en-US" sz="2000" dirty="0"/>
              <a:t>net.ipv4.tcp_fin_timeout = 30    </a:t>
            </a:r>
          </a:p>
          <a:p>
            <a:pPr algn="l" fontAlgn="base"/>
            <a:r>
              <a:rPr lang="zh-CN" altLang="en-US" sz="2000" dirty="0"/>
              <a:t>对于只在本地使用的数据库服务器，可以缩短</a:t>
            </a:r>
            <a:r>
              <a:rPr lang="en-US" sz="2000" dirty="0" err="1"/>
              <a:t>tcp</a:t>
            </a:r>
            <a:r>
              <a:rPr lang="zh-CN" altLang="en-US" sz="2000" dirty="0"/>
              <a:t>保持状态的超时时间、默认</a:t>
            </a:r>
            <a:r>
              <a:rPr lang="en-US" altLang="zh-CN" sz="2000" dirty="0"/>
              <a:t>1</a:t>
            </a:r>
            <a:r>
              <a:rPr lang="zh-CN" altLang="en-US" sz="2000" dirty="0"/>
              <a:t>分钟</a:t>
            </a:r>
            <a:endParaRPr lang="en-US" altLang="zh-CN" sz="2000" dirty="0"/>
          </a:p>
          <a:p>
            <a:pPr algn="l" fontAlgn="base"/>
            <a:r>
              <a:rPr lang="en-US" sz="2000" dirty="0" err="1"/>
              <a:t>fs.file</a:t>
            </a:r>
            <a:r>
              <a:rPr lang="en-US" sz="2000" dirty="0"/>
              <a:t>-max=65535    </a:t>
            </a:r>
          </a:p>
          <a:p>
            <a:pPr algn="l" fontAlgn="base"/>
            <a:r>
              <a:rPr lang="zh-CN" altLang="en-US" sz="2000" dirty="0"/>
              <a:t>系统文件句柄限制</a:t>
            </a:r>
            <a:endParaRPr lang="en-US" altLang="zh-CN" sz="2000" dirty="0"/>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zh-CN" altLang="en-US" sz="2200" b="0" i="0" dirty="0">
                <a:latin typeface="+mn-lt"/>
                <a:ea typeface="+mn-ea"/>
                <a:cs typeface="+mn-cs"/>
                <a:sym typeface="Helvetica Neue"/>
              </a:rPr>
              <a:t>在官方</a:t>
            </a:r>
            <a:r>
              <a:rPr lang="en-US" altLang="zh-CN" sz="2200" b="0" i="0" dirty="0">
                <a:latin typeface="+mn-lt"/>
                <a:ea typeface="+mn-ea"/>
                <a:cs typeface="+mn-cs"/>
                <a:sym typeface="Helvetica Neue"/>
              </a:rPr>
              <a:t>doc</a:t>
            </a:r>
            <a:r>
              <a:rPr lang="zh-CN" altLang="en-US" sz="2200" b="0" i="0" dirty="0">
                <a:latin typeface="+mn-lt"/>
                <a:ea typeface="+mn-ea"/>
                <a:cs typeface="+mn-cs"/>
                <a:sym typeface="Helvetica Neue"/>
              </a:rPr>
              <a:t>上，对于</a:t>
            </a:r>
            <a:r>
              <a:rPr lang="en-US" altLang="zh-CN" sz="2200" b="0" i="0" dirty="0" err="1">
                <a:latin typeface="+mn-lt"/>
                <a:ea typeface="+mn-ea"/>
                <a:cs typeface="+mn-cs"/>
                <a:sym typeface="Helvetica Neue"/>
              </a:rPr>
              <a:t>innodb_thread_concurrency</a:t>
            </a:r>
            <a:r>
              <a:rPr lang="zh-CN" altLang="en-US" sz="2200" b="0" i="0" dirty="0">
                <a:latin typeface="+mn-lt"/>
                <a:ea typeface="+mn-ea"/>
                <a:cs typeface="+mn-cs"/>
                <a:sym typeface="Helvetica Neue"/>
              </a:rPr>
              <a:t>的使用，也给出了一些建议，如下：</a:t>
            </a:r>
          </a:p>
          <a:p>
            <a:r>
              <a:rPr lang="zh-CN" altLang="en-US" sz="2200" b="0" i="0" dirty="0">
                <a:latin typeface="+mn-lt"/>
                <a:ea typeface="+mn-ea"/>
                <a:cs typeface="+mn-cs"/>
                <a:sym typeface="Helvetica Neue"/>
              </a:rPr>
              <a:t>如果一个工作负载中，并发用户线程的数量小于</a:t>
            </a:r>
            <a:r>
              <a:rPr lang="en-US" altLang="zh-CN" sz="2200" b="0" i="0" dirty="0">
                <a:latin typeface="+mn-lt"/>
                <a:ea typeface="+mn-ea"/>
                <a:cs typeface="+mn-cs"/>
                <a:sym typeface="Helvetica Neue"/>
              </a:rPr>
              <a:t>64</a:t>
            </a:r>
            <a:r>
              <a:rPr lang="zh-CN" altLang="en-US" sz="2200" b="0" i="0" dirty="0">
                <a:latin typeface="+mn-lt"/>
                <a:ea typeface="+mn-ea"/>
                <a:cs typeface="+mn-cs"/>
                <a:sym typeface="Helvetica Neue"/>
              </a:rPr>
              <a:t>，建议设置</a:t>
            </a:r>
            <a:r>
              <a:rPr lang="en-US" altLang="zh-CN" sz="2200" b="0" i="0" dirty="0" err="1">
                <a:latin typeface="+mn-lt"/>
                <a:ea typeface="+mn-ea"/>
                <a:cs typeface="+mn-cs"/>
                <a:sym typeface="Helvetica Neue"/>
              </a:rPr>
              <a:t>innodb_thread_concurrency</a:t>
            </a:r>
            <a:r>
              <a:rPr lang="en-US" altLang="zh-CN" sz="2200" b="0" i="0" dirty="0">
                <a:latin typeface="+mn-lt"/>
                <a:ea typeface="+mn-ea"/>
                <a:cs typeface="+mn-cs"/>
                <a:sym typeface="Helvetica Neue"/>
              </a:rPr>
              <a:t>=0</a:t>
            </a:r>
            <a:r>
              <a:rPr lang="zh-CN" altLang="en-US" sz="2200" b="0" i="0" dirty="0">
                <a:latin typeface="+mn-lt"/>
                <a:ea typeface="+mn-ea"/>
                <a:cs typeface="+mn-cs"/>
                <a:sym typeface="Helvetica Neue"/>
              </a:rPr>
              <a:t>；</a:t>
            </a:r>
          </a:p>
          <a:p>
            <a:r>
              <a:rPr lang="zh-CN" altLang="en-US" sz="2200" b="0" i="0" dirty="0">
                <a:latin typeface="+mn-lt"/>
                <a:ea typeface="+mn-ea"/>
                <a:cs typeface="+mn-cs"/>
                <a:sym typeface="Helvetica Neue"/>
              </a:rPr>
              <a:t>如果工作负载一直较为严重甚至偶尔达到顶峰，建议先设置</a:t>
            </a:r>
            <a:r>
              <a:rPr lang="en-US" altLang="zh-CN" sz="2200" b="0" i="0" dirty="0" err="1">
                <a:latin typeface="+mn-lt"/>
                <a:ea typeface="+mn-ea"/>
                <a:cs typeface="+mn-cs"/>
                <a:sym typeface="Helvetica Neue"/>
              </a:rPr>
              <a:t>innodb_thread_concurrency</a:t>
            </a:r>
            <a:r>
              <a:rPr lang="en-US" altLang="zh-CN" sz="2200" b="0" i="0" dirty="0">
                <a:latin typeface="+mn-lt"/>
                <a:ea typeface="+mn-ea"/>
                <a:cs typeface="+mn-cs"/>
                <a:sym typeface="Helvetica Neue"/>
              </a:rPr>
              <a:t>=128</a:t>
            </a:r>
            <a:r>
              <a:rPr lang="zh-CN" altLang="en-US" sz="2200" b="0" i="0" dirty="0">
                <a:latin typeface="+mn-lt"/>
                <a:ea typeface="+mn-ea"/>
                <a:cs typeface="+mn-cs"/>
                <a:sym typeface="Helvetica Neue"/>
              </a:rPr>
              <a:t>，并通过不断的降低这个参数，</a:t>
            </a:r>
            <a:r>
              <a:rPr lang="en-US" altLang="zh-CN" sz="2200" b="0" i="0" dirty="0">
                <a:latin typeface="+mn-lt"/>
                <a:ea typeface="+mn-ea"/>
                <a:cs typeface="+mn-cs"/>
                <a:sym typeface="Helvetica Neue"/>
              </a:rPr>
              <a:t>96, 80, 64</a:t>
            </a:r>
            <a:r>
              <a:rPr lang="zh-CN" altLang="en-US" sz="2200" b="0" i="0" dirty="0">
                <a:latin typeface="+mn-lt"/>
                <a:ea typeface="+mn-ea"/>
                <a:cs typeface="+mn-cs"/>
                <a:sym typeface="Helvetica Neue"/>
              </a:rPr>
              <a:t>等等，直到发现能够提供最佳性能的线程数，</a:t>
            </a:r>
            <a:endParaRPr lang="en-US" altLang="zh-CN" sz="2200" b="0" i="0" dirty="0">
              <a:latin typeface="+mn-lt"/>
              <a:ea typeface="+mn-ea"/>
              <a:cs typeface="+mn-cs"/>
              <a:sym typeface="Helvetica Neue"/>
            </a:endParaRPr>
          </a:p>
          <a:p>
            <a:r>
              <a:rPr lang="zh-CN" altLang="en-US" sz="2200" b="0" i="0" dirty="0">
                <a:latin typeface="+mn-lt"/>
                <a:ea typeface="+mn-ea"/>
                <a:cs typeface="+mn-cs"/>
                <a:sym typeface="Helvetica Neue"/>
              </a:rPr>
              <a:t>例如，假设系统通常有</a:t>
            </a:r>
            <a:r>
              <a:rPr lang="en-US" altLang="zh-CN" sz="2200" b="0" i="0" dirty="0">
                <a:latin typeface="+mn-lt"/>
                <a:ea typeface="+mn-ea"/>
                <a:cs typeface="+mn-cs"/>
                <a:sym typeface="Helvetica Neue"/>
              </a:rPr>
              <a:t>40</a:t>
            </a:r>
            <a:r>
              <a:rPr lang="zh-CN" altLang="en-US" sz="2200" b="0" i="0" dirty="0">
                <a:latin typeface="+mn-lt"/>
                <a:ea typeface="+mn-ea"/>
                <a:cs typeface="+mn-cs"/>
                <a:sym typeface="Helvetica Neue"/>
              </a:rPr>
              <a:t>到</a:t>
            </a:r>
            <a:r>
              <a:rPr lang="en-US" altLang="zh-CN" sz="2200" b="0" i="0" dirty="0">
                <a:latin typeface="+mn-lt"/>
                <a:ea typeface="+mn-ea"/>
                <a:cs typeface="+mn-cs"/>
                <a:sym typeface="Helvetica Neue"/>
              </a:rPr>
              <a:t>50</a:t>
            </a:r>
            <a:r>
              <a:rPr lang="zh-CN" altLang="en-US" sz="2200" b="0" i="0" dirty="0">
                <a:latin typeface="+mn-lt"/>
                <a:ea typeface="+mn-ea"/>
                <a:cs typeface="+mn-cs"/>
                <a:sym typeface="Helvetica Neue"/>
              </a:rPr>
              <a:t>个用户，但定期的数量增加至</a:t>
            </a:r>
            <a:r>
              <a:rPr lang="en-US" altLang="zh-CN" sz="2200" b="0" i="0" dirty="0">
                <a:latin typeface="+mn-lt"/>
                <a:ea typeface="+mn-ea"/>
                <a:cs typeface="+mn-cs"/>
                <a:sym typeface="Helvetica Neue"/>
              </a:rPr>
              <a:t>60</a:t>
            </a:r>
            <a:r>
              <a:rPr lang="zh-CN" altLang="en-US" sz="2200" b="0" i="0" dirty="0">
                <a:latin typeface="+mn-lt"/>
                <a:ea typeface="+mn-ea"/>
                <a:cs typeface="+mn-cs"/>
                <a:sym typeface="Helvetica Neue"/>
              </a:rPr>
              <a:t>，</a:t>
            </a:r>
            <a:r>
              <a:rPr lang="en-US" altLang="zh-CN" sz="2200" b="0" i="0" dirty="0">
                <a:latin typeface="+mn-lt"/>
                <a:ea typeface="+mn-ea"/>
                <a:cs typeface="+mn-cs"/>
                <a:sym typeface="Helvetica Neue"/>
              </a:rPr>
              <a:t>70</a:t>
            </a:r>
            <a:r>
              <a:rPr lang="zh-CN" altLang="en-US" sz="2200" b="0" i="0" dirty="0">
                <a:latin typeface="+mn-lt"/>
                <a:ea typeface="+mn-ea"/>
                <a:cs typeface="+mn-cs"/>
                <a:sym typeface="Helvetica Neue"/>
              </a:rPr>
              <a:t>，甚至</a:t>
            </a:r>
            <a:r>
              <a:rPr lang="en-US" altLang="zh-CN" sz="2200" b="0" i="0" dirty="0">
                <a:latin typeface="+mn-lt"/>
                <a:ea typeface="+mn-ea"/>
                <a:cs typeface="+mn-cs"/>
                <a:sym typeface="Helvetica Neue"/>
              </a:rPr>
              <a:t>200</a:t>
            </a:r>
            <a:r>
              <a:rPr lang="zh-CN" altLang="en-US" sz="2200" b="0" i="0" dirty="0">
                <a:latin typeface="+mn-lt"/>
                <a:ea typeface="+mn-ea"/>
                <a:cs typeface="+mn-cs"/>
                <a:sym typeface="Helvetica Neue"/>
              </a:rPr>
              <a:t>。你会发现，性能在</a:t>
            </a:r>
            <a:r>
              <a:rPr lang="en-US" altLang="zh-CN" sz="2200" b="0" i="0" dirty="0">
                <a:latin typeface="+mn-lt"/>
                <a:ea typeface="+mn-ea"/>
                <a:cs typeface="+mn-cs"/>
                <a:sym typeface="Helvetica Neue"/>
              </a:rPr>
              <a:t>80</a:t>
            </a:r>
            <a:r>
              <a:rPr lang="zh-CN" altLang="en-US" sz="2200" b="0" i="0" dirty="0">
                <a:latin typeface="+mn-lt"/>
                <a:ea typeface="+mn-ea"/>
                <a:cs typeface="+mn-cs"/>
                <a:sym typeface="Helvetica Neue"/>
              </a:rPr>
              <a:t>个并发用户设置时表现稳定，如果高于这个数，性能反而下降。在这种情况下，建议设置</a:t>
            </a:r>
            <a:r>
              <a:rPr lang="en-US" altLang="zh-CN" sz="2200" b="0" i="0" dirty="0" err="1">
                <a:latin typeface="+mn-lt"/>
                <a:ea typeface="+mn-ea"/>
                <a:cs typeface="+mn-cs"/>
                <a:sym typeface="Helvetica Neue"/>
              </a:rPr>
              <a:t>innodb_thread_concurrency</a:t>
            </a:r>
            <a:r>
              <a:rPr lang="zh-CN" altLang="en-US" sz="2200" b="0" i="0" dirty="0">
                <a:latin typeface="+mn-lt"/>
                <a:ea typeface="+mn-ea"/>
                <a:cs typeface="+mn-cs"/>
                <a:sym typeface="Helvetica Neue"/>
              </a:rPr>
              <a:t>参数为</a:t>
            </a:r>
            <a:r>
              <a:rPr lang="en-US" altLang="zh-CN" sz="2200" b="0" i="0" dirty="0">
                <a:latin typeface="+mn-lt"/>
                <a:ea typeface="+mn-ea"/>
                <a:cs typeface="+mn-cs"/>
                <a:sym typeface="Helvetica Neue"/>
              </a:rPr>
              <a:t>80</a:t>
            </a:r>
            <a:r>
              <a:rPr lang="zh-CN" altLang="en-US" sz="2200" b="0" i="0" dirty="0">
                <a:latin typeface="+mn-lt"/>
                <a:ea typeface="+mn-ea"/>
                <a:cs typeface="+mn-cs"/>
                <a:sym typeface="Helvetica Neue"/>
              </a:rPr>
              <a:t>，以避免影响性能。</a:t>
            </a:r>
          </a:p>
          <a:p>
            <a:r>
              <a:rPr lang="zh-CN" altLang="en-US" sz="2200" b="0" i="0" dirty="0">
                <a:latin typeface="+mn-lt"/>
                <a:ea typeface="+mn-ea"/>
                <a:cs typeface="+mn-cs"/>
                <a:sym typeface="Helvetica Neue"/>
              </a:rPr>
              <a:t>如果你不希望</a:t>
            </a:r>
            <a:r>
              <a:rPr lang="en-US" altLang="zh-CN" sz="2200" b="0" i="0" dirty="0" err="1">
                <a:latin typeface="+mn-lt"/>
                <a:ea typeface="+mn-ea"/>
                <a:cs typeface="+mn-cs"/>
                <a:sym typeface="Helvetica Neue"/>
              </a:rPr>
              <a:t>InnoDB</a:t>
            </a:r>
            <a:r>
              <a:rPr lang="zh-CN" altLang="en-US" sz="2200" b="0" i="0" dirty="0">
                <a:latin typeface="+mn-lt"/>
                <a:ea typeface="+mn-ea"/>
                <a:cs typeface="+mn-cs"/>
                <a:sym typeface="Helvetica Neue"/>
              </a:rPr>
              <a:t>使用的虚拟</a:t>
            </a:r>
            <a:r>
              <a:rPr lang="en-US" altLang="zh-CN" sz="2200" b="0" i="0" dirty="0">
                <a:latin typeface="+mn-lt"/>
                <a:ea typeface="+mn-ea"/>
                <a:cs typeface="+mn-cs"/>
                <a:sym typeface="Helvetica Neue"/>
              </a:rPr>
              <a:t>CPU</a:t>
            </a:r>
            <a:r>
              <a:rPr lang="zh-CN" altLang="en-US" sz="2200" b="0" i="0" dirty="0">
                <a:latin typeface="+mn-lt"/>
                <a:ea typeface="+mn-ea"/>
                <a:cs typeface="+mn-cs"/>
                <a:sym typeface="Helvetica Neue"/>
              </a:rPr>
              <a:t>数量比用户线程使用的虚拟</a:t>
            </a:r>
            <a:r>
              <a:rPr lang="en-US" altLang="zh-CN" sz="2200" b="0" i="0" dirty="0">
                <a:latin typeface="+mn-lt"/>
                <a:ea typeface="+mn-ea"/>
                <a:cs typeface="+mn-cs"/>
                <a:sym typeface="Helvetica Neue"/>
              </a:rPr>
              <a:t>CPU</a:t>
            </a:r>
            <a:r>
              <a:rPr lang="zh-CN" altLang="en-US" sz="2200" b="0" i="0" dirty="0">
                <a:latin typeface="+mn-lt"/>
                <a:ea typeface="+mn-ea"/>
                <a:cs typeface="+mn-cs"/>
                <a:sym typeface="Helvetica Neue"/>
              </a:rPr>
              <a:t>更多（比如</a:t>
            </a:r>
            <a:r>
              <a:rPr lang="en-US" altLang="zh-CN" sz="2200" b="0" i="0" dirty="0">
                <a:latin typeface="+mn-lt"/>
                <a:ea typeface="+mn-ea"/>
                <a:cs typeface="+mn-cs"/>
                <a:sym typeface="Helvetica Neue"/>
              </a:rPr>
              <a:t>20</a:t>
            </a:r>
            <a:r>
              <a:rPr lang="zh-CN" altLang="en-US" sz="2200" b="0" i="0" dirty="0">
                <a:latin typeface="+mn-lt"/>
                <a:ea typeface="+mn-ea"/>
                <a:cs typeface="+mn-cs"/>
                <a:sym typeface="Helvetica Neue"/>
              </a:rPr>
              <a:t>个虚拟</a:t>
            </a:r>
            <a:r>
              <a:rPr lang="en-US" altLang="zh-CN" sz="2200" b="0" i="0" dirty="0">
                <a:latin typeface="+mn-lt"/>
                <a:ea typeface="+mn-ea"/>
                <a:cs typeface="+mn-cs"/>
                <a:sym typeface="Helvetica Neue"/>
              </a:rPr>
              <a:t>CPU</a:t>
            </a:r>
            <a:r>
              <a:rPr lang="zh-CN" altLang="en-US" sz="2200" b="0" i="0" dirty="0">
                <a:latin typeface="+mn-lt"/>
                <a:ea typeface="+mn-ea"/>
                <a:cs typeface="+mn-cs"/>
                <a:sym typeface="Helvetica Neue"/>
              </a:rPr>
              <a:t>），建议通过设置</a:t>
            </a:r>
            <a:r>
              <a:rPr lang="en-US" altLang="zh-CN" sz="2200" b="0" i="0" dirty="0" err="1">
                <a:latin typeface="+mn-lt"/>
                <a:ea typeface="+mn-ea"/>
                <a:cs typeface="+mn-cs"/>
                <a:sym typeface="Helvetica Neue"/>
              </a:rPr>
              <a:t>innodb_thread_concurrency</a:t>
            </a:r>
            <a:r>
              <a:rPr lang="en-US" altLang="zh-CN" sz="2200" b="0" i="0" dirty="0">
                <a:latin typeface="+mn-lt"/>
                <a:ea typeface="+mn-ea"/>
                <a:cs typeface="+mn-cs"/>
                <a:sym typeface="Helvetica Neue"/>
              </a:rPr>
              <a:t> </a:t>
            </a:r>
            <a:r>
              <a:rPr lang="zh-CN" altLang="en-US" sz="2200" b="0" i="0" dirty="0">
                <a:latin typeface="+mn-lt"/>
                <a:ea typeface="+mn-ea"/>
                <a:cs typeface="+mn-cs"/>
                <a:sym typeface="Helvetica Neue"/>
              </a:rPr>
              <a:t>参数为这个值（也可能更低，这取决于性能体现），如果你的目标是将</a:t>
            </a:r>
            <a:r>
              <a:rPr lang="en-US" altLang="zh-CN" sz="2200" b="0" i="0" dirty="0" err="1">
                <a:latin typeface="+mn-lt"/>
                <a:ea typeface="+mn-ea"/>
                <a:cs typeface="+mn-cs"/>
                <a:sym typeface="Helvetica Neue"/>
              </a:rPr>
              <a:t>MySQL</a:t>
            </a:r>
            <a:r>
              <a:rPr lang="zh-CN" altLang="en-US" sz="2200" b="0" i="0" dirty="0">
                <a:latin typeface="+mn-lt"/>
                <a:ea typeface="+mn-ea"/>
                <a:cs typeface="+mn-cs"/>
                <a:sym typeface="Helvetica Neue"/>
              </a:rPr>
              <a:t>与其他应用隔离，你可以考虑绑定</a:t>
            </a:r>
            <a:r>
              <a:rPr lang="en-US" altLang="zh-CN" sz="2200" b="0" i="0" dirty="0" err="1">
                <a:latin typeface="+mn-lt"/>
                <a:ea typeface="+mn-ea"/>
                <a:cs typeface="+mn-cs"/>
                <a:sym typeface="Helvetica Neue"/>
              </a:rPr>
              <a:t>mysqld</a:t>
            </a:r>
            <a:r>
              <a:rPr lang="zh-CN" altLang="en-US" sz="2200" b="0" i="0" dirty="0">
                <a:latin typeface="+mn-lt"/>
                <a:ea typeface="+mn-ea"/>
                <a:cs typeface="+mn-cs"/>
                <a:sym typeface="Helvetica Neue"/>
              </a:rPr>
              <a:t>进程到专有的虚拟</a:t>
            </a:r>
            <a:r>
              <a:rPr lang="en-US" altLang="zh-CN" sz="2200" b="0" i="0" dirty="0">
                <a:latin typeface="+mn-lt"/>
                <a:ea typeface="+mn-ea"/>
                <a:cs typeface="+mn-cs"/>
                <a:sym typeface="Helvetica Neue"/>
              </a:rPr>
              <a:t>CPU</a:t>
            </a:r>
            <a:r>
              <a:rPr lang="zh-CN" altLang="en-US" sz="2200" b="0" i="0" dirty="0">
                <a:latin typeface="+mn-lt"/>
                <a:ea typeface="+mn-ea"/>
                <a:cs typeface="+mn-cs"/>
                <a:sym typeface="Helvetica Neue"/>
              </a:rPr>
              <a:t>。但是需 要注意的是，这种绑定，在</a:t>
            </a:r>
            <a:r>
              <a:rPr lang="en-US" altLang="zh-CN" sz="2200" b="0" i="0" dirty="0" err="1">
                <a:latin typeface="+mn-lt"/>
                <a:ea typeface="+mn-ea"/>
                <a:cs typeface="+mn-cs"/>
                <a:sym typeface="Helvetica Neue"/>
              </a:rPr>
              <a:t>myslqd</a:t>
            </a:r>
            <a:r>
              <a:rPr lang="zh-CN" altLang="en-US" sz="2200" b="0" i="0" dirty="0">
                <a:latin typeface="+mn-lt"/>
                <a:ea typeface="+mn-ea"/>
                <a:cs typeface="+mn-cs"/>
                <a:sym typeface="Helvetica Neue"/>
              </a:rPr>
              <a:t>进程一直不是很忙的情况下，可能会导致非最优的硬件使用率。在这种情况下，你可能会设置</a:t>
            </a:r>
            <a:r>
              <a:rPr lang="en-US" altLang="zh-CN" sz="2200" b="0" i="0" dirty="0" err="1">
                <a:latin typeface="+mn-lt"/>
                <a:ea typeface="+mn-ea"/>
                <a:cs typeface="+mn-cs"/>
                <a:sym typeface="Helvetica Neue"/>
              </a:rPr>
              <a:t>mysqld</a:t>
            </a:r>
            <a:r>
              <a:rPr lang="zh-CN" altLang="en-US" sz="2200" b="0" i="0" dirty="0">
                <a:latin typeface="+mn-lt"/>
                <a:ea typeface="+mn-ea"/>
                <a:cs typeface="+mn-cs"/>
                <a:sym typeface="Helvetica Neue"/>
              </a:rPr>
              <a:t>进程绑定的虚拟 </a:t>
            </a:r>
            <a:r>
              <a:rPr lang="en-US" altLang="zh-CN" sz="2200" b="0" i="0" dirty="0">
                <a:latin typeface="+mn-lt"/>
                <a:ea typeface="+mn-ea"/>
                <a:cs typeface="+mn-cs"/>
                <a:sym typeface="Helvetica Neue"/>
              </a:rPr>
              <a:t>CPU</a:t>
            </a:r>
            <a:r>
              <a:rPr lang="zh-CN" altLang="en-US" sz="2200" b="0" i="0" dirty="0">
                <a:latin typeface="+mn-lt"/>
                <a:ea typeface="+mn-ea"/>
                <a:cs typeface="+mn-cs"/>
                <a:sym typeface="Helvetica Neue"/>
              </a:rPr>
              <a:t>，允许其他应用程序使用虚拟</a:t>
            </a:r>
            <a:r>
              <a:rPr lang="en-US" altLang="zh-CN" sz="2200" b="0" i="0" dirty="0">
                <a:latin typeface="+mn-lt"/>
                <a:ea typeface="+mn-ea"/>
                <a:cs typeface="+mn-cs"/>
                <a:sym typeface="Helvetica Neue"/>
              </a:rPr>
              <a:t>CPU</a:t>
            </a:r>
            <a:r>
              <a:rPr lang="zh-CN" altLang="en-US" sz="2200" b="0" i="0" dirty="0">
                <a:latin typeface="+mn-lt"/>
                <a:ea typeface="+mn-ea"/>
                <a:cs typeface="+mn-cs"/>
                <a:sym typeface="Helvetica Neue"/>
              </a:rPr>
              <a:t>的一部分或全部。</a:t>
            </a:r>
          </a:p>
          <a:p>
            <a:r>
              <a:rPr lang="zh-CN" altLang="en-US" sz="2200" b="0" i="0" dirty="0">
                <a:latin typeface="+mn-lt"/>
                <a:ea typeface="+mn-ea"/>
                <a:cs typeface="+mn-cs"/>
                <a:sym typeface="Helvetica Neue"/>
              </a:rPr>
              <a:t>在某些情况下，最佳的</a:t>
            </a:r>
            <a:r>
              <a:rPr lang="en-US" altLang="zh-CN" sz="2200" b="0" i="0" dirty="0" err="1">
                <a:latin typeface="+mn-lt"/>
                <a:ea typeface="+mn-ea"/>
                <a:cs typeface="+mn-cs"/>
                <a:sym typeface="Helvetica Neue"/>
              </a:rPr>
              <a:t>innodb_thread_concurrency</a:t>
            </a:r>
            <a:r>
              <a:rPr lang="zh-CN" altLang="en-US" sz="2200" b="0" i="0" dirty="0">
                <a:latin typeface="+mn-lt"/>
                <a:ea typeface="+mn-ea"/>
                <a:cs typeface="+mn-cs"/>
                <a:sym typeface="Helvetica Neue"/>
              </a:rPr>
              <a:t>参数设置可以比虚拟</a:t>
            </a:r>
            <a:r>
              <a:rPr lang="en-US" altLang="zh-CN" sz="2200" b="0" i="0" dirty="0">
                <a:latin typeface="+mn-lt"/>
                <a:ea typeface="+mn-ea"/>
                <a:cs typeface="+mn-cs"/>
                <a:sym typeface="Helvetica Neue"/>
              </a:rPr>
              <a:t>CPU</a:t>
            </a:r>
            <a:r>
              <a:rPr lang="zh-CN" altLang="en-US" sz="2200" b="0" i="0" dirty="0">
                <a:latin typeface="+mn-lt"/>
                <a:ea typeface="+mn-ea"/>
                <a:cs typeface="+mn-cs"/>
                <a:sym typeface="Helvetica Neue"/>
              </a:rPr>
              <a:t>的数量小。</a:t>
            </a:r>
          </a:p>
          <a:p>
            <a:r>
              <a:rPr lang="zh-CN" altLang="en-US" sz="2200" b="0" i="0" dirty="0">
                <a:latin typeface="+mn-lt"/>
                <a:ea typeface="+mn-ea"/>
                <a:cs typeface="+mn-cs"/>
                <a:sym typeface="Helvetica Neue"/>
              </a:rPr>
              <a:t>定期检测和分析系统，负载量、用户数或者工作环境的改变可能都需要对</a:t>
            </a:r>
            <a:r>
              <a:rPr lang="en-US" altLang="zh-CN" sz="2200" b="0" i="0" dirty="0" err="1">
                <a:latin typeface="+mn-lt"/>
                <a:ea typeface="+mn-ea"/>
                <a:cs typeface="+mn-cs"/>
                <a:sym typeface="Helvetica Neue"/>
              </a:rPr>
              <a:t>innodb_thread_concurrency</a:t>
            </a:r>
            <a:r>
              <a:rPr lang="zh-CN" altLang="en-US" sz="2200" b="0" i="0" dirty="0">
                <a:latin typeface="+mn-lt"/>
                <a:ea typeface="+mn-ea"/>
                <a:cs typeface="+mn-cs"/>
                <a:sym typeface="Helvetica Neue"/>
              </a:rPr>
              <a:t>参数的设置进行调整。</a:t>
            </a:r>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1270000" y="1638300"/>
            <a:ext cx="10464800" cy="3302000"/>
          </a:xfrm>
          <a:prstGeom prst="rect">
            <a:avLst/>
          </a:prstGeom>
        </p:spPr>
        <p:txBody>
          <a:bodyPr anchor="b"/>
          <a:lstStyle/>
          <a:p>
            <a:r>
              <a:t>标题文本</a:t>
            </a:r>
          </a:p>
        </p:txBody>
      </p:sp>
      <p:sp>
        <p:nvSpPr>
          <p:cNvPr id="12" name="Shape 12"/>
          <p:cNvSpPr>
            <a:spLocks noGrp="1"/>
          </p:cNvSpPr>
          <p:nvPr>
            <p:ph type="body" sz="quarter" idx="1" hasCustomPrompt="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4"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 hasCustomPrompt="1"/>
          </p:nvPr>
        </p:nvSpPr>
        <p:spPr>
          <a:xfrm>
            <a:off x="1270000" y="6362700"/>
            <a:ext cx="10464800" cy="469900"/>
          </a:xfrm>
          <a:prstGeom prst="rect">
            <a:avLst/>
          </a:prstGeom>
        </p:spPr>
        <p:txBody>
          <a:bodyPr anchor="t"/>
          <a:lstStyle>
            <a:lvl1pPr marL="0" indent="0" algn="ctr">
              <a:spcBef>
                <a:spcPts val="0"/>
              </a:spcBef>
              <a:buSzTx/>
              <a:buNone/>
              <a:defRPr sz="2400"/>
            </a:lvl1pPr>
            <a:lvl2pPr marL="741045" indent="-296545" algn="ctr">
              <a:spcBef>
                <a:spcPts val="0"/>
              </a:spcBef>
              <a:defRPr sz="2400"/>
            </a:lvl2pPr>
            <a:lvl3pPr marL="1185545" indent="-296545" algn="ctr">
              <a:spcBef>
                <a:spcPts val="0"/>
              </a:spcBef>
              <a:defRPr sz="2400"/>
            </a:lvl3pPr>
            <a:lvl4pPr marL="1630045" indent="-296545" algn="ctr">
              <a:spcBef>
                <a:spcPts val="0"/>
              </a:spcBef>
              <a:defRPr sz="2400"/>
            </a:lvl4pPr>
            <a:lvl5pPr marL="2074545" indent="-296545" algn="ctr">
              <a:spcBef>
                <a:spcPts val="0"/>
              </a:spcBef>
              <a:defRPr sz="2400"/>
            </a:lvl5pPr>
          </a:lstStyle>
          <a:p>
            <a:r>
              <a:t>正文级别 1</a:t>
            </a:r>
          </a:p>
          <a:p>
            <a:pPr lvl="1"/>
            <a:r>
              <a:t>正文级别 2</a:t>
            </a:r>
          </a:p>
          <a:p>
            <a:pPr lvl="2"/>
            <a:r>
              <a:t>正文级别 3</a:t>
            </a:r>
          </a:p>
          <a:p>
            <a:pPr lvl="3"/>
            <a:r>
              <a:t>正文级别 4</a:t>
            </a:r>
          </a:p>
          <a:p>
            <a:pPr lvl="4"/>
            <a:r>
              <a:t>正文级别 5</a:t>
            </a:r>
          </a:p>
        </p:txBody>
      </p:sp>
      <p:sp>
        <p:nvSpPr>
          <p:cNvPr id="94" name="Shape 94"/>
          <p:cNvSpPr>
            <a:spLocks noGrp="1"/>
          </p:cNvSpPr>
          <p:nvPr>
            <p:ph type="body" sz="quarter" idx="13"/>
          </p:nvPr>
        </p:nvSpPr>
        <p:spPr>
          <a:xfrm>
            <a:off x="1270000" y="4222748"/>
            <a:ext cx="10464800" cy="774705"/>
          </a:xfrm>
          <a:prstGeom prst="rect">
            <a:avLst/>
          </a:prstGeom>
        </p:spPr>
        <p:txBody>
          <a:bodyPr/>
          <a:lstStyle/>
          <a:p>
            <a:endParaRPr/>
          </a:p>
        </p:txBody>
      </p:sp>
      <p:sp>
        <p:nvSpPr>
          <p:cNvPr id="95" name="Shape 95"/>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p:spPr>
        <p:txBody>
          <a:bodyPr lIns="50800" tIns="50800" rIns="50800" bIns="50800" anchor="ctr">
            <a:normAutofit/>
          </a:bodyPr>
          <a:lstStyle/>
          <a:p>
            <a:r>
              <a:t>标题文本</a:t>
            </a:r>
          </a:p>
        </p:txBody>
      </p:sp>
      <p:sp>
        <p:nvSpPr>
          <p:cNvPr id="3" name="Shape 3"/>
          <p:cNvSpPr>
            <a:spLocks noGrp="1"/>
          </p:cNvSpPr>
          <p:nvPr>
            <p:ph type="body" idx="1"/>
          </p:nvPr>
        </p:nvSpPr>
        <p:spPr>
          <a:xfrm>
            <a:off x="952500" y="2603500"/>
            <a:ext cx="11099800" cy="6286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atin typeface="Helvetica Light"/>
                <a:ea typeface="Helvetica Light"/>
                <a:cs typeface="Helvetica Light"/>
                <a:sym typeface="Helvetica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Lst>
  <p:transition spd="med"/>
  <p:txStyles>
    <p:titleStyle>
      <a:lvl1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1pPr>
      <a:lvl2pPr marL="889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2pPr>
      <a:lvl3pPr marL="1333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3pPr>
      <a:lvl4pPr marL="1778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4pPr>
      <a:lvl5pPr marL="2222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5pPr>
      <a:lvl6pPr marL="2667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6pPr>
      <a:lvl7pPr marL="3111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7pPr>
      <a:lvl8pPr marL="3556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8pPr>
      <a:lvl9pPr marL="4000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nvSpPr>
        <p:spPr>
          <a:xfrm>
            <a:off x="-38100" y="-44450"/>
            <a:ext cx="13080365" cy="491236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latin typeface="Helvetica Light"/>
                <a:ea typeface="Helvetica Light"/>
                <a:cs typeface="Helvetica Light"/>
                <a:sym typeface="Helvetica Light"/>
              </a:defRPr>
            </a:pPr>
            <a:endParaRPr/>
          </a:p>
        </p:txBody>
      </p:sp>
      <p:pic>
        <p:nvPicPr>
          <p:cNvPr id="120" name="image1.jpeg"/>
          <p:cNvPicPr>
            <a:picLocks noChangeAspect="1"/>
          </p:cNvPicPr>
          <p:nvPr/>
        </p:nvPicPr>
        <p:blipFill>
          <a:blip r:embed="rId2">
            <a:alphaModFix amt="10000"/>
          </a:blip>
          <a:srcRect l="8041" t="1248"/>
          <a:stretch>
            <a:fillRect/>
          </a:stretch>
        </p:blipFill>
        <p:spPr>
          <a:xfrm>
            <a:off x="-38100" y="-166370"/>
            <a:ext cx="13079730" cy="9963150"/>
          </a:xfrm>
          <a:prstGeom prst="rect">
            <a:avLst/>
          </a:prstGeom>
          <a:ln w="12700">
            <a:miter lim="400000"/>
            <a:headEnd/>
            <a:tailEnd/>
          </a:ln>
          <a:effectLst>
            <a:outerShdw blurRad="38100" dist="25400" dir="5400000" rotWithShape="0">
              <a:srgbClr val="000000">
                <a:alpha val="50000"/>
              </a:srgbClr>
            </a:outerShdw>
          </a:effectLst>
        </p:spPr>
      </p:pic>
      <p:sp>
        <p:nvSpPr>
          <p:cNvPr id="121" name="Shape 121"/>
          <p:cNvSpPr/>
          <p:nvPr/>
        </p:nvSpPr>
        <p:spPr>
          <a:xfrm>
            <a:off x="1043136" y="3773635"/>
            <a:ext cx="2206328" cy="2206331"/>
          </a:xfrm>
          <a:prstGeom prst="ellipse">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22" name="Shape 122"/>
          <p:cNvSpPr/>
          <p:nvPr/>
        </p:nvSpPr>
        <p:spPr>
          <a:xfrm>
            <a:off x="1200150" y="3930650"/>
            <a:ext cx="1892300" cy="1892300"/>
          </a:xfrm>
          <a:prstGeom prst="ellipse">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pic>
        <p:nvPicPr>
          <p:cNvPr id="123" name="image1.png"/>
          <p:cNvPicPr>
            <a:picLocks noChangeAspect="1"/>
          </p:cNvPicPr>
          <p:nvPr/>
        </p:nvPicPr>
        <p:blipFill>
          <a:blip r:embed="rId3" cstate="print"/>
          <a:srcRect l="1" t="5"/>
          <a:stretch>
            <a:fillRect/>
          </a:stretch>
        </p:blipFill>
        <p:spPr>
          <a:xfrm>
            <a:off x="1412377" y="4420691"/>
            <a:ext cx="1487457" cy="10560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579"/>
                </a:lnTo>
                <a:cubicBezTo>
                  <a:pt x="343" y="20284"/>
                  <a:pt x="731" y="20953"/>
                  <a:pt x="1153" y="21600"/>
                </a:cubicBezTo>
                <a:lnTo>
                  <a:pt x="20159" y="21600"/>
                </a:lnTo>
                <a:cubicBezTo>
                  <a:pt x="20704" y="20765"/>
                  <a:pt x="21187" y="19885"/>
                  <a:pt x="21600" y="18954"/>
                </a:cubicBezTo>
                <a:lnTo>
                  <a:pt x="21600" y="0"/>
                </a:lnTo>
                <a:lnTo>
                  <a:pt x="0" y="0"/>
                </a:lnTo>
                <a:close/>
              </a:path>
            </a:pathLst>
          </a:custGeom>
          <a:ln w="12700">
            <a:miter lim="400000"/>
            <a:headEnd/>
            <a:tailEnd/>
          </a:ln>
          <a:effectLst>
            <a:outerShdw blurRad="38100" dist="25400" dir="5400000" rotWithShape="0">
              <a:srgbClr val="000000">
                <a:alpha val="50000"/>
              </a:srgbClr>
            </a:outerShdw>
          </a:effectLst>
        </p:spPr>
      </p:pic>
      <p:sp>
        <p:nvSpPr>
          <p:cNvPr id="124" name="Shape 124"/>
          <p:cNvSpPr/>
          <p:nvPr/>
        </p:nvSpPr>
        <p:spPr>
          <a:xfrm>
            <a:off x="4058044" y="3143249"/>
            <a:ext cx="8827546" cy="1641475"/>
          </a:xfrm>
          <a:prstGeom prst="rect">
            <a:avLst/>
          </a:prstGeom>
          <a:ln w="12700">
            <a:miter lim="400000"/>
          </a:ln>
        </p:spPr>
        <p:txBody>
          <a:bodyPr lIns="50800" tIns="50800" rIns="50800" bIns="50800" anchor="ctr">
            <a:spAutoFit/>
          </a:bodyPr>
          <a:lstStyle>
            <a:lvl1pPr algn="l">
              <a:defRPr sz="10000">
                <a:solidFill>
                  <a:schemeClr val="accent5"/>
                </a:solidFill>
                <a:latin typeface="Arial Black" panose="020B0A04020102020204"/>
                <a:ea typeface="Arial Black" panose="020B0A04020102020204"/>
                <a:cs typeface="Arial Black" panose="020B0A04020102020204"/>
                <a:sym typeface="Arial Black" panose="020B0A04020102020204"/>
              </a:defRPr>
            </a:lvl1pPr>
          </a:lstStyle>
          <a:p>
            <a:r>
              <a:rPr lang="en-US" altLang="zh-CN" dirty="0" err="1"/>
              <a:t>MySQL</a:t>
            </a:r>
            <a:r>
              <a:rPr lang="en-US" altLang="zh-CN" dirty="0"/>
              <a:t> </a:t>
            </a:r>
            <a:r>
              <a:rPr lang="zh-CN" altLang="en-US" dirty="0"/>
              <a:t>优化</a:t>
            </a:r>
            <a:endParaRPr dirty="0"/>
          </a:p>
        </p:txBody>
      </p:sp>
      <p:sp>
        <p:nvSpPr>
          <p:cNvPr id="125" name="Shape 125"/>
          <p:cNvSpPr/>
          <p:nvPr/>
        </p:nvSpPr>
        <p:spPr>
          <a:xfrm>
            <a:off x="4085603" y="4946650"/>
            <a:ext cx="8179349" cy="2318583"/>
          </a:xfrm>
          <a:prstGeom prst="rect">
            <a:avLst/>
          </a:prstGeom>
          <a:ln w="12700">
            <a:miter lim="400000"/>
          </a:ln>
        </p:spPr>
        <p:txBody>
          <a:bodyPr lIns="50800" tIns="50800" rIns="50800" bIns="50800" anchor="ctr">
            <a:spAutoFit/>
          </a:bodyPr>
          <a:lstStyle>
            <a:lvl1pPr algn="l">
              <a:lnSpc>
                <a:spcPct val="200000"/>
              </a:lnSpc>
              <a:defRPr>
                <a:latin typeface="Adobe 黑体 Std R"/>
                <a:ea typeface="Adobe 黑体 Std R"/>
                <a:cs typeface="Adobe 黑体 Std R"/>
                <a:sym typeface="Adobe 黑体 Std R"/>
              </a:defRPr>
            </a:lvl1pPr>
          </a:lstStyle>
          <a:p>
            <a:r>
              <a:rPr lang="zh-CN" altLang="en-US" dirty="0"/>
              <a:t>技术分享</a:t>
            </a:r>
            <a:endParaRPr lang="en-US" altLang="zh-CN" dirty="0"/>
          </a:p>
          <a:p>
            <a:r>
              <a:rPr lang="en-US" dirty="0"/>
              <a:t>								</a:t>
            </a:r>
            <a:endParaRPr dirty="0"/>
          </a:p>
        </p:txBody>
      </p:sp>
      <p:sp>
        <p:nvSpPr>
          <p:cNvPr id="126" name="Shape 126"/>
          <p:cNvSpPr/>
          <p:nvPr/>
        </p:nvSpPr>
        <p:spPr>
          <a:xfrm>
            <a:off x="4060327" y="5583980"/>
            <a:ext cx="5794777" cy="865886"/>
          </a:xfrm>
          <a:prstGeom prst="rect">
            <a:avLst/>
          </a:prstGeom>
          <a:ln w="12700">
            <a:miter lim="400000"/>
          </a:ln>
        </p:spPr>
        <p:txBody>
          <a:bodyPr lIns="50800" tIns="50800" rIns="50800" bIns="50800">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dur="indefinite" fill="hold"/>
                                        <p:tgtEl>
                                          <p:spTgt spid="12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dur="indefinite" fill="hold"/>
                                        <p:tgtEl>
                                          <p:spTgt spid="1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p:tmAbs val="0"/>
                                  </p:iterate>
                                  <p:childTnLst>
                                    <p:set>
                                      <p:cBhvr>
                                        <p:cTn id="12" dur="indefinite" fill="hold"/>
                                        <p:tgtEl>
                                          <p:spTgt spid="123"/>
                                        </p:tgtEl>
                                        <p:attrNameLst>
                                          <p:attrName>style.visibility</p:attrName>
                                        </p:attrNameLst>
                                      </p:cBhvr>
                                      <p:to>
                                        <p:strVal val="visible"/>
                                      </p:to>
                                    </p:set>
                                  </p:childTnLst>
                                </p:cTn>
                              </p:par>
                            </p:childTnLst>
                          </p:cTn>
                        </p:par>
                        <p:par>
                          <p:cTn id="13" fill="hold">
                            <p:stCondLst>
                              <p:cond delay="0"/>
                            </p:stCondLst>
                            <p:childTnLst>
                              <p:par>
                                <p:cTn id="14" presetID="2" presetClass="entr" presetSubtype="8" fill="hold" grpId="4" nodeType="afterEffect">
                                  <p:stCondLst>
                                    <p:cond delay="0"/>
                                  </p:stCondLst>
                                  <p:iterate>
                                    <p:tmAbs val="0"/>
                                  </p:iterate>
                                  <p:childTnLst>
                                    <p:set>
                                      <p:cBhvr>
                                        <p:cTn id="15" dur="indefinite" fill="hold"/>
                                        <p:tgtEl>
                                          <p:spTgt spid="124"/>
                                        </p:tgtEl>
                                        <p:attrNameLst>
                                          <p:attrName>style.visibility</p:attrName>
                                        </p:attrNameLst>
                                      </p:cBhvr>
                                      <p:to>
                                        <p:strVal val="visible"/>
                                      </p:to>
                                    </p:set>
                                    <p:anim calcmode="lin" valueType="num">
                                      <p:cBhvr>
                                        <p:cTn id="16" dur="1000" fill="hold"/>
                                        <p:tgtEl>
                                          <p:spTgt spid="124"/>
                                        </p:tgtEl>
                                        <p:attrNameLst>
                                          <p:attrName>ppt_x</p:attrName>
                                        </p:attrNameLst>
                                      </p:cBhvr>
                                      <p:tavLst>
                                        <p:tav tm="0">
                                          <p:val>
                                            <p:strVal val="0-#ppt_w/2"/>
                                          </p:val>
                                        </p:tav>
                                        <p:tav tm="100000">
                                          <p:val>
                                            <p:strVal val="#ppt_x"/>
                                          </p:val>
                                        </p:tav>
                                      </p:tavLst>
                                    </p:anim>
                                    <p:anim calcmode="lin" valueType="num">
                                      <p:cBhvr>
                                        <p:cTn id="17" dur="1000" fill="hold"/>
                                        <p:tgtEl>
                                          <p:spTgt spid="12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5" nodeType="afterEffect">
                                  <p:stCondLst>
                                    <p:cond delay="0"/>
                                  </p:stCondLst>
                                  <p:iterate>
                                    <p:tmAbs val="0"/>
                                  </p:iterate>
                                  <p:childTnLst>
                                    <p:set>
                                      <p:cBhvr>
                                        <p:cTn id="20" dur="indefinite" fill="hold"/>
                                        <p:tgtEl>
                                          <p:spTgt spid="125"/>
                                        </p:tgtEl>
                                        <p:attrNameLst>
                                          <p:attrName>style.visibility</p:attrName>
                                        </p:attrNameLst>
                                      </p:cBhvr>
                                      <p:to>
                                        <p:strVal val="visible"/>
                                      </p:to>
                                    </p:set>
                                    <p:anim calcmode="lin" valueType="num">
                                      <p:cBhvr>
                                        <p:cTn id="21" dur="1000" fill="hold"/>
                                        <p:tgtEl>
                                          <p:spTgt spid="125"/>
                                        </p:tgtEl>
                                        <p:attrNameLst>
                                          <p:attrName>ppt_x</p:attrName>
                                        </p:attrNameLst>
                                      </p:cBhvr>
                                      <p:tavLst>
                                        <p:tav tm="0">
                                          <p:val>
                                            <p:strVal val="0-#ppt_w/2"/>
                                          </p:val>
                                        </p:tav>
                                        <p:tav tm="100000">
                                          <p:val>
                                            <p:strVal val="#ppt_x"/>
                                          </p:val>
                                        </p:tav>
                                      </p:tavLst>
                                    </p:anim>
                                    <p:anim calcmode="lin" valueType="num">
                                      <p:cBhvr>
                                        <p:cTn id="22" dur="1000" fill="hold"/>
                                        <p:tgtEl>
                                          <p:spTgt spid="12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6" nodeType="afterEffect">
                                  <p:stCondLst>
                                    <p:cond delay="0"/>
                                  </p:stCondLst>
                                  <p:iterate>
                                    <p:tmAbs val="0"/>
                                  </p:iterate>
                                  <p:childTnLst>
                                    <p:set>
                                      <p:cBhvr>
                                        <p:cTn id="25" dur="indefinite" fill="hold"/>
                                        <p:tgtEl>
                                          <p:spTgt spid="126"/>
                                        </p:tgtEl>
                                        <p:attrNameLst>
                                          <p:attrName>style.visibility</p:attrName>
                                        </p:attrNameLst>
                                      </p:cBhvr>
                                      <p:to>
                                        <p:strVal val="visible"/>
                                      </p:to>
                                    </p:set>
                                    <p:anim calcmode="lin" valueType="num">
                                      <p:cBhvr>
                                        <p:cTn id="26" dur="1000" fill="hold"/>
                                        <p:tgtEl>
                                          <p:spTgt spid="126"/>
                                        </p:tgtEl>
                                        <p:attrNameLst>
                                          <p:attrName>ppt_x</p:attrName>
                                        </p:attrNameLst>
                                      </p:cBhvr>
                                      <p:tavLst>
                                        <p:tav tm="0">
                                          <p:val>
                                            <p:strVal val="0-#ppt_w/2"/>
                                          </p:val>
                                        </p:tav>
                                        <p:tav tm="100000">
                                          <p:val>
                                            <p:strVal val="#ppt_x"/>
                                          </p:val>
                                        </p:tav>
                                      </p:tavLst>
                                    </p:anim>
                                    <p:anim calcmode="lin" valueType="num">
                                      <p:cBhvr>
                                        <p:cTn id="27" dur="1000" fill="hold"/>
                                        <p:tgtEl>
                                          <p:spTgt spid="1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1" animBg="1" advAuto="0"/>
      <p:bldP spid="122" grpId="2" animBg="1" advAuto="0"/>
      <p:bldP spid="123" grpId="3" animBg="1" advAuto="0"/>
      <p:bldP spid="124" grpId="4" animBg="1" advAuto="0"/>
      <p:bldP spid="125" grpId="5" animBg="1" advAuto="0"/>
      <p:bldP spid="126" grpId="6"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80010" y="13081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378621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优化工具</a:t>
            </a:r>
            <a:endParaRPr lang="en-US" altLang="zh-CN" dirty="0"/>
          </a:p>
        </p:txBody>
      </p:sp>
      <p:sp>
        <p:nvSpPr>
          <p:cNvPr id="19" name="TextBox 18"/>
          <p:cNvSpPr txBox="1"/>
          <p:nvPr/>
        </p:nvSpPr>
        <p:spPr>
          <a:xfrm>
            <a:off x="287294" y="1519214"/>
            <a:ext cx="11930146" cy="790780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a:solidFill>
                  <a:schemeClr val="tx1"/>
                </a:solidFill>
                <a:latin typeface="+mn-lt"/>
                <a:ea typeface="黑体" pitchFamily="2" charset="-122"/>
              </a:rPr>
              <a:t>操作系统</a:t>
            </a:r>
            <a:endParaRPr lang="en-US" altLang="zh-CN" sz="2800" dirty="0">
              <a:solidFill>
                <a:schemeClr val="tx1"/>
              </a:solidFill>
              <a:latin typeface="+mn-lt"/>
              <a:ea typeface="黑体" pitchFamily="2" charset="-122"/>
            </a:endParaRPr>
          </a:p>
          <a:p>
            <a:pPr algn="l"/>
            <a:r>
              <a:rPr lang="en-US" altLang="zh-CN" sz="2400" dirty="0"/>
              <a:t>	</a:t>
            </a:r>
            <a:r>
              <a:rPr lang="en-US" sz="2400" dirty="0">
                <a:latin typeface="Courier New"/>
              </a:rPr>
              <a:t> top</a:t>
            </a:r>
            <a:r>
              <a:rPr lang="en-US" sz="2400" dirty="0"/>
              <a:t>, </a:t>
            </a:r>
            <a:r>
              <a:rPr lang="en-US" sz="2400" dirty="0" err="1">
                <a:latin typeface="Courier New"/>
              </a:rPr>
              <a:t>iostat</a:t>
            </a:r>
            <a:r>
              <a:rPr lang="en-US" sz="2400" dirty="0"/>
              <a:t> </a:t>
            </a:r>
            <a:r>
              <a:rPr lang="zh-CN" altLang="en-US" sz="2400" dirty="0"/>
              <a:t>、</a:t>
            </a:r>
            <a:r>
              <a:rPr lang="en-US" sz="2400" dirty="0" err="1">
                <a:latin typeface="Courier New"/>
              </a:rPr>
              <a:t>vmstat</a:t>
            </a:r>
            <a:r>
              <a:rPr lang="zh-CN" altLang="en-US" sz="2400" dirty="0">
                <a:latin typeface="Courier New"/>
              </a:rPr>
              <a:t>、</a:t>
            </a:r>
            <a:r>
              <a:rPr lang="en-US" sz="2400" dirty="0"/>
              <a:t> </a:t>
            </a:r>
            <a:r>
              <a:rPr lang="en-US" altLang="zh-CN" sz="2400" dirty="0" err="1"/>
              <a:t>nmon</a:t>
            </a:r>
            <a:r>
              <a:rPr lang="zh-CN" altLang="en-US" sz="2400" dirty="0"/>
              <a:t>、</a:t>
            </a:r>
            <a:r>
              <a:rPr lang="en-US" altLang="zh-CN" sz="2400" dirty="0" err="1"/>
              <a:t>dstata</a:t>
            </a:r>
            <a:endParaRPr kumimoji="0" lang="en-US" altLang="zh-CN" sz="2400" b="0" i="0" u="none" strike="noStrike" cap="none" spc="0" normalizeH="0" baseline="0" dirty="0">
              <a:ln>
                <a:noFill/>
              </a:ln>
              <a:solidFill>
                <a:srgbClr val="000000"/>
              </a:solidFill>
              <a:effectLst/>
              <a:uFillTx/>
              <a:latin typeface="+mj-lt"/>
              <a:ea typeface="+mj-ea"/>
              <a:cs typeface="+mj-cs"/>
              <a:sym typeface="Helvetica"/>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a:solidFill>
                  <a:schemeClr val="tx1"/>
                </a:solidFill>
                <a:latin typeface="+mn-lt"/>
                <a:ea typeface="黑体" pitchFamily="2" charset="-122"/>
              </a:rPr>
              <a:t>数据库</a:t>
            </a:r>
            <a:endParaRPr lang="en-US" altLang="zh-CN" sz="2800" dirty="0">
              <a:solidFill>
                <a:schemeClr val="tx1"/>
              </a:solidFill>
              <a:latin typeface="+mn-lt"/>
              <a:ea typeface="黑体" pitchFamily="2" charset="-122"/>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zh-CN" altLang="en-US" sz="2400" dirty="0">
                <a:solidFill>
                  <a:schemeClr val="tx1"/>
                </a:solidFill>
                <a:latin typeface="+mn-lt"/>
                <a:ea typeface="黑体" pitchFamily="2" charset="-122"/>
              </a:rPr>
              <a:t>基础优化命令工具</a:t>
            </a:r>
            <a:endParaRPr lang="en-US" altLang="zh-CN" sz="2400" dirty="0">
              <a:solidFill>
                <a:schemeClr val="tx1"/>
              </a:solidFill>
              <a:latin typeface="+mn-lt"/>
              <a:ea typeface="黑体" pitchFamily="2" charset="-122"/>
            </a:endParaRPr>
          </a:p>
          <a:p>
            <a:pPr lvl="1" algn="l"/>
            <a:r>
              <a:rPr lang="en-US" altLang="en-US" sz="2400" dirty="0">
                <a:solidFill>
                  <a:schemeClr val="tx1"/>
                </a:solidFill>
                <a:latin typeface="+mn-lt"/>
                <a:ea typeface="黑体" pitchFamily="2" charset="-122"/>
              </a:rPr>
              <a:t>	</a:t>
            </a:r>
            <a:r>
              <a:rPr lang="en-US" altLang="en-US" sz="2000" dirty="0">
                <a:solidFill>
                  <a:schemeClr val="tx1"/>
                </a:solidFill>
                <a:latin typeface="+mn-lt"/>
                <a:ea typeface="黑体" pitchFamily="2" charset="-122"/>
              </a:rPr>
              <a:t>	</a:t>
            </a:r>
            <a:r>
              <a:rPr lang="en-US" altLang="en-US" sz="2000" dirty="0" err="1">
                <a:solidFill>
                  <a:schemeClr val="tx1"/>
                </a:solidFill>
                <a:latin typeface="+mn-lt"/>
                <a:ea typeface="黑体" pitchFamily="2" charset="-122"/>
              </a:rPr>
              <a:t>mysql</a:t>
            </a:r>
            <a:endParaRPr lang="en-US" altLang="en-US" sz="2000" dirty="0">
              <a:solidFill>
                <a:schemeClr val="tx1"/>
              </a:solidFill>
              <a:latin typeface="+mn-lt"/>
              <a:ea typeface="黑体" pitchFamily="2" charset="-122"/>
            </a:endParaRPr>
          </a:p>
          <a:p>
            <a:pPr lvl="1" algn="l"/>
            <a:r>
              <a:rPr lang="en-US" altLang="en-US" sz="2000" dirty="0">
                <a:solidFill>
                  <a:schemeClr val="tx1"/>
                </a:solidFill>
                <a:latin typeface="+mn-lt"/>
                <a:ea typeface="黑体" pitchFamily="2" charset="-122"/>
              </a:rPr>
              <a:t>		SHOW [SESSION | GLOBAL] STATUS</a:t>
            </a:r>
          </a:p>
          <a:p>
            <a:pPr lvl="1" algn="l"/>
            <a:r>
              <a:rPr lang="en-US" altLang="en-US" sz="2000" dirty="0">
                <a:solidFill>
                  <a:schemeClr val="tx1"/>
                </a:solidFill>
                <a:latin typeface="+mn-lt"/>
                <a:ea typeface="黑体" pitchFamily="2" charset="-122"/>
              </a:rPr>
              <a:t>		</a:t>
            </a:r>
            <a:r>
              <a:rPr lang="en-GB" altLang="en-US" sz="2000" dirty="0">
                <a:solidFill>
                  <a:schemeClr val="tx1"/>
                </a:solidFill>
                <a:latin typeface="+mn-lt"/>
                <a:ea typeface="黑体" pitchFamily="2" charset="-122"/>
              </a:rPr>
              <a:t>SHOW ENGINE INNODB STATUS</a:t>
            </a:r>
          </a:p>
          <a:p>
            <a:pPr lvl="1" algn="l"/>
            <a:r>
              <a:rPr lang="en-GB" altLang="en-US" sz="2000" dirty="0">
                <a:solidFill>
                  <a:schemeClr val="tx1"/>
                </a:solidFill>
                <a:latin typeface="+mn-lt"/>
                <a:ea typeface="黑体" pitchFamily="2" charset="-122"/>
              </a:rPr>
              <a:t>		SHOW PROCESSLIST</a:t>
            </a:r>
          </a:p>
          <a:p>
            <a:pPr lvl="1" algn="l"/>
            <a:r>
              <a:rPr lang="en-GB" altLang="en-US" sz="2000" dirty="0">
                <a:solidFill>
                  <a:schemeClr val="tx1"/>
                </a:solidFill>
                <a:latin typeface="+mn-lt"/>
                <a:ea typeface="黑体" pitchFamily="2" charset="-122"/>
              </a:rPr>
              <a:t>		</a:t>
            </a:r>
            <a:r>
              <a:rPr lang="en-US" altLang="zh-CN" sz="2000" dirty="0">
                <a:solidFill>
                  <a:schemeClr val="tx1"/>
                </a:solidFill>
                <a:latin typeface="+mn-lt"/>
                <a:ea typeface="黑体" pitchFamily="2" charset="-122"/>
              </a:rPr>
              <a:t>show index</a:t>
            </a:r>
            <a:endParaRPr lang="en-GB" altLang="en-US" sz="2000" dirty="0">
              <a:solidFill>
                <a:schemeClr val="tx1"/>
              </a:solidFill>
              <a:latin typeface="+mn-lt"/>
              <a:ea typeface="黑体" pitchFamily="2" charset="-122"/>
            </a:endParaRPr>
          </a:p>
          <a:p>
            <a:pPr lvl="2" algn="l"/>
            <a:r>
              <a:rPr lang="en-GB" altLang="en-US" sz="2000" dirty="0">
                <a:solidFill>
                  <a:schemeClr val="tx1"/>
                </a:solidFill>
                <a:latin typeface="+mn-lt"/>
                <a:ea typeface="黑体" pitchFamily="2" charset="-122"/>
              </a:rPr>
              <a:t>		</a:t>
            </a:r>
            <a:r>
              <a:rPr lang="en-US" altLang="en-US" sz="2000" dirty="0">
                <a:solidFill>
                  <a:schemeClr val="tx1"/>
                </a:solidFill>
                <a:latin typeface="+mn-lt"/>
                <a:ea typeface="黑体" pitchFamily="2" charset="-122"/>
              </a:rPr>
              <a:t>Information Schema</a:t>
            </a:r>
          </a:p>
          <a:p>
            <a:pPr lvl="2" algn="l"/>
            <a:r>
              <a:rPr lang="en-US" altLang="en-US" sz="2000" dirty="0">
                <a:solidFill>
                  <a:schemeClr val="tx1"/>
                </a:solidFill>
                <a:latin typeface="+mn-lt"/>
                <a:ea typeface="黑体" pitchFamily="2" charset="-122"/>
              </a:rPr>
              <a:t>		</a:t>
            </a:r>
            <a:r>
              <a:rPr lang="en-US" altLang="zh-CN" sz="2000" dirty="0" err="1">
                <a:solidFill>
                  <a:schemeClr val="tx1"/>
                </a:solidFill>
                <a:latin typeface="+mn-lt"/>
                <a:ea typeface="黑体" pitchFamily="2" charset="-122"/>
              </a:rPr>
              <a:t>mysqldumpslow</a:t>
            </a:r>
            <a:endParaRPr lang="en-US" altLang="en-US" sz="2000" dirty="0">
              <a:solidFill>
                <a:schemeClr val="tx1"/>
              </a:solidFill>
              <a:latin typeface="+mn-lt"/>
              <a:ea typeface="黑体" pitchFamily="2" charset="-122"/>
            </a:endParaRPr>
          </a:p>
          <a:p>
            <a:pPr lvl="2" algn="l"/>
            <a:r>
              <a:rPr lang="en-US" altLang="en-US" sz="2000" dirty="0">
                <a:solidFill>
                  <a:schemeClr val="tx1"/>
                </a:solidFill>
                <a:latin typeface="+mn-lt"/>
                <a:ea typeface="黑体" pitchFamily="2" charset="-122"/>
              </a:rPr>
              <a:t>		</a:t>
            </a:r>
            <a:r>
              <a:rPr lang="en-US" altLang="zh-CN" sz="2000" dirty="0">
                <a:solidFill>
                  <a:schemeClr val="tx1"/>
                </a:solidFill>
                <a:latin typeface="+mn-lt"/>
                <a:ea typeface="黑体" pitchFamily="2" charset="-122"/>
              </a:rPr>
              <a:t>explain</a:t>
            </a:r>
          </a:p>
          <a:p>
            <a:pPr lvl="2" algn="l"/>
            <a:r>
              <a:rPr lang="en-US" altLang="zh-CN" sz="2000" dirty="0">
                <a:solidFill>
                  <a:schemeClr val="tx1"/>
                </a:solidFill>
                <a:latin typeface="+mn-lt"/>
                <a:ea typeface="黑体" pitchFamily="2" charset="-122"/>
              </a:rPr>
              <a:t>		</a:t>
            </a:r>
            <a:r>
              <a:rPr lang="en-US" altLang="zh-CN" sz="2000" dirty="0" err="1">
                <a:solidFill>
                  <a:schemeClr val="tx1"/>
                </a:solidFill>
                <a:latin typeface="+mn-lt"/>
                <a:ea typeface="黑体" pitchFamily="2" charset="-122"/>
              </a:rPr>
              <a:t>msyqladmin</a:t>
            </a:r>
            <a:endParaRPr lang="en-US" altLang="en-US" sz="2000" dirty="0">
              <a:solidFill>
                <a:schemeClr val="tx1"/>
              </a:solidFill>
              <a:latin typeface="+mn-lt"/>
              <a:ea typeface="黑体" pitchFamily="2" charset="-122"/>
            </a:endParaRPr>
          </a:p>
          <a:p>
            <a:pPr lvl="1" algn="l"/>
            <a:r>
              <a:rPr lang="en-US" altLang="zh-CN" sz="2000" dirty="0">
                <a:solidFill>
                  <a:schemeClr val="tx1"/>
                </a:solidFill>
                <a:latin typeface="+mn-lt"/>
                <a:ea typeface="黑体" pitchFamily="2" charset="-122"/>
              </a:rPr>
              <a:t>		</a:t>
            </a:r>
            <a:r>
              <a:rPr lang="en-US" altLang="zh-CN" sz="2000" dirty="0" err="1">
                <a:solidFill>
                  <a:schemeClr val="tx1"/>
                </a:solidFill>
                <a:latin typeface="+mn-lt"/>
                <a:ea typeface="黑体" pitchFamily="2" charset="-122"/>
              </a:rPr>
              <a:t>mysqlshow</a:t>
            </a:r>
            <a:endParaRPr lang="en-US" altLang="zh-CN" sz="2000" dirty="0">
              <a:solidFill>
                <a:schemeClr val="tx1"/>
              </a:solidFill>
              <a:latin typeface="+mn-lt"/>
              <a:ea typeface="黑体" pitchFamily="2" charset="-122"/>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zh-CN" altLang="en-US" sz="2400" dirty="0">
                <a:solidFill>
                  <a:schemeClr val="tx1"/>
                </a:solidFill>
                <a:latin typeface="+mn-lt"/>
                <a:ea typeface="黑体" pitchFamily="2" charset="-122"/>
              </a:rPr>
              <a:t>深度优化命令工具（扩展）</a:t>
            </a:r>
            <a:endParaRPr lang="en-US" altLang="zh-CN" sz="2400" dirty="0">
              <a:solidFill>
                <a:schemeClr val="tx1"/>
              </a:solidFill>
              <a:latin typeface="+mn-lt"/>
              <a:ea typeface="黑体" pitchFamily="2" charset="-122"/>
            </a:endParaRPr>
          </a:p>
          <a:p>
            <a:pPr lvl="1" algn="l"/>
            <a:r>
              <a:rPr lang="en-US" altLang="zh-CN" sz="2000" dirty="0">
                <a:solidFill>
                  <a:schemeClr val="tx1"/>
                </a:solidFill>
                <a:latin typeface="+mn-lt"/>
                <a:ea typeface="黑体" pitchFamily="2" charset="-122"/>
              </a:rPr>
              <a:t>		</a:t>
            </a:r>
            <a:r>
              <a:rPr lang="en-US" altLang="zh-CN" sz="2000" dirty="0" err="1">
                <a:solidFill>
                  <a:schemeClr val="tx1"/>
                </a:solidFill>
                <a:latin typeface="+mn-lt"/>
                <a:ea typeface="黑体" pitchFamily="2" charset="-122"/>
              </a:rPr>
              <a:t>mysqlslap</a:t>
            </a:r>
            <a:endParaRPr lang="en-US" altLang="zh-CN" sz="2000" dirty="0">
              <a:solidFill>
                <a:schemeClr val="tx1"/>
              </a:solidFill>
              <a:latin typeface="+mn-lt"/>
              <a:ea typeface="黑体" pitchFamily="2" charset="-122"/>
            </a:endParaRPr>
          </a:p>
          <a:p>
            <a:pPr lvl="1" algn="l"/>
            <a:r>
              <a:rPr lang="en-US" altLang="zh-CN" sz="2000" dirty="0">
                <a:solidFill>
                  <a:schemeClr val="tx1"/>
                </a:solidFill>
                <a:latin typeface="+mn-lt"/>
                <a:ea typeface="黑体" pitchFamily="2" charset="-122"/>
              </a:rPr>
              <a:t>		</a:t>
            </a:r>
            <a:r>
              <a:rPr lang="en-US" altLang="en-US" sz="2000" dirty="0" err="1">
                <a:solidFill>
                  <a:schemeClr val="tx1"/>
                </a:solidFill>
                <a:latin typeface="+mn-lt"/>
                <a:ea typeface="黑体" pitchFamily="2" charset="-122"/>
              </a:rPr>
              <a:t>sysbench</a:t>
            </a:r>
            <a:r>
              <a:rPr lang="en-US" altLang="en-US" sz="2000" dirty="0">
                <a:solidFill>
                  <a:schemeClr val="tx1"/>
                </a:solidFill>
                <a:latin typeface="+mn-lt"/>
                <a:ea typeface="黑体" pitchFamily="2" charset="-122"/>
              </a:rPr>
              <a:t> </a:t>
            </a:r>
          </a:p>
          <a:p>
            <a:pPr lvl="1" algn="l"/>
            <a:r>
              <a:rPr lang="en-US" altLang="zh-CN" sz="2000" dirty="0">
                <a:solidFill>
                  <a:schemeClr val="tx1"/>
                </a:solidFill>
                <a:latin typeface="+mn-lt"/>
                <a:ea typeface="黑体" pitchFamily="2" charset="-122"/>
              </a:rPr>
              <a:t>		</a:t>
            </a:r>
            <a:r>
              <a:rPr lang="en-US" altLang="zh-CN" sz="2000" dirty="0" err="1">
                <a:solidFill>
                  <a:schemeClr val="tx1"/>
                </a:solidFill>
                <a:latin typeface="+mn-lt"/>
                <a:ea typeface="黑体" pitchFamily="2" charset="-122"/>
              </a:rPr>
              <a:t>mysql</a:t>
            </a:r>
            <a:r>
              <a:rPr lang="en-US" altLang="zh-CN" sz="2000" dirty="0">
                <a:solidFill>
                  <a:schemeClr val="tx1"/>
                </a:solidFill>
                <a:latin typeface="+mn-lt"/>
                <a:ea typeface="黑体" pitchFamily="2" charset="-122"/>
              </a:rPr>
              <a:t> profiling</a:t>
            </a:r>
          </a:p>
          <a:p>
            <a:pPr lvl="1" algn="l"/>
            <a:r>
              <a:rPr lang="en-US" altLang="en-US" sz="2000" dirty="0">
                <a:solidFill>
                  <a:schemeClr val="tx1"/>
                </a:solidFill>
                <a:latin typeface="+mn-lt"/>
                <a:ea typeface="黑体" pitchFamily="2" charset="-122"/>
              </a:rPr>
              <a:t>		Performance Schema</a:t>
            </a:r>
          </a:p>
          <a:p>
            <a:pPr lvl="1" algn="l"/>
            <a:r>
              <a:rPr lang="en-US" altLang="zh-CN" sz="2000" dirty="0">
                <a:solidFill>
                  <a:schemeClr val="tx1"/>
                </a:solidFill>
                <a:latin typeface="+mn-lt"/>
                <a:ea typeface="黑体" pitchFamily="2" charset="-122"/>
              </a:rPr>
              <a:t>		</a:t>
            </a:r>
            <a:r>
              <a:rPr lang="en-US" altLang="zh-CN" sz="2000" dirty="0" err="1">
                <a:solidFill>
                  <a:schemeClr val="tx1"/>
                </a:solidFill>
                <a:latin typeface="+mn-lt"/>
                <a:ea typeface="黑体" pitchFamily="2" charset="-122"/>
              </a:rPr>
              <a:t>tpcc</a:t>
            </a:r>
            <a:endParaRPr lang="en-US" altLang="zh-CN" sz="2000" dirty="0">
              <a:solidFill>
                <a:schemeClr val="tx1"/>
              </a:solidFill>
              <a:latin typeface="+mn-lt"/>
              <a:ea typeface="黑体" pitchFamily="2" charset="-122"/>
            </a:endParaRPr>
          </a:p>
          <a:p>
            <a:pPr lvl="1" algn="l"/>
            <a:r>
              <a:rPr kumimoji="0" lang="en-US" altLang="zh-CN" sz="2400" b="0" i="0" u="none" strike="noStrike" cap="none" spc="0" normalizeH="0" dirty="0">
                <a:ln>
                  <a:noFill/>
                </a:ln>
                <a:solidFill>
                  <a:srgbClr val="000000"/>
                </a:solidFill>
                <a:effectLst/>
                <a:uFillTx/>
                <a:latin typeface="Courier New"/>
                <a:ea typeface="+mj-ea"/>
                <a:cs typeface="+mj-cs"/>
                <a:sym typeface="Helvetica"/>
              </a:rPr>
              <a:t>	</a:t>
            </a:r>
            <a:r>
              <a:rPr kumimoji="0" lang="en-US" altLang="zh-CN" sz="2400" b="0" i="0" u="none" strike="noStrike" cap="none" spc="0" normalizeH="0" dirty="0">
                <a:ln>
                  <a:noFill/>
                </a:ln>
                <a:solidFill>
                  <a:srgbClr val="000000"/>
                </a:solidFill>
                <a:effectLst/>
                <a:uFillTx/>
                <a:latin typeface="+mj-lt"/>
                <a:ea typeface="+mj-ea"/>
                <a:cs typeface="+mj-cs"/>
                <a:sym typeface="Helvetica"/>
              </a:rPr>
              <a:t>	</a:t>
            </a:r>
            <a:endParaRPr kumimoji="0" lang="en-US" altLang="zh-CN" sz="2400" b="0" i="0" u="none" strike="noStrike" cap="none" spc="0" normalizeH="0" baseline="0" dirty="0">
              <a:ln>
                <a:noFill/>
              </a:ln>
              <a:solidFill>
                <a:srgbClr val="000000"/>
              </a:solidFill>
              <a:effectLst/>
              <a:uFillTx/>
              <a:latin typeface="+mj-lt"/>
              <a:ea typeface="+mj-ea"/>
              <a:cs typeface="+mj-cs"/>
              <a:sym typeface="Helvetica"/>
            </a:endParaRPr>
          </a:p>
          <a:p>
            <a:pPr algn="l"/>
            <a:r>
              <a:rPr lang="en-US" altLang="zh-CN" sz="2400" dirty="0"/>
              <a:t>	</a:t>
            </a:r>
            <a:endParaRPr kumimoji="0" lang="en-US" altLang="zh-CN" sz="24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378621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优化工具</a:t>
            </a:r>
            <a:endParaRPr lang="en-US" altLang="zh-CN" dirty="0"/>
          </a:p>
        </p:txBody>
      </p:sp>
      <p:sp>
        <p:nvSpPr>
          <p:cNvPr id="19" name="TextBox 18"/>
          <p:cNvSpPr txBox="1"/>
          <p:nvPr/>
        </p:nvSpPr>
        <p:spPr>
          <a:xfrm>
            <a:off x="287294" y="1590652"/>
            <a:ext cx="12358774" cy="524861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en-GB" altLang="zh-CN" sz="2800" dirty="0">
                <a:solidFill>
                  <a:schemeClr val="tx1"/>
                </a:solidFill>
                <a:latin typeface="+mn-lt"/>
                <a:ea typeface="黑体" pitchFamily="2" charset="-122"/>
              </a:rPr>
              <a:t>Top</a:t>
            </a:r>
          </a:p>
          <a:p>
            <a:pPr lvl="1" algn="l" eaLnBrk="0"/>
            <a:r>
              <a:rPr lang="en-US" altLang="zh-CN" sz="2000" dirty="0">
                <a:latin typeface="Courier New"/>
              </a:rPr>
              <a:t>$ top</a:t>
            </a:r>
          </a:p>
          <a:p>
            <a:pPr algn="l"/>
            <a:r>
              <a:rPr lang="en-US" sz="2000" dirty="0">
                <a:latin typeface="Courier New"/>
              </a:rPr>
              <a:t>top - 15:58:43 up 13:07,  3 users,  load average: 0.00, 0.01, 0.05</a:t>
            </a:r>
          </a:p>
          <a:p>
            <a:pPr algn="l"/>
            <a:r>
              <a:rPr lang="en-US" sz="2000" dirty="0">
                <a:latin typeface="Courier New"/>
              </a:rPr>
              <a:t>Tasks: 153 total,   1 running, 151 sleeping,   1 stopped,   0 zombie</a:t>
            </a:r>
          </a:p>
          <a:p>
            <a:pPr algn="l"/>
            <a:r>
              <a:rPr lang="en-US" sz="2000" dirty="0" err="1">
                <a:latin typeface="Courier New"/>
              </a:rPr>
              <a:t>Cpu</a:t>
            </a:r>
            <a:r>
              <a:rPr lang="en-US" sz="2000" dirty="0">
                <a:latin typeface="Courier New"/>
              </a:rPr>
              <a:t>(s):  </a:t>
            </a:r>
            <a:r>
              <a:rPr lang="en-US" sz="2000" b="1" dirty="0">
                <a:latin typeface="Courier New"/>
              </a:rPr>
              <a:t>3.3%us,  1.3%sy</a:t>
            </a:r>
            <a:r>
              <a:rPr lang="en-US" sz="2000" dirty="0">
                <a:latin typeface="Courier New"/>
              </a:rPr>
              <a:t>,  0.0%ni, </a:t>
            </a:r>
            <a:r>
              <a:rPr lang="en-US" sz="2000" b="1" dirty="0">
                <a:latin typeface="Courier New"/>
              </a:rPr>
              <a:t>94.0%id</a:t>
            </a:r>
            <a:r>
              <a:rPr lang="en-US" sz="2000" dirty="0">
                <a:latin typeface="Courier New"/>
              </a:rPr>
              <a:t>,  </a:t>
            </a:r>
            <a:r>
              <a:rPr lang="en-US" sz="2000" b="1" dirty="0">
                <a:latin typeface="Courier New"/>
              </a:rPr>
              <a:t>1.3%wa</a:t>
            </a:r>
            <a:r>
              <a:rPr lang="en-US" sz="2000" dirty="0">
                <a:latin typeface="Courier New"/>
              </a:rPr>
              <a:t>,  0.0%hi,  0.0%si,  0.0%st</a:t>
            </a:r>
          </a:p>
          <a:p>
            <a:pPr algn="l"/>
            <a:r>
              <a:rPr lang="en-US" sz="2000" dirty="0" err="1">
                <a:latin typeface="Courier New"/>
              </a:rPr>
              <a:t>Mem</a:t>
            </a:r>
            <a:r>
              <a:rPr lang="en-US" sz="2000" dirty="0">
                <a:latin typeface="Courier New"/>
              </a:rPr>
              <a:t>:   1020876k total,   927764k used,    93112k free,    23748k buffers</a:t>
            </a:r>
          </a:p>
          <a:p>
            <a:pPr algn="l"/>
            <a:r>
              <a:rPr lang="en-US" sz="2000" dirty="0">
                <a:latin typeface="Courier New"/>
              </a:rPr>
              <a:t>Swap:  2064380k total,   191188k used,  1873192k free,   117168k cached</a:t>
            </a:r>
          </a:p>
          <a:p>
            <a:pPr algn="l"/>
            <a:endParaRPr lang="en-US" sz="2000" dirty="0">
              <a:latin typeface="Courier New"/>
            </a:endParaRPr>
          </a:p>
          <a:p>
            <a:pPr algn="l"/>
            <a:r>
              <a:rPr lang="en-US" sz="2000" dirty="0">
                <a:latin typeface="Courier New"/>
              </a:rPr>
              <a:t>  PID USER      PR  NI  VIRT  RES  SHR S </a:t>
            </a:r>
            <a:r>
              <a:rPr lang="en-US" sz="2000" b="1" dirty="0">
                <a:latin typeface="Courier New"/>
              </a:rPr>
              <a:t>%CPU </a:t>
            </a:r>
            <a:r>
              <a:rPr lang="en-US" sz="2000" dirty="0">
                <a:latin typeface="Courier New"/>
              </a:rPr>
              <a:t>%MEM    TIME+  COMMAND            </a:t>
            </a:r>
          </a:p>
          <a:p>
            <a:pPr algn="l"/>
            <a:r>
              <a:rPr lang="en-US" sz="2000" dirty="0">
                <a:latin typeface="Courier New"/>
              </a:rPr>
              <a:t> 3327 student   20   0  896m 151m  18m S  </a:t>
            </a:r>
            <a:r>
              <a:rPr lang="en-US" sz="2000" b="1" dirty="0">
                <a:latin typeface="Courier New"/>
              </a:rPr>
              <a:t>2.3</a:t>
            </a:r>
            <a:r>
              <a:rPr lang="en-US" sz="2000" dirty="0">
                <a:latin typeface="Courier New"/>
              </a:rPr>
              <a:t> 15.2  10:22.34 </a:t>
            </a:r>
            <a:r>
              <a:rPr lang="en-US" sz="2000" dirty="0" err="1">
                <a:latin typeface="Courier New"/>
              </a:rPr>
              <a:t>firefox</a:t>
            </a:r>
            <a:r>
              <a:rPr lang="en-US" sz="2000" dirty="0">
                <a:latin typeface="Courier New"/>
              </a:rPr>
              <a:t>            </a:t>
            </a:r>
          </a:p>
          <a:p>
            <a:pPr algn="l"/>
            <a:r>
              <a:rPr lang="en-US" sz="2000" dirty="0">
                <a:latin typeface="Courier New"/>
              </a:rPr>
              <a:t> 2696 student   20   0  287m  12m 8484 S  </a:t>
            </a:r>
            <a:r>
              <a:rPr lang="en-US" sz="2000" b="1" dirty="0">
                <a:latin typeface="Courier New"/>
              </a:rPr>
              <a:t>2.0</a:t>
            </a:r>
            <a:r>
              <a:rPr lang="en-US" sz="2000" dirty="0">
                <a:latin typeface="Courier New"/>
              </a:rPr>
              <a:t>  1.3   0:15.68 gnome-terminal     </a:t>
            </a:r>
          </a:p>
          <a:p>
            <a:pPr algn="l"/>
            <a:r>
              <a:rPr lang="en-US" sz="2000" dirty="0">
                <a:latin typeface="Courier New"/>
              </a:rPr>
              <a:t> 2045 root      20   0  136m  26m 5944 S  </a:t>
            </a:r>
            <a:r>
              <a:rPr lang="en-US" sz="2000" b="1" dirty="0">
                <a:latin typeface="Courier New"/>
              </a:rPr>
              <a:t>1.7</a:t>
            </a:r>
            <a:r>
              <a:rPr lang="en-US" sz="2000" dirty="0">
                <a:latin typeface="Courier New"/>
              </a:rPr>
              <a:t>  2.7   0:28.72 </a:t>
            </a:r>
            <a:r>
              <a:rPr lang="en-US" sz="2000" dirty="0" err="1">
                <a:latin typeface="Courier New"/>
              </a:rPr>
              <a:t>Xorg</a:t>
            </a:r>
            <a:r>
              <a:rPr lang="en-US" sz="2000" dirty="0">
                <a:latin typeface="Courier New"/>
              </a:rPr>
              <a:t>               </a:t>
            </a:r>
          </a:p>
          <a:p>
            <a:pPr algn="l"/>
            <a:r>
              <a:rPr lang="en-US" sz="2000" dirty="0">
                <a:latin typeface="Courier New"/>
              </a:rPr>
              <a:t> 1594 root      20   0  691m 2160 1520 S  </a:t>
            </a:r>
            <a:r>
              <a:rPr lang="en-US" sz="2000" b="1" dirty="0">
                <a:latin typeface="Courier New"/>
              </a:rPr>
              <a:t>0.3</a:t>
            </a:r>
            <a:r>
              <a:rPr lang="en-US" sz="2000" dirty="0">
                <a:latin typeface="Courier New"/>
              </a:rPr>
              <a:t>  0.2   0:22.95 </a:t>
            </a:r>
            <a:r>
              <a:rPr lang="en-US" sz="2000" dirty="0" err="1">
                <a:latin typeface="Courier New"/>
              </a:rPr>
              <a:t>mysql</a:t>
            </a:r>
            <a:r>
              <a:rPr lang="en-US" sz="2000" dirty="0">
                <a:latin typeface="Courier New"/>
              </a:rPr>
              <a:t>-monitor-a    </a:t>
            </a:r>
          </a:p>
          <a:p>
            <a:pPr algn="l"/>
            <a:r>
              <a:rPr lang="en-US" sz="2000" dirty="0">
                <a:latin typeface="Courier New"/>
              </a:rPr>
              <a:t> 1853 </a:t>
            </a:r>
            <a:r>
              <a:rPr lang="en-US" sz="2000" dirty="0" err="1">
                <a:latin typeface="Courier New"/>
              </a:rPr>
              <a:t>mysql</a:t>
            </a:r>
            <a:r>
              <a:rPr lang="en-US" sz="2000" dirty="0">
                <a:latin typeface="Courier New"/>
              </a:rPr>
              <a:t>     20   0 1335m 352m 2880 S  </a:t>
            </a:r>
            <a:r>
              <a:rPr lang="en-US" sz="2000" b="1" dirty="0">
                <a:latin typeface="Courier New"/>
              </a:rPr>
              <a:t>0.3</a:t>
            </a:r>
            <a:r>
              <a:rPr lang="en-US" sz="2000" dirty="0">
                <a:latin typeface="Courier New"/>
              </a:rPr>
              <a:t> 35.4   0:44.84 </a:t>
            </a:r>
            <a:r>
              <a:rPr lang="en-US" sz="2000" dirty="0" err="1">
                <a:latin typeface="Courier New"/>
              </a:rPr>
              <a:t>mysqld</a:t>
            </a:r>
            <a:r>
              <a:rPr lang="en-US" sz="2000" dirty="0">
                <a:latin typeface="Courier New"/>
              </a:rPr>
              <a:t>             </a:t>
            </a:r>
          </a:p>
          <a:p>
            <a:pPr algn="l"/>
            <a:r>
              <a:rPr lang="en-US" sz="2000" dirty="0">
                <a:latin typeface="Courier New"/>
              </a:rPr>
              <a:t> 5216 root      20   0     0    0    0 S  </a:t>
            </a:r>
            <a:r>
              <a:rPr lang="en-US" sz="2000" b="1" dirty="0">
                <a:latin typeface="Courier New"/>
              </a:rPr>
              <a:t>0.3</a:t>
            </a:r>
            <a:r>
              <a:rPr lang="en-US" sz="2000" dirty="0">
                <a:latin typeface="Courier New"/>
              </a:rPr>
              <a:t>  0.0   0:00.17 </a:t>
            </a:r>
            <a:r>
              <a:rPr lang="en-US" sz="2000" dirty="0" err="1">
                <a:latin typeface="Courier New"/>
              </a:rPr>
              <a:t>kworker</a:t>
            </a:r>
            <a:r>
              <a:rPr lang="en-US" sz="2000" dirty="0">
                <a:latin typeface="Courier New"/>
              </a:rPr>
              <a:t>/</a:t>
            </a:r>
          </a:p>
          <a:p>
            <a:pPr algn="l"/>
            <a:endParaRPr kumimoji="0" lang="en-US" altLang="zh-CN" sz="18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378621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优化工具</a:t>
            </a:r>
            <a:endParaRPr lang="en-US" altLang="zh-CN" dirty="0"/>
          </a:p>
        </p:txBody>
      </p:sp>
      <p:sp>
        <p:nvSpPr>
          <p:cNvPr id="19" name="TextBox 18"/>
          <p:cNvSpPr txBox="1"/>
          <p:nvPr/>
        </p:nvSpPr>
        <p:spPr>
          <a:xfrm>
            <a:off x="287294" y="1590652"/>
            <a:ext cx="11930146" cy="58703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dirty="0" err="1">
                <a:solidFill>
                  <a:schemeClr val="tx1"/>
                </a:solidFill>
                <a:latin typeface="+mn-lt"/>
                <a:ea typeface="黑体" pitchFamily="2" charset="-122"/>
              </a:rPr>
              <a:t>Iostat</a:t>
            </a:r>
            <a:r>
              <a:rPr lang="zh-CN" altLang="en-US" sz="3200" dirty="0">
                <a:solidFill>
                  <a:schemeClr val="tx1"/>
                </a:solidFill>
                <a:latin typeface="+mn-lt"/>
                <a:ea typeface="黑体" pitchFamily="2" charset="-122"/>
              </a:rPr>
              <a:t>：</a:t>
            </a:r>
            <a:endParaRPr lang="en-US" altLang="zh-CN" sz="3200" dirty="0">
              <a:solidFill>
                <a:schemeClr val="tx1"/>
              </a:solidFill>
              <a:latin typeface="+mn-lt"/>
              <a:ea typeface="黑体" pitchFamily="2" charset="-122"/>
            </a:endParaRPr>
          </a:p>
          <a:p>
            <a:pPr algn="l"/>
            <a:r>
              <a:rPr lang="en-US" sz="1800" dirty="0">
                <a:latin typeface="Courier New"/>
              </a:rPr>
              <a:t>$ </a:t>
            </a:r>
            <a:r>
              <a:rPr lang="en-US" sz="1800" b="1" dirty="0" err="1">
                <a:latin typeface="Courier New"/>
              </a:rPr>
              <a:t>iostat</a:t>
            </a:r>
            <a:endParaRPr lang="en-US" sz="1800" b="1" dirty="0">
              <a:latin typeface="Courier New"/>
            </a:endParaRPr>
          </a:p>
          <a:p>
            <a:pPr algn="l"/>
            <a:r>
              <a:rPr lang="en-US" sz="1800" dirty="0">
                <a:latin typeface="Courier New"/>
              </a:rPr>
              <a:t>Linux 2.6.39-200.24.1.el6uek.x86_64 (</a:t>
            </a:r>
            <a:r>
              <a:rPr lang="en-US" sz="1800" dirty="0" err="1">
                <a:latin typeface="Courier New"/>
              </a:rPr>
              <a:t>localhost.localdomain</a:t>
            </a:r>
            <a:r>
              <a:rPr lang="en-US" sz="1800" dirty="0">
                <a:latin typeface="Courier New"/>
              </a:rPr>
              <a:t>) 	03/10/2014 	</a:t>
            </a:r>
          </a:p>
          <a:p>
            <a:pPr algn="l"/>
            <a:r>
              <a:rPr lang="en-US" sz="1800" dirty="0">
                <a:latin typeface="Courier New"/>
              </a:rPr>
              <a:t>_x86_64_	(1 CPU)</a:t>
            </a:r>
          </a:p>
          <a:p>
            <a:pPr algn="l"/>
            <a:endParaRPr lang="en-US" sz="1800" dirty="0">
              <a:latin typeface="Courier New"/>
            </a:endParaRPr>
          </a:p>
          <a:p>
            <a:pPr algn="l"/>
            <a:r>
              <a:rPr lang="en-US" sz="1800" dirty="0" err="1">
                <a:latin typeface="Courier New"/>
              </a:rPr>
              <a:t>avg-cpu</a:t>
            </a:r>
            <a:r>
              <a:rPr lang="en-US" sz="1800" dirty="0">
                <a:latin typeface="Courier New"/>
              </a:rPr>
              <a:t>:  %user   %nice %system %</a:t>
            </a:r>
            <a:r>
              <a:rPr lang="en-US" sz="1800" dirty="0" err="1">
                <a:latin typeface="Courier New"/>
              </a:rPr>
              <a:t>iowait</a:t>
            </a:r>
            <a:r>
              <a:rPr lang="en-US" sz="1800" dirty="0">
                <a:latin typeface="Courier New"/>
              </a:rPr>
              <a:t>  %steal   %idle</a:t>
            </a:r>
          </a:p>
          <a:p>
            <a:pPr algn="l"/>
            <a:r>
              <a:rPr lang="en-US" sz="1800" dirty="0">
                <a:latin typeface="Courier New"/>
              </a:rPr>
              <a:t>           0.90    0.00    0.34    0.41    0.00   98.36</a:t>
            </a:r>
          </a:p>
          <a:p>
            <a:pPr algn="l"/>
            <a:endParaRPr lang="en-US" sz="1800" dirty="0">
              <a:latin typeface="Courier New"/>
            </a:endParaRPr>
          </a:p>
          <a:p>
            <a:pPr algn="l"/>
            <a:r>
              <a:rPr lang="en-US" sz="1800" dirty="0">
                <a:latin typeface="Courier New"/>
              </a:rPr>
              <a:t>Device:            </a:t>
            </a:r>
            <a:r>
              <a:rPr lang="en-US" sz="1800" dirty="0" err="1">
                <a:latin typeface="Courier New"/>
              </a:rPr>
              <a:t>tps</a:t>
            </a:r>
            <a:r>
              <a:rPr lang="en-US" sz="1800" dirty="0">
                <a:latin typeface="Courier New"/>
              </a:rPr>
              <a:t>   </a:t>
            </a:r>
            <a:r>
              <a:rPr lang="en-US" sz="1800" dirty="0" err="1">
                <a:latin typeface="Courier New"/>
              </a:rPr>
              <a:t>Blk_read</a:t>
            </a:r>
            <a:r>
              <a:rPr lang="en-US" sz="1800" dirty="0">
                <a:latin typeface="Courier New"/>
              </a:rPr>
              <a:t>/s   </a:t>
            </a:r>
            <a:r>
              <a:rPr lang="en-US" sz="1800" dirty="0" err="1">
                <a:latin typeface="Courier New"/>
              </a:rPr>
              <a:t>Blk_wrtn</a:t>
            </a:r>
            <a:r>
              <a:rPr lang="en-US" sz="1800" dirty="0">
                <a:latin typeface="Courier New"/>
              </a:rPr>
              <a:t>/s   </a:t>
            </a:r>
            <a:r>
              <a:rPr lang="en-US" sz="1800" dirty="0" err="1">
                <a:latin typeface="Courier New"/>
              </a:rPr>
              <a:t>Blk_read</a:t>
            </a:r>
            <a:r>
              <a:rPr lang="en-US" sz="1800" dirty="0">
                <a:latin typeface="Courier New"/>
              </a:rPr>
              <a:t>   </a:t>
            </a:r>
            <a:r>
              <a:rPr lang="en-US" sz="1800" dirty="0" err="1">
                <a:latin typeface="Courier New"/>
              </a:rPr>
              <a:t>Blk_wrtn</a:t>
            </a:r>
            <a:endParaRPr lang="en-US" sz="1800" dirty="0">
              <a:latin typeface="Courier New"/>
            </a:endParaRPr>
          </a:p>
          <a:p>
            <a:pPr algn="l"/>
            <a:r>
              <a:rPr lang="en-US" sz="1800" dirty="0" err="1">
                <a:latin typeface="Courier New"/>
              </a:rPr>
              <a:t>sda</a:t>
            </a:r>
            <a:r>
              <a:rPr lang="en-US" sz="1800" dirty="0">
                <a:latin typeface="Courier New"/>
              </a:rPr>
              <a:t>               3.63        35.16        34.22    1330316    1294730</a:t>
            </a:r>
          </a:p>
          <a:p>
            <a:pPr algn="l"/>
            <a:r>
              <a:rPr lang="en-US" sz="1800" dirty="0">
                <a:latin typeface="Courier New"/>
              </a:rPr>
              <a:t>dm-0              1.84        29.57        22.35    1119066     845832</a:t>
            </a:r>
          </a:p>
          <a:p>
            <a:pPr algn="l"/>
            <a:r>
              <a:rPr lang="en-US" sz="1800" dirty="0">
                <a:latin typeface="Courier New"/>
              </a:rPr>
              <a:t>dm-1              2.16         5.38        11.86     203552     448840</a:t>
            </a:r>
          </a:p>
          <a:p>
            <a:pPr algn="l"/>
            <a:endParaRPr kumimoji="0" lang="en-US" altLang="zh-CN" sz="1800" b="0" i="0" u="none" strike="noStrike" cap="none" spc="0" normalizeH="0" dirty="0">
              <a:ln>
                <a:noFill/>
              </a:ln>
              <a:solidFill>
                <a:srgbClr val="000000"/>
              </a:solidFill>
              <a:effectLst/>
              <a:uFillTx/>
              <a:latin typeface="Courier New"/>
              <a:ea typeface="+mj-ea"/>
              <a:cs typeface="+mj-cs"/>
              <a:sym typeface="Helvetica"/>
            </a:endParaRPr>
          </a:p>
          <a:p>
            <a:pPr lvl="1" algn="l"/>
            <a:r>
              <a:rPr lang="en-GB" sz="1800" dirty="0">
                <a:latin typeface="Courier New"/>
              </a:rPr>
              <a:t>$ </a:t>
            </a:r>
            <a:r>
              <a:rPr lang="en-GB" sz="1800" dirty="0" err="1">
                <a:latin typeface="Courier New"/>
              </a:rPr>
              <a:t>iostat</a:t>
            </a:r>
            <a:r>
              <a:rPr lang="en-GB" sz="1800" dirty="0">
                <a:latin typeface="Courier New"/>
              </a:rPr>
              <a:t> -x</a:t>
            </a:r>
          </a:p>
          <a:p>
            <a:pPr lvl="1" algn="l"/>
            <a:r>
              <a:rPr lang="en-GB" sz="1800" dirty="0">
                <a:latin typeface="Courier New"/>
              </a:rPr>
              <a:t>$ </a:t>
            </a:r>
            <a:r>
              <a:rPr lang="en-GB" sz="1800" dirty="0" err="1">
                <a:latin typeface="Courier New"/>
              </a:rPr>
              <a:t>iostat</a:t>
            </a:r>
            <a:r>
              <a:rPr lang="en-GB" sz="1800" dirty="0">
                <a:latin typeface="Courier New"/>
              </a:rPr>
              <a:t> –x [interval] [count]</a:t>
            </a:r>
            <a:endParaRPr lang="en-US" sz="1800" dirty="0">
              <a:latin typeface="Courier New"/>
            </a:endParaRPr>
          </a:p>
          <a:p>
            <a:pPr algn="l"/>
            <a:endParaRPr kumimoji="0" lang="en-US" altLang="zh-CN" sz="2800" b="0" i="0" u="none" strike="noStrike" cap="none" spc="0" normalizeH="0" dirty="0">
              <a:ln>
                <a:noFill/>
              </a:ln>
              <a:solidFill>
                <a:srgbClr val="000000"/>
              </a:solidFill>
              <a:effectLst/>
              <a:uFillTx/>
              <a:latin typeface="Courier New"/>
              <a:ea typeface="+mj-ea"/>
              <a:cs typeface="+mj-cs"/>
              <a:sym typeface="Helvetica"/>
            </a:endParaRPr>
          </a:p>
          <a:p>
            <a:pPr lvl="1" algn="l"/>
            <a:r>
              <a:rPr kumimoji="0" lang="en-US" altLang="zh-CN" sz="2800" b="0" i="0" u="none" strike="noStrike" cap="none" spc="0" normalizeH="0" dirty="0">
                <a:ln>
                  <a:noFill/>
                </a:ln>
                <a:solidFill>
                  <a:srgbClr val="000000"/>
                </a:solidFill>
                <a:effectLst/>
                <a:uFillTx/>
                <a:latin typeface="Courier New"/>
                <a:ea typeface="+mj-ea"/>
                <a:cs typeface="+mj-cs"/>
                <a:sym typeface="Helvetica"/>
              </a:rPr>
              <a:t>	</a:t>
            </a:r>
            <a:r>
              <a:rPr kumimoji="0" lang="en-US" altLang="zh-CN" sz="2800" b="0" i="0" u="none" strike="noStrike" cap="none" spc="0" normalizeH="0" dirty="0">
                <a:ln>
                  <a:noFill/>
                </a:ln>
                <a:solidFill>
                  <a:srgbClr val="000000"/>
                </a:solidFill>
                <a:effectLst/>
                <a:uFillTx/>
                <a:latin typeface="+mj-lt"/>
                <a:ea typeface="+mj-ea"/>
                <a:cs typeface="+mj-cs"/>
                <a:sym typeface="Helvetica"/>
              </a:rPr>
              <a:t>	</a:t>
            </a:r>
            <a:endParaRPr kumimoji="0" lang="en-US" altLang="zh-CN" sz="2800" b="0" i="0" u="none" strike="noStrike" cap="none" spc="0" normalizeH="0" baseline="0" dirty="0">
              <a:ln>
                <a:noFill/>
              </a:ln>
              <a:solidFill>
                <a:srgbClr val="000000"/>
              </a:solidFill>
              <a:effectLst/>
              <a:uFillTx/>
              <a:latin typeface="+mj-lt"/>
              <a:ea typeface="+mj-ea"/>
              <a:cs typeface="+mj-cs"/>
              <a:sym typeface="Helvetica"/>
            </a:endParaRPr>
          </a:p>
          <a:p>
            <a:pPr algn="l"/>
            <a:r>
              <a:rPr lang="en-US" altLang="zh-CN" sz="2800" dirty="0"/>
              <a:t>	</a:t>
            </a:r>
            <a:endParaRPr kumimoji="0" lang="en-US" altLang="zh-CN" sz="28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378621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优化工具</a:t>
            </a:r>
            <a:endParaRPr lang="en-US" altLang="zh-CN" dirty="0"/>
          </a:p>
        </p:txBody>
      </p:sp>
      <p:sp>
        <p:nvSpPr>
          <p:cNvPr id="19" name="TextBox 18"/>
          <p:cNvSpPr txBox="1"/>
          <p:nvPr/>
        </p:nvSpPr>
        <p:spPr>
          <a:xfrm>
            <a:off x="287294" y="1590652"/>
            <a:ext cx="11930146" cy="517167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en-GB" altLang="zh-CN" sz="1800" dirty="0" err="1">
                <a:solidFill>
                  <a:schemeClr val="tx1"/>
                </a:solidFill>
                <a:latin typeface="+mn-lt"/>
                <a:ea typeface="黑体" pitchFamily="2" charset="-122"/>
              </a:rPr>
              <a:t>Vmstat</a:t>
            </a:r>
            <a:endParaRPr lang="en-GB" altLang="zh-CN" sz="1800" dirty="0">
              <a:solidFill>
                <a:schemeClr val="tx1"/>
              </a:solidFill>
              <a:latin typeface="+mn-lt"/>
              <a:ea typeface="黑体" pitchFamily="2" charset="-122"/>
            </a:endParaRPr>
          </a:p>
          <a:p>
            <a:pPr algn="l"/>
            <a:r>
              <a:rPr lang="en-US" sz="1800" dirty="0">
                <a:latin typeface="Courier New"/>
              </a:rPr>
              <a:t>$ </a:t>
            </a:r>
            <a:r>
              <a:rPr lang="en-US" sz="1800" b="1" dirty="0" err="1">
                <a:latin typeface="Courier New"/>
              </a:rPr>
              <a:t>vmstat</a:t>
            </a:r>
            <a:r>
              <a:rPr lang="en-US" sz="1800" b="1" dirty="0">
                <a:latin typeface="Courier New"/>
              </a:rPr>
              <a:t> -a</a:t>
            </a:r>
          </a:p>
          <a:p>
            <a:pPr algn="l"/>
            <a:r>
              <a:rPr lang="en-US" sz="1800" dirty="0" err="1">
                <a:latin typeface="Courier New"/>
              </a:rPr>
              <a:t>procs</a:t>
            </a:r>
            <a:r>
              <a:rPr lang="en-US" sz="1800" dirty="0">
                <a:latin typeface="Courier New"/>
              </a:rPr>
              <a:t> -----------memory---------- ---swap-- -----</a:t>
            </a:r>
            <a:r>
              <a:rPr lang="en-US" sz="1800" dirty="0" err="1">
                <a:latin typeface="Courier New"/>
              </a:rPr>
              <a:t>io</a:t>
            </a:r>
            <a:r>
              <a:rPr lang="en-US" sz="1800" dirty="0">
                <a:latin typeface="Courier New"/>
              </a:rPr>
              <a:t>---- --system-- -----</a:t>
            </a:r>
            <a:r>
              <a:rPr lang="en-US" sz="1800" dirty="0" err="1">
                <a:latin typeface="Courier New"/>
              </a:rPr>
              <a:t>cpu</a:t>
            </a:r>
            <a:r>
              <a:rPr lang="en-US" sz="1800" dirty="0">
                <a:latin typeface="Courier New"/>
              </a:rPr>
              <a:t>-----</a:t>
            </a:r>
          </a:p>
          <a:p>
            <a:pPr algn="l"/>
            <a:r>
              <a:rPr lang="en-US" sz="1800" dirty="0">
                <a:latin typeface="Courier New"/>
              </a:rPr>
              <a:t> r  b   </a:t>
            </a:r>
            <a:r>
              <a:rPr lang="en-US" sz="1800" dirty="0" err="1">
                <a:latin typeface="Courier New"/>
              </a:rPr>
              <a:t>swpd</a:t>
            </a:r>
            <a:r>
              <a:rPr lang="en-US" sz="1800" dirty="0">
                <a:latin typeface="Courier New"/>
              </a:rPr>
              <a:t>   free  </a:t>
            </a:r>
            <a:r>
              <a:rPr lang="en-US" sz="1800" dirty="0" err="1">
                <a:latin typeface="Courier New"/>
              </a:rPr>
              <a:t>inact</a:t>
            </a:r>
            <a:r>
              <a:rPr lang="en-US" sz="1800" dirty="0">
                <a:latin typeface="Courier New"/>
              </a:rPr>
              <a:t> active   </a:t>
            </a:r>
            <a:r>
              <a:rPr lang="en-US" sz="1800" dirty="0" err="1">
                <a:latin typeface="Courier New"/>
              </a:rPr>
              <a:t>si</a:t>
            </a:r>
            <a:r>
              <a:rPr lang="en-US" sz="1800" dirty="0">
                <a:latin typeface="Courier New"/>
              </a:rPr>
              <a:t>   so    bi    </a:t>
            </a:r>
            <a:r>
              <a:rPr lang="en-US" sz="1800" dirty="0" err="1">
                <a:latin typeface="Courier New"/>
              </a:rPr>
              <a:t>bo</a:t>
            </a:r>
            <a:r>
              <a:rPr lang="en-US" sz="1800" dirty="0">
                <a:latin typeface="Courier New"/>
              </a:rPr>
              <a:t>   in   </a:t>
            </a:r>
            <a:r>
              <a:rPr lang="en-US" sz="1800" dirty="0" err="1">
                <a:latin typeface="Courier New"/>
              </a:rPr>
              <a:t>cs</a:t>
            </a:r>
            <a:r>
              <a:rPr lang="en-US" sz="1800" dirty="0">
                <a:latin typeface="Courier New"/>
              </a:rPr>
              <a:t> us </a:t>
            </a:r>
            <a:r>
              <a:rPr lang="en-US" sz="1800" dirty="0" err="1">
                <a:latin typeface="Courier New"/>
              </a:rPr>
              <a:t>sy</a:t>
            </a:r>
            <a:r>
              <a:rPr lang="en-US" sz="1800" dirty="0">
                <a:latin typeface="Courier New"/>
              </a:rPr>
              <a:t> id </a:t>
            </a:r>
            <a:r>
              <a:rPr lang="en-US" sz="1800" dirty="0" err="1">
                <a:latin typeface="Courier New"/>
              </a:rPr>
              <a:t>wa</a:t>
            </a:r>
            <a:r>
              <a:rPr lang="en-US" sz="1800" dirty="0">
                <a:latin typeface="Courier New"/>
              </a:rPr>
              <a:t> </a:t>
            </a:r>
            <a:r>
              <a:rPr lang="en-US" sz="1800" dirty="0" err="1">
                <a:latin typeface="Courier New"/>
              </a:rPr>
              <a:t>st</a:t>
            </a:r>
            <a:endParaRPr lang="en-US" sz="1800" dirty="0">
              <a:latin typeface="Courier New"/>
            </a:endParaRPr>
          </a:p>
          <a:p>
            <a:pPr algn="l"/>
            <a:r>
              <a:rPr lang="en-US" sz="1800" dirty="0">
                <a:latin typeface="Courier New"/>
              </a:rPr>
              <a:t> 0  0 179292  89888 391096 376840    3    6    17    17   51   97  1  0 98  0  0</a:t>
            </a:r>
          </a:p>
          <a:p>
            <a:pPr algn="l"/>
            <a:r>
              <a:rPr lang="en-US" sz="1800" dirty="0">
                <a:latin typeface="Courier New"/>
              </a:rPr>
              <a:t>$ </a:t>
            </a:r>
            <a:r>
              <a:rPr lang="en-US" sz="1800" b="1" dirty="0" err="1">
                <a:latin typeface="Courier New"/>
              </a:rPr>
              <a:t>vmstat</a:t>
            </a:r>
            <a:r>
              <a:rPr lang="en-US" sz="1800" b="1" dirty="0">
                <a:latin typeface="Courier New"/>
              </a:rPr>
              <a:t> -s</a:t>
            </a:r>
          </a:p>
          <a:p>
            <a:pPr algn="l"/>
            <a:r>
              <a:rPr lang="en-US" sz="1800" dirty="0">
                <a:latin typeface="Courier New"/>
              </a:rPr>
              <a:t>      1020876  total memory</a:t>
            </a:r>
          </a:p>
          <a:p>
            <a:pPr algn="l"/>
            <a:r>
              <a:rPr lang="en-US" sz="1800" dirty="0">
                <a:latin typeface="Courier New"/>
              </a:rPr>
              <a:t>       919084  used memory</a:t>
            </a:r>
          </a:p>
          <a:p>
            <a:pPr algn="l"/>
            <a:r>
              <a:rPr lang="en-US" sz="1800" dirty="0">
                <a:latin typeface="Courier New"/>
              </a:rPr>
              <a:t>       364644  active memory</a:t>
            </a:r>
          </a:p>
          <a:p>
            <a:pPr algn="l"/>
            <a:r>
              <a:rPr lang="en-US" sz="1800" dirty="0">
                <a:latin typeface="Courier New"/>
              </a:rPr>
              <a:t>       391380  inactive memory</a:t>
            </a:r>
          </a:p>
          <a:p>
            <a:pPr algn="l"/>
            <a:r>
              <a:rPr lang="en-US" sz="1800" dirty="0">
                <a:latin typeface="Courier New"/>
              </a:rPr>
              <a:t>       101792  free memory</a:t>
            </a:r>
          </a:p>
          <a:p>
            <a:pPr algn="l"/>
            <a:r>
              <a:rPr lang="en-US" sz="1800" dirty="0">
                <a:latin typeface="Courier New"/>
              </a:rPr>
              <a:t>        37180  buffer memory</a:t>
            </a:r>
          </a:p>
          <a:p>
            <a:pPr algn="l"/>
            <a:r>
              <a:rPr lang="en-US" sz="1800" dirty="0">
                <a:latin typeface="Courier New"/>
              </a:rPr>
              <a:t>        98956  swap cache</a:t>
            </a:r>
          </a:p>
          <a:p>
            <a:pPr algn="l"/>
            <a:r>
              <a:rPr lang="en-US" sz="1800" dirty="0">
                <a:latin typeface="Courier New"/>
              </a:rPr>
              <a:t>      2064380  total swap</a:t>
            </a:r>
          </a:p>
          <a:p>
            <a:pPr algn="l"/>
            <a:r>
              <a:rPr lang="en-US" sz="1800" dirty="0">
                <a:latin typeface="Courier New"/>
              </a:rPr>
              <a:t>       179256  used swap</a:t>
            </a:r>
          </a:p>
          <a:p>
            <a:pPr algn="l"/>
            <a:r>
              <a:rPr lang="en-US" sz="1800" dirty="0">
                <a:latin typeface="Courier New"/>
              </a:rPr>
              <a:t>      1885124  free swap</a:t>
            </a:r>
          </a:p>
          <a:p>
            <a:pPr algn="l"/>
            <a:r>
              <a:rPr lang="en-GB" sz="1800" dirty="0">
                <a:latin typeface="Courier New"/>
              </a:rPr>
              <a:t>		 ...</a:t>
            </a:r>
            <a:endParaRPr lang="en-US" sz="1800" dirty="0">
              <a:latin typeface="Courier New"/>
            </a:endParaRPr>
          </a:p>
          <a:p>
            <a:pPr algn="l">
              <a:buFont typeface="Wingdings" pitchFamily="2" charset="2"/>
              <a:buChar char="ü"/>
            </a:pPr>
            <a:endParaRPr kumimoji="0" lang="en-US" altLang="zh-CN" sz="18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378621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优化工具</a:t>
            </a:r>
            <a:endParaRPr lang="en-US" altLang="zh-CN" dirty="0"/>
          </a:p>
        </p:txBody>
      </p:sp>
      <p:sp>
        <p:nvSpPr>
          <p:cNvPr id="19" name="TextBox 18"/>
          <p:cNvSpPr txBox="1"/>
          <p:nvPr/>
        </p:nvSpPr>
        <p:spPr>
          <a:xfrm>
            <a:off x="287294" y="1590652"/>
            <a:ext cx="11930146" cy="620272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en-GB" altLang="zh-CN" sz="2800" dirty="0" err="1">
                <a:solidFill>
                  <a:schemeClr val="tx1"/>
                </a:solidFill>
                <a:latin typeface="+mn-lt"/>
                <a:ea typeface="黑体" pitchFamily="2" charset="-122"/>
              </a:rPr>
              <a:t>Sar</a:t>
            </a:r>
            <a:endParaRPr lang="en-GB" altLang="zh-CN" sz="2800" dirty="0">
              <a:solidFill>
                <a:schemeClr val="tx1"/>
              </a:solidFill>
              <a:latin typeface="+mn-lt"/>
              <a:ea typeface="黑体" pitchFamily="2" charset="-122"/>
            </a:endParaRPr>
          </a:p>
          <a:p>
            <a:pPr algn="l"/>
            <a:r>
              <a:rPr lang="en-US" sz="2000" dirty="0">
                <a:latin typeface="Courier New"/>
              </a:rPr>
              <a:t>$ </a:t>
            </a:r>
            <a:r>
              <a:rPr lang="en-US" sz="2000" b="1" dirty="0" err="1">
                <a:latin typeface="Courier New"/>
              </a:rPr>
              <a:t>sar</a:t>
            </a:r>
            <a:endParaRPr lang="en-US" sz="2000" b="1" dirty="0">
              <a:latin typeface="Courier New"/>
            </a:endParaRPr>
          </a:p>
          <a:p>
            <a:pPr algn="l"/>
            <a:r>
              <a:rPr lang="en-US" sz="2000" dirty="0">
                <a:latin typeface="Courier New"/>
              </a:rPr>
              <a:t>Linux 2.6.39-200.24.1.el6uek.x86_64 (</a:t>
            </a:r>
            <a:r>
              <a:rPr lang="en-US" sz="2000" dirty="0" err="1">
                <a:latin typeface="Courier New"/>
              </a:rPr>
              <a:t>localhost.localdomain</a:t>
            </a:r>
            <a:r>
              <a:rPr lang="en-US" sz="2000" dirty="0">
                <a:latin typeface="Courier New"/>
              </a:rPr>
              <a:t>) 	03/10/2014</a:t>
            </a:r>
          </a:p>
          <a:p>
            <a:pPr algn="l"/>
            <a:r>
              <a:rPr lang="en-US" sz="2000" dirty="0">
                <a:latin typeface="Courier New"/>
              </a:rPr>
              <a:t>_x86_64_	(1 CPU)</a:t>
            </a:r>
          </a:p>
          <a:p>
            <a:pPr algn="l"/>
            <a:r>
              <a:rPr lang="en-US" sz="2000" dirty="0">
                <a:latin typeface="Courier New"/>
              </a:rPr>
              <a:t>09:30:01 AM     CPU     %user     %nice   %system   %</a:t>
            </a:r>
            <a:r>
              <a:rPr lang="en-US" sz="2000" dirty="0" err="1">
                <a:latin typeface="Courier New"/>
              </a:rPr>
              <a:t>iowait</a:t>
            </a:r>
            <a:r>
              <a:rPr lang="en-US" sz="2000" dirty="0">
                <a:latin typeface="Courier New"/>
              </a:rPr>
              <a:t>    %steal     %idle</a:t>
            </a:r>
          </a:p>
          <a:p>
            <a:pPr algn="l"/>
            <a:r>
              <a:rPr lang="en-US" sz="2000" dirty="0">
                <a:latin typeface="Courier New"/>
              </a:rPr>
              <a:t>09:40:01 AM     all      0.94      0.00      0.25      0.14      0.00     98.67</a:t>
            </a:r>
          </a:p>
          <a:p>
            <a:pPr algn="l"/>
            <a:r>
              <a:rPr lang="en-US" sz="2000" dirty="0">
                <a:latin typeface="Courier New"/>
              </a:rPr>
              <a:t>09:50:01 AM     all      0.88      0.00      0.22      0.19      0.00     98.71</a:t>
            </a:r>
          </a:p>
          <a:p>
            <a:pPr algn="l"/>
            <a:r>
              <a:rPr lang="en-GB" sz="2000" dirty="0">
                <a:latin typeface="Courier New"/>
              </a:rPr>
              <a:t>$ </a:t>
            </a:r>
            <a:r>
              <a:rPr lang="en-GB" sz="2000" b="1" dirty="0" err="1">
                <a:latin typeface="Courier New"/>
              </a:rPr>
              <a:t>sar</a:t>
            </a:r>
            <a:r>
              <a:rPr lang="en-GB" sz="2000" b="1" dirty="0">
                <a:latin typeface="Courier New"/>
              </a:rPr>
              <a:t> -S 1 3 -o ~/</a:t>
            </a:r>
            <a:r>
              <a:rPr lang="en-GB" sz="2000" b="1" dirty="0" err="1">
                <a:latin typeface="Courier New"/>
              </a:rPr>
              <a:t>sar</a:t>
            </a:r>
            <a:r>
              <a:rPr lang="en-GB" sz="2000" b="1" dirty="0">
                <a:latin typeface="Courier New"/>
              </a:rPr>
              <a:t>/sar.log</a:t>
            </a:r>
          </a:p>
          <a:p>
            <a:pPr algn="l"/>
            <a:r>
              <a:rPr lang="en-GB" sz="2000" dirty="0">
                <a:latin typeface="Courier New"/>
              </a:rPr>
              <a:t>Linux 2.6.39-200.24.1.el6uek.x86_64 (</a:t>
            </a:r>
            <a:r>
              <a:rPr lang="en-GB" sz="2000" dirty="0" err="1">
                <a:latin typeface="Courier New"/>
              </a:rPr>
              <a:t>localhost.localdomain</a:t>
            </a:r>
            <a:r>
              <a:rPr lang="en-GB" sz="2000" dirty="0">
                <a:latin typeface="Courier New"/>
              </a:rPr>
              <a:t>) 	03/10/2014</a:t>
            </a:r>
          </a:p>
          <a:p>
            <a:pPr algn="l"/>
            <a:r>
              <a:rPr lang="en-GB" sz="2000" dirty="0">
                <a:latin typeface="Courier New"/>
              </a:rPr>
              <a:t>_x86_64_	(1 CPU)</a:t>
            </a:r>
          </a:p>
          <a:p>
            <a:pPr algn="l"/>
            <a:endParaRPr lang="en-GB" sz="2000" dirty="0">
              <a:latin typeface="Courier New"/>
            </a:endParaRPr>
          </a:p>
          <a:p>
            <a:pPr algn="l"/>
            <a:r>
              <a:rPr lang="en-GB" sz="2000" dirty="0">
                <a:latin typeface="Courier New"/>
              </a:rPr>
              <a:t>02:34:24 PM </a:t>
            </a:r>
            <a:r>
              <a:rPr lang="en-GB" sz="2000" dirty="0" err="1">
                <a:latin typeface="Courier New"/>
              </a:rPr>
              <a:t>kbswpfree</a:t>
            </a:r>
            <a:r>
              <a:rPr lang="en-GB" sz="2000" dirty="0">
                <a:latin typeface="Courier New"/>
              </a:rPr>
              <a:t> </a:t>
            </a:r>
            <a:r>
              <a:rPr lang="en-GB" sz="2000" dirty="0" err="1">
                <a:latin typeface="Courier New"/>
              </a:rPr>
              <a:t>kbswpused</a:t>
            </a:r>
            <a:r>
              <a:rPr lang="en-GB" sz="2000" dirty="0">
                <a:latin typeface="Courier New"/>
              </a:rPr>
              <a:t>  %</a:t>
            </a:r>
            <a:r>
              <a:rPr lang="en-GB" sz="2000" dirty="0" err="1">
                <a:latin typeface="Courier New"/>
              </a:rPr>
              <a:t>swpused</a:t>
            </a:r>
            <a:r>
              <a:rPr lang="en-GB" sz="2000" dirty="0">
                <a:latin typeface="Courier New"/>
              </a:rPr>
              <a:t>  </a:t>
            </a:r>
            <a:r>
              <a:rPr lang="en-GB" sz="2000" dirty="0" err="1">
                <a:latin typeface="Courier New"/>
              </a:rPr>
              <a:t>kbswpcad</a:t>
            </a:r>
            <a:r>
              <a:rPr lang="en-GB" sz="2000" dirty="0">
                <a:latin typeface="Courier New"/>
              </a:rPr>
              <a:t>   %</a:t>
            </a:r>
            <a:r>
              <a:rPr lang="en-GB" sz="2000" dirty="0" err="1">
                <a:latin typeface="Courier New"/>
              </a:rPr>
              <a:t>swpcad</a:t>
            </a:r>
            <a:endParaRPr lang="en-GB" sz="2000" dirty="0">
              <a:latin typeface="Courier New"/>
            </a:endParaRPr>
          </a:p>
          <a:p>
            <a:pPr algn="l"/>
            <a:r>
              <a:rPr lang="en-GB" sz="2000" dirty="0">
                <a:latin typeface="Courier New"/>
              </a:rPr>
              <a:t>02:34:25 PM   1883596    180784      8.76     36896     20.41</a:t>
            </a:r>
          </a:p>
          <a:p>
            <a:pPr algn="l"/>
            <a:r>
              <a:rPr lang="en-GB" sz="2000" dirty="0">
                <a:latin typeface="Courier New"/>
              </a:rPr>
              <a:t>02:34:26 PM   1883596    180784      8.76     36896     20.41</a:t>
            </a:r>
          </a:p>
          <a:p>
            <a:pPr algn="l"/>
            <a:r>
              <a:rPr lang="en-GB" sz="2000" dirty="0">
                <a:latin typeface="Courier New"/>
              </a:rPr>
              <a:t>02:34:27 PM   1883596    180784      8.76     36896     20.41</a:t>
            </a:r>
          </a:p>
          <a:p>
            <a:pPr algn="l"/>
            <a:r>
              <a:rPr lang="en-GB" sz="2000" dirty="0">
                <a:latin typeface="Courier New"/>
              </a:rPr>
              <a:t>Average:      1883596    180784      8.76     36896     20.41</a:t>
            </a:r>
            <a:endParaRPr kumimoji="0" lang="en-US" altLang="zh-CN" sz="2000" b="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700092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企业基础优化实战</a:t>
            </a:r>
          </a:p>
        </p:txBody>
      </p:sp>
      <p:sp>
        <p:nvSpPr>
          <p:cNvPr id="19" name="TextBox 18"/>
          <p:cNvSpPr txBox="1"/>
          <p:nvPr/>
        </p:nvSpPr>
        <p:spPr>
          <a:xfrm>
            <a:off x="287294" y="1876404"/>
            <a:ext cx="11930146"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buFont typeface="Wingdings" pitchFamily="2" charset="2"/>
              <a:buChar char="ü"/>
            </a:pPr>
            <a:endParaRPr kumimoji="0" lang="en-US" altLang="zh-CN"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0" name="TextBox 19"/>
          <p:cNvSpPr txBox="1"/>
          <p:nvPr/>
        </p:nvSpPr>
        <p:spPr>
          <a:xfrm>
            <a:off x="287294" y="1590652"/>
            <a:ext cx="11572956" cy="9058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dirty="0">
                <a:ln>
                  <a:noFill/>
                </a:ln>
                <a:solidFill>
                  <a:srgbClr val="000000"/>
                </a:solidFill>
                <a:effectLst/>
                <a:uFillTx/>
                <a:latin typeface="+mj-lt"/>
                <a:ea typeface="+mj-ea"/>
                <a:cs typeface="+mj-cs"/>
                <a:sym typeface="Helvetica"/>
              </a:rPr>
              <a:t>思路：</a:t>
            </a:r>
            <a:endParaRPr kumimoji="0" lang="en-US" altLang="zh-CN" sz="3200" b="0" i="0" u="none" strike="noStrike" cap="none" spc="0" normalizeH="0" baseline="0" dirty="0">
              <a:ln>
                <a:noFill/>
              </a:ln>
              <a:solidFill>
                <a:srgbClr val="000000"/>
              </a:solidFill>
              <a:effectLst/>
              <a:uFillTx/>
              <a:latin typeface="+mj-lt"/>
              <a:ea typeface="+mj-ea"/>
              <a:cs typeface="+mj-cs"/>
              <a:sym typeface="Helvetica"/>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dirty="0">
                <a:solidFill>
                  <a:schemeClr val="tx1"/>
                </a:solidFill>
                <a:latin typeface="+mn-lt"/>
                <a:ea typeface="黑体" pitchFamily="2" charset="-122"/>
              </a:rPr>
              <a:t>	</a:t>
            </a:r>
            <a:r>
              <a:rPr lang="zh-CN" altLang="en-US" sz="3200" dirty="0">
                <a:solidFill>
                  <a:schemeClr val="tx1"/>
                </a:solidFill>
                <a:latin typeface="+mn-lt"/>
                <a:ea typeface="黑体" pitchFamily="2" charset="-122"/>
              </a:rPr>
              <a:t>定位问题：</a:t>
            </a:r>
            <a:endParaRPr lang="en-US" altLang="zh-CN" sz="3200" dirty="0">
              <a:solidFill>
                <a:schemeClr val="tx1"/>
              </a:solidFill>
              <a:latin typeface="+mn-lt"/>
              <a:ea typeface="黑体" pitchFamily="2" charset="-122"/>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800" dirty="0">
                <a:solidFill>
                  <a:schemeClr val="tx1"/>
                </a:solidFill>
                <a:latin typeface="+mn-lt"/>
                <a:ea typeface="黑体" pitchFamily="2" charset="-122"/>
                <a:sym typeface="Arial" charset="0"/>
              </a:rPr>
              <a:t>		</a:t>
            </a:r>
            <a:r>
              <a:rPr lang="zh-CN" altLang="en-US" sz="2800" dirty="0">
                <a:solidFill>
                  <a:schemeClr val="tx1"/>
                </a:solidFill>
                <a:latin typeface="+mn-lt"/>
                <a:ea typeface="黑体" pitchFamily="2" charset="-122"/>
                <a:sym typeface="Arial" charset="0"/>
              </a:rPr>
              <a:t>硬件</a:t>
            </a:r>
            <a:endParaRPr lang="en-US" altLang="zh-CN" sz="2800" dirty="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800" dirty="0">
                <a:solidFill>
                  <a:schemeClr val="tx1"/>
                </a:solidFill>
                <a:latin typeface="+mn-lt"/>
                <a:ea typeface="黑体" pitchFamily="2" charset="-122"/>
                <a:sym typeface="Arial" charset="0"/>
              </a:rPr>
              <a:t>		</a:t>
            </a:r>
            <a:r>
              <a:rPr lang="zh-CN" altLang="en-US" sz="2800" dirty="0">
                <a:solidFill>
                  <a:schemeClr val="tx1"/>
                </a:solidFill>
                <a:latin typeface="+mn-lt"/>
                <a:ea typeface="黑体" pitchFamily="2" charset="-122"/>
                <a:sym typeface="Arial" charset="0"/>
              </a:rPr>
              <a:t>系统</a:t>
            </a:r>
            <a:r>
              <a:rPr lang="en-US" altLang="zh-CN" sz="2800" dirty="0">
                <a:solidFill>
                  <a:schemeClr val="tx1"/>
                </a:solidFill>
                <a:latin typeface="+mn-lt"/>
                <a:ea typeface="黑体" pitchFamily="2" charset="-122"/>
                <a:sym typeface="Arial" charset="0"/>
              </a:rPr>
              <a:t>	</a:t>
            </a: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800" dirty="0">
                <a:solidFill>
                  <a:schemeClr val="tx1"/>
                </a:solidFill>
                <a:latin typeface="+mn-lt"/>
                <a:ea typeface="黑体" pitchFamily="2" charset="-122"/>
                <a:sym typeface="Arial" charset="0"/>
              </a:rPr>
              <a:t>		</a:t>
            </a:r>
            <a:r>
              <a:rPr lang="zh-CN" altLang="en-US" sz="2800" dirty="0">
                <a:solidFill>
                  <a:schemeClr val="tx1"/>
                </a:solidFill>
                <a:latin typeface="+mn-lt"/>
                <a:ea typeface="黑体" pitchFamily="2" charset="-122"/>
                <a:sym typeface="Arial" charset="0"/>
              </a:rPr>
              <a:t>应用</a:t>
            </a:r>
            <a:endParaRPr lang="en-US" altLang="zh-CN" sz="2800" dirty="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800" dirty="0">
                <a:solidFill>
                  <a:schemeClr val="tx1"/>
                </a:solidFill>
                <a:latin typeface="+mn-lt"/>
                <a:ea typeface="黑体" pitchFamily="2" charset="-122"/>
                <a:sym typeface="Arial" charset="0"/>
              </a:rPr>
              <a:t>		</a:t>
            </a:r>
            <a:r>
              <a:rPr lang="zh-CN" altLang="en-US" sz="2800" dirty="0">
                <a:solidFill>
                  <a:schemeClr val="tx1"/>
                </a:solidFill>
                <a:latin typeface="+mn-lt"/>
                <a:ea typeface="黑体" pitchFamily="2" charset="-122"/>
                <a:sym typeface="Arial" charset="0"/>
              </a:rPr>
              <a:t>数据库</a:t>
            </a:r>
            <a:r>
              <a:rPr lang="en-US" altLang="zh-CN" sz="2800" dirty="0">
                <a:solidFill>
                  <a:schemeClr val="tx1"/>
                </a:solidFill>
                <a:latin typeface="+mn-lt"/>
                <a:ea typeface="黑体" pitchFamily="2" charset="-122"/>
                <a:sym typeface="Arial" charset="0"/>
              </a:rPr>
              <a:t>	</a:t>
            </a: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800" dirty="0">
                <a:solidFill>
                  <a:schemeClr val="tx1"/>
                </a:solidFill>
                <a:latin typeface="+mn-lt"/>
                <a:ea typeface="黑体" pitchFamily="2" charset="-122"/>
                <a:sym typeface="Arial" charset="0"/>
              </a:rPr>
              <a:t>		</a:t>
            </a:r>
            <a:r>
              <a:rPr lang="zh-CN" altLang="en-US" sz="2800" dirty="0">
                <a:solidFill>
                  <a:schemeClr val="tx1"/>
                </a:solidFill>
                <a:latin typeface="+mn-lt"/>
                <a:ea typeface="黑体" pitchFamily="2" charset="-122"/>
                <a:sym typeface="Arial" charset="0"/>
              </a:rPr>
              <a:t>架构（高可用、读写分离、分库分表）</a:t>
            </a:r>
            <a:endParaRPr lang="en-US" altLang="zh-CN" sz="2800" dirty="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3200" dirty="0">
                <a:solidFill>
                  <a:schemeClr val="tx1"/>
                </a:solidFill>
                <a:latin typeface="+mn-lt"/>
                <a:ea typeface="黑体" pitchFamily="2" charset="-122"/>
              </a:rPr>
              <a:t>	</a:t>
            </a:r>
            <a:r>
              <a:rPr lang="zh-CN" altLang="en-US" sz="3200" dirty="0">
                <a:solidFill>
                  <a:schemeClr val="tx1"/>
                </a:solidFill>
                <a:latin typeface="+mn-lt"/>
                <a:ea typeface="黑体" pitchFamily="2" charset="-122"/>
              </a:rPr>
              <a:t>处理问题</a:t>
            </a:r>
            <a:endParaRPr lang="en-US" altLang="zh-CN" sz="3200" dirty="0">
              <a:solidFill>
                <a:schemeClr val="tx1"/>
              </a:solidFill>
              <a:latin typeface="+mn-lt"/>
              <a:ea typeface="黑体" pitchFamily="2" charset="-122"/>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800" dirty="0">
                <a:solidFill>
                  <a:schemeClr val="tx1"/>
                </a:solidFill>
                <a:latin typeface="+mn-lt"/>
                <a:ea typeface="黑体" pitchFamily="2" charset="-122"/>
                <a:sym typeface="Arial" charset="0"/>
              </a:rPr>
              <a:t>		</a:t>
            </a:r>
            <a:r>
              <a:rPr lang="zh-CN" altLang="en-US" sz="2800" dirty="0">
                <a:solidFill>
                  <a:schemeClr val="tx1"/>
                </a:solidFill>
                <a:latin typeface="+mn-lt"/>
                <a:ea typeface="黑体" pitchFamily="2" charset="-122"/>
                <a:sym typeface="Arial" charset="0"/>
              </a:rPr>
              <a:t>明确优化目标</a:t>
            </a:r>
            <a:endParaRPr lang="en-US" altLang="zh-CN" sz="2800" dirty="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800" dirty="0">
                <a:solidFill>
                  <a:schemeClr val="tx1"/>
                </a:solidFill>
                <a:latin typeface="+mn-lt"/>
                <a:ea typeface="黑体" pitchFamily="2" charset="-122"/>
                <a:sym typeface="Arial" charset="0"/>
              </a:rPr>
              <a:t>		</a:t>
            </a:r>
            <a:r>
              <a:rPr lang="zh-CN" altLang="en-US" sz="2800" dirty="0">
                <a:solidFill>
                  <a:schemeClr val="tx1"/>
                </a:solidFill>
                <a:latin typeface="+mn-lt"/>
                <a:ea typeface="黑体" pitchFamily="2" charset="-122"/>
                <a:sym typeface="Arial" charset="0"/>
              </a:rPr>
              <a:t>性能和安全的折中</a:t>
            </a:r>
            <a:endParaRPr lang="en-US" altLang="zh-CN" sz="2800" dirty="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800" dirty="0">
                <a:solidFill>
                  <a:schemeClr val="tx1"/>
                </a:solidFill>
                <a:latin typeface="+mn-lt"/>
                <a:ea typeface="黑体" pitchFamily="2" charset="-122"/>
                <a:sym typeface="Arial" charset="0"/>
              </a:rPr>
              <a:t>		</a:t>
            </a:r>
            <a:r>
              <a:rPr lang="zh-CN" altLang="en-US" sz="2800" dirty="0">
                <a:solidFill>
                  <a:schemeClr val="tx1"/>
                </a:solidFill>
                <a:latin typeface="+mn-lt"/>
                <a:ea typeface="黑体" pitchFamily="2" charset="-122"/>
                <a:sym typeface="Arial" charset="0"/>
              </a:rPr>
              <a:t>防患未然</a:t>
            </a:r>
            <a:endParaRPr lang="en-US" altLang="zh-CN" sz="2800" dirty="0">
              <a:solidFill>
                <a:schemeClr val="tx1"/>
              </a:solidFill>
              <a:latin typeface="+mn-lt"/>
              <a:ea typeface="黑体" pitchFamily="2" charset="-122"/>
              <a:sym typeface="Arial" charset="0"/>
            </a:endParaRPr>
          </a:p>
          <a:p>
            <a:pPr marL="0" marR="0" indent="0" algn="l" defTabSz="584200" rtl="0" fontAlgn="auto" latinLnBrk="0" hangingPunct="0">
              <a:lnSpc>
                <a:spcPct val="100000"/>
              </a:lnSpc>
              <a:spcBef>
                <a:spcPts val="0"/>
              </a:spcBef>
              <a:spcAft>
                <a:spcPts val="0"/>
              </a:spcAft>
              <a:buClrTx/>
              <a:buSzTx/>
              <a:buFontTx/>
              <a:buNone/>
            </a:pPr>
            <a:r>
              <a:rPr lang="en-US" altLang="zh-CN" sz="3200" dirty="0"/>
              <a:t>		</a:t>
            </a:r>
          </a:p>
          <a:p>
            <a:pPr marL="0" marR="0" indent="0" algn="l" defTabSz="584200" rtl="0" fontAlgn="auto" latinLnBrk="0" hangingPunct="0">
              <a:lnSpc>
                <a:spcPct val="100000"/>
              </a:lnSpc>
              <a:spcBef>
                <a:spcPts val="0"/>
              </a:spcBef>
              <a:spcAft>
                <a:spcPts val="0"/>
              </a:spcAft>
              <a:buClrTx/>
              <a:buSzTx/>
              <a:buFontTx/>
              <a:buNone/>
            </a:pPr>
            <a:r>
              <a:rPr lang="en-US" altLang="zh-CN" sz="3200" dirty="0"/>
              <a:t>		</a:t>
            </a:r>
          </a:p>
          <a:p>
            <a:pPr marL="0" marR="0" indent="0" algn="l" defTabSz="584200" rtl="0" fontAlgn="auto" latinLnBrk="0" hangingPunct="0">
              <a:lnSpc>
                <a:spcPct val="100000"/>
              </a:lnSpc>
              <a:spcBef>
                <a:spcPts val="0"/>
              </a:spcBef>
              <a:spcAft>
                <a:spcPts val="0"/>
              </a:spcAft>
              <a:buClrTx/>
              <a:buSzTx/>
              <a:buFontTx/>
              <a:buNone/>
            </a:pPr>
            <a:r>
              <a:rPr lang="en-US" altLang="zh-CN" sz="3200" dirty="0"/>
              <a:t>		</a:t>
            </a:r>
          </a:p>
          <a:p>
            <a:pPr marL="0" marR="0" indent="0" algn="l" defTabSz="584200" rtl="0" fontAlgn="auto" latinLnBrk="0" hangingPunct="0">
              <a:lnSpc>
                <a:spcPct val="100000"/>
              </a:lnSpc>
              <a:spcBef>
                <a:spcPts val="0"/>
              </a:spcBef>
              <a:spcAft>
                <a:spcPts val="0"/>
              </a:spcAft>
              <a:buClrTx/>
              <a:buSzTx/>
              <a:buFontTx/>
              <a:buNone/>
            </a:pPr>
            <a:r>
              <a:rPr lang="en-US" altLang="zh-CN" sz="3200" dirty="0"/>
              <a:t>		</a:t>
            </a:r>
          </a:p>
          <a:p>
            <a:pPr marL="0" marR="0" indent="0" algn="l" defTabSz="584200" rtl="0" fontAlgn="auto" latinLnBrk="0" hangingPunct="0">
              <a:lnSpc>
                <a:spcPct val="100000"/>
              </a:lnSpc>
              <a:spcBef>
                <a:spcPts val="0"/>
              </a:spcBef>
              <a:spcAft>
                <a:spcPts val="0"/>
              </a:spcAft>
              <a:buClrTx/>
              <a:buSzTx/>
              <a:buFontTx/>
              <a:buNone/>
            </a:pPr>
            <a:r>
              <a:rPr lang="en-US" altLang="zh-CN" sz="3200" dirty="0"/>
              <a:t>	</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700092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企业基础优化实战（</a:t>
            </a:r>
            <a:r>
              <a:rPr lang="en-US" altLang="zh-CN" dirty="0"/>
              <a:t>2</a:t>
            </a:r>
            <a:r>
              <a:rPr lang="zh-CN" altLang="en-US" dirty="0"/>
              <a:t>）</a:t>
            </a:r>
          </a:p>
        </p:txBody>
      </p:sp>
      <p:sp>
        <p:nvSpPr>
          <p:cNvPr id="19" name="TextBox 18"/>
          <p:cNvSpPr txBox="1"/>
          <p:nvPr/>
        </p:nvSpPr>
        <p:spPr>
          <a:xfrm>
            <a:off x="287294" y="1876404"/>
            <a:ext cx="11930146"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buFont typeface="Wingdings" pitchFamily="2" charset="2"/>
              <a:buChar char="ü"/>
            </a:pPr>
            <a:endParaRPr kumimoji="0" lang="en-US" altLang="zh-CN"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0" name="TextBox 19"/>
          <p:cNvSpPr txBox="1"/>
          <p:nvPr/>
        </p:nvSpPr>
        <p:spPr>
          <a:xfrm>
            <a:off x="287294" y="1590652"/>
            <a:ext cx="12430212" cy="554100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2800" dirty="0"/>
              <a:t>硬件优化：</a:t>
            </a:r>
            <a:endParaRPr lang="en-US" altLang="zh-CN" sz="2800" dirty="0"/>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400" dirty="0">
                <a:solidFill>
                  <a:schemeClr val="tx1"/>
                </a:solidFill>
                <a:latin typeface="+mn-lt"/>
                <a:ea typeface="黑体" pitchFamily="2" charset="-122"/>
              </a:rPr>
              <a:t>主机：</a:t>
            </a:r>
            <a:endParaRPr lang="en-US" altLang="zh-CN" sz="2400" dirty="0">
              <a:solidFill>
                <a:schemeClr val="tx1"/>
              </a:solidFill>
              <a:latin typeface="+mn-lt"/>
              <a:ea typeface="黑体" pitchFamily="2" charset="-122"/>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1800" dirty="0">
                <a:solidFill>
                  <a:schemeClr val="tx1"/>
                </a:solidFill>
                <a:latin typeface="+mn-lt"/>
                <a:ea typeface="黑体" pitchFamily="2" charset="-122"/>
                <a:sym typeface="Arial" charset="0"/>
              </a:rPr>
              <a:t>	</a:t>
            </a:r>
            <a:r>
              <a:rPr lang="zh-CN" altLang="en-US" sz="1800" dirty="0">
                <a:solidFill>
                  <a:schemeClr val="tx1"/>
                </a:solidFill>
                <a:latin typeface="+mn-lt"/>
                <a:ea typeface="黑体" pitchFamily="2" charset="-122"/>
                <a:sym typeface="Arial" charset="0"/>
              </a:rPr>
              <a:t>根据数据库类型，主机</a:t>
            </a:r>
            <a:r>
              <a:rPr lang="en-US" altLang="zh-CN" sz="1800" dirty="0">
                <a:solidFill>
                  <a:schemeClr val="tx1"/>
                </a:solidFill>
                <a:latin typeface="+mn-lt"/>
                <a:ea typeface="黑体" pitchFamily="2" charset="-122"/>
                <a:sym typeface="Arial" charset="0"/>
              </a:rPr>
              <a:t>CPU</a:t>
            </a:r>
            <a:r>
              <a:rPr lang="zh-CN" altLang="en-US" sz="1800" dirty="0">
                <a:solidFill>
                  <a:schemeClr val="tx1"/>
                </a:solidFill>
                <a:latin typeface="+mn-lt"/>
                <a:ea typeface="黑体" pitchFamily="2" charset="-122"/>
                <a:sym typeface="Arial" charset="0"/>
              </a:rPr>
              <a:t>选择、内存容量选择、磁盘选择</a:t>
            </a:r>
            <a:endParaRPr lang="en-US" altLang="zh-CN" sz="1800" dirty="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1800" dirty="0">
                <a:solidFill>
                  <a:schemeClr val="tx1"/>
                </a:solidFill>
                <a:latin typeface="+mn-lt"/>
                <a:ea typeface="黑体" pitchFamily="2" charset="-122"/>
                <a:sym typeface="Arial" charset="0"/>
              </a:rPr>
              <a:t>	</a:t>
            </a:r>
            <a:r>
              <a:rPr lang="zh-CN" altLang="en-US" sz="1800" dirty="0">
                <a:solidFill>
                  <a:schemeClr val="tx1"/>
                </a:solidFill>
                <a:latin typeface="+mn-lt"/>
                <a:ea typeface="黑体" pitchFamily="2" charset="-122"/>
                <a:sym typeface="Arial" charset="0"/>
              </a:rPr>
              <a:t>平衡内存和磁盘资源</a:t>
            </a:r>
            <a:endParaRPr lang="en-US" altLang="zh-CN" sz="1800" dirty="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1800" dirty="0">
                <a:solidFill>
                  <a:schemeClr val="tx1"/>
                </a:solidFill>
                <a:latin typeface="+mn-lt"/>
                <a:ea typeface="黑体" pitchFamily="2" charset="-122"/>
                <a:sym typeface="Arial" charset="0"/>
              </a:rPr>
              <a:t>	</a:t>
            </a:r>
            <a:r>
              <a:rPr lang="zh-CN" altLang="en-US" sz="1800" dirty="0">
                <a:solidFill>
                  <a:schemeClr val="tx1"/>
                </a:solidFill>
                <a:latin typeface="+mn-lt"/>
                <a:ea typeface="黑体" pitchFamily="2" charset="-122"/>
                <a:sym typeface="Arial" charset="0"/>
              </a:rPr>
              <a:t>随机的</a:t>
            </a:r>
            <a:r>
              <a:rPr lang="en-US" altLang="zh-CN" sz="1800" dirty="0">
                <a:solidFill>
                  <a:schemeClr val="tx1"/>
                </a:solidFill>
                <a:latin typeface="+mn-lt"/>
                <a:ea typeface="黑体" pitchFamily="2" charset="-122"/>
                <a:sym typeface="Arial" charset="0"/>
              </a:rPr>
              <a:t>I/O</a:t>
            </a:r>
            <a:r>
              <a:rPr lang="zh-CN" altLang="en-US" sz="1800" dirty="0">
                <a:solidFill>
                  <a:schemeClr val="tx1"/>
                </a:solidFill>
                <a:latin typeface="+mn-lt"/>
                <a:ea typeface="黑体" pitchFamily="2" charset="-122"/>
                <a:sym typeface="Arial" charset="0"/>
              </a:rPr>
              <a:t>和顺序的</a:t>
            </a:r>
            <a:r>
              <a:rPr lang="en-US" altLang="zh-CN" sz="1800" dirty="0">
                <a:solidFill>
                  <a:schemeClr val="tx1"/>
                </a:solidFill>
                <a:latin typeface="+mn-lt"/>
                <a:ea typeface="黑体" pitchFamily="2" charset="-122"/>
                <a:sym typeface="Arial" charset="0"/>
              </a:rPr>
              <a:t>I/O</a:t>
            </a: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1800" dirty="0">
                <a:solidFill>
                  <a:schemeClr val="tx1"/>
                </a:solidFill>
                <a:latin typeface="+mn-lt"/>
                <a:ea typeface="黑体" pitchFamily="2" charset="-122"/>
                <a:sym typeface="Arial" charset="0"/>
              </a:rPr>
              <a:t>	</a:t>
            </a:r>
            <a:r>
              <a:rPr lang="zh-CN" altLang="en-US" sz="1800" dirty="0">
                <a:solidFill>
                  <a:schemeClr val="tx1"/>
                </a:solidFill>
                <a:latin typeface="+mn-lt"/>
                <a:ea typeface="黑体" pitchFamily="2" charset="-122"/>
                <a:sym typeface="Arial" charset="0"/>
              </a:rPr>
              <a:t>主机</a:t>
            </a:r>
            <a:r>
              <a:rPr lang="en-US" altLang="zh-CN" sz="1800" dirty="0">
                <a:solidFill>
                  <a:schemeClr val="tx1"/>
                </a:solidFill>
                <a:latin typeface="+mn-lt"/>
                <a:ea typeface="黑体" pitchFamily="2" charset="-122"/>
                <a:sym typeface="Arial" charset="0"/>
              </a:rPr>
              <a:t> </a:t>
            </a:r>
            <a:r>
              <a:rPr lang="en-US" altLang="zh-CN" sz="1800" dirty="0" err="1">
                <a:solidFill>
                  <a:schemeClr val="tx1"/>
                </a:solidFill>
                <a:latin typeface="+mn-lt"/>
                <a:ea typeface="黑体" pitchFamily="2" charset="-122"/>
                <a:sym typeface="Arial" charset="0"/>
              </a:rPr>
              <a:t>RAID卡的BBU</a:t>
            </a:r>
            <a:r>
              <a:rPr lang="en-US" altLang="zh-CN" sz="1800" dirty="0">
                <a:solidFill>
                  <a:schemeClr val="tx1"/>
                </a:solidFill>
                <a:latin typeface="+mn-lt"/>
                <a:ea typeface="黑体" pitchFamily="2" charset="-122"/>
                <a:sym typeface="Arial" charset="0"/>
              </a:rPr>
              <a:t>(Battery Backup Unit)</a:t>
            </a:r>
            <a:r>
              <a:rPr lang="zh-CN" altLang="en-US" sz="1800" dirty="0">
                <a:solidFill>
                  <a:schemeClr val="tx1"/>
                </a:solidFill>
                <a:latin typeface="+mn-lt"/>
                <a:ea typeface="黑体" pitchFamily="2" charset="-122"/>
                <a:sym typeface="Arial" charset="0"/>
              </a:rPr>
              <a:t>关闭</a:t>
            </a:r>
            <a:endParaRPr lang="en-US" altLang="zh-CN" sz="1800" dirty="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400" dirty="0">
                <a:solidFill>
                  <a:schemeClr val="tx1"/>
                </a:solidFill>
                <a:latin typeface="+mn-lt"/>
                <a:ea typeface="黑体" pitchFamily="2" charset="-122"/>
              </a:rPr>
              <a:t>存储：</a:t>
            </a:r>
            <a:endParaRPr lang="en-US" altLang="zh-CN" sz="2400" dirty="0">
              <a:solidFill>
                <a:schemeClr val="tx1"/>
              </a:solidFill>
              <a:latin typeface="+mn-lt"/>
              <a:ea typeface="黑体" pitchFamily="2" charset="-122"/>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1800" dirty="0">
                <a:solidFill>
                  <a:schemeClr val="tx1"/>
                </a:solidFill>
                <a:latin typeface="+mn-lt"/>
                <a:ea typeface="黑体" pitchFamily="2" charset="-122"/>
                <a:sym typeface="Arial" charset="0"/>
              </a:rPr>
              <a:t>	</a:t>
            </a:r>
            <a:r>
              <a:rPr lang="zh-CN" altLang="en-US" sz="1800" dirty="0">
                <a:solidFill>
                  <a:schemeClr val="tx1"/>
                </a:solidFill>
                <a:latin typeface="+mn-lt"/>
                <a:ea typeface="黑体" pitchFamily="2" charset="-122"/>
                <a:sym typeface="Arial" charset="0"/>
              </a:rPr>
              <a:t>根据存储数据种类的不同，选择不同的存储设备</a:t>
            </a:r>
            <a:endParaRPr lang="en-US" altLang="zh-CN" sz="1800" dirty="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1800" dirty="0">
                <a:solidFill>
                  <a:schemeClr val="tx1"/>
                </a:solidFill>
                <a:latin typeface="+mn-lt"/>
                <a:ea typeface="黑体" pitchFamily="2" charset="-122"/>
                <a:sym typeface="Arial" charset="0"/>
              </a:rPr>
              <a:t>	</a:t>
            </a:r>
            <a:r>
              <a:rPr lang="zh-CN" altLang="en-US" sz="1800" dirty="0">
                <a:solidFill>
                  <a:schemeClr val="tx1"/>
                </a:solidFill>
                <a:latin typeface="+mn-lt"/>
                <a:ea typeface="黑体" pitchFamily="2" charset="-122"/>
                <a:sym typeface="Arial" charset="0"/>
              </a:rPr>
              <a:t>配置合理的</a:t>
            </a:r>
            <a:r>
              <a:rPr lang="en-US" altLang="zh-CN" sz="1800" dirty="0">
                <a:solidFill>
                  <a:schemeClr val="tx1"/>
                </a:solidFill>
                <a:latin typeface="+mn-lt"/>
                <a:ea typeface="黑体" pitchFamily="2" charset="-122"/>
                <a:sym typeface="Arial" charset="0"/>
              </a:rPr>
              <a:t>RAID</a:t>
            </a:r>
            <a:r>
              <a:rPr lang="zh-CN" altLang="en-US" sz="1800" dirty="0">
                <a:solidFill>
                  <a:schemeClr val="tx1"/>
                </a:solidFill>
                <a:latin typeface="+mn-lt"/>
                <a:ea typeface="黑体" pitchFamily="2" charset="-122"/>
                <a:sym typeface="Arial" charset="0"/>
              </a:rPr>
              <a:t>级别</a:t>
            </a:r>
            <a:r>
              <a:rPr lang="en-US" altLang="zh-CN" sz="1800" dirty="0">
                <a:solidFill>
                  <a:schemeClr val="tx1"/>
                </a:solidFill>
                <a:latin typeface="+mn-lt"/>
                <a:ea typeface="黑体" pitchFamily="2" charset="-122"/>
                <a:sym typeface="Arial" charset="0"/>
              </a:rPr>
              <a:t>(raid5</a:t>
            </a:r>
            <a:r>
              <a:rPr lang="zh-CN" altLang="en-US" sz="1800" dirty="0">
                <a:solidFill>
                  <a:schemeClr val="tx1"/>
                </a:solidFill>
                <a:latin typeface="+mn-lt"/>
                <a:ea typeface="黑体" pitchFamily="2" charset="-122"/>
                <a:sym typeface="Arial" charset="0"/>
              </a:rPr>
              <a:t>、</a:t>
            </a:r>
            <a:r>
              <a:rPr lang="en-US" altLang="zh-CN" sz="1800" dirty="0">
                <a:solidFill>
                  <a:schemeClr val="tx1"/>
                </a:solidFill>
                <a:latin typeface="+mn-lt"/>
                <a:ea typeface="黑体" pitchFamily="2" charset="-122"/>
                <a:sym typeface="Arial" charset="0"/>
              </a:rPr>
              <a:t>raid10</a:t>
            </a:r>
            <a:r>
              <a:rPr lang="zh-CN" altLang="en-US" sz="1800" dirty="0">
                <a:solidFill>
                  <a:schemeClr val="tx1"/>
                </a:solidFill>
                <a:latin typeface="+mn-lt"/>
                <a:ea typeface="黑体" pitchFamily="2" charset="-122"/>
                <a:sym typeface="Arial" charset="0"/>
              </a:rPr>
              <a:t>、热备盘</a:t>
            </a:r>
            <a:r>
              <a:rPr lang="en-US" altLang="zh-CN" sz="1800" dirty="0">
                <a:solidFill>
                  <a:schemeClr val="tx1"/>
                </a:solidFill>
                <a:latin typeface="+mn-lt"/>
                <a:ea typeface="黑体" pitchFamily="2" charset="-122"/>
                <a:sym typeface="Arial" charset="0"/>
              </a:rPr>
              <a:t>)</a:t>
            </a: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400" dirty="0">
                <a:solidFill>
                  <a:schemeClr val="tx1"/>
                </a:solidFill>
                <a:latin typeface="+mn-lt"/>
                <a:ea typeface="黑体" pitchFamily="2" charset="-122"/>
              </a:rPr>
              <a:t>网络设备：</a:t>
            </a:r>
            <a:endParaRPr lang="en-US" altLang="zh-CN" sz="2400" dirty="0">
              <a:solidFill>
                <a:schemeClr val="tx1"/>
              </a:solidFill>
              <a:latin typeface="+mn-lt"/>
              <a:ea typeface="黑体" pitchFamily="2" charset="-122"/>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1800" dirty="0">
                <a:solidFill>
                  <a:schemeClr val="tx1"/>
                </a:solidFill>
                <a:latin typeface="+mn-lt"/>
                <a:ea typeface="黑体" pitchFamily="2" charset="-122"/>
                <a:sym typeface="Arial" charset="0"/>
              </a:rPr>
              <a:t>	</a:t>
            </a:r>
            <a:r>
              <a:rPr lang="zh-CN" altLang="en-US" sz="1800" dirty="0">
                <a:solidFill>
                  <a:schemeClr val="tx1"/>
                </a:solidFill>
                <a:latin typeface="+mn-lt"/>
                <a:ea typeface="黑体" pitchFamily="2" charset="-122"/>
                <a:sym typeface="Arial" charset="0"/>
              </a:rPr>
              <a:t>使用流量支持更高的网络设备（交换机、路由器、网线、网卡、</a:t>
            </a:r>
            <a:r>
              <a:rPr lang="en-US" altLang="zh-CN" sz="1800" dirty="0">
                <a:solidFill>
                  <a:schemeClr val="tx1"/>
                </a:solidFill>
                <a:latin typeface="+mn-lt"/>
                <a:ea typeface="黑体" pitchFamily="2" charset="-122"/>
                <a:sym typeface="Arial" charset="0"/>
              </a:rPr>
              <a:t>HBA</a:t>
            </a:r>
            <a:r>
              <a:rPr lang="zh-CN" altLang="en-US" sz="1800" dirty="0">
                <a:solidFill>
                  <a:schemeClr val="tx1"/>
                </a:solidFill>
                <a:latin typeface="+mn-lt"/>
                <a:ea typeface="黑体" pitchFamily="2" charset="-122"/>
                <a:sym typeface="Arial" charset="0"/>
              </a:rPr>
              <a:t>卡）</a:t>
            </a:r>
            <a:endParaRPr lang="en-US" altLang="zh-CN" sz="1800" dirty="0">
              <a:solidFill>
                <a:schemeClr val="tx1"/>
              </a:solidFill>
              <a:latin typeface="+mn-lt"/>
              <a:ea typeface="黑体" pitchFamily="2" charset="-122"/>
              <a:sym typeface="Arial" charset="0"/>
            </a:endParaRPr>
          </a:p>
          <a:p>
            <a:pPr algn="l" fontAlgn="base"/>
            <a:endParaRPr lang="en-US" altLang="zh-CN" sz="3200" dirty="0">
              <a:solidFill>
                <a:srgbClr val="0070C0"/>
              </a:solidFill>
              <a:latin typeface="+mn-lt"/>
              <a:ea typeface="黑体" pitchFamily="2" charset="-122"/>
              <a:sym typeface="Arial" charset="0"/>
            </a:endParaRPr>
          </a:p>
          <a:p>
            <a:pPr algn="l" fontAlgn="base"/>
            <a:r>
              <a:rPr lang="zh-CN" altLang="en-US" sz="3200" dirty="0">
                <a:solidFill>
                  <a:srgbClr val="0070C0"/>
                </a:solidFill>
                <a:latin typeface="+mn-lt"/>
                <a:ea typeface="黑体" pitchFamily="2" charset="-122"/>
                <a:sym typeface="Arial" charset="0"/>
              </a:rPr>
              <a:t>注意：这些规划应该在初始设计系统时就应该 考虑好</a:t>
            </a:r>
            <a:r>
              <a:rPr lang="en-US" altLang="zh-CN" sz="1800" dirty="0"/>
              <a:t>	</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700092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企业基础优化实战（</a:t>
            </a:r>
            <a:r>
              <a:rPr lang="en-US" altLang="zh-CN" dirty="0"/>
              <a:t>3</a:t>
            </a:r>
            <a:r>
              <a:rPr lang="zh-CN" altLang="en-US" dirty="0"/>
              <a:t>）</a:t>
            </a:r>
          </a:p>
        </p:txBody>
      </p:sp>
      <p:sp>
        <p:nvSpPr>
          <p:cNvPr id="19" name="TextBox 18"/>
          <p:cNvSpPr txBox="1"/>
          <p:nvPr/>
        </p:nvSpPr>
        <p:spPr>
          <a:xfrm>
            <a:off x="287294" y="1876404"/>
            <a:ext cx="11930146"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buFont typeface="Wingdings" pitchFamily="2" charset="2"/>
              <a:buChar char="ü"/>
            </a:pPr>
            <a:endParaRPr kumimoji="0" lang="en-US" altLang="zh-CN"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0" name="TextBox 19"/>
          <p:cNvSpPr txBox="1"/>
          <p:nvPr/>
        </p:nvSpPr>
        <p:spPr>
          <a:xfrm>
            <a:off x="287294" y="1590652"/>
            <a:ext cx="12717506" cy="581800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zh-CN" altLang="en-US" sz="2800" dirty="0">
                <a:solidFill>
                  <a:schemeClr val="tx1"/>
                </a:solidFill>
                <a:latin typeface="+mn-lt"/>
                <a:ea typeface="黑体" pitchFamily="2" charset="-122"/>
              </a:rPr>
              <a:t>系统优化</a:t>
            </a:r>
            <a:endParaRPr lang="en-US" altLang="zh-CN" sz="2800" dirty="0">
              <a:solidFill>
                <a:schemeClr val="tx1"/>
              </a:solidFill>
              <a:latin typeface="+mn-lt"/>
              <a:ea typeface="黑体" pitchFamily="2"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2000" dirty="0" err="1">
                <a:solidFill>
                  <a:schemeClr val="tx1"/>
                </a:solidFill>
                <a:latin typeface="+mn-lt"/>
                <a:ea typeface="黑体" pitchFamily="2" charset="-122"/>
              </a:rPr>
              <a:t>Cpu</a:t>
            </a:r>
            <a:r>
              <a:rPr lang="zh-CN" altLang="en-US" sz="2000" dirty="0">
                <a:solidFill>
                  <a:schemeClr val="tx1"/>
                </a:solidFill>
                <a:latin typeface="+mn-lt"/>
                <a:ea typeface="黑体" pitchFamily="2" charset="-122"/>
              </a:rPr>
              <a:t>：</a:t>
            </a:r>
            <a:endParaRPr lang="en-US" altLang="zh-CN" sz="2000" dirty="0">
              <a:solidFill>
                <a:schemeClr val="tx1"/>
              </a:solidFill>
              <a:latin typeface="+mn-lt"/>
              <a:ea typeface="黑体" pitchFamily="2" charset="-122"/>
            </a:endParaRPr>
          </a:p>
          <a:p>
            <a:pPr marL="574675" lvl="1" indent="-460375" algn="l" defTabSz="228600" eaLnBrk="0" fontAlgn="b">
              <a:lnSpc>
                <a:spcPct val="110000"/>
              </a:lnSpc>
              <a:spcBef>
                <a:spcPct val="20000"/>
              </a:spcBef>
              <a:spcAft>
                <a:spcPct val="0"/>
              </a:spcAft>
              <a:buClr>
                <a:srgbClr val="FF0000"/>
              </a:buClr>
            </a:pPr>
            <a:r>
              <a:rPr lang="en-US" altLang="zh-CN" sz="2000" dirty="0">
                <a:solidFill>
                  <a:schemeClr val="tx1"/>
                </a:solidFill>
                <a:latin typeface="+mn-lt"/>
                <a:ea typeface="黑体" pitchFamily="2" charset="-122"/>
              </a:rPr>
              <a:t>		</a:t>
            </a:r>
            <a:r>
              <a:rPr lang="zh-CN" altLang="en-US" sz="2000" dirty="0">
                <a:solidFill>
                  <a:schemeClr val="tx1"/>
                </a:solidFill>
                <a:latin typeface="+mn-lt"/>
                <a:ea typeface="黑体" pitchFamily="2" charset="-122"/>
              </a:rPr>
              <a:t>基本不需要调整，在硬件选择方面下功夫即可。</a:t>
            </a:r>
            <a:endParaRPr lang="en-US" altLang="zh-CN" sz="2000" dirty="0">
              <a:solidFill>
                <a:schemeClr val="tx1"/>
              </a:solidFill>
              <a:latin typeface="+mn-lt"/>
              <a:ea typeface="黑体" pitchFamily="2"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000" dirty="0">
                <a:solidFill>
                  <a:schemeClr val="tx1"/>
                </a:solidFill>
                <a:latin typeface="+mn-lt"/>
                <a:ea typeface="黑体" pitchFamily="2" charset="-122"/>
              </a:rPr>
              <a:t>内存：</a:t>
            </a:r>
            <a:endParaRPr lang="en-US" altLang="zh-CN" sz="2000" dirty="0">
              <a:solidFill>
                <a:schemeClr val="tx1"/>
              </a:solidFill>
              <a:latin typeface="+mn-lt"/>
              <a:ea typeface="黑体" pitchFamily="2" charset="-122"/>
            </a:endParaRPr>
          </a:p>
          <a:p>
            <a:pPr marL="574675" lvl="2" indent="-460375" algn="l" defTabSz="228600" eaLnBrk="0" fontAlgn="b">
              <a:lnSpc>
                <a:spcPct val="110000"/>
              </a:lnSpc>
              <a:spcBef>
                <a:spcPct val="20000"/>
              </a:spcBef>
              <a:spcAft>
                <a:spcPct val="0"/>
              </a:spcAft>
              <a:buClr>
                <a:srgbClr val="FF0000"/>
              </a:buClr>
            </a:pPr>
            <a:r>
              <a:rPr lang="en-US" altLang="zh-CN" sz="2000" dirty="0">
                <a:solidFill>
                  <a:schemeClr val="tx1"/>
                </a:solidFill>
                <a:latin typeface="+mn-lt"/>
                <a:ea typeface="黑体" pitchFamily="2" charset="-122"/>
              </a:rPr>
              <a:t>	</a:t>
            </a:r>
            <a:r>
              <a:rPr lang="zh-CN" altLang="en-US" sz="2000" dirty="0">
                <a:solidFill>
                  <a:schemeClr val="tx1"/>
                </a:solidFill>
                <a:latin typeface="+mn-lt"/>
                <a:ea typeface="黑体" pitchFamily="2" charset="-122"/>
              </a:rPr>
              <a:t>基本不需要调整，在硬件选择方面下功夫即可。</a:t>
            </a:r>
            <a:endParaRPr lang="en-US" altLang="zh-CN" sz="2000" dirty="0">
              <a:solidFill>
                <a:schemeClr val="tx1"/>
              </a:solidFill>
              <a:latin typeface="+mn-lt"/>
              <a:ea typeface="黑体" pitchFamily="2"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2000" dirty="0">
                <a:solidFill>
                  <a:schemeClr val="tx1"/>
                </a:solidFill>
                <a:latin typeface="+mn-lt"/>
                <a:ea typeface="黑体" pitchFamily="2" charset="-122"/>
              </a:rPr>
              <a:t>SWAP</a:t>
            </a:r>
            <a:r>
              <a:rPr lang="zh-CN" altLang="en-US" sz="2000" dirty="0">
                <a:solidFill>
                  <a:schemeClr val="tx1"/>
                </a:solidFill>
                <a:latin typeface="+mn-lt"/>
                <a:ea typeface="黑体" pitchFamily="2" charset="-122"/>
              </a:rPr>
              <a:t>：</a:t>
            </a:r>
            <a:endParaRPr lang="en-US" altLang="zh-CN" sz="2000" dirty="0">
              <a:solidFill>
                <a:schemeClr val="tx1"/>
              </a:solidFill>
              <a:latin typeface="+mn-lt"/>
              <a:ea typeface="黑体" pitchFamily="2" charset="-122"/>
            </a:endParaRPr>
          </a:p>
          <a:p>
            <a:pPr marL="574675" lvl="1" indent="-460375" algn="l" defTabSz="228600" eaLnBrk="0" fontAlgn="b">
              <a:lnSpc>
                <a:spcPct val="110000"/>
              </a:lnSpc>
              <a:spcBef>
                <a:spcPct val="20000"/>
              </a:spcBef>
              <a:spcAft>
                <a:spcPct val="0"/>
              </a:spcAft>
              <a:buClr>
                <a:srgbClr val="FF0000"/>
              </a:buClr>
            </a:pPr>
            <a:r>
              <a:rPr lang="en-US" altLang="zh-CN" sz="2000" dirty="0">
                <a:solidFill>
                  <a:schemeClr val="tx1"/>
                </a:solidFill>
                <a:latin typeface="+mn-lt"/>
                <a:ea typeface="黑体" pitchFamily="2" charset="-122"/>
              </a:rPr>
              <a:t>	</a:t>
            </a:r>
            <a:r>
              <a:rPr lang="en-US" altLang="zh-CN" sz="2000" dirty="0" err="1">
                <a:solidFill>
                  <a:schemeClr val="tx1"/>
                </a:solidFill>
                <a:latin typeface="+mn-lt"/>
                <a:ea typeface="黑体" pitchFamily="2" charset="-122"/>
              </a:rPr>
              <a:t>MySQL</a:t>
            </a:r>
            <a:r>
              <a:rPr lang="zh-CN" altLang="en-US" sz="2000" dirty="0">
                <a:solidFill>
                  <a:schemeClr val="tx1"/>
                </a:solidFill>
                <a:latin typeface="+mn-lt"/>
                <a:ea typeface="黑体" pitchFamily="2" charset="-122"/>
              </a:rPr>
              <a:t>尽量避免使用</a:t>
            </a:r>
            <a:r>
              <a:rPr lang="en-US" altLang="zh-CN" sz="2000" dirty="0">
                <a:solidFill>
                  <a:schemeClr val="tx1"/>
                </a:solidFill>
                <a:latin typeface="+mn-lt"/>
                <a:ea typeface="黑体" pitchFamily="2" charset="-122"/>
              </a:rPr>
              <a:t>swap</a:t>
            </a:r>
            <a:r>
              <a:rPr lang="zh-CN" altLang="en-US" sz="2000" dirty="0">
                <a:solidFill>
                  <a:schemeClr val="tx1"/>
                </a:solidFill>
                <a:latin typeface="+mn-lt"/>
                <a:ea typeface="黑体" pitchFamily="2" charset="-122"/>
              </a:rPr>
              <a:t>。</a:t>
            </a:r>
            <a:endParaRPr lang="en-US" altLang="zh-CN" sz="2000" dirty="0">
              <a:solidFill>
                <a:schemeClr val="tx1"/>
              </a:solidFill>
              <a:latin typeface="+mn-lt"/>
              <a:ea typeface="黑体" pitchFamily="2"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2000" dirty="0">
                <a:solidFill>
                  <a:schemeClr val="tx1"/>
                </a:solidFill>
                <a:latin typeface="+mn-lt"/>
                <a:ea typeface="黑体" pitchFamily="2" charset="-122"/>
              </a:rPr>
              <a:t>IO</a:t>
            </a:r>
            <a:r>
              <a:rPr lang="zh-CN" altLang="en-US" sz="2000" dirty="0">
                <a:solidFill>
                  <a:schemeClr val="tx1"/>
                </a:solidFill>
                <a:latin typeface="+mn-lt"/>
                <a:ea typeface="黑体" pitchFamily="2" charset="-122"/>
              </a:rPr>
              <a:t> ：</a:t>
            </a:r>
            <a:endParaRPr lang="en-US" altLang="zh-CN" sz="2000" dirty="0">
              <a:solidFill>
                <a:schemeClr val="tx1"/>
              </a:solidFill>
              <a:latin typeface="+mn-lt"/>
              <a:ea typeface="黑体" pitchFamily="2" charset="-122"/>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1800" dirty="0"/>
              <a:t>	</a:t>
            </a:r>
            <a:r>
              <a:rPr lang="en-US" altLang="zh-CN" sz="1800" dirty="0">
                <a:solidFill>
                  <a:schemeClr val="tx1"/>
                </a:solidFill>
                <a:latin typeface="+mn-lt"/>
                <a:ea typeface="黑体" pitchFamily="2" charset="-122"/>
                <a:sym typeface="Arial" charset="0"/>
              </a:rPr>
              <a:t>raid</a:t>
            </a: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1800" dirty="0">
                <a:solidFill>
                  <a:schemeClr val="tx1"/>
                </a:solidFill>
                <a:latin typeface="+mn-lt"/>
                <a:ea typeface="黑体" pitchFamily="2" charset="-122"/>
                <a:sym typeface="Arial" charset="0"/>
              </a:rPr>
              <a:t>	no </a:t>
            </a:r>
            <a:r>
              <a:rPr lang="en-US" altLang="zh-CN" sz="1800" dirty="0" err="1">
                <a:solidFill>
                  <a:schemeClr val="tx1"/>
                </a:solidFill>
                <a:latin typeface="+mn-lt"/>
                <a:ea typeface="黑体" pitchFamily="2" charset="-122"/>
                <a:sym typeface="Arial" charset="0"/>
              </a:rPr>
              <a:t>lvm</a:t>
            </a:r>
            <a:endParaRPr lang="en-US" altLang="zh-CN" sz="1800" dirty="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1800" dirty="0">
                <a:solidFill>
                  <a:schemeClr val="tx1"/>
                </a:solidFill>
                <a:latin typeface="+mn-lt"/>
                <a:ea typeface="黑体" pitchFamily="2" charset="-122"/>
                <a:sym typeface="Arial" charset="0"/>
              </a:rPr>
              <a:t>	ext4</a:t>
            </a:r>
            <a:r>
              <a:rPr lang="zh-CN" altLang="en-US" sz="1800" dirty="0">
                <a:solidFill>
                  <a:schemeClr val="tx1"/>
                </a:solidFill>
                <a:latin typeface="+mn-lt"/>
                <a:ea typeface="黑体" pitchFamily="2" charset="-122"/>
                <a:sym typeface="Arial" charset="0"/>
              </a:rPr>
              <a:t>或</a:t>
            </a:r>
            <a:r>
              <a:rPr lang="en-US" altLang="zh-CN" sz="1800" dirty="0" err="1">
                <a:solidFill>
                  <a:schemeClr val="tx1"/>
                </a:solidFill>
                <a:latin typeface="+mn-lt"/>
                <a:ea typeface="黑体" pitchFamily="2" charset="-122"/>
                <a:sym typeface="Arial" charset="0"/>
              </a:rPr>
              <a:t>xfs</a:t>
            </a:r>
            <a:endParaRPr lang="en-US" altLang="zh-CN" sz="1800" dirty="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1800" dirty="0">
                <a:solidFill>
                  <a:schemeClr val="tx1"/>
                </a:solidFill>
                <a:latin typeface="+mn-lt"/>
                <a:ea typeface="黑体" pitchFamily="2" charset="-122"/>
                <a:sym typeface="Arial" charset="0"/>
              </a:rPr>
              <a:t>	</a:t>
            </a:r>
            <a:r>
              <a:rPr lang="en-US" altLang="zh-CN" sz="1800" dirty="0" err="1">
                <a:solidFill>
                  <a:schemeClr val="tx1"/>
                </a:solidFill>
                <a:latin typeface="+mn-lt"/>
                <a:ea typeface="黑体" pitchFamily="2" charset="-122"/>
                <a:sym typeface="Arial" charset="0"/>
              </a:rPr>
              <a:t>ssd</a:t>
            </a:r>
            <a:endParaRPr lang="en-US" altLang="zh-CN" sz="1800" dirty="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1800" dirty="0">
                <a:solidFill>
                  <a:schemeClr val="tx1"/>
                </a:solidFill>
                <a:latin typeface="+mn-lt"/>
                <a:ea typeface="黑体" pitchFamily="2" charset="-122"/>
                <a:sym typeface="Arial" charset="0"/>
              </a:rPr>
              <a:t>	IO</a:t>
            </a:r>
            <a:r>
              <a:rPr lang="zh-CN" altLang="en-US" sz="1800" dirty="0">
                <a:solidFill>
                  <a:schemeClr val="tx1"/>
                </a:solidFill>
                <a:latin typeface="+mn-lt"/>
                <a:ea typeface="黑体" pitchFamily="2" charset="-122"/>
                <a:sym typeface="Arial" charset="0"/>
              </a:rPr>
              <a:t>调度策略</a:t>
            </a:r>
            <a:endParaRPr lang="en-US" altLang="zh-CN" sz="1800" dirty="0">
              <a:solidFill>
                <a:schemeClr val="tx1"/>
              </a:solidFill>
              <a:latin typeface="+mn-lt"/>
              <a:ea typeface="黑体" pitchFamily="2" charset="-122"/>
              <a:sym typeface="Arial" charset="0"/>
            </a:endParaRPr>
          </a:p>
          <a:p>
            <a:pPr algn="l"/>
            <a:r>
              <a:rPr lang="en-US" altLang="zh-CN" sz="1800" dirty="0"/>
              <a:t>	</a:t>
            </a:r>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700092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企业基础优化实战（</a:t>
            </a:r>
            <a:r>
              <a:rPr lang="en-US" altLang="zh-CN" dirty="0"/>
              <a:t>4</a:t>
            </a:r>
            <a:r>
              <a:rPr lang="zh-CN" altLang="en-US" dirty="0"/>
              <a:t>）</a:t>
            </a:r>
          </a:p>
        </p:txBody>
      </p:sp>
      <p:sp>
        <p:nvSpPr>
          <p:cNvPr id="19" name="TextBox 18"/>
          <p:cNvSpPr txBox="1"/>
          <p:nvPr/>
        </p:nvSpPr>
        <p:spPr>
          <a:xfrm>
            <a:off x="287294" y="1876404"/>
            <a:ext cx="11930146"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buFont typeface="Wingdings" pitchFamily="2" charset="2"/>
              <a:buChar char="ü"/>
            </a:pPr>
            <a:endParaRPr kumimoji="0" lang="en-US" altLang="zh-CN"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0" name="TextBox 19"/>
          <p:cNvSpPr txBox="1"/>
          <p:nvPr/>
        </p:nvSpPr>
        <p:spPr>
          <a:xfrm>
            <a:off x="287294" y="1590652"/>
            <a:ext cx="12717506" cy="658436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2800" dirty="0">
                <a:solidFill>
                  <a:schemeClr val="tx1"/>
                </a:solidFill>
                <a:latin typeface="+mn-lt"/>
                <a:ea typeface="黑体" pitchFamily="2" charset="-122"/>
              </a:rPr>
              <a:t>Linux</a:t>
            </a:r>
            <a:r>
              <a:rPr lang="zh-CN" altLang="en-US" sz="2800" dirty="0">
                <a:solidFill>
                  <a:schemeClr val="tx1"/>
                </a:solidFill>
                <a:latin typeface="+mn-lt"/>
                <a:ea typeface="黑体" pitchFamily="2" charset="-122"/>
              </a:rPr>
              <a:t>系统内核参数优化</a:t>
            </a:r>
            <a:endParaRPr lang="en-US" altLang="zh-CN" sz="2800" dirty="0">
              <a:solidFill>
                <a:schemeClr val="tx1"/>
              </a:solidFill>
              <a:latin typeface="+mn-lt"/>
              <a:ea typeface="黑体" pitchFamily="2"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2800" dirty="0" err="1">
                <a:solidFill>
                  <a:schemeClr val="tx1"/>
                </a:solidFill>
                <a:latin typeface="+mn-lt"/>
                <a:ea typeface="黑体" pitchFamily="2" charset="-122"/>
              </a:rPr>
              <a:t>vm.swappiness</a:t>
            </a:r>
            <a:r>
              <a:rPr lang="en-US" altLang="zh-CN" sz="2800" dirty="0">
                <a:solidFill>
                  <a:schemeClr val="tx1"/>
                </a:solidFill>
                <a:latin typeface="+mn-lt"/>
                <a:ea typeface="黑体" pitchFamily="2" charset="-122"/>
              </a:rPr>
              <a:t>=0</a:t>
            </a: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a:solidFill>
                  <a:schemeClr val="tx1"/>
                </a:solidFill>
                <a:latin typeface="+mn-lt"/>
                <a:ea typeface="黑体" pitchFamily="2" charset="-122"/>
              </a:rPr>
              <a:t>用户限制参数</a:t>
            </a:r>
            <a:endParaRPr lang="en-US" altLang="zh-CN" sz="2800" dirty="0">
              <a:solidFill>
                <a:schemeClr val="tx1"/>
              </a:solidFill>
              <a:latin typeface="+mn-lt"/>
              <a:ea typeface="黑体" pitchFamily="2" charset="-122"/>
            </a:endParaRPr>
          </a:p>
          <a:p>
            <a:pPr algn="l" fontAlgn="base"/>
            <a:r>
              <a:rPr lang="en-US" sz="2400" dirty="0"/>
              <a:t>	/etc/security/</a:t>
            </a:r>
            <a:r>
              <a:rPr lang="en-US" sz="2400" dirty="0" err="1"/>
              <a:t>limits.conf</a:t>
            </a:r>
            <a:br>
              <a:rPr lang="en-US" sz="2400" dirty="0"/>
            </a:br>
            <a:r>
              <a:rPr lang="en-US" sz="2400" dirty="0"/>
              <a:t>	* soft </a:t>
            </a:r>
            <a:r>
              <a:rPr lang="en-US" sz="2400" dirty="0" err="1"/>
              <a:t>nproc</a:t>
            </a:r>
            <a:r>
              <a:rPr lang="en-US" sz="2400" dirty="0"/>
              <a:t> 65535 </a:t>
            </a:r>
            <a:br>
              <a:rPr lang="en-US" sz="2400" dirty="0"/>
            </a:br>
            <a:r>
              <a:rPr lang="en-US" sz="2400" dirty="0"/>
              <a:t>	* hard </a:t>
            </a:r>
            <a:r>
              <a:rPr lang="en-US" sz="2400" dirty="0" err="1"/>
              <a:t>nproc</a:t>
            </a:r>
            <a:r>
              <a:rPr lang="en-US" sz="2400" dirty="0"/>
              <a:t> 65535 </a:t>
            </a:r>
            <a:br>
              <a:rPr lang="en-US" sz="2400" dirty="0"/>
            </a:br>
            <a:r>
              <a:rPr lang="en-US" sz="2400" dirty="0"/>
              <a:t>	* soft </a:t>
            </a:r>
            <a:r>
              <a:rPr lang="en-US" sz="2400" dirty="0" err="1"/>
              <a:t>nofile</a:t>
            </a:r>
            <a:r>
              <a:rPr lang="en-US" sz="2400" dirty="0"/>
              <a:t> 65535 </a:t>
            </a:r>
            <a:br>
              <a:rPr lang="en-US" sz="2400" dirty="0"/>
            </a:br>
            <a:r>
              <a:rPr lang="en-US" sz="2400" dirty="0"/>
              <a:t>	* hard </a:t>
            </a:r>
            <a:r>
              <a:rPr lang="en-US" sz="2400" dirty="0" err="1"/>
              <a:t>nofile</a:t>
            </a:r>
            <a:r>
              <a:rPr lang="en-US" sz="2400" dirty="0"/>
              <a:t> 65535 </a:t>
            </a:r>
            <a:endParaRPr lang="zh-CN" altLang="en-US" sz="2400" dirty="0"/>
          </a:p>
          <a:p>
            <a:pPr marL="0" marR="0" indent="0" algn="l" defTabSz="584200" rtl="0" fontAlgn="auto" latinLnBrk="0" hangingPunct="0">
              <a:lnSpc>
                <a:spcPct val="100000"/>
              </a:lnSpc>
              <a:spcBef>
                <a:spcPts val="0"/>
              </a:spcBef>
              <a:spcAft>
                <a:spcPts val="0"/>
              </a:spcAft>
              <a:buClrTx/>
              <a:buSzTx/>
              <a:buFontTx/>
              <a:buNone/>
            </a:pPr>
            <a:endParaRPr lang="en-US" altLang="zh-CN" sz="2400" dirty="0"/>
          </a:p>
          <a:p>
            <a:pPr algn="l"/>
            <a:endParaRPr lang="en-US" altLang="zh-CN" sz="2400" dirty="0"/>
          </a:p>
          <a:p>
            <a:pPr marL="0" marR="0" indent="0" algn="l" defTabSz="584200" rtl="0" fontAlgn="auto" latinLnBrk="0" hangingPunct="0">
              <a:lnSpc>
                <a:spcPct val="100000"/>
              </a:lnSpc>
              <a:spcBef>
                <a:spcPts val="0"/>
              </a:spcBef>
              <a:spcAft>
                <a:spcPts val="0"/>
              </a:spcAft>
              <a:buClrTx/>
              <a:buSzTx/>
              <a:buFontTx/>
              <a:buNone/>
            </a:pPr>
            <a:endParaRPr lang="en-US" altLang="zh-CN" sz="2400" dirty="0"/>
          </a:p>
          <a:p>
            <a:pPr marL="0" marR="0" indent="0" algn="l" defTabSz="584200" rtl="0" fontAlgn="auto" latinLnBrk="0" hangingPunct="0">
              <a:lnSpc>
                <a:spcPct val="100000"/>
              </a:lnSpc>
              <a:spcBef>
                <a:spcPts val="0"/>
              </a:spcBef>
              <a:spcAft>
                <a:spcPts val="0"/>
              </a:spcAft>
              <a:buClrTx/>
              <a:buSzTx/>
              <a:buFontTx/>
              <a:buNone/>
            </a:pPr>
            <a:r>
              <a:rPr lang="en-US" altLang="zh-CN" sz="2400" dirty="0"/>
              <a:t>		</a:t>
            </a:r>
          </a:p>
          <a:p>
            <a:pPr marL="0" marR="0" indent="0" algn="l" defTabSz="584200" rtl="0" fontAlgn="auto" latinLnBrk="0" hangingPunct="0">
              <a:lnSpc>
                <a:spcPct val="100000"/>
              </a:lnSpc>
              <a:spcBef>
                <a:spcPts val="0"/>
              </a:spcBef>
              <a:spcAft>
                <a:spcPts val="0"/>
              </a:spcAft>
              <a:buClrTx/>
              <a:buSzTx/>
              <a:buFontTx/>
              <a:buNone/>
            </a:pPr>
            <a:r>
              <a:rPr lang="en-US" altLang="zh-CN" sz="2400" dirty="0"/>
              <a:t>		</a:t>
            </a:r>
          </a:p>
          <a:p>
            <a:pPr marL="0" marR="0" indent="0" algn="l" defTabSz="584200" rtl="0" fontAlgn="auto" latinLnBrk="0" hangingPunct="0">
              <a:lnSpc>
                <a:spcPct val="100000"/>
              </a:lnSpc>
              <a:spcBef>
                <a:spcPts val="0"/>
              </a:spcBef>
              <a:spcAft>
                <a:spcPts val="0"/>
              </a:spcAft>
              <a:buClrTx/>
              <a:buSzTx/>
              <a:buFontTx/>
              <a:buNone/>
            </a:pPr>
            <a:r>
              <a:rPr lang="en-US" altLang="zh-CN" sz="2400" dirty="0"/>
              <a:t>		</a:t>
            </a:r>
          </a:p>
          <a:p>
            <a:pPr marL="0" marR="0" indent="0" algn="l" defTabSz="584200" rtl="0" fontAlgn="auto" latinLnBrk="0" hangingPunct="0">
              <a:lnSpc>
                <a:spcPct val="100000"/>
              </a:lnSpc>
              <a:spcBef>
                <a:spcPts val="0"/>
              </a:spcBef>
              <a:spcAft>
                <a:spcPts val="0"/>
              </a:spcAft>
              <a:buClrTx/>
              <a:buSzTx/>
              <a:buFontTx/>
              <a:buNone/>
            </a:pPr>
            <a:r>
              <a:rPr lang="en-US" altLang="zh-CN" sz="2400" dirty="0"/>
              <a:t>		</a:t>
            </a:r>
          </a:p>
          <a:p>
            <a:pPr marL="0" marR="0" indent="0" algn="l" defTabSz="584200" rtl="0" fontAlgn="auto" latinLnBrk="0" hangingPunct="0">
              <a:lnSpc>
                <a:spcPct val="100000"/>
              </a:lnSpc>
              <a:spcBef>
                <a:spcPts val="0"/>
              </a:spcBef>
              <a:spcAft>
                <a:spcPts val="0"/>
              </a:spcAft>
              <a:buClrTx/>
              <a:buSzTx/>
              <a:buFontTx/>
              <a:buNone/>
            </a:pPr>
            <a:r>
              <a:rPr lang="en-US" altLang="zh-CN" sz="2400" dirty="0"/>
              <a:t>	</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59854" y="6091246"/>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700092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企业基础优化实战（</a:t>
            </a:r>
            <a:r>
              <a:rPr lang="en-US" altLang="zh-CN" dirty="0"/>
              <a:t>5</a:t>
            </a:r>
            <a:r>
              <a:rPr lang="zh-CN" altLang="en-US" dirty="0"/>
              <a:t>）</a:t>
            </a:r>
          </a:p>
        </p:txBody>
      </p:sp>
      <p:sp>
        <p:nvSpPr>
          <p:cNvPr id="19" name="TextBox 18"/>
          <p:cNvSpPr txBox="1"/>
          <p:nvPr/>
        </p:nvSpPr>
        <p:spPr>
          <a:xfrm>
            <a:off x="287294" y="1876404"/>
            <a:ext cx="11930146"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buFont typeface="Wingdings" pitchFamily="2" charset="2"/>
              <a:buChar char="ü"/>
            </a:pPr>
            <a:endParaRPr kumimoji="0" lang="en-US" altLang="zh-CN"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0" name="TextBox 19"/>
          <p:cNvSpPr txBox="1"/>
          <p:nvPr/>
        </p:nvSpPr>
        <p:spPr>
          <a:xfrm>
            <a:off x="287294" y="1590652"/>
            <a:ext cx="12717506" cy="727378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a:solidFill>
                  <a:schemeClr val="tx1"/>
                </a:solidFill>
                <a:latin typeface="+mn-lt"/>
                <a:ea typeface="黑体" pitchFamily="2" charset="-122"/>
              </a:rPr>
              <a:t>应用优化</a:t>
            </a:r>
            <a:endParaRPr lang="en-US" altLang="zh-CN" sz="2800" dirty="0">
              <a:solidFill>
                <a:schemeClr val="tx1"/>
              </a:solidFill>
              <a:latin typeface="+mn-lt"/>
              <a:ea typeface="黑体" pitchFamily="2" charset="-122"/>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zh-CN" altLang="en-US" sz="2400" dirty="0">
                <a:solidFill>
                  <a:schemeClr val="tx1"/>
                </a:solidFill>
                <a:latin typeface="+mn-lt"/>
                <a:ea typeface="黑体" pitchFamily="2" charset="-122"/>
                <a:sym typeface="Arial" charset="0"/>
              </a:rPr>
              <a:t>业务应用和数据库应用独立</a:t>
            </a:r>
            <a:endParaRPr lang="en-US" altLang="zh-CN" sz="2400" dirty="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zh-CN" altLang="en-US" sz="2400" dirty="0">
                <a:solidFill>
                  <a:schemeClr val="tx1"/>
                </a:solidFill>
                <a:latin typeface="+mn-lt"/>
                <a:ea typeface="黑体" pitchFamily="2" charset="-122"/>
                <a:sym typeface="Arial" charset="0"/>
              </a:rPr>
              <a:t>防火墙：</a:t>
            </a:r>
            <a:r>
              <a:rPr lang="en-US" altLang="zh-CN" sz="2400" dirty="0" err="1">
                <a:solidFill>
                  <a:schemeClr val="tx1"/>
                </a:solidFill>
                <a:latin typeface="+mn-lt"/>
                <a:ea typeface="黑体" pitchFamily="2" charset="-122"/>
                <a:sym typeface="Arial" charset="0"/>
              </a:rPr>
              <a:t>iptables</a:t>
            </a:r>
            <a:r>
              <a:rPr lang="en-US" altLang="zh-CN" sz="2400" dirty="0">
                <a:solidFill>
                  <a:schemeClr val="tx1"/>
                </a:solidFill>
                <a:latin typeface="+mn-lt"/>
                <a:ea typeface="黑体" pitchFamily="2" charset="-122"/>
                <a:sym typeface="Arial" charset="0"/>
              </a:rPr>
              <a:t>   </a:t>
            </a:r>
            <a:r>
              <a:rPr lang="en-US" altLang="zh-CN" sz="2400" dirty="0" err="1">
                <a:solidFill>
                  <a:schemeClr val="tx1"/>
                </a:solidFill>
                <a:latin typeface="+mn-lt"/>
                <a:ea typeface="黑体" pitchFamily="2" charset="-122"/>
                <a:sym typeface="Arial" charset="0"/>
              </a:rPr>
              <a:t>selinux</a:t>
            </a:r>
            <a:endParaRPr lang="en-US" altLang="zh-CN" sz="2400" dirty="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zh-CN" altLang="en-US" sz="2400" dirty="0">
                <a:solidFill>
                  <a:schemeClr val="tx1"/>
                </a:solidFill>
                <a:latin typeface="+mn-lt"/>
                <a:ea typeface="黑体" pitchFamily="2" charset="-122"/>
                <a:sym typeface="Arial" charset="0"/>
              </a:rPr>
              <a:t>其他</a:t>
            </a:r>
            <a:r>
              <a:rPr lang="en-US" altLang="zh-CN" sz="2400" dirty="0">
                <a:solidFill>
                  <a:schemeClr val="tx1"/>
                </a:solidFill>
                <a:latin typeface="+mn-lt"/>
                <a:ea typeface="黑体" pitchFamily="2" charset="-122"/>
                <a:sym typeface="Arial" charset="0"/>
              </a:rPr>
              <a:t>(</a:t>
            </a:r>
            <a:r>
              <a:rPr lang="zh-CN" altLang="en-US" sz="2400" dirty="0">
                <a:solidFill>
                  <a:schemeClr val="tx1"/>
                </a:solidFill>
                <a:latin typeface="+mn-lt"/>
                <a:ea typeface="黑体" pitchFamily="2" charset="-122"/>
                <a:sym typeface="Arial" charset="0"/>
              </a:rPr>
              <a:t>关闭无用服务</a:t>
            </a:r>
            <a:r>
              <a:rPr lang="en-US" altLang="zh-CN" sz="2400" dirty="0">
                <a:solidFill>
                  <a:schemeClr val="tx1"/>
                </a:solidFill>
                <a:latin typeface="+mn-lt"/>
                <a:ea typeface="黑体" pitchFamily="2" charset="-122"/>
                <a:sym typeface="Arial" charset="0"/>
              </a:rPr>
              <a:t>)</a:t>
            </a:r>
            <a:r>
              <a:rPr lang="zh-CN" altLang="en-US" sz="2400" dirty="0">
                <a:solidFill>
                  <a:schemeClr val="tx1"/>
                </a:solidFill>
                <a:latin typeface="+mn-lt"/>
                <a:ea typeface="黑体" pitchFamily="2" charset="-122"/>
                <a:sym typeface="Arial" charset="0"/>
              </a:rPr>
              <a:t>：</a:t>
            </a:r>
            <a:endParaRPr lang="en-US" altLang="zh-CN" sz="2400" dirty="0">
              <a:solidFill>
                <a:schemeClr val="tx1"/>
              </a:solidFill>
              <a:latin typeface="+mn-lt"/>
              <a:ea typeface="黑体" pitchFamily="2" charset="-122"/>
              <a:sym typeface="Arial" charset="0"/>
            </a:endParaRPr>
          </a:p>
          <a:p>
            <a:pPr algn="l"/>
            <a:r>
              <a:rPr lang="en-US" altLang="zh-CN" sz="1800" dirty="0"/>
              <a:t>	</a:t>
            </a:r>
            <a:r>
              <a:rPr lang="en-US" altLang="zh-CN" sz="1800" dirty="0" err="1"/>
              <a:t>chkconfig</a:t>
            </a:r>
            <a:r>
              <a:rPr lang="en-US" altLang="zh-CN" sz="1800" dirty="0"/>
              <a:t> --level 23456 </a:t>
            </a:r>
            <a:r>
              <a:rPr lang="en-US" altLang="zh-CN" sz="1800" dirty="0" err="1"/>
              <a:t>acpid</a:t>
            </a:r>
            <a:r>
              <a:rPr lang="en-US" altLang="zh-CN" sz="1800" dirty="0"/>
              <a:t> off</a:t>
            </a:r>
          </a:p>
          <a:p>
            <a:pPr algn="l"/>
            <a:r>
              <a:rPr lang="en-US" altLang="zh-CN" sz="1800" dirty="0"/>
              <a:t>	</a:t>
            </a:r>
            <a:r>
              <a:rPr lang="en-US" altLang="zh-CN" sz="1800" dirty="0" err="1"/>
              <a:t>chkconfig</a:t>
            </a:r>
            <a:r>
              <a:rPr lang="en-US" altLang="zh-CN" sz="1800" dirty="0"/>
              <a:t> --level 23456 </a:t>
            </a:r>
            <a:r>
              <a:rPr lang="en-US" altLang="zh-CN" sz="1800" dirty="0" err="1"/>
              <a:t>anacron</a:t>
            </a:r>
            <a:r>
              <a:rPr lang="en-US" altLang="zh-CN" sz="1800" dirty="0"/>
              <a:t> off</a:t>
            </a:r>
          </a:p>
          <a:p>
            <a:pPr algn="l"/>
            <a:r>
              <a:rPr lang="en-US" altLang="zh-CN" sz="1800" dirty="0"/>
              <a:t>	</a:t>
            </a:r>
            <a:r>
              <a:rPr lang="en-US" altLang="zh-CN" sz="1800" dirty="0" err="1"/>
              <a:t>chkconfig</a:t>
            </a:r>
            <a:r>
              <a:rPr lang="en-US" altLang="zh-CN" sz="1800" dirty="0"/>
              <a:t> --level 23456 </a:t>
            </a:r>
            <a:r>
              <a:rPr lang="en-US" altLang="zh-CN" sz="1800" dirty="0" err="1"/>
              <a:t>autofs</a:t>
            </a:r>
            <a:r>
              <a:rPr lang="en-US" altLang="zh-CN" sz="1800" dirty="0"/>
              <a:t> off</a:t>
            </a:r>
          </a:p>
          <a:p>
            <a:pPr algn="l"/>
            <a:r>
              <a:rPr lang="en-US" altLang="zh-CN" sz="1800" dirty="0"/>
              <a:t>	</a:t>
            </a:r>
            <a:r>
              <a:rPr lang="en-US" altLang="zh-CN" sz="1800" dirty="0" err="1"/>
              <a:t>chkconfig</a:t>
            </a:r>
            <a:r>
              <a:rPr lang="en-US" altLang="zh-CN" sz="1800" dirty="0"/>
              <a:t> --level 23456 </a:t>
            </a:r>
            <a:r>
              <a:rPr lang="en-US" altLang="zh-CN" sz="1800" dirty="0" err="1"/>
              <a:t>avahi</a:t>
            </a:r>
            <a:r>
              <a:rPr lang="en-US" altLang="zh-CN" sz="1800" dirty="0"/>
              <a:t>-daemon off</a:t>
            </a:r>
          </a:p>
          <a:p>
            <a:pPr algn="l"/>
            <a:r>
              <a:rPr lang="en-US" altLang="zh-CN" sz="1800" dirty="0"/>
              <a:t>	</a:t>
            </a:r>
            <a:r>
              <a:rPr lang="en-US" altLang="zh-CN" sz="1800" dirty="0" err="1"/>
              <a:t>chkconfig</a:t>
            </a:r>
            <a:r>
              <a:rPr lang="en-US" altLang="zh-CN" sz="1800" dirty="0"/>
              <a:t> --level 23456 </a:t>
            </a:r>
            <a:r>
              <a:rPr lang="en-US" altLang="zh-CN" sz="1800" dirty="0" err="1"/>
              <a:t>bluetooth</a:t>
            </a:r>
            <a:r>
              <a:rPr lang="en-US" altLang="zh-CN" sz="1800" dirty="0"/>
              <a:t> off</a:t>
            </a:r>
          </a:p>
          <a:p>
            <a:pPr algn="l"/>
            <a:r>
              <a:rPr lang="en-US" altLang="zh-CN" sz="1800" dirty="0"/>
              <a:t>	</a:t>
            </a:r>
            <a:r>
              <a:rPr lang="en-US" altLang="zh-CN" sz="1800" dirty="0" err="1"/>
              <a:t>chkconfig</a:t>
            </a:r>
            <a:r>
              <a:rPr lang="en-US" altLang="zh-CN" sz="1800" dirty="0"/>
              <a:t> --level 23456 cups off</a:t>
            </a:r>
          </a:p>
          <a:p>
            <a:pPr algn="l"/>
            <a:r>
              <a:rPr lang="en-US" altLang="zh-CN" sz="1800" dirty="0"/>
              <a:t>	</a:t>
            </a:r>
            <a:r>
              <a:rPr lang="en-US" altLang="zh-CN" sz="1800" dirty="0" err="1"/>
              <a:t>chkconfig</a:t>
            </a:r>
            <a:r>
              <a:rPr lang="en-US" altLang="zh-CN" sz="1800" dirty="0"/>
              <a:t> --level 23456 </a:t>
            </a:r>
            <a:r>
              <a:rPr lang="en-US" altLang="zh-CN" sz="1800" dirty="0" err="1"/>
              <a:t>firstboot</a:t>
            </a:r>
            <a:r>
              <a:rPr lang="en-US" altLang="zh-CN" sz="1800" dirty="0"/>
              <a:t> off</a:t>
            </a:r>
          </a:p>
          <a:p>
            <a:pPr algn="l"/>
            <a:r>
              <a:rPr lang="en-US" altLang="zh-CN" sz="1800" dirty="0"/>
              <a:t>	</a:t>
            </a:r>
            <a:r>
              <a:rPr lang="en-US" altLang="zh-CN" sz="1800" dirty="0" err="1"/>
              <a:t>chkconfig</a:t>
            </a:r>
            <a:r>
              <a:rPr lang="en-US" altLang="zh-CN" sz="1800" dirty="0"/>
              <a:t> --level 23456 </a:t>
            </a:r>
            <a:r>
              <a:rPr lang="en-US" altLang="zh-CN" sz="1800" dirty="0" err="1"/>
              <a:t>haldaemon</a:t>
            </a:r>
            <a:r>
              <a:rPr lang="en-US" altLang="zh-CN" sz="1800" dirty="0"/>
              <a:t> off</a:t>
            </a:r>
          </a:p>
          <a:p>
            <a:pPr algn="l"/>
            <a:r>
              <a:rPr lang="en-US" altLang="zh-CN" sz="1800" dirty="0"/>
              <a:t>	</a:t>
            </a:r>
            <a:r>
              <a:rPr lang="en-US" altLang="zh-CN" sz="1800" dirty="0" err="1"/>
              <a:t>chkconfig</a:t>
            </a:r>
            <a:r>
              <a:rPr lang="en-US" altLang="zh-CN" sz="1800" dirty="0"/>
              <a:t> --level 23456 </a:t>
            </a:r>
            <a:r>
              <a:rPr lang="en-US" altLang="zh-CN" sz="1800" dirty="0" err="1"/>
              <a:t>hplip</a:t>
            </a:r>
            <a:r>
              <a:rPr lang="en-US" altLang="zh-CN" sz="1800" dirty="0"/>
              <a:t> off</a:t>
            </a:r>
          </a:p>
          <a:p>
            <a:pPr algn="l"/>
            <a:r>
              <a:rPr lang="en-US" altLang="zh-CN" sz="1800" dirty="0"/>
              <a:t>	</a:t>
            </a:r>
            <a:r>
              <a:rPr lang="en-US" altLang="zh-CN" sz="1800" dirty="0" err="1"/>
              <a:t>chkconfig</a:t>
            </a:r>
            <a:r>
              <a:rPr lang="en-US" altLang="zh-CN" sz="1800" dirty="0"/>
              <a:t> --level 23456 ip6tables off</a:t>
            </a:r>
          </a:p>
          <a:p>
            <a:pPr algn="l"/>
            <a:r>
              <a:rPr lang="en-US" altLang="zh-CN" sz="1800" dirty="0"/>
              <a:t>	</a:t>
            </a:r>
            <a:r>
              <a:rPr lang="en-US" altLang="zh-CN" sz="1800" dirty="0" err="1"/>
              <a:t>chkconfig</a:t>
            </a:r>
            <a:r>
              <a:rPr lang="en-US" altLang="zh-CN" sz="1800" dirty="0"/>
              <a:t> --level 23456 </a:t>
            </a:r>
            <a:r>
              <a:rPr lang="en-US" altLang="zh-CN" sz="1800" dirty="0" err="1"/>
              <a:t>iptables</a:t>
            </a:r>
            <a:r>
              <a:rPr lang="en-US" altLang="zh-CN" sz="1800" dirty="0"/>
              <a:t>  off</a:t>
            </a:r>
          </a:p>
          <a:p>
            <a:pPr algn="l"/>
            <a:r>
              <a:rPr lang="en-US" altLang="zh-CN" sz="1800" dirty="0"/>
              <a:t>	</a:t>
            </a:r>
            <a:r>
              <a:rPr lang="en-US" altLang="zh-CN" sz="1800" dirty="0" err="1"/>
              <a:t>chkconfig</a:t>
            </a:r>
            <a:r>
              <a:rPr lang="en-US" altLang="zh-CN" sz="1800" dirty="0"/>
              <a:t> --level 23456 isdn off</a:t>
            </a:r>
          </a:p>
          <a:p>
            <a:pPr algn="l"/>
            <a:r>
              <a:rPr lang="en-US" altLang="zh-CN" sz="1800" dirty="0"/>
              <a:t>	</a:t>
            </a:r>
            <a:r>
              <a:rPr lang="en-US" altLang="zh-CN" sz="1800" dirty="0" err="1"/>
              <a:t>chkconfig</a:t>
            </a:r>
            <a:r>
              <a:rPr lang="en-US" altLang="zh-CN" sz="1800" dirty="0"/>
              <a:t> --level 23456 </a:t>
            </a:r>
            <a:r>
              <a:rPr lang="en-US" altLang="zh-CN" sz="1800" dirty="0" err="1"/>
              <a:t>pcscd</a:t>
            </a:r>
            <a:r>
              <a:rPr lang="en-US" altLang="zh-CN" sz="1800" dirty="0"/>
              <a:t> off</a:t>
            </a:r>
          </a:p>
          <a:p>
            <a:pPr algn="l"/>
            <a:r>
              <a:rPr lang="en-US" altLang="zh-CN" sz="1800" dirty="0"/>
              <a:t>	</a:t>
            </a:r>
            <a:r>
              <a:rPr lang="en-US" altLang="zh-CN" sz="1800" dirty="0" err="1"/>
              <a:t>chkconfig</a:t>
            </a:r>
            <a:r>
              <a:rPr lang="en-US" altLang="zh-CN" sz="1800" dirty="0"/>
              <a:t> --level 23456 </a:t>
            </a:r>
            <a:r>
              <a:rPr lang="en-US" altLang="zh-CN" sz="1800" dirty="0" err="1"/>
              <a:t>sendmail</a:t>
            </a:r>
            <a:r>
              <a:rPr lang="en-US" altLang="zh-CN" sz="1800" dirty="0"/>
              <a:t>  off</a:t>
            </a:r>
          </a:p>
          <a:p>
            <a:pPr algn="l"/>
            <a:r>
              <a:rPr lang="en-US" altLang="zh-CN" sz="1800" dirty="0"/>
              <a:t>	</a:t>
            </a:r>
            <a:r>
              <a:rPr lang="en-US" altLang="zh-CN" sz="1800" dirty="0" err="1"/>
              <a:t>chkconfig</a:t>
            </a:r>
            <a:r>
              <a:rPr lang="en-US" altLang="zh-CN" sz="1800" dirty="0"/>
              <a:t> --level 23456 yum-</a:t>
            </a:r>
            <a:r>
              <a:rPr lang="en-US" altLang="zh-CN" sz="1800" dirty="0" err="1"/>
              <a:t>updatesd</a:t>
            </a:r>
            <a:r>
              <a:rPr lang="en-US" altLang="zh-CN" sz="1800" dirty="0"/>
              <a:t>  off</a:t>
            </a:r>
          </a:p>
          <a:p>
            <a:pPr algn="l"/>
            <a:endParaRPr lang="en-US" altLang="zh-CN" sz="1800" dirty="0"/>
          </a:p>
          <a:p>
            <a:pPr algn="l"/>
            <a:r>
              <a:rPr lang="zh-CN" altLang="en-US" sz="2800" dirty="0"/>
              <a:t>另外，思考将来我们的业务是否真的需要</a:t>
            </a:r>
            <a:r>
              <a:rPr lang="en-US" altLang="zh-CN" sz="2800" dirty="0" err="1"/>
              <a:t>MySQL</a:t>
            </a:r>
            <a:r>
              <a:rPr lang="zh-CN" altLang="en-US" sz="2800" dirty="0"/>
              <a:t>，还是使用其他种类的数据库。</a:t>
            </a:r>
            <a:r>
              <a:rPr lang="en-US" altLang="zh-CN" sz="2000" dirty="0"/>
              <a:t>			</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378621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a:ln>
                  <a:noFill/>
                </a:ln>
                <a:solidFill>
                  <a:srgbClr val="000000"/>
                </a:solidFill>
                <a:effectLst/>
                <a:uFillTx/>
                <a:latin typeface="+mj-lt"/>
                <a:ea typeface="+mj-ea"/>
                <a:cs typeface="+mj-cs"/>
                <a:sym typeface="Helvetica"/>
              </a:rPr>
              <a:t>课程大纲</a:t>
            </a:r>
          </a:p>
        </p:txBody>
      </p:sp>
      <p:sp>
        <p:nvSpPr>
          <p:cNvPr id="19" name="TextBox 18"/>
          <p:cNvSpPr txBox="1"/>
          <p:nvPr/>
        </p:nvSpPr>
        <p:spPr>
          <a:xfrm>
            <a:off x="287294" y="1947842"/>
            <a:ext cx="10072758" cy="34265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68325" lvl="1" indent="-454025" algn="l" defTabSz="228600" fontAlgn="base" hangingPunct="1">
              <a:spcBef>
                <a:spcPct val="20000"/>
              </a:spcBef>
              <a:spcAft>
                <a:spcPct val="0"/>
              </a:spcAft>
              <a:buClr>
                <a:srgbClr val="FF0000"/>
              </a:buClr>
              <a:buFont typeface="Arial" charset="0"/>
              <a:buChar char="•"/>
            </a:pPr>
            <a:r>
              <a:rPr lang="zh-CN" altLang="en-US" dirty="0">
                <a:solidFill>
                  <a:schemeClr val="tx1"/>
                </a:solidFill>
                <a:latin typeface="+mn-lt"/>
              </a:rPr>
              <a:t>优化哲学</a:t>
            </a:r>
            <a:endParaRPr lang="en-US" altLang="zh-CN" dirty="0">
              <a:solidFill>
                <a:schemeClr val="tx1"/>
              </a:solidFill>
              <a:latin typeface="+mn-lt"/>
            </a:endParaRPr>
          </a:p>
          <a:p>
            <a:pPr marL="568325" lvl="1" indent="-454025" algn="l" defTabSz="228600" fontAlgn="base" hangingPunct="1">
              <a:spcBef>
                <a:spcPct val="20000"/>
              </a:spcBef>
              <a:spcAft>
                <a:spcPct val="0"/>
              </a:spcAft>
              <a:buClr>
                <a:srgbClr val="FF0000"/>
              </a:buClr>
              <a:buFont typeface="Arial" charset="0"/>
              <a:buChar char="•"/>
            </a:pPr>
            <a:r>
              <a:rPr lang="zh-CN" altLang="en-US" dirty="0">
                <a:solidFill>
                  <a:schemeClr val="tx1"/>
                </a:solidFill>
                <a:latin typeface="+mn-lt"/>
              </a:rPr>
              <a:t>优化方向</a:t>
            </a:r>
            <a:endParaRPr lang="en-US" altLang="zh-CN" dirty="0">
              <a:solidFill>
                <a:schemeClr val="tx1"/>
              </a:solidFill>
              <a:latin typeface="+mn-lt"/>
            </a:endParaRPr>
          </a:p>
          <a:p>
            <a:pPr marL="568325" lvl="1" indent="-454025" algn="l" defTabSz="228600" fontAlgn="base" hangingPunct="1">
              <a:spcBef>
                <a:spcPct val="20000"/>
              </a:spcBef>
              <a:spcAft>
                <a:spcPct val="0"/>
              </a:spcAft>
              <a:buClr>
                <a:srgbClr val="FF0000"/>
              </a:buClr>
              <a:buFont typeface="Arial" charset="0"/>
              <a:buChar char="•"/>
            </a:pPr>
            <a:r>
              <a:rPr lang="zh-CN" altLang="en-US" dirty="0">
                <a:solidFill>
                  <a:schemeClr val="tx1"/>
                </a:solidFill>
                <a:latin typeface="+mn-lt"/>
              </a:rPr>
              <a:t>优化工具</a:t>
            </a:r>
            <a:endParaRPr lang="en-US" altLang="zh-CN" dirty="0">
              <a:solidFill>
                <a:schemeClr val="tx1"/>
              </a:solidFill>
              <a:latin typeface="+mn-lt"/>
            </a:endParaRPr>
          </a:p>
          <a:p>
            <a:pPr marL="568325" lvl="1" indent="-454025" algn="l" defTabSz="228600" fontAlgn="base" hangingPunct="1">
              <a:spcBef>
                <a:spcPct val="20000"/>
              </a:spcBef>
              <a:spcAft>
                <a:spcPct val="0"/>
              </a:spcAft>
              <a:buClr>
                <a:srgbClr val="FF0000"/>
              </a:buClr>
              <a:buFont typeface="Arial" charset="0"/>
              <a:buChar char="•"/>
            </a:pPr>
            <a:r>
              <a:rPr lang="zh-CN" altLang="en-US" dirty="0">
                <a:solidFill>
                  <a:schemeClr val="tx1"/>
                </a:solidFill>
                <a:latin typeface="+mn-lt"/>
              </a:rPr>
              <a:t>优化思路</a:t>
            </a:r>
            <a:endParaRPr lang="en-US" altLang="zh-CN" dirty="0">
              <a:solidFill>
                <a:schemeClr val="tx1"/>
              </a:solidFill>
              <a:latin typeface="+mn-lt"/>
            </a:endParaRPr>
          </a:p>
          <a:p>
            <a:pPr marL="568325" lvl="1" indent="-454025" algn="l" defTabSz="228600" fontAlgn="base" hangingPunct="1">
              <a:spcBef>
                <a:spcPct val="20000"/>
              </a:spcBef>
              <a:spcAft>
                <a:spcPct val="0"/>
              </a:spcAft>
              <a:buClr>
                <a:srgbClr val="FF0000"/>
              </a:buClr>
              <a:buFont typeface="Arial" charset="0"/>
              <a:buChar char="•"/>
            </a:pPr>
            <a:r>
              <a:rPr lang="zh-CN" altLang="en-US" dirty="0">
                <a:solidFill>
                  <a:schemeClr val="tx1"/>
                </a:solidFill>
                <a:latin typeface="+mn-lt"/>
              </a:rPr>
              <a:t>企业基础优化实战（压力测试例子）</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3">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4"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5"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700092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企业基础优化实战（</a:t>
            </a:r>
            <a:r>
              <a:rPr lang="en-US" altLang="zh-CN" dirty="0"/>
              <a:t>5</a:t>
            </a:r>
            <a:r>
              <a:rPr lang="zh-CN" altLang="en-US" dirty="0"/>
              <a:t>）</a:t>
            </a:r>
          </a:p>
        </p:txBody>
      </p:sp>
      <p:sp>
        <p:nvSpPr>
          <p:cNvPr id="19" name="TextBox 18"/>
          <p:cNvSpPr txBox="1"/>
          <p:nvPr/>
        </p:nvSpPr>
        <p:spPr>
          <a:xfrm>
            <a:off x="287294" y="1876404"/>
            <a:ext cx="11930146"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buFont typeface="Wingdings" pitchFamily="2" charset="2"/>
              <a:buChar char="ü"/>
            </a:pPr>
            <a:endParaRPr kumimoji="0" lang="en-US" altLang="zh-CN"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0" name="TextBox 19"/>
          <p:cNvSpPr txBox="1"/>
          <p:nvPr/>
        </p:nvSpPr>
        <p:spPr>
          <a:xfrm>
            <a:off x="287294" y="1590652"/>
            <a:ext cx="11572956" cy="9058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3200" dirty="0">
                <a:solidFill>
                  <a:schemeClr val="tx1"/>
                </a:solidFill>
                <a:latin typeface="+mn-lt"/>
                <a:ea typeface="黑体" pitchFamily="2" charset="-122"/>
              </a:rPr>
              <a:t>数据库优化</a:t>
            </a:r>
            <a:endParaRPr lang="en-US" altLang="zh-CN" sz="3200" dirty="0">
              <a:solidFill>
                <a:schemeClr val="tx1"/>
              </a:solidFill>
              <a:latin typeface="+mn-lt"/>
              <a:ea typeface="黑体" pitchFamily="2"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zh-CN" altLang="en-US" sz="2800" dirty="0">
                <a:solidFill>
                  <a:schemeClr val="tx1"/>
                </a:solidFill>
                <a:latin typeface="+mn-lt"/>
                <a:ea typeface="黑体" pitchFamily="2" charset="-122"/>
              </a:rPr>
              <a:t>参数调整：</a:t>
            </a:r>
            <a:endParaRPr lang="en-US" altLang="zh-CN" sz="2800" dirty="0">
              <a:solidFill>
                <a:schemeClr val="tx1"/>
              </a:solidFill>
              <a:latin typeface="+mn-lt"/>
              <a:ea typeface="黑体" pitchFamily="2" charset="-122"/>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400" dirty="0">
                <a:solidFill>
                  <a:schemeClr val="tx1"/>
                </a:solidFill>
                <a:latin typeface="+mn-lt"/>
                <a:ea typeface="黑体" pitchFamily="2" charset="-122"/>
                <a:sym typeface="Arial" charset="0"/>
              </a:rPr>
              <a:t>	</a:t>
            </a:r>
            <a:r>
              <a:rPr lang="zh-CN" altLang="en-US" sz="2400" dirty="0">
                <a:solidFill>
                  <a:schemeClr val="tx1"/>
                </a:solidFill>
                <a:latin typeface="+mn-lt"/>
                <a:ea typeface="黑体" pitchFamily="2" charset="-122"/>
                <a:sym typeface="Arial" charset="0"/>
              </a:rPr>
              <a:t>实例整体（高级优化，扩展）：</a:t>
            </a:r>
            <a:endParaRPr lang="en-US" altLang="zh-CN" sz="2400" dirty="0">
              <a:solidFill>
                <a:schemeClr val="tx1"/>
              </a:solidFill>
              <a:latin typeface="+mn-lt"/>
              <a:ea typeface="黑体" pitchFamily="2" charset="-122"/>
              <a:sym typeface="Arial" charset="0"/>
            </a:endParaRPr>
          </a:p>
          <a:p>
            <a:pPr algn="l"/>
            <a:r>
              <a:rPr lang="en-US" altLang="zh-CN" sz="1600" dirty="0"/>
              <a:t>		</a:t>
            </a:r>
            <a:r>
              <a:rPr lang="en-US" sz="1600" dirty="0" err="1"/>
              <a:t>thread_concurrency</a:t>
            </a:r>
            <a:r>
              <a:rPr lang="en-US" sz="1600" dirty="0"/>
              <a:t>   </a:t>
            </a:r>
            <a:r>
              <a:rPr lang="zh-CN" altLang="en-US" sz="1600" dirty="0"/>
              <a:t>并发线程数量个数</a:t>
            </a:r>
            <a:endParaRPr lang="en-US" altLang="zh-CN" sz="1600" dirty="0"/>
          </a:p>
          <a:p>
            <a:pPr algn="l"/>
            <a:r>
              <a:rPr lang="en-US" altLang="zh-CN" sz="1600" dirty="0"/>
              <a:t>		</a:t>
            </a:r>
            <a:r>
              <a:rPr lang="en-US" sz="1600" dirty="0" err="1"/>
              <a:t>sort_buffer_size</a:t>
            </a:r>
            <a:r>
              <a:rPr lang="en-US" sz="1600" dirty="0"/>
              <a:t>		</a:t>
            </a:r>
            <a:r>
              <a:rPr lang="zh-CN" altLang="en-US" sz="1600" dirty="0"/>
              <a:t>排序缓存</a:t>
            </a:r>
            <a:endParaRPr lang="en-US" sz="1600" dirty="0"/>
          </a:p>
          <a:p>
            <a:pPr algn="l"/>
            <a:r>
              <a:rPr lang="en-US" altLang="zh-CN" sz="1600" dirty="0"/>
              <a:t>		</a:t>
            </a:r>
            <a:r>
              <a:rPr lang="en-US" sz="1600" dirty="0" err="1"/>
              <a:t>read_buffer_size</a:t>
            </a:r>
            <a:r>
              <a:rPr lang="en-US" sz="1600" dirty="0"/>
              <a:t>		</a:t>
            </a:r>
            <a:r>
              <a:rPr lang="zh-CN" altLang="en-US" sz="1600" dirty="0"/>
              <a:t>顺序读取缓存</a:t>
            </a:r>
            <a:endParaRPr lang="en-US" sz="1600" dirty="0"/>
          </a:p>
          <a:p>
            <a:pPr algn="l"/>
            <a:r>
              <a:rPr lang="en-US" altLang="zh-CN" sz="1600" dirty="0"/>
              <a:t>		</a:t>
            </a:r>
            <a:r>
              <a:rPr lang="en-US" sz="1600" dirty="0" err="1"/>
              <a:t>read_rnd_buffer_size</a:t>
            </a:r>
            <a:r>
              <a:rPr lang="en-US" sz="1600" dirty="0"/>
              <a:t>	</a:t>
            </a:r>
            <a:r>
              <a:rPr lang="zh-CN" altLang="en-US" sz="1600" dirty="0"/>
              <a:t>随机读取缓存</a:t>
            </a:r>
            <a:endParaRPr lang="en-US" altLang="zh-CN" sz="1600" dirty="0"/>
          </a:p>
          <a:p>
            <a:pPr algn="l"/>
            <a:r>
              <a:rPr lang="en-US" altLang="zh-CN" sz="1600" dirty="0"/>
              <a:t>		</a:t>
            </a:r>
            <a:r>
              <a:rPr lang="en-US" sz="1600" dirty="0" err="1"/>
              <a:t>key_buffer_size</a:t>
            </a:r>
            <a:r>
              <a:rPr lang="en-US" sz="1600" dirty="0"/>
              <a:t>		</a:t>
            </a:r>
            <a:r>
              <a:rPr lang="zh-CN" altLang="en-US" sz="1600" dirty="0"/>
              <a:t>索引缓存</a:t>
            </a:r>
            <a:endParaRPr lang="en-US" altLang="zh-CN" sz="1600" dirty="0"/>
          </a:p>
          <a:p>
            <a:pPr algn="l"/>
            <a:r>
              <a:rPr lang="en-US" altLang="zh-CN" sz="1600" dirty="0"/>
              <a:t>		</a:t>
            </a:r>
            <a:r>
              <a:rPr lang="en-US" sz="1600" dirty="0" err="1"/>
              <a:t>thread_cache_size</a:t>
            </a:r>
            <a:r>
              <a:rPr lang="en-US" sz="1600" dirty="0"/>
              <a:t>  (1G —&gt; 8, 2G —&gt; 16, 3G —&gt; 32, &gt;3G —&gt; 64)</a:t>
            </a:r>
            <a:endParaRPr lang="en-US" altLang="zh-CN" sz="1600" dirty="0"/>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400" dirty="0">
                <a:solidFill>
                  <a:schemeClr val="tx1"/>
                </a:solidFill>
                <a:latin typeface="+mn-lt"/>
                <a:ea typeface="黑体" pitchFamily="2" charset="-122"/>
                <a:sym typeface="Arial" charset="0"/>
              </a:rPr>
              <a:t>	</a:t>
            </a:r>
            <a:r>
              <a:rPr lang="zh-CN" altLang="en-US" sz="2400" dirty="0">
                <a:solidFill>
                  <a:schemeClr val="tx1"/>
                </a:solidFill>
                <a:latin typeface="+mn-lt"/>
                <a:ea typeface="黑体" pitchFamily="2" charset="-122"/>
                <a:sym typeface="Arial" charset="0"/>
              </a:rPr>
              <a:t>连接层（基础优化）</a:t>
            </a:r>
            <a:endParaRPr lang="en-US" altLang="zh-CN" sz="2400" dirty="0">
              <a:solidFill>
                <a:schemeClr val="tx1"/>
              </a:solidFill>
              <a:latin typeface="+mn-lt"/>
              <a:ea typeface="黑体" pitchFamily="2" charset="-122"/>
              <a:sym typeface="Arial" charset="0"/>
            </a:endParaRPr>
          </a:p>
          <a:p>
            <a:pPr algn="l"/>
            <a:r>
              <a:rPr lang="en-US" altLang="zh-CN" sz="1600" dirty="0">
                <a:sym typeface="Arial" charset="0"/>
              </a:rPr>
              <a:t>		</a:t>
            </a:r>
            <a:r>
              <a:rPr lang="zh-CN" altLang="en-US" sz="1600" dirty="0">
                <a:sym typeface="Arial" charset="0"/>
              </a:rPr>
              <a:t>设置合理的连接客户和连接方式</a:t>
            </a:r>
            <a:endParaRPr lang="en-US" altLang="zh-CN" sz="1600" dirty="0">
              <a:sym typeface="Arial" charset="0"/>
            </a:endParaRPr>
          </a:p>
          <a:p>
            <a:pPr algn="l"/>
            <a:r>
              <a:rPr lang="en-US" altLang="zh-CN" sz="1600" dirty="0">
                <a:sym typeface="Arial" charset="0"/>
              </a:rPr>
              <a:t>		</a:t>
            </a:r>
            <a:r>
              <a:rPr lang="en-US" altLang="zh-CN" sz="1600" dirty="0" err="1">
                <a:sym typeface="Arial" charset="0"/>
              </a:rPr>
              <a:t>max_connections</a:t>
            </a:r>
            <a:r>
              <a:rPr lang="en-US" altLang="zh-CN" sz="1600" dirty="0">
                <a:sym typeface="Arial" charset="0"/>
              </a:rPr>
              <a:t>   	</a:t>
            </a:r>
            <a:r>
              <a:rPr lang="zh-CN" altLang="en-US" sz="1600" dirty="0">
                <a:sym typeface="Arial" charset="0"/>
              </a:rPr>
              <a:t>最大连接数</a:t>
            </a:r>
            <a:endParaRPr lang="en-US" altLang="zh-CN" sz="1600" dirty="0">
              <a:sym typeface="Arial" charset="0"/>
            </a:endParaRPr>
          </a:p>
          <a:p>
            <a:pPr algn="l"/>
            <a:r>
              <a:rPr lang="en-US" altLang="zh-CN" sz="1600" dirty="0">
                <a:sym typeface="Arial" charset="0"/>
              </a:rPr>
              <a:t>		</a:t>
            </a:r>
            <a:r>
              <a:rPr lang="en-US" altLang="zh-CN" sz="1600" dirty="0" err="1">
                <a:sym typeface="Arial" charset="0"/>
              </a:rPr>
              <a:t>max_connect_errors</a:t>
            </a:r>
            <a:r>
              <a:rPr lang="en-US" altLang="zh-CN" sz="1600" dirty="0">
                <a:sym typeface="Arial" charset="0"/>
              </a:rPr>
              <a:t>	</a:t>
            </a:r>
            <a:r>
              <a:rPr lang="zh-CN" altLang="en-US" sz="1600" dirty="0">
                <a:sym typeface="Arial" charset="0"/>
              </a:rPr>
              <a:t>最大错误连接数</a:t>
            </a:r>
            <a:endParaRPr lang="en-US" altLang="zh-CN" sz="1600" dirty="0">
              <a:sym typeface="Arial" charset="0"/>
            </a:endParaRPr>
          </a:p>
          <a:p>
            <a:pPr algn="l"/>
            <a:r>
              <a:rPr lang="en-US" altLang="zh-CN" sz="1600" dirty="0">
                <a:sym typeface="Arial" charset="0"/>
              </a:rPr>
              <a:t>		</a:t>
            </a:r>
            <a:r>
              <a:rPr lang="en-US" altLang="zh-CN" sz="1600" dirty="0" err="1">
                <a:sym typeface="Arial" charset="0"/>
              </a:rPr>
              <a:t>connect_timeout</a:t>
            </a:r>
            <a:r>
              <a:rPr lang="en-US" altLang="zh-CN" sz="1600" dirty="0">
                <a:sym typeface="Arial" charset="0"/>
              </a:rPr>
              <a:t>		</a:t>
            </a:r>
            <a:r>
              <a:rPr lang="zh-CN" altLang="en-US" sz="1600" dirty="0">
                <a:sym typeface="Arial" charset="0"/>
              </a:rPr>
              <a:t>连接超时</a:t>
            </a:r>
            <a:endParaRPr lang="en-US" altLang="zh-CN" sz="1600" dirty="0">
              <a:sym typeface="Arial" charset="0"/>
            </a:endParaRPr>
          </a:p>
          <a:p>
            <a:pPr algn="l"/>
            <a:r>
              <a:rPr lang="en-US" altLang="zh-CN" sz="1600" dirty="0">
                <a:sym typeface="Arial" charset="0"/>
              </a:rPr>
              <a:t>		</a:t>
            </a:r>
            <a:r>
              <a:rPr lang="en-US" altLang="zh-CN" sz="1600" dirty="0" err="1">
                <a:sym typeface="Arial" charset="0"/>
              </a:rPr>
              <a:t>max_user_connections</a:t>
            </a:r>
            <a:r>
              <a:rPr lang="en-US" altLang="zh-CN" sz="1600" dirty="0">
                <a:sym typeface="Arial" charset="0"/>
              </a:rPr>
              <a:t>	</a:t>
            </a:r>
            <a:r>
              <a:rPr lang="zh-CN" altLang="en-US" sz="1600" dirty="0">
                <a:sym typeface="Arial" charset="0"/>
              </a:rPr>
              <a:t>最大用户连接数</a:t>
            </a:r>
            <a:endParaRPr lang="en-US" altLang="zh-CN" sz="1600" dirty="0">
              <a:sym typeface="Arial" charset="0"/>
            </a:endParaRPr>
          </a:p>
          <a:p>
            <a:pPr algn="l"/>
            <a:r>
              <a:rPr lang="en-US" altLang="zh-CN" sz="1600" dirty="0">
                <a:sym typeface="Arial" charset="0"/>
              </a:rPr>
              <a:t>		skip-name-resolve	</a:t>
            </a:r>
            <a:r>
              <a:rPr lang="zh-CN" altLang="en-US" sz="1600" dirty="0">
                <a:sym typeface="Arial" charset="0"/>
              </a:rPr>
              <a:t>跳过域名解析</a:t>
            </a:r>
            <a:endParaRPr lang="en-US" altLang="zh-CN" sz="1600" dirty="0">
              <a:sym typeface="Arial" charset="0"/>
            </a:endParaRPr>
          </a:p>
          <a:p>
            <a:pPr algn="l"/>
            <a:r>
              <a:rPr lang="en-US" altLang="zh-CN" sz="1600" dirty="0">
                <a:sym typeface="Arial" charset="0"/>
              </a:rPr>
              <a:t>		</a:t>
            </a:r>
            <a:r>
              <a:rPr lang="en-US" altLang="zh-CN" sz="1600" dirty="0" err="1">
                <a:sym typeface="Arial" charset="0"/>
              </a:rPr>
              <a:t>wait_timeout</a:t>
            </a:r>
            <a:r>
              <a:rPr lang="en-US" altLang="zh-CN" sz="1600" dirty="0">
                <a:sym typeface="Arial" charset="0"/>
              </a:rPr>
              <a:t>    		</a:t>
            </a:r>
            <a:r>
              <a:rPr lang="zh-CN" altLang="en-US" sz="1600" dirty="0">
                <a:sym typeface="Arial" charset="0"/>
              </a:rPr>
              <a:t>等待超时</a:t>
            </a:r>
            <a:endParaRPr lang="en-US" altLang="zh-CN" sz="1600" dirty="0">
              <a:sym typeface="Arial" charset="0"/>
            </a:endParaRPr>
          </a:p>
          <a:p>
            <a:pPr algn="l"/>
            <a:r>
              <a:rPr lang="en-US" altLang="zh-CN" sz="1600" dirty="0">
                <a:sym typeface="Arial" charset="0"/>
              </a:rPr>
              <a:t>		</a:t>
            </a:r>
            <a:r>
              <a:rPr lang="en-US" altLang="zh-CN" sz="1600" dirty="0" err="1">
                <a:sym typeface="Arial" charset="0"/>
              </a:rPr>
              <a:t>back_log</a:t>
            </a:r>
            <a:r>
              <a:rPr lang="en-US" altLang="zh-CN" sz="1600" dirty="0">
                <a:sym typeface="Arial" charset="0"/>
              </a:rPr>
              <a:t>		   	</a:t>
            </a:r>
            <a:r>
              <a:rPr lang="zh-CN" altLang="en-US" sz="1600" dirty="0">
                <a:sym typeface="Arial" charset="0"/>
              </a:rPr>
              <a:t>可以在堆栈中的连接数量</a:t>
            </a:r>
            <a:endParaRPr lang="en-US" altLang="zh-CN" sz="1800" dirty="0"/>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400" dirty="0">
                <a:solidFill>
                  <a:schemeClr val="tx1"/>
                </a:solidFill>
                <a:latin typeface="+mn-lt"/>
                <a:ea typeface="黑体" pitchFamily="2" charset="-122"/>
                <a:sym typeface="Arial" charset="0"/>
              </a:rPr>
              <a:t>	SQL</a:t>
            </a:r>
            <a:r>
              <a:rPr lang="zh-CN" altLang="en-US" sz="2400" dirty="0">
                <a:solidFill>
                  <a:schemeClr val="tx1"/>
                </a:solidFill>
                <a:latin typeface="+mn-lt"/>
                <a:ea typeface="黑体" pitchFamily="2" charset="-122"/>
                <a:sym typeface="Arial" charset="0"/>
              </a:rPr>
              <a:t>层（基础优化）</a:t>
            </a:r>
            <a:endParaRPr lang="en-US" altLang="zh-CN" sz="2400" dirty="0">
              <a:solidFill>
                <a:schemeClr val="tx1"/>
              </a:solidFill>
              <a:latin typeface="+mn-lt"/>
              <a:ea typeface="黑体" pitchFamily="2" charset="-122"/>
              <a:sym typeface="Arial" charset="0"/>
            </a:endParaRPr>
          </a:p>
          <a:p>
            <a:pPr algn="l"/>
            <a:r>
              <a:rPr lang="en-US" altLang="zh-CN" sz="1600" dirty="0">
                <a:sym typeface="Arial" charset="0"/>
              </a:rPr>
              <a:t>		 </a:t>
            </a:r>
            <a:r>
              <a:rPr lang="en-US" altLang="zh-CN" sz="1600" dirty="0" err="1">
                <a:sym typeface="Arial" charset="0"/>
              </a:rPr>
              <a:t>query_cache_size</a:t>
            </a:r>
            <a:r>
              <a:rPr lang="en-US" altLang="zh-CN" sz="1600" dirty="0">
                <a:sym typeface="Arial" charset="0"/>
              </a:rPr>
              <a:t>   	</a:t>
            </a:r>
            <a:r>
              <a:rPr lang="zh-CN" altLang="en-US" sz="1600" dirty="0">
                <a:sym typeface="Arial" charset="0"/>
              </a:rPr>
              <a:t>查询缓存</a:t>
            </a:r>
            <a:endParaRPr lang="en-US" altLang="zh-CN" sz="1600" dirty="0">
              <a:sym typeface="Arial" charset="0"/>
            </a:endParaRPr>
          </a:p>
          <a:p>
            <a:pPr algn="l"/>
            <a:r>
              <a:rPr lang="en-US" altLang="zh-CN" sz="1800" b="1" dirty="0"/>
              <a:t>		</a:t>
            </a:r>
            <a:endParaRPr lang="en-US" altLang="zh-CN" sz="1800" dirty="0"/>
          </a:p>
          <a:p>
            <a:pPr algn="l"/>
            <a:endParaRPr lang="en-US" altLang="zh-CN" sz="1800" dirty="0"/>
          </a:p>
          <a:p>
            <a:pPr algn="l"/>
            <a:endParaRPr lang="en-US" altLang="zh-CN" sz="1800" dirty="0"/>
          </a:p>
          <a:p>
            <a:pPr marL="0" marR="0" indent="0" algn="l" defTabSz="584200" rtl="0" fontAlgn="auto" latinLnBrk="0" hangingPunct="0">
              <a:lnSpc>
                <a:spcPct val="100000"/>
              </a:lnSpc>
              <a:spcBef>
                <a:spcPts val="0"/>
              </a:spcBef>
              <a:spcAft>
                <a:spcPts val="0"/>
              </a:spcAft>
              <a:buClrTx/>
              <a:buSzTx/>
              <a:buFontTx/>
              <a:buNone/>
            </a:pPr>
            <a:endParaRPr lang="en-US" altLang="zh-CN" sz="1800" dirty="0"/>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80010" y="13081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700092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企业基础优化实战（</a:t>
            </a:r>
            <a:r>
              <a:rPr lang="en-US" altLang="zh-CN" dirty="0"/>
              <a:t>6</a:t>
            </a:r>
            <a:r>
              <a:rPr lang="zh-CN" altLang="en-US" dirty="0"/>
              <a:t>）</a:t>
            </a:r>
          </a:p>
        </p:txBody>
      </p:sp>
      <p:sp>
        <p:nvSpPr>
          <p:cNvPr id="19" name="TextBox 18"/>
          <p:cNvSpPr txBox="1"/>
          <p:nvPr/>
        </p:nvSpPr>
        <p:spPr>
          <a:xfrm>
            <a:off x="287294" y="1876404"/>
            <a:ext cx="11930146"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buFont typeface="Wingdings" pitchFamily="2" charset="2"/>
              <a:buChar char="ü"/>
            </a:pPr>
            <a:endParaRPr kumimoji="0" lang="en-US" altLang="zh-CN"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0" name="TextBox 19"/>
          <p:cNvSpPr txBox="1"/>
          <p:nvPr/>
        </p:nvSpPr>
        <p:spPr>
          <a:xfrm>
            <a:off x="287294" y="1590652"/>
            <a:ext cx="12717506" cy="76615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400" dirty="0">
                <a:solidFill>
                  <a:schemeClr val="tx1"/>
                </a:solidFill>
                <a:latin typeface="+mn-lt"/>
                <a:ea typeface="黑体" pitchFamily="2" charset="-122"/>
                <a:sym typeface="Arial" charset="0"/>
              </a:rPr>
              <a:t>	</a:t>
            </a:r>
            <a:r>
              <a:rPr lang="zh-CN" altLang="en-US" sz="2400" dirty="0">
                <a:solidFill>
                  <a:schemeClr val="tx1"/>
                </a:solidFill>
                <a:latin typeface="+mn-lt"/>
                <a:ea typeface="黑体" pitchFamily="2" charset="-122"/>
                <a:sym typeface="Arial" charset="0"/>
              </a:rPr>
              <a:t>存储引擎层（</a:t>
            </a:r>
            <a:r>
              <a:rPr lang="en-US" altLang="zh-CN" sz="2400" dirty="0" err="1">
                <a:solidFill>
                  <a:schemeClr val="tx1"/>
                </a:solidFill>
                <a:latin typeface="+mn-lt"/>
                <a:ea typeface="黑体" pitchFamily="2" charset="-122"/>
                <a:sym typeface="Arial" charset="0"/>
              </a:rPr>
              <a:t>innodb</a:t>
            </a:r>
            <a:r>
              <a:rPr lang="zh-CN" altLang="en-US" sz="2400" dirty="0">
                <a:solidFill>
                  <a:schemeClr val="tx1"/>
                </a:solidFill>
                <a:latin typeface="+mn-lt"/>
                <a:ea typeface="黑体" pitchFamily="2" charset="-122"/>
                <a:sym typeface="Arial" charset="0"/>
              </a:rPr>
              <a:t>基础优化参数）</a:t>
            </a:r>
            <a:endParaRPr lang="en-US" altLang="zh-CN" sz="2400" dirty="0">
              <a:solidFill>
                <a:schemeClr val="tx1"/>
              </a:solidFill>
              <a:latin typeface="+mn-lt"/>
              <a:ea typeface="黑体" pitchFamily="2" charset="-122"/>
              <a:sym typeface="Arial" charset="0"/>
            </a:endParaRPr>
          </a:p>
          <a:p>
            <a:pPr algn="l"/>
            <a:r>
              <a:rPr lang="en-US" altLang="zh-CN" sz="1600" dirty="0">
                <a:sym typeface="Arial" charset="0"/>
              </a:rPr>
              <a:t>	</a:t>
            </a:r>
            <a:r>
              <a:rPr lang="en-US" altLang="zh-CN" sz="2000" dirty="0">
                <a:sym typeface="Arial" charset="0"/>
              </a:rPr>
              <a:t>	default-storage-engine</a:t>
            </a:r>
          </a:p>
          <a:p>
            <a:pPr algn="l"/>
            <a:r>
              <a:rPr lang="en-US" altLang="zh-CN" sz="2000" dirty="0">
                <a:sym typeface="Arial" charset="0"/>
              </a:rPr>
              <a:t>		</a:t>
            </a:r>
            <a:r>
              <a:rPr lang="en-US" altLang="zh-CN" sz="2000" dirty="0" err="1">
                <a:sym typeface="Arial" charset="0"/>
              </a:rPr>
              <a:t>innodb_buffer_pool_size</a:t>
            </a:r>
            <a:endParaRPr lang="en-US" altLang="zh-CN" sz="2000" dirty="0">
              <a:sym typeface="Arial" charset="0"/>
            </a:endParaRPr>
          </a:p>
          <a:p>
            <a:pPr algn="l"/>
            <a:r>
              <a:rPr lang="en-US" altLang="zh-CN" sz="2000" dirty="0">
                <a:sym typeface="Arial" charset="0"/>
              </a:rPr>
              <a:t>		</a:t>
            </a:r>
            <a:r>
              <a:rPr lang="en-US" altLang="zh-CN" sz="2000" dirty="0" err="1">
                <a:sym typeface="Arial" charset="0"/>
              </a:rPr>
              <a:t>innodb_file_per_table</a:t>
            </a:r>
            <a:r>
              <a:rPr lang="en-US" altLang="zh-CN" sz="2000" dirty="0">
                <a:sym typeface="Arial" charset="0"/>
              </a:rPr>
              <a:t>=(1,0)</a:t>
            </a:r>
          </a:p>
          <a:p>
            <a:pPr algn="l"/>
            <a:r>
              <a:rPr lang="en-US" altLang="zh-CN" sz="2000" dirty="0">
                <a:sym typeface="Arial" charset="0"/>
              </a:rPr>
              <a:t>		</a:t>
            </a:r>
            <a:r>
              <a:rPr lang="en-US" altLang="zh-CN" sz="2000" dirty="0" err="1">
                <a:sym typeface="Arial" charset="0"/>
              </a:rPr>
              <a:t>innodb_flush_log_at_trx_commit</a:t>
            </a:r>
            <a:r>
              <a:rPr lang="en-US" altLang="zh-CN" sz="2000" dirty="0">
                <a:sym typeface="Arial" charset="0"/>
              </a:rPr>
              <a:t>=(0,1,2)</a:t>
            </a:r>
          </a:p>
          <a:p>
            <a:pPr algn="l"/>
            <a:r>
              <a:rPr lang="en-US" altLang="zh-CN" sz="2000" dirty="0">
                <a:sym typeface="Arial" charset="0"/>
              </a:rPr>
              <a:t>		</a:t>
            </a:r>
            <a:r>
              <a:rPr lang="en-US" altLang="zh-CN" sz="2000" dirty="0" err="1">
                <a:sym typeface="Arial" charset="0"/>
              </a:rPr>
              <a:t>Innodb_flush_method</a:t>
            </a:r>
            <a:r>
              <a:rPr lang="en-US" altLang="zh-CN" sz="2000" dirty="0">
                <a:sym typeface="Arial" charset="0"/>
              </a:rPr>
              <a:t>=(O_DIRECT, </a:t>
            </a:r>
            <a:r>
              <a:rPr lang="en-US" altLang="zh-CN" sz="2000" dirty="0" err="1">
                <a:sym typeface="Arial" charset="0"/>
              </a:rPr>
              <a:t>fdatasync</a:t>
            </a:r>
            <a:r>
              <a:rPr lang="en-US" altLang="zh-CN" sz="2000" dirty="0">
                <a:sym typeface="Arial" charset="0"/>
              </a:rPr>
              <a:t>)</a:t>
            </a:r>
          </a:p>
          <a:p>
            <a:pPr algn="l"/>
            <a:r>
              <a:rPr lang="en-US" altLang="zh-CN" sz="2000" dirty="0">
                <a:sym typeface="Arial" charset="0"/>
              </a:rPr>
              <a:t>		</a:t>
            </a:r>
            <a:r>
              <a:rPr lang="en-US" altLang="zh-CN" sz="2000" dirty="0" err="1">
                <a:sym typeface="Arial" charset="0"/>
              </a:rPr>
              <a:t>innodb_log_buffer_size</a:t>
            </a:r>
            <a:endParaRPr lang="en-US" altLang="zh-CN" sz="2000" dirty="0">
              <a:sym typeface="Arial" charset="0"/>
            </a:endParaRPr>
          </a:p>
          <a:p>
            <a:pPr algn="l"/>
            <a:r>
              <a:rPr lang="en-US" altLang="zh-CN" sz="2000" dirty="0">
                <a:sym typeface="Arial" charset="0"/>
              </a:rPr>
              <a:t>		</a:t>
            </a:r>
            <a:r>
              <a:rPr lang="en-US" altLang="zh-CN" sz="2000" dirty="0" err="1">
                <a:sym typeface="Arial" charset="0"/>
              </a:rPr>
              <a:t>innodb_log_file_size</a:t>
            </a:r>
            <a:endParaRPr lang="en-US" altLang="zh-CN" sz="2000" dirty="0">
              <a:sym typeface="Arial" charset="0"/>
            </a:endParaRPr>
          </a:p>
          <a:p>
            <a:pPr algn="l"/>
            <a:r>
              <a:rPr lang="en-US" altLang="zh-CN" sz="2000" dirty="0">
                <a:sym typeface="Arial" charset="0"/>
              </a:rPr>
              <a:t>		</a:t>
            </a:r>
            <a:r>
              <a:rPr lang="en-US" altLang="zh-CN" sz="2000" dirty="0" err="1">
                <a:sym typeface="Arial" charset="0"/>
              </a:rPr>
              <a:t>innodb_log_files_in_group</a:t>
            </a:r>
            <a:endParaRPr lang="en-US" altLang="zh-CN" sz="2000" dirty="0">
              <a:sym typeface="Arial" charset="0"/>
            </a:endParaRPr>
          </a:p>
          <a:p>
            <a:pPr algn="l"/>
            <a:r>
              <a:rPr lang="en-US" altLang="zh-CN" sz="2000" dirty="0">
                <a:sym typeface="Arial" charset="0"/>
              </a:rPr>
              <a:t>		</a:t>
            </a:r>
            <a:r>
              <a:rPr lang="en-US" altLang="zh-CN" sz="2000" dirty="0" err="1">
                <a:sym typeface="Arial" charset="0"/>
              </a:rPr>
              <a:t>innodb_max_dirty_pages_pct</a:t>
            </a:r>
            <a:r>
              <a:rPr lang="en-US" altLang="zh-CN" sz="2000" dirty="0">
                <a:sym typeface="Arial" charset="0"/>
              </a:rPr>
              <a:t> </a:t>
            </a:r>
          </a:p>
          <a:p>
            <a:pPr algn="l"/>
            <a:r>
              <a:rPr lang="en-US" altLang="zh-CN" sz="2000" dirty="0">
                <a:sym typeface="Arial" charset="0"/>
              </a:rPr>
              <a:t>		</a:t>
            </a:r>
            <a:r>
              <a:rPr lang="en-US" altLang="zh-CN" sz="2000" dirty="0" err="1">
                <a:sym typeface="Arial" charset="0"/>
              </a:rPr>
              <a:t>log_bin</a:t>
            </a:r>
            <a:endParaRPr lang="en-US" altLang="zh-CN" sz="2000" dirty="0">
              <a:sym typeface="Arial" charset="0"/>
            </a:endParaRPr>
          </a:p>
          <a:p>
            <a:pPr algn="l"/>
            <a:r>
              <a:rPr lang="en-US" altLang="zh-CN" sz="2000" dirty="0">
                <a:sym typeface="Arial" charset="0"/>
              </a:rPr>
              <a:t>		</a:t>
            </a:r>
            <a:r>
              <a:rPr lang="en-US" altLang="zh-CN" sz="2000" dirty="0" err="1">
                <a:sym typeface="Arial" charset="0"/>
              </a:rPr>
              <a:t>max_binlog_cache_size</a:t>
            </a:r>
            <a:endParaRPr lang="en-US" altLang="zh-CN" sz="2000" dirty="0">
              <a:sym typeface="Arial" charset="0"/>
            </a:endParaRPr>
          </a:p>
          <a:p>
            <a:pPr algn="l"/>
            <a:r>
              <a:rPr lang="en-US" altLang="zh-CN" sz="2000" dirty="0">
                <a:sym typeface="Arial" charset="0"/>
              </a:rPr>
              <a:t>		</a:t>
            </a:r>
            <a:r>
              <a:rPr lang="en-US" altLang="zh-CN" sz="2000" dirty="0" err="1">
                <a:sym typeface="Arial" charset="0"/>
              </a:rPr>
              <a:t>max_binlog_size</a:t>
            </a:r>
            <a:endParaRPr lang="en-US" altLang="zh-CN" sz="2000" dirty="0">
              <a:sym typeface="Arial" charset="0"/>
            </a:endParaRPr>
          </a:p>
          <a:p>
            <a:pPr algn="l"/>
            <a:r>
              <a:rPr lang="en-US" altLang="zh-CN" sz="2000" dirty="0">
                <a:sym typeface="Arial" charset="0"/>
              </a:rPr>
              <a:t>		</a:t>
            </a:r>
            <a:r>
              <a:rPr lang="en-US" altLang="zh-CN" sz="2000" dirty="0" err="1">
                <a:sym typeface="Arial" charset="0"/>
              </a:rPr>
              <a:t>innodb_additional_mem_pool_size</a:t>
            </a:r>
            <a:r>
              <a:rPr lang="en-US" altLang="zh-CN" sz="2000" dirty="0">
                <a:sym typeface="Arial" charset="0"/>
              </a:rPr>
              <a:t>(</a:t>
            </a:r>
            <a:r>
              <a:rPr lang="zh-CN" altLang="en-US" sz="2000" dirty="0">
                <a:sym typeface="Arial" charset="0"/>
              </a:rPr>
              <a:t>于</a:t>
            </a:r>
            <a:r>
              <a:rPr lang="en-US" altLang="zh-CN" sz="2000" dirty="0">
                <a:sym typeface="Arial" charset="0"/>
              </a:rPr>
              <a:t>2G</a:t>
            </a:r>
            <a:r>
              <a:rPr lang="zh-CN" altLang="en-US" sz="2000" dirty="0">
                <a:sym typeface="Arial" charset="0"/>
              </a:rPr>
              <a:t>内存的机器，推荐值是</a:t>
            </a:r>
            <a:r>
              <a:rPr lang="en-US" altLang="zh-CN" sz="2000" dirty="0">
                <a:sym typeface="Arial" charset="0"/>
              </a:rPr>
              <a:t>20M</a:t>
            </a:r>
            <a:r>
              <a:rPr lang="zh-CN" altLang="en-US" sz="2000" dirty="0">
                <a:sym typeface="Arial" charset="0"/>
              </a:rPr>
              <a:t>。</a:t>
            </a:r>
            <a:r>
              <a:rPr lang="en-US" altLang="zh-CN" sz="2000" dirty="0">
                <a:sym typeface="Arial" charset="0"/>
              </a:rPr>
              <a:t>32G</a:t>
            </a:r>
            <a:r>
              <a:rPr lang="zh-CN" altLang="en-US" sz="2000" dirty="0">
                <a:sym typeface="Arial" charset="0"/>
              </a:rPr>
              <a:t>内存的 </a:t>
            </a:r>
            <a:r>
              <a:rPr lang="en-US" altLang="zh-CN" sz="2000" dirty="0">
                <a:sym typeface="Arial" charset="0"/>
              </a:rPr>
              <a:t>100M)</a:t>
            </a:r>
          </a:p>
          <a:p>
            <a:pPr algn="l"/>
            <a:r>
              <a:rPr lang="en-US" altLang="zh-CN" sz="2000" dirty="0">
                <a:sym typeface="Arial" charset="0"/>
              </a:rPr>
              <a:t>		</a:t>
            </a:r>
            <a:r>
              <a:rPr lang="en-US" altLang="zh-CN" sz="2000" dirty="0" err="1">
                <a:sym typeface="Arial" charset="0"/>
              </a:rPr>
              <a:t>transaction_isolation</a:t>
            </a:r>
            <a:endParaRPr lang="en-US" altLang="zh-CN" sz="2000" dirty="0">
              <a:sym typeface="Arial" charset="0"/>
            </a:endParaRPr>
          </a:p>
          <a:p>
            <a:pPr algn="l"/>
            <a:r>
              <a:rPr lang="en-US" sz="1800" b="1" dirty="0"/>
              <a:t>		</a:t>
            </a:r>
          </a:p>
          <a:p>
            <a:pPr algn="l"/>
            <a:r>
              <a:rPr lang="en-US" altLang="zh-CN" sz="1800" b="1" dirty="0"/>
              <a:t>		</a:t>
            </a:r>
            <a:endParaRPr lang="en-US" altLang="zh-CN" sz="1800" dirty="0"/>
          </a:p>
          <a:p>
            <a:pPr algn="l"/>
            <a:endParaRPr lang="en-US" altLang="zh-CN" sz="1800" dirty="0"/>
          </a:p>
          <a:p>
            <a:pPr algn="l"/>
            <a:endParaRPr lang="en-US" altLang="zh-CN" sz="1800" dirty="0"/>
          </a:p>
          <a:p>
            <a:pPr marL="0" marR="0" indent="0" algn="l" defTabSz="584200" rtl="0" fontAlgn="auto" latinLnBrk="0" hangingPunct="0">
              <a:lnSpc>
                <a:spcPct val="100000"/>
              </a:lnSpc>
              <a:spcBef>
                <a:spcPts val="0"/>
              </a:spcBef>
              <a:spcAft>
                <a:spcPts val="0"/>
              </a:spcAft>
              <a:buClrTx/>
              <a:buSzTx/>
              <a:buFontTx/>
              <a:buNone/>
            </a:pPr>
            <a:endParaRPr lang="en-US" altLang="zh-CN" sz="1800" dirty="0"/>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80010" y="13081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700092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企业基础优化实战（</a:t>
            </a:r>
            <a:r>
              <a:rPr lang="en-US" altLang="zh-CN" dirty="0"/>
              <a:t>6</a:t>
            </a:r>
            <a:r>
              <a:rPr lang="zh-CN" altLang="en-US" dirty="0"/>
              <a:t>）</a:t>
            </a:r>
          </a:p>
        </p:txBody>
      </p:sp>
      <p:sp>
        <p:nvSpPr>
          <p:cNvPr id="19" name="TextBox 18"/>
          <p:cNvSpPr txBox="1"/>
          <p:nvPr/>
        </p:nvSpPr>
        <p:spPr>
          <a:xfrm>
            <a:off x="287294" y="1876404"/>
            <a:ext cx="11930146"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buFont typeface="Wingdings" pitchFamily="2" charset="2"/>
              <a:buChar char="ü"/>
            </a:pPr>
            <a:endParaRPr kumimoji="0" lang="en-US" altLang="zh-CN"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0" name="TextBox 19"/>
          <p:cNvSpPr txBox="1"/>
          <p:nvPr/>
        </p:nvSpPr>
        <p:spPr>
          <a:xfrm>
            <a:off x="287294" y="1590652"/>
            <a:ext cx="12717506" cy="803091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74675" lvl="1" indent="-460375" algn="l" defTabSz="228600" eaLnBrk="0" fontAlgn="b">
              <a:lnSpc>
                <a:spcPct val="110000"/>
              </a:lnSpc>
              <a:spcBef>
                <a:spcPct val="20000"/>
              </a:spcBef>
              <a:spcAft>
                <a:spcPct val="0"/>
              </a:spcAft>
              <a:buClr>
                <a:srgbClr val="FF0000"/>
              </a:buClr>
            </a:pPr>
            <a:r>
              <a:rPr lang="zh-CN" altLang="en-US" sz="3200" dirty="0">
                <a:solidFill>
                  <a:schemeClr val="tx1"/>
                </a:solidFill>
                <a:latin typeface="+mn-lt"/>
                <a:ea typeface="黑体" pitchFamily="2" charset="-122"/>
              </a:rPr>
              <a:t>数据库优化</a:t>
            </a:r>
            <a:endParaRPr lang="en-US" altLang="zh-CN" sz="3200" dirty="0">
              <a:solidFill>
                <a:schemeClr val="tx1"/>
              </a:solidFill>
              <a:latin typeface="+mn-lt"/>
              <a:ea typeface="黑体" pitchFamily="2" charset="-122"/>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2800" dirty="0">
                <a:solidFill>
                  <a:schemeClr val="tx1"/>
                </a:solidFill>
                <a:latin typeface="+mn-lt"/>
                <a:ea typeface="黑体" pitchFamily="2" charset="-122"/>
              </a:rPr>
              <a:t>	SQL</a:t>
            </a:r>
            <a:r>
              <a:rPr lang="zh-CN" altLang="en-US" sz="2800" dirty="0">
                <a:solidFill>
                  <a:schemeClr val="tx1"/>
                </a:solidFill>
                <a:latin typeface="+mn-lt"/>
                <a:ea typeface="黑体" pitchFamily="2" charset="-122"/>
              </a:rPr>
              <a:t>优化：</a:t>
            </a:r>
            <a:endParaRPr lang="en-US" altLang="zh-CN" sz="2800" dirty="0">
              <a:solidFill>
                <a:schemeClr val="tx1"/>
              </a:solidFill>
              <a:latin typeface="+mn-lt"/>
              <a:ea typeface="黑体" pitchFamily="2" charset="-122"/>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400" dirty="0">
                <a:solidFill>
                  <a:schemeClr val="tx1"/>
                </a:solidFill>
                <a:latin typeface="+mn-lt"/>
                <a:ea typeface="黑体" pitchFamily="2" charset="-122"/>
                <a:sym typeface="Arial" charset="0"/>
              </a:rPr>
              <a:t>		</a:t>
            </a:r>
            <a:r>
              <a:rPr lang="zh-CN" altLang="en-US" sz="2400" dirty="0">
                <a:solidFill>
                  <a:schemeClr val="tx1"/>
                </a:solidFill>
                <a:latin typeface="+mn-lt"/>
                <a:ea typeface="黑体" pitchFamily="2" charset="-122"/>
                <a:sym typeface="Arial" charset="0"/>
              </a:rPr>
              <a:t>执行计划</a:t>
            </a:r>
            <a:r>
              <a:rPr lang="zh-CN" altLang="en-US" sz="2400" dirty="0">
                <a:solidFill>
                  <a:schemeClr val="tx1"/>
                </a:solidFill>
                <a:ea typeface="黑体" pitchFamily="2" charset="-122"/>
              </a:rPr>
              <a:t>（基础优化）</a:t>
            </a:r>
            <a:endParaRPr lang="en-US" altLang="zh-CN" sz="2400" dirty="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400" dirty="0">
                <a:solidFill>
                  <a:schemeClr val="tx1"/>
                </a:solidFill>
                <a:latin typeface="+mn-lt"/>
                <a:ea typeface="黑体" pitchFamily="2" charset="-122"/>
                <a:sym typeface="Arial" charset="0"/>
              </a:rPr>
              <a:t>		</a:t>
            </a:r>
            <a:r>
              <a:rPr lang="zh-CN" altLang="en-US" sz="2400" dirty="0">
                <a:solidFill>
                  <a:schemeClr val="tx1"/>
                </a:solidFill>
                <a:latin typeface="+mn-lt"/>
                <a:ea typeface="黑体" pitchFamily="2" charset="-122"/>
                <a:sym typeface="Arial" charset="0"/>
              </a:rPr>
              <a:t>索引</a:t>
            </a:r>
            <a:r>
              <a:rPr lang="zh-CN" altLang="en-US" sz="2400" dirty="0">
                <a:solidFill>
                  <a:schemeClr val="tx1"/>
                </a:solidFill>
                <a:ea typeface="黑体" pitchFamily="2" charset="-122"/>
              </a:rPr>
              <a:t>（基础优化）</a:t>
            </a:r>
            <a:endParaRPr lang="en-US" altLang="zh-CN" sz="2400" dirty="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400" dirty="0">
                <a:solidFill>
                  <a:schemeClr val="tx1"/>
                </a:solidFill>
                <a:latin typeface="+mn-lt"/>
                <a:ea typeface="黑体" pitchFamily="2" charset="-122"/>
                <a:sym typeface="Arial" charset="0"/>
              </a:rPr>
              <a:t>		SQL</a:t>
            </a:r>
            <a:r>
              <a:rPr lang="zh-CN" altLang="en-US" sz="2400" dirty="0">
                <a:solidFill>
                  <a:schemeClr val="tx1"/>
                </a:solidFill>
                <a:latin typeface="+mn-lt"/>
                <a:ea typeface="黑体" pitchFamily="2" charset="-122"/>
                <a:sym typeface="Arial" charset="0"/>
              </a:rPr>
              <a:t>改写（高级优化）</a:t>
            </a:r>
            <a:endParaRPr lang="en-US" altLang="zh-CN" sz="2400" dirty="0">
              <a:solidFill>
                <a:schemeClr val="tx1"/>
              </a:solidFill>
              <a:latin typeface="+mn-lt"/>
              <a:ea typeface="黑体" pitchFamily="2" charset="-122"/>
              <a:sym typeface="Arial" charset="0"/>
            </a:endParaRPr>
          </a:p>
          <a:p>
            <a:pPr marL="574675" lvl="1" indent="-460375" algn="l" defTabSz="228600" eaLnBrk="0" fontAlgn="b">
              <a:lnSpc>
                <a:spcPct val="110000"/>
              </a:lnSpc>
              <a:spcBef>
                <a:spcPct val="20000"/>
              </a:spcBef>
              <a:spcAft>
                <a:spcPct val="0"/>
              </a:spcAft>
              <a:buClr>
                <a:srgbClr val="FF0000"/>
              </a:buClr>
              <a:buFont typeface="Arial" charset="0"/>
              <a:buChar char="•"/>
            </a:pPr>
            <a:r>
              <a:rPr lang="en-US" altLang="zh-CN" sz="2800" dirty="0">
                <a:solidFill>
                  <a:schemeClr val="tx1"/>
                </a:solidFill>
                <a:latin typeface="+mn-lt"/>
                <a:ea typeface="黑体" pitchFamily="2" charset="-122"/>
              </a:rPr>
              <a:t>	</a:t>
            </a:r>
            <a:r>
              <a:rPr lang="zh-CN" altLang="en-US" sz="2800" dirty="0">
                <a:solidFill>
                  <a:schemeClr val="tx1"/>
                </a:solidFill>
                <a:latin typeface="+mn-lt"/>
                <a:ea typeface="黑体" pitchFamily="2" charset="-122"/>
              </a:rPr>
              <a:t>架构优化（高级优化扩展）：</a:t>
            </a:r>
            <a:endParaRPr lang="en-US" altLang="zh-CN" sz="2800" dirty="0">
              <a:solidFill>
                <a:schemeClr val="tx1"/>
              </a:solidFill>
              <a:latin typeface="+mn-lt"/>
              <a:ea typeface="黑体" pitchFamily="2" charset="-122"/>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400" dirty="0">
                <a:solidFill>
                  <a:schemeClr val="tx1"/>
                </a:solidFill>
                <a:latin typeface="+mn-lt"/>
                <a:ea typeface="黑体" pitchFamily="2" charset="-122"/>
                <a:sym typeface="Arial" charset="0"/>
              </a:rPr>
              <a:t>	</a:t>
            </a:r>
            <a:r>
              <a:rPr lang="zh-CN" altLang="en-US" sz="2400" dirty="0">
                <a:solidFill>
                  <a:schemeClr val="tx1"/>
                </a:solidFill>
                <a:latin typeface="+mn-lt"/>
                <a:ea typeface="黑体" pitchFamily="2" charset="-122"/>
                <a:sym typeface="Arial" charset="0"/>
              </a:rPr>
              <a:t>高可用架构</a:t>
            </a:r>
            <a:endParaRPr lang="en-US" altLang="zh-CN" sz="2400" dirty="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400" dirty="0">
                <a:solidFill>
                  <a:schemeClr val="tx1"/>
                </a:solidFill>
                <a:latin typeface="+mn-lt"/>
                <a:ea typeface="黑体" pitchFamily="2" charset="-122"/>
                <a:sym typeface="Arial" charset="0"/>
              </a:rPr>
              <a:t>	</a:t>
            </a:r>
            <a:r>
              <a:rPr lang="zh-CN" altLang="en-US" sz="2400" dirty="0">
                <a:solidFill>
                  <a:schemeClr val="tx1"/>
                </a:solidFill>
                <a:latin typeface="+mn-lt"/>
                <a:ea typeface="黑体" pitchFamily="2" charset="-122"/>
                <a:sym typeface="Arial" charset="0"/>
              </a:rPr>
              <a:t>高性能架构</a:t>
            </a:r>
            <a:endParaRPr lang="en-US" altLang="zh-CN" sz="2400" dirty="0">
              <a:solidFill>
                <a:schemeClr val="tx1"/>
              </a:solidFill>
              <a:latin typeface="+mn-lt"/>
              <a:ea typeface="黑体" pitchFamily="2" charset="-122"/>
              <a:sym typeface="Arial" charset="0"/>
            </a:endParaRPr>
          </a:p>
          <a:p>
            <a:pPr marL="1020763" lvl="2" indent="-331788" algn="l" defTabSz="228600" eaLnBrk="0" fontAlgn="b">
              <a:lnSpc>
                <a:spcPct val="110000"/>
              </a:lnSpc>
              <a:spcBef>
                <a:spcPct val="20000"/>
              </a:spcBef>
              <a:spcAft>
                <a:spcPct val="0"/>
              </a:spcAft>
              <a:buClr>
                <a:srgbClr val="FF0000"/>
              </a:buClr>
              <a:buFont typeface="Arial" charset="0"/>
              <a:buChar char="–"/>
            </a:pPr>
            <a:r>
              <a:rPr lang="en-US" altLang="zh-CN" sz="2400" dirty="0">
                <a:solidFill>
                  <a:schemeClr val="tx1"/>
                </a:solidFill>
                <a:latin typeface="+mn-lt"/>
                <a:ea typeface="黑体" pitchFamily="2" charset="-122"/>
                <a:sym typeface="Arial" charset="0"/>
              </a:rPr>
              <a:t>	</a:t>
            </a:r>
            <a:r>
              <a:rPr lang="zh-CN" altLang="en-US" sz="2400" dirty="0">
                <a:solidFill>
                  <a:schemeClr val="tx1"/>
                </a:solidFill>
                <a:latin typeface="+mn-lt"/>
                <a:ea typeface="黑体" pitchFamily="2" charset="-122"/>
                <a:sym typeface="Arial" charset="0"/>
              </a:rPr>
              <a:t>分库分表</a:t>
            </a:r>
            <a:endParaRPr lang="en-US" altLang="zh-CN" sz="2400" dirty="0">
              <a:solidFill>
                <a:schemeClr val="tx1"/>
              </a:solidFill>
              <a:latin typeface="+mn-lt"/>
              <a:ea typeface="黑体" pitchFamily="2" charset="-122"/>
              <a:sym typeface="Arial" charset="0"/>
            </a:endParaRPr>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a:p>
            <a:pPr marL="0" marR="0" indent="0" algn="l" defTabSz="584200" rtl="0" fontAlgn="auto" latinLnBrk="0" hangingPunct="0">
              <a:lnSpc>
                <a:spcPct val="100000"/>
              </a:lnSpc>
              <a:spcBef>
                <a:spcPts val="0"/>
              </a:spcBef>
              <a:spcAft>
                <a:spcPts val="0"/>
              </a:spcAft>
              <a:buClrTx/>
              <a:buSzTx/>
              <a:buFontTx/>
              <a:buNone/>
            </a:pPr>
            <a:r>
              <a:rPr lang="en-US" sz="1800" b="1" dirty="0"/>
              <a:t>				</a:t>
            </a:r>
          </a:p>
          <a:p>
            <a:pPr algn="l"/>
            <a:r>
              <a:rPr lang="en-US" altLang="zh-CN" sz="1800" b="1" dirty="0"/>
              <a:t>		</a:t>
            </a:r>
            <a:endParaRPr lang="en-US" altLang="zh-CN" sz="1800" dirty="0"/>
          </a:p>
          <a:p>
            <a:pPr algn="l"/>
            <a:endParaRPr lang="en-US" altLang="zh-CN" sz="1800" dirty="0"/>
          </a:p>
          <a:p>
            <a:pPr algn="l"/>
            <a:endParaRPr lang="en-US" altLang="zh-CN" sz="1800" dirty="0"/>
          </a:p>
          <a:p>
            <a:pPr marL="0" marR="0" indent="0" algn="l" defTabSz="584200" rtl="0" fontAlgn="auto" latinLnBrk="0" hangingPunct="0">
              <a:lnSpc>
                <a:spcPct val="100000"/>
              </a:lnSpc>
              <a:spcBef>
                <a:spcPts val="0"/>
              </a:spcBef>
              <a:spcAft>
                <a:spcPts val="0"/>
              </a:spcAft>
              <a:buClrTx/>
              <a:buSzTx/>
              <a:buFontTx/>
              <a:buNone/>
            </a:pPr>
            <a:endParaRPr lang="en-US" altLang="zh-CN" sz="1800" dirty="0"/>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a:p>
            <a:pPr marL="0" marR="0" indent="0" algn="l" defTabSz="584200" rtl="0" fontAlgn="auto" latinLnBrk="0" hangingPunct="0">
              <a:lnSpc>
                <a:spcPct val="100000"/>
              </a:lnSpc>
              <a:spcBef>
                <a:spcPts val="0"/>
              </a:spcBef>
              <a:spcAft>
                <a:spcPts val="0"/>
              </a:spcAft>
              <a:buClrTx/>
              <a:buSzTx/>
              <a:buFontTx/>
              <a:buNone/>
            </a:pPr>
            <a:r>
              <a:rPr lang="en-US" altLang="zh-CN" sz="1800" dirty="0"/>
              <a:t>	</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image1.jpeg"/>
          <p:cNvPicPr>
            <a:picLocks noChangeAspect="1"/>
          </p:cNvPicPr>
          <p:nvPr/>
        </p:nvPicPr>
        <p:blipFill>
          <a:blip r:embed="rId2"/>
          <a:stretch>
            <a:fillRect/>
          </a:stretch>
        </p:blipFill>
        <p:spPr>
          <a:xfrm>
            <a:off x="-12065" y="-80645"/>
            <a:ext cx="13511530" cy="9914255"/>
          </a:xfrm>
          <a:prstGeom prst="rect">
            <a:avLst/>
          </a:prstGeom>
          <a:ln w="12700">
            <a:miter lim="400000"/>
            <a:headEnd/>
            <a:tailEnd/>
          </a:ln>
        </p:spPr>
      </p:pic>
      <p:sp>
        <p:nvSpPr>
          <p:cNvPr id="144" name="Shape 144"/>
          <p:cNvSpPr/>
          <p:nvPr/>
        </p:nvSpPr>
        <p:spPr>
          <a:xfrm>
            <a:off x="-76201" y="-67718"/>
            <a:ext cx="13576004" cy="9889036"/>
          </a:xfrm>
          <a:prstGeom prst="rect">
            <a:avLst/>
          </a:prstGeom>
          <a:solidFill>
            <a:srgbClr val="000000">
              <a:alpha val="79512"/>
            </a:srgbClr>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5" name="Shape 145"/>
          <p:cNvSpPr/>
          <p:nvPr/>
        </p:nvSpPr>
        <p:spPr>
          <a:xfrm>
            <a:off x="-76200" y="3526790"/>
            <a:ext cx="13576300" cy="2699385"/>
          </a:xfrm>
          <a:prstGeom prst="rect">
            <a:avLst/>
          </a:prstGeom>
          <a:solidFill>
            <a:srgbClr val="FFFFFF"/>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6" name="Shape 146"/>
          <p:cNvSpPr/>
          <p:nvPr/>
        </p:nvSpPr>
        <p:spPr>
          <a:xfrm>
            <a:off x="3930632" y="3805230"/>
            <a:ext cx="5007781" cy="2595582"/>
          </a:xfrm>
          <a:prstGeom prst="rect">
            <a:avLst/>
          </a:prstGeom>
          <a:ln w="12700">
            <a:miter lim="400000"/>
          </a:ln>
        </p:spPr>
        <p:txBody>
          <a:bodyPr wrap="none" lIns="50800" tIns="50800" rIns="50800" bIns="50800" anchor="ctr">
            <a:spAutoFit/>
          </a:bodyPr>
          <a:lstStyle>
            <a:lvl1pPr>
              <a:defRPr sz="8100">
                <a:solidFill>
                  <a:schemeClr val="accent5"/>
                </a:solidFill>
                <a:latin typeface="Arial Black" panose="020B0A04020102020204"/>
                <a:ea typeface="Arial Black" panose="020B0A04020102020204"/>
                <a:cs typeface="Arial Black" panose="020B0A04020102020204"/>
                <a:sym typeface="Arial Black" panose="020B0A04020102020204"/>
              </a:defRPr>
            </a:lvl1pPr>
          </a:lstStyle>
          <a:p>
            <a:r>
              <a:rPr dirty="0"/>
              <a:t>THANKS</a:t>
            </a:r>
            <a:endParaRPr lang="en-US" dirty="0"/>
          </a:p>
          <a:p>
            <a:r>
              <a:rPr lang="en-US" dirty="0"/>
              <a:t>Q&amp;A</a:t>
            </a:r>
            <a:endParaRPr dirty="0"/>
          </a:p>
        </p:txBody>
      </p:sp>
      <p:sp>
        <p:nvSpPr>
          <p:cNvPr id="147" name="Shape 147"/>
          <p:cNvSpPr/>
          <p:nvPr/>
        </p:nvSpPr>
        <p:spPr>
          <a:xfrm>
            <a:off x="-44450" y="3702685"/>
            <a:ext cx="13545185" cy="15875"/>
          </a:xfrm>
          <a:prstGeom prst="line">
            <a:avLst/>
          </a:prstGeom>
          <a:ln w="25400">
            <a:solidFill>
              <a:schemeClr val="accent5"/>
            </a:solidFill>
          </a:ln>
          <a:effectLst>
            <a:outerShdw blurRad="38100" dist="25400" dir="5400000" rotWithShape="0">
              <a:srgbClr val="000000">
                <a:alpha val="50000"/>
              </a:srgbClr>
            </a:outerShdw>
          </a:effectLst>
        </p:spPr>
        <p:txBody>
          <a:bodyPr lIns="45718" tIns="45718" rIns="45718" bIns="45718"/>
          <a:lstStyle/>
          <a:p>
            <a:endParaRPr/>
          </a:p>
        </p:txBody>
      </p:sp>
      <p:sp>
        <p:nvSpPr>
          <p:cNvPr id="148" name="Shape 148"/>
          <p:cNvSpPr/>
          <p:nvPr/>
        </p:nvSpPr>
        <p:spPr>
          <a:xfrm flipV="1">
            <a:off x="-50800" y="6064885"/>
            <a:ext cx="13551535" cy="30480"/>
          </a:xfrm>
          <a:prstGeom prst="line">
            <a:avLst/>
          </a:prstGeom>
          <a:ln w="25400">
            <a:solidFill>
              <a:schemeClr val="accent5"/>
            </a:solidFill>
          </a:ln>
          <a:effectLst>
            <a:outerShdw blurRad="38100" dist="25400" dir="5400000" rotWithShape="0">
              <a:srgbClr val="000000">
                <a:alpha val="50000"/>
              </a:srgbClr>
            </a:outerShdw>
          </a:effectLst>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dur="indefinite" fill="hold"/>
                                        <p:tgtEl>
                                          <p:spTgt spid="145"/>
                                        </p:tgtEl>
                                        <p:attrNameLst>
                                          <p:attrName>style.visibility</p:attrName>
                                        </p:attrNameLst>
                                      </p:cBhvr>
                                      <p:to>
                                        <p:strVal val="visible"/>
                                      </p:to>
                                    </p:set>
                                    <p:anim calcmode="lin" valueType="num">
                                      <p:cBhvr>
                                        <p:cTn id="7" dur="1000" fill="hold"/>
                                        <p:tgtEl>
                                          <p:spTgt spid="145"/>
                                        </p:tgtEl>
                                        <p:attrNameLst>
                                          <p:attrName>ppt_x</p:attrName>
                                        </p:attrNameLst>
                                      </p:cBhvr>
                                      <p:tavLst>
                                        <p:tav tm="0">
                                          <p:val>
                                            <p:strVal val="0-#ppt_w/2"/>
                                          </p:val>
                                        </p:tav>
                                        <p:tav tm="100000">
                                          <p:val>
                                            <p:strVal val="#ppt_x"/>
                                          </p:val>
                                        </p:tav>
                                      </p:tavLst>
                                    </p:anim>
                                    <p:anim calcmode="lin" valueType="num">
                                      <p:cBhvr>
                                        <p:cTn id="8" dur="1000" fill="hold"/>
                                        <p:tgtEl>
                                          <p:spTgt spid="14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2" nodeType="afterEffect">
                                  <p:stCondLst>
                                    <p:cond delay="0"/>
                                  </p:stCondLst>
                                  <p:iterate>
                                    <p:tmAbs val="0"/>
                                  </p:iterate>
                                  <p:childTnLst>
                                    <p:set>
                                      <p:cBhvr>
                                        <p:cTn id="11" dur="indefinite" fill="hold"/>
                                        <p:tgtEl>
                                          <p:spTgt spid="147"/>
                                        </p:tgtEl>
                                        <p:attrNameLst>
                                          <p:attrName>style.visibility</p:attrName>
                                        </p:attrNameLst>
                                      </p:cBhvr>
                                      <p:to>
                                        <p:strVal val="visible"/>
                                      </p:to>
                                    </p:set>
                                    <p:anim calcmode="lin" valueType="num">
                                      <p:cBhvr>
                                        <p:cTn id="12" dur="1000" fill="hold"/>
                                        <p:tgtEl>
                                          <p:spTgt spid="147"/>
                                        </p:tgtEl>
                                        <p:attrNameLst>
                                          <p:attrName>ppt_x</p:attrName>
                                        </p:attrNameLst>
                                      </p:cBhvr>
                                      <p:tavLst>
                                        <p:tav tm="0">
                                          <p:val>
                                            <p:strVal val="0-#ppt_w/2"/>
                                          </p:val>
                                        </p:tav>
                                        <p:tav tm="100000">
                                          <p:val>
                                            <p:strVal val="#ppt_x"/>
                                          </p:val>
                                        </p:tav>
                                      </p:tavLst>
                                    </p:anim>
                                    <p:anim calcmode="lin" valueType="num">
                                      <p:cBhvr>
                                        <p:cTn id="13" dur="1000" fill="hold"/>
                                        <p:tgtEl>
                                          <p:spTgt spid="14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3" nodeType="afterEffect">
                                  <p:stCondLst>
                                    <p:cond delay="0"/>
                                  </p:stCondLst>
                                  <p:iterate>
                                    <p:tmAbs val="0"/>
                                  </p:iterate>
                                  <p:childTnLst>
                                    <p:set>
                                      <p:cBhvr>
                                        <p:cTn id="16" dur="indefinite" fill="hold"/>
                                        <p:tgtEl>
                                          <p:spTgt spid="148"/>
                                        </p:tgtEl>
                                        <p:attrNameLst>
                                          <p:attrName>style.visibility</p:attrName>
                                        </p:attrNameLst>
                                      </p:cBhvr>
                                      <p:to>
                                        <p:strVal val="visible"/>
                                      </p:to>
                                    </p:set>
                                    <p:anim calcmode="lin" valueType="num">
                                      <p:cBhvr>
                                        <p:cTn id="17" dur="1000" fill="hold"/>
                                        <p:tgtEl>
                                          <p:spTgt spid="148"/>
                                        </p:tgtEl>
                                        <p:attrNameLst>
                                          <p:attrName>ppt_x</p:attrName>
                                        </p:attrNameLst>
                                      </p:cBhvr>
                                      <p:tavLst>
                                        <p:tav tm="0">
                                          <p:val>
                                            <p:strVal val="0-#ppt_w/2"/>
                                          </p:val>
                                        </p:tav>
                                        <p:tav tm="100000">
                                          <p:val>
                                            <p:strVal val="#ppt_x"/>
                                          </p:val>
                                        </p:tav>
                                      </p:tavLst>
                                    </p:anim>
                                    <p:anim calcmode="lin" valueType="num">
                                      <p:cBhvr>
                                        <p:cTn id="18" dur="1000" fill="hold"/>
                                        <p:tgtEl>
                                          <p:spTgt spid="148"/>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3" presetClass="entr" presetSubtype="16" fill="hold" grpId="4" nodeType="afterEffect">
                                  <p:stCondLst>
                                    <p:cond delay="0"/>
                                  </p:stCondLst>
                                  <p:iterate>
                                    <p:tmAbs val="0"/>
                                  </p:iterate>
                                  <p:childTnLst>
                                    <p:set>
                                      <p:cBhvr>
                                        <p:cTn id="21" dur="indefinite" fill="hold"/>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1" bldLvl="0" animBg="1" advAuto="0"/>
      <p:bldP spid="146" grpId="4" animBg="1" advAuto="0"/>
      <p:bldP spid="147" grpId="2" bldLvl="0" animBg="1" advAuto="0"/>
      <p:bldP spid="148" grpId="3" bldLvl="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7286676"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dirty="0"/>
              <a:t>优化哲学</a:t>
            </a: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9" name="TextBox 18"/>
          <p:cNvSpPr txBox="1"/>
          <p:nvPr/>
        </p:nvSpPr>
        <p:spPr>
          <a:xfrm>
            <a:off x="287294" y="1947842"/>
            <a:ext cx="11930146" cy="165378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68325" lvl="1" indent="-454025" algn="l" defTabSz="228600" fontAlgn="base" hangingPunct="1">
              <a:spcBef>
                <a:spcPct val="20000"/>
              </a:spcBef>
              <a:spcAft>
                <a:spcPct val="0"/>
              </a:spcAft>
              <a:buClr>
                <a:srgbClr val="FF0000"/>
              </a:buClr>
              <a:buFont typeface="Arial" charset="0"/>
              <a:buChar char="•"/>
            </a:pPr>
            <a:r>
              <a:rPr lang="zh-CN" altLang="en-US" sz="2800" dirty="0">
                <a:solidFill>
                  <a:schemeClr val="tx1"/>
                </a:solidFill>
                <a:latin typeface="+mn-lt"/>
              </a:rPr>
              <a:t>为了获得成就感</a:t>
            </a:r>
            <a:r>
              <a:rPr lang="en-US" altLang="zh-CN" sz="2800" dirty="0">
                <a:solidFill>
                  <a:schemeClr val="tx1"/>
                </a:solidFill>
                <a:latin typeface="+mn-lt"/>
              </a:rPr>
              <a:t>?</a:t>
            </a:r>
          </a:p>
          <a:p>
            <a:pPr marL="568325" lvl="1" indent="-454025" algn="l" defTabSz="228600" fontAlgn="base" hangingPunct="1">
              <a:spcBef>
                <a:spcPct val="20000"/>
              </a:spcBef>
              <a:spcAft>
                <a:spcPct val="0"/>
              </a:spcAft>
              <a:buClr>
                <a:srgbClr val="FF0000"/>
              </a:buClr>
              <a:buFont typeface="Arial" charset="0"/>
              <a:buChar char="•"/>
            </a:pPr>
            <a:r>
              <a:rPr lang="zh-CN" altLang="en-US" sz="2800" dirty="0">
                <a:solidFill>
                  <a:schemeClr val="tx1"/>
                </a:solidFill>
                <a:latin typeface="+mn-lt"/>
              </a:rPr>
              <a:t>为了证实比系统设计者更懂数据库</a:t>
            </a:r>
            <a:r>
              <a:rPr lang="en-US" altLang="zh-CN" sz="2800" dirty="0">
                <a:solidFill>
                  <a:schemeClr val="tx1"/>
                </a:solidFill>
                <a:latin typeface="+mn-lt"/>
              </a:rPr>
              <a:t>?</a:t>
            </a:r>
          </a:p>
          <a:p>
            <a:pPr marL="568325" lvl="1" indent="-454025" algn="l" defTabSz="228600" fontAlgn="base" hangingPunct="1">
              <a:spcBef>
                <a:spcPct val="20000"/>
              </a:spcBef>
              <a:spcAft>
                <a:spcPct val="0"/>
              </a:spcAft>
              <a:buClr>
                <a:srgbClr val="FF0000"/>
              </a:buClr>
              <a:buFont typeface="Arial" charset="0"/>
              <a:buChar char="•"/>
            </a:pPr>
            <a:r>
              <a:rPr lang="zh-CN" altLang="en-US" sz="2800" dirty="0">
                <a:solidFill>
                  <a:schemeClr val="tx1"/>
                </a:solidFill>
                <a:latin typeface="+mn-lt"/>
              </a:rPr>
              <a:t>为了从优化成果来证实优化者更有价值</a:t>
            </a:r>
            <a:r>
              <a:rPr lang="en-US" altLang="zh-CN" sz="2800" dirty="0">
                <a:solidFill>
                  <a:schemeClr val="tx1"/>
                </a:solidFill>
                <a:latin typeface="+mn-lt"/>
              </a:rPr>
              <a:t>?</a:t>
            </a:r>
          </a:p>
        </p:txBody>
      </p:sp>
      <p:pic>
        <p:nvPicPr>
          <p:cNvPr id="1027" name="Picture 3"/>
          <p:cNvPicPr>
            <a:picLocks noChangeAspect="1" noChangeArrowheads="1"/>
          </p:cNvPicPr>
          <p:nvPr/>
        </p:nvPicPr>
        <p:blipFill>
          <a:blip r:embed="rId5"/>
          <a:srcRect/>
          <a:stretch>
            <a:fillRect/>
          </a:stretch>
        </p:blipFill>
        <p:spPr bwMode="auto">
          <a:xfrm>
            <a:off x="9502796" y="1876403"/>
            <a:ext cx="2857502" cy="3016273"/>
          </a:xfrm>
          <a:prstGeom prst="rect">
            <a:avLst/>
          </a:prstGeom>
          <a:noFill/>
          <a:ln w="9525">
            <a:noFill/>
            <a:miter lim="800000"/>
            <a:headEnd/>
            <a:tailEnd/>
          </a:ln>
          <a:effectLst/>
        </p:spPr>
      </p:pic>
      <p:sp>
        <p:nvSpPr>
          <p:cNvPr id="22" name="TextBox 21"/>
          <p:cNvSpPr txBox="1"/>
          <p:nvPr/>
        </p:nvSpPr>
        <p:spPr>
          <a:xfrm>
            <a:off x="430170" y="5662618"/>
            <a:ext cx="935837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solidFill>
                  <a:schemeClr val="tx1"/>
                </a:solidFill>
                <a:latin typeface="+mn-lt"/>
              </a:rPr>
              <a:t>但通常事实证实的结果往往会和您期待相反！</a:t>
            </a:r>
          </a:p>
        </p:txBody>
      </p:sp>
      <p:sp>
        <p:nvSpPr>
          <p:cNvPr id="24" name="矩形 23"/>
          <p:cNvSpPr/>
          <p:nvPr/>
        </p:nvSpPr>
        <p:spPr>
          <a:xfrm>
            <a:off x="573046" y="6953866"/>
            <a:ext cx="8494633" cy="923330"/>
          </a:xfrm>
          <a:prstGeom prst="rect">
            <a:avLst/>
          </a:prstGeom>
          <a:noFill/>
        </p:spPr>
        <p:txBody>
          <a:bodyPr wrap="none" lIns="91440" tIns="45720" rIns="91440" bIns="45720">
            <a:spAutoFit/>
          </a:bodyPr>
          <a:lstStyle/>
          <a:p>
            <a:pPr algn="ctr"/>
            <a:r>
              <a:rPr lang="zh-CN" alt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优化有风险，涉足需谨慎！</a:t>
            </a:r>
          </a:p>
        </p:txBody>
      </p:sp>
      <p:sp>
        <p:nvSpPr>
          <p:cNvPr id="25" name="矩形 24"/>
          <p:cNvSpPr/>
          <p:nvPr/>
        </p:nvSpPr>
        <p:spPr>
          <a:xfrm>
            <a:off x="2453382" y="4092958"/>
            <a:ext cx="3834704" cy="1569660"/>
          </a:xfrm>
          <a:prstGeom prst="rect">
            <a:avLst/>
          </a:prstGeom>
          <a:noFill/>
        </p:spPr>
        <p:txBody>
          <a:bodyPr wrap="none" lIns="91440" tIns="45720" rIns="91440" bIns="45720">
            <a:spAutoFit/>
          </a:bodyPr>
          <a:lstStyle/>
          <a:p>
            <a:pPr algn="ctr"/>
            <a:r>
              <a:rPr kumimoji="0" lang="en-US" altLang="zh-CN" sz="9600" b="1" i="0" u="none" strike="noStrike" cap="none" spc="0" normalizeH="0" baseline="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FillTx/>
                <a:latin typeface="+mj-lt"/>
                <a:ea typeface="+mj-ea"/>
                <a:cs typeface="+mj-cs"/>
                <a:sym typeface="Helvetica"/>
              </a:rPr>
              <a:t>NO </a:t>
            </a:r>
            <a:r>
              <a:rPr kumimoji="0" lang="zh-CN" altLang="en-US" sz="9600" b="1" i="0" u="none" strike="noStrike" cap="none" spc="0" normalizeH="0" baseline="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FillTx/>
                <a:latin typeface="+mj-lt"/>
                <a:ea typeface="+mj-ea"/>
                <a:cs typeface="+mj-cs"/>
                <a:sym typeface="Helvetica"/>
              </a:rPr>
              <a:t>！</a:t>
            </a:r>
            <a:endParaRPr lang="zh-CN" altLang="en-US" sz="9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378621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a:ln>
                  <a:noFill/>
                </a:ln>
                <a:solidFill>
                  <a:srgbClr val="000000"/>
                </a:solidFill>
                <a:effectLst/>
                <a:uFillTx/>
                <a:latin typeface="+mj-lt"/>
                <a:ea typeface="+mj-ea"/>
                <a:cs typeface="+mj-cs"/>
                <a:sym typeface="Helvetica"/>
              </a:rPr>
              <a:t>优化哲学</a:t>
            </a:r>
          </a:p>
        </p:txBody>
      </p:sp>
      <p:sp>
        <p:nvSpPr>
          <p:cNvPr id="19" name="TextBox 18"/>
          <p:cNvSpPr txBox="1"/>
          <p:nvPr/>
        </p:nvSpPr>
        <p:spPr>
          <a:xfrm>
            <a:off x="287294" y="1947842"/>
            <a:ext cx="11930146" cy="502701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优化不总是对一个单纯的环境进行！还很可能是一个复杂的已投产的系统。</a:t>
            </a:r>
          </a:p>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优化手段本来就有很大的风险，只不过你没能力意识到和预见到！</a:t>
            </a:r>
          </a:p>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任何的技术可以解决一个问题，但必然存在带来一个问题的风险！</a:t>
            </a:r>
          </a:p>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对于优化来说解决问题而带来的问题控制在可接受的范围内才是有成果。</a:t>
            </a:r>
          </a:p>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保持现状或出现更差的情况都是失败！</a:t>
            </a:r>
            <a:endParaRPr lang="en-US" altLang="zh-CN" sz="3200" dirty="0">
              <a:solidFill>
                <a:schemeClr val="tx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378621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a:ln>
                  <a:noFill/>
                </a:ln>
                <a:solidFill>
                  <a:srgbClr val="000000"/>
                </a:solidFill>
                <a:effectLst/>
                <a:uFillTx/>
                <a:latin typeface="+mj-lt"/>
                <a:ea typeface="+mj-ea"/>
                <a:cs typeface="+mj-cs"/>
                <a:sym typeface="Helvetica"/>
              </a:rPr>
              <a:t>优化哲学</a:t>
            </a:r>
          </a:p>
        </p:txBody>
      </p:sp>
      <p:sp>
        <p:nvSpPr>
          <p:cNvPr id="19" name="TextBox 18"/>
          <p:cNvSpPr txBox="1"/>
          <p:nvPr/>
        </p:nvSpPr>
        <p:spPr>
          <a:xfrm>
            <a:off x="287294" y="1947842"/>
            <a:ext cx="12501650" cy="305724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稳定性和业务可持续性通常比性能更重要！</a:t>
            </a:r>
          </a:p>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优化不可避免涉及到变更，变更就有风险！</a:t>
            </a:r>
          </a:p>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优化使性能变好，维持和变差是等概率事件！</a:t>
            </a:r>
          </a:p>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优化不能只是数据库管理员担当风险，但会所有的人分享优化成果！</a:t>
            </a:r>
          </a:p>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所以优化工作是由业务需要驱使的！！！</a:t>
            </a:r>
            <a:endParaRPr lang="en-US" altLang="zh-CN" sz="3200" dirty="0">
              <a:solidFill>
                <a:schemeClr val="tx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8" name="TextBox 17"/>
          <p:cNvSpPr txBox="1"/>
          <p:nvPr/>
        </p:nvSpPr>
        <p:spPr>
          <a:xfrm>
            <a:off x="644484" y="447644"/>
            <a:ext cx="378621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a:ln>
                  <a:noFill/>
                </a:ln>
                <a:solidFill>
                  <a:srgbClr val="000000"/>
                </a:solidFill>
                <a:effectLst/>
                <a:uFillTx/>
                <a:latin typeface="+mj-lt"/>
                <a:ea typeface="+mj-ea"/>
                <a:cs typeface="+mj-cs"/>
                <a:sym typeface="Helvetica"/>
              </a:rPr>
              <a:t>优化哲学</a:t>
            </a:r>
          </a:p>
        </p:txBody>
      </p:sp>
      <p:sp>
        <p:nvSpPr>
          <p:cNvPr id="26" name="TextBox 25"/>
          <p:cNvSpPr txBox="1"/>
          <p:nvPr/>
        </p:nvSpPr>
        <p:spPr>
          <a:xfrm>
            <a:off x="215856" y="1876404"/>
            <a:ext cx="11787270" cy="479310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谁参与优化？</a:t>
            </a:r>
            <a:endParaRPr lang="en-US" altLang="zh-CN" dirty="0"/>
          </a:p>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数据库管理员</a:t>
            </a:r>
            <a:endParaRPr lang="en-US" altLang="zh-CN" sz="3200" dirty="0">
              <a:solidFill>
                <a:schemeClr val="tx1"/>
              </a:solidFill>
              <a:latin typeface="+mn-lt"/>
            </a:endParaRPr>
          </a:p>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业务部门代表</a:t>
            </a:r>
          </a:p>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应用程序架构师</a:t>
            </a:r>
          </a:p>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应用程序设计人员</a:t>
            </a:r>
          </a:p>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应用程序开发人员</a:t>
            </a:r>
          </a:p>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硬件及系统管理员</a:t>
            </a:r>
          </a:p>
          <a:p>
            <a:pPr marL="568325" lvl="1" indent="-454025" algn="l" defTabSz="228600" fontAlgn="base" hangingPunct="1">
              <a:spcBef>
                <a:spcPct val="20000"/>
              </a:spcBef>
              <a:spcAft>
                <a:spcPct val="0"/>
              </a:spcAft>
              <a:buClr>
                <a:srgbClr val="FF0000"/>
              </a:buClr>
              <a:buFont typeface="Arial" charset="0"/>
              <a:buChar char="•"/>
            </a:pPr>
            <a:r>
              <a:rPr lang="zh-CN" altLang="en-US" sz="3200" dirty="0">
                <a:solidFill>
                  <a:schemeClr val="tx1"/>
                </a:solidFill>
                <a:latin typeface="+mn-lt"/>
              </a:rPr>
              <a:t>存储管理员</a:t>
            </a:r>
          </a:p>
        </p:txBody>
      </p:sp>
      <p:pic>
        <p:nvPicPr>
          <p:cNvPr id="1029" name="Picture 5"/>
          <p:cNvPicPr>
            <a:picLocks noChangeAspect="1" noChangeArrowheads="1"/>
          </p:cNvPicPr>
          <p:nvPr/>
        </p:nvPicPr>
        <p:blipFill>
          <a:blip r:embed="rId5"/>
          <a:srcRect/>
          <a:stretch>
            <a:fillRect/>
          </a:stretch>
        </p:blipFill>
        <p:spPr bwMode="auto">
          <a:xfrm>
            <a:off x="6359524" y="1976625"/>
            <a:ext cx="5820538" cy="504331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0" y="1308100"/>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378621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3600" b="0" i="0" u="none" strike="noStrike" cap="none" spc="0" normalizeH="0" baseline="0" dirty="0">
                <a:ln>
                  <a:noFill/>
                </a:ln>
                <a:solidFill>
                  <a:srgbClr val="000000"/>
                </a:solidFill>
                <a:effectLst/>
                <a:uFillTx/>
                <a:latin typeface="+mj-lt"/>
                <a:ea typeface="+mj-ea"/>
                <a:cs typeface="+mj-cs"/>
                <a:sym typeface="Helvetica"/>
              </a:rPr>
              <a:t>优化方向</a:t>
            </a:r>
          </a:p>
        </p:txBody>
      </p:sp>
      <p:sp>
        <p:nvSpPr>
          <p:cNvPr id="23" name="TextBox 22"/>
          <p:cNvSpPr txBox="1"/>
          <p:nvPr/>
        </p:nvSpPr>
        <p:spPr>
          <a:xfrm>
            <a:off x="430170" y="1876404"/>
            <a:ext cx="11715832"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6" name="TextBox 25"/>
          <p:cNvSpPr txBox="1"/>
          <p:nvPr/>
        </p:nvSpPr>
        <p:spPr>
          <a:xfrm>
            <a:off x="215856" y="1590652"/>
            <a:ext cx="11572956" cy="194925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568325" lvl="1" indent="-454025" algn="l" defTabSz="228600" fontAlgn="base" hangingPunct="1">
              <a:spcBef>
                <a:spcPct val="20000"/>
              </a:spcBef>
              <a:spcAft>
                <a:spcPct val="0"/>
              </a:spcAft>
              <a:buClr>
                <a:srgbClr val="FF0000"/>
              </a:buClr>
              <a:buFont typeface="Arial" charset="0"/>
              <a:buChar char="•"/>
            </a:pPr>
            <a:r>
              <a:rPr lang="zh-CN" altLang="en-US" dirty="0">
                <a:solidFill>
                  <a:schemeClr val="tx1"/>
                </a:solidFill>
                <a:latin typeface="+mn-lt"/>
              </a:rPr>
              <a:t>优化角度：</a:t>
            </a:r>
            <a:endParaRPr lang="en-US" altLang="zh-CN" dirty="0">
              <a:solidFill>
                <a:schemeClr val="tx1"/>
              </a:solidFill>
              <a:latin typeface="+mn-lt"/>
            </a:endParaRPr>
          </a:p>
          <a:p>
            <a:pPr marL="1020763" lvl="2" indent="-331788" algn="l" defTabSz="228600" fontAlgn="base" hangingPunct="1">
              <a:spcBef>
                <a:spcPct val="20000"/>
              </a:spcBef>
              <a:spcAft>
                <a:spcPct val="0"/>
              </a:spcAft>
              <a:buClr>
                <a:srgbClr val="FF0000"/>
              </a:buClr>
              <a:buFont typeface="Arial" charset="0"/>
              <a:buChar char="–"/>
            </a:pPr>
            <a:r>
              <a:rPr lang="en-US" altLang="zh-CN" sz="3200" dirty="0">
                <a:latin typeface="Courier New" pitchFamily="49" charset="0"/>
                <a:cs typeface="Courier New" pitchFamily="49" charset="0"/>
              </a:rPr>
              <a:t>	</a:t>
            </a:r>
            <a:r>
              <a:rPr lang="zh-CN" altLang="en-US" sz="3200" dirty="0">
                <a:latin typeface="Courier New" pitchFamily="49" charset="0"/>
                <a:cs typeface="Courier New" pitchFamily="49" charset="0"/>
              </a:rPr>
              <a:t>安全优化（业务持续性）</a:t>
            </a:r>
            <a:endParaRPr lang="en-US" altLang="zh-CN" sz="3200" dirty="0">
              <a:latin typeface="Courier New" pitchFamily="49" charset="0"/>
              <a:cs typeface="Courier New" pitchFamily="49" charset="0"/>
            </a:endParaRPr>
          </a:p>
          <a:p>
            <a:pPr marL="1020763" lvl="2" indent="-331788" algn="l" defTabSz="228600" fontAlgn="base" hangingPunct="1">
              <a:spcBef>
                <a:spcPct val="20000"/>
              </a:spcBef>
              <a:spcAft>
                <a:spcPct val="0"/>
              </a:spcAft>
              <a:buClr>
                <a:srgbClr val="FF0000"/>
              </a:buClr>
              <a:buFont typeface="Arial" charset="0"/>
              <a:buChar char="–"/>
            </a:pPr>
            <a:r>
              <a:rPr lang="en-US" altLang="zh-CN" sz="3200" dirty="0">
                <a:latin typeface="Courier New" pitchFamily="49" charset="0"/>
                <a:cs typeface="Courier New" pitchFamily="49" charset="0"/>
              </a:rPr>
              <a:t>	</a:t>
            </a:r>
            <a:r>
              <a:rPr lang="zh-CN" altLang="en-US" sz="3200" dirty="0">
                <a:latin typeface="Courier New" pitchFamily="49" charset="0"/>
                <a:cs typeface="Courier New" pitchFamily="49" charset="0"/>
              </a:rPr>
              <a:t>性能优化（业务高效性）</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378621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3600" b="0" i="0" u="none" strike="noStrike" cap="none" spc="0" normalizeH="0" baseline="0" dirty="0">
                <a:ln>
                  <a:noFill/>
                </a:ln>
                <a:solidFill>
                  <a:srgbClr val="000000"/>
                </a:solidFill>
                <a:effectLst/>
                <a:uFillTx/>
                <a:latin typeface="+mj-lt"/>
                <a:ea typeface="+mj-ea"/>
                <a:cs typeface="+mj-cs"/>
                <a:sym typeface="Helvetica"/>
              </a:rPr>
              <a:t>优化方向</a:t>
            </a:r>
          </a:p>
        </p:txBody>
      </p:sp>
      <p:sp>
        <p:nvSpPr>
          <p:cNvPr id="23" name="TextBox 22"/>
          <p:cNvSpPr txBox="1"/>
          <p:nvPr/>
        </p:nvSpPr>
        <p:spPr>
          <a:xfrm>
            <a:off x="430170" y="1876404"/>
            <a:ext cx="11715832"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26" name="TextBox 25"/>
          <p:cNvSpPr txBox="1"/>
          <p:nvPr/>
        </p:nvSpPr>
        <p:spPr>
          <a:xfrm>
            <a:off x="698964" y="1407432"/>
            <a:ext cx="11572956" cy="810478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3200" i="0" u="none" strike="noStrike" cap="none" spc="0" normalizeH="0" baseline="0" dirty="0">
                <a:ln>
                  <a:noFill/>
                </a:ln>
                <a:solidFill>
                  <a:srgbClr val="000000"/>
                </a:solidFill>
                <a:effectLst/>
                <a:uFillTx/>
                <a:latin typeface="+mj-lt"/>
                <a:ea typeface="+mj-ea"/>
                <a:cs typeface="+mj-cs"/>
                <a:sym typeface="Helvetica"/>
              </a:rPr>
              <a:t>优化范围：</a:t>
            </a:r>
            <a:endParaRPr kumimoji="0" lang="en-US" altLang="zh-CN" sz="3200" i="0" u="none" strike="noStrike" cap="none" spc="0" normalizeH="0" baseline="0" dirty="0">
              <a:ln>
                <a:noFill/>
              </a:ln>
              <a:solidFill>
                <a:srgbClr val="000000"/>
              </a:solidFill>
              <a:effectLst/>
              <a:uFillTx/>
              <a:latin typeface="+mj-lt"/>
              <a:ea typeface="+mj-ea"/>
              <a:cs typeface="+mj-cs"/>
              <a:sym typeface="Helvetica"/>
            </a:endParaRPr>
          </a:p>
          <a:p>
            <a:pPr marL="568325" lvl="1" indent="-454025" algn="l" defTabSz="228600" fontAlgn="base" hangingPunct="1">
              <a:spcBef>
                <a:spcPct val="20000"/>
              </a:spcBef>
              <a:spcAft>
                <a:spcPct val="0"/>
              </a:spcAft>
              <a:buClr>
                <a:srgbClr val="FF0000"/>
              </a:buClr>
              <a:buFont typeface="Arial" charset="0"/>
              <a:buChar char="•"/>
            </a:pPr>
            <a:r>
              <a:rPr lang="zh-CN" altLang="en-US" sz="2800" dirty="0">
                <a:latin typeface="Courier New" pitchFamily="49" charset="0"/>
                <a:cs typeface="Courier New" pitchFamily="49" charset="0"/>
              </a:rPr>
              <a:t>存储、主机和操作系统</a:t>
            </a:r>
            <a:r>
              <a:rPr lang="en-US" altLang="zh-CN" sz="2800" dirty="0">
                <a:latin typeface="Courier New" pitchFamily="49" charset="0"/>
                <a:cs typeface="Courier New" pitchFamily="49" charset="0"/>
              </a:rPr>
              <a:t>:</a:t>
            </a:r>
          </a:p>
          <a:p>
            <a:pPr marL="1020763" lvl="2" indent="-331788" algn="l" defTabSz="228600" fontAlgn="base" hangingPunct="1">
              <a:spcBef>
                <a:spcPct val="20000"/>
              </a:spcBef>
              <a:spcAft>
                <a:spcPct val="0"/>
              </a:spcAft>
              <a:buClr>
                <a:srgbClr val="FF0000"/>
              </a:buClr>
              <a:buFont typeface="Arial" charset="0"/>
              <a:buChar char="–"/>
            </a:pP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主机架构稳定性</a:t>
            </a:r>
            <a:endParaRPr lang="en-US" altLang="zh-CN" sz="2400" dirty="0">
              <a:latin typeface="Courier New" pitchFamily="49" charset="0"/>
              <a:cs typeface="Courier New" pitchFamily="49" charset="0"/>
            </a:endParaRPr>
          </a:p>
          <a:p>
            <a:pPr marL="1020763" lvl="2" indent="-331788" algn="l" defTabSz="228600" fontAlgn="base" hangingPunct="1">
              <a:spcBef>
                <a:spcPct val="20000"/>
              </a:spcBef>
              <a:spcAft>
                <a:spcPct val="0"/>
              </a:spcAft>
              <a:buClr>
                <a:srgbClr val="FF0000"/>
              </a:buClr>
              <a:buFont typeface="Arial" charset="0"/>
              <a:buChar char="–"/>
            </a:pPr>
            <a:r>
              <a:rPr lang="en-US" altLang="zh-CN" sz="2400" dirty="0">
                <a:latin typeface="Courier New" pitchFamily="49" charset="0"/>
                <a:cs typeface="Courier New" pitchFamily="49" charset="0"/>
              </a:rPr>
              <a:t>	I/O</a:t>
            </a:r>
            <a:r>
              <a:rPr lang="zh-CN" altLang="en-US" sz="2400" dirty="0">
                <a:latin typeface="Courier New" pitchFamily="49" charset="0"/>
                <a:cs typeface="Courier New" pitchFamily="49" charset="0"/>
              </a:rPr>
              <a:t>规划及配置</a:t>
            </a:r>
            <a:endParaRPr lang="en-US" altLang="zh-CN" sz="2400" dirty="0">
              <a:latin typeface="Courier New" pitchFamily="49" charset="0"/>
              <a:cs typeface="Courier New" pitchFamily="49" charset="0"/>
            </a:endParaRPr>
          </a:p>
          <a:p>
            <a:pPr marL="1020763" lvl="2" indent="-331788" algn="l" defTabSz="228600" fontAlgn="base" hangingPunct="1">
              <a:spcBef>
                <a:spcPct val="20000"/>
              </a:spcBef>
              <a:spcAft>
                <a:spcPct val="0"/>
              </a:spcAft>
              <a:buClr>
                <a:srgbClr val="FF0000"/>
              </a:buClr>
              <a:buFont typeface="Arial" charset="0"/>
              <a:buChar char="–"/>
            </a:pPr>
            <a:r>
              <a:rPr lang="en-US" altLang="zh-CN" sz="2400" dirty="0">
                <a:latin typeface="Courier New" pitchFamily="49" charset="0"/>
                <a:cs typeface="Courier New" pitchFamily="49" charset="0"/>
              </a:rPr>
              <a:t>	Swap</a:t>
            </a:r>
          </a:p>
          <a:p>
            <a:pPr marL="1020763" lvl="2" indent="-331788" algn="l" defTabSz="228600" fontAlgn="base" hangingPunct="1">
              <a:spcBef>
                <a:spcPct val="20000"/>
              </a:spcBef>
              <a:spcAft>
                <a:spcPct val="0"/>
              </a:spcAft>
              <a:buClr>
                <a:srgbClr val="FF0000"/>
              </a:buClr>
              <a:buFont typeface="Arial" charset="0"/>
              <a:buChar char="–"/>
            </a:pPr>
            <a:r>
              <a:rPr lang="en-US" altLang="zh-CN" sz="2400" dirty="0">
                <a:latin typeface="Courier New" pitchFamily="49" charset="0"/>
                <a:cs typeface="Courier New" pitchFamily="49" charset="0"/>
              </a:rPr>
              <a:t>	OS</a:t>
            </a:r>
            <a:r>
              <a:rPr lang="zh-CN" altLang="en-US" sz="2400" dirty="0">
                <a:latin typeface="Courier New" pitchFamily="49" charset="0"/>
                <a:cs typeface="Courier New" pitchFamily="49" charset="0"/>
              </a:rPr>
              <a:t>内核参数和网络问题</a:t>
            </a:r>
            <a:endParaRPr lang="en-US" altLang="zh-CN" sz="2400" dirty="0">
              <a:latin typeface="Courier New" pitchFamily="49" charset="0"/>
              <a:cs typeface="Courier New" pitchFamily="49" charset="0"/>
            </a:endParaRPr>
          </a:p>
          <a:p>
            <a:pPr marL="568325" lvl="1" indent="-454025" algn="l" defTabSz="228600" fontAlgn="base" hangingPunct="1">
              <a:spcBef>
                <a:spcPct val="20000"/>
              </a:spcBef>
              <a:spcAft>
                <a:spcPct val="0"/>
              </a:spcAft>
              <a:buClr>
                <a:srgbClr val="FF0000"/>
              </a:buClr>
              <a:buFont typeface="Arial" charset="0"/>
              <a:buChar char="•"/>
            </a:pPr>
            <a:r>
              <a:rPr lang="zh-CN" altLang="en-US" sz="2800" dirty="0">
                <a:latin typeface="Courier New" pitchFamily="49" charset="0"/>
                <a:cs typeface="Courier New" pitchFamily="49" charset="0"/>
              </a:rPr>
              <a:t>应用程序</a:t>
            </a:r>
            <a:r>
              <a:rPr lang="en-US" altLang="zh-CN" sz="2800" dirty="0">
                <a:latin typeface="Courier New" pitchFamily="49" charset="0"/>
                <a:cs typeface="Courier New" pitchFamily="49" charset="0"/>
              </a:rPr>
              <a:t>:</a:t>
            </a:r>
          </a:p>
          <a:p>
            <a:pPr marL="1020763" lvl="2" indent="-331788" algn="l" defTabSz="228600" fontAlgn="base" hangingPunct="1">
              <a:spcBef>
                <a:spcPct val="20000"/>
              </a:spcBef>
              <a:spcAft>
                <a:spcPct val="0"/>
              </a:spcAft>
              <a:buClr>
                <a:srgbClr val="FF0000"/>
              </a:buClr>
              <a:buFont typeface="Arial" charset="0"/>
              <a:buChar char="–"/>
            </a:pP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应用程序稳定性</a:t>
            </a:r>
            <a:endParaRPr lang="en-US" altLang="zh-CN" sz="2400" dirty="0">
              <a:latin typeface="Courier New" pitchFamily="49" charset="0"/>
              <a:cs typeface="Courier New" pitchFamily="49" charset="0"/>
            </a:endParaRPr>
          </a:p>
          <a:p>
            <a:pPr marL="1020763" lvl="2" indent="-331788" algn="l" defTabSz="228600" fontAlgn="base" hangingPunct="1">
              <a:spcBef>
                <a:spcPct val="20000"/>
              </a:spcBef>
              <a:spcAft>
                <a:spcPct val="0"/>
              </a:spcAft>
              <a:buClr>
                <a:srgbClr val="FF0000"/>
              </a:buClr>
              <a:buFont typeface="Arial" charset="0"/>
              <a:buChar char="–"/>
            </a:pPr>
            <a:r>
              <a:rPr lang="en-US" altLang="zh-CN" sz="2400" dirty="0">
                <a:latin typeface="Courier New" pitchFamily="49" charset="0"/>
                <a:cs typeface="Courier New" pitchFamily="49" charset="0"/>
              </a:rPr>
              <a:t>	SQL</a:t>
            </a:r>
            <a:r>
              <a:rPr lang="zh-CN" altLang="en-US" sz="2400" dirty="0">
                <a:latin typeface="Courier New" pitchFamily="49" charset="0"/>
                <a:cs typeface="Courier New" pitchFamily="49" charset="0"/>
              </a:rPr>
              <a:t>语句性能</a:t>
            </a:r>
            <a:endParaRPr lang="en-US" altLang="zh-CN" sz="2400" dirty="0">
              <a:latin typeface="Courier New" pitchFamily="49" charset="0"/>
              <a:cs typeface="Courier New" pitchFamily="49" charset="0"/>
            </a:endParaRPr>
          </a:p>
          <a:p>
            <a:pPr marL="1020763" lvl="2" indent="-331788" algn="l" defTabSz="228600" fontAlgn="base" hangingPunct="1">
              <a:spcBef>
                <a:spcPct val="20000"/>
              </a:spcBef>
              <a:spcAft>
                <a:spcPct val="0"/>
              </a:spcAft>
              <a:buClr>
                <a:srgbClr val="FF0000"/>
              </a:buClr>
              <a:buFont typeface="Arial" charset="0"/>
              <a:buChar char="–"/>
            </a:pP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串行访问资源</a:t>
            </a:r>
            <a:endParaRPr lang="en-US" altLang="zh-CN" sz="2400" dirty="0">
              <a:latin typeface="Courier New" pitchFamily="49" charset="0"/>
              <a:cs typeface="Courier New" pitchFamily="49" charset="0"/>
            </a:endParaRPr>
          </a:p>
          <a:p>
            <a:pPr marL="1020763" lvl="2" indent="-331788" algn="l" defTabSz="228600" fontAlgn="base" hangingPunct="1">
              <a:spcBef>
                <a:spcPct val="20000"/>
              </a:spcBef>
              <a:spcAft>
                <a:spcPct val="0"/>
              </a:spcAft>
              <a:buClr>
                <a:srgbClr val="FF0000"/>
              </a:buClr>
              <a:buFont typeface="Arial" charset="0"/>
              <a:buChar char="–"/>
            </a:pP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性能欠佳会话管理</a:t>
            </a:r>
            <a:endParaRPr lang="en-US" altLang="zh-CN" sz="2400" dirty="0">
              <a:latin typeface="Courier New" pitchFamily="49" charset="0"/>
              <a:cs typeface="Courier New" pitchFamily="49" charset="0"/>
            </a:endParaRPr>
          </a:p>
          <a:p>
            <a:pPr marL="568325" lvl="1" indent="-454025" algn="l" defTabSz="228600" fontAlgn="base" hangingPunct="1">
              <a:spcBef>
                <a:spcPct val="20000"/>
              </a:spcBef>
              <a:spcAft>
                <a:spcPct val="0"/>
              </a:spcAft>
              <a:buClr>
                <a:srgbClr val="FF0000"/>
              </a:buClr>
              <a:buFont typeface="Arial" charset="0"/>
              <a:buChar char="•"/>
            </a:pPr>
            <a:r>
              <a:rPr lang="zh-CN" altLang="en-US" sz="2800" dirty="0">
                <a:latin typeface="Courier New" pitchFamily="49" charset="0"/>
                <a:cs typeface="Courier New" pitchFamily="49" charset="0"/>
              </a:rPr>
              <a:t>数据库优化</a:t>
            </a:r>
            <a:r>
              <a:rPr lang="en-US" altLang="zh-CN" sz="2800" dirty="0">
                <a:latin typeface="Courier New" pitchFamily="49" charset="0"/>
                <a:cs typeface="Courier New" pitchFamily="49" charset="0"/>
              </a:rPr>
              <a:t>:</a:t>
            </a:r>
          </a:p>
          <a:p>
            <a:pPr marL="1020763" lvl="2" indent="-331788" algn="l" defTabSz="228600" fontAlgn="base" hangingPunct="1">
              <a:spcBef>
                <a:spcPct val="20000"/>
              </a:spcBef>
              <a:spcAft>
                <a:spcPct val="0"/>
              </a:spcAft>
              <a:buClr>
                <a:srgbClr val="FF0000"/>
              </a:buClr>
              <a:buFont typeface="Arial" charset="0"/>
              <a:buChar char="–"/>
            </a:pP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内存</a:t>
            </a:r>
            <a:endParaRPr lang="en-US" altLang="zh-CN" sz="2400" dirty="0">
              <a:latin typeface="Courier New" pitchFamily="49" charset="0"/>
              <a:cs typeface="Courier New" pitchFamily="49" charset="0"/>
            </a:endParaRPr>
          </a:p>
          <a:p>
            <a:pPr marL="1020763" lvl="2" indent="-331788" algn="l" defTabSz="228600" fontAlgn="base" hangingPunct="1">
              <a:spcBef>
                <a:spcPct val="20000"/>
              </a:spcBef>
              <a:spcAft>
                <a:spcPct val="0"/>
              </a:spcAft>
              <a:buClr>
                <a:srgbClr val="FF0000"/>
              </a:buClr>
              <a:buFont typeface="Arial" charset="0"/>
              <a:buChar char="–"/>
            </a:pP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数据库结构</a:t>
            </a:r>
            <a:r>
              <a:rPr lang="en-US" altLang="zh-CN" sz="2400" dirty="0">
                <a:latin typeface="Courier New" pitchFamily="49" charset="0"/>
                <a:cs typeface="Courier New" pitchFamily="49" charset="0"/>
              </a:rPr>
              <a:t>(</a:t>
            </a:r>
            <a:r>
              <a:rPr lang="zh-CN" altLang="en-US" sz="2400" dirty="0">
                <a:latin typeface="Courier New" pitchFamily="49" charset="0"/>
                <a:cs typeface="Courier New" pitchFamily="49" charset="0"/>
              </a:rPr>
              <a:t>物理</a:t>
            </a:r>
            <a:r>
              <a:rPr lang="en-US" altLang="zh-CN" sz="2400" dirty="0">
                <a:latin typeface="Courier New" pitchFamily="49" charset="0"/>
                <a:cs typeface="Courier New" pitchFamily="49" charset="0"/>
              </a:rPr>
              <a:t>&amp;</a:t>
            </a:r>
            <a:r>
              <a:rPr lang="zh-CN" altLang="en-US" sz="2400" dirty="0">
                <a:latin typeface="Courier New" pitchFamily="49" charset="0"/>
                <a:cs typeface="Courier New" pitchFamily="49" charset="0"/>
              </a:rPr>
              <a:t>逻辑</a:t>
            </a:r>
            <a:r>
              <a:rPr lang="en-US" altLang="zh-CN" sz="2400" dirty="0">
                <a:latin typeface="Courier New" pitchFamily="49" charset="0"/>
                <a:cs typeface="Courier New" pitchFamily="49" charset="0"/>
              </a:rPr>
              <a:t>)</a:t>
            </a:r>
          </a:p>
          <a:p>
            <a:pPr marL="1020763" lvl="2" indent="-331788" algn="l" defTabSz="228600" fontAlgn="base" hangingPunct="1">
              <a:spcBef>
                <a:spcPct val="20000"/>
              </a:spcBef>
              <a:spcAft>
                <a:spcPct val="0"/>
              </a:spcAft>
              <a:buClr>
                <a:srgbClr val="FF0000"/>
              </a:buClr>
              <a:buFont typeface="Arial" charset="0"/>
              <a:buChar char="–"/>
            </a:pP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实例配置</a:t>
            </a:r>
            <a:endParaRPr lang="en-US" altLang="zh-CN" sz="2400" dirty="0">
              <a:latin typeface="Courier New" pitchFamily="49" charset="0"/>
              <a:cs typeface="Courier New" pitchFamily="49" charset="0"/>
            </a:endParaRPr>
          </a:p>
          <a:p>
            <a:pPr algn="l"/>
            <a:r>
              <a:rPr kumimoji="0" lang="en-US" altLang="zh-CN" sz="2800" i="0" u="none" strike="noStrike" cap="none" spc="0" normalizeH="0" baseline="0" dirty="0">
                <a:ln>
                  <a:noFill/>
                </a:ln>
                <a:solidFill>
                  <a:srgbClr val="000000"/>
                </a:solidFill>
                <a:effectLst/>
                <a:uFillTx/>
                <a:latin typeface="+mj-lt"/>
                <a:ea typeface="+mj-ea"/>
                <a:cs typeface="+mj-cs"/>
                <a:sym typeface="Helvetica"/>
              </a:rPr>
              <a:t>	</a:t>
            </a:r>
          </a:p>
          <a:p>
            <a:pPr algn="l"/>
            <a:endParaRPr kumimoji="0" lang="zh-CN" altLang="en-US" sz="2800" i="0" u="none" strike="noStrike" cap="none" spc="0" normalizeH="0" baseline="0" dirty="0">
              <a:ln>
                <a:noFill/>
              </a:ln>
              <a:solidFill>
                <a:srgbClr val="000000"/>
              </a:solidFill>
              <a:effectLst/>
              <a:uFillTx/>
              <a:latin typeface="+mj-lt"/>
              <a:ea typeface="+mj-ea"/>
              <a:cs typeface="+mj-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jpeg"/>
          <p:cNvPicPr>
            <a:picLocks noChangeAspect="1"/>
          </p:cNvPicPr>
          <p:nvPr/>
        </p:nvPicPr>
        <p:blipFill>
          <a:blip r:embed="rId2">
            <a:alphaModFix amt="10197"/>
          </a:blip>
          <a:stretch>
            <a:fillRect/>
          </a:stretch>
        </p:blipFill>
        <p:spPr>
          <a:xfrm>
            <a:off x="-48260" y="1360522"/>
            <a:ext cx="13084810" cy="8445500"/>
          </a:xfrm>
          <a:prstGeom prst="rect">
            <a:avLst/>
          </a:prstGeom>
          <a:ln w="12700">
            <a:miter lim="400000"/>
            <a:headEnd/>
            <a:tailEnd/>
          </a:ln>
        </p:spPr>
      </p:pic>
      <p:sp>
        <p:nvSpPr>
          <p:cNvPr id="129" name="Shape 129"/>
          <p:cNvSpPr/>
          <p:nvPr/>
        </p:nvSpPr>
        <p:spPr>
          <a:xfrm>
            <a:off x="0" y="1226185"/>
            <a:ext cx="12924155" cy="63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0" name="Shape 130"/>
          <p:cNvSpPr/>
          <p:nvPr/>
        </p:nvSpPr>
        <p:spPr>
          <a:xfrm>
            <a:off x="-25400" y="1339850"/>
            <a:ext cx="12949555" cy="8509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1" name="Shape 131"/>
          <p:cNvSpPr/>
          <p:nvPr/>
        </p:nvSpPr>
        <p:spPr>
          <a:xfrm>
            <a:off x="-12700" y="372564"/>
            <a:ext cx="154186" cy="513859"/>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2" name="Shape 132"/>
          <p:cNvSpPr/>
          <p:nvPr/>
        </p:nvSpPr>
        <p:spPr>
          <a:xfrm>
            <a:off x="165100" y="372564"/>
            <a:ext cx="154186" cy="513859"/>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3" name="Shape 133"/>
          <p:cNvSpPr/>
          <p:nvPr/>
        </p:nvSpPr>
        <p:spPr>
          <a:xfrm rot="13500000">
            <a:off x="171604" y="452021"/>
            <a:ext cx="351287" cy="3448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34" name="Shape 134"/>
          <p:cNvSpPr/>
          <p:nvPr/>
        </p:nvSpPr>
        <p:spPr>
          <a:xfrm>
            <a:off x="796853" y="261191"/>
            <a:ext cx="102657" cy="656590"/>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endParaRPr dirty="0"/>
          </a:p>
        </p:txBody>
      </p:sp>
      <p:pic>
        <p:nvPicPr>
          <p:cNvPr id="135" name="image2.png"/>
          <p:cNvPicPr>
            <a:picLocks noChangeAspect="1"/>
          </p:cNvPicPr>
          <p:nvPr/>
        </p:nvPicPr>
        <p:blipFill>
          <a:blip r:embed="rId3" cstate="print"/>
          <a:stretch>
            <a:fillRect/>
          </a:stretch>
        </p:blipFill>
        <p:spPr>
          <a:xfrm>
            <a:off x="10208345" y="87764"/>
            <a:ext cx="2554611" cy="1025000"/>
          </a:xfrm>
          <a:prstGeom prst="rect">
            <a:avLst/>
          </a:prstGeom>
          <a:ln w="12700">
            <a:miter lim="400000"/>
            <a:headEnd/>
            <a:tailEnd/>
          </a:ln>
        </p:spPr>
      </p:pic>
      <p:pic>
        <p:nvPicPr>
          <p:cNvPr id="136" name="image3.png"/>
          <p:cNvPicPr>
            <a:picLocks noChangeAspect="1"/>
          </p:cNvPicPr>
          <p:nvPr/>
        </p:nvPicPr>
        <p:blipFill>
          <a:blip r:embed="rId4" cstate="print">
            <a:alphaModFix amt="10000"/>
          </a:blip>
          <a:stretch>
            <a:fillRect/>
          </a:stretch>
        </p:blipFill>
        <p:spPr>
          <a:xfrm>
            <a:off x="8814282" y="6019453"/>
            <a:ext cx="4474104" cy="4031983"/>
          </a:xfrm>
          <a:prstGeom prst="rect">
            <a:avLst/>
          </a:prstGeom>
          <a:ln w="12700">
            <a:miter lim="400000"/>
            <a:headEnd/>
            <a:tailEnd/>
          </a:ln>
        </p:spPr>
      </p:pic>
      <p:sp>
        <p:nvSpPr>
          <p:cNvPr id="137" name="Shape 137"/>
          <p:cNvSpPr/>
          <p:nvPr/>
        </p:nvSpPr>
        <p:spPr>
          <a:xfrm>
            <a:off x="11062482" y="8625582"/>
            <a:ext cx="871741" cy="871739"/>
          </a:xfrm>
          <a:prstGeom prst="ellipse">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b="1">
                <a:solidFill>
                  <a:srgbClr val="FFFFFF"/>
                </a:solidFill>
              </a:defRPr>
            </a:pPr>
            <a:endParaRPr/>
          </a:p>
        </p:txBody>
      </p:sp>
      <p:sp>
        <p:nvSpPr>
          <p:cNvPr id="138" name="Shape 138"/>
          <p:cNvSpPr/>
          <p:nvPr/>
        </p:nvSpPr>
        <p:spPr>
          <a:xfrm>
            <a:off x="-6350" y="9086850"/>
            <a:ext cx="10311130" cy="15875"/>
          </a:xfrm>
          <a:prstGeom prst="line">
            <a:avLst/>
          </a:prstGeom>
          <a:ln w="25400">
            <a:solidFill>
              <a:srgbClr val="000000"/>
            </a:solidFill>
          </a:ln>
          <a:effectLst>
            <a:outerShdw blurRad="38100" dist="25400" dir="5400000" rotWithShape="0">
              <a:srgbClr val="000000">
                <a:alpha val="50000"/>
              </a:srgbClr>
            </a:outerShdw>
          </a:effectLst>
        </p:spPr>
        <p:txBody>
          <a:bodyPr lIns="45718" tIns="45718" rIns="45718" bIns="45718"/>
          <a:lstStyle/>
          <a:p>
            <a:endParaRPr/>
          </a:p>
        </p:txBody>
      </p:sp>
      <p:sp>
        <p:nvSpPr>
          <p:cNvPr id="139" name="Shape 139"/>
          <p:cNvSpPr/>
          <p:nvPr/>
        </p:nvSpPr>
        <p:spPr>
          <a:xfrm>
            <a:off x="3175" y="8905240"/>
            <a:ext cx="10300970" cy="76200"/>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a:latin typeface="Helvetica Light"/>
                <a:ea typeface="Helvetica Light"/>
                <a:cs typeface="Helvetica Light"/>
                <a:sym typeface="Helvetica Light"/>
              </a:defRPr>
            </a:pPr>
            <a:endParaRPr/>
          </a:p>
        </p:txBody>
      </p:sp>
      <p:sp>
        <p:nvSpPr>
          <p:cNvPr id="140" name="Shape 140"/>
          <p:cNvSpPr/>
          <p:nvPr/>
        </p:nvSpPr>
        <p:spPr>
          <a:xfrm>
            <a:off x="11257559" y="8813799"/>
            <a:ext cx="481584" cy="495301"/>
          </a:xfrm>
          <a:prstGeom prst="rect">
            <a:avLst/>
          </a:prstGeom>
          <a:ln w="12700">
            <a:miter lim="400000"/>
          </a:ln>
        </p:spPr>
        <p:txBody>
          <a:bodyPr wrap="none" lIns="50800" tIns="50800" rIns="50800" bIns="50800" anchor="ctr">
            <a:spAutoFit/>
          </a:bodyPr>
          <a:lstStyle>
            <a:lvl1pPr>
              <a:defRPr sz="2600" b="1">
                <a:solidFill>
                  <a:srgbClr val="FFFFFF"/>
                </a:solidFill>
              </a:defRPr>
            </a:lvl1pPr>
          </a:lstStyle>
          <a:p>
            <a:r>
              <a:t>01</a:t>
            </a:r>
          </a:p>
        </p:txBody>
      </p:sp>
      <p:sp>
        <p:nvSpPr>
          <p:cNvPr id="141" name="Shape 141"/>
          <p:cNvSpPr/>
          <p:nvPr/>
        </p:nvSpPr>
        <p:spPr>
          <a:xfrm>
            <a:off x="7217219" y="8769092"/>
            <a:ext cx="3091562" cy="865886"/>
          </a:xfrm>
          <a:prstGeom prst="rect">
            <a:avLst/>
          </a:prstGeom>
          <a:ln w="12700">
            <a:miter lim="400000"/>
          </a:ln>
        </p:spPr>
        <p:txBody>
          <a:bodyPr wrap="none" lIns="50800" tIns="50800" rIns="50800" bIns="50800" anchor="ctr">
            <a:spAutoFit/>
          </a:bodyPr>
          <a:lstStyle>
            <a:lvl1pPr algn="l">
              <a:lnSpc>
                <a:spcPts val="6800"/>
              </a:lnSpc>
              <a:defRPr sz="1700">
                <a:latin typeface="Yuanti SC Regular"/>
                <a:ea typeface="Yuanti SC Regular"/>
                <a:cs typeface="Yuanti SC Regular"/>
                <a:sym typeface="Yuanti SC Regular"/>
              </a:defRPr>
            </a:lvl1pPr>
          </a:lstStyle>
          <a:p>
            <a:r>
              <a:t>老男孩IT教育，只培养技术精英</a:t>
            </a:r>
          </a:p>
        </p:txBody>
      </p:sp>
      <p:sp>
        <p:nvSpPr>
          <p:cNvPr id="16" name="TextBox 15"/>
          <p:cNvSpPr txBox="1"/>
          <p:nvPr/>
        </p:nvSpPr>
        <p:spPr>
          <a:xfrm>
            <a:off x="430170" y="1947842"/>
            <a:ext cx="10429948"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dirty="0">
              <a:ln>
                <a:noFill/>
              </a:ln>
              <a:solidFill>
                <a:srgbClr val="000000"/>
              </a:solidFill>
              <a:effectLst/>
              <a:uFillTx/>
              <a:latin typeface="+mj-lt"/>
              <a:ea typeface="+mj-ea"/>
              <a:cs typeface="+mj-cs"/>
              <a:sym typeface="Helvetica"/>
            </a:endParaRPr>
          </a:p>
        </p:txBody>
      </p:sp>
      <p:sp>
        <p:nvSpPr>
          <p:cNvPr id="18" name="TextBox 17"/>
          <p:cNvSpPr txBox="1"/>
          <p:nvPr/>
        </p:nvSpPr>
        <p:spPr>
          <a:xfrm>
            <a:off x="644484" y="447644"/>
            <a:ext cx="3786214" cy="6565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dirty="0">
                <a:ln>
                  <a:noFill/>
                </a:ln>
                <a:solidFill>
                  <a:srgbClr val="000000"/>
                </a:solidFill>
                <a:effectLst/>
                <a:uFillTx/>
                <a:latin typeface="+mj-lt"/>
                <a:ea typeface="+mj-ea"/>
                <a:cs typeface="+mj-cs"/>
                <a:sym typeface="Helvetica"/>
              </a:rPr>
              <a:t>数据库优化思路</a:t>
            </a:r>
          </a:p>
        </p:txBody>
      </p:sp>
      <p:sp>
        <p:nvSpPr>
          <p:cNvPr id="21" name="TextBox 20"/>
          <p:cNvSpPr txBox="1"/>
          <p:nvPr/>
        </p:nvSpPr>
        <p:spPr>
          <a:xfrm>
            <a:off x="430170" y="6605899"/>
            <a:ext cx="11358642" cy="305724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lvl="0" algn="l"/>
            <a:r>
              <a:rPr lang="zh-CN" altLang="en-US" sz="2400" dirty="0"/>
              <a:t>优化成本</a:t>
            </a:r>
            <a:r>
              <a:rPr lang="en-US" sz="2400" dirty="0"/>
              <a:t>:</a:t>
            </a:r>
            <a:r>
              <a:rPr lang="zh-CN" altLang="en-US" sz="2400" dirty="0"/>
              <a:t>由上往下依次增高</a:t>
            </a:r>
          </a:p>
          <a:p>
            <a:pPr lvl="0" algn="l"/>
            <a:r>
              <a:rPr lang="zh-CN" altLang="en-US" sz="2400" dirty="0"/>
              <a:t>优化效果</a:t>
            </a:r>
            <a:r>
              <a:rPr lang="en-US" sz="2400" dirty="0"/>
              <a:t>:</a:t>
            </a:r>
            <a:r>
              <a:rPr lang="zh-CN" altLang="en-US" sz="2400" dirty="0"/>
              <a:t>由下往上依次增高</a:t>
            </a:r>
          </a:p>
          <a:p>
            <a:pPr algn="l"/>
            <a:r>
              <a:rPr lang="en-US" sz="2400" dirty="0"/>
              <a:t>	</a:t>
            </a:r>
            <a:r>
              <a:rPr lang="zh-CN" altLang="en-US" sz="2400" dirty="0"/>
              <a:t>由以上图示可以看出，我们如果想要深度优化</a:t>
            </a:r>
            <a:r>
              <a:rPr lang="en-US" sz="2400" dirty="0" err="1"/>
              <a:t>MySQL</a:t>
            </a:r>
            <a:r>
              <a:rPr lang="zh-CN" altLang="en-US" sz="2400" dirty="0"/>
              <a:t>数据库，需要做的事情不是单方面的，而是要从成本及优化效果选择最适合当前企业需求的方案。所以本课程针对整个出发点，会从各个维度来让</a:t>
            </a:r>
            <a:r>
              <a:rPr lang="en-US" sz="2400" dirty="0" err="1"/>
              <a:t>MySQL</a:t>
            </a:r>
            <a:r>
              <a:rPr lang="zh-CN" altLang="en-US" sz="2400" dirty="0"/>
              <a:t>在运行过程中达到最优的状态。</a:t>
            </a:r>
          </a:p>
          <a:p>
            <a:pPr algn="l"/>
            <a:br>
              <a:rPr lang="zh-CN" altLang="en-US" sz="2400" dirty="0">
                <a:solidFill>
                  <a:schemeClr val="tx1"/>
                </a:solidFill>
                <a:latin typeface="+mn-lt"/>
                <a:ea typeface="黑体" pitchFamily="2" charset="-122"/>
              </a:rPr>
            </a:br>
            <a:br>
              <a:rPr lang="zh-CN" altLang="en-US" sz="2400" dirty="0"/>
            </a:br>
            <a:endParaRPr kumimoji="0" lang="zh-CN" altLang="en-US" sz="2400" b="0" i="0" u="none" strike="noStrike" cap="none" spc="0" normalizeH="0" baseline="0" dirty="0">
              <a:ln>
                <a:noFill/>
              </a:ln>
              <a:solidFill>
                <a:srgbClr val="000000"/>
              </a:solidFill>
              <a:effectLst/>
              <a:uFillTx/>
              <a:latin typeface="+mj-lt"/>
              <a:ea typeface="+mj-ea"/>
              <a:cs typeface="+mj-cs"/>
              <a:sym typeface="Helvetica"/>
            </a:endParaRPr>
          </a:p>
        </p:txBody>
      </p:sp>
      <p:pic>
        <p:nvPicPr>
          <p:cNvPr id="1026" name="Picture 2"/>
          <p:cNvPicPr>
            <a:picLocks noChangeAspect="1" noChangeArrowheads="1"/>
          </p:cNvPicPr>
          <p:nvPr/>
        </p:nvPicPr>
        <p:blipFill>
          <a:blip r:embed="rId5"/>
          <a:srcRect/>
          <a:stretch>
            <a:fillRect/>
          </a:stretch>
        </p:blipFill>
        <p:spPr bwMode="auto">
          <a:xfrm>
            <a:off x="2287558" y="1590652"/>
            <a:ext cx="8215370" cy="5037161"/>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dur="indefinite" fill="hold"/>
                                        <p:tgtEl>
                                          <p:spTgt spid="129"/>
                                        </p:tgtEl>
                                        <p:attrNameLst>
                                          <p:attrName>style.visibility</p:attrName>
                                        </p:attrNameLst>
                                      </p:cBhvr>
                                      <p:to>
                                        <p:strVal val="visible"/>
                                      </p:to>
                                    </p:set>
                                    <p:anim calcmode="lin" valueType="num">
                                      <p:cBhvr>
                                        <p:cTn id="7" dur="499" fill="hold"/>
                                        <p:tgtEl>
                                          <p:spTgt spid="129"/>
                                        </p:tgtEl>
                                        <p:attrNameLst>
                                          <p:attrName>ppt_x</p:attrName>
                                        </p:attrNameLst>
                                      </p:cBhvr>
                                      <p:tavLst>
                                        <p:tav tm="0">
                                          <p:val>
                                            <p:strVal val="0-#ppt_w/2"/>
                                          </p:val>
                                        </p:tav>
                                        <p:tav tm="100000">
                                          <p:val>
                                            <p:strVal val="#ppt_x"/>
                                          </p:val>
                                        </p:tav>
                                      </p:tavLst>
                                    </p:anim>
                                    <p:anim calcmode="lin" valueType="num">
                                      <p:cBhvr>
                                        <p:cTn id="8" dur="499" fill="hold"/>
                                        <p:tgtEl>
                                          <p:spTgt spid="129"/>
                                        </p:tgtEl>
                                        <p:attrNameLst>
                                          <p:attrName>ppt_y</p:attrName>
                                        </p:attrNameLst>
                                      </p:cBhvr>
                                      <p:tavLst>
                                        <p:tav tm="0">
                                          <p:val>
                                            <p:strVal val="#ppt_y"/>
                                          </p:val>
                                        </p:tav>
                                        <p:tav tm="100000">
                                          <p:val>
                                            <p:strVal val="#ppt_y"/>
                                          </p:val>
                                        </p:tav>
                                      </p:tavLst>
                                    </p:anim>
                                  </p:childTnLst>
                                </p:cTn>
                              </p:par>
                            </p:childTnLst>
                          </p:cTn>
                        </p:par>
                        <p:par>
                          <p:cTn id="9" fill="hold">
                            <p:stCondLst>
                              <p:cond delay="499"/>
                            </p:stCondLst>
                            <p:childTnLst>
                              <p:par>
                                <p:cTn id="10" presetID="2" presetClass="entr" presetSubtype="8" fill="hold" grpId="0" nodeType="afterEffect">
                                  <p:stCondLst>
                                    <p:cond delay="0"/>
                                  </p:stCondLst>
                                  <p:iterate>
                                    <p:tmAbs val="0"/>
                                  </p:iterate>
                                  <p:childTnLst>
                                    <p:set>
                                      <p:cBhvr>
                                        <p:cTn id="11" dur="indefinite" fill="hold"/>
                                        <p:tgtEl>
                                          <p:spTgt spid="130"/>
                                        </p:tgtEl>
                                        <p:attrNameLst>
                                          <p:attrName>style.visibility</p:attrName>
                                        </p:attrNameLst>
                                      </p:cBhvr>
                                      <p:to>
                                        <p:strVal val="visible"/>
                                      </p:to>
                                    </p:set>
                                    <p:anim calcmode="lin" valueType="num">
                                      <p:cBhvr>
                                        <p:cTn id="12" dur="499" fill="hold"/>
                                        <p:tgtEl>
                                          <p:spTgt spid="130"/>
                                        </p:tgtEl>
                                        <p:attrNameLst>
                                          <p:attrName>ppt_x</p:attrName>
                                        </p:attrNameLst>
                                      </p:cBhvr>
                                      <p:tavLst>
                                        <p:tav tm="0">
                                          <p:val>
                                            <p:strVal val="0-#ppt_w/2"/>
                                          </p:val>
                                        </p:tav>
                                        <p:tav tm="100000">
                                          <p:val>
                                            <p:strVal val="#ppt_x"/>
                                          </p:val>
                                        </p:tav>
                                      </p:tavLst>
                                    </p:anim>
                                    <p:anim calcmode="lin" valueType="num">
                                      <p:cBhvr>
                                        <p:cTn id="13" dur="499" fill="hold"/>
                                        <p:tgtEl>
                                          <p:spTgt spid="130"/>
                                        </p:tgtEl>
                                        <p:attrNameLst>
                                          <p:attrName>ppt_y</p:attrName>
                                        </p:attrNameLst>
                                      </p:cBhvr>
                                      <p:tavLst>
                                        <p:tav tm="0">
                                          <p:val>
                                            <p:strVal val="#ppt_y"/>
                                          </p:val>
                                        </p:tav>
                                        <p:tav tm="100000">
                                          <p:val>
                                            <p:strVal val="#ppt_y"/>
                                          </p:val>
                                        </p:tav>
                                      </p:tavLst>
                                    </p:anim>
                                  </p:childTnLst>
                                </p:cTn>
                              </p:par>
                            </p:childTnLst>
                          </p:cTn>
                        </p:par>
                        <p:par>
                          <p:cTn id="14" fill="hold">
                            <p:stCondLst>
                              <p:cond delay="998"/>
                            </p:stCondLst>
                            <p:childTnLst>
                              <p:par>
                                <p:cTn id="15" presetID="2" presetClass="entr" presetSubtype="8" fill="hold" grpId="0" nodeType="afterEffect">
                                  <p:stCondLst>
                                    <p:cond delay="0"/>
                                  </p:stCondLst>
                                  <p:iterate>
                                    <p:tmAbs val="0"/>
                                  </p:iterate>
                                  <p:childTnLst>
                                    <p:set>
                                      <p:cBhvr>
                                        <p:cTn id="16" dur="indefinite" fill="hold"/>
                                        <p:tgtEl>
                                          <p:spTgt spid="131"/>
                                        </p:tgtEl>
                                        <p:attrNameLst>
                                          <p:attrName>style.visibility</p:attrName>
                                        </p:attrNameLst>
                                      </p:cBhvr>
                                      <p:to>
                                        <p:strVal val="visible"/>
                                      </p:to>
                                    </p:set>
                                    <p:anim calcmode="lin" valueType="num">
                                      <p:cBhvr>
                                        <p:cTn id="17" dur="499" fill="hold"/>
                                        <p:tgtEl>
                                          <p:spTgt spid="131"/>
                                        </p:tgtEl>
                                        <p:attrNameLst>
                                          <p:attrName>ppt_x</p:attrName>
                                        </p:attrNameLst>
                                      </p:cBhvr>
                                      <p:tavLst>
                                        <p:tav tm="0">
                                          <p:val>
                                            <p:strVal val="0-#ppt_w/2"/>
                                          </p:val>
                                        </p:tav>
                                        <p:tav tm="100000">
                                          <p:val>
                                            <p:strVal val="#ppt_x"/>
                                          </p:val>
                                        </p:tav>
                                      </p:tavLst>
                                    </p:anim>
                                    <p:anim calcmode="lin" valueType="num">
                                      <p:cBhvr>
                                        <p:cTn id="18" dur="499" fill="hold"/>
                                        <p:tgtEl>
                                          <p:spTgt spid="131"/>
                                        </p:tgtEl>
                                        <p:attrNameLst>
                                          <p:attrName>ppt_y</p:attrName>
                                        </p:attrNameLst>
                                      </p:cBhvr>
                                      <p:tavLst>
                                        <p:tav tm="0">
                                          <p:val>
                                            <p:strVal val="#ppt_y"/>
                                          </p:val>
                                        </p:tav>
                                        <p:tav tm="100000">
                                          <p:val>
                                            <p:strVal val="#ppt_y"/>
                                          </p:val>
                                        </p:tav>
                                      </p:tavLst>
                                    </p:anim>
                                  </p:childTnLst>
                                </p:cTn>
                              </p:par>
                            </p:childTnLst>
                          </p:cTn>
                        </p:par>
                        <p:par>
                          <p:cTn id="19" fill="hold">
                            <p:stCondLst>
                              <p:cond delay="1496"/>
                            </p:stCondLst>
                            <p:childTnLst>
                              <p:par>
                                <p:cTn id="20" presetID="2" presetClass="entr" presetSubtype="8" fill="hold" grpId="0" nodeType="afterEffect">
                                  <p:stCondLst>
                                    <p:cond delay="0"/>
                                  </p:stCondLst>
                                  <p:iterate>
                                    <p:tmAbs val="0"/>
                                  </p:iterate>
                                  <p:childTnLst>
                                    <p:set>
                                      <p:cBhvr>
                                        <p:cTn id="21" dur="indefinite" fill="hold"/>
                                        <p:tgtEl>
                                          <p:spTgt spid="132"/>
                                        </p:tgtEl>
                                        <p:attrNameLst>
                                          <p:attrName>style.visibility</p:attrName>
                                        </p:attrNameLst>
                                      </p:cBhvr>
                                      <p:to>
                                        <p:strVal val="visible"/>
                                      </p:to>
                                    </p:set>
                                    <p:anim calcmode="lin" valueType="num">
                                      <p:cBhvr>
                                        <p:cTn id="22" dur="499" fill="hold"/>
                                        <p:tgtEl>
                                          <p:spTgt spid="132"/>
                                        </p:tgtEl>
                                        <p:attrNameLst>
                                          <p:attrName>ppt_x</p:attrName>
                                        </p:attrNameLst>
                                      </p:cBhvr>
                                      <p:tavLst>
                                        <p:tav tm="0">
                                          <p:val>
                                            <p:strVal val="0-#ppt_w/2"/>
                                          </p:val>
                                        </p:tav>
                                        <p:tav tm="100000">
                                          <p:val>
                                            <p:strVal val="#ppt_x"/>
                                          </p:val>
                                        </p:tav>
                                      </p:tavLst>
                                    </p:anim>
                                    <p:anim calcmode="lin" valueType="num">
                                      <p:cBhvr>
                                        <p:cTn id="23" dur="499" fill="hold"/>
                                        <p:tgtEl>
                                          <p:spTgt spid="132"/>
                                        </p:tgtEl>
                                        <p:attrNameLst>
                                          <p:attrName>ppt_y</p:attrName>
                                        </p:attrNameLst>
                                      </p:cBhvr>
                                      <p:tavLst>
                                        <p:tav tm="0">
                                          <p:val>
                                            <p:strVal val="#ppt_y"/>
                                          </p:val>
                                        </p:tav>
                                        <p:tav tm="100000">
                                          <p:val>
                                            <p:strVal val="#ppt_y"/>
                                          </p:val>
                                        </p:tav>
                                      </p:tavLst>
                                    </p:anim>
                                  </p:childTnLst>
                                </p:cTn>
                              </p:par>
                            </p:childTnLst>
                          </p:cTn>
                        </p:par>
                        <p:par>
                          <p:cTn id="24" fill="hold">
                            <p:stCondLst>
                              <p:cond delay="1996"/>
                            </p:stCondLst>
                            <p:childTnLst>
                              <p:par>
                                <p:cTn id="25" presetID="2" presetClass="entr" presetSubtype="8" fill="hold" grpId="0" nodeType="afterEffect">
                                  <p:stCondLst>
                                    <p:cond delay="0"/>
                                  </p:stCondLst>
                                  <p:iterate>
                                    <p:tmAbs val="0"/>
                                  </p:iterate>
                                  <p:childTnLst>
                                    <p:set>
                                      <p:cBhvr>
                                        <p:cTn id="26" dur="indefinite" fill="hold"/>
                                        <p:tgtEl>
                                          <p:spTgt spid="133"/>
                                        </p:tgtEl>
                                        <p:attrNameLst>
                                          <p:attrName>style.visibility</p:attrName>
                                        </p:attrNameLst>
                                      </p:cBhvr>
                                      <p:to>
                                        <p:strVal val="visible"/>
                                      </p:to>
                                    </p:set>
                                    <p:anim calcmode="lin" valueType="num">
                                      <p:cBhvr>
                                        <p:cTn id="27" dur="499" fill="hold"/>
                                        <p:tgtEl>
                                          <p:spTgt spid="133"/>
                                        </p:tgtEl>
                                        <p:attrNameLst>
                                          <p:attrName>ppt_x</p:attrName>
                                        </p:attrNameLst>
                                      </p:cBhvr>
                                      <p:tavLst>
                                        <p:tav tm="0">
                                          <p:val>
                                            <p:strVal val="0-#ppt_w/2"/>
                                          </p:val>
                                        </p:tav>
                                        <p:tav tm="100000">
                                          <p:val>
                                            <p:strVal val="#ppt_x"/>
                                          </p:val>
                                        </p:tav>
                                      </p:tavLst>
                                    </p:anim>
                                    <p:anim calcmode="lin" valueType="num">
                                      <p:cBhvr>
                                        <p:cTn id="28" dur="499" fill="hold"/>
                                        <p:tgtEl>
                                          <p:spTgt spid="133"/>
                                        </p:tgtEl>
                                        <p:attrNameLst>
                                          <p:attrName>ppt_y</p:attrName>
                                        </p:attrNameLst>
                                      </p:cBhvr>
                                      <p:tavLst>
                                        <p:tav tm="0">
                                          <p:val>
                                            <p:strVal val="#ppt_y"/>
                                          </p:val>
                                        </p:tav>
                                        <p:tav tm="100000">
                                          <p:val>
                                            <p:strVal val="#ppt_y"/>
                                          </p:val>
                                        </p:tav>
                                      </p:tavLst>
                                    </p:anim>
                                  </p:childTnLst>
                                </p:cTn>
                              </p:par>
                            </p:childTnLst>
                          </p:cTn>
                        </p:par>
                        <p:par>
                          <p:cTn id="29" fill="hold">
                            <p:stCondLst>
                              <p:cond delay="2495"/>
                            </p:stCondLst>
                            <p:childTnLst>
                              <p:par>
                                <p:cTn id="30" presetID="2" presetClass="entr" presetSubtype="8" fill="hold" grpId="0" nodeType="afterEffect">
                                  <p:stCondLst>
                                    <p:cond delay="0"/>
                                  </p:stCondLst>
                                  <p:iterate>
                                    <p:tmAbs val="0"/>
                                  </p:iterate>
                                  <p:childTnLst>
                                    <p:set>
                                      <p:cBhvr>
                                        <p:cTn id="31" dur="indefinite" fill="hold"/>
                                        <p:tgtEl>
                                          <p:spTgt spid="134"/>
                                        </p:tgtEl>
                                        <p:attrNameLst>
                                          <p:attrName>style.visibility</p:attrName>
                                        </p:attrNameLst>
                                      </p:cBhvr>
                                      <p:to>
                                        <p:strVal val="visible"/>
                                      </p:to>
                                    </p:set>
                                    <p:anim calcmode="lin" valueType="num">
                                      <p:cBhvr>
                                        <p:cTn id="32" dur="499" fill="hold"/>
                                        <p:tgtEl>
                                          <p:spTgt spid="134"/>
                                        </p:tgtEl>
                                        <p:attrNameLst>
                                          <p:attrName>ppt_x</p:attrName>
                                        </p:attrNameLst>
                                      </p:cBhvr>
                                      <p:tavLst>
                                        <p:tav tm="0">
                                          <p:val>
                                            <p:strVal val="0-#ppt_w/2"/>
                                          </p:val>
                                        </p:tav>
                                        <p:tav tm="100000">
                                          <p:val>
                                            <p:strVal val="#ppt_x"/>
                                          </p:val>
                                        </p:tav>
                                      </p:tavLst>
                                    </p:anim>
                                    <p:anim calcmode="lin" valueType="num">
                                      <p:cBhvr>
                                        <p:cTn id="33" dur="499" fill="hold"/>
                                        <p:tgtEl>
                                          <p:spTgt spid="134"/>
                                        </p:tgtEl>
                                        <p:attrNameLst>
                                          <p:attrName>ppt_y</p:attrName>
                                        </p:attrNameLst>
                                      </p:cBhvr>
                                      <p:tavLst>
                                        <p:tav tm="0">
                                          <p:val>
                                            <p:strVal val="#ppt_y"/>
                                          </p:val>
                                        </p:tav>
                                        <p:tav tm="100000">
                                          <p:val>
                                            <p:strVal val="#ppt_y"/>
                                          </p:val>
                                        </p:tav>
                                      </p:tavLst>
                                    </p:anim>
                                  </p:childTnLst>
                                </p:cTn>
                              </p:par>
                            </p:childTnLst>
                          </p:cTn>
                        </p:par>
                        <p:par>
                          <p:cTn id="34" fill="hold">
                            <p:stCondLst>
                              <p:cond delay="2994"/>
                            </p:stCondLst>
                            <p:childTnLst>
                              <p:par>
                                <p:cTn id="35" presetID="2" presetClass="entr" presetSubtype="1" fill="hold" grpId="0" nodeType="afterEffect">
                                  <p:stCondLst>
                                    <p:cond delay="0"/>
                                  </p:stCondLst>
                                  <p:iterate>
                                    <p:tmAbs val="0"/>
                                  </p:iterate>
                                  <p:childTnLst>
                                    <p:set>
                                      <p:cBhvr>
                                        <p:cTn id="36" dur="indefinite" fill="hold"/>
                                        <p:tgtEl>
                                          <p:spTgt spid="135"/>
                                        </p:tgtEl>
                                        <p:attrNameLst>
                                          <p:attrName>style.visibility</p:attrName>
                                        </p:attrNameLst>
                                      </p:cBhvr>
                                      <p:to>
                                        <p:strVal val="visible"/>
                                      </p:to>
                                    </p:set>
                                    <p:anim calcmode="lin" valueType="num">
                                      <p:cBhvr>
                                        <p:cTn id="37" dur="500" fill="hold"/>
                                        <p:tgtEl>
                                          <p:spTgt spid="135"/>
                                        </p:tgtEl>
                                        <p:attrNameLst>
                                          <p:attrName>ppt_x</p:attrName>
                                        </p:attrNameLst>
                                      </p:cBhvr>
                                      <p:tavLst>
                                        <p:tav tm="0">
                                          <p:val>
                                            <p:strVal val="#ppt_x"/>
                                          </p:val>
                                        </p:tav>
                                        <p:tav tm="100000">
                                          <p:val>
                                            <p:strVal val="#ppt_x"/>
                                          </p:val>
                                        </p:tav>
                                      </p:tavLst>
                                    </p:anim>
                                    <p:anim calcmode="lin" valueType="num">
                                      <p:cBhvr>
                                        <p:cTn id="38" dur="500" fill="hold"/>
                                        <p:tgtEl>
                                          <p:spTgt spid="135"/>
                                        </p:tgtEl>
                                        <p:attrNameLst>
                                          <p:attrName>ppt_y</p:attrName>
                                        </p:attrNameLst>
                                      </p:cBhvr>
                                      <p:tavLst>
                                        <p:tav tm="0">
                                          <p:val>
                                            <p:strVal val="0-#ppt_h/2"/>
                                          </p:val>
                                        </p:tav>
                                        <p:tav tm="100000">
                                          <p:val>
                                            <p:strVal val="#ppt_y"/>
                                          </p:val>
                                        </p:tav>
                                      </p:tavLst>
                                    </p:anim>
                                  </p:childTnLst>
                                </p:cTn>
                              </p:par>
                            </p:childTnLst>
                          </p:cTn>
                        </p:par>
                        <p:par>
                          <p:cTn id="39" fill="hold">
                            <p:stCondLst>
                              <p:cond delay="3494"/>
                            </p:stCondLst>
                            <p:childTnLst>
                              <p:par>
                                <p:cTn id="40" presetID="2" presetClass="entr" presetSubtype="8" fill="hold" grpId="0" nodeType="afterEffect">
                                  <p:stCondLst>
                                    <p:cond delay="0"/>
                                  </p:stCondLst>
                                  <p:iterate>
                                    <p:tmAbs val="0"/>
                                  </p:iterate>
                                  <p:childTnLst>
                                    <p:set>
                                      <p:cBhvr>
                                        <p:cTn id="41" dur="indefinite" fill="hold"/>
                                        <p:tgtEl>
                                          <p:spTgt spid="139"/>
                                        </p:tgtEl>
                                        <p:attrNameLst>
                                          <p:attrName>style.visibility</p:attrName>
                                        </p:attrNameLst>
                                      </p:cBhvr>
                                      <p:to>
                                        <p:strVal val="visible"/>
                                      </p:to>
                                    </p:set>
                                    <p:anim calcmode="lin" valueType="num">
                                      <p:cBhvr>
                                        <p:cTn id="42" dur="499" fill="hold"/>
                                        <p:tgtEl>
                                          <p:spTgt spid="139"/>
                                        </p:tgtEl>
                                        <p:attrNameLst>
                                          <p:attrName>ppt_x</p:attrName>
                                        </p:attrNameLst>
                                      </p:cBhvr>
                                      <p:tavLst>
                                        <p:tav tm="0">
                                          <p:val>
                                            <p:strVal val="0-#ppt_w/2"/>
                                          </p:val>
                                        </p:tav>
                                        <p:tav tm="100000">
                                          <p:val>
                                            <p:strVal val="#ppt_x"/>
                                          </p:val>
                                        </p:tav>
                                      </p:tavLst>
                                    </p:anim>
                                    <p:anim calcmode="lin" valueType="num">
                                      <p:cBhvr>
                                        <p:cTn id="43" dur="499" fill="hold"/>
                                        <p:tgtEl>
                                          <p:spTgt spid="139"/>
                                        </p:tgtEl>
                                        <p:attrNameLst>
                                          <p:attrName>ppt_y</p:attrName>
                                        </p:attrNameLst>
                                      </p:cBhvr>
                                      <p:tavLst>
                                        <p:tav tm="0">
                                          <p:val>
                                            <p:strVal val="#ppt_y"/>
                                          </p:val>
                                        </p:tav>
                                        <p:tav tm="100000">
                                          <p:val>
                                            <p:strVal val="#ppt_y"/>
                                          </p:val>
                                        </p:tav>
                                      </p:tavLst>
                                    </p:anim>
                                  </p:childTnLst>
                                </p:cTn>
                              </p:par>
                            </p:childTnLst>
                          </p:cTn>
                        </p:par>
                        <p:par>
                          <p:cTn id="44" fill="hold">
                            <p:stCondLst>
                              <p:cond delay="3993"/>
                            </p:stCondLst>
                            <p:childTnLst>
                              <p:par>
                                <p:cTn id="45" presetID="2" presetClass="entr" presetSubtype="8" fill="hold" grpId="0" nodeType="afterEffect">
                                  <p:stCondLst>
                                    <p:cond delay="0"/>
                                  </p:stCondLst>
                                  <p:iterate>
                                    <p:tmAbs val="0"/>
                                  </p:iterate>
                                  <p:childTnLst>
                                    <p:set>
                                      <p:cBhvr>
                                        <p:cTn id="46" dur="indefinite" fill="hold"/>
                                        <p:tgtEl>
                                          <p:spTgt spid="138"/>
                                        </p:tgtEl>
                                        <p:attrNameLst>
                                          <p:attrName>style.visibility</p:attrName>
                                        </p:attrNameLst>
                                      </p:cBhvr>
                                      <p:to>
                                        <p:strVal val="visible"/>
                                      </p:to>
                                    </p:set>
                                    <p:anim calcmode="lin" valueType="num">
                                      <p:cBhvr>
                                        <p:cTn id="47" dur="499" fill="hold"/>
                                        <p:tgtEl>
                                          <p:spTgt spid="138"/>
                                        </p:tgtEl>
                                        <p:attrNameLst>
                                          <p:attrName>ppt_x</p:attrName>
                                        </p:attrNameLst>
                                      </p:cBhvr>
                                      <p:tavLst>
                                        <p:tav tm="0">
                                          <p:val>
                                            <p:strVal val="0-#ppt_w/2"/>
                                          </p:val>
                                        </p:tav>
                                        <p:tav tm="100000">
                                          <p:val>
                                            <p:strVal val="#ppt_x"/>
                                          </p:val>
                                        </p:tav>
                                      </p:tavLst>
                                    </p:anim>
                                    <p:anim calcmode="lin" valueType="num">
                                      <p:cBhvr>
                                        <p:cTn id="48" dur="499" fill="hold"/>
                                        <p:tgtEl>
                                          <p:spTgt spid="138"/>
                                        </p:tgtEl>
                                        <p:attrNameLst>
                                          <p:attrName>ppt_y</p:attrName>
                                        </p:attrNameLst>
                                      </p:cBhvr>
                                      <p:tavLst>
                                        <p:tav tm="0">
                                          <p:val>
                                            <p:strVal val="#ppt_y"/>
                                          </p:val>
                                        </p:tav>
                                        <p:tav tm="100000">
                                          <p:val>
                                            <p:strVal val="#ppt_y"/>
                                          </p:val>
                                        </p:tav>
                                      </p:tavLst>
                                    </p:anim>
                                  </p:childTnLst>
                                </p:cTn>
                              </p:par>
                            </p:childTnLst>
                          </p:cTn>
                        </p:par>
                        <p:par>
                          <p:cTn id="49" fill="hold">
                            <p:stCondLst>
                              <p:cond delay="4492"/>
                            </p:stCondLst>
                            <p:childTnLst>
                              <p:par>
                                <p:cTn id="50" presetID="2" presetClass="entr" presetSubtype="8" fill="hold" grpId="0" nodeType="afterEffect">
                                  <p:stCondLst>
                                    <p:cond delay="0"/>
                                  </p:stCondLst>
                                  <p:iterate>
                                    <p:tmAbs val="0"/>
                                  </p:iterate>
                                  <p:childTnLst>
                                    <p:set>
                                      <p:cBhvr>
                                        <p:cTn id="51" dur="indefinite" fill="hold"/>
                                        <p:tgtEl>
                                          <p:spTgt spid="141"/>
                                        </p:tgtEl>
                                        <p:attrNameLst>
                                          <p:attrName>style.visibility</p:attrName>
                                        </p:attrNameLst>
                                      </p:cBhvr>
                                      <p:to>
                                        <p:strVal val="visible"/>
                                      </p:to>
                                    </p:set>
                                    <p:anim calcmode="lin" valueType="num">
                                      <p:cBhvr>
                                        <p:cTn id="52" dur="1000" fill="hold"/>
                                        <p:tgtEl>
                                          <p:spTgt spid="141"/>
                                        </p:tgtEl>
                                        <p:attrNameLst>
                                          <p:attrName>ppt_x</p:attrName>
                                        </p:attrNameLst>
                                      </p:cBhvr>
                                      <p:tavLst>
                                        <p:tav tm="0">
                                          <p:val>
                                            <p:strVal val="0-#ppt_w/2"/>
                                          </p:val>
                                        </p:tav>
                                        <p:tav tm="100000">
                                          <p:val>
                                            <p:strVal val="#ppt_x"/>
                                          </p:val>
                                        </p:tav>
                                      </p:tavLst>
                                    </p:anim>
                                    <p:anim calcmode="lin" valueType="num">
                                      <p:cBhvr>
                                        <p:cTn id="53" dur="1000" fill="hold"/>
                                        <p:tgtEl>
                                          <p:spTgt spid="141"/>
                                        </p:tgtEl>
                                        <p:attrNameLst>
                                          <p:attrName>ppt_y</p:attrName>
                                        </p:attrNameLst>
                                      </p:cBhvr>
                                      <p:tavLst>
                                        <p:tav tm="0">
                                          <p:val>
                                            <p:strVal val="#ppt_y"/>
                                          </p:val>
                                        </p:tav>
                                        <p:tav tm="100000">
                                          <p:val>
                                            <p:strVal val="#ppt_y"/>
                                          </p:val>
                                        </p:tav>
                                      </p:tavLst>
                                    </p:anim>
                                  </p:childTnLst>
                                </p:cTn>
                              </p:par>
                            </p:childTnLst>
                          </p:cTn>
                        </p:par>
                        <p:par>
                          <p:cTn id="54" fill="hold">
                            <p:stCondLst>
                              <p:cond delay="5492"/>
                            </p:stCondLst>
                            <p:childTnLst>
                              <p:par>
                                <p:cTn id="55" presetID="1" presetClass="entr" presetSubtype="0" fill="hold" grpId="0" nodeType="afterEffect">
                                  <p:stCondLst>
                                    <p:cond delay="0"/>
                                  </p:stCondLst>
                                  <p:iterate>
                                    <p:tmAbs val="0"/>
                                  </p:iterate>
                                  <p:childTnLst>
                                    <p:set>
                                      <p:cBhvr>
                                        <p:cTn id="56" dur="indefinite" fill="hold"/>
                                        <p:tgtEl>
                                          <p:spTgt spid="136"/>
                                        </p:tgtEl>
                                        <p:attrNameLst>
                                          <p:attrName>style.visibility</p:attrName>
                                        </p:attrNameLst>
                                      </p:cBhvr>
                                      <p:to>
                                        <p:strVal val="visible"/>
                                      </p:to>
                                    </p:set>
                                  </p:childTnLst>
                                </p:cTn>
                              </p:par>
                            </p:childTnLst>
                          </p:cTn>
                        </p:par>
                        <p:par>
                          <p:cTn id="57" fill="hold">
                            <p:stCondLst>
                              <p:cond delay="5492"/>
                            </p:stCondLst>
                            <p:childTnLst>
                              <p:par>
                                <p:cTn id="58" presetID="23" presetClass="entr" presetSubtype="16" fill="hold" grpId="0" nodeType="afterEffect">
                                  <p:stCondLst>
                                    <p:cond delay="0"/>
                                  </p:stCondLst>
                                  <p:iterate>
                                    <p:tmAbs val="0"/>
                                  </p:iterate>
                                  <p:childTnLst>
                                    <p:set>
                                      <p:cBhvr>
                                        <p:cTn id="59" dur="indefinite" fill="hold"/>
                                        <p:tgtEl>
                                          <p:spTgt spid="137"/>
                                        </p:tgtEl>
                                        <p:attrNameLst>
                                          <p:attrName>style.visibility</p:attrName>
                                        </p:attrNameLst>
                                      </p:cBhvr>
                                      <p:to>
                                        <p:strVal val="visible"/>
                                      </p:to>
                                    </p:set>
                                    <p:anim calcmode="lin" valueType="num">
                                      <p:cBhvr>
                                        <p:cTn id="60" dur="750" fill="hold"/>
                                        <p:tgtEl>
                                          <p:spTgt spid="137"/>
                                        </p:tgtEl>
                                        <p:attrNameLst>
                                          <p:attrName>ppt_w</p:attrName>
                                        </p:attrNameLst>
                                      </p:cBhvr>
                                      <p:tavLst>
                                        <p:tav tm="0">
                                          <p:val>
                                            <p:fltVal val="0"/>
                                          </p:val>
                                        </p:tav>
                                        <p:tav tm="100000">
                                          <p:val>
                                            <p:strVal val="#ppt_w"/>
                                          </p:val>
                                        </p:tav>
                                      </p:tavLst>
                                    </p:anim>
                                    <p:anim calcmode="lin" valueType="num">
                                      <p:cBhvr>
                                        <p:cTn id="61" dur="750" fill="hold"/>
                                        <p:tgtEl>
                                          <p:spTgt spid="137"/>
                                        </p:tgtEl>
                                        <p:attrNameLst>
                                          <p:attrName>ppt_h</p:attrName>
                                        </p:attrNameLst>
                                      </p:cBhvr>
                                      <p:tavLst>
                                        <p:tav tm="0">
                                          <p:val>
                                            <p:fltVal val="0"/>
                                          </p:val>
                                        </p:tav>
                                        <p:tav tm="100000">
                                          <p:val>
                                            <p:strVal val="#ppt_h"/>
                                          </p:val>
                                        </p:tav>
                                      </p:tavLst>
                                    </p:anim>
                                  </p:childTnLst>
                                </p:cTn>
                              </p:par>
                            </p:childTnLst>
                          </p:cTn>
                        </p:par>
                        <p:par>
                          <p:cTn id="62" fill="hold">
                            <p:stCondLst>
                              <p:cond delay="6242"/>
                            </p:stCondLst>
                            <p:childTnLst>
                              <p:par>
                                <p:cTn id="63" presetID="23" presetClass="entr" presetSubtype="16" fill="hold" grpId="0" nodeType="afterEffect">
                                  <p:stCondLst>
                                    <p:cond delay="0"/>
                                  </p:stCondLst>
                                  <p:iterate>
                                    <p:tmAbs val="0"/>
                                  </p:iterate>
                                  <p:childTnLst>
                                    <p:set>
                                      <p:cBhvr>
                                        <p:cTn id="64" dur="indefinite" fill="hold"/>
                                        <p:tgtEl>
                                          <p:spTgt spid="140"/>
                                        </p:tgtEl>
                                        <p:attrNameLst>
                                          <p:attrName>style.visibility</p:attrName>
                                        </p:attrNameLst>
                                      </p:cBhvr>
                                      <p:to>
                                        <p:strVal val="visible"/>
                                      </p:to>
                                    </p:set>
                                    <p:anim calcmode="lin" valueType="num">
                                      <p:cBhvr>
                                        <p:cTn id="65" dur="750" fill="hold"/>
                                        <p:tgtEl>
                                          <p:spTgt spid="140"/>
                                        </p:tgtEl>
                                        <p:attrNameLst>
                                          <p:attrName>ppt_w</p:attrName>
                                        </p:attrNameLst>
                                      </p:cBhvr>
                                      <p:tavLst>
                                        <p:tav tm="0">
                                          <p:val>
                                            <p:fltVal val="0"/>
                                          </p:val>
                                        </p:tav>
                                        <p:tav tm="100000">
                                          <p:val>
                                            <p:strVal val="#ppt_w"/>
                                          </p:val>
                                        </p:tav>
                                      </p:tavLst>
                                    </p:anim>
                                    <p:anim calcmode="lin" valueType="num">
                                      <p:cBhvr>
                                        <p:cTn id="66" dur="75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ldLvl="0" animBg="1" advAuto="0"/>
      <p:bldP spid="130" grpId="0" bldLvl="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bldLvl="0" animBg="1" advAuto="0"/>
      <p:bldP spid="139" grpId="0" bldLvl="0" animBg="1" advAuto="0"/>
      <p:bldP spid="140" grpId="0" animBg="1" advAuto="0"/>
      <p:bldP spid="141" grpId="0" animBg="1" advAuto="0"/>
    </p:bldLst>
  </p:timing>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2913</TotalTime>
  <Words>1503</Words>
  <Application>Microsoft Office PowerPoint</Application>
  <PresentationFormat>自定义</PresentationFormat>
  <Paragraphs>411</Paragraphs>
  <Slides>23</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Adobe 黑体 Std R</vt:lpstr>
      <vt:lpstr>Helvetica Light</vt:lpstr>
      <vt:lpstr>Helvetica Neue</vt:lpstr>
      <vt:lpstr>Yuanti SC Regular</vt:lpstr>
      <vt:lpstr>Arial</vt:lpstr>
      <vt:lpstr>Arial Black</vt:lpstr>
      <vt:lpstr>Courier New</vt:lpstr>
      <vt:lpstr>Helvetica</vt:lpstr>
      <vt:lpstr>Wingdings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he qing</cp:lastModifiedBy>
  <cp:revision>414</cp:revision>
  <dcterms:created xsi:type="dcterms:W3CDTF">2017-06-12T02:51:00Z</dcterms:created>
  <dcterms:modified xsi:type="dcterms:W3CDTF">2018-12-05T01:50:22Z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