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0" r:id="rId5"/>
    <p:sldId id="257" r:id="rId6"/>
    <p:sldId id="258" r:id="rId7"/>
    <p:sldId id="268" r:id="rId8"/>
    <p:sldId id="272" r:id="rId9"/>
    <p:sldId id="260" r:id="rId10"/>
    <p:sldId id="274" r:id="rId11"/>
    <p:sldId id="273" r:id="rId12"/>
    <p:sldId id="275" r:id="rId13"/>
    <p:sldId id="279" r:id="rId14"/>
    <p:sldId id="278" r:id="rId15"/>
    <p:sldId id="263" r:id="rId16"/>
    <p:sldId id="280" r:id="rId17"/>
    <p:sldId id="281" r:id="rId18"/>
    <p:sldId id="264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-8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C78BC-F9ED-494E-99B2-27128B91277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C0C5F3D9-64A9-48D1-BDAB-B1376D7443AE}">
      <dgm:prSet phldrT="[Text]" phldr="1"/>
      <dgm:spPr/>
      <dgm:t>
        <a:bodyPr/>
        <a:lstStyle/>
        <a:p>
          <a:endParaRPr lang="en-US" dirty="0"/>
        </a:p>
      </dgm:t>
    </dgm:pt>
    <dgm:pt modelId="{5F5D8977-0DA5-4B23-9773-F71D7D6CAA1C}" type="sibTrans" cxnId="{F8D01D20-D648-48CA-AAF0-F55AC763D8EA}">
      <dgm:prSet/>
      <dgm:spPr/>
      <dgm:t>
        <a:bodyPr/>
        <a:lstStyle/>
        <a:p>
          <a:endParaRPr lang="en-US"/>
        </a:p>
      </dgm:t>
    </dgm:pt>
    <dgm:pt modelId="{FC50F88D-8962-4797-B2CE-59987E4B273E}" type="parTrans" cxnId="{F8D01D20-D648-48CA-AAF0-F55AC763D8EA}">
      <dgm:prSet/>
      <dgm:spPr/>
      <dgm:t>
        <a:bodyPr/>
        <a:lstStyle/>
        <a:p>
          <a:endParaRPr lang="en-US"/>
        </a:p>
      </dgm:t>
    </dgm:pt>
    <dgm:pt modelId="{BE45DBCA-1578-4BCD-90FD-2211D2D518C0}" type="pres">
      <dgm:prSet presAssocID="{D2AC78BC-F9ED-494E-99B2-27128B91277A}" presName="arrowDiagram" presStyleCnt="0">
        <dgm:presLayoutVars>
          <dgm:chMax val="5"/>
          <dgm:dir/>
          <dgm:resizeHandles val="exact"/>
        </dgm:presLayoutVars>
      </dgm:prSet>
      <dgm:spPr/>
    </dgm:pt>
    <dgm:pt modelId="{D530F652-3EA6-4009-9C87-37C1B7927987}" type="pres">
      <dgm:prSet presAssocID="{D2AC78BC-F9ED-494E-99B2-27128B91277A}" presName="arrow" presStyleLbl="bgShp" presStyleIdx="0" presStyleCnt="1"/>
      <dgm:spPr>
        <a:solidFill>
          <a:srgbClr val="FFC000"/>
        </a:solidFill>
      </dgm:spPr>
    </dgm:pt>
    <dgm:pt modelId="{2B07C8C9-36DB-4415-AE05-133181B8B3A2}" type="pres">
      <dgm:prSet presAssocID="{D2AC78BC-F9ED-494E-99B2-27128B91277A}" presName="arrowDiagram1" presStyleCnt="0">
        <dgm:presLayoutVars>
          <dgm:bulletEnabled val="1"/>
        </dgm:presLayoutVars>
      </dgm:prSet>
      <dgm:spPr/>
    </dgm:pt>
    <dgm:pt modelId="{6BAB0A86-B6CA-4299-B720-13ADBEC7267E}" type="pres">
      <dgm:prSet presAssocID="{C0C5F3D9-64A9-48D1-BDAB-B1376D7443AE}" presName="bullet1" presStyleLbl="node1" presStyleIdx="0" presStyleCnt="1"/>
      <dgm:spPr/>
    </dgm:pt>
    <dgm:pt modelId="{C1C8DDA8-D967-48C1-B148-6B0892563AE6}" type="pres">
      <dgm:prSet presAssocID="{C0C5F3D9-64A9-48D1-BDAB-B1376D7443AE}" presName="textBox1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524E4C-3E08-4D86-9774-73CF00984EEC}" type="presOf" srcId="{D2AC78BC-F9ED-494E-99B2-27128B91277A}" destId="{BE45DBCA-1578-4BCD-90FD-2211D2D518C0}" srcOrd="0" destOrd="0" presId="urn:microsoft.com/office/officeart/2005/8/layout/arrow2"/>
    <dgm:cxn modelId="{F8D01D20-D648-48CA-AAF0-F55AC763D8EA}" srcId="{D2AC78BC-F9ED-494E-99B2-27128B91277A}" destId="{C0C5F3D9-64A9-48D1-BDAB-B1376D7443AE}" srcOrd="0" destOrd="0" parTransId="{FC50F88D-8962-4797-B2CE-59987E4B273E}" sibTransId="{5F5D8977-0DA5-4B23-9773-F71D7D6CAA1C}"/>
    <dgm:cxn modelId="{C0A4E019-DFDE-4C8F-A37E-078ADBCA7FB7}" type="presOf" srcId="{C0C5F3D9-64A9-48D1-BDAB-B1376D7443AE}" destId="{C1C8DDA8-D967-48C1-B148-6B0892563AE6}" srcOrd="0" destOrd="0" presId="urn:microsoft.com/office/officeart/2005/8/layout/arrow2"/>
    <dgm:cxn modelId="{35231B9F-8FD4-41FA-AE0F-3159631EA788}" type="presParOf" srcId="{BE45DBCA-1578-4BCD-90FD-2211D2D518C0}" destId="{D530F652-3EA6-4009-9C87-37C1B7927987}" srcOrd="0" destOrd="0" presId="urn:microsoft.com/office/officeart/2005/8/layout/arrow2"/>
    <dgm:cxn modelId="{D41E5E6F-3ADB-4F1A-9DEA-581E03E1CB64}" type="presParOf" srcId="{BE45DBCA-1578-4BCD-90FD-2211D2D518C0}" destId="{2B07C8C9-36DB-4415-AE05-133181B8B3A2}" srcOrd="1" destOrd="0" presId="urn:microsoft.com/office/officeart/2005/8/layout/arrow2"/>
    <dgm:cxn modelId="{AA02DD3C-518C-49C4-BB22-2628571BF9B7}" type="presParOf" srcId="{2B07C8C9-36DB-4415-AE05-133181B8B3A2}" destId="{6BAB0A86-B6CA-4299-B720-13ADBEC7267E}" srcOrd="0" destOrd="0" presId="urn:microsoft.com/office/officeart/2005/8/layout/arrow2"/>
    <dgm:cxn modelId="{16FEE338-A72D-4200-9A78-FADB5F441C2A}" type="presParOf" srcId="{2B07C8C9-36DB-4415-AE05-133181B8B3A2}" destId="{C1C8DDA8-D967-48C1-B148-6B0892563AE6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511213-B9BD-460C-B5FE-54C3D3A3A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313639-181D-40C7-8201-2E9AD7A48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57F7E-8F5E-4C97-A097-24E940F1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943DB-473A-44BF-A090-821303D5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1459F3-4C40-4A7E-B7B7-A3819A59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D0C07-0D55-436B-BA56-2BFE1A00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7EA1ED-0C28-43B7-97C1-65BD56C42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507636-C726-4C09-AE82-A66ABCBE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3FFC83-28CE-401D-9B3B-356C3C89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53E49C-B14B-4C8A-8C13-FB5842E8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386B2F-D777-4164-A170-815C3540B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891DDB-8169-4803-B742-2CC6D5394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BEC2DE-2F4E-4B4B-8E84-D2930B73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464CE4-DB03-4AE2-B8A4-34DC1CE3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21A9A0-B4B4-4D93-A814-CDC4EE3E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4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A01DF7-FB48-4269-8E11-1397867E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D8B90A-1E84-4821-B4B5-76699676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2674B2-E7BF-4DB1-8723-222A985D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CEBF2A-2C00-4347-91DB-D0A8D047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297BB5-FE9F-44C9-B5CF-4FDB3B75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4CB3B0-8148-4A55-BDFB-DBEF900F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1B6F3A-F181-4F36-9158-CF990A898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AB890E-9338-41FF-8D31-352AF244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55D70F-2D9F-49F6-9F51-6AF5B0CE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711711-89AD-4F0B-91BE-224CA4F4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7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32A918-90FD-470F-9A9A-27C67327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C7B3D4-BA85-45EB-93C3-AC5A0B861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580231-B690-497D-8311-9AA62436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B17811-6160-4B77-B1C4-B4D2DB49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E79845-05F9-467C-9FD5-1E3AA713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E73231-88EB-4D24-86C7-AED83E7B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364DD-59B6-455E-B043-1E571DFB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1CF0F5-23B5-48EF-BBBE-CE0826653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2E343F-8A48-451E-B4C6-25E2755D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F496B4E-1110-4414-B90F-7BCFB119A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4AF630A-07ED-4CC4-ADE0-1F9846D2B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9D581C-7620-4CEF-B850-14A6452E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1CCEE67-4343-448F-8432-3E384E7E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B1F937C-5D48-459A-9FA7-970AF286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9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BAF343-C828-4501-9DED-159A9DA6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295BA8-5239-4FBD-AA4F-8FC4D67F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B47D92-03CE-404E-B106-9AE7A672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6F1D08-08D6-481E-A32F-9BBD6AB2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61E333-3DDC-4CE8-904B-B76DB868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78830E5-FA73-4A09-A377-0D260B09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AD30DE-6E56-4139-B38F-BEBD3815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9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5A9594-D083-475A-A551-FCD9EABD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7B4EBB-13DD-4B3E-A656-DA4B5AE3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E489E7-3C2F-4C20-A938-8FDA46A58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E2F8A2-A1A1-45E8-A3CE-6D296721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74D2C05-0022-4A00-9A2B-93E0BE28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3B8D11-168C-4CF9-8453-4CC4C606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3B6E83-E4D1-4473-918E-CBAF90646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359813-ED56-49AF-8730-3F3344B56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0AF945-962F-4FBA-8247-7E163DFCD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B529D8-4675-47DF-9FE7-1AAB7F09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0B60B5-74C4-41CF-A341-6CB29C225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F51229-BE0A-4955-B26D-29120248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7C3882A-6702-46BD-87E0-779E5BC0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B1A199-C2BA-44ED-8F6E-5D06B632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D7D390-8EA4-4E8B-AC3A-93FF6E76E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9B43E-0D0F-4F58-A819-8C332767AD43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1B0233-699E-40B5-9ADC-7AFB03195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1766E6-B77A-4819-BFC7-1D7974B65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4058-10E2-4D4B-B6EF-B13B0B12E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E5DF7-29E1-4418-9E62-2B17988AE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16" y="1821925"/>
            <a:ext cx="7822406" cy="81481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/>
              <a:t/>
            </a:r>
            <a:br>
              <a:rPr lang="en-US" sz="4400" b="1" dirty="0" smtClean="0"/>
            </a:br>
            <a:r>
              <a:rPr lang="en-US" sz="4400" b="1" dirty="0" smtClean="0">
                <a:solidFill>
                  <a:srgbClr val="C00000"/>
                </a:solidFill>
              </a:rPr>
              <a:t>G2F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C00000"/>
                </a:solidFill>
              </a:rPr>
              <a:t>Case Study Report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D5D710-759F-4C3B-9094-4B9608F2A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54" y="4060751"/>
            <a:ext cx="9015046" cy="6990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Zixiang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Wen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Plant, Soil and Microbial Sciences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01" y="4759803"/>
            <a:ext cx="2442699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4066" y="838773"/>
            <a:ext cx="8459927" cy="179442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 Step </a:t>
            </a:r>
            <a:r>
              <a:rPr lang="en-US" sz="2000" dirty="0">
                <a:solidFill>
                  <a:schemeClr val="tx1"/>
                </a:solidFill>
              </a:rPr>
              <a:t>4: “Best features” </a:t>
            </a:r>
            <a:r>
              <a:rPr lang="en-US" sz="2000" dirty="0" smtClean="0">
                <a:solidFill>
                  <a:schemeClr val="tx1"/>
                </a:solidFill>
              </a:rPr>
              <a:t>selection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            Standard: 10k </a:t>
            </a:r>
            <a:r>
              <a:rPr lang="en-US" sz="2000" dirty="0">
                <a:solidFill>
                  <a:schemeClr val="tx1"/>
                </a:solidFill>
              </a:rPr>
              <a:t>top SNP with lowest </a:t>
            </a:r>
            <a:r>
              <a:rPr lang="en-US" sz="2000" i="1" dirty="0">
                <a:solidFill>
                  <a:schemeClr val="tx1"/>
                </a:solidFill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-values in </a:t>
            </a:r>
            <a:r>
              <a:rPr lang="en-US" sz="2000" dirty="0" smtClean="0">
                <a:solidFill>
                  <a:schemeClr val="tx1"/>
                </a:solidFill>
              </a:rPr>
              <a:t>GWAS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Reasons:   1) Reduce overfitting caused by Multicollinearity</a:t>
            </a:r>
          </a:p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                                  2) Save time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840598"/>
            <a:ext cx="3752850" cy="2495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8288" y="5336148"/>
            <a:ext cx="5716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distribution and coverage of the two </a:t>
            </a:r>
            <a:r>
              <a:rPr lang="en-US" dirty="0" smtClean="0">
                <a:solidFill>
                  <a:srgbClr val="0070C0"/>
                </a:solidFill>
              </a:rPr>
              <a:t>dataset for yield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3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0041" y="2082036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7520" y="2076307"/>
            <a:ext cx="603872" cy="2956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4862" y="2077453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07286" y="2082036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0041" y="2468192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67520" y="2462463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74862" y="2463609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07286" y="2468192"/>
            <a:ext cx="603872" cy="2956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0041" y="2847473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67520" y="2841744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4862" y="2842890"/>
            <a:ext cx="603872" cy="2956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07286" y="2847473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00041" y="3289777"/>
            <a:ext cx="603872" cy="29563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67520" y="3284048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74862" y="3285194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07286" y="3289777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00041" y="4044902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67520" y="4039173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4862" y="4040319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307286" y="4044902"/>
            <a:ext cx="603872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05081" y="2076305"/>
            <a:ext cx="603872" cy="295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05081" y="2462462"/>
            <a:ext cx="603872" cy="295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297634" y="2871536"/>
            <a:ext cx="603872" cy="295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297634" y="3289777"/>
            <a:ext cx="603872" cy="295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03954" y="4044902"/>
            <a:ext cx="603872" cy="2956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02538" y="3870731"/>
            <a:ext cx="6112042" cy="20625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489263" y="4805755"/>
            <a:ext cx="4815818" cy="48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1. Take best parameters (Grid Search) 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27680" y="1494779"/>
            <a:ext cx="5871944" cy="453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Training data: Green; 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Validation data: yellow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; </a:t>
            </a:r>
            <a:r>
              <a:rPr lang="en-US" dirty="0" smtClean="0">
                <a:solidFill>
                  <a:srgbClr val="FF0000"/>
                </a:solidFill>
              </a:rPr>
              <a:t>Test data: Red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0292" y="4934663"/>
            <a:ext cx="367287" cy="22344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381288" y="5343169"/>
            <a:ext cx="5817019" cy="48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 Train on training and validation data together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model.fit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75513" y="5810679"/>
            <a:ext cx="5817019" cy="481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3. Test performance on test data  (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model.predict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114245" y="5426816"/>
            <a:ext cx="400335" cy="295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652803" y="5439421"/>
            <a:ext cx="418668" cy="2887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118884" y="5903493"/>
            <a:ext cx="378169" cy="2956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37222" y="1040304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46093" y="499416"/>
            <a:ext cx="5659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Step 5:  Model training and fit</a:t>
            </a:r>
          </a:p>
        </p:txBody>
      </p:sp>
    </p:spTree>
    <p:extLst>
      <p:ext uri="{BB962C8B-B14F-4D97-AF65-F5344CB8AC3E}">
        <p14:creationId xmlns:p14="http://schemas.microsoft.com/office/powerpoint/2010/main" val="30070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37222" y="1040304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093" y="499416"/>
            <a:ext cx="5659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Genomic prediction results for yield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" y="4350647"/>
            <a:ext cx="9144000" cy="2310493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55182" y="1951074"/>
            <a:ext cx="4540768" cy="16476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Training size: 451</a:t>
            </a:r>
          </a:p>
          <a:p>
            <a:r>
              <a:rPr lang="en-US" sz="2000" dirty="0" smtClean="0"/>
              <a:t>Test size: 113</a:t>
            </a:r>
          </a:p>
          <a:p>
            <a:r>
              <a:rPr lang="en-US" sz="2000" dirty="0" smtClean="0"/>
              <a:t>Model: Lasso, Random forest, Ridge</a:t>
            </a:r>
          </a:p>
          <a:p>
            <a:r>
              <a:rPr lang="en-US" sz="2000" dirty="0" smtClean="0"/>
              <a:t>Accuracy: 0.55 ~ 0.64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980" y="1040304"/>
            <a:ext cx="47053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37222" y="1040304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093" y="499416"/>
            <a:ext cx="5659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Genomic prediction results for plant height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" y="4493485"/>
            <a:ext cx="9144000" cy="2308352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5182" y="1951074"/>
            <a:ext cx="4332776" cy="16476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Training size: 460</a:t>
            </a:r>
          </a:p>
          <a:p>
            <a:r>
              <a:rPr lang="en-US" sz="2000" dirty="0" smtClean="0"/>
              <a:t>Test size: 115</a:t>
            </a:r>
          </a:p>
          <a:p>
            <a:r>
              <a:rPr lang="en-US" sz="2000" dirty="0" smtClean="0"/>
              <a:t>Model: Lasso, Random forest, Ridge</a:t>
            </a:r>
          </a:p>
          <a:p>
            <a:r>
              <a:rPr lang="en-US" sz="2000" dirty="0" smtClean="0"/>
              <a:t>Accuracy: 0.46~0.66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009" y="1153078"/>
            <a:ext cx="47053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37222" y="1040304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6093" y="393090"/>
            <a:ext cx="7530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Genomic prediction results for silk DAP</a:t>
            </a:r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5182" y="1951074"/>
            <a:ext cx="4540768" cy="164767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Training size: 460</a:t>
            </a:r>
          </a:p>
          <a:p>
            <a:r>
              <a:rPr lang="en-US" sz="2000" dirty="0" smtClean="0"/>
              <a:t>Test size: 115</a:t>
            </a:r>
          </a:p>
          <a:p>
            <a:r>
              <a:rPr lang="en-US" sz="2000" dirty="0" smtClean="0"/>
              <a:t>Model: Lasso, Random forest, Ridge</a:t>
            </a:r>
          </a:p>
          <a:p>
            <a:r>
              <a:rPr lang="en-US" sz="2000" dirty="0" smtClean="0"/>
              <a:t>Accuracy: 0.66 ~ 0.82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" y="4521826"/>
            <a:ext cx="9144000" cy="2327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07" y="1124725"/>
            <a:ext cx="47053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E4BE3B-4DEC-4435-A2DD-8DCC4790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22" y="6741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Works needed to be done in the future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2DAD7B-0F86-4794-B267-48219F9D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72" y="1612974"/>
            <a:ext cx="7886700" cy="4351338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1. Hyperparameter tuning for Random Forest.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2. Try Bayes method.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3. Enlarge population size for both genotyping and phenotyping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4. Separate Heterotic group for training model. </a:t>
            </a:r>
          </a:p>
          <a:p>
            <a:pPr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5. Predict hybrid performance directly by generating hybrid genotypes in silico based on genotypic data of parental lines. </a:t>
            </a:r>
          </a:p>
          <a:p>
            <a:pPr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 6. Considering both the additive and dominant effect, as well as integrating environmental </a:t>
            </a:r>
            <a:r>
              <a:rPr lang="en-US" sz="2000" dirty="0" smtClean="0"/>
              <a:t>factors.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37222" y="1040304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9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15083" y="1194617"/>
            <a:ext cx="2892057" cy="2491335"/>
            <a:chOff x="315083" y="1194617"/>
            <a:chExt cx="2892057" cy="2491335"/>
          </a:xfrm>
        </p:grpSpPr>
        <p:sp>
          <p:nvSpPr>
            <p:cNvPr id="10" name="Rectangle 9"/>
            <p:cNvSpPr/>
            <p:nvPr/>
          </p:nvSpPr>
          <p:spPr>
            <a:xfrm>
              <a:off x="362863" y="1598371"/>
              <a:ext cx="1288380" cy="523220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Hybrid phenotype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69144" y="1605846"/>
              <a:ext cx="1288380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 smtClean="0"/>
                <a:t>Inbred genotype 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5083" y="1194617"/>
              <a:ext cx="2892057" cy="249133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98970" y="1194617"/>
              <a:ext cx="91800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Strategy 3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69144" y="2424107"/>
              <a:ext cx="1288380" cy="411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Hybrid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genotype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587370" y="2195716"/>
              <a:ext cx="0" cy="2172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587370" y="2823078"/>
              <a:ext cx="0" cy="2172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984064" y="2184766"/>
              <a:ext cx="1" cy="8384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807707" y="3040333"/>
              <a:ext cx="1906804" cy="523220"/>
            </a:xfrm>
            <a:prstGeom prst="rect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Performance of  </a:t>
              </a:r>
              <a:r>
                <a:rPr lang="en-US" sz="1400" dirty="0" smtClean="0">
                  <a:solidFill>
                    <a:prstClr val="black"/>
                  </a:solidFill>
                </a:rPr>
                <a:t>hybrid:</a:t>
              </a:r>
            </a:p>
            <a:p>
              <a:pPr lvl="0" algn="ctr"/>
              <a:r>
                <a:rPr lang="en-US" sz="1400" dirty="0" smtClean="0">
                  <a:solidFill>
                    <a:prstClr val="black"/>
                  </a:solidFill>
                </a:rPr>
                <a:t> </a:t>
              </a:r>
              <a:r>
                <a:rPr lang="en-US" sz="1400" i="1" dirty="0">
                  <a:solidFill>
                    <a:srgbClr val="0000FF"/>
                  </a:solidFill>
                </a:rPr>
                <a:t>y</a:t>
              </a:r>
              <a:r>
                <a:rPr lang="en-US" sz="1400" dirty="0">
                  <a:solidFill>
                    <a:srgbClr val="0000FF"/>
                  </a:solidFill>
                </a:rPr>
                <a:t>= 1</a:t>
              </a:r>
              <a:r>
                <a:rPr lang="en-US" sz="1400" baseline="-25000" dirty="0">
                  <a:solidFill>
                    <a:srgbClr val="0000FF"/>
                  </a:solidFill>
                </a:rPr>
                <a:t>n</a:t>
              </a:r>
              <a:r>
                <a:rPr lang="en-US" sz="1400" i="1" dirty="0">
                  <a:solidFill>
                    <a:srgbClr val="0000FF"/>
                  </a:solidFill>
                </a:rPr>
                <a:t>μ</a:t>
              </a:r>
              <a:r>
                <a:rPr lang="en-US" sz="1400" dirty="0">
                  <a:solidFill>
                    <a:srgbClr val="0000FF"/>
                  </a:solidFill>
                </a:rPr>
                <a:t> + ∑</a:t>
              </a:r>
              <a:r>
                <a:rPr lang="en-US" sz="1400" i="1" dirty="0" err="1">
                  <a:solidFill>
                    <a:srgbClr val="0000FF"/>
                  </a:solidFill>
                </a:rPr>
                <a:t>Wq</a:t>
              </a:r>
              <a:r>
                <a:rPr lang="en-US" sz="1400" i="1" baseline="-250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 + </a:t>
              </a:r>
              <a:r>
                <a:rPr lang="en-US" sz="1400" i="1" dirty="0">
                  <a:solidFill>
                    <a:srgbClr val="0000FF"/>
                  </a:solidFill>
                </a:rPr>
                <a:t>e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85443" y="3464070"/>
            <a:ext cx="6900863" cy="3080305"/>
            <a:chOff x="1385443" y="3464070"/>
            <a:chExt cx="6900863" cy="30803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5443" y="3896278"/>
              <a:ext cx="6900863" cy="2648097"/>
            </a:xfrm>
            <a:prstGeom prst="rect">
              <a:avLst/>
            </a:prstGeom>
          </p:spPr>
        </p:pic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1944862876"/>
                </p:ext>
              </p:extLst>
            </p:nvPr>
          </p:nvGraphicFramePr>
          <p:xfrm>
            <a:off x="3997842" y="3464070"/>
            <a:ext cx="659218" cy="116463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20" name="Rectangle 19"/>
          <p:cNvSpPr/>
          <p:nvPr/>
        </p:nvSpPr>
        <p:spPr>
          <a:xfrm>
            <a:off x="3551274" y="3104707"/>
            <a:ext cx="5146159" cy="458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Prediction accuracy increased by </a:t>
            </a:r>
            <a:r>
              <a:rPr lang="en-US" dirty="0" smtClean="0">
                <a:solidFill>
                  <a:srgbClr val="FF0000"/>
                </a:solidFill>
              </a:rPr>
              <a:t>10%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Accuracy at </a:t>
            </a:r>
            <a:r>
              <a:rPr lang="en-US" dirty="0">
                <a:solidFill>
                  <a:schemeClr val="tx1"/>
                </a:solidFill>
              </a:rPr>
              <a:t>top 30% selection </a:t>
            </a:r>
            <a:r>
              <a:rPr lang="en-US" dirty="0" smtClean="0">
                <a:solidFill>
                  <a:schemeClr val="tx1"/>
                </a:solidFill>
              </a:rPr>
              <a:t>intensity reach </a:t>
            </a:r>
            <a:r>
              <a:rPr lang="en-US" dirty="0" smtClean="0">
                <a:solidFill>
                  <a:srgbClr val="FF0000"/>
                </a:solidFill>
              </a:rPr>
              <a:t>0.75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875615" y="1257070"/>
            <a:ext cx="4410691" cy="1445661"/>
            <a:chOff x="3875615" y="1257070"/>
            <a:chExt cx="4410691" cy="1445661"/>
          </a:xfrm>
        </p:grpSpPr>
        <p:grpSp>
          <p:nvGrpSpPr>
            <p:cNvPr id="27" name="Group 26"/>
            <p:cNvGrpSpPr/>
            <p:nvPr/>
          </p:nvGrpSpPr>
          <p:grpSpPr>
            <a:xfrm>
              <a:off x="3875615" y="1257070"/>
              <a:ext cx="4410691" cy="1445661"/>
              <a:chOff x="3875615" y="1257070"/>
              <a:chExt cx="4410691" cy="1445661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5615" y="1721519"/>
                <a:ext cx="4410691" cy="981212"/>
              </a:xfrm>
              <a:prstGeom prst="rect">
                <a:avLst/>
              </a:prstGeom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4273862" y="1257070"/>
                <a:ext cx="3652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Generating </a:t>
                </a:r>
                <a:r>
                  <a:rPr lang="en-US" dirty="0"/>
                  <a:t>hybrid genotypes in silico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6237767" y="2212125"/>
              <a:ext cx="191386" cy="1367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37222" y="553664"/>
            <a:ext cx="92007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hybrid performance directly by generating hybrid genotypes in silico</a:t>
            </a:r>
          </a:p>
        </p:txBody>
      </p:sp>
      <p:cxnSp>
        <p:nvCxnSpPr>
          <p:cNvPr id="24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37222" y="1040304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6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604" y="2045364"/>
            <a:ext cx="5807592" cy="10380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C86946-2CCE-42D5-A614-DD06086C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analyses were implemented in python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577122C-0607-41D6-947E-5C1918CC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cleaning: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numpy</a:t>
            </a:r>
            <a:r>
              <a:rPr lang="en-US" dirty="0"/>
              <a:t>  </a:t>
            </a:r>
          </a:p>
          <a:p>
            <a:r>
              <a:rPr lang="en-US" dirty="0"/>
              <a:t>R (lme4)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Genomic selection:</a:t>
            </a:r>
          </a:p>
          <a:p>
            <a:r>
              <a:rPr lang="en-US" dirty="0"/>
              <a:t>   </a:t>
            </a:r>
            <a:r>
              <a:rPr lang="en-US" sz="2400" dirty="0" err="1"/>
              <a:t>Sklearn.model_selection</a:t>
            </a:r>
            <a:r>
              <a:rPr lang="en-US" sz="2400" dirty="0"/>
              <a:t> ,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linear_model</a:t>
            </a:r>
            <a:r>
              <a:rPr lang="en-US" sz="2400" dirty="0"/>
              <a:t>, </a:t>
            </a:r>
            <a:r>
              <a:rPr lang="en-US" sz="2400" dirty="0" err="1"/>
              <a:t>sklearn.metrics</a:t>
            </a:r>
            <a:r>
              <a:rPr lang="en-US" sz="2400" dirty="0"/>
              <a:t>,    </a:t>
            </a:r>
          </a:p>
          <a:p>
            <a:r>
              <a:rPr lang="en-US" sz="2400" dirty="0"/>
              <a:t>   </a:t>
            </a:r>
            <a:r>
              <a:rPr lang="en-US" sz="2400" dirty="0" err="1"/>
              <a:t>GridS</a:t>
            </a:r>
            <a:r>
              <a:rPr lang="en-US" altLang="zh-CN" sz="2400" dirty="0" err="1"/>
              <a:t>earchCV</a:t>
            </a:r>
            <a:r>
              <a:rPr lang="en-US" altLang="zh-CN" sz="2400" dirty="0"/>
              <a:t>,</a:t>
            </a:r>
            <a:r>
              <a:rPr lang="en-US" sz="2400" dirty="0"/>
              <a:t> </a:t>
            </a:r>
            <a:r>
              <a:rPr lang="en-US" sz="2400" dirty="0" err="1"/>
              <a:t>Lassso</a:t>
            </a:r>
            <a:r>
              <a:rPr lang="en-US" sz="2400" dirty="0"/>
              <a:t>, Ridge, </a:t>
            </a:r>
            <a:r>
              <a:rPr lang="en-US" sz="2400" dirty="0" err="1"/>
              <a:t>RandomForestRegressor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3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063" y="293267"/>
            <a:ext cx="9082123" cy="735649"/>
          </a:xfrm>
        </p:spPr>
        <p:txBody>
          <a:bodyPr/>
          <a:lstStyle/>
          <a:p>
            <a:pPr algn="ctr"/>
            <a:r>
              <a:rPr lang="en-US" b="1" dirty="0" smtClean="0"/>
              <a:t>Data types and possible </a:t>
            </a:r>
            <a:r>
              <a:rPr lang="en-US" b="1" dirty="0"/>
              <a:t>strategies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679577"/>
            <a:ext cx="7886700" cy="2466162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Phenotypic data:</a:t>
            </a:r>
          </a:p>
          <a:p>
            <a:r>
              <a:rPr lang="en-US" sz="2400" dirty="0" smtClean="0"/>
              <a:t>Inbreed phenotypic data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2014_inbred_phenotypic_data.csv, 2015_inbred_phenotypic_data.csv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400" dirty="0" smtClean="0"/>
              <a:t>Hybrid  </a:t>
            </a:r>
            <a:r>
              <a:rPr lang="en-US" sz="2400" dirty="0"/>
              <a:t>phenotypic </a:t>
            </a:r>
            <a:r>
              <a:rPr lang="en-US" sz="2400" dirty="0" smtClean="0"/>
              <a:t>data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70C0"/>
                </a:solidFill>
              </a:rPr>
              <a:t>    g2f_2017_hybrid_data_clean.csv </a:t>
            </a:r>
            <a:r>
              <a:rPr lang="en-US" sz="2100" dirty="0">
                <a:solidFill>
                  <a:srgbClr val="0070C0"/>
                </a:solidFill>
              </a:rPr>
              <a:t>, g2f_2016_hybrid_data_clean.csv 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70C0"/>
                </a:solidFill>
              </a:rPr>
              <a:t>    g2f_2015_hybrid_data_clean.csv </a:t>
            </a:r>
            <a:r>
              <a:rPr lang="en-US" sz="2100" dirty="0">
                <a:solidFill>
                  <a:srgbClr val="0070C0"/>
                </a:solidFill>
              </a:rPr>
              <a:t>, g2f_2014_hybrid_data_clean.csv 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1050" y="4334866"/>
            <a:ext cx="7886700" cy="2313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Genotypic data:</a:t>
            </a:r>
          </a:p>
          <a:p>
            <a:r>
              <a:rPr lang="en-US" sz="2400" dirty="0" smtClean="0"/>
              <a:t>Inbred genotypic data: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g2f_2017_ZeaGBSv27_Imputed_AGPv4.h5 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cxnSp>
        <p:nvCxnSpPr>
          <p:cNvPr id="19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0" y="1028916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75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70" y="76368"/>
            <a:ext cx="9042437" cy="1325563"/>
          </a:xfrm>
        </p:spPr>
        <p:txBody>
          <a:bodyPr/>
          <a:lstStyle/>
          <a:p>
            <a:pPr algn="ctr"/>
            <a:r>
              <a:rPr lang="en-US" b="1" dirty="0" smtClean="0"/>
              <a:t>Three strategies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042987" y="2255813"/>
            <a:ext cx="1124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Strategy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0593" y="2679319"/>
            <a:ext cx="128838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Inbred phenotype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35610" y="2687810"/>
            <a:ext cx="128838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Inbred genotype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169" y="2190063"/>
            <a:ext cx="2892057" cy="32538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5" idx="2"/>
          </p:cNvCxnSpPr>
          <p:nvPr/>
        </p:nvCxnSpPr>
        <p:spPr>
          <a:xfrm>
            <a:off x="794783" y="3325650"/>
            <a:ext cx="0" cy="977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57520" y="3339276"/>
            <a:ext cx="0" cy="963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56721" y="4302846"/>
            <a:ext cx="2164503" cy="615553"/>
          </a:xfrm>
          <a:prstGeom prst="rect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>
                <a:solidFill>
                  <a:prstClr val="black"/>
                </a:solidFill>
              </a:rPr>
              <a:t>Performance of  inbred:</a:t>
            </a:r>
          </a:p>
          <a:p>
            <a:pPr lvl="0" algn="ctr"/>
            <a:r>
              <a:rPr lang="en-US" i="1" dirty="0" smtClean="0">
                <a:solidFill>
                  <a:srgbClr val="0000FF"/>
                </a:solidFill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= 1</a:t>
            </a:r>
            <a:r>
              <a:rPr lang="en-US" baseline="-25000" dirty="0">
                <a:solidFill>
                  <a:srgbClr val="0000FF"/>
                </a:solidFill>
              </a:rPr>
              <a:t>n</a:t>
            </a:r>
            <a:r>
              <a:rPr lang="en-US" i="1" dirty="0">
                <a:solidFill>
                  <a:srgbClr val="0000FF"/>
                </a:solidFill>
              </a:rPr>
              <a:t>μ</a:t>
            </a:r>
            <a:r>
              <a:rPr lang="en-US" dirty="0">
                <a:solidFill>
                  <a:srgbClr val="0000FF"/>
                </a:solidFill>
              </a:rPr>
              <a:t> + ∑</a:t>
            </a:r>
            <a:r>
              <a:rPr lang="en-US" i="1" dirty="0" err="1">
                <a:solidFill>
                  <a:srgbClr val="0000FF"/>
                </a:solidFill>
              </a:rPr>
              <a:t>Wq</a:t>
            </a:r>
            <a:r>
              <a:rPr lang="en-US" i="1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+ </a:t>
            </a:r>
            <a:r>
              <a:rPr lang="en-US" i="1" dirty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50593" y="5046921"/>
            <a:ext cx="2514635" cy="3969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 meaningful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188151" y="2225851"/>
            <a:ext cx="2892057" cy="3281812"/>
            <a:chOff x="6188151" y="2225851"/>
            <a:chExt cx="2892057" cy="3281812"/>
          </a:xfrm>
        </p:grpSpPr>
        <p:grpSp>
          <p:nvGrpSpPr>
            <p:cNvPr id="50" name="Group 49"/>
            <p:cNvGrpSpPr/>
            <p:nvPr/>
          </p:nvGrpSpPr>
          <p:grpSpPr>
            <a:xfrm>
              <a:off x="6188151" y="2225851"/>
              <a:ext cx="2892057" cy="3218019"/>
              <a:chOff x="6251943" y="2225851"/>
              <a:chExt cx="2892057" cy="321801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299723" y="2684454"/>
                <a:ext cx="1288380" cy="646331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Hybrid phenotype</a:t>
                </a: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806004" y="2692945"/>
                <a:ext cx="128838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Inbred genotype 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251943" y="2225851"/>
                <a:ext cx="2892057" cy="3218019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135830" y="2225851"/>
                <a:ext cx="1124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Strategy 3</a:t>
                </a:r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806004" y="3622364"/>
                <a:ext cx="1288380" cy="467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Hybrid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genotype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8524230" y="3362947"/>
                <a:ext cx="0" cy="246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8524230" y="4075535"/>
                <a:ext cx="0" cy="246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6920924" y="3350510"/>
                <a:ext cx="1" cy="9523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6496038" y="4322303"/>
                <a:ext cx="2403863" cy="646331"/>
              </a:xfrm>
              <a:prstGeom prst="rect">
                <a:avLst/>
              </a:prstGeom>
              <a:ln w="190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Performance of 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hybrid:</a:t>
                </a:r>
              </a:p>
              <a:p>
                <a:pPr lvl="0" algn="ctr"/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i="1" dirty="0">
                    <a:solidFill>
                      <a:srgbClr val="0000FF"/>
                    </a:solidFill>
                  </a:rPr>
                  <a:t>y</a:t>
                </a:r>
                <a:r>
                  <a:rPr lang="en-US" dirty="0">
                    <a:solidFill>
                      <a:srgbClr val="0000FF"/>
                    </a:solidFill>
                  </a:rPr>
                  <a:t>= 1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n</a:t>
                </a:r>
                <a:r>
                  <a:rPr lang="en-US" i="1" dirty="0">
                    <a:solidFill>
                      <a:srgbClr val="0000FF"/>
                    </a:solidFill>
                  </a:rPr>
                  <a:t>μ</a:t>
                </a:r>
                <a:r>
                  <a:rPr lang="en-US" dirty="0">
                    <a:solidFill>
                      <a:srgbClr val="0000FF"/>
                    </a:solidFill>
                  </a:rPr>
                  <a:t> + ∑</a:t>
                </a:r>
                <a:r>
                  <a:rPr lang="en-US" i="1" dirty="0" err="1">
                    <a:solidFill>
                      <a:srgbClr val="0000FF"/>
                    </a:solidFill>
                  </a:rPr>
                  <a:t>Wq</a:t>
                </a:r>
                <a:r>
                  <a:rPr lang="en-US" i="1" baseline="-250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</a:rPr>
                  <a:t> + </a:t>
                </a:r>
                <a:r>
                  <a:rPr lang="en-US" i="1" dirty="0">
                    <a:solidFill>
                      <a:srgbClr val="0000FF"/>
                    </a:solidFill>
                  </a:rPr>
                  <a:t>e</a:t>
                </a: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6376861" y="5004388"/>
              <a:ext cx="2514635" cy="503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Meaningful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52647" y="2208450"/>
            <a:ext cx="2892057" cy="3338202"/>
            <a:chOff x="3152647" y="2208450"/>
            <a:chExt cx="2892057" cy="3338202"/>
          </a:xfrm>
        </p:grpSpPr>
        <p:grpSp>
          <p:nvGrpSpPr>
            <p:cNvPr id="48" name="Group 47"/>
            <p:cNvGrpSpPr/>
            <p:nvPr/>
          </p:nvGrpSpPr>
          <p:grpSpPr>
            <a:xfrm>
              <a:off x="3152647" y="2208450"/>
              <a:ext cx="2892057" cy="3235420"/>
              <a:chOff x="3251879" y="2208450"/>
              <a:chExt cx="2892057" cy="323542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080353" y="2208451"/>
                <a:ext cx="1124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Strategy 2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344457" y="2685511"/>
                <a:ext cx="1288380" cy="646331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Hybrid phenotype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59861" y="2685511"/>
                <a:ext cx="128838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Inbred genotype 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51879" y="2208450"/>
                <a:ext cx="2892057" cy="3235420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54114" y="3576288"/>
                <a:ext cx="1288380" cy="467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GCA for inbred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/>
              <p:cNvCxnSpPr>
                <a:endCxn id="26" idx="0"/>
              </p:cNvCxnSpPr>
              <p:nvPr/>
            </p:nvCxnSpPr>
            <p:spPr>
              <a:xfrm>
                <a:off x="3998304" y="3329520"/>
                <a:ext cx="0" cy="246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4002310" y="4056078"/>
                <a:ext cx="0" cy="2467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H="1">
                <a:off x="5410248" y="3350510"/>
                <a:ext cx="1" cy="9523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3413677" y="4322303"/>
                <a:ext cx="2568460" cy="615553"/>
              </a:xfrm>
              <a:prstGeom prst="rect">
                <a:avLst/>
              </a:prstGeom>
              <a:ln w="19050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</a:rPr>
                  <a:t>Performance of  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inbred GCA:</a:t>
                </a:r>
              </a:p>
              <a:p>
                <a:pPr algn="ctr"/>
                <a:r>
                  <a:rPr lang="en-US" i="1" dirty="0" smtClean="0">
                    <a:solidFill>
                      <a:srgbClr val="0000FF"/>
                    </a:solidFill>
                  </a:rPr>
                  <a:t>y</a:t>
                </a:r>
                <a:r>
                  <a:rPr lang="en-US" dirty="0">
                    <a:solidFill>
                      <a:srgbClr val="0000FF"/>
                    </a:solidFill>
                  </a:rPr>
                  <a:t>= 1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n</a:t>
                </a:r>
                <a:r>
                  <a:rPr lang="en-US" i="1" dirty="0">
                    <a:solidFill>
                      <a:srgbClr val="0000FF"/>
                    </a:solidFill>
                  </a:rPr>
                  <a:t>μ</a:t>
                </a:r>
                <a:r>
                  <a:rPr lang="en-US" dirty="0">
                    <a:solidFill>
                      <a:srgbClr val="0000FF"/>
                    </a:solidFill>
                  </a:rPr>
                  <a:t> + ∑</a:t>
                </a:r>
                <a:r>
                  <a:rPr lang="en-US" i="1" dirty="0" err="1">
                    <a:solidFill>
                      <a:srgbClr val="0000FF"/>
                    </a:solidFill>
                  </a:rPr>
                  <a:t>Wq</a:t>
                </a:r>
                <a:r>
                  <a:rPr lang="en-US" i="1" baseline="-250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dirty="0">
                    <a:solidFill>
                      <a:srgbClr val="0000FF"/>
                    </a:solidFill>
                  </a:rPr>
                  <a:t> + </a:t>
                </a:r>
                <a:r>
                  <a:rPr lang="en-US" i="1" dirty="0">
                    <a:solidFill>
                      <a:srgbClr val="0000FF"/>
                    </a:solidFill>
                  </a:rPr>
                  <a:t>e</a:t>
                </a: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285944" y="5043377"/>
              <a:ext cx="2514635" cy="5032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Meaningful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Rounded Rectangle 53"/>
          <p:cNvSpPr/>
          <p:nvPr/>
        </p:nvSpPr>
        <p:spPr>
          <a:xfrm>
            <a:off x="4448247" y="5507663"/>
            <a:ext cx="1055917" cy="39876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Berlin Sans FB" panose="020E0602020502020306" pitchFamily="34" charset="0"/>
              </a:rPr>
              <a:t>√</a:t>
            </a:r>
          </a:p>
        </p:txBody>
      </p:sp>
      <p:cxnSp>
        <p:nvCxnSpPr>
          <p:cNvPr id="56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0" y="1028916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7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51" y="2605697"/>
            <a:ext cx="8920987" cy="118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Part 1:</a:t>
            </a:r>
          </a:p>
          <a:p>
            <a:pPr marL="0" indent="0" algn="ctr">
              <a:buNone/>
            </a:pPr>
            <a:r>
              <a:rPr lang="en-US" sz="3600" dirty="0" smtClean="0"/>
              <a:t>Data cleaning</a:t>
            </a:r>
            <a:endParaRPr lang="en-US" sz="3600" dirty="0"/>
          </a:p>
        </p:txBody>
      </p:sp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75627" y="3703364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75F6B6-DCF4-4416-818C-835B6A35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6372"/>
            <a:ext cx="9144000" cy="938797"/>
          </a:xfrm>
        </p:spPr>
        <p:txBody>
          <a:bodyPr/>
          <a:lstStyle/>
          <a:p>
            <a:r>
              <a:rPr lang="en-US" b="1" dirty="0"/>
              <a:t>Datasets have been processed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4AAC5A-DA46-4392-9759-0551DDD6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4827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Phenotypic </a:t>
            </a:r>
            <a:r>
              <a:rPr lang="en-US" b="1" dirty="0"/>
              <a:t>data:</a:t>
            </a:r>
            <a:endParaRPr lang="en-US" dirty="0"/>
          </a:p>
          <a:p>
            <a:r>
              <a:rPr lang="en-US" dirty="0"/>
              <a:t>g2f_2017_hybrid_data_clean.csv </a:t>
            </a:r>
          </a:p>
          <a:p>
            <a:r>
              <a:rPr lang="en-US" dirty="0"/>
              <a:t>g2f_2016_hybrid_data_clean.csv </a:t>
            </a:r>
          </a:p>
          <a:p>
            <a:r>
              <a:rPr lang="en-US" dirty="0"/>
              <a:t>g2f_2015_hybrid_data_clean.csv </a:t>
            </a:r>
          </a:p>
          <a:p>
            <a:r>
              <a:rPr lang="en-US" dirty="0"/>
              <a:t>g2f_2014_hybrid_data_clean.csv </a:t>
            </a:r>
          </a:p>
          <a:p>
            <a:pPr marL="0" indent="0">
              <a:buNone/>
            </a:pPr>
            <a:r>
              <a:rPr lang="en-US" b="1" dirty="0"/>
              <a:t>Genotypic data:</a:t>
            </a:r>
          </a:p>
          <a:p>
            <a:r>
              <a:rPr lang="en-US" dirty="0"/>
              <a:t>g2f_2017_ZeaGBSv27_Imputed_AGPv4.h5 </a:t>
            </a:r>
          </a:p>
        </p:txBody>
      </p:sp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0" y="1028916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6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BB3DE-EA5C-4DF8-ACFD-E1E20B55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045"/>
            <a:ext cx="9144000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/>
              <a:t>Phenotypic data cleaning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73452" y="1945678"/>
            <a:ext cx="7610834" cy="412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</a:rPr>
              <a:t>Step </a:t>
            </a:r>
            <a:r>
              <a:rPr lang="en-US" dirty="0" smtClean="0">
                <a:solidFill>
                  <a:schemeClr val="tx1"/>
                </a:solidFill>
              </a:rPr>
              <a:t>1:  Extract </a:t>
            </a:r>
            <a:r>
              <a:rPr lang="en-US" dirty="0">
                <a:solidFill>
                  <a:schemeClr val="tx1"/>
                </a:solidFill>
              </a:rPr>
              <a:t>“Plant height”, “Silk DAP” and “Grain Yield” data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3452" y="2585071"/>
            <a:ext cx="7610834" cy="412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Step </a:t>
            </a:r>
            <a:r>
              <a:rPr lang="en-US" dirty="0" smtClean="0">
                <a:solidFill>
                  <a:schemeClr val="tx1"/>
                </a:solidFill>
              </a:rPr>
              <a:t>2: 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alculate </a:t>
            </a:r>
            <a:r>
              <a:rPr lang="en-US" dirty="0">
                <a:solidFill>
                  <a:schemeClr val="tx1"/>
                </a:solidFill>
              </a:rPr>
              <a:t>GCA </a:t>
            </a:r>
            <a:r>
              <a:rPr lang="en-US" dirty="0" smtClean="0">
                <a:solidFill>
                  <a:schemeClr val="tx1"/>
                </a:solidFill>
              </a:rPr>
              <a:t>for female parents </a:t>
            </a:r>
            <a:r>
              <a:rPr lang="en-US" dirty="0">
                <a:solidFill>
                  <a:schemeClr val="tx1"/>
                </a:solidFill>
              </a:rPr>
              <a:t>grouped by location and </a:t>
            </a:r>
            <a:r>
              <a:rPr lang="en-US" dirty="0" smtClean="0">
                <a:solidFill>
                  <a:schemeClr val="tx1"/>
                </a:solidFill>
              </a:rPr>
              <a:t>replicate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73452" y="3217586"/>
            <a:ext cx="7610834" cy="412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dirty="0">
                <a:solidFill>
                  <a:schemeClr val="tx1"/>
                </a:solidFill>
              </a:rPr>
              <a:t>Step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 Combine </a:t>
            </a:r>
            <a:r>
              <a:rPr lang="en-US" dirty="0">
                <a:solidFill>
                  <a:schemeClr val="tx1"/>
                </a:solidFill>
              </a:rPr>
              <a:t>all GCA data </a:t>
            </a:r>
            <a:r>
              <a:rPr lang="en-US" dirty="0" smtClean="0">
                <a:solidFill>
                  <a:schemeClr val="tx1"/>
                </a:solidFill>
              </a:rPr>
              <a:t>collected across 4 years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73452" y="3837499"/>
            <a:ext cx="7610834" cy="412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Step </a:t>
            </a:r>
            <a:r>
              <a:rPr lang="en-US" dirty="0" smtClean="0">
                <a:solidFill>
                  <a:schemeClr val="tx1"/>
                </a:solidFill>
              </a:rPr>
              <a:t>4:  Use </a:t>
            </a:r>
            <a:r>
              <a:rPr lang="en-US" dirty="0">
                <a:solidFill>
                  <a:schemeClr val="tx1"/>
                </a:solidFill>
              </a:rPr>
              <a:t>&gt;1.5 IQR as standard to find out </a:t>
            </a:r>
            <a:r>
              <a:rPr lang="en-US" dirty="0" smtClean="0">
                <a:solidFill>
                  <a:schemeClr val="tx1"/>
                </a:solidFill>
              </a:rPr>
              <a:t>outliers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3452" y="4473453"/>
            <a:ext cx="7610834" cy="4125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Step 5:  Calculate </a:t>
            </a:r>
            <a:r>
              <a:rPr lang="en-US" dirty="0">
                <a:solidFill>
                  <a:schemeClr val="tx1"/>
                </a:solidFill>
              </a:rPr>
              <a:t>BLUP of GCA for each female parental </a:t>
            </a:r>
            <a:r>
              <a:rPr lang="en-US" dirty="0" smtClean="0">
                <a:solidFill>
                  <a:schemeClr val="tx1"/>
                </a:solidFill>
              </a:rPr>
              <a:t>line (n=1129)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0" y="1028916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 rot="5400000">
            <a:off x="4283236" y="2392565"/>
            <a:ext cx="178755" cy="16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4283235" y="3025084"/>
            <a:ext cx="178755" cy="16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4283236" y="3653015"/>
            <a:ext cx="178755" cy="16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4283236" y="4278656"/>
            <a:ext cx="178755" cy="16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" y="48868"/>
            <a:ext cx="9095874" cy="1325563"/>
          </a:xfrm>
        </p:spPr>
        <p:txBody>
          <a:bodyPr/>
          <a:lstStyle/>
          <a:p>
            <a:pPr algn="ctr"/>
            <a:r>
              <a:rPr lang="en-US" b="1" dirty="0" smtClean="0"/>
              <a:t>Genotypic </a:t>
            </a:r>
            <a:r>
              <a:rPr lang="en-US" b="1" dirty="0"/>
              <a:t>data cleaning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3724" y="1945678"/>
            <a:ext cx="7980688" cy="4125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onvert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h5 file to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hapmap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 (Tassel pipeline)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53724" y="2585071"/>
            <a:ext cx="7980688" cy="412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  C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unify genotype ID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53723" y="3217586"/>
            <a:ext cx="7980689" cy="4125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SNP pruning 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MAF &gt;0.05, heterozygous &lt; 0.1,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&lt;0.35, LD&lt;0.70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3724" y="3837499"/>
            <a:ext cx="7980688" cy="4125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  Impute and transform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SNP data to numerical data (0,1,2)</a:t>
            </a:r>
          </a:p>
        </p:txBody>
      </p:sp>
      <p:sp>
        <p:nvSpPr>
          <p:cNvPr id="9" name="Right Arrow 8"/>
          <p:cNvSpPr/>
          <p:nvPr/>
        </p:nvSpPr>
        <p:spPr>
          <a:xfrm rot="5400000">
            <a:off x="4063508" y="2392565"/>
            <a:ext cx="178755" cy="16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4063507" y="3025084"/>
            <a:ext cx="178755" cy="16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4063508" y="3653015"/>
            <a:ext cx="178755" cy="16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0" y="1028916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909343" y="4559393"/>
            <a:ext cx="1717659" cy="1855157"/>
            <a:chOff x="2909343" y="4559393"/>
            <a:chExt cx="1717659" cy="1855157"/>
          </a:xfrm>
        </p:grpSpPr>
        <p:sp>
          <p:nvSpPr>
            <p:cNvPr id="17" name="Oval 16"/>
            <p:cNvSpPr/>
            <p:nvPr/>
          </p:nvSpPr>
          <p:spPr>
            <a:xfrm>
              <a:off x="2909343" y="4924923"/>
              <a:ext cx="1717659" cy="14896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945,574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56331" y="4559393"/>
              <a:ext cx="1546917" cy="3506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SNP raw data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16379" y="4999405"/>
            <a:ext cx="1777232" cy="990027"/>
            <a:chOff x="4716379" y="4999405"/>
            <a:chExt cx="1777232" cy="990027"/>
          </a:xfrm>
        </p:grpSpPr>
        <p:sp>
          <p:nvSpPr>
            <p:cNvPr id="16" name="Oval 15"/>
            <p:cNvSpPr/>
            <p:nvPr/>
          </p:nvSpPr>
          <p:spPr>
            <a:xfrm>
              <a:off x="5056695" y="5350040"/>
              <a:ext cx="1350981" cy="6393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136,344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946694" y="4999405"/>
              <a:ext cx="1546917" cy="3506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Clean data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716379" y="5669736"/>
              <a:ext cx="26813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58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51" y="2605697"/>
            <a:ext cx="8920987" cy="118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Part 2: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3200" b="1" dirty="0"/>
              <a:t>Genomic selection </a:t>
            </a:r>
            <a:endParaRPr lang="en-US" b="1" dirty="0" smtClean="0"/>
          </a:p>
        </p:txBody>
      </p:sp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75627" y="3652875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8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749434-77AE-4279-8D40-E8D7CA55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7" y="83246"/>
            <a:ext cx="9082123" cy="8586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 Procedures for genomic prediction </a:t>
            </a:r>
            <a:endParaRPr lang="en-US" dirty="0"/>
          </a:p>
        </p:txBody>
      </p:sp>
      <p:cxnSp>
        <p:nvCxnSpPr>
          <p:cNvPr id="4" name="直接连接符 4">
            <a:extLst>
              <a:ext uri="{FF2B5EF4-FFF2-40B4-BE49-F238E27FC236}">
                <a16:creationId xmlns:a16="http://schemas.microsoft.com/office/drawing/2014/main" xmlns="" id="{BACFA6A4-C8DF-4789-B33F-5B700928ACE5}"/>
              </a:ext>
            </a:extLst>
          </p:cNvPr>
          <p:cNvCxnSpPr>
            <a:cxnSpLocks/>
          </p:cNvCxnSpPr>
          <p:nvPr/>
        </p:nvCxnSpPr>
        <p:spPr>
          <a:xfrm>
            <a:off x="0" y="1028916"/>
            <a:ext cx="91440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73452" y="1464428"/>
            <a:ext cx="8054288" cy="412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Step </a:t>
            </a:r>
            <a:r>
              <a:rPr lang="en-US" sz="2000" dirty="0">
                <a:solidFill>
                  <a:schemeClr val="tx1"/>
                </a:solidFill>
              </a:rPr>
              <a:t>1: Combine phenotypic and genotypic </a:t>
            </a:r>
            <a:r>
              <a:rPr lang="en-US" sz="2000" dirty="0" smtClean="0">
                <a:solidFill>
                  <a:schemeClr val="tx1"/>
                </a:solidFill>
              </a:rPr>
              <a:t>data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73452" y="2103821"/>
            <a:ext cx="8054288" cy="412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Step 2: </a:t>
            </a:r>
            <a:r>
              <a:rPr lang="en-US" sz="2000" dirty="0" smtClean="0">
                <a:solidFill>
                  <a:schemeClr val="tx1"/>
                </a:solidFill>
              </a:rPr>
              <a:t> Split </a:t>
            </a:r>
            <a:r>
              <a:rPr lang="en-US" sz="2000" dirty="0">
                <a:solidFill>
                  <a:schemeClr val="tx1"/>
                </a:solidFill>
              </a:rPr>
              <a:t>data into training and test datasets (5-fold)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3451" y="2736336"/>
            <a:ext cx="8054289" cy="412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Step 3: Check the distribution and coverage of the two </a:t>
            </a:r>
            <a:r>
              <a:rPr lang="en-US" sz="2000" dirty="0" smtClean="0">
                <a:solidFill>
                  <a:schemeClr val="tx1"/>
                </a:solidFill>
              </a:rPr>
              <a:t>dataset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04" y="3533157"/>
            <a:ext cx="7276191" cy="25142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80437" y="6047443"/>
            <a:ext cx="5716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distribution and coverage of the two </a:t>
            </a:r>
            <a:r>
              <a:rPr lang="en-US" dirty="0" smtClean="0">
                <a:solidFill>
                  <a:srgbClr val="0070C0"/>
                </a:solidFill>
              </a:rPr>
              <a:t>dataset for yield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4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606</Words>
  <Application>Microsoft Office PowerPoint</Application>
  <PresentationFormat>On-screen Show (4:3)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G2F Case Study Report</vt:lpstr>
      <vt:lpstr>Data types and possible strategies  </vt:lpstr>
      <vt:lpstr>Three strategies</vt:lpstr>
      <vt:lpstr>PowerPoint Presentation</vt:lpstr>
      <vt:lpstr>Datasets have been processed </vt:lpstr>
      <vt:lpstr> Phenotypic data cleaning</vt:lpstr>
      <vt:lpstr>Genotypic data cleaning</vt:lpstr>
      <vt:lpstr>PowerPoint Presentation</vt:lpstr>
      <vt:lpstr>  Procedures for genomic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 needed to be done in the future </vt:lpstr>
      <vt:lpstr>PowerPoint Presentation</vt:lpstr>
      <vt:lpstr>PowerPoint Presentation</vt:lpstr>
      <vt:lpstr>Most analyses were implemented in python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zixiang soy</dc:creator>
  <cp:lastModifiedBy>Zixiang Wen</cp:lastModifiedBy>
  <cp:revision>87</cp:revision>
  <dcterms:created xsi:type="dcterms:W3CDTF">2020-01-04T15:35:25Z</dcterms:created>
  <dcterms:modified xsi:type="dcterms:W3CDTF">2020-01-17T18:57:54Z</dcterms:modified>
</cp:coreProperties>
</file>