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9EA70-93E2-4301-A2A2-5B950A434C2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A2BB3-0DC2-4193-BF95-65BC91860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7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glad to be here to talk about what we have done during last year.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1671D8-F97B-42CF-BE68-60CBEA3C33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1389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3227-9DF2-40EC-B6AA-21EB321EAFB4}" type="datetime1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7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CBBD-B9FC-401E-B6F6-1A554AFF2EB4}" type="datetime1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7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20A8-A84B-42B2-9CB5-BF6E847B5253}" type="datetime1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2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19F5-4E1F-42F9-A98D-1597453747DF}" type="datetime1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0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50BE-4AD0-4D16-987D-CDD1E2007BD2}" type="datetime1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4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73DF-65FA-4554-B2E3-6AC7382C801F}" type="datetime1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2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D419-D235-4097-A2AF-BD520BB5F395}" type="datetime1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6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FFA1-C3BB-479C-AF0A-7E1AE012D25E}" type="datetime1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44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E415-27B7-4751-9AF3-11DFBB8B1408}" type="datetime1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3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EDDA-D238-4E40-8EC8-0BB0235C338B}" type="datetime1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6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B0A0-EB81-4815-AC27-03814CBBE0FD}" type="datetime1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2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043FA-10D0-4BFD-99E2-BECA494FC7E1}" type="datetime1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E3579-3EDC-45AB-A615-C018CE70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5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stricted_Boltzmann_machine" TargetMode="External"/><Relationship Id="rId2" Type="http://schemas.openxmlformats.org/officeDocument/2006/relationships/hyperlink" Target="https://en.wikipedia.org/wiki/Autoencod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199" y="381000"/>
            <a:ext cx="9094065" cy="990600"/>
          </a:xfrm>
        </p:spPr>
        <p:txBody>
          <a:bodyPr>
            <a:noAutofit/>
          </a:bodyPr>
          <a:lstStyle/>
          <a:p>
            <a:r>
              <a:rPr lang="en-US" b="1" dirty="0"/>
              <a:t>Beer Recommendation System</a:t>
            </a:r>
            <a:br>
              <a:rPr lang="en-US" b="1" dirty="0"/>
            </a:br>
            <a:endParaRPr lang="en-US" sz="3600" b="1" dirty="0">
              <a:solidFill>
                <a:srgbClr val="0000FF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19562" y="1107387"/>
            <a:ext cx="9024438" cy="0"/>
          </a:xfrm>
          <a:prstGeom prst="line">
            <a:avLst/>
          </a:prstGeom>
          <a:ln w="2857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-106442" y="1822505"/>
            <a:ext cx="91243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 Zixiang Wen 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Department of Plant, Soil and Microbial Sciences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Michigan State University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44C54-EE12-46C9-A4F6-D2E0AA92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44015A-CDB8-41F4-A658-EB8DCF96D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311" y="3374906"/>
            <a:ext cx="4255377" cy="24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0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1177-CAEC-410A-A62D-893A33C52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2.3 Relationship among the features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2C3B8-79E2-407A-82ED-08A2F6A4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B9EFA-07F7-46EA-9445-828712E405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78806" y="1285242"/>
            <a:ext cx="5055394" cy="51822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7CA668-95F2-4787-8A9F-0A01CB4C4AD7}"/>
              </a:ext>
            </a:extLst>
          </p:cNvPr>
          <p:cNvSpPr/>
          <p:nvPr/>
        </p:nvSpPr>
        <p:spPr>
          <a:xfrm>
            <a:off x="66675" y="6467637"/>
            <a:ext cx="9144000" cy="390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en-US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Figure 2 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Histogram and scatter plot showing the relationships among the features</a:t>
            </a:r>
            <a:r>
              <a:rPr lang="en-US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A0B6FC-491A-4F16-A2EE-55F6AD7A692B}"/>
              </a:ext>
            </a:extLst>
          </p:cNvPr>
          <p:cNvCxnSpPr/>
          <p:nvPr/>
        </p:nvCxnSpPr>
        <p:spPr>
          <a:xfrm>
            <a:off x="119562" y="1107387"/>
            <a:ext cx="9024438" cy="0"/>
          </a:xfrm>
          <a:prstGeom prst="line">
            <a:avLst/>
          </a:prstGeom>
          <a:ln w="2857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855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8E1A-629F-4E41-8A4F-A49D68B4D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025DC-6B7F-4AF0-AF09-06436D41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C:\Users\wzxso\AppData\Local\Microsoft\Windows\INetCache\Content.MSO\75716B4C.tmp">
            <a:extLst>
              <a:ext uri="{FF2B5EF4-FFF2-40B4-BE49-F238E27FC236}">
                <a16:creationId xmlns:a16="http://schemas.microsoft.com/office/drawing/2014/main" id="{D59ACB56-4568-430D-ACCD-FDCEECC236A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7" y="1110931"/>
            <a:ext cx="4433888" cy="377539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256BC9-329E-4779-B950-7E9CE7497145}"/>
              </a:ext>
            </a:extLst>
          </p:cNvPr>
          <p:cNvSpPr/>
          <p:nvPr/>
        </p:nvSpPr>
        <p:spPr>
          <a:xfrm>
            <a:off x="238125" y="4795509"/>
            <a:ext cx="8667750" cy="390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3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Correlation coefficient among 5 review indexes and alcohol content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B62BD9-9609-48CF-9792-0103143C40C0}"/>
              </a:ext>
            </a:extLst>
          </p:cNvPr>
          <p:cNvSpPr/>
          <p:nvPr/>
        </p:nvSpPr>
        <p:spPr>
          <a:xfrm>
            <a:off x="238125" y="5186193"/>
            <a:ext cx="8667749" cy="1664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correlation coefficient between alcohol content and the 5 review indexes is relatively low with range of 0.23 to 0.43. The results suggest that alcohol content dose not play important role for beer rating. The histogram of the 5 review indexes (Fig. 2) showed that rating score slightly skewed to right side indicated that there are more people like the beer they rated than who did not. 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814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B23B-A711-4C9A-B121-925DAB8AD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47AAD-DF4E-44B3-8BE3-32E6F3E4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7B523DC-47AC-43C2-87E3-147A769B7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658087"/>
              </p:ext>
            </p:extLst>
          </p:nvPr>
        </p:nvGraphicFramePr>
        <p:xfrm>
          <a:off x="758283" y="2582067"/>
          <a:ext cx="6980666" cy="2658656"/>
        </p:xfrm>
        <a:graphic>
          <a:graphicData uri="http://schemas.openxmlformats.org/drawingml/2006/table">
            <a:tbl>
              <a:tblPr firstRow="1" firstCol="1" bandRow="1"/>
              <a:tblGrid>
                <a:gridCol w="932280">
                  <a:extLst>
                    <a:ext uri="{9D8B030D-6E8A-4147-A177-3AD203B41FA5}">
                      <a16:colId xmlns:a16="http://schemas.microsoft.com/office/drawing/2014/main" val="973704480"/>
                    </a:ext>
                  </a:extLst>
                </a:gridCol>
                <a:gridCol w="1654646">
                  <a:extLst>
                    <a:ext uri="{9D8B030D-6E8A-4147-A177-3AD203B41FA5}">
                      <a16:colId xmlns:a16="http://schemas.microsoft.com/office/drawing/2014/main" val="2036376300"/>
                    </a:ext>
                  </a:extLst>
                </a:gridCol>
                <a:gridCol w="1596900">
                  <a:extLst>
                    <a:ext uri="{9D8B030D-6E8A-4147-A177-3AD203B41FA5}">
                      <a16:colId xmlns:a16="http://schemas.microsoft.com/office/drawing/2014/main" val="927859998"/>
                    </a:ext>
                  </a:extLst>
                </a:gridCol>
                <a:gridCol w="932280">
                  <a:extLst>
                    <a:ext uri="{9D8B030D-6E8A-4147-A177-3AD203B41FA5}">
                      <a16:colId xmlns:a16="http://schemas.microsoft.com/office/drawing/2014/main" val="2048061164"/>
                    </a:ext>
                  </a:extLst>
                </a:gridCol>
                <a:gridCol w="932280">
                  <a:extLst>
                    <a:ext uri="{9D8B030D-6E8A-4147-A177-3AD203B41FA5}">
                      <a16:colId xmlns:a16="http://schemas.microsoft.com/office/drawing/2014/main" val="1304739417"/>
                    </a:ext>
                  </a:extLst>
                </a:gridCol>
                <a:gridCol w="932280">
                  <a:extLst>
                    <a:ext uri="{9D8B030D-6E8A-4147-A177-3AD203B41FA5}">
                      <a16:colId xmlns:a16="http://schemas.microsoft.com/office/drawing/2014/main" val="1421314276"/>
                    </a:ext>
                  </a:extLst>
                </a:gridCol>
              </a:tblGrid>
              <a:tr h="428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review_overall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review_aroma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review_appearance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review_palate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review_taste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939095"/>
                  </a:ext>
                </a:extLst>
              </a:tr>
              <a:tr h="428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review_aroma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6615"/>
                  </a:ext>
                </a:extLst>
              </a:tr>
              <a:tr h="428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review_appearance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312930"/>
                  </a:ext>
                </a:extLst>
              </a:tr>
              <a:tr h="2828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review_palate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191112"/>
                  </a:ext>
                </a:extLst>
              </a:tr>
              <a:tr h="2828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review_taste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434453"/>
                  </a:ext>
                </a:extLst>
              </a:tr>
              <a:tr h="2828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beer_abv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9.28e-274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67796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DECCD69-28B0-4490-B5B9-063C7F9CE316}"/>
              </a:ext>
            </a:extLst>
          </p:cNvPr>
          <p:cNvSpPr/>
          <p:nvPr/>
        </p:nvSpPr>
        <p:spPr>
          <a:xfrm>
            <a:off x="1658679" y="1935736"/>
            <a:ext cx="5550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Table 7 The p-value for testing non-correlation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calculated for all pair-wise features</a:t>
            </a:r>
          </a:p>
        </p:txBody>
      </p:sp>
    </p:spTree>
    <p:extLst>
      <p:ext uri="{BB962C8B-B14F-4D97-AF65-F5344CB8AC3E}">
        <p14:creationId xmlns:p14="http://schemas.microsoft.com/office/powerpoint/2010/main" val="468965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EEAE-5A1B-4A91-B0C8-C4D9D51B7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23" y="402908"/>
            <a:ext cx="9135950" cy="1143000"/>
          </a:xfrm>
        </p:spPr>
        <p:txBody>
          <a:bodyPr>
            <a:noAutofit/>
          </a:bodyPr>
          <a:lstStyle/>
          <a:p>
            <a:pPr algn="l"/>
            <a:r>
              <a:rPr lang="en-US" sz="2400" b="1" dirty="0"/>
              <a:t>2.4 Relationship between the beer alcohol content and rating score</a:t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FCAD4-0B08-4434-B539-EED4AF26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45DE8C-620E-4CEC-97D9-ED05F4665E3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80" y="1328665"/>
            <a:ext cx="2777857" cy="24443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36DC60-911F-43F8-A02F-B82D783FA6DF}"/>
              </a:ext>
            </a:extLst>
          </p:cNvPr>
          <p:cNvSpPr/>
          <p:nvPr/>
        </p:nvSpPr>
        <p:spPr>
          <a:xfrm>
            <a:off x="2470559" y="3834727"/>
            <a:ext cx="4572000" cy="70923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4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Box plot showing the difference in rating among three ABV classes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89B74E-495C-4372-AB0A-1C15AF421D01}"/>
              </a:ext>
            </a:extLst>
          </p:cNvPr>
          <p:cNvCxnSpPr/>
          <p:nvPr/>
        </p:nvCxnSpPr>
        <p:spPr>
          <a:xfrm>
            <a:off x="119562" y="1107387"/>
            <a:ext cx="9024438" cy="0"/>
          </a:xfrm>
          <a:prstGeom prst="line">
            <a:avLst/>
          </a:prstGeom>
          <a:ln w="2857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4FC7F3C-E994-4CDF-A114-E67879529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694751"/>
              </p:ext>
            </p:extLst>
          </p:nvPr>
        </p:nvGraphicFramePr>
        <p:xfrm>
          <a:off x="2242655" y="5505244"/>
          <a:ext cx="5377345" cy="10216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5469">
                  <a:extLst>
                    <a:ext uri="{9D8B030D-6E8A-4147-A177-3AD203B41FA5}">
                      <a16:colId xmlns:a16="http://schemas.microsoft.com/office/drawing/2014/main" val="2207885030"/>
                    </a:ext>
                  </a:extLst>
                </a:gridCol>
                <a:gridCol w="1075469">
                  <a:extLst>
                    <a:ext uri="{9D8B030D-6E8A-4147-A177-3AD203B41FA5}">
                      <a16:colId xmlns:a16="http://schemas.microsoft.com/office/drawing/2014/main" val="3289175586"/>
                    </a:ext>
                  </a:extLst>
                </a:gridCol>
                <a:gridCol w="1075469">
                  <a:extLst>
                    <a:ext uri="{9D8B030D-6E8A-4147-A177-3AD203B41FA5}">
                      <a16:colId xmlns:a16="http://schemas.microsoft.com/office/drawing/2014/main" val="275660750"/>
                    </a:ext>
                  </a:extLst>
                </a:gridCol>
                <a:gridCol w="1075469">
                  <a:extLst>
                    <a:ext uri="{9D8B030D-6E8A-4147-A177-3AD203B41FA5}">
                      <a16:colId xmlns:a16="http://schemas.microsoft.com/office/drawing/2014/main" val="1852416291"/>
                    </a:ext>
                  </a:extLst>
                </a:gridCol>
                <a:gridCol w="1075469">
                  <a:extLst>
                    <a:ext uri="{9D8B030D-6E8A-4147-A177-3AD203B41FA5}">
                      <a16:colId xmlns:a16="http://schemas.microsoft.com/office/drawing/2014/main" val="2971318827"/>
                    </a:ext>
                  </a:extLst>
                </a:gridCol>
              </a:tblGrid>
              <a:tr h="340554"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Sum_sq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PR(&gt;F)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130714"/>
                  </a:ext>
                </a:extLst>
              </a:tr>
              <a:tr h="3405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abv_class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128.00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319.42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3.43E-137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6376736"/>
                  </a:ext>
                </a:extLst>
              </a:tr>
              <a:tr h="3405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Residual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3848.39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19206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NaN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0455622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34E60041-F889-4E9E-B1E9-CA595F8A5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809" y="5054253"/>
            <a:ext cx="71027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Table 8 ANOVA analysis of rating difference among different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ABV classes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89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63792-A07F-43C7-A3DC-464792827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62" y="470668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/>
              <a:t>2.5 Relationship between the beer style and rating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392D3-CAD4-4497-BEAF-0A3414AA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019E13-0216-4D62-AE6A-EE19967C8A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119947"/>
            <a:ext cx="5943600" cy="261810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C209B4-96DD-4F8C-8543-18FFCF0608D5}"/>
              </a:ext>
            </a:extLst>
          </p:cNvPr>
          <p:cNvCxnSpPr/>
          <p:nvPr/>
        </p:nvCxnSpPr>
        <p:spPr>
          <a:xfrm>
            <a:off x="119562" y="1107387"/>
            <a:ext cx="9024438" cy="0"/>
          </a:xfrm>
          <a:prstGeom prst="line">
            <a:avLst/>
          </a:prstGeom>
          <a:ln w="2857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452F48C-E9AA-40C6-ADEA-15C5D0D14410}"/>
              </a:ext>
            </a:extLst>
          </p:cNvPr>
          <p:cNvSpPr/>
          <p:nvPr/>
        </p:nvSpPr>
        <p:spPr>
          <a:xfrm>
            <a:off x="1081667" y="4722831"/>
            <a:ext cx="7025269" cy="709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6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Bar plot and scatter plot showing the difference in rating score among 11 clusters and beer style distribution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865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DA97F-90FA-480D-A999-2883C9E52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907" y="457202"/>
            <a:ext cx="9277814" cy="1143000"/>
          </a:xfrm>
        </p:spPr>
        <p:txBody>
          <a:bodyPr>
            <a:noAutofit/>
          </a:bodyPr>
          <a:lstStyle/>
          <a:p>
            <a:r>
              <a:rPr lang="en-US" sz="2800" b="1" dirty="0"/>
              <a:t>3.Building and testing recommender systems with Surprise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0C23D-3ADF-4DC2-B7FD-5DAF53025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176" y="1337576"/>
            <a:ext cx="8229600" cy="591586"/>
          </a:xfrm>
        </p:spPr>
        <p:txBody>
          <a:bodyPr/>
          <a:lstStyle/>
          <a:p>
            <a:r>
              <a:rPr lang="en-US" dirty="0"/>
              <a:t>3.1 Choose the best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E6AAD-F51C-4F58-A134-330DEC8C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15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D1B1AC-6B39-4707-B352-F3D90377A10B}"/>
              </a:ext>
            </a:extLst>
          </p:cNvPr>
          <p:cNvCxnSpPr/>
          <p:nvPr/>
        </p:nvCxnSpPr>
        <p:spPr>
          <a:xfrm>
            <a:off x="119562" y="1107387"/>
            <a:ext cx="9024438" cy="0"/>
          </a:xfrm>
          <a:prstGeom prst="line">
            <a:avLst/>
          </a:prstGeom>
          <a:ln w="2857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B8EB6B-AE7B-41A6-8333-F66C666B5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478290"/>
              </p:ext>
            </p:extLst>
          </p:nvPr>
        </p:nvGraphicFramePr>
        <p:xfrm>
          <a:off x="457200" y="2824827"/>
          <a:ext cx="8229600" cy="2626360"/>
        </p:xfrm>
        <a:graphic>
          <a:graphicData uri="http://schemas.openxmlformats.org/drawingml/2006/table">
            <a:tbl>
              <a:tblPr firstRow="1" firstCol="1" bandRow="1"/>
              <a:tblGrid>
                <a:gridCol w="2057400">
                  <a:extLst>
                    <a:ext uri="{9D8B030D-6E8A-4147-A177-3AD203B41FA5}">
                      <a16:colId xmlns:a16="http://schemas.microsoft.com/office/drawing/2014/main" val="164717436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23072213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5817181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986773410"/>
                    </a:ext>
                  </a:extLst>
                </a:gridCol>
              </a:tblGrid>
              <a:tr h="1136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Algorithm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test_rmse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fit_time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test_time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162511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SVDpp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0.598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7313.033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337.3621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172776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BaselineOnly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0.601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3.928861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6.072451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133805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KNNBaseline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0.602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82.24511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232.1964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828109"/>
                  </a:ext>
                </a:extLst>
              </a:tr>
              <a:tr h="552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SVD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0.604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77.26623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6.828465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824721"/>
                  </a:ext>
                </a:extLst>
              </a:tr>
              <a:tr h="24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KNNBasic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76.56187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209.4991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712722"/>
                  </a:ext>
                </a:extLst>
              </a:tr>
              <a:tr h="552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NMF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79.14518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5.830669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98909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KNNWithMeans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77.10334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219.8093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485422"/>
                  </a:ext>
                </a:extLst>
              </a:tr>
              <a:tr h="971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CoClustering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0.666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40.16992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6.11246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7718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NormalPredictor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0.989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2.286215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6.465656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00721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6BDE673-5991-4239-A190-2448366BEEED}"/>
              </a:ext>
            </a:extLst>
          </p:cNvPr>
          <p:cNvSpPr/>
          <p:nvPr/>
        </p:nvSpPr>
        <p:spPr>
          <a:xfrm>
            <a:off x="1747332" y="2434143"/>
            <a:ext cx="5768898" cy="390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Table 9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Algorithms comparison for the beer dataset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16F630-1011-4669-B9BA-7501798836E7}"/>
              </a:ext>
            </a:extLst>
          </p:cNvPr>
          <p:cNvSpPr/>
          <p:nvPr/>
        </p:nvSpPr>
        <p:spPr>
          <a:xfrm>
            <a:off x="234176" y="5750613"/>
            <a:ext cx="81292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SVDpp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algorithms has best performance with the lowest RMSE (0.5975). However, this algorithm is also the most time-consuming one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506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46D9-6485-4C23-9E1E-1EB68CD2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3.2 Tuning and evaluating the </a:t>
            </a:r>
            <a:r>
              <a:rPr lang="en-US" sz="3200" b="1" dirty="0" err="1"/>
              <a:t>SVDpp</a:t>
            </a:r>
            <a:r>
              <a:rPr lang="en-US" sz="3200" b="1" dirty="0"/>
              <a:t> model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86958-C5B7-4E32-87E0-22264986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16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05C849-E23C-42AB-BED0-C36FBEF25F84}"/>
              </a:ext>
            </a:extLst>
          </p:cNvPr>
          <p:cNvCxnSpPr/>
          <p:nvPr/>
        </p:nvCxnSpPr>
        <p:spPr>
          <a:xfrm>
            <a:off x="119562" y="1107387"/>
            <a:ext cx="9024438" cy="0"/>
          </a:xfrm>
          <a:prstGeom prst="line">
            <a:avLst/>
          </a:prstGeom>
          <a:ln w="2857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3CA8D8B-387A-4DE9-B682-037ECB837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528" y="2250387"/>
            <a:ext cx="5143500" cy="18383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5F502B-D640-4C36-AA1B-F57DFA6B1466}"/>
              </a:ext>
            </a:extLst>
          </p:cNvPr>
          <p:cNvSpPr/>
          <p:nvPr/>
        </p:nvSpPr>
        <p:spPr>
          <a:xfrm>
            <a:off x="1390771" y="1687210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83838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Hyperparameters tuning: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9942A5-6020-4758-AF16-BD6281093B96}"/>
              </a:ext>
            </a:extLst>
          </p:cNvPr>
          <p:cNvSpPr/>
          <p:nvPr/>
        </p:nvSpPr>
        <p:spPr>
          <a:xfrm>
            <a:off x="579863" y="4407570"/>
            <a:ext cx="7315200" cy="10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results showed that best hyperparameters combination is 10 for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n_epochs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10, 0.01 for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lr_all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 and 0.1 for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reg_all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The corresponding accuracy measured by RMSE score was 0.603.</a:t>
            </a:r>
            <a:endParaRPr lang="en-US" sz="1600" dirty="0">
              <a:solidFill>
                <a:srgbClr val="0000FF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061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4484-C883-4444-92CD-3F2F3AFE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365F91"/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3.3 Making recommendations with </a:t>
            </a:r>
            <a:r>
              <a:rPr lang="en-US" sz="2800" b="1" dirty="0" err="1">
                <a:solidFill>
                  <a:srgbClr val="365F91"/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SVDpp</a:t>
            </a:r>
            <a:r>
              <a:rPr lang="en-US" sz="2800" b="1" dirty="0">
                <a:solidFill>
                  <a:srgbClr val="365F91"/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model</a:t>
            </a:r>
            <a:br>
              <a:rPr lang="en-US" sz="2800" b="1" dirty="0">
                <a:solidFill>
                  <a:srgbClr val="365F91"/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en-US" sz="2800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5A378AE-EFF6-4465-B050-2217CEAA0A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952207"/>
              </p:ext>
            </p:extLst>
          </p:nvPr>
        </p:nvGraphicFramePr>
        <p:xfrm>
          <a:off x="310681" y="2365527"/>
          <a:ext cx="8642200" cy="3256335"/>
        </p:xfrm>
        <a:graphic>
          <a:graphicData uri="http://schemas.openxmlformats.org/drawingml/2006/table">
            <a:tbl>
              <a:tblPr firstRow="1" firstCol="1" bandRow="1"/>
              <a:tblGrid>
                <a:gridCol w="1239339">
                  <a:extLst>
                    <a:ext uri="{9D8B030D-6E8A-4147-A177-3AD203B41FA5}">
                      <a16:colId xmlns:a16="http://schemas.microsoft.com/office/drawing/2014/main" val="1557831113"/>
                    </a:ext>
                  </a:extLst>
                </a:gridCol>
                <a:gridCol w="921211">
                  <a:extLst>
                    <a:ext uri="{9D8B030D-6E8A-4147-A177-3AD203B41FA5}">
                      <a16:colId xmlns:a16="http://schemas.microsoft.com/office/drawing/2014/main" val="2084791354"/>
                    </a:ext>
                  </a:extLst>
                </a:gridCol>
                <a:gridCol w="1080275">
                  <a:extLst>
                    <a:ext uri="{9D8B030D-6E8A-4147-A177-3AD203B41FA5}">
                      <a16:colId xmlns:a16="http://schemas.microsoft.com/office/drawing/2014/main" val="1183420899"/>
                    </a:ext>
                  </a:extLst>
                </a:gridCol>
                <a:gridCol w="607899">
                  <a:extLst>
                    <a:ext uri="{9D8B030D-6E8A-4147-A177-3AD203B41FA5}">
                      <a16:colId xmlns:a16="http://schemas.microsoft.com/office/drawing/2014/main" val="2384585901"/>
                    </a:ext>
                  </a:extLst>
                </a:gridCol>
                <a:gridCol w="1552651">
                  <a:extLst>
                    <a:ext uri="{9D8B030D-6E8A-4147-A177-3AD203B41FA5}">
                      <a16:colId xmlns:a16="http://schemas.microsoft.com/office/drawing/2014/main" val="4202052984"/>
                    </a:ext>
                  </a:extLst>
                </a:gridCol>
                <a:gridCol w="1080275">
                  <a:extLst>
                    <a:ext uri="{9D8B030D-6E8A-4147-A177-3AD203B41FA5}">
                      <a16:colId xmlns:a16="http://schemas.microsoft.com/office/drawing/2014/main" val="664226422"/>
                    </a:ext>
                  </a:extLst>
                </a:gridCol>
                <a:gridCol w="1080275">
                  <a:extLst>
                    <a:ext uri="{9D8B030D-6E8A-4147-A177-3AD203B41FA5}">
                      <a16:colId xmlns:a16="http://schemas.microsoft.com/office/drawing/2014/main" val="3805286467"/>
                    </a:ext>
                  </a:extLst>
                </a:gridCol>
                <a:gridCol w="1080275">
                  <a:extLst>
                    <a:ext uri="{9D8B030D-6E8A-4147-A177-3AD203B41FA5}">
                      <a16:colId xmlns:a16="http://schemas.microsoft.com/office/drawing/2014/main" val="1994274145"/>
                    </a:ext>
                  </a:extLst>
                </a:gridCol>
              </a:tblGrid>
              <a:tr h="3491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uid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iid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rui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est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Details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was_impossible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Iu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err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698161"/>
                  </a:ext>
                </a:extLst>
              </a:tr>
              <a:tr h="1684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oteyj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44910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3493"/>
                  </a:ext>
                </a:extLst>
              </a:tr>
              <a:tr h="1684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oteyj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51116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8846190"/>
                  </a:ext>
                </a:extLst>
              </a:tr>
              <a:tr h="1684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FARGO619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21690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48707"/>
                  </a:ext>
                </a:extLst>
              </a:tr>
              <a:tr h="1684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FARGO619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7971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1907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573322"/>
                  </a:ext>
                </a:extLst>
              </a:tr>
              <a:tr h="1684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billzav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7971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1907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192613"/>
                  </a:ext>
                </a:extLst>
              </a:tr>
              <a:tr h="1684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paxtonthegreat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7971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1907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695785"/>
                  </a:ext>
                </a:extLst>
              </a:tr>
              <a:tr h="1684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lemasney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7971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1907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00128"/>
                  </a:ext>
                </a:extLst>
              </a:tr>
              <a:tr h="1684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oteyj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731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1472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435631"/>
                  </a:ext>
                </a:extLst>
              </a:tr>
              <a:tr h="1684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kdawg105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6549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44027"/>
                  </a:ext>
                </a:extLst>
              </a:tr>
              <a:tr h="3482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hippityead24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7971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1907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06051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783E9-5A61-4F45-A1F6-20A31F5A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17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88E72C-3FA8-41D7-953B-59981D08B4FB}"/>
              </a:ext>
            </a:extLst>
          </p:cNvPr>
          <p:cNvCxnSpPr/>
          <p:nvPr/>
        </p:nvCxnSpPr>
        <p:spPr>
          <a:xfrm>
            <a:off x="119562" y="1107387"/>
            <a:ext cx="9024438" cy="0"/>
          </a:xfrm>
          <a:prstGeom prst="line">
            <a:avLst/>
          </a:prstGeom>
          <a:ln w="2857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26D6BDD-54A7-4547-9A68-A9AFA3764DAF}"/>
              </a:ext>
            </a:extLst>
          </p:cNvPr>
          <p:cNvSpPr/>
          <p:nvPr/>
        </p:nvSpPr>
        <p:spPr>
          <a:xfrm>
            <a:off x="1315843" y="5630639"/>
            <a:ext cx="6512313" cy="609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sz="1200" dirty="0">
                <a:solidFill>
                  <a:srgbClr val="383838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Note: </a:t>
            </a:r>
            <a:r>
              <a:rPr lang="en-US" sz="1200" dirty="0" err="1">
                <a:solidFill>
                  <a:srgbClr val="383838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uid</a:t>
            </a:r>
            <a:r>
              <a:rPr lang="en-US" sz="1200" dirty="0">
                <a:solidFill>
                  <a:srgbClr val="383838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— the user ID, for whom we carry out predictions, </a:t>
            </a:r>
            <a:r>
              <a:rPr lang="en-US" sz="1200" dirty="0" err="1">
                <a:solidFill>
                  <a:srgbClr val="383838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iid</a:t>
            </a:r>
            <a:r>
              <a:rPr lang="en-US" sz="1200" dirty="0">
                <a:solidFill>
                  <a:srgbClr val="383838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— item ID (here we treat movies as items), </a:t>
            </a:r>
            <a:r>
              <a:rPr lang="en-US" sz="1200" dirty="0" err="1">
                <a:solidFill>
                  <a:srgbClr val="383838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est</a:t>
            </a:r>
            <a:r>
              <a:rPr lang="en-US" sz="1200" dirty="0">
                <a:solidFill>
                  <a:srgbClr val="383838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— estimated rating for an item, as we expect the user to give,</a:t>
            </a:r>
            <a:r>
              <a:rPr lang="en-US" sz="2000" dirty="0">
                <a:solidFill>
                  <a:srgbClr val="404040"/>
                </a:solidFill>
                <a:latin typeface="MathJax_Math-italic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383838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dirty="0">
                <a:solidFill>
                  <a:srgbClr val="383838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383838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: the set of all users that have rated item </a:t>
            </a:r>
            <a:r>
              <a:rPr lang="en-US" sz="1200" dirty="0" err="1">
                <a:solidFill>
                  <a:srgbClr val="383838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383838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404040"/>
                </a:solidFill>
                <a:latin typeface="MathJax_Math-italic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383838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Iu</a:t>
            </a:r>
            <a:r>
              <a:rPr lang="en-US" sz="1200" dirty="0">
                <a:solidFill>
                  <a:srgbClr val="383838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: the set of all items rated by user u. err, the difference between predicted and true value.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B9A82F-8B7C-4595-8AFE-DD10FAE8176C}"/>
              </a:ext>
            </a:extLst>
          </p:cNvPr>
          <p:cNvSpPr/>
          <p:nvPr/>
        </p:nvSpPr>
        <p:spPr>
          <a:xfrm>
            <a:off x="1475985" y="1967462"/>
            <a:ext cx="63115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383838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Table 10</a:t>
            </a:r>
            <a:r>
              <a:rPr lang="en-US" dirty="0">
                <a:solidFill>
                  <a:srgbClr val="383838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Top 10 the best predictions for the test dataset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613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E740-DDE9-43AE-B0A3-B06C05FF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017" y="1639228"/>
            <a:ext cx="8229600" cy="670507"/>
          </a:xfrm>
        </p:spPr>
        <p:txBody>
          <a:bodyPr>
            <a:noAutofit/>
          </a:bodyPr>
          <a:lstStyle/>
          <a:p>
            <a:r>
              <a:rPr lang="en-US" sz="2400" b="1" dirty="0"/>
              <a:t>Table 11</a:t>
            </a:r>
            <a:r>
              <a:rPr lang="en-US" sz="2400" dirty="0"/>
              <a:t>  The best recommendation for user </a:t>
            </a:r>
            <a:r>
              <a:rPr lang="en-US" sz="2400" dirty="0" err="1"/>
              <a:t>NaLoGra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25FD5-5457-427C-B2B4-A2440416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6CCF55-53FB-4C11-A202-70186AD9D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51090"/>
              </p:ext>
            </p:extLst>
          </p:nvPr>
        </p:nvGraphicFramePr>
        <p:xfrm>
          <a:off x="847493" y="2223950"/>
          <a:ext cx="7839306" cy="2560320"/>
        </p:xfrm>
        <a:graphic>
          <a:graphicData uri="http://schemas.openxmlformats.org/drawingml/2006/table">
            <a:tbl>
              <a:tblPr firstRow="1" firstCol="1" bandRow="1"/>
              <a:tblGrid>
                <a:gridCol w="2466370">
                  <a:extLst>
                    <a:ext uri="{9D8B030D-6E8A-4147-A177-3AD203B41FA5}">
                      <a16:colId xmlns:a16="http://schemas.microsoft.com/office/drawing/2014/main" val="187997506"/>
                    </a:ext>
                  </a:extLst>
                </a:gridCol>
                <a:gridCol w="3459325">
                  <a:extLst>
                    <a:ext uri="{9D8B030D-6E8A-4147-A177-3AD203B41FA5}">
                      <a16:colId xmlns:a16="http://schemas.microsoft.com/office/drawing/2014/main" val="2454583526"/>
                    </a:ext>
                  </a:extLst>
                </a:gridCol>
                <a:gridCol w="741284">
                  <a:extLst>
                    <a:ext uri="{9D8B030D-6E8A-4147-A177-3AD203B41FA5}">
                      <a16:colId xmlns:a16="http://schemas.microsoft.com/office/drawing/2014/main" val="2733536988"/>
                    </a:ext>
                  </a:extLst>
                </a:gridCol>
                <a:gridCol w="1172327">
                  <a:extLst>
                    <a:ext uri="{9D8B030D-6E8A-4147-A177-3AD203B41FA5}">
                      <a16:colId xmlns:a16="http://schemas.microsoft.com/office/drawing/2014/main" val="997142439"/>
                    </a:ext>
                  </a:extLst>
                </a:gridCol>
              </a:tblGrid>
              <a:tr h="3616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383838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Brewery name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Beer name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Beer 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rating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366918"/>
                  </a:ext>
                </a:extLst>
              </a:tr>
              <a:tr h="180802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Southampton Publick House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Southampton Berliner Weisse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8626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4.87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79049"/>
                  </a:ext>
                </a:extLst>
              </a:tr>
              <a:tr h="180802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Kern River Brewing Company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Citra DIPA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56082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4.77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449171"/>
                  </a:ext>
                </a:extLst>
              </a:tr>
              <a:tr h="180802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Brouwerij Drie Fonteinen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Geuze Cuvée J&amp;J Blauw (Blue)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23413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691788"/>
                  </a:ext>
                </a:extLst>
              </a:tr>
              <a:tr h="180802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Brouwerij Drie Fonteinen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Armand'4 Oude Geuze Zomer (Summer)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70356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065752"/>
                  </a:ext>
                </a:extLst>
              </a:tr>
              <a:tr h="180802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Brouwerij Drie Fonteinen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Armand'4 Oude Geuze Lente (Spring)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68548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4.89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569416"/>
                  </a:ext>
                </a:extLst>
              </a:tr>
              <a:tr h="180802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Brouwerij Drie Fonteinen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Geuze Cuvée J&amp;J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23414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4.76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905777"/>
                  </a:ext>
                </a:extLst>
              </a:tr>
              <a:tr h="180802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Lost Abbey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Veritas 004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45957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4.81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911447"/>
                  </a:ext>
                </a:extLst>
              </a:tr>
              <a:tr h="180802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Lost Abbey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Veritas 005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54147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4.79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782967"/>
                  </a:ext>
                </a:extLst>
              </a:tr>
              <a:tr h="180802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FiftyFifty Brewing Co.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Imperial Eclipse Stout - Pappy Van Winkle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47668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4.77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032428"/>
                  </a:ext>
                </a:extLst>
              </a:tr>
              <a:tr h="180802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Brouwerij Westvleteren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Trappist Westvleteren 12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1545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 dirty="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4.76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926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1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6A82E-6AF6-4D89-9170-B12EA770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836"/>
            <a:ext cx="8229600" cy="6858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4. Discussion and Summary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40435-0804-4B48-9BC8-1D7DDF249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20" y="1600202"/>
            <a:ext cx="850838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 beer recommendation system with </a:t>
            </a:r>
            <a:r>
              <a:rPr lang="en-US" sz="2800" dirty="0" err="1"/>
              <a:t>SVDpp</a:t>
            </a:r>
            <a:r>
              <a:rPr lang="en-US" sz="2800" dirty="0"/>
              <a:t> algorithm was built.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age of the data is something that in future analysis can and should be considered.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Geographical information should be taken into account in the recommendation engine.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Deep learning, such as </a:t>
            </a:r>
            <a:r>
              <a:rPr lang="en-US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Autoencoders</a:t>
            </a:r>
            <a:r>
              <a:rPr lang="en-US" sz="2800" dirty="0"/>
              <a:t> and </a:t>
            </a:r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Restricted Boltzmann machines</a:t>
            </a:r>
            <a:r>
              <a:rPr lang="en-US" sz="2800" dirty="0"/>
              <a:t>, should </a:t>
            </a:r>
            <a:r>
              <a:rPr lang="en-US" sz="2800"/>
              <a:t>be used in </a:t>
            </a:r>
            <a:r>
              <a:rPr lang="en-US" sz="2800" dirty="0"/>
              <a:t>the future.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0" indent="0">
              <a:buNone/>
            </a:pPr>
            <a:endParaRPr lang="en-US" sz="2800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2C5C5-230F-4876-9C51-1F68DC2C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19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0BC1FB-FB78-46FB-9025-6323DB719AF6}"/>
              </a:ext>
            </a:extLst>
          </p:cNvPr>
          <p:cNvCxnSpPr/>
          <p:nvPr/>
        </p:nvCxnSpPr>
        <p:spPr>
          <a:xfrm>
            <a:off x="119562" y="1107387"/>
            <a:ext cx="9024438" cy="0"/>
          </a:xfrm>
          <a:prstGeom prst="line">
            <a:avLst/>
          </a:prstGeom>
          <a:ln w="2857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99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600C-AEDE-4FB5-8698-A50CCB2EE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1.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C0257-2232-4C52-8B18-1C074AE98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Objective:</a:t>
            </a:r>
          </a:p>
          <a:p>
            <a:r>
              <a:rPr lang="en-US" sz="2400" dirty="0"/>
              <a:t>Build a recommendation system to leverage users historical ratings to create predictions for un-tasted beers and create a personalized recommendation for which beer to sample next.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Target audience:</a:t>
            </a:r>
          </a:p>
          <a:p>
            <a:r>
              <a:rPr lang="en-US" sz="2400" dirty="0"/>
              <a:t>Beer enthusiast</a:t>
            </a:r>
          </a:p>
          <a:p>
            <a:r>
              <a:rPr lang="en-US" sz="2400" dirty="0"/>
              <a:t>Breweries operating in the 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0DD93-7BF6-4390-A829-898847DE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38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75CD-93A5-41A9-8405-F995B9C37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229" y="2410889"/>
            <a:ext cx="8229600" cy="1476106"/>
          </a:xfrm>
        </p:spPr>
        <p:txBody>
          <a:bodyPr/>
          <a:lstStyle/>
          <a:p>
            <a:r>
              <a:rPr lang="en-US" dirty="0"/>
              <a:t>Thanks for your attention!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C4A7A-17C6-41A5-90CC-A052FA83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8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0291-CF03-40B3-A73D-5F36C15D1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1.1 Data source information 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7557F-EB58-430E-B712-B4608626F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B66E94-F12B-4BB4-8392-961E197C5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315495"/>
              </p:ext>
            </p:extLst>
          </p:nvPr>
        </p:nvGraphicFramePr>
        <p:xfrm>
          <a:off x="95249" y="2274532"/>
          <a:ext cx="8953501" cy="4583468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838326">
                  <a:extLst>
                    <a:ext uri="{9D8B030D-6E8A-4147-A177-3AD203B41FA5}">
                      <a16:colId xmlns:a16="http://schemas.microsoft.com/office/drawing/2014/main" val="623193684"/>
                    </a:ext>
                  </a:extLst>
                </a:gridCol>
                <a:gridCol w="892491">
                  <a:extLst>
                    <a:ext uri="{9D8B030D-6E8A-4147-A177-3AD203B41FA5}">
                      <a16:colId xmlns:a16="http://schemas.microsoft.com/office/drawing/2014/main" val="1726170245"/>
                    </a:ext>
                  </a:extLst>
                </a:gridCol>
                <a:gridCol w="970560">
                  <a:extLst>
                    <a:ext uri="{9D8B030D-6E8A-4147-A177-3AD203B41FA5}">
                      <a16:colId xmlns:a16="http://schemas.microsoft.com/office/drawing/2014/main" val="2472656448"/>
                    </a:ext>
                  </a:extLst>
                </a:gridCol>
                <a:gridCol w="689420">
                  <a:extLst>
                    <a:ext uri="{9D8B030D-6E8A-4147-A177-3AD203B41FA5}">
                      <a16:colId xmlns:a16="http://schemas.microsoft.com/office/drawing/2014/main" val="2777144049"/>
                    </a:ext>
                  </a:extLst>
                </a:gridCol>
                <a:gridCol w="4562704">
                  <a:extLst>
                    <a:ext uri="{9D8B030D-6E8A-4147-A177-3AD203B41FA5}">
                      <a16:colId xmlns:a16="http://schemas.microsoft.com/office/drawing/2014/main" val="79522671"/>
                    </a:ext>
                  </a:extLst>
                </a:gridCol>
              </a:tblGrid>
              <a:tr h="276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Feature name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Count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Missing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Type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19791552"/>
                  </a:ext>
                </a:extLst>
              </a:tr>
              <a:tr h="276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brewery_id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1586614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int64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An identifier for the brewery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89987939"/>
                  </a:ext>
                </a:extLst>
              </a:tr>
              <a:tr h="276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brewery_name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1586599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The name of brewery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19348097"/>
                  </a:ext>
                </a:extLst>
              </a:tr>
              <a:tr h="276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review_time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1586614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int64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when the review was submitted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60245206"/>
                  </a:ext>
                </a:extLst>
              </a:tr>
              <a:tr h="276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review_overall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1586614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float64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Rating of the beer overall (1.0 to 5.0)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15251954"/>
                  </a:ext>
                </a:extLst>
              </a:tr>
              <a:tr h="276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review_aroma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1586614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float64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Rating of the beer's aroma (1.0 to 5.0)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99981109"/>
                  </a:ext>
                </a:extLst>
              </a:tr>
              <a:tr h="5697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review_appearance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1586614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float64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Rating of the beer's appearance (1.0 to 5.0)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3456437"/>
                  </a:ext>
                </a:extLst>
              </a:tr>
              <a:tr h="4079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Re_profilename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1586266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348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The profile name of the reviewers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97421757"/>
                  </a:ext>
                </a:extLst>
              </a:tr>
              <a:tr h="276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beer_style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1586614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The style of beer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06383605"/>
                  </a:ext>
                </a:extLst>
              </a:tr>
              <a:tr h="276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review_palate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1586614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float64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Rating of the beer's palate (1.0 to 5.0)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98650196"/>
                  </a:ext>
                </a:extLst>
              </a:tr>
              <a:tr h="276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review_taste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1586614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float64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Rating of the beer's taste (1.0 to 5.0)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13468180"/>
                  </a:ext>
                </a:extLst>
              </a:tr>
              <a:tr h="276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beer_name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1586614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Name of the beer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34225683"/>
                  </a:ext>
                </a:extLst>
              </a:tr>
              <a:tr h="276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beer_abv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1518829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67785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float64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The alcohol by volume of the beer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09395901"/>
                  </a:ext>
                </a:extLst>
              </a:tr>
              <a:tr h="276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beer_beerid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1586614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int64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 unique ID indicating the beer reviewed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3670238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173804D-61C3-4AE1-9D4E-8562F2A7BFB6}"/>
              </a:ext>
            </a:extLst>
          </p:cNvPr>
          <p:cNvSpPr/>
          <p:nvPr/>
        </p:nvSpPr>
        <p:spPr>
          <a:xfrm>
            <a:off x="457200" y="1937116"/>
            <a:ext cx="8115300" cy="390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Table 1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Features information from beer reviews dataset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331F60-F13C-4A74-9555-041404CEBAB2}"/>
              </a:ext>
            </a:extLst>
          </p:cNvPr>
          <p:cNvCxnSpPr/>
          <p:nvPr/>
        </p:nvCxnSpPr>
        <p:spPr>
          <a:xfrm>
            <a:off x="119562" y="1107387"/>
            <a:ext cx="9024438" cy="0"/>
          </a:xfrm>
          <a:prstGeom prst="line">
            <a:avLst/>
          </a:prstGeom>
          <a:ln w="2857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4E4DA1-93BB-40C5-84DE-64A202E43E98}"/>
              </a:ext>
            </a:extLst>
          </p:cNvPr>
          <p:cNvSpPr/>
          <p:nvPr/>
        </p:nvSpPr>
        <p:spPr>
          <a:xfrm>
            <a:off x="0" y="1262721"/>
            <a:ext cx="80391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Download address:</a:t>
            </a:r>
          </a:p>
          <a:p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https://www.kaggle.com/rdoume/beerreviews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9165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EA24-D522-4549-9F99-015E3CF5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5588"/>
            <a:ext cx="8229600" cy="1143000"/>
          </a:xfrm>
        </p:spPr>
        <p:txBody>
          <a:bodyPr/>
          <a:lstStyle/>
          <a:p>
            <a:r>
              <a:rPr lang="en-US" dirty="0"/>
              <a:t>1.2 Data cleaning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A2AA8-0952-41E4-8B2D-B1B0B5C1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2885B6-D29F-4792-97A7-963FAEA95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754004"/>
              </p:ext>
            </p:extLst>
          </p:nvPr>
        </p:nvGraphicFramePr>
        <p:xfrm>
          <a:off x="142875" y="2222787"/>
          <a:ext cx="8229600" cy="3361182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529779">
                  <a:extLst>
                    <a:ext uri="{9D8B030D-6E8A-4147-A177-3AD203B41FA5}">
                      <a16:colId xmlns:a16="http://schemas.microsoft.com/office/drawing/2014/main" val="3136949647"/>
                    </a:ext>
                  </a:extLst>
                </a:gridCol>
                <a:gridCol w="5699821">
                  <a:extLst>
                    <a:ext uri="{9D8B030D-6E8A-4147-A177-3AD203B41FA5}">
                      <a16:colId xmlns:a16="http://schemas.microsoft.com/office/drawing/2014/main" val="27025869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Feature name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Cleaning steps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3915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brewery_name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2000">
                          <a:effectLst/>
                        </a:rPr>
                        <a:t>Drop missing value.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2000">
                          <a:effectLst/>
                        </a:rPr>
                        <a:t>Keep name started with letter or number (a-zA-Z0-9)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3497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review_time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2000">
                          <a:effectLst/>
                        </a:rPr>
                        <a:t>Convert to YYYY-MM-DD format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4098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review_profilename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2000">
                          <a:effectLst/>
                        </a:rPr>
                        <a:t>Fill ‘nan’ with ‘Unknown’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569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beer_abv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2000" dirty="0">
                          <a:effectLst/>
                        </a:rPr>
                        <a:t>Fill missing value with average value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1450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beer_beerid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2000">
                          <a:effectLst/>
                        </a:rPr>
                        <a:t>Count the number of id.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2000">
                          <a:effectLst/>
                        </a:rPr>
                        <a:t>Discard the id with review count &lt;5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5808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 review indexes</a:t>
                      </a:r>
                      <a:r>
                        <a:rPr lang="en-US" sz="2000" baseline="30000" dirty="0">
                          <a:effectLst/>
                        </a:rPr>
                        <a:t>*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2000" dirty="0">
                          <a:effectLst/>
                        </a:rPr>
                        <a:t>Discard the review small than 1 and larger than 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1429768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F3D027-D2F1-4870-926E-4E985E00E9B5}"/>
              </a:ext>
            </a:extLst>
          </p:cNvPr>
          <p:cNvCxnSpPr/>
          <p:nvPr/>
        </p:nvCxnSpPr>
        <p:spPr>
          <a:xfrm>
            <a:off x="119562" y="1107387"/>
            <a:ext cx="9024438" cy="0"/>
          </a:xfrm>
          <a:prstGeom prst="line">
            <a:avLst/>
          </a:prstGeom>
          <a:ln w="2857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EFC82AB-8134-4549-BCEC-4FF665325ACB}"/>
              </a:ext>
            </a:extLst>
          </p:cNvPr>
          <p:cNvSpPr/>
          <p:nvPr/>
        </p:nvSpPr>
        <p:spPr>
          <a:xfrm>
            <a:off x="2068361" y="1858228"/>
            <a:ext cx="4207177" cy="392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Table 2 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Main cleaning steps for the dataset</a:t>
            </a:r>
          </a:p>
        </p:txBody>
      </p:sp>
    </p:spTree>
    <p:extLst>
      <p:ext uri="{BB962C8B-B14F-4D97-AF65-F5344CB8AC3E}">
        <p14:creationId xmlns:p14="http://schemas.microsoft.com/office/powerpoint/2010/main" val="306546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9303-415B-4C29-B716-B7EFF6B4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2. Data Exploration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391F-2445-41A0-912B-0213D85D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2.1 Describe statistics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6ADE2-053B-46E3-8511-777AF435F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098D1A-E914-4A52-9055-A3BDAD0E8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137404"/>
              </p:ext>
            </p:extLst>
          </p:nvPr>
        </p:nvGraphicFramePr>
        <p:xfrm>
          <a:off x="209550" y="2677919"/>
          <a:ext cx="8477250" cy="2323914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837552">
                  <a:extLst>
                    <a:ext uri="{9D8B030D-6E8A-4147-A177-3AD203B41FA5}">
                      <a16:colId xmlns:a16="http://schemas.microsoft.com/office/drawing/2014/main" val="3348656361"/>
                    </a:ext>
                  </a:extLst>
                </a:gridCol>
                <a:gridCol w="1178337">
                  <a:extLst>
                    <a:ext uri="{9D8B030D-6E8A-4147-A177-3AD203B41FA5}">
                      <a16:colId xmlns:a16="http://schemas.microsoft.com/office/drawing/2014/main" val="1065252599"/>
                    </a:ext>
                  </a:extLst>
                </a:gridCol>
                <a:gridCol w="1124084">
                  <a:extLst>
                    <a:ext uri="{9D8B030D-6E8A-4147-A177-3AD203B41FA5}">
                      <a16:colId xmlns:a16="http://schemas.microsoft.com/office/drawing/2014/main" val="1723677443"/>
                    </a:ext>
                  </a:extLst>
                </a:gridCol>
                <a:gridCol w="1098652">
                  <a:extLst>
                    <a:ext uri="{9D8B030D-6E8A-4147-A177-3AD203B41FA5}">
                      <a16:colId xmlns:a16="http://schemas.microsoft.com/office/drawing/2014/main" val="179568010"/>
                    </a:ext>
                  </a:extLst>
                </a:gridCol>
                <a:gridCol w="1224115">
                  <a:extLst>
                    <a:ext uri="{9D8B030D-6E8A-4147-A177-3AD203B41FA5}">
                      <a16:colId xmlns:a16="http://schemas.microsoft.com/office/drawing/2014/main" val="3158271195"/>
                    </a:ext>
                  </a:extLst>
                </a:gridCol>
                <a:gridCol w="1647977">
                  <a:extLst>
                    <a:ext uri="{9D8B030D-6E8A-4147-A177-3AD203B41FA5}">
                      <a16:colId xmlns:a16="http://schemas.microsoft.com/office/drawing/2014/main" val="70454299"/>
                    </a:ext>
                  </a:extLst>
                </a:gridCol>
                <a:gridCol w="1366533">
                  <a:extLst>
                    <a:ext uri="{9D8B030D-6E8A-4147-A177-3AD203B41FA5}">
                      <a16:colId xmlns:a16="http://schemas.microsoft.com/office/drawing/2014/main" val="3787141912"/>
                    </a:ext>
                  </a:extLst>
                </a:gridCol>
              </a:tblGrid>
              <a:tr h="41951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review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_overall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review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_aroma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review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_appearance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review</a:t>
                      </a: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_palate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review</a:t>
                      </a: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_taste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beer_abv</a:t>
                      </a: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extLst>
                  <a:ext uri="{0D108BD9-81ED-4DB2-BD59-A6C34878D82A}">
                    <a16:rowId xmlns:a16="http://schemas.microsoft.com/office/drawing/2014/main" val="2461579639"/>
                  </a:ext>
                </a:extLst>
              </a:tr>
              <a:tr h="2121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19209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19209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19209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19209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19209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19209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extLst>
                  <a:ext uri="{0D108BD9-81ED-4DB2-BD59-A6C34878D82A}">
                    <a16:rowId xmlns:a16="http://schemas.microsoft.com/office/drawing/2014/main" val="1742645875"/>
                  </a:ext>
                </a:extLst>
              </a:tr>
              <a:tr h="2121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3.71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3.62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3.74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3.63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3.66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6.58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extLst>
                  <a:ext uri="{0D108BD9-81ED-4DB2-BD59-A6C34878D82A}">
                    <a16:rowId xmlns:a16="http://schemas.microsoft.com/office/drawing/2014/main" val="3364152987"/>
                  </a:ext>
                </a:extLst>
              </a:tr>
              <a:tr h="20641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2.18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extLst>
                  <a:ext uri="{0D108BD9-81ED-4DB2-BD59-A6C34878D82A}">
                    <a16:rowId xmlns:a16="http://schemas.microsoft.com/office/drawing/2014/main" val="2492447046"/>
                  </a:ext>
                </a:extLst>
              </a:tr>
              <a:tr h="2121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1.50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1.23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extLst>
                  <a:ext uri="{0D108BD9-81ED-4DB2-BD59-A6C34878D82A}">
                    <a16:rowId xmlns:a16="http://schemas.microsoft.com/office/drawing/2014/main" val="1144585483"/>
                  </a:ext>
                </a:extLst>
              </a:tr>
              <a:tr h="2121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3.50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3.40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3.57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3.42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3.42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extLst>
                  <a:ext uri="{0D108BD9-81ED-4DB2-BD59-A6C34878D82A}">
                    <a16:rowId xmlns:a16="http://schemas.microsoft.com/office/drawing/2014/main" val="1670345473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3.79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3.69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3.81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3.70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3.75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extLst>
                  <a:ext uri="{0D108BD9-81ED-4DB2-BD59-A6C34878D82A}">
                    <a16:rowId xmlns:a16="http://schemas.microsoft.com/office/drawing/2014/main" val="415377187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75%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3.94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3.92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7.80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extLst>
                  <a:ext uri="{0D108BD9-81ED-4DB2-BD59-A6C34878D82A}">
                    <a16:rowId xmlns:a16="http://schemas.microsoft.com/office/drawing/2014/main" val="803236323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4.94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4.93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4.94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4.94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41.00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extLst>
                  <a:ext uri="{0D108BD9-81ED-4DB2-BD59-A6C34878D82A}">
                    <a16:rowId xmlns:a16="http://schemas.microsoft.com/office/drawing/2014/main" val="160762963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2915A75-AD6F-43A5-9DD2-D5648616CDC1}"/>
              </a:ext>
            </a:extLst>
          </p:cNvPr>
          <p:cNvSpPr/>
          <p:nvPr/>
        </p:nvSpPr>
        <p:spPr>
          <a:xfrm>
            <a:off x="495300" y="2314194"/>
            <a:ext cx="8153400" cy="390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</a:pPr>
            <a:r>
              <a:rPr lang="en-US" b="1" dirty="0">
                <a:solidFill>
                  <a:srgbClr val="24292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3 </a:t>
            </a:r>
            <a:r>
              <a:rPr lang="en-US" dirty="0">
                <a:solidFill>
                  <a:srgbClr val="24292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Describe statistics of the 5 review indexes and alcohol content for beers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BA3A7B-D161-4CAE-8342-A2230C621A82}"/>
              </a:ext>
            </a:extLst>
          </p:cNvPr>
          <p:cNvSpPr/>
          <p:nvPr/>
        </p:nvSpPr>
        <p:spPr>
          <a:xfrm>
            <a:off x="581025" y="5202082"/>
            <a:ext cx="82295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Describe statics showed that there are no big variations existing in features probably due to fixed rating range from 1 to 5. For instance, the overall review(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review_overall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) varies from 1.14 to 4.9 with a mean of 3.71. However, we observed large variation for the alcohol content (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beer_abv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), which varies from 0.05% to 41% with a mean of 6.58%.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58815B-C2A1-43C7-9E5C-C102FD18F4A2}"/>
              </a:ext>
            </a:extLst>
          </p:cNvPr>
          <p:cNvCxnSpPr/>
          <p:nvPr/>
        </p:nvCxnSpPr>
        <p:spPr>
          <a:xfrm>
            <a:off x="119562" y="1107387"/>
            <a:ext cx="9024438" cy="0"/>
          </a:xfrm>
          <a:prstGeom prst="line">
            <a:avLst/>
          </a:prstGeom>
          <a:ln w="2857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3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9E088-6FB2-462F-8FF3-2F31D6A6E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54518-8958-4CC2-920B-A8AF34BB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FC43279-52C9-4672-A565-DD60A7E2FF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071052"/>
            <a:ext cx="5943600" cy="27158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600B41-5C64-4107-AB65-3DD81BB5A555}"/>
              </a:ext>
            </a:extLst>
          </p:cNvPr>
          <p:cNvSpPr/>
          <p:nvPr/>
        </p:nvSpPr>
        <p:spPr>
          <a:xfrm>
            <a:off x="114299" y="4860942"/>
            <a:ext cx="8905875" cy="392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Figure 1 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Review time (a) distribution and review indexes (b) cumulative distribution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25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7BF5-E81B-4F7F-921B-9A400483E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1978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b="1" dirty="0"/>
              <a:t>2.2 Ranking and sorting beer brand, style and brewery</a:t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59A6B-9078-4E30-A341-D2921256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F51203-8A8B-4568-A60E-5E42BA515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280446"/>
              </p:ext>
            </p:extLst>
          </p:nvPr>
        </p:nvGraphicFramePr>
        <p:xfrm>
          <a:off x="457200" y="2530056"/>
          <a:ext cx="8229600" cy="2902966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968759021"/>
                    </a:ext>
                  </a:extLst>
                </a:gridCol>
                <a:gridCol w="4686300">
                  <a:extLst>
                    <a:ext uri="{9D8B030D-6E8A-4147-A177-3AD203B41FA5}">
                      <a16:colId xmlns:a16="http://schemas.microsoft.com/office/drawing/2014/main" val="112942003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867766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Rank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Beer Name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Review average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413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Alesmith Speedway Stout - Vanilla And Coconut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4.887500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8934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El Gordo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4.828571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9894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 Belgian-Style Barleywine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4.735714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3478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Capricho Oscuro - Batch 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4.716667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5298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Coffee Infused Imperial Stout Trooper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4.700000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1374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Cantillon La Dernière Cuvée Du 89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4.683333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6313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Barrel Aged Stout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4.680000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2488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Armand'4 Oude Geuze Lente (Spring)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4.673846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468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Kopi Con Leche Stout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4.671429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4135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Hitchhiker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4.666667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005641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BCB903F-30B9-4EC0-81FE-AAAED833157C}"/>
              </a:ext>
            </a:extLst>
          </p:cNvPr>
          <p:cNvSpPr/>
          <p:nvPr/>
        </p:nvSpPr>
        <p:spPr>
          <a:xfrm>
            <a:off x="228600" y="5433022"/>
            <a:ext cx="868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The number 1 of most popular beer is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Alesmith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Speedway Stout - Vanilla And Coconut. This brand of beer has chocolate and roasted malts dominate the flavor, supported by notes of dark fruit, toffee, and caramel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CDE8C4-486D-4799-8EC6-EBF8376B0ADE}"/>
              </a:ext>
            </a:extLst>
          </p:cNvPr>
          <p:cNvSpPr/>
          <p:nvPr/>
        </p:nvSpPr>
        <p:spPr>
          <a:xfrm>
            <a:off x="2250804" y="2001382"/>
            <a:ext cx="4302396" cy="390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Table 4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Top ten the most popular beer brand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977DDA-2EAA-4807-A915-6B4294870167}"/>
              </a:ext>
            </a:extLst>
          </p:cNvPr>
          <p:cNvCxnSpPr/>
          <p:nvPr/>
        </p:nvCxnSpPr>
        <p:spPr>
          <a:xfrm>
            <a:off x="119562" y="1107387"/>
            <a:ext cx="9024438" cy="0"/>
          </a:xfrm>
          <a:prstGeom prst="line">
            <a:avLst/>
          </a:prstGeom>
          <a:ln w="2857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903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2FE5B-B735-4919-9837-6B9FD44F7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0B57A-F42B-4552-A19D-DADC250A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EC2E4C-2A1C-4FCC-BEAA-CDA7C2BCF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669555"/>
              </p:ext>
            </p:extLst>
          </p:nvPr>
        </p:nvGraphicFramePr>
        <p:xfrm>
          <a:off x="457200" y="2263399"/>
          <a:ext cx="7810500" cy="3266186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876263">
                  <a:extLst>
                    <a:ext uri="{9D8B030D-6E8A-4147-A177-3AD203B41FA5}">
                      <a16:colId xmlns:a16="http://schemas.microsoft.com/office/drawing/2014/main" val="1172257353"/>
                    </a:ext>
                  </a:extLst>
                </a:gridCol>
                <a:gridCol w="4330737">
                  <a:extLst>
                    <a:ext uri="{9D8B030D-6E8A-4147-A177-3AD203B41FA5}">
                      <a16:colId xmlns:a16="http://schemas.microsoft.com/office/drawing/2014/main" val="1749860625"/>
                    </a:ext>
                  </a:extLst>
                </a:gridCol>
                <a:gridCol w="2603500">
                  <a:extLst>
                    <a:ext uri="{9D8B030D-6E8A-4147-A177-3AD203B41FA5}">
                      <a16:colId xmlns:a16="http://schemas.microsoft.com/office/drawing/2014/main" val="1904515503"/>
                    </a:ext>
                  </a:extLst>
                </a:gridCol>
              </a:tblGrid>
              <a:tr h="2556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Rank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Beer style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Review AVG*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5161489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Quadrupel (Quad)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4.135505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3628706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American Double / Imperial Stout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4.131664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972816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Russian Imperial Stout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4.113477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3390890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American Wild Ale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4.097805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7007313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Eisbock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4.088967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0121201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Gueuze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4.084845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5604736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American Double / Imperial IPA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4.061975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8910615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Lambic - Unblended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4.038159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3193356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Weizenbock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4.034948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0166645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Flanders Red Ale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4.026596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84566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135E700-02B2-4B99-AAB9-0F78A8E22652}"/>
              </a:ext>
            </a:extLst>
          </p:cNvPr>
          <p:cNvSpPr/>
          <p:nvPr/>
        </p:nvSpPr>
        <p:spPr>
          <a:xfrm>
            <a:off x="2064347" y="1750671"/>
            <a:ext cx="4212628" cy="390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Table 5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Top ten the most popular beer style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732B4D-2A6E-463C-AFCA-7C2AA5990DF8}"/>
              </a:ext>
            </a:extLst>
          </p:cNvPr>
          <p:cNvSpPr/>
          <p:nvPr/>
        </p:nvSpPr>
        <p:spPr>
          <a:xfrm>
            <a:off x="0" y="5510591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The most popular beer style is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Quadrupel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(Quad).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Inspired by the Trappist brewers of Belgium, the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Quadrupel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is a Belgian-style ale of great strength with even bolder flavor compared to its sister styles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Dubbel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Tripel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84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4B32C-147D-48C1-B92B-9922F59C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26F39-B8F1-4819-AA2D-7741557B0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2B9FDC-7061-4D1D-9613-8BF3AE471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456221"/>
              </p:ext>
            </p:extLst>
          </p:nvPr>
        </p:nvGraphicFramePr>
        <p:xfrm>
          <a:off x="0" y="1956877"/>
          <a:ext cx="8905876" cy="3183382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114425">
                  <a:extLst>
                    <a:ext uri="{9D8B030D-6E8A-4147-A177-3AD203B41FA5}">
                      <a16:colId xmlns:a16="http://schemas.microsoft.com/office/drawing/2014/main" val="2035135830"/>
                    </a:ext>
                  </a:extLst>
                </a:gridCol>
                <a:gridCol w="3338513">
                  <a:extLst>
                    <a:ext uri="{9D8B030D-6E8A-4147-A177-3AD203B41FA5}">
                      <a16:colId xmlns:a16="http://schemas.microsoft.com/office/drawing/2014/main" val="3116700942"/>
                    </a:ext>
                  </a:extLst>
                </a:gridCol>
                <a:gridCol w="2226469">
                  <a:extLst>
                    <a:ext uri="{9D8B030D-6E8A-4147-A177-3AD203B41FA5}">
                      <a16:colId xmlns:a16="http://schemas.microsoft.com/office/drawing/2014/main" val="1715010630"/>
                    </a:ext>
                  </a:extLst>
                </a:gridCol>
                <a:gridCol w="2226469">
                  <a:extLst>
                    <a:ext uri="{9D8B030D-6E8A-4147-A177-3AD203B41FA5}">
                      <a16:colId xmlns:a16="http://schemas.microsoft.com/office/drawing/2014/main" val="4067521084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3048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Rank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/>
                </a:tc>
                <a:tc>
                  <a:txBody>
                    <a:bodyPr/>
                    <a:lstStyle/>
                    <a:p>
                      <a:pPr marL="0" marR="3048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Brewery Name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Brewery ID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Review AVG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extLst>
                  <a:ext uri="{0D108BD9-81ED-4DB2-BD59-A6C34878D82A}">
                    <a16:rowId xmlns:a16="http://schemas.microsoft.com/office/drawing/2014/main" val="82565624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Brouwerij Westvleteren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4.51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extLst>
                  <a:ext uri="{0D108BD9-81ED-4DB2-BD59-A6C34878D82A}">
                    <a16:rowId xmlns:a16="http://schemas.microsoft.com/office/drawing/2014/main" val="780018836"/>
                  </a:ext>
                </a:extLst>
              </a:tr>
              <a:tr h="863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Närke Kulturbryggeri AB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10902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4.48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extLst>
                  <a:ext uri="{0D108BD9-81ED-4DB2-BD59-A6C34878D82A}">
                    <a16:rowId xmlns:a16="http://schemas.microsoft.com/office/drawing/2014/main" val="2259017333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3048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    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3048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 Alchemist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27039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4.47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extLst>
                  <a:ext uri="{0D108BD9-81ED-4DB2-BD59-A6C34878D82A}">
                    <a16:rowId xmlns:a16="http://schemas.microsoft.com/office/drawing/2014/main" val="750522275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Micro Cervejaria Falke Bier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10287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4.47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extLst>
                  <a:ext uri="{0D108BD9-81ED-4DB2-BD59-A6C34878D82A}">
                    <a16:rowId xmlns:a16="http://schemas.microsoft.com/office/drawing/2014/main" val="1172138997"/>
                  </a:ext>
                </a:extLst>
              </a:tr>
              <a:tr h="863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Old Chimneys Brewery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6560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4.43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extLst>
                  <a:ext uri="{0D108BD9-81ED-4DB2-BD59-A6C34878D82A}">
                    <a16:rowId xmlns:a16="http://schemas.microsoft.com/office/drawing/2014/main" val="591027897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Benny Brewing Company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24757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4.42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extLst>
                  <a:ext uri="{0D108BD9-81ED-4DB2-BD59-A6C34878D82A}">
                    <a16:rowId xmlns:a16="http://schemas.microsoft.com/office/drawing/2014/main" val="3539242933"/>
                  </a:ext>
                </a:extLst>
              </a:tr>
              <a:tr h="863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Kane Brewing Company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26676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4.41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extLst>
                  <a:ext uri="{0D108BD9-81ED-4DB2-BD59-A6C34878D82A}">
                    <a16:rowId xmlns:a16="http://schemas.microsoft.com/office/drawing/2014/main" val="881516162"/>
                  </a:ext>
                </a:extLst>
              </a:tr>
              <a:tr h="863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Denison's Brewing Company &amp; Restaurant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662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4.40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extLst>
                  <a:ext uri="{0D108BD9-81ED-4DB2-BD59-A6C34878D82A}">
                    <a16:rowId xmlns:a16="http://schemas.microsoft.com/office/drawing/2014/main" val="402426455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Breakwater Brewing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17988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4.38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extLst>
                  <a:ext uri="{0D108BD9-81ED-4DB2-BD59-A6C34878D82A}">
                    <a16:rowId xmlns:a16="http://schemas.microsoft.com/office/drawing/2014/main" val="2542547488"/>
                  </a:ext>
                </a:extLst>
              </a:tr>
              <a:tr h="863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Brauerei Zehendner GmbH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5983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4.38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extLst>
                  <a:ext uri="{0D108BD9-81ED-4DB2-BD59-A6C34878D82A}">
                    <a16:rowId xmlns:a16="http://schemas.microsoft.com/office/drawing/2014/main" val="368926018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8FC122A-249D-4090-BB9D-F218DCFCD178}"/>
              </a:ext>
            </a:extLst>
          </p:cNvPr>
          <p:cNvSpPr/>
          <p:nvPr/>
        </p:nvSpPr>
        <p:spPr>
          <a:xfrm>
            <a:off x="2344011" y="1571835"/>
            <a:ext cx="3827331" cy="3850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Bef>
                <a:spcPts val="765"/>
              </a:spcBef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Table 6 Top ten highly rated brewery</a:t>
            </a:r>
            <a:endParaRPr lang="en-US" sz="2000" b="1" dirty="0">
              <a:solidFill>
                <a:srgbClr val="365F91"/>
              </a:solidFill>
              <a:effectLst/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3988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1659</Words>
  <Application>Microsoft Office PowerPoint</Application>
  <PresentationFormat>On-screen Show (4:3)</PresentationFormat>
  <Paragraphs>564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MathJax_Math-italic</vt:lpstr>
      <vt:lpstr>Arial</vt:lpstr>
      <vt:lpstr>Calibri</vt:lpstr>
      <vt:lpstr>Cambria</vt:lpstr>
      <vt:lpstr>Times New Roman</vt:lpstr>
      <vt:lpstr>Wingdings</vt:lpstr>
      <vt:lpstr>1_Office Theme</vt:lpstr>
      <vt:lpstr>Beer Recommendation System </vt:lpstr>
      <vt:lpstr>1. Introduction</vt:lpstr>
      <vt:lpstr>1.1 Data source information  </vt:lpstr>
      <vt:lpstr>1.2 Data cleaning</vt:lpstr>
      <vt:lpstr>2. Data Exploration</vt:lpstr>
      <vt:lpstr>PowerPoint Presentation</vt:lpstr>
      <vt:lpstr>2.2 Ranking and sorting beer brand, style and brewery </vt:lpstr>
      <vt:lpstr>PowerPoint Presentation</vt:lpstr>
      <vt:lpstr>PowerPoint Presentation</vt:lpstr>
      <vt:lpstr>2.3 Relationship among the features </vt:lpstr>
      <vt:lpstr>PowerPoint Presentation</vt:lpstr>
      <vt:lpstr>PowerPoint Presentation</vt:lpstr>
      <vt:lpstr>2.4 Relationship between the beer alcohol content and rating score </vt:lpstr>
      <vt:lpstr>2.5 Relationship between the beer style and rating </vt:lpstr>
      <vt:lpstr>3.Building and testing recommender systems with Surprise </vt:lpstr>
      <vt:lpstr>3.2 Tuning and evaluating the SVDpp model </vt:lpstr>
      <vt:lpstr>3.3 Making recommendations with SVDpp model </vt:lpstr>
      <vt:lpstr>Table 11  The best recommendation for user NaLoGra</vt:lpstr>
      <vt:lpstr>4. Discussion and Summary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Recommendation System</dc:title>
  <dc:creator>zixiang soy</dc:creator>
  <cp:lastModifiedBy>zixiang soy</cp:lastModifiedBy>
  <cp:revision>20</cp:revision>
  <dcterms:created xsi:type="dcterms:W3CDTF">2020-02-09T21:17:07Z</dcterms:created>
  <dcterms:modified xsi:type="dcterms:W3CDTF">2020-03-12T00:47:32Z</dcterms:modified>
</cp:coreProperties>
</file>