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9EA70-93E2-4301-A2A2-5B950A434C22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A2BB3-0DC2-4193-BF95-65BC9186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glad to be here to talk about what we have done during last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671D8-F97B-42CF-BE68-60CBEA3C3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38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3227-9DF2-40EC-B6AA-21EB321EAFB4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CBBD-B9FC-401E-B6F6-1A554AFF2EB4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20A8-A84B-42B2-9CB5-BF6E847B5253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19F5-4E1F-42F9-A98D-1597453747DF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BE-4AD0-4D16-987D-CDD1E2007BD2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3DF-65FA-4554-B2E3-6AC7382C801F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D419-D235-4097-A2AF-BD520BB5F395}" type="datetime1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FA1-C3BB-479C-AF0A-7E1AE012D25E}" type="datetime1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E415-27B7-4751-9AF3-11DFBB8B1408}" type="datetime1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DDA-D238-4E40-8EC8-0BB0235C338B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B0A0-EB81-4815-AC27-03814CBBE0FD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43FA-10D0-4BFD-99E2-BECA494FC7E1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199" y="381000"/>
            <a:ext cx="9094065" cy="990600"/>
          </a:xfrm>
        </p:spPr>
        <p:txBody>
          <a:bodyPr>
            <a:noAutofit/>
          </a:bodyPr>
          <a:lstStyle/>
          <a:p>
            <a:r>
              <a:rPr lang="en-US" b="1" dirty="0"/>
              <a:t>Beer Recommendation System</a:t>
            </a:r>
            <a:br>
              <a:rPr lang="en-US" b="1" dirty="0"/>
            </a:br>
            <a:endParaRPr lang="en-US" sz="3600" b="1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-106442" y="1822505"/>
            <a:ext cx="9124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 Zixiang Wen 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 of Plant, Soil and Microbial Sciences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Michigan State University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4C54-EE12-46C9-A4F6-D2E0AA92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4015A-CDB8-41F4-A658-EB8DCF9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11" y="3374906"/>
            <a:ext cx="4255377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1177-CAEC-410A-A62D-893A33C5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2.2 Relationship among the features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3B8-79E2-407A-82ED-08A2F6A4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B9EFA-07F7-46EA-9445-828712E40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8806" y="1285242"/>
            <a:ext cx="5055394" cy="518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7CA668-95F2-4787-8A9F-0A01CB4C4AD7}"/>
              </a:ext>
            </a:extLst>
          </p:cNvPr>
          <p:cNvSpPr/>
          <p:nvPr/>
        </p:nvSpPr>
        <p:spPr>
          <a:xfrm>
            <a:off x="66675" y="6467637"/>
            <a:ext cx="9144000" cy="390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2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Histogram and scatter plot showing the relationships among the features</a:t>
            </a: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0B6FC-491A-4F16-A2EE-55F6AD7A692B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5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E1A-629F-4E41-8A4F-A49D68B4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025DC-6B7F-4AF0-AF09-06436D41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:\Users\wzxso\AppData\Local\Microsoft\Windows\INetCache\Content.MSO\75716B4C.tmp">
            <a:extLst>
              <a:ext uri="{FF2B5EF4-FFF2-40B4-BE49-F238E27FC236}">
                <a16:creationId xmlns:a16="http://schemas.microsoft.com/office/drawing/2014/main" id="{D59ACB56-4568-430D-ACCD-FDCEECC236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110931"/>
            <a:ext cx="4433888" cy="37753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56BC9-329E-4779-B950-7E9CE7497145}"/>
              </a:ext>
            </a:extLst>
          </p:cNvPr>
          <p:cNvSpPr/>
          <p:nvPr/>
        </p:nvSpPr>
        <p:spPr>
          <a:xfrm>
            <a:off x="238125" y="4795509"/>
            <a:ext cx="866775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Correlation coefficient among 5 review indexes and alcohol content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62BD9-9609-48CF-9792-0103143C40C0}"/>
              </a:ext>
            </a:extLst>
          </p:cNvPr>
          <p:cNvSpPr/>
          <p:nvPr/>
        </p:nvSpPr>
        <p:spPr>
          <a:xfrm>
            <a:off x="238125" y="5186193"/>
            <a:ext cx="8667749" cy="166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correlation coefficient between alcohol content and the 5 review indexes is relatively low with range of 0.23 to 0.43. The results suggest that alcohol content dose not play important role for beer rating. The histogram of the 5 review indexes (Fig. 2) showed that rating score slightly skewed to right side indicated that there are more people like the beer they rated than who did not.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1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B23B-A711-4C9A-B121-925DAB8A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C3B1-84E0-40CD-BD8B-D4736882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7AAD-DF4E-44B3-8BE3-32E6F3E4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600C-AEDE-4FB5-8698-A50CCB2E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0257-2232-4C52-8B18-1C074AE9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Objective:</a:t>
            </a:r>
          </a:p>
          <a:p>
            <a:r>
              <a:rPr lang="en-US" sz="2400" dirty="0"/>
              <a:t>Build a recommendation system to leverage users historical ratings to create predictions for un-tasted beers and create a personalized recommendation for which beer to sample next.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Target audience:</a:t>
            </a:r>
          </a:p>
          <a:p>
            <a:r>
              <a:rPr lang="en-US" sz="2400" dirty="0"/>
              <a:t>Beer enthusiast</a:t>
            </a:r>
          </a:p>
          <a:p>
            <a:r>
              <a:rPr lang="en-US" sz="2400" dirty="0"/>
              <a:t>Breweries operating in the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DD93-7BF6-4390-A829-898847D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0291-CF03-40B3-A73D-5F36C15D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1.1 Data source information 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557F-EB58-430E-B712-B460862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66E94-F12B-4BB4-8392-961E197C5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15495"/>
              </p:ext>
            </p:extLst>
          </p:nvPr>
        </p:nvGraphicFramePr>
        <p:xfrm>
          <a:off x="95249" y="2274532"/>
          <a:ext cx="8953501" cy="458346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838326">
                  <a:extLst>
                    <a:ext uri="{9D8B030D-6E8A-4147-A177-3AD203B41FA5}">
                      <a16:colId xmlns:a16="http://schemas.microsoft.com/office/drawing/2014/main" val="623193684"/>
                    </a:ext>
                  </a:extLst>
                </a:gridCol>
                <a:gridCol w="892491">
                  <a:extLst>
                    <a:ext uri="{9D8B030D-6E8A-4147-A177-3AD203B41FA5}">
                      <a16:colId xmlns:a16="http://schemas.microsoft.com/office/drawing/2014/main" val="1726170245"/>
                    </a:ext>
                  </a:extLst>
                </a:gridCol>
                <a:gridCol w="970560">
                  <a:extLst>
                    <a:ext uri="{9D8B030D-6E8A-4147-A177-3AD203B41FA5}">
                      <a16:colId xmlns:a16="http://schemas.microsoft.com/office/drawing/2014/main" val="2472656448"/>
                    </a:ext>
                  </a:extLst>
                </a:gridCol>
                <a:gridCol w="689420">
                  <a:extLst>
                    <a:ext uri="{9D8B030D-6E8A-4147-A177-3AD203B41FA5}">
                      <a16:colId xmlns:a16="http://schemas.microsoft.com/office/drawing/2014/main" val="2777144049"/>
                    </a:ext>
                  </a:extLst>
                </a:gridCol>
                <a:gridCol w="4562704">
                  <a:extLst>
                    <a:ext uri="{9D8B030D-6E8A-4147-A177-3AD203B41FA5}">
                      <a16:colId xmlns:a16="http://schemas.microsoft.com/office/drawing/2014/main" val="79522671"/>
                    </a:ext>
                  </a:extLst>
                </a:gridCol>
              </a:tblGrid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Feature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Missing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9791552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brewery_id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identifier for the brewery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9987939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brewery_name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1586599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name of brewery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9348097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when the review was submitted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0245206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review_overall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Rating of the beer overall (1.0 to 5.0)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5251954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Rating of the beer's aroma (1.0 to 5.0)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9981109"/>
                  </a:ext>
                </a:extLst>
              </a:tr>
              <a:tr h="5697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1586614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appearance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456437"/>
                  </a:ext>
                </a:extLst>
              </a:tr>
              <a:tr h="407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Re_profilename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1586266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profile name of the reviewers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421757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beer_style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style of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6383605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palate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8650196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taste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3468180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 of the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4225683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beer_abv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1518829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67785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alcohol by volume of the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9395901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beer_beerid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1586614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unique ID indicating the beer reviewed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67023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173804D-61C3-4AE1-9D4E-8562F2A7BFB6}"/>
              </a:ext>
            </a:extLst>
          </p:cNvPr>
          <p:cNvSpPr/>
          <p:nvPr/>
        </p:nvSpPr>
        <p:spPr>
          <a:xfrm>
            <a:off x="457200" y="1937116"/>
            <a:ext cx="811530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1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Features information from beer reviews dataset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331F60-F13C-4A74-9555-041404CEBAB2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4E4DA1-93BB-40C5-84DE-64A202E43E98}"/>
              </a:ext>
            </a:extLst>
          </p:cNvPr>
          <p:cNvSpPr/>
          <p:nvPr/>
        </p:nvSpPr>
        <p:spPr>
          <a:xfrm>
            <a:off x="0" y="1262721"/>
            <a:ext cx="8039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Download address:</a:t>
            </a:r>
          </a:p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https://www.kaggle.com/rdoume/beerreviews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916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EA24-D522-4549-9F99-015E3CF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588"/>
            <a:ext cx="8229600" cy="1143000"/>
          </a:xfrm>
        </p:spPr>
        <p:txBody>
          <a:bodyPr/>
          <a:lstStyle/>
          <a:p>
            <a:r>
              <a:rPr lang="en-US" dirty="0"/>
              <a:t>1.2 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2AA8-0952-41E4-8B2D-B1B0B5C1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2885B6-D29F-4792-97A7-963FAEA9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11638"/>
              </p:ext>
            </p:extLst>
          </p:nvPr>
        </p:nvGraphicFramePr>
        <p:xfrm>
          <a:off x="142875" y="2222787"/>
          <a:ext cx="8229600" cy="336118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529779">
                  <a:extLst>
                    <a:ext uri="{9D8B030D-6E8A-4147-A177-3AD203B41FA5}">
                      <a16:colId xmlns:a16="http://schemas.microsoft.com/office/drawing/2014/main" val="3136949647"/>
                    </a:ext>
                  </a:extLst>
                </a:gridCol>
                <a:gridCol w="5699821">
                  <a:extLst>
                    <a:ext uri="{9D8B030D-6E8A-4147-A177-3AD203B41FA5}">
                      <a16:colId xmlns:a16="http://schemas.microsoft.com/office/drawing/2014/main" val="2702586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 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Cleaning steps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91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brewery_name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Drop missing value.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Keep name started with letter or number (a-zA-Z0-9)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497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review_time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Convert to YYYY-MM-DD format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098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review_profilename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Fill ‘nan’ with ‘Unknown’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569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beer_abv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Drop missing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450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beer_beerid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Count the number of id.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Discard the id with review count &lt;5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80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 review indexes</a:t>
                      </a:r>
                      <a:r>
                        <a:rPr lang="en-US" sz="2000" baseline="30000" dirty="0">
                          <a:effectLst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 dirty="0">
                          <a:effectLst/>
                        </a:rPr>
                        <a:t>Discard the review small than 1 and larger than 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42976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F3D027-D2F1-4870-926E-4E985E00E9B5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EFC82AB-8134-4549-BCEC-4FF665325ACB}"/>
              </a:ext>
            </a:extLst>
          </p:cNvPr>
          <p:cNvSpPr/>
          <p:nvPr/>
        </p:nvSpPr>
        <p:spPr>
          <a:xfrm>
            <a:off x="2068361" y="1858228"/>
            <a:ext cx="4207177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Table 2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 cleaning steps for the dataset</a:t>
            </a:r>
          </a:p>
        </p:txBody>
      </p:sp>
    </p:spTree>
    <p:extLst>
      <p:ext uri="{BB962C8B-B14F-4D97-AF65-F5344CB8AC3E}">
        <p14:creationId xmlns:p14="http://schemas.microsoft.com/office/powerpoint/2010/main" val="306546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9303-415B-4C29-B716-B7EFF6B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2. 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391F-2445-41A0-912B-0213D85D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2.1 Describe statistics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6ADE2-053B-46E3-8511-777AF435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098D1A-E914-4A52-9055-A3BDAD0E8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37404"/>
              </p:ext>
            </p:extLst>
          </p:nvPr>
        </p:nvGraphicFramePr>
        <p:xfrm>
          <a:off x="209550" y="2677919"/>
          <a:ext cx="8477250" cy="23239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37552">
                  <a:extLst>
                    <a:ext uri="{9D8B030D-6E8A-4147-A177-3AD203B41FA5}">
                      <a16:colId xmlns:a16="http://schemas.microsoft.com/office/drawing/2014/main" val="3348656361"/>
                    </a:ext>
                  </a:extLst>
                </a:gridCol>
                <a:gridCol w="1178337">
                  <a:extLst>
                    <a:ext uri="{9D8B030D-6E8A-4147-A177-3AD203B41FA5}">
                      <a16:colId xmlns:a16="http://schemas.microsoft.com/office/drawing/2014/main" val="1065252599"/>
                    </a:ext>
                  </a:extLst>
                </a:gridCol>
                <a:gridCol w="1124084">
                  <a:extLst>
                    <a:ext uri="{9D8B030D-6E8A-4147-A177-3AD203B41FA5}">
                      <a16:colId xmlns:a16="http://schemas.microsoft.com/office/drawing/2014/main" val="1723677443"/>
                    </a:ext>
                  </a:extLst>
                </a:gridCol>
                <a:gridCol w="1098652">
                  <a:extLst>
                    <a:ext uri="{9D8B030D-6E8A-4147-A177-3AD203B41FA5}">
                      <a16:colId xmlns:a16="http://schemas.microsoft.com/office/drawing/2014/main" val="179568010"/>
                    </a:ext>
                  </a:extLst>
                </a:gridCol>
                <a:gridCol w="1224115">
                  <a:extLst>
                    <a:ext uri="{9D8B030D-6E8A-4147-A177-3AD203B41FA5}">
                      <a16:colId xmlns:a16="http://schemas.microsoft.com/office/drawing/2014/main" val="3158271195"/>
                    </a:ext>
                  </a:extLst>
                </a:gridCol>
                <a:gridCol w="1647977">
                  <a:extLst>
                    <a:ext uri="{9D8B030D-6E8A-4147-A177-3AD203B41FA5}">
                      <a16:colId xmlns:a16="http://schemas.microsoft.com/office/drawing/2014/main" val="70454299"/>
                    </a:ext>
                  </a:extLst>
                </a:gridCol>
                <a:gridCol w="1366533">
                  <a:extLst>
                    <a:ext uri="{9D8B030D-6E8A-4147-A177-3AD203B41FA5}">
                      <a16:colId xmlns:a16="http://schemas.microsoft.com/office/drawing/2014/main" val="3787141912"/>
                    </a:ext>
                  </a:extLst>
                </a:gridCol>
              </a:tblGrid>
              <a:tr h="4195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review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_overall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_aroma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_appearance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_palate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_taste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beer_abv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2461579639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742645875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3364152987"/>
                  </a:ext>
                </a:extLst>
              </a:tr>
              <a:tr h="206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2492447046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144585483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670345473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415377187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803236323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6076296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915A75-AD6F-43A5-9DD2-D5648616CDC1}"/>
              </a:ext>
            </a:extLst>
          </p:cNvPr>
          <p:cNvSpPr/>
          <p:nvPr/>
        </p:nvSpPr>
        <p:spPr>
          <a:xfrm>
            <a:off x="495300" y="2314194"/>
            <a:ext cx="815340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</a:pP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3 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statistics of the 5 review indexes and alcohol content for beers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A3A7B-D161-4CAE-8342-A2230C621A82}"/>
              </a:ext>
            </a:extLst>
          </p:cNvPr>
          <p:cNvSpPr/>
          <p:nvPr/>
        </p:nvSpPr>
        <p:spPr>
          <a:xfrm>
            <a:off x="581025" y="5202082"/>
            <a:ext cx="8229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Describe statics showed that there are no big variations existing in features probably due to fixed rating range from 1 to 5. For instance, the overall review(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review_overall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 varies from 1.14 to 4.9 with a mean of 3.71. However, we observed large variation for the alcohol content 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beer_abv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 which varies from 0.05% to 41% with a mean of 6.58%.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58815B-C2A1-43C7-9E5C-C102FD18F4A2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E088-6FB2-462F-8FF3-2F31D6A6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54518-8958-4CC2-920B-A8AF34BB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C43279-52C9-4672-A565-DD60A7E2FF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71052"/>
            <a:ext cx="5943600" cy="27158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600B41-5C64-4107-AB65-3DD81BB5A555}"/>
              </a:ext>
            </a:extLst>
          </p:cNvPr>
          <p:cNvSpPr/>
          <p:nvPr/>
        </p:nvSpPr>
        <p:spPr>
          <a:xfrm>
            <a:off x="114299" y="4860942"/>
            <a:ext cx="8905875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1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Review time (a) distribution and review indexes (b) cumulative distribution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2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7BF5-E81B-4F7F-921B-9A400483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7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2.2 Ranking and sorting beer brand, style and brewery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59A6B-9078-4E30-A341-D2921256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F51203-8A8B-4568-A60E-5E42BA515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80446"/>
              </p:ext>
            </p:extLst>
          </p:nvPr>
        </p:nvGraphicFramePr>
        <p:xfrm>
          <a:off x="457200" y="2530056"/>
          <a:ext cx="8229600" cy="290296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968759021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1294200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67766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Beer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average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13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Alesmith Speedway Stout - Vanilla And Coconut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4.887500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934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 Gordo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4.828571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89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 Belgian-Style Barleywine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4.735714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478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Capricho Oscuro - Batch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4.716667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298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Coffee Infused Imperial Stout Trooper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4.700000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37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Cantillon La Dernière Cuvée Du 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4.683333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31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Barrel Aged Stout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4.680000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48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Armand'4 Oude Geuze Lente (Spring)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4.673846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6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Kopi Con Leche Stout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4.671429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13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Hitchhiker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4.666667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05641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CB903F-30B9-4EC0-81FE-AAAED833157C}"/>
              </a:ext>
            </a:extLst>
          </p:cNvPr>
          <p:cNvSpPr/>
          <p:nvPr/>
        </p:nvSpPr>
        <p:spPr>
          <a:xfrm>
            <a:off x="228600" y="5433022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1 of most popular beer is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Alesmith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Speedway Stout - Vanilla And Coconut. This brand of beer has chocolate and roasted malts dominate the flavor, supported by notes of dark fruit, toffee, and caramel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DE8C4-486D-4799-8EC6-EBF8376B0ADE}"/>
              </a:ext>
            </a:extLst>
          </p:cNvPr>
          <p:cNvSpPr/>
          <p:nvPr/>
        </p:nvSpPr>
        <p:spPr>
          <a:xfrm>
            <a:off x="2250804" y="2001382"/>
            <a:ext cx="4302396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4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ten the most popular beer brand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977DDA-2EAA-4807-A915-6B4294870167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FE5B-B735-4919-9837-6B9FD44F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B57A-F42B-4552-A19D-DADC250A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EC2E4C-2A1C-4FCC-BEAA-CDA7C2BCF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69555"/>
              </p:ext>
            </p:extLst>
          </p:nvPr>
        </p:nvGraphicFramePr>
        <p:xfrm>
          <a:off x="457200" y="2263399"/>
          <a:ext cx="7810500" cy="326618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76263">
                  <a:extLst>
                    <a:ext uri="{9D8B030D-6E8A-4147-A177-3AD203B41FA5}">
                      <a16:colId xmlns:a16="http://schemas.microsoft.com/office/drawing/2014/main" val="1172257353"/>
                    </a:ext>
                  </a:extLst>
                </a:gridCol>
                <a:gridCol w="4330737">
                  <a:extLst>
                    <a:ext uri="{9D8B030D-6E8A-4147-A177-3AD203B41FA5}">
                      <a16:colId xmlns:a16="http://schemas.microsoft.com/office/drawing/2014/main" val="1749860625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1904515503"/>
                    </a:ext>
                  </a:extLst>
                </a:gridCol>
              </a:tblGrid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Beer style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 AVG*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161489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Quadrupel (Quad)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4.135505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62870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Double / Imperial Stout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4.131664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7281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Russian Imperial Stout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4.113477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390890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Wild 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4.097805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00731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Eisbock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4.088967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121201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Gueuze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4.084845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60473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Double / Imperial IPA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4.061975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91061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Lambic - Unblended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4.038159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19335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Weizenbock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4.034948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16664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Flanders Red 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4.026596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4566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35E700-02B2-4B99-AAB9-0F78A8E22652}"/>
              </a:ext>
            </a:extLst>
          </p:cNvPr>
          <p:cNvSpPr/>
          <p:nvPr/>
        </p:nvSpPr>
        <p:spPr>
          <a:xfrm>
            <a:off x="2064347" y="1750671"/>
            <a:ext cx="4212628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5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ten the most popular beer style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32B4D-2A6E-463C-AFCA-7C2AA5990DF8}"/>
              </a:ext>
            </a:extLst>
          </p:cNvPr>
          <p:cNvSpPr/>
          <p:nvPr/>
        </p:nvSpPr>
        <p:spPr>
          <a:xfrm>
            <a:off x="0" y="551059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most popular beer style is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Quadrupel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(Quad).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Inspired by the Trappist brewers of Belgium, the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Quadrupel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is a Belgian-style ale of great strength with even bolder flavor compared to its sister styles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Dubbel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Tripel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8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B32C-147D-48C1-B92B-9922F59C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6F39-B8F1-4819-AA2D-7741557B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2B9FDC-7061-4D1D-9613-8BF3AE4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56221"/>
              </p:ext>
            </p:extLst>
          </p:nvPr>
        </p:nvGraphicFramePr>
        <p:xfrm>
          <a:off x="0" y="1956877"/>
          <a:ext cx="8905876" cy="318338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35135830"/>
                    </a:ext>
                  </a:extLst>
                </a:gridCol>
                <a:gridCol w="3338513">
                  <a:extLst>
                    <a:ext uri="{9D8B030D-6E8A-4147-A177-3AD203B41FA5}">
                      <a16:colId xmlns:a16="http://schemas.microsoft.com/office/drawing/2014/main" val="3116700942"/>
                    </a:ext>
                  </a:extLst>
                </a:gridCol>
                <a:gridCol w="2226469">
                  <a:extLst>
                    <a:ext uri="{9D8B030D-6E8A-4147-A177-3AD203B41FA5}">
                      <a16:colId xmlns:a16="http://schemas.microsoft.com/office/drawing/2014/main" val="1715010630"/>
                    </a:ext>
                  </a:extLst>
                </a:gridCol>
                <a:gridCol w="2226469">
                  <a:extLst>
                    <a:ext uri="{9D8B030D-6E8A-4147-A177-3AD203B41FA5}">
                      <a16:colId xmlns:a16="http://schemas.microsoft.com/office/drawing/2014/main" val="406752108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Brewery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Brewery 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AVG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8256562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Brouwerij Westvleteren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780018836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Närke Kulturbryggeri AB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10902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225901733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Alchemist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27039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75052227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Micro Cervejaria Falke Bier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1172138997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 Chimneys Brewery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591027897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Benny Brewing Company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24757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3539242933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Kane Brewing Company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26676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881516162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Denison's Brewing Company &amp; Restaurant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40242645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Breakwater Brewing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17988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2542547488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Brauerei Zehendner GmbH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368926018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8FC122A-249D-4090-BB9D-F218DCFCD178}"/>
              </a:ext>
            </a:extLst>
          </p:cNvPr>
          <p:cNvSpPr/>
          <p:nvPr/>
        </p:nvSpPr>
        <p:spPr>
          <a:xfrm>
            <a:off x="2344011" y="1571835"/>
            <a:ext cx="3827331" cy="385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765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6 Top ten highly rated brewery</a:t>
            </a:r>
            <a:endParaRPr lang="en-US" sz="2000" b="1" dirty="0">
              <a:solidFill>
                <a:srgbClr val="365F91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988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982</Words>
  <Application>Microsoft Office PowerPoint</Application>
  <PresentationFormat>On-screen Show (4:3)</PresentationFormat>
  <Paragraphs>310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Wingdings</vt:lpstr>
      <vt:lpstr>1_Office Theme</vt:lpstr>
      <vt:lpstr>Beer Recommendation System </vt:lpstr>
      <vt:lpstr>1. Introduction</vt:lpstr>
      <vt:lpstr>1.1 Data source information  </vt:lpstr>
      <vt:lpstr>1.2 Data cleaning</vt:lpstr>
      <vt:lpstr>2. Data Exploration</vt:lpstr>
      <vt:lpstr>PowerPoint Presentation</vt:lpstr>
      <vt:lpstr>2.2 Ranking and sorting beer brand, style and brewery </vt:lpstr>
      <vt:lpstr>PowerPoint Presentation</vt:lpstr>
      <vt:lpstr>PowerPoint Presentation</vt:lpstr>
      <vt:lpstr>2.2 Relationship among the features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Recommendation System</dc:title>
  <dc:creator>zixiang soy</dc:creator>
  <cp:lastModifiedBy>Tan, Ruijuan</cp:lastModifiedBy>
  <cp:revision>10</cp:revision>
  <dcterms:created xsi:type="dcterms:W3CDTF">2020-02-09T21:17:07Z</dcterms:created>
  <dcterms:modified xsi:type="dcterms:W3CDTF">2020-02-09T23:09:48Z</dcterms:modified>
</cp:coreProperties>
</file>