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68" r:id="rId2"/>
    <p:sldId id="436" r:id="rId3"/>
    <p:sldId id="258" r:id="rId4"/>
    <p:sldId id="437" r:id="rId5"/>
    <p:sldId id="353" r:id="rId6"/>
    <p:sldId id="351" r:id="rId7"/>
    <p:sldId id="352" r:id="rId8"/>
    <p:sldId id="370" r:id="rId9"/>
    <p:sldId id="363" r:id="rId10"/>
    <p:sldId id="412" r:id="rId11"/>
    <p:sldId id="373" r:id="rId12"/>
    <p:sldId id="410" r:id="rId13"/>
    <p:sldId id="438" r:id="rId14"/>
    <p:sldId id="365" r:id="rId15"/>
    <p:sldId id="368" r:id="rId16"/>
    <p:sldId id="414" r:id="rId17"/>
    <p:sldId id="377" r:id="rId18"/>
    <p:sldId id="413" r:id="rId19"/>
    <p:sldId id="415" r:id="rId20"/>
    <p:sldId id="378" r:id="rId21"/>
    <p:sldId id="400" r:id="rId22"/>
    <p:sldId id="402" r:id="rId23"/>
    <p:sldId id="403" r:id="rId24"/>
    <p:sldId id="396" r:id="rId25"/>
    <p:sldId id="374" r:id="rId26"/>
    <p:sldId id="382" r:id="rId27"/>
    <p:sldId id="439" r:id="rId28"/>
    <p:sldId id="411" r:id="rId29"/>
    <p:sldId id="379" r:id="rId30"/>
    <p:sldId id="383" r:id="rId31"/>
    <p:sldId id="360" r:id="rId32"/>
    <p:sldId id="362" r:id="rId33"/>
    <p:sldId id="380" r:id="rId34"/>
    <p:sldId id="385" r:id="rId35"/>
    <p:sldId id="387" r:id="rId36"/>
    <p:sldId id="391" r:id="rId37"/>
    <p:sldId id="392" r:id="rId38"/>
    <p:sldId id="440" r:id="rId39"/>
    <p:sldId id="390" r:id="rId40"/>
    <p:sldId id="416" r:id="rId41"/>
    <p:sldId id="417" r:id="rId42"/>
    <p:sldId id="395" r:id="rId43"/>
    <p:sldId id="441" r:id="rId44"/>
    <p:sldId id="404" r:id="rId45"/>
    <p:sldId id="406" r:id="rId46"/>
    <p:sldId id="423" r:id="rId47"/>
    <p:sldId id="421" r:id="rId48"/>
    <p:sldId id="422" r:id="rId49"/>
    <p:sldId id="407" r:id="rId50"/>
    <p:sldId id="408" r:id="rId51"/>
    <p:sldId id="424" r:id="rId52"/>
    <p:sldId id="399" r:id="rId53"/>
    <p:sldId id="431" r:id="rId54"/>
    <p:sldId id="357" r:id="rId55"/>
    <p:sldId id="358" r:id="rId56"/>
    <p:sldId id="397" r:id="rId57"/>
    <p:sldId id="398" r:id="rId58"/>
    <p:sldId id="393" r:id="rId59"/>
    <p:sldId id="394" r:id="rId60"/>
    <p:sldId id="418" r:id="rId61"/>
    <p:sldId id="420" r:id="rId62"/>
    <p:sldId id="425" r:id="rId63"/>
    <p:sldId id="419" r:id="rId64"/>
    <p:sldId id="426" r:id="rId65"/>
    <p:sldId id="427" r:id="rId66"/>
    <p:sldId id="381" r:id="rId67"/>
    <p:sldId id="428" r:id="rId68"/>
    <p:sldId id="429" r:id="rId69"/>
    <p:sldId id="443" r:id="rId70"/>
    <p:sldId id="430" r:id="rId71"/>
    <p:sldId id="432" r:id="rId72"/>
    <p:sldId id="384" r:id="rId73"/>
    <p:sldId id="356" r:id="rId74"/>
    <p:sldId id="433" r:id="rId75"/>
    <p:sldId id="294" r:id="rId7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09" autoAdjust="0"/>
    <p:restoredTop sz="96357" autoAdjust="0"/>
  </p:normalViewPr>
  <p:slideViewPr>
    <p:cSldViewPr snapToGrid="0">
      <p:cViewPr varScale="1">
        <p:scale>
          <a:sx n="130" d="100"/>
          <a:sy n="130" d="100"/>
        </p:scale>
        <p:origin x="186" y="96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C479FFE-79CD-4D69-A5FC-331648F6399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2022/3/2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C10B77D-D561-4A25-8C29-51CAB365AE4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6782BD9-16C3-4527-A197-E7036F4DDD09}" type="datetime1">
              <a:rPr lang="zh-CN" altLang="en-US" noProof="0" smtClean="0"/>
              <a:t>2022/3/2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3DCE8F5-1341-475C-BF40-2E24D91E805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63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453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812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193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40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3252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233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266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804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000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544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154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37717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3791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7804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3514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2963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48154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9397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392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9522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429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1404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7587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6481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86081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1168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8001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25414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9909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066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0442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166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7379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3261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06665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7255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6741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1380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6272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6786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0449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8259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482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2463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5932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51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7535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2603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53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9807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54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28019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55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8772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731043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57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64918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58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904317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59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367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28846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60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9905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61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289218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62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741196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63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822978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64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57521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65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42308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66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45409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67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09084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68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865186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69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770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60653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70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528995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71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25329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72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57278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73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65022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74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3813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75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6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664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5811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长方形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dirty="0"/>
              <a:t>插入或拖放图像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 rtl="0"/>
            <a:endParaRPr lang="zh-CN" altLang="en-US" sz="100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幻灯片编号占位符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rtlCol="0"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 rtlCol="0"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7" name="图形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长方形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6" name="副标题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 rtlCol="0"/>
          <a:lstStyle>
            <a:lvl1pPr marL="0" indent="0">
              <a:buNone/>
              <a:defRPr sz="2100"/>
            </a:lvl1pPr>
          </a:lstStyle>
          <a:p>
            <a:pPr lvl="0" rtl="0"/>
            <a:r>
              <a:rPr lang="zh-CN" altLang="en-US" noProof="0" dirty="0"/>
              <a:t>副标题</a:t>
            </a:r>
          </a:p>
        </p:txBody>
      </p:sp>
      <p:sp>
        <p:nvSpPr>
          <p:cNvPr id="3" name="左栏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右栏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副标题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 rtlCol="0"/>
          <a:lstStyle>
            <a:lvl1pPr marL="0" indent="0">
              <a:buNone/>
              <a:defRPr sz="2100"/>
            </a:lvl1pPr>
          </a:lstStyle>
          <a:p>
            <a:pPr lvl="0" rtl="0"/>
            <a:r>
              <a:rPr lang="zh-CN" altLang="en-US" noProof="0" dirty="0"/>
              <a:t>副标题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长方形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图片占位符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rtlCol="0"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4" name="副标题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 rtlCol="0"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8" name="图形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6" name="副标题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 rtlCol="0"/>
          <a:lstStyle>
            <a:lvl1pPr marL="0" indent="0">
              <a:buNone/>
              <a:defRPr sz="2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副标题</a:t>
            </a:r>
          </a:p>
        </p:txBody>
      </p:sp>
      <p:sp>
        <p:nvSpPr>
          <p:cNvPr id="3" name="左栏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58DB212-BFA2-403F-85EF-DFD3FF6D973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长方形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6" name="副标题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 rtlCol="0"/>
          <a:lstStyle>
            <a:lvl1pPr marL="0" indent="0">
              <a:buNone/>
              <a:defRPr sz="2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副标题</a:t>
            </a:r>
          </a:p>
        </p:txBody>
      </p:sp>
      <p:sp>
        <p:nvSpPr>
          <p:cNvPr id="3" name="左栏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8" name="图片占位符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9" name="图片占位符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10" name="图片占位符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11" name="图片占位符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12" name="图片占位符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左栏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3" name="左侧页眉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 rtlCol="0"/>
          <a:lstStyle>
            <a:lvl1pPr marL="0" indent="0">
              <a:buNone/>
              <a:defRPr b="1"/>
            </a:lvl1pPr>
          </a:lstStyle>
          <a:p>
            <a:pPr lvl="0" rtl="0"/>
            <a:r>
              <a:rPr lang="zh-CN" altLang="en-US" noProof="0" dirty="0"/>
              <a:t>比较 </a:t>
            </a:r>
            <a:r>
              <a:rPr lang="en-US" altLang="zh-CN" noProof="0" dirty="0"/>
              <a:t>A</a:t>
            </a:r>
          </a:p>
        </p:txBody>
      </p:sp>
      <p:sp>
        <p:nvSpPr>
          <p:cNvPr id="4" name="右栏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5" name="右侧页眉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 rtlCol="0"/>
          <a:lstStyle>
            <a:lvl1pPr marL="0" indent="0">
              <a:buNone/>
              <a:defRPr b="1"/>
            </a:lvl1pPr>
          </a:lstStyle>
          <a:p>
            <a:pPr lvl="0" rtl="0"/>
            <a:r>
              <a:rPr lang="zh-CN" altLang="en-US" noProof="0" dirty="0"/>
              <a:t>比较 </a:t>
            </a:r>
            <a:r>
              <a:rPr lang="en-US" altLang="zh-CN" noProof="0" dirty="0"/>
              <a:t>B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58DB212-BFA2-403F-85EF-DFD3FF6D973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0" name="描述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 rtlCol="0"/>
          <a:lstStyle>
            <a:lvl1pPr marL="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在此输入图像描述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视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媒体​​占位符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插入你的视频</a:t>
            </a:r>
          </a:p>
        </p:txBody>
      </p:sp>
      <p:sp>
        <p:nvSpPr>
          <p:cNvPr id="5" name="描述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 rtlCol="0"/>
          <a:lstStyle>
            <a:lvl1pPr marL="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在此输入图像描述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58DB212-BFA2-403F-85EF-DFD3FF6D973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长方形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图片占位符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dirty="0"/>
              <a:t>插入或拖放图像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rtlCol="0"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谢谢</a:t>
            </a:r>
          </a:p>
        </p:txBody>
      </p:sp>
      <p:sp>
        <p:nvSpPr>
          <p:cNvPr id="18" name="图形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姓名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rtlCol="0"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dirty="0"/>
              <a:t>姓名</a:t>
            </a:r>
          </a:p>
        </p:txBody>
      </p:sp>
      <p:sp>
        <p:nvSpPr>
          <p:cNvPr id="16" name="电子邮件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rtlCol="0"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dirty="0"/>
              <a:t>电子邮件</a:t>
            </a:r>
          </a:p>
        </p:txBody>
      </p:sp>
      <p:sp>
        <p:nvSpPr>
          <p:cNvPr id="19" name="长方形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长方形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 rtl="0"/>
            <a:endParaRPr lang="zh-CN" altLang="en-US" sz="100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长方形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0" name="副标题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 rtlCol="0"/>
          <a:lstStyle>
            <a:lvl1pPr marL="0" indent="0">
              <a:buNone/>
              <a:defRPr sz="2100"/>
            </a:lvl1pPr>
          </a:lstStyle>
          <a:p>
            <a:pPr lvl="0" rtl="0"/>
            <a:r>
              <a:rPr lang="zh-CN" altLang="en-US" noProof="0" dirty="0"/>
              <a:t>副标题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长方形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 rtl="0"/>
            <a:r>
              <a:rPr lang="zh-CN" altLang="en-US" sz="10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谢引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58DB212-BFA2-403F-85EF-DFD3FF6D973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erificationacademy.com/verification-methodology-reference/uvm/docs_1.2/html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onder_coole/article/details/90236778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onder_coole/article/details/82597125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7.gi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7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1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0401" y="-307188"/>
            <a:ext cx="3759807" cy="2061514"/>
          </a:xfrm>
        </p:spPr>
        <p:txBody>
          <a:bodyPr rtlCol="0"/>
          <a:lstStyle/>
          <a:p>
            <a:pPr algn="ctr" rtl="0">
              <a:lnSpc>
                <a:spcPct val="100000"/>
              </a:lnSpc>
            </a:pPr>
            <a:r>
              <a:rPr lang="en-US" altLang="zh-CN" sz="4800" noProof="1"/>
              <a:t>IC Verification</a:t>
            </a:r>
          </a:p>
        </p:txBody>
      </p:sp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1B17638D-56AE-48AD-96C8-EE46229C7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图形 8" descr="太空雷达轮廓">
            <a:extLst>
              <a:ext uri="{FF2B5EF4-FFF2-40B4-BE49-F238E27FC236}">
                <a16:creationId xmlns:a16="http://schemas.microsoft.com/office/drawing/2014/main" id="{52C1AEF9-C750-45F9-AD02-5447187F5716}"/>
              </a:ext>
            </a:extLst>
          </p:cNvPr>
          <p:cNvSpPr/>
          <p:nvPr/>
        </p:nvSpPr>
        <p:spPr>
          <a:xfrm rot="16731500">
            <a:off x="10654807" y="4433342"/>
            <a:ext cx="238125" cy="238125"/>
          </a:xfrm>
          <a:custGeom>
            <a:avLst/>
            <a:gdLst>
              <a:gd name="connsiteX0" fmla="*/ 145256 w 238125"/>
              <a:gd name="connsiteY0" fmla="*/ 159538 h 238125"/>
              <a:gd name="connsiteX1" fmla="*/ 150019 w 238125"/>
              <a:gd name="connsiteY1" fmla="*/ 154775 h 238125"/>
              <a:gd name="connsiteX2" fmla="*/ 150019 w 238125"/>
              <a:gd name="connsiteY2" fmla="*/ 145250 h 238125"/>
              <a:gd name="connsiteX3" fmla="*/ 145256 w 238125"/>
              <a:gd name="connsiteY3" fmla="*/ 140488 h 238125"/>
              <a:gd name="connsiteX4" fmla="*/ 140494 w 238125"/>
              <a:gd name="connsiteY4" fmla="*/ 145250 h 238125"/>
              <a:gd name="connsiteX5" fmla="*/ 140494 w 238125"/>
              <a:gd name="connsiteY5" fmla="*/ 154775 h 238125"/>
              <a:gd name="connsiteX6" fmla="*/ 145256 w 238125"/>
              <a:gd name="connsiteY6" fmla="*/ 159538 h 238125"/>
              <a:gd name="connsiteX7" fmla="*/ 234353 w 238125"/>
              <a:gd name="connsiteY7" fmla="*/ 122828 h 238125"/>
              <a:gd name="connsiteX8" fmla="*/ 196253 w 238125"/>
              <a:gd name="connsiteY8" fmla="*/ 84728 h 238125"/>
              <a:gd name="connsiteX9" fmla="*/ 192881 w 238125"/>
              <a:gd name="connsiteY9" fmla="*/ 83338 h 238125"/>
              <a:gd name="connsiteX10" fmla="*/ 97631 w 238125"/>
              <a:gd name="connsiteY10" fmla="*/ 83338 h 238125"/>
              <a:gd name="connsiteX11" fmla="*/ 93231 w 238125"/>
              <a:gd name="connsiteY11" fmla="*/ 86281 h 238125"/>
              <a:gd name="connsiteX12" fmla="*/ 94259 w 238125"/>
              <a:gd name="connsiteY12" fmla="*/ 91472 h 238125"/>
              <a:gd name="connsiteX13" fmla="*/ 114700 w 238125"/>
              <a:gd name="connsiteY13" fmla="*/ 111913 h 238125"/>
              <a:gd name="connsiteX14" fmla="*/ 73819 w 238125"/>
              <a:gd name="connsiteY14" fmla="*/ 111913 h 238125"/>
              <a:gd name="connsiteX15" fmla="*/ 73819 w 238125"/>
              <a:gd name="connsiteY15" fmla="*/ 45238 h 238125"/>
              <a:gd name="connsiteX16" fmla="*/ 88106 w 238125"/>
              <a:gd name="connsiteY16" fmla="*/ 45238 h 238125"/>
              <a:gd name="connsiteX17" fmla="*/ 92869 w 238125"/>
              <a:gd name="connsiteY17" fmla="*/ 40475 h 238125"/>
              <a:gd name="connsiteX18" fmla="*/ 92869 w 238125"/>
              <a:gd name="connsiteY18" fmla="*/ 21425 h 238125"/>
              <a:gd name="connsiteX19" fmla="*/ 88887 w 238125"/>
              <a:gd name="connsiteY19" fmla="*/ 16729 h 238125"/>
              <a:gd name="connsiteX20" fmla="*/ 31737 w 238125"/>
              <a:gd name="connsiteY20" fmla="*/ 7204 h 238125"/>
              <a:gd name="connsiteX21" fmla="*/ 27880 w 238125"/>
              <a:gd name="connsiteY21" fmla="*/ 8271 h 238125"/>
              <a:gd name="connsiteX22" fmla="*/ 26194 w 238125"/>
              <a:gd name="connsiteY22" fmla="*/ 11900 h 238125"/>
              <a:gd name="connsiteX23" fmla="*/ 26194 w 238125"/>
              <a:gd name="connsiteY23" fmla="*/ 40475 h 238125"/>
              <a:gd name="connsiteX24" fmla="*/ 30956 w 238125"/>
              <a:gd name="connsiteY24" fmla="*/ 45238 h 238125"/>
              <a:gd name="connsiteX25" fmla="*/ 64294 w 238125"/>
              <a:gd name="connsiteY25" fmla="*/ 45238 h 238125"/>
              <a:gd name="connsiteX26" fmla="*/ 64294 w 238125"/>
              <a:gd name="connsiteY26" fmla="*/ 111913 h 238125"/>
              <a:gd name="connsiteX27" fmla="*/ 40481 w 238125"/>
              <a:gd name="connsiteY27" fmla="*/ 111913 h 238125"/>
              <a:gd name="connsiteX28" fmla="*/ 26194 w 238125"/>
              <a:gd name="connsiteY28" fmla="*/ 126200 h 238125"/>
              <a:gd name="connsiteX29" fmla="*/ 26194 w 238125"/>
              <a:gd name="connsiteY29" fmla="*/ 164300 h 238125"/>
              <a:gd name="connsiteX30" fmla="*/ 40481 w 238125"/>
              <a:gd name="connsiteY30" fmla="*/ 178588 h 238125"/>
              <a:gd name="connsiteX31" fmla="*/ 76610 w 238125"/>
              <a:gd name="connsiteY31" fmla="*/ 178588 h 238125"/>
              <a:gd name="connsiteX32" fmla="*/ 52769 w 238125"/>
              <a:gd name="connsiteY32" fmla="*/ 202429 h 238125"/>
              <a:gd name="connsiteX33" fmla="*/ 30956 w 238125"/>
              <a:gd name="connsiteY33" fmla="*/ 188113 h 238125"/>
              <a:gd name="connsiteX34" fmla="*/ 7144 w 238125"/>
              <a:gd name="connsiteY34" fmla="*/ 211925 h 238125"/>
              <a:gd name="connsiteX35" fmla="*/ 30956 w 238125"/>
              <a:gd name="connsiteY35" fmla="*/ 235738 h 238125"/>
              <a:gd name="connsiteX36" fmla="*/ 54550 w 238125"/>
              <a:gd name="connsiteY36" fmla="*/ 214116 h 238125"/>
              <a:gd name="connsiteX37" fmla="*/ 90078 w 238125"/>
              <a:gd name="connsiteY37" fmla="*/ 178588 h 238125"/>
              <a:gd name="connsiteX38" fmla="*/ 111919 w 238125"/>
              <a:gd name="connsiteY38" fmla="*/ 178588 h 238125"/>
              <a:gd name="connsiteX39" fmla="*/ 111919 w 238125"/>
              <a:gd name="connsiteY39" fmla="*/ 188598 h 238125"/>
              <a:gd name="connsiteX40" fmla="*/ 92869 w 238125"/>
              <a:gd name="connsiteY40" fmla="*/ 211925 h 238125"/>
              <a:gd name="connsiteX41" fmla="*/ 116681 w 238125"/>
              <a:gd name="connsiteY41" fmla="*/ 235738 h 238125"/>
              <a:gd name="connsiteX42" fmla="*/ 140494 w 238125"/>
              <a:gd name="connsiteY42" fmla="*/ 211925 h 238125"/>
              <a:gd name="connsiteX43" fmla="*/ 121444 w 238125"/>
              <a:gd name="connsiteY43" fmla="*/ 188598 h 238125"/>
              <a:gd name="connsiteX44" fmla="*/ 121444 w 238125"/>
              <a:gd name="connsiteY44" fmla="*/ 178588 h 238125"/>
              <a:gd name="connsiteX45" fmla="*/ 143275 w 238125"/>
              <a:gd name="connsiteY45" fmla="*/ 178588 h 238125"/>
              <a:gd name="connsiteX46" fmla="*/ 178813 w 238125"/>
              <a:gd name="connsiteY46" fmla="*/ 214125 h 238125"/>
              <a:gd name="connsiteX47" fmla="*/ 202406 w 238125"/>
              <a:gd name="connsiteY47" fmla="*/ 235738 h 238125"/>
              <a:gd name="connsiteX48" fmla="*/ 226219 w 238125"/>
              <a:gd name="connsiteY48" fmla="*/ 211925 h 238125"/>
              <a:gd name="connsiteX49" fmla="*/ 202406 w 238125"/>
              <a:gd name="connsiteY49" fmla="*/ 188113 h 238125"/>
              <a:gd name="connsiteX50" fmla="*/ 180594 w 238125"/>
              <a:gd name="connsiteY50" fmla="*/ 202438 h 238125"/>
              <a:gd name="connsiteX51" fmla="*/ 156743 w 238125"/>
              <a:gd name="connsiteY51" fmla="*/ 178588 h 238125"/>
              <a:gd name="connsiteX52" fmla="*/ 192881 w 238125"/>
              <a:gd name="connsiteY52" fmla="*/ 178588 h 238125"/>
              <a:gd name="connsiteX53" fmla="*/ 207169 w 238125"/>
              <a:gd name="connsiteY53" fmla="*/ 164300 h 238125"/>
              <a:gd name="connsiteX54" fmla="*/ 207169 w 238125"/>
              <a:gd name="connsiteY54" fmla="*/ 130963 h 238125"/>
              <a:gd name="connsiteX55" fmla="*/ 230981 w 238125"/>
              <a:gd name="connsiteY55" fmla="*/ 130963 h 238125"/>
              <a:gd name="connsiteX56" fmla="*/ 235382 w 238125"/>
              <a:gd name="connsiteY56" fmla="*/ 128019 h 238125"/>
              <a:gd name="connsiteX57" fmla="*/ 234353 w 238125"/>
              <a:gd name="connsiteY57" fmla="*/ 122828 h 238125"/>
              <a:gd name="connsiteX58" fmla="*/ 45244 w 238125"/>
              <a:gd name="connsiteY58" fmla="*/ 211935 h 238125"/>
              <a:gd name="connsiteX59" fmla="*/ 30956 w 238125"/>
              <a:gd name="connsiteY59" fmla="*/ 226213 h 238125"/>
              <a:gd name="connsiteX60" fmla="*/ 16669 w 238125"/>
              <a:gd name="connsiteY60" fmla="*/ 211925 h 238125"/>
              <a:gd name="connsiteX61" fmla="*/ 30956 w 238125"/>
              <a:gd name="connsiteY61" fmla="*/ 197638 h 238125"/>
              <a:gd name="connsiteX62" fmla="*/ 45244 w 238125"/>
              <a:gd name="connsiteY62" fmla="*/ 211925 h 238125"/>
              <a:gd name="connsiteX63" fmla="*/ 45244 w 238125"/>
              <a:gd name="connsiteY63" fmla="*/ 211935 h 238125"/>
              <a:gd name="connsiteX64" fmla="*/ 202406 w 238125"/>
              <a:gd name="connsiteY64" fmla="*/ 197638 h 238125"/>
              <a:gd name="connsiteX65" fmla="*/ 216694 w 238125"/>
              <a:gd name="connsiteY65" fmla="*/ 211925 h 238125"/>
              <a:gd name="connsiteX66" fmla="*/ 202406 w 238125"/>
              <a:gd name="connsiteY66" fmla="*/ 226213 h 238125"/>
              <a:gd name="connsiteX67" fmla="*/ 188119 w 238125"/>
              <a:gd name="connsiteY67" fmla="*/ 211925 h 238125"/>
              <a:gd name="connsiteX68" fmla="*/ 202406 w 238125"/>
              <a:gd name="connsiteY68" fmla="*/ 197638 h 238125"/>
              <a:gd name="connsiteX69" fmla="*/ 109128 w 238125"/>
              <a:gd name="connsiteY69" fmla="*/ 92863 h 238125"/>
              <a:gd name="connsiteX70" fmla="*/ 143275 w 238125"/>
              <a:gd name="connsiteY70" fmla="*/ 92863 h 238125"/>
              <a:gd name="connsiteX71" fmla="*/ 171850 w 238125"/>
              <a:gd name="connsiteY71" fmla="*/ 121438 h 238125"/>
              <a:gd name="connsiteX72" fmla="*/ 137703 w 238125"/>
              <a:gd name="connsiteY72" fmla="*/ 121438 h 238125"/>
              <a:gd name="connsiteX73" fmla="*/ 109128 w 238125"/>
              <a:gd name="connsiteY73" fmla="*/ 92863 h 238125"/>
              <a:gd name="connsiteX74" fmla="*/ 35719 w 238125"/>
              <a:gd name="connsiteY74" fmla="*/ 35713 h 238125"/>
              <a:gd name="connsiteX75" fmla="*/ 35719 w 238125"/>
              <a:gd name="connsiteY75" fmla="*/ 17520 h 238125"/>
              <a:gd name="connsiteX76" fmla="*/ 83344 w 238125"/>
              <a:gd name="connsiteY76" fmla="*/ 25454 h 238125"/>
              <a:gd name="connsiteX77" fmla="*/ 83344 w 238125"/>
              <a:gd name="connsiteY77" fmla="*/ 35713 h 238125"/>
              <a:gd name="connsiteX78" fmla="*/ 35719 w 238125"/>
              <a:gd name="connsiteY78" fmla="*/ 35713 h 238125"/>
              <a:gd name="connsiteX79" fmla="*/ 130969 w 238125"/>
              <a:gd name="connsiteY79" fmla="*/ 211925 h 238125"/>
              <a:gd name="connsiteX80" fmla="*/ 116681 w 238125"/>
              <a:gd name="connsiteY80" fmla="*/ 226213 h 238125"/>
              <a:gd name="connsiteX81" fmla="*/ 102394 w 238125"/>
              <a:gd name="connsiteY81" fmla="*/ 211925 h 238125"/>
              <a:gd name="connsiteX82" fmla="*/ 116681 w 238125"/>
              <a:gd name="connsiteY82" fmla="*/ 197638 h 238125"/>
              <a:gd name="connsiteX83" fmla="*/ 130969 w 238125"/>
              <a:gd name="connsiteY83" fmla="*/ 211925 h 238125"/>
              <a:gd name="connsiteX84" fmla="*/ 197644 w 238125"/>
              <a:gd name="connsiteY84" fmla="*/ 164300 h 238125"/>
              <a:gd name="connsiteX85" fmla="*/ 192881 w 238125"/>
              <a:gd name="connsiteY85" fmla="*/ 169063 h 238125"/>
              <a:gd name="connsiteX86" fmla="*/ 40481 w 238125"/>
              <a:gd name="connsiteY86" fmla="*/ 169063 h 238125"/>
              <a:gd name="connsiteX87" fmla="*/ 35719 w 238125"/>
              <a:gd name="connsiteY87" fmla="*/ 164300 h 238125"/>
              <a:gd name="connsiteX88" fmla="*/ 35719 w 238125"/>
              <a:gd name="connsiteY88" fmla="*/ 126200 h 238125"/>
              <a:gd name="connsiteX89" fmla="*/ 40481 w 238125"/>
              <a:gd name="connsiteY89" fmla="*/ 121438 h 238125"/>
              <a:gd name="connsiteX90" fmla="*/ 124225 w 238125"/>
              <a:gd name="connsiteY90" fmla="*/ 121438 h 238125"/>
              <a:gd name="connsiteX91" fmla="*/ 132359 w 238125"/>
              <a:gd name="connsiteY91" fmla="*/ 129572 h 238125"/>
              <a:gd name="connsiteX92" fmla="*/ 135731 w 238125"/>
              <a:gd name="connsiteY92" fmla="*/ 130963 h 238125"/>
              <a:gd name="connsiteX93" fmla="*/ 197644 w 238125"/>
              <a:gd name="connsiteY93" fmla="*/ 130963 h 238125"/>
              <a:gd name="connsiteX94" fmla="*/ 197644 w 238125"/>
              <a:gd name="connsiteY94" fmla="*/ 164300 h 238125"/>
              <a:gd name="connsiteX95" fmla="*/ 185318 w 238125"/>
              <a:gd name="connsiteY95" fmla="*/ 121438 h 238125"/>
              <a:gd name="connsiteX96" fmla="*/ 156743 w 238125"/>
              <a:gd name="connsiteY96" fmla="*/ 92863 h 238125"/>
              <a:gd name="connsiteX97" fmla="*/ 190910 w 238125"/>
              <a:gd name="connsiteY97" fmla="*/ 92863 h 238125"/>
              <a:gd name="connsiteX98" fmla="*/ 219485 w 238125"/>
              <a:gd name="connsiteY98" fmla="*/ 121438 h 238125"/>
              <a:gd name="connsiteX99" fmla="*/ 185318 w 238125"/>
              <a:gd name="connsiteY99" fmla="*/ 121438 h 238125"/>
              <a:gd name="connsiteX100" fmla="*/ 164306 w 238125"/>
              <a:gd name="connsiteY100" fmla="*/ 159538 h 238125"/>
              <a:gd name="connsiteX101" fmla="*/ 169069 w 238125"/>
              <a:gd name="connsiteY101" fmla="*/ 154775 h 238125"/>
              <a:gd name="connsiteX102" fmla="*/ 169069 w 238125"/>
              <a:gd name="connsiteY102" fmla="*/ 145250 h 238125"/>
              <a:gd name="connsiteX103" fmla="*/ 164306 w 238125"/>
              <a:gd name="connsiteY103" fmla="*/ 140488 h 238125"/>
              <a:gd name="connsiteX104" fmla="*/ 159544 w 238125"/>
              <a:gd name="connsiteY104" fmla="*/ 145250 h 238125"/>
              <a:gd name="connsiteX105" fmla="*/ 159544 w 238125"/>
              <a:gd name="connsiteY105" fmla="*/ 154775 h 238125"/>
              <a:gd name="connsiteX106" fmla="*/ 164306 w 238125"/>
              <a:gd name="connsiteY106" fmla="*/ 159538 h 238125"/>
              <a:gd name="connsiteX107" fmla="*/ 78581 w 238125"/>
              <a:gd name="connsiteY107" fmla="*/ 130963 h 238125"/>
              <a:gd name="connsiteX108" fmla="*/ 50006 w 238125"/>
              <a:gd name="connsiteY108" fmla="*/ 130963 h 238125"/>
              <a:gd name="connsiteX109" fmla="*/ 45244 w 238125"/>
              <a:gd name="connsiteY109" fmla="*/ 135725 h 238125"/>
              <a:gd name="connsiteX110" fmla="*/ 45244 w 238125"/>
              <a:gd name="connsiteY110" fmla="*/ 154775 h 238125"/>
              <a:gd name="connsiteX111" fmla="*/ 50006 w 238125"/>
              <a:gd name="connsiteY111" fmla="*/ 159538 h 238125"/>
              <a:gd name="connsiteX112" fmla="*/ 78581 w 238125"/>
              <a:gd name="connsiteY112" fmla="*/ 159538 h 238125"/>
              <a:gd name="connsiteX113" fmla="*/ 83344 w 238125"/>
              <a:gd name="connsiteY113" fmla="*/ 154775 h 238125"/>
              <a:gd name="connsiteX114" fmla="*/ 83344 w 238125"/>
              <a:gd name="connsiteY114" fmla="*/ 135725 h 238125"/>
              <a:gd name="connsiteX115" fmla="*/ 78581 w 238125"/>
              <a:gd name="connsiteY115" fmla="*/ 130963 h 238125"/>
              <a:gd name="connsiteX116" fmla="*/ 73819 w 238125"/>
              <a:gd name="connsiteY116" fmla="*/ 150013 h 238125"/>
              <a:gd name="connsiteX117" fmla="*/ 54769 w 238125"/>
              <a:gd name="connsiteY117" fmla="*/ 150013 h 238125"/>
              <a:gd name="connsiteX118" fmla="*/ 54769 w 238125"/>
              <a:gd name="connsiteY118" fmla="*/ 140488 h 238125"/>
              <a:gd name="connsiteX119" fmla="*/ 73819 w 238125"/>
              <a:gd name="connsiteY119" fmla="*/ 140488 h 238125"/>
              <a:gd name="connsiteX120" fmla="*/ 73819 w 238125"/>
              <a:gd name="connsiteY120" fmla="*/ 150013 h 238125"/>
              <a:gd name="connsiteX121" fmla="*/ 183356 w 238125"/>
              <a:gd name="connsiteY121" fmla="*/ 159538 h 238125"/>
              <a:gd name="connsiteX122" fmla="*/ 188119 w 238125"/>
              <a:gd name="connsiteY122" fmla="*/ 154775 h 238125"/>
              <a:gd name="connsiteX123" fmla="*/ 188119 w 238125"/>
              <a:gd name="connsiteY123" fmla="*/ 145250 h 238125"/>
              <a:gd name="connsiteX124" fmla="*/ 183356 w 238125"/>
              <a:gd name="connsiteY124" fmla="*/ 140488 h 238125"/>
              <a:gd name="connsiteX125" fmla="*/ 178594 w 238125"/>
              <a:gd name="connsiteY125" fmla="*/ 145250 h 238125"/>
              <a:gd name="connsiteX126" fmla="*/ 178594 w 238125"/>
              <a:gd name="connsiteY126" fmla="*/ 154775 h 238125"/>
              <a:gd name="connsiteX127" fmla="*/ 183356 w 238125"/>
              <a:gd name="connsiteY127" fmla="*/ 159538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238125" h="238125">
                <a:moveTo>
                  <a:pt x="145256" y="159538"/>
                </a:moveTo>
                <a:cubicBezTo>
                  <a:pt x="147885" y="159538"/>
                  <a:pt x="150019" y="157404"/>
                  <a:pt x="150019" y="154775"/>
                </a:cubicBezTo>
                <a:lnTo>
                  <a:pt x="150019" y="145250"/>
                </a:lnTo>
                <a:cubicBezTo>
                  <a:pt x="150019" y="142621"/>
                  <a:pt x="147885" y="140488"/>
                  <a:pt x="145256" y="140488"/>
                </a:cubicBezTo>
                <a:cubicBezTo>
                  <a:pt x="142627" y="140488"/>
                  <a:pt x="140494" y="142621"/>
                  <a:pt x="140494" y="145250"/>
                </a:cubicBezTo>
                <a:lnTo>
                  <a:pt x="140494" y="154775"/>
                </a:lnTo>
                <a:cubicBezTo>
                  <a:pt x="140494" y="157404"/>
                  <a:pt x="142627" y="159538"/>
                  <a:pt x="145256" y="159538"/>
                </a:cubicBezTo>
                <a:close/>
                <a:moveTo>
                  <a:pt x="234353" y="122828"/>
                </a:moveTo>
                <a:lnTo>
                  <a:pt x="196253" y="84728"/>
                </a:lnTo>
                <a:cubicBezTo>
                  <a:pt x="195358" y="83842"/>
                  <a:pt x="194148" y="83338"/>
                  <a:pt x="192881" y="83338"/>
                </a:cubicBezTo>
                <a:lnTo>
                  <a:pt x="97631" y="83338"/>
                </a:lnTo>
                <a:cubicBezTo>
                  <a:pt x="95707" y="83338"/>
                  <a:pt x="93964" y="84500"/>
                  <a:pt x="93231" y="86281"/>
                </a:cubicBezTo>
                <a:cubicBezTo>
                  <a:pt x="92488" y="88062"/>
                  <a:pt x="92897" y="90110"/>
                  <a:pt x="94259" y="91472"/>
                </a:cubicBezTo>
                <a:lnTo>
                  <a:pt x="114700" y="111913"/>
                </a:lnTo>
                <a:lnTo>
                  <a:pt x="73819" y="111913"/>
                </a:lnTo>
                <a:lnTo>
                  <a:pt x="73819" y="45238"/>
                </a:lnTo>
                <a:lnTo>
                  <a:pt x="88106" y="45238"/>
                </a:lnTo>
                <a:cubicBezTo>
                  <a:pt x="90735" y="45238"/>
                  <a:pt x="92869" y="43104"/>
                  <a:pt x="92869" y="40475"/>
                </a:cubicBezTo>
                <a:lnTo>
                  <a:pt x="92869" y="21425"/>
                </a:lnTo>
                <a:cubicBezTo>
                  <a:pt x="92869" y="19101"/>
                  <a:pt x="91183" y="17110"/>
                  <a:pt x="88887" y="16729"/>
                </a:cubicBezTo>
                <a:lnTo>
                  <a:pt x="31737" y="7204"/>
                </a:lnTo>
                <a:cubicBezTo>
                  <a:pt x="30375" y="6985"/>
                  <a:pt x="28946" y="7366"/>
                  <a:pt x="27880" y="8271"/>
                </a:cubicBezTo>
                <a:cubicBezTo>
                  <a:pt x="26803" y="9166"/>
                  <a:pt x="26194" y="10500"/>
                  <a:pt x="26194" y="11900"/>
                </a:cubicBezTo>
                <a:lnTo>
                  <a:pt x="26194" y="40475"/>
                </a:lnTo>
                <a:cubicBezTo>
                  <a:pt x="26194" y="43104"/>
                  <a:pt x="28327" y="45238"/>
                  <a:pt x="30956" y="45238"/>
                </a:cubicBezTo>
                <a:lnTo>
                  <a:pt x="64294" y="45238"/>
                </a:lnTo>
                <a:lnTo>
                  <a:pt x="64294" y="111913"/>
                </a:lnTo>
                <a:lnTo>
                  <a:pt x="40481" y="111913"/>
                </a:lnTo>
                <a:cubicBezTo>
                  <a:pt x="32604" y="111913"/>
                  <a:pt x="26194" y="118323"/>
                  <a:pt x="26194" y="126200"/>
                </a:cubicBezTo>
                <a:lnTo>
                  <a:pt x="26194" y="164300"/>
                </a:lnTo>
                <a:cubicBezTo>
                  <a:pt x="26194" y="172177"/>
                  <a:pt x="32604" y="178588"/>
                  <a:pt x="40481" y="178588"/>
                </a:cubicBezTo>
                <a:lnTo>
                  <a:pt x="76610" y="178588"/>
                </a:lnTo>
                <a:lnTo>
                  <a:pt x="52769" y="202429"/>
                </a:lnTo>
                <a:cubicBezTo>
                  <a:pt x="49082" y="194018"/>
                  <a:pt x="40700" y="188113"/>
                  <a:pt x="30956" y="188113"/>
                </a:cubicBezTo>
                <a:cubicBezTo>
                  <a:pt x="17831" y="188113"/>
                  <a:pt x="7144" y="198800"/>
                  <a:pt x="7144" y="211925"/>
                </a:cubicBezTo>
                <a:cubicBezTo>
                  <a:pt x="7144" y="225050"/>
                  <a:pt x="17831" y="235738"/>
                  <a:pt x="30956" y="235738"/>
                </a:cubicBezTo>
                <a:cubicBezTo>
                  <a:pt x="43329" y="235738"/>
                  <a:pt x="53416" y="226203"/>
                  <a:pt x="54550" y="214116"/>
                </a:cubicBezTo>
                <a:lnTo>
                  <a:pt x="90078" y="178588"/>
                </a:lnTo>
                <a:lnTo>
                  <a:pt x="111919" y="178588"/>
                </a:lnTo>
                <a:lnTo>
                  <a:pt x="111919" y="188598"/>
                </a:lnTo>
                <a:cubicBezTo>
                  <a:pt x="101060" y="190808"/>
                  <a:pt x="92869" y="200428"/>
                  <a:pt x="92869" y="211925"/>
                </a:cubicBezTo>
                <a:cubicBezTo>
                  <a:pt x="92869" y="225050"/>
                  <a:pt x="103556" y="235738"/>
                  <a:pt x="116681" y="235738"/>
                </a:cubicBezTo>
                <a:cubicBezTo>
                  <a:pt x="129807" y="235738"/>
                  <a:pt x="140494" y="225050"/>
                  <a:pt x="140494" y="211925"/>
                </a:cubicBezTo>
                <a:cubicBezTo>
                  <a:pt x="140494" y="200428"/>
                  <a:pt x="132293" y="190808"/>
                  <a:pt x="121444" y="188598"/>
                </a:cubicBezTo>
                <a:lnTo>
                  <a:pt x="121444" y="178588"/>
                </a:lnTo>
                <a:lnTo>
                  <a:pt x="143275" y="178588"/>
                </a:lnTo>
                <a:lnTo>
                  <a:pt x="178813" y="214125"/>
                </a:lnTo>
                <a:cubicBezTo>
                  <a:pt x="179946" y="226203"/>
                  <a:pt x="190033" y="235738"/>
                  <a:pt x="202406" y="235738"/>
                </a:cubicBezTo>
                <a:cubicBezTo>
                  <a:pt x="215532" y="235738"/>
                  <a:pt x="226219" y="225050"/>
                  <a:pt x="226219" y="211925"/>
                </a:cubicBezTo>
                <a:cubicBezTo>
                  <a:pt x="226219" y="198800"/>
                  <a:pt x="215532" y="188113"/>
                  <a:pt x="202406" y="188113"/>
                </a:cubicBezTo>
                <a:cubicBezTo>
                  <a:pt x="192653" y="188113"/>
                  <a:pt x="184271" y="194028"/>
                  <a:pt x="180594" y="202438"/>
                </a:cubicBezTo>
                <a:lnTo>
                  <a:pt x="156743" y="178588"/>
                </a:lnTo>
                <a:lnTo>
                  <a:pt x="192881" y="178588"/>
                </a:lnTo>
                <a:cubicBezTo>
                  <a:pt x="200758" y="178588"/>
                  <a:pt x="207169" y="172177"/>
                  <a:pt x="207169" y="164300"/>
                </a:cubicBezTo>
                <a:lnTo>
                  <a:pt x="207169" y="130963"/>
                </a:lnTo>
                <a:lnTo>
                  <a:pt x="230981" y="130963"/>
                </a:lnTo>
                <a:cubicBezTo>
                  <a:pt x="232905" y="130963"/>
                  <a:pt x="234648" y="129800"/>
                  <a:pt x="235382" y="128019"/>
                </a:cubicBezTo>
                <a:cubicBezTo>
                  <a:pt x="236125" y="126238"/>
                  <a:pt x="235715" y="124190"/>
                  <a:pt x="234353" y="122828"/>
                </a:cubicBezTo>
                <a:close/>
                <a:moveTo>
                  <a:pt x="45244" y="211935"/>
                </a:moveTo>
                <a:cubicBezTo>
                  <a:pt x="45234" y="219802"/>
                  <a:pt x="38824" y="226213"/>
                  <a:pt x="30956" y="226213"/>
                </a:cubicBezTo>
                <a:cubicBezTo>
                  <a:pt x="23079" y="226213"/>
                  <a:pt x="16669" y="219802"/>
                  <a:pt x="16669" y="211925"/>
                </a:cubicBezTo>
                <a:cubicBezTo>
                  <a:pt x="16669" y="204048"/>
                  <a:pt x="23079" y="197638"/>
                  <a:pt x="30956" y="197638"/>
                </a:cubicBezTo>
                <a:cubicBezTo>
                  <a:pt x="38833" y="197638"/>
                  <a:pt x="45244" y="204048"/>
                  <a:pt x="45244" y="211925"/>
                </a:cubicBezTo>
                <a:cubicBezTo>
                  <a:pt x="45244" y="211925"/>
                  <a:pt x="45244" y="211925"/>
                  <a:pt x="45244" y="211935"/>
                </a:cubicBezTo>
                <a:close/>
                <a:moveTo>
                  <a:pt x="202406" y="197638"/>
                </a:moveTo>
                <a:cubicBezTo>
                  <a:pt x="210283" y="197638"/>
                  <a:pt x="216694" y="204048"/>
                  <a:pt x="216694" y="211925"/>
                </a:cubicBezTo>
                <a:cubicBezTo>
                  <a:pt x="216694" y="219802"/>
                  <a:pt x="210283" y="226213"/>
                  <a:pt x="202406" y="226213"/>
                </a:cubicBezTo>
                <a:cubicBezTo>
                  <a:pt x="194529" y="226213"/>
                  <a:pt x="188119" y="219802"/>
                  <a:pt x="188119" y="211925"/>
                </a:cubicBezTo>
                <a:cubicBezTo>
                  <a:pt x="188119" y="204048"/>
                  <a:pt x="194529" y="197638"/>
                  <a:pt x="202406" y="197638"/>
                </a:cubicBezTo>
                <a:close/>
                <a:moveTo>
                  <a:pt x="109128" y="92863"/>
                </a:moveTo>
                <a:lnTo>
                  <a:pt x="143275" y="92863"/>
                </a:lnTo>
                <a:lnTo>
                  <a:pt x="171850" y="121438"/>
                </a:lnTo>
                <a:lnTo>
                  <a:pt x="137703" y="121438"/>
                </a:lnTo>
                <a:lnTo>
                  <a:pt x="109128" y="92863"/>
                </a:lnTo>
                <a:close/>
                <a:moveTo>
                  <a:pt x="35719" y="35713"/>
                </a:moveTo>
                <a:lnTo>
                  <a:pt x="35719" y="17520"/>
                </a:lnTo>
                <a:lnTo>
                  <a:pt x="83344" y="25454"/>
                </a:lnTo>
                <a:lnTo>
                  <a:pt x="83344" y="35713"/>
                </a:lnTo>
                <a:lnTo>
                  <a:pt x="35719" y="35713"/>
                </a:lnTo>
                <a:close/>
                <a:moveTo>
                  <a:pt x="130969" y="211925"/>
                </a:moveTo>
                <a:cubicBezTo>
                  <a:pt x="130969" y="219802"/>
                  <a:pt x="124558" y="226213"/>
                  <a:pt x="116681" y="226213"/>
                </a:cubicBezTo>
                <a:cubicBezTo>
                  <a:pt x="108804" y="226213"/>
                  <a:pt x="102394" y="219802"/>
                  <a:pt x="102394" y="211925"/>
                </a:cubicBezTo>
                <a:cubicBezTo>
                  <a:pt x="102394" y="204048"/>
                  <a:pt x="108804" y="197638"/>
                  <a:pt x="116681" y="197638"/>
                </a:cubicBezTo>
                <a:cubicBezTo>
                  <a:pt x="124558" y="197638"/>
                  <a:pt x="130969" y="204048"/>
                  <a:pt x="130969" y="211925"/>
                </a:cubicBezTo>
                <a:close/>
                <a:moveTo>
                  <a:pt x="197644" y="164300"/>
                </a:moveTo>
                <a:cubicBezTo>
                  <a:pt x="197644" y="166929"/>
                  <a:pt x="195510" y="169063"/>
                  <a:pt x="192881" y="169063"/>
                </a:cubicBezTo>
                <a:lnTo>
                  <a:pt x="40481" y="169063"/>
                </a:lnTo>
                <a:cubicBezTo>
                  <a:pt x="37852" y="169063"/>
                  <a:pt x="35719" y="166929"/>
                  <a:pt x="35719" y="164300"/>
                </a:cubicBezTo>
                <a:lnTo>
                  <a:pt x="35719" y="126200"/>
                </a:lnTo>
                <a:cubicBezTo>
                  <a:pt x="35719" y="123571"/>
                  <a:pt x="37852" y="121438"/>
                  <a:pt x="40481" y="121438"/>
                </a:cubicBezTo>
                <a:lnTo>
                  <a:pt x="124225" y="121438"/>
                </a:lnTo>
                <a:lnTo>
                  <a:pt x="132359" y="129572"/>
                </a:lnTo>
                <a:cubicBezTo>
                  <a:pt x="133255" y="130458"/>
                  <a:pt x="134464" y="130963"/>
                  <a:pt x="135731" y="130963"/>
                </a:cubicBezTo>
                <a:lnTo>
                  <a:pt x="197644" y="130963"/>
                </a:lnTo>
                <a:lnTo>
                  <a:pt x="197644" y="164300"/>
                </a:lnTo>
                <a:close/>
                <a:moveTo>
                  <a:pt x="185318" y="121438"/>
                </a:moveTo>
                <a:lnTo>
                  <a:pt x="156743" y="92863"/>
                </a:lnTo>
                <a:lnTo>
                  <a:pt x="190910" y="92863"/>
                </a:lnTo>
                <a:lnTo>
                  <a:pt x="219485" y="121438"/>
                </a:lnTo>
                <a:lnTo>
                  <a:pt x="185318" y="121438"/>
                </a:lnTo>
                <a:close/>
                <a:moveTo>
                  <a:pt x="164306" y="159538"/>
                </a:moveTo>
                <a:cubicBezTo>
                  <a:pt x="166935" y="159538"/>
                  <a:pt x="169069" y="157404"/>
                  <a:pt x="169069" y="154775"/>
                </a:cubicBezTo>
                <a:lnTo>
                  <a:pt x="169069" y="145250"/>
                </a:lnTo>
                <a:cubicBezTo>
                  <a:pt x="169069" y="142621"/>
                  <a:pt x="166935" y="140488"/>
                  <a:pt x="164306" y="140488"/>
                </a:cubicBezTo>
                <a:cubicBezTo>
                  <a:pt x="161677" y="140488"/>
                  <a:pt x="159544" y="142621"/>
                  <a:pt x="159544" y="145250"/>
                </a:cubicBezTo>
                <a:lnTo>
                  <a:pt x="159544" y="154775"/>
                </a:lnTo>
                <a:cubicBezTo>
                  <a:pt x="159544" y="157404"/>
                  <a:pt x="161677" y="159538"/>
                  <a:pt x="164306" y="159538"/>
                </a:cubicBezTo>
                <a:close/>
                <a:moveTo>
                  <a:pt x="78581" y="130963"/>
                </a:moveTo>
                <a:lnTo>
                  <a:pt x="50006" y="130963"/>
                </a:lnTo>
                <a:cubicBezTo>
                  <a:pt x="47377" y="130963"/>
                  <a:pt x="45244" y="133096"/>
                  <a:pt x="45244" y="135725"/>
                </a:cubicBezTo>
                <a:lnTo>
                  <a:pt x="45244" y="154775"/>
                </a:lnTo>
                <a:cubicBezTo>
                  <a:pt x="45244" y="157404"/>
                  <a:pt x="47377" y="159538"/>
                  <a:pt x="50006" y="159538"/>
                </a:cubicBezTo>
                <a:lnTo>
                  <a:pt x="78581" y="159538"/>
                </a:lnTo>
                <a:cubicBezTo>
                  <a:pt x="81210" y="159538"/>
                  <a:pt x="83344" y="157404"/>
                  <a:pt x="83344" y="154775"/>
                </a:cubicBezTo>
                <a:lnTo>
                  <a:pt x="83344" y="135725"/>
                </a:lnTo>
                <a:cubicBezTo>
                  <a:pt x="83344" y="133096"/>
                  <a:pt x="81210" y="130963"/>
                  <a:pt x="78581" y="130963"/>
                </a:cubicBezTo>
                <a:close/>
                <a:moveTo>
                  <a:pt x="73819" y="150013"/>
                </a:moveTo>
                <a:lnTo>
                  <a:pt x="54769" y="150013"/>
                </a:lnTo>
                <a:lnTo>
                  <a:pt x="54769" y="140488"/>
                </a:lnTo>
                <a:lnTo>
                  <a:pt x="73819" y="140488"/>
                </a:lnTo>
                <a:lnTo>
                  <a:pt x="73819" y="150013"/>
                </a:lnTo>
                <a:close/>
                <a:moveTo>
                  <a:pt x="183356" y="159538"/>
                </a:moveTo>
                <a:cubicBezTo>
                  <a:pt x="185985" y="159538"/>
                  <a:pt x="188119" y="157404"/>
                  <a:pt x="188119" y="154775"/>
                </a:cubicBezTo>
                <a:lnTo>
                  <a:pt x="188119" y="145250"/>
                </a:lnTo>
                <a:cubicBezTo>
                  <a:pt x="188119" y="142621"/>
                  <a:pt x="185985" y="140488"/>
                  <a:pt x="183356" y="140488"/>
                </a:cubicBezTo>
                <a:cubicBezTo>
                  <a:pt x="180727" y="140488"/>
                  <a:pt x="178594" y="142621"/>
                  <a:pt x="178594" y="145250"/>
                </a:cubicBezTo>
                <a:lnTo>
                  <a:pt x="178594" y="154775"/>
                </a:lnTo>
                <a:cubicBezTo>
                  <a:pt x="178594" y="157404"/>
                  <a:pt x="180727" y="159538"/>
                  <a:pt x="183356" y="15953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图片占位符 8" descr="宇宙飞船太空舱中的人员">
            <a:extLst>
              <a:ext uri="{FF2B5EF4-FFF2-40B4-BE49-F238E27FC236}">
                <a16:creationId xmlns:a16="http://schemas.microsoft.com/office/drawing/2014/main" id="{02EAB7FB-AEBA-41BC-B1D7-A4B080684C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7701" y="0"/>
            <a:ext cx="7815627" cy="6677022"/>
          </a:xfr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AF4EE00-7B51-45C2-8146-38D8F7545394}"/>
              </a:ext>
            </a:extLst>
          </p:cNvPr>
          <p:cNvSpPr/>
          <p:nvPr/>
        </p:nvSpPr>
        <p:spPr>
          <a:xfrm>
            <a:off x="2353885" y="5391400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小豪同学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D2E9757-9576-42E8-9DC2-16F555CF074E}"/>
              </a:ext>
            </a:extLst>
          </p:cNvPr>
          <p:cNvSpPr txBox="1"/>
          <p:nvPr/>
        </p:nvSpPr>
        <p:spPr>
          <a:xfrm>
            <a:off x="264774" y="0"/>
            <a:ext cx="7263509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dirty="0"/>
              <a:t>IC</a:t>
            </a:r>
            <a:r>
              <a:rPr lang="zh-CN" altLang="en-US" sz="5400" dirty="0"/>
              <a:t>芯片验证</a:t>
            </a:r>
            <a:r>
              <a:rPr lang="en-US" altLang="zh-CN" sz="5400" dirty="0"/>
              <a:t> -</a:t>
            </a:r>
          </a:p>
          <a:p>
            <a:r>
              <a:rPr lang="zh-CN" altLang="en-US" sz="4000" dirty="0"/>
              <a:t>手把手教你搭建</a:t>
            </a:r>
            <a:r>
              <a:rPr lang="en-US" altLang="zh-CN" sz="4000" dirty="0"/>
              <a:t>UVM</a:t>
            </a:r>
            <a:r>
              <a:rPr lang="zh-CN" altLang="en-US" sz="4000" dirty="0"/>
              <a:t>环境</a:t>
            </a:r>
          </a:p>
        </p:txBody>
      </p:sp>
      <p:sp>
        <p:nvSpPr>
          <p:cNvPr id="21" name="副标题 4">
            <a:extLst>
              <a:ext uri="{FF2B5EF4-FFF2-40B4-BE49-F238E27FC236}">
                <a16:creationId xmlns:a16="http://schemas.microsoft.com/office/drawing/2014/main" id="{62E328E8-1C78-4299-8E7E-15D74E132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0283" y="1754326"/>
            <a:ext cx="3756943" cy="722312"/>
          </a:xfrm>
        </p:spPr>
        <p:txBody>
          <a:bodyPr rtlCol="0"/>
          <a:lstStyle/>
          <a:p>
            <a:pPr algn="ctr" rtl="0">
              <a:lnSpc>
                <a:spcPct val="100000"/>
              </a:lnSpc>
            </a:pPr>
            <a:endParaRPr lang="en-US" altLang="zh-CN" sz="3200" noProof="1"/>
          </a:p>
          <a:p>
            <a:pPr algn="ctr" rtl="0">
              <a:lnSpc>
                <a:spcPct val="100000"/>
              </a:lnSpc>
            </a:pPr>
            <a:r>
              <a:rPr lang="en-US" altLang="zh-CN" sz="3200" noProof="1"/>
              <a:t>UVM NOW</a:t>
            </a:r>
          </a:p>
          <a:p>
            <a:pPr algn="ctr" rtl="0">
              <a:lnSpc>
                <a:spcPct val="100000"/>
              </a:lnSpc>
            </a:pPr>
            <a:endParaRPr lang="en-US" altLang="zh-CN" sz="3200" noProof="1"/>
          </a:p>
          <a:p>
            <a:pPr algn="ctr" rtl="0">
              <a:lnSpc>
                <a:spcPct val="100000"/>
              </a:lnSpc>
            </a:pPr>
            <a:r>
              <a:rPr lang="en-US" altLang="zh-CN" sz="32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2021-05-08</a:t>
            </a:r>
          </a:p>
          <a:p>
            <a:pPr algn="ctr" rtl="0">
              <a:lnSpc>
                <a:spcPct val="100000"/>
              </a:lnSpc>
            </a:pPr>
            <a:r>
              <a:rPr lang="zh-CN" altLang="en-US" sz="3200" noProof="1"/>
              <a:t>小豪豪的</a:t>
            </a:r>
            <a:r>
              <a:rPr lang="en-US" altLang="zh-CN" sz="3200" noProof="1"/>
              <a:t>IC</a:t>
            </a:r>
            <a:r>
              <a:rPr lang="zh-CN" altLang="en-US" sz="3200" noProof="1"/>
              <a:t>研究院</a:t>
            </a:r>
            <a:endParaRPr lang="zh-CN" altLang="en-US" sz="320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D9DB4BD-7841-403F-B442-26544209C172}"/>
              </a:ext>
            </a:extLst>
          </p:cNvPr>
          <p:cNvSpPr txBox="1"/>
          <p:nvPr/>
        </p:nvSpPr>
        <p:spPr>
          <a:xfrm>
            <a:off x="432705" y="2179864"/>
            <a:ext cx="73716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包括完整的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UVM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组件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(sequencer,driver,monitor,agent scoreboard,env,test,reference model…)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2. Reference model 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的算法直接调用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C++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的动态链接库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(dll),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并在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scoreboard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比较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dut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计算的结果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3. 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包括断言和覆盖率测试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4. 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.do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文件运行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842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10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8">
            <a:extLst>
              <a:ext uri="{FF2B5EF4-FFF2-40B4-BE49-F238E27FC236}">
                <a16:creationId xmlns:a16="http://schemas.microsoft.com/office/drawing/2014/main" id="{E91A443F-319D-45B7-BE7A-7808752EA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700657" y="1766775"/>
            <a:ext cx="0" cy="4149769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>
            <a:extLst>
              <a:ext uri="{FF2B5EF4-FFF2-40B4-BE49-F238E27FC236}">
                <a16:creationId xmlns:a16="http://schemas.microsoft.com/office/drawing/2014/main" id="{A2A0D923-3FC1-4E33-BD6E-0548EF48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</a:t>
            </a: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D431DA01-3851-4D49-A85F-0D6FA532ED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9400" y="1120248"/>
            <a:ext cx="11473200" cy="4079631"/>
          </a:xfrm>
        </p:spPr>
        <p:txBody>
          <a:bodyPr rtlCol="0"/>
          <a:lstStyle/>
          <a:p>
            <a:pPr lvl="1" indent="0">
              <a:buNone/>
            </a:pPr>
            <a:r>
              <a:rPr lang="zh-CN" altLang="en-US" sz="8000" noProof="1">
                <a:solidFill>
                  <a:srgbClr val="FF0000"/>
                </a:solidFill>
              </a:rPr>
              <a:t>演示</a:t>
            </a:r>
            <a:endParaRPr lang="en-US" altLang="zh-CN" sz="8000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369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974" y="1204506"/>
            <a:ext cx="5380176" cy="1547813"/>
          </a:xfrm>
        </p:spPr>
        <p:txBody>
          <a:bodyPr rtlCol="0"/>
          <a:lstStyle/>
          <a:p>
            <a:pPr rtl="0">
              <a:lnSpc>
                <a:spcPts val="5500"/>
              </a:lnSpc>
            </a:pPr>
            <a:r>
              <a:rPr lang="en-US" altLang="zh-CN" dirty="0"/>
              <a:t>UVM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6" name="组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任意多边形：形状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：形状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：形状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:形状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：形状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：形状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:形状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图形 14" descr="恐龙轮廓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占位符 17" descr="书架上显示有书页的书籍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11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副标题 4">
            <a:extLst>
              <a:ext uri="{FF2B5EF4-FFF2-40B4-BE49-F238E27FC236}">
                <a16:creationId xmlns:a16="http://schemas.microsoft.com/office/drawing/2014/main" id="{8260DFAE-6200-4616-9AD9-DF230808C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4781948" cy="367506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zh-CN" noProof="1"/>
              <a:t>I</a:t>
            </a: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 the world of koalas, the one with a tail is the king.</a:t>
            </a:r>
          </a:p>
        </p:txBody>
      </p:sp>
    </p:spTree>
    <p:extLst>
      <p:ext uri="{BB962C8B-B14F-4D97-AF65-F5344CB8AC3E}">
        <p14:creationId xmlns:p14="http://schemas.microsoft.com/office/powerpoint/2010/main" val="1634218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UVM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源码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12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360E2E2E-F0EF-4036-A0B3-6807E5CCFD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8799" y="900000"/>
            <a:ext cx="11601879" cy="4079631"/>
          </a:xfrm>
        </p:spPr>
        <p:txBody>
          <a:bodyPr rtlCol="0"/>
          <a:lstStyle/>
          <a:p>
            <a:pPr marL="514350" indent="-514350" rtl="0">
              <a:buAutoNum type="arabicPeriod"/>
            </a:pPr>
            <a:endParaRPr lang="en-US" altLang="zh-CN" sz="2400" noProof="1">
              <a:latin typeface="Microsoft YaHei UI" panose="020B0503020204020204" pitchFamily="34" charset="-122"/>
              <a:ea typeface="Microsoft YaHei UI" panose="020B0503020204020204" pitchFamily="34" charset="-122"/>
              <a:hlinkClick r:id="rId3"/>
            </a:endParaRPr>
          </a:p>
          <a:p>
            <a:pPr marL="514350" indent="-514350" rtl="0">
              <a:buAutoNum type="arabicPeriod"/>
            </a:pPr>
            <a:endParaRPr lang="en-US" altLang="zh-CN" sz="2400" noProof="1"/>
          </a:p>
          <a:p>
            <a:pPr marL="514350" indent="-514350" rtl="0">
              <a:buAutoNum type="arabicPeriod"/>
            </a:pPr>
            <a:r>
              <a:rPr lang="zh-CN" altLang="en-US" sz="2400" noProof="1"/>
              <a:t>网站</a:t>
            </a:r>
            <a:r>
              <a:rPr lang="en-US" altLang="zh-CN" sz="2400" noProof="1"/>
              <a:t>:</a:t>
            </a:r>
          </a:p>
          <a:p>
            <a:pPr marL="1050925" lvl="1" indent="-514350">
              <a:buFont typeface="Wingdings" panose="05000000000000000000" pitchFamily="2" charset="2"/>
              <a:buChar char="n"/>
            </a:pPr>
            <a:r>
              <a:rPr lang="en-US" altLang="zh-CN" sz="1900" noProof="1">
                <a:hlinkClick r:id="rId3"/>
              </a:rPr>
              <a:t>https://verificationacademy.com/verification-methodology-reference/uvm/docs_1.1d/html/</a:t>
            </a:r>
          </a:p>
          <a:p>
            <a:pPr marL="1050925" lvl="1" indent="-514350">
              <a:buFont typeface="Wingdings" panose="05000000000000000000" pitchFamily="2" charset="2"/>
              <a:buChar char="n"/>
            </a:pPr>
            <a:r>
              <a:rPr lang="en-US" altLang="zh-CN" sz="1900" noProof="1">
                <a:hlinkClick r:id="rId3"/>
              </a:rPr>
              <a:t>https://verificationacademy.com/verification-methodology-reference/uvm/docs_1.2/html/</a:t>
            </a:r>
            <a:endParaRPr lang="en-US" altLang="zh-CN" sz="1900" noProof="1"/>
          </a:p>
          <a:p>
            <a:pPr marL="514350" indent="-514350">
              <a:buFont typeface="+mj-lt"/>
              <a:buAutoNum type="arabicPeriod"/>
            </a:pPr>
            <a:endParaRPr lang="en-US" altLang="zh-CN" sz="2000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000" b="1" dirty="0"/>
              <a:t>dvt_eclipse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000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000" b="1" dirty="0"/>
              <a:t>UVM_Class_Reference </a:t>
            </a:r>
            <a:r>
              <a:rPr lang="zh-CN" altLang="en-US" sz="2000" b="1" dirty="0"/>
              <a:t>文档</a:t>
            </a:r>
            <a:endParaRPr lang="en-US" altLang="zh-CN" sz="2000" b="1" dirty="0"/>
          </a:p>
          <a:p>
            <a:pPr marL="514350" indent="-514350">
              <a:buFont typeface="+mj-lt"/>
              <a:buAutoNum type="arabicPeriod"/>
            </a:pPr>
            <a:endParaRPr lang="en-US" altLang="zh-CN" sz="2000" b="1" dirty="0"/>
          </a:p>
          <a:p>
            <a:pPr marL="514350" indent="-514350">
              <a:buFont typeface="+mj-lt"/>
              <a:buAutoNum type="arabicPeriod"/>
            </a:pPr>
            <a:endParaRPr lang="en-US" altLang="zh-CN" sz="2000" b="1" dirty="0"/>
          </a:p>
          <a:p>
            <a:endParaRPr lang="en-US" altLang="zh-CN" sz="2000" b="1" dirty="0"/>
          </a:p>
          <a:p>
            <a:pPr marL="514350" indent="-514350">
              <a:buFont typeface="+mj-lt"/>
              <a:buAutoNum type="arabicPeriod"/>
            </a:pPr>
            <a:endParaRPr lang="en-US" altLang="zh-CN" sz="2400" noProof="1"/>
          </a:p>
          <a:p>
            <a:pPr rtl="0"/>
            <a:endParaRPr lang="en-US" altLang="zh-CN" sz="2400" noProof="1"/>
          </a:p>
          <a:p>
            <a:pPr rtl="0"/>
            <a:endParaRPr lang="en-US" altLang="zh-CN" sz="2400" noProof="1"/>
          </a:p>
          <a:p>
            <a:pPr rtl="0"/>
            <a:endParaRPr lang="en-US" altLang="zh-CN" sz="2400" noProof="1"/>
          </a:p>
          <a:p>
            <a:pPr marL="514350" indent="-514350" rtl="0">
              <a:buAutoNum type="arabicPeriod"/>
            </a:pPr>
            <a:r>
              <a:rPr lang="en-US" altLang="zh-CN" sz="2400" noProof="1"/>
              <a:t>Component: sequencer,driver,monitor,agent,ref_model,scoreboard,env, test         Object        : sequene, sequence_item(transaction)      , config   </a:t>
            </a:r>
          </a:p>
          <a:p>
            <a:pPr marL="514350" indent="-514350" rtl="0">
              <a:buAutoNum type="arabicPeriod"/>
            </a:pPr>
            <a:endParaRPr lang="en-US" altLang="zh-CN" sz="2400" noProof="1"/>
          </a:p>
          <a:p>
            <a:pPr marL="514350" indent="-514350" rtl="0">
              <a:buAutoNum type="arabicPeriod"/>
            </a:pPr>
            <a:endParaRPr lang="en-US" altLang="zh-CN" sz="2400" noProof="1"/>
          </a:p>
          <a:p>
            <a:pPr lvl="1" indent="0">
              <a:buNone/>
            </a:pPr>
            <a:endParaRPr lang="en-US" altLang="zh-CN" sz="2400" noProof="1">
              <a:solidFill>
                <a:srgbClr val="FF000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A10E101-9B0B-4958-8D8E-7F7C467867C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8774724" y="-7282900"/>
            <a:ext cx="7876042" cy="20774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zh-CN" sz="43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83B5EC36-5798-4D2B-B47C-FB4DD0430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47724" y="6272353"/>
            <a:ext cx="92297" cy="9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17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56" y="368070"/>
            <a:ext cx="6993300" cy="540000"/>
          </a:xfrm>
        </p:spPr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UVM World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7D68D1-9AAA-43B0-92AA-8E3287E66792}"/>
              </a:ext>
            </a:extLst>
          </p:cNvPr>
          <p:cNvSpPr/>
          <p:nvPr/>
        </p:nvSpPr>
        <p:spPr>
          <a:xfrm>
            <a:off x="477022" y="1094013"/>
            <a:ext cx="7736250" cy="487407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​​(S) 8">
            <a:extLst>
              <a:ext uri="{FF2B5EF4-FFF2-40B4-BE49-F238E27FC236}">
                <a16:creationId xmlns:a16="http://schemas.microsoft.com/office/drawing/2014/main" id="{943AE51D-A1A1-4B2D-BD42-55ADBBEBD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71805" y="196519"/>
            <a:ext cx="0" cy="6106114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2AD3D3D-052A-4662-A50E-6BE8D0496AFE}"/>
              </a:ext>
            </a:extLst>
          </p:cNvPr>
          <p:cNvSpPr txBox="1"/>
          <p:nvPr/>
        </p:nvSpPr>
        <p:spPr>
          <a:xfrm>
            <a:off x="529000" y="755711"/>
            <a:ext cx="142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Uvm_test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209CB9-F8D0-4A37-9D9F-60B4B43B905C}"/>
              </a:ext>
            </a:extLst>
          </p:cNvPr>
          <p:cNvSpPr/>
          <p:nvPr/>
        </p:nvSpPr>
        <p:spPr>
          <a:xfrm>
            <a:off x="2508187" y="1583088"/>
            <a:ext cx="5631607" cy="428158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0A8866-C98A-4155-BF2F-B3D591FEF3E1}"/>
              </a:ext>
            </a:extLst>
          </p:cNvPr>
          <p:cNvSpPr txBox="1"/>
          <p:nvPr/>
        </p:nvSpPr>
        <p:spPr>
          <a:xfrm>
            <a:off x="2552809" y="1269618"/>
            <a:ext cx="142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Uvm_env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D6CDC4-E131-464E-9513-37F8E2181BE4}"/>
              </a:ext>
            </a:extLst>
          </p:cNvPr>
          <p:cNvSpPr txBox="1"/>
          <p:nvPr/>
        </p:nvSpPr>
        <p:spPr>
          <a:xfrm>
            <a:off x="8615813" y="253669"/>
            <a:ext cx="3576183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dut : design under test </a:t>
            </a:r>
          </a:p>
          <a:p>
            <a:r>
              <a:rPr lang="zh-CN" altLang="en-US" sz="1400" dirty="0"/>
              <a:t>待验证模块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vif : virtual interface</a:t>
            </a:r>
          </a:p>
          <a:p>
            <a:r>
              <a:rPr lang="zh-CN" altLang="en-US" sz="1400" dirty="0"/>
              <a:t>测试环境和</a:t>
            </a:r>
            <a:r>
              <a:rPr lang="en-US" altLang="zh-CN" sz="1400" dirty="0"/>
              <a:t>dut</a:t>
            </a:r>
            <a:r>
              <a:rPr lang="zh-CN" altLang="en-US" sz="1400" dirty="0"/>
              <a:t>交互的界面</a:t>
            </a:r>
            <a:r>
              <a:rPr lang="en-US" altLang="zh-CN" sz="1400" dirty="0"/>
              <a:t>,</a:t>
            </a:r>
            <a:r>
              <a:rPr lang="zh-CN" altLang="en-US" sz="1400" dirty="0"/>
              <a:t>模拟时钟</a:t>
            </a:r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  <a:p>
            <a:r>
              <a:rPr lang="en-US" altLang="zh-CN" sz="1400" dirty="0"/>
              <a:t>drv : driver </a:t>
            </a:r>
            <a:r>
              <a:rPr lang="zh-CN" altLang="en-US" sz="1400" dirty="0"/>
              <a:t>将</a:t>
            </a:r>
            <a:r>
              <a:rPr lang="en-US" altLang="zh-CN" sz="1400" dirty="0"/>
              <a:t>req(</a:t>
            </a:r>
            <a:r>
              <a:rPr lang="zh-CN" altLang="en-US" sz="1400" dirty="0"/>
              <a:t>自定义的</a:t>
            </a:r>
            <a:r>
              <a:rPr lang="en-US" altLang="zh-CN" sz="1400" dirty="0"/>
              <a:t>transaction) </a:t>
            </a:r>
            <a:r>
              <a:rPr lang="zh-CN" altLang="en-US" sz="1400" dirty="0"/>
              <a:t>转化成输入信号发给</a:t>
            </a:r>
            <a:r>
              <a:rPr lang="en-US" altLang="zh-CN" sz="1400" dirty="0"/>
              <a:t>vif</a:t>
            </a:r>
          </a:p>
          <a:p>
            <a:endParaRPr lang="en-US" altLang="zh-CN" sz="1400" dirty="0"/>
          </a:p>
          <a:p>
            <a:r>
              <a:rPr lang="en-US" altLang="zh-CN" sz="1400" dirty="0"/>
              <a:t>mon : monitor </a:t>
            </a:r>
            <a:r>
              <a:rPr lang="zh-CN" altLang="en-US" sz="1400" dirty="0"/>
              <a:t>监控</a:t>
            </a:r>
            <a:r>
              <a:rPr lang="en-US" altLang="zh-CN" sz="1400" dirty="0"/>
              <a:t>vif</a:t>
            </a:r>
            <a:r>
              <a:rPr lang="zh-CN" altLang="en-US" sz="1400" dirty="0"/>
              <a:t>的信号并传给</a:t>
            </a:r>
            <a:r>
              <a:rPr lang="en-US" altLang="zh-CN" sz="1400" dirty="0"/>
              <a:t>mdl</a:t>
            </a:r>
            <a:r>
              <a:rPr lang="zh-CN" altLang="en-US" sz="1400" dirty="0"/>
              <a:t>或</a:t>
            </a:r>
            <a:r>
              <a:rPr lang="en-US" altLang="zh-CN" sz="1400" dirty="0"/>
              <a:t>scb</a:t>
            </a:r>
          </a:p>
          <a:p>
            <a:endParaRPr lang="en-US" altLang="zh-CN" sz="1400" dirty="0"/>
          </a:p>
          <a:p>
            <a:r>
              <a:rPr lang="en-US" altLang="zh-CN" sz="1400" dirty="0"/>
              <a:t>mdl: reference model </a:t>
            </a:r>
            <a:r>
              <a:rPr lang="zh-CN" altLang="en-US" sz="1400" dirty="0"/>
              <a:t>计算期望值</a:t>
            </a:r>
            <a:r>
              <a:rPr lang="en-US" altLang="zh-CN" sz="1400" dirty="0"/>
              <a:t>(</a:t>
            </a:r>
            <a:r>
              <a:rPr lang="zh-CN" altLang="en-US" sz="1400" dirty="0"/>
              <a:t>正确值</a:t>
            </a:r>
            <a:r>
              <a:rPr lang="en-US" altLang="zh-CN" sz="1400" dirty="0"/>
              <a:t>)</a:t>
            </a:r>
            <a:r>
              <a:rPr lang="zh-CN" altLang="en-US" sz="1400" dirty="0"/>
              <a:t>的 </a:t>
            </a:r>
            <a:r>
              <a:rPr lang="en-US" altLang="zh-CN" sz="1400" dirty="0"/>
              <a:t>model</a:t>
            </a:r>
          </a:p>
          <a:p>
            <a:endParaRPr lang="en-US" altLang="zh-CN" sz="1400" dirty="0"/>
          </a:p>
          <a:p>
            <a:r>
              <a:rPr lang="en-US" altLang="zh-CN" sz="1400" dirty="0"/>
              <a:t>scb: scoreboard </a:t>
            </a:r>
            <a:r>
              <a:rPr lang="zh-CN" altLang="en-US" sz="1400" dirty="0"/>
              <a:t>计分板</a:t>
            </a:r>
            <a:r>
              <a:rPr lang="en-US" altLang="zh-CN" sz="1400" dirty="0"/>
              <a:t>,</a:t>
            </a:r>
            <a:r>
              <a:rPr lang="zh-CN" altLang="en-US" sz="1400" dirty="0"/>
              <a:t>用于比较期望值和</a:t>
            </a:r>
            <a:r>
              <a:rPr lang="en-US" altLang="zh-CN" sz="1400" dirty="0"/>
              <a:t>dut</a:t>
            </a:r>
            <a:r>
              <a:rPr lang="zh-CN" altLang="en-US" sz="1400" dirty="0"/>
              <a:t>计算出来的实际值的差异</a:t>
            </a:r>
            <a:r>
              <a:rPr lang="en-US" altLang="zh-CN" sz="1400" dirty="0"/>
              <a:t>,</a:t>
            </a:r>
            <a:r>
              <a:rPr lang="zh-CN" altLang="en-US" sz="1400" dirty="0"/>
              <a:t>如果不同就是</a:t>
            </a:r>
            <a:r>
              <a:rPr lang="en-US" altLang="zh-CN" sz="1400" dirty="0"/>
              <a:t>error</a:t>
            </a:r>
          </a:p>
          <a:p>
            <a:endParaRPr lang="en-US" altLang="zh-CN" sz="1400" dirty="0"/>
          </a:p>
          <a:p>
            <a:r>
              <a:rPr lang="en-US" altLang="zh-CN" sz="1400" dirty="0"/>
              <a:t>Exp fifo:</a:t>
            </a:r>
            <a:r>
              <a:rPr lang="zh-CN" altLang="en-US" sz="1400" dirty="0"/>
              <a:t>用于存放期望值</a:t>
            </a:r>
            <a:r>
              <a:rPr lang="en-US" altLang="zh-CN" sz="1400" dirty="0"/>
              <a:t>expected value</a:t>
            </a:r>
            <a:r>
              <a:rPr lang="zh-CN" altLang="en-US" sz="1400" dirty="0"/>
              <a:t>的</a:t>
            </a:r>
            <a:r>
              <a:rPr lang="en-US" altLang="zh-CN" sz="1400" dirty="0"/>
              <a:t>fifo</a:t>
            </a:r>
          </a:p>
          <a:p>
            <a:endParaRPr lang="en-US" altLang="zh-CN" sz="1400" dirty="0"/>
          </a:p>
          <a:p>
            <a:r>
              <a:rPr lang="en-US" altLang="zh-CN" sz="1400" dirty="0"/>
              <a:t>Act fifo:</a:t>
            </a:r>
            <a:r>
              <a:rPr lang="zh-CN" altLang="en-US" sz="1400" dirty="0"/>
              <a:t>用于存放实际值的</a:t>
            </a:r>
            <a:r>
              <a:rPr lang="en-US" altLang="zh-CN" sz="1400" dirty="0"/>
              <a:t>fifo</a:t>
            </a:r>
          </a:p>
          <a:p>
            <a:endParaRPr lang="en-US" altLang="zh-CN" sz="1400" dirty="0"/>
          </a:p>
          <a:p>
            <a:r>
              <a:rPr lang="en-US" altLang="zh-CN" sz="1400" dirty="0"/>
              <a:t>tlm :</a:t>
            </a:r>
            <a:r>
              <a:rPr lang="zh-CN" altLang="en-US" sz="1400" dirty="0"/>
              <a:t>事务级别的通信接口（</a:t>
            </a:r>
            <a:r>
              <a:rPr lang="en-US" altLang="zh-CN" sz="1400" dirty="0"/>
              <a:t>Transaction-Level Modeling</a:t>
            </a:r>
            <a:r>
              <a:rPr lang="zh-CN" altLang="en-US" sz="1400" dirty="0"/>
              <a:t>）</a:t>
            </a:r>
            <a:r>
              <a:rPr lang="en-US" altLang="zh-CN" sz="1400" dirty="0"/>
              <a:t>,</a:t>
            </a:r>
            <a:r>
              <a:rPr lang="zh-CN" altLang="en-US" sz="1400" dirty="0"/>
              <a:t>蓝色箭头的部分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BEE444-F0AF-4EBE-A69D-B850B0F7FB43}"/>
              </a:ext>
            </a:extLst>
          </p:cNvPr>
          <p:cNvSpPr txBox="1"/>
          <p:nvPr/>
        </p:nvSpPr>
        <p:spPr>
          <a:xfrm>
            <a:off x="5610640" y="4949605"/>
            <a:ext cx="751114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dut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24" name="直接连接符​​(S) 8">
            <a:extLst>
              <a:ext uri="{FF2B5EF4-FFF2-40B4-BE49-F238E27FC236}">
                <a16:creationId xmlns:a16="http://schemas.microsoft.com/office/drawing/2014/main" id="{C884E7A8-E5AD-49B2-AFDD-168A4ACDA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278006" y="3824501"/>
            <a:ext cx="0" cy="1791571"/>
          </a:xfrm>
          <a:prstGeom prst="line">
            <a:avLst/>
          </a:prstGeom>
          <a:ln w="635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​​(S) 8">
            <a:extLst>
              <a:ext uri="{FF2B5EF4-FFF2-40B4-BE49-F238E27FC236}">
                <a16:creationId xmlns:a16="http://schemas.microsoft.com/office/drawing/2014/main" id="{E9782DDB-A9AB-4AE4-B638-F43B7811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782606" y="3744275"/>
            <a:ext cx="0" cy="2019712"/>
          </a:xfrm>
          <a:prstGeom prst="line">
            <a:avLst/>
          </a:prstGeom>
          <a:ln w="635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D8671CA-6FA0-4E39-9C9A-B4342E8EC3A3}"/>
              </a:ext>
            </a:extLst>
          </p:cNvPr>
          <p:cNvSpPr txBox="1"/>
          <p:nvPr/>
        </p:nvSpPr>
        <p:spPr>
          <a:xfrm>
            <a:off x="4943271" y="3455169"/>
            <a:ext cx="66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vif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A23F2B7-8068-4D94-95D2-0E7A81F52E68}"/>
              </a:ext>
            </a:extLst>
          </p:cNvPr>
          <p:cNvSpPr txBox="1"/>
          <p:nvPr/>
        </p:nvSpPr>
        <p:spPr>
          <a:xfrm>
            <a:off x="6411358" y="3389915"/>
            <a:ext cx="66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vif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AFFE32E-D8D8-4D67-A3BC-6B53DA5E52DA}"/>
              </a:ext>
            </a:extLst>
          </p:cNvPr>
          <p:cNvSpPr txBox="1"/>
          <p:nvPr/>
        </p:nvSpPr>
        <p:spPr>
          <a:xfrm>
            <a:off x="4476744" y="5181030"/>
            <a:ext cx="751114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drv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E3AAEFE-C9F7-453E-9F4B-E3EDF102FF9B}"/>
              </a:ext>
            </a:extLst>
          </p:cNvPr>
          <p:cNvSpPr txBox="1"/>
          <p:nvPr/>
        </p:nvSpPr>
        <p:spPr>
          <a:xfrm>
            <a:off x="4475781" y="4522439"/>
            <a:ext cx="751114" cy="369332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mon</a:t>
            </a:r>
            <a:endParaRPr lang="zh-CN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18D8BB3-FD53-400D-935C-87D4A3793BC2}"/>
              </a:ext>
            </a:extLst>
          </p:cNvPr>
          <p:cNvSpPr txBox="1"/>
          <p:nvPr/>
        </p:nvSpPr>
        <p:spPr>
          <a:xfrm>
            <a:off x="6811839" y="4500127"/>
            <a:ext cx="751114" cy="369332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mon</a:t>
            </a:r>
            <a:endParaRPr lang="zh-CN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165E84B-E919-45AC-A8E1-46B7B9C1B8CD}"/>
              </a:ext>
            </a:extLst>
          </p:cNvPr>
          <p:cNvSpPr/>
          <p:nvPr/>
        </p:nvSpPr>
        <p:spPr>
          <a:xfrm>
            <a:off x="2552809" y="3402831"/>
            <a:ext cx="2923523" cy="2250761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97DB930-58C6-4518-878C-59B355FC19AA}"/>
              </a:ext>
            </a:extLst>
          </p:cNvPr>
          <p:cNvSpPr/>
          <p:nvPr/>
        </p:nvSpPr>
        <p:spPr>
          <a:xfrm>
            <a:off x="6651851" y="3768594"/>
            <a:ext cx="1405610" cy="1847478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A3A7C75-CAF4-4B17-9AB2-CE2DCBD68D90}"/>
              </a:ext>
            </a:extLst>
          </p:cNvPr>
          <p:cNvSpPr txBox="1"/>
          <p:nvPr/>
        </p:nvSpPr>
        <p:spPr>
          <a:xfrm>
            <a:off x="2921995" y="3022644"/>
            <a:ext cx="103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i_agt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DDA2D32-300A-400C-B1BC-382448160027}"/>
              </a:ext>
            </a:extLst>
          </p:cNvPr>
          <p:cNvSpPr txBox="1"/>
          <p:nvPr/>
        </p:nvSpPr>
        <p:spPr>
          <a:xfrm>
            <a:off x="7311419" y="3408421"/>
            <a:ext cx="103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o_agt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3" name="直接连接符​​(S) 8">
            <a:extLst>
              <a:ext uri="{FF2B5EF4-FFF2-40B4-BE49-F238E27FC236}">
                <a16:creationId xmlns:a16="http://schemas.microsoft.com/office/drawing/2014/main" id="{434D577C-ABCB-49DF-BCA0-3936E2FEF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295915" y="5134271"/>
            <a:ext cx="314725" cy="0"/>
          </a:xfrm>
          <a:prstGeom prst="line">
            <a:avLst/>
          </a:prstGeom>
          <a:ln w="635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​​(S) 8">
            <a:extLst>
              <a:ext uri="{FF2B5EF4-FFF2-40B4-BE49-F238E27FC236}">
                <a16:creationId xmlns:a16="http://schemas.microsoft.com/office/drawing/2014/main" id="{8561C332-345A-40D0-B82B-D0018C7E6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38699" y="5130485"/>
            <a:ext cx="314725" cy="0"/>
          </a:xfrm>
          <a:prstGeom prst="line">
            <a:avLst/>
          </a:prstGeom>
          <a:ln w="635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9A5FC018-FDB4-45C3-86DF-577CA3BD3868}"/>
              </a:ext>
            </a:extLst>
          </p:cNvPr>
          <p:cNvSpPr txBox="1"/>
          <p:nvPr/>
        </p:nvSpPr>
        <p:spPr>
          <a:xfrm>
            <a:off x="2995282" y="3467276"/>
            <a:ext cx="15736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/>
              <a:t>UVM_ACTIVE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9237611-376D-41D8-9A7B-450D326BADAF}"/>
              </a:ext>
            </a:extLst>
          </p:cNvPr>
          <p:cNvSpPr txBox="1"/>
          <p:nvPr/>
        </p:nvSpPr>
        <p:spPr>
          <a:xfrm>
            <a:off x="6966982" y="5125587"/>
            <a:ext cx="12226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/>
              <a:t>UVM_PASSIVE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8A7AEEA-79AF-4C2E-917D-86C31F2B483B}"/>
              </a:ext>
            </a:extLst>
          </p:cNvPr>
          <p:cNvSpPr txBox="1"/>
          <p:nvPr/>
        </p:nvSpPr>
        <p:spPr>
          <a:xfrm>
            <a:off x="2565354" y="5231157"/>
            <a:ext cx="1486691" cy="2462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1"/>
                </a:solidFill>
              </a:rPr>
              <a:t>sequencer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C49FC5D-F22D-4B37-9B17-B2B47C02707C}"/>
              </a:ext>
            </a:extLst>
          </p:cNvPr>
          <p:cNvSpPr txBox="1"/>
          <p:nvPr/>
        </p:nvSpPr>
        <p:spPr>
          <a:xfrm>
            <a:off x="657251" y="5042530"/>
            <a:ext cx="1808526" cy="646331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层层嵌套的各种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sequence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926B9CE-D687-4A2C-9B36-F504243543A8}"/>
              </a:ext>
            </a:extLst>
          </p:cNvPr>
          <p:cNvCxnSpPr>
            <a:cxnSpLocks/>
          </p:cNvCxnSpPr>
          <p:nvPr/>
        </p:nvCxnSpPr>
        <p:spPr>
          <a:xfrm>
            <a:off x="1698171" y="1125043"/>
            <a:ext cx="810016" cy="3802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C8B01E7-8070-4053-9CC5-786B16D26286}"/>
              </a:ext>
            </a:extLst>
          </p:cNvPr>
          <p:cNvCxnSpPr>
            <a:cxnSpLocks/>
          </p:cNvCxnSpPr>
          <p:nvPr/>
        </p:nvCxnSpPr>
        <p:spPr>
          <a:xfrm>
            <a:off x="1074531" y="1161610"/>
            <a:ext cx="0" cy="3880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F83B114A-C762-428E-A7D6-62EE60E357B3}"/>
              </a:ext>
            </a:extLst>
          </p:cNvPr>
          <p:cNvSpPr txBox="1"/>
          <p:nvPr/>
        </p:nvSpPr>
        <p:spPr>
          <a:xfrm>
            <a:off x="3960014" y="566131"/>
            <a:ext cx="1587567" cy="369332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C++ (dll)</a:t>
            </a:r>
            <a:endParaRPr lang="zh-CN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4AAB0543-39A8-485C-9B13-310A79A222F1}"/>
              </a:ext>
            </a:extLst>
          </p:cNvPr>
          <p:cNvSpPr/>
          <p:nvPr/>
        </p:nvSpPr>
        <p:spPr>
          <a:xfrm rot="16200000">
            <a:off x="4234378" y="3728829"/>
            <a:ext cx="1289494" cy="253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4BE1011D-1AB1-4DC4-9EC9-ABF0D7141559}"/>
              </a:ext>
            </a:extLst>
          </p:cNvPr>
          <p:cNvSpPr/>
          <p:nvPr/>
        </p:nvSpPr>
        <p:spPr>
          <a:xfrm rot="16200000">
            <a:off x="6428294" y="3712326"/>
            <a:ext cx="1256490" cy="253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691E7726-9108-477C-A679-645D12184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074137" y="4686273"/>
            <a:ext cx="287617" cy="28430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9E20E2C5-86C8-4EF5-BA46-839A87611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425140" y="4342168"/>
            <a:ext cx="287617" cy="2843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2678CF77-3A2D-4AD6-AA36-C150D7732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464955" y="4993310"/>
            <a:ext cx="287617" cy="284300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D407B241-1B1B-4FB8-AFBC-A29719AE6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460971" y="4352212"/>
            <a:ext cx="287617" cy="284300"/>
          </a:xfrm>
          <a:prstGeom prst="rect">
            <a:avLst/>
          </a:prstGeom>
        </p:spPr>
      </p:pic>
      <p:sp>
        <p:nvSpPr>
          <p:cNvPr id="76" name="文本框 75">
            <a:extLst>
              <a:ext uri="{FF2B5EF4-FFF2-40B4-BE49-F238E27FC236}">
                <a16:creationId xmlns:a16="http://schemas.microsoft.com/office/drawing/2014/main" id="{DE754504-9135-4D04-90AF-57FF7CE23B99}"/>
              </a:ext>
            </a:extLst>
          </p:cNvPr>
          <p:cNvSpPr txBox="1"/>
          <p:nvPr/>
        </p:nvSpPr>
        <p:spPr>
          <a:xfrm>
            <a:off x="6651851" y="2001502"/>
            <a:ext cx="1169535" cy="369332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scb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09A05C7-DD3D-4683-B7A6-4487ED3975B2}"/>
              </a:ext>
            </a:extLst>
          </p:cNvPr>
          <p:cNvSpPr txBox="1"/>
          <p:nvPr/>
        </p:nvSpPr>
        <p:spPr>
          <a:xfrm>
            <a:off x="4570049" y="2940524"/>
            <a:ext cx="609838" cy="26161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</a:rPr>
              <a:t>fifo</a:t>
            </a:r>
            <a:endParaRPr lang="zh-CN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8D74616-74B9-40FA-AA10-2DE80C7FA809}"/>
              </a:ext>
            </a:extLst>
          </p:cNvPr>
          <p:cNvSpPr txBox="1"/>
          <p:nvPr/>
        </p:nvSpPr>
        <p:spPr>
          <a:xfrm>
            <a:off x="3450330" y="4764593"/>
            <a:ext cx="609838" cy="26161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</a:rPr>
              <a:t>fifo</a:t>
            </a:r>
            <a:endParaRPr lang="zh-CN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8B01EE73-F129-4CEE-A10D-B6120CC47DCD}"/>
              </a:ext>
            </a:extLst>
          </p:cNvPr>
          <p:cNvSpPr txBox="1"/>
          <p:nvPr/>
        </p:nvSpPr>
        <p:spPr>
          <a:xfrm>
            <a:off x="6684257" y="2963872"/>
            <a:ext cx="1076568" cy="26161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</a:rPr>
              <a:t>Act fifo</a:t>
            </a:r>
            <a:endParaRPr lang="zh-CN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547EED80-A2F7-4476-B4E1-6D43E8CB2905}"/>
              </a:ext>
            </a:extLst>
          </p:cNvPr>
          <p:cNvSpPr txBox="1"/>
          <p:nvPr/>
        </p:nvSpPr>
        <p:spPr>
          <a:xfrm>
            <a:off x="4094455" y="5010314"/>
            <a:ext cx="1486691" cy="2462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req</a:t>
            </a:r>
            <a:endParaRPr lang="zh-CN" altLang="en-US" sz="10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1B319A89-5186-4A26-A07E-17F264D4368D}"/>
              </a:ext>
            </a:extLst>
          </p:cNvPr>
          <p:cNvSpPr txBox="1"/>
          <p:nvPr/>
        </p:nvSpPr>
        <p:spPr>
          <a:xfrm>
            <a:off x="4253453" y="2001502"/>
            <a:ext cx="1261229" cy="369332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mdl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4" name="箭头: 右 93">
            <a:extLst>
              <a:ext uri="{FF2B5EF4-FFF2-40B4-BE49-F238E27FC236}">
                <a16:creationId xmlns:a16="http://schemas.microsoft.com/office/drawing/2014/main" id="{3525015F-7858-42EE-ABC6-7619D27C9D65}"/>
              </a:ext>
            </a:extLst>
          </p:cNvPr>
          <p:cNvSpPr/>
          <p:nvPr/>
        </p:nvSpPr>
        <p:spPr>
          <a:xfrm>
            <a:off x="5513466" y="2070157"/>
            <a:ext cx="236518" cy="253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B554FBEA-7D57-468D-808B-B6210A7767D0}"/>
              </a:ext>
            </a:extLst>
          </p:cNvPr>
          <p:cNvSpPr txBox="1"/>
          <p:nvPr/>
        </p:nvSpPr>
        <p:spPr>
          <a:xfrm>
            <a:off x="5767463" y="1970724"/>
            <a:ext cx="609838" cy="43088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</a:rPr>
              <a:t>Exp</a:t>
            </a:r>
          </a:p>
          <a:p>
            <a:pPr algn="ctr"/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</a:rPr>
              <a:t>fifo</a:t>
            </a:r>
            <a:endParaRPr lang="zh-CN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530C7446-FD86-40FE-80CA-7B50D2050AD0}"/>
              </a:ext>
            </a:extLst>
          </p:cNvPr>
          <p:cNvSpPr/>
          <p:nvPr/>
        </p:nvSpPr>
        <p:spPr>
          <a:xfrm rot="16200000">
            <a:off x="4600057" y="2531943"/>
            <a:ext cx="564063" cy="253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箭头: 右 96">
            <a:extLst>
              <a:ext uri="{FF2B5EF4-FFF2-40B4-BE49-F238E27FC236}">
                <a16:creationId xmlns:a16="http://schemas.microsoft.com/office/drawing/2014/main" id="{4AE077FB-BB9C-4027-8426-C03FE6BDF4F5}"/>
              </a:ext>
            </a:extLst>
          </p:cNvPr>
          <p:cNvSpPr/>
          <p:nvPr/>
        </p:nvSpPr>
        <p:spPr>
          <a:xfrm>
            <a:off x="6392290" y="2069551"/>
            <a:ext cx="236518" cy="253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箭头: 右 97">
            <a:extLst>
              <a:ext uri="{FF2B5EF4-FFF2-40B4-BE49-F238E27FC236}">
                <a16:creationId xmlns:a16="http://schemas.microsoft.com/office/drawing/2014/main" id="{54307B24-CB9F-41B0-B78A-418540DAAABD}"/>
              </a:ext>
            </a:extLst>
          </p:cNvPr>
          <p:cNvSpPr/>
          <p:nvPr/>
        </p:nvSpPr>
        <p:spPr>
          <a:xfrm rot="16200000">
            <a:off x="6808665" y="2510761"/>
            <a:ext cx="532956" cy="253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60915AF-DCED-479B-9516-64DBD1338C44}"/>
              </a:ext>
            </a:extLst>
          </p:cNvPr>
          <p:cNvSpPr txBox="1"/>
          <p:nvPr/>
        </p:nvSpPr>
        <p:spPr>
          <a:xfrm>
            <a:off x="7201693" y="329695"/>
            <a:ext cx="1175776" cy="246221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系统变量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寄存器</a:t>
            </a:r>
          </a:p>
        </p:txBody>
      </p:sp>
      <p:sp>
        <p:nvSpPr>
          <p:cNvPr id="104" name="箭头: 左右 103">
            <a:extLst>
              <a:ext uri="{FF2B5EF4-FFF2-40B4-BE49-F238E27FC236}">
                <a16:creationId xmlns:a16="http://schemas.microsoft.com/office/drawing/2014/main" id="{5FE380A9-BE2B-4D15-8C6C-BFAF4E1A90AC}"/>
              </a:ext>
            </a:extLst>
          </p:cNvPr>
          <p:cNvSpPr/>
          <p:nvPr/>
        </p:nvSpPr>
        <p:spPr>
          <a:xfrm>
            <a:off x="3555826" y="5263406"/>
            <a:ext cx="893105" cy="277886"/>
          </a:xfrm>
          <a:prstGeom prst="left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左右 104">
            <a:extLst>
              <a:ext uri="{FF2B5EF4-FFF2-40B4-BE49-F238E27FC236}">
                <a16:creationId xmlns:a16="http://schemas.microsoft.com/office/drawing/2014/main" id="{BD248016-8231-4EAE-B029-325F36A68DA8}"/>
              </a:ext>
            </a:extLst>
          </p:cNvPr>
          <p:cNvSpPr/>
          <p:nvPr/>
        </p:nvSpPr>
        <p:spPr>
          <a:xfrm rot="16200000">
            <a:off x="4439368" y="1255583"/>
            <a:ext cx="958683" cy="455270"/>
          </a:xfrm>
          <a:prstGeom prst="leftRight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左右 105">
            <a:extLst>
              <a:ext uri="{FF2B5EF4-FFF2-40B4-BE49-F238E27FC236}">
                <a16:creationId xmlns:a16="http://schemas.microsoft.com/office/drawing/2014/main" id="{9F4EE1F3-8E6C-4E8D-9E0E-D00604A258A3}"/>
              </a:ext>
            </a:extLst>
          </p:cNvPr>
          <p:cNvSpPr/>
          <p:nvPr/>
        </p:nvSpPr>
        <p:spPr>
          <a:xfrm rot="21053445">
            <a:off x="5583631" y="426971"/>
            <a:ext cx="1567974" cy="350293"/>
          </a:xfrm>
          <a:prstGeom prst="leftRight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9C9BDEF8-4E99-430B-989B-F9B795585875}"/>
              </a:ext>
            </a:extLst>
          </p:cNvPr>
          <p:cNvSpPr/>
          <p:nvPr/>
        </p:nvSpPr>
        <p:spPr>
          <a:xfrm>
            <a:off x="2491876" y="5115170"/>
            <a:ext cx="941583" cy="47321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4A2A3A71-0AAD-4290-83AF-736E6D4BF1DD}"/>
              </a:ext>
            </a:extLst>
          </p:cNvPr>
          <p:cNvSpPr txBox="1"/>
          <p:nvPr/>
        </p:nvSpPr>
        <p:spPr>
          <a:xfrm>
            <a:off x="3495669" y="5007698"/>
            <a:ext cx="1486691" cy="2462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rsp</a:t>
            </a:r>
            <a:endParaRPr lang="zh-CN" altLang="en-US" sz="1000" dirty="0"/>
          </a:p>
        </p:txBody>
      </p:sp>
      <p:sp>
        <p:nvSpPr>
          <p:cNvPr id="115" name="十字形 114">
            <a:extLst>
              <a:ext uri="{FF2B5EF4-FFF2-40B4-BE49-F238E27FC236}">
                <a16:creationId xmlns:a16="http://schemas.microsoft.com/office/drawing/2014/main" id="{5D8E031A-F6BB-4B26-8125-3E1143257C61}"/>
              </a:ext>
            </a:extLst>
          </p:cNvPr>
          <p:cNvSpPr/>
          <p:nvPr/>
        </p:nvSpPr>
        <p:spPr>
          <a:xfrm>
            <a:off x="3401812" y="6246148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十字形 115">
            <a:extLst>
              <a:ext uri="{FF2B5EF4-FFF2-40B4-BE49-F238E27FC236}">
                <a16:creationId xmlns:a16="http://schemas.microsoft.com/office/drawing/2014/main" id="{F85692BB-9832-4C24-BF62-A1C25802BA87}"/>
              </a:ext>
            </a:extLst>
          </p:cNvPr>
          <p:cNvSpPr/>
          <p:nvPr/>
        </p:nvSpPr>
        <p:spPr>
          <a:xfrm>
            <a:off x="4381234" y="5418362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十字形 116">
            <a:extLst>
              <a:ext uri="{FF2B5EF4-FFF2-40B4-BE49-F238E27FC236}">
                <a16:creationId xmlns:a16="http://schemas.microsoft.com/office/drawing/2014/main" id="{73A5C93F-6077-412D-BBFE-4D6723DF378C}"/>
              </a:ext>
            </a:extLst>
          </p:cNvPr>
          <p:cNvSpPr/>
          <p:nvPr/>
        </p:nvSpPr>
        <p:spPr>
          <a:xfrm>
            <a:off x="4942060" y="4305992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十字形 117">
            <a:extLst>
              <a:ext uri="{FF2B5EF4-FFF2-40B4-BE49-F238E27FC236}">
                <a16:creationId xmlns:a16="http://schemas.microsoft.com/office/drawing/2014/main" id="{B6D9E011-FB73-4F20-8A2F-27DC817684BC}"/>
              </a:ext>
            </a:extLst>
          </p:cNvPr>
          <p:cNvSpPr/>
          <p:nvPr/>
        </p:nvSpPr>
        <p:spPr>
          <a:xfrm>
            <a:off x="4964931" y="2343790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十字形 118">
            <a:extLst>
              <a:ext uri="{FF2B5EF4-FFF2-40B4-BE49-F238E27FC236}">
                <a16:creationId xmlns:a16="http://schemas.microsoft.com/office/drawing/2014/main" id="{0C62F6AC-2D40-496B-9C90-91751275A429}"/>
              </a:ext>
            </a:extLst>
          </p:cNvPr>
          <p:cNvSpPr/>
          <p:nvPr/>
        </p:nvSpPr>
        <p:spPr>
          <a:xfrm>
            <a:off x="5372490" y="1886895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十字形 119">
            <a:extLst>
              <a:ext uri="{FF2B5EF4-FFF2-40B4-BE49-F238E27FC236}">
                <a16:creationId xmlns:a16="http://schemas.microsoft.com/office/drawing/2014/main" id="{71F08428-5683-49D0-B40F-24A71BC7AA63}"/>
              </a:ext>
            </a:extLst>
          </p:cNvPr>
          <p:cNvSpPr/>
          <p:nvPr/>
        </p:nvSpPr>
        <p:spPr>
          <a:xfrm>
            <a:off x="6580667" y="1869825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十字形 120">
            <a:extLst>
              <a:ext uri="{FF2B5EF4-FFF2-40B4-BE49-F238E27FC236}">
                <a16:creationId xmlns:a16="http://schemas.microsoft.com/office/drawing/2014/main" id="{BEF122A7-ADF7-4BD8-93FB-ADD4CCE2541B}"/>
              </a:ext>
            </a:extLst>
          </p:cNvPr>
          <p:cNvSpPr/>
          <p:nvPr/>
        </p:nvSpPr>
        <p:spPr>
          <a:xfrm>
            <a:off x="7120934" y="2319260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十字形 121">
            <a:extLst>
              <a:ext uri="{FF2B5EF4-FFF2-40B4-BE49-F238E27FC236}">
                <a16:creationId xmlns:a16="http://schemas.microsoft.com/office/drawing/2014/main" id="{7CF1580E-2333-42DC-AEA3-56D21822CCFF}"/>
              </a:ext>
            </a:extLst>
          </p:cNvPr>
          <p:cNvSpPr/>
          <p:nvPr/>
        </p:nvSpPr>
        <p:spPr>
          <a:xfrm>
            <a:off x="7110182" y="4260775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09ADB15-E73D-4668-AEEB-9F8CE6EF8A07}"/>
              </a:ext>
            </a:extLst>
          </p:cNvPr>
          <p:cNvSpPr txBox="1"/>
          <p:nvPr/>
        </p:nvSpPr>
        <p:spPr>
          <a:xfrm>
            <a:off x="3560405" y="6230641"/>
            <a:ext cx="18943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:</a:t>
            </a:r>
            <a:r>
              <a:rPr lang="zh-CN" altLang="en-US" sz="1000" dirty="0"/>
              <a:t>需要主动建立连接的地方</a:t>
            </a:r>
          </a:p>
        </p:txBody>
      </p:sp>
      <p:sp>
        <p:nvSpPr>
          <p:cNvPr id="124" name="箭头: 右 123">
            <a:extLst>
              <a:ext uri="{FF2B5EF4-FFF2-40B4-BE49-F238E27FC236}">
                <a16:creationId xmlns:a16="http://schemas.microsoft.com/office/drawing/2014/main" id="{53B6F968-0D51-4AF0-913A-3390A8EFA132}"/>
              </a:ext>
            </a:extLst>
          </p:cNvPr>
          <p:cNvSpPr/>
          <p:nvPr/>
        </p:nvSpPr>
        <p:spPr>
          <a:xfrm>
            <a:off x="10111745" y="6049534"/>
            <a:ext cx="1024557" cy="253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6" name="图片 125">
            <a:extLst>
              <a:ext uri="{FF2B5EF4-FFF2-40B4-BE49-F238E27FC236}">
                <a16:creationId xmlns:a16="http://schemas.microsoft.com/office/drawing/2014/main" id="{79656DF3-375E-4808-B66D-D91C192AF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3820" y="5390762"/>
            <a:ext cx="228232" cy="332223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417DF77E-08C7-4A25-A9C3-169171F5F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120" y="3820407"/>
            <a:ext cx="228232" cy="332223"/>
          </a:xfrm>
          <a:prstGeom prst="rect">
            <a:avLst/>
          </a:prstGeom>
        </p:spPr>
      </p:pic>
      <p:pic>
        <p:nvPicPr>
          <p:cNvPr id="128" name="图片 127">
            <a:extLst>
              <a:ext uri="{FF2B5EF4-FFF2-40B4-BE49-F238E27FC236}">
                <a16:creationId xmlns:a16="http://schemas.microsoft.com/office/drawing/2014/main" id="{7F2B5ED0-EA0D-4AFE-BA6E-AAAF0787E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539" y="3852778"/>
            <a:ext cx="228232" cy="332223"/>
          </a:xfrm>
          <a:prstGeom prst="rect">
            <a:avLst/>
          </a:prstGeom>
        </p:spPr>
      </p:pic>
      <p:pic>
        <p:nvPicPr>
          <p:cNvPr id="129" name="图片 128">
            <a:extLst>
              <a:ext uri="{FF2B5EF4-FFF2-40B4-BE49-F238E27FC236}">
                <a16:creationId xmlns:a16="http://schemas.microsoft.com/office/drawing/2014/main" id="{F90119B6-B74F-4077-83E4-502CCD4A0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699" y="2261065"/>
            <a:ext cx="228232" cy="332223"/>
          </a:xfrm>
          <a:prstGeom prst="rect">
            <a:avLst/>
          </a:prstGeom>
        </p:spPr>
      </p:pic>
      <p:pic>
        <p:nvPicPr>
          <p:cNvPr id="130" name="图片 129">
            <a:extLst>
              <a:ext uri="{FF2B5EF4-FFF2-40B4-BE49-F238E27FC236}">
                <a16:creationId xmlns:a16="http://schemas.microsoft.com/office/drawing/2014/main" id="{EDB8259F-189B-491E-80D7-0BF518D9C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287" y="6136521"/>
            <a:ext cx="228232" cy="332223"/>
          </a:xfrm>
          <a:prstGeom prst="rect">
            <a:avLst/>
          </a:prstGeom>
        </p:spPr>
      </p:pic>
      <p:sp>
        <p:nvSpPr>
          <p:cNvPr id="131" name="文本框 130">
            <a:extLst>
              <a:ext uri="{FF2B5EF4-FFF2-40B4-BE49-F238E27FC236}">
                <a16:creationId xmlns:a16="http://schemas.microsoft.com/office/drawing/2014/main" id="{C5513203-56D8-41EC-B1AB-FB78D71030BC}"/>
              </a:ext>
            </a:extLst>
          </p:cNvPr>
          <p:cNvSpPr txBox="1"/>
          <p:nvPr/>
        </p:nvSpPr>
        <p:spPr>
          <a:xfrm>
            <a:off x="5967811" y="6186031"/>
            <a:ext cx="23026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:transaction(sequence_item)</a:t>
            </a:r>
            <a:endParaRPr lang="zh-CN" altLang="en-US" sz="1000" dirty="0"/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66222BB6-FA7D-47C5-9C8D-9ED3DFB47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76" y="5635869"/>
            <a:ext cx="228232" cy="332223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6120692D-2791-4A77-96DA-628FA165D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192" y="5635869"/>
            <a:ext cx="228232" cy="332223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2B029909-9417-4778-8043-EACC0149F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44" y="5651411"/>
            <a:ext cx="228232" cy="332223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E998D42B-06DA-4D03-BBD9-76121538A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249" y="5643640"/>
            <a:ext cx="228232" cy="332223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4D8E7E4C-BB9C-4DD1-88F2-C53AAA10E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641" y="2477026"/>
            <a:ext cx="228232" cy="332223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AC45C98A-380E-4189-8E77-D5778773A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281" y="2257060"/>
            <a:ext cx="228232" cy="332223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3F0011BE-F105-429A-B782-C1738CBBB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874" y="2544320"/>
            <a:ext cx="228232" cy="332223"/>
          </a:xfrm>
          <a:prstGeom prst="rect">
            <a:avLst/>
          </a:prstGeom>
        </p:spPr>
      </p:pic>
      <p:sp>
        <p:nvSpPr>
          <p:cNvPr id="85" name="矩形 84">
            <a:extLst>
              <a:ext uri="{FF2B5EF4-FFF2-40B4-BE49-F238E27FC236}">
                <a16:creationId xmlns:a16="http://schemas.microsoft.com/office/drawing/2014/main" id="{A89F5BFD-9C3F-4723-9E22-1E7315DC7515}"/>
              </a:ext>
            </a:extLst>
          </p:cNvPr>
          <p:cNvSpPr/>
          <p:nvPr/>
        </p:nvSpPr>
        <p:spPr>
          <a:xfrm>
            <a:off x="4598642" y="3811009"/>
            <a:ext cx="297462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6B5D38C-EF6E-4ECD-9E9F-DF8FD99F5389}"/>
              </a:ext>
            </a:extLst>
          </p:cNvPr>
          <p:cNvSpPr/>
          <p:nvPr/>
        </p:nvSpPr>
        <p:spPr>
          <a:xfrm>
            <a:off x="4538203" y="2452544"/>
            <a:ext cx="297462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11129BE2-5A5C-4428-B723-2485928E02CE}"/>
              </a:ext>
            </a:extLst>
          </p:cNvPr>
          <p:cNvSpPr/>
          <p:nvPr/>
        </p:nvSpPr>
        <p:spPr>
          <a:xfrm>
            <a:off x="3842854" y="5371808"/>
            <a:ext cx="297462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5C0ADD77-22F0-4780-B291-5C252F14D5F3}"/>
              </a:ext>
            </a:extLst>
          </p:cNvPr>
          <p:cNvSpPr/>
          <p:nvPr/>
        </p:nvSpPr>
        <p:spPr>
          <a:xfrm>
            <a:off x="5415344" y="2261742"/>
            <a:ext cx="297462" cy="369332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84773D0-5040-4C8E-9CC5-1AFE49577339}"/>
              </a:ext>
            </a:extLst>
          </p:cNvPr>
          <p:cNvSpPr/>
          <p:nvPr/>
        </p:nvSpPr>
        <p:spPr>
          <a:xfrm>
            <a:off x="6310734" y="2267116"/>
            <a:ext cx="297462" cy="369332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BB29519-7529-4B19-96F0-745D3752456E}"/>
              </a:ext>
            </a:extLst>
          </p:cNvPr>
          <p:cNvSpPr/>
          <p:nvPr/>
        </p:nvSpPr>
        <p:spPr>
          <a:xfrm>
            <a:off x="7007994" y="3838875"/>
            <a:ext cx="297462" cy="369332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07207F55-60BD-4B21-942A-D09CFCA3A7F1}"/>
              </a:ext>
            </a:extLst>
          </p:cNvPr>
          <p:cNvSpPr/>
          <p:nvPr/>
        </p:nvSpPr>
        <p:spPr>
          <a:xfrm>
            <a:off x="7095372" y="2528568"/>
            <a:ext cx="297462" cy="369332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06001EF-AB36-4882-84A1-44F9A75D2506}"/>
              </a:ext>
            </a:extLst>
          </p:cNvPr>
          <p:cNvSpPr txBox="1"/>
          <p:nvPr/>
        </p:nvSpPr>
        <p:spPr>
          <a:xfrm>
            <a:off x="1165237" y="4681296"/>
            <a:ext cx="618350" cy="246221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起点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FF0D8E6-0CD4-4A39-ADAF-DF0CC149447A}"/>
              </a:ext>
            </a:extLst>
          </p:cNvPr>
          <p:cNvSpPr txBox="1"/>
          <p:nvPr/>
        </p:nvSpPr>
        <p:spPr>
          <a:xfrm>
            <a:off x="7183806" y="1714271"/>
            <a:ext cx="618350" cy="246221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终点</a:t>
            </a:r>
          </a:p>
        </p:txBody>
      </p:sp>
      <p:pic>
        <p:nvPicPr>
          <p:cNvPr id="102" name="图片 101">
            <a:extLst>
              <a:ext uri="{FF2B5EF4-FFF2-40B4-BE49-F238E27FC236}">
                <a16:creationId xmlns:a16="http://schemas.microsoft.com/office/drawing/2014/main" id="{FE4C2043-9E4D-4E3D-8610-E66E208F5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420293" y="3550521"/>
            <a:ext cx="287617" cy="284300"/>
          </a:xfrm>
          <a:prstGeom prst="rect">
            <a:avLst/>
          </a:prstGeom>
        </p:spPr>
      </p:pic>
      <p:pic>
        <p:nvPicPr>
          <p:cNvPr id="103" name="图片 102">
            <a:extLst>
              <a:ext uri="{FF2B5EF4-FFF2-40B4-BE49-F238E27FC236}">
                <a16:creationId xmlns:a16="http://schemas.microsoft.com/office/drawing/2014/main" id="{8A3EB502-240B-4ABF-8513-92469CC26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226541" y="3506979"/>
            <a:ext cx="287617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51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974" y="1204506"/>
            <a:ext cx="5130869" cy="1547813"/>
          </a:xfrm>
        </p:spPr>
        <p:txBody>
          <a:bodyPr rtlCol="0"/>
          <a:lstStyle/>
          <a:p>
            <a:pPr rtl="0">
              <a:lnSpc>
                <a:spcPts val="5500"/>
              </a:lnSpc>
            </a:pPr>
            <a:r>
              <a:rPr lang="en-US" altLang="zh-CN" dirty="0"/>
              <a:t>Object </a:t>
            </a:r>
            <a:r>
              <a:rPr lang="zh-CN" altLang="en-US" dirty="0"/>
              <a:t>与 </a:t>
            </a:r>
            <a:r>
              <a:rPr lang="en-US" altLang="zh-CN" dirty="0"/>
              <a:t>component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6" name="组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任意多边形：形状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：形状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：形状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:形状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：形状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：形状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:形状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图形 14" descr="恐龙轮廓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占位符 17" descr="书架上显示有书页的书籍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14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副标题 4">
            <a:extLst>
              <a:ext uri="{FF2B5EF4-FFF2-40B4-BE49-F238E27FC236}">
                <a16:creationId xmlns:a16="http://schemas.microsoft.com/office/drawing/2014/main" id="{8260DFAE-6200-4616-9AD9-DF230808C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4781948" cy="367506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zh-CN" noProof="1"/>
              <a:t>I</a:t>
            </a: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 the world of koalas, the one with a tail is the king.</a:t>
            </a:r>
          </a:p>
        </p:txBody>
      </p:sp>
    </p:spTree>
    <p:extLst>
      <p:ext uri="{BB962C8B-B14F-4D97-AF65-F5344CB8AC3E}">
        <p14:creationId xmlns:p14="http://schemas.microsoft.com/office/powerpoint/2010/main" val="2114453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Component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与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Object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15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360E2E2E-F0EF-4036-A0B3-6807E5CCFD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8800" y="900000"/>
            <a:ext cx="11473200" cy="4079631"/>
          </a:xfrm>
        </p:spPr>
        <p:txBody>
          <a:bodyPr rtlCol="0"/>
          <a:lstStyle/>
          <a:p>
            <a:pPr marL="514350" indent="-514350" rtl="0">
              <a:buAutoNum type="arabicPeriod"/>
            </a:pPr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Component</a:t>
            </a:r>
            <a:r>
              <a:rPr lang="zh-CN" altLang="en-US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</a:t>
            </a:r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object</a:t>
            </a:r>
            <a:r>
              <a:rPr lang="zh-CN" altLang="en-US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的派生类</a:t>
            </a:r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具有更多的属性和方法</a:t>
            </a:r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pPr marL="514350" indent="-514350" rtl="0">
              <a:buAutoNum type="arabicPeriod"/>
            </a:pPr>
            <a:endParaRPr lang="en-US" altLang="zh-CN" sz="240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514350" indent="-514350" rtl="0">
              <a:buAutoNum type="arabicPeriod"/>
            </a:pPr>
            <a:r>
              <a:rPr lang="en-US" altLang="zh-CN" sz="2400" noProof="1"/>
              <a:t>Component</a:t>
            </a:r>
            <a:r>
              <a:rPr lang="zh-CN" altLang="en-US" sz="2400" noProof="1"/>
              <a:t>自动执行</a:t>
            </a:r>
            <a:r>
              <a:rPr lang="en-US" altLang="zh-CN" sz="2400" noProof="1"/>
              <a:t>phase(</a:t>
            </a:r>
            <a:r>
              <a:rPr lang="zh-CN" altLang="en-US" sz="2400" noProof="1"/>
              <a:t>主要是</a:t>
            </a:r>
            <a:r>
              <a:rPr lang="en-US" altLang="zh-CN" sz="2400" noProof="1"/>
              <a:t>build, connect, run, report </a:t>
            </a:r>
            <a:r>
              <a:rPr lang="zh-CN" altLang="en-US" sz="2400" noProof="1"/>
              <a:t>四个阶段</a:t>
            </a:r>
            <a:r>
              <a:rPr lang="en-US" altLang="zh-CN" sz="2400" noProof="1"/>
              <a:t>)</a:t>
            </a:r>
          </a:p>
          <a:p>
            <a:pPr marL="514350" indent="-514350" rtl="0">
              <a:buAutoNum type="arabicPeriod"/>
            </a:pPr>
            <a:endParaRPr lang="en-US" altLang="zh-CN" sz="2400" noProof="1"/>
          </a:p>
          <a:p>
            <a:pPr marL="514350" indent="-514350" rtl="0">
              <a:buAutoNum type="arabicPeriod"/>
            </a:pPr>
            <a:r>
              <a:rPr lang="en-US" altLang="zh-CN" sz="2400" noProof="1"/>
              <a:t>Object</a:t>
            </a:r>
            <a:r>
              <a:rPr lang="zh-CN" altLang="en-US" sz="2400" noProof="1"/>
              <a:t>的生命周期较短</a:t>
            </a:r>
            <a:r>
              <a:rPr lang="en-US" altLang="zh-CN" sz="2400" noProof="1"/>
              <a:t>, component</a:t>
            </a:r>
            <a:r>
              <a:rPr lang="zh-CN" altLang="en-US" sz="2400" noProof="1"/>
              <a:t>则贯穿整个测试流程</a:t>
            </a:r>
            <a:endParaRPr lang="en-US" altLang="zh-CN" sz="2400" noProof="1"/>
          </a:p>
          <a:p>
            <a:pPr marL="514350" indent="-514350" rtl="0">
              <a:buAutoNum type="arabicPeriod"/>
            </a:pPr>
            <a:endParaRPr lang="en-US" altLang="zh-CN" sz="2400" noProof="1"/>
          </a:p>
          <a:p>
            <a:pPr marL="514350" indent="-514350" rtl="0">
              <a:buAutoNum type="arabicPeriod"/>
            </a:pPr>
            <a:r>
              <a:rPr lang="zh-CN" altLang="en-US" sz="2400" noProof="1"/>
              <a:t>分类</a:t>
            </a:r>
            <a:r>
              <a:rPr lang="en-US" altLang="zh-CN" sz="2400" noProof="1"/>
              <a:t>:</a:t>
            </a:r>
          </a:p>
          <a:p>
            <a:pPr marL="514350" indent="-514350">
              <a:buFont typeface="Wingdings" panose="05000000000000000000" pitchFamily="2" charset="2"/>
              <a:buChar char="n"/>
            </a:pPr>
            <a:r>
              <a:rPr lang="en-US" altLang="zh-CN" sz="2400" noProof="1"/>
              <a:t>Object        : sequene, sequence_item(transaction)      , config</a:t>
            </a:r>
          </a:p>
          <a:p>
            <a:pPr marL="514350" indent="-514350" rtl="0">
              <a:buFont typeface="Wingdings" panose="05000000000000000000" pitchFamily="2" charset="2"/>
              <a:buChar char="n"/>
            </a:pPr>
            <a:r>
              <a:rPr lang="en-US" altLang="zh-CN" sz="2400" noProof="1"/>
              <a:t>Component: sequencer,driver,monitor,agent,ref_model,scoreboard,env, test</a:t>
            </a:r>
          </a:p>
          <a:p>
            <a:pPr marL="514350" indent="-514350" rtl="0">
              <a:buFont typeface="Wingdings" panose="05000000000000000000" pitchFamily="2" charset="2"/>
              <a:buChar char="n"/>
            </a:pPr>
            <a:r>
              <a:rPr lang="zh-CN" altLang="en-US" sz="2400" noProof="1"/>
              <a:t>其他</a:t>
            </a:r>
            <a:r>
              <a:rPr lang="en-US" altLang="zh-CN" sz="2400" noProof="1"/>
              <a:t>: TLM</a:t>
            </a:r>
            <a:r>
              <a:rPr lang="zh-CN" altLang="en-US" sz="2400" noProof="1"/>
              <a:t>通信端口</a:t>
            </a:r>
            <a:r>
              <a:rPr lang="en-US" altLang="zh-CN" sz="2400" noProof="1"/>
              <a:t>(</a:t>
            </a:r>
            <a:r>
              <a:rPr lang="zh-CN" altLang="en-US" sz="2400" noProof="1"/>
              <a:t>只能</a:t>
            </a:r>
            <a:r>
              <a:rPr lang="en-US" altLang="zh-CN" sz="2400" noProof="1"/>
              <a:t>new</a:t>
            </a:r>
            <a:r>
              <a:rPr lang="zh-CN" altLang="en-US" sz="2400" noProof="1"/>
              <a:t>不能</a:t>
            </a:r>
            <a:r>
              <a:rPr lang="en-US" altLang="zh-CN" sz="2400" noProof="1"/>
              <a:t>create)</a:t>
            </a:r>
          </a:p>
          <a:p>
            <a:pPr rtl="0"/>
            <a:r>
              <a:rPr lang="en-US" altLang="zh-CN" sz="2400" noProof="1"/>
              <a:t>   </a:t>
            </a:r>
          </a:p>
          <a:p>
            <a:pPr marL="514350" indent="-514350" rtl="0">
              <a:buAutoNum type="arabicPeriod"/>
            </a:pPr>
            <a:endParaRPr lang="en-US" altLang="zh-CN" sz="2400" noProof="1"/>
          </a:p>
          <a:p>
            <a:pPr marL="514350" indent="-514350" rtl="0">
              <a:buAutoNum type="arabicPeriod"/>
            </a:pPr>
            <a:endParaRPr lang="en-US" altLang="zh-CN" sz="2400" noProof="1"/>
          </a:p>
          <a:p>
            <a:pPr lvl="1" indent="0">
              <a:buNone/>
            </a:pPr>
            <a:endParaRPr lang="en-US" altLang="zh-CN" sz="2400" noProof="1">
              <a:solidFill>
                <a:srgbClr val="FF000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A10E101-9B0B-4958-8D8E-7F7C467867C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8774724" y="-7282900"/>
            <a:ext cx="7876042" cy="20774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zh-CN" sz="43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83B5EC36-5798-4D2B-B47C-FB4DD0430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47724" y="6272353"/>
            <a:ext cx="92297" cy="9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5BFF814-28F4-4CCA-A096-E763305F8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851" y="3879005"/>
            <a:ext cx="421328" cy="6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17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974" y="1204506"/>
            <a:ext cx="5130869" cy="1547813"/>
          </a:xfrm>
        </p:spPr>
        <p:txBody>
          <a:bodyPr rtlCol="0"/>
          <a:lstStyle/>
          <a:p>
            <a:pPr rtl="0">
              <a:lnSpc>
                <a:spcPts val="5500"/>
              </a:lnSpc>
            </a:pPr>
            <a:br>
              <a:rPr lang="en-US" altLang="zh-CN" dirty="0"/>
            </a:br>
            <a:r>
              <a:rPr lang="en-US" altLang="zh-CN" dirty="0"/>
              <a:t>Config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6" name="组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任意多边形：形状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：形状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：形状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:形状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：形状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：形状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:形状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图形 14" descr="恐龙轮廓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占位符 17" descr="书架上显示有书页的书籍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16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副标题 4">
            <a:extLst>
              <a:ext uri="{FF2B5EF4-FFF2-40B4-BE49-F238E27FC236}">
                <a16:creationId xmlns:a16="http://schemas.microsoft.com/office/drawing/2014/main" id="{8260DFAE-6200-4616-9AD9-DF230808C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4781948" cy="367506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zh-CN" noProof="1"/>
              <a:t>I</a:t>
            </a: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 the world of koalas, the one with a tail is the king.</a:t>
            </a:r>
          </a:p>
        </p:txBody>
      </p:sp>
    </p:spTree>
    <p:extLst>
      <p:ext uri="{BB962C8B-B14F-4D97-AF65-F5344CB8AC3E}">
        <p14:creationId xmlns:p14="http://schemas.microsoft.com/office/powerpoint/2010/main" val="3982752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17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A2A0D923-3FC1-4E33-BD6E-0548EF48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/>
          <a:p>
            <a:pPr rtl="0"/>
            <a:r>
              <a:rPr lang="en-US" altLang="zh-CN" dirty="0" err="1"/>
              <a:t>Ue_config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D431DA01-3851-4D49-A85F-0D6FA532ED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21641" y="1737631"/>
            <a:ext cx="2905635" cy="945316"/>
          </a:xfrm>
        </p:spPr>
        <p:txBody>
          <a:bodyPr rtlCol="0"/>
          <a:lstStyle/>
          <a:p>
            <a:pPr lvl="1" indent="0">
              <a:buNone/>
            </a:pPr>
            <a:r>
              <a:rPr lang="zh-CN" altLang="en-US" sz="1400" noProof="1"/>
              <a:t>将项目里</a:t>
            </a:r>
            <a:r>
              <a:rPr lang="en-US" altLang="zh-CN" sz="1400" noProof="1"/>
              <a:t>,</a:t>
            </a:r>
            <a:r>
              <a:rPr lang="zh-CN" altLang="en-US" sz="1400" noProof="1"/>
              <a:t>需要配置的参数</a:t>
            </a:r>
            <a:r>
              <a:rPr lang="en-US" altLang="zh-CN" sz="1400" noProof="1"/>
              <a:t>,</a:t>
            </a:r>
            <a:r>
              <a:rPr lang="zh-CN" altLang="en-US" sz="1400" noProof="1"/>
              <a:t> 用一个类集合在一起</a:t>
            </a:r>
            <a:r>
              <a:rPr lang="en-US" altLang="zh-CN" sz="1400" noProof="1"/>
              <a:t>, </a:t>
            </a:r>
            <a:r>
              <a:rPr lang="zh-CN" altLang="en-US" sz="1400" noProof="1"/>
              <a:t>方便修改</a:t>
            </a:r>
            <a:endParaRPr lang="en-US" altLang="zh-CN" sz="1400" noProof="1"/>
          </a:p>
          <a:p>
            <a:pPr lvl="1" indent="0">
              <a:buNone/>
            </a:pPr>
            <a:endParaRPr lang="en-US" altLang="zh-CN" sz="1800" noProof="1"/>
          </a:p>
          <a:p>
            <a:pPr lvl="1" indent="0">
              <a:buNone/>
            </a:pPr>
            <a:endParaRPr lang="en-US" altLang="zh-CN" sz="1800" noProof="1"/>
          </a:p>
          <a:p>
            <a:pPr lvl="1" indent="0">
              <a:buNone/>
            </a:pPr>
            <a:endParaRPr lang="en-US" altLang="zh-CN" sz="1800" noProof="1"/>
          </a:p>
          <a:p>
            <a:pPr lvl="1" indent="0">
              <a:buNone/>
            </a:pPr>
            <a:endParaRPr lang="en-US" altLang="zh-CN" sz="1800" noProof="1"/>
          </a:p>
          <a:p>
            <a:endParaRPr lang="en-US" altLang="zh-CN" sz="2400" noProof="1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3D34BF-E7BE-46FC-9BE0-CCFA02367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290" y="4389586"/>
            <a:ext cx="6162675" cy="1676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C9C2CC3-A258-462B-9A52-AB9D5861CC20}"/>
              </a:ext>
            </a:extLst>
          </p:cNvPr>
          <p:cNvSpPr txBox="1"/>
          <p:nvPr/>
        </p:nvSpPr>
        <p:spPr>
          <a:xfrm>
            <a:off x="991046" y="4975163"/>
            <a:ext cx="186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Ue_env.sv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F6DFCB-260E-45AA-94C6-900F1D10D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92" y="1199480"/>
            <a:ext cx="5267325" cy="23050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2E82B94-D39B-411A-9D22-0C0EAC32E408}"/>
              </a:ext>
            </a:extLst>
          </p:cNvPr>
          <p:cNvSpPr txBox="1"/>
          <p:nvPr/>
        </p:nvSpPr>
        <p:spPr>
          <a:xfrm>
            <a:off x="764724" y="1698171"/>
            <a:ext cx="186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Ue_config.sv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9E4BC45-3C8D-43CC-AF3F-117ED6665742}"/>
              </a:ext>
            </a:extLst>
          </p:cNvPr>
          <p:cNvCxnSpPr>
            <a:cxnSpLocks/>
          </p:cNvCxnSpPr>
          <p:nvPr/>
        </p:nvCxnSpPr>
        <p:spPr>
          <a:xfrm>
            <a:off x="6613071" y="5935436"/>
            <a:ext cx="29962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9029C0F-B0C0-4F4A-AED3-EC1BB70B1636}"/>
              </a:ext>
            </a:extLst>
          </p:cNvPr>
          <p:cNvSpPr txBox="1"/>
          <p:nvPr/>
        </p:nvSpPr>
        <p:spPr>
          <a:xfrm>
            <a:off x="9960304" y="4741512"/>
            <a:ext cx="2049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创建 </a:t>
            </a:r>
            <a:r>
              <a:rPr lang="en-US" altLang="zh-CN" dirty="0" err="1"/>
              <a:t>ue_config</a:t>
            </a:r>
            <a:endParaRPr lang="en-US" altLang="zh-CN" sz="18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CD733A7-CB4B-4573-92A5-A090593F2736}"/>
              </a:ext>
            </a:extLst>
          </p:cNvPr>
          <p:cNvCxnSpPr>
            <a:cxnSpLocks/>
          </p:cNvCxnSpPr>
          <p:nvPr/>
        </p:nvCxnSpPr>
        <p:spPr>
          <a:xfrm flipV="1">
            <a:off x="6941685" y="4975164"/>
            <a:ext cx="2937101" cy="252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5899B6F2-FFC3-42CD-A6D7-B0722466D448}"/>
              </a:ext>
            </a:extLst>
          </p:cNvPr>
          <p:cNvSpPr txBox="1"/>
          <p:nvPr/>
        </p:nvSpPr>
        <p:spPr>
          <a:xfrm>
            <a:off x="9780071" y="5722411"/>
            <a:ext cx="2229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ue_config</a:t>
            </a:r>
            <a:r>
              <a:rPr lang="zh-CN" altLang="en-US" dirty="0"/>
              <a:t>赋值</a:t>
            </a:r>
            <a:endParaRPr lang="en-US" altLang="zh-CN" sz="1800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F32738A-AEB4-4393-B2F8-73A2254F0BD6}"/>
              </a:ext>
            </a:extLst>
          </p:cNvPr>
          <p:cNvCxnSpPr>
            <a:cxnSpLocks/>
          </p:cNvCxnSpPr>
          <p:nvPr/>
        </p:nvCxnSpPr>
        <p:spPr>
          <a:xfrm flipV="1">
            <a:off x="6751185" y="1992086"/>
            <a:ext cx="2066244" cy="453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75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18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A2A0D923-3FC1-4E33-BD6E-0548EF48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00" y="390159"/>
            <a:ext cx="11473200" cy="540000"/>
          </a:xfrm>
        </p:spPr>
        <p:txBody>
          <a:bodyPr rtlCol="0"/>
          <a:lstStyle/>
          <a:p>
            <a:pPr rtl="0"/>
            <a:r>
              <a:rPr lang="en-US" altLang="zh-CN" dirty="0"/>
              <a:t>UVM_CONFIG_DB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D431DA01-3851-4D49-A85F-0D6FA532ED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580248"/>
            <a:ext cx="10450114" cy="5377752"/>
          </a:xfrm>
        </p:spPr>
        <p:txBody>
          <a:bodyPr rtlCol="0"/>
          <a:lstStyle/>
          <a:p>
            <a:pPr lvl="1" indent="0">
              <a:buNone/>
            </a:pPr>
            <a:endParaRPr lang="en-US" altLang="zh-CN" sz="1800" noProof="1"/>
          </a:p>
          <a:p>
            <a:pPr lvl="1" indent="0">
              <a:buNone/>
            </a:pPr>
            <a:endParaRPr lang="en-US" altLang="zh-CN" sz="1800" noProof="1"/>
          </a:p>
          <a:p>
            <a:endParaRPr lang="en-US" altLang="zh-CN" sz="2400" noProof="1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1A15F10-0C30-4BA4-8FF9-3584DDC7C2D4}"/>
              </a:ext>
            </a:extLst>
          </p:cNvPr>
          <p:cNvSpPr txBox="1"/>
          <p:nvPr/>
        </p:nvSpPr>
        <p:spPr>
          <a:xfrm>
            <a:off x="7515090" y="1648804"/>
            <a:ext cx="323382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Static </a:t>
            </a:r>
            <a:r>
              <a:rPr lang="zh-CN" altLang="en-US" sz="1600" dirty="0"/>
              <a:t>静态类</a:t>
            </a:r>
            <a:r>
              <a:rPr lang="en-US" altLang="zh-CN" sz="1600" dirty="0"/>
              <a:t>,</a:t>
            </a:r>
            <a:r>
              <a:rPr lang="zh-CN" altLang="en-US" sz="1600" dirty="0"/>
              <a:t>只能用</a:t>
            </a:r>
            <a:r>
              <a:rPr lang="en-US" altLang="zh-CN" sz="1600" dirty="0"/>
              <a:t>create</a:t>
            </a:r>
            <a:r>
              <a:rPr lang="zh-CN" altLang="en-US" sz="1600" dirty="0"/>
              <a:t>的方法创建实例</a:t>
            </a:r>
            <a:r>
              <a:rPr lang="en-US" altLang="zh-CN" sz="1600" dirty="0"/>
              <a:t>(</a:t>
            </a:r>
            <a:r>
              <a:rPr lang="zh-CN" altLang="en-US" sz="1600" dirty="0"/>
              <a:t>不能用</a:t>
            </a:r>
            <a:r>
              <a:rPr lang="en-US" altLang="zh-CN" sz="1600" dirty="0"/>
              <a:t>new)</a:t>
            </a:r>
          </a:p>
          <a:p>
            <a:endParaRPr lang="en-US" altLang="zh-CN" sz="1600" dirty="0"/>
          </a:p>
          <a:p>
            <a:pPr marL="342900" indent="-342900">
              <a:buAutoNum type="arabicPeriod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00"/>
              </a:solidFill>
              <a:highlight>
                <a:srgbClr val="FFF893"/>
              </a:highlight>
              <a:latin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08BC93-7A4D-4E43-9538-785FFFFAD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64" y="1120248"/>
            <a:ext cx="68961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49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19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A2A0D923-3FC1-4E33-BD6E-0548EF48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00" y="210545"/>
            <a:ext cx="11473200" cy="540000"/>
          </a:xfrm>
        </p:spPr>
        <p:txBody>
          <a:bodyPr rtlCol="0"/>
          <a:lstStyle/>
          <a:p>
            <a:pPr rtl="0"/>
            <a:r>
              <a:rPr lang="en-US" altLang="zh-CN" dirty="0"/>
              <a:t>UVM_CONFIG_DB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D431DA01-3851-4D49-A85F-0D6FA532ED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580248"/>
            <a:ext cx="10450114" cy="5377752"/>
          </a:xfrm>
        </p:spPr>
        <p:txBody>
          <a:bodyPr rtlCol="0"/>
          <a:lstStyle/>
          <a:p>
            <a:pPr lvl="1" indent="0">
              <a:buNone/>
            </a:pPr>
            <a:endParaRPr lang="en-US" altLang="zh-CN" sz="1800" noProof="1"/>
          </a:p>
          <a:p>
            <a:pPr lvl="1" indent="0">
              <a:buNone/>
            </a:pPr>
            <a:endParaRPr lang="en-US" altLang="zh-CN" sz="1800" noProof="1"/>
          </a:p>
          <a:p>
            <a:endParaRPr lang="en-US" altLang="zh-CN" sz="2400" noProof="1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89B7CE-B141-42F4-A8B0-906B7AAAD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000" y="1209246"/>
            <a:ext cx="8839200" cy="13049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137964B-413C-48CA-A8DE-91FC99F2A405}"/>
              </a:ext>
            </a:extLst>
          </p:cNvPr>
          <p:cNvSpPr txBox="1"/>
          <p:nvPr/>
        </p:nvSpPr>
        <p:spPr>
          <a:xfrm>
            <a:off x="669035" y="1568718"/>
            <a:ext cx="186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Ue_tb.sv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7C0011F-951E-4B9E-9B13-2E32FF723C33}"/>
              </a:ext>
            </a:extLst>
          </p:cNvPr>
          <p:cNvCxnSpPr>
            <a:cxnSpLocks/>
          </p:cNvCxnSpPr>
          <p:nvPr/>
        </p:nvCxnSpPr>
        <p:spPr>
          <a:xfrm flipV="1">
            <a:off x="8931729" y="750545"/>
            <a:ext cx="0" cy="792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1B09384-8F45-4F5B-A3BA-0FF5B075B6D3}"/>
              </a:ext>
            </a:extLst>
          </p:cNvPr>
          <p:cNvCxnSpPr>
            <a:cxnSpLocks/>
          </p:cNvCxnSpPr>
          <p:nvPr/>
        </p:nvCxnSpPr>
        <p:spPr>
          <a:xfrm flipV="1">
            <a:off x="6977743" y="826641"/>
            <a:ext cx="0" cy="792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35537DB-CBB3-4218-9811-F6A1932BA555}"/>
              </a:ext>
            </a:extLst>
          </p:cNvPr>
          <p:cNvSpPr txBox="1"/>
          <p:nvPr/>
        </p:nvSpPr>
        <p:spPr>
          <a:xfrm>
            <a:off x="6201746" y="328619"/>
            <a:ext cx="1819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Uvm_root </a:t>
            </a:r>
            <a:r>
              <a:rPr lang="zh-CN" altLang="en-US" sz="1200" dirty="0"/>
              <a:t>就是最顶层</a:t>
            </a:r>
            <a:r>
              <a:rPr lang="en-US" altLang="zh-CN" sz="1200" dirty="0"/>
              <a:t>,</a:t>
            </a:r>
            <a:r>
              <a:rPr lang="zh-CN" altLang="en-US" sz="1200" dirty="0"/>
              <a:t>可以写</a:t>
            </a:r>
            <a:r>
              <a:rPr lang="en-US" altLang="zh-CN" sz="1200" dirty="0"/>
              <a:t>null</a:t>
            </a:r>
            <a:endParaRPr lang="zh-CN" altLang="en-US" sz="1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88F90BF-AFF1-4451-A268-47D742A55050}"/>
              </a:ext>
            </a:extLst>
          </p:cNvPr>
          <p:cNvSpPr txBox="1"/>
          <p:nvPr/>
        </p:nvSpPr>
        <p:spPr>
          <a:xfrm>
            <a:off x="8299076" y="354916"/>
            <a:ext cx="1163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Uvm_root</a:t>
            </a:r>
            <a:r>
              <a:rPr lang="zh-CN" altLang="en-US" sz="1200" dirty="0"/>
              <a:t>下的相对路径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C2701C-2B35-4592-9035-0D8036B58E7B}"/>
              </a:ext>
            </a:extLst>
          </p:cNvPr>
          <p:cNvSpPr txBox="1"/>
          <p:nvPr/>
        </p:nvSpPr>
        <p:spPr>
          <a:xfrm>
            <a:off x="9739749" y="441748"/>
            <a:ext cx="1224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将路径下的成员变量</a:t>
            </a:r>
            <a:r>
              <a:rPr lang="en-US" altLang="zh-CN" sz="1200" dirty="0"/>
              <a:t>vif</a:t>
            </a:r>
            <a:endParaRPr lang="zh-CN" altLang="en-US" sz="1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0F15517-2261-4D68-A830-4E21F3D8ED45}"/>
              </a:ext>
            </a:extLst>
          </p:cNvPr>
          <p:cNvSpPr txBox="1"/>
          <p:nvPr/>
        </p:nvSpPr>
        <p:spPr>
          <a:xfrm>
            <a:off x="11020569" y="438983"/>
            <a:ext cx="1224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设置的值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D680426-8857-4C62-B835-FB33BF3AB908}"/>
              </a:ext>
            </a:extLst>
          </p:cNvPr>
          <p:cNvCxnSpPr>
            <a:cxnSpLocks/>
          </p:cNvCxnSpPr>
          <p:nvPr/>
        </p:nvCxnSpPr>
        <p:spPr>
          <a:xfrm flipV="1">
            <a:off x="10627179" y="903413"/>
            <a:ext cx="0" cy="836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9B3557B-645C-43CA-A16B-D793DD171AAA}"/>
              </a:ext>
            </a:extLst>
          </p:cNvPr>
          <p:cNvCxnSpPr>
            <a:cxnSpLocks/>
          </p:cNvCxnSpPr>
          <p:nvPr/>
        </p:nvCxnSpPr>
        <p:spPr>
          <a:xfrm flipV="1">
            <a:off x="11302093" y="750545"/>
            <a:ext cx="0" cy="1055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D9D3B7B-F7FA-4B67-8767-8EAED5D6AEF8}"/>
              </a:ext>
            </a:extLst>
          </p:cNvPr>
          <p:cNvCxnSpPr>
            <a:cxnSpLocks/>
          </p:cNvCxnSpPr>
          <p:nvPr/>
        </p:nvCxnSpPr>
        <p:spPr>
          <a:xfrm>
            <a:off x="4653643" y="1557936"/>
            <a:ext cx="6449786" cy="434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53ED40D-4235-4DFC-B44C-E92DF1B3391D}"/>
              </a:ext>
            </a:extLst>
          </p:cNvPr>
          <p:cNvSpPr txBox="1"/>
          <p:nvPr/>
        </p:nvSpPr>
        <p:spPr>
          <a:xfrm>
            <a:off x="3559629" y="2538339"/>
            <a:ext cx="8131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1.</a:t>
            </a:r>
            <a:r>
              <a:rPr lang="zh-CN" altLang="en-US" sz="1200" dirty="0"/>
              <a:t>创建一个</a:t>
            </a:r>
            <a:r>
              <a:rPr lang="en-US" altLang="zh-CN" sz="1200" dirty="0"/>
              <a:t>intf</a:t>
            </a:r>
          </a:p>
          <a:p>
            <a:r>
              <a:rPr lang="en-US" altLang="zh-CN" sz="1200" dirty="0"/>
              <a:t>2.</a:t>
            </a:r>
            <a:r>
              <a:rPr lang="zh-CN" altLang="en-US" sz="1200" dirty="0"/>
              <a:t>将 </a:t>
            </a:r>
            <a:r>
              <a:rPr lang="en-US" altLang="zh-CN" sz="1200" dirty="0"/>
              <a:t>uvm_test_top.env.i_agt.vif =intf </a:t>
            </a:r>
            <a:r>
              <a:rPr lang="zh-CN" altLang="en-US" sz="1200" dirty="0"/>
              <a:t>写入数据库</a:t>
            </a:r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410B7C9-49B8-4FBF-9370-3CF131DC2C64}"/>
              </a:ext>
            </a:extLst>
          </p:cNvPr>
          <p:cNvSpPr txBox="1"/>
          <p:nvPr/>
        </p:nvSpPr>
        <p:spPr>
          <a:xfrm>
            <a:off x="669035" y="3925475"/>
            <a:ext cx="186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Ue_agent.sv</a:t>
            </a:r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92B91815-3EC3-4A06-9941-60191CF51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726" y="3807327"/>
            <a:ext cx="7210425" cy="127635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D0E0546C-24D8-43C2-BC86-E5D2DAC6F27E}"/>
              </a:ext>
            </a:extLst>
          </p:cNvPr>
          <p:cNvSpPr txBox="1"/>
          <p:nvPr/>
        </p:nvSpPr>
        <p:spPr>
          <a:xfrm>
            <a:off x="2971801" y="5243839"/>
            <a:ext cx="8131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在</a:t>
            </a:r>
            <a:r>
              <a:rPr lang="en-US" altLang="zh-CN" sz="1200" dirty="0"/>
              <a:t>config db </a:t>
            </a:r>
            <a:r>
              <a:rPr lang="zh-CN" altLang="en-US" sz="1200" dirty="0"/>
              <a:t>里</a:t>
            </a:r>
            <a:r>
              <a:rPr lang="en-US" altLang="zh-CN" sz="1200" dirty="0"/>
              <a:t>,</a:t>
            </a:r>
            <a:r>
              <a:rPr lang="zh-CN" altLang="en-US" sz="1200" dirty="0"/>
              <a:t>依照</a:t>
            </a:r>
            <a:r>
              <a:rPr lang="en-US" altLang="zh-CN" sz="1200" dirty="0"/>
              <a:t>uvm_test_top.env.i_agt.vif </a:t>
            </a:r>
            <a:r>
              <a:rPr lang="zh-CN" altLang="en-US" sz="1200" dirty="0"/>
              <a:t>应该能取出数据</a:t>
            </a:r>
            <a:r>
              <a:rPr lang="en-US" altLang="zh-CN" sz="1200" dirty="0"/>
              <a:t>, </a:t>
            </a:r>
            <a:r>
              <a:rPr lang="zh-CN" altLang="en-US" sz="1200" dirty="0"/>
              <a:t>如果取不出</a:t>
            </a:r>
            <a:r>
              <a:rPr lang="en-US" altLang="zh-CN" sz="1200" dirty="0"/>
              <a:t>,</a:t>
            </a:r>
            <a:r>
              <a:rPr lang="zh-CN" altLang="en-US" sz="1200" dirty="0"/>
              <a:t>就立即终止程序 </a:t>
            </a:r>
            <a:r>
              <a:rPr lang="en-US" altLang="zh-CN" sz="1200" dirty="0"/>
              <a:t>(fatal)</a:t>
            </a:r>
            <a:endParaRPr lang="zh-CN" altLang="en-US" sz="12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C6E200D-B2AB-4AD3-9827-FC695479B4FB}"/>
              </a:ext>
            </a:extLst>
          </p:cNvPr>
          <p:cNvCxnSpPr>
            <a:cxnSpLocks/>
          </p:cNvCxnSpPr>
          <p:nvPr/>
        </p:nvCxnSpPr>
        <p:spPr>
          <a:xfrm flipV="1">
            <a:off x="7625443" y="3696685"/>
            <a:ext cx="1051192" cy="642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DF29E7B5-9369-4690-BD10-48E30D66491D}"/>
              </a:ext>
            </a:extLst>
          </p:cNvPr>
          <p:cNvSpPr txBox="1"/>
          <p:nvPr/>
        </p:nvSpPr>
        <p:spPr>
          <a:xfrm>
            <a:off x="8356072" y="3369707"/>
            <a:ext cx="3238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等同于</a:t>
            </a:r>
            <a:r>
              <a:rPr lang="en-US" altLang="zh-CN" sz="1200" dirty="0"/>
              <a:t>uvm_test_top.env.i_agt.vif </a:t>
            </a:r>
            <a:endParaRPr lang="zh-CN" altLang="en-US" sz="1200"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02ED098-6A0C-44D0-83D9-57F2AA611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0726" y="3104267"/>
            <a:ext cx="4438650" cy="36195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369517E8-0922-4282-8B9A-D348E4887612}"/>
              </a:ext>
            </a:extLst>
          </p:cNvPr>
          <p:cNvSpPr txBox="1"/>
          <p:nvPr/>
        </p:nvSpPr>
        <p:spPr>
          <a:xfrm>
            <a:off x="729789" y="3059668"/>
            <a:ext cx="186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Ue_env.sv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E94D592-2626-4CF6-B89D-39B42AC77F1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7496139" y="3348859"/>
            <a:ext cx="859933" cy="159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71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56" y="368070"/>
            <a:ext cx="6993300" cy="540000"/>
          </a:xfrm>
        </p:spPr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UVM World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7D68D1-9AAA-43B0-92AA-8E3287E66792}"/>
              </a:ext>
            </a:extLst>
          </p:cNvPr>
          <p:cNvSpPr/>
          <p:nvPr/>
        </p:nvSpPr>
        <p:spPr>
          <a:xfrm>
            <a:off x="477022" y="1094013"/>
            <a:ext cx="7736250" cy="487407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​​(S) 8">
            <a:extLst>
              <a:ext uri="{FF2B5EF4-FFF2-40B4-BE49-F238E27FC236}">
                <a16:creationId xmlns:a16="http://schemas.microsoft.com/office/drawing/2014/main" id="{943AE51D-A1A1-4B2D-BD42-55ADBBEBD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71805" y="196519"/>
            <a:ext cx="0" cy="6106114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2AD3D3D-052A-4662-A50E-6BE8D0496AFE}"/>
              </a:ext>
            </a:extLst>
          </p:cNvPr>
          <p:cNvSpPr txBox="1"/>
          <p:nvPr/>
        </p:nvSpPr>
        <p:spPr>
          <a:xfrm>
            <a:off x="529000" y="755711"/>
            <a:ext cx="142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Uvm_test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209CB9-F8D0-4A37-9D9F-60B4B43B905C}"/>
              </a:ext>
            </a:extLst>
          </p:cNvPr>
          <p:cNvSpPr/>
          <p:nvPr/>
        </p:nvSpPr>
        <p:spPr>
          <a:xfrm>
            <a:off x="2508187" y="1583088"/>
            <a:ext cx="5631607" cy="428158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0A8866-C98A-4155-BF2F-B3D591FEF3E1}"/>
              </a:ext>
            </a:extLst>
          </p:cNvPr>
          <p:cNvSpPr txBox="1"/>
          <p:nvPr/>
        </p:nvSpPr>
        <p:spPr>
          <a:xfrm>
            <a:off x="2552809" y="1269618"/>
            <a:ext cx="142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Uvm_env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D6CDC4-E131-464E-9513-37F8E2181BE4}"/>
              </a:ext>
            </a:extLst>
          </p:cNvPr>
          <p:cNvSpPr txBox="1"/>
          <p:nvPr/>
        </p:nvSpPr>
        <p:spPr>
          <a:xfrm>
            <a:off x="8615813" y="253669"/>
            <a:ext cx="3576183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dut : design under test </a:t>
            </a:r>
          </a:p>
          <a:p>
            <a:r>
              <a:rPr lang="zh-CN" altLang="en-US" sz="1400" dirty="0"/>
              <a:t>待验证模块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vif : virtual interface</a:t>
            </a:r>
          </a:p>
          <a:p>
            <a:r>
              <a:rPr lang="zh-CN" altLang="en-US" sz="1400" dirty="0"/>
              <a:t>测试环境和</a:t>
            </a:r>
            <a:r>
              <a:rPr lang="en-US" altLang="zh-CN" sz="1400" dirty="0"/>
              <a:t>dut</a:t>
            </a:r>
            <a:r>
              <a:rPr lang="zh-CN" altLang="en-US" sz="1400" dirty="0"/>
              <a:t>交互的界面</a:t>
            </a:r>
            <a:r>
              <a:rPr lang="en-US" altLang="zh-CN" sz="1400" dirty="0"/>
              <a:t>,</a:t>
            </a:r>
            <a:r>
              <a:rPr lang="zh-CN" altLang="en-US" sz="1400" dirty="0"/>
              <a:t>模拟时钟</a:t>
            </a:r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  <a:p>
            <a:r>
              <a:rPr lang="en-US" altLang="zh-CN" sz="1400" dirty="0"/>
              <a:t>drv : driver </a:t>
            </a:r>
            <a:r>
              <a:rPr lang="zh-CN" altLang="en-US" sz="1400" dirty="0"/>
              <a:t>将</a:t>
            </a:r>
            <a:r>
              <a:rPr lang="en-US" altLang="zh-CN" sz="1400" dirty="0"/>
              <a:t>req(</a:t>
            </a:r>
            <a:r>
              <a:rPr lang="zh-CN" altLang="en-US" sz="1400" dirty="0"/>
              <a:t>自定义的</a:t>
            </a:r>
            <a:r>
              <a:rPr lang="en-US" altLang="zh-CN" sz="1400" dirty="0"/>
              <a:t>transaction) </a:t>
            </a:r>
            <a:r>
              <a:rPr lang="zh-CN" altLang="en-US" sz="1400" dirty="0"/>
              <a:t>转化成输入信号发给</a:t>
            </a:r>
            <a:r>
              <a:rPr lang="en-US" altLang="zh-CN" sz="1400" dirty="0"/>
              <a:t>vif</a:t>
            </a:r>
          </a:p>
          <a:p>
            <a:endParaRPr lang="en-US" altLang="zh-CN" sz="1400" dirty="0"/>
          </a:p>
          <a:p>
            <a:r>
              <a:rPr lang="en-US" altLang="zh-CN" sz="1400" dirty="0"/>
              <a:t>mon : monitor </a:t>
            </a:r>
            <a:r>
              <a:rPr lang="zh-CN" altLang="en-US" sz="1400" dirty="0"/>
              <a:t>监控</a:t>
            </a:r>
            <a:r>
              <a:rPr lang="en-US" altLang="zh-CN" sz="1400" dirty="0"/>
              <a:t>vif</a:t>
            </a:r>
            <a:r>
              <a:rPr lang="zh-CN" altLang="en-US" sz="1400" dirty="0"/>
              <a:t>的信号并传给</a:t>
            </a:r>
            <a:r>
              <a:rPr lang="en-US" altLang="zh-CN" sz="1400" dirty="0"/>
              <a:t>mdl</a:t>
            </a:r>
            <a:r>
              <a:rPr lang="zh-CN" altLang="en-US" sz="1400" dirty="0"/>
              <a:t>或</a:t>
            </a:r>
            <a:r>
              <a:rPr lang="en-US" altLang="zh-CN" sz="1400" dirty="0"/>
              <a:t>scb</a:t>
            </a:r>
          </a:p>
          <a:p>
            <a:endParaRPr lang="en-US" altLang="zh-CN" sz="1400" dirty="0"/>
          </a:p>
          <a:p>
            <a:r>
              <a:rPr lang="en-US" altLang="zh-CN" sz="1400" dirty="0"/>
              <a:t>mdl: reference model </a:t>
            </a:r>
            <a:r>
              <a:rPr lang="zh-CN" altLang="en-US" sz="1400" dirty="0"/>
              <a:t>计算期望值</a:t>
            </a:r>
            <a:r>
              <a:rPr lang="en-US" altLang="zh-CN" sz="1400" dirty="0"/>
              <a:t>(</a:t>
            </a:r>
            <a:r>
              <a:rPr lang="zh-CN" altLang="en-US" sz="1400" dirty="0"/>
              <a:t>正确值</a:t>
            </a:r>
            <a:r>
              <a:rPr lang="en-US" altLang="zh-CN" sz="1400" dirty="0"/>
              <a:t>)</a:t>
            </a:r>
            <a:r>
              <a:rPr lang="zh-CN" altLang="en-US" sz="1400" dirty="0"/>
              <a:t>的 </a:t>
            </a:r>
            <a:r>
              <a:rPr lang="en-US" altLang="zh-CN" sz="1400" dirty="0"/>
              <a:t>model</a:t>
            </a:r>
          </a:p>
          <a:p>
            <a:endParaRPr lang="en-US" altLang="zh-CN" sz="1400" dirty="0"/>
          </a:p>
          <a:p>
            <a:r>
              <a:rPr lang="en-US" altLang="zh-CN" sz="1400" dirty="0"/>
              <a:t>scb: scoreboard </a:t>
            </a:r>
            <a:r>
              <a:rPr lang="zh-CN" altLang="en-US" sz="1400" dirty="0"/>
              <a:t>计分板</a:t>
            </a:r>
            <a:r>
              <a:rPr lang="en-US" altLang="zh-CN" sz="1400" dirty="0"/>
              <a:t>,</a:t>
            </a:r>
            <a:r>
              <a:rPr lang="zh-CN" altLang="en-US" sz="1400" dirty="0"/>
              <a:t>用于比较期望值和</a:t>
            </a:r>
            <a:r>
              <a:rPr lang="en-US" altLang="zh-CN" sz="1400" dirty="0"/>
              <a:t>dut</a:t>
            </a:r>
            <a:r>
              <a:rPr lang="zh-CN" altLang="en-US" sz="1400" dirty="0"/>
              <a:t>计算出来的实际值的差异</a:t>
            </a:r>
            <a:r>
              <a:rPr lang="en-US" altLang="zh-CN" sz="1400" dirty="0"/>
              <a:t>,</a:t>
            </a:r>
            <a:r>
              <a:rPr lang="zh-CN" altLang="en-US" sz="1400" dirty="0"/>
              <a:t>如果不同就是</a:t>
            </a:r>
            <a:r>
              <a:rPr lang="en-US" altLang="zh-CN" sz="1400" dirty="0"/>
              <a:t>error</a:t>
            </a:r>
          </a:p>
          <a:p>
            <a:endParaRPr lang="en-US" altLang="zh-CN" sz="1400" dirty="0"/>
          </a:p>
          <a:p>
            <a:r>
              <a:rPr lang="en-US" altLang="zh-CN" sz="1400" dirty="0"/>
              <a:t>Exp fifo:</a:t>
            </a:r>
            <a:r>
              <a:rPr lang="zh-CN" altLang="en-US" sz="1400" dirty="0"/>
              <a:t>用于存放期望值</a:t>
            </a:r>
            <a:r>
              <a:rPr lang="en-US" altLang="zh-CN" sz="1400" dirty="0"/>
              <a:t>expected value</a:t>
            </a:r>
            <a:r>
              <a:rPr lang="zh-CN" altLang="en-US" sz="1400" dirty="0"/>
              <a:t>的</a:t>
            </a:r>
            <a:r>
              <a:rPr lang="en-US" altLang="zh-CN" sz="1400" dirty="0"/>
              <a:t>fifo</a:t>
            </a:r>
          </a:p>
          <a:p>
            <a:endParaRPr lang="en-US" altLang="zh-CN" sz="1400" dirty="0"/>
          </a:p>
          <a:p>
            <a:r>
              <a:rPr lang="en-US" altLang="zh-CN" sz="1400" dirty="0"/>
              <a:t>Act fifo:</a:t>
            </a:r>
            <a:r>
              <a:rPr lang="zh-CN" altLang="en-US" sz="1400" dirty="0"/>
              <a:t>用于存放实际值的</a:t>
            </a:r>
            <a:r>
              <a:rPr lang="en-US" altLang="zh-CN" sz="1400" dirty="0"/>
              <a:t>fifo</a:t>
            </a:r>
          </a:p>
          <a:p>
            <a:endParaRPr lang="en-US" altLang="zh-CN" sz="1400" dirty="0"/>
          </a:p>
          <a:p>
            <a:r>
              <a:rPr lang="en-US" altLang="zh-CN" sz="1400" dirty="0"/>
              <a:t>tlm :</a:t>
            </a:r>
            <a:r>
              <a:rPr lang="zh-CN" altLang="en-US" sz="1400" dirty="0"/>
              <a:t>事务级别的通信接口（</a:t>
            </a:r>
            <a:r>
              <a:rPr lang="en-US" altLang="zh-CN" sz="1400" dirty="0"/>
              <a:t>Transaction-Level Modeling</a:t>
            </a:r>
            <a:r>
              <a:rPr lang="zh-CN" altLang="en-US" sz="1400" dirty="0"/>
              <a:t>）</a:t>
            </a:r>
            <a:r>
              <a:rPr lang="en-US" altLang="zh-CN" sz="1400" dirty="0"/>
              <a:t>,</a:t>
            </a:r>
            <a:r>
              <a:rPr lang="zh-CN" altLang="en-US" sz="1400" dirty="0"/>
              <a:t>蓝色箭头的部分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BEE444-F0AF-4EBE-A69D-B850B0F7FB43}"/>
              </a:ext>
            </a:extLst>
          </p:cNvPr>
          <p:cNvSpPr txBox="1"/>
          <p:nvPr/>
        </p:nvSpPr>
        <p:spPr>
          <a:xfrm>
            <a:off x="5610640" y="4949605"/>
            <a:ext cx="751114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dut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24" name="直接连接符​​(S) 8">
            <a:extLst>
              <a:ext uri="{FF2B5EF4-FFF2-40B4-BE49-F238E27FC236}">
                <a16:creationId xmlns:a16="http://schemas.microsoft.com/office/drawing/2014/main" id="{C884E7A8-E5AD-49B2-AFDD-168A4ACDA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278006" y="3824501"/>
            <a:ext cx="0" cy="1791571"/>
          </a:xfrm>
          <a:prstGeom prst="line">
            <a:avLst/>
          </a:prstGeom>
          <a:ln w="635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​​(S) 8">
            <a:extLst>
              <a:ext uri="{FF2B5EF4-FFF2-40B4-BE49-F238E27FC236}">
                <a16:creationId xmlns:a16="http://schemas.microsoft.com/office/drawing/2014/main" id="{E9782DDB-A9AB-4AE4-B638-F43B7811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782606" y="3744275"/>
            <a:ext cx="0" cy="2019712"/>
          </a:xfrm>
          <a:prstGeom prst="line">
            <a:avLst/>
          </a:prstGeom>
          <a:ln w="635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D8671CA-6FA0-4E39-9C9A-B4342E8EC3A3}"/>
              </a:ext>
            </a:extLst>
          </p:cNvPr>
          <p:cNvSpPr txBox="1"/>
          <p:nvPr/>
        </p:nvSpPr>
        <p:spPr>
          <a:xfrm>
            <a:off x="4943271" y="3455169"/>
            <a:ext cx="66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vif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A23F2B7-8068-4D94-95D2-0E7A81F52E68}"/>
              </a:ext>
            </a:extLst>
          </p:cNvPr>
          <p:cNvSpPr txBox="1"/>
          <p:nvPr/>
        </p:nvSpPr>
        <p:spPr>
          <a:xfrm>
            <a:off x="6411358" y="3389915"/>
            <a:ext cx="66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vif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AFFE32E-D8D8-4D67-A3BC-6B53DA5E52DA}"/>
              </a:ext>
            </a:extLst>
          </p:cNvPr>
          <p:cNvSpPr txBox="1"/>
          <p:nvPr/>
        </p:nvSpPr>
        <p:spPr>
          <a:xfrm>
            <a:off x="4476744" y="5181030"/>
            <a:ext cx="751114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drv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E3AAEFE-C9F7-453E-9F4B-E3EDF102FF9B}"/>
              </a:ext>
            </a:extLst>
          </p:cNvPr>
          <p:cNvSpPr txBox="1"/>
          <p:nvPr/>
        </p:nvSpPr>
        <p:spPr>
          <a:xfrm>
            <a:off x="4475781" y="4522439"/>
            <a:ext cx="751114" cy="369332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mon</a:t>
            </a:r>
            <a:endParaRPr lang="zh-CN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18D8BB3-FD53-400D-935C-87D4A3793BC2}"/>
              </a:ext>
            </a:extLst>
          </p:cNvPr>
          <p:cNvSpPr txBox="1"/>
          <p:nvPr/>
        </p:nvSpPr>
        <p:spPr>
          <a:xfrm>
            <a:off x="6811839" y="4500127"/>
            <a:ext cx="751114" cy="369332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mon</a:t>
            </a:r>
            <a:endParaRPr lang="zh-CN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165E84B-E919-45AC-A8E1-46B7B9C1B8CD}"/>
              </a:ext>
            </a:extLst>
          </p:cNvPr>
          <p:cNvSpPr/>
          <p:nvPr/>
        </p:nvSpPr>
        <p:spPr>
          <a:xfrm>
            <a:off x="2552809" y="3402831"/>
            <a:ext cx="2923523" cy="2250761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97DB930-58C6-4518-878C-59B355FC19AA}"/>
              </a:ext>
            </a:extLst>
          </p:cNvPr>
          <p:cNvSpPr/>
          <p:nvPr/>
        </p:nvSpPr>
        <p:spPr>
          <a:xfrm>
            <a:off x="6651851" y="3768594"/>
            <a:ext cx="1405610" cy="1847478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A3A7C75-CAF4-4B17-9AB2-CE2DCBD68D90}"/>
              </a:ext>
            </a:extLst>
          </p:cNvPr>
          <p:cNvSpPr txBox="1"/>
          <p:nvPr/>
        </p:nvSpPr>
        <p:spPr>
          <a:xfrm>
            <a:off x="2921995" y="3022644"/>
            <a:ext cx="103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i_agt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DDA2D32-300A-400C-B1BC-382448160027}"/>
              </a:ext>
            </a:extLst>
          </p:cNvPr>
          <p:cNvSpPr txBox="1"/>
          <p:nvPr/>
        </p:nvSpPr>
        <p:spPr>
          <a:xfrm>
            <a:off x="7311419" y="3408421"/>
            <a:ext cx="103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o_agt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3" name="直接连接符​​(S) 8">
            <a:extLst>
              <a:ext uri="{FF2B5EF4-FFF2-40B4-BE49-F238E27FC236}">
                <a16:creationId xmlns:a16="http://schemas.microsoft.com/office/drawing/2014/main" id="{434D577C-ABCB-49DF-BCA0-3936E2FEF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295915" y="5134271"/>
            <a:ext cx="314725" cy="0"/>
          </a:xfrm>
          <a:prstGeom prst="line">
            <a:avLst/>
          </a:prstGeom>
          <a:ln w="635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​​(S) 8">
            <a:extLst>
              <a:ext uri="{FF2B5EF4-FFF2-40B4-BE49-F238E27FC236}">
                <a16:creationId xmlns:a16="http://schemas.microsoft.com/office/drawing/2014/main" id="{8561C332-345A-40D0-B82B-D0018C7E6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38699" y="5130485"/>
            <a:ext cx="314725" cy="0"/>
          </a:xfrm>
          <a:prstGeom prst="line">
            <a:avLst/>
          </a:prstGeom>
          <a:ln w="635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9A5FC018-FDB4-45C3-86DF-577CA3BD3868}"/>
              </a:ext>
            </a:extLst>
          </p:cNvPr>
          <p:cNvSpPr txBox="1"/>
          <p:nvPr/>
        </p:nvSpPr>
        <p:spPr>
          <a:xfrm>
            <a:off x="2995282" y="3467276"/>
            <a:ext cx="15736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/>
              <a:t>UVM_ACTIVE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9237611-376D-41D8-9A7B-450D326BADAF}"/>
              </a:ext>
            </a:extLst>
          </p:cNvPr>
          <p:cNvSpPr txBox="1"/>
          <p:nvPr/>
        </p:nvSpPr>
        <p:spPr>
          <a:xfrm>
            <a:off x="6966982" y="5125587"/>
            <a:ext cx="12226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/>
              <a:t>UVM_PASSIVE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8A7AEEA-79AF-4C2E-917D-86C31F2B483B}"/>
              </a:ext>
            </a:extLst>
          </p:cNvPr>
          <p:cNvSpPr txBox="1"/>
          <p:nvPr/>
        </p:nvSpPr>
        <p:spPr>
          <a:xfrm>
            <a:off x="2565354" y="5231157"/>
            <a:ext cx="1486691" cy="2462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1"/>
                </a:solidFill>
              </a:rPr>
              <a:t>sequencer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C49FC5D-F22D-4B37-9B17-B2B47C02707C}"/>
              </a:ext>
            </a:extLst>
          </p:cNvPr>
          <p:cNvSpPr txBox="1"/>
          <p:nvPr/>
        </p:nvSpPr>
        <p:spPr>
          <a:xfrm>
            <a:off x="657251" y="5042530"/>
            <a:ext cx="1808526" cy="646331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层层嵌套的各种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sequence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926B9CE-D687-4A2C-9B36-F504243543A8}"/>
              </a:ext>
            </a:extLst>
          </p:cNvPr>
          <p:cNvCxnSpPr>
            <a:cxnSpLocks/>
          </p:cNvCxnSpPr>
          <p:nvPr/>
        </p:nvCxnSpPr>
        <p:spPr>
          <a:xfrm>
            <a:off x="1698171" y="1125043"/>
            <a:ext cx="810016" cy="3802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C8B01E7-8070-4053-9CC5-786B16D26286}"/>
              </a:ext>
            </a:extLst>
          </p:cNvPr>
          <p:cNvCxnSpPr>
            <a:cxnSpLocks/>
          </p:cNvCxnSpPr>
          <p:nvPr/>
        </p:nvCxnSpPr>
        <p:spPr>
          <a:xfrm>
            <a:off x="1074531" y="1161610"/>
            <a:ext cx="0" cy="3880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F83B114A-C762-428E-A7D6-62EE60E357B3}"/>
              </a:ext>
            </a:extLst>
          </p:cNvPr>
          <p:cNvSpPr txBox="1"/>
          <p:nvPr/>
        </p:nvSpPr>
        <p:spPr>
          <a:xfrm>
            <a:off x="3960014" y="566131"/>
            <a:ext cx="1587567" cy="369332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C++ (dll)</a:t>
            </a:r>
            <a:endParaRPr lang="zh-CN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4AAB0543-39A8-485C-9B13-310A79A222F1}"/>
              </a:ext>
            </a:extLst>
          </p:cNvPr>
          <p:cNvSpPr/>
          <p:nvPr/>
        </p:nvSpPr>
        <p:spPr>
          <a:xfrm rot="16200000">
            <a:off x="4234378" y="3728829"/>
            <a:ext cx="1289494" cy="253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4BE1011D-1AB1-4DC4-9EC9-ABF0D7141559}"/>
              </a:ext>
            </a:extLst>
          </p:cNvPr>
          <p:cNvSpPr/>
          <p:nvPr/>
        </p:nvSpPr>
        <p:spPr>
          <a:xfrm rot="16200000">
            <a:off x="6428294" y="3712326"/>
            <a:ext cx="1256490" cy="253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691E7726-9108-477C-A679-645D12184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074137" y="4686273"/>
            <a:ext cx="287617" cy="28430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9E20E2C5-86C8-4EF5-BA46-839A87611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425140" y="4342168"/>
            <a:ext cx="287617" cy="2843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2678CF77-3A2D-4AD6-AA36-C150D7732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464955" y="4993310"/>
            <a:ext cx="287617" cy="284300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D407B241-1B1B-4FB8-AFBC-A29719AE6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460971" y="4352212"/>
            <a:ext cx="287617" cy="284300"/>
          </a:xfrm>
          <a:prstGeom prst="rect">
            <a:avLst/>
          </a:prstGeom>
        </p:spPr>
      </p:pic>
      <p:sp>
        <p:nvSpPr>
          <p:cNvPr id="76" name="文本框 75">
            <a:extLst>
              <a:ext uri="{FF2B5EF4-FFF2-40B4-BE49-F238E27FC236}">
                <a16:creationId xmlns:a16="http://schemas.microsoft.com/office/drawing/2014/main" id="{DE754504-9135-4D04-90AF-57FF7CE23B99}"/>
              </a:ext>
            </a:extLst>
          </p:cNvPr>
          <p:cNvSpPr txBox="1"/>
          <p:nvPr/>
        </p:nvSpPr>
        <p:spPr>
          <a:xfrm>
            <a:off x="6651851" y="2001502"/>
            <a:ext cx="1169535" cy="369332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scb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09A05C7-DD3D-4683-B7A6-4487ED3975B2}"/>
              </a:ext>
            </a:extLst>
          </p:cNvPr>
          <p:cNvSpPr txBox="1"/>
          <p:nvPr/>
        </p:nvSpPr>
        <p:spPr>
          <a:xfrm>
            <a:off x="4570049" y="2940524"/>
            <a:ext cx="609838" cy="26161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</a:rPr>
              <a:t>fifo</a:t>
            </a:r>
            <a:endParaRPr lang="zh-CN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8D74616-74B9-40FA-AA10-2DE80C7FA809}"/>
              </a:ext>
            </a:extLst>
          </p:cNvPr>
          <p:cNvSpPr txBox="1"/>
          <p:nvPr/>
        </p:nvSpPr>
        <p:spPr>
          <a:xfrm>
            <a:off x="3450330" y="4764593"/>
            <a:ext cx="609838" cy="26161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</a:rPr>
              <a:t>fifo</a:t>
            </a:r>
            <a:endParaRPr lang="zh-CN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8B01EE73-F129-4CEE-A10D-B6120CC47DCD}"/>
              </a:ext>
            </a:extLst>
          </p:cNvPr>
          <p:cNvSpPr txBox="1"/>
          <p:nvPr/>
        </p:nvSpPr>
        <p:spPr>
          <a:xfrm>
            <a:off x="6684257" y="2963872"/>
            <a:ext cx="1076568" cy="26161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</a:rPr>
              <a:t>Act fifo</a:t>
            </a:r>
            <a:endParaRPr lang="zh-CN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547EED80-A2F7-4476-B4E1-6D43E8CB2905}"/>
              </a:ext>
            </a:extLst>
          </p:cNvPr>
          <p:cNvSpPr txBox="1"/>
          <p:nvPr/>
        </p:nvSpPr>
        <p:spPr>
          <a:xfrm>
            <a:off x="4094455" y="5010314"/>
            <a:ext cx="1486691" cy="2462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req</a:t>
            </a:r>
            <a:endParaRPr lang="zh-CN" altLang="en-US" sz="10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1B319A89-5186-4A26-A07E-17F264D4368D}"/>
              </a:ext>
            </a:extLst>
          </p:cNvPr>
          <p:cNvSpPr txBox="1"/>
          <p:nvPr/>
        </p:nvSpPr>
        <p:spPr>
          <a:xfrm>
            <a:off x="4253453" y="2001502"/>
            <a:ext cx="1261229" cy="369332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mdl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4" name="箭头: 右 93">
            <a:extLst>
              <a:ext uri="{FF2B5EF4-FFF2-40B4-BE49-F238E27FC236}">
                <a16:creationId xmlns:a16="http://schemas.microsoft.com/office/drawing/2014/main" id="{3525015F-7858-42EE-ABC6-7619D27C9D65}"/>
              </a:ext>
            </a:extLst>
          </p:cNvPr>
          <p:cNvSpPr/>
          <p:nvPr/>
        </p:nvSpPr>
        <p:spPr>
          <a:xfrm>
            <a:off x="5513466" y="2070157"/>
            <a:ext cx="236518" cy="253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B554FBEA-7D57-468D-808B-B6210A7767D0}"/>
              </a:ext>
            </a:extLst>
          </p:cNvPr>
          <p:cNvSpPr txBox="1"/>
          <p:nvPr/>
        </p:nvSpPr>
        <p:spPr>
          <a:xfrm>
            <a:off x="5767463" y="1970724"/>
            <a:ext cx="609838" cy="43088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</a:rPr>
              <a:t>Exp</a:t>
            </a:r>
          </a:p>
          <a:p>
            <a:pPr algn="ctr"/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</a:rPr>
              <a:t>fifo</a:t>
            </a:r>
            <a:endParaRPr lang="zh-CN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530C7446-FD86-40FE-80CA-7B50D2050AD0}"/>
              </a:ext>
            </a:extLst>
          </p:cNvPr>
          <p:cNvSpPr/>
          <p:nvPr/>
        </p:nvSpPr>
        <p:spPr>
          <a:xfrm rot="16200000">
            <a:off x="4600057" y="2531943"/>
            <a:ext cx="564063" cy="253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箭头: 右 96">
            <a:extLst>
              <a:ext uri="{FF2B5EF4-FFF2-40B4-BE49-F238E27FC236}">
                <a16:creationId xmlns:a16="http://schemas.microsoft.com/office/drawing/2014/main" id="{4AE077FB-BB9C-4027-8426-C03FE6BDF4F5}"/>
              </a:ext>
            </a:extLst>
          </p:cNvPr>
          <p:cNvSpPr/>
          <p:nvPr/>
        </p:nvSpPr>
        <p:spPr>
          <a:xfrm>
            <a:off x="6392290" y="2069551"/>
            <a:ext cx="236518" cy="253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箭头: 右 97">
            <a:extLst>
              <a:ext uri="{FF2B5EF4-FFF2-40B4-BE49-F238E27FC236}">
                <a16:creationId xmlns:a16="http://schemas.microsoft.com/office/drawing/2014/main" id="{54307B24-CB9F-41B0-B78A-418540DAAABD}"/>
              </a:ext>
            </a:extLst>
          </p:cNvPr>
          <p:cNvSpPr/>
          <p:nvPr/>
        </p:nvSpPr>
        <p:spPr>
          <a:xfrm rot="16200000">
            <a:off x="6808665" y="2510761"/>
            <a:ext cx="532956" cy="253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60915AF-DCED-479B-9516-64DBD1338C44}"/>
              </a:ext>
            </a:extLst>
          </p:cNvPr>
          <p:cNvSpPr txBox="1"/>
          <p:nvPr/>
        </p:nvSpPr>
        <p:spPr>
          <a:xfrm>
            <a:off x="7201693" y="329695"/>
            <a:ext cx="1175776" cy="246221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系统变量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寄存器</a:t>
            </a:r>
          </a:p>
        </p:txBody>
      </p:sp>
      <p:sp>
        <p:nvSpPr>
          <p:cNvPr id="104" name="箭头: 左右 103">
            <a:extLst>
              <a:ext uri="{FF2B5EF4-FFF2-40B4-BE49-F238E27FC236}">
                <a16:creationId xmlns:a16="http://schemas.microsoft.com/office/drawing/2014/main" id="{5FE380A9-BE2B-4D15-8C6C-BFAF4E1A90AC}"/>
              </a:ext>
            </a:extLst>
          </p:cNvPr>
          <p:cNvSpPr/>
          <p:nvPr/>
        </p:nvSpPr>
        <p:spPr>
          <a:xfrm>
            <a:off x="3555826" y="5263406"/>
            <a:ext cx="893105" cy="277886"/>
          </a:xfrm>
          <a:prstGeom prst="left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左右 104">
            <a:extLst>
              <a:ext uri="{FF2B5EF4-FFF2-40B4-BE49-F238E27FC236}">
                <a16:creationId xmlns:a16="http://schemas.microsoft.com/office/drawing/2014/main" id="{BD248016-8231-4EAE-B029-325F36A68DA8}"/>
              </a:ext>
            </a:extLst>
          </p:cNvPr>
          <p:cNvSpPr/>
          <p:nvPr/>
        </p:nvSpPr>
        <p:spPr>
          <a:xfrm rot="16200000">
            <a:off x="4439368" y="1255583"/>
            <a:ext cx="958683" cy="455270"/>
          </a:xfrm>
          <a:prstGeom prst="leftRight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左右 105">
            <a:extLst>
              <a:ext uri="{FF2B5EF4-FFF2-40B4-BE49-F238E27FC236}">
                <a16:creationId xmlns:a16="http://schemas.microsoft.com/office/drawing/2014/main" id="{9F4EE1F3-8E6C-4E8D-9E0E-D00604A258A3}"/>
              </a:ext>
            </a:extLst>
          </p:cNvPr>
          <p:cNvSpPr/>
          <p:nvPr/>
        </p:nvSpPr>
        <p:spPr>
          <a:xfrm rot="21053445">
            <a:off x="5583631" y="426971"/>
            <a:ext cx="1567974" cy="350293"/>
          </a:xfrm>
          <a:prstGeom prst="leftRight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9C9BDEF8-4E99-430B-989B-F9B795585875}"/>
              </a:ext>
            </a:extLst>
          </p:cNvPr>
          <p:cNvSpPr/>
          <p:nvPr/>
        </p:nvSpPr>
        <p:spPr>
          <a:xfrm>
            <a:off x="2491876" y="5115170"/>
            <a:ext cx="941583" cy="47321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4A2A3A71-0AAD-4290-83AF-736E6D4BF1DD}"/>
              </a:ext>
            </a:extLst>
          </p:cNvPr>
          <p:cNvSpPr txBox="1"/>
          <p:nvPr/>
        </p:nvSpPr>
        <p:spPr>
          <a:xfrm>
            <a:off x="3495669" y="5007698"/>
            <a:ext cx="1486691" cy="2462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rsp</a:t>
            </a:r>
            <a:endParaRPr lang="zh-CN" altLang="en-US" sz="1000" dirty="0"/>
          </a:p>
        </p:txBody>
      </p:sp>
      <p:sp>
        <p:nvSpPr>
          <p:cNvPr id="115" name="十字形 114">
            <a:extLst>
              <a:ext uri="{FF2B5EF4-FFF2-40B4-BE49-F238E27FC236}">
                <a16:creationId xmlns:a16="http://schemas.microsoft.com/office/drawing/2014/main" id="{5D8E031A-F6BB-4B26-8125-3E1143257C61}"/>
              </a:ext>
            </a:extLst>
          </p:cNvPr>
          <p:cNvSpPr/>
          <p:nvPr/>
        </p:nvSpPr>
        <p:spPr>
          <a:xfrm>
            <a:off x="3401812" y="6246148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十字形 115">
            <a:extLst>
              <a:ext uri="{FF2B5EF4-FFF2-40B4-BE49-F238E27FC236}">
                <a16:creationId xmlns:a16="http://schemas.microsoft.com/office/drawing/2014/main" id="{F85692BB-9832-4C24-BF62-A1C25802BA87}"/>
              </a:ext>
            </a:extLst>
          </p:cNvPr>
          <p:cNvSpPr/>
          <p:nvPr/>
        </p:nvSpPr>
        <p:spPr>
          <a:xfrm>
            <a:off x="4381234" y="5418362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十字形 116">
            <a:extLst>
              <a:ext uri="{FF2B5EF4-FFF2-40B4-BE49-F238E27FC236}">
                <a16:creationId xmlns:a16="http://schemas.microsoft.com/office/drawing/2014/main" id="{73A5C93F-6077-412D-BBFE-4D6723DF378C}"/>
              </a:ext>
            </a:extLst>
          </p:cNvPr>
          <p:cNvSpPr/>
          <p:nvPr/>
        </p:nvSpPr>
        <p:spPr>
          <a:xfrm>
            <a:off x="4942060" y="4305992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十字形 117">
            <a:extLst>
              <a:ext uri="{FF2B5EF4-FFF2-40B4-BE49-F238E27FC236}">
                <a16:creationId xmlns:a16="http://schemas.microsoft.com/office/drawing/2014/main" id="{B6D9E011-FB73-4F20-8A2F-27DC817684BC}"/>
              </a:ext>
            </a:extLst>
          </p:cNvPr>
          <p:cNvSpPr/>
          <p:nvPr/>
        </p:nvSpPr>
        <p:spPr>
          <a:xfrm>
            <a:off x="4964931" y="2343790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十字形 118">
            <a:extLst>
              <a:ext uri="{FF2B5EF4-FFF2-40B4-BE49-F238E27FC236}">
                <a16:creationId xmlns:a16="http://schemas.microsoft.com/office/drawing/2014/main" id="{0C62F6AC-2D40-496B-9C90-91751275A429}"/>
              </a:ext>
            </a:extLst>
          </p:cNvPr>
          <p:cNvSpPr/>
          <p:nvPr/>
        </p:nvSpPr>
        <p:spPr>
          <a:xfrm>
            <a:off x="5372490" y="1886895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十字形 119">
            <a:extLst>
              <a:ext uri="{FF2B5EF4-FFF2-40B4-BE49-F238E27FC236}">
                <a16:creationId xmlns:a16="http://schemas.microsoft.com/office/drawing/2014/main" id="{71F08428-5683-49D0-B40F-24A71BC7AA63}"/>
              </a:ext>
            </a:extLst>
          </p:cNvPr>
          <p:cNvSpPr/>
          <p:nvPr/>
        </p:nvSpPr>
        <p:spPr>
          <a:xfrm>
            <a:off x="6580667" y="1869825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十字形 120">
            <a:extLst>
              <a:ext uri="{FF2B5EF4-FFF2-40B4-BE49-F238E27FC236}">
                <a16:creationId xmlns:a16="http://schemas.microsoft.com/office/drawing/2014/main" id="{BEF122A7-ADF7-4BD8-93FB-ADD4CCE2541B}"/>
              </a:ext>
            </a:extLst>
          </p:cNvPr>
          <p:cNvSpPr/>
          <p:nvPr/>
        </p:nvSpPr>
        <p:spPr>
          <a:xfrm>
            <a:off x="7120934" y="2319260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十字形 121">
            <a:extLst>
              <a:ext uri="{FF2B5EF4-FFF2-40B4-BE49-F238E27FC236}">
                <a16:creationId xmlns:a16="http://schemas.microsoft.com/office/drawing/2014/main" id="{7CF1580E-2333-42DC-AEA3-56D21822CCFF}"/>
              </a:ext>
            </a:extLst>
          </p:cNvPr>
          <p:cNvSpPr/>
          <p:nvPr/>
        </p:nvSpPr>
        <p:spPr>
          <a:xfrm>
            <a:off x="7110182" y="4260775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09ADB15-E73D-4668-AEEB-9F8CE6EF8A07}"/>
              </a:ext>
            </a:extLst>
          </p:cNvPr>
          <p:cNvSpPr txBox="1"/>
          <p:nvPr/>
        </p:nvSpPr>
        <p:spPr>
          <a:xfrm>
            <a:off x="3560405" y="6230641"/>
            <a:ext cx="18943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:</a:t>
            </a:r>
            <a:r>
              <a:rPr lang="zh-CN" altLang="en-US" sz="1000" dirty="0"/>
              <a:t>需要主动建立连接的地方</a:t>
            </a:r>
          </a:p>
        </p:txBody>
      </p:sp>
      <p:sp>
        <p:nvSpPr>
          <p:cNvPr id="124" name="箭头: 右 123">
            <a:extLst>
              <a:ext uri="{FF2B5EF4-FFF2-40B4-BE49-F238E27FC236}">
                <a16:creationId xmlns:a16="http://schemas.microsoft.com/office/drawing/2014/main" id="{53B6F968-0D51-4AF0-913A-3390A8EFA132}"/>
              </a:ext>
            </a:extLst>
          </p:cNvPr>
          <p:cNvSpPr/>
          <p:nvPr/>
        </p:nvSpPr>
        <p:spPr>
          <a:xfrm>
            <a:off x="10111745" y="6049534"/>
            <a:ext cx="1024557" cy="253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6" name="图片 125">
            <a:extLst>
              <a:ext uri="{FF2B5EF4-FFF2-40B4-BE49-F238E27FC236}">
                <a16:creationId xmlns:a16="http://schemas.microsoft.com/office/drawing/2014/main" id="{79656DF3-375E-4808-B66D-D91C192AF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3820" y="5390762"/>
            <a:ext cx="228232" cy="332223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417DF77E-08C7-4A25-A9C3-169171F5F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120" y="3820407"/>
            <a:ext cx="228232" cy="332223"/>
          </a:xfrm>
          <a:prstGeom prst="rect">
            <a:avLst/>
          </a:prstGeom>
        </p:spPr>
      </p:pic>
      <p:pic>
        <p:nvPicPr>
          <p:cNvPr id="128" name="图片 127">
            <a:extLst>
              <a:ext uri="{FF2B5EF4-FFF2-40B4-BE49-F238E27FC236}">
                <a16:creationId xmlns:a16="http://schemas.microsoft.com/office/drawing/2014/main" id="{7F2B5ED0-EA0D-4AFE-BA6E-AAAF0787E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539" y="3852778"/>
            <a:ext cx="228232" cy="332223"/>
          </a:xfrm>
          <a:prstGeom prst="rect">
            <a:avLst/>
          </a:prstGeom>
        </p:spPr>
      </p:pic>
      <p:pic>
        <p:nvPicPr>
          <p:cNvPr id="129" name="图片 128">
            <a:extLst>
              <a:ext uri="{FF2B5EF4-FFF2-40B4-BE49-F238E27FC236}">
                <a16:creationId xmlns:a16="http://schemas.microsoft.com/office/drawing/2014/main" id="{F90119B6-B74F-4077-83E4-502CCD4A0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699" y="2261065"/>
            <a:ext cx="228232" cy="332223"/>
          </a:xfrm>
          <a:prstGeom prst="rect">
            <a:avLst/>
          </a:prstGeom>
        </p:spPr>
      </p:pic>
      <p:pic>
        <p:nvPicPr>
          <p:cNvPr id="130" name="图片 129">
            <a:extLst>
              <a:ext uri="{FF2B5EF4-FFF2-40B4-BE49-F238E27FC236}">
                <a16:creationId xmlns:a16="http://schemas.microsoft.com/office/drawing/2014/main" id="{EDB8259F-189B-491E-80D7-0BF518D9C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287" y="6136521"/>
            <a:ext cx="228232" cy="332223"/>
          </a:xfrm>
          <a:prstGeom prst="rect">
            <a:avLst/>
          </a:prstGeom>
        </p:spPr>
      </p:pic>
      <p:sp>
        <p:nvSpPr>
          <p:cNvPr id="131" name="文本框 130">
            <a:extLst>
              <a:ext uri="{FF2B5EF4-FFF2-40B4-BE49-F238E27FC236}">
                <a16:creationId xmlns:a16="http://schemas.microsoft.com/office/drawing/2014/main" id="{C5513203-56D8-41EC-B1AB-FB78D71030BC}"/>
              </a:ext>
            </a:extLst>
          </p:cNvPr>
          <p:cNvSpPr txBox="1"/>
          <p:nvPr/>
        </p:nvSpPr>
        <p:spPr>
          <a:xfrm>
            <a:off x="5967811" y="6186031"/>
            <a:ext cx="23026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:transaction(sequence_item)</a:t>
            </a:r>
            <a:endParaRPr lang="zh-CN" altLang="en-US" sz="1000" dirty="0"/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66222BB6-FA7D-47C5-9C8D-9ED3DFB47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76" y="5635869"/>
            <a:ext cx="228232" cy="332223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6120692D-2791-4A77-96DA-628FA165D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192" y="5635869"/>
            <a:ext cx="228232" cy="332223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2B029909-9417-4778-8043-EACC0149F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44" y="5651411"/>
            <a:ext cx="228232" cy="332223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E998D42B-06DA-4D03-BBD9-76121538A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249" y="5643640"/>
            <a:ext cx="228232" cy="332223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4D8E7E4C-BB9C-4DD1-88F2-C53AAA10E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641" y="2477026"/>
            <a:ext cx="228232" cy="332223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AC45C98A-380E-4189-8E77-D5778773A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281" y="2257060"/>
            <a:ext cx="228232" cy="332223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3F0011BE-F105-429A-B782-C1738CBBB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874" y="2544320"/>
            <a:ext cx="228232" cy="332223"/>
          </a:xfrm>
          <a:prstGeom prst="rect">
            <a:avLst/>
          </a:prstGeom>
        </p:spPr>
      </p:pic>
      <p:sp>
        <p:nvSpPr>
          <p:cNvPr id="85" name="矩形 84">
            <a:extLst>
              <a:ext uri="{FF2B5EF4-FFF2-40B4-BE49-F238E27FC236}">
                <a16:creationId xmlns:a16="http://schemas.microsoft.com/office/drawing/2014/main" id="{A89F5BFD-9C3F-4723-9E22-1E7315DC7515}"/>
              </a:ext>
            </a:extLst>
          </p:cNvPr>
          <p:cNvSpPr/>
          <p:nvPr/>
        </p:nvSpPr>
        <p:spPr>
          <a:xfrm>
            <a:off x="4598642" y="3811009"/>
            <a:ext cx="297462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6B5D38C-EF6E-4ECD-9E9F-DF8FD99F5389}"/>
              </a:ext>
            </a:extLst>
          </p:cNvPr>
          <p:cNvSpPr/>
          <p:nvPr/>
        </p:nvSpPr>
        <p:spPr>
          <a:xfrm>
            <a:off x="4538203" y="2452544"/>
            <a:ext cx="297462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11129BE2-5A5C-4428-B723-2485928E02CE}"/>
              </a:ext>
            </a:extLst>
          </p:cNvPr>
          <p:cNvSpPr/>
          <p:nvPr/>
        </p:nvSpPr>
        <p:spPr>
          <a:xfrm>
            <a:off x="3842854" y="5371808"/>
            <a:ext cx="297462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5C0ADD77-22F0-4780-B291-5C252F14D5F3}"/>
              </a:ext>
            </a:extLst>
          </p:cNvPr>
          <p:cNvSpPr/>
          <p:nvPr/>
        </p:nvSpPr>
        <p:spPr>
          <a:xfrm>
            <a:off x="5415344" y="2261742"/>
            <a:ext cx="297462" cy="369332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84773D0-5040-4C8E-9CC5-1AFE49577339}"/>
              </a:ext>
            </a:extLst>
          </p:cNvPr>
          <p:cNvSpPr/>
          <p:nvPr/>
        </p:nvSpPr>
        <p:spPr>
          <a:xfrm>
            <a:off x="6310734" y="2267116"/>
            <a:ext cx="297462" cy="369332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BB29519-7529-4B19-96F0-745D3752456E}"/>
              </a:ext>
            </a:extLst>
          </p:cNvPr>
          <p:cNvSpPr/>
          <p:nvPr/>
        </p:nvSpPr>
        <p:spPr>
          <a:xfrm>
            <a:off x="7007994" y="3838875"/>
            <a:ext cx="297462" cy="369332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07207F55-60BD-4B21-942A-D09CFCA3A7F1}"/>
              </a:ext>
            </a:extLst>
          </p:cNvPr>
          <p:cNvSpPr/>
          <p:nvPr/>
        </p:nvSpPr>
        <p:spPr>
          <a:xfrm>
            <a:off x="7095372" y="2528568"/>
            <a:ext cx="297462" cy="369332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06001EF-AB36-4882-84A1-44F9A75D2506}"/>
              </a:ext>
            </a:extLst>
          </p:cNvPr>
          <p:cNvSpPr txBox="1"/>
          <p:nvPr/>
        </p:nvSpPr>
        <p:spPr>
          <a:xfrm>
            <a:off x="1165237" y="4681296"/>
            <a:ext cx="618350" cy="246221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起点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FF0D8E6-0CD4-4A39-ADAF-DF0CC149447A}"/>
              </a:ext>
            </a:extLst>
          </p:cNvPr>
          <p:cNvSpPr txBox="1"/>
          <p:nvPr/>
        </p:nvSpPr>
        <p:spPr>
          <a:xfrm>
            <a:off x="7183806" y="1714271"/>
            <a:ext cx="618350" cy="246221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终点</a:t>
            </a:r>
          </a:p>
        </p:txBody>
      </p:sp>
      <p:pic>
        <p:nvPicPr>
          <p:cNvPr id="102" name="图片 101">
            <a:extLst>
              <a:ext uri="{FF2B5EF4-FFF2-40B4-BE49-F238E27FC236}">
                <a16:creationId xmlns:a16="http://schemas.microsoft.com/office/drawing/2014/main" id="{FE4C2043-9E4D-4E3D-8610-E66E208F5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420293" y="3550521"/>
            <a:ext cx="287617" cy="284300"/>
          </a:xfrm>
          <a:prstGeom prst="rect">
            <a:avLst/>
          </a:prstGeom>
        </p:spPr>
      </p:pic>
      <p:pic>
        <p:nvPicPr>
          <p:cNvPr id="103" name="图片 102">
            <a:extLst>
              <a:ext uri="{FF2B5EF4-FFF2-40B4-BE49-F238E27FC236}">
                <a16:creationId xmlns:a16="http://schemas.microsoft.com/office/drawing/2014/main" id="{8A3EB502-240B-4ABF-8513-92469CC26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226541" y="3506979"/>
            <a:ext cx="287617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98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20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A2A0D923-3FC1-4E33-BD6E-0548EF48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/>
          <a:p>
            <a:pPr rtl="0"/>
            <a:r>
              <a:rPr lang="en-US" altLang="zh-CN" dirty="0"/>
              <a:t>Sequence_item( transaction</a:t>
            </a:r>
            <a:r>
              <a:rPr lang="zh-CN" altLang="en-US" dirty="0"/>
              <a:t>子弹</a:t>
            </a:r>
            <a:r>
              <a:rPr lang="en-US" altLang="zh-CN" dirty="0"/>
              <a:t>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D431DA01-3851-4D49-A85F-0D6FA532ED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9400" y="1120248"/>
            <a:ext cx="5736600" cy="4079631"/>
          </a:xfrm>
        </p:spPr>
        <p:txBody>
          <a:bodyPr rtlCol="0"/>
          <a:lstStyle/>
          <a:p>
            <a:pPr marL="879475" lvl="1" indent="-342900">
              <a:buAutoNum type="arabicPeriod"/>
            </a:pPr>
            <a:r>
              <a:rPr lang="zh-CN" altLang="en-US" sz="1800" noProof="1"/>
              <a:t>属于</a:t>
            </a:r>
            <a:r>
              <a:rPr lang="en-US" altLang="zh-CN" sz="1800" noProof="1"/>
              <a:t>object, </a:t>
            </a:r>
            <a:r>
              <a:rPr lang="zh-CN" altLang="en-US" sz="1800" noProof="1"/>
              <a:t>生命周期短</a:t>
            </a:r>
            <a:r>
              <a:rPr lang="en-US" altLang="zh-CN" sz="1800" noProof="1"/>
              <a:t>.</a:t>
            </a:r>
          </a:p>
          <a:p>
            <a:pPr marL="879475" lvl="1" indent="-342900">
              <a:buAutoNum type="arabicPeriod"/>
            </a:pPr>
            <a:endParaRPr lang="en-US" altLang="zh-CN" sz="1800" noProof="1"/>
          </a:p>
          <a:p>
            <a:pPr marL="879475" lvl="1" indent="-342900">
              <a:buAutoNum type="arabicPeriod"/>
            </a:pPr>
            <a:r>
              <a:rPr lang="zh-CN" altLang="en-US" sz="1800" noProof="1"/>
              <a:t>依照随机化需求设置成员变量</a:t>
            </a:r>
            <a:r>
              <a:rPr lang="en-US" altLang="zh-CN" sz="1800" noProof="1"/>
              <a:t>, </a:t>
            </a:r>
            <a:r>
              <a:rPr lang="zh-CN" altLang="en-US" sz="1800" noProof="1"/>
              <a:t>不用考虑</a:t>
            </a:r>
            <a:r>
              <a:rPr lang="en-US" altLang="zh-CN" sz="1800" noProof="1"/>
              <a:t>interface, driver/monitor</a:t>
            </a:r>
            <a:r>
              <a:rPr lang="zh-CN" altLang="en-US" sz="1800" noProof="1"/>
              <a:t>会负责转换</a:t>
            </a:r>
            <a:endParaRPr lang="en-US" altLang="zh-CN" sz="1800" noProof="1"/>
          </a:p>
          <a:p>
            <a:pPr marL="879475" lvl="1" indent="-342900">
              <a:buAutoNum type="arabicPeriod"/>
            </a:pPr>
            <a:endParaRPr lang="en-US" altLang="zh-CN" sz="1800" noProof="1"/>
          </a:p>
          <a:p>
            <a:pPr marL="879475" lvl="1" indent="-342900">
              <a:buAutoNum type="arabicPeriod"/>
            </a:pPr>
            <a:endParaRPr lang="en-US" altLang="zh-CN" sz="1800" noProof="1"/>
          </a:p>
          <a:p>
            <a:pPr marL="879475" lvl="1" indent="-342900">
              <a:buAutoNum type="arabicPeriod"/>
            </a:pPr>
            <a:r>
              <a:rPr lang="zh-CN" altLang="en-US" sz="1800" noProof="1"/>
              <a:t>在各个阶段</a:t>
            </a:r>
            <a:r>
              <a:rPr lang="en-US" altLang="zh-CN" sz="1800" noProof="1"/>
              <a:t>,</a:t>
            </a:r>
            <a:r>
              <a:rPr lang="zh-CN" altLang="en-US" sz="1800" noProof="1"/>
              <a:t>用来传输数据</a:t>
            </a:r>
            <a:r>
              <a:rPr lang="en-US" altLang="zh-CN" sz="1800" noProof="1"/>
              <a:t>,</a:t>
            </a:r>
            <a:r>
              <a:rPr lang="zh-CN" altLang="en-US" sz="1800" noProof="1"/>
              <a:t>包括</a:t>
            </a:r>
            <a:endParaRPr lang="en-US" altLang="zh-CN" sz="1800" noProof="1"/>
          </a:p>
          <a:p>
            <a:pPr marL="1268413" lvl="2" indent="-457200">
              <a:buFont typeface="Wingdings" panose="05000000000000000000" pitchFamily="2" charset="2"/>
              <a:buChar char="n"/>
            </a:pPr>
            <a:r>
              <a:rPr lang="zh-CN" altLang="en-US" sz="1600" noProof="1"/>
              <a:t>由</a:t>
            </a:r>
            <a:r>
              <a:rPr lang="en-US" altLang="zh-CN" sz="1600" noProof="1"/>
              <a:t>driver</a:t>
            </a:r>
            <a:r>
              <a:rPr lang="zh-CN" altLang="en-US" sz="1600" noProof="1"/>
              <a:t>转换格式输入</a:t>
            </a:r>
            <a:r>
              <a:rPr lang="en-US" altLang="zh-CN" sz="1600" noProof="1"/>
              <a:t>interface</a:t>
            </a:r>
          </a:p>
          <a:p>
            <a:pPr marL="1268413" lvl="2" indent="-457200">
              <a:buFont typeface="Wingdings" panose="05000000000000000000" pitchFamily="2" charset="2"/>
              <a:buChar char="n"/>
            </a:pPr>
            <a:r>
              <a:rPr lang="zh-CN" altLang="en-US" sz="1600" noProof="1"/>
              <a:t>由</a:t>
            </a:r>
            <a:r>
              <a:rPr lang="en-US" altLang="zh-CN" sz="1600" noProof="1"/>
              <a:t>monitor</a:t>
            </a:r>
            <a:r>
              <a:rPr lang="zh-CN" altLang="en-US" sz="1600" noProof="1"/>
              <a:t>监测</a:t>
            </a:r>
            <a:r>
              <a:rPr lang="en-US" altLang="zh-CN" sz="1600" noProof="1"/>
              <a:t>interface</a:t>
            </a:r>
            <a:r>
              <a:rPr lang="zh-CN" altLang="en-US" sz="1600" noProof="1"/>
              <a:t>的数据并封装</a:t>
            </a:r>
            <a:endParaRPr lang="en-US" altLang="zh-CN" sz="1600" noProof="1"/>
          </a:p>
          <a:p>
            <a:pPr marL="1268413" lvl="2" indent="-457200">
              <a:buFont typeface="Wingdings" panose="05000000000000000000" pitchFamily="2" charset="2"/>
              <a:buChar char="n"/>
            </a:pPr>
            <a:r>
              <a:rPr lang="en-US" altLang="zh-CN" sz="1600" noProof="1"/>
              <a:t>Reference_model </a:t>
            </a:r>
            <a:r>
              <a:rPr lang="zh-CN" altLang="en-US" sz="1600" noProof="1"/>
              <a:t>和</a:t>
            </a:r>
            <a:r>
              <a:rPr lang="en-US" altLang="zh-CN" sz="1600" noProof="1"/>
              <a:t>scoreboard</a:t>
            </a:r>
            <a:r>
              <a:rPr lang="zh-CN" altLang="en-US" sz="1600" noProof="1"/>
              <a:t>之间传输</a:t>
            </a:r>
            <a:endParaRPr lang="en-US" altLang="zh-CN" sz="1600" noProof="1"/>
          </a:p>
          <a:p>
            <a:pPr marL="1268413" lvl="2" indent="-457200">
              <a:buFont typeface="Wingdings" panose="05000000000000000000" pitchFamily="2" charset="2"/>
              <a:buChar char="n"/>
            </a:pPr>
            <a:r>
              <a:rPr lang="zh-CN" altLang="en-US" sz="1600" noProof="1"/>
              <a:t>其他</a:t>
            </a:r>
            <a:r>
              <a:rPr lang="en-US" altLang="zh-CN" sz="1600" noProof="1"/>
              <a:t>….</a:t>
            </a:r>
          </a:p>
          <a:p>
            <a:pPr lvl="2" indent="0">
              <a:buNone/>
            </a:pPr>
            <a:endParaRPr lang="en-US" altLang="zh-CN" sz="1600" noProof="1"/>
          </a:p>
          <a:p>
            <a:pPr marL="879475" lvl="1" indent="-342900">
              <a:buFont typeface="+mj-lt"/>
              <a:buAutoNum type="arabicPeriod"/>
            </a:pPr>
            <a:r>
              <a:rPr lang="zh-CN" altLang="en-US" sz="1800" noProof="1"/>
              <a:t>常以</a:t>
            </a:r>
            <a:r>
              <a:rPr lang="en-US" altLang="zh-CN" sz="1800" noProof="1"/>
              <a:t>transaction</a:t>
            </a:r>
            <a:r>
              <a:rPr lang="zh-CN" altLang="en-US" sz="1800" noProof="1"/>
              <a:t>命名</a:t>
            </a:r>
            <a:r>
              <a:rPr lang="en-US" altLang="zh-CN" sz="1800" noProof="1"/>
              <a:t> </a:t>
            </a:r>
          </a:p>
          <a:p>
            <a:pPr marL="879475" lvl="1" indent="-342900">
              <a:buFont typeface="+mj-lt"/>
              <a:buAutoNum type="arabicPeriod"/>
            </a:pPr>
            <a:endParaRPr lang="en-US" altLang="zh-CN" sz="1800" noProof="1"/>
          </a:p>
          <a:p>
            <a:pPr lvl="1" indent="0">
              <a:buNone/>
            </a:pPr>
            <a:endParaRPr lang="en-US" altLang="zh-CN" sz="1800" noProof="1"/>
          </a:p>
          <a:p>
            <a:pPr lvl="1" indent="0">
              <a:buNone/>
            </a:pPr>
            <a:endParaRPr lang="en-US" altLang="zh-CN" sz="1800" noProof="1"/>
          </a:p>
          <a:p>
            <a:endParaRPr lang="en-US" altLang="zh-CN" sz="2400" noProof="1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45C095-6643-45CF-8C8B-5AD08EEC9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697" y="2891604"/>
            <a:ext cx="6219771" cy="210018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F63EE6A-08C5-40EA-A8D7-8FCBCBDB0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697" y="4991786"/>
            <a:ext cx="6600825" cy="12382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F9E5D64-A965-4084-A42F-CFDA9B3D945C}"/>
              </a:ext>
            </a:extLst>
          </p:cNvPr>
          <p:cNvSpPr txBox="1"/>
          <p:nvPr/>
        </p:nvSpPr>
        <p:spPr>
          <a:xfrm>
            <a:off x="7641064" y="258632"/>
            <a:ext cx="273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Uvm_object</a:t>
            </a:r>
            <a:endParaRPr lang="zh-CN" altLang="en-US" dirty="0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ECB40C8D-B187-45D9-9E0B-449230EA3443}"/>
              </a:ext>
            </a:extLst>
          </p:cNvPr>
          <p:cNvSpPr/>
          <p:nvPr/>
        </p:nvSpPr>
        <p:spPr>
          <a:xfrm>
            <a:off x="8245929" y="726621"/>
            <a:ext cx="285750" cy="27474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3C232D-20A8-4E93-881C-F2E72CEB2C8C}"/>
              </a:ext>
            </a:extLst>
          </p:cNvPr>
          <p:cNvSpPr txBox="1"/>
          <p:nvPr/>
        </p:nvSpPr>
        <p:spPr>
          <a:xfrm>
            <a:off x="7641064" y="944073"/>
            <a:ext cx="273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Uvm_transaction</a:t>
            </a:r>
            <a:endParaRPr lang="zh-CN" altLang="en-US" dirty="0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2EFF95FA-63AD-4EA5-AF8E-667463D5EA22}"/>
              </a:ext>
            </a:extLst>
          </p:cNvPr>
          <p:cNvSpPr/>
          <p:nvPr/>
        </p:nvSpPr>
        <p:spPr>
          <a:xfrm>
            <a:off x="8262258" y="1345745"/>
            <a:ext cx="285750" cy="27474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043E80-BE84-4105-AEE5-838461B6C16B}"/>
              </a:ext>
            </a:extLst>
          </p:cNvPr>
          <p:cNvSpPr txBox="1"/>
          <p:nvPr/>
        </p:nvSpPr>
        <p:spPr>
          <a:xfrm>
            <a:off x="7641063" y="1528759"/>
            <a:ext cx="273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Uvm_sequence_item</a:t>
            </a:r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2179C35B-6BBB-4867-8955-33460DD742FA}"/>
              </a:ext>
            </a:extLst>
          </p:cNvPr>
          <p:cNvSpPr/>
          <p:nvPr/>
        </p:nvSpPr>
        <p:spPr>
          <a:xfrm>
            <a:off x="8262258" y="1942164"/>
            <a:ext cx="285750" cy="27474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E6B2536-91A5-4B05-ABDB-C368BAAA0CDF}"/>
              </a:ext>
            </a:extLst>
          </p:cNvPr>
          <p:cNvSpPr txBox="1"/>
          <p:nvPr/>
        </p:nvSpPr>
        <p:spPr>
          <a:xfrm>
            <a:off x="7641063" y="2167218"/>
            <a:ext cx="3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Ue_transaction (</a:t>
            </a:r>
            <a:r>
              <a:rPr lang="zh-CN" altLang="en-US" dirty="0"/>
              <a:t>自定义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EDDA93-477F-48A1-918A-BDD1B14CA7E0}"/>
              </a:ext>
            </a:extLst>
          </p:cNvPr>
          <p:cNvSpPr/>
          <p:nvPr/>
        </p:nvSpPr>
        <p:spPr>
          <a:xfrm>
            <a:off x="7111093" y="258632"/>
            <a:ext cx="4147457" cy="242487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106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974" y="1204506"/>
            <a:ext cx="5130869" cy="1547813"/>
          </a:xfrm>
        </p:spPr>
        <p:txBody>
          <a:bodyPr rtlCol="0"/>
          <a:lstStyle/>
          <a:p>
            <a:pPr rtl="0">
              <a:lnSpc>
                <a:spcPts val="55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UVM_TEST</a:t>
            </a:r>
          </a:p>
        </p:txBody>
      </p:sp>
      <p:grpSp>
        <p:nvGrpSpPr>
          <p:cNvPr id="6" name="组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任意多边形：形状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：形状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：形状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:形状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：形状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：形状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:形状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图形 14" descr="恐龙轮廓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占位符 17" descr="书架上显示有书页的书籍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21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副标题 4">
            <a:extLst>
              <a:ext uri="{FF2B5EF4-FFF2-40B4-BE49-F238E27FC236}">
                <a16:creationId xmlns:a16="http://schemas.microsoft.com/office/drawing/2014/main" id="{8260DFAE-6200-4616-9AD9-DF230808C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4781948" cy="367506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zh-CN" noProof="1"/>
              <a:t>I</a:t>
            </a: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 the world of koalas, the one with a tail is the king.</a:t>
            </a:r>
          </a:p>
        </p:txBody>
      </p:sp>
    </p:spTree>
    <p:extLst>
      <p:ext uri="{BB962C8B-B14F-4D97-AF65-F5344CB8AC3E}">
        <p14:creationId xmlns:p14="http://schemas.microsoft.com/office/powerpoint/2010/main" val="735528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5A3AE52-EDDB-4F4A-807B-3A21F6704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75" y="1068272"/>
            <a:ext cx="4656835" cy="4751614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22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A2A0D923-3FC1-4E33-BD6E-0548EF48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00" y="390159"/>
            <a:ext cx="11473200" cy="540000"/>
          </a:xfrm>
        </p:spPr>
        <p:txBody>
          <a:bodyPr rtlCol="0"/>
          <a:lstStyle/>
          <a:p>
            <a:pPr rtl="0"/>
            <a:r>
              <a:rPr lang="en-US" altLang="zh-CN" dirty="0"/>
              <a:t>UVM_TEST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D431DA01-3851-4D49-A85F-0D6FA532ED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580248"/>
            <a:ext cx="10450114" cy="5377752"/>
          </a:xfrm>
        </p:spPr>
        <p:txBody>
          <a:bodyPr rtlCol="0"/>
          <a:lstStyle/>
          <a:p>
            <a:pPr lvl="1" indent="0">
              <a:buNone/>
            </a:pPr>
            <a:endParaRPr lang="en-US" altLang="zh-CN" sz="1800" noProof="1"/>
          </a:p>
          <a:p>
            <a:pPr lvl="1" indent="0">
              <a:buNone/>
            </a:pPr>
            <a:endParaRPr lang="en-US" altLang="zh-CN" sz="1800" noProof="1"/>
          </a:p>
          <a:p>
            <a:endParaRPr lang="en-US" altLang="zh-CN" sz="2400" noProof="1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1A15F10-0C30-4BA4-8FF9-3584DDC7C2D4}"/>
              </a:ext>
            </a:extLst>
          </p:cNvPr>
          <p:cNvSpPr txBox="1"/>
          <p:nvPr/>
        </p:nvSpPr>
        <p:spPr>
          <a:xfrm>
            <a:off x="6714990" y="893764"/>
            <a:ext cx="42333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使用</a:t>
            </a:r>
            <a:r>
              <a:rPr lang="en-US" altLang="zh-CN" sz="1400" dirty="0"/>
              <a:t>+UVM_TESTNAME=${test_name} </a:t>
            </a:r>
            <a:r>
              <a:rPr lang="zh-CN" altLang="en-US" sz="1400" dirty="0"/>
              <a:t>决定</a:t>
            </a:r>
            <a:r>
              <a:rPr lang="en-US" altLang="zh-CN" sz="1400" dirty="0"/>
              <a:t>run_test()</a:t>
            </a:r>
            <a:r>
              <a:rPr lang="zh-CN" altLang="en-US" sz="1400" dirty="0"/>
              <a:t>执行那个</a:t>
            </a:r>
            <a:r>
              <a:rPr lang="en-US" altLang="zh-CN" sz="1400" dirty="0"/>
              <a:t>test</a:t>
            </a:r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r>
              <a:rPr lang="en-US" altLang="zh-CN" sz="1400" dirty="0"/>
              <a:t>Test</a:t>
            </a:r>
            <a:r>
              <a:rPr lang="zh-CN" altLang="en-US" sz="1400" dirty="0"/>
              <a:t>会自动实例化</a:t>
            </a:r>
            <a:r>
              <a:rPr lang="en-US" altLang="zh-CN" sz="1400" dirty="0"/>
              <a:t>,</a:t>
            </a:r>
            <a:r>
              <a:rPr lang="zh-CN" altLang="en-US" sz="1400" dirty="0"/>
              <a:t>并开始运行各个</a:t>
            </a:r>
            <a:r>
              <a:rPr lang="en-US" altLang="zh-CN" sz="1400" dirty="0"/>
              <a:t>phase, test</a:t>
            </a:r>
            <a:r>
              <a:rPr lang="zh-CN" altLang="en-US" sz="1400" dirty="0"/>
              <a:t>里应该要实例化</a:t>
            </a:r>
            <a:r>
              <a:rPr lang="en-US" altLang="zh-CN" sz="1400" dirty="0"/>
              <a:t>env(</a:t>
            </a:r>
            <a:r>
              <a:rPr lang="zh-CN" altLang="en-US" sz="1400" dirty="0"/>
              <a:t>或</a:t>
            </a:r>
            <a:r>
              <a:rPr lang="en-US" altLang="zh-CN" sz="1400" dirty="0"/>
              <a:t>env</a:t>
            </a:r>
            <a:r>
              <a:rPr lang="zh-CN" altLang="en-US" sz="1400" dirty="0"/>
              <a:t>在</a:t>
            </a:r>
            <a:r>
              <a:rPr lang="en-US" altLang="zh-CN" sz="1400" dirty="0"/>
              <a:t>run_test()</a:t>
            </a:r>
            <a:r>
              <a:rPr lang="zh-CN" altLang="en-US" sz="1400" dirty="0"/>
              <a:t>前已经实例化</a:t>
            </a:r>
            <a:r>
              <a:rPr lang="en-US" altLang="zh-CN" sz="1400" dirty="0"/>
              <a:t>)</a:t>
            </a:r>
          </a:p>
          <a:p>
            <a:endParaRPr lang="en-US" altLang="zh-CN" sz="14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59FED73-4025-49CB-B947-5A40D3B272A1}"/>
              </a:ext>
            </a:extLst>
          </p:cNvPr>
          <p:cNvCxnSpPr>
            <a:cxnSpLocks/>
          </p:cNvCxnSpPr>
          <p:nvPr/>
        </p:nvCxnSpPr>
        <p:spPr>
          <a:xfrm flipV="1">
            <a:off x="3707565" y="1155375"/>
            <a:ext cx="2889178" cy="1122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D1740D3-AB41-49F3-81E6-B96F959C657F}"/>
              </a:ext>
            </a:extLst>
          </p:cNvPr>
          <p:cNvCxnSpPr>
            <a:cxnSpLocks/>
          </p:cNvCxnSpPr>
          <p:nvPr/>
        </p:nvCxnSpPr>
        <p:spPr>
          <a:xfrm flipV="1">
            <a:off x="5019293" y="1716605"/>
            <a:ext cx="1773393" cy="187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089F803-3430-4B8F-B8EA-625F67AB20A4}"/>
              </a:ext>
            </a:extLst>
          </p:cNvPr>
          <p:cNvSpPr txBox="1"/>
          <p:nvPr/>
        </p:nvSpPr>
        <p:spPr>
          <a:xfrm>
            <a:off x="6596743" y="3425882"/>
            <a:ext cx="51341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各个</a:t>
            </a:r>
            <a:r>
              <a:rPr lang="en-US" altLang="zh-CN" sz="1400" dirty="0"/>
              <a:t>phase</a:t>
            </a:r>
            <a:r>
              <a:rPr lang="zh-CN" altLang="en-US" sz="1400" dirty="0"/>
              <a:t>的代码</a:t>
            </a:r>
            <a:r>
              <a:rPr lang="en-US" altLang="zh-CN" sz="1400" dirty="0"/>
              <a:t>:</a:t>
            </a:r>
          </a:p>
          <a:p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400" dirty="0"/>
              <a:t>BUILD: </a:t>
            </a:r>
            <a:r>
              <a:rPr lang="zh-CN" altLang="en-US" sz="1400" dirty="0"/>
              <a:t>建立</a:t>
            </a:r>
            <a:r>
              <a:rPr lang="en-US" altLang="zh-CN" sz="1400" dirty="0"/>
              <a:t>env,</a:t>
            </a:r>
            <a:r>
              <a:rPr lang="zh-CN" altLang="en-US" sz="1400" dirty="0"/>
              <a:t>指定 </a:t>
            </a:r>
            <a:r>
              <a:rPr lang="en-US" altLang="zh-CN" sz="1400" dirty="0"/>
              <a:t>default_sequence (</a:t>
            </a:r>
            <a:r>
              <a:rPr lang="zh-CN" altLang="en-US" sz="1400" dirty="0"/>
              <a:t>一个</a:t>
            </a:r>
            <a:r>
              <a:rPr lang="en-US" altLang="zh-CN" sz="1400" dirty="0"/>
              <a:t>test</a:t>
            </a:r>
            <a:r>
              <a:rPr lang="zh-CN" altLang="en-US" sz="1400" dirty="0"/>
              <a:t>搭配一个</a:t>
            </a:r>
            <a:r>
              <a:rPr lang="en-US" altLang="zh-CN" sz="1400" dirty="0"/>
              <a:t>sequence,</a:t>
            </a:r>
            <a:r>
              <a:rPr lang="zh-CN" altLang="en-US" sz="1400" dirty="0"/>
              <a:t>本项目</a:t>
            </a:r>
            <a:r>
              <a:rPr lang="en-US" altLang="zh-CN" sz="1400" dirty="0"/>
              <a:t>case0_test</a:t>
            </a:r>
            <a:r>
              <a:rPr lang="zh-CN" altLang="en-US" sz="1400" dirty="0"/>
              <a:t>测试正案例</a:t>
            </a:r>
            <a:r>
              <a:rPr lang="en-US" altLang="zh-CN" sz="1400" dirty="0"/>
              <a:t>,case1_test</a:t>
            </a:r>
            <a:r>
              <a:rPr lang="zh-CN" altLang="en-US" sz="1400" dirty="0"/>
              <a:t>测试反案例</a:t>
            </a:r>
            <a:r>
              <a:rPr lang="en-US" altLang="zh-CN" sz="1400" dirty="0"/>
              <a:t>,case2_test</a:t>
            </a:r>
            <a:r>
              <a:rPr lang="zh-CN" altLang="en-US" sz="1400" dirty="0"/>
              <a:t>测试</a:t>
            </a:r>
            <a:r>
              <a:rPr lang="en-US" altLang="zh-CN" sz="1400" dirty="0"/>
              <a:t>rsp</a:t>
            </a:r>
            <a:r>
              <a:rPr lang="zh-CN" altLang="en-US" sz="1400" dirty="0"/>
              <a:t>的</a:t>
            </a:r>
            <a:r>
              <a:rPr lang="en-US" altLang="zh-CN" sz="1400" dirty="0"/>
              <a:t>fifo)</a:t>
            </a:r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400" dirty="0"/>
              <a:t>CONNECT: </a:t>
            </a:r>
            <a:r>
              <a:rPr lang="zh-CN" altLang="en-US" sz="1400" dirty="0"/>
              <a:t>无</a:t>
            </a: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400" dirty="0"/>
              <a:t>RUN: </a:t>
            </a:r>
            <a:r>
              <a:rPr lang="zh-CN" altLang="en-US" sz="1400" dirty="0"/>
              <a:t>无</a:t>
            </a: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400" dirty="0"/>
              <a:t>REPORT: </a:t>
            </a:r>
            <a:r>
              <a:rPr lang="zh-CN" altLang="en-US" sz="1400" dirty="0"/>
              <a:t>使用</a:t>
            </a:r>
            <a:r>
              <a:rPr lang="en-US" altLang="zh-CN" sz="1400" dirty="0"/>
              <a:t>uvm_report_server</a:t>
            </a:r>
            <a:r>
              <a:rPr lang="zh-CN" altLang="en-US" sz="1400" dirty="0"/>
              <a:t>统计</a:t>
            </a:r>
            <a:r>
              <a:rPr lang="en-US" altLang="zh-CN" sz="1400" dirty="0"/>
              <a:t>error</a:t>
            </a:r>
            <a:r>
              <a:rPr lang="zh-CN" altLang="en-US" sz="1400" dirty="0"/>
              <a:t>的数量</a:t>
            </a:r>
            <a:r>
              <a:rPr lang="en-US" altLang="zh-CN" sz="1400" dirty="0"/>
              <a:t>,</a:t>
            </a:r>
            <a:r>
              <a:rPr lang="zh-CN" altLang="en-US" sz="1400" dirty="0"/>
              <a:t>并判断是否通过测试</a:t>
            </a: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775146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23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8">
            <a:extLst>
              <a:ext uri="{FF2B5EF4-FFF2-40B4-BE49-F238E27FC236}">
                <a16:creationId xmlns:a16="http://schemas.microsoft.com/office/drawing/2014/main" id="{E91A443F-319D-45B7-BE7A-7808752EA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700657" y="1766775"/>
            <a:ext cx="0" cy="4149769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>
            <a:extLst>
              <a:ext uri="{FF2B5EF4-FFF2-40B4-BE49-F238E27FC236}">
                <a16:creationId xmlns:a16="http://schemas.microsoft.com/office/drawing/2014/main" id="{A2A0D923-3FC1-4E33-BD6E-0548EF48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</a:t>
            </a: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D431DA01-3851-4D49-A85F-0D6FA532ED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9400" y="1120248"/>
            <a:ext cx="11473200" cy="4079631"/>
          </a:xfrm>
        </p:spPr>
        <p:txBody>
          <a:bodyPr rtlCol="0"/>
          <a:lstStyle/>
          <a:p>
            <a:pPr lvl="1" indent="0">
              <a:buNone/>
            </a:pPr>
            <a:r>
              <a:rPr lang="en-US" altLang="zh-CN" sz="8800" dirty="0" err="1">
                <a:solidFill>
                  <a:srgbClr val="FF0000"/>
                </a:solidFill>
              </a:rPr>
              <a:t>ue_base_test</a:t>
            </a:r>
            <a:endParaRPr lang="en-US" altLang="zh-CN" sz="8800" dirty="0">
              <a:solidFill>
                <a:srgbClr val="FF0000"/>
              </a:solidFill>
            </a:endParaRPr>
          </a:p>
          <a:p>
            <a:pPr lvl="1" indent="0">
              <a:buNone/>
            </a:pPr>
            <a:r>
              <a:rPr lang="en-US" altLang="zh-CN" sz="8800" noProof="1">
                <a:solidFill>
                  <a:srgbClr val="FF0000"/>
                </a:solidFill>
              </a:rPr>
              <a:t>Test_case0-2</a:t>
            </a:r>
            <a:endParaRPr lang="en-US" altLang="zh-CN" sz="8000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04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974" y="1204506"/>
            <a:ext cx="5130869" cy="1547813"/>
          </a:xfrm>
        </p:spPr>
        <p:txBody>
          <a:bodyPr rtlCol="0"/>
          <a:lstStyle/>
          <a:p>
            <a:pPr rtl="0">
              <a:lnSpc>
                <a:spcPts val="5500"/>
              </a:lnSpc>
            </a:pPr>
            <a:br>
              <a:rPr lang="en-US" altLang="zh-CN" dirty="0"/>
            </a:br>
            <a:r>
              <a:rPr lang="en-US" altLang="zh-CN" dirty="0"/>
              <a:t>Sequencer</a:t>
            </a:r>
            <a:br>
              <a:rPr lang="en-US" altLang="zh-CN" dirty="0"/>
            </a:br>
            <a:r>
              <a:rPr lang="en-US" altLang="zh-CN" dirty="0"/>
              <a:t>Sequence</a:t>
            </a:r>
            <a:br>
              <a:rPr lang="en-US" altLang="zh-CN" dirty="0"/>
            </a:br>
            <a:r>
              <a:rPr lang="en-US" altLang="zh-CN" dirty="0"/>
              <a:t>Sequence_item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6" name="组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任意多边形：形状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：形状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：形状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:形状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：形状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：形状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:形状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图形 14" descr="恐龙轮廓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占位符 17" descr="书架上显示有书页的书籍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24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副标题 4">
            <a:extLst>
              <a:ext uri="{FF2B5EF4-FFF2-40B4-BE49-F238E27FC236}">
                <a16:creationId xmlns:a16="http://schemas.microsoft.com/office/drawing/2014/main" id="{8260DFAE-6200-4616-9AD9-DF230808C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4781948" cy="367506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zh-CN" noProof="1"/>
              <a:t>I</a:t>
            </a: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 the world of koalas, the one with a tail is the king.</a:t>
            </a:r>
          </a:p>
        </p:txBody>
      </p:sp>
    </p:spTree>
    <p:extLst>
      <p:ext uri="{BB962C8B-B14F-4D97-AF65-F5344CB8AC3E}">
        <p14:creationId xmlns:p14="http://schemas.microsoft.com/office/powerpoint/2010/main" val="1734537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25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A2A0D923-3FC1-4E33-BD6E-0548EF48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00" y="256001"/>
            <a:ext cx="11473200" cy="540000"/>
          </a:xfrm>
        </p:spPr>
        <p:txBody>
          <a:bodyPr rtlCol="0"/>
          <a:lstStyle/>
          <a:p>
            <a:pPr rtl="0"/>
            <a:br>
              <a:rPr lang="en-US" altLang="zh-CN" dirty="0"/>
            </a:br>
            <a:r>
              <a:rPr lang="en-US" altLang="zh-CN" dirty="0"/>
              <a:t>Sequence </a:t>
            </a:r>
            <a:r>
              <a:rPr lang="zh-CN" altLang="en-US" dirty="0"/>
              <a:t>弹夹 </a:t>
            </a:r>
            <a:r>
              <a:rPr lang="en-US" altLang="zh-CN" dirty="0"/>
              <a:t>=&gt; object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Transaction(sequence_item) </a:t>
            </a:r>
            <a:r>
              <a:rPr lang="zh-CN" altLang="en-US" dirty="0"/>
              <a:t>子弹 </a:t>
            </a:r>
            <a:r>
              <a:rPr lang="en-US" altLang="zh-CN" dirty="0"/>
              <a:t>=&gt; object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Sequencer </a:t>
            </a:r>
            <a:r>
              <a:rPr lang="zh-CN" altLang="en-US" dirty="0"/>
              <a:t>枪 </a:t>
            </a:r>
            <a:r>
              <a:rPr lang="en-US" altLang="zh-CN" dirty="0"/>
              <a:t>=&gt; component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28DD07-0785-4098-B6C1-ED2B59610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929" y="3171966"/>
            <a:ext cx="2050778" cy="264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09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26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A2A0D923-3FC1-4E33-BD6E-0548EF48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/>
          <a:p>
            <a:pPr rtl="0"/>
            <a:r>
              <a:rPr lang="en-US" altLang="zh-CN" dirty="0"/>
              <a:t>Sequencer (</a:t>
            </a:r>
            <a:r>
              <a:rPr lang="zh-CN" altLang="en-US" dirty="0"/>
              <a:t>枪</a:t>
            </a:r>
            <a:r>
              <a:rPr lang="en-US" altLang="zh-CN" dirty="0"/>
              <a:t>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D431DA01-3851-4D49-A85F-0D6FA532ED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9400" y="1120248"/>
            <a:ext cx="5736600" cy="4079631"/>
          </a:xfrm>
        </p:spPr>
        <p:txBody>
          <a:bodyPr rtlCol="0"/>
          <a:lstStyle/>
          <a:p>
            <a:pPr marL="879475" lvl="1" indent="-342900">
              <a:buAutoNum type="arabicPeriod"/>
            </a:pPr>
            <a:r>
              <a:rPr lang="zh-CN" altLang="en-US" sz="1800" noProof="1"/>
              <a:t>属于</a:t>
            </a:r>
            <a:r>
              <a:rPr lang="en-US" altLang="zh-CN" sz="1800" noProof="1"/>
              <a:t>component, </a:t>
            </a:r>
            <a:r>
              <a:rPr lang="zh-CN" altLang="en-US" sz="1800" noProof="1"/>
              <a:t>具备包括以下的</a:t>
            </a:r>
            <a:r>
              <a:rPr lang="en-US" altLang="zh-CN" sz="1800" noProof="1"/>
              <a:t>phase</a:t>
            </a:r>
          </a:p>
          <a:p>
            <a:pPr marL="1154113" lvl="2" indent="-342900">
              <a:buFont typeface="Wingdings" panose="05000000000000000000" pitchFamily="2" charset="2"/>
              <a:buChar char="n"/>
            </a:pPr>
            <a:r>
              <a:rPr lang="en-US" altLang="zh-CN" sz="1600" noProof="1"/>
              <a:t>Build (</a:t>
            </a:r>
            <a:r>
              <a:rPr lang="zh-CN" altLang="en-US" sz="1600" noProof="1"/>
              <a:t>建立组件</a:t>
            </a:r>
            <a:r>
              <a:rPr lang="en-US" altLang="zh-CN" sz="1600" noProof="1"/>
              <a:t>)</a:t>
            </a:r>
          </a:p>
          <a:p>
            <a:pPr marL="1154113" lvl="2" indent="-342900">
              <a:buFont typeface="Wingdings" panose="05000000000000000000" pitchFamily="2" charset="2"/>
              <a:buChar char="n"/>
            </a:pPr>
            <a:r>
              <a:rPr lang="en-US" altLang="zh-CN" sz="1600" noProof="1"/>
              <a:t>Connect (</a:t>
            </a:r>
            <a:r>
              <a:rPr lang="zh-CN" altLang="en-US" sz="1600" noProof="1"/>
              <a:t>连接组件</a:t>
            </a:r>
            <a:r>
              <a:rPr lang="en-US" altLang="zh-CN" sz="1600" noProof="1"/>
              <a:t>)</a:t>
            </a:r>
          </a:p>
          <a:p>
            <a:pPr marL="1154113" lvl="2" indent="-342900">
              <a:buFont typeface="Wingdings" panose="05000000000000000000" pitchFamily="2" charset="2"/>
              <a:buChar char="n"/>
            </a:pPr>
            <a:r>
              <a:rPr lang="en-US" altLang="zh-CN" sz="1600" noProof="1"/>
              <a:t>Run (</a:t>
            </a:r>
            <a:r>
              <a:rPr lang="zh-CN" altLang="en-US" sz="1600" noProof="1"/>
              <a:t>开始仿真</a:t>
            </a:r>
            <a:r>
              <a:rPr lang="en-US" altLang="zh-CN" sz="1600" noProof="1"/>
              <a:t>)</a:t>
            </a:r>
          </a:p>
          <a:p>
            <a:pPr marL="1154113" lvl="2" indent="-342900">
              <a:buFont typeface="Wingdings" panose="05000000000000000000" pitchFamily="2" charset="2"/>
              <a:buChar char="n"/>
            </a:pPr>
            <a:r>
              <a:rPr lang="en-US" altLang="zh-CN" sz="1600" noProof="1"/>
              <a:t>Report</a:t>
            </a:r>
            <a:r>
              <a:rPr lang="zh-CN" altLang="en-US" sz="1600" noProof="1"/>
              <a:t> </a:t>
            </a:r>
            <a:r>
              <a:rPr lang="en-US" altLang="zh-CN" sz="1600" noProof="1"/>
              <a:t>(</a:t>
            </a:r>
            <a:r>
              <a:rPr lang="zh-CN" altLang="en-US" sz="1600" noProof="1"/>
              <a:t>仿真结束</a:t>
            </a:r>
            <a:r>
              <a:rPr lang="en-US" altLang="zh-CN" sz="1600" noProof="1"/>
              <a:t>, </a:t>
            </a:r>
            <a:r>
              <a:rPr lang="zh-CN" altLang="en-US" sz="1600" noProof="1"/>
              <a:t>打印报告</a:t>
            </a:r>
            <a:r>
              <a:rPr lang="en-US" altLang="zh-CN" sz="1600" noProof="1"/>
              <a:t>)</a:t>
            </a:r>
          </a:p>
          <a:p>
            <a:pPr marL="879475" lvl="1" indent="-342900">
              <a:buAutoNum type="arabicPeriod"/>
            </a:pPr>
            <a:endParaRPr lang="en-US" altLang="zh-CN" sz="1800" noProof="1"/>
          </a:p>
          <a:p>
            <a:pPr marL="879475" lvl="1" indent="-342900">
              <a:buAutoNum type="arabicPeriod"/>
            </a:pPr>
            <a:r>
              <a:rPr lang="zh-CN" altLang="en-US" sz="1800" noProof="1"/>
              <a:t>只需要继承</a:t>
            </a:r>
            <a:r>
              <a:rPr lang="en-US" altLang="zh-CN" sz="1800" noProof="1"/>
              <a:t>uvm_sequencer</a:t>
            </a:r>
            <a:r>
              <a:rPr lang="zh-CN" altLang="en-US" sz="1800" noProof="1"/>
              <a:t>不用添加代码</a:t>
            </a:r>
            <a:endParaRPr lang="en-US" altLang="zh-CN" sz="1800" noProof="1"/>
          </a:p>
          <a:p>
            <a:pPr lvl="1" indent="0">
              <a:buNone/>
            </a:pPr>
            <a:endParaRPr lang="en-US" altLang="zh-CN" sz="1800" noProof="1"/>
          </a:p>
          <a:p>
            <a:pPr lvl="1" indent="0">
              <a:buNone/>
            </a:pPr>
            <a:endParaRPr lang="en-US" altLang="zh-CN" sz="1800" noProof="1"/>
          </a:p>
          <a:p>
            <a:pPr lvl="1" indent="0">
              <a:buNone/>
            </a:pPr>
            <a:endParaRPr lang="en-US" altLang="zh-CN" sz="1800" noProof="1"/>
          </a:p>
          <a:p>
            <a:endParaRPr lang="en-US" altLang="zh-CN" sz="2400" noProof="1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BA58B8-C6D3-4FFF-8404-A6CD2940C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39" y="3429000"/>
            <a:ext cx="74485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82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56" y="368070"/>
            <a:ext cx="6993300" cy="540000"/>
          </a:xfrm>
        </p:spPr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UVM World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7D68D1-9AAA-43B0-92AA-8E3287E66792}"/>
              </a:ext>
            </a:extLst>
          </p:cNvPr>
          <p:cNvSpPr/>
          <p:nvPr/>
        </p:nvSpPr>
        <p:spPr>
          <a:xfrm>
            <a:off x="477022" y="1094013"/>
            <a:ext cx="7736250" cy="487407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​​(S) 8">
            <a:extLst>
              <a:ext uri="{FF2B5EF4-FFF2-40B4-BE49-F238E27FC236}">
                <a16:creationId xmlns:a16="http://schemas.microsoft.com/office/drawing/2014/main" id="{943AE51D-A1A1-4B2D-BD42-55ADBBEBD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71805" y="196519"/>
            <a:ext cx="0" cy="6106114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2AD3D3D-052A-4662-A50E-6BE8D0496AFE}"/>
              </a:ext>
            </a:extLst>
          </p:cNvPr>
          <p:cNvSpPr txBox="1"/>
          <p:nvPr/>
        </p:nvSpPr>
        <p:spPr>
          <a:xfrm>
            <a:off x="529000" y="755711"/>
            <a:ext cx="142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Uvm_test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209CB9-F8D0-4A37-9D9F-60B4B43B905C}"/>
              </a:ext>
            </a:extLst>
          </p:cNvPr>
          <p:cNvSpPr/>
          <p:nvPr/>
        </p:nvSpPr>
        <p:spPr>
          <a:xfrm>
            <a:off x="2508187" y="1583088"/>
            <a:ext cx="5631607" cy="428158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0A8866-C98A-4155-BF2F-B3D591FEF3E1}"/>
              </a:ext>
            </a:extLst>
          </p:cNvPr>
          <p:cNvSpPr txBox="1"/>
          <p:nvPr/>
        </p:nvSpPr>
        <p:spPr>
          <a:xfrm>
            <a:off x="2552809" y="1269618"/>
            <a:ext cx="142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Uvm_env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D6CDC4-E131-464E-9513-37F8E2181BE4}"/>
              </a:ext>
            </a:extLst>
          </p:cNvPr>
          <p:cNvSpPr txBox="1"/>
          <p:nvPr/>
        </p:nvSpPr>
        <p:spPr>
          <a:xfrm>
            <a:off x="8615813" y="253669"/>
            <a:ext cx="3576183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dut : design under test </a:t>
            </a:r>
          </a:p>
          <a:p>
            <a:r>
              <a:rPr lang="zh-CN" altLang="en-US" sz="1400" dirty="0"/>
              <a:t>待验证模块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vif : virtual interface</a:t>
            </a:r>
          </a:p>
          <a:p>
            <a:r>
              <a:rPr lang="zh-CN" altLang="en-US" sz="1400" dirty="0"/>
              <a:t>测试环境和</a:t>
            </a:r>
            <a:r>
              <a:rPr lang="en-US" altLang="zh-CN" sz="1400" dirty="0"/>
              <a:t>dut</a:t>
            </a:r>
            <a:r>
              <a:rPr lang="zh-CN" altLang="en-US" sz="1400" dirty="0"/>
              <a:t>交互的界面</a:t>
            </a:r>
            <a:r>
              <a:rPr lang="en-US" altLang="zh-CN" sz="1400" dirty="0"/>
              <a:t>,</a:t>
            </a:r>
            <a:r>
              <a:rPr lang="zh-CN" altLang="en-US" sz="1400" dirty="0"/>
              <a:t>模拟时钟</a:t>
            </a:r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  <a:p>
            <a:r>
              <a:rPr lang="en-US" altLang="zh-CN" sz="1400" dirty="0"/>
              <a:t>drv : driver </a:t>
            </a:r>
            <a:r>
              <a:rPr lang="zh-CN" altLang="en-US" sz="1400" dirty="0"/>
              <a:t>将</a:t>
            </a:r>
            <a:r>
              <a:rPr lang="en-US" altLang="zh-CN" sz="1400" dirty="0"/>
              <a:t>req(</a:t>
            </a:r>
            <a:r>
              <a:rPr lang="zh-CN" altLang="en-US" sz="1400" dirty="0"/>
              <a:t>自定义的</a:t>
            </a:r>
            <a:r>
              <a:rPr lang="en-US" altLang="zh-CN" sz="1400" dirty="0"/>
              <a:t>transaction) </a:t>
            </a:r>
            <a:r>
              <a:rPr lang="zh-CN" altLang="en-US" sz="1400" dirty="0"/>
              <a:t>转化成输入信号发给</a:t>
            </a:r>
            <a:r>
              <a:rPr lang="en-US" altLang="zh-CN" sz="1400" dirty="0"/>
              <a:t>vif</a:t>
            </a:r>
          </a:p>
          <a:p>
            <a:endParaRPr lang="en-US" altLang="zh-CN" sz="1400" dirty="0"/>
          </a:p>
          <a:p>
            <a:r>
              <a:rPr lang="en-US" altLang="zh-CN" sz="1400" dirty="0"/>
              <a:t>mon : monitor </a:t>
            </a:r>
            <a:r>
              <a:rPr lang="zh-CN" altLang="en-US" sz="1400" dirty="0"/>
              <a:t>监控</a:t>
            </a:r>
            <a:r>
              <a:rPr lang="en-US" altLang="zh-CN" sz="1400" dirty="0"/>
              <a:t>vif</a:t>
            </a:r>
            <a:r>
              <a:rPr lang="zh-CN" altLang="en-US" sz="1400" dirty="0"/>
              <a:t>的信号并传给</a:t>
            </a:r>
            <a:r>
              <a:rPr lang="en-US" altLang="zh-CN" sz="1400" dirty="0"/>
              <a:t>mdl</a:t>
            </a:r>
            <a:r>
              <a:rPr lang="zh-CN" altLang="en-US" sz="1400" dirty="0"/>
              <a:t>或</a:t>
            </a:r>
            <a:r>
              <a:rPr lang="en-US" altLang="zh-CN" sz="1400" dirty="0"/>
              <a:t>scb</a:t>
            </a:r>
          </a:p>
          <a:p>
            <a:endParaRPr lang="en-US" altLang="zh-CN" sz="1400" dirty="0"/>
          </a:p>
          <a:p>
            <a:r>
              <a:rPr lang="en-US" altLang="zh-CN" sz="1400" dirty="0"/>
              <a:t>mdl: reference model </a:t>
            </a:r>
            <a:r>
              <a:rPr lang="zh-CN" altLang="en-US" sz="1400" dirty="0"/>
              <a:t>计算期望值</a:t>
            </a:r>
            <a:r>
              <a:rPr lang="en-US" altLang="zh-CN" sz="1400" dirty="0"/>
              <a:t>(</a:t>
            </a:r>
            <a:r>
              <a:rPr lang="zh-CN" altLang="en-US" sz="1400" dirty="0"/>
              <a:t>正确值</a:t>
            </a:r>
            <a:r>
              <a:rPr lang="en-US" altLang="zh-CN" sz="1400" dirty="0"/>
              <a:t>)</a:t>
            </a:r>
            <a:r>
              <a:rPr lang="zh-CN" altLang="en-US" sz="1400" dirty="0"/>
              <a:t>的 </a:t>
            </a:r>
            <a:r>
              <a:rPr lang="en-US" altLang="zh-CN" sz="1400" dirty="0"/>
              <a:t>model</a:t>
            </a:r>
          </a:p>
          <a:p>
            <a:endParaRPr lang="en-US" altLang="zh-CN" sz="1400" dirty="0"/>
          </a:p>
          <a:p>
            <a:r>
              <a:rPr lang="en-US" altLang="zh-CN" sz="1400" dirty="0"/>
              <a:t>scb: scoreboard </a:t>
            </a:r>
            <a:r>
              <a:rPr lang="zh-CN" altLang="en-US" sz="1400" dirty="0"/>
              <a:t>计分板</a:t>
            </a:r>
            <a:r>
              <a:rPr lang="en-US" altLang="zh-CN" sz="1400" dirty="0"/>
              <a:t>,</a:t>
            </a:r>
            <a:r>
              <a:rPr lang="zh-CN" altLang="en-US" sz="1400" dirty="0"/>
              <a:t>用于比较期望值和</a:t>
            </a:r>
            <a:r>
              <a:rPr lang="en-US" altLang="zh-CN" sz="1400" dirty="0"/>
              <a:t>dut</a:t>
            </a:r>
            <a:r>
              <a:rPr lang="zh-CN" altLang="en-US" sz="1400" dirty="0"/>
              <a:t>计算出来的实际值的差异</a:t>
            </a:r>
            <a:r>
              <a:rPr lang="en-US" altLang="zh-CN" sz="1400" dirty="0"/>
              <a:t>,</a:t>
            </a:r>
            <a:r>
              <a:rPr lang="zh-CN" altLang="en-US" sz="1400" dirty="0"/>
              <a:t>如果不同就是</a:t>
            </a:r>
            <a:r>
              <a:rPr lang="en-US" altLang="zh-CN" sz="1400" dirty="0"/>
              <a:t>error</a:t>
            </a:r>
          </a:p>
          <a:p>
            <a:endParaRPr lang="en-US" altLang="zh-CN" sz="1400" dirty="0"/>
          </a:p>
          <a:p>
            <a:r>
              <a:rPr lang="en-US" altLang="zh-CN" sz="1400" dirty="0"/>
              <a:t>Exp fifo:</a:t>
            </a:r>
            <a:r>
              <a:rPr lang="zh-CN" altLang="en-US" sz="1400" dirty="0"/>
              <a:t>用于存放期望值</a:t>
            </a:r>
            <a:r>
              <a:rPr lang="en-US" altLang="zh-CN" sz="1400" dirty="0"/>
              <a:t>expected value</a:t>
            </a:r>
            <a:r>
              <a:rPr lang="zh-CN" altLang="en-US" sz="1400" dirty="0"/>
              <a:t>的</a:t>
            </a:r>
            <a:r>
              <a:rPr lang="en-US" altLang="zh-CN" sz="1400" dirty="0"/>
              <a:t>fifo</a:t>
            </a:r>
          </a:p>
          <a:p>
            <a:endParaRPr lang="en-US" altLang="zh-CN" sz="1400" dirty="0"/>
          </a:p>
          <a:p>
            <a:r>
              <a:rPr lang="en-US" altLang="zh-CN" sz="1400" dirty="0"/>
              <a:t>Act fifo:</a:t>
            </a:r>
            <a:r>
              <a:rPr lang="zh-CN" altLang="en-US" sz="1400" dirty="0"/>
              <a:t>用于存放实际值的</a:t>
            </a:r>
            <a:r>
              <a:rPr lang="en-US" altLang="zh-CN" sz="1400" dirty="0"/>
              <a:t>fifo</a:t>
            </a:r>
          </a:p>
          <a:p>
            <a:endParaRPr lang="en-US" altLang="zh-CN" sz="1400" dirty="0"/>
          </a:p>
          <a:p>
            <a:r>
              <a:rPr lang="en-US" altLang="zh-CN" sz="1400" dirty="0"/>
              <a:t>tlm :</a:t>
            </a:r>
            <a:r>
              <a:rPr lang="zh-CN" altLang="en-US" sz="1400" dirty="0"/>
              <a:t>事务级别的通信接口（</a:t>
            </a:r>
            <a:r>
              <a:rPr lang="en-US" altLang="zh-CN" sz="1400" dirty="0"/>
              <a:t>Transaction-Level Modeling</a:t>
            </a:r>
            <a:r>
              <a:rPr lang="zh-CN" altLang="en-US" sz="1400" dirty="0"/>
              <a:t>）</a:t>
            </a:r>
            <a:r>
              <a:rPr lang="en-US" altLang="zh-CN" sz="1400" dirty="0"/>
              <a:t>,</a:t>
            </a:r>
            <a:r>
              <a:rPr lang="zh-CN" altLang="en-US" sz="1400" dirty="0"/>
              <a:t>蓝色箭头的部分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BEE444-F0AF-4EBE-A69D-B850B0F7FB43}"/>
              </a:ext>
            </a:extLst>
          </p:cNvPr>
          <p:cNvSpPr txBox="1"/>
          <p:nvPr/>
        </p:nvSpPr>
        <p:spPr>
          <a:xfrm>
            <a:off x="5610640" y="4949605"/>
            <a:ext cx="751114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dut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24" name="直接连接符​​(S) 8">
            <a:extLst>
              <a:ext uri="{FF2B5EF4-FFF2-40B4-BE49-F238E27FC236}">
                <a16:creationId xmlns:a16="http://schemas.microsoft.com/office/drawing/2014/main" id="{C884E7A8-E5AD-49B2-AFDD-168A4ACDA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278006" y="3824501"/>
            <a:ext cx="0" cy="1791571"/>
          </a:xfrm>
          <a:prstGeom prst="line">
            <a:avLst/>
          </a:prstGeom>
          <a:ln w="635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​​(S) 8">
            <a:extLst>
              <a:ext uri="{FF2B5EF4-FFF2-40B4-BE49-F238E27FC236}">
                <a16:creationId xmlns:a16="http://schemas.microsoft.com/office/drawing/2014/main" id="{E9782DDB-A9AB-4AE4-B638-F43B7811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782606" y="3744275"/>
            <a:ext cx="0" cy="2019712"/>
          </a:xfrm>
          <a:prstGeom prst="line">
            <a:avLst/>
          </a:prstGeom>
          <a:ln w="635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D8671CA-6FA0-4E39-9C9A-B4342E8EC3A3}"/>
              </a:ext>
            </a:extLst>
          </p:cNvPr>
          <p:cNvSpPr txBox="1"/>
          <p:nvPr/>
        </p:nvSpPr>
        <p:spPr>
          <a:xfrm>
            <a:off x="4943271" y="3455169"/>
            <a:ext cx="66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vif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A23F2B7-8068-4D94-95D2-0E7A81F52E68}"/>
              </a:ext>
            </a:extLst>
          </p:cNvPr>
          <p:cNvSpPr txBox="1"/>
          <p:nvPr/>
        </p:nvSpPr>
        <p:spPr>
          <a:xfrm>
            <a:off x="6411358" y="3389915"/>
            <a:ext cx="66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vif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AFFE32E-D8D8-4D67-A3BC-6B53DA5E52DA}"/>
              </a:ext>
            </a:extLst>
          </p:cNvPr>
          <p:cNvSpPr txBox="1"/>
          <p:nvPr/>
        </p:nvSpPr>
        <p:spPr>
          <a:xfrm>
            <a:off x="4476744" y="5181030"/>
            <a:ext cx="751114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drv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E3AAEFE-C9F7-453E-9F4B-E3EDF102FF9B}"/>
              </a:ext>
            </a:extLst>
          </p:cNvPr>
          <p:cNvSpPr txBox="1"/>
          <p:nvPr/>
        </p:nvSpPr>
        <p:spPr>
          <a:xfrm>
            <a:off x="4475781" y="4522439"/>
            <a:ext cx="751114" cy="369332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mon</a:t>
            </a:r>
            <a:endParaRPr lang="zh-CN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18D8BB3-FD53-400D-935C-87D4A3793BC2}"/>
              </a:ext>
            </a:extLst>
          </p:cNvPr>
          <p:cNvSpPr txBox="1"/>
          <p:nvPr/>
        </p:nvSpPr>
        <p:spPr>
          <a:xfrm>
            <a:off x="6811839" y="4500127"/>
            <a:ext cx="751114" cy="369332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mon</a:t>
            </a:r>
            <a:endParaRPr lang="zh-CN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165E84B-E919-45AC-A8E1-46B7B9C1B8CD}"/>
              </a:ext>
            </a:extLst>
          </p:cNvPr>
          <p:cNvSpPr/>
          <p:nvPr/>
        </p:nvSpPr>
        <p:spPr>
          <a:xfrm>
            <a:off x="2552809" y="3402831"/>
            <a:ext cx="2923523" cy="2250761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97DB930-58C6-4518-878C-59B355FC19AA}"/>
              </a:ext>
            </a:extLst>
          </p:cNvPr>
          <p:cNvSpPr/>
          <p:nvPr/>
        </p:nvSpPr>
        <p:spPr>
          <a:xfrm>
            <a:off x="6651851" y="3768594"/>
            <a:ext cx="1405610" cy="1847478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A3A7C75-CAF4-4B17-9AB2-CE2DCBD68D90}"/>
              </a:ext>
            </a:extLst>
          </p:cNvPr>
          <p:cNvSpPr txBox="1"/>
          <p:nvPr/>
        </p:nvSpPr>
        <p:spPr>
          <a:xfrm>
            <a:off x="2921995" y="3022644"/>
            <a:ext cx="103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i_agt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DDA2D32-300A-400C-B1BC-382448160027}"/>
              </a:ext>
            </a:extLst>
          </p:cNvPr>
          <p:cNvSpPr txBox="1"/>
          <p:nvPr/>
        </p:nvSpPr>
        <p:spPr>
          <a:xfrm>
            <a:off x="7311419" y="3408421"/>
            <a:ext cx="103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o_agt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3" name="直接连接符​​(S) 8">
            <a:extLst>
              <a:ext uri="{FF2B5EF4-FFF2-40B4-BE49-F238E27FC236}">
                <a16:creationId xmlns:a16="http://schemas.microsoft.com/office/drawing/2014/main" id="{434D577C-ABCB-49DF-BCA0-3936E2FEF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295915" y="5134271"/>
            <a:ext cx="314725" cy="0"/>
          </a:xfrm>
          <a:prstGeom prst="line">
            <a:avLst/>
          </a:prstGeom>
          <a:ln w="635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​​(S) 8">
            <a:extLst>
              <a:ext uri="{FF2B5EF4-FFF2-40B4-BE49-F238E27FC236}">
                <a16:creationId xmlns:a16="http://schemas.microsoft.com/office/drawing/2014/main" id="{8561C332-345A-40D0-B82B-D0018C7E6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38699" y="5130485"/>
            <a:ext cx="314725" cy="0"/>
          </a:xfrm>
          <a:prstGeom prst="line">
            <a:avLst/>
          </a:prstGeom>
          <a:ln w="635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9A5FC018-FDB4-45C3-86DF-577CA3BD3868}"/>
              </a:ext>
            </a:extLst>
          </p:cNvPr>
          <p:cNvSpPr txBox="1"/>
          <p:nvPr/>
        </p:nvSpPr>
        <p:spPr>
          <a:xfrm>
            <a:off x="2995282" y="3467276"/>
            <a:ext cx="15736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/>
              <a:t>UVM_ACTIVE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9237611-376D-41D8-9A7B-450D326BADAF}"/>
              </a:ext>
            </a:extLst>
          </p:cNvPr>
          <p:cNvSpPr txBox="1"/>
          <p:nvPr/>
        </p:nvSpPr>
        <p:spPr>
          <a:xfrm>
            <a:off x="6966982" y="5125587"/>
            <a:ext cx="12226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/>
              <a:t>UVM_PASSIVE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8A7AEEA-79AF-4C2E-917D-86C31F2B483B}"/>
              </a:ext>
            </a:extLst>
          </p:cNvPr>
          <p:cNvSpPr txBox="1"/>
          <p:nvPr/>
        </p:nvSpPr>
        <p:spPr>
          <a:xfrm>
            <a:off x="2565354" y="5231157"/>
            <a:ext cx="1486691" cy="2462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1"/>
                </a:solidFill>
              </a:rPr>
              <a:t>sequencer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C49FC5D-F22D-4B37-9B17-B2B47C02707C}"/>
              </a:ext>
            </a:extLst>
          </p:cNvPr>
          <p:cNvSpPr txBox="1"/>
          <p:nvPr/>
        </p:nvSpPr>
        <p:spPr>
          <a:xfrm>
            <a:off x="657251" y="5042530"/>
            <a:ext cx="1808526" cy="646331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层层嵌套的各种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sequence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926B9CE-D687-4A2C-9B36-F504243543A8}"/>
              </a:ext>
            </a:extLst>
          </p:cNvPr>
          <p:cNvCxnSpPr>
            <a:cxnSpLocks/>
          </p:cNvCxnSpPr>
          <p:nvPr/>
        </p:nvCxnSpPr>
        <p:spPr>
          <a:xfrm>
            <a:off x="1698171" y="1125043"/>
            <a:ext cx="810016" cy="3802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C8B01E7-8070-4053-9CC5-786B16D26286}"/>
              </a:ext>
            </a:extLst>
          </p:cNvPr>
          <p:cNvCxnSpPr>
            <a:cxnSpLocks/>
          </p:cNvCxnSpPr>
          <p:nvPr/>
        </p:nvCxnSpPr>
        <p:spPr>
          <a:xfrm>
            <a:off x="1074531" y="1161610"/>
            <a:ext cx="0" cy="3880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F83B114A-C762-428E-A7D6-62EE60E357B3}"/>
              </a:ext>
            </a:extLst>
          </p:cNvPr>
          <p:cNvSpPr txBox="1"/>
          <p:nvPr/>
        </p:nvSpPr>
        <p:spPr>
          <a:xfrm>
            <a:off x="3960014" y="566131"/>
            <a:ext cx="1587567" cy="369332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C++ (dll)</a:t>
            </a:r>
            <a:endParaRPr lang="zh-CN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4AAB0543-39A8-485C-9B13-310A79A222F1}"/>
              </a:ext>
            </a:extLst>
          </p:cNvPr>
          <p:cNvSpPr/>
          <p:nvPr/>
        </p:nvSpPr>
        <p:spPr>
          <a:xfrm rot="16200000">
            <a:off x="4234378" y="3728829"/>
            <a:ext cx="1289494" cy="253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4BE1011D-1AB1-4DC4-9EC9-ABF0D7141559}"/>
              </a:ext>
            </a:extLst>
          </p:cNvPr>
          <p:cNvSpPr/>
          <p:nvPr/>
        </p:nvSpPr>
        <p:spPr>
          <a:xfrm rot="16200000">
            <a:off x="6428294" y="3712326"/>
            <a:ext cx="1256490" cy="253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691E7726-9108-477C-A679-645D12184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074137" y="4686273"/>
            <a:ext cx="287617" cy="28430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9E20E2C5-86C8-4EF5-BA46-839A87611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425140" y="4342168"/>
            <a:ext cx="287617" cy="2843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2678CF77-3A2D-4AD6-AA36-C150D7732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464955" y="4993310"/>
            <a:ext cx="287617" cy="284300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D407B241-1B1B-4FB8-AFBC-A29719AE6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460971" y="4352212"/>
            <a:ext cx="287617" cy="284300"/>
          </a:xfrm>
          <a:prstGeom prst="rect">
            <a:avLst/>
          </a:prstGeom>
        </p:spPr>
      </p:pic>
      <p:sp>
        <p:nvSpPr>
          <p:cNvPr id="76" name="文本框 75">
            <a:extLst>
              <a:ext uri="{FF2B5EF4-FFF2-40B4-BE49-F238E27FC236}">
                <a16:creationId xmlns:a16="http://schemas.microsoft.com/office/drawing/2014/main" id="{DE754504-9135-4D04-90AF-57FF7CE23B99}"/>
              </a:ext>
            </a:extLst>
          </p:cNvPr>
          <p:cNvSpPr txBox="1"/>
          <p:nvPr/>
        </p:nvSpPr>
        <p:spPr>
          <a:xfrm>
            <a:off x="6651851" y="2001502"/>
            <a:ext cx="1169535" cy="369332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scb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09A05C7-DD3D-4683-B7A6-4487ED3975B2}"/>
              </a:ext>
            </a:extLst>
          </p:cNvPr>
          <p:cNvSpPr txBox="1"/>
          <p:nvPr/>
        </p:nvSpPr>
        <p:spPr>
          <a:xfrm>
            <a:off x="4570049" y="2940524"/>
            <a:ext cx="609838" cy="26161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</a:rPr>
              <a:t>fifo</a:t>
            </a:r>
            <a:endParaRPr lang="zh-CN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8D74616-74B9-40FA-AA10-2DE80C7FA809}"/>
              </a:ext>
            </a:extLst>
          </p:cNvPr>
          <p:cNvSpPr txBox="1"/>
          <p:nvPr/>
        </p:nvSpPr>
        <p:spPr>
          <a:xfrm>
            <a:off x="3450330" y="4764593"/>
            <a:ext cx="609838" cy="26161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</a:rPr>
              <a:t>fifo</a:t>
            </a:r>
            <a:endParaRPr lang="zh-CN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8B01EE73-F129-4CEE-A10D-B6120CC47DCD}"/>
              </a:ext>
            </a:extLst>
          </p:cNvPr>
          <p:cNvSpPr txBox="1"/>
          <p:nvPr/>
        </p:nvSpPr>
        <p:spPr>
          <a:xfrm>
            <a:off x="6684257" y="2963872"/>
            <a:ext cx="1076568" cy="26161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</a:rPr>
              <a:t>Act fifo</a:t>
            </a:r>
            <a:endParaRPr lang="zh-CN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547EED80-A2F7-4476-B4E1-6D43E8CB2905}"/>
              </a:ext>
            </a:extLst>
          </p:cNvPr>
          <p:cNvSpPr txBox="1"/>
          <p:nvPr/>
        </p:nvSpPr>
        <p:spPr>
          <a:xfrm>
            <a:off x="4094455" y="5010314"/>
            <a:ext cx="1486691" cy="2462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req</a:t>
            </a:r>
            <a:endParaRPr lang="zh-CN" altLang="en-US" sz="10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1B319A89-5186-4A26-A07E-17F264D4368D}"/>
              </a:ext>
            </a:extLst>
          </p:cNvPr>
          <p:cNvSpPr txBox="1"/>
          <p:nvPr/>
        </p:nvSpPr>
        <p:spPr>
          <a:xfrm>
            <a:off x="4253453" y="2001502"/>
            <a:ext cx="1261229" cy="369332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mdl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4" name="箭头: 右 93">
            <a:extLst>
              <a:ext uri="{FF2B5EF4-FFF2-40B4-BE49-F238E27FC236}">
                <a16:creationId xmlns:a16="http://schemas.microsoft.com/office/drawing/2014/main" id="{3525015F-7858-42EE-ABC6-7619D27C9D65}"/>
              </a:ext>
            </a:extLst>
          </p:cNvPr>
          <p:cNvSpPr/>
          <p:nvPr/>
        </p:nvSpPr>
        <p:spPr>
          <a:xfrm>
            <a:off x="5513466" y="2070157"/>
            <a:ext cx="236518" cy="253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B554FBEA-7D57-468D-808B-B6210A7767D0}"/>
              </a:ext>
            </a:extLst>
          </p:cNvPr>
          <p:cNvSpPr txBox="1"/>
          <p:nvPr/>
        </p:nvSpPr>
        <p:spPr>
          <a:xfrm>
            <a:off x="5767463" y="1970724"/>
            <a:ext cx="609838" cy="43088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</a:rPr>
              <a:t>Exp</a:t>
            </a:r>
          </a:p>
          <a:p>
            <a:pPr algn="ctr"/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</a:rPr>
              <a:t>fifo</a:t>
            </a:r>
            <a:endParaRPr lang="zh-CN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530C7446-FD86-40FE-80CA-7B50D2050AD0}"/>
              </a:ext>
            </a:extLst>
          </p:cNvPr>
          <p:cNvSpPr/>
          <p:nvPr/>
        </p:nvSpPr>
        <p:spPr>
          <a:xfrm rot="16200000">
            <a:off x="4600057" y="2531943"/>
            <a:ext cx="564063" cy="253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箭头: 右 96">
            <a:extLst>
              <a:ext uri="{FF2B5EF4-FFF2-40B4-BE49-F238E27FC236}">
                <a16:creationId xmlns:a16="http://schemas.microsoft.com/office/drawing/2014/main" id="{4AE077FB-BB9C-4027-8426-C03FE6BDF4F5}"/>
              </a:ext>
            </a:extLst>
          </p:cNvPr>
          <p:cNvSpPr/>
          <p:nvPr/>
        </p:nvSpPr>
        <p:spPr>
          <a:xfrm>
            <a:off x="6392290" y="2069551"/>
            <a:ext cx="236518" cy="253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箭头: 右 97">
            <a:extLst>
              <a:ext uri="{FF2B5EF4-FFF2-40B4-BE49-F238E27FC236}">
                <a16:creationId xmlns:a16="http://schemas.microsoft.com/office/drawing/2014/main" id="{54307B24-CB9F-41B0-B78A-418540DAAABD}"/>
              </a:ext>
            </a:extLst>
          </p:cNvPr>
          <p:cNvSpPr/>
          <p:nvPr/>
        </p:nvSpPr>
        <p:spPr>
          <a:xfrm rot="16200000">
            <a:off x="6808665" y="2510761"/>
            <a:ext cx="532956" cy="253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60915AF-DCED-479B-9516-64DBD1338C44}"/>
              </a:ext>
            </a:extLst>
          </p:cNvPr>
          <p:cNvSpPr txBox="1"/>
          <p:nvPr/>
        </p:nvSpPr>
        <p:spPr>
          <a:xfrm>
            <a:off x="7201693" y="329695"/>
            <a:ext cx="1175776" cy="246221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系统变量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寄存器</a:t>
            </a:r>
          </a:p>
        </p:txBody>
      </p:sp>
      <p:sp>
        <p:nvSpPr>
          <p:cNvPr id="104" name="箭头: 左右 103">
            <a:extLst>
              <a:ext uri="{FF2B5EF4-FFF2-40B4-BE49-F238E27FC236}">
                <a16:creationId xmlns:a16="http://schemas.microsoft.com/office/drawing/2014/main" id="{5FE380A9-BE2B-4D15-8C6C-BFAF4E1A90AC}"/>
              </a:ext>
            </a:extLst>
          </p:cNvPr>
          <p:cNvSpPr/>
          <p:nvPr/>
        </p:nvSpPr>
        <p:spPr>
          <a:xfrm>
            <a:off x="3555826" y="5263406"/>
            <a:ext cx="893105" cy="277886"/>
          </a:xfrm>
          <a:prstGeom prst="left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左右 104">
            <a:extLst>
              <a:ext uri="{FF2B5EF4-FFF2-40B4-BE49-F238E27FC236}">
                <a16:creationId xmlns:a16="http://schemas.microsoft.com/office/drawing/2014/main" id="{BD248016-8231-4EAE-B029-325F36A68DA8}"/>
              </a:ext>
            </a:extLst>
          </p:cNvPr>
          <p:cNvSpPr/>
          <p:nvPr/>
        </p:nvSpPr>
        <p:spPr>
          <a:xfrm rot="16200000">
            <a:off x="4439368" y="1255583"/>
            <a:ext cx="958683" cy="455270"/>
          </a:xfrm>
          <a:prstGeom prst="leftRight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左右 105">
            <a:extLst>
              <a:ext uri="{FF2B5EF4-FFF2-40B4-BE49-F238E27FC236}">
                <a16:creationId xmlns:a16="http://schemas.microsoft.com/office/drawing/2014/main" id="{9F4EE1F3-8E6C-4E8D-9E0E-D00604A258A3}"/>
              </a:ext>
            </a:extLst>
          </p:cNvPr>
          <p:cNvSpPr/>
          <p:nvPr/>
        </p:nvSpPr>
        <p:spPr>
          <a:xfrm rot="21053445">
            <a:off x="5583631" y="426971"/>
            <a:ext cx="1567974" cy="350293"/>
          </a:xfrm>
          <a:prstGeom prst="leftRight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9C9BDEF8-4E99-430B-989B-F9B795585875}"/>
              </a:ext>
            </a:extLst>
          </p:cNvPr>
          <p:cNvSpPr/>
          <p:nvPr/>
        </p:nvSpPr>
        <p:spPr>
          <a:xfrm>
            <a:off x="2491876" y="5115170"/>
            <a:ext cx="941583" cy="47321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4A2A3A71-0AAD-4290-83AF-736E6D4BF1DD}"/>
              </a:ext>
            </a:extLst>
          </p:cNvPr>
          <p:cNvSpPr txBox="1"/>
          <p:nvPr/>
        </p:nvSpPr>
        <p:spPr>
          <a:xfrm>
            <a:off x="3495669" y="5007698"/>
            <a:ext cx="1486691" cy="2462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rsp</a:t>
            </a:r>
            <a:endParaRPr lang="zh-CN" altLang="en-US" sz="1000" dirty="0"/>
          </a:p>
        </p:txBody>
      </p:sp>
      <p:sp>
        <p:nvSpPr>
          <p:cNvPr id="115" name="十字形 114">
            <a:extLst>
              <a:ext uri="{FF2B5EF4-FFF2-40B4-BE49-F238E27FC236}">
                <a16:creationId xmlns:a16="http://schemas.microsoft.com/office/drawing/2014/main" id="{5D8E031A-F6BB-4B26-8125-3E1143257C61}"/>
              </a:ext>
            </a:extLst>
          </p:cNvPr>
          <p:cNvSpPr/>
          <p:nvPr/>
        </p:nvSpPr>
        <p:spPr>
          <a:xfrm>
            <a:off x="3401812" y="6246148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十字形 115">
            <a:extLst>
              <a:ext uri="{FF2B5EF4-FFF2-40B4-BE49-F238E27FC236}">
                <a16:creationId xmlns:a16="http://schemas.microsoft.com/office/drawing/2014/main" id="{F85692BB-9832-4C24-BF62-A1C25802BA87}"/>
              </a:ext>
            </a:extLst>
          </p:cNvPr>
          <p:cNvSpPr/>
          <p:nvPr/>
        </p:nvSpPr>
        <p:spPr>
          <a:xfrm>
            <a:off x="4381234" y="5418362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十字形 116">
            <a:extLst>
              <a:ext uri="{FF2B5EF4-FFF2-40B4-BE49-F238E27FC236}">
                <a16:creationId xmlns:a16="http://schemas.microsoft.com/office/drawing/2014/main" id="{73A5C93F-6077-412D-BBFE-4D6723DF378C}"/>
              </a:ext>
            </a:extLst>
          </p:cNvPr>
          <p:cNvSpPr/>
          <p:nvPr/>
        </p:nvSpPr>
        <p:spPr>
          <a:xfrm>
            <a:off x="4942060" y="4305992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十字形 117">
            <a:extLst>
              <a:ext uri="{FF2B5EF4-FFF2-40B4-BE49-F238E27FC236}">
                <a16:creationId xmlns:a16="http://schemas.microsoft.com/office/drawing/2014/main" id="{B6D9E011-FB73-4F20-8A2F-27DC817684BC}"/>
              </a:ext>
            </a:extLst>
          </p:cNvPr>
          <p:cNvSpPr/>
          <p:nvPr/>
        </p:nvSpPr>
        <p:spPr>
          <a:xfrm>
            <a:off x="4964931" y="2343790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十字形 118">
            <a:extLst>
              <a:ext uri="{FF2B5EF4-FFF2-40B4-BE49-F238E27FC236}">
                <a16:creationId xmlns:a16="http://schemas.microsoft.com/office/drawing/2014/main" id="{0C62F6AC-2D40-496B-9C90-91751275A429}"/>
              </a:ext>
            </a:extLst>
          </p:cNvPr>
          <p:cNvSpPr/>
          <p:nvPr/>
        </p:nvSpPr>
        <p:spPr>
          <a:xfrm>
            <a:off x="5372490" y="1886895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十字形 119">
            <a:extLst>
              <a:ext uri="{FF2B5EF4-FFF2-40B4-BE49-F238E27FC236}">
                <a16:creationId xmlns:a16="http://schemas.microsoft.com/office/drawing/2014/main" id="{71F08428-5683-49D0-B40F-24A71BC7AA63}"/>
              </a:ext>
            </a:extLst>
          </p:cNvPr>
          <p:cNvSpPr/>
          <p:nvPr/>
        </p:nvSpPr>
        <p:spPr>
          <a:xfrm>
            <a:off x="6580667" y="1869825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十字形 120">
            <a:extLst>
              <a:ext uri="{FF2B5EF4-FFF2-40B4-BE49-F238E27FC236}">
                <a16:creationId xmlns:a16="http://schemas.microsoft.com/office/drawing/2014/main" id="{BEF122A7-ADF7-4BD8-93FB-ADD4CCE2541B}"/>
              </a:ext>
            </a:extLst>
          </p:cNvPr>
          <p:cNvSpPr/>
          <p:nvPr/>
        </p:nvSpPr>
        <p:spPr>
          <a:xfrm>
            <a:off x="7120934" y="2319260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十字形 121">
            <a:extLst>
              <a:ext uri="{FF2B5EF4-FFF2-40B4-BE49-F238E27FC236}">
                <a16:creationId xmlns:a16="http://schemas.microsoft.com/office/drawing/2014/main" id="{7CF1580E-2333-42DC-AEA3-56D21822CCFF}"/>
              </a:ext>
            </a:extLst>
          </p:cNvPr>
          <p:cNvSpPr/>
          <p:nvPr/>
        </p:nvSpPr>
        <p:spPr>
          <a:xfrm>
            <a:off x="7110182" y="4260775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09ADB15-E73D-4668-AEEB-9F8CE6EF8A07}"/>
              </a:ext>
            </a:extLst>
          </p:cNvPr>
          <p:cNvSpPr txBox="1"/>
          <p:nvPr/>
        </p:nvSpPr>
        <p:spPr>
          <a:xfrm>
            <a:off x="3560405" y="6230641"/>
            <a:ext cx="18943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:</a:t>
            </a:r>
            <a:r>
              <a:rPr lang="zh-CN" altLang="en-US" sz="1000" dirty="0"/>
              <a:t>需要主动建立连接的地方</a:t>
            </a:r>
          </a:p>
        </p:txBody>
      </p:sp>
      <p:sp>
        <p:nvSpPr>
          <p:cNvPr id="124" name="箭头: 右 123">
            <a:extLst>
              <a:ext uri="{FF2B5EF4-FFF2-40B4-BE49-F238E27FC236}">
                <a16:creationId xmlns:a16="http://schemas.microsoft.com/office/drawing/2014/main" id="{53B6F968-0D51-4AF0-913A-3390A8EFA132}"/>
              </a:ext>
            </a:extLst>
          </p:cNvPr>
          <p:cNvSpPr/>
          <p:nvPr/>
        </p:nvSpPr>
        <p:spPr>
          <a:xfrm>
            <a:off x="10111745" y="6049534"/>
            <a:ext cx="1024557" cy="253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6" name="图片 125">
            <a:extLst>
              <a:ext uri="{FF2B5EF4-FFF2-40B4-BE49-F238E27FC236}">
                <a16:creationId xmlns:a16="http://schemas.microsoft.com/office/drawing/2014/main" id="{79656DF3-375E-4808-B66D-D91C192AF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3820" y="5390762"/>
            <a:ext cx="228232" cy="332223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417DF77E-08C7-4A25-A9C3-169171F5F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120" y="3820407"/>
            <a:ext cx="228232" cy="332223"/>
          </a:xfrm>
          <a:prstGeom prst="rect">
            <a:avLst/>
          </a:prstGeom>
        </p:spPr>
      </p:pic>
      <p:pic>
        <p:nvPicPr>
          <p:cNvPr id="128" name="图片 127">
            <a:extLst>
              <a:ext uri="{FF2B5EF4-FFF2-40B4-BE49-F238E27FC236}">
                <a16:creationId xmlns:a16="http://schemas.microsoft.com/office/drawing/2014/main" id="{7F2B5ED0-EA0D-4AFE-BA6E-AAAF0787E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539" y="3852778"/>
            <a:ext cx="228232" cy="332223"/>
          </a:xfrm>
          <a:prstGeom prst="rect">
            <a:avLst/>
          </a:prstGeom>
        </p:spPr>
      </p:pic>
      <p:pic>
        <p:nvPicPr>
          <p:cNvPr id="129" name="图片 128">
            <a:extLst>
              <a:ext uri="{FF2B5EF4-FFF2-40B4-BE49-F238E27FC236}">
                <a16:creationId xmlns:a16="http://schemas.microsoft.com/office/drawing/2014/main" id="{F90119B6-B74F-4077-83E4-502CCD4A0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699" y="2261065"/>
            <a:ext cx="228232" cy="332223"/>
          </a:xfrm>
          <a:prstGeom prst="rect">
            <a:avLst/>
          </a:prstGeom>
        </p:spPr>
      </p:pic>
      <p:pic>
        <p:nvPicPr>
          <p:cNvPr id="130" name="图片 129">
            <a:extLst>
              <a:ext uri="{FF2B5EF4-FFF2-40B4-BE49-F238E27FC236}">
                <a16:creationId xmlns:a16="http://schemas.microsoft.com/office/drawing/2014/main" id="{EDB8259F-189B-491E-80D7-0BF518D9C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287" y="6136521"/>
            <a:ext cx="228232" cy="332223"/>
          </a:xfrm>
          <a:prstGeom prst="rect">
            <a:avLst/>
          </a:prstGeom>
        </p:spPr>
      </p:pic>
      <p:sp>
        <p:nvSpPr>
          <p:cNvPr id="131" name="文本框 130">
            <a:extLst>
              <a:ext uri="{FF2B5EF4-FFF2-40B4-BE49-F238E27FC236}">
                <a16:creationId xmlns:a16="http://schemas.microsoft.com/office/drawing/2014/main" id="{C5513203-56D8-41EC-B1AB-FB78D71030BC}"/>
              </a:ext>
            </a:extLst>
          </p:cNvPr>
          <p:cNvSpPr txBox="1"/>
          <p:nvPr/>
        </p:nvSpPr>
        <p:spPr>
          <a:xfrm>
            <a:off x="5967811" y="6186031"/>
            <a:ext cx="23026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:transaction(sequence_item)</a:t>
            </a:r>
            <a:endParaRPr lang="zh-CN" altLang="en-US" sz="1000" dirty="0"/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66222BB6-FA7D-47C5-9C8D-9ED3DFB47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76" y="5635869"/>
            <a:ext cx="228232" cy="332223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6120692D-2791-4A77-96DA-628FA165D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192" y="5635869"/>
            <a:ext cx="228232" cy="332223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2B029909-9417-4778-8043-EACC0149F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44" y="5651411"/>
            <a:ext cx="228232" cy="332223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E998D42B-06DA-4D03-BBD9-76121538A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249" y="5643640"/>
            <a:ext cx="228232" cy="332223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4D8E7E4C-BB9C-4DD1-88F2-C53AAA10E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641" y="2477026"/>
            <a:ext cx="228232" cy="332223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AC45C98A-380E-4189-8E77-D5778773A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281" y="2257060"/>
            <a:ext cx="228232" cy="332223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3F0011BE-F105-429A-B782-C1738CBBB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874" y="2544320"/>
            <a:ext cx="228232" cy="332223"/>
          </a:xfrm>
          <a:prstGeom prst="rect">
            <a:avLst/>
          </a:prstGeom>
        </p:spPr>
      </p:pic>
      <p:sp>
        <p:nvSpPr>
          <p:cNvPr id="85" name="矩形 84">
            <a:extLst>
              <a:ext uri="{FF2B5EF4-FFF2-40B4-BE49-F238E27FC236}">
                <a16:creationId xmlns:a16="http://schemas.microsoft.com/office/drawing/2014/main" id="{A89F5BFD-9C3F-4723-9E22-1E7315DC7515}"/>
              </a:ext>
            </a:extLst>
          </p:cNvPr>
          <p:cNvSpPr/>
          <p:nvPr/>
        </p:nvSpPr>
        <p:spPr>
          <a:xfrm>
            <a:off x="4598642" y="3811009"/>
            <a:ext cx="297462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6B5D38C-EF6E-4ECD-9E9F-DF8FD99F5389}"/>
              </a:ext>
            </a:extLst>
          </p:cNvPr>
          <p:cNvSpPr/>
          <p:nvPr/>
        </p:nvSpPr>
        <p:spPr>
          <a:xfrm>
            <a:off x="4538203" y="2452544"/>
            <a:ext cx="297462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11129BE2-5A5C-4428-B723-2485928E02CE}"/>
              </a:ext>
            </a:extLst>
          </p:cNvPr>
          <p:cNvSpPr/>
          <p:nvPr/>
        </p:nvSpPr>
        <p:spPr>
          <a:xfrm>
            <a:off x="3842854" y="5371808"/>
            <a:ext cx="297462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5C0ADD77-22F0-4780-B291-5C252F14D5F3}"/>
              </a:ext>
            </a:extLst>
          </p:cNvPr>
          <p:cNvSpPr/>
          <p:nvPr/>
        </p:nvSpPr>
        <p:spPr>
          <a:xfrm>
            <a:off x="5415344" y="2261742"/>
            <a:ext cx="297462" cy="369332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84773D0-5040-4C8E-9CC5-1AFE49577339}"/>
              </a:ext>
            </a:extLst>
          </p:cNvPr>
          <p:cNvSpPr/>
          <p:nvPr/>
        </p:nvSpPr>
        <p:spPr>
          <a:xfrm>
            <a:off x="6310734" y="2267116"/>
            <a:ext cx="297462" cy="369332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BB29519-7529-4B19-96F0-745D3752456E}"/>
              </a:ext>
            </a:extLst>
          </p:cNvPr>
          <p:cNvSpPr/>
          <p:nvPr/>
        </p:nvSpPr>
        <p:spPr>
          <a:xfrm>
            <a:off x="7007994" y="3838875"/>
            <a:ext cx="297462" cy="369332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07207F55-60BD-4B21-942A-D09CFCA3A7F1}"/>
              </a:ext>
            </a:extLst>
          </p:cNvPr>
          <p:cNvSpPr/>
          <p:nvPr/>
        </p:nvSpPr>
        <p:spPr>
          <a:xfrm>
            <a:off x="7095372" y="2528568"/>
            <a:ext cx="297462" cy="369332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06001EF-AB36-4882-84A1-44F9A75D2506}"/>
              </a:ext>
            </a:extLst>
          </p:cNvPr>
          <p:cNvSpPr txBox="1"/>
          <p:nvPr/>
        </p:nvSpPr>
        <p:spPr>
          <a:xfrm>
            <a:off x="1165237" y="4681296"/>
            <a:ext cx="618350" cy="246221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起点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FF0D8E6-0CD4-4A39-ADAF-DF0CC149447A}"/>
              </a:ext>
            </a:extLst>
          </p:cNvPr>
          <p:cNvSpPr txBox="1"/>
          <p:nvPr/>
        </p:nvSpPr>
        <p:spPr>
          <a:xfrm>
            <a:off x="7183806" y="1714271"/>
            <a:ext cx="618350" cy="246221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终点</a:t>
            </a:r>
          </a:p>
        </p:txBody>
      </p:sp>
      <p:pic>
        <p:nvPicPr>
          <p:cNvPr id="102" name="图片 101">
            <a:extLst>
              <a:ext uri="{FF2B5EF4-FFF2-40B4-BE49-F238E27FC236}">
                <a16:creationId xmlns:a16="http://schemas.microsoft.com/office/drawing/2014/main" id="{FE4C2043-9E4D-4E3D-8610-E66E208F5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420293" y="3550521"/>
            <a:ext cx="287617" cy="284300"/>
          </a:xfrm>
          <a:prstGeom prst="rect">
            <a:avLst/>
          </a:prstGeom>
        </p:spPr>
      </p:pic>
      <p:pic>
        <p:nvPicPr>
          <p:cNvPr id="103" name="图片 102">
            <a:extLst>
              <a:ext uri="{FF2B5EF4-FFF2-40B4-BE49-F238E27FC236}">
                <a16:creationId xmlns:a16="http://schemas.microsoft.com/office/drawing/2014/main" id="{8A3EB502-240B-4ABF-8513-92469CC26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226541" y="3506979"/>
            <a:ext cx="287617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20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28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A2A0D923-3FC1-4E33-BD6E-0548EF48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/>
          <a:p>
            <a:pPr rtl="0"/>
            <a:r>
              <a:rPr lang="en-US" altLang="zh-CN" dirty="0"/>
              <a:t>Sequence(</a:t>
            </a:r>
            <a:r>
              <a:rPr lang="zh-CN" altLang="en-US" dirty="0"/>
              <a:t>弹夹</a:t>
            </a:r>
            <a:r>
              <a:rPr lang="en-US" altLang="zh-CN" dirty="0"/>
              <a:t>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D431DA01-3851-4D49-A85F-0D6FA532ED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9400" y="1120248"/>
            <a:ext cx="10450114" cy="5377752"/>
          </a:xfrm>
        </p:spPr>
        <p:txBody>
          <a:bodyPr rtlCol="0"/>
          <a:lstStyle/>
          <a:p>
            <a:pPr marL="879475" lvl="1" indent="-342900">
              <a:buAutoNum type="arabicPeriod"/>
            </a:pPr>
            <a:r>
              <a:rPr lang="zh-CN" altLang="en-US" sz="1800" noProof="1"/>
              <a:t>先写一个</a:t>
            </a:r>
            <a:r>
              <a:rPr lang="en-US" altLang="zh-CN" sz="1800" noProof="1"/>
              <a:t>ue_base_sequence, </a:t>
            </a:r>
            <a:r>
              <a:rPr lang="zh-CN" altLang="en-US" sz="1800" noProof="1"/>
              <a:t>包含基本的方法</a:t>
            </a:r>
            <a:r>
              <a:rPr lang="en-US" altLang="zh-CN" sz="1800" noProof="1"/>
              <a:t>.</a:t>
            </a:r>
          </a:p>
          <a:p>
            <a:pPr marL="879475" lvl="1" indent="-342900">
              <a:buAutoNum type="arabicPeriod"/>
            </a:pPr>
            <a:endParaRPr lang="en-US" altLang="zh-CN" sz="1800" noProof="1"/>
          </a:p>
          <a:p>
            <a:pPr marL="879475" lvl="1" indent="-342900">
              <a:buAutoNum type="arabicPeriod"/>
            </a:pPr>
            <a:r>
              <a:rPr lang="zh-CN" altLang="en-US" sz="1800" noProof="1"/>
              <a:t>再写</a:t>
            </a:r>
            <a:r>
              <a:rPr lang="en-US" altLang="zh-CN" sz="1800" noProof="1"/>
              <a:t>3</a:t>
            </a:r>
            <a:r>
              <a:rPr lang="zh-CN" altLang="en-US" sz="1800" noProof="1"/>
              <a:t>个</a:t>
            </a:r>
            <a:r>
              <a:rPr lang="en-US" altLang="zh-CN" sz="1800" noProof="1"/>
              <a:t>sequence</a:t>
            </a:r>
            <a:r>
              <a:rPr lang="zh-CN" altLang="en-US" sz="1800" noProof="1"/>
              <a:t>分别代表</a:t>
            </a:r>
            <a:r>
              <a:rPr lang="en-US" altLang="zh-CN" sz="1800" noProof="1"/>
              <a:t>3</a:t>
            </a:r>
            <a:r>
              <a:rPr lang="zh-CN" altLang="en-US" sz="1800" noProof="1"/>
              <a:t>个基本激励</a:t>
            </a:r>
            <a:endParaRPr lang="en-US" altLang="zh-CN" sz="1800" noProof="1"/>
          </a:p>
          <a:p>
            <a:pPr marL="879475" lvl="1" indent="-342900">
              <a:buAutoNum type="arabicPeriod"/>
            </a:pPr>
            <a:endParaRPr lang="en-US" altLang="zh-CN" sz="1800" noProof="1"/>
          </a:p>
          <a:p>
            <a:pPr marL="1096963" lvl="2" indent="-285750">
              <a:buFont typeface="Wingdings" panose="05000000000000000000" pitchFamily="2" charset="2"/>
              <a:buChar char="n"/>
            </a:pPr>
            <a:r>
              <a:rPr lang="en-US" altLang="zh-CN" sz="1600" noProof="1"/>
              <a:t>subseq_set_scaler : </a:t>
            </a:r>
            <a:r>
              <a:rPr lang="zh-CN" altLang="en-US" sz="1600" noProof="1"/>
              <a:t>设定</a:t>
            </a:r>
            <a:r>
              <a:rPr lang="en-US" altLang="zh-CN" sz="1600" noProof="1"/>
              <a:t>scaler</a:t>
            </a:r>
          </a:p>
          <a:p>
            <a:pPr marL="1096963" lvl="2" indent="-285750">
              <a:buFont typeface="Wingdings" panose="05000000000000000000" pitchFamily="2" charset="2"/>
              <a:buChar char="n"/>
            </a:pPr>
            <a:r>
              <a:rPr lang="en-US" altLang="zh-CN" sz="1600" noProof="1"/>
              <a:t>subseq_wr_base_number : </a:t>
            </a:r>
            <a:r>
              <a:rPr lang="zh-CN" altLang="en-US" sz="1600" noProof="1"/>
              <a:t>写入</a:t>
            </a:r>
            <a:r>
              <a:rPr lang="en-US" altLang="zh-CN" sz="1600" noProof="1"/>
              <a:t>base_number</a:t>
            </a:r>
          </a:p>
          <a:p>
            <a:pPr marL="1096963" lvl="2" indent="-285750">
              <a:buFont typeface="Wingdings" panose="05000000000000000000" pitchFamily="2" charset="2"/>
              <a:buChar char="n"/>
            </a:pPr>
            <a:r>
              <a:rPr lang="en-US" altLang="zh-CN" sz="1600" noProof="1"/>
              <a:t> subseq_idle: idle</a:t>
            </a:r>
          </a:p>
          <a:p>
            <a:pPr lvl="2" indent="0">
              <a:buNone/>
            </a:pPr>
            <a:endParaRPr lang="en-US" altLang="zh-CN" sz="1600" noProof="1"/>
          </a:p>
          <a:p>
            <a:pPr marL="879475" lvl="1" indent="-342900">
              <a:buAutoNum type="arabicPeriod"/>
            </a:pPr>
            <a:endParaRPr lang="en-US" altLang="zh-CN" sz="1800" noProof="1"/>
          </a:p>
          <a:p>
            <a:pPr marL="879475" lvl="1" indent="-342900">
              <a:buAutoNum type="arabicPeriod"/>
            </a:pPr>
            <a:endParaRPr lang="en-US" altLang="zh-CN" sz="1800" noProof="1"/>
          </a:p>
          <a:p>
            <a:pPr marL="879475" lvl="1" indent="-342900">
              <a:buAutoNum type="arabicPeriod"/>
            </a:pPr>
            <a:endParaRPr lang="en-US" altLang="zh-CN" sz="1800" noProof="1"/>
          </a:p>
          <a:p>
            <a:pPr marL="993775" lvl="1" indent="-457200">
              <a:buFont typeface="+mj-lt"/>
              <a:buAutoNum type="arabicPeriod"/>
            </a:pPr>
            <a:r>
              <a:rPr lang="zh-CN" altLang="en-US" sz="1800" noProof="1"/>
              <a:t>在最上层的</a:t>
            </a:r>
            <a:r>
              <a:rPr lang="en-US" altLang="zh-CN" sz="1800" noProof="1"/>
              <a:t>sequence </a:t>
            </a:r>
            <a:r>
              <a:rPr lang="zh-CN" altLang="en-US" sz="1800" noProof="1"/>
              <a:t>与</a:t>
            </a:r>
            <a:r>
              <a:rPr lang="en-US" altLang="zh-CN" sz="1800" noProof="1"/>
              <a:t>test (ue_case1_test)</a:t>
            </a:r>
            <a:r>
              <a:rPr lang="zh-CN" altLang="en-US" sz="1800" noProof="1"/>
              <a:t>配套的</a:t>
            </a:r>
            <a:r>
              <a:rPr lang="en-US" altLang="zh-CN" sz="1800" noProof="1"/>
              <a:t>ue_case0_sequence,  </a:t>
            </a:r>
            <a:r>
              <a:rPr lang="zh-CN" altLang="en-US" sz="1800" noProof="1"/>
              <a:t>使用</a:t>
            </a:r>
            <a:r>
              <a:rPr lang="en-US" altLang="zh-CN" sz="1800" noProof="1"/>
              <a:t>3</a:t>
            </a:r>
            <a:r>
              <a:rPr lang="zh-CN" altLang="en-US" sz="1800" noProof="1"/>
              <a:t>个嵌套的</a:t>
            </a:r>
            <a:r>
              <a:rPr lang="en-US" altLang="zh-CN" sz="1800" noProof="1"/>
              <a:t>sequence</a:t>
            </a:r>
          </a:p>
          <a:p>
            <a:pPr marL="993775" lvl="1" indent="-457200">
              <a:buFont typeface="+mj-lt"/>
              <a:buAutoNum type="arabicPeriod"/>
            </a:pPr>
            <a:endParaRPr lang="en-US" altLang="zh-CN" sz="1800" noProof="1"/>
          </a:p>
          <a:p>
            <a:pPr marL="993775" lvl="1" indent="-457200">
              <a:buFont typeface="+mj-lt"/>
              <a:buAutoNum type="arabicPeriod"/>
            </a:pPr>
            <a:r>
              <a:rPr lang="zh-CN" altLang="en-US" sz="1800" noProof="1"/>
              <a:t>在</a:t>
            </a:r>
            <a:r>
              <a:rPr lang="en-US" altLang="zh-CN" sz="1800" noProof="1"/>
              <a:t>test</a:t>
            </a:r>
            <a:r>
              <a:rPr lang="zh-CN" altLang="en-US" sz="1800" noProof="1"/>
              <a:t>里指定</a:t>
            </a:r>
            <a:r>
              <a:rPr lang="en-US" altLang="zh-CN" sz="1800" noProof="1"/>
              <a:t>default_sequence</a:t>
            </a:r>
          </a:p>
          <a:p>
            <a:pPr marL="993775" lvl="1" indent="-457200">
              <a:buFont typeface="+mj-lt"/>
              <a:buAutoNum type="arabicPeriod"/>
            </a:pPr>
            <a:endParaRPr lang="en-US" altLang="zh-CN" sz="1800" noProof="1"/>
          </a:p>
          <a:p>
            <a:pPr lvl="1" indent="0">
              <a:buNone/>
            </a:pPr>
            <a:r>
              <a:rPr lang="en-US" altLang="zh-CN" sz="1200" noProof="1"/>
              <a:t>uvm_config_db#(uvm_object_wrapper)::set(this,"env.i_agt.sqr.main_phase","</a:t>
            </a:r>
            <a:r>
              <a:rPr lang="en-US" altLang="zh-CN" sz="1200" noProof="1">
                <a:solidFill>
                  <a:srgbClr val="FF0000"/>
                </a:solidFill>
              </a:rPr>
              <a:t>default_sequence</a:t>
            </a:r>
            <a:r>
              <a:rPr lang="en-US" altLang="zh-CN" sz="1200" noProof="1"/>
              <a:t>", </a:t>
            </a:r>
            <a:r>
              <a:rPr lang="en-US" altLang="zh-CN" sz="1200" noProof="1">
                <a:solidFill>
                  <a:srgbClr val="FF0000"/>
                </a:solidFill>
              </a:rPr>
              <a:t>ue_case0_sequence</a:t>
            </a:r>
            <a:r>
              <a:rPr lang="en-US" altLang="zh-CN" sz="1200" noProof="1"/>
              <a:t>::type_id::get());</a:t>
            </a:r>
          </a:p>
          <a:p>
            <a:pPr lvl="1" indent="0">
              <a:buNone/>
            </a:pPr>
            <a:endParaRPr lang="en-US" altLang="zh-CN" sz="1200" noProof="1"/>
          </a:p>
          <a:p>
            <a:pPr lvl="1" indent="0">
              <a:buNone/>
            </a:pPr>
            <a:r>
              <a:rPr lang="en-US" altLang="zh-CN" sz="1800" noProof="1"/>
              <a:t>5.  </a:t>
            </a:r>
            <a:r>
              <a:rPr lang="zh-CN" altLang="en-US" sz="1800" noProof="1"/>
              <a:t>在</a:t>
            </a:r>
            <a:r>
              <a:rPr lang="en-US" altLang="zh-CN" sz="1800" noProof="1"/>
              <a:t>do</a:t>
            </a:r>
            <a:r>
              <a:rPr lang="zh-CN" altLang="en-US" sz="1800" noProof="1"/>
              <a:t>文件里指定跑的</a:t>
            </a:r>
            <a:r>
              <a:rPr lang="en-US" altLang="zh-CN" sz="1800" noProof="1"/>
              <a:t>test</a:t>
            </a:r>
          </a:p>
          <a:p>
            <a:pPr lvl="1" indent="0">
              <a:buNone/>
            </a:pPr>
            <a:endParaRPr lang="en-US" altLang="zh-CN" sz="1800" noProof="1"/>
          </a:p>
          <a:p>
            <a:pPr lvl="1" indent="0">
              <a:buNone/>
            </a:pPr>
            <a:endParaRPr lang="en-US" altLang="zh-CN" sz="1800" noProof="1"/>
          </a:p>
          <a:p>
            <a:pPr lvl="1" indent="0">
              <a:buNone/>
            </a:pPr>
            <a:endParaRPr lang="en-US" altLang="zh-CN" sz="1800" noProof="1"/>
          </a:p>
          <a:p>
            <a:endParaRPr lang="en-US" altLang="zh-CN" sz="2400" noProof="1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131947-63DB-4D52-ADD6-C2B1196098C3}"/>
              </a:ext>
            </a:extLst>
          </p:cNvPr>
          <p:cNvSpPr txBox="1"/>
          <p:nvPr/>
        </p:nvSpPr>
        <p:spPr>
          <a:xfrm>
            <a:off x="7641064" y="87188"/>
            <a:ext cx="273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Uvm_object</a:t>
            </a:r>
            <a:endParaRPr lang="zh-CN" altLang="en-US" dirty="0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BC59B11E-C5D7-4994-9F91-FFF137C2B446}"/>
              </a:ext>
            </a:extLst>
          </p:cNvPr>
          <p:cNvSpPr/>
          <p:nvPr/>
        </p:nvSpPr>
        <p:spPr>
          <a:xfrm>
            <a:off x="8262258" y="476216"/>
            <a:ext cx="285750" cy="27474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4A4BCE-C006-4BAD-AC9E-FBBE77C1AE8A}"/>
              </a:ext>
            </a:extLst>
          </p:cNvPr>
          <p:cNvSpPr txBox="1"/>
          <p:nvPr/>
        </p:nvSpPr>
        <p:spPr>
          <a:xfrm>
            <a:off x="7641062" y="678909"/>
            <a:ext cx="273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Uvm_transaction</a:t>
            </a:r>
            <a:endParaRPr lang="zh-CN" altLang="en-US" dirty="0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5AEEB75D-1148-4086-BA77-F00EF4521152}"/>
              </a:ext>
            </a:extLst>
          </p:cNvPr>
          <p:cNvSpPr/>
          <p:nvPr/>
        </p:nvSpPr>
        <p:spPr>
          <a:xfrm>
            <a:off x="8274505" y="1060037"/>
            <a:ext cx="285750" cy="27474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3E9163-70F5-4344-ACE9-C5A221DD9010}"/>
              </a:ext>
            </a:extLst>
          </p:cNvPr>
          <p:cNvSpPr txBox="1"/>
          <p:nvPr/>
        </p:nvSpPr>
        <p:spPr>
          <a:xfrm>
            <a:off x="7641062" y="1259591"/>
            <a:ext cx="3454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Uvm_sequence_item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自定义</a:t>
            </a:r>
            <a:r>
              <a:rPr lang="en-US" altLang="zh-CN" dirty="0"/>
              <a:t>Ue_transaction)</a:t>
            </a:r>
            <a:endParaRPr lang="zh-CN" altLang="en-US" dirty="0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8E78686D-5CBE-466E-B828-A276FFFEF003}"/>
              </a:ext>
            </a:extLst>
          </p:cNvPr>
          <p:cNvSpPr/>
          <p:nvPr/>
        </p:nvSpPr>
        <p:spPr>
          <a:xfrm>
            <a:off x="8274505" y="1922705"/>
            <a:ext cx="285750" cy="27474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9B3BC9E-1637-4CF4-8DAF-C526547CB386}"/>
              </a:ext>
            </a:extLst>
          </p:cNvPr>
          <p:cNvSpPr/>
          <p:nvPr/>
        </p:nvSpPr>
        <p:spPr>
          <a:xfrm>
            <a:off x="7094764" y="116625"/>
            <a:ext cx="4147457" cy="403214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370C7C0-E91C-4D85-BBA0-FE7A27B1A949}"/>
              </a:ext>
            </a:extLst>
          </p:cNvPr>
          <p:cNvSpPr txBox="1"/>
          <p:nvPr/>
        </p:nvSpPr>
        <p:spPr>
          <a:xfrm>
            <a:off x="7641062" y="2195476"/>
            <a:ext cx="273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Uvm_sequence_base</a:t>
            </a:r>
            <a:endParaRPr lang="zh-CN" altLang="en-US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57862173-D86A-4FB3-BC0B-191683CDBE05}"/>
              </a:ext>
            </a:extLst>
          </p:cNvPr>
          <p:cNvSpPr/>
          <p:nvPr/>
        </p:nvSpPr>
        <p:spPr>
          <a:xfrm>
            <a:off x="8278589" y="2544374"/>
            <a:ext cx="285750" cy="27474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E68EF9D-D1DC-4979-BB94-F6A9D7CDE493}"/>
              </a:ext>
            </a:extLst>
          </p:cNvPr>
          <p:cNvSpPr txBox="1"/>
          <p:nvPr/>
        </p:nvSpPr>
        <p:spPr>
          <a:xfrm>
            <a:off x="7641061" y="2821374"/>
            <a:ext cx="273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Uvm_sequence</a:t>
            </a:r>
            <a:endParaRPr lang="zh-CN" altLang="en-US" dirty="0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39DFEBB9-F39E-4A8E-AFC9-7CE6CE257456}"/>
              </a:ext>
            </a:extLst>
          </p:cNvPr>
          <p:cNvSpPr/>
          <p:nvPr/>
        </p:nvSpPr>
        <p:spPr>
          <a:xfrm>
            <a:off x="8262258" y="3243246"/>
            <a:ext cx="285750" cy="27474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0D8EBA9-0FB8-4B8A-B6E3-0332626E5A57}"/>
              </a:ext>
            </a:extLst>
          </p:cNvPr>
          <p:cNvSpPr txBox="1"/>
          <p:nvPr/>
        </p:nvSpPr>
        <p:spPr>
          <a:xfrm>
            <a:off x="7564861" y="3470661"/>
            <a:ext cx="353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ue_base_sequence (</a:t>
            </a:r>
            <a:r>
              <a:rPr lang="zh-CN" altLang="en-US" dirty="0"/>
              <a:t>自定义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415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29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8">
            <a:extLst>
              <a:ext uri="{FF2B5EF4-FFF2-40B4-BE49-F238E27FC236}">
                <a16:creationId xmlns:a16="http://schemas.microsoft.com/office/drawing/2014/main" id="{E91A443F-319D-45B7-BE7A-7808752EA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700657" y="1766775"/>
            <a:ext cx="0" cy="4149769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>
            <a:extLst>
              <a:ext uri="{FF2B5EF4-FFF2-40B4-BE49-F238E27FC236}">
                <a16:creationId xmlns:a16="http://schemas.microsoft.com/office/drawing/2014/main" id="{A2A0D923-3FC1-4E33-BD6E-0548EF48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</a:t>
            </a: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D431DA01-3851-4D49-A85F-0D6FA532ED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9400" y="1120248"/>
            <a:ext cx="11473200" cy="4079631"/>
          </a:xfrm>
        </p:spPr>
        <p:txBody>
          <a:bodyPr rtlCol="0"/>
          <a:lstStyle/>
          <a:p>
            <a:pPr lvl="1" indent="0">
              <a:buNone/>
            </a:pPr>
            <a:r>
              <a:rPr lang="en-US" altLang="zh-CN" sz="8000" noProof="1">
                <a:solidFill>
                  <a:srgbClr val="FF0000"/>
                </a:solidFill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89680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73" y="719227"/>
            <a:ext cx="10049464" cy="3950743"/>
          </a:xfrm>
        </p:spPr>
        <p:txBody>
          <a:bodyPr rtlCol="0"/>
          <a:lstStyle/>
          <a:p>
            <a:pPr rtl="0"/>
            <a:r>
              <a:rPr lang="zh-CN" alt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相关软件</a:t>
            </a:r>
            <a:r>
              <a:rPr lang="en-US" altLang="zh-CN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br>
              <a:rPr lang="en-US" altLang="zh-CN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US" altLang="zh-CN" sz="4400" dirty="0"/>
            </a:br>
            <a:r>
              <a:rPr lang="en-US" altLang="zh-CN" sz="4400" dirty="0"/>
              <a:t>1.</a:t>
            </a:r>
            <a:r>
              <a:rPr lang="zh-CN" altLang="en-US" sz="4400" dirty="0"/>
              <a:t>电脑需安装好</a:t>
            </a:r>
            <a:r>
              <a:rPr lang="en-US" altLang="zh-CN" sz="4400" dirty="0"/>
              <a:t>questa(</a:t>
            </a:r>
            <a:r>
              <a:rPr lang="zh-CN" altLang="en-US" sz="4400" dirty="0"/>
              <a:t>自带</a:t>
            </a:r>
            <a:r>
              <a:rPr lang="en-US" altLang="zh-CN" sz="4400" dirty="0"/>
              <a:t>UVM</a:t>
            </a:r>
            <a:r>
              <a:rPr lang="zh-CN" altLang="en-US" sz="4400" dirty="0"/>
              <a:t>环境</a:t>
            </a:r>
            <a:r>
              <a:rPr lang="en-US" altLang="zh-CN" sz="4400" dirty="0"/>
              <a:t>)</a:t>
            </a:r>
            <a:br>
              <a:rPr lang="en-US" altLang="zh-CN" sz="4400" dirty="0"/>
            </a:br>
            <a:br>
              <a:rPr lang="en-US" altLang="zh-CN" sz="4400" dirty="0"/>
            </a:br>
            <a:r>
              <a:rPr lang="en-US" altLang="zh-CN" sz="4400" dirty="0"/>
              <a:t>2. </a:t>
            </a:r>
            <a:r>
              <a:rPr lang="zh-CN" altLang="en-US" sz="4400" dirty="0"/>
              <a:t>代码编辑器 </a:t>
            </a:r>
            <a:r>
              <a:rPr lang="en-US" altLang="zh-CN" sz="4400" dirty="0"/>
              <a:t>Sublime Text </a:t>
            </a:r>
            <a:r>
              <a:rPr lang="zh-CN" altLang="en-US" sz="4400" dirty="0"/>
              <a:t>或</a:t>
            </a:r>
            <a:r>
              <a:rPr lang="en-US" altLang="zh-CN" sz="4400" dirty="0"/>
              <a:t>gvim…</a:t>
            </a:r>
            <a:br>
              <a:rPr lang="en-US" altLang="zh-CN" sz="4400" dirty="0"/>
            </a:br>
            <a:br>
              <a:rPr lang="en-US" altLang="zh-CN" sz="4400" dirty="0"/>
            </a:br>
            <a:r>
              <a:rPr lang="en-US" altLang="zh-CN" sz="4400" dirty="0"/>
              <a:t>3.dvt_eclipse</a:t>
            </a:r>
            <a:r>
              <a:rPr lang="zh-CN" altLang="en-US" sz="4400" dirty="0"/>
              <a:t>方便看</a:t>
            </a:r>
            <a:r>
              <a:rPr lang="en-US" altLang="zh-CN" sz="4400" dirty="0"/>
              <a:t>UVM</a:t>
            </a:r>
            <a:r>
              <a:rPr lang="zh-CN" altLang="en-US" sz="4400" dirty="0"/>
              <a:t>代码</a:t>
            </a:r>
            <a:r>
              <a:rPr lang="en-US" altLang="zh-CN" sz="4400" dirty="0"/>
              <a:t>(</a:t>
            </a:r>
            <a:r>
              <a:rPr lang="zh-CN" altLang="en-US" sz="4400" dirty="0"/>
              <a:t>非必要</a:t>
            </a:r>
            <a:r>
              <a:rPr lang="en-US" altLang="zh-CN" sz="4400" dirty="0"/>
              <a:t>)</a:t>
            </a:r>
            <a:br>
              <a:rPr lang="en-US" altLang="zh-CN" sz="4400" dirty="0"/>
            </a:br>
            <a:br>
              <a:rPr lang="en-US" altLang="zh-CN" sz="4400" dirty="0"/>
            </a:br>
            <a:br>
              <a:rPr lang="en-US" altLang="zh-CN" sz="4400" dirty="0"/>
            </a:br>
            <a:br>
              <a:rPr lang="en-US" altLang="zh-CN" sz="4400" dirty="0"/>
            </a:br>
            <a:r>
              <a:rPr lang="en-US" altLang="zh-CN" sz="4400" dirty="0"/>
              <a:t>               </a:t>
            </a:r>
            <a:br>
              <a:rPr lang="en-US" altLang="zh-CN" sz="4400" dirty="0"/>
            </a:br>
            <a:br>
              <a:rPr lang="en-US" altLang="zh-CN" sz="4400" dirty="0"/>
            </a:br>
            <a:br>
              <a:rPr lang="en-US" altLang="zh-CN" sz="4400" dirty="0"/>
            </a:br>
            <a:endParaRPr lang="zh-CN" altLang="en-US" sz="4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30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8">
            <a:extLst>
              <a:ext uri="{FF2B5EF4-FFF2-40B4-BE49-F238E27FC236}">
                <a16:creationId xmlns:a16="http://schemas.microsoft.com/office/drawing/2014/main" id="{E91A443F-319D-45B7-BE7A-7808752EA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700657" y="1766775"/>
            <a:ext cx="0" cy="4149769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>
            <a:extLst>
              <a:ext uri="{FF2B5EF4-FFF2-40B4-BE49-F238E27FC236}">
                <a16:creationId xmlns:a16="http://schemas.microsoft.com/office/drawing/2014/main" id="{A2A0D923-3FC1-4E33-BD6E-0548EF48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</a:t>
            </a: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D431DA01-3851-4D49-A85F-0D6FA532ED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9400" y="1120248"/>
            <a:ext cx="11473200" cy="4079631"/>
          </a:xfrm>
        </p:spPr>
        <p:txBody>
          <a:bodyPr rtlCol="0"/>
          <a:lstStyle/>
          <a:p>
            <a:pPr lvl="1" indent="0">
              <a:buNone/>
            </a:pPr>
            <a:r>
              <a:rPr lang="en-US" altLang="zh-CN" sz="8800" dirty="0" err="1">
                <a:solidFill>
                  <a:srgbClr val="FF0000"/>
                </a:solidFill>
              </a:rPr>
              <a:t>ue_sequencer</a:t>
            </a:r>
            <a:endParaRPr lang="en-US" altLang="zh-CN" sz="8000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167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Transaction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31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A10E101-9B0B-4958-8D8E-7F7C467867C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8774724" y="-7282900"/>
            <a:ext cx="7876042" cy="20774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zh-CN" sz="43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83B5EC36-5798-4D2B-B47C-FB4DD0430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47724" y="6272353"/>
            <a:ext cx="92297" cy="9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A213F66A-D847-407C-8A53-66B40D6C3E68}"/>
              </a:ext>
            </a:extLst>
          </p:cNvPr>
          <p:cNvSpPr txBox="1">
            <a:spLocks/>
          </p:cNvSpPr>
          <p:nvPr/>
        </p:nvSpPr>
        <p:spPr>
          <a:xfrm>
            <a:off x="606391" y="1147835"/>
            <a:ext cx="11473200" cy="40498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zh-CN" altLang="en-US" sz="2400" noProof="1"/>
              <a:t>继承 </a:t>
            </a:r>
            <a:r>
              <a:rPr lang="en-US" altLang="zh-CN" sz="2400" noProof="1"/>
              <a:t>uvm_sequence_item</a:t>
            </a:r>
          </a:p>
          <a:p>
            <a:pPr marL="457200" indent="-457200">
              <a:buAutoNum type="arabicPeriod"/>
            </a:pPr>
            <a:r>
              <a:rPr lang="zh-CN" altLang="en-US" sz="2400" noProof="1"/>
              <a:t>随机化的需求设定成员变量</a:t>
            </a:r>
            <a:r>
              <a:rPr lang="en-US" altLang="zh-CN" sz="2400" noProof="1"/>
              <a:t>, </a:t>
            </a:r>
            <a:r>
              <a:rPr lang="zh-CN" altLang="en-US" sz="2400" noProof="1"/>
              <a:t>由</a:t>
            </a:r>
            <a:r>
              <a:rPr lang="en-US" altLang="zh-CN" sz="2400" noProof="1"/>
              <a:t>driver</a:t>
            </a:r>
            <a:r>
              <a:rPr lang="zh-CN" altLang="en-US" sz="2400" noProof="1"/>
              <a:t>转换成符合</a:t>
            </a:r>
            <a:r>
              <a:rPr lang="en-US" altLang="zh-CN" sz="2400" noProof="1"/>
              <a:t>interface</a:t>
            </a:r>
            <a:r>
              <a:rPr lang="zh-CN" altLang="en-US" sz="2400" noProof="1"/>
              <a:t>的格式</a:t>
            </a:r>
            <a:r>
              <a:rPr lang="en-US" altLang="zh-CN" sz="2400" noProof="1"/>
              <a:t>. </a:t>
            </a:r>
          </a:p>
          <a:p>
            <a:r>
              <a:rPr lang="zh-CN" altLang="en-US" sz="2400" noProof="1"/>
              <a:t>例如</a:t>
            </a:r>
            <a:r>
              <a:rPr lang="en-US" altLang="zh-CN" sz="2400" noProof="1"/>
              <a:t>transaction</a:t>
            </a:r>
            <a:r>
              <a:rPr lang="zh-CN" altLang="en-US" sz="2400" noProof="1"/>
              <a:t>随机化</a:t>
            </a:r>
            <a:r>
              <a:rPr lang="en-US" altLang="zh-CN" sz="2400" noProof="1"/>
              <a:t>8</a:t>
            </a:r>
            <a:r>
              <a:rPr lang="zh-CN" altLang="en-US" sz="2400" noProof="1"/>
              <a:t>位的</a:t>
            </a:r>
            <a:r>
              <a:rPr lang="en-US" altLang="zh-CN" sz="2400" noProof="1"/>
              <a:t>base_number, drive</a:t>
            </a:r>
            <a:r>
              <a:rPr lang="zh-CN" altLang="en-US" sz="2400" noProof="1"/>
              <a:t>将其与</a:t>
            </a:r>
            <a:r>
              <a:rPr lang="en-US" altLang="zh-CN" sz="2400" noProof="1"/>
              <a:t>8</a:t>
            </a:r>
            <a:r>
              <a:rPr lang="zh-CN" altLang="en-US" sz="2400" noProof="1"/>
              <a:t>位的</a:t>
            </a:r>
            <a:r>
              <a:rPr lang="en-US" altLang="zh-CN" sz="2400" noProof="1"/>
              <a:t>no</a:t>
            </a:r>
            <a:r>
              <a:rPr lang="zh-CN" altLang="en-US" sz="2400" noProof="1"/>
              <a:t>合并</a:t>
            </a:r>
            <a:r>
              <a:rPr lang="en-US" altLang="zh-CN" sz="2400" noProof="1"/>
              <a:t>, </a:t>
            </a:r>
            <a:r>
              <a:rPr lang="zh-CN" altLang="en-US" sz="2400" noProof="1"/>
              <a:t>最后将</a:t>
            </a:r>
            <a:r>
              <a:rPr lang="en-US" altLang="zh-CN" sz="2400" noProof="1"/>
              <a:t>16</a:t>
            </a:r>
            <a:r>
              <a:rPr lang="zh-CN" altLang="en-US" sz="2400" noProof="1"/>
              <a:t>位的数据发送给</a:t>
            </a:r>
            <a:r>
              <a:rPr lang="en-US" altLang="zh-CN" sz="2400" noProof="1"/>
              <a:t>dut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sz="2400" noProof="1"/>
          </a:p>
          <a:p>
            <a:endParaRPr lang="en-US" altLang="zh-CN" sz="2400" noProof="1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sz="2400" noProof="1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sz="2400" noProof="1"/>
          </a:p>
          <a:p>
            <a:pPr lvl="1" indent="0">
              <a:buFont typeface="Arial" panose="020B0604020202020204" pitchFamily="34" charset="0"/>
              <a:buNone/>
            </a:pPr>
            <a:endParaRPr lang="en-US" altLang="zh-CN" sz="2400" noProof="1"/>
          </a:p>
          <a:p>
            <a:pPr lvl="1" indent="0">
              <a:buFont typeface="Arial" panose="020B0604020202020204" pitchFamily="34" charset="0"/>
              <a:buNone/>
            </a:pPr>
            <a:endParaRPr lang="en-US" altLang="zh-CN" sz="2400" noProof="1">
              <a:solidFill>
                <a:srgbClr val="FF0000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77E405F-C25E-4160-B6E6-8D8214514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629398" y="360000"/>
            <a:ext cx="822783" cy="119767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888EC48-C60B-4A87-A198-DB50E4409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570" y="3172739"/>
            <a:ext cx="4924425" cy="260032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689CA04-1F1E-4E29-96F5-F920D8B4B7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9655" y="3104559"/>
            <a:ext cx="4905375" cy="1666875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1DD7785-2999-447D-B4D0-009188257BC8}"/>
              </a:ext>
            </a:extLst>
          </p:cNvPr>
          <p:cNvCxnSpPr>
            <a:cxnSpLocks/>
          </p:cNvCxnSpPr>
          <p:nvPr/>
        </p:nvCxnSpPr>
        <p:spPr>
          <a:xfrm flipV="1">
            <a:off x="5082139" y="4111948"/>
            <a:ext cx="1755120" cy="511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7AA0CB8-8C86-4B4E-B817-D5D12CC4425C}"/>
              </a:ext>
            </a:extLst>
          </p:cNvPr>
          <p:cNvCxnSpPr>
            <a:cxnSpLocks/>
          </p:cNvCxnSpPr>
          <p:nvPr/>
        </p:nvCxnSpPr>
        <p:spPr>
          <a:xfrm flipV="1">
            <a:off x="4470299" y="4111948"/>
            <a:ext cx="2233769" cy="297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577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Transaction -constrain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32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360E2E2E-F0EF-4036-A0B3-6807E5CCFD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8800" y="900000"/>
            <a:ext cx="11473200" cy="5019537"/>
          </a:xfrm>
        </p:spPr>
        <p:txBody>
          <a:bodyPr rtlCol="0"/>
          <a:lstStyle/>
          <a:p>
            <a:pPr marL="514350" indent="-514350" rtl="0">
              <a:buAutoNum type="arabicPeriod"/>
            </a:pPr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soft </a:t>
            </a:r>
            <a:r>
              <a:rPr lang="zh-CN" altLang="en-US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软约束 </a:t>
            </a:r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</a:t>
            </a:r>
            <a:r>
              <a:rPr lang="zh-CN" altLang="en-US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如果与其他优先级更高的约束冲突就失效</a:t>
            </a:r>
            <a:endParaRPr lang="en-US" altLang="zh-CN" sz="240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514350" indent="-514350" rtl="0">
              <a:buAutoNum type="arabicPeriod"/>
            </a:pPr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soft idle_cycles inside {[0:2]};</a:t>
            </a:r>
            <a:r>
              <a:rPr lang="en-US" altLang="zh-CN" sz="2400" noProof="1"/>
              <a:t>    </a:t>
            </a:r>
            <a:r>
              <a:rPr lang="zh-CN" altLang="en-US" sz="2400" noProof="1"/>
              <a:t>约束在</a:t>
            </a:r>
            <a:r>
              <a:rPr lang="en-US" altLang="zh-CN" sz="2400" noProof="1"/>
              <a:t>0-2</a:t>
            </a:r>
            <a:r>
              <a:rPr lang="zh-CN" altLang="en-US" sz="2400" noProof="1"/>
              <a:t>之间</a:t>
            </a:r>
            <a:endParaRPr lang="en-US" altLang="zh-CN" sz="2400" noProof="1"/>
          </a:p>
          <a:p>
            <a:pPr marL="514350" indent="-514350" rtl="0">
              <a:buAutoNum type="arabicPeriod"/>
            </a:pPr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soft idle_cycles dist {[0:50],[1:25],[2:30]}; </a:t>
            </a:r>
            <a:r>
              <a:rPr lang="zh-CN" altLang="en-US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目标比例  </a:t>
            </a:r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0: 50/105   1:25/105  2:30/105</a:t>
            </a:r>
          </a:p>
          <a:p>
            <a:pPr marL="514350" indent="-514350" rtl="0">
              <a:buAutoNum type="arabicPeriod"/>
            </a:pPr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soft base_number inside {[0:30],[50:80]};  </a:t>
            </a:r>
            <a:r>
              <a:rPr lang="zh-CN" altLang="en-US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约束在</a:t>
            </a:r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0-30</a:t>
            </a:r>
            <a:r>
              <a:rPr lang="zh-CN" altLang="en-US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之间</a:t>
            </a:r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50-80</a:t>
            </a:r>
            <a:r>
              <a:rPr lang="zh-CN" altLang="en-US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之间</a:t>
            </a:r>
            <a:endParaRPr lang="en-US" altLang="zh-CN" sz="240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514350" indent="-514350" rtl="0">
              <a:buAutoNum type="arabicPeriod"/>
            </a:pPr>
            <a:endParaRPr lang="en-US" altLang="zh-CN" sz="240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en-US" altLang="zh-CN" sz="240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en-US" altLang="zh-CN" sz="2400" noProof="1"/>
          </a:p>
          <a:p>
            <a:pPr rtl="0"/>
            <a:r>
              <a:rPr lang="zh-CN" altLang="en-US" sz="2400" noProof="1"/>
              <a:t>对同一变量有超过一个以上的约束</a:t>
            </a:r>
            <a:r>
              <a:rPr lang="en-US" altLang="zh-CN" sz="2400" noProof="1"/>
              <a:t>: </a:t>
            </a:r>
            <a:r>
              <a:rPr lang="zh-CN" altLang="en-US" sz="2400" noProof="1"/>
              <a:t> </a:t>
            </a:r>
            <a:endParaRPr lang="en-US" altLang="zh-CN" sz="2400" noProof="1"/>
          </a:p>
          <a:p>
            <a:pPr rtl="0"/>
            <a:r>
              <a:rPr lang="zh-CN" altLang="en-US" sz="2400" noProof="1"/>
              <a:t>两个都是硬约束</a:t>
            </a:r>
            <a:r>
              <a:rPr lang="en-US" altLang="zh-CN" sz="2400" noProof="1"/>
              <a:t>,</a:t>
            </a:r>
            <a:r>
              <a:rPr lang="zh-CN" altLang="en-US" sz="2400" noProof="1"/>
              <a:t>取交集</a:t>
            </a:r>
            <a:r>
              <a:rPr lang="en-US" altLang="zh-CN" sz="2400" noProof="1"/>
              <a:t>,</a:t>
            </a:r>
            <a:r>
              <a:rPr lang="zh-CN" altLang="en-US" sz="2400" noProof="1"/>
              <a:t>如果无解就求解失败</a:t>
            </a:r>
            <a:r>
              <a:rPr lang="en-US" altLang="zh-CN" sz="2400" noProof="1"/>
              <a:t>, </a:t>
            </a:r>
            <a:r>
              <a:rPr lang="zh-CN" altLang="en-US" sz="2400" noProof="1"/>
              <a:t>所有值都是默认值</a:t>
            </a:r>
            <a:r>
              <a:rPr lang="en-US" altLang="zh-CN" sz="2400" noProof="1"/>
              <a:t>0 , </a:t>
            </a:r>
            <a:r>
              <a:rPr lang="zh-CN" altLang="en-US" sz="2400" noProof="1"/>
              <a:t>为避免求解失败约束尽量用</a:t>
            </a:r>
            <a:r>
              <a:rPr lang="en-US" altLang="zh-CN" sz="2400" noProof="1"/>
              <a:t>soft;</a:t>
            </a:r>
          </a:p>
          <a:p>
            <a:pPr rtl="0"/>
            <a:endParaRPr lang="en-US" altLang="zh-CN" sz="240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514350" indent="-514350" rtl="0">
              <a:buAutoNum type="arabicPeriod"/>
            </a:pPr>
            <a:endParaRPr lang="en-US" altLang="zh-CN" sz="2400" noProof="1">
              <a:solidFill>
                <a:srgbClr val="FF000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A10E101-9B0B-4958-8D8E-7F7C467867C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8774724" y="-7282900"/>
            <a:ext cx="7876042" cy="20774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zh-CN" sz="43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83B5EC36-5798-4D2B-B47C-FB4DD0430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47724" y="6272353"/>
            <a:ext cx="92297" cy="9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9282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B4194D14-94D6-49A7-8687-EB7DBD813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090" y="4592254"/>
            <a:ext cx="5634719" cy="1364783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33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A2A0D923-3FC1-4E33-BD6E-0548EF48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/>
          <a:p>
            <a:pPr rtl="0"/>
            <a:r>
              <a:rPr lang="en-US" altLang="zh-CN" dirty="0"/>
              <a:t>Sequence(</a:t>
            </a:r>
            <a:r>
              <a:rPr lang="zh-CN" altLang="en-US" dirty="0"/>
              <a:t>弹夹</a:t>
            </a:r>
            <a:r>
              <a:rPr lang="en-US" altLang="zh-CN" dirty="0"/>
              <a:t>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D431DA01-3851-4D49-A85F-0D6FA532ED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9400" y="1120248"/>
            <a:ext cx="5736600" cy="4079631"/>
          </a:xfrm>
        </p:spPr>
        <p:txBody>
          <a:bodyPr rtlCol="0"/>
          <a:lstStyle/>
          <a:p>
            <a:pPr marL="879475" lvl="1" indent="-342900">
              <a:buAutoNum type="arabicPeriod"/>
            </a:pPr>
            <a:r>
              <a:rPr lang="zh-CN" altLang="en-US" sz="1800" noProof="1"/>
              <a:t>属于</a:t>
            </a:r>
            <a:r>
              <a:rPr lang="en-US" altLang="zh-CN" sz="1800" noProof="1"/>
              <a:t>object, </a:t>
            </a:r>
            <a:r>
              <a:rPr lang="zh-CN" altLang="en-US" sz="1800" noProof="1"/>
              <a:t>生命周期短</a:t>
            </a:r>
            <a:r>
              <a:rPr lang="en-US" altLang="zh-CN" sz="1800" noProof="1"/>
              <a:t>.</a:t>
            </a:r>
          </a:p>
          <a:p>
            <a:pPr marL="879475" lvl="1" indent="-342900">
              <a:buAutoNum type="arabicPeriod"/>
            </a:pPr>
            <a:endParaRPr lang="en-US" altLang="zh-CN" sz="1800" noProof="1"/>
          </a:p>
          <a:p>
            <a:pPr marL="879475" lvl="1" indent="-342900">
              <a:buAutoNum type="arabicPeriod"/>
            </a:pPr>
            <a:r>
              <a:rPr lang="zh-CN" altLang="en-US" sz="1800" noProof="1"/>
              <a:t>可以层层嵌套</a:t>
            </a:r>
            <a:endParaRPr lang="en-US" altLang="zh-CN" sz="1800" noProof="1"/>
          </a:p>
          <a:p>
            <a:pPr marL="879475" lvl="1" indent="-342900">
              <a:buAutoNum type="arabicPeriod"/>
            </a:pPr>
            <a:endParaRPr lang="en-US" altLang="zh-CN" sz="1800" noProof="1"/>
          </a:p>
          <a:p>
            <a:pPr marL="879475" lvl="1" indent="-342900">
              <a:buAutoNum type="arabicPeriod"/>
            </a:pPr>
            <a:r>
              <a:rPr lang="zh-CN" altLang="en-US" sz="1800" noProof="1"/>
              <a:t>将自定义 指定</a:t>
            </a:r>
            <a:r>
              <a:rPr lang="en-US" altLang="zh-CN" sz="1800" noProof="1"/>
              <a:t>Transaction, </a:t>
            </a:r>
            <a:r>
              <a:rPr lang="zh-CN" altLang="en-US" sz="1800" noProof="1"/>
              <a:t>指定后可以直接使用的</a:t>
            </a:r>
            <a:r>
              <a:rPr lang="en-US" altLang="zh-CN" sz="1800" noProof="1"/>
              <a:t>req,rsp</a:t>
            </a:r>
          </a:p>
          <a:p>
            <a:pPr marL="993775" lvl="1" indent="-457200">
              <a:buFont typeface="Wingdings" panose="05000000000000000000" pitchFamily="2" charset="2"/>
              <a:buChar char="n"/>
            </a:pPr>
            <a:endParaRPr lang="en-US" altLang="zh-CN" sz="1800" noProof="1"/>
          </a:p>
          <a:p>
            <a:pPr lvl="1" indent="0">
              <a:buNone/>
            </a:pPr>
            <a:endParaRPr lang="en-US" altLang="zh-CN" sz="1800" noProof="1"/>
          </a:p>
          <a:p>
            <a:pPr lvl="1" indent="0">
              <a:buNone/>
            </a:pPr>
            <a:endParaRPr lang="en-US" altLang="zh-CN" sz="1800" noProof="1"/>
          </a:p>
          <a:p>
            <a:pPr lvl="1" indent="0">
              <a:buNone/>
            </a:pPr>
            <a:endParaRPr lang="en-US" altLang="zh-CN" sz="1800" noProof="1"/>
          </a:p>
          <a:p>
            <a:endParaRPr lang="en-US" altLang="zh-CN" sz="2400" noProof="1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9E5D64-A965-4084-A42F-CFDA9B3D945C}"/>
              </a:ext>
            </a:extLst>
          </p:cNvPr>
          <p:cNvSpPr txBox="1"/>
          <p:nvPr/>
        </p:nvSpPr>
        <p:spPr>
          <a:xfrm>
            <a:off x="7641064" y="87188"/>
            <a:ext cx="273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Uvm_object</a:t>
            </a:r>
            <a:endParaRPr lang="zh-CN" altLang="en-US" dirty="0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ECB40C8D-B187-45D9-9E0B-449230EA3443}"/>
              </a:ext>
            </a:extLst>
          </p:cNvPr>
          <p:cNvSpPr/>
          <p:nvPr/>
        </p:nvSpPr>
        <p:spPr>
          <a:xfrm>
            <a:off x="8262258" y="476216"/>
            <a:ext cx="285750" cy="27474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3C232D-20A8-4E93-881C-F2E72CEB2C8C}"/>
              </a:ext>
            </a:extLst>
          </p:cNvPr>
          <p:cNvSpPr txBox="1"/>
          <p:nvPr/>
        </p:nvSpPr>
        <p:spPr>
          <a:xfrm>
            <a:off x="7641062" y="678909"/>
            <a:ext cx="273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Uvm_transaction</a:t>
            </a:r>
            <a:endParaRPr lang="zh-CN" altLang="en-US" dirty="0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2EFF95FA-63AD-4EA5-AF8E-667463D5EA22}"/>
              </a:ext>
            </a:extLst>
          </p:cNvPr>
          <p:cNvSpPr/>
          <p:nvPr/>
        </p:nvSpPr>
        <p:spPr>
          <a:xfrm>
            <a:off x="8274505" y="1060037"/>
            <a:ext cx="285750" cy="27474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043E80-BE84-4105-AEE5-838461B6C16B}"/>
              </a:ext>
            </a:extLst>
          </p:cNvPr>
          <p:cNvSpPr txBox="1"/>
          <p:nvPr/>
        </p:nvSpPr>
        <p:spPr>
          <a:xfrm>
            <a:off x="7641062" y="1259591"/>
            <a:ext cx="3454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Uvm_sequence_item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自定义</a:t>
            </a:r>
            <a:r>
              <a:rPr lang="en-US" altLang="zh-CN" dirty="0"/>
              <a:t>Ue_transaction)</a:t>
            </a:r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2179C35B-6BBB-4867-8955-33460DD742FA}"/>
              </a:ext>
            </a:extLst>
          </p:cNvPr>
          <p:cNvSpPr/>
          <p:nvPr/>
        </p:nvSpPr>
        <p:spPr>
          <a:xfrm>
            <a:off x="8274505" y="1922705"/>
            <a:ext cx="285750" cy="27474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EDDA93-477F-48A1-918A-BDD1B14CA7E0}"/>
              </a:ext>
            </a:extLst>
          </p:cNvPr>
          <p:cNvSpPr/>
          <p:nvPr/>
        </p:nvSpPr>
        <p:spPr>
          <a:xfrm>
            <a:off x="7094764" y="116625"/>
            <a:ext cx="4147457" cy="403214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83A18E-455C-4D5D-BC32-724A295260D4}"/>
              </a:ext>
            </a:extLst>
          </p:cNvPr>
          <p:cNvSpPr txBox="1"/>
          <p:nvPr/>
        </p:nvSpPr>
        <p:spPr>
          <a:xfrm>
            <a:off x="7641062" y="2195476"/>
            <a:ext cx="273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Uvm_sequence_base</a:t>
            </a:r>
            <a:endParaRPr lang="zh-CN" altLang="en-US" dirty="0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2684DD9D-CACB-403D-B84E-CCF011703F5C}"/>
              </a:ext>
            </a:extLst>
          </p:cNvPr>
          <p:cNvSpPr/>
          <p:nvPr/>
        </p:nvSpPr>
        <p:spPr>
          <a:xfrm>
            <a:off x="8278589" y="2544374"/>
            <a:ext cx="285750" cy="27474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D6DCF63-C959-43A4-81E7-7DFEBC3E7A7D}"/>
              </a:ext>
            </a:extLst>
          </p:cNvPr>
          <p:cNvSpPr txBox="1"/>
          <p:nvPr/>
        </p:nvSpPr>
        <p:spPr>
          <a:xfrm>
            <a:off x="7641061" y="2821374"/>
            <a:ext cx="273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Uvm_sequence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370BECF-2DA9-4EF5-AB45-574261AC3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91" y="3607897"/>
            <a:ext cx="4643438" cy="2522037"/>
          </a:xfrm>
          <a:prstGeom prst="rect">
            <a:avLst/>
          </a:prstGeom>
        </p:spPr>
      </p:pic>
      <p:sp>
        <p:nvSpPr>
          <p:cNvPr id="24" name="箭头: 下 23">
            <a:extLst>
              <a:ext uri="{FF2B5EF4-FFF2-40B4-BE49-F238E27FC236}">
                <a16:creationId xmlns:a16="http://schemas.microsoft.com/office/drawing/2014/main" id="{358696A1-E391-4D58-8D3A-EC2BE535414C}"/>
              </a:ext>
            </a:extLst>
          </p:cNvPr>
          <p:cNvSpPr/>
          <p:nvPr/>
        </p:nvSpPr>
        <p:spPr>
          <a:xfrm>
            <a:off x="8262258" y="3243246"/>
            <a:ext cx="285750" cy="27474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F431FC0-CD42-4E94-A321-4C898F81123B}"/>
              </a:ext>
            </a:extLst>
          </p:cNvPr>
          <p:cNvSpPr txBox="1"/>
          <p:nvPr/>
        </p:nvSpPr>
        <p:spPr>
          <a:xfrm>
            <a:off x="7564861" y="3470661"/>
            <a:ext cx="353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ue_base_sequence (</a:t>
            </a:r>
            <a:r>
              <a:rPr lang="zh-CN" altLang="en-US" dirty="0"/>
              <a:t>自定义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175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34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A2A0D923-3FC1-4E33-BD6E-0548EF48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/>
          <a:p>
            <a:pPr rtl="0"/>
            <a:r>
              <a:rPr lang="zh-CN" altLang="en-US" dirty="0"/>
              <a:t>层层嵌套的</a:t>
            </a:r>
            <a:r>
              <a:rPr lang="en-US" altLang="zh-CN" dirty="0"/>
              <a:t>Sequence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D431DA01-3851-4D49-A85F-0D6FA532ED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9400" y="1120248"/>
            <a:ext cx="10450114" cy="5377752"/>
          </a:xfrm>
        </p:spPr>
        <p:txBody>
          <a:bodyPr rtlCol="0"/>
          <a:lstStyle/>
          <a:p>
            <a:pPr marL="879475" lvl="1" indent="-342900">
              <a:buAutoNum type="arabicPeriod"/>
            </a:pPr>
            <a:r>
              <a:rPr lang="zh-CN" altLang="en-US" sz="1800" noProof="1"/>
              <a:t>先写一个</a:t>
            </a:r>
            <a:r>
              <a:rPr lang="en-US" altLang="zh-CN" sz="1800" noProof="1"/>
              <a:t>ue_base_sequence, </a:t>
            </a:r>
            <a:r>
              <a:rPr lang="zh-CN" altLang="en-US" sz="1800" noProof="1"/>
              <a:t>包含基本的方法</a:t>
            </a:r>
            <a:r>
              <a:rPr lang="en-US" altLang="zh-CN" sz="1800" noProof="1"/>
              <a:t>.</a:t>
            </a:r>
          </a:p>
          <a:p>
            <a:pPr marL="879475" lvl="1" indent="-342900">
              <a:buAutoNum type="arabicPeriod"/>
            </a:pPr>
            <a:endParaRPr lang="en-US" altLang="zh-CN" sz="1800" noProof="1"/>
          </a:p>
          <a:p>
            <a:pPr marL="879475" lvl="1" indent="-342900">
              <a:buAutoNum type="arabicPeriod"/>
            </a:pPr>
            <a:r>
              <a:rPr lang="zh-CN" altLang="en-US" sz="1800" noProof="1"/>
              <a:t>再写</a:t>
            </a:r>
            <a:r>
              <a:rPr lang="en-US" altLang="zh-CN" sz="1800" noProof="1"/>
              <a:t>3</a:t>
            </a:r>
            <a:r>
              <a:rPr lang="zh-CN" altLang="en-US" sz="1800" noProof="1"/>
              <a:t>个</a:t>
            </a:r>
            <a:r>
              <a:rPr lang="en-US" altLang="zh-CN" sz="1800" noProof="1"/>
              <a:t>sequence</a:t>
            </a:r>
            <a:r>
              <a:rPr lang="zh-CN" altLang="en-US" sz="1800" noProof="1"/>
              <a:t>分别代表</a:t>
            </a:r>
            <a:r>
              <a:rPr lang="en-US" altLang="zh-CN" sz="1800" noProof="1"/>
              <a:t>3</a:t>
            </a:r>
            <a:r>
              <a:rPr lang="zh-CN" altLang="en-US" sz="1800" noProof="1"/>
              <a:t>个基本激励</a:t>
            </a:r>
            <a:endParaRPr lang="en-US" altLang="zh-CN" sz="1800" noProof="1"/>
          </a:p>
          <a:p>
            <a:pPr marL="879475" lvl="1" indent="-342900">
              <a:buAutoNum type="arabicPeriod"/>
            </a:pPr>
            <a:endParaRPr lang="en-US" altLang="zh-CN" sz="1800" noProof="1"/>
          </a:p>
          <a:p>
            <a:pPr marL="1096963" lvl="2" indent="-285750">
              <a:buFont typeface="Wingdings" panose="05000000000000000000" pitchFamily="2" charset="2"/>
              <a:buChar char="n"/>
            </a:pPr>
            <a:r>
              <a:rPr lang="en-US" altLang="zh-CN" sz="1600" noProof="1"/>
              <a:t>subseq_set_scaler : </a:t>
            </a:r>
            <a:r>
              <a:rPr lang="zh-CN" altLang="en-US" sz="1600" noProof="1"/>
              <a:t>设定</a:t>
            </a:r>
            <a:r>
              <a:rPr lang="en-US" altLang="zh-CN" sz="1600" noProof="1"/>
              <a:t>scaler</a:t>
            </a:r>
          </a:p>
          <a:p>
            <a:pPr marL="1096963" lvl="2" indent="-285750">
              <a:buFont typeface="Wingdings" panose="05000000000000000000" pitchFamily="2" charset="2"/>
              <a:buChar char="n"/>
            </a:pPr>
            <a:r>
              <a:rPr lang="en-US" altLang="zh-CN" sz="1600" noProof="1"/>
              <a:t>subseq_wr_base_number : </a:t>
            </a:r>
            <a:r>
              <a:rPr lang="zh-CN" altLang="en-US" sz="1600" noProof="1"/>
              <a:t>写入</a:t>
            </a:r>
            <a:r>
              <a:rPr lang="en-US" altLang="zh-CN" sz="1600" noProof="1"/>
              <a:t>base_number</a:t>
            </a:r>
          </a:p>
          <a:p>
            <a:pPr marL="1096963" lvl="2" indent="-285750">
              <a:buFont typeface="Wingdings" panose="05000000000000000000" pitchFamily="2" charset="2"/>
              <a:buChar char="n"/>
            </a:pPr>
            <a:r>
              <a:rPr lang="en-US" altLang="zh-CN" sz="1600" noProof="1"/>
              <a:t> subseq_idle: idle</a:t>
            </a:r>
          </a:p>
          <a:p>
            <a:pPr lvl="2" indent="0">
              <a:buNone/>
            </a:pPr>
            <a:endParaRPr lang="en-US" altLang="zh-CN" sz="1600" noProof="1"/>
          </a:p>
          <a:p>
            <a:pPr marL="879475" lvl="1" indent="-342900">
              <a:buAutoNum type="arabicPeriod"/>
            </a:pPr>
            <a:endParaRPr lang="en-US" altLang="zh-CN" sz="1800" noProof="1"/>
          </a:p>
          <a:p>
            <a:pPr marL="993775" lvl="1" indent="-457200">
              <a:buFont typeface="+mj-lt"/>
              <a:buAutoNum type="arabicPeriod"/>
            </a:pPr>
            <a:r>
              <a:rPr lang="zh-CN" altLang="en-US" sz="1800" noProof="1"/>
              <a:t>在最上层的</a:t>
            </a:r>
            <a:r>
              <a:rPr lang="en-US" altLang="zh-CN" sz="1800" noProof="1"/>
              <a:t>sequence </a:t>
            </a:r>
            <a:r>
              <a:rPr lang="zh-CN" altLang="en-US" sz="1800" noProof="1"/>
              <a:t>与</a:t>
            </a:r>
            <a:r>
              <a:rPr lang="en-US" altLang="zh-CN" sz="1800" noProof="1"/>
              <a:t>test (ue_case1_test)</a:t>
            </a:r>
            <a:r>
              <a:rPr lang="zh-CN" altLang="en-US" sz="1800" noProof="1"/>
              <a:t>配套的</a:t>
            </a:r>
            <a:r>
              <a:rPr lang="en-US" altLang="zh-CN" sz="1800" noProof="1"/>
              <a:t>ue_case0_sequence,  </a:t>
            </a:r>
            <a:r>
              <a:rPr lang="zh-CN" altLang="en-US" sz="1800" noProof="1"/>
              <a:t>使用</a:t>
            </a:r>
            <a:r>
              <a:rPr lang="en-US" altLang="zh-CN" sz="1800" noProof="1"/>
              <a:t>3</a:t>
            </a:r>
            <a:r>
              <a:rPr lang="zh-CN" altLang="en-US" sz="1800" noProof="1"/>
              <a:t>个嵌套的</a:t>
            </a:r>
            <a:r>
              <a:rPr lang="en-US" altLang="zh-CN" sz="1800" noProof="1"/>
              <a:t>sequence</a:t>
            </a:r>
          </a:p>
          <a:p>
            <a:pPr marL="993775" lvl="1" indent="-457200">
              <a:buFont typeface="+mj-lt"/>
              <a:buAutoNum type="arabicPeriod"/>
            </a:pPr>
            <a:endParaRPr lang="en-US" altLang="zh-CN" sz="1800" noProof="1"/>
          </a:p>
          <a:p>
            <a:pPr marL="993775" lvl="1" indent="-457200">
              <a:buFont typeface="+mj-lt"/>
              <a:buAutoNum type="arabicPeriod"/>
            </a:pPr>
            <a:r>
              <a:rPr lang="zh-CN" altLang="en-US" sz="1800" noProof="1"/>
              <a:t>在</a:t>
            </a:r>
            <a:r>
              <a:rPr lang="en-US" altLang="zh-CN" sz="1800" noProof="1"/>
              <a:t>test</a:t>
            </a:r>
            <a:r>
              <a:rPr lang="zh-CN" altLang="en-US" sz="1800" noProof="1"/>
              <a:t>里指定</a:t>
            </a:r>
            <a:r>
              <a:rPr lang="en-US" altLang="zh-CN" sz="1800" noProof="1"/>
              <a:t>default_sequence</a:t>
            </a:r>
          </a:p>
          <a:p>
            <a:pPr marL="993775" lvl="1" indent="-457200">
              <a:buFont typeface="+mj-lt"/>
              <a:buAutoNum type="arabicPeriod"/>
            </a:pPr>
            <a:endParaRPr lang="en-US" altLang="zh-CN" sz="1800" noProof="1"/>
          </a:p>
          <a:p>
            <a:pPr lvl="1" indent="0">
              <a:buNone/>
            </a:pPr>
            <a:r>
              <a:rPr lang="en-US" altLang="zh-CN" sz="1200" noProof="1"/>
              <a:t>uvm_config_db#(uvm_object_wrapper)::set(this,"env.i_agt.sqr.main_phase","</a:t>
            </a:r>
            <a:r>
              <a:rPr lang="en-US" altLang="zh-CN" sz="1200" noProof="1">
                <a:solidFill>
                  <a:srgbClr val="FF0000"/>
                </a:solidFill>
              </a:rPr>
              <a:t>default_sequence</a:t>
            </a:r>
            <a:r>
              <a:rPr lang="en-US" altLang="zh-CN" sz="1200" noProof="1"/>
              <a:t>", </a:t>
            </a:r>
            <a:r>
              <a:rPr lang="en-US" altLang="zh-CN" sz="1200" noProof="1">
                <a:solidFill>
                  <a:srgbClr val="FF0000"/>
                </a:solidFill>
              </a:rPr>
              <a:t>ue_case0_sequence</a:t>
            </a:r>
            <a:r>
              <a:rPr lang="en-US" altLang="zh-CN" sz="1200" noProof="1"/>
              <a:t>::type_id::get());</a:t>
            </a:r>
          </a:p>
          <a:p>
            <a:pPr lvl="1" indent="0">
              <a:buNone/>
            </a:pPr>
            <a:endParaRPr lang="en-US" altLang="zh-CN" sz="1200" noProof="1"/>
          </a:p>
          <a:p>
            <a:pPr lvl="1" indent="0">
              <a:buNone/>
            </a:pPr>
            <a:r>
              <a:rPr lang="en-US" altLang="zh-CN" sz="1800" noProof="1"/>
              <a:t>5.  </a:t>
            </a:r>
            <a:r>
              <a:rPr lang="zh-CN" altLang="en-US" sz="1800" noProof="1"/>
              <a:t>在</a:t>
            </a:r>
            <a:r>
              <a:rPr lang="en-US" altLang="zh-CN" sz="1800" noProof="1"/>
              <a:t>do</a:t>
            </a:r>
            <a:r>
              <a:rPr lang="zh-CN" altLang="en-US" sz="1800" noProof="1"/>
              <a:t>文件里指定跑的</a:t>
            </a:r>
            <a:r>
              <a:rPr lang="en-US" altLang="zh-CN" sz="1800" noProof="1"/>
              <a:t>test</a:t>
            </a:r>
          </a:p>
          <a:p>
            <a:pPr lvl="1" indent="0">
              <a:buNone/>
            </a:pPr>
            <a:endParaRPr lang="en-US" altLang="zh-CN" sz="1800" noProof="1"/>
          </a:p>
          <a:p>
            <a:pPr lvl="1" indent="0">
              <a:buNone/>
            </a:pPr>
            <a:endParaRPr lang="en-US" altLang="zh-CN" sz="1800" noProof="1"/>
          </a:p>
          <a:p>
            <a:pPr lvl="1" indent="0">
              <a:buNone/>
            </a:pPr>
            <a:endParaRPr lang="en-US" altLang="zh-CN" sz="1800" noProof="1"/>
          </a:p>
          <a:p>
            <a:endParaRPr lang="en-US" altLang="zh-CN" sz="2400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001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35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A2A0D923-3FC1-4E33-BD6E-0548EF48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00" y="40248"/>
            <a:ext cx="11473200" cy="540000"/>
          </a:xfrm>
        </p:spPr>
        <p:txBody>
          <a:bodyPr rtlCol="0"/>
          <a:lstStyle/>
          <a:p>
            <a:pPr rtl="0"/>
            <a:r>
              <a:rPr lang="en-US" altLang="zh-CN" dirty="0"/>
              <a:t>`uvm_do(seq_or_item)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D431DA01-3851-4D49-A85F-0D6FA532ED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580248"/>
            <a:ext cx="10450114" cy="5377752"/>
          </a:xfrm>
        </p:spPr>
        <p:txBody>
          <a:bodyPr rtlCol="0"/>
          <a:lstStyle/>
          <a:p>
            <a:pPr lvl="1" indent="0">
              <a:buNone/>
            </a:pPr>
            <a:r>
              <a:rPr lang="zh-CN" altLang="en-US" sz="1800" noProof="1"/>
              <a:t>参考</a:t>
            </a:r>
            <a:r>
              <a:rPr lang="en-US" altLang="zh-CN" sz="1800" noProof="1"/>
              <a:t>uvm_sequence_defines.svh </a:t>
            </a:r>
            <a:r>
              <a:rPr lang="zh-CN" altLang="en-US" sz="1800" noProof="1"/>
              <a:t>文件</a:t>
            </a:r>
            <a:endParaRPr lang="en-US" altLang="zh-CN" sz="1800" noProof="1"/>
          </a:p>
          <a:p>
            <a:pPr lvl="1" indent="0">
              <a:buNone/>
            </a:pPr>
            <a:endParaRPr lang="en-US" altLang="zh-CN" sz="1800" noProof="1"/>
          </a:p>
          <a:p>
            <a:pPr lvl="1" indent="0">
              <a:buNone/>
            </a:pPr>
            <a:endParaRPr lang="en-US" altLang="zh-CN" sz="1800" noProof="1"/>
          </a:p>
          <a:p>
            <a:endParaRPr lang="en-US" altLang="zh-CN" sz="2400" noProof="1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1C2276-316F-4D1A-84BF-4BBB1BBFD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87" y="900000"/>
            <a:ext cx="4744132" cy="556804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4616DBB-A299-4F4F-B5ED-330DE7939BCA}"/>
              </a:ext>
            </a:extLst>
          </p:cNvPr>
          <p:cNvSpPr txBox="1"/>
          <p:nvPr/>
        </p:nvSpPr>
        <p:spPr>
          <a:xfrm>
            <a:off x="6796135" y="1804307"/>
            <a:ext cx="42239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创建</a:t>
            </a:r>
            <a:r>
              <a:rPr lang="en-US" altLang="zh-CN" dirty="0"/>
              <a:t>item(</a:t>
            </a:r>
            <a:r>
              <a:rPr lang="zh-CN" altLang="en-US" dirty="0"/>
              <a:t>或</a:t>
            </a:r>
            <a:r>
              <a:rPr lang="en-US" altLang="zh-CN" dirty="0"/>
              <a:t>seq)</a:t>
            </a:r>
          </a:p>
          <a:p>
            <a:pPr marL="342900" indent="-342900">
              <a:buAutoNum type="arabicPeriod"/>
            </a:pPr>
            <a:r>
              <a:rPr lang="zh-CN" altLang="en-US" dirty="0"/>
              <a:t>依照优先级等待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随机化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发送</a:t>
            </a:r>
            <a:r>
              <a:rPr lang="en-US" altLang="zh-CN" dirty="0"/>
              <a:t>item(</a:t>
            </a:r>
            <a:r>
              <a:rPr lang="zh-CN" altLang="en-US" dirty="0"/>
              <a:t>或</a:t>
            </a:r>
            <a:r>
              <a:rPr lang="en-US" altLang="zh-CN" dirty="0"/>
              <a:t>seq)</a:t>
            </a:r>
          </a:p>
          <a:p>
            <a:pPr marL="342900" indent="-342900">
              <a:buAutoNum type="arabicPeriod"/>
            </a:pPr>
            <a:r>
              <a:rPr lang="zh-CN" altLang="en-US" dirty="0"/>
              <a:t>等待</a:t>
            </a:r>
            <a:r>
              <a:rPr lang="en-US" altLang="zh-CN" dirty="0"/>
              <a:t>item</a:t>
            </a:r>
            <a:r>
              <a:rPr lang="zh-CN" altLang="en-US" dirty="0"/>
              <a:t>处理完成</a:t>
            </a:r>
            <a:endParaRPr lang="en-US" altLang="zh-CN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6D665EF-D1CF-4574-9CF8-12078C13644D}"/>
              </a:ext>
            </a:extLst>
          </p:cNvPr>
          <p:cNvCxnSpPr/>
          <p:nvPr/>
        </p:nvCxnSpPr>
        <p:spPr>
          <a:xfrm flipV="1">
            <a:off x="3445329" y="2522764"/>
            <a:ext cx="3350807" cy="116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67221FB-C478-4276-B93F-66426A7B20F1}"/>
              </a:ext>
            </a:extLst>
          </p:cNvPr>
          <p:cNvCxnSpPr>
            <a:cxnSpLocks/>
          </p:cNvCxnSpPr>
          <p:nvPr/>
        </p:nvCxnSpPr>
        <p:spPr>
          <a:xfrm flipV="1">
            <a:off x="2234499" y="2090057"/>
            <a:ext cx="6395151" cy="4122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E9B0A41-2684-44AB-95B6-732B6BAF6F13}"/>
              </a:ext>
            </a:extLst>
          </p:cNvPr>
          <p:cNvCxnSpPr>
            <a:cxnSpLocks/>
          </p:cNvCxnSpPr>
          <p:nvPr/>
        </p:nvCxnSpPr>
        <p:spPr>
          <a:xfrm flipV="1">
            <a:off x="4034922" y="6177885"/>
            <a:ext cx="2121678" cy="16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F840AD6-2DCD-4E8D-A3D9-0142AF04FB0E}"/>
              </a:ext>
            </a:extLst>
          </p:cNvPr>
          <p:cNvSpPr txBox="1"/>
          <p:nvPr/>
        </p:nvSpPr>
        <p:spPr>
          <a:xfrm>
            <a:off x="6274304" y="5771666"/>
            <a:ext cx="4223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`uvm_do </a:t>
            </a:r>
            <a:r>
              <a:rPr lang="zh-CN" altLang="en-US" dirty="0"/>
              <a:t>表示</a:t>
            </a:r>
            <a:r>
              <a:rPr lang="en-US" altLang="zh-CN" dirty="0"/>
              <a:t>priority</a:t>
            </a:r>
            <a:r>
              <a:rPr lang="zh-CN" altLang="en-US" dirty="0"/>
              <a:t>为</a:t>
            </a:r>
            <a:r>
              <a:rPr lang="en-US" altLang="zh-CN" dirty="0"/>
              <a:t>-1</a:t>
            </a:r>
            <a:r>
              <a:rPr lang="zh-CN" altLang="en-US" dirty="0"/>
              <a:t>且没有约束条件</a:t>
            </a:r>
            <a:r>
              <a:rPr lang="en-US" altLang="zh-CN" dirty="0"/>
              <a:t>(constraint)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8226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36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A2A0D923-3FC1-4E33-BD6E-0548EF48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00" y="40248"/>
            <a:ext cx="11473200" cy="540000"/>
          </a:xfrm>
        </p:spPr>
        <p:txBody>
          <a:bodyPr rtlCol="0"/>
          <a:lstStyle/>
          <a:p>
            <a:pPr rtl="0"/>
            <a:r>
              <a:rPr lang="en-US" altLang="zh-CN" dirty="0"/>
              <a:t>`uvm_do_with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D431DA01-3851-4D49-A85F-0D6FA532ED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580248"/>
            <a:ext cx="10450114" cy="5377752"/>
          </a:xfrm>
        </p:spPr>
        <p:txBody>
          <a:bodyPr rtlCol="0"/>
          <a:lstStyle/>
          <a:p>
            <a:pPr lvl="1" indent="0">
              <a:buNone/>
            </a:pPr>
            <a:endParaRPr lang="en-US" altLang="zh-CN" sz="1800" noProof="1"/>
          </a:p>
          <a:p>
            <a:pPr lvl="1" indent="0">
              <a:buNone/>
            </a:pPr>
            <a:endParaRPr lang="en-US" altLang="zh-CN" sz="1800" noProof="1"/>
          </a:p>
          <a:p>
            <a:endParaRPr lang="en-US" altLang="zh-CN" sz="2400" noProof="1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E1795B-EFFE-419F-9E35-08B324DF1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20" y="914020"/>
            <a:ext cx="7058025" cy="19621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1A15F10-0C30-4BA4-8FF9-3584DDC7C2D4}"/>
              </a:ext>
            </a:extLst>
          </p:cNvPr>
          <p:cNvSpPr txBox="1"/>
          <p:nvPr/>
        </p:nvSpPr>
        <p:spPr>
          <a:xfrm>
            <a:off x="1027934" y="4047753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三个写法效果相同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DBD41DB-B8C9-426D-ABC9-3EADAD826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332" y="3248802"/>
            <a:ext cx="53911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791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56" y="368070"/>
            <a:ext cx="6993300" cy="540000"/>
          </a:xfrm>
        </p:spPr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UVM World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7D68D1-9AAA-43B0-92AA-8E3287E66792}"/>
              </a:ext>
            </a:extLst>
          </p:cNvPr>
          <p:cNvSpPr/>
          <p:nvPr/>
        </p:nvSpPr>
        <p:spPr>
          <a:xfrm>
            <a:off x="477022" y="1094013"/>
            <a:ext cx="7736250" cy="487407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​​(S) 8">
            <a:extLst>
              <a:ext uri="{FF2B5EF4-FFF2-40B4-BE49-F238E27FC236}">
                <a16:creationId xmlns:a16="http://schemas.microsoft.com/office/drawing/2014/main" id="{943AE51D-A1A1-4B2D-BD42-55ADBBEBD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71805" y="196519"/>
            <a:ext cx="0" cy="6106114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2AD3D3D-052A-4662-A50E-6BE8D0496AFE}"/>
              </a:ext>
            </a:extLst>
          </p:cNvPr>
          <p:cNvSpPr txBox="1"/>
          <p:nvPr/>
        </p:nvSpPr>
        <p:spPr>
          <a:xfrm>
            <a:off x="529000" y="755711"/>
            <a:ext cx="142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Uvm_test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209CB9-F8D0-4A37-9D9F-60B4B43B905C}"/>
              </a:ext>
            </a:extLst>
          </p:cNvPr>
          <p:cNvSpPr/>
          <p:nvPr/>
        </p:nvSpPr>
        <p:spPr>
          <a:xfrm>
            <a:off x="2508187" y="1583088"/>
            <a:ext cx="5631607" cy="428158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0A8866-C98A-4155-BF2F-B3D591FEF3E1}"/>
              </a:ext>
            </a:extLst>
          </p:cNvPr>
          <p:cNvSpPr txBox="1"/>
          <p:nvPr/>
        </p:nvSpPr>
        <p:spPr>
          <a:xfrm>
            <a:off x="2552809" y="1269618"/>
            <a:ext cx="142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Uvm_env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D6CDC4-E131-464E-9513-37F8E2181BE4}"/>
              </a:ext>
            </a:extLst>
          </p:cNvPr>
          <p:cNvSpPr txBox="1"/>
          <p:nvPr/>
        </p:nvSpPr>
        <p:spPr>
          <a:xfrm>
            <a:off x="8615813" y="253669"/>
            <a:ext cx="357618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Dut</a:t>
            </a:r>
            <a:r>
              <a:rPr lang="zh-CN" altLang="en-US" sz="1400" dirty="0"/>
              <a:t>是一个同向放大器</a:t>
            </a:r>
            <a:r>
              <a:rPr lang="en-US" altLang="zh-CN" sz="1400" dirty="0"/>
              <a:t>,</a:t>
            </a:r>
            <a:r>
              <a:rPr lang="zh-CN" altLang="en-US" sz="1400" dirty="0"/>
              <a:t>主要功能是设定放大倍数</a:t>
            </a:r>
            <a:r>
              <a:rPr lang="en-US" altLang="zh-CN" sz="1400" dirty="0"/>
              <a:t>scaler,</a:t>
            </a:r>
            <a:r>
              <a:rPr lang="zh-CN" altLang="en-US" sz="1400" dirty="0"/>
              <a:t>然后将输入的</a:t>
            </a:r>
            <a:r>
              <a:rPr lang="en-US" altLang="zh-CN" sz="1400" dirty="0"/>
              <a:t>base_number </a:t>
            </a:r>
            <a:r>
              <a:rPr lang="zh-CN" altLang="en-US" sz="1400" dirty="0"/>
              <a:t>放大</a:t>
            </a:r>
            <a:r>
              <a:rPr lang="en-US" altLang="zh-CN" sz="1400" dirty="0"/>
              <a:t>, </a:t>
            </a:r>
            <a:r>
              <a:rPr lang="zh-CN" altLang="en-US" sz="1400" dirty="0"/>
              <a:t>例如输入</a:t>
            </a:r>
            <a:r>
              <a:rPr lang="en-US" altLang="zh-CN" sz="1400" dirty="0"/>
              <a:t>scaler 3 , base_number 6 , </a:t>
            </a:r>
            <a:r>
              <a:rPr lang="zh-CN" altLang="en-US" sz="1400" dirty="0"/>
              <a:t>则输出</a:t>
            </a:r>
            <a:r>
              <a:rPr lang="en-US" altLang="zh-CN" sz="1400" dirty="0"/>
              <a:t> 6*3=18;</a:t>
            </a:r>
          </a:p>
          <a:p>
            <a:endParaRPr lang="en-US" altLang="zh-CN" sz="1400" dirty="0"/>
          </a:p>
          <a:p>
            <a:r>
              <a:rPr lang="zh-CN" altLang="en-US" sz="1400" dirty="0"/>
              <a:t>主要校验的</a:t>
            </a:r>
            <a:r>
              <a:rPr lang="en-US" altLang="zh-CN" sz="1400" dirty="0"/>
              <a:t>error</a:t>
            </a:r>
          </a:p>
          <a:p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输入的</a:t>
            </a:r>
            <a:r>
              <a:rPr lang="en-US" altLang="zh-CN" sz="1400" dirty="0"/>
              <a:t>scaler</a:t>
            </a:r>
            <a:r>
              <a:rPr lang="zh-CN" altLang="en-US" sz="1400" dirty="0"/>
              <a:t>是否生效</a:t>
            </a:r>
            <a:r>
              <a:rPr lang="en-US" altLang="zh-CN" sz="1400" dirty="0"/>
              <a:t>: </a:t>
            </a:r>
            <a:r>
              <a:rPr lang="zh-CN" altLang="en-US" sz="1400" dirty="0"/>
              <a:t>校验位置在</a:t>
            </a:r>
            <a:r>
              <a:rPr lang="en-US" altLang="zh-CN" sz="1400" dirty="0"/>
              <a:t>sequence, </a:t>
            </a:r>
            <a:r>
              <a:rPr lang="zh-CN" altLang="en-US" sz="1400" dirty="0"/>
              <a:t>比较</a:t>
            </a:r>
            <a:r>
              <a:rPr lang="en-US" altLang="zh-CN" sz="1400" dirty="0"/>
              <a:t>1</a:t>
            </a:r>
            <a:r>
              <a:rPr lang="zh-CN" altLang="en-US" sz="1400" dirty="0"/>
              <a:t>个时钟后</a:t>
            </a:r>
            <a:r>
              <a:rPr lang="en-US" altLang="zh-CN" sz="1400" dirty="0"/>
              <a:t>,</a:t>
            </a:r>
            <a:r>
              <a:rPr lang="zh-CN" altLang="en-US" sz="1400" dirty="0"/>
              <a:t>读取的</a:t>
            </a:r>
            <a:r>
              <a:rPr lang="en-US" altLang="zh-CN" sz="1400" dirty="0"/>
              <a:t>scaler</a:t>
            </a:r>
            <a:r>
              <a:rPr lang="zh-CN" altLang="en-US" sz="1400" dirty="0"/>
              <a:t>和发送的是否相同</a:t>
            </a: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放大的结果是否正确</a:t>
            </a:r>
            <a:r>
              <a:rPr lang="en-US" altLang="zh-CN" sz="1400" dirty="0"/>
              <a:t>:</a:t>
            </a:r>
            <a:r>
              <a:rPr lang="zh-CN" altLang="en-US" sz="1400" dirty="0"/>
              <a:t>校验位置在</a:t>
            </a:r>
            <a:r>
              <a:rPr lang="en-US" altLang="zh-CN" sz="1400" dirty="0"/>
              <a:t>scoreboard,</a:t>
            </a:r>
            <a:r>
              <a:rPr lang="zh-CN" altLang="en-US" sz="1400" dirty="0"/>
              <a:t>比较</a:t>
            </a:r>
            <a:r>
              <a:rPr lang="en-US" altLang="zh-CN" sz="1400" dirty="0"/>
              <a:t>dut</a:t>
            </a:r>
            <a:r>
              <a:rPr lang="zh-CN" altLang="en-US" sz="1400" dirty="0"/>
              <a:t>计算的结果和</a:t>
            </a:r>
            <a:r>
              <a:rPr lang="en-US" altLang="zh-CN" sz="1400" dirty="0"/>
              <a:t>reference model(cpp)</a:t>
            </a:r>
            <a:r>
              <a:rPr lang="zh-CN" altLang="en-US" sz="1400" dirty="0"/>
              <a:t>计算的结果是否相同</a:t>
            </a:r>
            <a:endParaRPr lang="en-US" altLang="zh-CN" sz="1400" dirty="0"/>
          </a:p>
          <a:p>
            <a:endParaRPr lang="en-US" altLang="zh-CN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BEE444-F0AF-4EBE-A69D-B850B0F7FB43}"/>
              </a:ext>
            </a:extLst>
          </p:cNvPr>
          <p:cNvSpPr txBox="1"/>
          <p:nvPr/>
        </p:nvSpPr>
        <p:spPr>
          <a:xfrm>
            <a:off x="5610640" y="4949605"/>
            <a:ext cx="751114" cy="369332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dut</a:t>
            </a:r>
            <a:endParaRPr lang="zh-CN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24" name="直接连接符​​(S) 8">
            <a:extLst>
              <a:ext uri="{FF2B5EF4-FFF2-40B4-BE49-F238E27FC236}">
                <a16:creationId xmlns:a16="http://schemas.microsoft.com/office/drawing/2014/main" id="{C884E7A8-E5AD-49B2-AFDD-168A4ACDA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278006" y="3824501"/>
            <a:ext cx="0" cy="1791571"/>
          </a:xfrm>
          <a:prstGeom prst="line">
            <a:avLst/>
          </a:prstGeom>
          <a:ln w="635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​​(S) 8">
            <a:extLst>
              <a:ext uri="{FF2B5EF4-FFF2-40B4-BE49-F238E27FC236}">
                <a16:creationId xmlns:a16="http://schemas.microsoft.com/office/drawing/2014/main" id="{E9782DDB-A9AB-4AE4-B638-F43B7811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782606" y="3744275"/>
            <a:ext cx="0" cy="2019712"/>
          </a:xfrm>
          <a:prstGeom prst="line">
            <a:avLst/>
          </a:prstGeom>
          <a:ln w="635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D8671CA-6FA0-4E39-9C9A-B4342E8EC3A3}"/>
              </a:ext>
            </a:extLst>
          </p:cNvPr>
          <p:cNvSpPr txBox="1"/>
          <p:nvPr/>
        </p:nvSpPr>
        <p:spPr>
          <a:xfrm>
            <a:off x="4943271" y="3455169"/>
            <a:ext cx="66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vif</a:t>
            </a:r>
            <a:endParaRPr lang="zh-CN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A23F2B7-8068-4D94-95D2-0E7A81F52E68}"/>
              </a:ext>
            </a:extLst>
          </p:cNvPr>
          <p:cNvSpPr txBox="1"/>
          <p:nvPr/>
        </p:nvSpPr>
        <p:spPr>
          <a:xfrm>
            <a:off x="6411358" y="3389915"/>
            <a:ext cx="66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vif</a:t>
            </a:r>
            <a:endParaRPr lang="zh-CN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AFFE32E-D8D8-4D67-A3BC-6B53DA5E52DA}"/>
              </a:ext>
            </a:extLst>
          </p:cNvPr>
          <p:cNvSpPr txBox="1"/>
          <p:nvPr/>
        </p:nvSpPr>
        <p:spPr>
          <a:xfrm>
            <a:off x="4476744" y="5181030"/>
            <a:ext cx="751114" cy="369332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drv</a:t>
            </a:r>
            <a:endParaRPr lang="zh-CN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E3AAEFE-C9F7-453E-9F4B-E3EDF102FF9B}"/>
              </a:ext>
            </a:extLst>
          </p:cNvPr>
          <p:cNvSpPr txBox="1"/>
          <p:nvPr/>
        </p:nvSpPr>
        <p:spPr>
          <a:xfrm>
            <a:off x="4475781" y="4522439"/>
            <a:ext cx="751114" cy="369332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mon</a:t>
            </a:r>
            <a:endParaRPr lang="zh-CN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18D8BB3-FD53-400D-935C-87D4A3793BC2}"/>
              </a:ext>
            </a:extLst>
          </p:cNvPr>
          <p:cNvSpPr txBox="1"/>
          <p:nvPr/>
        </p:nvSpPr>
        <p:spPr>
          <a:xfrm>
            <a:off x="6811839" y="4500127"/>
            <a:ext cx="751114" cy="369332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mon</a:t>
            </a:r>
            <a:endParaRPr lang="zh-CN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165E84B-E919-45AC-A8E1-46B7B9C1B8CD}"/>
              </a:ext>
            </a:extLst>
          </p:cNvPr>
          <p:cNvSpPr/>
          <p:nvPr/>
        </p:nvSpPr>
        <p:spPr>
          <a:xfrm>
            <a:off x="2552809" y="3402831"/>
            <a:ext cx="2923523" cy="2250761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97DB930-58C6-4518-878C-59B355FC19AA}"/>
              </a:ext>
            </a:extLst>
          </p:cNvPr>
          <p:cNvSpPr/>
          <p:nvPr/>
        </p:nvSpPr>
        <p:spPr>
          <a:xfrm>
            <a:off x="6651851" y="3768594"/>
            <a:ext cx="1405610" cy="1847478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A3A7C75-CAF4-4B17-9AB2-CE2DCBD68D90}"/>
              </a:ext>
            </a:extLst>
          </p:cNvPr>
          <p:cNvSpPr txBox="1"/>
          <p:nvPr/>
        </p:nvSpPr>
        <p:spPr>
          <a:xfrm>
            <a:off x="2921995" y="3022644"/>
            <a:ext cx="103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i_agt</a:t>
            </a:r>
            <a:endParaRPr lang="zh-CN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DDA2D32-300A-400C-B1BC-382448160027}"/>
              </a:ext>
            </a:extLst>
          </p:cNvPr>
          <p:cNvSpPr txBox="1"/>
          <p:nvPr/>
        </p:nvSpPr>
        <p:spPr>
          <a:xfrm>
            <a:off x="7311419" y="3408421"/>
            <a:ext cx="103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o_agt</a:t>
            </a:r>
            <a:endParaRPr lang="zh-CN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43" name="直接连接符​​(S) 8">
            <a:extLst>
              <a:ext uri="{FF2B5EF4-FFF2-40B4-BE49-F238E27FC236}">
                <a16:creationId xmlns:a16="http://schemas.microsoft.com/office/drawing/2014/main" id="{434D577C-ABCB-49DF-BCA0-3936E2FEF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295915" y="5134271"/>
            <a:ext cx="314725" cy="0"/>
          </a:xfrm>
          <a:prstGeom prst="line">
            <a:avLst/>
          </a:prstGeom>
          <a:ln w="635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​​(S) 8">
            <a:extLst>
              <a:ext uri="{FF2B5EF4-FFF2-40B4-BE49-F238E27FC236}">
                <a16:creationId xmlns:a16="http://schemas.microsoft.com/office/drawing/2014/main" id="{8561C332-345A-40D0-B82B-D0018C7E6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38699" y="5130485"/>
            <a:ext cx="314725" cy="0"/>
          </a:xfrm>
          <a:prstGeom prst="line">
            <a:avLst/>
          </a:prstGeom>
          <a:ln w="635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28A7AEEA-79AF-4C2E-917D-86C31F2B483B}"/>
              </a:ext>
            </a:extLst>
          </p:cNvPr>
          <p:cNvSpPr txBox="1"/>
          <p:nvPr/>
        </p:nvSpPr>
        <p:spPr>
          <a:xfrm>
            <a:off x="2565354" y="5231157"/>
            <a:ext cx="1486691" cy="2462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2">
                    <a:lumMod val="90000"/>
                  </a:schemeClr>
                </a:solidFill>
              </a:rPr>
              <a:t>sequencer</a:t>
            </a:r>
            <a:endParaRPr lang="zh-CN" altLang="en-US" sz="1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C49FC5D-F22D-4B37-9B17-B2B47C02707C}"/>
              </a:ext>
            </a:extLst>
          </p:cNvPr>
          <p:cNvSpPr txBox="1"/>
          <p:nvPr/>
        </p:nvSpPr>
        <p:spPr>
          <a:xfrm>
            <a:off x="657251" y="5042530"/>
            <a:ext cx="1808526" cy="646331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层层嵌套的各种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sequence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926B9CE-D687-4A2C-9B36-F504243543A8}"/>
              </a:ext>
            </a:extLst>
          </p:cNvPr>
          <p:cNvCxnSpPr>
            <a:cxnSpLocks/>
          </p:cNvCxnSpPr>
          <p:nvPr/>
        </p:nvCxnSpPr>
        <p:spPr>
          <a:xfrm>
            <a:off x="1698171" y="1125043"/>
            <a:ext cx="810016" cy="380296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C8B01E7-8070-4053-9CC5-786B16D26286}"/>
              </a:ext>
            </a:extLst>
          </p:cNvPr>
          <p:cNvCxnSpPr>
            <a:cxnSpLocks/>
          </p:cNvCxnSpPr>
          <p:nvPr/>
        </p:nvCxnSpPr>
        <p:spPr>
          <a:xfrm>
            <a:off x="1074531" y="1161610"/>
            <a:ext cx="0" cy="388092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箭头: 右 66">
            <a:extLst>
              <a:ext uri="{FF2B5EF4-FFF2-40B4-BE49-F238E27FC236}">
                <a16:creationId xmlns:a16="http://schemas.microsoft.com/office/drawing/2014/main" id="{4AAB0543-39A8-485C-9B13-310A79A222F1}"/>
              </a:ext>
            </a:extLst>
          </p:cNvPr>
          <p:cNvSpPr/>
          <p:nvPr/>
        </p:nvSpPr>
        <p:spPr>
          <a:xfrm rot="16200000">
            <a:off x="4234378" y="3728829"/>
            <a:ext cx="1289494" cy="253099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4BE1011D-1AB1-4DC4-9EC9-ABF0D7141559}"/>
              </a:ext>
            </a:extLst>
          </p:cNvPr>
          <p:cNvSpPr/>
          <p:nvPr/>
        </p:nvSpPr>
        <p:spPr>
          <a:xfrm rot="16200000">
            <a:off x="6428294" y="3712326"/>
            <a:ext cx="1256490" cy="253099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E754504-9135-4D04-90AF-57FF7CE23B99}"/>
              </a:ext>
            </a:extLst>
          </p:cNvPr>
          <p:cNvSpPr txBox="1"/>
          <p:nvPr/>
        </p:nvSpPr>
        <p:spPr>
          <a:xfrm>
            <a:off x="6651851" y="2001502"/>
            <a:ext cx="1169535" cy="369332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scb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09A05C7-DD3D-4683-B7A6-4487ED3975B2}"/>
              </a:ext>
            </a:extLst>
          </p:cNvPr>
          <p:cNvSpPr txBox="1"/>
          <p:nvPr/>
        </p:nvSpPr>
        <p:spPr>
          <a:xfrm>
            <a:off x="4570049" y="2940524"/>
            <a:ext cx="609838" cy="261610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90000"/>
                  </a:schemeClr>
                </a:solidFill>
              </a:rPr>
              <a:t>fifo</a:t>
            </a:r>
            <a:endParaRPr lang="zh-CN" altLang="en-US" sz="11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8D74616-74B9-40FA-AA10-2DE80C7FA809}"/>
              </a:ext>
            </a:extLst>
          </p:cNvPr>
          <p:cNvSpPr txBox="1"/>
          <p:nvPr/>
        </p:nvSpPr>
        <p:spPr>
          <a:xfrm>
            <a:off x="3450330" y="4764593"/>
            <a:ext cx="609838" cy="261610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90000"/>
                  </a:schemeClr>
                </a:solidFill>
              </a:rPr>
              <a:t>fifo</a:t>
            </a:r>
            <a:endParaRPr lang="zh-CN" altLang="en-US" sz="11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8B01EE73-F129-4CEE-A10D-B6120CC47DCD}"/>
              </a:ext>
            </a:extLst>
          </p:cNvPr>
          <p:cNvSpPr txBox="1"/>
          <p:nvPr/>
        </p:nvSpPr>
        <p:spPr>
          <a:xfrm>
            <a:off x="6684257" y="2963872"/>
            <a:ext cx="1076568" cy="261610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90000"/>
                  </a:schemeClr>
                </a:solidFill>
              </a:rPr>
              <a:t>Act fifo</a:t>
            </a:r>
            <a:endParaRPr lang="zh-CN" altLang="en-US" sz="11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1B319A89-5186-4A26-A07E-17F264D4368D}"/>
              </a:ext>
            </a:extLst>
          </p:cNvPr>
          <p:cNvSpPr txBox="1"/>
          <p:nvPr/>
        </p:nvSpPr>
        <p:spPr>
          <a:xfrm>
            <a:off x="4253453" y="2001502"/>
            <a:ext cx="1261229" cy="369332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mdl</a:t>
            </a:r>
            <a:endParaRPr lang="zh-CN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4" name="箭头: 右 93">
            <a:extLst>
              <a:ext uri="{FF2B5EF4-FFF2-40B4-BE49-F238E27FC236}">
                <a16:creationId xmlns:a16="http://schemas.microsoft.com/office/drawing/2014/main" id="{3525015F-7858-42EE-ABC6-7619D27C9D65}"/>
              </a:ext>
            </a:extLst>
          </p:cNvPr>
          <p:cNvSpPr/>
          <p:nvPr/>
        </p:nvSpPr>
        <p:spPr>
          <a:xfrm>
            <a:off x="5513466" y="2070157"/>
            <a:ext cx="236518" cy="253099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B554FBEA-7D57-468D-808B-B6210A7767D0}"/>
              </a:ext>
            </a:extLst>
          </p:cNvPr>
          <p:cNvSpPr txBox="1"/>
          <p:nvPr/>
        </p:nvSpPr>
        <p:spPr>
          <a:xfrm>
            <a:off x="5767463" y="1970724"/>
            <a:ext cx="609838" cy="430887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90000"/>
                  </a:schemeClr>
                </a:solidFill>
              </a:rPr>
              <a:t>Exp</a:t>
            </a:r>
          </a:p>
          <a:p>
            <a:pPr algn="ctr"/>
            <a:r>
              <a:rPr lang="en-US" altLang="zh-CN" sz="1100" dirty="0">
                <a:solidFill>
                  <a:schemeClr val="bg2">
                    <a:lumMod val="90000"/>
                  </a:schemeClr>
                </a:solidFill>
              </a:rPr>
              <a:t>fifo</a:t>
            </a:r>
            <a:endParaRPr lang="zh-CN" altLang="en-US" sz="11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530C7446-FD86-40FE-80CA-7B50D2050AD0}"/>
              </a:ext>
            </a:extLst>
          </p:cNvPr>
          <p:cNvSpPr/>
          <p:nvPr/>
        </p:nvSpPr>
        <p:spPr>
          <a:xfrm rot="16200000">
            <a:off x="4600057" y="2531943"/>
            <a:ext cx="564063" cy="253099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箭头: 右 96">
            <a:extLst>
              <a:ext uri="{FF2B5EF4-FFF2-40B4-BE49-F238E27FC236}">
                <a16:creationId xmlns:a16="http://schemas.microsoft.com/office/drawing/2014/main" id="{4AE077FB-BB9C-4027-8426-C03FE6BDF4F5}"/>
              </a:ext>
            </a:extLst>
          </p:cNvPr>
          <p:cNvSpPr/>
          <p:nvPr/>
        </p:nvSpPr>
        <p:spPr>
          <a:xfrm>
            <a:off x="6392290" y="2069551"/>
            <a:ext cx="236518" cy="253099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箭头: 右 97">
            <a:extLst>
              <a:ext uri="{FF2B5EF4-FFF2-40B4-BE49-F238E27FC236}">
                <a16:creationId xmlns:a16="http://schemas.microsoft.com/office/drawing/2014/main" id="{54307B24-CB9F-41B0-B78A-418540DAAABD}"/>
              </a:ext>
            </a:extLst>
          </p:cNvPr>
          <p:cNvSpPr/>
          <p:nvPr/>
        </p:nvSpPr>
        <p:spPr>
          <a:xfrm rot="16200000">
            <a:off x="6808665" y="2510761"/>
            <a:ext cx="532956" cy="253099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箭头: 左右 103">
            <a:extLst>
              <a:ext uri="{FF2B5EF4-FFF2-40B4-BE49-F238E27FC236}">
                <a16:creationId xmlns:a16="http://schemas.microsoft.com/office/drawing/2014/main" id="{5FE380A9-BE2B-4D15-8C6C-BFAF4E1A90AC}"/>
              </a:ext>
            </a:extLst>
          </p:cNvPr>
          <p:cNvSpPr/>
          <p:nvPr/>
        </p:nvSpPr>
        <p:spPr>
          <a:xfrm>
            <a:off x="3555826" y="5263406"/>
            <a:ext cx="893105" cy="277886"/>
          </a:xfrm>
          <a:prstGeom prst="leftRightArrow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9C9BDEF8-4E99-430B-989B-F9B795585875}"/>
              </a:ext>
            </a:extLst>
          </p:cNvPr>
          <p:cNvSpPr/>
          <p:nvPr/>
        </p:nvSpPr>
        <p:spPr>
          <a:xfrm>
            <a:off x="2491876" y="5115170"/>
            <a:ext cx="941583" cy="473212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十字形 114">
            <a:extLst>
              <a:ext uri="{FF2B5EF4-FFF2-40B4-BE49-F238E27FC236}">
                <a16:creationId xmlns:a16="http://schemas.microsoft.com/office/drawing/2014/main" id="{5D8E031A-F6BB-4B26-8125-3E1143257C61}"/>
              </a:ext>
            </a:extLst>
          </p:cNvPr>
          <p:cNvSpPr/>
          <p:nvPr/>
        </p:nvSpPr>
        <p:spPr>
          <a:xfrm>
            <a:off x="3401812" y="6246148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09ADB15-E73D-4668-AEEB-9F8CE6EF8A07}"/>
              </a:ext>
            </a:extLst>
          </p:cNvPr>
          <p:cNvSpPr txBox="1"/>
          <p:nvPr/>
        </p:nvSpPr>
        <p:spPr>
          <a:xfrm>
            <a:off x="3560405" y="6230641"/>
            <a:ext cx="18943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:</a:t>
            </a:r>
            <a:r>
              <a:rPr lang="zh-CN" altLang="en-US" sz="1000" dirty="0"/>
              <a:t>需要主动建立连接的地方</a:t>
            </a:r>
          </a:p>
        </p:txBody>
      </p:sp>
      <p:pic>
        <p:nvPicPr>
          <p:cNvPr id="130" name="图片 129">
            <a:extLst>
              <a:ext uri="{FF2B5EF4-FFF2-40B4-BE49-F238E27FC236}">
                <a16:creationId xmlns:a16="http://schemas.microsoft.com/office/drawing/2014/main" id="{EDB8259F-189B-491E-80D7-0BF518D9C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287" y="6136521"/>
            <a:ext cx="228232" cy="332223"/>
          </a:xfrm>
          <a:prstGeom prst="rect">
            <a:avLst/>
          </a:prstGeom>
        </p:spPr>
      </p:pic>
      <p:sp>
        <p:nvSpPr>
          <p:cNvPr id="131" name="文本框 130">
            <a:extLst>
              <a:ext uri="{FF2B5EF4-FFF2-40B4-BE49-F238E27FC236}">
                <a16:creationId xmlns:a16="http://schemas.microsoft.com/office/drawing/2014/main" id="{C5513203-56D8-41EC-B1AB-FB78D71030BC}"/>
              </a:ext>
            </a:extLst>
          </p:cNvPr>
          <p:cNvSpPr txBox="1"/>
          <p:nvPr/>
        </p:nvSpPr>
        <p:spPr>
          <a:xfrm>
            <a:off x="5967811" y="6186031"/>
            <a:ext cx="23026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:transaction(sequence_item)</a:t>
            </a:r>
            <a:endParaRPr lang="zh-CN" altLang="en-US" sz="10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06001EF-AB36-4882-84A1-44F9A75D2506}"/>
              </a:ext>
            </a:extLst>
          </p:cNvPr>
          <p:cNvSpPr txBox="1"/>
          <p:nvPr/>
        </p:nvSpPr>
        <p:spPr>
          <a:xfrm>
            <a:off x="1165237" y="4681296"/>
            <a:ext cx="618350" cy="246221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起点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FF0D8E6-0CD4-4A39-ADAF-DF0CC149447A}"/>
              </a:ext>
            </a:extLst>
          </p:cNvPr>
          <p:cNvSpPr txBox="1"/>
          <p:nvPr/>
        </p:nvSpPr>
        <p:spPr>
          <a:xfrm>
            <a:off x="7183806" y="1714271"/>
            <a:ext cx="618350" cy="246221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终点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3D6FFF6E-FAF3-4C9F-918A-EEA58A23A3CE}"/>
              </a:ext>
            </a:extLst>
          </p:cNvPr>
          <p:cNvSpPr txBox="1"/>
          <p:nvPr/>
        </p:nvSpPr>
        <p:spPr>
          <a:xfrm>
            <a:off x="3421359" y="5064843"/>
            <a:ext cx="1486691" cy="246221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Rsp      req</a:t>
            </a:r>
            <a:endParaRPr lang="zh-CN" altLang="en-US" sz="1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6A02848A-A810-4516-A961-E43DCDC6805D}"/>
              </a:ext>
            </a:extLst>
          </p:cNvPr>
          <p:cNvCxnSpPr>
            <a:cxnSpLocks/>
          </p:cNvCxnSpPr>
          <p:nvPr/>
        </p:nvCxnSpPr>
        <p:spPr>
          <a:xfrm flipH="1">
            <a:off x="1783587" y="2401611"/>
            <a:ext cx="7213456" cy="26409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5D337C9-2980-46A0-B95B-75EF9B54F041}"/>
              </a:ext>
            </a:extLst>
          </p:cNvPr>
          <p:cNvCxnSpPr>
            <a:cxnSpLocks/>
          </p:cNvCxnSpPr>
          <p:nvPr/>
        </p:nvCxnSpPr>
        <p:spPr>
          <a:xfrm flipH="1" flipV="1">
            <a:off x="7492981" y="2370832"/>
            <a:ext cx="1444891" cy="9649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96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56" y="368070"/>
            <a:ext cx="6993300" cy="540000"/>
          </a:xfrm>
        </p:spPr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UVM World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7D68D1-9AAA-43B0-92AA-8E3287E66792}"/>
              </a:ext>
            </a:extLst>
          </p:cNvPr>
          <p:cNvSpPr/>
          <p:nvPr/>
        </p:nvSpPr>
        <p:spPr>
          <a:xfrm>
            <a:off x="477022" y="1094013"/>
            <a:ext cx="7736250" cy="487407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​​(S) 8">
            <a:extLst>
              <a:ext uri="{FF2B5EF4-FFF2-40B4-BE49-F238E27FC236}">
                <a16:creationId xmlns:a16="http://schemas.microsoft.com/office/drawing/2014/main" id="{943AE51D-A1A1-4B2D-BD42-55ADBBEBD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71805" y="196519"/>
            <a:ext cx="0" cy="6106114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2AD3D3D-052A-4662-A50E-6BE8D0496AFE}"/>
              </a:ext>
            </a:extLst>
          </p:cNvPr>
          <p:cNvSpPr txBox="1"/>
          <p:nvPr/>
        </p:nvSpPr>
        <p:spPr>
          <a:xfrm>
            <a:off x="529000" y="755711"/>
            <a:ext cx="142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Uvm_test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209CB9-F8D0-4A37-9D9F-60B4B43B905C}"/>
              </a:ext>
            </a:extLst>
          </p:cNvPr>
          <p:cNvSpPr/>
          <p:nvPr/>
        </p:nvSpPr>
        <p:spPr>
          <a:xfrm>
            <a:off x="2508187" y="1583088"/>
            <a:ext cx="5631607" cy="428158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0A8866-C98A-4155-BF2F-B3D591FEF3E1}"/>
              </a:ext>
            </a:extLst>
          </p:cNvPr>
          <p:cNvSpPr txBox="1"/>
          <p:nvPr/>
        </p:nvSpPr>
        <p:spPr>
          <a:xfrm>
            <a:off x="2552809" y="1269618"/>
            <a:ext cx="142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Uvm_env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D6CDC4-E131-464E-9513-37F8E2181BE4}"/>
              </a:ext>
            </a:extLst>
          </p:cNvPr>
          <p:cNvSpPr txBox="1"/>
          <p:nvPr/>
        </p:nvSpPr>
        <p:spPr>
          <a:xfrm>
            <a:off x="8615813" y="253669"/>
            <a:ext cx="3576183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dut : design under test </a:t>
            </a:r>
          </a:p>
          <a:p>
            <a:r>
              <a:rPr lang="zh-CN" altLang="en-US" sz="1400" dirty="0"/>
              <a:t>待验证模块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vif : virtual interface</a:t>
            </a:r>
          </a:p>
          <a:p>
            <a:r>
              <a:rPr lang="zh-CN" altLang="en-US" sz="1400" dirty="0"/>
              <a:t>测试环境和</a:t>
            </a:r>
            <a:r>
              <a:rPr lang="en-US" altLang="zh-CN" sz="1400" dirty="0"/>
              <a:t>dut</a:t>
            </a:r>
            <a:r>
              <a:rPr lang="zh-CN" altLang="en-US" sz="1400" dirty="0"/>
              <a:t>交互的界面</a:t>
            </a:r>
            <a:r>
              <a:rPr lang="en-US" altLang="zh-CN" sz="1400" dirty="0"/>
              <a:t>,</a:t>
            </a:r>
            <a:r>
              <a:rPr lang="zh-CN" altLang="en-US" sz="1400" dirty="0"/>
              <a:t>模拟时钟</a:t>
            </a:r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  <a:p>
            <a:r>
              <a:rPr lang="en-US" altLang="zh-CN" sz="1400" dirty="0"/>
              <a:t>drv : driver </a:t>
            </a:r>
            <a:r>
              <a:rPr lang="zh-CN" altLang="en-US" sz="1400" dirty="0"/>
              <a:t>将</a:t>
            </a:r>
            <a:r>
              <a:rPr lang="en-US" altLang="zh-CN" sz="1400" dirty="0"/>
              <a:t>req(</a:t>
            </a:r>
            <a:r>
              <a:rPr lang="zh-CN" altLang="en-US" sz="1400" dirty="0"/>
              <a:t>自定义的</a:t>
            </a:r>
            <a:r>
              <a:rPr lang="en-US" altLang="zh-CN" sz="1400" dirty="0"/>
              <a:t>transaction) </a:t>
            </a:r>
            <a:r>
              <a:rPr lang="zh-CN" altLang="en-US" sz="1400" dirty="0"/>
              <a:t>转化成输入信号发给</a:t>
            </a:r>
            <a:r>
              <a:rPr lang="en-US" altLang="zh-CN" sz="1400" dirty="0"/>
              <a:t>vif</a:t>
            </a:r>
          </a:p>
          <a:p>
            <a:endParaRPr lang="en-US" altLang="zh-CN" sz="1400" dirty="0"/>
          </a:p>
          <a:p>
            <a:r>
              <a:rPr lang="en-US" altLang="zh-CN" sz="1400" dirty="0"/>
              <a:t>mon : monitor </a:t>
            </a:r>
            <a:r>
              <a:rPr lang="zh-CN" altLang="en-US" sz="1400" dirty="0"/>
              <a:t>监控</a:t>
            </a:r>
            <a:r>
              <a:rPr lang="en-US" altLang="zh-CN" sz="1400" dirty="0"/>
              <a:t>vif</a:t>
            </a:r>
            <a:r>
              <a:rPr lang="zh-CN" altLang="en-US" sz="1400" dirty="0"/>
              <a:t>的信号并传给</a:t>
            </a:r>
            <a:r>
              <a:rPr lang="en-US" altLang="zh-CN" sz="1400" dirty="0"/>
              <a:t>mdl</a:t>
            </a:r>
            <a:r>
              <a:rPr lang="zh-CN" altLang="en-US" sz="1400" dirty="0"/>
              <a:t>或</a:t>
            </a:r>
            <a:r>
              <a:rPr lang="en-US" altLang="zh-CN" sz="1400" dirty="0"/>
              <a:t>scb</a:t>
            </a:r>
          </a:p>
          <a:p>
            <a:endParaRPr lang="en-US" altLang="zh-CN" sz="1400" dirty="0"/>
          </a:p>
          <a:p>
            <a:r>
              <a:rPr lang="en-US" altLang="zh-CN" sz="1400" dirty="0"/>
              <a:t>mdl: reference model </a:t>
            </a:r>
            <a:r>
              <a:rPr lang="zh-CN" altLang="en-US" sz="1400" dirty="0"/>
              <a:t>计算期望值</a:t>
            </a:r>
            <a:r>
              <a:rPr lang="en-US" altLang="zh-CN" sz="1400" dirty="0"/>
              <a:t>(</a:t>
            </a:r>
            <a:r>
              <a:rPr lang="zh-CN" altLang="en-US" sz="1400" dirty="0"/>
              <a:t>正确值</a:t>
            </a:r>
            <a:r>
              <a:rPr lang="en-US" altLang="zh-CN" sz="1400" dirty="0"/>
              <a:t>)</a:t>
            </a:r>
            <a:r>
              <a:rPr lang="zh-CN" altLang="en-US" sz="1400" dirty="0"/>
              <a:t>的 </a:t>
            </a:r>
            <a:r>
              <a:rPr lang="en-US" altLang="zh-CN" sz="1400" dirty="0"/>
              <a:t>model</a:t>
            </a:r>
          </a:p>
          <a:p>
            <a:endParaRPr lang="en-US" altLang="zh-CN" sz="1400" dirty="0"/>
          </a:p>
          <a:p>
            <a:r>
              <a:rPr lang="en-US" altLang="zh-CN" sz="1400" dirty="0"/>
              <a:t>scb: scoreboard </a:t>
            </a:r>
            <a:r>
              <a:rPr lang="zh-CN" altLang="en-US" sz="1400" dirty="0"/>
              <a:t>计分板</a:t>
            </a:r>
            <a:r>
              <a:rPr lang="en-US" altLang="zh-CN" sz="1400" dirty="0"/>
              <a:t>,</a:t>
            </a:r>
            <a:r>
              <a:rPr lang="zh-CN" altLang="en-US" sz="1400" dirty="0"/>
              <a:t>用于比较期望值和</a:t>
            </a:r>
            <a:r>
              <a:rPr lang="en-US" altLang="zh-CN" sz="1400" dirty="0"/>
              <a:t>dut</a:t>
            </a:r>
            <a:r>
              <a:rPr lang="zh-CN" altLang="en-US" sz="1400" dirty="0"/>
              <a:t>计算出来的实际值的差异</a:t>
            </a:r>
            <a:r>
              <a:rPr lang="en-US" altLang="zh-CN" sz="1400" dirty="0"/>
              <a:t>,</a:t>
            </a:r>
            <a:r>
              <a:rPr lang="zh-CN" altLang="en-US" sz="1400" dirty="0"/>
              <a:t>如果不同就是</a:t>
            </a:r>
            <a:r>
              <a:rPr lang="en-US" altLang="zh-CN" sz="1400" dirty="0"/>
              <a:t>error</a:t>
            </a:r>
          </a:p>
          <a:p>
            <a:endParaRPr lang="en-US" altLang="zh-CN" sz="1400" dirty="0"/>
          </a:p>
          <a:p>
            <a:r>
              <a:rPr lang="en-US" altLang="zh-CN" sz="1400" dirty="0"/>
              <a:t>Exp fifo:</a:t>
            </a:r>
            <a:r>
              <a:rPr lang="zh-CN" altLang="en-US" sz="1400" dirty="0"/>
              <a:t>用于存放期望值</a:t>
            </a:r>
            <a:r>
              <a:rPr lang="en-US" altLang="zh-CN" sz="1400" dirty="0"/>
              <a:t>expected value</a:t>
            </a:r>
            <a:r>
              <a:rPr lang="zh-CN" altLang="en-US" sz="1400" dirty="0"/>
              <a:t>的</a:t>
            </a:r>
            <a:r>
              <a:rPr lang="en-US" altLang="zh-CN" sz="1400" dirty="0"/>
              <a:t>fifo</a:t>
            </a:r>
          </a:p>
          <a:p>
            <a:endParaRPr lang="en-US" altLang="zh-CN" sz="1400" dirty="0"/>
          </a:p>
          <a:p>
            <a:r>
              <a:rPr lang="en-US" altLang="zh-CN" sz="1400" dirty="0"/>
              <a:t>Act fifo:</a:t>
            </a:r>
            <a:r>
              <a:rPr lang="zh-CN" altLang="en-US" sz="1400" dirty="0"/>
              <a:t>用于存放实际值的</a:t>
            </a:r>
            <a:r>
              <a:rPr lang="en-US" altLang="zh-CN" sz="1400" dirty="0"/>
              <a:t>fifo</a:t>
            </a:r>
          </a:p>
          <a:p>
            <a:endParaRPr lang="en-US" altLang="zh-CN" sz="1400" dirty="0"/>
          </a:p>
          <a:p>
            <a:r>
              <a:rPr lang="en-US" altLang="zh-CN" sz="1400" dirty="0"/>
              <a:t>tlm :</a:t>
            </a:r>
            <a:r>
              <a:rPr lang="zh-CN" altLang="en-US" sz="1400" dirty="0"/>
              <a:t>事务级别的通信接口（</a:t>
            </a:r>
            <a:r>
              <a:rPr lang="en-US" altLang="zh-CN" sz="1400" dirty="0"/>
              <a:t>Transaction-Level Modeling</a:t>
            </a:r>
            <a:r>
              <a:rPr lang="zh-CN" altLang="en-US" sz="1400" dirty="0"/>
              <a:t>）</a:t>
            </a:r>
            <a:r>
              <a:rPr lang="en-US" altLang="zh-CN" sz="1400" dirty="0"/>
              <a:t>,</a:t>
            </a:r>
            <a:r>
              <a:rPr lang="zh-CN" altLang="en-US" sz="1400" dirty="0"/>
              <a:t>蓝色箭头的部分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BEE444-F0AF-4EBE-A69D-B850B0F7FB43}"/>
              </a:ext>
            </a:extLst>
          </p:cNvPr>
          <p:cNvSpPr txBox="1"/>
          <p:nvPr/>
        </p:nvSpPr>
        <p:spPr>
          <a:xfrm>
            <a:off x="5610640" y="4949605"/>
            <a:ext cx="751114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dut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24" name="直接连接符​​(S) 8">
            <a:extLst>
              <a:ext uri="{FF2B5EF4-FFF2-40B4-BE49-F238E27FC236}">
                <a16:creationId xmlns:a16="http://schemas.microsoft.com/office/drawing/2014/main" id="{C884E7A8-E5AD-49B2-AFDD-168A4ACDA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278006" y="3824501"/>
            <a:ext cx="0" cy="1791571"/>
          </a:xfrm>
          <a:prstGeom prst="line">
            <a:avLst/>
          </a:prstGeom>
          <a:ln w="635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​​(S) 8">
            <a:extLst>
              <a:ext uri="{FF2B5EF4-FFF2-40B4-BE49-F238E27FC236}">
                <a16:creationId xmlns:a16="http://schemas.microsoft.com/office/drawing/2014/main" id="{E9782DDB-A9AB-4AE4-B638-F43B7811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782606" y="3744275"/>
            <a:ext cx="0" cy="2019712"/>
          </a:xfrm>
          <a:prstGeom prst="line">
            <a:avLst/>
          </a:prstGeom>
          <a:ln w="635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D8671CA-6FA0-4E39-9C9A-B4342E8EC3A3}"/>
              </a:ext>
            </a:extLst>
          </p:cNvPr>
          <p:cNvSpPr txBox="1"/>
          <p:nvPr/>
        </p:nvSpPr>
        <p:spPr>
          <a:xfrm>
            <a:off x="4943271" y="3455169"/>
            <a:ext cx="66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vif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A23F2B7-8068-4D94-95D2-0E7A81F52E68}"/>
              </a:ext>
            </a:extLst>
          </p:cNvPr>
          <p:cNvSpPr txBox="1"/>
          <p:nvPr/>
        </p:nvSpPr>
        <p:spPr>
          <a:xfrm>
            <a:off x="6411358" y="3389915"/>
            <a:ext cx="66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vif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AFFE32E-D8D8-4D67-A3BC-6B53DA5E52DA}"/>
              </a:ext>
            </a:extLst>
          </p:cNvPr>
          <p:cNvSpPr txBox="1"/>
          <p:nvPr/>
        </p:nvSpPr>
        <p:spPr>
          <a:xfrm>
            <a:off x="4476744" y="5181030"/>
            <a:ext cx="751114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drv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E3AAEFE-C9F7-453E-9F4B-E3EDF102FF9B}"/>
              </a:ext>
            </a:extLst>
          </p:cNvPr>
          <p:cNvSpPr txBox="1"/>
          <p:nvPr/>
        </p:nvSpPr>
        <p:spPr>
          <a:xfrm>
            <a:off x="4475781" y="4522439"/>
            <a:ext cx="751114" cy="369332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mon</a:t>
            </a:r>
            <a:endParaRPr lang="zh-CN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18D8BB3-FD53-400D-935C-87D4A3793BC2}"/>
              </a:ext>
            </a:extLst>
          </p:cNvPr>
          <p:cNvSpPr txBox="1"/>
          <p:nvPr/>
        </p:nvSpPr>
        <p:spPr>
          <a:xfrm>
            <a:off x="6811839" y="4500127"/>
            <a:ext cx="751114" cy="369332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mon</a:t>
            </a:r>
            <a:endParaRPr lang="zh-CN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165E84B-E919-45AC-A8E1-46B7B9C1B8CD}"/>
              </a:ext>
            </a:extLst>
          </p:cNvPr>
          <p:cNvSpPr/>
          <p:nvPr/>
        </p:nvSpPr>
        <p:spPr>
          <a:xfrm>
            <a:off x="2552809" y="3402831"/>
            <a:ext cx="2923523" cy="2250761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97DB930-58C6-4518-878C-59B355FC19AA}"/>
              </a:ext>
            </a:extLst>
          </p:cNvPr>
          <p:cNvSpPr/>
          <p:nvPr/>
        </p:nvSpPr>
        <p:spPr>
          <a:xfrm>
            <a:off x="6651851" y="3768594"/>
            <a:ext cx="1405610" cy="1847478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A3A7C75-CAF4-4B17-9AB2-CE2DCBD68D90}"/>
              </a:ext>
            </a:extLst>
          </p:cNvPr>
          <p:cNvSpPr txBox="1"/>
          <p:nvPr/>
        </p:nvSpPr>
        <p:spPr>
          <a:xfrm>
            <a:off x="2921995" y="3022644"/>
            <a:ext cx="103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i_agt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DDA2D32-300A-400C-B1BC-382448160027}"/>
              </a:ext>
            </a:extLst>
          </p:cNvPr>
          <p:cNvSpPr txBox="1"/>
          <p:nvPr/>
        </p:nvSpPr>
        <p:spPr>
          <a:xfrm>
            <a:off x="7311419" y="3408421"/>
            <a:ext cx="103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o_agt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3" name="直接连接符​​(S) 8">
            <a:extLst>
              <a:ext uri="{FF2B5EF4-FFF2-40B4-BE49-F238E27FC236}">
                <a16:creationId xmlns:a16="http://schemas.microsoft.com/office/drawing/2014/main" id="{434D577C-ABCB-49DF-BCA0-3936E2FEF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295915" y="5134271"/>
            <a:ext cx="314725" cy="0"/>
          </a:xfrm>
          <a:prstGeom prst="line">
            <a:avLst/>
          </a:prstGeom>
          <a:ln w="635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​​(S) 8">
            <a:extLst>
              <a:ext uri="{FF2B5EF4-FFF2-40B4-BE49-F238E27FC236}">
                <a16:creationId xmlns:a16="http://schemas.microsoft.com/office/drawing/2014/main" id="{8561C332-345A-40D0-B82B-D0018C7E6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38699" y="5130485"/>
            <a:ext cx="314725" cy="0"/>
          </a:xfrm>
          <a:prstGeom prst="line">
            <a:avLst/>
          </a:prstGeom>
          <a:ln w="635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9A5FC018-FDB4-45C3-86DF-577CA3BD3868}"/>
              </a:ext>
            </a:extLst>
          </p:cNvPr>
          <p:cNvSpPr txBox="1"/>
          <p:nvPr/>
        </p:nvSpPr>
        <p:spPr>
          <a:xfrm>
            <a:off x="2995282" y="3467276"/>
            <a:ext cx="15736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/>
              <a:t>UVM_ACTIVE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9237611-376D-41D8-9A7B-450D326BADAF}"/>
              </a:ext>
            </a:extLst>
          </p:cNvPr>
          <p:cNvSpPr txBox="1"/>
          <p:nvPr/>
        </p:nvSpPr>
        <p:spPr>
          <a:xfrm>
            <a:off x="6966982" y="5125587"/>
            <a:ext cx="12226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/>
              <a:t>UVM_PASSIVE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8A7AEEA-79AF-4C2E-917D-86C31F2B483B}"/>
              </a:ext>
            </a:extLst>
          </p:cNvPr>
          <p:cNvSpPr txBox="1"/>
          <p:nvPr/>
        </p:nvSpPr>
        <p:spPr>
          <a:xfrm>
            <a:off x="2565354" y="5231157"/>
            <a:ext cx="1486691" cy="2462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1"/>
                </a:solidFill>
              </a:rPr>
              <a:t>sequencer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C49FC5D-F22D-4B37-9B17-B2B47C02707C}"/>
              </a:ext>
            </a:extLst>
          </p:cNvPr>
          <p:cNvSpPr txBox="1"/>
          <p:nvPr/>
        </p:nvSpPr>
        <p:spPr>
          <a:xfrm>
            <a:off x="657251" y="5042530"/>
            <a:ext cx="1808526" cy="646331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层层嵌套的各种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sequence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926B9CE-D687-4A2C-9B36-F504243543A8}"/>
              </a:ext>
            </a:extLst>
          </p:cNvPr>
          <p:cNvCxnSpPr>
            <a:cxnSpLocks/>
          </p:cNvCxnSpPr>
          <p:nvPr/>
        </p:nvCxnSpPr>
        <p:spPr>
          <a:xfrm>
            <a:off x="1698171" y="1125043"/>
            <a:ext cx="810016" cy="3802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C8B01E7-8070-4053-9CC5-786B16D26286}"/>
              </a:ext>
            </a:extLst>
          </p:cNvPr>
          <p:cNvCxnSpPr>
            <a:cxnSpLocks/>
          </p:cNvCxnSpPr>
          <p:nvPr/>
        </p:nvCxnSpPr>
        <p:spPr>
          <a:xfrm>
            <a:off x="1074531" y="1161610"/>
            <a:ext cx="0" cy="3880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F83B114A-C762-428E-A7D6-62EE60E357B3}"/>
              </a:ext>
            </a:extLst>
          </p:cNvPr>
          <p:cNvSpPr txBox="1"/>
          <p:nvPr/>
        </p:nvSpPr>
        <p:spPr>
          <a:xfrm>
            <a:off x="3960014" y="566131"/>
            <a:ext cx="1587567" cy="369332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C++ (dll)</a:t>
            </a:r>
            <a:endParaRPr lang="zh-CN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4AAB0543-39A8-485C-9B13-310A79A222F1}"/>
              </a:ext>
            </a:extLst>
          </p:cNvPr>
          <p:cNvSpPr/>
          <p:nvPr/>
        </p:nvSpPr>
        <p:spPr>
          <a:xfrm rot="16200000">
            <a:off x="4234378" y="3728829"/>
            <a:ext cx="1289494" cy="253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4BE1011D-1AB1-4DC4-9EC9-ABF0D7141559}"/>
              </a:ext>
            </a:extLst>
          </p:cNvPr>
          <p:cNvSpPr/>
          <p:nvPr/>
        </p:nvSpPr>
        <p:spPr>
          <a:xfrm rot="16200000">
            <a:off x="6428294" y="3712326"/>
            <a:ext cx="1256490" cy="253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691E7726-9108-477C-A679-645D12184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074137" y="4686273"/>
            <a:ext cx="287617" cy="28430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9E20E2C5-86C8-4EF5-BA46-839A87611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425140" y="4342168"/>
            <a:ext cx="287617" cy="2843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2678CF77-3A2D-4AD6-AA36-C150D7732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464955" y="4993310"/>
            <a:ext cx="287617" cy="284300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D407B241-1B1B-4FB8-AFBC-A29719AE6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460971" y="4352212"/>
            <a:ext cx="287617" cy="284300"/>
          </a:xfrm>
          <a:prstGeom prst="rect">
            <a:avLst/>
          </a:prstGeom>
        </p:spPr>
      </p:pic>
      <p:sp>
        <p:nvSpPr>
          <p:cNvPr id="76" name="文本框 75">
            <a:extLst>
              <a:ext uri="{FF2B5EF4-FFF2-40B4-BE49-F238E27FC236}">
                <a16:creationId xmlns:a16="http://schemas.microsoft.com/office/drawing/2014/main" id="{DE754504-9135-4D04-90AF-57FF7CE23B99}"/>
              </a:ext>
            </a:extLst>
          </p:cNvPr>
          <p:cNvSpPr txBox="1"/>
          <p:nvPr/>
        </p:nvSpPr>
        <p:spPr>
          <a:xfrm>
            <a:off x="6651851" y="2001502"/>
            <a:ext cx="1169535" cy="369332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scb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09A05C7-DD3D-4683-B7A6-4487ED3975B2}"/>
              </a:ext>
            </a:extLst>
          </p:cNvPr>
          <p:cNvSpPr txBox="1"/>
          <p:nvPr/>
        </p:nvSpPr>
        <p:spPr>
          <a:xfrm>
            <a:off x="4570049" y="2940524"/>
            <a:ext cx="609838" cy="26161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</a:rPr>
              <a:t>fifo</a:t>
            </a:r>
            <a:endParaRPr lang="zh-CN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8D74616-74B9-40FA-AA10-2DE80C7FA809}"/>
              </a:ext>
            </a:extLst>
          </p:cNvPr>
          <p:cNvSpPr txBox="1"/>
          <p:nvPr/>
        </p:nvSpPr>
        <p:spPr>
          <a:xfrm>
            <a:off x="3450330" y="4764593"/>
            <a:ext cx="609838" cy="26161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</a:rPr>
              <a:t>fifo</a:t>
            </a:r>
            <a:endParaRPr lang="zh-CN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8B01EE73-F129-4CEE-A10D-B6120CC47DCD}"/>
              </a:ext>
            </a:extLst>
          </p:cNvPr>
          <p:cNvSpPr txBox="1"/>
          <p:nvPr/>
        </p:nvSpPr>
        <p:spPr>
          <a:xfrm>
            <a:off x="6684257" y="2963872"/>
            <a:ext cx="1076568" cy="26161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</a:rPr>
              <a:t>Act fifo</a:t>
            </a:r>
            <a:endParaRPr lang="zh-CN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547EED80-A2F7-4476-B4E1-6D43E8CB2905}"/>
              </a:ext>
            </a:extLst>
          </p:cNvPr>
          <p:cNvSpPr txBox="1"/>
          <p:nvPr/>
        </p:nvSpPr>
        <p:spPr>
          <a:xfrm>
            <a:off x="4094455" y="5010314"/>
            <a:ext cx="1486691" cy="2462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req</a:t>
            </a:r>
            <a:endParaRPr lang="zh-CN" altLang="en-US" sz="10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1B319A89-5186-4A26-A07E-17F264D4368D}"/>
              </a:ext>
            </a:extLst>
          </p:cNvPr>
          <p:cNvSpPr txBox="1"/>
          <p:nvPr/>
        </p:nvSpPr>
        <p:spPr>
          <a:xfrm>
            <a:off x="4253453" y="2001502"/>
            <a:ext cx="1261229" cy="369332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mdl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4" name="箭头: 右 93">
            <a:extLst>
              <a:ext uri="{FF2B5EF4-FFF2-40B4-BE49-F238E27FC236}">
                <a16:creationId xmlns:a16="http://schemas.microsoft.com/office/drawing/2014/main" id="{3525015F-7858-42EE-ABC6-7619D27C9D65}"/>
              </a:ext>
            </a:extLst>
          </p:cNvPr>
          <p:cNvSpPr/>
          <p:nvPr/>
        </p:nvSpPr>
        <p:spPr>
          <a:xfrm>
            <a:off x="5513466" y="2070157"/>
            <a:ext cx="236518" cy="253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B554FBEA-7D57-468D-808B-B6210A7767D0}"/>
              </a:ext>
            </a:extLst>
          </p:cNvPr>
          <p:cNvSpPr txBox="1"/>
          <p:nvPr/>
        </p:nvSpPr>
        <p:spPr>
          <a:xfrm>
            <a:off x="5767463" y="1970724"/>
            <a:ext cx="609838" cy="43088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</a:rPr>
              <a:t>Exp</a:t>
            </a:r>
          </a:p>
          <a:p>
            <a:pPr algn="ctr"/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</a:rPr>
              <a:t>fifo</a:t>
            </a:r>
            <a:endParaRPr lang="zh-CN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530C7446-FD86-40FE-80CA-7B50D2050AD0}"/>
              </a:ext>
            </a:extLst>
          </p:cNvPr>
          <p:cNvSpPr/>
          <p:nvPr/>
        </p:nvSpPr>
        <p:spPr>
          <a:xfrm rot="16200000">
            <a:off x="4600057" y="2531943"/>
            <a:ext cx="564063" cy="253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箭头: 右 96">
            <a:extLst>
              <a:ext uri="{FF2B5EF4-FFF2-40B4-BE49-F238E27FC236}">
                <a16:creationId xmlns:a16="http://schemas.microsoft.com/office/drawing/2014/main" id="{4AE077FB-BB9C-4027-8426-C03FE6BDF4F5}"/>
              </a:ext>
            </a:extLst>
          </p:cNvPr>
          <p:cNvSpPr/>
          <p:nvPr/>
        </p:nvSpPr>
        <p:spPr>
          <a:xfrm>
            <a:off x="6392290" y="2069551"/>
            <a:ext cx="236518" cy="253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箭头: 右 97">
            <a:extLst>
              <a:ext uri="{FF2B5EF4-FFF2-40B4-BE49-F238E27FC236}">
                <a16:creationId xmlns:a16="http://schemas.microsoft.com/office/drawing/2014/main" id="{54307B24-CB9F-41B0-B78A-418540DAAABD}"/>
              </a:ext>
            </a:extLst>
          </p:cNvPr>
          <p:cNvSpPr/>
          <p:nvPr/>
        </p:nvSpPr>
        <p:spPr>
          <a:xfrm rot="16200000">
            <a:off x="6808665" y="2510761"/>
            <a:ext cx="532956" cy="253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60915AF-DCED-479B-9516-64DBD1338C44}"/>
              </a:ext>
            </a:extLst>
          </p:cNvPr>
          <p:cNvSpPr txBox="1"/>
          <p:nvPr/>
        </p:nvSpPr>
        <p:spPr>
          <a:xfrm>
            <a:off x="7201693" y="329695"/>
            <a:ext cx="1175776" cy="246221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系统变量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寄存器</a:t>
            </a:r>
          </a:p>
        </p:txBody>
      </p:sp>
      <p:sp>
        <p:nvSpPr>
          <p:cNvPr id="104" name="箭头: 左右 103">
            <a:extLst>
              <a:ext uri="{FF2B5EF4-FFF2-40B4-BE49-F238E27FC236}">
                <a16:creationId xmlns:a16="http://schemas.microsoft.com/office/drawing/2014/main" id="{5FE380A9-BE2B-4D15-8C6C-BFAF4E1A90AC}"/>
              </a:ext>
            </a:extLst>
          </p:cNvPr>
          <p:cNvSpPr/>
          <p:nvPr/>
        </p:nvSpPr>
        <p:spPr>
          <a:xfrm>
            <a:off x="3555826" y="5263406"/>
            <a:ext cx="893105" cy="277886"/>
          </a:xfrm>
          <a:prstGeom prst="left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左右 104">
            <a:extLst>
              <a:ext uri="{FF2B5EF4-FFF2-40B4-BE49-F238E27FC236}">
                <a16:creationId xmlns:a16="http://schemas.microsoft.com/office/drawing/2014/main" id="{BD248016-8231-4EAE-B029-325F36A68DA8}"/>
              </a:ext>
            </a:extLst>
          </p:cNvPr>
          <p:cNvSpPr/>
          <p:nvPr/>
        </p:nvSpPr>
        <p:spPr>
          <a:xfrm rot="16200000">
            <a:off x="4439368" y="1255583"/>
            <a:ext cx="958683" cy="455270"/>
          </a:xfrm>
          <a:prstGeom prst="leftRight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左右 105">
            <a:extLst>
              <a:ext uri="{FF2B5EF4-FFF2-40B4-BE49-F238E27FC236}">
                <a16:creationId xmlns:a16="http://schemas.microsoft.com/office/drawing/2014/main" id="{9F4EE1F3-8E6C-4E8D-9E0E-D00604A258A3}"/>
              </a:ext>
            </a:extLst>
          </p:cNvPr>
          <p:cNvSpPr/>
          <p:nvPr/>
        </p:nvSpPr>
        <p:spPr>
          <a:xfrm rot="21053445">
            <a:off x="5583631" y="426971"/>
            <a:ext cx="1567974" cy="350293"/>
          </a:xfrm>
          <a:prstGeom prst="leftRight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9C9BDEF8-4E99-430B-989B-F9B795585875}"/>
              </a:ext>
            </a:extLst>
          </p:cNvPr>
          <p:cNvSpPr/>
          <p:nvPr/>
        </p:nvSpPr>
        <p:spPr>
          <a:xfrm>
            <a:off x="2491876" y="5115170"/>
            <a:ext cx="941583" cy="47321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4A2A3A71-0AAD-4290-83AF-736E6D4BF1DD}"/>
              </a:ext>
            </a:extLst>
          </p:cNvPr>
          <p:cNvSpPr txBox="1"/>
          <p:nvPr/>
        </p:nvSpPr>
        <p:spPr>
          <a:xfrm>
            <a:off x="3495669" y="5007698"/>
            <a:ext cx="1486691" cy="2462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rsp</a:t>
            </a:r>
            <a:endParaRPr lang="zh-CN" altLang="en-US" sz="1000" dirty="0"/>
          </a:p>
        </p:txBody>
      </p:sp>
      <p:sp>
        <p:nvSpPr>
          <p:cNvPr id="115" name="十字形 114">
            <a:extLst>
              <a:ext uri="{FF2B5EF4-FFF2-40B4-BE49-F238E27FC236}">
                <a16:creationId xmlns:a16="http://schemas.microsoft.com/office/drawing/2014/main" id="{5D8E031A-F6BB-4B26-8125-3E1143257C61}"/>
              </a:ext>
            </a:extLst>
          </p:cNvPr>
          <p:cNvSpPr/>
          <p:nvPr/>
        </p:nvSpPr>
        <p:spPr>
          <a:xfrm>
            <a:off x="3401812" y="6246148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十字形 115">
            <a:extLst>
              <a:ext uri="{FF2B5EF4-FFF2-40B4-BE49-F238E27FC236}">
                <a16:creationId xmlns:a16="http://schemas.microsoft.com/office/drawing/2014/main" id="{F85692BB-9832-4C24-BF62-A1C25802BA87}"/>
              </a:ext>
            </a:extLst>
          </p:cNvPr>
          <p:cNvSpPr/>
          <p:nvPr/>
        </p:nvSpPr>
        <p:spPr>
          <a:xfrm>
            <a:off x="4381234" y="5418362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十字形 116">
            <a:extLst>
              <a:ext uri="{FF2B5EF4-FFF2-40B4-BE49-F238E27FC236}">
                <a16:creationId xmlns:a16="http://schemas.microsoft.com/office/drawing/2014/main" id="{73A5C93F-6077-412D-BBFE-4D6723DF378C}"/>
              </a:ext>
            </a:extLst>
          </p:cNvPr>
          <p:cNvSpPr/>
          <p:nvPr/>
        </p:nvSpPr>
        <p:spPr>
          <a:xfrm>
            <a:off x="4942060" y="4305992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十字形 117">
            <a:extLst>
              <a:ext uri="{FF2B5EF4-FFF2-40B4-BE49-F238E27FC236}">
                <a16:creationId xmlns:a16="http://schemas.microsoft.com/office/drawing/2014/main" id="{B6D9E011-FB73-4F20-8A2F-27DC817684BC}"/>
              </a:ext>
            </a:extLst>
          </p:cNvPr>
          <p:cNvSpPr/>
          <p:nvPr/>
        </p:nvSpPr>
        <p:spPr>
          <a:xfrm>
            <a:off x="4964931" y="2343790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十字形 118">
            <a:extLst>
              <a:ext uri="{FF2B5EF4-FFF2-40B4-BE49-F238E27FC236}">
                <a16:creationId xmlns:a16="http://schemas.microsoft.com/office/drawing/2014/main" id="{0C62F6AC-2D40-496B-9C90-91751275A429}"/>
              </a:ext>
            </a:extLst>
          </p:cNvPr>
          <p:cNvSpPr/>
          <p:nvPr/>
        </p:nvSpPr>
        <p:spPr>
          <a:xfrm>
            <a:off x="5372490" y="1886895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十字形 119">
            <a:extLst>
              <a:ext uri="{FF2B5EF4-FFF2-40B4-BE49-F238E27FC236}">
                <a16:creationId xmlns:a16="http://schemas.microsoft.com/office/drawing/2014/main" id="{71F08428-5683-49D0-B40F-24A71BC7AA63}"/>
              </a:ext>
            </a:extLst>
          </p:cNvPr>
          <p:cNvSpPr/>
          <p:nvPr/>
        </p:nvSpPr>
        <p:spPr>
          <a:xfrm>
            <a:off x="6580667" y="1869825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十字形 120">
            <a:extLst>
              <a:ext uri="{FF2B5EF4-FFF2-40B4-BE49-F238E27FC236}">
                <a16:creationId xmlns:a16="http://schemas.microsoft.com/office/drawing/2014/main" id="{BEF122A7-ADF7-4BD8-93FB-ADD4CCE2541B}"/>
              </a:ext>
            </a:extLst>
          </p:cNvPr>
          <p:cNvSpPr/>
          <p:nvPr/>
        </p:nvSpPr>
        <p:spPr>
          <a:xfrm>
            <a:off x="7120934" y="2319260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十字形 121">
            <a:extLst>
              <a:ext uri="{FF2B5EF4-FFF2-40B4-BE49-F238E27FC236}">
                <a16:creationId xmlns:a16="http://schemas.microsoft.com/office/drawing/2014/main" id="{7CF1580E-2333-42DC-AEA3-56D21822CCFF}"/>
              </a:ext>
            </a:extLst>
          </p:cNvPr>
          <p:cNvSpPr/>
          <p:nvPr/>
        </p:nvSpPr>
        <p:spPr>
          <a:xfrm>
            <a:off x="7110182" y="4260775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09ADB15-E73D-4668-AEEB-9F8CE6EF8A07}"/>
              </a:ext>
            </a:extLst>
          </p:cNvPr>
          <p:cNvSpPr txBox="1"/>
          <p:nvPr/>
        </p:nvSpPr>
        <p:spPr>
          <a:xfrm>
            <a:off x="3560405" y="6230641"/>
            <a:ext cx="18943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:</a:t>
            </a:r>
            <a:r>
              <a:rPr lang="zh-CN" altLang="en-US" sz="1000" dirty="0"/>
              <a:t>需要主动建立连接的地方</a:t>
            </a:r>
          </a:p>
        </p:txBody>
      </p:sp>
      <p:sp>
        <p:nvSpPr>
          <p:cNvPr id="124" name="箭头: 右 123">
            <a:extLst>
              <a:ext uri="{FF2B5EF4-FFF2-40B4-BE49-F238E27FC236}">
                <a16:creationId xmlns:a16="http://schemas.microsoft.com/office/drawing/2014/main" id="{53B6F968-0D51-4AF0-913A-3390A8EFA132}"/>
              </a:ext>
            </a:extLst>
          </p:cNvPr>
          <p:cNvSpPr/>
          <p:nvPr/>
        </p:nvSpPr>
        <p:spPr>
          <a:xfrm>
            <a:off x="10111745" y="6049534"/>
            <a:ext cx="1024557" cy="253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6" name="图片 125">
            <a:extLst>
              <a:ext uri="{FF2B5EF4-FFF2-40B4-BE49-F238E27FC236}">
                <a16:creationId xmlns:a16="http://schemas.microsoft.com/office/drawing/2014/main" id="{79656DF3-375E-4808-B66D-D91C192AF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3820" y="5390762"/>
            <a:ext cx="228232" cy="332223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417DF77E-08C7-4A25-A9C3-169171F5F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120" y="3820407"/>
            <a:ext cx="228232" cy="332223"/>
          </a:xfrm>
          <a:prstGeom prst="rect">
            <a:avLst/>
          </a:prstGeom>
        </p:spPr>
      </p:pic>
      <p:pic>
        <p:nvPicPr>
          <p:cNvPr id="128" name="图片 127">
            <a:extLst>
              <a:ext uri="{FF2B5EF4-FFF2-40B4-BE49-F238E27FC236}">
                <a16:creationId xmlns:a16="http://schemas.microsoft.com/office/drawing/2014/main" id="{7F2B5ED0-EA0D-4AFE-BA6E-AAAF0787E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539" y="3852778"/>
            <a:ext cx="228232" cy="332223"/>
          </a:xfrm>
          <a:prstGeom prst="rect">
            <a:avLst/>
          </a:prstGeom>
        </p:spPr>
      </p:pic>
      <p:pic>
        <p:nvPicPr>
          <p:cNvPr id="129" name="图片 128">
            <a:extLst>
              <a:ext uri="{FF2B5EF4-FFF2-40B4-BE49-F238E27FC236}">
                <a16:creationId xmlns:a16="http://schemas.microsoft.com/office/drawing/2014/main" id="{F90119B6-B74F-4077-83E4-502CCD4A0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699" y="2261065"/>
            <a:ext cx="228232" cy="332223"/>
          </a:xfrm>
          <a:prstGeom prst="rect">
            <a:avLst/>
          </a:prstGeom>
        </p:spPr>
      </p:pic>
      <p:pic>
        <p:nvPicPr>
          <p:cNvPr id="130" name="图片 129">
            <a:extLst>
              <a:ext uri="{FF2B5EF4-FFF2-40B4-BE49-F238E27FC236}">
                <a16:creationId xmlns:a16="http://schemas.microsoft.com/office/drawing/2014/main" id="{EDB8259F-189B-491E-80D7-0BF518D9C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287" y="6136521"/>
            <a:ext cx="228232" cy="332223"/>
          </a:xfrm>
          <a:prstGeom prst="rect">
            <a:avLst/>
          </a:prstGeom>
        </p:spPr>
      </p:pic>
      <p:sp>
        <p:nvSpPr>
          <p:cNvPr id="131" name="文本框 130">
            <a:extLst>
              <a:ext uri="{FF2B5EF4-FFF2-40B4-BE49-F238E27FC236}">
                <a16:creationId xmlns:a16="http://schemas.microsoft.com/office/drawing/2014/main" id="{C5513203-56D8-41EC-B1AB-FB78D71030BC}"/>
              </a:ext>
            </a:extLst>
          </p:cNvPr>
          <p:cNvSpPr txBox="1"/>
          <p:nvPr/>
        </p:nvSpPr>
        <p:spPr>
          <a:xfrm>
            <a:off x="5967811" y="6186031"/>
            <a:ext cx="23026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:transaction(sequence_item)</a:t>
            </a:r>
            <a:endParaRPr lang="zh-CN" altLang="en-US" sz="1000" dirty="0"/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66222BB6-FA7D-47C5-9C8D-9ED3DFB47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76" y="5635869"/>
            <a:ext cx="228232" cy="332223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6120692D-2791-4A77-96DA-628FA165D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192" y="5635869"/>
            <a:ext cx="228232" cy="332223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2B029909-9417-4778-8043-EACC0149F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44" y="5651411"/>
            <a:ext cx="228232" cy="332223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E998D42B-06DA-4D03-BBD9-76121538A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249" y="5643640"/>
            <a:ext cx="228232" cy="332223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4D8E7E4C-BB9C-4DD1-88F2-C53AAA10E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641" y="2477026"/>
            <a:ext cx="228232" cy="332223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AC45C98A-380E-4189-8E77-D5778773A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281" y="2257060"/>
            <a:ext cx="228232" cy="332223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3F0011BE-F105-429A-B782-C1738CBBB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874" y="2544320"/>
            <a:ext cx="228232" cy="332223"/>
          </a:xfrm>
          <a:prstGeom prst="rect">
            <a:avLst/>
          </a:prstGeom>
        </p:spPr>
      </p:pic>
      <p:sp>
        <p:nvSpPr>
          <p:cNvPr id="85" name="矩形 84">
            <a:extLst>
              <a:ext uri="{FF2B5EF4-FFF2-40B4-BE49-F238E27FC236}">
                <a16:creationId xmlns:a16="http://schemas.microsoft.com/office/drawing/2014/main" id="{A89F5BFD-9C3F-4723-9E22-1E7315DC7515}"/>
              </a:ext>
            </a:extLst>
          </p:cNvPr>
          <p:cNvSpPr/>
          <p:nvPr/>
        </p:nvSpPr>
        <p:spPr>
          <a:xfrm>
            <a:off x="4598642" y="3811009"/>
            <a:ext cx="297462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6B5D38C-EF6E-4ECD-9E9F-DF8FD99F5389}"/>
              </a:ext>
            </a:extLst>
          </p:cNvPr>
          <p:cNvSpPr/>
          <p:nvPr/>
        </p:nvSpPr>
        <p:spPr>
          <a:xfrm>
            <a:off x="4538203" y="2452544"/>
            <a:ext cx="297462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11129BE2-5A5C-4428-B723-2485928E02CE}"/>
              </a:ext>
            </a:extLst>
          </p:cNvPr>
          <p:cNvSpPr/>
          <p:nvPr/>
        </p:nvSpPr>
        <p:spPr>
          <a:xfrm>
            <a:off x="3842854" y="5371808"/>
            <a:ext cx="297462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5C0ADD77-22F0-4780-B291-5C252F14D5F3}"/>
              </a:ext>
            </a:extLst>
          </p:cNvPr>
          <p:cNvSpPr/>
          <p:nvPr/>
        </p:nvSpPr>
        <p:spPr>
          <a:xfrm>
            <a:off x="5415344" y="2261742"/>
            <a:ext cx="297462" cy="369332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84773D0-5040-4C8E-9CC5-1AFE49577339}"/>
              </a:ext>
            </a:extLst>
          </p:cNvPr>
          <p:cNvSpPr/>
          <p:nvPr/>
        </p:nvSpPr>
        <p:spPr>
          <a:xfrm>
            <a:off x="6310734" y="2267116"/>
            <a:ext cx="297462" cy="369332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BB29519-7529-4B19-96F0-745D3752456E}"/>
              </a:ext>
            </a:extLst>
          </p:cNvPr>
          <p:cNvSpPr/>
          <p:nvPr/>
        </p:nvSpPr>
        <p:spPr>
          <a:xfrm>
            <a:off x="7007994" y="3838875"/>
            <a:ext cx="297462" cy="369332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07207F55-60BD-4B21-942A-D09CFCA3A7F1}"/>
              </a:ext>
            </a:extLst>
          </p:cNvPr>
          <p:cNvSpPr/>
          <p:nvPr/>
        </p:nvSpPr>
        <p:spPr>
          <a:xfrm>
            <a:off x="7095372" y="2528568"/>
            <a:ext cx="297462" cy="369332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06001EF-AB36-4882-84A1-44F9A75D2506}"/>
              </a:ext>
            </a:extLst>
          </p:cNvPr>
          <p:cNvSpPr txBox="1"/>
          <p:nvPr/>
        </p:nvSpPr>
        <p:spPr>
          <a:xfrm>
            <a:off x="1165237" y="4681296"/>
            <a:ext cx="618350" cy="246221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起点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FF0D8E6-0CD4-4A39-ADAF-DF0CC149447A}"/>
              </a:ext>
            </a:extLst>
          </p:cNvPr>
          <p:cNvSpPr txBox="1"/>
          <p:nvPr/>
        </p:nvSpPr>
        <p:spPr>
          <a:xfrm>
            <a:off x="7183806" y="1714271"/>
            <a:ext cx="618350" cy="246221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终点</a:t>
            </a:r>
          </a:p>
        </p:txBody>
      </p:sp>
      <p:pic>
        <p:nvPicPr>
          <p:cNvPr id="102" name="图片 101">
            <a:extLst>
              <a:ext uri="{FF2B5EF4-FFF2-40B4-BE49-F238E27FC236}">
                <a16:creationId xmlns:a16="http://schemas.microsoft.com/office/drawing/2014/main" id="{FE4C2043-9E4D-4E3D-8610-E66E208F5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420293" y="3550521"/>
            <a:ext cx="287617" cy="284300"/>
          </a:xfrm>
          <a:prstGeom prst="rect">
            <a:avLst/>
          </a:prstGeom>
        </p:spPr>
      </p:pic>
      <p:pic>
        <p:nvPicPr>
          <p:cNvPr id="103" name="图片 102">
            <a:extLst>
              <a:ext uri="{FF2B5EF4-FFF2-40B4-BE49-F238E27FC236}">
                <a16:creationId xmlns:a16="http://schemas.microsoft.com/office/drawing/2014/main" id="{8A3EB502-240B-4ABF-8513-92469CC26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226541" y="3506979"/>
            <a:ext cx="287617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73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39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A2A0D923-3FC1-4E33-BD6E-0548EF48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00" y="40248"/>
            <a:ext cx="11473200" cy="540000"/>
          </a:xfrm>
        </p:spPr>
        <p:txBody>
          <a:bodyPr rtlCol="0"/>
          <a:lstStyle/>
          <a:p>
            <a:pPr rtl="0"/>
            <a:r>
              <a:rPr lang="zh-CN" altLang="en-US" dirty="0"/>
              <a:t>设定</a:t>
            </a:r>
            <a:r>
              <a:rPr lang="en-US" altLang="zh-CN" dirty="0"/>
              <a:t>Scaler</a:t>
            </a:r>
            <a:r>
              <a:rPr lang="zh-CN" altLang="en-US" dirty="0"/>
              <a:t>激励并依照</a:t>
            </a:r>
            <a:r>
              <a:rPr lang="en-US" altLang="zh-CN" dirty="0"/>
              <a:t>rsp</a:t>
            </a:r>
            <a:r>
              <a:rPr lang="zh-CN" altLang="en-US" dirty="0"/>
              <a:t>校验的例子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D431DA01-3851-4D49-A85F-0D6FA532ED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580248"/>
            <a:ext cx="10450114" cy="5377752"/>
          </a:xfrm>
        </p:spPr>
        <p:txBody>
          <a:bodyPr rtlCol="0"/>
          <a:lstStyle/>
          <a:p>
            <a:pPr lvl="1" indent="0">
              <a:buNone/>
            </a:pPr>
            <a:endParaRPr lang="en-US" altLang="zh-CN" sz="1800" noProof="1"/>
          </a:p>
          <a:p>
            <a:pPr lvl="1" indent="0">
              <a:buNone/>
            </a:pPr>
            <a:endParaRPr lang="en-US" altLang="zh-CN" sz="1800" noProof="1"/>
          </a:p>
          <a:p>
            <a:endParaRPr lang="en-US" altLang="zh-CN" sz="2400" noProof="1">
              <a:solidFill>
                <a:srgbClr val="FF0000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D4062AA-F4FC-458D-A701-920E1B9B8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89" y="4089313"/>
            <a:ext cx="6305378" cy="2118562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C7C29183-8A4D-4913-8811-6AC45B8543B5}"/>
              </a:ext>
            </a:extLst>
          </p:cNvPr>
          <p:cNvSpPr txBox="1"/>
          <p:nvPr/>
        </p:nvSpPr>
        <p:spPr>
          <a:xfrm>
            <a:off x="500328" y="553054"/>
            <a:ext cx="8828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1.</a:t>
            </a:r>
            <a:r>
              <a:rPr lang="zh-CN" altLang="en-US" sz="1200" dirty="0"/>
              <a:t>发送一个激励</a:t>
            </a:r>
            <a:r>
              <a:rPr lang="en-US" altLang="zh-CN" sz="1200" dirty="0"/>
              <a:t>,</a:t>
            </a:r>
            <a:r>
              <a:rPr lang="zh-CN" altLang="en-US" sz="1200" dirty="0"/>
              <a:t>设定</a:t>
            </a:r>
            <a:r>
              <a:rPr lang="en-US" altLang="zh-CN" sz="1200" dirty="0"/>
              <a:t>dut</a:t>
            </a:r>
            <a:r>
              <a:rPr lang="zh-CN" altLang="en-US" sz="1200" dirty="0"/>
              <a:t>的</a:t>
            </a:r>
            <a:r>
              <a:rPr lang="en-US" altLang="zh-CN" sz="1200" dirty="0"/>
              <a:t>scaler</a:t>
            </a:r>
            <a:r>
              <a:rPr lang="zh-CN" altLang="en-US" sz="1200" dirty="0"/>
              <a:t>为指定的</a:t>
            </a:r>
            <a:r>
              <a:rPr lang="en-US" altLang="zh-CN" sz="1200" dirty="0"/>
              <a:t>scaler.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Driver</a:t>
            </a:r>
            <a:r>
              <a:rPr lang="zh-CN" altLang="en-US" sz="1200" dirty="0"/>
              <a:t>收到后发送给</a:t>
            </a:r>
            <a:r>
              <a:rPr lang="en-US" altLang="zh-CN" sz="1200" dirty="0"/>
              <a:t>interface,</a:t>
            </a:r>
            <a:r>
              <a:rPr lang="zh-CN" altLang="en-US" sz="1200" dirty="0"/>
              <a:t>等待一个时钟后</a:t>
            </a:r>
            <a:r>
              <a:rPr lang="en-US" altLang="zh-CN" sz="1200" dirty="0"/>
              <a:t>,</a:t>
            </a:r>
            <a:r>
              <a:rPr lang="zh-CN" altLang="en-US" sz="1200" dirty="0"/>
              <a:t>读取</a:t>
            </a:r>
            <a:r>
              <a:rPr lang="en-US" altLang="zh-CN" sz="1200" dirty="0"/>
              <a:t>dut</a:t>
            </a:r>
            <a:r>
              <a:rPr lang="zh-CN" altLang="en-US" sz="1200" dirty="0"/>
              <a:t>的</a:t>
            </a:r>
            <a:r>
              <a:rPr lang="en-US" altLang="zh-CN" sz="1200" dirty="0"/>
              <a:t>scaler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/>
              <a:t>收回</a:t>
            </a:r>
            <a:r>
              <a:rPr lang="en-US" altLang="zh-CN" sz="1200" dirty="0"/>
              <a:t>rsp, </a:t>
            </a:r>
            <a:r>
              <a:rPr lang="zh-CN" altLang="en-US" sz="1200" dirty="0"/>
              <a:t>里面包含</a:t>
            </a:r>
            <a:r>
              <a:rPr lang="en-US" altLang="zh-CN" sz="1200" dirty="0"/>
              <a:t>driver</a:t>
            </a:r>
            <a:r>
              <a:rPr lang="zh-CN" altLang="en-US" sz="1200" dirty="0"/>
              <a:t>等待一个时钟后</a:t>
            </a:r>
            <a:r>
              <a:rPr lang="en-US" altLang="zh-CN" sz="1200" dirty="0"/>
              <a:t>,</a:t>
            </a:r>
            <a:r>
              <a:rPr lang="zh-CN" altLang="en-US" sz="1200" dirty="0"/>
              <a:t>读到</a:t>
            </a:r>
            <a:r>
              <a:rPr lang="en-US" altLang="zh-CN" sz="1200" dirty="0"/>
              <a:t>rd_scaler,</a:t>
            </a:r>
            <a:r>
              <a:rPr lang="zh-CN" altLang="en-US" sz="1200" dirty="0"/>
              <a:t>比较与发送的</a:t>
            </a:r>
            <a:r>
              <a:rPr lang="en-US" altLang="zh-CN" sz="1200" dirty="0"/>
              <a:t>scaler</a:t>
            </a:r>
            <a:r>
              <a:rPr lang="zh-CN" altLang="en-US" sz="1200" dirty="0"/>
              <a:t>是否相同</a:t>
            </a:r>
            <a:r>
              <a:rPr lang="en-US" altLang="zh-CN" sz="1200" dirty="0"/>
              <a:t>,</a:t>
            </a:r>
            <a:r>
              <a:rPr lang="zh-CN" altLang="en-US" sz="1200" dirty="0"/>
              <a:t>如果相同表示设定成功</a:t>
            </a:r>
            <a:r>
              <a:rPr lang="en-US" altLang="zh-CN" sz="1200" dirty="0"/>
              <a:t>,</a:t>
            </a:r>
            <a:r>
              <a:rPr lang="zh-CN" altLang="en-US" sz="1200" dirty="0"/>
              <a:t>否则就执行</a:t>
            </a:r>
            <a:r>
              <a:rPr lang="en-US" altLang="zh-CN" sz="1200" dirty="0"/>
              <a:t>`uvm_error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/>
              <a:t>仿真结束后</a:t>
            </a:r>
            <a:r>
              <a:rPr lang="en-US" altLang="zh-CN" sz="1200" dirty="0"/>
              <a:t>,</a:t>
            </a:r>
            <a:r>
              <a:rPr lang="zh-CN" altLang="en-US" sz="1200" dirty="0"/>
              <a:t>在</a:t>
            </a:r>
            <a:r>
              <a:rPr lang="en-US" altLang="zh-CN" sz="1200" dirty="0"/>
              <a:t>report</a:t>
            </a:r>
            <a:r>
              <a:rPr lang="zh-CN" altLang="en-US" sz="1200" dirty="0"/>
              <a:t>的</a:t>
            </a:r>
            <a:r>
              <a:rPr lang="en-US" altLang="zh-CN" sz="1200" dirty="0"/>
              <a:t>phase,</a:t>
            </a:r>
            <a:r>
              <a:rPr lang="zh-CN" altLang="en-US" sz="1200" dirty="0"/>
              <a:t>会统计是否有</a:t>
            </a:r>
            <a:r>
              <a:rPr lang="en-US" altLang="zh-CN" sz="1200" dirty="0"/>
              <a:t>error,</a:t>
            </a:r>
            <a:r>
              <a:rPr lang="zh-CN" altLang="en-US" sz="1200" dirty="0"/>
              <a:t>出现</a:t>
            </a:r>
            <a:r>
              <a:rPr lang="en-US" altLang="zh-CN" sz="1200" dirty="0"/>
              <a:t>error</a:t>
            </a:r>
            <a:r>
              <a:rPr lang="zh-CN" altLang="en-US" sz="1200" dirty="0"/>
              <a:t>表示代码可能有</a:t>
            </a:r>
            <a:r>
              <a:rPr lang="en-US" altLang="zh-CN" sz="1200" dirty="0"/>
              <a:t>bug</a:t>
            </a:r>
            <a:endParaRPr lang="zh-CN" altLang="en-US" sz="1200" dirty="0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D00D10D6-9B6B-497E-9A2D-74E8FE4B9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078" y="4064566"/>
            <a:ext cx="4067175" cy="2162175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FE40E96D-C917-4549-8473-BAA2C40136A9}"/>
              </a:ext>
            </a:extLst>
          </p:cNvPr>
          <p:cNvSpPr txBox="1"/>
          <p:nvPr/>
        </p:nvSpPr>
        <p:spPr>
          <a:xfrm>
            <a:off x="7622078" y="3554550"/>
            <a:ext cx="164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Driver: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9A15A4E-FD9D-40E5-9BA4-7D67982B29C8}"/>
              </a:ext>
            </a:extLst>
          </p:cNvPr>
          <p:cNvSpPr txBox="1"/>
          <p:nvPr/>
        </p:nvSpPr>
        <p:spPr>
          <a:xfrm>
            <a:off x="687877" y="3619460"/>
            <a:ext cx="295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 Sequence: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5235C34-5B98-4940-A3B4-4B50E3171639}"/>
              </a:ext>
            </a:extLst>
          </p:cNvPr>
          <p:cNvSpPr txBox="1"/>
          <p:nvPr/>
        </p:nvSpPr>
        <p:spPr>
          <a:xfrm>
            <a:off x="778585" y="2332926"/>
            <a:ext cx="295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 Sequence:</a:t>
            </a:r>
            <a:endParaRPr lang="zh-CN" altLang="en-US"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B5AC5657-9678-4ECB-BAA9-AAB94E41F6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289" y="2678250"/>
            <a:ext cx="5086350" cy="876300"/>
          </a:xfrm>
          <a:prstGeom prst="rect">
            <a:avLst/>
          </a:prstGeom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678DB38-B39A-4428-9DA0-29825C6CB23D}"/>
              </a:ext>
            </a:extLst>
          </p:cNvPr>
          <p:cNvCxnSpPr>
            <a:cxnSpLocks/>
          </p:cNvCxnSpPr>
          <p:nvPr/>
        </p:nvCxnSpPr>
        <p:spPr>
          <a:xfrm flipH="1">
            <a:off x="2775857" y="3528794"/>
            <a:ext cx="1849242" cy="80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0E623F8-8A64-4109-A492-34461C541175}"/>
              </a:ext>
            </a:extLst>
          </p:cNvPr>
          <p:cNvCxnSpPr>
            <a:cxnSpLocks/>
          </p:cNvCxnSpPr>
          <p:nvPr/>
        </p:nvCxnSpPr>
        <p:spPr>
          <a:xfrm>
            <a:off x="2775857" y="4405094"/>
            <a:ext cx="1287235" cy="86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2139A52-7453-44CE-8804-A2C079C5F24F}"/>
              </a:ext>
            </a:extLst>
          </p:cNvPr>
          <p:cNvCxnSpPr>
            <a:cxnSpLocks/>
          </p:cNvCxnSpPr>
          <p:nvPr/>
        </p:nvCxnSpPr>
        <p:spPr>
          <a:xfrm flipV="1">
            <a:off x="6821667" y="3923882"/>
            <a:ext cx="800411" cy="144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17AF4AC-9D7B-469A-9CB2-05090289A0FA}"/>
              </a:ext>
            </a:extLst>
          </p:cNvPr>
          <p:cNvCxnSpPr>
            <a:cxnSpLocks/>
          </p:cNvCxnSpPr>
          <p:nvPr/>
        </p:nvCxnSpPr>
        <p:spPr>
          <a:xfrm flipH="1" flipV="1">
            <a:off x="2362516" y="5538544"/>
            <a:ext cx="5501234" cy="365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图片 48">
            <a:extLst>
              <a:ext uri="{FF2B5EF4-FFF2-40B4-BE49-F238E27FC236}">
                <a16:creationId xmlns:a16="http://schemas.microsoft.com/office/drawing/2014/main" id="{5ACEBC55-FA44-4309-9169-AD58B5C330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8832" y="1724206"/>
            <a:ext cx="2562225" cy="1114425"/>
          </a:xfrm>
          <a:prstGeom prst="rect">
            <a:avLst/>
          </a:prstGeom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55A09E2-0841-4140-A276-B6AA0FD855CA}"/>
              </a:ext>
            </a:extLst>
          </p:cNvPr>
          <p:cNvCxnSpPr>
            <a:cxnSpLocks/>
          </p:cNvCxnSpPr>
          <p:nvPr/>
        </p:nvCxnSpPr>
        <p:spPr>
          <a:xfrm>
            <a:off x="6821667" y="2005366"/>
            <a:ext cx="1856969" cy="585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24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73" y="719227"/>
            <a:ext cx="10049464" cy="3950743"/>
          </a:xfrm>
        </p:spPr>
        <p:txBody>
          <a:bodyPr rtlCol="0"/>
          <a:lstStyle/>
          <a:p>
            <a:r>
              <a:rPr lang="zh-CN" alt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代码</a:t>
            </a:r>
            <a:r>
              <a:rPr lang="en-US" altLang="zh-CN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br>
              <a:rPr lang="en-US" altLang="zh-CN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altLang="zh-CN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CSDN </a:t>
            </a:r>
            <a:r>
              <a:rPr lang="en-US" altLang="zh-CN" sz="2800" b="1" dirty="0"/>
              <a:t>IC</a:t>
            </a:r>
            <a:r>
              <a:rPr lang="zh-CN" altLang="en-US" sz="2800" b="1" dirty="0"/>
              <a:t>芯片验证 </a:t>
            </a:r>
            <a:r>
              <a:rPr lang="en-US" altLang="zh-CN" sz="2800" b="1" dirty="0"/>
              <a:t>- </a:t>
            </a:r>
            <a:r>
              <a:rPr lang="zh-CN" altLang="en-US" sz="2800" b="1" dirty="0"/>
              <a:t>手把手教你搭建</a:t>
            </a:r>
            <a:r>
              <a:rPr lang="en-US" altLang="zh-CN" sz="2800" b="1" dirty="0"/>
              <a:t>UVM</a:t>
            </a:r>
            <a:r>
              <a:rPr lang="zh-CN" altLang="en-US" sz="2800" b="1" dirty="0"/>
              <a:t>验证环境</a:t>
            </a:r>
            <a:br>
              <a:rPr lang="zh-CN" altLang="en-US" sz="2800" b="1" dirty="0"/>
            </a:br>
            <a:br>
              <a:rPr lang="en-US" altLang="zh-CN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altLang="zh-CN" sz="4400" dirty="0">
                <a:solidFill>
                  <a:srgbClr val="FF0000"/>
                </a:solidFill>
              </a:rPr>
              <a:t>https://blog.csdn.net/howard789/article/details/116479260</a:t>
            </a:r>
            <a:br>
              <a:rPr lang="en-US" altLang="zh-CN" sz="4400" dirty="0"/>
            </a:br>
            <a:br>
              <a:rPr lang="en-US" altLang="zh-CN" sz="4400" dirty="0"/>
            </a:br>
            <a:br>
              <a:rPr lang="en-US" altLang="zh-CN" sz="4400" dirty="0"/>
            </a:br>
            <a:br>
              <a:rPr lang="en-US" altLang="zh-CN" sz="4400" dirty="0"/>
            </a:br>
            <a:br>
              <a:rPr lang="en-US" altLang="zh-CN" sz="4400" dirty="0"/>
            </a:br>
            <a:r>
              <a:rPr lang="en-US" altLang="zh-CN" sz="4400" dirty="0"/>
              <a:t>               </a:t>
            </a:r>
            <a:br>
              <a:rPr lang="en-US" altLang="zh-CN" sz="4400" dirty="0"/>
            </a:br>
            <a:br>
              <a:rPr lang="en-US" altLang="zh-CN" sz="4400" dirty="0"/>
            </a:br>
            <a:br>
              <a:rPr lang="en-US" altLang="zh-CN" sz="4400" dirty="0"/>
            </a:br>
            <a:endParaRPr lang="zh-CN" altLang="en-US" sz="4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32469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40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8">
            <a:extLst>
              <a:ext uri="{FF2B5EF4-FFF2-40B4-BE49-F238E27FC236}">
                <a16:creationId xmlns:a16="http://schemas.microsoft.com/office/drawing/2014/main" id="{E91A443F-319D-45B7-BE7A-7808752EA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700657" y="1766775"/>
            <a:ext cx="0" cy="4149769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>
            <a:extLst>
              <a:ext uri="{FF2B5EF4-FFF2-40B4-BE49-F238E27FC236}">
                <a16:creationId xmlns:a16="http://schemas.microsoft.com/office/drawing/2014/main" id="{A2A0D923-3FC1-4E33-BD6E-0548EF48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</a:t>
            </a: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D431DA01-3851-4D49-A85F-0D6FA532ED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9400" y="1120248"/>
            <a:ext cx="11473200" cy="4079631"/>
          </a:xfrm>
        </p:spPr>
        <p:txBody>
          <a:bodyPr rtlCol="0"/>
          <a:lstStyle/>
          <a:p>
            <a:pPr lvl="1" indent="0">
              <a:buNone/>
            </a:pPr>
            <a:r>
              <a:rPr lang="en-US" altLang="zh-CN" sz="8800" dirty="0" err="1">
                <a:solidFill>
                  <a:srgbClr val="FF0000"/>
                </a:solidFill>
              </a:rPr>
              <a:t>ue_sequence</a:t>
            </a:r>
            <a:endParaRPr lang="en-US" altLang="zh-CN" sz="8000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6001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41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8">
            <a:extLst>
              <a:ext uri="{FF2B5EF4-FFF2-40B4-BE49-F238E27FC236}">
                <a16:creationId xmlns:a16="http://schemas.microsoft.com/office/drawing/2014/main" id="{E91A443F-319D-45B7-BE7A-7808752EA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700657" y="1766775"/>
            <a:ext cx="0" cy="4149769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>
            <a:extLst>
              <a:ext uri="{FF2B5EF4-FFF2-40B4-BE49-F238E27FC236}">
                <a16:creationId xmlns:a16="http://schemas.microsoft.com/office/drawing/2014/main" id="{A2A0D923-3FC1-4E33-BD6E-0548EF48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</a:t>
            </a: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D431DA01-3851-4D49-A85F-0D6FA532ED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9400" y="1120248"/>
            <a:ext cx="11473200" cy="4079631"/>
          </a:xfrm>
        </p:spPr>
        <p:txBody>
          <a:bodyPr rtlCol="0"/>
          <a:lstStyle/>
          <a:p>
            <a:pPr lvl="1" indent="0">
              <a:buNone/>
            </a:pPr>
            <a:r>
              <a:rPr lang="en-US" altLang="zh-CN" sz="8800" noProof="1">
                <a:solidFill>
                  <a:srgbClr val="FF0000"/>
                </a:solidFill>
              </a:rPr>
              <a:t>case2</a:t>
            </a:r>
            <a:endParaRPr lang="en-US" altLang="zh-CN" sz="8000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1839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42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A2A0D923-3FC1-4E33-BD6E-0548EF48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00" y="390159"/>
            <a:ext cx="11473200" cy="540000"/>
          </a:xfrm>
        </p:spPr>
        <p:txBody>
          <a:bodyPr rtlCol="0"/>
          <a:lstStyle/>
          <a:p>
            <a:pPr rtl="0"/>
            <a:r>
              <a:rPr lang="zh-CN" altLang="en-US" dirty="0"/>
              <a:t>关于</a:t>
            </a:r>
            <a:r>
              <a:rPr lang="en-US" altLang="zh-CN" dirty="0"/>
              <a:t>rep</a:t>
            </a:r>
            <a:r>
              <a:rPr lang="zh-CN" altLang="en-US" dirty="0"/>
              <a:t>的</a:t>
            </a:r>
            <a:r>
              <a:rPr lang="en-US" altLang="zh-CN" dirty="0"/>
              <a:t>fifo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D431DA01-3851-4D49-A85F-0D6FA532ED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580248"/>
            <a:ext cx="10450114" cy="5377752"/>
          </a:xfrm>
        </p:spPr>
        <p:txBody>
          <a:bodyPr rtlCol="0"/>
          <a:lstStyle/>
          <a:p>
            <a:pPr lvl="1" indent="0">
              <a:buNone/>
            </a:pPr>
            <a:endParaRPr lang="en-US" altLang="zh-CN" sz="1800" noProof="1"/>
          </a:p>
          <a:p>
            <a:pPr lvl="1" indent="0">
              <a:buNone/>
            </a:pPr>
            <a:endParaRPr lang="en-US" altLang="zh-CN" sz="1800" noProof="1"/>
          </a:p>
          <a:p>
            <a:endParaRPr lang="en-US" altLang="zh-CN" sz="2400" noProof="1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1A15F10-0C30-4BA4-8FF9-3584DDC7C2D4}"/>
              </a:ext>
            </a:extLst>
          </p:cNvPr>
          <p:cNvSpPr txBox="1"/>
          <p:nvPr/>
        </p:nvSpPr>
        <p:spPr>
          <a:xfrm>
            <a:off x="791169" y="1329046"/>
            <a:ext cx="95203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返回的</a:t>
            </a:r>
            <a:r>
              <a:rPr lang="en-US" altLang="zh-CN" sz="3200" dirty="0"/>
              <a:t>transaction</a:t>
            </a:r>
            <a:r>
              <a:rPr lang="zh-CN" altLang="en-US" sz="3200" dirty="0"/>
              <a:t>会放到</a:t>
            </a:r>
            <a:r>
              <a:rPr lang="en-US" altLang="zh-CN" sz="3200" dirty="0"/>
              <a:t>fifo</a:t>
            </a:r>
            <a:r>
              <a:rPr lang="zh-CN" altLang="en-US" sz="3200" dirty="0"/>
              <a:t>里</a:t>
            </a:r>
            <a:r>
              <a:rPr lang="en-US" altLang="zh-CN" sz="3200" dirty="0"/>
              <a:t>;</a:t>
            </a:r>
          </a:p>
          <a:p>
            <a:endParaRPr lang="en-US" altLang="zh-CN" sz="3200" dirty="0"/>
          </a:p>
          <a:p>
            <a:r>
              <a:rPr lang="zh-CN" altLang="en-US" sz="3200" dirty="0"/>
              <a:t>如果没有用到</a:t>
            </a:r>
            <a:r>
              <a:rPr lang="en-US" altLang="zh-CN" sz="3200" dirty="0"/>
              <a:t>rsp,</a:t>
            </a:r>
            <a:r>
              <a:rPr lang="zh-CN" altLang="en-US" sz="3200" dirty="0"/>
              <a:t>可以不返回</a:t>
            </a:r>
            <a:r>
              <a:rPr lang="en-US" altLang="zh-CN" sz="3200" dirty="0"/>
              <a:t>;</a:t>
            </a:r>
          </a:p>
          <a:p>
            <a:endParaRPr lang="en-US" altLang="zh-CN" sz="3200" dirty="0"/>
          </a:p>
          <a:p>
            <a:r>
              <a:rPr lang="zh-CN" altLang="en-US" sz="3200" dirty="0"/>
              <a:t>但如果返回</a:t>
            </a:r>
            <a:r>
              <a:rPr lang="en-US" altLang="zh-CN" sz="3200" dirty="0"/>
              <a:t>rsp,</a:t>
            </a:r>
            <a:r>
              <a:rPr lang="zh-CN" altLang="en-US" sz="3200" dirty="0"/>
              <a:t>要用</a:t>
            </a:r>
            <a:r>
              <a:rPr lang="en-US" altLang="zh-CN" sz="3200" dirty="0"/>
              <a:t>get_response(rsp);</a:t>
            </a:r>
            <a:r>
              <a:rPr lang="zh-CN" altLang="en-US" sz="3200" dirty="0"/>
              <a:t>取出来</a:t>
            </a:r>
            <a:r>
              <a:rPr lang="en-US" altLang="zh-CN" sz="3200" dirty="0"/>
              <a:t>,</a:t>
            </a:r>
            <a:r>
              <a:rPr lang="zh-CN" altLang="en-US" sz="3200" dirty="0"/>
              <a:t>否则</a:t>
            </a:r>
            <a:r>
              <a:rPr lang="en-US" altLang="zh-CN" sz="3200" dirty="0"/>
              <a:t>fifo</a:t>
            </a:r>
            <a:r>
              <a:rPr lang="zh-CN" altLang="en-US" sz="3200" dirty="0"/>
              <a:t>会</a:t>
            </a:r>
            <a:r>
              <a:rPr lang="en-US" altLang="zh-CN" sz="3200" dirty="0"/>
              <a:t>overflow,</a:t>
            </a:r>
            <a:r>
              <a:rPr lang="zh-CN" altLang="en-US" sz="3200" dirty="0"/>
              <a:t>产生</a:t>
            </a:r>
            <a:r>
              <a:rPr lang="en-US" altLang="zh-CN" sz="3200" dirty="0"/>
              <a:t>error;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892274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56" y="368070"/>
            <a:ext cx="6993300" cy="540000"/>
          </a:xfrm>
        </p:spPr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UVM World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7D68D1-9AAA-43B0-92AA-8E3287E66792}"/>
              </a:ext>
            </a:extLst>
          </p:cNvPr>
          <p:cNvSpPr/>
          <p:nvPr/>
        </p:nvSpPr>
        <p:spPr>
          <a:xfrm>
            <a:off x="477022" y="1094013"/>
            <a:ext cx="7736250" cy="487407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​​(S) 8">
            <a:extLst>
              <a:ext uri="{FF2B5EF4-FFF2-40B4-BE49-F238E27FC236}">
                <a16:creationId xmlns:a16="http://schemas.microsoft.com/office/drawing/2014/main" id="{943AE51D-A1A1-4B2D-BD42-55ADBBEBD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71805" y="196519"/>
            <a:ext cx="0" cy="6106114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2AD3D3D-052A-4662-A50E-6BE8D0496AFE}"/>
              </a:ext>
            </a:extLst>
          </p:cNvPr>
          <p:cNvSpPr txBox="1"/>
          <p:nvPr/>
        </p:nvSpPr>
        <p:spPr>
          <a:xfrm>
            <a:off x="529000" y="755711"/>
            <a:ext cx="142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Uvm_test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209CB9-F8D0-4A37-9D9F-60B4B43B905C}"/>
              </a:ext>
            </a:extLst>
          </p:cNvPr>
          <p:cNvSpPr/>
          <p:nvPr/>
        </p:nvSpPr>
        <p:spPr>
          <a:xfrm>
            <a:off x="2508187" y="1583088"/>
            <a:ext cx="5631607" cy="428158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0A8866-C98A-4155-BF2F-B3D591FEF3E1}"/>
              </a:ext>
            </a:extLst>
          </p:cNvPr>
          <p:cNvSpPr txBox="1"/>
          <p:nvPr/>
        </p:nvSpPr>
        <p:spPr>
          <a:xfrm>
            <a:off x="2552809" y="1269618"/>
            <a:ext cx="142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Uvm_env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D6CDC4-E131-464E-9513-37F8E2181BE4}"/>
              </a:ext>
            </a:extLst>
          </p:cNvPr>
          <p:cNvSpPr txBox="1"/>
          <p:nvPr/>
        </p:nvSpPr>
        <p:spPr>
          <a:xfrm>
            <a:off x="8615813" y="253669"/>
            <a:ext cx="3576183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dut : design under test </a:t>
            </a:r>
          </a:p>
          <a:p>
            <a:r>
              <a:rPr lang="zh-CN" altLang="en-US" sz="1400" dirty="0"/>
              <a:t>待验证模块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vif : virtual interface</a:t>
            </a:r>
          </a:p>
          <a:p>
            <a:r>
              <a:rPr lang="zh-CN" altLang="en-US" sz="1400" dirty="0"/>
              <a:t>测试环境和</a:t>
            </a:r>
            <a:r>
              <a:rPr lang="en-US" altLang="zh-CN" sz="1400" dirty="0"/>
              <a:t>dut</a:t>
            </a:r>
            <a:r>
              <a:rPr lang="zh-CN" altLang="en-US" sz="1400" dirty="0"/>
              <a:t>交互的界面</a:t>
            </a:r>
            <a:r>
              <a:rPr lang="en-US" altLang="zh-CN" sz="1400" dirty="0"/>
              <a:t>,</a:t>
            </a:r>
            <a:r>
              <a:rPr lang="zh-CN" altLang="en-US" sz="1400" dirty="0"/>
              <a:t>模拟时钟</a:t>
            </a:r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  <a:p>
            <a:r>
              <a:rPr lang="en-US" altLang="zh-CN" sz="1400" dirty="0"/>
              <a:t>drv : driver </a:t>
            </a:r>
            <a:r>
              <a:rPr lang="zh-CN" altLang="en-US" sz="1400" dirty="0"/>
              <a:t>将</a:t>
            </a:r>
            <a:r>
              <a:rPr lang="en-US" altLang="zh-CN" sz="1400" dirty="0"/>
              <a:t>req(</a:t>
            </a:r>
            <a:r>
              <a:rPr lang="zh-CN" altLang="en-US" sz="1400" dirty="0"/>
              <a:t>自定义的</a:t>
            </a:r>
            <a:r>
              <a:rPr lang="en-US" altLang="zh-CN" sz="1400" dirty="0"/>
              <a:t>transaction) </a:t>
            </a:r>
            <a:r>
              <a:rPr lang="zh-CN" altLang="en-US" sz="1400" dirty="0"/>
              <a:t>转化成输入信号发给</a:t>
            </a:r>
            <a:r>
              <a:rPr lang="en-US" altLang="zh-CN" sz="1400" dirty="0"/>
              <a:t>vif</a:t>
            </a:r>
          </a:p>
          <a:p>
            <a:endParaRPr lang="en-US" altLang="zh-CN" sz="1400" dirty="0"/>
          </a:p>
          <a:p>
            <a:r>
              <a:rPr lang="en-US" altLang="zh-CN" sz="1400" dirty="0"/>
              <a:t>mon : monitor </a:t>
            </a:r>
            <a:r>
              <a:rPr lang="zh-CN" altLang="en-US" sz="1400" dirty="0"/>
              <a:t>监控</a:t>
            </a:r>
            <a:r>
              <a:rPr lang="en-US" altLang="zh-CN" sz="1400" dirty="0"/>
              <a:t>vif</a:t>
            </a:r>
            <a:r>
              <a:rPr lang="zh-CN" altLang="en-US" sz="1400" dirty="0"/>
              <a:t>的信号并传给</a:t>
            </a:r>
            <a:r>
              <a:rPr lang="en-US" altLang="zh-CN" sz="1400" dirty="0"/>
              <a:t>mdl</a:t>
            </a:r>
            <a:r>
              <a:rPr lang="zh-CN" altLang="en-US" sz="1400" dirty="0"/>
              <a:t>或</a:t>
            </a:r>
            <a:r>
              <a:rPr lang="en-US" altLang="zh-CN" sz="1400" dirty="0"/>
              <a:t>scb</a:t>
            </a:r>
          </a:p>
          <a:p>
            <a:endParaRPr lang="en-US" altLang="zh-CN" sz="1400" dirty="0"/>
          </a:p>
          <a:p>
            <a:r>
              <a:rPr lang="en-US" altLang="zh-CN" sz="1400" dirty="0"/>
              <a:t>mdl: reference model </a:t>
            </a:r>
            <a:r>
              <a:rPr lang="zh-CN" altLang="en-US" sz="1400" dirty="0"/>
              <a:t>计算期望值</a:t>
            </a:r>
            <a:r>
              <a:rPr lang="en-US" altLang="zh-CN" sz="1400" dirty="0"/>
              <a:t>(</a:t>
            </a:r>
            <a:r>
              <a:rPr lang="zh-CN" altLang="en-US" sz="1400" dirty="0"/>
              <a:t>正确值</a:t>
            </a:r>
            <a:r>
              <a:rPr lang="en-US" altLang="zh-CN" sz="1400" dirty="0"/>
              <a:t>)</a:t>
            </a:r>
            <a:r>
              <a:rPr lang="zh-CN" altLang="en-US" sz="1400" dirty="0"/>
              <a:t>的 </a:t>
            </a:r>
            <a:r>
              <a:rPr lang="en-US" altLang="zh-CN" sz="1400" dirty="0"/>
              <a:t>model</a:t>
            </a:r>
          </a:p>
          <a:p>
            <a:endParaRPr lang="en-US" altLang="zh-CN" sz="1400" dirty="0"/>
          </a:p>
          <a:p>
            <a:r>
              <a:rPr lang="en-US" altLang="zh-CN" sz="1400" dirty="0"/>
              <a:t>scb: scoreboard </a:t>
            </a:r>
            <a:r>
              <a:rPr lang="zh-CN" altLang="en-US" sz="1400" dirty="0"/>
              <a:t>计分板</a:t>
            </a:r>
            <a:r>
              <a:rPr lang="en-US" altLang="zh-CN" sz="1400" dirty="0"/>
              <a:t>,</a:t>
            </a:r>
            <a:r>
              <a:rPr lang="zh-CN" altLang="en-US" sz="1400" dirty="0"/>
              <a:t>用于比较期望值和</a:t>
            </a:r>
            <a:r>
              <a:rPr lang="en-US" altLang="zh-CN" sz="1400" dirty="0"/>
              <a:t>dut</a:t>
            </a:r>
            <a:r>
              <a:rPr lang="zh-CN" altLang="en-US" sz="1400" dirty="0"/>
              <a:t>计算出来的实际值的差异</a:t>
            </a:r>
            <a:r>
              <a:rPr lang="en-US" altLang="zh-CN" sz="1400" dirty="0"/>
              <a:t>,</a:t>
            </a:r>
            <a:r>
              <a:rPr lang="zh-CN" altLang="en-US" sz="1400" dirty="0"/>
              <a:t>如果不同就是</a:t>
            </a:r>
            <a:r>
              <a:rPr lang="en-US" altLang="zh-CN" sz="1400" dirty="0"/>
              <a:t>error</a:t>
            </a:r>
          </a:p>
          <a:p>
            <a:endParaRPr lang="en-US" altLang="zh-CN" sz="1400" dirty="0"/>
          </a:p>
          <a:p>
            <a:r>
              <a:rPr lang="en-US" altLang="zh-CN" sz="1400" dirty="0"/>
              <a:t>Exp fifo:</a:t>
            </a:r>
            <a:r>
              <a:rPr lang="zh-CN" altLang="en-US" sz="1400" dirty="0"/>
              <a:t>用于存放期望值</a:t>
            </a:r>
            <a:r>
              <a:rPr lang="en-US" altLang="zh-CN" sz="1400" dirty="0"/>
              <a:t>expected value</a:t>
            </a:r>
            <a:r>
              <a:rPr lang="zh-CN" altLang="en-US" sz="1400" dirty="0"/>
              <a:t>的</a:t>
            </a:r>
            <a:r>
              <a:rPr lang="en-US" altLang="zh-CN" sz="1400" dirty="0"/>
              <a:t>fifo</a:t>
            </a:r>
          </a:p>
          <a:p>
            <a:endParaRPr lang="en-US" altLang="zh-CN" sz="1400" dirty="0"/>
          </a:p>
          <a:p>
            <a:r>
              <a:rPr lang="en-US" altLang="zh-CN" sz="1400" dirty="0"/>
              <a:t>Act fifo:</a:t>
            </a:r>
            <a:r>
              <a:rPr lang="zh-CN" altLang="en-US" sz="1400" dirty="0"/>
              <a:t>用于存放实际值的</a:t>
            </a:r>
            <a:r>
              <a:rPr lang="en-US" altLang="zh-CN" sz="1400" dirty="0"/>
              <a:t>fifo</a:t>
            </a:r>
          </a:p>
          <a:p>
            <a:endParaRPr lang="en-US" altLang="zh-CN" sz="1400" dirty="0"/>
          </a:p>
          <a:p>
            <a:r>
              <a:rPr lang="en-US" altLang="zh-CN" sz="1400" dirty="0"/>
              <a:t>tlm :</a:t>
            </a:r>
            <a:r>
              <a:rPr lang="zh-CN" altLang="en-US" sz="1400" dirty="0"/>
              <a:t>事务级别的通信接口（</a:t>
            </a:r>
            <a:r>
              <a:rPr lang="en-US" altLang="zh-CN" sz="1400" dirty="0"/>
              <a:t>Transaction-Level Modeling</a:t>
            </a:r>
            <a:r>
              <a:rPr lang="zh-CN" altLang="en-US" sz="1400" dirty="0"/>
              <a:t>）</a:t>
            </a:r>
            <a:r>
              <a:rPr lang="en-US" altLang="zh-CN" sz="1400" dirty="0"/>
              <a:t>,</a:t>
            </a:r>
            <a:r>
              <a:rPr lang="zh-CN" altLang="en-US" sz="1400" dirty="0"/>
              <a:t>蓝色箭头的部分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BEE444-F0AF-4EBE-A69D-B850B0F7FB43}"/>
              </a:ext>
            </a:extLst>
          </p:cNvPr>
          <p:cNvSpPr txBox="1"/>
          <p:nvPr/>
        </p:nvSpPr>
        <p:spPr>
          <a:xfrm>
            <a:off x="5610640" y="4949605"/>
            <a:ext cx="751114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dut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24" name="直接连接符​​(S) 8">
            <a:extLst>
              <a:ext uri="{FF2B5EF4-FFF2-40B4-BE49-F238E27FC236}">
                <a16:creationId xmlns:a16="http://schemas.microsoft.com/office/drawing/2014/main" id="{C884E7A8-E5AD-49B2-AFDD-168A4ACDA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278006" y="3824501"/>
            <a:ext cx="0" cy="1791571"/>
          </a:xfrm>
          <a:prstGeom prst="line">
            <a:avLst/>
          </a:prstGeom>
          <a:ln w="635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​​(S) 8">
            <a:extLst>
              <a:ext uri="{FF2B5EF4-FFF2-40B4-BE49-F238E27FC236}">
                <a16:creationId xmlns:a16="http://schemas.microsoft.com/office/drawing/2014/main" id="{E9782DDB-A9AB-4AE4-B638-F43B7811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782606" y="3744275"/>
            <a:ext cx="0" cy="2019712"/>
          </a:xfrm>
          <a:prstGeom prst="line">
            <a:avLst/>
          </a:prstGeom>
          <a:ln w="635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D8671CA-6FA0-4E39-9C9A-B4342E8EC3A3}"/>
              </a:ext>
            </a:extLst>
          </p:cNvPr>
          <p:cNvSpPr txBox="1"/>
          <p:nvPr/>
        </p:nvSpPr>
        <p:spPr>
          <a:xfrm>
            <a:off x="4943271" y="3455169"/>
            <a:ext cx="66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vif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A23F2B7-8068-4D94-95D2-0E7A81F52E68}"/>
              </a:ext>
            </a:extLst>
          </p:cNvPr>
          <p:cNvSpPr txBox="1"/>
          <p:nvPr/>
        </p:nvSpPr>
        <p:spPr>
          <a:xfrm>
            <a:off x="6411358" y="3389915"/>
            <a:ext cx="66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vif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AFFE32E-D8D8-4D67-A3BC-6B53DA5E52DA}"/>
              </a:ext>
            </a:extLst>
          </p:cNvPr>
          <p:cNvSpPr txBox="1"/>
          <p:nvPr/>
        </p:nvSpPr>
        <p:spPr>
          <a:xfrm>
            <a:off x="4476744" y="5181030"/>
            <a:ext cx="751114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drv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E3AAEFE-C9F7-453E-9F4B-E3EDF102FF9B}"/>
              </a:ext>
            </a:extLst>
          </p:cNvPr>
          <p:cNvSpPr txBox="1"/>
          <p:nvPr/>
        </p:nvSpPr>
        <p:spPr>
          <a:xfrm>
            <a:off x="4475781" y="4522439"/>
            <a:ext cx="751114" cy="369332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mon</a:t>
            </a:r>
            <a:endParaRPr lang="zh-CN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18D8BB3-FD53-400D-935C-87D4A3793BC2}"/>
              </a:ext>
            </a:extLst>
          </p:cNvPr>
          <p:cNvSpPr txBox="1"/>
          <p:nvPr/>
        </p:nvSpPr>
        <p:spPr>
          <a:xfrm>
            <a:off x="6811839" y="4500127"/>
            <a:ext cx="751114" cy="369332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mon</a:t>
            </a:r>
            <a:endParaRPr lang="zh-CN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165E84B-E919-45AC-A8E1-46B7B9C1B8CD}"/>
              </a:ext>
            </a:extLst>
          </p:cNvPr>
          <p:cNvSpPr/>
          <p:nvPr/>
        </p:nvSpPr>
        <p:spPr>
          <a:xfrm>
            <a:off x="2552809" y="3402831"/>
            <a:ext cx="2923523" cy="2250761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97DB930-58C6-4518-878C-59B355FC19AA}"/>
              </a:ext>
            </a:extLst>
          </p:cNvPr>
          <p:cNvSpPr/>
          <p:nvPr/>
        </p:nvSpPr>
        <p:spPr>
          <a:xfrm>
            <a:off x="6651851" y="3768594"/>
            <a:ext cx="1405610" cy="1847478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A3A7C75-CAF4-4B17-9AB2-CE2DCBD68D90}"/>
              </a:ext>
            </a:extLst>
          </p:cNvPr>
          <p:cNvSpPr txBox="1"/>
          <p:nvPr/>
        </p:nvSpPr>
        <p:spPr>
          <a:xfrm>
            <a:off x="2921995" y="3022644"/>
            <a:ext cx="103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i_agt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DDA2D32-300A-400C-B1BC-382448160027}"/>
              </a:ext>
            </a:extLst>
          </p:cNvPr>
          <p:cNvSpPr txBox="1"/>
          <p:nvPr/>
        </p:nvSpPr>
        <p:spPr>
          <a:xfrm>
            <a:off x="7311419" y="3408421"/>
            <a:ext cx="103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o_agt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3" name="直接连接符​​(S) 8">
            <a:extLst>
              <a:ext uri="{FF2B5EF4-FFF2-40B4-BE49-F238E27FC236}">
                <a16:creationId xmlns:a16="http://schemas.microsoft.com/office/drawing/2014/main" id="{434D577C-ABCB-49DF-BCA0-3936E2FEF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295915" y="5134271"/>
            <a:ext cx="314725" cy="0"/>
          </a:xfrm>
          <a:prstGeom prst="line">
            <a:avLst/>
          </a:prstGeom>
          <a:ln w="635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​​(S) 8">
            <a:extLst>
              <a:ext uri="{FF2B5EF4-FFF2-40B4-BE49-F238E27FC236}">
                <a16:creationId xmlns:a16="http://schemas.microsoft.com/office/drawing/2014/main" id="{8561C332-345A-40D0-B82B-D0018C7E6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38699" y="5130485"/>
            <a:ext cx="314725" cy="0"/>
          </a:xfrm>
          <a:prstGeom prst="line">
            <a:avLst/>
          </a:prstGeom>
          <a:ln w="635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9A5FC018-FDB4-45C3-86DF-577CA3BD3868}"/>
              </a:ext>
            </a:extLst>
          </p:cNvPr>
          <p:cNvSpPr txBox="1"/>
          <p:nvPr/>
        </p:nvSpPr>
        <p:spPr>
          <a:xfrm>
            <a:off x="2995282" y="3467276"/>
            <a:ext cx="15736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/>
              <a:t>UVM_ACTIVE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9237611-376D-41D8-9A7B-450D326BADAF}"/>
              </a:ext>
            </a:extLst>
          </p:cNvPr>
          <p:cNvSpPr txBox="1"/>
          <p:nvPr/>
        </p:nvSpPr>
        <p:spPr>
          <a:xfrm>
            <a:off x="6966982" y="5125587"/>
            <a:ext cx="12226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/>
              <a:t>UVM_PASSIVE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8A7AEEA-79AF-4C2E-917D-86C31F2B483B}"/>
              </a:ext>
            </a:extLst>
          </p:cNvPr>
          <p:cNvSpPr txBox="1"/>
          <p:nvPr/>
        </p:nvSpPr>
        <p:spPr>
          <a:xfrm>
            <a:off x="2565354" y="5231157"/>
            <a:ext cx="1486691" cy="2462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1"/>
                </a:solidFill>
              </a:rPr>
              <a:t>sequencer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C49FC5D-F22D-4B37-9B17-B2B47C02707C}"/>
              </a:ext>
            </a:extLst>
          </p:cNvPr>
          <p:cNvSpPr txBox="1"/>
          <p:nvPr/>
        </p:nvSpPr>
        <p:spPr>
          <a:xfrm>
            <a:off x="657251" y="5042530"/>
            <a:ext cx="1808526" cy="646331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层层嵌套的各种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sequence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926B9CE-D687-4A2C-9B36-F504243543A8}"/>
              </a:ext>
            </a:extLst>
          </p:cNvPr>
          <p:cNvCxnSpPr>
            <a:cxnSpLocks/>
          </p:cNvCxnSpPr>
          <p:nvPr/>
        </p:nvCxnSpPr>
        <p:spPr>
          <a:xfrm>
            <a:off x="1698171" y="1125043"/>
            <a:ext cx="810016" cy="3802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C8B01E7-8070-4053-9CC5-786B16D26286}"/>
              </a:ext>
            </a:extLst>
          </p:cNvPr>
          <p:cNvCxnSpPr>
            <a:cxnSpLocks/>
          </p:cNvCxnSpPr>
          <p:nvPr/>
        </p:nvCxnSpPr>
        <p:spPr>
          <a:xfrm>
            <a:off x="1074531" y="1161610"/>
            <a:ext cx="0" cy="3880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F83B114A-C762-428E-A7D6-62EE60E357B3}"/>
              </a:ext>
            </a:extLst>
          </p:cNvPr>
          <p:cNvSpPr txBox="1"/>
          <p:nvPr/>
        </p:nvSpPr>
        <p:spPr>
          <a:xfrm>
            <a:off x="3960014" y="566131"/>
            <a:ext cx="1587567" cy="369332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C++ (dll)</a:t>
            </a:r>
            <a:endParaRPr lang="zh-CN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4AAB0543-39A8-485C-9B13-310A79A222F1}"/>
              </a:ext>
            </a:extLst>
          </p:cNvPr>
          <p:cNvSpPr/>
          <p:nvPr/>
        </p:nvSpPr>
        <p:spPr>
          <a:xfrm rot="16200000">
            <a:off x="4234378" y="3728829"/>
            <a:ext cx="1289494" cy="253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4BE1011D-1AB1-4DC4-9EC9-ABF0D7141559}"/>
              </a:ext>
            </a:extLst>
          </p:cNvPr>
          <p:cNvSpPr/>
          <p:nvPr/>
        </p:nvSpPr>
        <p:spPr>
          <a:xfrm rot="16200000">
            <a:off x="6428294" y="3712326"/>
            <a:ext cx="1256490" cy="253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691E7726-9108-477C-A679-645D12184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074137" y="4686273"/>
            <a:ext cx="287617" cy="28430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9E20E2C5-86C8-4EF5-BA46-839A87611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425140" y="4342168"/>
            <a:ext cx="287617" cy="2843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2678CF77-3A2D-4AD6-AA36-C150D7732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464955" y="4993310"/>
            <a:ext cx="287617" cy="284300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D407B241-1B1B-4FB8-AFBC-A29719AE6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460971" y="4352212"/>
            <a:ext cx="287617" cy="284300"/>
          </a:xfrm>
          <a:prstGeom prst="rect">
            <a:avLst/>
          </a:prstGeom>
        </p:spPr>
      </p:pic>
      <p:sp>
        <p:nvSpPr>
          <p:cNvPr id="76" name="文本框 75">
            <a:extLst>
              <a:ext uri="{FF2B5EF4-FFF2-40B4-BE49-F238E27FC236}">
                <a16:creationId xmlns:a16="http://schemas.microsoft.com/office/drawing/2014/main" id="{DE754504-9135-4D04-90AF-57FF7CE23B99}"/>
              </a:ext>
            </a:extLst>
          </p:cNvPr>
          <p:cNvSpPr txBox="1"/>
          <p:nvPr/>
        </p:nvSpPr>
        <p:spPr>
          <a:xfrm>
            <a:off x="6651851" y="2001502"/>
            <a:ext cx="1169535" cy="369332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scb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09A05C7-DD3D-4683-B7A6-4487ED3975B2}"/>
              </a:ext>
            </a:extLst>
          </p:cNvPr>
          <p:cNvSpPr txBox="1"/>
          <p:nvPr/>
        </p:nvSpPr>
        <p:spPr>
          <a:xfrm>
            <a:off x="4570049" y="2940524"/>
            <a:ext cx="609838" cy="26161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</a:rPr>
              <a:t>fifo</a:t>
            </a:r>
            <a:endParaRPr lang="zh-CN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8D74616-74B9-40FA-AA10-2DE80C7FA809}"/>
              </a:ext>
            </a:extLst>
          </p:cNvPr>
          <p:cNvSpPr txBox="1"/>
          <p:nvPr/>
        </p:nvSpPr>
        <p:spPr>
          <a:xfrm>
            <a:off x="3450330" y="4764593"/>
            <a:ext cx="609838" cy="26161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</a:rPr>
              <a:t>fifo</a:t>
            </a:r>
            <a:endParaRPr lang="zh-CN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8B01EE73-F129-4CEE-A10D-B6120CC47DCD}"/>
              </a:ext>
            </a:extLst>
          </p:cNvPr>
          <p:cNvSpPr txBox="1"/>
          <p:nvPr/>
        </p:nvSpPr>
        <p:spPr>
          <a:xfrm>
            <a:off x="6684257" y="2963872"/>
            <a:ext cx="1076568" cy="26161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</a:rPr>
              <a:t>Act fifo</a:t>
            </a:r>
            <a:endParaRPr lang="zh-CN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547EED80-A2F7-4476-B4E1-6D43E8CB2905}"/>
              </a:ext>
            </a:extLst>
          </p:cNvPr>
          <p:cNvSpPr txBox="1"/>
          <p:nvPr/>
        </p:nvSpPr>
        <p:spPr>
          <a:xfrm>
            <a:off x="4094455" y="5010314"/>
            <a:ext cx="1486691" cy="2462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req</a:t>
            </a:r>
            <a:endParaRPr lang="zh-CN" altLang="en-US" sz="10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1B319A89-5186-4A26-A07E-17F264D4368D}"/>
              </a:ext>
            </a:extLst>
          </p:cNvPr>
          <p:cNvSpPr txBox="1"/>
          <p:nvPr/>
        </p:nvSpPr>
        <p:spPr>
          <a:xfrm>
            <a:off x="4253453" y="2001502"/>
            <a:ext cx="1261229" cy="369332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mdl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4" name="箭头: 右 93">
            <a:extLst>
              <a:ext uri="{FF2B5EF4-FFF2-40B4-BE49-F238E27FC236}">
                <a16:creationId xmlns:a16="http://schemas.microsoft.com/office/drawing/2014/main" id="{3525015F-7858-42EE-ABC6-7619D27C9D65}"/>
              </a:ext>
            </a:extLst>
          </p:cNvPr>
          <p:cNvSpPr/>
          <p:nvPr/>
        </p:nvSpPr>
        <p:spPr>
          <a:xfrm>
            <a:off x="5513466" y="2070157"/>
            <a:ext cx="236518" cy="253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B554FBEA-7D57-468D-808B-B6210A7767D0}"/>
              </a:ext>
            </a:extLst>
          </p:cNvPr>
          <p:cNvSpPr txBox="1"/>
          <p:nvPr/>
        </p:nvSpPr>
        <p:spPr>
          <a:xfrm>
            <a:off x="5767463" y="1970724"/>
            <a:ext cx="609838" cy="43088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</a:rPr>
              <a:t>Exp</a:t>
            </a:r>
          </a:p>
          <a:p>
            <a:pPr algn="ctr"/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</a:rPr>
              <a:t>fifo</a:t>
            </a:r>
            <a:endParaRPr lang="zh-CN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530C7446-FD86-40FE-80CA-7B50D2050AD0}"/>
              </a:ext>
            </a:extLst>
          </p:cNvPr>
          <p:cNvSpPr/>
          <p:nvPr/>
        </p:nvSpPr>
        <p:spPr>
          <a:xfrm rot="16200000">
            <a:off x="4600057" y="2531943"/>
            <a:ext cx="564063" cy="253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箭头: 右 96">
            <a:extLst>
              <a:ext uri="{FF2B5EF4-FFF2-40B4-BE49-F238E27FC236}">
                <a16:creationId xmlns:a16="http://schemas.microsoft.com/office/drawing/2014/main" id="{4AE077FB-BB9C-4027-8426-C03FE6BDF4F5}"/>
              </a:ext>
            </a:extLst>
          </p:cNvPr>
          <p:cNvSpPr/>
          <p:nvPr/>
        </p:nvSpPr>
        <p:spPr>
          <a:xfrm>
            <a:off x="6392290" y="2069551"/>
            <a:ext cx="236518" cy="253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箭头: 右 97">
            <a:extLst>
              <a:ext uri="{FF2B5EF4-FFF2-40B4-BE49-F238E27FC236}">
                <a16:creationId xmlns:a16="http://schemas.microsoft.com/office/drawing/2014/main" id="{54307B24-CB9F-41B0-B78A-418540DAAABD}"/>
              </a:ext>
            </a:extLst>
          </p:cNvPr>
          <p:cNvSpPr/>
          <p:nvPr/>
        </p:nvSpPr>
        <p:spPr>
          <a:xfrm rot="16200000">
            <a:off x="6808665" y="2510761"/>
            <a:ext cx="532956" cy="253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60915AF-DCED-479B-9516-64DBD1338C44}"/>
              </a:ext>
            </a:extLst>
          </p:cNvPr>
          <p:cNvSpPr txBox="1"/>
          <p:nvPr/>
        </p:nvSpPr>
        <p:spPr>
          <a:xfrm>
            <a:off x="7201693" y="329695"/>
            <a:ext cx="1175776" cy="246221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系统变量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寄存器</a:t>
            </a:r>
          </a:p>
        </p:txBody>
      </p:sp>
      <p:sp>
        <p:nvSpPr>
          <p:cNvPr id="104" name="箭头: 左右 103">
            <a:extLst>
              <a:ext uri="{FF2B5EF4-FFF2-40B4-BE49-F238E27FC236}">
                <a16:creationId xmlns:a16="http://schemas.microsoft.com/office/drawing/2014/main" id="{5FE380A9-BE2B-4D15-8C6C-BFAF4E1A90AC}"/>
              </a:ext>
            </a:extLst>
          </p:cNvPr>
          <p:cNvSpPr/>
          <p:nvPr/>
        </p:nvSpPr>
        <p:spPr>
          <a:xfrm>
            <a:off x="3555826" y="5263406"/>
            <a:ext cx="893105" cy="277886"/>
          </a:xfrm>
          <a:prstGeom prst="left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左右 104">
            <a:extLst>
              <a:ext uri="{FF2B5EF4-FFF2-40B4-BE49-F238E27FC236}">
                <a16:creationId xmlns:a16="http://schemas.microsoft.com/office/drawing/2014/main" id="{BD248016-8231-4EAE-B029-325F36A68DA8}"/>
              </a:ext>
            </a:extLst>
          </p:cNvPr>
          <p:cNvSpPr/>
          <p:nvPr/>
        </p:nvSpPr>
        <p:spPr>
          <a:xfrm rot="16200000">
            <a:off x="4439368" y="1255583"/>
            <a:ext cx="958683" cy="455270"/>
          </a:xfrm>
          <a:prstGeom prst="leftRight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左右 105">
            <a:extLst>
              <a:ext uri="{FF2B5EF4-FFF2-40B4-BE49-F238E27FC236}">
                <a16:creationId xmlns:a16="http://schemas.microsoft.com/office/drawing/2014/main" id="{9F4EE1F3-8E6C-4E8D-9E0E-D00604A258A3}"/>
              </a:ext>
            </a:extLst>
          </p:cNvPr>
          <p:cNvSpPr/>
          <p:nvPr/>
        </p:nvSpPr>
        <p:spPr>
          <a:xfrm rot="21053445">
            <a:off x="5583631" y="426971"/>
            <a:ext cx="1567974" cy="350293"/>
          </a:xfrm>
          <a:prstGeom prst="leftRight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9C9BDEF8-4E99-430B-989B-F9B795585875}"/>
              </a:ext>
            </a:extLst>
          </p:cNvPr>
          <p:cNvSpPr/>
          <p:nvPr/>
        </p:nvSpPr>
        <p:spPr>
          <a:xfrm>
            <a:off x="2491876" y="5115170"/>
            <a:ext cx="941583" cy="47321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4A2A3A71-0AAD-4290-83AF-736E6D4BF1DD}"/>
              </a:ext>
            </a:extLst>
          </p:cNvPr>
          <p:cNvSpPr txBox="1"/>
          <p:nvPr/>
        </p:nvSpPr>
        <p:spPr>
          <a:xfrm>
            <a:off x="3495669" y="5007698"/>
            <a:ext cx="1486691" cy="2462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rsp</a:t>
            </a:r>
            <a:endParaRPr lang="zh-CN" altLang="en-US" sz="1000" dirty="0"/>
          </a:p>
        </p:txBody>
      </p:sp>
      <p:sp>
        <p:nvSpPr>
          <p:cNvPr id="115" name="十字形 114">
            <a:extLst>
              <a:ext uri="{FF2B5EF4-FFF2-40B4-BE49-F238E27FC236}">
                <a16:creationId xmlns:a16="http://schemas.microsoft.com/office/drawing/2014/main" id="{5D8E031A-F6BB-4B26-8125-3E1143257C61}"/>
              </a:ext>
            </a:extLst>
          </p:cNvPr>
          <p:cNvSpPr/>
          <p:nvPr/>
        </p:nvSpPr>
        <p:spPr>
          <a:xfrm>
            <a:off x="3401812" y="6246148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十字形 115">
            <a:extLst>
              <a:ext uri="{FF2B5EF4-FFF2-40B4-BE49-F238E27FC236}">
                <a16:creationId xmlns:a16="http://schemas.microsoft.com/office/drawing/2014/main" id="{F85692BB-9832-4C24-BF62-A1C25802BA87}"/>
              </a:ext>
            </a:extLst>
          </p:cNvPr>
          <p:cNvSpPr/>
          <p:nvPr/>
        </p:nvSpPr>
        <p:spPr>
          <a:xfrm>
            <a:off x="4381234" y="5418362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十字形 116">
            <a:extLst>
              <a:ext uri="{FF2B5EF4-FFF2-40B4-BE49-F238E27FC236}">
                <a16:creationId xmlns:a16="http://schemas.microsoft.com/office/drawing/2014/main" id="{73A5C93F-6077-412D-BBFE-4D6723DF378C}"/>
              </a:ext>
            </a:extLst>
          </p:cNvPr>
          <p:cNvSpPr/>
          <p:nvPr/>
        </p:nvSpPr>
        <p:spPr>
          <a:xfrm>
            <a:off x="4942060" y="4305992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十字形 117">
            <a:extLst>
              <a:ext uri="{FF2B5EF4-FFF2-40B4-BE49-F238E27FC236}">
                <a16:creationId xmlns:a16="http://schemas.microsoft.com/office/drawing/2014/main" id="{B6D9E011-FB73-4F20-8A2F-27DC817684BC}"/>
              </a:ext>
            </a:extLst>
          </p:cNvPr>
          <p:cNvSpPr/>
          <p:nvPr/>
        </p:nvSpPr>
        <p:spPr>
          <a:xfrm>
            <a:off x="4964931" y="2343790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十字形 118">
            <a:extLst>
              <a:ext uri="{FF2B5EF4-FFF2-40B4-BE49-F238E27FC236}">
                <a16:creationId xmlns:a16="http://schemas.microsoft.com/office/drawing/2014/main" id="{0C62F6AC-2D40-496B-9C90-91751275A429}"/>
              </a:ext>
            </a:extLst>
          </p:cNvPr>
          <p:cNvSpPr/>
          <p:nvPr/>
        </p:nvSpPr>
        <p:spPr>
          <a:xfrm>
            <a:off x="5372490" y="1886895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十字形 119">
            <a:extLst>
              <a:ext uri="{FF2B5EF4-FFF2-40B4-BE49-F238E27FC236}">
                <a16:creationId xmlns:a16="http://schemas.microsoft.com/office/drawing/2014/main" id="{71F08428-5683-49D0-B40F-24A71BC7AA63}"/>
              </a:ext>
            </a:extLst>
          </p:cNvPr>
          <p:cNvSpPr/>
          <p:nvPr/>
        </p:nvSpPr>
        <p:spPr>
          <a:xfrm>
            <a:off x="6580667" y="1869825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十字形 120">
            <a:extLst>
              <a:ext uri="{FF2B5EF4-FFF2-40B4-BE49-F238E27FC236}">
                <a16:creationId xmlns:a16="http://schemas.microsoft.com/office/drawing/2014/main" id="{BEF122A7-ADF7-4BD8-93FB-ADD4CCE2541B}"/>
              </a:ext>
            </a:extLst>
          </p:cNvPr>
          <p:cNvSpPr/>
          <p:nvPr/>
        </p:nvSpPr>
        <p:spPr>
          <a:xfrm>
            <a:off x="7120934" y="2319260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十字形 121">
            <a:extLst>
              <a:ext uri="{FF2B5EF4-FFF2-40B4-BE49-F238E27FC236}">
                <a16:creationId xmlns:a16="http://schemas.microsoft.com/office/drawing/2014/main" id="{7CF1580E-2333-42DC-AEA3-56D21822CCFF}"/>
              </a:ext>
            </a:extLst>
          </p:cNvPr>
          <p:cNvSpPr/>
          <p:nvPr/>
        </p:nvSpPr>
        <p:spPr>
          <a:xfrm>
            <a:off x="7110182" y="4260775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09ADB15-E73D-4668-AEEB-9F8CE6EF8A07}"/>
              </a:ext>
            </a:extLst>
          </p:cNvPr>
          <p:cNvSpPr txBox="1"/>
          <p:nvPr/>
        </p:nvSpPr>
        <p:spPr>
          <a:xfrm>
            <a:off x="3560405" y="6230641"/>
            <a:ext cx="18943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:</a:t>
            </a:r>
            <a:r>
              <a:rPr lang="zh-CN" altLang="en-US" sz="1000" dirty="0"/>
              <a:t>需要主动建立连接的地方</a:t>
            </a:r>
          </a:p>
        </p:txBody>
      </p:sp>
      <p:sp>
        <p:nvSpPr>
          <p:cNvPr id="124" name="箭头: 右 123">
            <a:extLst>
              <a:ext uri="{FF2B5EF4-FFF2-40B4-BE49-F238E27FC236}">
                <a16:creationId xmlns:a16="http://schemas.microsoft.com/office/drawing/2014/main" id="{53B6F968-0D51-4AF0-913A-3390A8EFA132}"/>
              </a:ext>
            </a:extLst>
          </p:cNvPr>
          <p:cNvSpPr/>
          <p:nvPr/>
        </p:nvSpPr>
        <p:spPr>
          <a:xfrm>
            <a:off x="10111745" y="6049534"/>
            <a:ext cx="1024557" cy="253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6" name="图片 125">
            <a:extLst>
              <a:ext uri="{FF2B5EF4-FFF2-40B4-BE49-F238E27FC236}">
                <a16:creationId xmlns:a16="http://schemas.microsoft.com/office/drawing/2014/main" id="{79656DF3-375E-4808-B66D-D91C192AF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3820" y="5390762"/>
            <a:ext cx="228232" cy="332223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417DF77E-08C7-4A25-A9C3-169171F5F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120" y="3820407"/>
            <a:ext cx="228232" cy="332223"/>
          </a:xfrm>
          <a:prstGeom prst="rect">
            <a:avLst/>
          </a:prstGeom>
        </p:spPr>
      </p:pic>
      <p:pic>
        <p:nvPicPr>
          <p:cNvPr id="128" name="图片 127">
            <a:extLst>
              <a:ext uri="{FF2B5EF4-FFF2-40B4-BE49-F238E27FC236}">
                <a16:creationId xmlns:a16="http://schemas.microsoft.com/office/drawing/2014/main" id="{7F2B5ED0-EA0D-4AFE-BA6E-AAAF0787E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539" y="3852778"/>
            <a:ext cx="228232" cy="332223"/>
          </a:xfrm>
          <a:prstGeom prst="rect">
            <a:avLst/>
          </a:prstGeom>
        </p:spPr>
      </p:pic>
      <p:pic>
        <p:nvPicPr>
          <p:cNvPr id="129" name="图片 128">
            <a:extLst>
              <a:ext uri="{FF2B5EF4-FFF2-40B4-BE49-F238E27FC236}">
                <a16:creationId xmlns:a16="http://schemas.microsoft.com/office/drawing/2014/main" id="{F90119B6-B74F-4077-83E4-502CCD4A0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699" y="2261065"/>
            <a:ext cx="228232" cy="332223"/>
          </a:xfrm>
          <a:prstGeom prst="rect">
            <a:avLst/>
          </a:prstGeom>
        </p:spPr>
      </p:pic>
      <p:pic>
        <p:nvPicPr>
          <p:cNvPr id="130" name="图片 129">
            <a:extLst>
              <a:ext uri="{FF2B5EF4-FFF2-40B4-BE49-F238E27FC236}">
                <a16:creationId xmlns:a16="http://schemas.microsoft.com/office/drawing/2014/main" id="{EDB8259F-189B-491E-80D7-0BF518D9C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287" y="6136521"/>
            <a:ext cx="228232" cy="332223"/>
          </a:xfrm>
          <a:prstGeom prst="rect">
            <a:avLst/>
          </a:prstGeom>
        </p:spPr>
      </p:pic>
      <p:sp>
        <p:nvSpPr>
          <p:cNvPr id="131" name="文本框 130">
            <a:extLst>
              <a:ext uri="{FF2B5EF4-FFF2-40B4-BE49-F238E27FC236}">
                <a16:creationId xmlns:a16="http://schemas.microsoft.com/office/drawing/2014/main" id="{C5513203-56D8-41EC-B1AB-FB78D71030BC}"/>
              </a:ext>
            </a:extLst>
          </p:cNvPr>
          <p:cNvSpPr txBox="1"/>
          <p:nvPr/>
        </p:nvSpPr>
        <p:spPr>
          <a:xfrm>
            <a:off x="5967811" y="6186031"/>
            <a:ext cx="23026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:transaction(sequence_item)</a:t>
            </a:r>
            <a:endParaRPr lang="zh-CN" altLang="en-US" sz="1000" dirty="0"/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66222BB6-FA7D-47C5-9C8D-9ED3DFB47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76" y="5635869"/>
            <a:ext cx="228232" cy="332223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6120692D-2791-4A77-96DA-628FA165D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192" y="5635869"/>
            <a:ext cx="228232" cy="332223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2B029909-9417-4778-8043-EACC0149F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44" y="5651411"/>
            <a:ext cx="228232" cy="332223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E998D42B-06DA-4D03-BBD9-76121538A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249" y="5643640"/>
            <a:ext cx="228232" cy="332223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4D8E7E4C-BB9C-4DD1-88F2-C53AAA10E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641" y="2477026"/>
            <a:ext cx="228232" cy="332223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AC45C98A-380E-4189-8E77-D5778773A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281" y="2257060"/>
            <a:ext cx="228232" cy="332223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3F0011BE-F105-429A-B782-C1738CBBB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874" y="2544320"/>
            <a:ext cx="228232" cy="332223"/>
          </a:xfrm>
          <a:prstGeom prst="rect">
            <a:avLst/>
          </a:prstGeom>
        </p:spPr>
      </p:pic>
      <p:sp>
        <p:nvSpPr>
          <p:cNvPr id="85" name="矩形 84">
            <a:extLst>
              <a:ext uri="{FF2B5EF4-FFF2-40B4-BE49-F238E27FC236}">
                <a16:creationId xmlns:a16="http://schemas.microsoft.com/office/drawing/2014/main" id="{A89F5BFD-9C3F-4723-9E22-1E7315DC7515}"/>
              </a:ext>
            </a:extLst>
          </p:cNvPr>
          <p:cNvSpPr/>
          <p:nvPr/>
        </p:nvSpPr>
        <p:spPr>
          <a:xfrm>
            <a:off x="4598642" y="3811009"/>
            <a:ext cx="297462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6B5D38C-EF6E-4ECD-9E9F-DF8FD99F5389}"/>
              </a:ext>
            </a:extLst>
          </p:cNvPr>
          <p:cNvSpPr/>
          <p:nvPr/>
        </p:nvSpPr>
        <p:spPr>
          <a:xfrm>
            <a:off x="4538203" y="2452544"/>
            <a:ext cx="297462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11129BE2-5A5C-4428-B723-2485928E02CE}"/>
              </a:ext>
            </a:extLst>
          </p:cNvPr>
          <p:cNvSpPr/>
          <p:nvPr/>
        </p:nvSpPr>
        <p:spPr>
          <a:xfrm>
            <a:off x="3842854" y="5371808"/>
            <a:ext cx="297462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5C0ADD77-22F0-4780-B291-5C252F14D5F3}"/>
              </a:ext>
            </a:extLst>
          </p:cNvPr>
          <p:cNvSpPr/>
          <p:nvPr/>
        </p:nvSpPr>
        <p:spPr>
          <a:xfrm>
            <a:off x="5415344" y="2261742"/>
            <a:ext cx="297462" cy="369332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84773D0-5040-4C8E-9CC5-1AFE49577339}"/>
              </a:ext>
            </a:extLst>
          </p:cNvPr>
          <p:cNvSpPr/>
          <p:nvPr/>
        </p:nvSpPr>
        <p:spPr>
          <a:xfrm>
            <a:off x="6310734" y="2267116"/>
            <a:ext cx="297462" cy="369332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BB29519-7529-4B19-96F0-745D3752456E}"/>
              </a:ext>
            </a:extLst>
          </p:cNvPr>
          <p:cNvSpPr/>
          <p:nvPr/>
        </p:nvSpPr>
        <p:spPr>
          <a:xfrm>
            <a:off x="7007994" y="3838875"/>
            <a:ext cx="297462" cy="369332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07207F55-60BD-4B21-942A-D09CFCA3A7F1}"/>
              </a:ext>
            </a:extLst>
          </p:cNvPr>
          <p:cNvSpPr/>
          <p:nvPr/>
        </p:nvSpPr>
        <p:spPr>
          <a:xfrm>
            <a:off x="7095372" y="2528568"/>
            <a:ext cx="297462" cy="369332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06001EF-AB36-4882-84A1-44F9A75D2506}"/>
              </a:ext>
            </a:extLst>
          </p:cNvPr>
          <p:cNvSpPr txBox="1"/>
          <p:nvPr/>
        </p:nvSpPr>
        <p:spPr>
          <a:xfrm>
            <a:off x="1165237" y="4681296"/>
            <a:ext cx="618350" cy="246221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起点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FF0D8E6-0CD4-4A39-ADAF-DF0CC149447A}"/>
              </a:ext>
            </a:extLst>
          </p:cNvPr>
          <p:cNvSpPr txBox="1"/>
          <p:nvPr/>
        </p:nvSpPr>
        <p:spPr>
          <a:xfrm>
            <a:off x="7183806" y="1714271"/>
            <a:ext cx="618350" cy="246221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终点</a:t>
            </a:r>
          </a:p>
        </p:txBody>
      </p:sp>
      <p:pic>
        <p:nvPicPr>
          <p:cNvPr id="102" name="图片 101">
            <a:extLst>
              <a:ext uri="{FF2B5EF4-FFF2-40B4-BE49-F238E27FC236}">
                <a16:creationId xmlns:a16="http://schemas.microsoft.com/office/drawing/2014/main" id="{FE4C2043-9E4D-4E3D-8610-E66E208F5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420293" y="3550521"/>
            <a:ext cx="287617" cy="284300"/>
          </a:xfrm>
          <a:prstGeom prst="rect">
            <a:avLst/>
          </a:prstGeom>
        </p:spPr>
      </p:pic>
      <p:pic>
        <p:nvPicPr>
          <p:cNvPr id="103" name="图片 102">
            <a:extLst>
              <a:ext uri="{FF2B5EF4-FFF2-40B4-BE49-F238E27FC236}">
                <a16:creationId xmlns:a16="http://schemas.microsoft.com/office/drawing/2014/main" id="{8A3EB502-240B-4ABF-8513-92469CC26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226541" y="3506979"/>
            <a:ext cx="287617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189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974" y="1204506"/>
            <a:ext cx="5130869" cy="1547813"/>
          </a:xfrm>
        </p:spPr>
        <p:txBody>
          <a:bodyPr rtlCol="0"/>
          <a:lstStyle/>
          <a:p>
            <a:pPr rtl="0">
              <a:lnSpc>
                <a:spcPts val="55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Env</a:t>
            </a:r>
          </a:p>
        </p:txBody>
      </p:sp>
      <p:grpSp>
        <p:nvGrpSpPr>
          <p:cNvPr id="6" name="组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任意多边形：形状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：形状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：形状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:形状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：形状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：形状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:形状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图形 14" descr="恐龙轮廓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占位符 17" descr="书架上显示有书页的书籍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44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副标题 4">
            <a:extLst>
              <a:ext uri="{FF2B5EF4-FFF2-40B4-BE49-F238E27FC236}">
                <a16:creationId xmlns:a16="http://schemas.microsoft.com/office/drawing/2014/main" id="{8260DFAE-6200-4616-9AD9-DF230808C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4781948" cy="367506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zh-CN" noProof="1"/>
              <a:t>I</a:t>
            </a: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 the world of koalas, the one with a tail is the king.</a:t>
            </a:r>
          </a:p>
        </p:txBody>
      </p:sp>
    </p:spTree>
    <p:extLst>
      <p:ext uri="{BB962C8B-B14F-4D97-AF65-F5344CB8AC3E}">
        <p14:creationId xmlns:p14="http://schemas.microsoft.com/office/powerpoint/2010/main" val="4738196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56" y="368070"/>
            <a:ext cx="6993300" cy="540000"/>
          </a:xfrm>
        </p:spPr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UVM World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7D68D1-9AAA-43B0-92AA-8E3287E66792}"/>
              </a:ext>
            </a:extLst>
          </p:cNvPr>
          <p:cNvSpPr/>
          <p:nvPr/>
        </p:nvSpPr>
        <p:spPr>
          <a:xfrm>
            <a:off x="477022" y="1094013"/>
            <a:ext cx="7736250" cy="4874079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​​(S) 8">
            <a:extLst>
              <a:ext uri="{FF2B5EF4-FFF2-40B4-BE49-F238E27FC236}">
                <a16:creationId xmlns:a16="http://schemas.microsoft.com/office/drawing/2014/main" id="{943AE51D-A1A1-4B2D-BD42-55ADBBEBD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71805" y="196519"/>
            <a:ext cx="0" cy="6106114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2AD3D3D-052A-4662-A50E-6BE8D0496AFE}"/>
              </a:ext>
            </a:extLst>
          </p:cNvPr>
          <p:cNvSpPr txBox="1"/>
          <p:nvPr/>
        </p:nvSpPr>
        <p:spPr>
          <a:xfrm>
            <a:off x="529000" y="755711"/>
            <a:ext cx="142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Uvm_test</a:t>
            </a:r>
            <a:endParaRPr lang="zh-CN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209CB9-F8D0-4A37-9D9F-60B4B43B905C}"/>
              </a:ext>
            </a:extLst>
          </p:cNvPr>
          <p:cNvSpPr/>
          <p:nvPr/>
        </p:nvSpPr>
        <p:spPr>
          <a:xfrm>
            <a:off x="2508187" y="1583088"/>
            <a:ext cx="5631607" cy="428158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0A8866-C98A-4155-BF2F-B3D591FEF3E1}"/>
              </a:ext>
            </a:extLst>
          </p:cNvPr>
          <p:cNvSpPr txBox="1"/>
          <p:nvPr/>
        </p:nvSpPr>
        <p:spPr>
          <a:xfrm>
            <a:off x="2552809" y="1269618"/>
            <a:ext cx="142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Uvm_env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D6CDC4-E131-464E-9513-37F8E2181BE4}"/>
              </a:ext>
            </a:extLst>
          </p:cNvPr>
          <p:cNvSpPr txBox="1"/>
          <p:nvPr/>
        </p:nvSpPr>
        <p:spPr>
          <a:xfrm>
            <a:off x="8615813" y="253669"/>
            <a:ext cx="35761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Env:</a:t>
            </a:r>
          </a:p>
          <a:p>
            <a:endParaRPr lang="en-US" altLang="zh-CN" sz="1400" dirty="0"/>
          </a:p>
          <a:p>
            <a:r>
              <a:rPr lang="en-US" altLang="zh-CN" sz="1400" dirty="0"/>
              <a:t>BUILD: </a:t>
            </a:r>
            <a:r>
              <a:rPr lang="zh-CN" altLang="en-US" sz="1400" dirty="0"/>
              <a:t>实例化</a:t>
            </a:r>
            <a:r>
              <a:rPr lang="en-US" altLang="zh-CN" sz="1400" dirty="0"/>
              <a:t>4</a:t>
            </a:r>
            <a:r>
              <a:rPr lang="zh-CN" altLang="en-US" sz="1400" dirty="0"/>
              <a:t>个组件</a:t>
            </a:r>
            <a:r>
              <a:rPr lang="en-US" altLang="zh-CN" sz="1400" dirty="0"/>
              <a:t>, 3</a:t>
            </a:r>
            <a:r>
              <a:rPr lang="zh-CN" altLang="en-US" sz="1400" dirty="0"/>
              <a:t>个</a:t>
            </a:r>
            <a:r>
              <a:rPr lang="en-US" altLang="zh-CN" sz="1400" dirty="0"/>
              <a:t>fifo</a:t>
            </a:r>
          </a:p>
          <a:p>
            <a:endParaRPr lang="en-US" altLang="zh-CN" sz="1400" dirty="0"/>
          </a:p>
          <a:p>
            <a:r>
              <a:rPr lang="en-US" altLang="zh-CN" sz="1400" dirty="0"/>
              <a:t>CONNECT: </a:t>
            </a:r>
            <a:r>
              <a:rPr lang="zh-CN" altLang="en-US" sz="1400" dirty="0"/>
              <a:t>连接上</a:t>
            </a:r>
            <a:r>
              <a:rPr lang="en-US" altLang="zh-CN" sz="1400" dirty="0"/>
              <a:t>6</a:t>
            </a:r>
            <a:r>
              <a:rPr lang="zh-CN" altLang="en-US" sz="1400" dirty="0"/>
              <a:t>个连接点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REPORT:</a:t>
            </a:r>
            <a:r>
              <a:rPr lang="zh-CN" altLang="en-US" sz="1400" dirty="0"/>
              <a:t>比较</a:t>
            </a:r>
            <a:r>
              <a:rPr lang="en-US" altLang="zh-CN" sz="1400" dirty="0"/>
              <a:t>i_agt</a:t>
            </a:r>
            <a:r>
              <a:rPr lang="zh-CN" altLang="en-US" sz="1400" dirty="0"/>
              <a:t>和</a:t>
            </a:r>
            <a:r>
              <a:rPr lang="en-US" altLang="zh-CN" sz="1400" dirty="0"/>
              <a:t>o_agt</a:t>
            </a:r>
            <a:r>
              <a:rPr lang="zh-CN" altLang="en-US" sz="1400" dirty="0"/>
              <a:t>的数量</a:t>
            </a:r>
            <a:endParaRPr lang="en-US" altLang="zh-CN" sz="1400" dirty="0"/>
          </a:p>
          <a:p>
            <a:endParaRPr lang="en-US" altLang="zh-CN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BEE444-F0AF-4EBE-A69D-B850B0F7FB43}"/>
              </a:ext>
            </a:extLst>
          </p:cNvPr>
          <p:cNvSpPr txBox="1"/>
          <p:nvPr/>
        </p:nvSpPr>
        <p:spPr>
          <a:xfrm>
            <a:off x="5610640" y="4949605"/>
            <a:ext cx="751114" cy="369332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dut</a:t>
            </a:r>
            <a:endParaRPr lang="zh-CN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24" name="直接连接符​​(S) 8">
            <a:extLst>
              <a:ext uri="{FF2B5EF4-FFF2-40B4-BE49-F238E27FC236}">
                <a16:creationId xmlns:a16="http://schemas.microsoft.com/office/drawing/2014/main" id="{C884E7A8-E5AD-49B2-AFDD-168A4ACDA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278006" y="3824501"/>
            <a:ext cx="0" cy="1791571"/>
          </a:xfrm>
          <a:prstGeom prst="line">
            <a:avLst/>
          </a:prstGeom>
          <a:ln w="635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​​(S) 8">
            <a:extLst>
              <a:ext uri="{FF2B5EF4-FFF2-40B4-BE49-F238E27FC236}">
                <a16:creationId xmlns:a16="http://schemas.microsoft.com/office/drawing/2014/main" id="{E9782DDB-A9AB-4AE4-B638-F43B7811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782606" y="3744275"/>
            <a:ext cx="0" cy="2019712"/>
          </a:xfrm>
          <a:prstGeom prst="line">
            <a:avLst/>
          </a:prstGeom>
          <a:ln w="635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D8671CA-6FA0-4E39-9C9A-B4342E8EC3A3}"/>
              </a:ext>
            </a:extLst>
          </p:cNvPr>
          <p:cNvSpPr txBox="1"/>
          <p:nvPr/>
        </p:nvSpPr>
        <p:spPr>
          <a:xfrm>
            <a:off x="4943271" y="3455169"/>
            <a:ext cx="66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vif</a:t>
            </a:r>
            <a:endParaRPr lang="zh-CN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A23F2B7-8068-4D94-95D2-0E7A81F52E68}"/>
              </a:ext>
            </a:extLst>
          </p:cNvPr>
          <p:cNvSpPr txBox="1"/>
          <p:nvPr/>
        </p:nvSpPr>
        <p:spPr>
          <a:xfrm>
            <a:off x="6411358" y="3389915"/>
            <a:ext cx="66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vif</a:t>
            </a:r>
            <a:endParaRPr lang="zh-CN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AFFE32E-D8D8-4D67-A3BC-6B53DA5E52DA}"/>
              </a:ext>
            </a:extLst>
          </p:cNvPr>
          <p:cNvSpPr txBox="1"/>
          <p:nvPr/>
        </p:nvSpPr>
        <p:spPr>
          <a:xfrm>
            <a:off x="4476744" y="5181030"/>
            <a:ext cx="751114" cy="369332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drv</a:t>
            </a:r>
            <a:endParaRPr lang="zh-CN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E3AAEFE-C9F7-453E-9F4B-E3EDF102FF9B}"/>
              </a:ext>
            </a:extLst>
          </p:cNvPr>
          <p:cNvSpPr txBox="1"/>
          <p:nvPr/>
        </p:nvSpPr>
        <p:spPr>
          <a:xfrm>
            <a:off x="4475781" y="4522439"/>
            <a:ext cx="751114" cy="369332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mon</a:t>
            </a:r>
            <a:endParaRPr lang="zh-CN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18D8BB3-FD53-400D-935C-87D4A3793BC2}"/>
              </a:ext>
            </a:extLst>
          </p:cNvPr>
          <p:cNvSpPr txBox="1"/>
          <p:nvPr/>
        </p:nvSpPr>
        <p:spPr>
          <a:xfrm>
            <a:off x="6811839" y="4500127"/>
            <a:ext cx="751114" cy="369332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mon</a:t>
            </a:r>
            <a:endParaRPr lang="zh-CN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165E84B-E919-45AC-A8E1-46B7B9C1B8CD}"/>
              </a:ext>
            </a:extLst>
          </p:cNvPr>
          <p:cNvSpPr/>
          <p:nvPr/>
        </p:nvSpPr>
        <p:spPr>
          <a:xfrm>
            <a:off x="2552809" y="3402831"/>
            <a:ext cx="2923523" cy="2250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97DB930-58C6-4518-878C-59B355FC19AA}"/>
              </a:ext>
            </a:extLst>
          </p:cNvPr>
          <p:cNvSpPr/>
          <p:nvPr/>
        </p:nvSpPr>
        <p:spPr>
          <a:xfrm>
            <a:off x="6651851" y="3768594"/>
            <a:ext cx="1405610" cy="1847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A3A7C75-CAF4-4B17-9AB2-CE2DCBD68D90}"/>
              </a:ext>
            </a:extLst>
          </p:cNvPr>
          <p:cNvSpPr txBox="1"/>
          <p:nvPr/>
        </p:nvSpPr>
        <p:spPr>
          <a:xfrm>
            <a:off x="2921995" y="3022644"/>
            <a:ext cx="103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i_agt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DDA2D32-300A-400C-B1BC-382448160027}"/>
              </a:ext>
            </a:extLst>
          </p:cNvPr>
          <p:cNvSpPr txBox="1"/>
          <p:nvPr/>
        </p:nvSpPr>
        <p:spPr>
          <a:xfrm>
            <a:off x="7311419" y="3408421"/>
            <a:ext cx="103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o_agt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3" name="直接连接符​​(S) 8">
            <a:extLst>
              <a:ext uri="{FF2B5EF4-FFF2-40B4-BE49-F238E27FC236}">
                <a16:creationId xmlns:a16="http://schemas.microsoft.com/office/drawing/2014/main" id="{434D577C-ABCB-49DF-BCA0-3936E2FEF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295915" y="5134271"/>
            <a:ext cx="314725" cy="0"/>
          </a:xfrm>
          <a:prstGeom prst="line">
            <a:avLst/>
          </a:prstGeom>
          <a:ln w="635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​​(S) 8">
            <a:extLst>
              <a:ext uri="{FF2B5EF4-FFF2-40B4-BE49-F238E27FC236}">
                <a16:creationId xmlns:a16="http://schemas.microsoft.com/office/drawing/2014/main" id="{8561C332-345A-40D0-B82B-D0018C7E6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38699" y="5130485"/>
            <a:ext cx="314725" cy="0"/>
          </a:xfrm>
          <a:prstGeom prst="line">
            <a:avLst/>
          </a:prstGeom>
          <a:ln w="635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28A7AEEA-79AF-4C2E-917D-86C31F2B483B}"/>
              </a:ext>
            </a:extLst>
          </p:cNvPr>
          <p:cNvSpPr txBox="1"/>
          <p:nvPr/>
        </p:nvSpPr>
        <p:spPr>
          <a:xfrm>
            <a:off x="2565354" y="5231157"/>
            <a:ext cx="1486691" cy="2462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2">
                    <a:lumMod val="90000"/>
                  </a:schemeClr>
                </a:solidFill>
              </a:rPr>
              <a:t>sequencer</a:t>
            </a:r>
            <a:endParaRPr lang="zh-CN" altLang="en-US" sz="1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C49FC5D-F22D-4B37-9B17-B2B47C02707C}"/>
              </a:ext>
            </a:extLst>
          </p:cNvPr>
          <p:cNvSpPr txBox="1"/>
          <p:nvPr/>
        </p:nvSpPr>
        <p:spPr>
          <a:xfrm>
            <a:off x="657251" y="5042530"/>
            <a:ext cx="1808526" cy="646331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层层嵌套的各种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sequence</a:t>
            </a:r>
            <a:endParaRPr lang="zh-CN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926B9CE-D687-4A2C-9B36-F504243543A8}"/>
              </a:ext>
            </a:extLst>
          </p:cNvPr>
          <p:cNvCxnSpPr>
            <a:cxnSpLocks/>
          </p:cNvCxnSpPr>
          <p:nvPr/>
        </p:nvCxnSpPr>
        <p:spPr>
          <a:xfrm>
            <a:off x="1698171" y="1125043"/>
            <a:ext cx="810016" cy="380296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C8B01E7-8070-4053-9CC5-786B16D26286}"/>
              </a:ext>
            </a:extLst>
          </p:cNvPr>
          <p:cNvCxnSpPr>
            <a:cxnSpLocks/>
          </p:cNvCxnSpPr>
          <p:nvPr/>
        </p:nvCxnSpPr>
        <p:spPr>
          <a:xfrm>
            <a:off x="1074531" y="1161610"/>
            <a:ext cx="0" cy="388092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箭头: 右 66">
            <a:extLst>
              <a:ext uri="{FF2B5EF4-FFF2-40B4-BE49-F238E27FC236}">
                <a16:creationId xmlns:a16="http://schemas.microsoft.com/office/drawing/2014/main" id="{4AAB0543-39A8-485C-9B13-310A79A222F1}"/>
              </a:ext>
            </a:extLst>
          </p:cNvPr>
          <p:cNvSpPr/>
          <p:nvPr/>
        </p:nvSpPr>
        <p:spPr>
          <a:xfrm rot="16200000">
            <a:off x="4234378" y="3728829"/>
            <a:ext cx="1289494" cy="253099"/>
          </a:xfrm>
          <a:prstGeom prst="rightArrow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4BE1011D-1AB1-4DC4-9EC9-ABF0D7141559}"/>
              </a:ext>
            </a:extLst>
          </p:cNvPr>
          <p:cNvSpPr/>
          <p:nvPr/>
        </p:nvSpPr>
        <p:spPr>
          <a:xfrm rot="16200000">
            <a:off x="6428294" y="3712326"/>
            <a:ext cx="1256490" cy="253099"/>
          </a:xfrm>
          <a:prstGeom prst="rightArrow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E754504-9135-4D04-90AF-57FF7CE23B99}"/>
              </a:ext>
            </a:extLst>
          </p:cNvPr>
          <p:cNvSpPr txBox="1"/>
          <p:nvPr/>
        </p:nvSpPr>
        <p:spPr>
          <a:xfrm>
            <a:off x="6651851" y="2001502"/>
            <a:ext cx="116953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scb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09A05C7-DD3D-4683-B7A6-4487ED3975B2}"/>
              </a:ext>
            </a:extLst>
          </p:cNvPr>
          <p:cNvSpPr txBox="1"/>
          <p:nvPr/>
        </p:nvSpPr>
        <p:spPr>
          <a:xfrm>
            <a:off x="4570049" y="2940524"/>
            <a:ext cx="609838" cy="26161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C000"/>
                </a:solidFill>
              </a:rPr>
              <a:t>fifo</a:t>
            </a:r>
            <a:endParaRPr lang="zh-CN" altLang="en-US" sz="1100" dirty="0">
              <a:solidFill>
                <a:srgbClr val="FFC000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8B01EE73-F129-4CEE-A10D-B6120CC47DCD}"/>
              </a:ext>
            </a:extLst>
          </p:cNvPr>
          <p:cNvSpPr txBox="1"/>
          <p:nvPr/>
        </p:nvSpPr>
        <p:spPr>
          <a:xfrm>
            <a:off x="6684257" y="2963872"/>
            <a:ext cx="1076568" cy="26161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90000"/>
                  </a:schemeClr>
                </a:solidFill>
              </a:rPr>
              <a:t>Act </a:t>
            </a:r>
            <a:r>
              <a:rPr lang="en-US" altLang="zh-CN" sz="1100" dirty="0">
                <a:solidFill>
                  <a:srgbClr val="FFC000"/>
                </a:solidFill>
              </a:rPr>
              <a:t>fifo</a:t>
            </a:r>
            <a:endParaRPr lang="zh-CN" altLang="en-US" sz="1100" dirty="0">
              <a:solidFill>
                <a:srgbClr val="FFC00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1B319A89-5186-4A26-A07E-17F264D4368D}"/>
              </a:ext>
            </a:extLst>
          </p:cNvPr>
          <p:cNvSpPr txBox="1"/>
          <p:nvPr/>
        </p:nvSpPr>
        <p:spPr>
          <a:xfrm>
            <a:off x="4253453" y="2001502"/>
            <a:ext cx="126122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mdl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4" name="箭头: 右 93">
            <a:extLst>
              <a:ext uri="{FF2B5EF4-FFF2-40B4-BE49-F238E27FC236}">
                <a16:creationId xmlns:a16="http://schemas.microsoft.com/office/drawing/2014/main" id="{3525015F-7858-42EE-ABC6-7619D27C9D65}"/>
              </a:ext>
            </a:extLst>
          </p:cNvPr>
          <p:cNvSpPr/>
          <p:nvPr/>
        </p:nvSpPr>
        <p:spPr>
          <a:xfrm>
            <a:off x="5513466" y="2070157"/>
            <a:ext cx="236518" cy="253099"/>
          </a:xfrm>
          <a:prstGeom prst="rightArrow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B554FBEA-7D57-468D-808B-B6210A7767D0}"/>
              </a:ext>
            </a:extLst>
          </p:cNvPr>
          <p:cNvSpPr txBox="1"/>
          <p:nvPr/>
        </p:nvSpPr>
        <p:spPr>
          <a:xfrm>
            <a:off x="5767463" y="1970724"/>
            <a:ext cx="609838" cy="43088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90000"/>
                  </a:schemeClr>
                </a:solidFill>
              </a:rPr>
              <a:t>Exp</a:t>
            </a:r>
          </a:p>
          <a:p>
            <a:pPr algn="ctr"/>
            <a:r>
              <a:rPr lang="en-US" altLang="zh-CN" sz="1100" dirty="0">
                <a:solidFill>
                  <a:srgbClr val="FFC000"/>
                </a:solidFill>
              </a:rPr>
              <a:t>fifo</a:t>
            </a:r>
            <a:endParaRPr lang="zh-CN" altLang="en-US" sz="1100" dirty="0">
              <a:solidFill>
                <a:srgbClr val="FFC000"/>
              </a:solidFill>
            </a:endParaRPr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530C7446-FD86-40FE-80CA-7B50D2050AD0}"/>
              </a:ext>
            </a:extLst>
          </p:cNvPr>
          <p:cNvSpPr/>
          <p:nvPr/>
        </p:nvSpPr>
        <p:spPr>
          <a:xfrm rot="16200000">
            <a:off x="4600057" y="2531943"/>
            <a:ext cx="564063" cy="253099"/>
          </a:xfrm>
          <a:prstGeom prst="rightArrow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箭头: 右 96">
            <a:extLst>
              <a:ext uri="{FF2B5EF4-FFF2-40B4-BE49-F238E27FC236}">
                <a16:creationId xmlns:a16="http://schemas.microsoft.com/office/drawing/2014/main" id="{4AE077FB-BB9C-4027-8426-C03FE6BDF4F5}"/>
              </a:ext>
            </a:extLst>
          </p:cNvPr>
          <p:cNvSpPr/>
          <p:nvPr/>
        </p:nvSpPr>
        <p:spPr>
          <a:xfrm>
            <a:off x="6392290" y="2069551"/>
            <a:ext cx="236518" cy="253099"/>
          </a:xfrm>
          <a:prstGeom prst="rightArrow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箭头: 右 97">
            <a:extLst>
              <a:ext uri="{FF2B5EF4-FFF2-40B4-BE49-F238E27FC236}">
                <a16:creationId xmlns:a16="http://schemas.microsoft.com/office/drawing/2014/main" id="{54307B24-CB9F-41B0-B78A-418540DAAABD}"/>
              </a:ext>
            </a:extLst>
          </p:cNvPr>
          <p:cNvSpPr/>
          <p:nvPr/>
        </p:nvSpPr>
        <p:spPr>
          <a:xfrm rot="16200000">
            <a:off x="6808665" y="2510761"/>
            <a:ext cx="532956" cy="253099"/>
          </a:xfrm>
          <a:prstGeom prst="rightArrow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箭头: 左右 103">
            <a:extLst>
              <a:ext uri="{FF2B5EF4-FFF2-40B4-BE49-F238E27FC236}">
                <a16:creationId xmlns:a16="http://schemas.microsoft.com/office/drawing/2014/main" id="{5FE380A9-BE2B-4D15-8C6C-BFAF4E1A90AC}"/>
              </a:ext>
            </a:extLst>
          </p:cNvPr>
          <p:cNvSpPr/>
          <p:nvPr/>
        </p:nvSpPr>
        <p:spPr>
          <a:xfrm>
            <a:off x="3555826" y="5263406"/>
            <a:ext cx="893105" cy="277886"/>
          </a:xfrm>
          <a:prstGeom prst="leftRightArrow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9C9BDEF8-4E99-430B-989B-F9B795585875}"/>
              </a:ext>
            </a:extLst>
          </p:cNvPr>
          <p:cNvSpPr/>
          <p:nvPr/>
        </p:nvSpPr>
        <p:spPr>
          <a:xfrm>
            <a:off x="2491876" y="5115170"/>
            <a:ext cx="941583" cy="473212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十字形 114">
            <a:extLst>
              <a:ext uri="{FF2B5EF4-FFF2-40B4-BE49-F238E27FC236}">
                <a16:creationId xmlns:a16="http://schemas.microsoft.com/office/drawing/2014/main" id="{5D8E031A-F6BB-4B26-8125-3E1143257C61}"/>
              </a:ext>
            </a:extLst>
          </p:cNvPr>
          <p:cNvSpPr/>
          <p:nvPr/>
        </p:nvSpPr>
        <p:spPr>
          <a:xfrm>
            <a:off x="3401812" y="6246148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09ADB15-E73D-4668-AEEB-9F8CE6EF8A07}"/>
              </a:ext>
            </a:extLst>
          </p:cNvPr>
          <p:cNvSpPr txBox="1"/>
          <p:nvPr/>
        </p:nvSpPr>
        <p:spPr>
          <a:xfrm>
            <a:off x="3560405" y="6230641"/>
            <a:ext cx="18943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:</a:t>
            </a:r>
            <a:r>
              <a:rPr lang="zh-CN" altLang="en-US" sz="1000" dirty="0"/>
              <a:t>需要主动建立连接的地方</a:t>
            </a:r>
          </a:p>
        </p:txBody>
      </p:sp>
      <p:sp>
        <p:nvSpPr>
          <p:cNvPr id="124" name="箭头: 右 123">
            <a:extLst>
              <a:ext uri="{FF2B5EF4-FFF2-40B4-BE49-F238E27FC236}">
                <a16:creationId xmlns:a16="http://schemas.microsoft.com/office/drawing/2014/main" id="{53B6F968-0D51-4AF0-913A-3390A8EFA132}"/>
              </a:ext>
            </a:extLst>
          </p:cNvPr>
          <p:cNvSpPr/>
          <p:nvPr/>
        </p:nvSpPr>
        <p:spPr>
          <a:xfrm>
            <a:off x="10111745" y="6049534"/>
            <a:ext cx="1024557" cy="253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0" name="图片 129">
            <a:extLst>
              <a:ext uri="{FF2B5EF4-FFF2-40B4-BE49-F238E27FC236}">
                <a16:creationId xmlns:a16="http://schemas.microsoft.com/office/drawing/2014/main" id="{EDB8259F-189B-491E-80D7-0BF518D9C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287" y="6136521"/>
            <a:ext cx="228232" cy="332223"/>
          </a:xfrm>
          <a:prstGeom prst="rect">
            <a:avLst/>
          </a:prstGeom>
        </p:spPr>
      </p:pic>
      <p:sp>
        <p:nvSpPr>
          <p:cNvPr id="131" name="文本框 130">
            <a:extLst>
              <a:ext uri="{FF2B5EF4-FFF2-40B4-BE49-F238E27FC236}">
                <a16:creationId xmlns:a16="http://schemas.microsoft.com/office/drawing/2014/main" id="{C5513203-56D8-41EC-B1AB-FB78D71030BC}"/>
              </a:ext>
            </a:extLst>
          </p:cNvPr>
          <p:cNvSpPr txBox="1"/>
          <p:nvPr/>
        </p:nvSpPr>
        <p:spPr>
          <a:xfrm>
            <a:off x="5967811" y="6186031"/>
            <a:ext cx="23026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:transaction(sequence_item)</a:t>
            </a:r>
            <a:endParaRPr lang="zh-CN" altLang="en-US" sz="10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06001EF-AB36-4882-84A1-44F9A75D2506}"/>
              </a:ext>
            </a:extLst>
          </p:cNvPr>
          <p:cNvSpPr txBox="1"/>
          <p:nvPr/>
        </p:nvSpPr>
        <p:spPr>
          <a:xfrm>
            <a:off x="1165237" y="4681296"/>
            <a:ext cx="618350" cy="246221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2">
                    <a:lumMod val="90000"/>
                  </a:schemeClr>
                </a:solidFill>
              </a:rPr>
              <a:t>起点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FF0D8E6-0CD4-4A39-ADAF-DF0CC149447A}"/>
              </a:ext>
            </a:extLst>
          </p:cNvPr>
          <p:cNvSpPr txBox="1"/>
          <p:nvPr/>
        </p:nvSpPr>
        <p:spPr>
          <a:xfrm>
            <a:off x="7183806" y="1714271"/>
            <a:ext cx="618350" cy="246221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2">
                    <a:lumMod val="90000"/>
                  </a:schemeClr>
                </a:solidFill>
              </a:rPr>
              <a:t>终点</a:t>
            </a:r>
          </a:p>
        </p:txBody>
      </p:sp>
      <p:sp>
        <p:nvSpPr>
          <p:cNvPr id="52" name="十字形 51">
            <a:extLst>
              <a:ext uri="{FF2B5EF4-FFF2-40B4-BE49-F238E27FC236}">
                <a16:creationId xmlns:a16="http://schemas.microsoft.com/office/drawing/2014/main" id="{E782F1DE-B3E5-4409-BF90-1A71852D1ECA}"/>
              </a:ext>
            </a:extLst>
          </p:cNvPr>
          <p:cNvSpPr/>
          <p:nvPr/>
        </p:nvSpPr>
        <p:spPr>
          <a:xfrm>
            <a:off x="5486172" y="1833073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十字形 52">
            <a:extLst>
              <a:ext uri="{FF2B5EF4-FFF2-40B4-BE49-F238E27FC236}">
                <a16:creationId xmlns:a16="http://schemas.microsoft.com/office/drawing/2014/main" id="{1D2BCC7B-EA55-4968-8E68-E00A73444411}"/>
              </a:ext>
            </a:extLst>
          </p:cNvPr>
          <p:cNvSpPr/>
          <p:nvPr/>
        </p:nvSpPr>
        <p:spPr>
          <a:xfrm>
            <a:off x="6472887" y="1806125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十字形 53">
            <a:extLst>
              <a:ext uri="{FF2B5EF4-FFF2-40B4-BE49-F238E27FC236}">
                <a16:creationId xmlns:a16="http://schemas.microsoft.com/office/drawing/2014/main" id="{D2F2714B-201E-425E-9E39-7EA92AD01BBC}"/>
              </a:ext>
            </a:extLst>
          </p:cNvPr>
          <p:cNvSpPr/>
          <p:nvPr/>
        </p:nvSpPr>
        <p:spPr>
          <a:xfrm>
            <a:off x="5015317" y="2381125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十字形 57">
            <a:extLst>
              <a:ext uri="{FF2B5EF4-FFF2-40B4-BE49-F238E27FC236}">
                <a16:creationId xmlns:a16="http://schemas.microsoft.com/office/drawing/2014/main" id="{0FB2A7DE-8872-4E3E-BFDC-CDB237B9120A}"/>
              </a:ext>
            </a:extLst>
          </p:cNvPr>
          <p:cNvSpPr/>
          <p:nvPr/>
        </p:nvSpPr>
        <p:spPr>
          <a:xfrm>
            <a:off x="6825000" y="4293655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十字形 59">
            <a:extLst>
              <a:ext uri="{FF2B5EF4-FFF2-40B4-BE49-F238E27FC236}">
                <a16:creationId xmlns:a16="http://schemas.microsoft.com/office/drawing/2014/main" id="{BA39440E-E7C0-4BAC-BE9A-7441C6690FB0}"/>
              </a:ext>
            </a:extLst>
          </p:cNvPr>
          <p:cNvSpPr/>
          <p:nvPr/>
        </p:nvSpPr>
        <p:spPr>
          <a:xfrm>
            <a:off x="4929125" y="4311354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十字形 68">
            <a:extLst>
              <a:ext uri="{FF2B5EF4-FFF2-40B4-BE49-F238E27FC236}">
                <a16:creationId xmlns:a16="http://schemas.microsoft.com/office/drawing/2014/main" id="{66B2CBEE-CAB0-4E76-84BC-A104F667A143}"/>
              </a:ext>
            </a:extLst>
          </p:cNvPr>
          <p:cNvSpPr/>
          <p:nvPr/>
        </p:nvSpPr>
        <p:spPr>
          <a:xfrm>
            <a:off x="11136302" y="1164108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十字形 60">
            <a:extLst>
              <a:ext uri="{FF2B5EF4-FFF2-40B4-BE49-F238E27FC236}">
                <a16:creationId xmlns:a16="http://schemas.microsoft.com/office/drawing/2014/main" id="{5978DFDC-EAE6-4E56-BB25-5545EF096BF4}"/>
              </a:ext>
            </a:extLst>
          </p:cNvPr>
          <p:cNvSpPr/>
          <p:nvPr/>
        </p:nvSpPr>
        <p:spPr>
          <a:xfrm>
            <a:off x="6813244" y="2375009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9007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974" y="1204506"/>
            <a:ext cx="5130869" cy="1547813"/>
          </a:xfrm>
        </p:spPr>
        <p:txBody>
          <a:bodyPr rtlCol="0"/>
          <a:lstStyle/>
          <a:p>
            <a:pPr rtl="0">
              <a:lnSpc>
                <a:spcPts val="55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TLM</a:t>
            </a:r>
          </a:p>
        </p:txBody>
      </p:sp>
      <p:grpSp>
        <p:nvGrpSpPr>
          <p:cNvPr id="6" name="组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任意多边形：形状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：形状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：形状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:形状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：形状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：形状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:形状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图形 14" descr="恐龙轮廓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占位符 17" descr="书架上显示有书页的书籍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46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副标题 4">
            <a:extLst>
              <a:ext uri="{FF2B5EF4-FFF2-40B4-BE49-F238E27FC236}">
                <a16:creationId xmlns:a16="http://schemas.microsoft.com/office/drawing/2014/main" id="{8260DFAE-6200-4616-9AD9-DF230808C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4781948" cy="367506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zh-CN" noProof="1"/>
              <a:t>I</a:t>
            </a: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 the world of koalas, the one with a tail is the king.</a:t>
            </a:r>
          </a:p>
        </p:txBody>
      </p:sp>
    </p:spTree>
    <p:extLst>
      <p:ext uri="{BB962C8B-B14F-4D97-AF65-F5344CB8AC3E}">
        <p14:creationId xmlns:p14="http://schemas.microsoft.com/office/powerpoint/2010/main" val="4729773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47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9F7D528-535B-4E9C-A71B-E8054F44A787}"/>
              </a:ext>
            </a:extLst>
          </p:cNvPr>
          <p:cNvSpPr txBox="1"/>
          <p:nvPr/>
        </p:nvSpPr>
        <p:spPr>
          <a:xfrm>
            <a:off x="484509" y="1199581"/>
            <a:ext cx="7452971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200" dirty="0">
                <a:solidFill>
                  <a:srgbClr val="000000"/>
                </a:solidFill>
              </a:rPr>
              <a:t>是否是阻塞 </a:t>
            </a:r>
            <a:r>
              <a:rPr lang="en-US" altLang="zh-CN" sz="1200" dirty="0">
                <a:solidFill>
                  <a:srgbClr val="000000"/>
                </a:solidFill>
              </a:rPr>
              <a:t>blocking / nonblocking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rgbClr val="000000"/>
                </a:solidFill>
              </a:rPr>
              <a:t>名字里有</a:t>
            </a:r>
            <a:r>
              <a:rPr lang="en-US" altLang="zh-CN" sz="1200" dirty="0">
                <a:solidFill>
                  <a:srgbClr val="000000"/>
                </a:solidFill>
              </a:rPr>
              <a:t>blocking =&gt; </a:t>
            </a:r>
            <a:r>
              <a:rPr lang="zh-CN" altLang="en-US" sz="1200" dirty="0">
                <a:solidFill>
                  <a:srgbClr val="000000"/>
                </a:solidFill>
              </a:rPr>
              <a:t>阻塞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rgbClr val="000000"/>
                </a:solidFill>
              </a:rPr>
              <a:t>名字里有</a:t>
            </a:r>
            <a:r>
              <a:rPr lang="en-US" altLang="zh-CN" sz="1200" dirty="0">
                <a:solidFill>
                  <a:srgbClr val="000000"/>
                </a:solidFill>
              </a:rPr>
              <a:t>nonblocking =&gt; </a:t>
            </a:r>
            <a:r>
              <a:rPr lang="zh-CN" altLang="en-US" sz="1200" dirty="0">
                <a:solidFill>
                  <a:srgbClr val="000000"/>
                </a:solidFill>
              </a:rPr>
              <a:t>非阻塞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rgbClr val="000000"/>
                </a:solidFill>
              </a:rPr>
              <a:t>名字里没写 </a:t>
            </a:r>
            <a:r>
              <a:rPr lang="en-US" altLang="zh-CN" sz="1200" dirty="0">
                <a:solidFill>
                  <a:srgbClr val="000000"/>
                </a:solidFill>
              </a:rPr>
              <a:t>=&gt; </a:t>
            </a:r>
            <a:r>
              <a:rPr lang="zh-CN" altLang="en-US" sz="1200" dirty="0">
                <a:solidFill>
                  <a:srgbClr val="000000"/>
                </a:solidFill>
              </a:rPr>
              <a:t>方法里决定</a:t>
            </a:r>
            <a:r>
              <a:rPr lang="en-US" altLang="zh-CN" sz="1200" dirty="0">
                <a:solidFill>
                  <a:srgbClr val="000000"/>
                </a:solidFill>
              </a:rPr>
              <a:t>,</a:t>
            </a:r>
            <a:r>
              <a:rPr lang="zh-CN" altLang="en-US" sz="1200" dirty="0">
                <a:solidFill>
                  <a:srgbClr val="000000"/>
                </a:solidFill>
              </a:rPr>
              <a:t>例如</a:t>
            </a:r>
            <a:r>
              <a:rPr lang="en-US" altLang="zh-CN" sz="1200" dirty="0">
                <a:solidFill>
                  <a:srgbClr val="000000"/>
                </a:solidFill>
              </a:rPr>
              <a:t>:</a:t>
            </a:r>
          </a:p>
          <a:p>
            <a:pPr marL="1314450" lvl="2" indent="-400050">
              <a:buFont typeface="Wingdings" panose="05000000000000000000" pitchFamily="2" charset="2"/>
              <a:buChar char="p"/>
            </a:pPr>
            <a:r>
              <a:rPr lang="en-US" altLang="zh-CN" sz="1200" dirty="0">
                <a:solidFill>
                  <a:srgbClr val="000000"/>
                </a:solidFill>
              </a:rPr>
              <a:t>try_get(transaction) </a:t>
            </a:r>
            <a:r>
              <a:rPr lang="zh-CN" altLang="en-US" sz="1200" dirty="0">
                <a:solidFill>
                  <a:srgbClr val="000000"/>
                </a:solidFill>
              </a:rPr>
              <a:t>尝试取得</a:t>
            </a:r>
            <a:r>
              <a:rPr lang="en-US" altLang="zh-CN" sz="1200" dirty="0">
                <a:solidFill>
                  <a:srgbClr val="000000"/>
                </a:solidFill>
              </a:rPr>
              <a:t>,</a:t>
            </a:r>
            <a:r>
              <a:rPr lang="zh-CN" altLang="en-US" sz="1200" dirty="0">
                <a:solidFill>
                  <a:srgbClr val="000000"/>
                </a:solidFill>
              </a:rPr>
              <a:t>非阻塞</a:t>
            </a:r>
            <a:r>
              <a:rPr lang="en-US" altLang="zh-CN" sz="1200" dirty="0">
                <a:solidFill>
                  <a:srgbClr val="000000"/>
                </a:solidFill>
              </a:rPr>
              <a:t>,</a:t>
            </a:r>
            <a:r>
              <a:rPr lang="zh-CN" altLang="en-US" sz="1200" dirty="0">
                <a:solidFill>
                  <a:srgbClr val="000000"/>
                </a:solidFill>
              </a:rPr>
              <a:t>取不到立即返回</a:t>
            </a:r>
            <a:r>
              <a:rPr lang="en-US" altLang="zh-CN" sz="1200" dirty="0">
                <a:solidFill>
                  <a:srgbClr val="000000"/>
                </a:solidFill>
              </a:rPr>
              <a:t>;</a:t>
            </a:r>
          </a:p>
          <a:p>
            <a:pPr marL="1314450" lvl="2" indent="-400050">
              <a:buFont typeface="Wingdings" panose="05000000000000000000" pitchFamily="2" charset="2"/>
              <a:buChar char="p"/>
            </a:pPr>
            <a:r>
              <a:rPr lang="en-US" altLang="zh-CN" sz="1200" dirty="0">
                <a:solidFill>
                  <a:srgbClr val="000000"/>
                </a:solidFill>
              </a:rPr>
              <a:t>can_get() </a:t>
            </a:r>
            <a:r>
              <a:rPr lang="zh-CN" altLang="en-US" sz="1200" dirty="0">
                <a:solidFill>
                  <a:srgbClr val="000000"/>
                </a:solidFill>
              </a:rPr>
              <a:t>是否可以取得</a:t>
            </a:r>
            <a:r>
              <a:rPr lang="en-US" altLang="zh-CN" sz="1200" dirty="0">
                <a:solidFill>
                  <a:srgbClr val="000000"/>
                </a:solidFill>
              </a:rPr>
              <a:t>,</a:t>
            </a:r>
            <a:r>
              <a:rPr lang="zh-CN" altLang="en-US" sz="1200" dirty="0">
                <a:solidFill>
                  <a:srgbClr val="000000"/>
                </a:solidFill>
              </a:rPr>
              <a:t>非阻塞</a:t>
            </a:r>
            <a:r>
              <a:rPr lang="en-US" altLang="zh-CN" sz="1200" dirty="0">
                <a:solidFill>
                  <a:srgbClr val="000000"/>
                </a:solidFill>
              </a:rPr>
              <a:t>;</a:t>
            </a:r>
          </a:p>
          <a:p>
            <a:pPr marL="1314450" lvl="2" indent="-400050">
              <a:buFont typeface="Wingdings" panose="05000000000000000000" pitchFamily="2" charset="2"/>
              <a:buChar char="p"/>
            </a:pPr>
            <a:r>
              <a:rPr lang="en-US" altLang="zh-CN" sz="1200" dirty="0">
                <a:solidFill>
                  <a:srgbClr val="000000"/>
                </a:solidFill>
              </a:rPr>
              <a:t>get(transaction) </a:t>
            </a:r>
            <a:r>
              <a:rPr lang="zh-CN" altLang="en-US" sz="1200" dirty="0">
                <a:solidFill>
                  <a:srgbClr val="000000"/>
                </a:solidFill>
              </a:rPr>
              <a:t>必须取得否则一直等待</a:t>
            </a:r>
            <a:r>
              <a:rPr lang="en-US" altLang="zh-CN" sz="1200" dirty="0">
                <a:solidFill>
                  <a:srgbClr val="000000"/>
                </a:solidFill>
              </a:rPr>
              <a:t>,</a:t>
            </a:r>
            <a:r>
              <a:rPr lang="zh-CN" altLang="en-US" sz="1200" dirty="0">
                <a:solidFill>
                  <a:srgbClr val="000000"/>
                </a:solidFill>
              </a:rPr>
              <a:t>阻塞</a:t>
            </a:r>
            <a:r>
              <a:rPr lang="en-US" altLang="zh-CN" sz="1200" dirty="0">
                <a:solidFill>
                  <a:srgbClr val="000000"/>
                </a:solidFill>
              </a:rPr>
              <a:t>;</a:t>
            </a:r>
          </a:p>
          <a:p>
            <a:pPr marL="857250" lvl="1" indent="-400050">
              <a:buFont typeface="Wingdings" panose="05000000000000000000" pitchFamily="2" charset="2"/>
              <a:buChar char="p"/>
            </a:pPr>
            <a:r>
              <a:rPr lang="zh-CN" altLang="en-US" sz="1200" dirty="0">
                <a:solidFill>
                  <a:srgbClr val="000000"/>
                </a:solidFill>
              </a:rPr>
              <a:t>阻塞的方法使用</a:t>
            </a:r>
            <a:r>
              <a:rPr lang="en-US" altLang="zh-CN" sz="1200" dirty="0">
                <a:solidFill>
                  <a:srgbClr val="000000"/>
                </a:solidFill>
              </a:rPr>
              <a:t>task,</a:t>
            </a:r>
            <a:r>
              <a:rPr lang="zh-CN" altLang="en-US" sz="1200" dirty="0">
                <a:solidFill>
                  <a:srgbClr val="000000"/>
                </a:solidFill>
              </a:rPr>
              <a:t>非阻塞的方法使用</a:t>
            </a:r>
            <a:r>
              <a:rPr lang="en-US" altLang="zh-CN" sz="1200" dirty="0">
                <a:solidFill>
                  <a:srgbClr val="000000"/>
                </a:solidFill>
              </a:rPr>
              <a:t>function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</a:rPr>
              <a:t>	</a:t>
            </a:r>
          </a:p>
          <a:p>
            <a:pPr marL="342900" indent="-342900">
              <a:buAutoNum type="arabicPeriod"/>
            </a:pPr>
            <a:r>
              <a:rPr lang="zh-CN" altLang="en-US" sz="1200" dirty="0">
                <a:solidFill>
                  <a:srgbClr val="000000"/>
                </a:solidFill>
              </a:rPr>
              <a:t>数据流向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sz="1200" dirty="0">
                <a:solidFill>
                  <a:srgbClr val="000000"/>
                </a:solidFill>
              </a:rPr>
              <a:t>get </a:t>
            </a:r>
            <a:r>
              <a:rPr lang="zh-CN" altLang="en-US" sz="1200" dirty="0">
                <a:solidFill>
                  <a:srgbClr val="000000"/>
                </a:solidFill>
              </a:rPr>
              <a:t>取出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sz="1200" dirty="0">
                <a:solidFill>
                  <a:srgbClr val="000000"/>
                </a:solidFill>
              </a:rPr>
              <a:t>put </a:t>
            </a:r>
            <a:r>
              <a:rPr lang="zh-CN" altLang="en-US" sz="1200" dirty="0">
                <a:solidFill>
                  <a:srgbClr val="000000"/>
                </a:solidFill>
              </a:rPr>
              <a:t>放入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sz="1200" dirty="0">
                <a:solidFill>
                  <a:srgbClr val="000000"/>
                </a:solidFill>
              </a:rPr>
              <a:t>peek </a:t>
            </a:r>
            <a:r>
              <a:rPr lang="zh-CN" altLang="en-US" sz="1200" dirty="0">
                <a:solidFill>
                  <a:srgbClr val="000000"/>
                </a:solidFill>
              </a:rPr>
              <a:t>看一下</a:t>
            </a:r>
            <a:r>
              <a:rPr lang="en-US" altLang="zh-CN" sz="1200" dirty="0">
                <a:solidFill>
                  <a:srgbClr val="000000"/>
                </a:solidFill>
              </a:rPr>
              <a:t>(</a:t>
            </a:r>
            <a:r>
              <a:rPr lang="zh-CN" altLang="en-US" sz="1200" dirty="0">
                <a:solidFill>
                  <a:srgbClr val="000000"/>
                </a:solidFill>
              </a:rPr>
              <a:t>方向与</a:t>
            </a:r>
            <a:r>
              <a:rPr lang="en-US" altLang="zh-CN" sz="1200" dirty="0">
                <a:solidFill>
                  <a:srgbClr val="000000"/>
                </a:solidFill>
              </a:rPr>
              <a:t>get</a:t>
            </a:r>
            <a:r>
              <a:rPr lang="zh-CN" altLang="en-US" sz="1200" dirty="0">
                <a:solidFill>
                  <a:srgbClr val="000000"/>
                </a:solidFill>
              </a:rPr>
              <a:t>相同但是不删除</a:t>
            </a:r>
            <a:r>
              <a:rPr lang="en-US" altLang="zh-CN" sz="1200" dirty="0">
                <a:solidFill>
                  <a:srgbClr val="000000"/>
                </a:solidFill>
              </a:rPr>
              <a:t>fifo</a:t>
            </a:r>
            <a:r>
              <a:rPr lang="zh-CN" altLang="en-US" sz="1200" dirty="0">
                <a:solidFill>
                  <a:srgbClr val="000000"/>
                </a:solidFill>
              </a:rPr>
              <a:t>里的数据</a:t>
            </a:r>
            <a:r>
              <a:rPr lang="en-US" altLang="zh-CN" sz="1200" dirty="0">
                <a:solidFill>
                  <a:srgbClr val="000000"/>
                </a:solidFill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n"/>
            </a:pPr>
            <a:endParaRPr lang="en-US" altLang="zh-CN" sz="1200" dirty="0">
              <a:solidFill>
                <a:srgbClr val="000000"/>
              </a:solidFill>
            </a:endParaRPr>
          </a:p>
          <a:p>
            <a:r>
              <a:rPr lang="en-US" altLang="zh-CN" sz="1200" dirty="0">
                <a:solidFill>
                  <a:srgbClr val="000000"/>
                </a:solidFill>
              </a:rPr>
              <a:t>3. </a:t>
            </a:r>
            <a:r>
              <a:rPr lang="zh-CN" altLang="en-US" sz="1200" dirty="0">
                <a:solidFill>
                  <a:srgbClr val="000000"/>
                </a:solidFill>
              </a:rPr>
              <a:t>发起者</a:t>
            </a:r>
            <a:r>
              <a:rPr lang="en-US" altLang="zh-CN" sz="1200" dirty="0">
                <a:solidFill>
                  <a:srgbClr val="000000"/>
                </a:solidFill>
              </a:rPr>
              <a:t>(</a:t>
            </a:r>
            <a:r>
              <a:rPr lang="zh-CN" altLang="en-US" sz="1200" dirty="0">
                <a:solidFill>
                  <a:srgbClr val="000000"/>
                </a:solidFill>
              </a:rPr>
              <a:t>操作</a:t>
            </a:r>
            <a:r>
              <a:rPr lang="en-US" altLang="zh-CN" sz="1200" dirty="0">
                <a:solidFill>
                  <a:srgbClr val="000000"/>
                </a:solidFill>
              </a:rPr>
              <a:t>get/put/peek</a:t>
            </a:r>
            <a:r>
              <a:rPr lang="zh-CN" altLang="en-US" sz="1200" dirty="0">
                <a:solidFill>
                  <a:srgbClr val="000000"/>
                </a:solidFill>
              </a:rPr>
              <a:t>的一方</a:t>
            </a:r>
            <a:r>
              <a:rPr lang="en-US" altLang="zh-CN" sz="1200" dirty="0">
                <a:solidFill>
                  <a:srgbClr val="000000"/>
                </a:solidFill>
              </a:rPr>
              <a:t>)</a:t>
            </a:r>
            <a:r>
              <a:rPr lang="zh-CN" altLang="en-US" sz="1200" dirty="0">
                <a:solidFill>
                  <a:srgbClr val="000000"/>
                </a:solidFill>
              </a:rPr>
              <a:t>负责建立连接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endParaRPr lang="en-US" altLang="zh-CN" sz="1200" dirty="0">
              <a:solidFill>
                <a:srgbClr val="000000"/>
              </a:solidFill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</a:rPr>
              <a:t> 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3243A5-9DB4-4617-9915-D0CE6B764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248" y="2951046"/>
            <a:ext cx="4242461" cy="17060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FC0526-DD23-4C08-84A9-9B5BE35A5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480" y="938162"/>
            <a:ext cx="3656920" cy="1948407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1F3ADCD-B2FD-4B6B-ACB1-6AC221536CDC}"/>
              </a:ext>
            </a:extLst>
          </p:cNvPr>
          <p:cNvCxnSpPr>
            <a:cxnSpLocks/>
          </p:cNvCxnSpPr>
          <p:nvPr/>
        </p:nvCxnSpPr>
        <p:spPr>
          <a:xfrm flipH="1">
            <a:off x="6368143" y="1541135"/>
            <a:ext cx="1496105" cy="539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7CD8610-FA4F-4761-A70B-294D2BD29D42}"/>
              </a:ext>
            </a:extLst>
          </p:cNvPr>
          <p:cNvCxnSpPr>
            <a:cxnSpLocks/>
          </p:cNvCxnSpPr>
          <p:nvPr/>
        </p:nvCxnSpPr>
        <p:spPr>
          <a:xfrm flipH="1" flipV="1">
            <a:off x="4498521" y="2285344"/>
            <a:ext cx="3438960" cy="25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D3D83FD-4217-4D03-A268-82052D00E163}"/>
              </a:ext>
            </a:extLst>
          </p:cNvPr>
          <p:cNvCxnSpPr>
            <a:cxnSpLocks/>
          </p:cNvCxnSpPr>
          <p:nvPr/>
        </p:nvCxnSpPr>
        <p:spPr>
          <a:xfrm flipH="1" flipV="1">
            <a:off x="5527221" y="2609473"/>
            <a:ext cx="2337028" cy="129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83B56A55-417B-4F39-A6D3-6EBB07C8E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8284" y="4907456"/>
            <a:ext cx="4074388" cy="1293934"/>
          </a:xfrm>
          <a:prstGeom prst="rect">
            <a:avLst/>
          </a:prstGeom>
        </p:spPr>
      </p:pic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A0E284C-BD92-42EE-91E6-D7D59AD1CFF9}"/>
              </a:ext>
            </a:extLst>
          </p:cNvPr>
          <p:cNvCxnSpPr>
            <a:cxnSpLocks/>
          </p:cNvCxnSpPr>
          <p:nvPr/>
        </p:nvCxnSpPr>
        <p:spPr>
          <a:xfrm flipH="1" flipV="1">
            <a:off x="5355771" y="3427599"/>
            <a:ext cx="2581709" cy="197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标题 1">
            <a:extLst>
              <a:ext uri="{FF2B5EF4-FFF2-40B4-BE49-F238E27FC236}">
                <a16:creationId xmlns:a16="http://schemas.microsoft.com/office/drawing/2014/main" id="{A9C3D9D8-FD4D-4286-86C7-6DAA0137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00" y="390159"/>
            <a:ext cx="11473200" cy="540000"/>
          </a:xfrm>
        </p:spPr>
        <p:txBody>
          <a:bodyPr rtlCol="0"/>
          <a:lstStyle/>
          <a:p>
            <a:pPr rtl="0"/>
            <a:r>
              <a:rPr lang="en-US" altLang="zh-CN" dirty="0"/>
              <a:t>TLM (Transaction level modeling)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4D945E9-58B5-4B58-9782-5AA5FAFB4259}"/>
              </a:ext>
            </a:extLst>
          </p:cNvPr>
          <p:cNvSpPr/>
          <p:nvPr/>
        </p:nvSpPr>
        <p:spPr>
          <a:xfrm>
            <a:off x="555171" y="5089059"/>
            <a:ext cx="1494064" cy="4653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fifo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860D96B-C308-45F7-8054-F4ACFCBDB126}"/>
              </a:ext>
            </a:extLst>
          </p:cNvPr>
          <p:cNvSpPr/>
          <p:nvPr/>
        </p:nvSpPr>
        <p:spPr>
          <a:xfrm>
            <a:off x="3687536" y="5089059"/>
            <a:ext cx="1494064" cy="4653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1A4987A-277D-4A7A-8496-671A87D1E09F}"/>
              </a:ext>
            </a:extLst>
          </p:cNvPr>
          <p:cNvCxnSpPr>
            <a:cxnSpLocks/>
          </p:cNvCxnSpPr>
          <p:nvPr/>
        </p:nvCxnSpPr>
        <p:spPr>
          <a:xfrm flipH="1">
            <a:off x="2090189" y="5321741"/>
            <a:ext cx="1493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9EB6C6C3-9D8E-46DA-B530-21F0DC11059D}"/>
              </a:ext>
            </a:extLst>
          </p:cNvPr>
          <p:cNvSpPr txBox="1"/>
          <p:nvPr/>
        </p:nvSpPr>
        <p:spPr>
          <a:xfrm>
            <a:off x="1630816" y="5704949"/>
            <a:ext cx="6110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model</a:t>
            </a:r>
            <a:r>
              <a:rPr lang="zh-CN" altLang="en-US" sz="1800" dirty="0">
                <a:solidFill>
                  <a:srgbClr val="000000"/>
                </a:solidFill>
              </a:rPr>
              <a:t>取出</a:t>
            </a:r>
            <a:r>
              <a:rPr lang="en-US" altLang="zh-CN" sz="1800" dirty="0">
                <a:solidFill>
                  <a:srgbClr val="000000"/>
                </a:solidFill>
              </a:rPr>
              <a:t>(get) fifo</a:t>
            </a:r>
            <a:r>
              <a:rPr lang="zh-CN" altLang="en-US" sz="1800" dirty="0">
                <a:solidFill>
                  <a:srgbClr val="000000"/>
                </a:solidFill>
              </a:rPr>
              <a:t>里的数据</a:t>
            </a:r>
            <a:endParaRPr lang="zh-CN" altLang="en-US" dirty="0"/>
          </a:p>
        </p:txBody>
      </p:sp>
      <p:sp>
        <p:nvSpPr>
          <p:cNvPr id="47" name="十字形 46">
            <a:extLst>
              <a:ext uri="{FF2B5EF4-FFF2-40B4-BE49-F238E27FC236}">
                <a16:creationId xmlns:a16="http://schemas.microsoft.com/office/drawing/2014/main" id="{D21FD0D1-6932-458C-89D8-DB677A4839E4}"/>
              </a:ext>
            </a:extLst>
          </p:cNvPr>
          <p:cNvSpPr/>
          <p:nvPr/>
        </p:nvSpPr>
        <p:spPr>
          <a:xfrm>
            <a:off x="3493118" y="5061986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796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48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A2A0D923-3FC1-4E33-BD6E-0548EF48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00" y="188254"/>
            <a:ext cx="11473200" cy="540000"/>
          </a:xfrm>
        </p:spPr>
        <p:txBody>
          <a:bodyPr rtlCol="0"/>
          <a:lstStyle/>
          <a:p>
            <a:pPr rtl="0"/>
            <a:r>
              <a:rPr lang="en-US" altLang="zh-CN" dirty="0"/>
              <a:t>TLM - </a:t>
            </a:r>
            <a:r>
              <a:rPr lang="zh-CN" altLang="en-US" dirty="0"/>
              <a:t>广播模式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9F7D528-535B-4E9C-A71B-E8054F44A787}"/>
              </a:ext>
            </a:extLst>
          </p:cNvPr>
          <p:cNvSpPr txBox="1"/>
          <p:nvPr/>
        </p:nvSpPr>
        <p:spPr>
          <a:xfrm>
            <a:off x="484509" y="1199581"/>
            <a:ext cx="74529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200" dirty="0">
                <a:solidFill>
                  <a:srgbClr val="000000"/>
                </a:solidFill>
              </a:rPr>
              <a:t>一个端口</a:t>
            </a:r>
            <a:r>
              <a:rPr lang="en-US" altLang="zh-CN" sz="1200" dirty="0">
                <a:solidFill>
                  <a:srgbClr val="000000"/>
                </a:solidFill>
              </a:rPr>
              <a:t>(analysis_port) </a:t>
            </a:r>
            <a:r>
              <a:rPr lang="zh-CN" altLang="en-US" sz="1200" dirty="0">
                <a:solidFill>
                  <a:srgbClr val="000000"/>
                </a:solidFill>
              </a:rPr>
              <a:t>广播给多个端口 </a:t>
            </a:r>
            <a:r>
              <a:rPr lang="en-US" altLang="zh-CN" sz="1200" dirty="0">
                <a:solidFill>
                  <a:srgbClr val="000000"/>
                </a:solidFill>
              </a:rPr>
              <a:t>(analysis_imp)</a:t>
            </a:r>
          </a:p>
          <a:p>
            <a:pPr marL="342900" indent="-342900">
              <a:buAutoNum type="arabicPeriod"/>
            </a:pPr>
            <a:endParaRPr lang="en-US" altLang="zh-CN" sz="1200" dirty="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1200" dirty="0">
                <a:solidFill>
                  <a:srgbClr val="000000"/>
                </a:solidFill>
              </a:rPr>
              <a:t>Monitor</a:t>
            </a:r>
            <a:r>
              <a:rPr lang="zh-CN" altLang="en-US" sz="1200" dirty="0">
                <a:solidFill>
                  <a:srgbClr val="000000"/>
                </a:solidFill>
              </a:rPr>
              <a:t>监测到数据后</a:t>
            </a:r>
            <a:r>
              <a:rPr lang="en-US" altLang="zh-CN" sz="1200" dirty="0">
                <a:solidFill>
                  <a:srgbClr val="000000"/>
                </a:solidFill>
              </a:rPr>
              <a:t>,</a:t>
            </a:r>
            <a:r>
              <a:rPr lang="zh-CN" altLang="en-US" sz="1200" dirty="0">
                <a:solidFill>
                  <a:srgbClr val="000000"/>
                </a:solidFill>
              </a:rPr>
              <a:t>同时发送给多个</a:t>
            </a:r>
            <a:r>
              <a:rPr lang="en-US" altLang="zh-CN" sz="1200" dirty="0">
                <a:solidFill>
                  <a:srgbClr val="000000"/>
                </a:solidFill>
              </a:rPr>
              <a:t>fifo</a:t>
            </a:r>
          </a:p>
          <a:p>
            <a:pPr marL="342900" indent="-342900">
              <a:buAutoNum type="arabicPeriod"/>
            </a:pPr>
            <a:endParaRPr lang="en-US" altLang="zh-CN" sz="1200" dirty="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200" dirty="0">
                <a:solidFill>
                  <a:srgbClr val="000000"/>
                </a:solidFill>
              </a:rPr>
              <a:t>用</a:t>
            </a:r>
            <a:r>
              <a:rPr lang="en-US" altLang="zh-CN" sz="1200" dirty="0">
                <a:solidFill>
                  <a:srgbClr val="000000"/>
                </a:solidFill>
              </a:rPr>
              <a:t>write(transaction) </a:t>
            </a:r>
            <a:r>
              <a:rPr lang="zh-CN" altLang="en-US" sz="1200" dirty="0">
                <a:solidFill>
                  <a:srgbClr val="000000"/>
                </a:solidFill>
              </a:rPr>
              <a:t>广播给连接的</a:t>
            </a:r>
            <a:r>
              <a:rPr lang="en-US" altLang="zh-CN" sz="1200" dirty="0">
                <a:solidFill>
                  <a:srgbClr val="000000"/>
                </a:solidFill>
              </a:rPr>
              <a:t>imp</a:t>
            </a:r>
          </a:p>
          <a:p>
            <a:pPr marL="342900" indent="-342900">
              <a:buAutoNum type="arabicPeriod"/>
            </a:pPr>
            <a:endParaRPr lang="en-US" altLang="zh-CN" sz="1200" dirty="0">
              <a:solidFill>
                <a:srgbClr val="00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endParaRPr lang="en-US" altLang="zh-CN" sz="1200" dirty="0">
              <a:solidFill>
                <a:srgbClr val="000000"/>
              </a:solidFill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</a:rPr>
              <a:t> 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7CD8610-FA4F-4761-A70B-294D2BD29D42}"/>
              </a:ext>
            </a:extLst>
          </p:cNvPr>
          <p:cNvCxnSpPr>
            <a:cxnSpLocks/>
          </p:cNvCxnSpPr>
          <p:nvPr/>
        </p:nvCxnSpPr>
        <p:spPr>
          <a:xfrm flipH="1" flipV="1">
            <a:off x="5712925" y="1378121"/>
            <a:ext cx="1561454" cy="45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D3D83FD-4217-4D03-A268-82052D00E163}"/>
              </a:ext>
            </a:extLst>
          </p:cNvPr>
          <p:cNvCxnSpPr>
            <a:cxnSpLocks/>
          </p:cNvCxnSpPr>
          <p:nvPr/>
        </p:nvCxnSpPr>
        <p:spPr>
          <a:xfrm flipH="1" flipV="1">
            <a:off x="4210994" y="2169077"/>
            <a:ext cx="3653255" cy="173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F7D924A5-6C21-4532-B95E-022214AEB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278" y="316246"/>
            <a:ext cx="4957722" cy="21585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358209-D431-45E6-8986-B24F36131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291" y="2609473"/>
            <a:ext cx="4957722" cy="153624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728F9FC-552B-4BEF-B846-1674D93BC814}"/>
              </a:ext>
            </a:extLst>
          </p:cNvPr>
          <p:cNvSpPr/>
          <p:nvPr/>
        </p:nvSpPr>
        <p:spPr>
          <a:xfrm>
            <a:off x="555171" y="4145719"/>
            <a:ext cx="1494064" cy="4653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Monitor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9EAE9A1-FB73-4C94-AAAB-020515DB27E0}"/>
              </a:ext>
            </a:extLst>
          </p:cNvPr>
          <p:cNvSpPr/>
          <p:nvPr/>
        </p:nvSpPr>
        <p:spPr>
          <a:xfrm>
            <a:off x="3122699" y="3360478"/>
            <a:ext cx="1494064" cy="4653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Fifo_0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CE79550-D288-4E7D-93FA-F52F1AC5E831}"/>
              </a:ext>
            </a:extLst>
          </p:cNvPr>
          <p:cNvSpPr/>
          <p:nvPr/>
        </p:nvSpPr>
        <p:spPr>
          <a:xfrm>
            <a:off x="3122699" y="4047747"/>
            <a:ext cx="1494064" cy="4653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Fifo_1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356CB72-469A-4410-AA40-6038DA3C8E43}"/>
              </a:ext>
            </a:extLst>
          </p:cNvPr>
          <p:cNvSpPr/>
          <p:nvPr/>
        </p:nvSpPr>
        <p:spPr>
          <a:xfrm>
            <a:off x="3122699" y="4850219"/>
            <a:ext cx="1494064" cy="4653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Fifo_2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B12A130-0B42-4816-8115-55FCE559C478}"/>
              </a:ext>
            </a:extLst>
          </p:cNvPr>
          <p:cNvSpPr/>
          <p:nvPr/>
        </p:nvSpPr>
        <p:spPr>
          <a:xfrm>
            <a:off x="4858971" y="3377523"/>
            <a:ext cx="1494064" cy="4653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Mdl_0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4F53EA2-52ED-44DC-9F19-F8B08B3CD9E4}"/>
              </a:ext>
            </a:extLst>
          </p:cNvPr>
          <p:cNvSpPr/>
          <p:nvPr/>
        </p:nvSpPr>
        <p:spPr>
          <a:xfrm>
            <a:off x="4858971" y="4079838"/>
            <a:ext cx="1494064" cy="4653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Mdl_1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15ED66A-58C7-4445-813A-6792795DBFE5}"/>
              </a:ext>
            </a:extLst>
          </p:cNvPr>
          <p:cNvSpPr/>
          <p:nvPr/>
        </p:nvSpPr>
        <p:spPr>
          <a:xfrm>
            <a:off x="4858971" y="4876451"/>
            <a:ext cx="1494064" cy="4653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Mdl_2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A0FD926-9FE2-4675-9FC2-440FB879618A}"/>
              </a:ext>
            </a:extLst>
          </p:cNvPr>
          <p:cNvCxnSpPr>
            <a:cxnSpLocks/>
          </p:cNvCxnSpPr>
          <p:nvPr/>
        </p:nvCxnSpPr>
        <p:spPr>
          <a:xfrm flipH="1">
            <a:off x="4607069" y="3657892"/>
            <a:ext cx="320828" cy="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366415B-2817-4E28-8005-FF502432B213}"/>
              </a:ext>
            </a:extLst>
          </p:cNvPr>
          <p:cNvCxnSpPr>
            <a:cxnSpLocks/>
          </p:cNvCxnSpPr>
          <p:nvPr/>
        </p:nvCxnSpPr>
        <p:spPr>
          <a:xfrm flipH="1">
            <a:off x="4617984" y="4268853"/>
            <a:ext cx="320828" cy="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D340273-0C59-4557-B276-4B5861157274}"/>
              </a:ext>
            </a:extLst>
          </p:cNvPr>
          <p:cNvCxnSpPr>
            <a:cxnSpLocks/>
          </p:cNvCxnSpPr>
          <p:nvPr/>
        </p:nvCxnSpPr>
        <p:spPr>
          <a:xfrm flipH="1">
            <a:off x="4617984" y="5081659"/>
            <a:ext cx="320828" cy="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2BF6AD7-000C-4AEF-AB2A-C2BD8F01FCF9}"/>
              </a:ext>
            </a:extLst>
          </p:cNvPr>
          <p:cNvCxnSpPr>
            <a:cxnSpLocks/>
          </p:cNvCxnSpPr>
          <p:nvPr/>
        </p:nvCxnSpPr>
        <p:spPr>
          <a:xfrm flipV="1">
            <a:off x="2121141" y="3605060"/>
            <a:ext cx="926648" cy="75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9E20948-F157-46BD-A7AA-030D492DDDD8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135567" y="4280429"/>
            <a:ext cx="987132" cy="17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1A15365-80B5-49D1-AE2E-BE149C42D281}"/>
              </a:ext>
            </a:extLst>
          </p:cNvPr>
          <p:cNvCxnSpPr>
            <a:cxnSpLocks/>
          </p:cNvCxnSpPr>
          <p:nvPr/>
        </p:nvCxnSpPr>
        <p:spPr>
          <a:xfrm>
            <a:off x="2121513" y="4513111"/>
            <a:ext cx="923248" cy="52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6912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49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A2A0D923-3FC1-4E33-BD6E-0548EF48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00" y="390159"/>
            <a:ext cx="11473200" cy="540000"/>
          </a:xfrm>
        </p:spPr>
        <p:txBody>
          <a:bodyPr rtlCol="0"/>
          <a:lstStyle/>
          <a:p>
            <a:r>
              <a:rPr lang="zh-CN" altLang="en-US" dirty="0">
                <a:solidFill>
                  <a:schemeClr val="tx1"/>
                </a:solidFill>
              </a:rPr>
              <a:t>uvm_tlm_analysis_fifo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089F803-3430-4B8F-B8EA-625F67AB20A4}"/>
              </a:ext>
            </a:extLst>
          </p:cNvPr>
          <p:cNvSpPr txBox="1"/>
          <p:nvPr/>
        </p:nvSpPr>
        <p:spPr>
          <a:xfrm>
            <a:off x="381901" y="6039916"/>
            <a:ext cx="80908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400" dirty="0"/>
          </a:p>
          <a:p>
            <a:r>
              <a:rPr lang="en-US" altLang="zh-CN" sz="1400" dirty="0">
                <a:hlinkClick r:id="rId3"/>
              </a:rPr>
              <a:t>https://blog.csdn.net/wonder_coole/article/details/90236778</a:t>
            </a: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7C196A0-9347-4655-8D5B-D244DFCB01AF}"/>
              </a:ext>
            </a:extLst>
          </p:cNvPr>
          <p:cNvSpPr txBox="1"/>
          <p:nvPr/>
        </p:nvSpPr>
        <p:spPr>
          <a:xfrm>
            <a:off x="7567210" y="1623674"/>
            <a:ext cx="273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Uvm_component</a:t>
            </a:r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99EF4071-25FB-44A6-8E72-EF206D236AEA}"/>
              </a:ext>
            </a:extLst>
          </p:cNvPr>
          <p:cNvSpPr/>
          <p:nvPr/>
        </p:nvSpPr>
        <p:spPr>
          <a:xfrm>
            <a:off x="8396970" y="2056080"/>
            <a:ext cx="285750" cy="27474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6B089D9-37DE-4B85-B610-C70B410C6253}"/>
              </a:ext>
            </a:extLst>
          </p:cNvPr>
          <p:cNvSpPr txBox="1"/>
          <p:nvPr/>
        </p:nvSpPr>
        <p:spPr>
          <a:xfrm>
            <a:off x="7364187" y="2255634"/>
            <a:ext cx="4735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uvm_tlm_fifo_base</a:t>
            </a:r>
          </a:p>
          <a:p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接口包括</a:t>
            </a:r>
            <a:endParaRPr lang="en-US" altLang="zh-CN" dirty="0"/>
          </a:p>
          <a:p>
            <a:r>
              <a:rPr lang="en-US" altLang="zh-CN" dirty="0"/>
              <a:t>uvm_get_peek_imp #(T,this_type) </a:t>
            </a:r>
            <a:r>
              <a:rPr lang="en-US" altLang="zh-CN" dirty="0">
                <a:solidFill>
                  <a:srgbClr val="FF0000"/>
                </a:solidFill>
              </a:rPr>
              <a:t>blocking_get_export</a:t>
            </a:r>
            <a:r>
              <a:rPr lang="en-US" altLang="zh-CN" dirty="0"/>
              <a:t>;)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7FD05EE-7616-4D38-9A1D-175B88A7C374}"/>
              </a:ext>
            </a:extLst>
          </p:cNvPr>
          <p:cNvSpPr/>
          <p:nvPr/>
        </p:nvSpPr>
        <p:spPr>
          <a:xfrm>
            <a:off x="7217229" y="1112668"/>
            <a:ext cx="4675971" cy="529629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AEDD6463-251E-4F46-91E4-D59BAD94A94F}"/>
              </a:ext>
            </a:extLst>
          </p:cNvPr>
          <p:cNvSpPr/>
          <p:nvPr/>
        </p:nvSpPr>
        <p:spPr>
          <a:xfrm>
            <a:off x="8539845" y="3888886"/>
            <a:ext cx="285750" cy="27474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F95C6FE-8219-447E-985F-44990E207F6E}"/>
              </a:ext>
            </a:extLst>
          </p:cNvPr>
          <p:cNvSpPr txBox="1"/>
          <p:nvPr/>
        </p:nvSpPr>
        <p:spPr>
          <a:xfrm>
            <a:off x="7695490" y="4301629"/>
            <a:ext cx="353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uvm_tlm_fifo</a:t>
            </a:r>
            <a:endParaRPr lang="zh-CN" alt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1ACD1FC3-C688-416A-8B5F-17F2797F9FA1}"/>
              </a:ext>
            </a:extLst>
          </p:cNvPr>
          <p:cNvSpPr/>
          <p:nvPr/>
        </p:nvSpPr>
        <p:spPr>
          <a:xfrm>
            <a:off x="8568417" y="4808957"/>
            <a:ext cx="285750" cy="27474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FAD2B1C-FECF-4D4B-BF7A-19D4B08EA587}"/>
              </a:ext>
            </a:extLst>
          </p:cNvPr>
          <p:cNvSpPr txBox="1"/>
          <p:nvPr/>
        </p:nvSpPr>
        <p:spPr>
          <a:xfrm>
            <a:off x="7488691" y="5266213"/>
            <a:ext cx="3141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uvm_tlm_analysis_fifo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D8668500-EA7C-4CFD-8F0B-1136A971A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72" y="2301961"/>
            <a:ext cx="5612392" cy="3359192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A9F7D528-535B-4E9C-A71B-E8054F44A787}"/>
              </a:ext>
            </a:extLst>
          </p:cNvPr>
          <p:cNvSpPr txBox="1"/>
          <p:nvPr/>
        </p:nvSpPr>
        <p:spPr>
          <a:xfrm>
            <a:off x="360250" y="930159"/>
            <a:ext cx="573574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输入</a:t>
            </a:r>
            <a:r>
              <a:rPr lang="en-US" altLang="zh-CN" dirty="0"/>
              <a:t>: analysis_port (write)</a:t>
            </a:r>
          </a:p>
          <a:p>
            <a:endParaRPr lang="en-US" altLang="zh-CN" dirty="0"/>
          </a:p>
          <a:p>
            <a:r>
              <a:rPr lang="zh-CN" altLang="en-US" dirty="0"/>
              <a:t>输出</a:t>
            </a:r>
            <a:r>
              <a:rPr lang="en-US" altLang="zh-CN" dirty="0"/>
              <a:t>: blocking_get_export (get)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CD50A6F-BA6C-4E95-B9F1-C6B26F32EB8B}"/>
              </a:ext>
            </a:extLst>
          </p:cNvPr>
          <p:cNvCxnSpPr>
            <a:cxnSpLocks/>
          </p:cNvCxnSpPr>
          <p:nvPr/>
        </p:nvCxnSpPr>
        <p:spPr>
          <a:xfrm>
            <a:off x="3878036" y="2056080"/>
            <a:ext cx="3551464" cy="1225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AFD7445-B8E4-4A46-9EBD-6CAA7D19B1BD}"/>
              </a:ext>
            </a:extLst>
          </p:cNvPr>
          <p:cNvCxnSpPr>
            <a:cxnSpLocks/>
          </p:cNvCxnSpPr>
          <p:nvPr/>
        </p:nvCxnSpPr>
        <p:spPr>
          <a:xfrm>
            <a:off x="2767693" y="1623674"/>
            <a:ext cx="702129" cy="3827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0B0B1DB-023D-46E1-88F2-4009E6C6B9DC}"/>
              </a:ext>
            </a:extLst>
          </p:cNvPr>
          <p:cNvCxnSpPr>
            <a:cxnSpLocks/>
          </p:cNvCxnSpPr>
          <p:nvPr/>
        </p:nvCxnSpPr>
        <p:spPr>
          <a:xfrm>
            <a:off x="3388179" y="2979964"/>
            <a:ext cx="8327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62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974" y="1204506"/>
            <a:ext cx="5130869" cy="1547813"/>
          </a:xfrm>
        </p:spPr>
        <p:txBody>
          <a:bodyPr rtlCol="0"/>
          <a:lstStyle/>
          <a:p>
            <a:pPr rtl="0">
              <a:lnSpc>
                <a:spcPts val="5500"/>
              </a:lnSpc>
            </a:pPr>
            <a:r>
              <a:rPr lang="en-US" altLang="zh-CN" dirty="0"/>
              <a:t>DUT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6" name="组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任意多边形：形状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：形状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：形状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:形状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：形状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：形状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:形状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图形 14" descr="恐龙轮廓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占位符 17" descr="书架上显示有书页的书籍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副标题 4">
            <a:extLst>
              <a:ext uri="{FF2B5EF4-FFF2-40B4-BE49-F238E27FC236}">
                <a16:creationId xmlns:a16="http://schemas.microsoft.com/office/drawing/2014/main" id="{8260DFAE-6200-4616-9AD9-DF230808C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4781948" cy="367506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zh-CN" noProof="1"/>
              <a:t>I</a:t>
            </a: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 the world of koalas, the one with a tail is the king.</a:t>
            </a:r>
          </a:p>
        </p:txBody>
      </p:sp>
    </p:spTree>
    <p:extLst>
      <p:ext uri="{BB962C8B-B14F-4D97-AF65-F5344CB8AC3E}">
        <p14:creationId xmlns:p14="http://schemas.microsoft.com/office/powerpoint/2010/main" val="32631373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94400" y="5069635"/>
            <a:ext cx="597600" cy="144000"/>
          </a:xfrm>
        </p:spPr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50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0AF01E3A-0542-45CE-B6AE-64DCE8CFF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00" y="390159"/>
            <a:ext cx="11473200" cy="540000"/>
          </a:xfrm>
        </p:spPr>
        <p:txBody>
          <a:bodyPr rtlCol="0"/>
          <a:lstStyle/>
          <a:p>
            <a:r>
              <a:rPr lang="zh-CN" altLang="en-US" dirty="0">
                <a:solidFill>
                  <a:schemeClr val="tx1"/>
                </a:solidFill>
              </a:rPr>
              <a:t>uvm_tlm_analysis_fifo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B9E8C1-27C7-4A44-9D54-ACBB2777AE26}"/>
              </a:ext>
            </a:extLst>
          </p:cNvPr>
          <p:cNvSpPr/>
          <p:nvPr/>
        </p:nvSpPr>
        <p:spPr>
          <a:xfrm>
            <a:off x="4580893" y="2285999"/>
            <a:ext cx="1811743" cy="15593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194040-1AB3-420F-8839-AF8A87D57E96}"/>
              </a:ext>
            </a:extLst>
          </p:cNvPr>
          <p:cNvSpPr txBox="1"/>
          <p:nvPr/>
        </p:nvSpPr>
        <p:spPr>
          <a:xfrm>
            <a:off x="5107705" y="3121904"/>
            <a:ext cx="149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fifo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C28D5B-2279-4785-92EB-661019C6519D}"/>
              </a:ext>
            </a:extLst>
          </p:cNvPr>
          <p:cNvSpPr txBox="1"/>
          <p:nvPr/>
        </p:nvSpPr>
        <p:spPr>
          <a:xfrm>
            <a:off x="3067914" y="2866633"/>
            <a:ext cx="2129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analysis_export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CE3852-2718-44C0-97C9-59D6DDFD56E3}"/>
              </a:ext>
            </a:extLst>
          </p:cNvPr>
          <p:cNvSpPr txBox="1"/>
          <p:nvPr/>
        </p:nvSpPr>
        <p:spPr>
          <a:xfrm>
            <a:off x="6332043" y="2861849"/>
            <a:ext cx="2170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blocking_get_export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流程图: 可选过程 10">
            <a:extLst>
              <a:ext uri="{FF2B5EF4-FFF2-40B4-BE49-F238E27FC236}">
                <a16:creationId xmlns:a16="http://schemas.microsoft.com/office/drawing/2014/main" id="{8D276C96-31BF-4974-8DE2-45732179CA00}"/>
              </a:ext>
            </a:extLst>
          </p:cNvPr>
          <p:cNvSpPr/>
          <p:nvPr/>
        </p:nvSpPr>
        <p:spPr>
          <a:xfrm>
            <a:off x="4454346" y="3175906"/>
            <a:ext cx="215625" cy="175329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可选过程 17">
            <a:extLst>
              <a:ext uri="{FF2B5EF4-FFF2-40B4-BE49-F238E27FC236}">
                <a16:creationId xmlns:a16="http://schemas.microsoft.com/office/drawing/2014/main" id="{080C8A70-EAE5-4637-AB5E-E5971C7D2A97}"/>
              </a:ext>
            </a:extLst>
          </p:cNvPr>
          <p:cNvSpPr/>
          <p:nvPr/>
        </p:nvSpPr>
        <p:spPr>
          <a:xfrm>
            <a:off x="6221914" y="3123094"/>
            <a:ext cx="215625" cy="175329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B8E4250-64EB-48BF-87E3-1F111C872053}"/>
              </a:ext>
            </a:extLst>
          </p:cNvPr>
          <p:cNvSpPr/>
          <p:nvPr/>
        </p:nvSpPr>
        <p:spPr>
          <a:xfrm>
            <a:off x="281670" y="2161940"/>
            <a:ext cx="1554567" cy="2450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3A3426A-EF34-4345-89AF-D287388E5747}"/>
              </a:ext>
            </a:extLst>
          </p:cNvPr>
          <p:cNvSpPr txBox="1"/>
          <p:nvPr/>
        </p:nvSpPr>
        <p:spPr>
          <a:xfrm>
            <a:off x="602858" y="3535865"/>
            <a:ext cx="149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monitor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272B251-4BE6-41B2-9AA8-64AF0C57C8E9}"/>
              </a:ext>
            </a:extLst>
          </p:cNvPr>
          <p:cNvSpPr/>
          <p:nvPr/>
        </p:nvSpPr>
        <p:spPr>
          <a:xfrm>
            <a:off x="9322069" y="1902722"/>
            <a:ext cx="2664643" cy="2571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25D3DC5-9999-4FFD-AC32-422DC6845552}"/>
              </a:ext>
            </a:extLst>
          </p:cNvPr>
          <p:cNvSpPr txBox="1"/>
          <p:nvPr/>
        </p:nvSpPr>
        <p:spPr>
          <a:xfrm>
            <a:off x="9582754" y="2974066"/>
            <a:ext cx="2522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Reference model/</a:t>
            </a:r>
          </a:p>
          <a:p>
            <a:r>
              <a:rPr lang="en-US" altLang="zh-CN" dirty="0"/>
              <a:t>scoreboard</a:t>
            </a:r>
            <a:endParaRPr lang="zh-CN" altLang="en-US" dirty="0"/>
          </a:p>
        </p:txBody>
      </p:sp>
      <p:sp>
        <p:nvSpPr>
          <p:cNvPr id="25" name="流程图: 可选过程 24">
            <a:extLst>
              <a:ext uri="{FF2B5EF4-FFF2-40B4-BE49-F238E27FC236}">
                <a16:creationId xmlns:a16="http://schemas.microsoft.com/office/drawing/2014/main" id="{FA9175F3-A874-4DC5-8A5A-831492C9CF84}"/>
              </a:ext>
            </a:extLst>
          </p:cNvPr>
          <p:cNvSpPr/>
          <p:nvPr/>
        </p:nvSpPr>
        <p:spPr>
          <a:xfrm>
            <a:off x="1730463" y="3175905"/>
            <a:ext cx="215625" cy="17532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A644777-B022-4F61-A157-FC3A64F0C855}"/>
              </a:ext>
            </a:extLst>
          </p:cNvPr>
          <p:cNvSpPr txBox="1"/>
          <p:nvPr/>
        </p:nvSpPr>
        <p:spPr>
          <a:xfrm>
            <a:off x="3211103" y="2462080"/>
            <a:ext cx="6110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355F"/>
                </a:solidFill>
                <a:highlight>
                  <a:srgbClr val="FFF893"/>
                </a:highlight>
                <a:latin typeface="Consolas" panose="020B0609020204030204" pitchFamily="49" charset="0"/>
              </a:rPr>
              <a:t>uvm_analysis_imp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5332A8E-62BE-4FBD-8B21-754F1663D87B}"/>
              </a:ext>
            </a:extLst>
          </p:cNvPr>
          <p:cNvSpPr txBox="1"/>
          <p:nvPr/>
        </p:nvSpPr>
        <p:spPr>
          <a:xfrm>
            <a:off x="546460" y="2486055"/>
            <a:ext cx="6110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355F"/>
                </a:solidFill>
                <a:highlight>
                  <a:srgbClr val="FFF893"/>
                </a:highlight>
                <a:latin typeface="Consolas" panose="020B0609020204030204" pitchFamily="49" charset="0"/>
              </a:rPr>
              <a:t>uvm_analysis_port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2E8E296-5361-4839-AA50-579490071B90}"/>
              </a:ext>
            </a:extLst>
          </p:cNvPr>
          <p:cNvSpPr txBox="1"/>
          <p:nvPr/>
        </p:nvSpPr>
        <p:spPr>
          <a:xfrm>
            <a:off x="1855152" y="2878249"/>
            <a:ext cx="1494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</a:rPr>
              <a:t>ap(</a:t>
            </a:r>
            <a:r>
              <a:rPr lang="zh-CN" altLang="en-US" sz="1200" dirty="0">
                <a:solidFill>
                  <a:srgbClr val="000000"/>
                </a:solidFill>
              </a:rPr>
              <a:t>自定义</a:t>
            </a:r>
            <a:r>
              <a:rPr lang="en-US" altLang="zh-CN" sz="1200" dirty="0">
                <a:solidFill>
                  <a:srgbClr val="000000"/>
                </a:solidFill>
              </a:rPr>
              <a:t>)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29" name="十字形 28">
            <a:extLst>
              <a:ext uri="{FF2B5EF4-FFF2-40B4-BE49-F238E27FC236}">
                <a16:creationId xmlns:a16="http://schemas.microsoft.com/office/drawing/2014/main" id="{4EF73076-D481-4AA7-9B58-7807D4A56678}"/>
              </a:ext>
            </a:extLst>
          </p:cNvPr>
          <p:cNvSpPr/>
          <p:nvPr/>
        </p:nvSpPr>
        <p:spPr>
          <a:xfrm>
            <a:off x="2041587" y="3191723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0D07448-1997-466B-8601-2C8454CDE3BD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946088" y="3263571"/>
            <a:ext cx="2508258" cy="111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下 32">
            <a:extLst>
              <a:ext uri="{FF2B5EF4-FFF2-40B4-BE49-F238E27FC236}">
                <a16:creationId xmlns:a16="http://schemas.microsoft.com/office/drawing/2014/main" id="{F706EEE0-AA2A-4495-9F3A-8780B31C267D}"/>
              </a:ext>
            </a:extLst>
          </p:cNvPr>
          <p:cNvSpPr/>
          <p:nvPr/>
        </p:nvSpPr>
        <p:spPr>
          <a:xfrm rot="16200000">
            <a:off x="5357969" y="1049065"/>
            <a:ext cx="285750" cy="652284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十字形 34">
            <a:extLst>
              <a:ext uri="{FF2B5EF4-FFF2-40B4-BE49-F238E27FC236}">
                <a16:creationId xmlns:a16="http://schemas.microsoft.com/office/drawing/2014/main" id="{24A814C0-1FA8-48F6-BF36-DEB831088357}"/>
              </a:ext>
            </a:extLst>
          </p:cNvPr>
          <p:cNvSpPr/>
          <p:nvPr/>
        </p:nvSpPr>
        <p:spPr>
          <a:xfrm>
            <a:off x="8975021" y="3104058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2B1E8AF-2499-4DE3-B800-873536DFB4E0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6489966" y="3209569"/>
            <a:ext cx="27093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可选过程 36">
            <a:extLst>
              <a:ext uri="{FF2B5EF4-FFF2-40B4-BE49-F238E27FC236}">
                <a16:creationId xmlns:a16="http://schemas.microsoft.com/office/drawing/2014/main" id="{41E4CBAE-3335-4FB7-AD9E-4161D2D6BC4F}"/>
              </a:ext>
            </a:extLst>
          </p:cNvPr>
          <p:cNvSpPr/>
          <p:nvPr/>
        </p:nvSpPr>
        <p:spPr>
          <a:xfrm>
            <a:off x="9199296" y="3121904"/>
            <a:ext cx="215625" cy="17532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25741612-37E9-4E96-B60B-DA3A3957C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331" y="3986531"/>
            <a:ext cx="635643" cy="925266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9E28B053-24D2-4776-87DC-581A1E7E58B8}"/>
              </a:ext>
            </a:extLst>
          </p:cNvPr>
          <p:cNvSpPr txBox="1"/>
          <p:nvPr/>
        </p:nvSpPr>
        <p:spPr>
          <a:xfrm>
            <a:off x="5667466" y="2431328"/>
            <a:ext cx="2359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355F"/>
                </a:solidFill>
                <a:highlight>
                  <a:srgbClr val="FFF893"/>
                </a:highlight>
                <a:latin typeface="Consolas" panose="020B0609020204030204" pitchFamily="49" charset="0"/>
              </a:rPr>
              <a:t>uvm_get_peek_imp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A000BD5-38CF-49DD-B097-F235D5E8C039}"/>
              </a:ext>
            </a:extLst>
          </p:cNvPr>
          <p:cNvSpPr txBox="1"/>
          <p:nvPr/>
        </p:nvSpPr>
        <p:spPr>
          <a:xfrm>
            <a:off x="8186550" y="2315802"/>
            <a:ext cx="2921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355F"/>
                </a:solidFill>
                <a:highlight>
                  <a:srgbClr val="FFF893"/>
                </a:highlight>
                <a:latin typeface="Consolas" panose="020B0609020204030204" pitchFamily="49" charset="0"/>
              </a:rPr>
              <a:t>uvm_blocking_get_port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ED79A3D-CD19-4FA6-BCDB-CC48221708E5}"/>
              </a:ext>
            </a:extLst>
          </p:cNvPr>
          <p:cNvSpPr txBox="1"/>
          <p:nvPr/>
        </p:nvSpPr>
        <p:spPr>
          <a:xfrm>
            <a:off x="9322069" y="2705553"/>
            <a:ext cx="2921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</a:rPr>
              <a:t>gp (</a:t>
            </a:r>
            <a:r>
              <a:rPr lang="zh-CN" altLang="en-US" sz="1200" dirty="0">
                <a:solidFill>
                  <a:srgbClr val="000000"/>
                </a:solidFill>
              </a:rPr>
              <a:t>自定义</a:t>
            </a:r>
            <a:r>
              <a:rPr lang="en-US" altLang="zh-CN" sz="1200" dirty="0">
                <a:solidFill>
                  <a:srgbClr val="000000"/>
                </a:solidFill>
              </a:rPr>
              <a:t>)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B530D4-33B6-40CF-9630-E3DEF534E4A5}"/>
              </a:ext>
            </a:extLst>
          </p:cNvPr>
          <p:cNvSpPr txBox="1"/>
          <p:nvPr/>
        </p:nvSpPr>
        <p:spPr>
          <a:xfrm>
            <a:off x="281670" y="5129742"/>
            <a:ext cx="11312730" cy="646331"/>
          </a:xfrm>
          <a:prstGeom prst="rect">
            <a:avLst/>
          </a:prstGeom>
          <a:noFill/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Java: 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微服务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zh-CN" altLang="en-US" dirty="0">
                <a:solidFill>
                  <a:srgbClr val="000000"/>
                </a:solidFill>
              </a:rPr>
              <a:t>生产者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zh-CN" altLang="en-US" dirty="0">
                <a:solidFill>
                  <a:srgbClr val="000000"/>
                </a:solidFill>
              </a:rPr>
              <a:t>                     消息队列</a:t>
            </a:r>
            <a:r>
              <a:rPr lang="en-US" altLang="zh-CN" dirty="0">
                <a:solidFill>
                  <a:srgbClr val="000000"/>
                </a:solidFill>
              </a:rPr>
              <a:t>MQ                         </a:t>
            </a:r>
            <a:r>
              <a:rPr lang="zh-CN" altLang="en-US" dirty="0">
                <a:solidFill>
                  <a:srgbClr val="000000"/>
                </a:solidFill>
              </a:rPr>
              <a:t>微服务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zh-CN" altLang="en-US" dirty="0">
                <a:solidFill>
                  <a:srgbClr val="000000"/>
                </a:solidFill>
              </a:rPr>
              <a:t>消费者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325A5E9-730C-4041-9D2C-5057822214AA}"/>
              </a:ext>
            </a:extLst>
          </p:cNvPr>
          <p:cNvCxnSpPr>
            <a:cxnSpLocks/>
          </p:cNvCxnSpPr>
          <p:nvPr/>
        </p:nvCxnSpPr>
        <p:spPr>
          <a:xfrm>
            <a:off x="2096922" y="5566069"/>
            <a:ext cx="27036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F0AA532-8963-4EB8-9C74-D0AA0F7DB042}"/>
              </a:ext>
            </a:extLst>
          </p:cNvPr>
          <p:cNvCxnSpPr>
            <a:cxnSpLocks/>
          </p:cNvCxnSpPr>
          <p:nvPr/>
        </p:nvCxnSpPr>
        <p:spPr>
          <a:xfrm flipH="1" flipV="1">
            <a:off x="6221914" y="5591435"/>
            <a:ext cx="3100155" cy="32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9703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0AF01E3A-0542-45CE-B6AE-64DCE8CFF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64" y="137066"/>
            <a:ext cx="11473200" cy="540000"/>
          </a:xfrm>
        </p:spPr>
        <p:txBody>
          <a:bodyPr rtlCol="0"/>
          <a:lstStyle/>
          <a:p>
            <a:r>
              <a:rPr lang="en-US" altLang="zh-CN" dirty="0">
                <a:solidFill>
                  <a:schemeClr val="tx1"/>
                </a:solidFill>
              </a:rPr>
              <a:t>TLM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A722BDA-C0E7-4754-ACA6-611B19CFD783}"/>
              </a:ext>
            </a:extLst>
          </p:cNvPr>
          <p:cNvSpPr txBox="1"/>
          <p:nvPr/>
        </p:nvSpPr>
        <p:spPr>
          <a:xfrm>
            <a:off x="361088" y="677066"/>
            <a:ext cx="1494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env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B651B2A-3F63-47C7-B6A8-1DD617809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6" y="988854"/>
            <a:ext cx="4170588" cy="135428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416A356-E337-4E2C-A33C-29F197A9D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276" y="346099"/>
            <a:ext cx="4170588" cy="56175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EDC537E-E3FC-48EC-9CDC-1AF14D040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6052" y="137066"/>
            <a:ext cx="4873684" cy="3873954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E4B72955-7D0F-4679-8021-35CBAD4C93E1}"/>
              </a:ext>
            </a:extLst>
          </p:cNvPr>
          <p:cNvSpPr txBox="1"/>
          <p:nvPr/>
        </p:nvSpPr>
        <p:spPr>
          <a:xfrm>
            <a:off x="156980" y="4593203"/>
            <a:ext cx="1494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mon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E320CE7C-44FB-4927-8F25-021EABF1B2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4168" y="4593203"/>
            <a:ext cx="4324350" cy="238125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A99707DF-8580-4DB0-A531-EBA41E87E5D0}"/>
              </a:ext>
            </a:extLst>
          </p:cNvPr>
          <p:cNvSpPr txBox="1"/>
          <p:nvPr/>
        </p:nvSpPr>
        <p:spPr>
          <a:xfrm>
            <a:off x="125992" y="2725095"/>
            <a:ext cx="1494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mdl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1478AD71-B774-45AD-98AD-7E5378B67C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8532" y="2638425"/>
            <a:ext cx="4019550" cy="55245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A1AF15D3-9BD4-401F-966A-5AAF13E1FE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5195" y="3314079"/>
            <a:ext cx="4476750" cy="457200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F2ED76B5-77B5-4C41-99BD-5B1C0748928D}"/>
              </a:ext>
            </a:extLst>
          </p:cNvPr>
          <p:cNvSpPr txBox="1"/>
          <p:nvPr/>
        </p:nvSpPr>
        <p:spPr>
          <a:xfrm>
            <a:off x="8948056" y="1094014"/>
            <a:ext cx="56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gp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17633B9-F4D5-4B54-A562-37BDD1985916}"/>
              </a:ext>
            </a:extLst>
          </p:cNvPr>
          <p:cNvSpPr txBox="1"/>
          <p:nvPr/>
        </p:nvSpPr>
        <p:spPr>
          <a:xfrm>
            <a:off x="10190388" y="346099"/>
            <a:ext cx="56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gp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B7C92FA-4233-49EB-9066-DD19F6B6737F}"/>
              </a:ext>
            </a:extLst>
          </p:cNvPr>
          <p:cNvSpPr txBox="1"/>
          <p:nvPr/>
        </p:nvSpPr>
        <p:spPr>
          <a:xfrm>
            <a:off x="10588580" y="988854"/>
            <a:ext cx="56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gp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4F8E74F-6A96-46DA-B21D-E3570C77F11E}"/>
              </a:ext>
            </a:extLst>
          </p:cNvPr>
          <p:cNvSpPr txBox="1"/>
          <p:nvPr/>
        </p:nvSpPr>
        <p:spPr>
          <a:xfrm>
            <a:off x="9370126" y="346098"/>
            <a:ext cx="56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3">
                    <a:lumMod val="75000"/>
                  </a:schemeClr>
                </a:solidFill>
              </a:rPr>
              <a:t>ap</a:t>
            </a:r>
            <a:endParaRPr lang="zh-CN" alt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A25E106-5858-42A8-92DC-9BB83B2D6AC9}"/>
              </a:ext>
            </a:extLst>
          </p:cNvPr>
          <p:cNvSpPr txBox="1"/>
          <p:nvPr/>
        </p:nvSpPr>
        <p:spPr>
          <a:xfrm>
            <a:off x="8841226" y="2414017"/>
            <a:ext cx="56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3">
                    <a:lumMod val="75000"/>
                  </a:schemeClr>
                </a:solidFill>
              </a:rPr>
              <a:t>ap</a:t>
            </a:r>
            <a:endParaRPr lang="zh-CN" alt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4A13BD1-8EE4-4032-9F22-EBE756698595}"/>
              </a:ext>
            </a:extLst>
          </p:cNvPr>
          <p:cNvSpPr txBox="1"/>
          <p:nvPr/>
        </p:nvSpPr>
        <p:spPr>
          <a:xfrm>
            <a:off x="10588580" y="2499937"/>
            <a:ext cx="56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3">
                    <a:lumMod val="75000"/>
                  </a:schemeClr>
                </a:solidFill>
              </a:rPr>
              <a:t>ap</a:t>
            </a:r>
            <a:endParaRPr lang="zh-CN" alt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854A6C8E-AEB9-48EB-B9F3-79BFE913A649}"/>
              </a:ext>
            </a:extLst>
          </p:cNvPr>
          <p:cNvSpPr/>
          <p:nvPr/>
        </p:nvSpPr>
        <p:spPr>
          <a:xfrm>
            <a:off x="8292938" y="137066"/>
            <a:ext cx="1102520" cy="279391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878495FD-187C-423B-8564-6E26EDE7D05A}"/>
              </a:ext>
            </a:extLst>
          </p:cNvPr>
          <p:cNvCxnSpPr>
            <a:cxnSpLocks/>
          </p:cNvCxnSpPr>
          <p:nvPr/>
        </p:nvCxnSpPr>
        <p:spPr>
          <a:xfrm flipH="1">
            <a:off x="5844949" y="2660035"/>
            <a:ext cx="2797311" cy="217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482C6709-F109-4F48-90CF-EBE814C60772}"/>
              </a:ext>
            </a:extLst>
          </p:cNvPr>
          <p:cNvCxnSpPr>
            <a:cxnSpLocks/>
          </p:cNvCxnSpPr>
          <p:nvPr/>
        </p:nvCxnSpPr>
        <p:spPr>
          <a:xfrm flipH="1">
            <a:off x="5421086" y="1255828"/>
            <a:ext cx="3302905" cy="188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图片 72">
            <a:extLst>
              <a:ext uri="{FF2B5EF4-FFF2-40B4-BE49-F238E27FC236}">
                <a16:creationId xmlns:a16="http://schemas.microsoft.com/office/drawing/2014/main" id="{10CDE307-BA1D-4970-9CF8-8D81187407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4168" y="4945209"/>
            <a:ext cx="5472294" cy="36339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A0604F3-59A6-47D9-BD78-C75F150EE2C4}"/>
              </a:ext>
            </a:extLst>
          </p:cNvPr>
          <p:cNvSpPr txBox="1"/>
          <p:nvPr/>
        </p:nvSpPr>
        <p:spPr>
          <a:xfrm>
            <a:off x="758553" y="676244"/>
            <a:ext cx="1494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</a:rPr>
              <a:t>build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F31A5A7-0746-4A7C-80E6-FA25D9D3CC9A}"/>
              </a:ext>
            </a:extLst>
          </p:cNvPr>
          <p:cNvSpPr txBox="1"/>
          <p:nvPr/>
        </p:nvSpPr>
        <p:spPr>
          <a:xfrm>
            <a:off x="663752" y="1518423"/>
            <a:ext cx="1494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</a:rPr>
              <a:t>connect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714281D-131B-4EE5-B16F-A3009E9DC398}"/>
              </a:ext>
            </a:extLst>
          </p:cNvPr>
          <p:cNvSpPr txBox="1"/>
          <p:nvPr/>
        </p:nvSpPr>
        <p:spPr>
          <a:xfrm>
            <a:off x="649934" y="2711878"/>
            <a:ext cx="1494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</a:rPr>
              <a:t>build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AA64987-1E94-40A8-AF3A-DB8BAA7D659F}"/>
              </a:ext>
            </a:extLst>
          </p:cNvPr>
          <p:cNvSpPr txBox="1"/>
          <p:nvPr/>
        </p:nvSpPr>
        <p:spPr>
          <a:xfrm>
            <a:off x="621805" y="3347659"/>
            <a:ext cx="1494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</a:rPr>
              <a:t>run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742C544-F00F-46E7-98E7-2436268A9889}"/>
              </a:ext>
            </a:extLst>
          </p:cNvPr>
          <p:cNvSpPr txBox="1"/>
          <p:nvPr/>
        </p:nvSpPr>
        <p:spPr>
          <a:xfrm>
            <a:off x="609643" y="4573765"/>
            <a:ext cx="1494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</a:rPr>
              <a:t>build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CE383ED-000D-4966-9B12-905DBAB32DAF}"/>
              </a:ext>
            </a:extLst>
          </p:cNvPr>
          <p:cNvSpPr txBox="1"/>
          <p:nvPr/>
        </p:nvSpPr>
        <p:spPr>
          <a:xfrm>
            <a:off x="571500" y="5050123"/>
            <a:ext cx="1494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</a:rPr>
              <a:t>run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990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52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A2A0D923-3FC1-4E33-BD6E-0548EF48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00" y="390159"/>
            <a:ext cx="11473200" cy="540000"/>
          </a:xfrm>
        </p:spPr>
        <p:txBody>
          <a:bodyPr rtlCol="0"/>
          <a:lstStyle/>
          <a:p>
            <a:pPr rtl="0"/>
            <a:r>
              <a:rPr lang="en-US" altLang="zh-CN" dirty="0"/>
              <a:t>Agent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D431DA01-3851-4D49-A85F-0D6FA532ED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580248"/>
            <a:ext cx="10450114" cy="5377752"/>
          </a:xfrm>
        </p:spPr>
        <p:txBody>
          <a:bodyPr rtlCol="0"/>
          <a:lstStyle/>
          <a:p>
            <a:pPr lvl="1" indent="0">
              <a:buNone/>
            </a:pPr>
            <a:endParaRPr lang="en-US" altLang="zh-CN" sz="1800" noProof="1"/>
          </a:p>
          <a:p>
            <a:pPr lvl="1" indent="0">
              <a:buNone/>
            </a:pPr>
            <a:endParaRPr lang="en-US" altLang="zh-CN" sz="1800" noProof="1"/>
          </a:p>
          <a:p>
            <a:endParaRPr lang="en-US" altLang="zh-CN" sz="2400" noProof="1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1A15F10-0C30-4BA4-8FF9-3584DDC7C2D4}"/>
              </a:ext>
            </a:extLst>
          </p:cNvPr>
          <p:cNvSpPr txBox="1"/>
          <p:nvPr/>
        </p:nvSpPr>
        <p:spPr>
          <a:xfrm>
            <a:off x="554405" y="1035132"/>
            <a:ext cx="952032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/>
              <a:t>在</a:t>
            </a:r>
            <a:r>
              <a:rPr lang="en-US" altLang="zh-CN" sz="1600" dirty="0"/>
              <a:t>ue_config</a:t>
            </a:r>
            <a:r>
              <a:rPr lang="zh-CN" altLang="en-US" sz="1600" dirty="0"/>
              <a:t>里定义</a:t>
            </a:r>
            <a:r>
              <a:rPr lang="en-US" altLang="zh-CN" sz="1600" dirty="0"/>
              <a:t>is_active</a:t>
            </a:r>
            <a:r>
              <a:rPr lang="zh-CN" altLang="en-US" sz="1600" dirty="0"/>
              <a:t>的值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取得</a:t>
            </a:r>
            <a:r>
              <a:rPr lang="en-US" altLang="zh-CN" sz="1600" dirty="0"/>
              <a:t>config,</a:t>
            </a:r>
            <a:r>
              <a:rPr lang="zh-CN" altLang="en-US" sz="1600" dirty="0"/>
              <a:t>确定当前</a:t>
            </a:r>
            <a:r>
              <a:rPr lang="en-US" altLang="zh-CN" sz="1600" dirty="0"/>
              <a:t>agent</a:t>
            </a:r>
            <a:r>
              <a:rPr lang="zh-CN" altLang="en-US" sz="1600" dirty="0"/>
              <a:t>的</a:t>
            </a:r>
            <a:r>
              <a:rPr lang="en-US" altLang="zh-CN" sz="1600" dirty="0"/>
              <a:t>is_active</a:t>
            </a:r>
          </a:p>
          <a:p>
            <a:pPr marL="342900" indent="-342900">
              <a:buAutoNum type="arabicPeriod"/>
            </a:pPr>
            <a:r>
              <a:rPr lang="zh-CN" altLang="en-US" sz="1600" dirty="0"/>
              <a:t>实例化组件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真正需要</a:t>
            </a:r>
            <a:r>
              <a:rPr lang="en-US" altLang="zh-CN" sz="1600" dirty="0"/>
              <a:t>interface</a:t>
            </a:r>
            <a:r>
              <a:rPr lang="zh-CN" altLang="en-US" sz="1600" dirty="0"/>
              <a:t>的是组件里的</a:t>
            </a:r>
            <a:r>
              <a:rPr lang="en-US" altLang="zh-CN" sz="1600" dirty="0"/>
              <a:t>driver(drv)</a:t>
            </a:r>
            <a:r>
              <a:rPr lang="zh-CN" altLang="en-US" sz="1600" dirty="0"/>
              <a:t>和</a:t>
            </a:r>
            <a:r>
              <a:rPr lang="en-US" altLang="zh-CN" sz="1600" dirty="0"/>
              <a:t>monitor(mon),</a:t>
            </a:r>
            <a:r>
              <a:rPr lang="zh-CN" altLang="en-US" sz="1600" dirty="0"/>
              <a:t>可以再</a:t>
            </a:r>
            <a:r>
              <a:rPr lang="en-US" altLang="zh-CN" sz="1600" dirty="0"/>
              <a:t>tb</a:t>
            </a:r>
            <a:r>
              <a:rPr lang="zh-CN" altLang="en-US" sz="1600" dirty="0"/>
              <a:t>里先传给</a:t>
            </a:r>
            <a:r>
              <a:rPr lang="en-US" altLang="zh-CN" sz="1600" dirty="0"/>
              <a:t>agent</a:t>
            </a:r>
            <a:r>
              <a:rPr lang="zh-CN" altLang="en-US" sz="1600" dirty="0"/>
              <a:t>再传给</a:t>
            </a:r>
            <a:r>
              <a:rPr lang="en-US" altLang="zh-CN" sz="1600" dirty="0"/>
              <a:t>mon/drv,</a:t>
            </a:r>
            <a:r>
              <a:rPr lang="zh-CN" altLang="en-US" sz="1600" dirty="0"/>
              <a:t>也可以直接传给</a:t>
            </a:r>
            <a:r>
              <a:rPr lang="en-US" altLang="zh-CN" sz="1600" dirty="0"/>
              <a:t>mon/drv. </a:t>
            </a:r>
            <a:r>
              <a:rPr lang="zh-CN" altLang="en-US" sz="1600" dirty="0"/>
              <a:t>代码里是先传给</a:t>
            </a:r>
            <a:r>
              <a:rPr lang="en-US" altLang="zh-CN" sz="1600" dirty="0"/>
              <a:t>agent</a:t>
            </a:r>
          </a:p>
          <a:p>
            <a:pPr marL="342900" indent="-342900">
              <a:buAutoNum type="arabicPeriod"/>
            </a:pPr>
            <a:endParaRPr lang="en-US" altLang="zh-CN" sz="1600" dirty="0"/>
          </a:p>
          <a:p>
            <a:pPr marL="342900" indent="-342900">
              <a:buAutoNum type="arabicPeriod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00"/>
              </a:solidFill>
              <a:highlight>
                <a:srgbClr val="FFF893"/>
              </a:highlight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B934AA-932A-4952-9D0B-2D36A0E7A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076" y="2624020"/>
            <a:ext cx="7629525" cy="7152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2FBEE4D-D50C-410B-8D01-B7EE81841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076" y="3684974"/>
            <a:ext cx="7629525" cy="26955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01082EF-7543-457E-9438-9F1031ADC73A}"/>
              </a:ext>
            </a:extLst>
          </p:cNvPr>
          <p:cNvSpPr txBox="1"/>
          <p:nvPr/>
        </p:nvSpPr>
        <p:spPr>
          <a:xfrm>
            <a:off x="1024685" y="2981654"/>
            <a:ext cx="1494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</a:rPr>
              <a:t>tb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6D00012-D2D5-4329-A581-7A37263F4F36}"/>
              </a:ext>
            </a:extLst>
          </p:cNvPr>
          <p:cNvSpPr txBox="1"/>
          <p:nvPr/>
        </p:nvSpPr>
        <p:spPr>
          <a:xfrm>
            <a:off x="1096699" y="4471517"/>
            <a:ext cx="1494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</a:rPr>
              <a:t>agent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0900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974" y="1204506"/>
            <a:ext cx="5130869" cy="1547813"/>
          </a:xfrm>
        </p:spPr>
        <p:txBody>
          <a:bodyPr rtlCol="0"/>
          <a:lstStyle/>
          <a:p>
            <a:pPr rtl="0">
              <a:lnSpc>
                <a:spcPts val="5500"/>
              </a:lnSpc>
            </a:pPr>
            <a:r>
              <a:rPr lang="en-US" altLang="zh-CN" dirty="0"/>
              <a:t>Interface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6" name="组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任意多边形：形状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：形状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：形状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:形状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：形状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：形状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:形状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图形 14" descr="恐龙轮廓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占位符 17" descr="书架上显示有书页的书籍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53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副标题 4">
            <a:extLst>
              <a:ext uri="{FF2B5EF4-FFF2-40B4-BE49-F238E27FC236}">
                <a16:creationId xmlns:a16="http://schemas.microsoft.com/office/drawing/2014/main" id="{8260DFAE-6200-4616-9AD9-DF230808C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4781948" cy="367506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zh-CN" noProof="1"/>
              <a:t>I</a:t>
            </a: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 the world of koalas, the one with a tail is the king.</a:t>
            </a:r>
          </a:p>
        </p:txBody>
      </p:sp>
    </p:spTree>
    <p:extLst>
      <p:ext uri="{BB962C8B-B14F-4D97-AF65-F5344CB8AC3E}">
        <p14:creationId xmlns:p14="http://schemas.microsoft.com/office/powerpoint/2010/main" val="17958942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Interface - Clocking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54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360E2E2E-F0EF-4036-A0B3-6807E5CCFD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8800" y="900000"/>
            <a:ext cx="11473200" cy="4079631"/>
          </a:xfrm>
        </p:spPr>
        <p:txBody>
          <a:bodyPr rtlCol="0"/>
          <a:lstStyle/>
          <a:p>
            <a:pPr rtl="0"/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  <a:hlinkClick r:id="rId3"/>
              </a:rPr>
              <a:t>https://blog.csdn.net/wonder_coole/article/details/82597125</a:t>
            </a:r>
            <a:endParaRPr lang="en-US" altLang="zh-CN" sz="240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en-US" altLang="zh-CN" sz="240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 indent="0">
              <a:buNone/>
            </a:pPr>
            <a:endParaRPr lang="en-US" altLang="zh-CN" sz="2400" noProof="1">
              <a:solidFill>
                <a:srgbClr val="FF000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A10E101-9B0B-4958-8D8E-7F7C467867C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8774724" y="-7282900"/>
            <a:ext cx="7876042" cy="20774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zh-CN" sz="43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83B5EC36-5798-4D2B-B47C-FB4DD0430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47724" y="6272353"/>
            <a:ext cx="92297" cy="9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DFCE7C2-A306-4752-8217-87E653C66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2393" y="1274400"/>
            <a:ext cx="4038600" cy="1676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CEC1EF0-87DC-4094-8EFB-CA7C4E6B0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137" y="3007950"/>
            <a:ext cx="6816499" cy="205987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50D8E43-3AA7-48D2-86A3-36D1D5CBA0E1}"/>
              </a:ext>
            </a:extLst>
          </p:cNvPr>
          <p:cNvSpPr txBox="1"/>
          <p:nvPr/>
        </p:nvSpPr>
        <p:spPr>
          <a:xfrm>
            <a:off x="906236" y="5349023"/>
            <a:ext cx="8049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要写入</a:t>
            </a:r>
            <a:r>
              <a:rPr lang="en-US" altLang="zh-CN" dirty="0"/>
              <a:t>dut</a:t>
            </a:r>
            <a:r>
              <a:rPr lang="zh-CN" altLang="en-US" dirty="0"/>
              <a:t>的资料</a:t>
            </a:r>
            <a:r>
              <a:rPr lang="en-US" altLang="zh-CN" dirty="0"/>
              <a:t> =&gt; output (</a:t>
            </a:r>
            <a:r>
              <a:rPr lang="zh-CN" altLang="en-US" dirty="0"/>
              <a:t>从</a:t>
            </a:r>
            <a:r>
              <a:rPr lang="en-US" altLang="zh-CN" dirty="0"/>
              <a:t>interface output</a:t>
            </a:r>
            <a:r>
              <a:rPr lang="zh-CN" altLang="en-US" dirty="0"/>
              <a:t>到</a:t>
            </a:r>
            <a:r>
              <a:rPr lang="en-US" altLang="zh-CN" dirty="0"/>
              <a:t>dut)</a:t>
            </a:r>
          </a:p>
          <a:p>
            <a:endParaRPr lang="en-US" altLang="zh-CN" dirty="0"/>
          </a:p>
          <a:p>
            <a:r>
              <a:rPr lang="zh-CN" altLang="en-US" dirty="0"/>
              <a:t>要从</a:t>
            </a:r>
            <a:r>
              <a:rPr lang="en-US" altLang="zh-CN" dirty="0"/>
              <a:t>dut</a:t>
            </a:r>
            <a:r>
              <a:rPr lang="zh-CN" altLang="en-US" dirty="0"/>
              <a:t>读出来的资料 </a:t>
            </a:r>
            <a:r>
              <a:rPr lang="en-US" altLang="zh-CN" dirty="0"/>
              <a:t>=&gt; input(</a:t>
            </a:r>
            <a:r>
              <a:rPr lang="zh-CN" altLang="en-US" dirty="0"/>
              <a:t>从</a:t>
            </a:r>
            <a:r>
              <a:rPr lang="en-US" altLang="zh-CN" dirty="0"/>
              <a:t>dut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到</a:t>
            </a:r>
            <a:r>
              <a:rPr lang="en-US" altLang="zh-CN" dirty="0"/>
              <a:t>interface)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56497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55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A10E101-9B0B-4958-8D8E-7F7C467867C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8774724" y="-7282900"/>
            <a:ext cx="7876042" cy="20774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zh-CN" sz="43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83B5EC36-5798-4D2B-B47C-FB4DD0430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47724" y="6272353"/>
            <a:ext cx="92297" cy="9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DFCE7C2-A306-4752-8217-87E653C66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83" y="101135"/>
            <a:ext cx="4038600" cy="16764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A4FB4E2-C666-49AE-B6E0-E2334041C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47" y="4110552"/>
            <a:ext cx="5019675" cy="21717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D0498B2-030F-47CE-83CE-6C38C33F92CE}"/>
              </a:ext>
            </a:extLst>
          </p:cNvPr>
          <p:cNvSpPr txBox="1"/>
          <p:nvPr/>
        </p:nvSpPr>
        <p:spPr>
          <a:xfrm>
            <a:off x="5537191" y="2236103"/>
            <a:ext cx="67363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 scaler: dut</a:t>
            </a:r>
            <a:r>
              <a:rPr lang="zh-CN" altLang="en-US" dirty="0"/>
              <a:t>收到后</a:t>
            </a:r>
            <a:r>
              <a:rPr lang="en-US" altLang="zh-CN" dirty="0"/>
              <a:t>,</a:t>
            </a:r>
            <a:r>
              <a:rPr lang="zh-CN" altLang="en-US" dirty="0"/>
              <a:t>下一个时钟生效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仿真步骤</a:t>
            </a:r>
            <a:r>
              <a:rPr lang="en-US" altLang="zh-CN" dirty="0"/>
              <a:t>: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在第一个时钟的上升沿</a:t>
            </a:r>
            <a:r>
              <a:rPr lang="en-US" altLang="zh-CN" dirty="0"/>
              <a:t>,</a:t>
            </a:r>
            <a:r>
              <a:rPr lang="zh-CN" altLang="en-US" dirty="0"/>
              <a:t>将资料写入</a:t>
            </a:r>
            <a:r>
              <a:rPr lang="en-US" altLang="zh-CN" dirty="0"/>
              <a:t>interface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/>
              <a:t>2.interface</a:t>
            </a:r>
            <a:r>
              <a:rPr lang="zh-CN" altLang="en-US" dirty="0"/>
              <a:t>在上升沿后的</a:t>
            </a:r>
            <a:r>
              <a:rPr lang="en-US" altLang="zh-CN" dirty="0"/>
              <a:t>1ps(</a:t>
            </a:r>
            <a:r>
              <a:rPr lang="zh-CN" altLang="en-US" dirty="0"/>
              <a:t>时钟精度</a:t>
            </a:r>
            <a:r>
              <a:rPr lang="en-US" altLang="zh-CN" dirty="0"/>
              <a:t>)</a:t>
            </a:r>
            <a:r>
              <a:rPr lang="zh-CN" altLang="en-US" dirty="0"/>
              <a:t>的时候写入</a:t>
            </a:r>
            <a:r>
              <a:rPr lang="en-US" altLang="zh-CN" dirty="0"/>
              <a:t>dut</a:t>
            </a:r>
          </a:p>
          <a:p>
            <a:endParaRPr lang="en-US" altLang="zh-CN" dirty="0"/>
          </a:p>
          <a:p>
            <a:r>
              <a:rPr lang="en-US" altLang="zh-CN" dirty="0"/>
              <a:t>3. dut</a:t>
            </a:r>
            <a:r>
              <a:rPr lang="zh-CN" altLang="en-US" dirty="0"/>
              <a:t>在第二个时钟上升沿的时候收到信号</a:t>
            </a:r>
            <a:r>
              <a:rPr lang="en-US" altLang="zh-CN" dirty="0"/>
              <a:t>,</a:t>
            </a:r>
            <a:r>
              <a:rPr lang="zh-CN" altLang="en-US" dirty="0"/>
              <a:t>第三个时钟上升沿到来前</a:t>
            </a:r>
            <a:r>
              <a:rPr lang="en-US" altLang="zh-CN" dirty="0"/>
              <a:t>,</a:t>
            </a:r>
            <a:r>
              <a:rPr lang="zh-CN" altLang="en-US" dirty="0"/>
              <a:t>新的</a:t>
            </a:r>
            <a:r>
              <a:rPr lang="en-US" altLang="zh-CN" dirty="0"/>
              <a:t>scaler</a:t>
            </a:r>
            <a:r>
              <a:rPr lang="zh-CN" altLang="en-US" dirty="0"/>
              <a:t>生效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 interface</a:t>
            </a:r>
            <a:r>
              <a:rPr lang="zh-CN" altLang="en-US" dirty="0"/>
              <a:t>在第三个时钟上升沿到来</a:t>
            </a:r>
            <a:r>
              <a:rPr lang="en-US" altLang="zh-CN" dirty="0"/>
              <a:t>(</a:t>
            </a:r>
            <a:r>
              <a:rPr lang="zh-CN" altLang="en-US" dirty="0"/>
              <a:t>前</a:t>
            </a:r>
            <a:r>
              <a:rPr lang="en-US" altLang="zh-CN" dirty="0"/>
              <a:t>)</a:t>
            </a:r>
            <a:r>
              <a:rPr lang="zh-CN" altLang="en-US" dirty="0"/>
              <a:t>采集信号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75E9875-70D6-4CE0-94E6-3121BD3DF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1403" y="696591"/>
            <a:ext cx="1018380" cy="604156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19238D1-F6EC-4790-BFD9-73DF57530D07}"/>
              </a:ext>
            </a:extLst>
          </p:cNvPr>
          <p:cNvCxnSpPr>
            <a:cxnSpLocks/>
          </p:cNvCxnSpPr>
          <p:nvPr/>
        </p:nvCxnSpPr>
        <p:spPr>
          <a:xfrm flipH="1" flipV="1">
            <a:off x="2185804" y="1510675"/>
            <a:ext cx="3422400" cy="1656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57F438A-A474-4900-AF5E-A6424C442742}"/>
              </a:ext>
            </a:extLst>
          </p:cNvPr>
          <p:cNvCxnSpPr>
            <a:cxnSpLocks/>
          </p:cNvCxnSpPr>
          <p:nvPr/>
        </p:nvCxnSpPr>
        <p:spPr>
          <a:xfrm flipH="1" flipV="1">
            <a:off x="2462385" y="1367632"/>
            <a:ext cx="3114173" cy="2305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7DA038D-AA64-4D3E-82DC-2E283A7059FC}"/>
              </a:ext>
            </a:extLst>
          </p:cNvPr>
          <p:cNvCxnSpPr>
            <a:cxnSpLocks/>
          </p:cNvCxnSpPr>
          <p:nvPr/>
        </p:nvCxnSpPr>
        <p:spPr>
          <a:xfrm flipH="1" flipV="1">
            <a:off x="2185804" y="248008"/>
            <a:ext cx="17136" cy="1215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0B84018-278A-4F27-8AE2-5D423081FFF8}"/>
              </a:ext>
            </a:extLst>
          </p:cNvPr>
          <p:cNvCxnSpPr>
            <a:cxnSpLocks/>
          </p:cNvCxnSpPr>
          <p:nvPr/>
        </p:nvCxnSpPr>
        <p:spPr>
          <a:xfrm flipV="1">
            <a:off x="2445247" y="230262"/>
            <a:ext cx="0" cy="1125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9F81C67-0931-48DF-8C81-9EDEF2BD41C4}"/>
              </a:ext>
            </a:extLst>
          </p:cNvPr>
          <p:cNvCxnSpPr>
            <a:cxnSpLocks/>
          </p:cNvCxnSpPr>
          <p:nvPr/>
        </p:nvCxnSpPr>
        <p:spPr>
          <a:xfrm flipH="1" flipV="1">
            <a:off x="3280523" y="1316040"/>
            <a:ext cx="2303366" cy="2970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DBE6863-1757-4D6B-931A-0674EF323EF5}"/>
              </a:ext>
            </a:extLst>
          </p:cNvPr>
          <p:cNvCxnSpPr>
            <a:cxnSpLocks/>
          </p:cNvCxnSpPr>
          <p:nvPr/>
        </p:nvCxnSpPr>
        <p:spPr>
          <a:xfrm flipH="1" flipV="1">
            <a:off x="3280523" y="300962"/>
            <a:ext cx="17140" cy="1031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28A78F6-7597-4CFD-8BFF-0FE4266D5CF0}"/>
              </a:ext>
            </a:extLst>
          </p:cNvPr>
          <p:cNvCxnSpPr>
            <a:cxnSpLocks/>
          </p:cNvCxnSpPr>
          <p:nvPr/>
        </p:nvCxnSpPr>
        <p:spPr>
          <a:xfrm flipV="1">
            <a:off x="7662433" y="327260"/>
            <a:ext cx="1783" cy="1505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62" name="矩形 2061">
            <a:extLst>
              <a:ext uri="{FF2B5EF4-FFF2-40B4-BE49-F238E27FC236}">
                <a16:creationId xmlns:a16="http://schemas.microsoft.com/office/drawing/2014/main" id="{A263D4EB-F0D7-4DB3-9FB5-5B34983FEE17}"/>
              </a:ext>
            </a:extLst>
          </p:cNvPr>
          <p:cNvSpPr/>
          <p:nvPr/>
        </p:nvSpPr>
        <p:spPr>
          <a:xfrm>
            <a:off x="3078505" y="681298"/>
            <a:ext cx="1601461" cy="651171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3" name="文本框 2062">
            <a:extLst>
              <a:ext uri="{FF2B5EF4-FFF2-40B4-BE49-F238E27FC236}">
                <a16:creationId xmlns:a16="http://schemas.microsoft.com/office/drawing/2014/main" id="{382B3162-8E71-476F-8F5E-DB51E10DCA30}"/>
              </a:ext>
            </a:extLst>
          </p:cNvPr>
          <p:cNvSpPr txBox="1"/>
          <p:nvPr/>
        </p:nvSpPr>
        <p:spPr>
          <a:xfrm>
            <a:off x="6189044" y="327259"/>
            <a:ext cx="84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dut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D6E828A-9D90-4A13-91F7-63FA38E54C45}"/>
              </a:ext>
            </a:extLst>
          </p:cNvPr>
          <p:cNvCxnSpPr>
            <a:cxnSpLocks/>
          </p:cNvCxnSpPr>
          <p:nvPr/>
        </p:nvCxnSpPr>
        <p:spPr>
          <a:xfrm flipH="1" flipV="1">
            <a:off x="4115801" y="1080007"/>
            <a:ext cx="1428720" cy="4069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74367E7-CEA3-4A1B-B75E-F07C730F5D21}"/>
              </a:ext>
            </a:extLst>
          </p:cNvPr>
          <p:cNvCxnSpPr>
            <a:cxnSpLocks/>
          </p:cNvCxnSpPr>
          <p:nvPr/>
        </p:nvCxnSpPr>
        <p:spPr>
          <a:xfrm flipH="1" flipV="1">
            <a:off x="4135118" y="327259"/>
            <a:ext cx="399" cy="904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3CDB1C1-890A-4884-8626-B3916776451F}"/>
              </a:ext>
            </a:extLst>
          </p:cNvPr>
          <p:cNvCxnSpPr>
            <a:cxnSpLocks/>
          </p:cNvCxnSpPr>
          <p:nvPr/>
        </p:nvCxnSpPr>
        <p:spPr>
          <a:xfrm flipH="1">
            <a:off x="3500203" y="4286472"/>
            <a:ext cx="2083686" cy="1060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42BBD3C-03B2-4C2B-94A8-FF4357AB39B3}"/>
              </a:ext>
            </a:extLst>
          </p:cNvPr>
          <p:cNvCxnSpPr>
            <a:cxnSpLocks/>
          </p:cNvCxnSpPr>
          <p:nvPr/>
        </p:nvCxnSpPr>
        <p:spPr>
          <a:xfrm flipH="1">
            <a:off x="3500203" y="5149527"/>
            <a:ext cx="2044318" cy="846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DE452F6-7313-4ABB-9CC5-F5101FDEA94F}"/>
              </a:ext>
            </a:extLst>
          </p:cNvPr>
          <p:cNvCxnSpPr>
            <a:cxnSpLocks/>
          </p:cNvCxnSpPr>
          <p:nvPr/>
        </p:nvCxnSpPr>
        <p:spPr>
          <a:xfrm flipH="1">
            <a:off x="2623280" y="3167036"/>
            <a:ext cx="2984924" cy="1330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4837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974" y="1204506"/>
            <a:ext cx="5130869" cy="1547813"/>
          </a:xfrm>
        </p:spPr>
        <p:txBody>
          <a:bodyPr rtlCol="0"/>
          <a:lstStyle/>
          <a:p>
            <a:pPr rtl="0">
              <a:lnSpc>
                <a:spcPts val="55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Agent</a:t>
            </a:r>
            <a:b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Driver</a:t>
            </a:r>
            <a:b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Monitor</a:t>
            </a:r>
          </a:p>
        </p:txBody>
      </p:sp>
      <p:grpSp>
        <p:nvGrpSpPr>
          <p:cNvPr id="6" name="组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任意多边形：形状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：形状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：形状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:形状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：形状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：形状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:形状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图形 14" descr="恐龙轮廓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占位符 17" descr="书架上显示有书页的书籍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56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副标题 4">
            <a:extLst>
              <a:ext uri="{FF2B5EF4-FFF2-40B4-BE49-F238E27FC236}">
                <a16:creationId xmlns:a16="http://schemas.microsoft.com/office/drawing/2014/main" id="{8260DFAE-6200-4616-9AD9-DF230808C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4781948" cy="367506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zh-CN" noProof="1"/>
              <a:t>I</a:t>
            </a: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 the world of koalas, the one with a tail is the king.</a:t>
            </a:r>
          </a:p>
        </p:txBody>
      </p:sp>
    </p:spTree>
    <p:extLst>
      <p:ext uri="{BB962C8B-B14F-4D97-AF65-F5344CB8AC3E}">
        <p14:creationId xmlns:p14="http://schemas.microsoft.com/office/powerpoint/2010/main" val="38372851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98FC2F3-156F-42BD-AE1C-87625B576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82" y="1496138"/>
            <a:ext cx="7600950" cy="3095625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57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A2A0D923-3FC1-4E33-BD6E-0548EF48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00" y="390159"/>
            <a:ext cx="11473200" cy="540000"/>
          </a:xfrm>
        </p:spPr>
        <p:txBody>
          <a:bodyPr rtlCol="0"/>
          <a:lstStyle/>
          <a:p>
            <a:pPr rtl="0"/>
            <a:r>
              <a:rPr lang="en-US" altLang="zh-CN" dirty="0"/>
              <a:t>Agent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D431DA01-3851-4D49-A85F-0D6FA532ED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580248"/>
            <a:ext cx="10450114" cy="5377752"/>
          </a:xfrm>
        </p:spPr>
        <p:txBody>
          <a:bodyPr rtlCol="0"/>
          <a:lstStyle/>
          <a:p>
            <a:pPr lvl="1" indent="0">
              <a:buNone/>
            </a:pPr>
            <a:endParaRPr lang="en-US" altLang="zh-CN" sz="1800" noProof="1"/>
          </a:p>
          <a:p>
            <a:pPr lvl="1" indent="0">
              <a:buNone/>
            </a:pPr>
            <a:endParaRPr lang="en-US" altLang="zh-CN" sz="1800" noProof="1"/>
          </a:p>
          <a:p>
            <a:endParaRPr lang="en-US" altLang="zh-CN" sz="2400" noProof="1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1A15F10-0C30-4BA4-8FF9-3584DDC7C2D4}"/>
              </a:ext>
            </a:extLst>
          </p:cNvPr>
          <p:cNvSpPr txBox="1"/>
          <p:nvPr/>
        </p:nvSpPr>
        <p:spPr>
          <a:xfrm>
            <a:off x="7555039" y="2662369"/>
            <a:ext cx="473528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400" dirty="0"/>
          </a:p>
          <a:p>
            <a:r>
              <a:rPr lang="en-US" altLang="zh-CN" sz="1400" dirty="0"/>
              <a:t>2. </a:t>
            </a:r>
            <a:r>
              <a:rPr lang="zh-CN" altLang="en-US" sz="1400" dirty="0"/>
              <a:t>成员变量</a:t>
            </a:r>
            <a:r>
              <a:rPr lang="en-US" altLang="zh-CN" sz="1400" dirty="0"/>
              <a:t>:is_active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400" dirty="0"/>
              <a:t>UVM_ACTIVE:</a:t>
            </a:r>
            <a:r>
              <a:rPr lang="zh-CN" altLang="en-US" sz="1400" dirty="0"/>
              <a:t>包含全部三个组件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400" dirty="0"/>
              <a:t>UVM_PASSIVE:</a:t>
            </a:r>
            <a:r>
              <a:rPr lang="zh-CN" altLang="en-US" sz="1400" dirty="0"/>
              <a:t>只包含</a:t>
            </a:r>
            <a:r>
              <a:rPr lang="en-US" altLang="zh-CN" sz="1400" dirty="0"/>
              <a:t>monitor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00"/>
              </a:solidFill>
              <a:highlight>
                <a:srgbClr val="FFF893"/>
              </a:highlight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4FFCF1-7728-42C0-A105-47BBBD4FE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474" y="4183022"/>
            <a:ext cx="5057095" cy="125146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AEAC497-0446-4DD5-9E49-C2A2E81C8BF2}"/>
              </a:ext>
            </a:extLst>
          </p:cNvPr>
          <p:cNvSpPr txBox="1"/>
          <p:nvPr/>
        </p:nvSpPr>
        <p:spPr>
          <a:xfrm>
            <a:off x="7555039" y="1314114"/>
            <a:ext cx="41680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1. </a:t>
            </a:r>
            <a:r>
              <a:rPr lang="zh-CN" altLang="en-US" sz="1400" dirty="0"/>
              <a:t>关于</a:t>
            </a:r>
            <a:r>
              <a:rPr lang="en-US" altLang="zh-CN" sz="1400" dirty="0"/>
              <a:t>virtual class: virtual class </a:t>
            </a:r>
            <a:r>
              <a:rPr lang="zh-CN" altLang="en-US" sz="1400" dirty="0"/>
              <a:t>（抽象类）：可以被扩展但是不能被直接例化。</a:t>
            </a:r>
            <a:endParaRPr lang="en-US" altLang="zh-CN" sz="1400" dirty="0"/>
          </a:p>
          <a:p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00"/>
              </a:solidFill>
              <a:highlight>
                <a:srgbClr val="FFF893"/>
              </a:highlight>
              <a:latin typeface="Consolas" panose="020B0609020204030204" pitchFamily="49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BFE0498-D4DD-46FA-905B-8C5CF0DD0309}"/>
              </a:ext>
            </a:extLst>
          </p:cNvPr>
          <p:cNvCxnSpPr>
            <a:cxnSpLocks/>
          </p:cNvCxnSpPr>
          <p:nvPr/>
        </p:nvCxnSpPr>
        <p:spPr>
          <a:xfrm flipV="1">
            <a:off x="6905624" y="3293952"/>
            <a:ext cx="649415" cy="159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9F143BD-9D98-471B-AB23-63FF677F4FD3}"/>
              </a:ext>
            </a:extLst>
          </p:cNvPr>
          <p:cNvCxnSpPr>
            <a:cxnSpLocks/>
          </p:cNvCxnSpPr>
          <p:nvPr/>
        </p:nvCxnSpPr>
        <p:spPr>
          <a:xfrm flipV="1">
            <a:off x="7147946" y="1801906"/>
            <a:ext cx="407093" cy="61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6B99CD5-8773-4510-9035-5D1888F59B83}"/>
              </a:ext>
            </a:extLst>
          </p:cNvPr>
          <p:cNvCxnSpPr>
            <a:cxnSpLocks/>
          </p:cNvCxnSpPr>
          <p:nvPr/>
        </p:nvCxnSpPr>
        <p:spPr>
          <a:xfrm>
            <a:off x="2212521" y="4555666"/>
            <a:ext cx="3673929" cy="80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4711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58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8">
            <a:extLst>
              <a:ext uri="{FF2B5EF4-FFF2-40B4-BE49-F238E27FC236}">
                <a16:creationId xmlns:a16="http://schemas.microsoft.com/office/drawing/2014/main" id="{E91A443F-319D-45B7-BE7A-7808752EA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700657" y="1766775"/>
            <a:ext cx="0" cy="4149769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>
            <a:extLst>
              <a:ext uri="{FF2B5EF4-FFF2-40B4-BE49-F238E27FC236}">
                <a16:creationId xmlns:a16="http://schemas.microsoft.com/office/drawing/2014/main" id="{A2A0D923-3FC1-4E33-BD6E-0548EF48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</a:t>
            </a: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D431DA01-3851-4D49-A85F-0D6FA532ED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9400" y="1120248"/>
            <a:ext cx="11473200" cy="4079631"/>
          </a:xfrm>
        </p:spPr>
        <p:txBody>
          <a:bodyPr rtlCol="0"/>
          <a:lstStyle/>
          <a:p>
            <a:pPr lvl="1" indent="0">
              <a:buNone/>
            </a:pPr>
            <a:r>
              <a:rPr lang="en-US" altLang="zh-CN" sz="8000" noProof="1">
                <a:solidFill>
                  <a:srgbClr val="FF0000"/>
                </a:solidFill>
              </a:rPr>
              <a:t>agt</a:t>
            </a:r>
            <a:r>
              <a:rPr lang="zh-CN" altLang="en-US" sz="8000" noProof="1">
                <a:solidFill>
                  <a:srgbClr val="FF0000"/>
                </a:solidFill>
              </a:rPr>
              <a:t>的代码</a:t>
            </a:r>
            <a:endParaRPr lang="en-US" altLang="zh-CN" sz="8000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5151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59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8">
            <a:extLst>
              <a:ext uri="{FF2B5EF4-FFF2-40B4-BE49-F238E27FC236}">
                <a16:creationId xmlns:a16="http://schemas.microsoft.com/office/drawing/2014/main" id="{E91A443F-319D-45B7-BE7A-7808752EA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700657" y="1766775"/>
            <a:ext cx="0" cy="4149769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>
            <a:extLst>
              <a:ext uri="{FF2B5EF4-FFF2-40B4-BE49-F238E27FC236}">
                <a16:creationId xmlns:a16="http://schemas.microsoft.com/office/drawing/2014/main" id="{A2A0D923-3FC1-4E33-BD6E-0548EF48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</a:t>
            </a: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D431DA01-3851-4D49-A85F-0D6FA532ED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9400" y="1120248"/>
            <a:ext cx="11473200" cy="4079631"/>
          </a:xfrm>
        </p:spPr>
        <p:txBody>
          <a:bodyPr rtlCol="0"/>
          <a:lstStyle/>
          <a:p>
            <a:pPr lvl="1" indent="0">
              <a:buNone/>
            </a:pPr>
            <a:r>
              <a:rPr lang="zh-CN" altLang="en-US" sz="8000" noProof="1">
                <a:solidFill>
                  <a:srgbClr val="FF0000"/>
                </a:solidFill>
              </a:rPr>
              <a:t>流程图带入</a:t>
            </a:r>
            <a:r>
              <a:rPr lang="en-US" altLang="zh-CN" sz="8000" noProof="1">
                <a:solidFill>
                  <a:srgbClr val="FF0000"/>
                </a:solidFill>
              </a:rPr>
              <a:t>driver</a:t>
            </a:r>
          </a:p>
        </p:txBody>
      </p:sp>
    </p:spTree>
    <p:extLst>
      <p:ext uri="{BB962C8B-B14F-4D97-AF65-F5344CB8AC3E}">
        <p14:creationId xmlns:p14="http://schemas.microsoft.com/office/powerpoint/2010/main" val="2471977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DUT (Design under test)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360E2E2E-F0EF-4036-A0B3-6807E5CCFD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8800" y="867344"/>
            <a:ext cx="11473200" cy="4079631"/>
          </a:xfrm>
        </p:spPr>
        <p:txBody>
          <a:bodyPr rtlCol="0"/>
          <a:lstStyle/>
          <a:p>
            <a:pPr marL="514350" indent="-514350" rtl="0">
              <a:buAutoNum type="arabicPeriod"/>
            </a:pPr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param_def.v</a:t>
            </a:r>
            <a:r>
              <a:rPr lang="zh-CN" altLang="en-US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定义参数</a:t>
            </a:r>
            <a:endParaRPr lang="en-US" altLang="zh-CN" sz="240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514350" indent="-514350" rtl="0">
              <a:buAutoNum type="arabicPeriod"/>
            </a:pPr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amplifier.v </a:t>
            </a:r>
            <a:r>
              <a:rPr lang="zh-CN" altLang="en-US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是本次实验的</a:t>
            </a:r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dut,</a:t>
            </a:r>
            <a:r>
              <a:rPr lang="zh-CN" altLang="en-US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同向运算放大器</a:t>
            </a:r>
            <a:endParaRPr lang="en-US" altLang="zh-CN" sz="240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993775" lvl="1" indent="-457200">
              <a:buFont typeface="+mj-ea"/>
              <a:buAutoNum type="circleNumDbPlain"/>
            </a:pPr>
            <a:r>
              <a:rPr lang="en-US" altLang="zh-CN" sz="2400" noProof="1"/>
              <a:t>n</a:t>
            </a:r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o: 8 bit</a:t>
            </a:r>
            <a:r>
              <a:rPr lang="zh-CN" altLang="en-US" sz="2400" noProof="1"/>
              <a:t> 的序号</a:t>
            </a:r>
            <a:r>
              <a:rPr lang="en-US" altLang="zh-CN" sz="2400" noProof="1"/>
              <a:t>(</a:t>
            </a:r>
            <a:r>
              <a:rPr lang="zh-CN" altLang="en-US" sz="2400" noProof="1"/>
              <a:t>方便比价</a:t>
            </a:r>
            <a:r>
              <a:rPr lang="en-US" altLang="zh-CN" sz="2400" noProof="1"/>
              <a:t>dut</a:t>
            </a:r>
            <a:r>
              <a:rPr lang="zh-CN" altLang="en-US" sz="2400" noProof="1"/>
              <a:t>和</a:t>
            </a:r>
            <a:r>
              <a:rPr lang="en-US" altLang="zh-CN" sz="2400" noProof="1"/>
              <a:t>reference model</a:t>
            </a:r>
            <a:r>
              <a:rPr lang="zh-CN" altLang="en-US" sz="2400" noProof="1"/>
              <a:t>的计算结果是否相同</a:t>
            </a:r>
            <a:r>
              <a:rPr lang="en-US" altLang="zh-CN" sz="2400" noProof="1"/>
              <a:t>)</a:t>
            </a:r>
            <a:endParaRPr lang="en-US" altLang="zh-CN" sz="240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993775" lvl="1" indent="-457200">
              <a:buFont typeface="+mj-ea"/>
              <a:buAutoNum type="circleNumDbPlain"/>
            </a:pPr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base_nuber : 8 bit</a:t>
            </a:r>
            <a:r>
              <a:rPr lang="zh-CN" altLang="en-US" sz="2400" noProof="1"/>
              <a:t> 的被乘数</a:t>
            </a:r>
            <a:endParaRPr lang="en-US" altLang="zh-CN" sz="2400" noProof="1"/>
          </a:p>
          <a:p>
            <a:pPr marL="993775" lvl="1" indent="-457200">
              <a:buFont typeface="+mj-ea"/>
              <a:buAutoNum type="circleNumDbPlain"/>
            </a:pPr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scaler : 16 bit </a:t>
            </a:r>
            <a:r>
              <a:rPr lang="zh-CN" altLang="en-US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的乘数</a:t>
            </a:r>
            <a:endParaRPr lang="en-US" altLang="zh-CN" sz="240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993775" lvl="1" indent="-457200">
              <a:buFont typeface="+mj-ea"/>
              <a:buAutoNum type="circleNumDbPlain"/>
            </a:pPr>
            <a:r>
              <a:rPr lang="en-US" altLang="zh-CN" sz="2400" noProof="1"/>
              <a:t>res : 24</a:t>
            </a:r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bit </a:t>
            </a:r>
            <a:r>
              <a:rPr lang="zh-CN" altLang="en-US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zh-CN" altLang="en-US" sz="2400" noProof="1"/>
              <a:t>计算结果</a:t>
            </a:r>
            <a:r>
              <a:rPr lang="en-US" altLang="zh-CN" sz="2400" noProof="1"/>
              <a:t>(</a:t>
            </a:r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base_nuber * scaler</a:t>
            </a:r>
            <a:r>
              <a:rPr lang="en-US" altLang="zh-CN" sz="2400" noProof="1"/>
              <a:t>)</a:t>
            </a:r>
          </a:p>
          <a:p>
            <a:pPr marL="457200" indent="-457200">
              <a:buFont typeface="+mj-ea"/>
              <a:buAutoNum type="arabicPeriod"/>
            </a:pPr>
            <a:r>
              <a:rPr lang="zh-CN" altLang="en-US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功能状态 </a:t>
            </a:r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 </a:t>
            </a:r>
            <a:r>
              <a:rPr lang="en-US" altLang="zh-CN" sz="2400" noProof="1">
                <a:solidFill>
                  <a:schemeClr val="tx1"/>
                </a:solidFill>
              </a:rPr>
              <a:t>wr_en_i </a:t>
            </a:r>
            <a:r>
              <a:rPr lang="zh-CN" altLang="en-US" sz="2400" noProof="1">
                <a:solidFill>
                  <a:schemeClr val="tx1"/>
                </a:solidFill>
              </a:rPr>
              <a:t>和</a:t>
            </a:r>
            <a:r>
              <a:rPr lang="en-US" altLang="zh-CN" sz="2400" noProof="1">
                <a:solidFill>
                  <a:schemeClr val="tx1"/>
                </a:solidFill>
              </a:rPr>
              <a:t> set_scaler_i</a:t>
            </a:r>
            <a:r>
              <a:rPr lang="zh-CN" altLang="en-US" sz="2400" noProof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控制</a:t>
            </a:r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): </a:t>
            </a:r>
          </a:p>
          <a:p>
            <a:pPr marL="993775" lvl="1" indent="-457200">
              <a:buFont typeface="+mj-ea"/>
              <a:buAutoNum type="circleNumDbPlain"/>
            </a:pPr>
            <a:r>
              <a:rPr lang="en-US" altLang="zh-CN" sz="2400" noProof="1">
                <a:solidFill>
                  <a:schemeClr val="tx1"/>
                </a:solidFill>
              </a:rPr>
              <a:t>Idle: </a:t>
            </a:r>
            <a:r>
              <a:rPr lang="en-US" altLang="zh-CN" sz="2400" noProof="1">
                <a:solidFill>
                  <a:srgbClr val="FF0000"/>
                </a:solidFill>
              </a:rPr>
              <a:t>!wr_en_i </a:t>
            </a:r>
            <a:endParaRPr lang="en-US" altLang="zh-CN" sz="2400" noProof="1">
              <a:solidFill>
                <a:schemeClr val="tx1"/>
              </a:solidFill>
            </a:endParaRPr>
          </a:p>
          <a:p>
            <a:pPr marL="993775" lvl="1" indent="-457200">
              <a:buFont typeface="+mj-ea"/>
              <a:buAutoNum type="circleNumDbPlain"/>
            </a:pPr>
            <a:r>
              <a:rPr lang="zh-CN" altLang="en-US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设定放大倍数</a:t>
            </a:r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scaler: </a:t>
            </a:r>
            <a:r>
              <a:rPr lang="zh-CN" altLang="en-US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输入</a:t>
            </a:r>
            <a:r>
              <a:rPr lang="en-US" altLang="zh-CN" sz="2400" noProof="1"/>
              <a:t>16 bit</a:t>
            </a:r>
            <a:r>
              <a:rPr lang="zh-CN" altLang="en-US" sz="2400" noProof="1"/>
              <a:t> </a:t>
            </a:r>
            <a:r>
              <a:rPr lang="en-US" altLang="zh-CN" sz="2400" noProof="1"/>
              <a:t>{scaler} ,</a:t>
            </a:r>
            <a:r>
              <a:rPr lang="en-US" altLang="zh-CN" sz="2400" noProof="1">
                <a:solidFill>
                  <a:schemeClr val="tx1"/>
                </a:solidFill>
              </a:rPr>
              <a:t> t0</a:t>
            </a:r>
            <a:r>
              <a:rPr lang="zh-CN" altLang="en-US" sz="2400" noProof="1">
                <a:solidFill>
                  <a:schemeClr val="tx1"/>
                </a:solidFill>
              </a:rPr>
              <a:t>输入 </a:t>
            </a:r>
            <a:r>
              <a:rPr lang="en-US" altLang="zh-CN" sz="2400" noProof="1">
                <a:solidFill>
                  <a:schemeClr val="tx1"/>
                </a:solidFill>
              </a:rPr>
              <a:t>t1</a:t>
            </a:r>
            <a:r>
              <a:rPr lang="zh-CN" altLang="en-US" sz="2400" noProof="1">
                <a:solidFill>
                  <a:schemeClr val="tx1"/>
                </a:solidFill>
              </a:rPr>
              <a:t>生效</a:t>
            </a:r>
            <a:r>
              <a:rPr lang="en-US" altLang="zh-CN" sz="2400" noProof="1">
                <a:solidFill>
                  <a:schemeClr val="tx1"/>
                </a:solidFill>
              </a:rPr>
              <a:t>, scaler_o </a:t>
            </a:r>
            <a:r>
              <a:rPr lang="zh-CN" altLang="en-US" sz="2400" noProof="1">
                <a:solidFill>
                  <a:schemeClr val="tx1"/>
                </a:solidFill>
              </a:rPr>
              <a:t>输   </a:t>
            </a:r>
            <a:r>
              <a:rPr lang="en-US" altLang="zh-CN" sz="2400" noProof="1">
                <a:solidFill>
                  <a:srgbClr val="FF0000"/>
                </a:solidFill>
              </a:rPr>
              <a:t>wr_en_i &amp;&amp; set_scaler_i </a:t>
            </a:r>
          </a:p>
          <a:p>
            <a:pPr marL="993775" lvl="1" indent="-457200">
              <a:buFont typeface="+mj-ea"/>
              <a:buAutoNum type="circleNumDbPlain"/>
            </a:pPr>
            <a:r>
              <a:rPr lang="zh-CN" altLang="en-US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放大</a:t>
            </a:r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</a:t>
            </a:r>
            <a:r>
              <a:rPr lang="zh-CN" altLang="en-US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输入</a:t>
            </a:r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 bit</a:t>
            </a:r>
            <a:r>
              <a:rPr lang="zh-CN" altLang="en-US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400" noProof="1"/>
              <a:t>{ no , base_number} </a:t>
            </a:r>
            <a:r>
              <a:rPr lang="zh-CN" altLang="en-US" sz="2400" noProof="1"/>
              <a:t>输出 </a:t>
            </a:r>
            <a:r>
              <a:rPr lang="en-US" altLang="zh-CN" sz="2400" noProof="1"/>
              <a:t>32 </a:t>
            </a:r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</a:t>
            </a:r>
            <a:r>
              <a:rPr lang="zh-CN" altLang="en-US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400" noProof="1"/>
              <a:t>{ no , res} ,                    t0</a:t>
            </a:r>
            <a:r>
              <a:rPr lang="zh-CN" altLang="en-US" sz="2400" noProof="1"/>
              <a:t>输入</a:t>
            </a:r>
            <a:r>
              <a:rPr lang="en-US" altLang="zh-CN" sz="2400" noProof="1"/>
              <a:t>,t1</a:t>
            </a:r>
            <a:r>
              <a:rPr lang="zh-CN" altLang="en-US" sz="2400" noProof="1"/>
              <a:t>计算</a:t>
            </a:r>
            <a:r>
              <a:rPr lang="en-US" altLang="zh-CN" sz="2400" noProof="1"/>
              <a:t>,t2</a:t>
            </a:r>
            <a:r>
              <a:rPr lang="zh-CN" altLang="en-US" sz="2400" noProof="1"/>
              <a:t>输出</a:t>
            </a:r>
            <a:r>
              <a:rPr lang="en-US" altLang="zh-CN" sz="2400" noProof="1"/>
              <a:t>rd_data_o,</a:t>
            </a:r>
            <a:r>
              <a:rPr lang="zh-CN" altLang="en-US" sz="2400" noProof="1"/>
              <a:t>同时</a:t>
            </a:r>
            <a:r>
              <a:rPr lang="en-US" altLang="zh-CN" sz="2400" noProof="1"/>
              <a:t>rd_val_o </a:t>
            </a:r>
            <a:r>
              <a:rPr lang="zh-CN" altLang="en-US" sz="2400" noProof="1"/>
              <a:t>为正</a:t>
            </a:r>
            <a:r>
              <a:rPr lang="en-US" altLang="zh-CN" sz="2400" noProof="1"/>
              <a:t>. </a:t>
            </a:r>
          </a:p>
          <a:p>
            <a:pPr lvl="1" indent="0">
              <a:buNone/>
            </a:pPr>
            <a:r>
              <a:rPr lang="en-US" altLang="zh-CN" sz="2400" noProof="1">
                <a:solidFill>
                  <a:srgbClr val="FF0000"/>
                </a:solidFill>
              </a:rPr>
              <a:t>     wr_en_i &amp;&amp; !set_scaler_i</a:t>
            </a:r>
          </a:p>
          <a:p>
            <a:pPr lvl="1" indent="0">
              <a:buNone/>
            </a:pPr>
            <a:endParaRPr lang="en-US" altLang="zh-CN" sz="2400" noProof="1">
              <a:solidFill>
                <a:srgbClr val="FF000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A10E101-9B0B-4958-8D8E-7F7C467867C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8774724" y="-7282900"/>
            <a:ext cx="7876042" cy="20774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zh-CN" sz="43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83B5EC36-5798-4D2B-B47C-FB4DD0430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47724" y="6272353"/>
            <a:ext cx="92297" cy="9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0757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0A8DD66-BBDA-46CB-86E7-92ACBB311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66" y="617130"/>
            <a:ext cx="5298504" cy="5478236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60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A2A0D923-3FC1-4E33-BD6E-0548EF48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00" y="77130"/>
            <a:ext cx="11473200" cy="540000"/>
          </a:xfrm>
        </p:spPr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Driver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CD50A6F-BA6C-4E95-B9F1-C6B26F32EB8B}"/>
              </a:ext>
            </a:extLst>
          </p:cNvPr>
          <p:cNvCxnSpPr>
            <a:cxnSpLocks/>
          </p:cNvCxnSpPr>
          <p:nvPr/>
        </p:nvCxnSpPr>
        <p:spPr>
          <a:xfrm>
            <a:off x="4303258" y="2473410"/>
            <a:ext cx="2349274" cy="121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AFD7445-B8E4-4A46-9EBD-6CAA7D19B1BD}"/>
              </a:ext>
            </a:extLst>
          </p:cNvPr>
          <p:cNvCxnSpPr>
            <a:cxnSpLocks/>
          </p:cNvCxnSpPr>
          <p:nvPr/>
        </p:nvCxnSpPr>
        <p:spPr>
          <a:xfrm flipV="1">
            <a:off x="4603575" y="1738993"/>
            <a:ext cx="2107468" cy="17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7B9DF73-52E7-4D8D-BFEA-2BE536340911}"/>
              </a:ext>
            </a:extLst>
          </p:cNvPr>
          <p:cNvSpPr txBox="1"/>
          <p:nvPr/>
        </p:nvSpPr>
        <p:spPr>
          <a:xfrm>
            <a:off x="6882492" y="3604200"/>
            <a:ext cx="4523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只有准备使用 </a:t>
            </a:r>
            <a:r>
              <a:rPr lang="en-US" altLang="zh-CN" dirty="0"/>
              <a:t>analysis_port </a:t>
            </a:r>
            <a:r>
              <a:rPr lang="zh-CN" altLang="en-US" dirty="0"/>
              <a:t>传回</a:t>
            </a:r>
            <a:r>
              <a:rPr lang="en-US" altLang="zh-CN" dirty="0"/>
              <a:t>rsp</a:t>
            </a:r>
            <a:r>
              <a:rPr lang="zh-CN" altLang="en-US" dirty="0"/>
              <a:t>才需要连接 </a:t>
            </a:r>
            <a:r>
              <a:rPr lang="en-US" altLang="zh-CN" dirty="0"/>
              <a:t>rsp_port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D2F2065-769F-43BC-8110-A568C54FD2F2}"/>
              </a:ext>
            </a:extLst>
          </p:cNvPr>
          <p:cNvSpPr txBox="1"/>
          <p:nvPr/>
        </p:nvSpPr>
        <p:spPr>
          <a:xfrm>
            <a:off x="6882493" y="1222104"/>
            <a:ext cx="452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连接</a:t>
            </a:r>
            <a:r>
              <a:rPr lang="en-US" altLang="zh-CN" dirty="0"/>
              <a:t>sequencer</a:t>
            </a:r>
            <a:r>
              <a:rPr lang="zh-CN" altLang="en-US" dirty="0"/>
              <a:t>的代码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DAA7BDC-8C76-427C-A5A6-40EE7EF2D93A}"/>
              </a:ext>
            </a:extLst>
          </p:cNvPr>
          <p:cNvCxnSpPr>
            <a:cxnSpLocks/>
          </p:cNvCxnSpPr>
          <p:nvPr/>
        </p:nvCxnSpPr>
        <p:spPr>
          <a:xfrm flipV="1">
            <a:off x="1139197" y="5548308"/>
            <a:ext cx="5122809" cy="44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4FD2AB21-A387-4A76-939D-5A4D96CEC86D}"/>
              </a:ext>
            </a:extLst>
          </p:cNvPr>
          <p:cNvSpPr txBox="1"/>
          <p:nvPr/>
        </p:nvSpPr>
        <p:spPr>
          <a:xfrm>
            <a:off x="6262006" y="4961576"/>
            <a:ext cx="549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代码里的</a:t>
            </a:r>
            <a:r>
              <a:rPr lang="en-US" altLang="zh-CN" dirty="0"/>
              <a:t>req, rsp </a:t>
            </a:r>
            <a:r>
              <a:rPr lang="zh-CN" altLang="en-US" dirty="0"/>
              <a:t>就是自定义的</a:t>
            </a:r>
            <a:r>
              <a:rPr lang="en-US" altLang="zh-CN" dirty="0"/>
              <a:t>ue_transaction (</a:t>
            </a:r>
            <a:r>
              <a:rPr lang="zh-CN" altLang="en-US" dirty="0"/>
              <a:t>继承</a:t>
            </a:r>
            <a:r>
              <a:rPr lang="en-US" altLang="zh-CN" dirty="0"/>
              <a:t>sequence_item)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6604317-81AC-4857-9793-48BFCEDC1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987" y="2190212"/>
            <a:ext cx="4772025" cy="123825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FCA2D500-19F0-4BE6-BB1F-E49932E91B8E}"/>
              </a:ext>
            </a:extLst>
          </p:cNvPr>
          <p:cNvSpPr txBox="1"/>
          <p:nvPr/>
        </p:nvSpPr>
        <p:spPr>
          <a:xfrm>
            <a:off x="6757987" y="1821585"/>
            <a:ext cx="4523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在 </a:t>
            </a:r>
            <a:r>
              <a:rPr lang="en-US" altLang="zh-CN" sz="1200" dirty="0"/>
              <a:t>Ue_agent.sv </a:t>
            </a:r>
            <a:r>
              <a:rPr lang="zh-CN" altLang="en-US" sz="1200" dirty="0"/>
              <a:t>里创建 </a:t>
            </a:r>
            <a:r>
              <a:rPr lang="en-US" altLang="zh-CN" sz="1200" dirty="0"/>
              <a:t>driver</a:t>
            </a:r>
            <a:r>
              <a:rPr lang="zh-CN" altLang="en-US" sz="1200" dirty="0"/>
              <a:t>并连接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27F964E6-6916-48C3-8D57-71CE867D8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2006" y="5711441"/>
            <a:ext cx="55149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072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61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A2A0D923-3FC1-4E33-BD6E-0548EF48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00" y="390159"/>
            <a:ext cx="11473200" cy="540000"/>
          </a:xfrm>
        </p:spPr>
        <p:txBody>
          <a:bodyPr rtlCol="0"/>
          <a:lstStyle/>
          <a:p>
            <a:pPr rtl="0"/>
            <a:r>
              <a:rPr lang="en-US" altLang="zh-CN" dirty="0"/>
              <a:t>Driver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D431DA01-3851-4D49-A85F-0D6FA532ED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580248"/>
            <a:ext cx="10450114" cy="5377752"/>
          </a:xfrm>
        </p:spPr>
        <p:txBody>
          <a:bodyPr rtlCol="0"/>
          <a:lstStyle/>
          <a:p>
            <a:pPr lvl="1" indent="0">
              <a:buNone/>
            </a:pPr>
            <a:endParaRPr lang="en-US" altLang="zh-CN" sz="1800" noProof="1"/>
          </a:p>
          <a:p>
            <a:pPr lvl="1" indent="0">
              <a:buNone/>
            </a:pPr>
            <a:endParaRPr lang="en-US" altLang="zh-CN" sz="1800" noProof="1"/>
          </a:p>
          <a:p>
            <a:endParaRPr lang="en-US" altLang="zh-CN" sz="2400" noProof="1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1A15F10-0C30-4BA4-8FF9-3584DDC7C2D4}"/>
              </a:ext>
            </a:extLst>
          </p:cNvPr>
          <p:cNvSpPr txBox="1"/>
          <p:nvPr/>
        </p:nvSpPr>
        <p:spPr>
          <a:xfrm>
            <a:off x="791169" y="1329046"/>
            <a:ext cx="95203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(_get_and_drive) </a:t>
            </a:r>
            <a:r>
              <a:rPr lang="zh-CN" altLang="en-US" sz="3200" dirty="0"/>
              <a:t>取得</a:t>
            </a:r>
            <a:r>
              <a:rPr lang="en-US" altLang="zh-CN" sz="3200" dirty="0"/>
              <a:t>req,</a:t>
            </a:r>
            <a:r>
              <a:rPr lang="zh-CN" altLang="en-US" sz="3200" dirty="0"/>
              <a:t>并判断激励的类型</a:t>
            </a:r>
            <a:r>
              <a:rPr lang="en-US" altLang="zh-CN" sz="3200" dirty="0"/>
              <a:t>(</a:t>
            </a:r>
            <a:r>
              <a:rPr lang="zh-CN" altLang="en-US" sz="3200" dirty="0"/>
              <a:t>修改</a:t>
            </a:r>
            <a:r>
              <a:rPr lang="en-US" altLang="zh-CN" sz="3200" dirty="0"/>
              <a:t>scaler,</a:t>
            </a:r>
            <a:r>
              <a:rPr lang="zh-CN" altLang="en-US" sz="3200" dirty="0"/>
              <a:t>写入 </a:t>
            </a:r>
            <a:r>
              <a:rPr lang="en-US" altLang="zh-CN" sz="3200" dirty="0"/>
              <a:t>base_number, idle),</a:t>
            </a:r>
            <a:r>
              <a:rPr lang="zh-CN" altLang="en-US" sz="3200" dirty="0"/>
              <a:t>依照类型将</a:t>
            </a:r>
            <a:r>
              <a:rPr lang="en-US" altLang="zh-CN" sz="3200" dirty="0"/>
              <a:t>transaction</a:t>
            </a:r>
            <a:r>
              <a:rPr lang="zh-CN" altLang="en-US" sz="3200" dirty="0"/>
              <a:t>的资料转换并传给</a:t>
            </a:r>
            <a:r>
              <a:rPr lang="en-US" altLang="zh-CN" sz="3200" dirty="0"/>
              <a:t>interface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(_</a:t>
            </a:r>
            <a:r>
              <a:rPr lang="en-US" altLang="zh-CN" sz="3200" dirty="0" err="1"/>
              <a:t>reset_listener</a:t>
            </a:r>
            <a:r>
              <a:rPr lang="en-US" altLang="zh-CN" sz="3200" dirty="0"/>
              <a:t>) rstn</a:t>
            </a:r>
            <a:r>
              <a:rPr lang="zh-CN" altLang="en-US" sz="3200" dirty="0"/>
              <a:t>拉低时复位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0392017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62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8">
            <a:extLst>
              <a:ext uri="{FF2B5EF4-FFF2-40B4-BE49-F238E27FC236}">
                <a16:creationId xmlns:a16="http://schemas.microsoft.com/office/drawing/2014/main" id="{E91A443F-319D-45B7-BE7A-7808752EA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700657" y="1766775"/>
            <a:ext cx="0" cy="4149769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>
            <a:extLst>
              <a:ext uri="{FF2B5EF4-FFF2-40B4-BE49-F238E27FC236}">
                <a16:creationId xmlns:a16="http://schemas.microsoft.com/office/drawing/2014/main" id="{A2A0D923-3FC1-4E33-BD6E-0548EF48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</a:t>
            </a: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D431DA01-3851-4D49-A85F-0D6FA532ED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9400" y="1120248"/>
            <a:ext cx="11473200" cy="4079631"/>
          </a:xfrm>
        </p:spPr>
        <p:txBody>
          <a:bodyPr rtlCol="0"/>
          <a:lstStyle/>
          <a:p>
            <a:pPr lvl="1" indent="0">
              <a:buNone/>
            </a:pPr>
            <a:r>
              <a:rPr lang="en-US" altLang="zh-CN" sz="8000" noProof="1">
                <a:solidFill>
                  <a:srgbClr val="FF0000"/>
                </a:solidFill>
              </a:rPr>
              <a:t>drv</a:t>
            </a:r>
            <a:r>
              <a:rPr lang="zh-CN" altLang="en-US" sz="8000" noProof="1">
                <a:solidFill>
                  <a:srgbClr val="FF0000"/>
                </a:solidFill>
              </a:rPr>
              <a:t>的代码</a:t>
            </a:r>
            <a:endParaRPr lang="en-US" altLang="zh-CN" sz="8000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8248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63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8">
            <a:extLst>
              <a:ext uri="{FF2B5EF4-FFF2-40B4-BE49-F238E27FC236}">
                <a16:creationId xmlns:a16="http://schemas.microsoft.com/office/drawing/2014/main" id="{E91A443F-319D-45B7-BE7A-7808752EA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700657" y="1766775"/>
            <a:ext cx="0" cy="4149769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>
            <a:extLst>
              <a:ext uri="{FF2B5EF4-FFF2-40B4-BE49-F238E27FC236}">
                <a16:creationId xmlns:a16="http://schemas.microsoft.com/office/drawing/2014/main" id="{A2A0D923-3FC1-4E33-BD6E-0548EF48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</a:t>
            </a: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D431DA01-3851-4D49-A85F-0D6FA532ED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9400" y="1120248"/>
            <a:ext cx="11473200" cy="4079631"/>
          </a:xfrm>
        </p:spPr>
        <p:txBody>
          <a:bodyPr rtlCol="0"/>
          <a:lstStyle/>
          <a:p>
            <a:pPr lvl="1" indent="0">
              <a:buNone/>
            </a:pPr>
            <a:r>
              <a:rPr lang="zh-CN" altLang="en-US" sz="8000" noProof="1">
                <a:solidFill>
                  <a:srgbClr val="FF0000"/>
                </a:solidFill>
              </a:rPr>
              <a:t>流程图带入</a:t>
            </a:r>
            <a:r>
              <a:rPr lang="en-US" altLang="zh-CN" sz="8000" noProof="1">
                <a:solidFill>
                  <a:srgbClr val="FF0000"/>
                </a:solidFill>
              </a:rPr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9556711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64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A2A0D923-3FC1-4E33-BD6E-0548EF48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00" y="390159"/>
            <a:ext cx="11473200" cy="540000"/>
          </a:xfrm>
        </p:spPr>
        <p:txBody>
          <a:bodyPr rtlCol="0"/>
          <a:lstStyle/>
          <a:p>
            <a:pPr rtl="0"/>
            <a:r>
              <a:rPr lang="en-US" altLang="zh-CN" dirty="0"/>
              <a:t>Monitor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AD3008-6401-4EDA-B463-E5F8C054F8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b="0" dirty="0"/>
              <a:t>Monitor </a:t>
            </a:r>
            <a:r>
              <a:rPr lang="zh-CN" altLang="en-US" b="0" dirty="0"/>
              <a:t>里啥也没有</a:t>
            </a:r>
            <a:r>
              <a:rPr lang="en-US" altLang="zh-CN" b="0" dirty="0"/>
              <a:t>,</a:t>
            </a:r>
            <a:r>
              <a:rPr lang="zh-CN" altLang="en-US" b="0" dirty="0"/>
              <a:t>就是</a:t>
            </a:r>
            <a:r>
              <a:rPr lang="en-US" altLang="zh-CN" b="0" dirty="0"/>
              <a:t>component</a:t>
            </a:r>
            <a:r>
              <a:rPr lang="zh-CN" altLang="en-US" b="0" dirty="0"/>
              <a:t>改了名字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1110088-A26E-4786-B3E1-A3C4C6ABE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00" y="2273073"/>
            <a:ext cx="76485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260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65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A2A0D923-3FC1-4E33-BD6E-0548EF48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00" y="390159"/>
            <a:ext cx="11473200" cy="540000"/>
          </a:xfrm>
        </p:spPr>
        <p:txBody>
          <a:bodyPr rtlCol="0"/>
          <a:lstStyle/>
          <a:p>
            <a:pPr rtl="0"/>
            <a:r>
              <a:rPr lang="en-US" altLang="zh-CN" dirty="0"/>
              <a:t>Monitor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AD3008-6401-4EDA-B463-E5F8C054F8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1643" y="1636328"/>
            <a:ext cx="5134564" cy="360000"/>
          </a:xfrm>
        </p:spPr>
        <p:txBody>
          <a:bodyPr/>
          <a:lstStyle/>
          <a:p>
            <a:r>
              <a:rPr lang="en-US" altLang="zh-CN" b="0" dirty="0"/>
              <a:t>input_monitor: 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b="0" dirty="0"/>
              <a:t>监测</a:t>
            </a:r>
            <a:r>
              <a:rPr lang="en-US" altLang="zh-CN" b="0" dirty="0"/>
              <a:t>interface, </a:t>
            </a:r>
            <a:r>
              <a:rPr lang="zh-CN" altLang="en-US" b="0" dirty="0"/>
              <a:t>如果是 </a:t>
            </a:r>
            <a:r>
              <a:rPr lang="en-US" altLang="zh-CN" b="0" dirty="0"/>
              <a:t>wr_base_number, </a:t>
            </a:r>
            <a:r>
              <a:rPr lang="zh-CN" altLang="en-US" b="0" dirty="0"/>
              <a:t>则收集写入</a:t>
            </a:r>
            <a:r>
              <a:rPr lang="en-US" altLang="zh-CN" b="0" dirty="0"/>
              <a:t>dut</a:t>
            </a:r>
            <a:r>
              <a:rPr lang="zh-CN" altLang="en-US" b="0" dirty="0"/>
              <a:t>的数据</a:t>
            </a:r>
            <a:r>
              <a:rPr lang="en-US" altLang="zh-CN" b="0" dirty="0"/>
              <a:t>,</a:t>
            </a:r>
            <a:r>
              <a:rPr lang="zh-CN" altLang="en-US" b="0" dirty="0"/>
              <a:t>并传给 </a:t>
            </a:r>
            <a:r>
              <a:rPr lang="en-US" altLang="zh-CN" b="0" dirty="0"/>
              <a:t>ref_model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b="0" dirty="0"/>
              <a:t>如果是 </a:t>
            </a:r>
            <a:r>
              <a:rPr lang="en-US" altLang="zh-CN" b="0" dirty="0"/>
              <a:t>set_scaler </a:t>
            </a:r>
            <a:r>
              <a:rPr lang="zh-CN" altLang="en-US" b="0" dirty="0"/>
              <a:t>或是</a:t>
            </a:r>
            <a:r>
              <a:rPr lang="en-US" altLang="zh-CN" b="0" dirty="0"/>
              <a:t>idle, </a:t>
            </a:r>
            <a:r>
              <a:rPr lang="zh-CN" altLang="en-US" b="0" dirty="0"/>
              <a:t>不予理会</a:t>
            </a:r>
            <a:endParaRPr lang="en-US" altLang="zh-CN" b="0" dirty="0"/>
          </a:p>
          <a:p>
            <a:pPr marL="342900" indent="-342900">
              <a:buAutoNum type="arabicPeriod"/>
            </a:pPr>
            <a:endParaRPr lang="en-US" altLang="zh-CN" b="0" dirty="0"/>
          </a:p>
          <a:p>
            <a:pPr marL="342900" indent="-342900">
              <a:buAutoNum type="arabicPeriod"/>
            </a:pPr>
            <a:endParaRPr lang="en-US" altLang="zh-CN" b="0" dirty="0"/>
          </a:p>
          <a:p>
            <a:r>
              <a:rPr lang="en-US" altLang="zh-CN" b="0" dirty="0"/>
              <a:t>output_monitor: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b="0" dirty="0"/>
              <a:t>监测</a:t>
            </a:r>
            <a:r>
              <a:rPr lang="en-US" altLang="zh-CN" b="0" dirty="0"/>
              <a:t>interface,</a:t>
            </a:r>
            <a:r>
              <a:rPr lang="zh-CN" altLang="en-US" b="0" dirty="0"/>
              <a:t>如果数据有效</a:t>
            </a:r>
            <a:r>
              <a:rPr lang="en-US" altLang="zh-CN" b="0" dirty="0"/>
              <a:t>, </a:t>
            </a:r>
            <a:r>
              <a:rPr lang="zh-CN" altLang="en-US" b="0" dirty="0"/>
              <a:t>则收集</a:t>
            </a:r>
            <a:r>
              <a:rPr lang="en-US" altLang="zh-CN" b="0" dirty="0"/>
              <a:t>dut</a:t>
            </a:r>
            <a:r>
              <a:rPr lang="zh-CN" altLang="en-US" b="0" dirty="0"/>
              <a:t>输出的数据并传给</a:t>
            </a:r>
            <a:r>
              <a:rPr lang="en-US" altLang="zh-CN" b="0" dirty="0"/>
              <a:t>scoreboard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b="0" dirty="0"/>
              <a:t>如果数据无效</a:t>
            </a:r>
            <a:r>
              <a:rPr lang="en-US" altLang="zh-CN" b="0" dirty="0"/>
              <a:t>,</a:t>
            </a:r>
            <a:r>
              <a:rPr lang="zh-CN" altLang="en-US" b="0" dirty="0"/>
              <a:t>不予理会</a:t>
            </a:r>
            <a:endParaRPr lang="en-US" altLang="zh-CN" b="0" dirty="0"/>
          </a:p>
          <a:p>
            <a:pPr marL="342900" indent="-342900">
              <a:buAutoNum type="arabicPeriod"/>
            </a:pPr>
            <a:endParaRPr lang="en-US" altLang="zh-CN" b="0" dirty="0"/>
          </a:p>
          <a:p>
            <a:pPr marL="342900" indent="-342900">
              <a:buAutoNum type="arabicPeriod"/>
            </a:pPr>
            <a:endParaRPr lang="zh-CN" altLang="en-US" b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AABF06-0A6E-4007-A1A2-CABA777D3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361" y="109350"/>
            <a:ext cx="3353481" cy="26799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B1D1D96-5AC9-46FF-9C61-9186446E7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3247659"/>
            <a:ext cx="5380264" cy="28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44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66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8">
            <a:extLst>
              <a:ext uri="{FF2B5EF4-FFF2-40B4-BE49-F238E27FC236}">
                <a16:creationId xmlns:a16="http://schemas.microsoft.com/office/drawing/2014/main" id="{E91A443F-319D-45B7-BE7A-7808752EA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700657" y="1766775"/>
            <a:ext cx="0" cy="4149769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>
            <a:extLst>
              <a:ext uri="{FF2B5EF4-FFF2-40B4-BE49-F238E27FC236}">
                <a16:creationId xmlns:a16="http://schemas.microsoft.com/office/drawing/2014/main" id="{A2A0D923-3FC1-4E33-BD6E-0548EF48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</a:t>
            </a: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D431DA01-3851-4D49-A85F-0D6FA532ED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9400" y="1120248"/>
            <a:ext cx="11473200" cy="4079631"/>
          </a:xfrm>
        </p:spPr>
        <p:txBody>
          <a:bodyPr rtlCol="0"/>
          <a:lstStyle/>
          <a:p>
            <a:pPr lvl="1" indent="0">
              <a:buNone/>
            </a:pPr>
            <a:r>
              <a:rPr lang="en-US" altLang="zh-CN" sz="8800" dirty="0">
                <a:solidFill>
                  <a:srgbClr val="FF0000"/>
                </a:solidFill>
              </a:rPr>
              <a:t>mon</a:t>
            </a:r>
            <a:endParaRPr lang="en-US" altLang="zh-CN" sz="8000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3870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974" y="1204506"/>
            <a:ext cx="5130869" cy="1547813"/>
          </a:xfrm>
        </p:spPr>
        <p:txBody>
          <a:bodyPr rtlCol="0"/>
          <a:lstStyle/>
          <a:p>
            <a:pPr rtl="0">
              <a:lnSpc>
                <a:spcPts val="5500"/>
              </a:lnSpc>
            </a:pPr>
            <a:r>
              <a:rPr lang="en-US" altLang="zh-CN" dirty="0"/>
              <a:t> ref_model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6" name="组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任意多边形：形状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：形状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：形状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:形状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：形状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：形状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:形状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图形 14" descr="恐龙轮廓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占位符 17" descr="书架上显示有书页的书籍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67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副标题 4">
            <a:extLst>
              <a:ext uri="{FF2B5EF4-FFF2-40B4-BE49-F238E27FC236}">
                <a16:creationId xmlns:a16="http://schemas.microsoft.com/office/drawing/2014/main" id="{8260DFAE-6200-4616-9AD9-DF230808C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4781948" cy="367506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zh-CN" noProof="1"/>
              <a:t>I</a:t>
            </a: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 the world of koalas, the one with a tail is the king.</a:t>
            </a:r>
          </a:p>
        </p:txBody>
      </p:sp>
    </p:spTree>
    <p:extLst>
      <p:ext uri="{BB962C8B-B14F-4D97-AF65-F5344CB8AC3E}">
        <p14:creationId xmlns:p14="http://schemas.microsoft.com/office/powerpoint/2010/main" val="41787604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68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A2A0D923-3FC1-4E33-BD6E-0548EF48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00" y="390159"/>
            <a:ext cx="11473200" cy="540000"/>
          </a:xfrm>
        </p:spPr>
        <p:txBody>
          <a:bodyPr rtlCol="0"/>
          <a:lstStyle/>
          <a:p>
            <a:pPr rtl="0"/>
            <a:r>
              <a:rPr lang="en-US" altLang="zh-CN" dirty="0"/>
              <a:t>ref_model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19E21E-431F-41C3-9249-656190F2E0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0000" y="1188093"/>
            <a:ext cx="5580000" cy="360000"/>
          </a:xfrm>
        </p:spPr>
        <p:txBody>
          <a:bodyPr/>
          <a:lstStyle/>
          <a:p>
            <a:pPr marL="342900" indent="-342900">
              <a:buAutoNum type="arabicPeriod"/>
            </a:pPr>
            <a:endParaRPr lang="en-US" altLang="zh-CN" b="0" dirty="0"/>
          </a:p>
          <a:p>
            <a:pPr marL="342900" indent="-342900">
              <a:buAutoNum type="arabicPeriod"/>
            </a:pPr>
            <a:endParaRPr lang="en-US" altLang="zh-CN" b="0" dirty="0"/>
          </a:p>
          <a:p>
            <a:pPr marL="342900" indent="-342900">
              <a:buAutoNum type="arabicPeriod"/>
            </a:pPr>
            <a:r>
              <a:rPr lang="zh-CN" altLang="en-US" b="0" dirty="0"/>
              <a:t>继承 </a:t>
            </a:r>
            <a:r>
              <a:rPr lang="en-US" altLang="zh-CN" b="0" dirty="0"/>
              <a:t>uvm_component</a:t>
            </a:r>
          </a:p>
          <a:p>
            <a:pPr marL="342900" indent="-342900">
              <a:buAutoNum type="arabicPeriod"/>
            </a:pPr>
            <a:endParaRPr lang="en-US" altLang="zh-CN" b="0" dirty="0"/>
          </a:p>
          <a:p>
            <a:pPr marL="342900" indent="-342900">
              <a:buAutoNum type="arabicPeriod"/>
            </a:pPr>
            <a:r>
              <a:rPr lang="zh-CN" altLang="en-US" b="0" dirty="0"/>
              <a:t>在</a:t>
            </a:r>
            <a:r>
              <a:rPr lang="en-US" altLang="zh-CN" b="0" dirty="0"/>
              <a:t>run phase</a:t>
            </a:r>
            <a:r>
              <a:rPr lang="zh-CN" altLang="en-US" b="0" dirty="0"/>
              <a:t>里调用算法</a:t>
            </a:r>
            <a:endParaRPr lang="en-US" altLang="zh-CN" b="0" dirty="0"/>
          </a:p>
          <a:p>
            <a:pPr marL="879475" lvl="1" indent="-342900">
              <a:buFont typeface="Wingdings" panose="05000000000000000000" pitchFamily="2" charset="2"/>
              <a:buChar char="n"/>
            </a:pPr>
            <a:r>
              <a:rPr lang="zh-CN" altLang="en-US" sz="1200" b="0" dirty="0"/>
              <a:t>将算法写入</a:t>
            </a:r>
            <a:r>
              <a:rPr lang="en-US" altLang="zh-CN" sz="1200" b="0" dirty="0"/>
              <a:t>.c</a:t>
            </a:r>
            <a:r>
              <a:rPr lang="zh-CN" altLang="en-US" sz="1200" b="0" dirty="0"/>
              <a:t>文件</a:t>
            </a:r>
            <a:r>
              <a:rPr lang="en-US" altLang="zh-CN" sz="1200" b="0" dirty="0"/>
              <a:t>, </a:t>
            </a:r>
            <a:r>
              <a:rPr lang="zh-CN" altLang="en-US" sz="1200" b="0" dirty="0"/>
              <a:t>直接调用</a:t>
            </a:r>
            <a:endParaRPr lang="en-US" altLang="zh-CN" sz="1200" b="0" dirty="0"/>
          </a:p>
          <a:p>
            <a:pPr marL="879475" lvl="1" indent="-342900">
              <a:buFont typeface="Wingdings" panose="05000000000000000000" pitchFamily="2" charset="2"/>
              <a:buChar char="n"/>
            </a:pPr>
            <a:r>
              <a:rPr lang="zh-CN" altLang="en-US" sz="1200" b="0" dirty="0"/>
              <a:t>将算法写入</a:t>
            </a:r>
            <a:r>
              <a:rPr lang="en-US" altLang="zh-CN" sz="1200" b="0" dirty="0"/>
              <a:t>cpp, </a:t>
            </a:r>
            <a:r>
              <a:rPr lang="zh-CN" altLang="en-US" sz="1200" b="0" dirty="0"/>
              <a:t>用</a:t>
            </a:r>
            <a:r>
              <a:rPr lang="en-US" altLang="zh-CN" sz="1200" b="0" dirty="0"/>
              <a:t>.c</a:t>
            </a:r>
            <a:r>
              <a:rPr lang="zh-CN" altLang="en-US" sz="1200" b="0" dirty="0"/>
              <a:t>文件调用</a:t>
            </a:r>
            <a:endParaRPr lang="en-US" altLang="zh-CN" sz="1200" b="0" dirty="0"/>
          </a:p>
          <a:p>
            <a:pPr marL="879475" lvl="1" indent="-342900">
              <a:buFont typeface="Wingdings" panose="05000000000000000000" pitchFamily="2" charset="2"/>
              <a:buChar char="n"/>
            </a:pPr>
            <a:r>
              <a:rPr lang="zh-CN" altLang="en-US" sz="1200" b="0" dirty="0"/>
              <a:t>将算法封装成</a:t>
            </a:r>
            <a:r>
              <a:rPr lang="en-US" altLang="zh-CN" sz="1200" b="0" dirty="0"/>
              <a:t>dll, </a:t>
            </a:r>
            <a:r>
              <a:rPr lang="zh-CN" altLang="en-US" sz="1200" b="0" dirty="0"/>
              <a:t>用</a:t>
            </a:r>
            <a:r>
              <a:rPr lang="en-US" altLang="zh-CN" sz="1200" b="0" dirty="0"/>
              <a:t>.c</a:t>
            </a:r>
            <a:r>
              <a:rPr lang="zh-CN" altLang="en-US" sz="1200" b="0" dirty="0"/>
              <a:t>文件调用</a:t>
            </a:r>
            <a:endParaRPr lang="en-US" altLang="zh-CN" sz="1200" b="0" dirty="0"/>
          </a:p>
          <a:p>
            <a:pPr marL="342900" indent="-342900">
              <a:buAutoNum type="arabicPeriod"/>
            </a:pPr>
            <a:endParaRPr lang="en-US" altLang="zh-CN" b="0" dirty="0"/>
          </a:p>
          <a:p>
            <a:pPr marL="342900" indent="-342900">
              <a:buAutoNum type="arabicPeriod"/>
            </a:pPr>
            <a:r>
              <a:rPr lang="zh-CN" altLang="en-US" b="0" dirty="0"/>
              <a:t>在</a:t>
            </a:r>
            <a:r>
              <a:rPr lang="en-US" altLang="zh-CN" b="0" dirty="0"/>
              <a:t>.do</a:t>
            </a:r>
            <a:r>
              <a:rPr lang="zh-CN" altLang="en-US" b="0" dirty="0"/>
              <a:t>文件里先编译</a:t>
            </a:r>
            <a:r>
              <a:rPr lang="en-US" altLang="zh-CN" b="0" dirty="0"/>
              <a:t>.c</a:t>
            </a:r>
            <a:r>
              <a:rPr lang="zh-CN" altLang="en-US" b="0" dirty="0"/>
              <a:t>文件再进行仿真</a:t>
            </a:r>
            <a:endParaRPr lang="en-US" altLang="zh-CN" b="0" dirty="0"/>
          </a:p>
          <a:p>
            <a:pPr marL="342900" indent="-342900">
              <a:buAutoNum type="arabicPeriod"/>
            </a:pPr>
            <a:endParaRPr lang="en-US" altLang="zh-CN" b="0" dirty="0"/>
          </a:p>
          <a:p>
            <a:pPr marL="342900" indent="-342900">
              <a:buAutoNum type="arabicPeriod"/>
            </a:pPr>
            <a:endParaRPr lang="en-US" altLang="zh-CN" b="0" dirty="0"/>
          </a:p>
          <a:p>
            <a:pPr marL="342900" indent="-342900">
              <a:buAutoNum type="arabicPeriod"/>
            </a:pPr>
            <a:endParaRPr lang="zh-CN" altLang="en-US" b="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484D871-2816-4C2D-B757-E41CFC5B9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488" y="4380139"/>
            <a:ext cx="5114925" cy="7429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73BDF7E-A055-4434-AA5B-34ED7B682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488" y="1600030"/>
            <a:ext cx="69913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069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56" y="368070"/>
            <a:ext cx="6993300" cy="540000"/>
          </a:xfrm>
        </p:spPr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UVM World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7D68D1-9AAA-43B0-92AA-8E3287E66792}"/>
              </a:ext>
            </a:extLst>
          </p:cNvPr>
          <p:cNvSpPr/>
          <p:nvPr/>
        </p:nvSpPr>
        <p:spPr>
          <a:xfrm>
            <a:off x="477022" y="1094013"/>
            <a:ext cx="7736250" cy="487407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​​(S) 8">
            <a:extLst>
              <a:ext uri="{FF2B5EF4-FFF2-40B4-BE49-F238E27FC236}">
                <a16:creationId xmlns:a16="http://schemas.microsoft.com/office/drawing/2014/main" id="{943AE51D-A1A1-4B2D-BD42-55ADBBEBD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71805" y="196519"/>
            <a:ext cx="0" cy="6106114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2AD3D3D-052A-4662-A50E-6BE8D0496AFE}"/>
              </a:ext>
            </a:extLst>
          </p:cNvPr>
          <p:cNvSpPr txBox="1"/>
          <p:nvPr/>
        </p:nvSpPr>
        <p:spPr>
          <a:xfrm>
            <a:off x="529000" y="755711"/>
            <a:ext cx="142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Uvm_test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209CB9-F8D0-4A37-9D9F-60B4B43B905C}"/>
              </a:ext>
            </a:extLst>
          </p:cNvPr>
          <p:cNvSpPr/>
          <p:nvPr/>
        </p:nvSpPr>
        <p:spPr>
          <a:xfrm>
            <a:off x="2508187" y="1583088"/>
            <a:ext cx="5631607" cy="428158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0A8866-C98A-4155-BF2F-B3D591FEF3E1}"/>
              </a:ext>
            </a:extLst>
          </p:cNvPr>
          <p:cNvSpPr txBox="1"/>
          <p:nvPr/>
        </p:nvSpPr>
        <p:spPr>
          <a:xfrm>
            <a:off x="2552809" y="1269618"/>
            <a:ext cx="142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Uvm_env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D6CDC4-E131-464E-9513-37F8E2181BE4}"/>
              </a:ext>
            </a:extLst>
          </p:cNvPr>
          <p:cNvSpPr txBox="1"/>
          <p:nvPr/>
        </p:nvSpPr>
        <p:spPr>
          <a:xfrm>
            <a:off x="8615813" y="253669"/>
            <a:ext cx="3576183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dut : design under test </a:t>
            </a:r>
          </a:p>
          <a:p>
            <a:r>
              <a:rPr lang="zh-CN" altLang="en-US" sz="1400" dirty="0"/>
              <a:t>待验证模块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vif : virtual interface</a:t>
            </a:r>
          </a:p>
          <a:p>
            <a:r>
              <a:rPr lang="zh-CN" altLang="en-US" sz="1400" dirty="0"/>
              <a:t>测试环境和</a:t>
            </a:r>
            <a:r>
              <a:rPr lang="en-US" altLang="zh-CN" sz="1400" dirty="0"/>
              <a:t>dut</a:t>
            </a:r>
            <a:r>
              <a:rPr lang="zh-CN" altLang="en-US" sz="1400" dirty="0"/>
              <a:t>交互的界面</a:t>
            </a:r>
            <a:r>
              <a:rPr lang="en-US" altLang="zh-CN" sz="1400" dirty="0"/>
              <a:t>,</a:t>
            </a:r>
            <a:r>
              <a:rPr lang="zh-CN" altLang="en-US" sz="1400" dirty="0"/>
              <a:t>模拟时钟</a:t>
            </a:r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  <a:p>
            <a:r>
              <a:rPr lang="en-US" altLang="zh-CN" sz="1400" dirty="0"/>
              <a:t>drv : driver </a:t>
            </a:r>
            <a:r>
              <a:rPr lang="zh-CN" altLang="en-US" sz="1400" dirty="0"/>
              <a:t>将</a:t>
            </a:r>
            <a:r>
              <a:rPr lang="en-US" altLang="zh-CN" sz="1400" dirty="0"/>
              <a:t>req(</a:t>
            </a:r>
            <a:r>
              <a:rPr lang="zh-CN" altLang="en-US" sz="1400" dirty="0"/>
              <a:t>自定义的</a:t>
            </a:r>
            <a:r>
              <a:rPr lang="en-US" altLang="zh-CN" sz="1400" dirty="0"/>
              <a:t>transaction) </a:t>
            </a:r>
            <a:r>
              <a:rPr lang="zh-CN" altLang="en-US" sz="1400" dirty="0"/>
              <a:t>转化成输入信号发给</a:t>
            </a:r>
            <a:r>
              <a:rPr lang="en-US" altLang="zh-CN" sz="1400" dirty="0"/>
              <a:t>vif</a:t>
            </a:r>
          </a:p>
          <a:p>
            <a:endParaRPr lang="en-US" altLang="zh-CN" sz="1400" dirty="0"/>
          </a:p>
          <a:p>
            <a:r>
              <a:rPr lang="en-US" altLang="zh-CN" sz="1400" dirty="0"/>
              <a:t>mon : monitor </a:t>
            </a:r>
            <a:r>
              <a:rPr lang="zh-CN" altLang="en-US" sz="1400" dirty="0"/>
              <a:t>监控</a:t>
            </a:r>
            <a:r>
              <a:rPr lang="en-US" altLang="zh-CN" sz="1400" dirty="0"/>
              <a:t>vif</a:t>
            </a:r>
            <a:r>
              <a:rPr lang="zh-CN" altLang="en-US" sz="1400" dirty="0"/>
              <a:t>的信号并传给</a:t>
            </a:r>
            <a:r>
              <a:rPr lang="en-US" altLang="zh-CN" sz="1400" dirty="0"/>
              <a:t>mdl</a:t>
            </a:r>
            <a:r>
              <a:rPr lang="zh-CN" altLang="en-US" sz="1400" dirty="0"/>
              <a:t>或</a:t>
            </a:r>
            <a:r>
              <a:rPr lang="en-US" altLang="zh-CN" sz="1400" dirty="0"/>
              <a:t>scb</a:t>
            </a:r>
          </a:p>
          <a:p>
            <a:endParaRPr lang="en-US" altLang="zh-CN" sz="1400" dirty="0"/>
          </a:p>
          <a:p>
            <a:r>
              <a:rPr lang="en-US" altLang="zh-CN" sz="1400" dirty="0"/>
              <a:t>mdl: reference model </a:t>
            </a:r>
            <a:r>
              <a:rPr lang="zh-CN" altLang="en-US" sz="1400" dirty="0"/>
              <a:t>计算期望值</a:t>
            </a:r>
            <a:r>
              <a:rPr lang="en-US" altLang="zh-CN" sz="1400" dirty="0"/>
              <a:t>(</a:t>
            </a:r>
            <a:r>
              <a:rPr lang="zh-CN" altLang="en-US" sz="1400" dirty="0"/>
              <a:t>正确值</a:t>
            </a:r>
            <a:r>
              <a:rPr lang="en-US" altLang="zh-CN" sz="1400" dirty="0"/>
              <a:t>)</a:t>
            </a:r>
            <a:r>
              <a:rPr lang="zh-CN" altLang="en-US" sz="1400" dirty="0"/>
              <a:t>的 </a:t>
            </a:r>
            <a:r>
              <a:rPr lang="en-US" altLang="zh-CN" sz="1400" dirty="0"/>
              <a:t>model</a:t>
            </a:r>
          </a:p>
          <a:p>
            <a:endParaRPr lang="en-US" altLang="zh-CN" sz="1400" dirty="0"/>
          </a:p>
          <a:p>
            <a:r>
              <a:rPr lang="en-US" altLang="zh-CN" sz="1400" dirty="0"/>
              <a:t>scb: scoreboard </a:t>
            </a:r>
            <a:r>
              <a:rPr lang="zh-CN" altLang="en-US" sz="1400" dirty="0"/>
              <a:t>计分板</a:t>
            </a:r>
            <a:r>
              <a:rPr lang="en-US" altLang="zh-CN" sz="1400" dirty="0"/>
              <a:t>,</a:t>
            </a:r>
            <a:r>
              <a:rPr lang="zh-CN" altLang="en-US" sz="1400" dirty="0"/>
              <a:t>用于比较期望值和</a:t>
            </a:r>
            <a:r>
              <a:rPr lang="en-US" altLang="zh-CN" sz="1400" dirty="0"/>
              <a:t>dut</a:t>
            </a:r>
            <a:r>
              <a:rPr lang="zh-CN" altLang="en-US" sz="1400" dirty="0"/>
              <a:t>计算出来的实际值的差异</a:t>
            </a:r>
            <a:r>
              <a:rPr lang="en-US" altLang="zh-CN" sz="1400" dirty="0"/>
              <a:t>,</a:t>
            </a:r>
            <a:r>
              <a:rPr lang="zh-CN" altLang="en-US" sz="1400" dirty="0"/>
              <a:t>如果不同就是</a:t>
            </a:r>
            <a:r>
              <a:rPr lang="en-US" altLang="zh-CN" sz="1400" dirty="0"/>
              <a:t>error</a:t>
            </a:r>
          </a:p>
          <a:p>
            <a:endParaRPr lang="en-US" altLang="zh-CN" sz="1400" dirty="0"/>
          </a:p>
          <a:p>
            <a:r>
              <a:rPr lang="en-US" altLang="zh-CN" sz="1400" dirty="0"/>
              <a:t>Exp fifo:</a:t>
            </a:r>
            <a:r>
              <a:rPr lang="zh-CN" altLang="en-US" sz="1400" dirty="0"/>
              <a:t>用于存放期望值</a:t>
            </a:r>
            <a:r>
              <a:rPr lang="en-US" altLang="zh-CN" sz="1400" dirty="0"/>
              <a:t>expected value</a:t>
            </a:r>
            <a:r>
              <a:rPr lang="zh-CN" altLang="en-US" sz="1400" dirty="0"/>
              <a:t>的</a:t>
            </a:r>
            <a:r>
              <a:rPr lang="en-US" altLang="zh-CN" sz="1400" dirty="0"/>
              <a:t>fifo</a:t>
            </a:r>
          </a:p>
          <a:p>
            <a:endParaRPr lang="en-US" altLang="zh-CN" sz="1400" dirty="0"/>
          </a:p>
          <a:p>
            <a:r>
              <a:rPr lang="en-US" altLang="zh-CN" sz="1400" dirty="0"/>
              <a:t>Act fifo:</a:t>
            </a:r>
            <a:r>
              <a:rPr lang="zh-CN" altLang="en-US" sz="1400" dirty="0"/>
              <a:t>用于存放实际值的</a:t>
            </a:r>
            <a:r>
              <a:rPr lang="en-US" altLang="zh-CN" sz="1400" dirty="0"/>
              <a:t>fifo</a:t>
            </a:r>
          </a:p>
          <a:p>
            <a:endParaRPr lang="en-US" altLang="zh-CN" sz="1400" dirty="0"/>
          </a:p>
          <a:p>
            <a:r>
              <a:rPr lang="en-US" altLang="zh-CN" sz="1400" dirty="0"/>
              <a:t>tlm :</a:t>
            </a:r>
            <a:r>
              <a:rPr lang="zh-CN" altLang="en-US" sz="1400" dirty="0"/>
              <a:t>事务级别的通信接口（</a:t>
            </a:r>
            <a:r>
              <a:rPr lang="en-US" altLang="zh-CN" sz="1400" dirty="0"/>
              <a:t>Transaction-Level Modeling</a:t>
            </a:r>
            <a:r>
              <a:rPr lang="zh-CN" altLang="en-US" sz="1400" dirty="0"/>
              <a:t>）</a:t>
            </a:r>
            <a:r>
              <a:rPr lang="en-US" altLang="zh-CN" sz="1400" dirty="0"/>
              <a:t>,</a:t>
            </a:r>
            <a:r>
              <a:rPr lang="zh-CN" altLang="en-US" sz="1400" dirty="0"/>
              <a:t>蓝色箭头的部分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BEE444-F0AF-4EBE-A69D-B850B0F7FB43}"/>
              </a:ext>
            </a:extLst>
          </p:cNvPr>
          <p:cNvSpPr txBox="1"/>
          <p:nvPr/>
        </p:nvSpPr>
        <p:spPr>
          <a:xfrm>
            <a:off x="5610640" y="4949605"/>
            <a:ext cx="751114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dut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24" name="直接连接符​​(S) 8">
            <a:extLst>
              <a:ext uri="{FF2B5EF4-FFF2-40B4-BE49-F238E27FC236}">
                <a16:creationId xmlns:a16="http://schemas.microsoft.com/office/drawing/2014/main" id="{C884E7A8-E5AD-49B2-AFDD-168A4ACDA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278006" y="3824501"/>
            <a:ext cx="0" cy="1791571"/>
          </a:xfrm>
          <a:prstGeom prst="line">
            <a:avLst/>
          </a:prstGeom>
          <a:ln w="635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​​(S) 8">
            <a:extLst>
              <a:ext uri="{FF2B5EF4-FFF2-40B4-BE49-F238E27FC236}">
                <a16:creationId xmlns:a16="http://schemas.microsoft.com/office/drawing/2014/main" id="{E9782DDB-A9AB-4AE4-B638-F43B7811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782606" y="3744275"/>
            <a:ext cx="0" cy="2019712"/>
          </a:xfrm>
          <a:prstGeom prst="line">
            <a:avLst/>
          </a:prstGeom>
          <a:ln w="635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D8671CA-6FA0-4E39-9C9A-B4342E8EC3A3}"/>
              </a:ext>
            </a:extLst>
          </p:cNvPr>
          <p:cNvSpPr txBox="1"/>
          <p:nvPr/>
        </p:nvSpPr>
        <p:spPr>
          <a:xfrm>
            <a:off x="4943271" y="3455169"/>
            <a:ext cx="66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vif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A23F2B7-8068-4D94-95D2-0E7A81F52E68}"/>
              </a:ext>
            </a:extLst>
          </p:cNvPr>
          <p:cNvSpPr txBox="1"/>
          <p:nvPr/>
        </p:nvSpPr>
        <p:spPr>
          <a:xfrm>
            <a:off x="6411358" y="3389915"/>
            <a:ext cx="66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vif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AFFE32E-D8D8-4D67-A3BC-6B53DA5E52DA}"/>
              </a:ext>
            </a:extLst>
          </p:cNvPr>
          <p:cNvSpPr txBox="1"/>
          <p:nvPr/>
        </p:nvSpPr>
        <p:spPr>
          <a:xfrm>
            <a:off x="4476744" y="5181030"/>
            <a:ext cx="751114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drv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E3AAEFE-C9F7-453E-9F4B-E3EDF102FF9B}"/>
              </a:ext>
            </a:extLst>
          </p:cNvPr>
          <p:cNvSpPr txBox="1"/>
          <p:nvPr/>
        </p:nvSpPr>
        <p:spPr>
          <a:xfrm>
            <a:off x="4475781" y="4522439"/>
            <a:ext cx="751114" cy="369332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mon</a:t>
            </a:r>
            <a:endParaRPr lang="zh-CN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18D8BB3-FD53-400D-935C-87D4A3793BC2}"/>
              </a:ext>
            </a:extLst>
          </p:cNvPr>
          <p:cNvSpPr txBox="1"/>
          <p:nvPr/>
        </p:nvSpPr>
        <p:spPr>
          <a:xfrm>
            <a:off x="6811839" y="4500127"/>
            <a:ext cx="751114" cy="369332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mon</a:t>
            </a:r>
            <a:endParaRPr lang="zh-CN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165E84B-E919-45AC-A8E1-46B7B9C1B8CD}"/>
              </a:ext>
            </a:extLst>
          </p:cNvPr>
          <p:cNvSpPr/>
          <p:nvPr/>
        </p:nvSpPr>
        <p:spPr>
          <a:xfrm>
            <a:off x="2552809" y="3402831"/>
            <a:ext cx="2923523" cy="2250761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97DB930-58C6-4518-878C-59B355FC19AA}"/>
              </a:ext>
            </a:extLst>
          </p:cNvPr>
          <p:cNvSpPr/>
          <p:nvPr/>
        </p:nvSpPr>
        <p:spPr>
          <a:xfrm>
            <a:off x="6651851" y="3768594"/>
            <a:ext cx="1405610" cy="1847478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A3A7C75-CAF4-4B17-9AB2-CE2DCBD68D90}"/>
              </a:ext>
            </a:extLst>
          </p:cNvPr>
          <p:cNvSpPr txBox="1"/>
          <p:nvPr/>
        </p:nvSpPr>
        <p:spPr>
          <a:xfrm>
            <a:off x="2921995" y="3022644"/>
            <a:ext cx="103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i_agt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DDA2D32-300A-400C-B1BC-382448160027}"/>
              </a:ext>
            </a:extLst>
          </p:cNvPr>
          <p:cNvSpPr txBox="1"/>
          <p:nvPr/>
        </p:nvSpPr>
        <p:spPr>
          <a:xfrm>
            <a:off x="7311419" y="3408421"/>
            <a:ext cx="103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o_agt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3" name="直接连接符​​(S) 8">
            <a:extLst>
              <a:ext uri="{FF2B5EF4-FFF2-40B4-BE49-F238E27FC236}">
                <a16:creationId xmlns:a16="http://schemas.microsoft.com/office/drawing/2014/main" id="{434D577C-ABCB-49DF-BCA0-3936E2FEF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295915" y="5134271"/>
            <a:ext cx="314725" cy="0"/>
          </a:xfrm>
          <a:prstGeom prst="line">
            <a:avLst/>
          </a:prstGeom>
          <a:ln w="635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​​(S) 8">
            <a:extLst>
              <a:ext uri="{FF2B5EF4-FFF2-40B4-BE49-F238E27FC236}">
                <a16:creationId xmlns:a16="http://schemas.microsoft.com/office/drawing/2014/main" id="{8561C332-345A-40D0-B82B-D0018C7E6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338699" y="5125587"/>
            <a:ext cx="429682" cy="4898"/>
          </a:xfrm>
          <a:prstGeom prst="line">
            <a:avLst/>
          </a:prstGeom>
          <a:ln w="635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9A5FC018-FDB4-45C3-86DF-577CA3BD3868}"/>
              </a:ext>
            </a:extLst>
          </p:cNvPr>
          <p:cNvSpPr txBox="1"/>
          <p:nvPr/>
        </p:nvSpPr>
        <p:spPr>
          <a:xfrm>
            <a:off x="2995282" y="3467276"/>
            <a:ext cx="15736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/>
              <a:t>UVM_ACTIVE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9237611-376D-41D8-9A7B-450D326BADAF}"/>
              </a:ext>
            </a:extLst>
          </p:cNvPr>
          <p:cNvSpPr txBox="1"/>
          <p:nvPr/>
        </p:nvSpPr>
        <p:spPr>
          <a:xfrm>
            <a:off x="6966982" y="5125587"/>
            <a:ext cx="12226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/>
              <a:t>UVM_PASSIVE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8A7AEEA-79AF-4C2E-917D-86C31F2B483B}"/>
              </a:ext>
            </a:extLst>
          </p:cNvPr>
          <p:cNvSpPr txBox="1"/>
          <p:nvPr/>
        </p:nvSpPr>
        <p:spPr>
          <a:xfrm>
            <a:off x="2565354" y="5231157"/>
            <a:ext cx="1486691" cy="2462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1"/>
                </a:solidFill>
              </a:rPr>
              <a:t>sequencer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C49FC5D-F22D-4B37-9B17-B2B47C02707C}"/>
              </a:ext>
            </a:extLst>
          </p:cNvPr>
          <p:cNvSpPr txBox="1"/>
          <p:nvPr/>
        </p:nvSpPr>
        <p:spPr>
          <a:xfrm>
            <a:off x="657251" y="5042530"/>
            <a:ext cx="1808526" cy="646331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层层嵌套的各种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sequence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926B9CE-D687-4A2C-9B36-F504243543A8}"/>
              </a:ext>
            </a:extLst>
          </p:cNvPr>
          <p:cNvCxnSpPr>
            <a:cxnSpLocks/>
          </p:cNvCxnSpPr>
          <p:nvPr/>
        </p:nvCxnSpPr>
        <p:spPr>
          <a:xfrm>
            <a:off x="1698171" y="1125043"/>
            <a:ext cx="810016" cy="3802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C8B01E7-8070-4053-9CC5-786B16D26286}"/>
              </a:ext>
            </a:extLst>
          </p:cNvPr>
          <p:cNvCxnSpPr>
            <a:cxnSpLocks/>
          </p:cNvCxnSpPr>
          <p:nvPr/>
        </p:nvCxnSpPr>
        <p:spPr>
          <a:xfrm>
            <a:off x="1074531" y="1161610"/>
            <a:ext cx="0" cy="3880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F83B114A-C762-428E-A7D6-62EE60E357B3}"/>
              </a:ext>
            </a:extLst>
          </p:cNvPr>
          <p:cNvSpPr txBox="1"/>
          <p:nvPr/>
        </p:nvSpPr>
        <p:spPr>
          <a:xfrm>
            <a:off x="3960014" y="566131"/>
            <a:ext cx="1587567" cy="369332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C++ (dll)</a:t>
            </a:r>
            <a:endParaRPr lang="zh-CN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4AAB0543-39A8-485C-9B13-310A79A222F1}"/>
              </a:ext>
            </a:extLst>
          </p:cNvPr>
          <p:cNvSpPr/>
          <p:nvPr/>
        </p:nvSpPr>
        <p:spPr>
          <a:xfrm rot="16200000">
            <a:off x="4234378" y="3728829"/>
            <a:ext cx="1289494" cy="253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4BE1011D-1AB1-4DC4-9EC9-ABF0D7141559}"/>
              </a:ext>
            </a:extLst>
          </p:cNvPr>
          <p:cNvSpPr/>
          <p:nvPr/>
        </p:nvSpPr>
        <p:spPr>
          <a:xfrm rot="16200000">
            <a:off x="6428294" y="3712326"/>
            <a:ext cx="1256490" cy="253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691E7726-9108-477C-A679-645D12184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074137" y="4686273"/>
            <a:ext cx="287617" cy="28430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9E20E2C5-86C8-4EF5-BA46-839A87611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425140" y="4342168"/>
            <a:ext cx="287617" cy="2843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2678CF77-3A2D-4AD6-AA36-C150D7732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464955" y="4993310"/>
            <a:ext cx="287617" cy="284300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D407B241-1B1B-4FB8-AFBC-A29719AE6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460971" y="4352212"/>
            <a:ext cx="287617" cy="284300"/>
          </a:xfrm>
          <a:prstGeom prst="rect">
            <a:avLst/>
          </a:prstGeom>
        </p:spPr>
      </p:pic>
      <p:sp>
        <p:nvSpPr>
          <p:cNvPr id="76" name="文本框 75">
            <a:extLst>
              <a:ext uri="{FF2B5EF4-FFF2-40B4-BE49-F238E27FC236}">
                <a16:creationId xmlns:a16="http://schemas.microsoft.com/office/drawing/2014/main" id="{DE754504-9135-4D04-90AF-57FF7CE23B99}"/>
              </a:ext>
            </a:extLst>
          </p:cNvPr>
          <p:cNvSpPr txBox="1"/>
          <p:nvPr/>
        </p:nvSpPr>
        <p:spPr>
          <a:xfrm>
            <a:off x="6651851" y="2001502"/>
            <a:ext cx="1169535" cy="369332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scb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09A05C7-DD3D-4683-B7A6-4487ED3975B2}"/>
              </a:ext>
            </a:extLst>
          </p:cNvPr>
          <p:cNvSpPr txBox="1"/>
          <p:nvPr/>
        </p:nvSpPr>
        <p:spPr>
          <a:xfrm>
            <a:off x="4570049" y="2940524"/>
            <a:ext cx="609838" cy="26161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</a:rPr>
              <a:t>fifo</a:t>
            </a:r>
            <a:endParaRPr lang="zh-CN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8D74616-74B9-40FA-AA10-2DE80C7FA809}"/>
              </a:ext>
            </a:extLst>
          </p:cNvPr>
          <p:cNvSpPr txBox="1"/>
          <p:nvPr/>
        </p:nvSpPr>
        <p:spPr>
          <a:xfrm>
            <a:off x="3450330" y="4764593"/>
            <a:ext cx="609838" cy="26161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</a:rPr>
              <a:t>fifo</a:t>
            </a:r>
            <a:endParaRPr lang="zh-CN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8B01EE73-F129-4CEE-A10D-B6120CC47DCD}"/>
              </a:ext>
            </a:extLst>
          </p:cNvPr>
          <p:cNvSpPr txBox="1"/>
          <p:nvPr/>
        </p:nvSpPr>
        <p:spPr>
          <a:xfrm>
            <a:off x="6684257" y="2963872"/>
            <a:ext cx="1076568" cy="26161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</a:rPr>
              <a:t>Act fifo</a:t>
            </a:r>
            <a:endParaRPr lang="zh-CN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547EED80-A2F7-4476-B4E1-6D43E8CB2905}"/>
              </a:ext>
            </a:extLst>
          </p:cNvPr>
          <p:cNvSpPr txBox="1"/>
          <p:nvPr/>
        </p:nvSpPr>
        <p:spPr>
          <a:xfrm>
            <a:off x="4094455" y="5010314"/>
            <a:ext cx="1486691" cy="2462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req</a:t>
            </a:r>
            <a:endParaRPr lang="zh-CN" altLang="en-US" sz="10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1B319A89-5186-4A26-A07E-17F264D4368D}"/>
              </a:ext>
            </a:extLst>
          </p:cNvPr>
          <p:cNvSpPr txBox="1"/>
          <p:nvPr/>
        </p:nvSpPr>
        <p:spPr>
          <a:xfrm>
            <a:off x="4253453" y="2001502"/>
            <a:ext cx="1261229" cy="369332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mdl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4" name="箭头: 右 93">
            <a:extLst>
              <a:ext uri="{FF2B5EF4-FFF2-40B4-BE49-F238E27FC236}">
                <a16:creationId xmlns:a16="http://schemas.microsoft.com/office/drawing/2014/main" id="{3525015F-7858-42EE-ABC6-7619D27C9D65}"/>
              </a:ext>
            </a:extLst>
          </p:cNvPr>
          <p:cNvSpPr/>
          <p:nvPr/>
        </p:nvSpPr>
        <p:spPr>
          <a:xfrm>
            <a:off x="5513466" y="2070157"/>
            <a:ext cx="236518" cy="253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B554FBEA-7D57-468D-808B-B6210A7767D0}"/>
              </a:ext>
            </a:extLst>
          </p:cNvPr>
          <p:cNvSpPr txBox="1"/>
          <p:nvPr/>
        </p:nvSpPr>
        <p:spPr>
          <a:xfrm>
            <a:off x="5767463" y="1970724"/>
            <a:ext cx="609838" cy="43088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</a:rPr>
              <a:t>Exp</a:t>
            </a:r>
          </a:p>
          <a:p>
            <a:pPr algn="ctr"/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</a:rPr>
              <a:t>fifo</a:t>
            </a:r>
            <a:endParaRPr lang="zh-CN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530C7446-FD86-40FE-80CA-7B50D2050AD0}"/>
              </a:ext>
            </a:extLst>
          </p:cNvPr>
          <p:cNvSpPr/>
          <p:nvPr/>
        </p:nvSpPr>
        <p:spPr>
          <a:xfrm rot="16200000">
            <a:off x="4600057" y="2531943"/>
            <a:ext cx="564063" cy="253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箭头: 右 96">
            <a:extLst>
              <a:ext uri="{FF2B5EF4-FFF2-40B4-BE49-F238E27FC236}">
                <a16:creationId xmlns:a16="http://schemas.microsoft.com/office/drawing/2014/main" id="{4AE077FB-BB9C-4027-8426-C03FE6BDF4F5}"/>
              </a:ext>
            </a:extLst>
          </p:cNvPr>
          <p:cNvSpPr/>
          <p:nvPr/>
        </p:nvSpPr>
        <p:spPr>
          <a:xfrm>
            <a:off x="6392290" y="2069551"/>
            <a:ext cx="236518" cy="253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箭头: 右 97">
            <a:extLst>
              <a:ext uri="{FF2B5EF4-FFF2-40B4-BE49-F238E27FC236}">
                <a16:creationId xmlns:a16="http://schemas.microsoft.com/office/drawing/2014/main" id="{54307B24-CB9F-41B0-B78A-418540DAAABD}"/>
              </a:ext>
            </a:extLst>
          </p:cNvPr>
          <p:cNvSpPr/>
          <p:nvPr/>
        </p:nvSpPr>
        <p:spPr>
          <a:xfrm rot="16200000">
            <a:off x="6808665" y="2510761"/>
            <a:ext cx="532956" cy="253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60915AF-DCED-479B-9516-64DBD1338C44}"/>
              </a:ext>
            </a:extLst>
          </p:cNvPr>
          <p:cNvSpPr txBox="1"/>
          <p:nvPr/>
        </p:nvSpPr>
        <p:spPr>
          <a:xfrm>
            <a:off x="7201693" y="329695"/>
            <a:ext cx="1175776" cy="246221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系统变量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寄存器</a:t>
            </a:r>
          </a:p>
        </p:txBody>
      </p:sp>
      <p:sp>
        <p:nvSpPr>
          <p:cNvPr id="104" name="箭头: 左右 103">
            <a:extLst>
              <a:ext uri="{FF2B5EF4-FFF2-40B4-BE49-F238E27FC236}">
                <a16:creationId xmlns:a16="http://schemas.microsoft.com/office/drawing/2014/main" id="{5FE380A9-BE2B-4D15-8C6C-BFAF4E1A90AC}"/>
              </a:ext>
            </a:extLst>
          </p:cNvPr>
          <p:cNvSpPr/>
          <p:nvPr/>
        </p:nvSpPr>
        <p:spPr>
          <a:xfrm>
            <a:off x="3555826" y="5263406"/>
            <a:ext cx="893105" cy="277886"/>
          </a:xfrm>
          <a:prstGeom prst="left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左右 104">
            <a:extLst>
              <a:ext uri="{FF2B5EF4-FFF2-40B4-BE49-F238E27FC236}">
                <a16:creationId xmlns:a16="http://schemas.microsoft.com/office/drawing/2014/main" id="{BD248016-8231-4EAE-B029-325F36A68DA8}"/>
              </a:ext>
            </a:extLst>
          </p:cNvPr>
          <p:cNvSpPr/>
          <p:nvPr/>
        </p:nvSpPr>
        <p:spPr>
          <a:xfrm rot="16200000">
            <a:off x="4439368" y="1255583"/>
            <a:ext cx="958683" cy="455270"/>
          </a:xfrm>
          <a:prstGeom prst="leftRight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左右 105">
            <a:extLst>
              <a:ext uri="{FF2B5EF4-FFF2-40B4-BE49-F238E27FC236}">
                <a16:creationId xmlns:a16="http://schemas.microsoft.com/office/drawing/2014/main" id="{9F4EE1F3-8E6C-4E8D-9E0E-D00604A258A3}"/>
              </a:ext>
            </a:extLst>
          </p:cNvPr>
          <p:cNvSpPr/>
          <p:nvPr/>
        </p:nvSpPr>
        <p:spPr>
          <a:xfrm rot="21053445">
            <a:off x="5583631" y="426971"/>
            <a:ext cx="1567974" cy="350293"/>
          </a:xfrm>
          <a:prstGeom prst="leftRight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9C9BDEF8-4E99-430B-989B-F9B795585875}"/>
              </a:ext>
            </a:extLst>
          </p:cNvPr>
          <p:cNvSpPr/>
          <p:nvPr/>
        </p:nvSpPr>
        <p:spPr>
          <a:xfrm>
            <a:off x="2491876" y="5115170"/>
            <a:ext cx="941583" cy="47321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4A2A3A71-0AAD-4290-83AF-736E6D4BF1DD}"/>
              </a:ext>
            </a:extLst>
          </p:cNvPr>
          <p:cNvSpPr txBox="1"/>
          <p:nvPr/>
        </p:nvSpPr>
        <p:spPr>
          <a:xfrm>
            <a:off x="3495669" y="5007698"/>
            <a:ext cx="1486691" cy="2462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rsp</a:t>
            </a:r>
            <a:endParaRPr lang="zh-CN" altLang="en-US" sz="1000" dirty="0"/>
          </a:p>
        </p:txBody>
      </p:sp>
      <p:sp>
        <p:nvSpPr>
          <p:cNvPr id="115" name="十字形 114">
            <a:extLst>
              <a:ext uri="{FF2B5EF4-FFF2-40B4-BE49-F238E27FC236}">
                <a16:creationId xmlns:a16="http://schemas.microsoft.com/office/drawing/2014/main" id="{5D8E031A-F6BB-4B26-8125-3E1143257C61}"/>
              </a:ext>
            </a:extLst>
          </p:cNvPr>
          <p:cNvSpPr/>
          <p:nvPr/>
        </p:nvSpPr>
        <p:spPr>
          <a:xfrm>
            <a:off x="3401812" y="6246148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十字形 115">
            <a:extLst>
              <a:ext uri="{FF2B5EF4-FFF2-40B4-BE49-F238E27FC236}">
                <a16:creationId xmlns:a16="http://schemas.microsoft.com/office/drawing/2014/main" id="{F85692BB-9832-4C24-BF62-A1C25802BA87}"/>
              </a:ext>
            </a:extLst>
          </p:cNvPr>
          <p:cNvSpPr/>
          <p:nvPr/>
        </p:nvSpPr>
        <p:spPr>
          <a:xfrm>
            <a:off x="4381234" y="5418362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十字形 116">
            <a:extLst>
              <a:ext uri="{FF2B5EF4-FFF2-40B4-BE49-F238E27FC236}">
                <a16:creationId xmlns:a16="http://schemas.microsoft.com/office/drawing/2014/main" id="{73A5C93F-6077-412D-BBFE-4D6723DF378C}"/>
              </a:ext>
            </a:extLst>
          </p:cNvPr>
          <p:cNvSpPr/>
          <p:nvPr/>
        </p:nvSpPr>
        <p:spPr>
          <a:xfrm>
            <a:off x="4942060" y="4305992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十字形 117">
            <a:extLst>
              <a:ext uri="{FF2B5EF4-FFF2-40B4-BE49-F238E27FC236}">
                <a16:creationId xmlns:a16="http://schemas.microsoft.com/office/drawing/2014/main" id="{B6D9E011-FB73-4F20-8A2F-27DC817684BC}"/>
              </a:ext>
            </a:extLst>
          </p:cNvPr>
          <p:cNvSpPr/>
          <p:nvPr/>
        </p:nvSpPr>
        <p:spPr>
          <a:xfrm>
            <a:off x="4964931" y="2343790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十字形 118">
            <a:extLst>
              <a:ext uri="{FF2B5EF4-FFF2-40B4-BE49-F238E27FC236}">
                <a16:creationId xmlns:a16="http://schemas.microsoft.com/office/drawing/2014/main" id="{0C62F6AC-2D40-496B-9C90-91751275A429}"/>
              </a:ext>
            </a:extLst>
          </p:cNvPr>
          <p:cNvSpPr/>
          <p:nvPr/>
        </p:nvSpPr>
        <p:spPr>
          <a:xfrm>
            <a:off x="5372490" y="1886895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十字形 119">
            <a:extLst>
              <a:ext uri="{FF2B5EF4-FFF2-40B4-BE49-F238E27FC236}">
                <a16:creationId xmlns:a16="http://schemas.microsoft.com/office/drawing/2014/main" id="{71F08428-5683-49D0-B40F-24A71BC7AA63}"/>
              </a:ext>
            </a:extLst>
          </p:cNvPr>
          <p:cNvSpPr/>
          <p:nvPr/>
        </p:nvSpPr>
        <p:spPr>
          <a:xfrm>
            <a:off x="6580667" y="1869825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十字形 120">
            <a:extLst>
              <a:ext uri="{FF2B5EF4-FFF2-40B4-BE49-F238E27FC236}">
                <a16:creationId xmlns:a16="http://schemas.microsoft.com/office/drawing/2014/main" id="{BEF122A7-ADF7-4BD8-93FB-ADD4CCE2541B}"/>
              </a:ext>
            </a:extLst>
          </p:cNvPr>
          <p:cNvSpPr/>
          <p:nvPr/>
        </p:nvSpPr>
        <p:spPr>
          <a:xfrm>
            <a:off x="7120934" y="2319260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十字形 121">
            <a:extLst>
              <a:ext uri="{FF2B5EF4-FFF2-40B4-BE49-F238E27FC236}">
                <a16:creationId xmlns:a16="http://schemas.microsoft.com/office/drawing/2014/main" id="{7CF1580E-2333-42DC-AEA3-56D21822CCFF}"/>
              </a:ext>
            </a:extLst>
          </p:cNvPr>
          <p:cNvSpPr/>
          <p:nvPr/>
        </p:nvSpPr>
        <p:spPr>
          <a:xfrm>
            <a:off x="7110182" y="4260775"/>
            <a:ext cx="187714" cy="211019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09ADB15-E73D-4668-AEEB-9F8CE6EF8A07}"/>
              </a:ext>
            </a:extLst>
          </p:cNvPr>
          <p:cNvSpPr txBox="1"/>
          <p:nvPr/>
        </p:nvSpPr>
        <p:spPr>
          <a:xfrm>
            <a:off x="3560405" y="6230641"/>
            <a:ext cx="18943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:</a:t>
            </a:r>
            <a:r>
              <a:rPr lang="zh-CN" altLang="en-US" sz="1000" dirty="0"/>
              <a:t>需要主动建立连接的地方</a:t>
            </a:r>
          </a:p>
        </p:txBody>
      </p:sp>
      <p:sp>
        <p:nvSpPr>
          <p:cNvPr id="124" name="箭头: 右 123">
            <a:extLst>
              <a:ext uri="{FF2B5EF4-FFF2-40B4-BE49-F238E27FC236}">
                <a16:creationId xmlns:a16="http://schemas.microsoft.com/office/drawing/2014/main" id="{53B6F968-0D51-4AF0-913A-3390A8EFA132}"/>
              </a:ext>
            </a:extLst>
          </p:cNvPr>
          <p:cNvSpPr/>
          <p:nvPr/>
        </p:nvSpPr>
        <p:spPr>
          <a:xfrm>
            <a:off x="10111745" y="6049534"/>
            <a:ext cx="1024557" cy="253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6" name="图片 125">
            <a:extLst>
              <a:ext uri="{FF2B5EF4-FFF2-40B4-BE49-F238E27FC236}">
                <a16:creationId xmlns:a16="http://schemas.microsoft.com/office/drawing/2014/main" id="{79656DF3-375E-4808-B66D-D91C192AF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3820" y="5390762"/>
            <a:ext cx="228232" cy="332223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417DF77E-08C7-4A25-A9C3-169171F5F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120" y="3820407"/>
            <a:ext cx="228232" cy="332223"/>
          </a:xfrm>
          <a:prstGeom prst="rect">
            <a:avLst/>
          </a:prstGeom>
        </p:spPr>
      </p:pic>
      <p:pic>
        <p:nvPicPr>
          <p:cNvPr id="128" name="图片 127">
            <a:extLst>
              <a:ext uri="{FF2B5EF4-FFF2-40B4-BE49-F238E27FC236}">
                <a16:creationId xmlns:a16="http://schemas.microsoft.com/office/drawing/2014/main" id="{7F2B5ED0-EA0D-4AFE-BA6E-AAAF0787E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539" y="3852778"/>
            <a:ext cx="228232" cy="332223"/>
          </a:xfrm>
          <a:prstGeom prst="rect">
            <a:avLst/>
          </a:prstGeom>
        </p:spPr>
      </p:pic>
      <p:pic>
        <p:nvPicPr>
          <p:cNvPr id="129" name="图片 128">
            <a:extLst>
              <a:ext uri="{FF2B5EF4-FFF2-40B4-BE49-F238E27FC236}">
                <a16:creationId xmlns:a16="http://schemas.microsoft.com/office/drawing/2014/main" id="{F90119B6-B74F-4077-83E4-502CCD4A0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699" y="2261065"/>
            <a:ext cx="228232" cy="332223"/>
          </a:xfrm>
          <a:prstGeom prst="rect">
            <a:avLst/>
          </a:prstGeom>
        </p:spPr>
      </p:pic>
      <p:pic>
        <p:nvPicPr>
          <p:cNvPr id="130" name="图片 129">
            <a:extLst>
              <a:ext uri="{FF2B5EF4-FFF2-40B4-BE49-F238E27FC236}">
                <a16:creationId xmlns:a16="http://schemas.microsoft.com/office/drawing/2014/main" id="{EDB8259F-189B-491E-80D7-0BF518D9C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287" y="6136521"/>
            <a:ext cx="228232" cy="332223"/>
          </a:xfrm>
          <a:prstGeom prst="rect">
            <a:avLst/>
          </a:prstGeom>
        </p:spPr>
      </p:pic>
      <p:sp>
        <p:nvSpPr>
          <p:cNvPr id="131" name="文本框 130">
            <a:extLst>
              <a:ext uri="{FF2B5EF4-FFF2-40B4-BE49-F238E27FC236}">
                <a16:creationId xmlns:a16="http://schemas.microsoft.com/office/drawing/2014/main" id="{C5513203-56D8-41EC-B1AB-FB78D71030BC}"/>
              </a:ext>
            </a:extLst>
          </p:cNvPr>
          <p:cNvSpPr txBox="1"/>
          <p:nvPr/>
        </p:nvSpPr>
        <p:spPr>
          <a:xfrm>
            <a:off x="5967811" y="6186031"/>
            <a:ext cx="23026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:transaction(sequence_item)</a:t>
            </a:r>
            <a:endParaRPr lang="zh-CN" altLang="en-US" sz="1000" dirty="0"/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66222BB6-FA7D-47C5-9C8D-9ED3DFB47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76" y="5635869"/>
            <a:ext cx="228232" cy="332223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6120692D-2791-4A77-96DA-628FA165D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192" y="5635869"/>
            <a:ext cx="228232" cy="332223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2B029909-9417-4778-8043-EACC0149F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44" y="5651411"/>
            <a:ext cx="228232" cy="332223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E998D42B-06DA-4D03-BBD9-76121538A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249" y="5643640"/>
            <a:ext cx="228232" cy="332223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4D8E7E4C-BB9C-4DD1-88F2-C53AAA10E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641" y="2477026"/>
            <a:ext cx="228232" cy="332223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AC45C98A-380E-4189-8E77-D5778773A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281" y="2257060"/>
            <a:ext cx="228232" cy="332223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3F0011BE-F105-429A-B782-C1738CBBB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874" y="2544320"/>
            <a:ext cx="228232" cy="332223"/>
          </a:xfrm>
          <a:prstGeom prst="rect">
            <a:avLst/>
          </a:prstGeom>
        </p:spPr>
      </p:pic>
      <p:sp>
        <p:nvSpPr>
          <p:cNvPr id="85" name="矩形 84">
            <a:extLst>
              <a:ext uri="{FF2B5EF4-FFF2-40B4-BE49-F238E27FC236}">
                <a16:creationId xmlns:a16="http://schemas.microsoft.com/office/drawing/2014/main" id="{A89F5BFD-9C3F-4723-9E22-1E7315DC7515}"/>
              </a:ext>
            </a:extLst>
          </p:cNvPr>
          <p:cNvSpPr/>
          <p:nvPr/>
        </p:nvSpPr>
        <p:spPr>
          <a:xfrm>
            <a:off x="4598642" y="3811009"/>
            <a:ext cx="297462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6B5D38C-EF6E-4ECD-9E9F-DF8FD99F5389}"/>
              </a:ext>
            </a:extLst>
          </p:cNvPr>
          <p:cNvSpPr/>
          <p:nvPr/>
        </p:nvSpPr>
        <p:spPr>
          <a:xfrm>
            <a:off x="4538203" y="2452544"/>
            <a:ext cx="297462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11129BE2-5A5C-4428-B723-2485928E02CE}"/>
              </a:ext>
            </a:extLst>
          </p:cNvPr>
          <p:cNvSpPr/>
          <p:nvPr/>
        </p:nvSpPr>
        <p:spPr>
          <a:xfrm>
            <a:off x="3842854" y="5371808"/>
            <a:ext cx="297462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5C0ADD77-22F0-4780-B291-5C252F14D5F3}"/>
              </a:ext>
            </a:extLst>
          </p:cNvPr>
          <p:cNvSpPr/>
          <p:nvPr/>
        </p:nvSpPr>
        <p:spPr>
          <a:xfrm>
            <a:off x="5415344" y="2261742"/>
            <a:ext cx="297462" cy="369332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84773D0-5040-4C8E-9CC5-1AFE49577339}"/>
              </a:ext>
            </a:extLst>
          </p:cNvPr>
          <p:cNvSpPr/>
          <p:nvPr/>
        </p:nvSpPr>
        <p:spPr>
          <a:xfrm>
            <a:off x="6310734" y="2267116"/>
            <a:ext cx="297462" cy="369332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BB29519-7529-4B19-96F0-745D3752456E}"/>
              </a:ext>
            </a:extLst>
          </p:cNvPr>
          <p:cNvSpPr/>
          <p:nvPr/>
        </p:nvSpPr>
        <p:spPr>
          <a:xfrm>
            <a:off x="7007994" y="3838875"/>
            <a:ext cx="297462" cy="369332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07207F55-60BD-4B21-942A-D09CFCA3A7F1}"/>
              </a:ext>
            </a:extLst>
          </p:cNvPr>
          <p:cNvSpPr/>
          <p:nvPr/>
        </p:nvSpPr>
        <p:spPr>
          <a:xfrm>
            <a:off x="7095372" y="2528568"/>
            <a:ext cx="297462" cy="369332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06001EF-AB36-4882-84A1-44F9A75D2506}"/>
              </a:ext>
            </a:extLst>
          </p:cNvPr>
          <p:cNvSpPr txBox="1"/>
          <p:nvPr/>
        </p:nvSpPr>
        <p:spPr>
          <a:xfrm>
            <a:off x="1165237" y="4681296"/>
            <a:ext cx="618350" cy="246221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起点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FF0D8E6-0CD4-4A39-ADAF-DF0CC149447A}"/>
              </a:ext>
            </a:extLst>
          </p:cNvPr>
          <p:cNvSpPr txBox="1"/>
          <p:nvPr/>
        </p:nvSpPr>
        <p:spPr>
          <a:xfrm>
            <a:off x="7183806" y="1714271"/>
            <a:ext cx="618350" cy="246221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终点</a:t>
            </a:r>
          </a:p>
        </p:txBody>
      </p:sp>
      <p:pic>
        <p:nvPicPr>
          <p:cNvPr id="102" name="图片 101">
            <a:extLst>
              <a:ext uri="{FF2B5EF4-FFF2-40B4-BE49-F238E27FC236}">
                <a16:creationId xmlns:a16="http://schemas.microsoft.com/office/drawing/2014/main" id="{FE4C2043-9E4D-4E3D-8610-E66E208F5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420293" y="3550521"/>
            <a:ext cx="287617" cy="284300"/>
          </a:xfrm>
          <a:prstGeom prst="rect">
            <a:avLst/>
          </a:prstGeom>
        </p:spPr>
      </p:pic>
      <p:pic>
        <p:nvPicPr>
          <p:cNvPr id="103" name="图片 102">
            <a:extLst>
              <a:ext uri="{FF2B5EF4-FFF2-40B4-BE49-F238E27FC236}">
                <a16:creationId xmlns:a16="http://schemas.microsoft.com/office/drawing/2014/main" id="{8A3EB502-240B-4ABF-8513-92469CC26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226541" y="3506979"/>
            <a:ext cx="287617" cy="284300"/>
          </a:xfrm>
          <a:prstGeom prst="rect">
            <a:avLst/>
          </a:prstGeom>
        </p:spPr>
      </p:pic>
      <p:pic>
        <p:nvPicPr>
          <p:cNvPr id="107" name="图片 106">
            <a:extLst>
              <a:ext uri="{FF2B5EF4-FFF2-40B4-BE49-F238E27FC236}">
                <a16:creationId xmlns:a16="http://schemas.microsoft.com/office/drawing/2014/main" id="{C2BB8BCE-157F-4011-9737-431783100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32308" y="1073030"/>
            <a:ext cx="287617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9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DUT (Design under test)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360E2E2E-F0EF-4036-A0B3-6807E5CCFD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8800" y="900000"/>
            <a:ext cx="11473200" cy="4079631"/>
          </a:xfrm>
        </p:spPr>
        <p:txBody>
          <a:bodyPr rtlCol="0"/>
          <a:lstStyle/>
          <a:p>
            <a:pPr marL="514350" indent="-514350" rtl="0">
              <a:buAutoNum type="arabicPeriod"/>
            </a:pPr>
            <a:r>
              <a:rPr lang="zh-CN" altLang="en-US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故意写入的</a:t>
            </a:r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Bug:</a:t>
            </a:r>
          </a:p>
          <a:p>
            <a:pPr marL="1050925" lvl="1" indent="-514350">
              <a:buFont typeface="+mj-ea"/>
              <a:buAutoNum type="circleNumDbPlain"/>
            </a:pPr>
            <a:r>
              <a:rPr lang="zh-CN" altLang="en-US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设定</a:t>
            </a:r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scaler</a:t>
            </a:r>
            <a:r>
              <a:rPr lang="zh-CN" altLang="en-US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</a:t>
            </a:r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r>
              <a:rPr lang="zh-CN" altLang="en-US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的时候</a:t>
            </a:r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会设定为</a:t>
            </a:r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55;</a:t>
            </a:r>
          </a:p>
          <a:p>
            <a:pPr marL="1050925" lvl="1" indent="-514350">
              <a:buFont typeface="+mj-ea"/>
              <a:buAutoNum type="circleNumDbPlain"/>
            </a:pPr>
            <a:r>
              <a:rPr lang="en-US" altLang="zh-CN" sz="2400" noProof="1"/>
              <a:t>Base_number</a:t>
            </a:r>
            <a:r>
              <a:rPr lang="zh-CN" altLang="en-US" sz="2400" noProof="1"/>
              <a:t>为</a:t>
            </a:r>
            <a:r>
              <a:rPr lang="en-US" altLang="zh-CN" sz="2400" noProof="1"/>
              <a:t>123</a:t>
            </a:r>
            <a:r>
              <a:rPr lang="zh-CN" altLang="en-US" sz="2400" noProof="1"/>
              <a:t>的时候</a:t>
            </a:r>
            <a:r>
              <a:rPr lang="en-US" altLang="zh-CN" sz="2400" noProof="1"/>
              <a:t>, </a:t>
            </a:r>
            <a:r>
              <a:rPr lang="zh-CN" altLang="en-US" sz="2400" noProof="1"/>
              <a:t>无论</a:t>
            </a:r>
            <a:r>
              <a:rPr lang="en-US" altLang="zh-CN" sz="2400" noProof="1"/>
              <a:t>scaler</a:t>
            </a:r>
            <a:r>
              <a:rPr lang="zh-CN" altLang="en-US" sz="2400" noProof="1"/>
              <a:t>是多少</a:t>
            </a:r>
            <a:r>
              <a:rPr lang="en-US" altLang="zh-CN" sz="2400" noProof="1"/>
              <a:t>,</a:t>
            </a:r>
            <a:r>
              <a:rPr lang="zh-CN" altLang="en-US" sz="2400" noProof="1"/>
              <a:t>都是放大</a:t>
            </a:r>
            <a:r>
              <a:rPr lang="en-US" altLang="zh-CN" sz="2400" noProof="1"/>
              <a:t>100</a:t>
            </a:r>
            <a:r>
              <a:rPr lang="zh-CN" altLang="en-US" sz="2400" noProof="1"/>
              <a:t>倍输出</a:t>
            </a:r>
            <a:endParaRPr lang="en-US" altLang="zh-CN" sz="2400" noProof="1"/>
          </a:p>
          <a:p>
            <a:pPr lvl="1" indent="0">
              <a:buNone/>
            </a:pPr>
            <a:endParaRPr lang="en-US" altLang="zh-CN" sz="240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2400" noProof="1"/>
              <a:t>节省仿真时间的安排</a:t>
            </a:r>
            <a:r>
              <a:rPr lang="en-US" altLang="zh-CN" sz="2400" noProof="1"/>
              <a:t>:</a:t>
            </a:r>
          </a:p>
          <a:p>
            <a:pPr marL="993775" lvl="1" indent="-457200">
              <a:buFont typeface="+mj-ea"/>
              <a:buAutoNum type="circleNumDbPlain"/>
            </a:pPr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scaler :</a:t>
            </a:r>
            <a:r>
              <a:rPr lang="zh-CN" altLang="en-US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覆盖率只采样</a:t>
            </a:r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1-10</a:t>
            </a:r>
            <a:r>
              <a:rPr lang="zh-CN" altLang="en-US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之间的数据</a:t>
            </a:r>
            <a:endParaRPr lang="en-US" altLang="zh-CN" sz="240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993775" lvl="1" indent="-457200">
              <a:buFont typeface="+mj-ea"/>
              <a:buAutoNum type="circleNumDbPlain"/>
            </a:pPr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base_nuber : </a:t>
            </a:r>
            <a:r>
              <a:rPr lang="zh-CN" altLang="en-US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覆盖率只采样</a:t>
            </a:r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121-130</a:t>
            </a:r>
            <a:r>
              <a:rPr lang="zh-CN" altLang="en-US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之间的数据</a:t>
            </a:r>
            <a:endParaRPr lang="en-US" altLang="zh-CN" sz="2400" noProof="1"/>
          </a:p>
          <a:p>
            <a:pPr lvl="1" indent="0">
              <a:buNone/>
            </a:pPr>
            <a:endParaRPr lang="en-US" altLang="zh-CN" sz="2400" noProof="1">
              <a:solidFill>
                <a:srgbClr val="FF000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A10E101-9B0B-4958-8D8E-7F7C467867C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8774724" y="-7282900"/>
            <a:ext cx="7876042" cy="20774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zh-CN" sz="43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83B5EC36-5798-4D2B-B47C-FB4DD0430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47724" y="6272353"/>
            <a:ext cx="92297" cy="9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5261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974" y="1204506"/>
            <a:ext cx="5130869" cy="1547813"/>
          </a:xfrm>
        </p:spPr>
        <p:txBody>
          <a:bodyPr rtlCol="0"/>
          <a:lstStyle/>
          <a:p>
            <a:pPr rtl="0">
              <a:lnSpc>
                <a:spcPts val="5500"/>
              </a:lnSpc>
            </a:pPr>
            <a:r>
              <a:rPr lang="en-US" altLang="zh-CN" dirty="0"/>
              <a:t> scoreboard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6" name="组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任意多边形：形状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：形状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：形状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:形状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：形状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：形状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:形状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图形 14" descr="恐龙轮廓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占位符 17" descr="书架上显示有书页的书籍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70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副标题 4">
            <a:extLst>
              <a:ext uri="{FF2B5EF4-FFF2-40B4-BE49-F238E27FC236}">
                <a16:creationId xmlns:a16="http://schemas.microsoft.com/office/drawing/2014/main" id="{8260DFAE-6200-4616-9AD9-DF230808C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4781948" cy="367506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zh-CN" noProof="1"/>
              <a:t>I</a:t>
            </a: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 the world of koalas, the one with a tail is the king.</a:t>
            </a:r>
          </a:p>
        </p:txBody>
      </p:sp>
    </p:spTree>
    <p:extLst>
      <p:ext uri="{BB962C8B-B14F-4D97-AF65-F5344CB8AC3E}">
        <p14:creationId xmlns:p14="http://schemas.microsoft.com/office/powerpoint/2010/main" val="26367083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71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A2A0D923-3FC1-4E33-BD6E-0548EF48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00" y="390159"/>
            <a:ext cx="11473200" cy="540000"/>
          </a:xfrm>
        </p:spPr>
        <p:txBody>
          <a:bodyPr rtlCol="0"/>
          <a:lstStyle/>
          <a:p>
            <a:pPr rtl="0"/>
            <a:r>
              <a:rPr lang="en-US" altLang="zh-CN" dirty="0"/>
              <a:t>Scoreboard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AD3008-6401-4EDA-B463-E5F8C054F8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1620000"/>
            <a:ext cx="5257029" cy="36000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altLang="zh-CN" sz="1400" b="0" dirty="0"/>
              <a:t>uvm_scoreboard </a:t>
            </a:r>
            <a:r>
              <a:rPr lang="zh-CN" altLang="en-US" sz="1400" b="0" dirty="0"/>
              <a:t>里啥也没有</a:t>
            </a:r>
            <a:r>
              <a:rPr lang="en-US" altLang="zh-CN" sz="1400" b="0" dirty="0"/>
              <a:t>,</a:t>
            </a:r>
            <a:r>
              <a:rPr lang="zh-CN" altLang="en-US" sz="1400" b="0" dirty="0"/>
              <a:t>就是</a:t>
            </a:r>
            <a:r>
              <a:rPr lang="en-US" altLang="zh-CN" sz="1400" b="0" dirty="0"/>
              <a:t>component</a:t>
            </a:r>
            <a:r>
              <a:rPr lang="zh-CN" altLang="en-US" sz="1400" b="0" dirty="0"/>
              <a:t>改了名字</a:t>
            </a:r>
            <a:endParaRPr lang="en-US" altLang="zh-CN" sz="1400" b="0" dirty="0"/>
          </a:p>
          <a:p>
            <a:pPr marL="342900" indent="-342900">
              <a:buAutoNum type="arabicPeriod"/>
            </a:pPr>
            <a:endParaRPr lang="en-US" altLang="zh-CN" sz="1400" b="0" dirty="0"/>
          </a:p>
          <a:p>
            <a:pPr marL="342900" indent="-342900">
              <a:buAutoNum type="arabicPeriod"/>
            </a:pPr>
            <a:r>
              <a:rPr lang="zh-CN" altLang="en-US" sz="1400" b="0" dirty="0"/>
              <a:t>分别向 </a:t>
            </a:r>
            <a:r>
              <a:rPr lang="en-US" altLang="zh-CN" sz="1400" b="0" dirty="0"/>
              <a:t>ref_model </a:t>
            </a:r>
            <a:r>
              <a:rPr lang="zh-CN" altLang="en-US" sz="1400" b="0" dirty="0"/>
              <a:t>和 </a:t>
            </a:r>
            <a:r>
              <a:rPr lang="en-US" altLang="zh-CN" sz="1400" b="0" dirty="0"/>
              <a:t>output_monitor </a:t>
            </a:r>
            <a:r>
              <a:rPr lang="zh-CN" altLang="en-US" sz="1400" b="0" dirty="0"/>
              <a:t>的</a:t>
            </a:r>
            <a:r>
              <a:rPr lang="en-US" altLang="zh-CN" sz="1400" b="0" dirty="0"/>
              <a:t>fifo</a:t>
            </a:r>
            <a:r>
              <a:rPr lang="zh-CN" altLang="en-US" sz="1400" b="0" dirty="0"/>
              <a:t>里取出数据</a:t>
            </a:r>
            <a:r>
              <a:rPr lang="en-US" altLang="zh-CN" sz="1400" b="0" dirty="0"/>
              <a:t>, </a:t>
            </a:r>
            <a:r>
              <a:rPr lang="zh-CN" altLang="en-US" sz="1400" b="0" dirty="0"/>
              <a:t>比较结果是否相同</a:t>
            </a:r>
            <a:endParaRPr lang="en-US" altLang="zh-CN" sz="1400" b="0" dirty="0"/>
          </a:p>
          <a:p>
            <a:pPr marL="342900" indent="-342900">
              <a:buAutoNum type="arabicPeriod"/>
            </a:pPr>
            <a:endParaRPr lang="en-US" altLang="zh-CN" sz="1400" b="0" dirty="0"/>
          </a:p>
          <a:p>
            <a:pPr marL="342900" indent="-342900">
              <a:buAutoNum type="arabicPeriod"/>
            </a:pPr>
            <a:r>
              <a:rPr lang="zh-CN" altLang="en-US" sz="1400" b="0" dirty="0"/>
              <a:t>最后</a:t>
            </a:r>
            <a:r>
              <a:rPr lang="en-US" altLang="zh-CN" sz="1400" b="0" dirty="0"/>
              <a:t>report phase </a:t>
            </a:r>
            <a:r>
              <a:rPr lang="zh-CN" altLang="en-US" sz="1400" b="0" dirty="0"/>
              <a:t>打印统计结果</a:t>
            </a:r>
            <a:endParaRPr lang="en-US" altLang="zh-CN" sz="1400" b="0" dirty="0"/>
          </a:p>
          <a:p>
            <a:pPr marL="342900" indent="-342900">
              <a:buAutoNum type="arabicPeriod"/>
            </a:pPr>
            <a:endParaRPr lang="en-US" altLang="zh-CN" sz="1400" b="0" dirty="0"/>
          </a:p>
          <a:p>
            <a:endParaRPr lang="en-US" altLang="zh-CN" b="0" dirty="0"/>
          </a:p>
          <a:p>
            <a:endParaRPr lang="zh-CN" altLang="en-US" b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465933-88DC-4C51-A715-B0C3DEDDD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073" y="280786"/>
            <a:ext cx="4550664" cy="23889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4E69E6-D06A-4620-900E-CF05F19BE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364" y="2949599"/>
            <a:ext cx="4239306" cy="344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27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72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8">
            <a:extLst>
              <a:ext uri="{FF2B5EF4-FFF2-40B4-BE49-F238E27FC236}">
                <a16:creationId xmlns:a16="http://schemas.microsoft.com/office/drawing/2014/main" id="{E91A443F-319D-45B7-BE7A-7808752EA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700657" y="1766775"/>
            <a:ext cx="0" cy="4149769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>
            <a:extLst>
              <a:ext uri="{FF2B5EF4-FFF2-40B4-BE49-F238E27FC236}">
                <a16:creationId xmlns:a16="http://schemas.microsoft.com/office/drawing/2014/main" id="{A2A0D923-3FC1-4E33-BD6E-0548EF48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</a:t>
            </a: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D431DA01-3851-4D49-A85F-0D6FA532ED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9400" y="1120248"/>
            <a:ext cx="11473200" cy="4079631"/>
          </a:xfrm>
        </p:spPr>
        <p:txBody>
          <a:bodyPr rtlCol="0"/>
          <a:lstStyle/>
          <a:p>
            <a:pPr lvl="1" indent="0">
              <a:buNone/>
            </a:pPr>
            <a:r>
              <a:rPr lang="en-US" altLang="zh-CN" sz="9600" dirty="0">
                <a:solidFill>
                  <a:srgbClr val="FF0000"/>
                </a:solidFill>
              </a:rPr>
              <a:t>Scoreboard</a:t>
            </a:r>
            <a:endParaRPr lang="en-US" altLang="zh-CN" sz="8000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6404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974" y="1204506"/>
            <a:ext cx="5130869" cy="1547813"/>
          </a:xfrm>
        </p:spPr>
        <p:txBody>
          <a:bodyPr rtlCol="0"/>
          <a:lstStyle/>
          <a:p>
            <a:pPr rtl="0">
              <a:lnSpc>
                <a:spcPts val="5500"/>
              </a:lnSpc>
            </a:pPr>
            <a:r>
              <a:rPr lang="zh-CN" altLang="en-US" dirty="0"/>
              <a:t>覆盖率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6" name="组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任意多边形：形状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：形状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：形状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:形状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：形状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：形状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:形状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图形 14" descr="恐龙轮廓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占位符 17" descr="书架上显示有书页的书籍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73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副标题 4">
            <a:extLst>
              <a:ext uri="{FF2B5EF4-FFF2-40B4-BE49-F238E27FC236}">
                <a16:creationId xmlns:a16="http://schemas.microsoft.com/office/drawing/2014/main" id="{8260DFAE-6200-4616-9AD9-DF230808C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4781948" cy="367506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zh-CN" noProof="1"/>
              <a:t>I</a:t>
            </a: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 the world of koalas, the one with a tail is the king.</a:t>
            </a:r>
          </a:p>
        </p:txBody>
      </p:sp>
    </p:spTree>
    <p:extLst>
      <p:ext uri="{BB962C8B-B14F-4D97-AF65-F5344CB8AC3E}">
        <p14:creationId xmlns:p14="http://schemas.microsoft.com/office/powerpoint/2010/main" val="8213814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974" y="1204506"/>
            <a:ext cx="5130869" cy="1547813"/>
          </a:xfrm>
        </p:spPr>
        <p:txBody>
          <a:bodyPr rtlCol="0"/>
          <a:lstStyle/>
          <a:p>
            <a:pPr rtl="0">
              <a:lnSpc>
                <a:spcPts val="5500"/>
              </a:lnSpc>
            </a:pPr>
            <a:r>
              <a:rPr lang="en-US" altLang="zh-CN" dirty="0"/>
              <a:t>.do</a:t>
            </a:r>
            <a:r>
              <a:rPr lang="zh-CN" altLang="en-US" dirty="0"/>
              <a:t>文件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6" name="组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任意多边形：形状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：形状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：形状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:形状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：形状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：形状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:形状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图形 14" descr="恐龙轮廓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占位符 17" descr="书架上显示有书页的书籍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74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副标题 4">
            <a:extLst>
              <a:ext uri="{FF2B5EF4-FFF2-40B4-BE49-F238E27FC236}">
                <a16:creationId xmlns:a16="http://schemas.microsoft.com/office/drawing/2014/main" id="{8260DFAE-6200-4616-9AD9-DF230808C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4781948" cy="367506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zh-CN" noProof="1"/>
              <a:t>I</a:t>
            </a: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 the world of koalas, the one with a tail is the king.</a:t>
            </a:r>
          </a:p>
        </p:txBody>
      </p:sp>
    </p:spTree>
    <p:extLst>
      <p:ext uri="{BB962C8B-B14F-4D97-AF65-F5344CB8AC3E}">
        <p14:creationId xmlns:p14="http://schemas.microsoft.com/office/powerpoint/2010/main" val="15667830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04" y="2097660"/>
            <a:ext cx="6196605" cy="1547813"/>
          </a:xfrm>
        </p:spPr>
        <p:txBody>
          <a:bodyPr rtlCol="0"/>
          <a:lstStyle/>
          <a:p>
            <a:pPr algn="ctr" rtl="0">
              <a:lnSpc>
                <a:spcPts val="55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/>
              <a:t>debug</a:t>
            </a:r>
            <a:r>
              <a:rPr lang="zh-CN" altLang="en-US" dirty="0"/>
              <a:t>流程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6" name="组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任意多边形：形状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：形状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：形状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:形状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：形状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：形状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:形状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图形 14" descr="恐龙轮廓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占位符 17" descr="书架上显示有书页的书籍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01097" y="-8163"/>
            <a:ext cx="4389475" cy="6677644"/>
          </a:xfr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75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副标题 4">
            <a:extLst>
              <a:ext uri="{FF2B5EF4-FFF2-40B4-BE49-F238E27FC236}">
                <a16:creationId xmlns:a16="http://schemas.microsoft.com/office/drawing/2014/main" id="{8AFDD805-2705-45C0-B53C-58FA4BFC3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4781948" cy="367506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zh-CN" noProof="1"/>
              <a:t>I</a:t>
            </a: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 the world of koalas, the one with a tail is the king.</a:t>
            </a:r>
          </a:p>
        </p:txBody>
      </p:sp>
    </p:spTree>
    <p:extLst>
      <p:ext uri="{BB962C8B-B14F-4D97-AF65-F5344CB8AC3E}">
        <p14:creationId xmlns:p14="http://schemas.microsoft.com/office/powerpoint/2010/main" val="3794745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Sequence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Sequencer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360E2E2E-F0EF-4036-A0B3-6807E5CCFD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8800" y="867344"/>
            <a:ext cx="11473200" cy="4079631"/>
          </a:xfrm>
        </p:spPr>
        <p:txBody>
          <a:bodyPr rtlCol="0"/>
          <a:lstStyle/>
          <a:p>
            <a:pPr marL="514350" indent="-514350" rtl="0">
              <a:buAutoNum type="arabicPeriod"/>
            </a:pPr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Sequence</a:t>
            </a:r>
          </a:p>
          <a:p>
            <a:pPr marL="993775" lvl="1" indent="-457200">
              <a:buFont typeface="+mj-ea"/>
              <a:buAutoNum type="circleNumDbPlain"/>
            </a:pPr>
            <a:r>
              <a:rPr lang="zh-CN" altLang="en-US" sz="2400" noProof="1"/>
              <a:t>弹匣 弹匣里面可以装子弹</a:t>
            </a:r>
            <a:r>
              <a:rPr lang="en-US" altLang="zh-CN" sz="2400" noProof="1"/>
              <a:t>, </a:t>
            </a:r>
            <a:r>
              <a:rPr lang="zh-CN" altLang="en-US" sz="2400" noProof="1"/>
              <a:t>也可以装小弹匣</a:t>
            </a:r>
            <a:r>
              <a:rPr lang="en-US" altLang="zh-CN" sz="2400" noProof="1"/>
              <a:t>, </a:t>
            </a:r>
            <a:r>
              <a:rPr lang="zh-CN" altLang="en-US" sz="2400" noProof="1"/>
              <a:t>小弹匣里再装子弹</a:t>
            </a:r>
            <a:endParaRPr lang="en-US" altLang="zh-CN" sz="2400" noProof="1"/>
          </a:p>
          <a:p>
            <a:pPr marL="993775" lvl="1" indent="-457200">
              <a:buFont typeface="+mj-ea"/>
              <a:buAutoNum type="circleNumDbPlain"/>
            </a:pPr>
            <a:r>
              <a:rPr lang="en-US" altLang="zh-CN" sz="2400" noProof="1"/>
              <a:t>res : 24</a:t>
            </a:r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bit </a:t>
            </a:r>
            <a:r>
              <a:rPr lang="zh-CN" altLang="en-US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zh-CN" altLang="en-US" sz="2400" noProof="1"/>
              <a:t>计算结果</a:t>
            </a:r>
            <a:r>
              <a:rPr lang="en-US" altLang="zh-CN" sz="2400" noProof="1"/>
              <a:t>(</a:t>
            </a:r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base_nuber * scaler</a:t>
            </a:r>
            <a:r>
              <a:rPr lang="en-US" altLang="zh-CN" sz="2400" noProof="1"/>
              <a:t>)</a:t>
            </a:r>
          </a:p>
          <a:p>
            <a:pPr marL="457200" indent="-457200">
              <a:buFont typeface="+mj-ea"/>
              <a:buAutoNum type="arabicPeriod"/>
            </a:pPr>
            <a:r>
              <a:rPr lang="zh-CN" altLang="en-US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功能状态 </a:t>
            </a:r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 </a:t>
            </a:r>
            <a:r>
              <a:rPr lang="en-US" altLang="zh-CN" sz="2400" noProof="1">
                <a:solidFill>
                  <a:schemeClr val="tx1"/>
                </a:solidFill>
              </a:rPr>
              <a:t>wr_en_i </a:t>
            </a:r>
            <a:r>
              <a:rPr lang="zh-CN" altLang="en-US" sz="2400" noProof="1">
                <a:solidFill>
                  <a:schemeClr val="tx1"/>
                </a:solidFill>
              </a:rPr>
              <a:t>和</a:t>
            </a:r>
            <a:r>
              <a:rPr lang="en-US" altLang="zh-CN" sz="2400" noProof="1">
                <a:solidFill>
                  <a:schemeClr val="tx1"/>
                </a:solidFill>
              </a:rPr>
              <a:t> set_scaler_i</a:t>
            </a:r>
            <a:r>
              <a:rPr lang="zh-CN" altLang="en-US" sz="2400" noProof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控制</a:t>
            </a:r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): </a:t>
            </a:r>
          </a:p>
          <a:p>
            <a:pPr marL="993775" lvl="1" indent="-457200">
              <a:buFont typeface="+mj-ea"/>
              <a:buAutoNum type="circleNumDbPlain"/>
            </a:pPr>
            <a:r>
              <a:rPr lang="en-US" altLang="zh-CN" sz="2400" noProof="1">
                <a:solidFill>
                  <a:schemeClr val="tx1"/>
                </a:solidFill>
              </a:rPr>
              <a:t>Idle: </a:t>
            </a:r>
            <a:r>
              <a:rPr lang="en-US" altLang="zh-CN" sz="2400" noProof="1">
                <a:solidFill>
                  <a:srgbClr val="FF0000"/>
                </a:solidFill>
              </a:rPr>
              <a:t>!wr_en_i </a:t>
            </a:r>
            <a:endParaRPr lang="en-US" altLang="zh-CN" sz="2400" noProof="1">
              <a:solidFill>
                <a:schemeClr val="tx1"/>
              </a:solidFill>
            </a:endParaRPr>
          </a:p>
          <a:p>
            <a:pPr marL="993775" lvl="1" indent="-457200">
              <a:buFont typeface="+mj-ea"/>
              <a:buAutoNum type="circleNumDbPlain"/>
            </a:pPr>
            <a:r>
              <a:rPr lang="zh-CN" altLang="en-US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设定放大倍数</a:t>
            </a:r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scaler: </a:t>
            </a:r>
            <a:r>
              <a:rPr lang="zh-CN" altLang="en-US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输入</a:t>
            </a:r>
            <a:r>
              <a:rPr lang="en-US" altLang="zh-CN" sz="2400" noProof="1"/>
              <a:t>16 bit</a:t>
            </a:r>
            <a:r>
              <a:rPr lang="zh-CN" altLang="en-US" sz="2400" noProof="1"/>
              <a:t> </a:t>
            </a:r>
            <a:r>
              <a:rPr lang="en-US" altLang="zh-CN" sz="2400" noProof="1"/>
              <a:t>{scaler} ,</a:t>
            </a:r>
            <a:r>
              <a:rPr lang="en-US" altLang="zh-CN" sz="2400" noProof="1">
                <a:solidFill>
                  <a:schemeClr val="tx1"/>
                </a:solidFill>
              </a:rPr>
              <a:t> t0</a:t>
            </a:r>
            <a:r>
              <a:rPr lang="zh-CN" altLang="en-US" sz="2400" noProof="1">
                <a:solidFill>
                  <a:schemeClr val="tx1"/>
                </a:solidFill>
              </a:rPr>
              <a:t>输入 </a:t>
            </a:r>
            <a:r>
              <a:rPr lang="en-US" altLang="zh-CN" sz="2400" noProof="1">
                <a:solidFill>
                  <a:schemeClr val="tx1"/>
                </a:solidFill>
              </a:rPr>
              <a:t>t1</a:t>
            </a:r>
            <a:r>
              <a:rPr lang="zh-CN" altLang="en-US" sz="2400" noProof="1">
                <a:solidFill>
                  <a:schemeClr val="tx1"/>
                </a:solidFill>
              </a:rPr>
              <a:t>生效</a:t>
            </a:r>
            <a:r>
              <a:rPr lang="en-US" altLang="zh-CN" sz="2400" noProof="1">
                <a:solidFill>
                  <a:schemeClr val="tx1"/>
                </a:solidFill>
              </a:rPr>
              <a:t>, scaler_o </a:t>
            </a:r>
            <a:r>
              <a:rPr lang="zh-CN" altLang="en-US" sz="2400" noProof="1">
                <a:solidFill>
                  <a:schemeClr val="tx1"/>
                </a:solidFill>
              </a:rPr>
              <a:t>输   </a:t>
            </a:r>
            <a:r>
              <a:rPr lang="en-US" altLang="zh-CN" sz="2400" noProof="1">
                <a:solidFill>
                  <a:srgbClr val="FF0000"/>
                </a:solidFill>
              </a:rPr>
              <a:t>wr_en_i &amp;&amp; set_scaler_i </a:t>
            </a:r>
          </a:p>
          <a:p>
            <a:pPr marL="993775" lvl="1" indent="-457200">
              <a:buFont typeface="+mj-ea"/>
              <a:buAutoNum type="circleNumDbPlain"/>
            </a:pPr>
            <a:r>
              <a:rPr lang="zh-CN" altLang="en-US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放大</a:t>
            </a:r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</a:t>
            </a:r>
            <a:r>
              <a:rPr lang="zh-CN" altLang="en-US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输入</a:t>
            </a:r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 bit</a:t>
            </a:r>
            <a:r>
              <a:rPr lang="zh-CN" altLang="en-US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400" noProof="1"/>
              <a:t>{ no , base_number} </a:t>
            </a:r>
            <a:r>
              <a:rPr lang="zh-CN" altLang="en-US" sz="2400" noProof="1"/>
              <a:t>输出 </a:t>
            </a:r>
            <a:r>
              <a:rPr lang="en-US" altLang="zh-CN" sz="2400" noProof="1"/>
              <a:t>32 </a:t>
            </a:r>
            <a:r>
              <a:rPr lang="en-US" altLang="zh-CN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</a:t>
            </a:r>
            <a:r>
              <a:rPr lang="zh-CN" altLang="en-US" sz="24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400" noProof="1"/>
              <a:t>{ no , res} ,                    t0</a:t>
            </a:r>
            <a:r>
              <a:rPr lang="zh-CN" altLang="en-US" sz="2400" noProof="1"/>
              <a:t>输入</a:t>
            </a:r>
            <a:r>
              <a:rPr lang="en-US" altLang="zh-CN" sz="2400" noProof="1"/>
              <a:t>,t1</a:t>
            </a:r>
            <a:r>
              <a:rPr lang="zh-CN" altLang="en-US" sz="2400" noProof="1"/>
              <a:t>计算</a:t>
            </a:r>
            <a:r>
              <a:rPr lang="en-US" altLang="zh-CN" sz="2400" noProof="1"/>
              <a:t>,t2</a:t>
            </a:r>
            <a:r>
              <a:rPr lang="zh-CN" altLang="en-US" sz="2400" noProof="1"/>
              <a:t>输出</a:t>
            </a:r>
            <a:r>
              <a:rPr lang="en-US" altLang="zh-CN" sz="2400" noProof="1"/>
              <a:t>rd_data_o,</a:t>
            </a:r>
            <a:r>
              <a:rPr lang="zh-CN" altLang="en-US" sz="2400" noProof="1"/>
              <a:t>同时</a:t>
            </a:r>
            <a:r>
              <a:rPr lang="en-US" altLang="zh-CN" sz="2400" noProof="1"/>
              <a:t>rd_val_o </a:t>
            </a:r>
            <a:r>
              <a:rPr lang="zh-CN" altLang="en-US" sz="2400" noProof="1"/>
              <a:t>为正</a:t>
            </a:r>
            <a:r>
              <a:rPr lang="en-US" altLang="zh-CN" sz="2400" noProof="1"/>
              <a:t>. </a:t>
            </a:r>
          </a:p>
          <a:p>
            <a:pPr lvl="1" indent="0">
              <a:buNone/>
            </a:pPr>
            <a:r>
              <a:rPr lang="en-US" altLang="zh-CN" sz="2400" noProof="1">
                <a:solidFill>
                  <a:srgbClr val="FF0000"/>
                </a:solidFill>
              </a:rPr>
              <a:t>     wr_en_i &amp;&amp; !set_scaler_i</a:t>
            </a:r>
          </a:p>
          <a:p>
            <a:pPr lvl="1" indent="0">
              <a:buNone/>
            </a:pPr>
            <a:endParaRPr lang="en-US" altLang="zh-CN" sz="2400" noProof="1">
              <a:solidFill>
                <a:srgbClr val="FF000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A10E101-9B0B-4958-8D8E-7F7C467867C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8774724" y="-7282900"/>
            <a:ext cx="7876042" cy="20774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zh-CN" sz="43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83B5EC36-5798-4D2B-B47C-FB4DD0430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47724" y="6272353"/>
            <a:ext cx="92297" cy="9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F5113B-F285-4B48-A038-5E1F95D39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7334" y="630000"/>
            <a:ext cx="1011870" cy="132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8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974" y="1204506"/>
            <a:ext cx="5380176" cy="1547813"/>
          </a:xfrm>
        </p:spPr>
        <p:txBody>
          <a:bodyPr rtlCol="0"/>
          <a:lstStyle/>
          <a:p>
            <a:pPr rtl="0">
              <a:lnSpc>
                <a:spcPts val="5500"/>
              </a:lnSpc>
            </a:pPr>
            <a:r>
              <a:rPr lang="zh-CN" altLang="en-US" dirty="0"/>
              <a:t>简单的</a:t>
            </a:r>
            <a:br>
              <a:rPr lang="en-US" altLang="zh-CN" dirty="0"/>
            </a:br>
            <a:r>
              <a:rPr lang="en-US" altLang="zh-CN" dirty="0"/>
              <a:t>testbench(</a:t>
            </a:r>
            <a:r>
              <a:rPr lang="zh-CN" altLang="en-US" dirty="0"/>
              <a:t>测试平台</a:t>
            </a:r>
            <a:r>
              <a:rPr lang="en-US" altLang="zh-CN" dirty="0"/>
              <a:t>)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6" name="组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任意多边形：形状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：形状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：形状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:形状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：形状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：形状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:形状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图形 14" descr="恐龙轮廓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占位符 17" descr="书架上显示有书页的书籍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副标题 4">
            <a:extLst>
              <a:ext uri="{FF2B5EF4-FFF2-40B4-BE49-F238E27FC236}">
                <a16:creationId xmlns:a16="http://schemas.microsoft.com/office/drawing/2014/main" id="{8260DFAE-6200-4616-9AD9-DF230808C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4781948" cy="367506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zh-CN" noProof="1"/>
              <a:t>I</a:t>
            </a: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 the world of koalas, the one with a tail is the king.</a:t>
            </a:r>
          </a:p>
        </p:txBody>
      </p:sp>
    </p:spTree>
    <p:extLst>
      <p:ext uri="{BB962C8B-B14F-4D97-AF65-F5344CB8AC3E}">
        <p14:creationId xmlns:p14="http://schemas.microsoft.com/office/powerpoint/2010/main" val="4128951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153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7621_TF78043420" id="{8AA9389B-1C69-484B-B633-4AAB3556C3B9}" vid="{04489F32-CC35-44CF-94D0-4D4C9609F5B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科技展览演示文稿</Template>
  <TotalTime>8256</TotalTime>
  <Words>4743</Words>
  <Application>Microsoft Office PowerPoint</Application>
  <PresentationFormat>宽屏</PresentationFormat>
  <Paragraphs>1032</Paragraphs>
  <Slides>75</Slides>
  <Notes>75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1" baseType="lpstr">
      <vt:lpstr>Microsoft YaHei UI</vt:lpstr>
      <vt:lpstr>Arial</vt:lpstr>
      <vt:lpstr>Consolas</vt:lpstr>
      <vt:lpstr>Lucida Sans Typewriter</vt:lpstr>
      <vt:lpstr>Wingdings</vt:lpstr>
      <vt:lpstr>Office 主题</vt:lpstr>
      <vt:lpstr>IC Verification</vt:lpstr>
      <vt:lpstr>UVM World</vt:lpstr>
      <vt:lpstr>相关软件:  1.电脑需安装好questa(自带UVM环境)  2. 代码编辑器 Sublime Text 或gvim…  3.dvt_eclipse方便看UVM代码(非必要)                      </vt:lpstr>
      <vt:lpstr>代码: CSDN IC芯片验证 - 手把手教你搭建UVM验证环境  https://blog.csdn.net/howard789/article/details/116479260                       </vt:lpstr>
      <vt:lpstr>DUT</vt:lpstr>
      <vt:lpstr>DUT (Design under test)</vt:lpstr>
      <vt:lpstr>DUT (Design under test)</vt:lpstr>
      <vt:lpstr>Sequence 和 Sequencer</vt:lpstr>
      <vt:lpstr>简单的 testbench(测试平台)</vt:lpstr>
      <vt:lpstr>代码</vt:lpstr>
      <vt:lpstr>UVM</vt:lpstr>
      <vt:lpstr>UVM源码</vt:lpstr>
      <vt:lpstr>UVM World</vt:lpstr>
      <vt:lpstr>Object 与 component</vt:lpstr>
      <vt:lpstr>Component与Object</vt:lpstr>
      <vt:lpstr> Config</vt:lpstr>
      <vt:lpstr>Ue_config</vt:lpstr>
      <vt:lpstr>UVM_CONFIG_DB</vt:lpstr>
      <vt:lpstr>UVM_CONFIG_DB</vt:lpstr>
      <vt:lpstr>Sequence_item( transaction子弹)</vt:lpstr>
      <vt:lpstr>UVM_TEST</vt:lpstr>
      <vt:lpstr>UVM_TEST</vt:lpstr>
      <vt:lpstr>代码</vt:lpstr>
      <vt:lpstr> Sequencer Sequence Sequence_item</vt:lpstr>
      <vt:lpstr> Sequence 弹夹 =&gt; object  Transaction(sequence_item) 子弹 =&gt; object  Sequencer 枪 =&gt; component</vt:lpstr>
      <vt:lpstr>Sequencer (枪)</vt:lpstr>
      <vt:lpstr>UVM World</vt:lpstr>
      <vt:lpstr>Sequence(弹夹)</vt:lpstr>
      <vt:lpstr>代码</vt:lpstr>
      <vt:lpstr>代码</vt:lpstr>
      <vt:lpstr>Transaction </vt:lpstr>
      <vt:lpstr>Transaction -constrain</vt:lpstr>
      <vt:lpstr>Sequence(弹夹)</vt:lpstr>
      <vt:lpstr>层层嵌套的Sequence</vt:lpstr>
      <vt:lpstr>`uvm_do(seq_or_item)</vt:lpstr>
      <vt:lpstr>`uvm_do_with</vt:lpstr>
      <vt:lpstr>UVM World</vt:lpstr>
      <vt:lpstr>UVM World</vt:lpstr>
      <vt:lpstr>设定Scaler激励并依照rsp校验的例子</vt:lpstr>
      <vt:lpstr>代码</vt:lpstr>
      <vt:lpstr>代码</vt:lpstr>
      <vt:lpstr>关于rep的fifo</vt:lpstr>
      <vt:lpstr>UVM World</vt:lpstr>
      <vt:lpstr>Env</vt:lpstr>
      <vt:lpstr>UVM World</vt:lpstr>
      <vt:lpstr>TLM</vt:lpstr>
      <vt:lpstr>TLM (Transaction level modeling) </vt:lpstr>
      <vt:lpstr>TLM - 广播模式</vt:lpstr>
      <vt:lpstr>uvm_tlm_analysis_fifo</vt:lpstr>
      <vt:lpstr>uvm_tlm_analysis_fifo</vt:lpstr>
      <vt:lpstr>TLM</vt:lpstr>
      <vt:lpstr>Agent</vt:lpstr>
      <vt:lpstr>Interface</vt:lpstr>
      <vt:lpstr>Interface - Clocking</vt:lpstr>
      <vt:lpstr>PowerPoint 演示文稿</vt:lpstr>
      <vt:lpstr>Agent Driver Monitor</vt:lpstr>
      <vt:lpstr>Agent</vt:lpstr>
      <vt:lpstr>代码</vt:lpstr>
      <vt:lpstr>代码</vt:lpstr>
      <vt:lpstr>Driver</vt:lpstr>
      <vt:lpstr>Driver</vt:lpstr>
      <vt:lpstr>代码</vt:lpstr>
      <vt:lpstr>代码</vt:lpstr>
      <vt:lpstr>Monitor</vt:lpstr>
      <vt:lpstr>Monitor</vt:lpstr>
      <vt:lpstr>代码</vt:lpstr>
      <vt:lpstr> ref_model</vt:lpstr>
      <vt:lpstr>ref_model</vt:lpstr>
      <vt:lpstr>UVM World</vt:lpstr>
      <vt:lpstr> scoreboard</vt:lpstr>
      <vt:lpstr>Scoreboard</vt:lpstr>
      <vt:lpstr>代码</vt:lpstr>
      <vt:lpstr>覆盖率</vt:lpstr>
      <vt:lpstr>.do文件</vt:lpstr>
      <vt:lpstr> debug流程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演示文稿封面标题</dc:title>
  <dc:creator>Junhao Chen</dc:creator>
  <cp:lastModifiedBy>hao</cp:lastModifiedBy>
  <cp:revision>351</cp:revision>
  <dcterms:created xsi:type="dcterms:W3CDTF">2021-01-15T13:24:39Z</dcterms:created>
  <dcterms:modified xsi:type="dcterms:W3CDTF">2022-03-02T10:41:33Z</dcterms:modified>
</cp:coreProperties>
</file>