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600">
          <p15:clr>
            <a:srgbClr val="A4A3A4"/>
          </p15:clr>
        </p15:guide>
        <p15:guide id="4" pos="158">
          <p15:clr>
            <a:srgbClr val="A4A3A4"/>
          </p15:clr>
        </p15:guide>
        <p15:guide id="5" pos="5602">
          <p15:clr>
            <a:srgbClr val="A4A3A4"/>
          </p15:clr>
        </p15:guide>
        <p15:guide id="6" orient="horz" pos="30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02083E-A8D6-49DE-A8DD-767959C45B55}">
  <a:tblStyle styleId="{5302083E-A8D6-49DE-A8DD-767959C45B55}" styleName="Table_0">
    <a:wholeTbl>
      <a:tcTxStyle b="off" i="off">
        <a:font>
          <a:latin typeface="맑은 고딕"/>
          <a:ea typeface="맑은 고딕"/>
          <a:cs typeface="맑은 고딕"/>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맑은 고딕"/>
          <a:ea typeface="맑은 고딕"/>
          <a:cs typeface="맑은 고딕"/>
        </a:font>
        <a:srgbClr val="FFFFFF"/>
      </a:tcTxStyle>
      <a:tcStyle>
        <a:tcBdr/>
        <a:fill>
          <a:solidFill>
            <a:srgbClr val="4F81BD"/>
          </a:solidFill>
        </a:fill>
      </a:tcStyle>
    </a:lastCol>
    <a:firstCol>
      <a:tcTxStyle b="on" i="off">
        <a:font>
          <a:latin typeface="맑은 고딕"/>
          <a:ea typeface="맑은 고딕"/>
          <a:cs typeface="맑은 고딕"/>
        </a:font>
        <a:srgbClr val="FFFFFF"/>
      </a:tcTxStyle>
      <a:tcStyle>
        <a:tcBdr/>
        <a:fill>
          <a:solidFill>
            <a:srgbClr val="4F81BD"/>
          </a:solidFill>
        </a:fill>
      </a:tcStyle>
    </a:firstCol>
    <a:lastRow>
      <a:tcTxStyle b="on" i="off">
        <a:font>
          <a:latin typeface="맑은 고딕"/>
          <a:ea typeface="맑은 고딕"/>
          <a:cs typeface="맑은 고딕"/>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b="off" i="off"/>
      <a:tcStyle>
        <a:tcBdr/>
      </a:tcStyle>
    </a:seCell>
    <a:swCell>
      <a:tcTxStyle b="off" i="off"/>
      <a:tcStyle>
        <a:tcBdr/>
      </a:tcStyle>
    </a:swCell>
    <a:firstRow>
      <a:tcTxStyle b="on" i="off">
        <a:font>
          <a:latin typeface="맑은 고딕"/>
          <a:ea typeface="맑은 고딕"/>
          <a:cs typeface="맑은 고딕"/>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94636"/>
  </p:normalViewPr>
  <p:slideViewPr>
    <p:cSldViewPr snapToGrid="0">
      <p:cViewPr varScale="1">
        <p:scale>
          <a:sx n="112" d="100"/>
          <a:sy n="112" d="100"/>
        </p:scale>
        <p:origin x="1008" y="184"/>
      </p:cViewPr>
      <p:guideLst>
        <p:guide orient="horz" pos="1620"/>
        <p:guide pos="2880"/>
        <p:guide orient="horz" pos="600"/>
        <p:guide pos="158"/>
        <p:guide pos="5602"/>
        <p:guide orient="horz" pos="3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27" name="Google Shape;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965035d3d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4965035d3d_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4965035d3d_6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1" name="Google Shape;131;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965035d3d_7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4965035d3d_7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(massive transaction, large # of checks be sending, large # of employers)</a:t>
            </a:r>
            <a:endParaRPr/>
          </a:p>
        </p:txBody>
      </p:sp>
      <p:sp>
        <p:nvSpPr>
          <p:cNvPr id="229" name="Google Shape;229;g4965035d3d_7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965035d3d_7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4965035d3d_7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4965035d3d_7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 name="Google Shape;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965035d3d_7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4965035d3d_7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4965035d3d_7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965035d3d_7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4965035d3d_7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4965035d3d_7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965035d3d_7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4965035d3d_7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4965035d3d_7_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965035d3d_7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g4965035d3d_7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4965035d3d_7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965035d3d_7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4965035d3d_7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4965035d3d_7_1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965035d3d_7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4965035d3d_7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g4965035d3d_7_1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965035d3d_7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4965035d3d_7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4965035d3d_7_1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 name="Google Shape;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965035d3d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g4965035d3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965035d3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g4965035d3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4965035d3d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4965035d3d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g4965035d3d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Arial"/>
              <a:ea typeface="Arial"/>
              <a:cs typeface="Arial"/>
              <a:sym typeface="Arial"/>
            </a:endParaRPr>
          </a:p>
        </p:txBody>
      </p:sp>
      <p:sp>
        <p:nvSpPr>
          <p:cNvPr id="437" name="Google Shape;4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4965035d3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4965035d3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965035d3d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g4965035d3d_7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4965035d3d_7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965035d3d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965035d3d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4965035d3d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965035d3d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965035d3d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4965035d3d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FFFFF"/>
        </a:solidFill>
        <a:effectLst/>
      </p:bgPr>
    </p:bg>
    <p:spTree>
      <p:nvGrpSpPr>
        <p:cNvPr id="1" name="Shape 11"/>
        <p:cNvGrpSpPr/>
        <p:nvPr/>
      </p:nvGrpSpPr>
      <p:grpSpPr>
        <a:xfrm>
          <a:off x="0" y="0"/>
          <a:ext cx="0" cy="0"/>
          <a:chOff x="0" y="0"/>
          <a:chExt cx="0" cy="0"/>
        </a:xfrm>
      </p:grpSpPr>
      <p:pic>
        <p:nvPicPr>
          <p:cNvPr id="12" name="Google Shape;12;p2" descr="white abstract powerpoint templates powerpoint white blue theme xemphongthuy templates"/>
          <p:cNvPicPr preferRelativeResize="0"/>
          <p:nvPr/>
        </p:nvPicPr>
        <p:blipFill rotWithShape="1">
          <a:blip r:embed="rId2">
            <a:alphaModFix/>
          </a:blip>
          <a:srcRect l="33668" r="1"/>
          <a:stretch/>
        </p:blipFill>
        <p:spPr>
          <a:xfrm>
            <a:off x="5090408" y="-10323"/>
            <a:ext cx="4053592" cy="4583308"/>
          </a:xfrm>
          <a:prstGeom prst="rect">
            <a:avLst/>
          </a:prstGeom>
          <a:noFill/>
          <a:ln>
            <a:noFill/>
          </a:ln>
        </p:spPr>
      </p:pic>
      <p:pic>
        <p:nvPicPr>
          <p:cNvPr id="13" name="Google Shape;13;p2" descr="footerdark"/>
          <p:cNvPicPr preferRelativeResize="0"/>
          <p:nvPr/>
        </p:nvPicPr>
        <p:blipFill rotWithShape="1">
          <a:blip r:embed="rId3">
            <a:alphaModFix/>
          </a:blip>
          <a:srcRect/>
          <a:stretch/>
        </p:blipFill>
        <p:spPr>
          <a:xfrm>
            <a:off x="0" y="4562475"/>
            <a:ext cx="9144000" cy="581025"/>
          </a:xfrm>
          <a:prstGeom prst="rect">
            <a:avLst/>
          </a:prstGeom>
          <a:noFill/>
          <a:ln>
            <a:noFill/>
          </a:ln>
        </p:spPr>
      </p:pic>
      <p:pic>
        <p:nvPicPr>
          <p:cNvPr id="14" name="Google Shape;14;p2" descr="University of Rochester"/>
          <p:cNvPicPr preferRelativeResize="0"/>
          <p:nvPr/>
        </p:nvPicPr>
        <p:blipFill rotWithShape="1">
          <a:blip r:embed="rId4">
            <a:alphaModFix/>
          </a:blip>
          <a:srcRect/>
          <a:stretch/>
        </p:blipFill>
        <p:spPr>
          <a:xfrm>
            <a:off x="1979960" y="277242"/>
            <a:ext cx="1620025" cy="333664"/>
          </a:xfrm>
          <a:prstGeom prst="rect">
            <a:avLst/>
          </a:prstGeom>
          <a:noFill/>
          <a:ln>
            <a:noFill/>
          </a:ln>
        </p:spPr>
      </p:pic>
      <p:pic>
        <p:nvPicPr>
          <p:cNvPr id="15" name="Google Shape;15;p2"/>
          <p:cNvPicPr preferRelativeResize="0"/>
          <p:nvPr/>
        </p:nvPicPr>
        <p:blipFill rotWithShape="1">
          <a:blip r:embed="rId5">
            <a:alphaModFix/>
          </a:blip>
          <a:srcRect/>
          <a:stretch/>
        </p:blipFill>
        <p:spPr>
          <a:xfrm>
            <a:off x="100731" y="152141"/>
            <a:ext cx="1689673" cy="583866"/>
          </a:xfrm>
          <a:prstGeom prst="rect">
            <a:avLst/>
          </a:prstGeom>
          <a:noFill/>
          <a:ln>
            <a:noFill/>
          </a:ln>
        </p:spPr>
      </p:pic>
      <p:sp>
        <p:nvSpPr>
          <p:cNvPr id="16" name="Google Shape;16;p2"/>
          <p:cNvSpPr/>
          <p:nvPr/>
        </p:nvSpPr>
        <p:spPr>
          <a:xfrm>
            <a:off x="5090408" y="3414163"/>
            <a:ext cx="1425622" cy="7128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mic Sans MS"/>
              <a:ea typeface="Comic Sans MS"/>
              <a:cs typeface="Comic Sans MS"/>
              <a:sym typeface="Comic Sans MS"/>
            </a:endParaRPr>
          </a:p>
        </p:txBody>
      </p:sp>
      <p:sp>
        <p:nvSpPr>
          <p:cNvPr id="17" name="Google Shape;17;p2"/>
          <p:cNvSpPr/>
          <p:nvPr/>
        </p:nvSpPr>
        <p:spPr>
          <a:xfrm>
            <a:off x="0" y="0"/>
            <a:ext cx="3200400" cy="137160"/>
          </a:xfrm>
          <a:prstGeom prst="rect">
            <a:avLst/>
          </a:prstGeom>
          <a:solidFill>
            <a:srgbClr val="003E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mic Sans MS"/>
              <a:ea typeface="Comic Sans MS"/>
              <a:cs typeface="Comic Sans MS"/>
              <a:sym typeface="Comic Sans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rgbClr val="FFFFFF"/>
        </a:solidFill>
        <a:effectLst/>
      </p:bgPr>
    </p:bg>
    <p:spTree>
      <p:nvGrpSpPr>
        <p:cNvPr id="1" name="Shape 18"/>
        <p:cNvGrpSpPr/>
        <p:nvPr/>
      </p:nvGrpSpPr>
      <p:grpSpPr>
        <a:xfrm>
          <a:off x="0" y="0"/>
          <a:ext cx="0" cy="0"/>
          <a:chOff x="0" y="0"/>
          <a:chExt cx="0" cy="0"/>
        </a:xfrm>
      </p:grpSpPr>
      <p:pic>
        <p:nvPicPr>
          <p:cNvPr id="19" name="Google Shape;19;p3" descr="white abstract powerpoint templates powerpoint white blue theme xemphongthuy templates"/>
          <p:cNvPicPr preferRelativeResize="0"/>
          <p:nvPr/>
        </p:nvPicPr>
        <p:blipFill rotWithShape="1">
          <a:blip r:embed="rId2">
            <a:alphaModFix/>
          </a:blip>
          <a:srcRect l="33668" r="1"/>
          <a:stretch/>
        </p:blipFill>
        <p:spPr>
          <a:xfrm>
            <a:off x="5090408" y="-10323"/>
            <a:ext cx="4053592" cy="4583308"/>
          </a:xfrm>
          <a:prstGeom prst="rect">
            <a:avLst/>
          </a:prstGeom>
          <a:noFill/>
          <a:ln>
            <a:noFill/>
          </a:ln>
        </p:spPr>
      </p:pic>
      <p:sp>
        <p:nvSpPr>
          <p:cNvPr id="20" name="Google Shape;20;p3"/>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3F3F3F"/>
              </a:buClr>
              <a:buSzPts val="2400"/>
              <a:buFont typeface="Arial"/>
              <a:buNone/>
              <a:defRPr sz="24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1" name="Google Shape;21;p3" descr="footerdark"/>
          <p:cNvPicPr preferRelativeResize="0"/>
          <p:nvPr/>
        </p:nvPicPr>
        <p:blipFill rotWithShape="1">
          <a:blip r:embed="rId3">
            <a:alphaModFix/>
          </a:blip>
          <a:srcRect/>
          <a:stretch/>
        </p:blipFill>
        <p:spPr>
          <a:xfrm>
            <a:off x="0" y="4562475"/>
            <a:ext cx="9144000" cy="581025"/>
          </a:xfrm>
          <a:prstGeom prst="rect">
            <a:avLst/>
          </a:prstGeom>
          <a:noFill/>
          <a:ln>
            <a:noFill/>
          </a:ln>
        </p:spPr>
      </p:pic>
      <p:sp>
        <p:nvSpPr>
          <p:cNvPr id="22" name="Google Shape;22;p3"/>
          <p:cNvSpPr/>
          <p:nvPr/>
        </p:nvSpPr>
        <p:spPr>
          <a:xfrm>
            <a:off x="0" y="0"/>
            <a:ext cx="3200400" cy="137160"/>
          </a:xfrm>
          <a:prstGeom prst="rect">
            <a:avLst/>
          </a:prstGeom>
          <a:solidFill>
            <a:srgbClr val="003E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mic Sans MS"/>
              <a:ea typeface="Comic Sans MS"/>
              <a:cs typeface="Comic Sans MS"/>
              <a:sym typeface="Comic Sans MS"/>
            </a:endParaRPr>
          </a:p>
        </p:txBody>
      </p:sp>
      <p:sp>
        <p:nvSpPr>
          <p:cNvPr id="23" name="Google Shape;23;p3"/>
          <p:cNvSpPr/>
          <p:nvPr/>
        </p:nvSpPr>
        <p:spPr>
          <a:xfrm>
            <a:off x="5090408" y="3414163"/>
            <a:ext cx="1425622" cy="7128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Comic Sans MS"/>
              <a:ea typeface="Comic Sans MS"/>
              <a:cs typeface="Comic Sans MS"/>
              <a:sym typeface="Comic Sans MS"/>
            </a:endParaRPr>
          </a:p>
        </p:txBody>
      </p:sp>
      <p:sp>
        <p:nvSpPr>
          <p:cNvPr id="24" name="Google Shape;24;p3"/>
          <p:cNvSpPr txBox="1">
            <a:spLocks noGrp="1"/>
          </p:cNvSpPr>
          <p:nvPr>
            <p:ph type="body" idx="1"/>
          </p:nvPr>
        </p:nvSpPr>
        <p:spPr>
          <a:xfrm>
            <a:off x="395536" y="1131590"/>
            <a:ext cx="8496944" cy="3319389"/>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L="914400" marR="0" lvl="1" indent="-317500" algn="l">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2pPr>
            <a:lvl3pPr marL="1371600" marR="0" lvl="2"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179388" y="2200275"/>
            <a:ext cx="8780463" cy="33591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2pPr>
            <a:lvl3pPr marL="1371600" marR="0" lvl="2"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4"/>
          <p:cNvSpPr/>
          <p:nvPr/>
        </p:nvSpPr>
        <p:spPr>
          <a:xfrm>
            <a:off x="250824" y="1794137"/>
            <a:ext cx="5617195" cy="97201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3E74"/>
                </a:solidFill>
                <a:latin typeface="Arial"/>
                <a:ea typeface="Arial"/>
                <a:cs typeface="Arial"/>
                <a:sym typeface="Arial"/>
              </a:rPr>
              <a:t>Client Issue Prediction</a:t>
            </a: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a:off x="1133502" y="2595675"/>
            <a:ext cx="21717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3E74"/>
              </a:buClr>
              <a:buSzPts val="1600"/>
              <a:buFont typeface="Arial"/>
              <a:buNone/>
            </a:pPr>
            <a:r>
              <a:rPr lang="en-US" sz="1600" b="1" i="0" u="none" strike="noStrike" cap="none">
                <a:solidFill>
                  <a:srgbClr val="003E74"/>
                </a:solidFill>
                <a:latin typeface="Arial"/>
                <a:ea typeface="Arial"/>
                <a:cs typeface="Arial"/>
                <a:sym typeface="Arial"/>
              </a:rPr>
              <a:t>Final Presentation</a:t>
            </a:r>
            <a:endParaRPr sz="1600" b="1" i="0" u="none" strike="noStrike" cap="none">
              <a:solidFill>
                <a:srgbClr val="003E74"/>
              </a:solidFill>
              <a:latin typeface="Arial"/>
              <a:ea typeface="Arial"/>
              <a:cs typeface="Arial"/>
              <a:sym typeface="Arial"/>
            </a:endParaRPr>
          </a:p>
        </p:txBody>
      </p:sp>
      <p:sp>
        <p:nvSpPr>
          <p:cNvPr id="31" name="Google Shape;31;p4"/>
          <p:cNvSpPr/>
          <p:nvPr/>
        </p:nvSpPr>
        <p:spPr>
          <a:xfrm>
            <a:off x="424724" y="3322675"/>
            <a:ext cx="63363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3E74"/>
              </a:buClr>
              <a:buSzPts val="1400"/>
              <a:buFont typeface="Arial"/>
              <a:buNone/>
            </a:pPr>
            <a:r>
              <a:rPr lang="en-US" sz="1400" b="0" i="0" u="none" strike="noStrike" cap="none">
                <a:solidFill>
                  <a:srgbClr val="003E74"/>
                </a:solidFill>
                <a:latin typeface="Arial"/>
                <a:ea typeface="Arial"/>
                <a:cs typeface="Arial"/>
                <a:sym typeface="Arial"/>
              </a:rPr>
              <a:t>Team Members: Zhuoyou Wang, Zhenkai Liu, Xuexun Xiao, Benjamin Chen </a:t>
            </a:r>
            <a:endParaRPr sz="1400" b="0" i="0" u="none" strike="noStrike" cap="none">
              <a:solidFill>
                <a:srgbClr val="003E7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364343" y="222099"/>
            <a:ext cx="8507400" cy="4545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100"/>
              <a:buNone/>
            </a:pPr>
            <a:r>
              <a:rPr lang="en-US"/>
              <a:t>What We Did to Behavior Features</a:t>
            </a:r>
            <a:endParaRPr/>
          </a:p>
        </p:txBody>
      </p:sp>
      <p:sp>
        <p:nvSpPr>
          <p:cNvPr id="118" name="Google Shape;118;p13"/>
          <p:cNvSpPr/>
          <p:nvPr/>
        </p:nvSpPr>
        <p:spPr>
          <a:xfrm>
            <a:off x="464344" y="127873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Client 1</a:t>
            </a:r>
            <a:endParaRPr sz="1400" b="0" i="0" u="none" strike="noStrike" cap="none">
              <a:solidFill>
                <a:schemeClr val="lt1"/>
              </a:solidFill>
              <a:latin typeface="Arial"/>
              <a:ea typeface="Arial"/>
              <a:cs typeface="Arial"/>
              <a:sym typeface="Arial"/>
            </a:endParaRPr>
          </a:p>
        </p:txBody>
      </p:sp>
      <p:sp>
        <p:nvSpPr>
          <p:cNvPr id="119" name="Google Shape;119;p13"/>
          <p:cNvSpPr/>
          <p:nvPr/>
        </p:nvSpPr>
        <p:spPr>
          <a:xfrm>
            <a:off x="2288382" y="699173"/>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1</a:t>
            </a:r>
            <a:endParaRPr/>
          </a:p>
        </p:txBody>
      </p:sp>
      <p:sp>
        <p:nvSpPr>
          <p:cNvPr id="120" name="Google Shape;120;p13"/>
          <p:cNvSpPr/>
          <p:nvPr/>
        </p:nvSpPr>
        <p:spPr>
          <a:xfrm>
            <a:off x="2288382" y="127873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2</a:t>
            </a:r>
            <a:endParaRPr/>
          </a:p>
        </p:txBody>
      </p:sp>
      <p:sp>
        <p:nvSpPr>
          <p:cNvPr id="121" name="Google Shape;121;p13"/>
          <p:cNvSpPr/>
          <p:nvPr/>
        </p:nvSpPr>
        <p:spPr>
          <a:xfrm>
            <a:off x="2288382" y="1858289"/>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3..</a:t>
            </a:r>
            <a:endParaRPr/>
          </a:p>
        </p:txBody>
      </p:sp>
      <p:cxnSp>
        <p:nvCxnSpPr>
          <p:cNvPr id="122" name="Google Shape;122;p13"/>
          <p:cNvCxnSpPr>
            <a:stCxn id="118" idx="3"/>
            <a:endCxn id="119" idx="1"/>
          </p:cNvCxnSpPr>
          <p:nvPr/>
        </p:nvCxnSpPr>
        <p:spPr>
          <a:xfrm rot="10800000" flipH="1">
            <a:off x="1793044" y="920531"/>
            <a:ext cx="495300" cy="579600"/>
          </a:xfrm>
          <a:prstGeom prst="straightConnector1">
            <a:avLst/>
          </a:prstGeom>
          <a:noFill/>
          <a:ln w="9525" cap="flat" cmpd="sng">
            <a:solidFill>
              <a:srgbClr val="4A7DBA"/>
            </a:solidFill>
            <a:prstDash val="solid"/>
            <a:round/>
            <a:headEnd type="none" w="sm" len="sm"/>
            <a:tailEnd type="none" w="sm" len="sm"/>
          </a:ln>
        </p:spPr>
      </p:cxnSp>
      <p:cxnSp>
        <p:nvCxnSpPr>
          <p:cNvPr id="123" name="Google Shape;123;p13"/>
          <p:cNvCxnSpPr>
            <a:stCxn id="118" idx="3"/>
            <a:endCxn id="120" idx="1"/>
          </p:cNvCxnSpPr>
          <p:nvPr/>
        </p:nvCxnSpPr>
        <p:spPr>
          <a:xfrm>
            <a:off x="1793044" y="1500131"/>
            <a:ext cx="495300" cy="0"/>
          </a:xfrm>
          <a:prstGeom prst="straightConnector1">
            <a:avLst/>
          </a:prstGeom>
          <a:noFill/>
          <a:ln w="9525" cap="flat" cmpd="sng">
            <a:solidFill>
              <a:srgbClr val="4A7DBA"/>
            </a:solidFill>
            <a:prstDash val="solid"/>
            <a:round/>
            <a:headEnd type="none" w="sm" len="sm"/>
            <a:tailEnd type="none" w="sm" len="sm"/>
          </a:ln>
        </p:spPr>
      </p:cxnSp>
      <p:cxnSp>
        <p:nvCxnSpPr>
          <p:cNvPr id="124" name="Google Shape;124;p13"/>
          <p:cNvCxnSpPr>
            <a:stCxn id="118" idx="3"/>
            <a:endCxn id="121" idx="1"/>
          </p:cNvCxnSpPr>
          <p:nvPr/>
        </p:nvCxnSpPr>
        <p:spPr>
          <a:xfrm>
            <a:off x="1793044" y="1500131"/>
            <a:ext cx="495300" cy="579600"/>
          </a:xfrm>
          <a:prstGeom prst="straightConnector1">
            <a:avLst/>
          </a:prstGeom>
          <a:noFill/>
          <a:ln w="9525" cap="flat" cmpd="sng">
            <a:solidFill>
              <a:srgbClr val="4A7DBA"/>
            </a:solidFill>
            <a:prstDash val="solid"/>
            <a:round/>
            <a:headEnd type="none" w="sm" len="sm"/>
            <a:tailEnd type="none" w="sm" len="sm"/>
          </a:ln>
        </p:spPr>
      </p:cxnSp>
      <p:sp>
        <p:nvSpPr>
          <p:cNvPr id="125" name="Google Shape;125;p13"/>
          <p:cNvSpPr/>
          <p:nvPr/>
        </p:nvSpPr>
        <p:spPr>
          <a:xfrm>
            <a:off x="4958375" y="961925"/>
            <a:ext cx="3800400" cy="1076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200">
                <a:solidFill>
                  <a:schemeClr val="lt1"/>
                </a:solidFill>
              </a:rPr>
              <a:t>Group by Client ID and aggregate b</a:t>
            </a:r>
            <a:r>
              <a:rPr lang="en-US" sz="1200" b="0" i="0" u="none" strike="noStrike" cap="none">
                <a:solidFill>
                  <a:schemeClr val="lt1"/>
                </a:solidFill>
                <a:latin typeface="Arial"/>
                <a:ea typeface="Arial"/>
                <a:cs typeface="Arial"/>
                <a:sym typeface="Arial"/>
              </a:rPr>
              <a:t>ehavior </a:t>
            </a:r>
            <a:r>
              <a:rPr lang="en-US" sz="1200">
                <a:solidFill>
                  <a:schemeClr val="lt1"/>
                </a:solidFill>
              </a:rPr>
              <a:t>r</a:t>
            </a:r>
            <a:r>
              <a:rPr lang="en-US" sz="1200" b="0" i="0" u="none" strike="noStrike" cap="none">
                <a:solidFill>
                  <a:schemeClr val="lt1"/>
                </a:solidFill>
                <a:latin typeface="Arial"/>
                <a:ea typeface="Arial"/>
                <a:cs typeface="Arial"/>
                <a:sym typeface="Arial"/>
              </a:rPr>
              <a:t>elated </a:t>
            </a:r>
            <a:r>
              <a:rPr lang="en-US" sz="1200">
                <a:solidFill>
                  <a:schemeClr val="lt1"/>
                </a:solidFill>
              </a:rPr>
              <a:t>f</a:t>
            </a:r>
            <a:r>
              <a:rPr lang="en-US" sz="1200" b="0" i="0" u="none" strike="noStrike" cap="none">
                <a:solidFill>
                  <a:schemeClr val="lt1"/>
                </a:solidFill>
                <a:latin typeface="Arial"/>
                <a:ea typeface="Arial"/>
                <a:cs typeface="Arial"/>
                <a:sym typeface="Arial"/>
              </a:rPr>
              <a:t>eatures</a:t>
            </a:r>
            <a:r>
              <a:rPr lang="en-US" sz="1200">
                <a:solidFill>
                  <a:srgbClr val="FFFFFF"/>
                </a:solidFill>
              </a:rPr>
              <a:t>, then determine distribution of behavior features and combine these features e.g. the percentage of Activity 1 among all activities, the maximum value of transaction time, the count of Activity 1 hosted by Source 1</a:t>
            </a:r>
            <a:endParaRPr sz="1200">
              <a:solidFill>
                <a:srgbClr val="FFFFFF"/>
              </a:solidFill>
            </a:endParaRPr>
          </a:p>
        </p:txBody>
      </p:sp>
      <p:cxnSp>
        <p:nvCxnSpPr>
          <p:cNvPr id="126" name="Google Shape;126;p13"/>
          <p:cNvCxnSpPr>
            <a:stCxn id="120" idx="3"/>
            <a:endCxn id="125" idx="1"/>
          </p:cNvCxnSpPr>
          <p:nvPr/>
        </p:nvCxnSpPr>
        <p:spPr>
          <a:xfrm>
            <a:off x="3617082" y="1500131"/>
            <a:ext cx="1341300" cy="0"/>
          </a:xfrm>
          <a:prstGeom prst="straightConnector1">
            <a:avLst/>
          </a:prstGeom>
          <a:noFill/>
          <a:ln w="9525" cap="flat" cmpd="sng">
            <a:solidFill>
              <a:srgbClr val="4A7DBA"/>
            </a:solidFill>
            <a:prstDash val="solid"/>
            <a:round/>
            <a:headEnd type="none" w="sm" len="sm"/>
            <a:tailEnd type="none" w="sm" len="sm"/>
          </a:ln>
        </p:spPr>
      </p:cxnSp>
      <p:pic>
        <p:nvPicPr>
          <p:cNvPr id="127" name="Google Shape;127;p13"/>
          <p:cNvPicPr preferRelativeResize="0"/>
          <p:nvPr/>
        </p:nvPicPr>
        <p:blipFill>
          <a:blip r:embed="rId3">
            <a:alphaModFix/>
          </a:blip>
          <a:stretch>
            <a:fillRect/>
          </a:stretch>
        </p:blipFill>
        <p:spPr>
          <a:xfrm>
            <a:off x="152400" y="2453489"/>
            <a:ext cx="8839199" cy="18131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Key Findings from Behavior Related Features</a:t>
            </a:r>
            <a:endParaRPr/>
          </a:p>
        </p:txBody>
      </p:sp>
      <p:sp>
        <p:nvSpPr>
          <p:cNvPr id="134" name="Google Shape;134;p14"/>
          <p:cNvSpPr txBox="1">
            <a:spLocks noGrp="1"/>
          </p:cNvSpPr>
          <p:nvPr>
            <p:ph type="body" idx="1"/>
          </p:nvPr>
        </p:nvSpPr>
        <p:spPr>
          <a:xfrm>
            <a:off x="400775" y="1019001"/>
            <a:ext cx="8496900" cy="34917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Clr>
                <a:srgbClr val="000000"/>
              </a:buClr>
              <a:buSzPts val="1800"/>
              <a:buChar char="●"/>
            </a:pPr>
            <a:r>
              <a:rPr lang="en-US">
                <a:solidFill>
                  <a:srgbClr val="000000"/>
                </a:solidFill>
              </a:rPr>
              <a:t>Clients with a larger amount of transactions have a higher chance of having issues.</a:t>
            </a:r>
            <a:endParaRPr>
              <a:solidFill>
                <a:srgbClr val="000000"/>
              </a:solidFill>
            </a:endParaRPr>
          </a:p>
          <a:p>
            <a:pPr marL="457200" lvl="0" indent="0" algn="just" rtl="0">
              <a:lnSpc>
                <a:spcPct val="100000"/>
              </a:lnSpc>
              <a:spcBef>
                <a:spcPts val="360"/>
              </a:spcBef>
              <a:spcAft>
                <a:spcPts val="0"/>
              </a:spcAft>
              <a:buSzPts val="1800"/>
              <a:buNone/>
            </a:pPr>
            <a:endParaRPr>
              <a:solidFill>
                <a:srgbClr val="000000"/>
              </a:solidFill>
            </a:endParaRPr>
          </a:p>
          <a:p>
            <a:pPr marL="457200" lvl="0" indent="-342900" algn="just" rtl="0">
              <a:lnSpc>
                <a:spcPct val="100000"/>
              </a:lnSpc>
              <a:spcBef>
                <a:spcPts val="360"/>
              </a:spcBef>
              <a:spcAft>
                <a:spcPts val="0"/>
              </a:spcAft>
              <a:buClr>
                <a:srgbClr val="000000"/>
              </a:buClr>
              <a:buSzPts val="1800"/>
              <a:buChar char="●"/>
            </a:pPr>
            <a:r>
              <a:rPr lang="en-US">
                <a:solidFill>
                  <a:schemeClr val="dk1"/>
                </a:solidFill>
              </a:rPr>
              <a:t>There is no strong evidence indicating that having issues is related to the source or server.</a:t>
            </a:r>
            <a:endParaRPr>
              <a:solidFill>
                <a:srgbClr val="000000"/>
              </a:solidFill>
            </a:endParaRPr>
          </a:p>
          <a:p>
            <a:pPr marL="457200" lvl="0" indent="0" algn="just" rtl="0">
              <a:lnSpc>
                <a:spcPct val="100000"/>
              </a:lnSpc>
              <a:spcBef>
                <a:spcPts val="360"/>
              </a:spcBef>
              <a:spcAft>
                <a:spcPts val="0"/>
              </a:spcAft>
              <a:buSzPts val="1800"/>
              <a:buNone/>
            </a:pPr>
            <a:endParaRPr>
              <a:solidFill>
                <a:srgbClr val="000000"/>
              </a:solidFill>
            </a:endParaRPr>
          </a:p>
          <a:p>
            <a:pPr marL="457200" lvl="0" indent="-342900" algn="just" rtl="0">
              <a:lnSpc>
                <a:spcPct val="100000"/>
              </a:lnSpc>
              <a:spcBef>
                <a:spcPts val="360"/>
              </a:spcBef>
              <a:spcAft>
                <a:spcPts val="0"/>
              </a:spcAft>
              <a:buClr>
                <a:srgbClr val="000000"/>
              </a:buClr>
              <a:buSzPts val="1800"/>
              <a:buChar char="●"/>
            </a:pPr>
            <a:r>
              <a:rPr lang="en-US">
                <a:solidFill>
                  <a:srgbClr val="000000"/>
                </a:solidFill>
              </a:rPr>
              <a:t>Activities 2, 3, 4, 8, 9 and 10 have a higher percentage of issues, with activity 8 at a 60% issue rate.</a:t>
            </a:r>
            <a:endParaRPr>
              <a:solidFill>
                <a:srgbClr val="000000"/>
              </a:solidFill>
            </a:endParaRPr>
          </a:p>
          <a:p>
            <a:pPr marL="457200" lvl="0" indent="0" algn="just" rtl="0">
              <a:lnSpc>
                <a:spcPct val="100000"/>
              </a:lnSpc>
              <a:spcBef>
                <a:spcPts val="360"/>
              </a:spcBef>
              <a:spcAft>
                <a:spcPts val="0"/>
              </a:spcAft>
              <a:buSzPts val="1800"/>
              <a:buNone/>
            </a:pPr>
            <a:endParaRPr>
              <a:solidFill>
                <a:srgbClr val="000000"/>
              </a:solidFill>
            </a:endParaRPr>
          </a:p>
          <a:p>
            <a:pPr marL="457200" lvl="0" indent="-342900" algn="just" rtl="0">
              <a:lnSpc>
                <a:spcPct val="100000"/>
              </a:lnSpc>
              <a:spcBef>
                <a:spcPts val="360"/>
              </a:spcBef>
              <a:spcAft>
                <a:spcPts val="0"/>
              </a:spcAft>
              <a:buClr>
                <a:srgbClr val="000000"/>
              </a:buClr>
              <a:buSzPts val="1800"/>
              <a:buChar char="●"/>
            </a:pPr>
            <a:r>
              <a:rPr lang="en-US">
                <a:solidFill>
                  <a:schemeClr val="dk1"/>
                </a:solidFill>
              </a:rPr>
              <a:t>Based on behavioral features we can separate data in to two clusters, one with a 50.6% issue rate and another with a 4.3% issue rate.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Transaction Analysis I</a:t>
            </a:r>
            <a:endParaRPr/>
          </a:p>
        </p:txBody>
      </p:sp>
      <p:pic>
        <p:nvPicPr>
          <p:cNvPr id="141" name="Google Shape;141;p15"/>
          <p:cNvPicPr preferRelativeResize="0"/>
          <p:nvPr/>
        </p:nvPicPr>
        <p:blipFill rotWithShape="1">
          <a:blip r:embed="rId3">
            <a:alphaModFix/>
          </a:blip>
          <a:srcRect/>
          <a:stretch/>
        </p:blipFill>
        <p:spPr>
          <a:xfrm>
            <a:off x="152400" y="1999125"/>
            <a:ext cx="3092425" cy="2159875"/>
          </a:xfrm>
          <a:prstGeom prst="rect">
            <a:avLst/>
          </a:prstGeom>
          <a:noFill/>
          <a:ln>
            <a:noFill/>
          </a:ln>
        </p:spPr>
      </p:pic>
      <p:sp>
        <p:nvSpPr>
          <p:cNvPr id="142" name="Google Shape;142;p15"/>
          <p:cNvSpPr txBox="1"/>
          <p:nvPr/>
        </p:nvSpPr>
        <p:spPr>
          <a:xfrm>
            <a:off x="759325" y="1496850"/>
            <a:ext cx="22488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rgbClr val="000000"/>
                </a:solidFill>
                <a:latin typeface="Arial"/>
                <a:ea typeface="Arial"/>
                <a:cs typeface="Arial"/>
                <a:sym typeface="Arial"/>
              </a:rPr>
              <a:t>Average Amount of Transactions</a:t>
            </a:r>
            <a:endParaRPr sz="1000" b="1" i="0" u="sng" strike="noStrike" cap="none">
              <a:solidFill>
                <a:srgbClr val="000000"/>
              </a:solidFill>
              <a:latin typeface="Arial"/>
              <a:ea typeface="Arial"/>
              <a:cs typeface="Arial"/>
              <a:sym typeface="Arial"/>
            </a:endParaRPr>
          </a:p>
        </p:txBody>
      </p:sp>
      <p:pic>
        <p:nvPicPr>
          <p:cNvPr id="143" name="Google Shape;143;p15"/>
          <p:cNvPicPr preferRelativeResize="0"/>
          <p:nvPr/>
        </p:nvPicPr>
        <p:blipFill rotWithShape="1">
          <a:blip r:embed="rId4">
            <a:alphaModFix/>
          </a:blip>
          <a:srcRect/>
          <a:stretch/>
        </p:blipFill>
        <p:spPr>
          <a:xfrm>
            <a:off x="3362975" y="1245675"/>
            <a:ext cx="5689426" cy="1547075"/>
          </a:xfrm>
          <a:prstGeom prst="rect">
            <a:avLst/>
          </a:prstGeom>
          <a:noFill/>
          <a:ln>
            <a:noFill/>
          </a:ln>
        </p:spPr>
      </p:pic>
      <p:pic>
        <p:nvPicPr>
          <p:cNvPr id="144" name="Google Shape;144;p15"/>
          <p:cNvPicPr preferRelativeResize="0"/>
          <p:nvPr/>
        </p:nvPicPr>
        <p:blipFill rotWithShape="1">
          <a:blip r:embed="rId5">
            <a:alphaModFix/>
          </a:blip>
          <a:srcRect/>
          <a:stretch/>
        </p:blipFill>
        <p:spPr>
          <a:xfrm>
            <a:off x="3362975" y="2904460"/>
            <a:ext cx="5618799" cy="1473115"/>
          </a:xfrm>
          <a:prstGeom prst="rect">
            <a:avLst/>
          </a:prstGeom>
          <a:noFill/>
          <a:ln>
            <a:noFill/>
          </a:ln>
        </p:spPr>
      </p:pic>
      <p:sp>
        <p:nvSpPr>
          <p:cNvPr id="145" name="Google Shape;145;p15"/>
          <p:cNvSpPr/>
          <p:nvPr/>
        </p:nvSpPr>
        <p:spPr>
          <a:xfrm>
            <a:off x="3666750" y="1305975"/>
            <a:ext cx="1185300" cy="1265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txBox="1"/>
          <p:nvPr/>
        </p:nvSpPr>
        <p:spPr>
          <a:xfrm>
            <a:off x="4852050" y="952500"/>
            <a:ext cx="32850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sng" strike="noStrike" cap="none">
                <a:solidFill>
                  <a:srgbClr val="000000"/>
                </a:solidFill>
                <a:latin typeface="Arial"/>
                <a:ea typeface="Arial"/>
                <a:cs typeface="Arial"/>
                <a:sym typeface="Arial"/>
              </a:rPr>
              <a:t>Number of </a:t>
            </a:r>
            <a:r>
              <a:rPr lang="en-US" sz="1000" b="1" u="sng"/>
              <a:t>d</a:t>
            </a:r>
            <a:r>
              <a:rPr lang="en-US" sz="1000" b="1" i="0" u="sng" strike="noStrike" cap="none">
                <a:solidFill>
                  <a:srgbClr val="000000"/>
                </a:solidFill>
                <a:latin typeface="Arial"/>
                <a:ea typeface="Arial"/>
                <a:cs typeface="Arial"/>
                <a:sym typeface="Arial"/>
              </a:rPr>
              <a:t>ays </a:t>
            </a:r>
            <a:r>
              <a:rPr lang="en-US" sz="1000" b="1" u="sng"/>
              <a:t>c</a:t>
            </a:r>
            <a:r>
              <a:rPr lang="en-US" sz="1000" b="1" i="0" u="sng" strike="noStrike" cap="none">
                <a:solidFill>
                  <a:srgbClr val="000000"/>
                </a:solidFill>
                <a:latin typeface="Arial"/>
                <a:ea typeface="Arial"/>
                <a:cs typeface="Arial"/>
                <a:sym typeface="Arial"/>
              </a:rPr>
              <a:t>lients use th</a:t>
            </a:r>
            <a:r>
              <a:rPr lang="en-US" sz="1000" b="1" u="sng"/>
              <a:t>e </a:t>
            </a:r>
            <a:r>
              <a:rPr lang="en-US" sz="1000" b="1" i="0" u="sng" strike="noStrike" cap="none">
                <a:solidFill>
                  <a:srgbClr val="000000"/>
                </a:solidFill>
                <a:latin typeface="Arial"/>
                <a:ea typeface="Arial"/>
                <a:cs typeface="Arial"/>
                <a:sym typeface="Arial"/>
              </a:rPr>
              <a:t>Paychex </a:t>
            </a:r>
            <a:r>
              <a:rPr lang="en-US" sz="1000" b="1" u="sng"/>
              <a:t>p</a:t>
            </a:r>
            <a:r>
              <a:rPr lang="en-US" sz="1000" b="1" i="0" u="sng" strike="noStrike" cap="none">
                <a:solidFill>
                  <a:srgbClr val="000000"/>
                </a:solidFill>
                <a:latin typeface="Arial"/>
                <a:ea typeface="Arial"/>
                <a:cs typeface="Arial"/>
                <a:sym typeface="Arial"/>
              </a:rPr>
              <a:t>latform</a:t>
            </a:r>
            <a:endParaRPr sz="1000" b="1" i="0" u="sng" strike="noStrike" cap="none">
              <a:solidFill>
                <a:srgbClr val="000000"/>
              </a:solidFill>
              <a:latin typeface="Arial"/>
              <a:ea typeface="Arial"/>
              <a:cs typeface="Arial"/>
              <a:sym typeface="Arial"/>
            </a:endParaRPr>
          </a:p>
        </p:txBody>
      </p:sp>
      <p:sp>
        <p:nvSpPr>
          <p:cNvPr id="147" name="Google Shape;147;p15"/>
          <p:cNvSpPr txBox="1"/>
          <p:nvPr/>
        </p:nvSpPr>
        <p:spPr>
          <a:xfrm>
            <a:off x="5458800" y="1496850"/>
            <a:ext cx="2071500" cy="54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Majority of clients use the platform 1-6 days a month</a:t>
            </a:r>
            <a:endParaRPr sz="1000" b="0" i="0" u="none" strike="noStrike" cap="none">
              <a:solidFill>
                <a:srgbClr val="FF0000"/>
              </a:solidFill>
              <a:latin typeface="Arial"/>
              <a:ea typeface="Arial"/>
              <a:cs typeface="Arial"/>
              <a:sym typeface="Arial"/>
            </a:endParaRPr>
          </a:p>
        </p:txBody>
      </p:sp>
      <p:cxnSp>
        <p:nvCxnSpPr>
          <p:cNvPr id="148" name="Google Shape;148;p15"/>
          <p:cNvCxnSpPr/>
          <p:nvPr/>
        </p:nvCxnSpPr>
        <p:spPr>
          <a:xfrm flipH="1">
            <a:off x="4883825" y="1785950"/>
            <a:ext cx="564900" cy="402600"/>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Transaction Analysis II</a:t>
            </a:r>
            <a:endParaRPr/>
          </a:p>
        </p:txBody>
      </p:sp>
      <p:pic>
        <p:nvPicPr>
          <p:cNvPr id="155" name="Google Shape;155;p16"/>
          <p:cNvPicPr preferRelativeResize="0"/>
          <p:nvPr/>
        </p:nvPicPr>
        <p:blipFill rotWithShape="1">
          <a:blip r:embed="rId3">
            <a:alphaModFix/>
          </a:blip>
          <a:srcRect/>
          <a:stretch/>
        </p:blipFill>
        <p:spPr>
          <a:xfrm>
            <a:off x="323175" y="1597275"/>
            <a:ext cx="3297975" cy="2311350"/>
          </a:xfrm>
          <a:prstGeom prst="rect">
            <a:avLst/>
          </a:prstGeom>
          <a:noFill/>
          <a:ln>
            <a:noFill/>
          </a:ln>
        </p:spPr>
      </p:pic>
      <p:pic>
        <p:nvPicPr>
          <p:cNvPr id="156" name="Google Shape;156;p16"/>
          <p:cNvPicPr preferRelativeResize="0"/>
          <p:nvPr/>
        </p:nvPicPr>
        <p:blipFill rotWithShape="1">
          <a:blip r:embed="rId4">
            <a:alphaModFix/>
          </a:blip>
          <a:srcRect/>
          <a:stretch/>
        </p:blipFill>
        <p:spPr>
          <a:xfrm>
            <a:off x="4318750" y="1597275"/>
            <a:ext cx="3455955" cy="2311350"/>
          </a:xfrm>
          <a:prstGeom prst="rect">
            <a:avLst/>
          </a:prstGeom>
          <a:noFill/>
          <a:ln>
            <a:noFill/>
          </a:ln>
        </p:spPr>
      </p:pic>
      <p:sp>
        <p:nvSpPr>
          <p:cNvPr id="157" name="Google Shape;157;p16"/>
          <p:cNvSpPr txBox="1"/>
          <p:nvPr/>
        </p:nvSpPr>
        <p:spPr>
          <a:xfrm>
            <a:off x="0" y="0"/>
            <a:ext cx="4091100" cy="30000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US" sz="1200" b="1" i="0" u="sng" strike="noStrike" cap="none">
                <a:solidFill>
                  <a:schemeClr val="dk1"/>
                </a:solidFill>
                <a:latin typeface="Arial"/>
                <a:ea typeface="Arial"/>
                <a:cs typeface="Arial"/>
                <a:sym typeface="Arial"/>
              </a:rPr>
              <a:t>Distribution of mean transactions per day</a:t>
            </a:r>
            <a:endParaRPr sz="1200" b="1" i="0" u="sng" strike="noStrike" cap="none">
              <a:solidFill>
                <a:schemeClr val="dk1"/>
              </a:solidFill>
              <a:latin typeface="Arial"/>
              <a:ea typeface="Arial"/>
              <a:cs typeface="Arial"/>
              <a:sym typeface="Arial"/>
            </a:endParaRPr>
          </a:p>
        </p:txBody>
      </p:sp>
      <p:sp>
        <p:nvSpPr>
          <p:cNvPr id="158" name="Google Shape;158;p16"/>
          <p:cNvSpPr txBox="1"/>
          <p:nvPr/>
        </p:nvSpPr>
        <p:spPr>
          <a:xfrm>
            <a:off x="4774700" y="0"/>
            <a:ext cx="3000000" cy="30000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US" sz="1200" b="1" i="0" u="sng" strike="noStrike" cap="none">
                <a:solidFill>
                  <a:schemeClr val="dk1"/>
                </a:solidFill>
                <a:latin typeface="Arial"/>
                <a:ea typeface="Arial"/>
                <a:cs typeface="Arial"/>
                <a:sym typeface="Arial"/>
              </a:rPr>
              <a:t>Distribution of maximum duration</a:t>
            </a:r>
            <a:endParaRPr sz="1200" b="1" i="0" u="sng" strike="noStrike" cap="none">
              <a:solidFill>
                <a:schemeClr val="dk1"/>
              </a:solidFill>
              <a:latin typeface="Arial"/>
              <a:ea typeface="Arial"/>
              <a:cs typeface="Arial"/>
              <a:sym typeface="Arial"/>
            </a:endParaRPr>
          </a:p>
        </p:txBody>
      </p:sp>
      <p:sp>
        <p:nvSpPr>
          <p:cNvPr id="159" name="Google Shape;159;p16"/>
          <p:cNvSpPr txBox="1"/>
          <p:nvPr/>
        </p:nvSpPr>
        <p:spPr>
          <a:xfrm>
            <a:off x="2164650" y="2641250"/>
            <a:ext cx="963000" cy="407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200"/>
              </a:spcBef>
              <a:spcAft>
                <a:spcPts val="0"/>
              </a:spcAft>
              <a:buClr>
                <a:srgbClr val="000000"/>
              </a:buClr>
              <a:buSzPts val="1100"/>
              <a:buFont typeface="Arial"/>
              <a:buNone/>
            </a:pPr>
            <a:r>
              <a:rPr lang="en-US" sz="1100" b="0" i="0" u="none" strike="noStrike" cap="none">
                <a:solidFill>
                  <a:srgbClr val="FF0000"/>
                </a:solidFill>
                <a:latin typeface="Arial"/>
                <a:ea typeface="Arial"/>
                <a:cs typeface="Arial"/>
                <a:sym typeface="Arial"/>
              </a:rPr>
              <a:t>Have issues</a:t>
            </a:r>
            <a:endParaRPr sz="1100" b="0" i="0" u="none" strike="noStrike" cap="none">
              <a:solidFill>
                <a:srgbClr val="FF0000"/>
              </a:solidFill>
              <a:latin typeface="Arial"/>
              <a:ea typeface="Arial"/>
              <a:cs typeface="Arial"/>
              <a:sym typeface="Arial"/>
            </a:endParaRPr>
          </a:p>
        </p:txBody>
      </p:sp>
      <p:sp>
        <p:nvSpPr>
          <p:cNvPr id="160" name="Google Shape;160;p16"/>
          <p:cNvSpPr txBox="1"/>
          <p:nvPr/>
        </p:nvSpPr>
        <p:spPr>
          <a:xfrm>
            <a:off x="6537100" y="2641250"/>
            <a:ext cx="963000" cy="407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200"/>
              </a:spcBef>
              <a:spcAft>
                <a:spcPts val="0"/>
              </a:spcAft>
              <a:buClr>
                <a:srgbClr val="000000"/>
              </a:buClr>
              <a:buSzPts val="1100"/>
              <a:buFont typeface="Arial"/>
              <a:buNone/>
            </a:pPr>
            <a:r>
              <a:rPr lang="en-US" sz="1100" b="0" i="0" u="none" strike="noStrike" cap="none">
                <a:solidFill>
                  <a:srgbClr val="FF0000"/>
                </a:solidFill>
                <a:latin typeface="Arial"/>
                <a:ea typeface="Arial"/>
                <a:cs typeface="Arial"/>
                <a:sym typeface="Arial"/>
              </a:rPr>
              <a:t>Have issues</a:t>
            </a:r>
            <a:endParaRPr sz="1100" b="0" i="0" u="none" strike="noStrike" cap="none">
              <a:solidFill>
                <a:srgbClr val="FF0000"/>
              </a:solidFill>
              <a:latin typeface="Arial"/>
              <a:ea typeface="Arial"/>
              <a:cs typeface="Arial"/>
              <a:sym typeface="Arial"/>
            </a:endParaRPr>
          </a:p>
        </p:txBody>
      </p:sp>
      <p:sp>
        <p:nvSpPr>
          <p:cNvPr id="161" name="Google Shape;161;p16"/>
          <p:cNvSpPr txBox="1"/>
          <p:nvPr/>
        </p:nvSpPr>
        <p:spPr>
          <a:xfrm>
            <a:off x="1565850" y="2075275"/>
            <a:ext cx="1303800" cy="407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200"/>
              </a:spcBef>
              <a:spcAft>
                <a:spcPts val="0"/>
              </a:spcAft>
              <a:buClr>
                <a:srgbClr val="000000"/>
              </a:buClr>
              <a:buSzPts val="1100"/>
              <a:buFont typeface="Arial"/>
              <a:buNone/>
            </a:pPr>
            <a:r>
              <a:rPr lang="en-US" sz="1100" b="0" i="0" u="none" strike="noStrike" cap="none">
                <a:solidFill>
                  <a:srgbClr val="0000FF"/>
                </a:solidFill>
                <a:latin typeface="Arial"/>
                <a:ea typeface="Arial"/>
                <a:cs typeface="Arial"/>
                <a:sym typeface="Arial"/>
              </a:rPr>
              <a:t>Don’t have issues</a:t>
            </a:r>
            <a:endParaRPr sz="1100" b="0" i="0" u="none" strike="noStrike" cap="none">
              <a:solidFill>
                <a:srgbClr val="0000FF"/>
              </a:solidFill>
              <a:latin typeface="Arial"/>
              <a:ea typeface="Arial"/>
              <a:cs typeface="Arial"/>
              <a:sym typeface="Arial"/>
            </a:endParaRPr>
          </a:p>
        </p:txBody>
      </p:sp>
      <p:sp>
        <p:nvSpPr>
          <p:cNvPr id="162" name="Google Shape;162;p16"/>
          <p:cNvSpPr txBox="1"/>
          <p:nvPr/>
        </p:nvSpPr>
        <p:spPr>
          <a:xfrm>
            <a:off x="6017750" y="1989375"/>
            <a:ext cx="1303800" cy="407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200"/>
              </a:spcBef>
              <a:spcAft>
                <a:spcPts val="0"/>
              </a:spcAft>
              <a:buClr>
                <a:srgbClr val="000000"/>
              </a:buClr>
              <a:buSzPts val="1100"/>
              <a:buFont typeface="Arial"/>
              <a:buNone/>
            </a:pPr>
            <a:r>
              <a:rPr lang="en-US" sz="1100" b="0" i="0" u="none" strike="noStrike" cap="none">
                <a:solidFill>
                  <a:srgbClr val="0000FF"/>
                </a:solidFill>
                <a:latin typeface="Arial"/>
                <a:ea typeface="Arial"/>
                <a:cs typeface="Arial"/>
                <a:sym typeface="Arial"/>
              </a:rPr>
              <a:t>Don’t have issues</a:t>
            </a:r>
            <a:endParaRPr sz="1100" b="0" i="0" u="none" strike="noStrike" cap="none">
              <a:solidFill>
                <a:srgbClr val="0000FF"/>
              </a:solidFill>
              <a:latin typeface="Arial"/>
              <a:ea typeface="Arial"/>
              <a:cs typeface="Arial"/>
              <a:sym typeface="Arial"/>
            </a:endParaRPr>
          </a:p>
        </p:txBody>
      </p:sp>
      <p:cxnSp>
        <p:nvCxnSpPr>
          <p:cNvPr id="163" name="Google Shape;163;p16"/>
          <p:cNvCxnSpPr/>
          <p:nvPr/>
        </p:nvCxnSpPr>
        <p:spPr>
          <a:xfrm flipH="1">
            <a:off x="1290850" y="2343375"/>
            <a:ext cx="605700" cy="399600"/>
          </a:xfrm>
          <a:prstGeom prst="straightConnector1">
            <a:avLst/>
          </a:prstGeom>
          <a:noFill/>
          <a:ln w="9525" cap="flat" cmpd="sng">
            <a:solidFill>
              <a:srgbClr val="0000FF"/>
            </a:solidFill>
            <a:prstDash val="solid"/>
            <a:round/>
            <a:headEnd type="none" w="sm" len="sm"/>
            <a:tailEnd type="triangle" w="med" len="med"/>
          </a:ln>
        </p:spPr>
      </p:cxnSp>
      <p:cxnSp>
        <p:nvCxnSpPr>
          <p:cNvPr id="164" name="Google Shape;164;p16"/>
          <p:cNvCxnSpPr/>
          <p:nvPr/>
        </p:nvCxnSpPr>
        <p:spPr>
          <a:xfrm flipH="1">
            <a:off x="5649825" y="2263925"/>
            <a:ext cx="675300" cy="417000"/>
          </a:xfrm>
          <a:prstGeom prst="straightConnector1">
            <a:avLst/>
          </a:prstGeom>
          <a:noFill/>
          <a:ln w="9525" cap="flat" cmpd="sng">
            <a:solidFill>
              <a:srgbClr val="0000FF"/>
            </a:solidFill>
            <a:prstDash val="solid"/>
            <a:round/>
            <a:headEnd type="none" w="sm" len="sm"/>
            <a:tailEnd type="triangle" w="med" len="med"/>
          </a:ln>
        </p:spPr>
      </p:cxnSp>
      <p:cxnSp>
        <p:nvCxnSpPr>
          <p:cNvPr id="165" name="Google Shape;165;p16"/>
          <p:cNvCxnSpPr/>
          <p:nvPr/>
        </p:nvCxnSpPr>
        <p:spPr>
          <a:xfrm flipH="1">
            <a:off x="1804150" y="2926200"/>
            <a:ext cx="605700" cy="399600"/>
          </a:xfrm>
          <a:prstGeom prst="straightConnector1">
            <a:avLst/>
          </a:prstGeom>
          <a:noFill/>
          <a:ln w="9525" cap="flat" cmpd="sng">
            <a:solidFill>
              <a:srgbClr val="FF0000"/>
            </a:solidFill>
            <a:prstDash val="solid"/>
            <a:round/>
            <a:headEnd type="none" w="sm" len="sm"/>
            <a:tailEnd type="triangle" w="med" len="med"/>
          </a:ln>
        </p:spPr>
      </p:cxnSp>
      <p:cxnSp>
        <p:nvCxnSpPr>
          <p:cNvPr id="166" name="Google Shape;166;p16"/>
          <p:cNvCxnSpPr/>
          <p:nvPr/>
        </p:nvCxnSpPr>
        <p:spPr>
          <a:xfrm flipH="1">
            <a:off x="6344900" y="2926200"/>
            <a:ext cx="437400" cy="281100"/>
          </a:xfrm>
          <a:prstGeom prst="straightConnector1">
            <a:avLst/>
          </a:prstGeom>
          <a:noFill/>
          <a:ln w="9525" cap="flat" cmpd="sng">
            <a:solidFill>
              <a:srgbClr val="FF0000"/>
            </a:solidFill>
            <a:prstDash val="solid"/>
            <a:round/>
            <a:headEnd type="none" w="sm" len="sm"/>
            <a:tailEnd type="triangle" w="med" len="med"/>
          </a:ln>
        </p:spPr>
      </p:cxnSp>
      <p:sp>
        <p:nvSpPr>
          <p:cNvPr id="167" name="Google Shape;167;p16"/>
          <p:cNvSpPr txBox="1"/>
          <p:nvPr/>
        </p:nvSpPr>
        <p:spPr>
          <a:xfrm>
            <a:off x="395525" y="3818875"/>
            <a:ext cx="7379100" cy="82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In addition to</a:t>
            </a:r>
            <a:r>
              <a:rPr lang="en-US" sz="1400" b="0" i="0" u="none" strike="noStrike" cap="none">
                <a:solidFill>
                  <a:srgbClr val="000000"/>
                </a:solidFill>
                <a:latin typeface="Arial"/>
                <a:ea typeface="Arial"/>
                <a:cs typeface="Arial"/>
                <a:sym typeface="Arial"/>
              </a:rPr>
              <a:t> the previous findings, clients hav</a:t>
            </a:r>
            <a:r>
              <a:rPr lang="en-US"/>
              <a:t>ing</a:t>
            </a:r>
            <a:r>
              <a:rPr lang="en-US" sz="1400" b="0" i="0" u="none" strike="noStrike" cap="none">
                <a:solidFill>
                  <a:srgbClr val="000000"/>
                </a:solidFill>
                <a:latin typeface="Arial"/>
                <a:ea typeface="Arial"/>
                <a:cs typeface="Arial"/>
                <a:sym typeface="Arial"/>
              </a:rPr>
              <a:t> issues not only use the platform many days </a:t>
            </a:r>
            <a:r>
              <a:rPr lang="en-US"/>
              <a:t>per </a:t>
            </a:r>
            <a:r>
              <a:rPr lang="en-US" sz="1400" b="0" i="0" u="none" strike="noStrike" cap="none">
                <a:solidFill>
                  <a:srgbClr val="000000"/>
                </a:solidFill>
                <a:latin typeface="Arial"/>
                <a:ea typeface="Arial"/>
                <a:cs typeface="Arial"/>
                <a:sym typeface="Arial"/>
              </a:rPr>
              <a:t>month, but also many times </a:t>
            </a:r>
            <a:r>
              <a:rPr lang="en-US"/>
              <a:t>per </a:t>
            </a:r>
            <a:r>
              <a:rPr lang="en-US" sz="1400" b="0" i="0" u="none" strike="noStrike" cap="none">
                <a:solidFill>
                  <a:srgbClr val="000000"/>
                </a:solidFill>
                <a:latin typeface="Arial"/>
                <a:ea typeface="Arial"/>
                <a:cs typeface="Arial"/>
                <a:sym typeface="Arial"/>
              </a:rPr>
              <a:t>day. Moreover, clients hav</a:t>
            </a:r>
            <a:r>
              <a:rPr lang="en-US"/>
              <a:t>ing</a:t>
            </a:r>
            <a:r>
              <a:rPr lang="en-US" sz="1400" b="0" i="0" u="none" strike="noStrike" cap="none">
                <a:solidFill>
                  <a:srgbClr val="000000"/>
                </a:solidFill>
                <a:latin typeface="Arial"/>
                <a:ea typeface="Arial"/>
                <a:cs typeface="Arial"/>
                <a:sym typeface="Arial"/>
              </a:rPr>
              <a:t> issues tend to have a larger maximum duration</a:t>
            </a:r>
            <a:r>
              <a:rPr lang="en-US"/>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Source and Server Analysis</a:t>
            </a:r>
            <a:endParaRPr/>
          </a:p>
        </p:txBody>
      </p:sp>
      <p:pic>
        <p:nvPicPr>
          <p:cNvPr id="174" name="Google Shape;174;p17"/>
          <p:cNvPicPr preferRelativeResize="0"/>
          <p:nvPr/>
        </p:nvPicPr>
        <p:blipFill rotWithShape="1">
          <a:blip r:embed="rId3">
            <a:alphaModFix/>
          </a:blip>
          <a:srcRect/>
          <a:stretch/>
        </p:blipFill>
        <p:spPr>
          <a:xfrm>
            <a:off x="395525" y="2621975"/>
            <a:ext cx="2923200" cy="1947825"/>
          </a:xfrm>
          <a:prstGeom prst="rect">
            <a:avLst/>
          </a:prstGeom>
          <a:noFill/>
          <a:ln>
            <a:noFill/>
          </a:ln>
        </p:spPr>
      </p:pic>
      <p:pic>
        <p:nvPicPr>
          <p:cNvPr id="175" name="Google Shape;175;p17"/>
          <p:cNvPicPr preferRelativeResize="0"/>
          <p:nvPr/>
        </p:nvPicPr>
        <p:blipFill rotWithShape="1">
          <a:blip r:embed="rId4">
            <a:alphaModFix/>
          </a:blip>
          <a:srcRect/>
          <a:stretch/>
        </p:blipFill>
        <p:spPr>
          <a:xfrm>
            <a:off x="4401825" y="1151300"/>
            <a:ext cx="4035225" cy="3048649"/>
          </a:xfrm>
          <a:prstGeom prst="rect">
            <a:avLst/>
          </a:prstGeom>
          <a:noFill/>
          <a:ln>
            <a:noFill/>
          </a:ln>
        </p:spPr>
      </p:pic>
      <p:pic>
        <p:nvPicPr>
          <p:cNvPr id="176" name="Google Shape;176;p17"/>
          <p:cNvPicPr preferRelativeResize="0"/>
          <p:nvPr/>
        </p:nvPicPr>
        <p:blipFill rotWithShape="1">
          <a:blip r:embed="rId5">
            <a:alphaModFix/>
          </a:blip>
          <a:srcRect/>
          <a:stretch/>
        </p:blipFill>
        <p:spPr>
          <a:xfrm>
            <a:off x="248775" y="725350"/>
            <a:ext cx="3216700" cy="2145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Activity Analysis</a:t>
            </a:r>
            <a:endParaRPr/>
          </a:p>
          <a:p>
            <a:pPr marL="0" lvl="0" indent="0" algn="l" rtl="0">
              <a:lnSpc>
                <a:spcPct val="100000"/>
              </a:lnSpc>
              <a:spcBef>
                <a:spcPts val="0"/>
              </a:spcBef>
              <a:spcAft>
                <a:spcPts val="0"/>
              </a:spcAft>
              <a:buSzPts val="2400"/>
              <a:buNone/>
            </a:pPr>
            <a:r>
              <a:rPr lang="en-US"/>
              <a:t> </a:t>
            </a:r>
            <a:endParaRPr/>
          </a:p>
        </p:txBody>
      </p:sp>
      <p:pic>
        <p:nvPicPr>
          <p:cNvPr id="183" name="Google Shape;183;p18"/>
          <p:cNvPicPr preferRelativeResize="0"/>
          <p:nvPr/>
        </p:nvPicPr>
        <p:blipFill rotWithShape="1">
          <a:blip r:embed="rId3">
            <a:alphaModFix/>
          </a:blip>
          <a:srcRect/>
          <a:stretch/>
        </p:blipFill>
        <p:spPr>
          <a:xfrm>
            <a:off x="229625" y="1019000"/>
            <a:ext cx="8839200" cy="3521751"/>
          </a:xfrm>
          <a:prstGeom prst="rect">
            <a:avLst/>
          </a:prstGeom>
          <a:noFill/>
          <a:ln>
            <a:noFill/>
          </a:ln>
        </p:spPr>
      </p:pic>
      <p:cxnSp>
        <p:nvCxnSpPr>
          <p:cNvPr id="184" name="Google Shape;184;p18"/>
          <p:cNvCxnSpPr/>
          <p:nvPr/>
        </p:nvCxnSpPr>
        <p:spPr>
          <a:xfrm>
            <a:off x="10447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85" name="Google Shape;185;p18"/>
          <p:cNvCxnSpPr/>
          <p:nvPr/>
        </p:nvCxnSpPr>
        <p:spPr>
          <a:xfrm>
            <a:off x="1538750"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86" name="Google Shape;186;p18"/>
          <p:cNvCxnSpPr/>
          <p:nvPr/>
        </p:nvCxnSpPr>
        <p:spPr>
          <a:xfrm>
            <a:off x="207292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87" name="Google Shape;187;p18"/>
          <p:cNvCxnSpPr/>
          <p:nvPr/>
        </p:nvCxnSpPr>
        <p:spPr>
          <a:xfrm>
            <a:off x="25568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88" name="Google Shape;188;p18"/>
          <p:cNvCxnSpPr/>
          <p:nvPr/>
        </p:nvCxnSpPr>
        <p:spPr>
          <a:xfrm>
            <a:off x="304082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89" name="Google Shape;189;p18"/>
          <p:cNvCxnSpPr/>
          <p:nvPr/>
        </p:nvCxnSpPr>
        <p:spPr>
          <a:xfrm>
            <a:off x="3575000"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0" name="Google Shape;190;p18"/>
          <p:cNvCxnSpPr/>
          <p:nvPr/>
        </p:nvCxnSpPr>
        <p:spPr>
          <a:xfrm>
            <a:off x="41091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1" name="Google Shape;191;p18"/>
          <p:cNvCxnSpPr/>
          <p:nvPr/>
        </p:nvCxnSpPr>
        <p:spPr>
          <a:xfrm>
            <a:off x="459312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2" name="Google Shape;192;p18"/>
          <p:cNvCxnSpPr/>
          <p:nvPr/>
        </p:nvCxnSpPr>
        <p:spPr>
          <a:xfrm>
            <a:off x="51270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3" name="Google Shape;193;p18"/>
          <p:cNvCxnSpPr/>
          <p:nvPr/>
        </p:nvCxnSpPr>
        <p:spPr>
          <a:xfrm>
            <a:off x="5611250"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4" name="Google Shape;194;p18"/>
          <p:cNvCxnSpPr/>
          <p:nvPr/>
        </p:nvCxnSpPr>
        <p:spPr>
          <a:xfrm>
            <a:off x="61449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5" name="Google Shape;195;p18"/>
          <p:cNvCxnSpPr/>
          <p:nvPr/>
        </p:nvCxnSpPr>
        <p:spPr>
          <a:xfrm>
            <a:off x="6678700"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6" name="Google Shape;196;p18"/>
          <p:cNvCxnSpPr/>
          <p:nvPr/>
        </p:nvCxnSpPr>
        <p:spPr>
          <a:xfrm>
            <a:off x="7162875"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7" name="Google Shape;197;p18"/>
          <p:cNvCxnSpPr/>
          <p:nvPr/>
        </p:nvCxnSpPr>
        <p:spPr>
          <a:xfrm>
            <a:off x="7647050" y="1165325"/>
            <a:ext cx="10200" cy="2913300"/>
          </a:xfrm>
          <a:prstGeom prst="straightConnector1">
            <a:avLst/>
          </a:prstGeom>
          <a:noFill/>
          <a:ln w="9525" cap="flat" cmpd="sng">
            <a:solidFill>
              <a:srgbClr val="A64D79"/>
            </a:solidFill>
            <a:prstDash val="solid"/>
            <a:round/>
            <a:headEnd type="none" w="sm" len="sm"/>
            <a:tailEnd type="none" w="sm" len="sm"/>
          </a:ln>
        </p:spPr>
      </p:cxnSp>
      <p:cxnSp>
        <p:nvCxnSpPr>
          <p:cNvPr id="198" name="Google Shape;198;p18"/>
          <p:cNvCxnSpPr/>
          <p:nvPr/>
        </p:nvCxnSpPr>
        <p:spPr>
          <a:xfrm>
            <a:off x="8180775" y="1165325"/>
            <a:ext cx="10200" cy="2913300"/>
          </a:xfrm>
          <a:prstGeom prst="straightConnector1">
            <a:avLst/>
          </a:prstGeom>
          <a:noFill/>
          <a:ln w="9525" cap="flat" cmpd="sng">
            <a:solidFill>
              <a:srgbClr val="A64D79"/>
            </a:solidFill>
            <a:prstDash val="solid"/>
            <a:round/>
            <a:headEnd type="none" w="sm" len="sm"/>
            <a:tailEnd type="none" w="sm" len="sm"/>
          </a:ln>
        </p:spPr>
      </p:cxnSp>
      <p:sp>
        <p:nvSpPr>
          <p:cNvPr id="199" name="Google Shape;199;p18"/>
          <p:cNvSpPr txBox="1"/>
          <p:nvPr/>
        </p:nvSpPr>
        <p:spPr>
          <a:xfrm>
            <a:off x="4026500" y="866525"/>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Activity 8</a:t>
            </a:r>
            <a:endParaRPr sz="1000" b="0" i="0" u="none" strike="noStrike" cap="none">
              <a:solidFill>
                <a:srgbClr val="FF0000"/>
              </a:solidFill>
              <a:latin typeface="Arial"/>
              <a:ea typeface="Arial"/>
              <a:cs typeface="Arial"/>
              <a:sym typeface="Arial"/>
            </a:endParaRPr>
          </a:p>
        </p:txBody>
      </p:sp>
      <p:cxnSp>
        <p:nvCxnSpPr>
          <p:cNvPr id="200" name="Google Shape;200;p18"/>
          <p:cNvCxnSpPr/>
          <p:nvPr/>
        </p:nvCxnSpPr>
        <p:spPr>
          <a:xfrm flipH="1">
            <a:off x="4317250" y="1087400"/>
            <a:ext cx="78000" cy="273600"/>
          </a:xfrm>
          <a:prstGeom prst="straightConnector1">
            <a:avLst/>
          </a:prstGeom>
          <a:noFill/>
          <a:ln w="9525" cap="flat" cmpd="sng">
            <a:solidFill>
              <a:srgbClr val="FF0000"/>
            </a:solidFill>
            <a:prstDash val="solid"/>
            <a:round/>
            <a:headEnd type="none" w="sm" len="sm"/>
            <a:tailEnd type="triangle" w="med" len="med"/>
          </a:ln>
        </p:spPr>
      </p:cxnSp>
      <p:sp>
        <p:nvSpPr>
          <p:cNvPr id="201" name="Google Shape;201;p18"/>
          <p:cNvSpPr txBox="1"/>
          <p:nvPr/>
        </p:nvSpPr>
        <p:spPr>
          <a:xfrm>
            <a:off x="990175" y="866525"/>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Activity 2</a:t>
            </a:r>
            <a:endParaRPr sz="1000" b="0" i="0" u="none" strike="noStrike" cap="none">
              <a:solidFill>
                <a:srgbClr val="FF0000"/>
              </a:solidFill>
              <a:latin typeface="Arial"/>
              <a:ea typeface="Arial"/>
              <a:cs typeface="Arial"/>
              <a:sym typeface="Arial"/>
            </a:endParaRPr>
          </a:p>
        </p:txBody>
      </p:sp>
      <p:sp>
        <p:nvSpPr>
          <p:cNvPr id="202" name="Google Shape;202;p18"/>
          <p:cNvSpPr txBox="1"/>
          <p:nvPr/>
        </p:nvSpPr>
        <p:spPr>
          <a:xfrm>
            <a:off x="1590675" y="866525"/>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Activity 3</a:t>
            </a:r>
            <a:endParaRPr sz="1000" b="0" i="0" u="none" strike="noStrike" cap="none">
              <a:solidFill>
                <a:srgbClr val="FF0000"/>
              </a:solidFill>
              <a:latin typeface="Arial"/>
              <a:ea typeface="Arial"/>
              <a:cs typeface="Arial"/>
              <a:sym typeface="Arial"/>
            </a:endParaRPr>
          </a:p>
        </p:txBody>
      </p:sp>
      <p:sp>
        <p:nvSpPr>
          <p:cNvPr id="203" name="Google Shape;203;p18"/>
          <p:cNvSpPr txBox="1"/>
          <p:nvPr/>
        </p:nvSpPr>
        <p:spPr>
          <a:xfrm>
            <a:off x="2191775" y="866525"/>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Activity 4</a:t>
            </a:r>
            <a:endParaRPr sz="1000" b="0" i="0" u="none" strike="noStrike" cap="none">
              <a:solidFill>
                <a:srgbClr val="FF0000"/>
              </a:solidFill>
              <a:latin typeface="Arial"/>
              <a:ea typeface="Arial"/>
              <a:cs typeface="Arial"/>
              <a:sym typeface="Arial"/>
            </a:endParaRPr>
          </a:p>
        </p:txBody>
      </p:sp>
      <p:cxnSp>
        <p:nvCxnSpPr>
          <p:cNvPr id="204" name="Google Shape;204;p18"/>
          <p:cNvCxnSpPr/>
          <p:nvPr/>
        </p:nvCxnSpPr>
        <p:spPr>
          <a:xfrm flipH="1">
            <a:off x="1257850" y="1087400"/>
            <a:ext cx="78000" cy="273600"/>
          </a:xfrm>
          <a:prstGeom prst="straightConnector1">
            <a:avLst/>
          </a:prstGeom>
          <a:noFill/>
          <a:ln w="9525" cap="flat" cmpd="sng">
            <a:solidFill>
              <a:srgbClr val="FF0000"/>
            </a:solidFill>
            <a:prstDash val="solid"/>
            <a:round/>
            <a:headEnd type="none" w="sm" len="sm"/>
            <a:tailEnd type="triangle" w="med" len="med"/>
          </a:ln>
        </p:spPr>
      </p:cxnSp>
      <p:cxnSp>
        <p:nvCxnSpPr>
          <p:cNvPr id="205" name="Google Shape;205;p18"/>
          <p:cNvCxnSpPr/>
          <p:nvPr/>
        </p:nvCxnSpPr>
        <p:spPr>
          <a:xfrm flipH="1">
            <a:off x="1798475" y="1087400"/>
            <a:ext cx="78000" cy="273600"/>
          </a:xfrm>
          <a:prstGeom prst="straightConnector1">
            <a:avLst/>
          </a:prstGeom>
          <a:noFill/>
          <a:ln w="9525" cap="flat" cmpd="sng">
            <a:solidFill>
              <a:srgbClr val="FF0000"/>
            </a:solidFill>
            <a:prstDash val="solid"/>
            <a:round/>
            <a:headEnd type="none" w="sm" len="sm"/>
            <a:tailEnd type="triangle" w="med" len="med"/>
          </a:ln>
        </p:spPr>
      </p:cxnSp>
      <p:cxnSp>
        <p:nvCxnSpPr>
          <p:cNvPr id="206" name="Google Shape;206;p18"/>
          <p:cNvCxnSpPr/>
          <p:nvPr/>
        </p:nvCxnSpPr>
        <p:spPr>
          <a:xfrm flipH="1">
            <a:off x="2346700" y="1087400"/>
            <a:ext cx="78000" cy="273600"/>
          </a:xfrm>
          <a:prstGeom prst="straightConnector1">
            <a:avLst/>
          </a:prstGeom>
          <a:noFill/>
          <a:ln w="9525" cap="flat" cmpd="sng">
            <a:solidFill>
              <a:srgbClr val="FF0000"/>
            </a:solidFill>
            <a:prstDash val="solid"/>
            <a:round/>
            <a:headEnd type="none" w="sm" len="sm"/>
            <a:tailEnd type="triangle" w="med" len="med"/>
          </a:ln>
        </p:spPr>
      </p:cxnSp>
      <p:sp>
        <p:nvSpPr>
          <p:cNvPr id="207" name="Google Shape;207;p18"/>
          <p:cNvSpPr txBox="1"/>
          <p:nvPr/>
        </p:nvSpPr>
        <p:spPr>
          <a:xfrm>
            <a:off x="74475" y="3395850"/>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Source 1</a:t>
            </a:r>
            <a:endParaRPr sz="1000" b="0" i="0" u="none" strike="noStrike" cap="none">
              <a:solidFill>
                <a:srgbClr val="FF0000"/>
              </a:solidFill>
              <a:latin typeface="Arial"/>
              <a:ea typeface="Arial"/>
              <a:cs typeface="Arial"/>
              <a:sym typeface="Arial"/>
            </a:endParaRPr>
          </a:p>
        </p:txBody>
      </p:sp>
      <p:sp>
        <p:nvSpPr>
          <p:cNvPr id="208" name="Google Shape;208;p18"/>
          <p:cNvSpPr txBox="1"/>
          <p:nvPr/>
        </p:nvSpPr>
        <p:spPr>
          <a:xfrm>
            <a:off x="758325" y="3395850"/>
            <a:ext cx="740400" cy="2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0000"/>
                </a:solidFill>
                <a:latin typeface="Arial"/>
                <a:ea typeface="Arial"/>
                <a:cs typeface="Arial"/>
                <a:sym typeface="Arial"/>
              </a:rPr>
              <a:t>Source 2</a:t>
            </a:r>
            <a:endParaRPr sz="1000" b="0" i="0" u="none" strike="noStrike" cap="none">
              <a:solidFill>
                <a:srgbClr val="FF0000"/>
              </a:solidFill>
              <a:latin typeface="Arial"/>
              <a:ea typeface="Arial"/>
              <a:cs typeface="Arial"/>
              <a:sym typeface="Arial"/>
            </a:endParaRPr>
          </a:p>
        </p:txBody>
      </p:sp>
      <p:cxnSp>
        <p:nvCxnSpPr>
          <p:cNvPr id="209" name="Google Shape;209;p18"/>
          <p:cNvCxnSpPr/>
          <p:nvPr/>
        </p:nvCxnSpPr>
        <p:spPr>
          <a:xfrm rot="10800000" flipH="1">
            <a:off x="363675" y="3201825"/>
            <a:ext cx="188400" cy="305100"/>
          </a:xfrm>
          <a:prstGeom prst="straightConnector1">
            <a:avLst/>
          </a:prstGeom>
          <a:noFill/>
          <a:ln w="9525" cap="flat" cmpd="sng">
            <a:solidFill>
              <a:srgbClr val="FF0000"/>
            </a:solidFill>
            <a:prstDash val="solid"/>
            <a:round/>
            <a:headEnd type="none" w="sm" len="sm"/>
            <a:tailEnd type="triangle" w="med" len="med"/>
          </a:ln>
        </p:spPr>
      </p:cxnSp>
      <p:cxnSp>
        <p:nvCxnSpPr>
          <p:cNvPr id="210" name="Google Shape;210;p18"/>
          <p:cNvCxnSpPr/>
          <p:nvPr/>
        </p:nvCxnSpPr>
        <p:spPr>
          <a:xfrm rot="10800000">
            <a:off x="889625" y="3318700"/>
            <a:ext cx="117000" cy="214200"/>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38578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Cluster Analysis</a:t>
            </a:r>
            <a:endParaRPr/>
          </a:p>
        </p:txBody>
      </p:sp>
      <p:sp>
        <p:nvSpPr>
          <p:cNvPr id="217" name="Google Shape;217;p19"/>
          <p:cNvSpPr txBox="1"/>
          <p:nvPr/>
        </p:nvSpPr>
        <p:spPr>
          <a:xfrm>
            <a:off x="5489700" y="423500"/>
            <a:ext cx="1788300" cy="36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sng" strike="noStrike" cap="none">
                <a:solidFill>
                  <a:srgbClr val="666666"/>
                </a:solidFill>
                <a:latin typeface="Arial"/>
                <a:ea typeface="Arial"/>
                <a:cs typeface="Arial"/>
                <a:sym typeface="Arial"/>
              </a:rPr>
              <a:t>Cluster Attributes</a:t>
            </a:r>
            <a:endParaRPr sz="1400" b="0" i="0" u="sng" strike="noStrike" cap="none">
              <a:solidFill>
                <a:srgbClr val="666666"/>
              </a:solidFill>
              <a:latin typeface="Arial"/>
              <a:ea typeface="Arial"/>
              <a:cs typeface="Arial"/>
              <a:sym typeface="Arial"/>
            </a:endParaRPr>
          </a:p>
        </p:txBody>
      </p:sp>
      <p:pic>
        <p:nvPicPr>
          <p:cNvPr id="218" name="Google Shape;218;p19"/>
          <p:cNvPicPr preferRelativeResize="0"/>
          <p:nvPr/>
        </p:nvPicPr>
        <p:blipFill rotWithShape="1">
          <a:blip r:embed="rId3">
            <a:alphaModFix/>
          </a:blip>
          <a:srcRect/>
          <a:stretch/>
        </p:blipFill>
        <p:spPr>
          <a:xfrm>
            <a:off x="4053025" y="777987"/>
            <a:ext cx="4330824" cy="3587525"/>
          </a:xfrm>
          <a:prstGeom prst="rect">
            <a:avLst/>
          </a:prstGeom>
          <a:noFill/>
          <a:ln>
            <a:noFill/>
          </a:ln>
        </p:spPr>
      </p:pic>
      <p:pic>
        <p:nvPicPr>
          <p:cNvPr id="219" name="Google Shape;219;p19"/>
          <p:cNvPicPr preferRelativeResize="0"/>
          <p:nvPr/>
        </p:nvPicPr>
        <p:blipFill>
          <a:blip r:embed="rId4">
            <a:alphaModFix/>
          </a:blip>
          <a:stretch>
            <a:fillRect/>
          </a:stretch>
        </p:blipFill>
        <p:spPr>
          <a:xfrm>
            <a:off x="142350" y="1100330"/>
            <a:ext cx="3748225" cy="3265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0"/>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sz="2400" b="1" i="0" u="none" strike="noStrike" cap="none">
                <a:solidFill>
                  <a:srgbClr val="3F3F3F"/>
                </a:solidFill>
                <a:latin typeface="Arial"/>
                <a:ea typeface="Arial"/>
                <a:cs typeface="Arial"/>
                <a:sym typeface="Arial"/>
              </a:rPr>
              <a:t>Content</a:t>
            </a:r>
            <a:endParaRPr/>
          </a:p>
        </p:txBody>
      </p:sp>
      <p:sp>
        <p:nvSpPr>
          <p:cNvPr id="225" name="Google Shape;225;p20"/>
          <p:cNvSpPr txBox="1">
            <a:spLocks noGrp="1"/>
          </p:cNvSpPr>
          <p:nvPr>
            <p:ph type="body" idx="1"/>
          </p:nvPr>
        </p:nvSpPr>
        <p:spPr>
          <a:xfrm>
            <a:off x="395536" y="1131590"/>
            <a:ext cx="8496900" cy="3319500"/>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360"/>
              </a:spcBef>
              <a:spcAft>
                <a:spcPts val="0"/>
              </a:spcAft>
              <a:buClr>
                <a:srgbClr val="999999"/>
              </a:buClr>
              <a:buSzPts val="1800"/>
              <a:buFont typeface="Arial"/>
              <a:buChar char="•"/>
            </a:pPr>
            <a:r>
              <a:rPr lang="en-US" sz="1800" b="1" i="0" u="none" strike="noStrike" cap="none">
                <a:solidFill>
                  <a:srgbClr val="999999"/>
                </a:solidFill>
                <a:latin typeface="Arial"/>
                <a:ea typeface="Arial"/>
                <a:cs typeface="Arial"/>
                <a:sym typeface="Arial"/>
              </a:rPr>
              <a:t>Project overview</a:t>
            </a:r>
            <a:endParaRPr>
              <a:solidFill>
                <a:srgbClr val="999999"/>
              </a:solidFill>
            </a:endParaRPr>
          </a:p>
          <a:p>
            <a:pPr marL="971550" lvl="1" indent="-285750" algn="l" rtl="0">
              <a:lnSpc>
                <a:spcPct val="100000"/>
              </a:lnSpc>
              <a:spcBef>
                <a:spcPts val="280"/>
              </a:spcBef>
              <a:spcAft>
                <a:spcPts val="0"/>
              </a:spcAft>
              <a:buClr>
                <a:srgbClr val="999999"/>
              </a:buClr>
              <a:buSzPts val="1400"/>
              <a:buFont typeface="Arial"/>
              <a:buChar char="‒"/>
            </a:pPr>
            <a:r>
              <a:rPr lang="en-US" b="1">
                <a:solidFill>
                  <a:srgbClr val="999999"/>
                </a:solidFill>
              </a:rPr>
              <a:t>Background and goal</a:t>
            </a:r>
            <a:endParaRPr>
              <a:solidFill>
                <a:srgbClr val="999999"/>
              </a:solidFill>
            </a:endParaRPr>
          </a:p>
          <a:p>
            <a:pPr marL="971550" lvl="1" indent="-285750" algn="l" rtl="0">
              <a:lnSpc>
                <a:spcPct val="100000"/>
              </a:lnSpc>
              <a:spcBef>
                <a:spcPts val="280"/>
              </a:spcBef>
              <a:spcAft>
                <a:spcPts val="0"/>
              </a:spcAft>
              <a:buClr>
                <a:srgbClr val="999999"/>
              </a:buClr>
              <a:buSzPts val="1400"/>
              <a:buFont typeface="Arial"/>
              <a:buChar char="‒"/>
            </a:pPr>
            <a:r>
              <a:rPr lang="en-US" b="1">
                <a:solidFill>
                  <a:srgbClr val="999999"/>
                </a:solidFill>
              </a:rPr>
              <a:t>Dataset and evaluation</a:t>
            </a:r>
            <a:endParaRPr>
              <a:solidFill>
                <a:srgbClr val="999999"/>
              </a:solidFill>
            </a:endParaRPr>
          </a:p>
          <a:p>
            <a:pPr marL="514350" marR="0" lvl="0" indent="-285750" algn="l" rtl="0">
              <a:lnSpc>
                <a:spcPct val="100000"/>
              </a:lnSpc>
              <a:spcBef>
                <a:spcPts val="360"/>
              </a:spcBef>
              <a:spcAft>
                <a:spcPts val="0"/>
              </a:spcAft>
              <a:buClr>
                <a:srgbClr val="003E74"/>
              </a:buClr>
              <a:buSzPts val="1800"/>
              <a:buFont typeface="Arial"/>
              <a:buChar char="•"/>
            </a:pPr>
            <a:r>
              <a:rPr lang="en-US" sz="1800" b="1" i="0" u="none" strike="noStrike" cap="none">
                <a:solidFill>
                  <a:srgbClr val="003E74"/>
                </a:solidFill>
                <a:latin typeface="Arial"/>
                <a:ea typeface="Arial"/>
                <a:cs typeface="Arial"/>
                <a:sym typeface="Arial"/>
              </a:rPr>
              <a:t>Exploratory data analysis &amp; Feature engineering</a:t>
            </a:r>
            <a:endParaRPr>
              <a:solidFill>
                <a:srgbClr val="003E74"/>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Behavior related features</a:t>
            </a:r>
            <a:endParaRPr>
              <a:solidFill>
                <a:srgbClr val="999999"/>
              </a:solidFill>
            </a:endParaRPr>
          </a:p>
          <a:p>
            <a:pPr marL="971550" marR="0" lvl="1" indent="-285750" algn="l" rtl="0">
              <a:lnSpc>
                <a:spcPct val="100000"/>
              </a:lnSpc>
              <a:spcBef>
                <a:spcPts val="280"/>
              </a:spcBef>
              <a:spcAft>
                <a:spcPts val="0"/>
              </a:spcAft>
              <a:buClr>
                <a:srgbClr val="003E74"/>
              </a:buClr>
              <a:buSzPts val="1400"/>
              <a:buFont typeface="Arial"/>
              <a:buChar char="‒"/>
            </a:pPr>
            <a:r>
              <a:rPr lang="en-US" sz="1400" b="1" i="0" u="none" strike="noStrike" cap="none">
                <a:solidFill>
                  <a:srgbClr val="003E74"/>
                </a:solidFill>
                <a:latin typeface="Arial"/>
                <a:ea typeface="Arial"/>
                <a:cs typeface="Arial"/>
                <a:sym typeface="Arial"/>
              </a:rPr>
              <a:t>Profile related features</a:t>
            </a:r>
            <a:endParaRPr>
              <a:solidFill>
                <a:srgbClr val="003E74"/>
              </a:solidFill>
            </a:endParaRPr>
          </a:p>
          <a:p>
            <a:pPr marL="514350" marR="0" lvl="0" indent="-285750" algn="l" rtl="0">
              <a:lnSpc>
                <a:spcPct val="100000"/>
              </a:lnSpc>
              <a:spcBef>
                <a:spcPts val="360"/>
              </a:spcBef>
              <a:spcAft>
                <a:spcPts val="0"/>
              </a:spcAft>
              <a:buClr>
                <a:srgbClr val="999999"/>
              </a:buClr>
              <a:buSzPts val="1800"/>
              <a:buFont typeface="Arial"/>
              <a:buChar char="•"/>
            </a:pPr>
            <a:r>
              <a:rPr lang="en-US" sz="1800" b="1" i="0" u="none" strike="noStrike" cap="none">
                <a:solidFill>
                  <a:srgbClr val="999999"/>
                </a:solidFill>
                <a:latin typeface="Arial"/>
                <a:ea typeface="Arial"/>
                <a:cs typeface="Arial"/>
                <a:sym typeface="Arial"/>
              </a:rPr>
              <a:t>Modeling and feature importance</a:t>
            </a:r>
            <a:endParaRPr>
              <a:solidFill>
                <a:srgbClr val="999999"/>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Modeling result</a:t>
            </a:r>
            <a:endParaRPr>
              <a:solidFill>
                <a:srgbClr val="999999"/>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Model ensembling</a:t>
            </a:r>
            <a:endParaRPr>
              <a:solidFill>
                <a:srgbClr val="999999"/>
              </a:solidFill>
            </a:endParaRPr>
          </a:p>
          <a:p>
            <a:pPr marL="514350" marR="0" lvl="0" indent="-171450" algn="l" rtl="0">
              <a:lnSpc>
                <a:spcPct val="150000"/>
              </a:lnSpc>
              <a:spcBef>
                <a:spcPts val="360"/>
              </a:spcBef>
              <a:spcAft>
                <a:spcPts val="0"/>
              </a:spcAft>
              <a:buClr>
                <a:srgbClr val="3F3F3F"/>
              </a:buClr>
              <a:buSzPts val="1800"/>
              <a:buFont typeface="Arial"/>
              <a:buNone/>
            </a:pPr>
            <a:endParaRPr sz="1800" b="1" i="0" u="none" strike="noStrike" cap="none">
              <a:solidFill>
                <a:srgbClr val="99999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385775" y="244524"/>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Profile-related Features</a:t>
            </a:r>
            <a:endParaRPr/>
          </a:p>
        </p:txBody>
      </p:sp>
      <p:sp>
        <p:nvSpPr>
          <p:cNvPr id="232" name="Google Shape;232;p21"/>
          <p:cNvSpPr txBox="1"/>
          <p:nvPr/>
        </p:nvSpPr>
        <p:spPr>
          <a:xfrm>
            <a:off x="385774" y="2283377"/>
            <a:ext cx="4859100" cy="18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16 Original Profile-related Features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Manually Filled by clients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Contain missing values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Some features’ values changed through transactions （CHECK_COUNT, WRKR_COUNT..）</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3" name="Google Shape;233;p21"/>
          <p:cNvPicPr preferRelativeResize="0"/>
          <p:nvPr/>
        </p:nvPicPr>
        <p:blipFill rotWithShape="1">
          <a:blip r:embed="rId3">
            <a:alphaModFix/>
          </a:blip>
          <a:srcRect/>
          <a:stretch/>
        </p:blipFill>
        <p:spPr>
          <a:xfrm>
            <a:off x="5633050" y="1000664"/>
            <a:ext cx="2928964" cy="3098595"/>
          </a:xfrm>
          <a:prstGeom prst="rect">
            <a:avLst/>
          </a:prstGeom>
          <a:noFill/>
          <a:ln>
            <a:noFill/>
          </a:ln>
        </p:spPr>
      </p:pic>
      <p:sp>
        <p:nvSpPr>
          <p:cNvPr id="234" name="Google Shape;234;p21"/>
          <p:cNvSpPr txBox="1"/>
          <p:nvPr/>
        </p:nvSpPr>
        <p:spPr>
          <a:xfrm>
            <a:off x="385774" y="734079"/>
            <a:ext cx="48591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MAIN FINDING</a:t>
            </a:r>
            <a:endParaRPr/>
          </a:p>
          <a:p>
            <a:pPr marL="0" marR="0" lvl="0" indent="0" algn="ctr"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a:t>
            </a:r>
            <a:r>
              <a:rPr lang="en-US" sz="1400" b="1" i="0" u="none" strike="noStrike" cap="none">
                <a:solidFill>
                  <a:srgbClr val="000000"/>
                </a:solidFill>
                <a:latin typeface="Arial"/>
                <a:ea typeface="Arial"/>
                <a:cs typeface="Arial"/>
                <a:sym typeface="Arial"/>
              </a:rPr>
              <a:t>more complex </a:t>
            </a:r>
            <a:r>
              <a:rPr lang="en-US" sz="1400" b="0" i="0" u="none" strike="noStrike" cap="none">
                <a:solidFill>
                  <a:srgbClr val="000000"/>
                </a:solidFill>
                <a:latin typeface="Arial"/>
                <a:ea typeface="Arial"/>
                <a:cs typeface="Arial"/>
                <a:sym typeface="Arial"/>
              </a:rPr>
              <a:t>the client’s company is</a:t>
            </a:r>
            <a:r>
              <a:rPr lang="en-US"/>
              <a:t>, </a:t>
            </a:r>
            <a:r>
              <a:rPr lang="en-US" sz="1400" b="1" i="0" u="none" strike="noStrike" cap="none">
                <a:solidFill>
                  <a:srgbClr val="000000"/>
                </a:solidFill>
                <a:latin typeface="Arial"/>
                <a:ea typeface="Arial"/>
                <a:cs typeface="Arial"/>
                <a:sym typeface="Arial"/>
              </a:rPr>
              <a:t>The</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more likely the company will have issue</a:t>
            </a:r>
            <a:r>
              <a:rPr lang="en-US"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385775" y="244524"/>
            <a:ext cx="8507400" cy="756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Correlation Matrix v1</a:t>
            </a:r>
            <a:br>
              <a:rPr lang="en-US"/>
            </a:br>
            <a:r>
              <a:rPr lang="en-US"/>
              <a:t>(Original Features)</a:t>
            </a:r>
            <a:endParaRPr/>
          </a:p>
        </p:txBody>
      </p:sp>
      <p:pic>
        <p:nvPicPr>
          <p:cNvPr id="241" name="Google Shape;241;p22" descr="https://lh5.googleusercontent.com/3MJdrwufcQ2ZOqDg71z3_x1gZuY8674gJlzlQtRFN2yYyoZ7X5K3WF2vReQxjb3t2jsCBIFDPbUTAC4Loh5rG9JzwHad-BO0XcAT0HTxpLk3HVqXl5hw3UmKO8Ltjr_-ejJVvmlExZY"/>
          <p:cNvPicPr preferRelativeResize="0"/>
          <p:nvPr/>
        </p:nvPicPr>
        <p:blipFill rotWithShape="1">
          <a:blip r:embed="rId3">
            <a:alphaModFix/>
          </a:blip>
          <a:srcRect/>
          <a:stretch/>
        </p:blipFill>
        <p:spPr>
          <a:xfrm>
            <a:off x="3990942" y="0"/>
            <a:ext cx="5153057" cy="4485736"/>
          </a:xfrm>
          <a:prstGeom prst="rect">
            <a:avLst/>
          </a:prstGeom>
          <a:noFill/>
          <a:ln>
            <a:noFill/>
          </a:ln>
        </p:spPr>
      </p:pic>
      <p:sp>
        <p:nvSpPr>
          <p:cNvPr id="242" name="Google Shape;242;p22"/>
          <p:cNvSpPr/>
          <p:nvPr/>
        </p:nvSpPr>
        <p:spPr>
          <a:xfrm>
            <a:off x="67475" y="1000664"/>
            <a:ext cx="4142100" cy="2236500"/>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Ordered by </a:t>
            </a:r>
            <a:r>
              <a:rPr lang="en-US" sz="1400" b="1" i="0" u="none" strike="noStrike" cap="none">
                <a:solidFill>
                  <a:srgbClr val="000000"/>
                </a:solidFill>
                <a:latin typeface="Arial"/>
                <a:ea typeface="Arial"/>
                <a:cs typeface="Arial"/>
                <a:sym typeface="Arial"/>
              </a:rPr>
              <a:t>absolute correlation coefficient value </a:t>
            </a:r>
            <a:r>
              <a:rPr lang="en-US" sz="1400" b="0" i="0" u="none" strike="noStrike" cap="none">
                <a:solidFill>
                  <a:srgbClr val="000000"/>
                </a:solidFill>
                <a:latin typeface="Arial"/>
                <a:ea typeface="Arial"/>
                <a:cs typeface="Arial"/>
                <a:sym typeface="Arial"/>
              </a:rPr>
              <a:t>between features and Issue_YN</a:t>
            </a:r>
            <a:endParaRPr sz="1400" b="0" i="0" u="none" strike="noStrike" cap="none">
              <a:solidFill>
                <a:srgbClr val="000000"/>
              </a:solidFill>
              <a:latin typeface="Arial"/>
              <a:ea typeface="Arial"/>
              <a:cs typeface="Arial"/>
              <a:sym typeface="Arial"/>
            </a:endParaRPr>
          </a:p>
          <a:p>
            <a:pPr marL="514350" marR="0" lvl="0" indent="-171450" algn="l" rtl="0">
              <a:lnSpc>
                <a:spcPct val="100000"/>
              </a:lnSpc>
              <a:spcBef>
                <a:spcPts val="36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514350" marR="0" lvl="0" indent="-285750" algn="l" rtl="0">
              <a:lnSpc>
                <a:spcPct val="100000"/>
              </a:lnSpc>
              <a:spcBef>
                <a:spcPts val="36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Dropped the missing value</a:t>
            </a:r>
            <a:endParaRPr/>
          </a:p>
          <a:p>
            <a:pPr marL="514350" marR="0" lvl="0" indent="-171450" algn="l" rtl="0">
              <a:lnSpc>
                <a:spcPct val="100000"/>
              </a:lnSpc>
              <a:spcBef>
                <a:spcPts val="36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514350" marR="0" lvl="0" indent="-285750" algn="l" rtl="0">
              <a:lnSpc>
                <a:spcPct val="100000"/>
              </a:lnSpc>
              <a:spcBef>
                <a:spcPts val="36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The highest value is between CHECK_COUNT and Issue_YN, which is 0.38</a:t>
            </a:r>
            <a:endParaRPr/>
          </a:p>
        </p:txBody>
      </p:sp>
      <p:sp>
        <p:nvSpPr>
          <p:cNvPr id="243" name="Google Shape;243;p22"/>
          <p:cNvSpPr/>
          <p:nvPr/>
        </p:nvSpPr>
        <p:spPr>
          <a:xfrm>
            <a:off x="4485736" y="345057"/>
            <a:ext cx="1397400" cy="310500"/>
          </a:xfrm>
          <a:prstGeom prst="rect">
            <a:avLst/>
          </a:prstGeom>
          <a:noFill/>
          <a:ln w="57150" cap="flat" cmpd="sng">
            <a:solidFill>
              <a:schemeClr val="accent2"/>
            </a:solidFill>
            <a:prstDash val="solid"/>
            <a:round/>
            <a:headEnd type="none" w="sm" len="sm"/>
            <a:tailEnd type="none" w="sm" len="sm"/>
          </a:ln>
          <a:effectLst>
            <a:outerShdw blurRad="50800" dist="50800" dir="5400000" sx="1000" sy="1000" algn="ctr" rotWithShape="0">
              <a:srgbClr val="000000">
                <a:alpha val="427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sz="2400" b="1" i="0" u="none" strike="noStrike" cap="none">
                <a:solidFill>
                  <a:srgbClr val="3F3F3F"/>
                </a:solidFill>
                <a:latin typeface="Arial"/>
                <a:ea typeface="Arial"/>
                <a:cs typeface="Arial"/>
                <a:sym typeface="Arial"/>
              </a:rPr>
              <a:t>Content</a:t>
            </a:r>
            <a:endParaRPr/>
          </a:p>
        </p:txBody>
      </p:sp>
      <p:sp>
        <p:nvSpPr>
          <p:cNvPr id="37" name="Google Shape;37;p5"/>
          <p:cNvSpPr txBox="1">
            <a:spLocks noGrp="1"/>
          </p:cNvSpPr>
          <p:nvPr>
            <p:ph type="body" idx="1"/>
          </p:nvPr>
        </p:nvSpPr>
        <p:spPr>
          <a:xfrm>
            <a:off x="395536" y="1131590"/>
            <a:ext cx="8496944" cy="3319389"/>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rgbClr val="003E74"/>
              </a:buClr>
              <a:buSzPts val="1800"/>
              <a:buChar char="•"/>
            </a:pPr>
            <a:r>
              <a:rPr lang="en-US" b="1">
                <a:solidFill>
                  <a:srgbClr val="003E74"/>
                </a:solidFill>
              </a:rPr>
              <a:t>Project overview</a:t>
            </a:r>
            <a:endParaRPr>
              <a:solidFill>
                <a:srgbClr val="003E74"/>
              </a:solidFill>
            </a:endParaRPr>
          </a:p>
          <a:p>
            <a:pPr marL="914400" lvl="1" indent="-317500" algn="l" rtl="0">
              <a:lnSpc>
                <a:spcPct val="100000"/>
              </a:lnSpc>
              <a:spcBef>
                <a:spcPts val="280"/>
              </a:spcBef>
              <a:spcAft>
                <a:spcPts val="0"/>
              </a:spcAft>
              <a:buClr>
                <a:srgbClr val="003E74"/>
              </a:buClr>
              <a:buSzPts val="1400"/>
              <a:buFont typeface="Arial"/>
              <a:buChar char="‒"/>
            </a:pPr>
            <a:r>
              <a:rPr lang="en-US" b="1">
                <a:solidFill>
                  <a:srgbClr val="003E74"/>
                </a:solidFill>
              </a:rPr>
              <a:t>Background and goal</a:t>
            </a:r>
            <a:endParaRPr>
              <a:solidFill>
                <a:srgbClr val="003E74"/>
              </a:solidFill>
            </a:endParaRPr>
          </a:p>
          <a:p>
            <a:pPr marL="914400" lvl="1" indent="-317500" algn="l" rtl="0">
              <a:lnSpc>
                <a:spcPct val="100000"/>
              </a:lnSpc>
              <a:spcBef>
                <a:spcPts val="280"/>
              </a:spcBef>
              <a:spcAft>
                <a:spcPts val="0"/>
              </a:spcAft>
              <a:buClr>
                <a:srgbClr val="003E74"/>
              </a:buClr>
              <a:buSzPts val="1400"/>
              <a:buFont typeface="Arial"/>
              <a:buChar char="‒"/>
            </a:pPr>
            <a:r>
              <a:rPr lang="en-US" b="1">
                <a:solidFill>
                  <a:srgbClr val="003E74"/>
                </a:solidFill>
              </a:rPr>
              <a:t>Dataset and evaluation</a:t>
            </a:r>
            <a:endParaRPr>
              <a:solidFill>
                <a:srgbClr val="003E74"/>
              </a:solidFill>
            </a:endParaRPr>
          </a:p>
          <a:p>
            <a:pPr marL="457200" lvl="0" indent="-342900" algn="l" rtl="0">
              <a:lnSpc>
                <a:spcPct val="100000"/>
              </a:lnSpc>
              <a:spcBef>
                <a:spcPts val="360"/>
              </a:spcBef>
              <a:spcAft>
                <a:spcPts val="0"/>
              </a:spcAft>
              <a:buClr>
                <a:srgbClr val="999999"/>
              </a:buClr>
              <a:buSzPts val="1800"/>
              <a:buChar char="•"/>
            </a:pPr>
            <a:r>
              <a:rPr lang="en-US" b="1">
                <a:solidFill>
                  <a:srgbClr val="999999"/>
                </a:solidFill>
              </a:rPr>
              <a:t>Exploratory data analysis &amp; Feature engineering</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Behavior related features</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Profile related features</a:t>
            </a:r>
            <a:endParaRPr>
              <a:solidFill>
                <a:srgbClr val="999999"/>
              </a:solidFill>
            </a:endParaRPr>
          </a:p>
          <a:p>
            <a:pPr marL="457200" lvl="0" indent="-342900" algn="l" rtl="0">
              <a:lnSpc>
                <a:spcPct val="100000"/>
              </a:lnSpc>
              <a:spcBef>
                <a:spcPts val="360"/>
              </a:spcBef>
              <a:spcAft>
                <a:spcPts val="0"/>
              </a:spcAft>
              <a:buClr>
                <a:srgbClr val="999999"/>
              </a:buClr>
              <a:buSzPts val="1800"/>
              <a:buChar char="•"/>
            </a:pPr>
            <a:r>
              <a:rPr lang="en-US" b="1">
                <a:solidFill>
                  <a:srgbClr val="999999"/>
                </a:solidFill>
              </a:rPr>
              <a:t>Modeling and feature importance</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Modeling result</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Model ensembling</a:t>
            </a:r>
            <a:endParaRPr b="1">
              <a:solidFill>
                <a:srgbClr val="999999"/>
              </a:solidFill>
            </a:endParaRPr>
          </a:p>
          <a:p>
            <a:pPr marL="514350" lvl="0" indent="-171450" algn="l" rtl="0">
              <a:lnSpc>
                <a:spcPct val="150000"/>
              </a:lnSpc>
              <a:spcBef>
                <a:spcPts val="360"/>
              </a:spcBef>
              <a:spcAft>
                <a:spcPts val="0"/>
              </a:spcAft>
              <a:buClr>
                <a:srgbClr val="3F3F3F"/>
              </a:buClr>
              <a:buSzPts val="1800"/>
              <a:buFont typeface="Arial"/>
              <a:buNone/>
            </a:pPr>
            <a:endParaRPr b="1"/>
          </a:p>
          <a:p>
            <a:pPr marL="514350" marR="0" lvl="0" indent="-171450" algn="l" rtl="0">
              <a:lnSpc>
                <a:spcPct val="150000"/>
              </a:lnSpc>
              <a:spcBef>
                <a:spcPts val="360"/>
              </a:spcBef>
              <a:spcAft>
                <a:spcPts val="0"/>
              </a:spcAft>
              <a:buClr>
                <a:srgbClr val="3F3F3F"/>
              </a:buClr>
              <a:buSzPts val="1800"/>
              <a:buFont typeface="Arial"/>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385775" y="244524"/>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Feature Engineering - Step 1</a:t>
            </a:r>
            <a:endParaRPr/>
          </a:p>
        </p:txBody>
      </p:sp>
      <p:pic>
        <p:nvPicPr>
          <p:cNvPr id="250" name="Google Shape;250;p23"/>
          <p:cNvPicPr preferRelativeResize="0"/>
          <p:nvPr/>
        </p:nvPicPr>
        <p:blipFill rotWithShape="1">
          <a:blip r:embed="rId3">
            <a:alphaModFix/>
          </a:blip>
          <a:srcRect/>
          <a:stretch/>
        </p:blipFill>
        <p:spPr>
          <a:xfrm>
            <a:off x="296442" y="1287247"/>
            <a:ext cx="2578465" cy="2727797"/>
          </a:xfrm>
          <a:prstGeom prst="rect">
            <a:avLst/>
          </a:prstGeom>
          <a:noFill/>
          <a:ln>
            <a:noFill/>
          </a:ln>
        </p:spPr>
      </p:pic>
      <p:sp>
        <p:nvSpPr>
          <p:cNvPr id="251" name="Google Shape;251;p23"/>
          <p:cNvSpPr/>
          <p:nvPr/>
        </p:nvSpPr>
        <p:spPr>
          <a:xfrm>
            <a:off x="639875" y="955200"/>
            <a:ext cx="223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16 Original Features</a:t>
            </a:r>
            <a:endParaRPr sz="1400" b="0" i="0" u="none" strike="noStrike" cap="none">
              <a:solidFill>
                <a:srgbClr val="000000"/>
              </a:solidFill>
              <a:latin typeface="Arial"/>
              <a:ea typeface="Arial"/>
              <a:cs typeface="Arial"/>
              <a:sym typeface="Arial"/>
            </a:endParaRPr>
          </a:p>
        </p:txBody>
      </p:sp>
      <p:sp>
        <p:nvSpPr>
          <p:cNvPr id="252" name="Google Shape;252;p23"/>
          <p:cNvSpPr/>
          <p:nvPr/>
        </p:nvSpPr>
        <p:spPr>
          <a:xfrm>
            <a:off x="5774882" y="959296"/>
            <a:ext cx="3363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17 Basic Features with 37515 records</a:t>
            </a:r>
            <a:endParaRPr sz="1400" b="0" i="0" u="none" strike="noStrike" cap="none">
              <a:solidFill>
                <a:srgbClr val="000000"/>
              </a:solidFill>
              <a:latin typeface="Arial"/>
              <a:ea typeface="Arial"/>
              <a:cs typeface="Arial"/>
              <a:sym typeface="Arial"/>
            </a:endParaRPr>
          </a:p>
        </p:txBody>
      </p:sp>
      <p:sp>
        <p:nvSpPr>
          <p:cNvPr id="253" name="Google Shape;253;p23"/>
          <p:cNvSpPr/>
          <p:nvPr/>
        </p:nvSpPr>
        <p:spPr>
          <a:xfrm>
            <a:off x="6020232" y="1267074"/>
            <a:ext cx="2872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a:t>
            </a:r>
            <a:endParaRPr/>
          </a:p>
        </p:txBody>
      </p:sp>
      <p:sp>
        <p:nvSpPr>
          <p:cNvPr id="254" name="Google Shape;254;p23"/>
          <p:cNvSpPr/>
          <p:nvPr/>
        </p:nvSpPr>
        <p:spPr>
          <a:xfrm>
            <a:off x="6020231" y="1969686"/>
            <a:ext cx="2872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ACTV_WRKR_COUNT</a:t>
            </a:r>
            <a:endParaRPr/>
          </a:p>
        </p:txBody>
      </p:sp>
      <p:sp>
        <p:nvSpPr>
          <p:cNvPr id="255" name="Google Shape;255;p23"/>
          <p:cNvSpPr/>
          <p:nvPr/>
        </p:nvSpPr>
        <p:spPr>
          <a:xfrm>
            <a:off x="6020232" y="3241719"/>
            <a:ext cx="2872800" cy="44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NULL_COUNT</a:t>
            </a:r>
            <a:endParaRPr/>
          </a:p>
          <a:p>
            <a:pPr marL="0" marR="0" lvl="0" indent="0" algn="ctr" rtl="0">
              <a:lnSpc>
                <a:spcPct val="100000"/>
              </a:lnSpc>
              <a:spcBef>
                <a:spcPts val="0"/>
              </a:spcBef>
              <a:spcAft>
                <a:spcPts val="0"/>
              </a:spcAft>
              <a:buNone/>
            </a:pPr>
            <a:r>
              <a:rPr lang="en-US" sz="1200" b="1" i="0" u="none" strike="noStrike" cap="none">
                <a:solidFill>
                  <a:schemeClr val="lt1"/>
                </a:solidFill>
                <a:latin typeface="Arial"/>
                <a:ea typeface="Arial"/>
                <a:cs typeface="Arial"/>
                <a:sym typeface="Arial"/>
              </a:rPr>
              <a:t>(# of features with Nah value)</a:t>
            </a:r>
            <a:endParaRPr/>
          </a:p>
        </p:txBody>
      </p:sp>
      <p:sp>
        <p:nvSpPr>
          <p:cNvPr id="256" name="Google Shape;256;p23"/>
          <p:cNvSpPr/>
          <p:nvPr/>
        </p:nvSpPr>
        <p:spPr>
          <a:xfrm>
            <a:off x="7274602" y="2748810"/>
            <a:ext cx="364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a:t>
            </a:r>
            <a:endParaRPr sz="1400" b="1" i="0" u="none" strike="noStrike" cap="none">
              <a:solidFill>
                <a:schemeClr val="dk1"/>
              </a:solidFill>
              <a:latin typeface="Arial"/>
              <a:ea typeface="Arial"/>
              <a:cs typeface="Arial"/>
              <a:sym typeface="Arial"/>
            </a:endParaRPr>
          </a:p>
        </p:txBody>
      </p:sp>
      <p:sp>
        <p:nvSpPr>
          <p:cNvPr id="257" name="Google Shape;257;p23"/>
          <p:cNvSpPr/>
          <p:nvPr/>
        </p:nvSpPr>
        <p:spPr>
          <a:xfrm>
            <a:off x="3317509" y="3138714"/>
            <a:ext cx="2260200" cy="3033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Google Shape;258;p23"/>
          <p:cNvSpPr/>
          <p:nvPr/>
        </p:nvSpPr>
        <p:spPr>
          <a:xfrm>
            <a:off x="3066090" y="1109080"/>
            <a:ext cx="2763000" cy="26778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Generate new feature </a:t>
            </a:r>
            <a:r>
              <a:rPr lang="en-US" sz="1400" b="1" i="0" u="none" strike="noStrike" cap="none">
                <a:solidFill>
                  <a:srgbClr val="000000"/>
                </a:solidFill>
                <a:latin typeface="Arial"/>
                <a:ea typeface="Arial"/>
                <a:cs typeface="Arial"/>
                <a:sym typeface="Arial"/>
              </a:rPr>
              <a:t>“NULL_COUNT”</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LightGBM regressor </a:t>
            </a:r>
            <a:r>
              <a:rPr lang="en-US" sz="1400" b="0" i="0" u="none" strike="noStrike" cap="none">
                <a:solidFill>
                  <a:srgbClr val="000000"/>
                </a:solidFill>
                <a:latin typeface="Arial"/>
                <a:ea typeface="Arial"/>
                <a:cs typeface="Arial"/>
                <a:sym typeface="Arial"/>
              </a:rPr>
              <a:t>predict and fill missing value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Collect each client’s </a:t>
            </a:r>
            <a:r>
              <a:rPr lang="en-US" sz="1400" b="1" i="0" u="none" strike="noStrike" cap="none">
                <a:solidFill>
                  <a:srgbClr val="000000"/>
                </a:solidFill>
                <a:latin typeface="Arial"/>
                <a:ea typeface="Arial"/>
                <a:cs typeface="Arial"/>
                <a:sym typeface="Arial"/>
              </a:rPr>
              <a:t>last transaction</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3"/>
          <p:cNvSpPr/>
          <p:nvPr/>
        </p:nvSpPr>
        <p:spPr>
          <a:xfrm>
            <a:off x="4454820" y="2417862"/>
            <a:ext cx="234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60" name="Google Shape;260;p23"/>
          <p:cNvSpPr/>
          <p:nvPr/>
        </p:nvSpPr>
        <p:spPr>
          <a:xfrm>
            <a:off x="6020231" y="2597731"/>
            <a:ext cx="2872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4"/>
          <p:cNvPicPr preferRelativeResize="0"/>
          <p:nvPr/>
        </p:nvPicPr>
        <p:blipFill rotWithShape="1">
          <a:blip r:embed="rId3">
            <a:alphaModFix/>
          </a:blip>
          <a:srcRect/>
          <a:stretch/>
        </p:blipFill>
        <p:spPr>
          <a:xfrm>
            <a:off x="3942272" y="0"/>
            <a:ext cx="5201728" cy="4533351"/>
          </a:xfrm>
          <a:prstGeom prst="rect">
            <a:avLst/>
          </a:prstGeom>
          <a:noFill/>
          <a:ln>
            <a:noFill/>
          </a:ln>
        </p:spPr>
      </p:pic>
      <p:sp>
        <p:nvSpPr>
          <p:cNvPr id="267" name="Google Shape;267;p24"/>
          <p:cNvSpPr txBox="1">
            <a:spLocks noGrp="1"/>
          </p:cNvSpPr>
          <p:nvPr>
            <p:ph type="title"/>
          </p:nvPr>
        </p:nvSpPr>
        <p:spPr>
          <a:xfrm>
            <a:off x="385775" y="244524"/>
            <a:ext cx="8507400" cy="764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Correlation Matrix v2 </a:t>
            </a:r>
            <a:br>
              <a:rPr lang="en-US"/>
            </a:br>
            <a:r>
              <a:rPr lang="en-US"/>
              <a:t>(Basic Features)</a:t>
            </a:r>
            <a:endParaRPr/>
          </a:p>
        </p:txBody>
      </p:sp>
      <p:sp>
        <p:nvSpPr>
          <p:cNvPr id="268" name="Google Shape;268;p24"/>
          <p:cNvSpPr/>
          <p:nvPr/>
        </p:nvSpPr>
        <p:spPr>
          <a:xfrm>
            <a:off x="0" y="1111668"/>
            <a:ext cx="3942300" cy="1487700"/>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Ordered by </a:t>
            </a:r>
            <a:r>
              <a:rPr lang="en-US" sz="1400" b="1" i="0" u="none" strike="noStrike" cap="none">
                <a:solidFill>
                  <a:srgbClr val="000000"/>
                </a:solidFill>
                <a:latin typeface="Arial"/>
                <a:ea typeface="Arial"/>
                <a:cs typeface="Arial"/>
                <a:sym typeface="Arial"/>
              </a:rPr>
              <a:t>absolute correlation coefficient value </a:t>
            </a:r>
            <a:r>
              <a:rPr lang="en-US" sz="1400" b="0" i="0" u="none" strike="noStrike" cap="none">
                <a:solidFill>
                  <a:srgbClr val="000000"/>
                </a:solidFill>
                <a:latin typeface="Arial"/>
                <a:ea typeface="Arial"/>
                <a:cs typeface="Arial"/>
                <a:sym typeface="Arial"/>
              </a:rPr>
              <a:t>between features and Issue_YN</a:t>
            </a:r>
            <a:endParaRPr sz="1400" b="0" i="0" u="none" strike="noStrike" cap="none">
              <a:solidFill>
                <a:srgbClr val="000000"/>
              </a:solidFill>
              <a:latin typeface="Arial"/>
              <a:ea typeface="Arial"/>
              <a:cs typeface="Arial"/>
              <a:sym typeface="Arial"/>
            </a:endParaRPr>
          </a:p>
          <a:p>
            <a:pPr marL="514350" marR="0" lvl="0" indent="-171450" algn="l" rtl="0">
              <a:lnSpc>
                <a:spcPct val="100000"/>
              </a:lnSpc>
              <a:spcBef>
                <a:spcPts val="36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514350" marR="0" lvl="0" indent="-285750" algn="l" rtl="0">
              <a:lnSpc>
                <a:spcPct val="100000"/>
              </a:lnSpc>
              <a:spcBef>
                <a:spcPts val="360"/>
              </a:spcBef>
              <a:spcAft>
                <a:spcPts val="0"/>
              </a:spcAft>
              <a:buClr>
                <a:srgbClr val="000000"/>
              </a:buClr>
              <a:buSzPts val="1800"/>
              <a:buFont typeface="Arial"/>
              <a:buChar char="•"/>
            </a:pPr>
            <a:r>
              <a:rPr lang="en-US" sz="1400" b="0" i="0" u="none" strike="noStrike" cap="none">
                <a:solidFill>
                  <a:srgbClr val="000000"/>
                </a:solidFill>
                <a:latin typeface="Arial"/>
                <a:ea typeface="Arial"/>
                <a:cs typeface="Arial"/>
                <a:sym typeface="Arial"/>
              </a:rPr>
              <a:t>1096 clients are all-feature-missed, only 8 clients have issue</a:t>
            </a:r>
            <a:endParaRPr/>
          </a:p>
        </p:txBody>
      </p:sp>
      <p:sp>
        <p:nvSpPr>
          <p:cNvPr id="269" name="Google Shape;269;p24"/>
          <p:cNvSpPr/>
          <p:nvPr/>
        </p:nvSpPr>
        <p:spPr>
          <a:xfrm>
            <a:off x="4485736" y="345057"/>
            <a:ext cx="1397400" cy="310500"/>
          </a:xfrm>
          <a:prstGeom prst="rect">
            <a:avLst/>
          </a:prstGeom>
          <a:noFill/>
          <a:ln w="57150" cap="flat" cmpd="sng">
            <a:solidFill>
              <a:schemeClr val="accent2"/>
            </a:solidFill>
            <a:prstDash val="solid"/>
            <a:round/>
            <a:headEnd type="none" w="sm" len="sm"/>
            <a:tailEnd type="none" w="sm" len="sm"/>
          </a:ln>
          <a:effectLst>
            <a:outerShdw blurRad="50800" dist="50800" dir="5400000" sx="1000" sy="1000" algn="ctr" rotWithShape="0">
              <a:srgbClr val="000000">
                <a:alpha val="427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385775" y="302063"/>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Feature Engineering - Step 2</a:t>
            </a:r>
            <a:endParaRPr/>
          </a:p>
        </p:txBody>
      </p:sp>
      <p:sp>
        <p:nvSpPr>
          <p:cNvPr id="276" name="Google Shape;276;p25"/>
          <p:cNvSpPr/>
          <p:nvPr/>
        </p:nvSpPr>
        <p:spPr>
          <a:xfrm>
            <a:off x="707789" y="1649799"/>
            <a:ext cx="2043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a:t>
            </a:r>
            <a:endParaRPr/>
          </a:p>
        </p:txBody>
      </p:sp>
      <p:sp>
        <p:nvSpPr>
          <p:cNvPr id="277" name="Google Shape;277;p25"/>
          <p:cNvSpPr/>
          <p:nvPr/>
        </p:nvSpPr>
        <p:spPr>
          <a:xfrm>
            <a:off x="707789" y="2413068"/>
            <a:ext cx="2043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ACTV_WRKR_COUNT</a:t>
            </a:r>
            <a:endParaRPr/>
          </a:p>
        </p:txBody>
      </p:sp>
      <p:sp>
        <p:nvSpPr>
          <p:cNvPr id="278" name="Google Shape;278;p25"/>
          <p:cNvSpPr/>
          <p:nvPr/>
        </p:nvSpPr>
        <p:spPr>
          <a:xfrm>
            <a:off x="4934309" y="1311406"/>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rgbClr val="FFC000"/>
                </a:solidFill>
                <a:latin typeface="Arial"/>
                <a:ea typeface="Arial"/>
                <a:cs typeface="Arial"/>
                <a:sym typeface="Arial"/>
              </a:rPr>
              <a:t>x</a:t>
            </a:r>
            <a:r>
              <a:rPr lang="en-US" sz="1400" b="0" i="0" u="none" strike="noStrike" cap="none">
                <a:solidFill>
                  <a:schemeClr val="lt1"/>
                </a:solidFill>
                <a:latin typeface="Arial"/>
                <a:ea typeface="Arial"/>
                <a:cs typeface="Arial"/>
                <a:sym typeface="Arial"/>
              </a:rPr>
              <a:t> ACTV_WRKR_COUNT</a:t>
            </a:r>
            <a:endParaRPr/>
          </a:p>
        </p:txBody>
      </p:sp>
      <p:sp>
        <p:nvSpPr>
          <p:cNvPr id="279" name="Google Shape;279;p25"/>
          <p:cNvSpPr/>
          <p:nvPr/>
        </p:nvSpPr>
        <p:spPr>
          <a:xfrm>
            <a:off x="4934309" y="1840641"/>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rgbClr val="FFC000"/>
                </a:solidFill>
                <a:latin typeface="Arial"/>
                <a:ea typeface="Arial"/>
                <a:cs typeface="Arial"/>
                <a:sym typeface="Arial"/>
              </a:rPr>
              <a:t>-</a:t>
            </a:r>
            <a:r>
              <a:rPr lang="en-US" sz="2000" b="0" i="0" u="none" strike="noStrike" cap="none">
                <a:solidFill>
                  <a:schemeClr val="lt1"/>
                </a:solidFill>
                <a:latin typeface="Arial"/>
                <a:ea typeface="Arial"/>
                <a:cs typeface="Arial"/>
                <a:sym typeface="Arial"/>
              </a:rPr>
              <a:t> </a:t>
            </a:r>
            <a:r>
              <a:rPr lang="en-US" sz="1400" b="0" i="0" u="none" strike="noStrike" cap="none">
                <a:solidFill>
                  <a:schemeClr val="lt1"/>
                </a:solidFill>
                <a:latin typeface="Arial"/>
                <a:ea typeface="Arial"/>
                <a:cs typeface="Arial"/>
                <a:sym typeface="Arial"/>
              </a:rPr>
              <a:t>ACTV_WRKR_COUNT</a:t>
            </a:r>
            <a:endParaRPr/>
          </a:p>
        </p:txBody>
      </p:sp>
      <p:sp>
        <p:nvSpPr>
          <p:cNvPr id="280" name="Google Shape;280;p25"/>
          <p:cNvSpPr/>
          <p:nvPr/>
        </p:nvSpPr>
        <p:spPr>
          <a:xfrm>
            <a:off x="4934309" y="2385050"/>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rgbClr val="FFC000"/>
                </a:solidFill>
                <a:latin typeface="Arial"/>
                <a:ea typeface="Arial"/>
                <a:cs typeface="Arial"/>
                <a:sym typeface="Arial"/>
              </a:rPr>
              <a:t>/</a:t>
            </a:r>
            <a:r>
              <a:rPr lang="en-US" sz="1400" b="0" i="0" u="none" strike="noStrike" cap="none">
                <a:solidFill>
                  <a:srgbClr val="C00000"/>
                </a:solidFill>
                <a:latin typeface="Arial"/>
                <a:ea typeface="Arial"/>
                <a:cs typeface="Arial"/>
                <a:sym typeface="Arial"/>
              </a:rPr>
              <a:t> </a:t>
            </a:r>
            <a:r>
              <a:rPr lang="en-US" sz="1400" b="0" i="0" u="none" strike="noStrike" cap="none">
                <a:solidFill>
                  <a:schemeClr val="lt1"/>
                </a:solidFill>
                <a:latin typeface="Arial"/>
                <a:ea typeface="Arial"/>
                <a:cs typeface="Arial"/>
                <a:sym typeface="Arial"/>
              </a:rPr>
              <a:t>ACTV_WRKR_COUNT</a:t>
            </a:r>
            <a:endParaRPr/>
          </a:p>
        </p:txBody>
      </p:sp>
      <p:sp>
        <p:nvSpPr>
          <p:cNvPr id="281" name="Google Shape;281;p25"/>
          <p:cNvSpPr/>
          <p:nvPr/>
        </p:nvSpPr>
        <p:spPr>
          <a:xfrm>
            <a:off x="4934309" y="2929459"/>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ACTV_WRKR_COUNT </a:t>
            </a:r>
            <a:r>
              <a:rPr lang="en-US" sz="2000" b="0" i="0" u="none" strike="noStrike" cap="none">
                <a:solidFill>
                  <a:srgbClr val="FFC000"/>
                </a:solidFill>
                <a:latin typeface="Arial"/>
                <a:ea typeface="Arial"/>
                <a:cs typeface="Arial"/>
                <a:sym typeface="Arial"/>
              </a:rPr>
              <a:t>/</a:t>
            </a:r>
            <a:r>
              <a:rPr lang="en-US" sz="1400" b="0" i="0" u="none" strike="noStrike" cap="none">
                <a:solidFill>
                  <a:srgbClr val="C00000"/>
                </a:solidFill>
                <a:latin typeface="Arial"/>
                <a:ea typeface="Arial"/>
                <a:cs typeface="Arial"/>
                <a:sym typeface="Arial"/>
              </a:rPr>
              <a:t> </a:t>
            </a:r>
            <a:r>
              <a:rPr lang="en-US" sz="1400" b="0" i="0" u="none" strike="noStrike" cap="none">
                <a:solidFill>
                  <a:schemeClr val="lt1"/>
                </a:solidFill>
                <a:latin typeface="Arial"/>
                <a:ea typeface="Arial"/>
                <a:cs typeface="Arial"/>
                <a:sym typeface="Arial"/>
              </a:rPr>
              <a:t>ACTV_ JOB _COUNT</a:t>
            </a:r>
            <a:endParaRPr/>
          </a:p>
        </p:txBody>
      </p:sp>
      <p:sp>
        <p:nvSpPr>
          <p:cNvPr id="282" name="Google Shape;282;p25"/>
          <p:cNvSpPr/>
          <p:nvPr/>
        </p:nvSpPr>
        <p:spPr>
          <a:xfrm>
            <a:off x="4934309" y="3473868"/>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rgbClr val="FFC000"/>
                </a:solidFill>
                <a:latin typeface="Arial"/>
                <a:ea typeface="Arial"/>
                <a:cs typeface="Arial"/>
                <a:sym typeface="Arial"/>
              </a:rPr>
              <a:t>+</a:t>
            </a:r>
            <a:r>
              <a:rPr lang="en-US" sz="1400" b="0" i="0" u="none" strike="noStrike" cap="none">
                <a:solidFill>
                  <a:srgbClr val="C00000"/>
                </a:solidFill>
                <a:latin typeface="Arial"/>
                <a:ea typeface="Arial"/>
                <a:cs typeface="Arial"/>
                <a:sym typeface="Arial"/>
              </a:rPr>
              <a:t> </a:t>
            </a:r>
            <a:r>
              <a:rPr lang="en-US" sz="1400" b="0" i="0" u="none" strike="noStrike" cap="none">
                <a:solidFill>
                  <a:schemeClr val="lt1"/>
                </a:solidFill>
                <a:latin typeface="Arial"/>
                <a:ea typeface="Arial"/>
                <a:cs typeface="Arial"/>
                <a:sym typeface="Arial"/>
              </a:rPr>
              <a:t>ACTV_WRKR_COUNT</a:t>
            </a:r>
            <a:endParaRPr/>
          </a:p>
        </p:txBody>
      </p:sp>
      <p:sp>
        <p:nvSpPr>
          <p:cNvPr id="283" name="Google Shape;283;p25"/>
          <p:cNvSpPr/>
          <p:nvPr/>
        </p:nvSpPr>
        <p:spPr>
          <a:xfrm>
            <a:off x="2984741" y="2385050"/>
            <a:ext cx="1863300" cy="47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Google Shape;284;p25"/>
          <p:cNvSpPr/>
          <p:nvPr/>
        </p:nvSpPr>
        <p:spPr>
          <a:xfrm>
            <a:off x="3132339" y="1800441"/>
            <a:ext cx="15681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Basic arithmetic</a:t>
            </a:r>
            <a:endParaRPr/>
          </a:p>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 X, /)</a:t>
            </a: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a:off x="5494696" y="917307"/>
            <a:ext cx="2838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601 features with 37515 Clients</a:t>
            </a: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a:off x="385775" y="917306"/>
            <a:ext cx="28380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16 original features</a:t>
            </a:r>
            <a:endParaRPr sz="1400" b="0" i="0" u="none" strike="noStrike" cap="none">
              <a:solidFill>
                <a:srgbClr val="000000"/>
              </a:solidFill>
              <a:latin typeface="Arial"/>
              <a:ea typeface="Arial"/>
              <a:cs typeface="Arial"/>
              <a:sym typeface="Arial"/>
            </a:endParaRPr>
          </a:p>
        </p:txBody>
      </p:sp>
      <p:sp>
        <p:nvSpPr>
          <p:cNvPr id="287" name="Google Shape;287;p25"/>
          <p:cNvSpPr/>
          <p:nvPr/>
        </p:nvSpPr>
        <p:spPr>
          <a:xfrm>
            <a:off x="707788" y="3176337"/>
            <a:ext cx="2043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endParaRPr/>
          </a:p>
        </p:txBody>
      </p:sp>
      <p:sp>
        <p:nvSpPr>
          <p:cNvPr id="288" name="Google Shape;288;p25"/>
          <p:cNvSpPr/>
          <p:nvPr/>
        </p:nvSpPr>
        <p:spPr>
          <a:xfrm>
            <a:off x="4934309" y="4018277"/>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385775" y="523130"/>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Correlation Matrix </a:t>
            </a:r>
            <a:br>
              <a:rPr lang="en-US"/>
            </a:br>
            <a:r>
              <a:rPr lang="en-US"/>
              <a:t>(combinations)</a:t>
            </a:r>
            <a:endParaRPr/>
          </a:p>
        </p:txBody>
      </p:sp>
      <p:sp>
        <p:nvSpPr>
          <p:cNvPr id="295" name="Google Shape;295;p26"/>
          <p:cNvSpPr/>
          <p:nvPr/>
        </p:nvSpPr>
        <p:spPr>
          <a:xfrm>
            <a:off x="82705" y="1097346"/>
            <a:ext cx="4101000" cy="1077300"/>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Top 10 features’ coefficients (with Issue_YN) &gt; </a:t>
            </a:r>
            <a:r>
              <a:rPr lang="en-US" sz="1200" b="1" i="0" u="none" strike="noStrike" cap="none">
                <a:solidFill>
                  <a:srgbClr val="000000"/>
                </a:solidFill>
                <a:latin typeface="Arial"/>
                <a:ea typeface="Arial"/>
                <a:cs typeface="Arial"/>
                <a:sym typeface="Arial"/>
              </a:rPr>
              <a:t>0.6</a:t>
            </a:r>
            <a:endParaRPr/>
          </a:p>
          <a:p>
            <a:pPr marL="228600" marR="0" lvl="0" indent="0" algn="l" rtl="0">
              <a:lnSpc>
                <a:spcPct val="100000"/>
              </a:lnSpc>
              <a:spcBef>
                <a:spcPts val="360"/>
              </a:spcBef>
              <a:spcAft>
                <a:spcPts val="0"/>
              </a:spcAft>
              <a:buNone/>
            </a:pPr>
            <a:endParaRPr sz="1400" b="0" i="0" u="none" strike="noStrike" cap="none">
              <a:solidFill>
                <a:srgbClr val="000000"/>
              </a:solidFill>
              <a:latin typeface="Arial"/>
              <a:ea typeface="Arial"/>
              <a:cs typeface="Arial"/>
              <a:sym typeface="Arial"/>
            </a:endParaRPr>
          </a:p>
          <a:p>
            <a:pPr marL="514350" marR="0" lvl="0" indent="-171450" algn="l" rtl="0">
              <a:lnSpc>
                <a:spcPct val="100000"/>
              </a:lnSpc>
              <a:spcBef>
                <a:spcPts val="36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a:p>
            <a:pPr marL="514350" marR="0" lvl="0" indent="-171450" algn="l" rtl="0">
              <a:lnSpc>
                <a:spcPct val="100000"/>
              </a:lnSpc>
              <a:spcBef>
                <a:spcPts val="36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pic>
        <p:nvPicPr>
          <p:cNvPr id="296" name="Google Shape;296;p26"/>
          <p:cNvPicPr preferRelativeResize="0"/>
          <p:nvPr/>
        </p:nvPicPr>
        <p:blipFill rotWithShape="1">
          <a:blip r:embed="rId3">
            <a:alphaModFix/>
          </a:blip>
          <a:srcRect/>
          <a:stretch/>
        </p:blipFill>
        <p:spPr>
          <a:xfrm>
            <a:off x="4097547" y="0"/>
            <a:ext cx="5037825" cy="4519005"/>
          </a:xfrm>
          <a:prstGeom prst="rect">
            <a:avLst/>
          </a:prstGeom>
          <a:noFill/>
          <a:ln>
            <a:noFill/>
          </a:ln>
        </p:spPr>
      </p:pic>
      <p:sp>
        <p:nvSpPr>
          <p:cNvPr id="297" name="Google Shape;297;p26"/>
          <p:cNvSpPr/>
          <p:nvPr/>
        </p:nvSpPr>
        <p:spPr>
          <a:xfrm>
            <a:off x="4485736" y="267419"/>
            <a:ext cx="2130600" cy="255600"/>
          </a:xfrm>
          <a:prstGeom prst="rect">
            <a:avLst/>
          </a:prstGeom>
          <a:noFill/>
          <a:ln w="57150" cap="flat" cmpd="sng">
            <a:solidFill>
              <a:schemeClr val="accent2"/>
            </a:solidFill>
            <a:prstDash val="solid"/>
            <a:round/>
            <a:headEnd type="none" w="sm" len="sm"/>
            <a:tailEnd type="none" w="sm" len="sm"/>
          </a:ln>
          <a:effectLst>
            <a:outerShdw blurRad="50800" dist="50800" dir="5400000" sx="1000" sy="1000" algn="ctr" rotWithShape="0">
              <a:srgbClr val="000000">
                <a:alpha val="427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298" name="Google Shape;298;p26"/>
          <p:cNvSpPr/>
          <p:nvPr/>
        </p:nvSpPr>
        <p:spPr>
          <a:xfrm>
            <a:off x="4425351" y="722068"/>
            <a:ext cx="2191200" cy="255600"/>
          </a:xfrm>
          <a:prstGeom prst="rect">
            <a:avLst/>
          </a:prstGeom>
          <a:noFill/>
          <a:ln w="57150" cap="flat" cmpd="sng">
            <a:solidFill>
              <a:schemeClr val="accent2"/>
            </a:solidFill>
            <a:prstDash val="solid"/>
            <a:round/>
            <a:headEnd type="none" w="sm" len="sm"/>
            <a:tailEnd type="none" w="sm" len="sm"/>
          </a:ln>
          <a:effectLst>
            <a:outerShdw blurRad="50800" dist="50800" dir="5400000" sx="1000" sy="1000" algn="ctr" rotWithShape="0">
              <a:srgbClr val="000000">
                <a:alpha val="427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7"/>
          <p:cNvSpPr txBox="1">
            <a:spLocks noGrp="1"/>
          </p:cNvSpPr>
          <p:nvPr>
            <p:ph type="title"/>
          </p:nvPr>
        </p:nvSpPr>
        <p:spPr>
          <a:xfrm>
            <a:off x="385775" y="523130"/>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Features’ Detail</a:t>
            </a:r>
            <a:endParaRPr/>
          </a:p>
        </p:txBody>
      </p:sp>
      <p:pic>
        <p:nvPicPr>
          <p:cNvPr id="305" name="Google Shape;305;p27"/>
          <p:cNvPicPr preferRelativeResize="0"/>
          <p:nvPr/>
        </p:nvPicPr>
        <p:blipFill rotWithShape="1">
          <a:blip r:embed="rId3">
            <a:alphaModFix/>
          </a:blip>
          <a:srcRect/>
          <a:stretch/>
        </p:blipFill>
        <p:spPr>
          <a:xfrm>
            <a:off x="385775" y="1395033"/>
            <a:ext cx="4005071" cy="2890257"/>
          </a:xfrm>
          <a:prstGeom prst="rect">
            <a:avLst/>
          </a:prstGeom>
          <a:noFill/>
          <a:ln>
            <a:noFill/>
          </a:ln>
        </p:spPr>
      </p:pic>
      <p:pic>
        <p:nvPicPr>
          <p:cNvPr id="306" name="Google Shape;306;p27"/>
          <p:cNvPicPr preferRelativeResize="0"/>
          <p:nvPr/>
        </p:nvPicPr>
        <p:blipFill rotWithShape="1">
          <a:blip r:embed="rId4">
            <a:alphaModFix/>
          </a:blip>
          <a:srcRect/>
          <a:stretch/>
        </p:blipFill>
        <p:spPr>
          <a:xfrm>
            <a:off x="4830299" y="1395033"/>
            <a:ext cx="4062876" cy="2890257"/>
          </a:xfrm>
          <a:prstGeom prst="rect">
            <a:avLst/>
          </a:prstGeom>
          <a:noFill/>
          <a:ln>
            <a:noFill/>
          </a:ln>
        </p:spPr>
      </p:pic>
      <p:sp>
        <p:nvSpPr>
          <p:cNvPr id="307" name="Google Shape;307;p27"/>
          <p:cNvSpPr/>
          <p:nvPr/>
        </p:nvSpPr>
        <p:spPr>
          <a:xfrm>
            <a:off x="6005996" y="1577297"/>
            <a:ext cx="1127100"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FF"/>
                </a:solidFill>
                <a:latin typeface="Arial"/>
                <a:ea typeface="Arial"/>
                <a:cs typeface="Arial"/>
                <a:sym typeface="Arial"/>
              </a:rPr>
              <a:t>Don’t have issue</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Mean = -10.38</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Std=6.5</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Median = -12.14</a:t>
            </a:r>
            <a:endParaRPr/>
          </a:p>
        </p:txBody>
      </p:sp>
      <p:sp>
        <p:nvSpPr>
          <p:cNvPr id="308" name="Google Shape;308;p27"/>
          <p:cNvSpPr/>
          <p:nvPr/>
        </p:nvSpPr>
        <p:spPr>
          <a:xfrm>
            <a:off x="7347540" y="2516015"/>
            <a:ext cx="995700"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FF0000"/>
                </a:solidFill>
                <a:latin typeface="Arial"/>
                <a:ea typeface="Arial"/>
                <a:cs typeface="Arial"/>
                <a:sym typeface="Arial"/>
              </a:rPr>
              <a:t>Have issue</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Mean = 3.94</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Std = 15.04</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Median</a:t>
            </a:r>
            <a:r>
              <a:rPr lang="en-US" sz="1000" b="0" i="0" u="none" strike="noStrike" cap="none">
                <a:solidFill>
                  <a:srgbClr val="0000FF"/>
                </a:solidFill>
                <a:latin typeface="Arial"/>
                <a:ea typeface="Arial"/>
                <a:cs typeface="Arial"/>
                <a:sym typeface="Arial"/>
              </a:rPr>
              <a:t> </a:t>
            </a:r>
            <a:r>
              <a:rPr lang="en-US" sz="1000" b="0" i="0" u="none" strike="noStrike" cap="none">
                <a:solidFill>
                  <a:srgbClr val="FF0000"/>
                </a:solidFill>
                <a:latin typeface="Arial"/>
                <a:ea typeface="Arial"/>
                <a:cs typeface="Arial"/>
                <a:sym typeface="Arial"/>
              </a:rPr>
              <a:t>= 0.33</a:t>
            </a:r>
            <a:endParaRPr sz="1000" b="0" i="0" u="none" strike="noStrike" cap="none">
              <a:solidFill>
                <a:srgbClr val="000000"/>
              </a:solidFill>
              <a:latin typeface="Arial"/>
              <a:ea typeface="Arial"/>
              <a:cs typeface="Arial"/>
              <a:sym typeface="Arial"/>
            </a:endParaRPr>
          </a:p>
        </p:txBody>
      </p:sp>
      <p:sp>
        <p:nvSpPr>
          <p:cNvPr id="309" name="Google Shape;309;p27"/>
          <p:cNvSpPr/>
          <p:nvPr/>
        </p:nvSpPr>
        <p:spPr>
          <a:xfrm>
            <a:off x="1200633" y="2258335"/>
            <a:ext cx="1127100"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FF"/>
                </a:solidFill>
                <a:latin typeface="Arial"/>
                <a:ea typeface="Arial"/>
                <a:cs typeface="Arial"/>
                <a:sym typeface="Arial"/>
              </a:rPr>
              <a:t>Don’t have issue</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Mean = -4.6</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Std=8.4</a:t>
            </a:r>
            <a:endParaRPr/>
          </a:p>
          <a:p>
            <a:pPr marL="0" marR="0" lvl="0" indent="0" algn="l" rtl="0">
              <a:lnSpc>
                <a:spcPct val="100000"/>
              </a:lnSpc>
              <a:spcBef>
                <a:spcPts val="200"/>
              </a:spcBef>
              <a:spcAft>
                <a:spcPts val="0"/>
              </a:spcAft>
              <a:buNone/>
            </a:pPr>
            <a:r>
              <a:rPr lang="en-US" sz="1000" b="0" i="0" u="none" strike="noStrike" cap="none">
                <a:solidFill>
                  <a:srgbClr val="0000FF"/>
                </a:solidFill>
                <a:latin typeface="Arial"/>
                <a:ea typeface="Arial"/>
                <a:cs typeface="Arial"/>
                <a:sym typeface="Arial"/>
              </a:rPr>
              <a:t>Median = -1.75</a:t>
            </a:r>
            <a:endParaRPr/>
          </a:p>
        </p:txBody>
      </p:sp>
      <p:sp>
        <p:nvSpPr>
          <p:cNvPr id="310" name="Google Shape;310;p27"/>
          <p:cNvSpPr/>
          <p:nvPr/>
        </p:nvSpPr>
        <p:spPr>
          <a:xfrm>
            <a:off x="3172093" y="2258335"/>
            <a:ext cx="995700"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FF0000"/>
                </a:solidFill>
                <a:latin typeface="Arial"/>
                <a:ea typeface="Arial"/>
                <a:cs typeface="Arial"/>
                <a:sym typeface="Arial"/>
              </a:rPr>
              <a:t>Have issue</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Mean = 4.17</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Std = 8.95</a:t>
            </a:r>
            <a:endParaRPr/>
          </a:p>
          <a:p>
            <a:pPr marL="0" marR="0" lvl="0" indent="0" algn="l" rtl="0">
              <a:lnSpc>
                <a:spcPct val="100000"/>
              </a:lnSpc>
              <a:spcBef>
                <a:spcPts val="200"/>
              </a:spcBef>
              <a:spcAft>
                <a:spcPts val="0"/>
              </a:spcAft>
              <a:buNone/>
            </a:pPr>
            <a:r>
              <a:rPr lang="en-US" sz="1000" b="0" i="0" u="none" strike="noStrike" cap="none">
                <a:solidFill>
                  <a:srgbClr val="FF0000"/>
                </a:solidFill>
                <a:latin typeface="Arial"/>
                <a:ea typeface="Arial"/>
                <a:cs typeface="Arial"/>
                <a:sym typeface="Arial"/>
              </a:rPr>
              <a:t>Median</a:t>
            </a:r>
            <a:r>
              <a:rPr lang="en-US" sz="1000" b="0" i="0" u="none" strike="noStrike" cap="none">
                <a:solidFill>
                  <a:srgbClr val="0000FF"/>
                </a:solidFill>
                <a:latin typeface="Arial"/>
                <a:ea typeface="Arial"/>
                <a:cs typeface="Arial"/>
                <a:sym typeface="Arial"/>
              </a:rPr>
              <a:t> </a:t>
            </a:r>
            <a:r>
              <a:rPr lang="en-US" sz="1000" b="0" i="0" u="none" strike="noStrike" cap="none">
                <a:solidFill>
                  <a:srgbClr val="FF0000"/>
                </a:solidFill>
                <a:latin typeface="Arial"/>
                <a:ea typeface="Arial"/>
                <a:cs typeface="Arial"/>
                <a:sym typeface="Arial"/>
              </a:rPr>
              <a:t>= 3.51</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8"/>
          <p:cNvSpPr txBox="1">
            <a:spLocks noGrp="1"/>
          </p:cNvSpPr>
          <p:nvPr>
            <p:ph type="title"/>
          </p:nvPr>
        </p:nvSpPr>
        <p:spPr>
          <a:xfrm>
            <a:off x="385775" y="302063"/>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Feature Engineering - Step 3</a:t>
            </a:r>
            <a:endParaRPr/>
          </a:p>
        </p:txBody>
      </p:sp>
      <p:sp>
        <p:nvSpPr>
          <p:cNvPr id="317" name="Google Shape;317;p28"/>
          <p:cNvSpPr/>
          <p:nvPr/>
        </p:nvSpPr>
        <p:spPr>
          <a:xfrm>
            <a:off x="385775" y="1649798"/>
            <a:ext cx="2043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a:t>
            </a:r>
            <a:endParaRPr/>
          </a:p>
        </p:txBody>
      </p:sp>
      <p:sp>
        <p:nvSpPr>
          <p:cNvPr id="318" name="Google Shape;318;p28"/>
          <p:cNvSpPr/>
          <p:nvPr/>
        </p:nvSpPr>
        <p:spPr>
          <a:xfrm>
            <a:off x="385775" y="2174635"/>
            <a:ext cx="2043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ACTV_WRKR_COUNT</a:t>
            </a:r>
            <a:endParaRPr/>
          </a:p>
        </p:txBody>
      </p:sp>
      <p:sp>
        <p:nvSpPr>
          <p:cNvPr id="319" name="Google Shape;319;p28"/>
          <p:cNvSpPr/>
          <p:nvPr/>
        </p:nvSpPr>
        <p:spPr>
          <a:xfrm>
            <a:off x="6020908" y="933301"/>
            <a:ext cx="30369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3087 features with 37515 Clients</a:t>
            </a:r>
            <a:endParaRPr sz="1400" b="0" i="0" u="none" strike="noStrike" cap="none">
              <a:solidFill>
                <a:srgbClr val="000000"/>
              </a:solidFill>
              <a:latin typeface="Arial"/>
              <a:ea typeface="Arial"/>
              <a:cs typeface="Arial"/>
              <a:sym typeface="Arial"/>
            </a:endParaRPr>
          </a:p>
        </p:txBody>
      </p:sp>
      <p:sp>
        <p:nvSpPr>
          <p:cNvPr id="320" name="Google Shape;320;p28"/>
          <p:cNvSpPr/>
          <p:nvPr/>
        </p:nvSpPr>
        <p:spPr>
          <a:xfrm>
            <a:off x="310273" y="917307"/>
            <a:ext cx="41496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16 original features +601 combination features with </a:t>
            </a:r>
            <a:r>
              <a:rPr lang="en-US" sz="1400" b="1" i="0" u="none" strike="noStrike" cap="none">
                <a:solidFill>
                  <a:srgbClr val="000000"/>
                </a:solidFill>
                <a:latin typeface="Arial"/>
                <a:ea typeface="Arial"/>
                <a:cs typeface="Arial"/>
                <a:sym typeface="Arial"/>
              </a:rPr>
              <a:t>all transactions</a:t>
            </a:r>
            <a:endParaRPr/>
          </a:p>
        </p:txBody>
      </p:sp>
      <p:sp>
        <p:nvSpPr>
          <p:cNvPr id="321" name="Google Shape;321;p28"/>
          <p:cNvSpPr/>
          <p:nvPr/>
        </p:nvSpPr>
        <p:spPr>
          <a:xfrm>
            <a:off x="6806242" y="1417668"/>
            <a:ext cx="2086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ACTV_JOB_COUNT </a:t>
            </a:r>
            <a:r>
              <a:rPr lang="en-US" sz="1200" b="0" i="0" u="none" strike="noStrike" cap="none">
                <a:solidFill>
                  <a:srgbClr val="FFC000"/>
                </a:solidFill>
                <a:latin typeface="Arial"/>
                <a:ea typeface="Arial"/>
                <a:cs typeface="Arial"/>
                <a:sym typeface="Arial"/>
              </a:rPr>
              <a:t>Mean</a:t>
            </a:r>
            <a:endParaRPr/>
          </a:p>
        </p:txBody>
      </p:sp>
      <p:sp>
        <p:nvSpPr>
          <p:cNvPr id="322" name="Google Shape;322;p28"/>
          <p:cNvSpPr/>
          <p:nvPr/>
        </p:nvSpPr>
        <p:spPr>
          <a:xfrm>
            <a:off x="6806242" y="1942505"/>
            <a:ext cx="2086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ACTV_JOB_COUNT </a:t>
            </a:r>
            <a:r>
              <a:rPr lang="en-US" sz="1200" b="0" i="0" u="none" strike="noStrike" cap="none">
                <a:solidFill>
                  <a:srgbClr val="FFC000"/>
                </a:solidFill>
                <a:latin typeface="Arial"/>
                <a:ea typeface="Arial"/>
                <a:cs typeface="Arial"/>
                <a:sym typeface="Arial"/>
              </a:rPr>
              <a:t>Std.</a:t>
            </a:r>
            <a:endParaRPr/>
          </a:p>
        </p:txBody>
      </p:sp>
      <p:sp>
        <p:nvSpPr>
          <p:cNvPr id="323" name="Google Shape;323;p28"/>
          <p:cNvSpPr/>
          <p:nvPr/>
        </p:nvSpPr>
        <p:spPr>
          <a:xfrm>
            <a:off x="6806242" y="2467342"/>
            <a:ext cx="2086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ACTV_JOB_COUNT </a:t>
            </a:r>
            <a:r>
              <a:rPr lang="en-US" sz="1200" b="0" i="0" u="none" strike="noStrike" cap="none">
                <a:solidFill>
                  <a:srgbClr val="FFC000"/>
                </a:solidFill>
                <a:latin typeface="Arial"/>
                <a:ea typeface="Arial"/>
                <a:cs typeface="Arial"/>
                <a:sym typeface="Arial"/>
              </a:rPr>
              <a:t>Max</a:t>
            </a:r>
            <a:endParaRPr/>
          </a:p>
        </p:txBody>
      </p:sp>
      <p:sp>
        <p:nvSpPr>
          <p:cNvPr id="324" name="Google Shape;324;p28"/>
          <p:cNvSpPr/>
          <p:nvPr/>
        </p:nvSpPr>
        <p:spPr>
          <a:xfrm>
            <a:off x="5071221" y="3008482"/>
            <a:ext cx="3822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ACTV_JOB_COUNT </a:t>
            </a:r>
            <a:r>
              <a:rPr lang="en-US" sz="1800" b="0" i="0" u="none" strike="noStrike" cap="none">
                <a:solidFill>
                  <a:schemeClr val="lt1"/>
                </a:solidFill>
                <a:latin typeface="Arial"/>
                <a:ea typeface="Arial"/>
                <a:cs typeface="Arial"/>
                <a:sym typeface="Arial"/>
              </a:rPr>
              <a:t>x</a:t>
            </a:r>
            <a:r>
              <a:rPr lang="en-US" sz="1200" b="0" i="0" u="none" strike="noStrike" cap="none">
                <a:solidFill>
                  <a:schemeClr val="lt1"/>
                </a:solidFill>
                <a:latin typeface="Arial"/>
                <a:ea typeface="Arial"/>
                <a:cs typeface="Arial"/>
                <a:sym typeface="Arial"/>
              </a:rPr>
              <a:t> ACTV_WRKR_COUNT </a:t>
            </a:r>
            <a:r>
              <a:rPr lang="en-US" sz="1200" b="0" i="0" u="none" strike="noStrike" cap="none">
                <a:solidFill>
                  <a:srgbClr val="FFC000"/>
                </a:solidFill>
                <a:latin typeface="Arial"/>
                <a:ea typeface="Arial"/>
                <a:cs typeface="Arial"/>
                <a:sym typeface="Arial"/>
              </a:rPr>
              <a:t>Mean</a:t>
            </a:r>
            <a:r>
              <a:rPr lang="en-US" sz="1200" b="0" i="0" u="none" strike="noStrike" cap="none">
                <a:solidFill>
                  <a:schemeClr val="lt1"/>
                </a:solidFill>
                <a:latin typeface="Arial"/>
                <a:ea typeface="Arial"/>
                <a:cs typeface="Arial"/>
                <a:sym typeface="Arial"/>
              </a:rPr>
              <a:t> </a:t>
            </a:r>
            <a:endParaRPr sz="1200" b="0" i="0" u="none" strike="noStrike" cap="none">
              <a:solidFill>
                <a:schemeClr val="lt1"/>
              </a:solidFill>
              <a:latin typeface="Arial"/>
              <a:ea typeface="Arial"/>
              <a:cs typeface="Arial"/>
              <a:sym typeface="Arial"/>
            </a:endParaRPr>
          </a:p>
        </p:txBody>
      </p:sp>
      <p:sp>
        <p:nvSpPr>
          <p:cNvPr id="325" name="Google Shape;325;p28"/>
          <p:cNvSpPr/>
          <p:nvPr/>
        </p:nvSpPr>
        <p:spPr>
          <a:xfrm>
            <a:off x="385775" y="2699471"/>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chemeClr val="lt1"/>
                </a:solidFill>
                <a:latin typeface="Arial"/>
                <a:ea typeface="Arial"/>
                <a:cs typeface="Arial"/>
                <a:sym typeface="Arial"/>
              </a:rPr>
              <a:t>x</a:t>
            </a:r>
            <a:r>
              <a:rPr lang="en-US" sz="1400" b="0" i="0" u="none" strike="noStrike" cap="none">
                <a:solidFill>
                  <a:schemeClr val="lt1"/>
                </a:solidFill>
                <a:latin typeface="Arial"/>
                <a:ea typeface="Arial"/>
                <a:cs typeface="Arial"/>
                <a:sym typeface="Arial"/>
              </a:rPr>
              <a:t> ACTV_WRKR_COUNT</a:t>
            </a:r>
            <a:endParaRPr/>
          </a:p>
        </p:txBody>
      </p:sp>
      <p:sp>
        <p:nvSpPr>
          <p:cNvPr id="326" name="Google Shape;326;p28"/>
          <p:cNvSpPr/>
          <p:nvPr/>
        </p:nvSpPr>
        <p:spPr>
          <a:xfrm>
            <a:off x="385775" y="3228706"/>
            <a:ext cx="3958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ACTV_JOB_COUNT </a:t>
            </a:r>
            <a:r>
              <a:rPr lang="en-US" sz="2000" b="0" i="0" u="none" strike="noStrike" cap="none">
                <a:solidFill>
                  <a:schemeClr val="lt1"/>
                </a:solidFill>
                <a:latin typeface="Arial"/>
                <a:ea typeface="Arial"/>
                <a:cs typeface="Arial"/>
                <a:sym typeface="Arial"/>
              </a:rPr>
              <a:t>- </a:t>
            </a:r>
            <a:r>
              <a:rPr lang="en-US" sz="1400" b="0" i="0" u="none" strike="noStrike" cap="none">
                <a:solidFill>
                  <a:schemeClr val="lt1"/>
                </a:solidFill>
                <a:latin typeface="Arial"/>
                <a:ea typeface="Arial"/>
                <a:cs typeface="Arial"/>
                <a:sym typeface="Arial"/>
              </a:rPr>
              <a:t>ACTV_WRKR_COUNT</a:t>
            </a:r>
            <a:endParaRPr/>
          </a:p>
        </p:txBody>
      </p:sp>
      <p:sp>
        <p:nvSpPr>
          <p:cNvPr id="327" name="Google Shape;327;p28"/>
          <p:cNvSpPr/>
          <p:nvPr/>
        </p:nvSpPr>
        <p:spPr>
          <a:xfrm>
            <a:off x="5071220" y="3500796"/>
            <a:ext cx="38220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ACTV_JOB_COUNT </a:t>
            </a:r>
            <a:r>
              <a:rPr lang="en-US" sz="1800" b="0" i="0" u="none" strike="noStrike" cap="none">
                <a:solidFill>
                  <a:schemeClr val="lt1"/>
                </a:solidFill>
                <a:latin typeface="Arial"/>
                <a:ea typeface="Arial"/>
                <a:cs typeface="Arial"/>
                <a:sym typeface="Arial"/>
              </a:rPr>
              <a:t>x</a:t>
            </a:r>
            <a:r>
              <a:rPr lang="en-US" sz="1200" b="0" i="0" u="none" strike="noStrike" cap="none">
                <a:solidFill>
                  <a:schemeClr val="lt1"/>
                </a:solidFill>
                <a:latin typeface="Arial"/>
                <a:ea typeface="Arial"/>
                <a:cs typeface="Arial"/>
                <a:sym typeface="Arial"/>
              </a:rPr>
              <a:t> ACTV_WRKR_COUNT </a:t>
            </a:r>
            <a:r>
              <a:rPr lang="en-US" sz="1200" b="0" i="0" u="none" strike="noStrike" cap="none">
                <a:solidFill>
                  <a:srgbClr val="FFC000"/>
                </a:solidFill>
                <a:latin typeface="Arial"/>
                <a:ea typeface="Arial"/>
                <a:cs typeface="Arial"/>
                <a:sym typeface="Arial"/>
              </a:rPr>
              <a:t>Std.</a:t>
            </a:r>
            <a:r>
              <a:rPr lang="en-US" sz="1200" b="0" i="0" u="none" strike="noStrike" cap="none">
                <a:solidFill>
                  <a:schemeClr val="lt1"/>
                </a:solidFill>
                <a:latin typeface="Arial"/>
                <a:ea typeface="Arial"/>
                <a:cs typeface="Arial"/>
                <a:sym typeface="Arial"/>
              </a:rPr>
              <a:t>  </a:t>
            </a:r>
            <a:endParaRPr sz="1200" b="0" i="0" u="none" strike="noStrike" cap="none">
              <a:solidFill>
                <a:schemeClr val="lt1"/>
              </a:solidFill>
              <a:latin typeface="Arial"/>
              <a:ea typeface="Arial"/>
              <a:cs typeface="Arial"/>
              <a:sym typeface="Arial"/>
            </a:endParaRPr>
          </a:p>
        </p:txBody>
      </p:sp>
      <p:sp>
        <p:nvSpPr>
          <p:cNvPr id="328" name="Google Shape;328;p28"/>
          <p:cNvSpPr/>
          <p:nvPr/>
        </p:nvSpPr>
        <p:spPr>
          <a:xfrm>
            <a:off x="385775" y="3726666"/>
            <a:ext cx="1243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endParaRPr/>
          </a:p>
        </p:txBody>
      </p:sp>
      <p:sp>
        <p:nvSpPr>
          <p:cNvPr id="329" name="Google Shape;329;p28"/>
          <p:cNvSpPr/>
          <p:nvPr/>
        </p:nvSpPr>
        <p:spPr>
          <a:xfrm>
            <a:off x="7649504" y="3997324"/>
            <a:ext cx="12438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endParaRPr/>
          </a:p>
        </p:txBody>
      </p:sp>
      <p:sp>
        <p:nvSpPr>
          <p:cNvPr id="330" name="Google Shape;330;p28"/>
          <p:cNvSpPr/>
          <p:nvPr/>
        </p:nvSpPr>
        <p:spPr>
          <a:xfrm>
            <a:off x="3174520" y="2272503"/>
            <a:ext cx="3301800" cy="47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28"/>
          <p:cNvSpPr/>
          <p:nvPr/>
        </p:nvSpPr>
        <p:spPr>
          <a:xfrm>
            <a:off x="2758637" y="1451148"/>
            <a:ext cx="3717900" cy="841200"/>
          </a:xfrm>
          <a:prstGeom prst="rect">
            <a:avLst/>
          </a:prstGeom>
          <a:noFill/>
          <a:ln>
            <a:noFill/>
          </a:ln>
        </p:spPr>
        <p:txBody>
          <a:bodyPr spcFirstLastPara="1" wrap="square" lIns="91425" tIns="45700" rIns="91425" bIns="45700" anchor="t" anchorCtr="0">
            <a:noAutofit/>
          </a:bodyPr>
          <a:lstStyle/>
          <a:p>
            <a:pPr marL="22860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Aggregating stats </a:t>
            </a:r>
            <a:endParaRPr sz="1400" b="1" i="0" u="none" strike="noStrike" cap="none">
              <a:solidFill>
                <a:srgbClr val="000000"/>
              </a:solidFill>
              <a:latin typeface="Arial"/>
              <a:ea typeface="Arial"/>
              <a:cs typeface="Arial"/>
              <a:sym typeface="Arial"/>
            </a:endParaRPr>
          </a:p>
          <a:p>
            <a:pPr marL="228600" marR="0" lvl="0" indent="0" algn="ctr" rtl="0">
              <a:lnSpc>
                <a:spcPct val="100000"/>
              </a:lnSpc>
              <a:spcBef>
                <a:spcPts val="360"/>
              </a:spcBef>
              <a:spcAft>
                <a:spcPts val="0"/>
              </a:spcAft>
              <a:buNone/>
            </a:pPr>
            <a:r>
              <a:rPr lang="en-US" sz="1400" b="0" i="0" u="none" strike="noStrike" cap="none">
                <a:solidFill>
                  <a:srgbClr val="000000"/>
                </a:solidFill>
                <a:latin typeface="Arial"/>
                <a:ea typeface="Arial"/>
                <a:cs typeface="Arial"/>
                <a:sym typeface="Arial"/>
              </a:rPr>
              <a:t>(mean, max, min, # of unique value, std)</a:t>
            </a:r>
            <a:endParaRPr/>
          </a:p>
          <a:p>
            <a:pPr marL="228600" marR="0" lvl="0" indent="0" algn="ctr" rtl="0">
              <a:lnSpc>
                <a:spcPct val="100000"/>
              </a:lnSpc>
              <a:spcBef>
                <a:spcPts val="360"/>
              </a:spcBef>
              <a:spcAft>
                <a:spcPts val="0"/>
              </a:spcAft>
              <a:buNone/>
            </a:pPr>
            <a:r>
              <a:rPr lang="en-US" sz="1400" b="0" i="0" u="none" strike="noStrike" cap="none">
                <a:solidFill>
                  <a:srgbClr val="000000"/>
                </a:solidFill>
                <a:latin typeface="Arial"/>
                <a:ea typeface="Arial"/>
                <a:cs typeface="Arial"/>
                <a:sym typeface="Arial"/>
              </a:rPr>
              <a:t> through each client’s </a:t>
            </a:r>
            <a:r>
              <a:rPr lang="en-US" sz="1400" b="1" i="0" u="none" strike="noStrike" cap="none">
                <a:solidFill>
                  <a:srgbClr val="000000"/>
                </a:solidFill>
                <a:latin typeface="Arial"/>
                <a:ea typeface="Arial"/>
                <a:cs typeface="Arial"/>
                <a:sym typeface="Arial"/>
              </a:rPr>
              <a:t>every transaction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9"/>
          <p:cNvSpPr txBox="1">
            <a:spLocks noGrp="1"/>
          </p:cNvSpPr>
          <p:nvPr>
            <p:ph type="title"/>
          </p:nvPr>
        </p:nvSpPr>
        <p:spPr>
          <a:xfrm>
            <a:off x="385775" y="523130"/>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Correlation Matrix </a:t>
            </a:r>
            <a:br>
              <a:rPr lang="en-US"/>
            </a:br>
            <a:r>
              <a:rPr lang="en-US"/>
              <a:t>(apply stats on features)</a:t>
            </a:r>
            <a:endParaRPr/>
          </a:p>
        </p:txBody>
      </p:sp>
      <p:sp>
        <p:nvSpPr>
          <p:cNvPr id="338" name="Google Shape;338;p29"/>
          <p:cNvSpPr/>
          <p:nvPr/>
        </p:nvSpPr>
        <p:spPr>
          <a:xfrm>
            <a:off x="385775" y="977779"/>
            <a:ext cx="3625500" cy="1723500"/>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Compare to issue clients, no issue clients has </a:t>
            </a:r>
            <a:r>
              <a:rPr lang="en-US" sz="1200" b="1" i="0" u="none" strike="noStrike" cap="none">
                <a:solidFill>
                  <a:srgbClr val="000000"/>
                </a:solidFill>
                <a:latin typeface="Arial"/>
                <a:ea typeface="Arial"/>
                <a:cs typeface="Arial"/>
                <a:sym typeface="Arial"/>
              </a:rPr>
              <a:t>small values on features, less changes on features, and just change a little for every change on features</a:t>
            </a:r>
            <a:endParaRPr sz="1200" b="1" i="0" u="none" strike="noStrike" cap="none">
              <a:solidFill>
                <a:srgbClr val="000000"/>
              </a:solidFill>
              <a:latin typeface="Arial"/>
              <a:ea typeface="Arial"/>
              <a:cs typeface="Arial"/>
              <a:sym typeface="Arial"/>
            </a:endParaRPr>
          </a:p>
          <a:p>
            <a:pPr marL="514350" marR="0" lvl="0" indent="-171450" algn="l" rtl="0">
              <a:lnSpc>
                <a:spcPct val="100000"/>
              </a:lnSpc>
              <a:spcBef>
                <a:spcPts val="360"/>
              </a:spcBef>
              <a:spcAft>
                <a:spcPts val="0"/>
              </a:spcAft>
              <a:buClr>
                <a:srgbClr val="000000"/>
              </a:buClr>
              <a:buSzPts val="1800"/>
              <a:buFont typeface="Arial"/>
              <a:buNone/>
            </a:pPr>
            <a:endParaRPr sz="1200" b="0" i="0" u="none" strike="noStrike" cap="none">
              <a:solidFill>
                <a:srgbClr val="000000"/>
              </a:solidFill>
              <a:latin typeface="Arial"/>
              <a:ea typeface="Arial"/>
              <a:cs typeface="Arial"/>
              <a:sym typeface="Arial"/>
            </a:endParaRPr>
          </a:p>
          <a:p>
            <a:pPr marL="514350" marR="0" lvl="0" indent="-285750" algn="l" rtl="0">
              <a:lnSpc>
                <a:spcPct val="100000"/>
              </a:lnSpc>
              <a:spcBef>
                <a:spcPts val="360"/>
              </a:spcBef>
              <a:spcAft>
                <a:spcPts val="0"/>
              </a:spcAft>
              <a:buClr>
                <a:srgbClr val="000000"/>
              </a:buClr>
              <a:buSzPts val="1800"/>
              <a:buFont typeface="Arial"/>
              <a:buChar char="•"/>
            </a:pPr>
            <a:r>
              <a:rPr lang="en-US" sz="1200" b="0" i="0" u="none" strike="noStrike" cap="none">
                <a:solidFill>
                  <a:srgbClr val="000000"/>
                </a:solidFill>
                <a:latin typeface="Arial"/>
                <a:ea typeface="Arial"/>
                <a:cs typeface="Arial"/>
                <a:sym typeface="Arial"/>
              </a:rPr>
              <a:t>Top 10 features’ coefficients (with Issue_YN) &gt; </a:t>
            </a:r>
            <a:r>
              <a:rPr lang="en-US" sz="1200" b="1" i="0" u="none" strike="noStrike" cap="none">
                <a:solidFill>
                  <a:srgbClr val="000000"/>
                </a:solidFill>
                <a:latin typeface="Arial"/>
                <a:ea typeface="Arial"/>
                <a:cs typeface="Arial"/>
                <a:sym typeface="Arial"/>
              </a:rPr>
              <a:t>0.6</a:t>
            </a:r>
            <a:endParaRPr/>
          </a:p>
          <a:p>
            <a:pPr marL="514350" marR="0" lvl="0" indent="-171450" algn="l" rtl="0">
              <a:lnSpc>
                <a:spcPct val="100000"/>
              </a:lnSpc>
              <a:spcBef>
                <a:spcPts val="360"/>
              </a:spcBef>
              <a:spcAft>
                <a:spcPts val="0"/>
              </a:spcAft>
              <a:buClr>
                <a:srgbClr val="000000"/>
              </a:buClr>
              <a:buSzPts val="1800"/>
              <a:buFont typeface="Arial"/>
              <a:buNone/>
            </a:pPr>
            <a:endParaRPr sz="1200" b="1" i="0" u="none" strike="noStrike" cap="none">
              <a:solidFill>
                <a:srgbClr val="000000"/>
              </a:solidFill>
              <a:latin typeface="Arial"/>
              <a:ea typeface="Arial"/>
              <a:cs typeface="Arial"/>
              <a:sym typeface="Arial"/>
            </a:endParaRPr>
          </a:p>
        </p:txBody>
      </p:sp>
      <p:pic>
        <p:nvPicPr>
          <p:cNvPr id="339" name="Google Shape;339;p29"/>
          <p:cNvPicPr preferRelativeResize="0"/>
          <p:nvPr/>
        </p:nvPicPr>
        <p:blipFill rotWithShape="1">
          <a:blip r:embed="rId3">
            <a:alphaModFix/>
          </a:blip>
          <a:srcRect/>
          <a:stretch/>
        </p:blipFill>
        <p:spPr>
          <a:xfrm>
            <a:off x="4078508" y="0"/>
            <a:ext cx="5065493" cy="45633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0"/>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sz="2400" b="1" i="0" u="none" strike="noStrike" cap="none">
                <a:solidFill>
                  <a:srgbClr val="3F3F3F"/>
                </a:solidFill>
                <a:latin typeface="Arial"/>
                <a:ea typeface="Arial"/>
                <a:cs typeface="Arial"/>
                <a:sym typeface="Arial"/>
              </a:rPr>
              <a:t>Content</a:t>
            </a:r>
            <a:endParaRPr/>
          </a:p>
        </p:txBody>
      </p:sp>
      <p:sp>
        <p:nvSpPr>
          <p:cNvPr id="345" name="Google Shape;345;p30"/>
          <p:cNvSpPr txBox="1">
            <a:spLocks noGrp="1"/>
          </p:cNvSpPr>
          <p:nvPr>
            <p:ph type="body" idx="1"/>
          </p:nvPr>
        </p:nvSpPr>
        <p:spPr>
          <a:xfrm>
            <a:off x="395536" y="1131590"/>
            <a:ext cx="8496944" cy="3319389"/>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rgbClr val="999999"/>
              </a:buClr>
              <a:buSzPts val="1800"/>
              <a:buChar char="•"/>
            </a:pPr>
            <a:r>
              <a:rPr lang="en-US" b="1">
                <a:solidFill>
                  <a:srgbClr val="999999"/>
                </a:solidFill>
              </a:rPr>
              <a:t>Project overview</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Background and goal</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Dataset and evaluation</a:t>
            </a:r>
            <a:endParaRPr>
              <a:solidFill>
                <a:srgbClr val="999999"/>
              </a:solidFill>
            </a:endParaRPr>
          </a:p>
          <a:p>
            <a:pPr marL="457200" lvl="0" indent="-342900" algn="l" rtl="0">
              <a:lnSpc>
                <a:spcPct val="100000"/>
              </a:lnSpc>
              <a:spcBef>
                <a:spcPts val="360"/>
              </a:spcBef>
              <a:spcAft>
                <a:spcPts val="0"/>
              </a:spcAft>
              <a:buClr>
                <a:srgbClr val="999999"/>
              </a:buClr>
              <a:buSzPts val="1800"/>
              <a:buChar char="•"/>
            </a:pPr>
            <a:r>
              <a:rPr lang="en-US" b="1">
                <a:solidFill>
                  <a:srgbClr val="999999"/>
                </a:solidFill>
              </a:rPr>
              <a:t>Exploratory data analysis &amp; Feature engineering</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Behavior related features</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Profile related features</a:t>
            </a:r>
            <a:endParaRPr>
              <a:solidFill>
                <a:srgbClr val="999999"/>
              </a:solidFill>
            </a:endParaRPr>
          </a:p>
          <a:p>
            <a:pPr marL="457200" lvl="0" indent="-342900" algn="l" rtl="0">
              <a:lnSpc>
                <a:spcPct val="100000"/>
              </a:lnSpc>
              <a:spcBef>
                <a:spcPts val="360"/>
              </a:spcBef>
              <a:spcAft>
                <a:spcPts val="0"/>
              </a:spcAft>
              <a:buClr>
                <a:srgbClr val="003E74"/>
              </a:buClr>
              <a:buSzPts val="1800"/>
              <a:buChar char="•"/>
            </a:pPr>
            <a:r>
              <a:rPr lang="en-US" b="1">
                <a:solidFill>
                  <a:srgbClr val="003E74"/>
                </a:solidFill>
              </a:rPr>
              <a:t>Modeling and feature importance</a:t>
            </a:r>
            <a:endParaRPr>
              <a:solidFill>
                <a:srgbClr val="003E74"/>
              </a:solidFill>
            </a:endParaRPr>
          </a:p>
          <a:p>
            <a:pPr marL="914400" lvl="1" indent="-317500" algn="l" rtl="0">
              <a:lnSpc>
                <a:spcPct val="100000"/>
              </a:lnSpc>
              <a:spcBef>
                <a:spcPts val="280"/>
              </a:spcBef>
              <a:spcAft>
                <a:spcPts val="0"/>
              </a:spcAft>
              <a:buClr>
                <a:srgbClr val="003E74"/>
              </a:buClr>
              <a:buSzPts val="1400"/>
              <a:buFont typeface="Arial"/>
              <a:buChar char="‒"/>
            </a:pPr>
            <a:r>
              <a:rPr lang="en-US" b="1">
                <a:solidFill>
                  <a:srgbClr val="003E74"/>
                </a:solidFill>
              </a:rPr>
              <a:t>Modeling result</a:t>
            </a:r>
            <a:endParaRPr>
              <a:solidFill>
                <a:srgbClr val="003E74"/>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Model ensembling</a:t>
            </a:r>
            <a:endParaRPr b="1">
              <a:solidFill>
                <a:srgbClr val="999999"/>
              </a:solidFill>
            </a:endParaRPr>
          </a:p>
          <a:p>
            <a:pPr marL="514350" marR="0" lvl="0" indent="-171450" algn="l" rtl="0">
              <a:lnSpc>
                <a:spcPct val="150000"/>
              </a:lnSpc>
              <a:spcBef>
                <a:spcPts val="360"/>
              </a:spcBef>
              <a:spcAft>
                <a:spcPts val="0"/>
              </a:spcAft>
              <a:buClr>
                <a:srgbClr val="3F3F3F"/>
              </a:buClr>
              <a:buSzPts val="1800"/>
              <a:buFont typeface="Arial"/>
              <a:buNone/>
            </a:pPr>
            <a:endParaRPr sz="1800" b="1" i="0" u="none" strike="noStrike" cap="none">
              <a:solidFill>
                <a:srgbClr val="3F3F3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1"/>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Feature Selection and Upsampling Before Training Model</a:t>
            </a:r>
            <a:endParaRPr/>
          </a:p>
        </p:txBody>
      </p:sp>
      <p:pic>
        <p:nvPicPr>
          <p:cNvPr id="351" name="Google Shape;351;p31"/>
          <p:cNvPicPr preferRelativeResize="0"/>
          <p:nvPr/>
        </p:nvPicPr>
        <p:blipFill rotWithShape="1">
          <a:blip r:embed="rId3">
            <a:alphaModFix/>
          </a:blip>
          <a:srcRect/>
          <a:stretch/>
        </p:blipFill>
        <p:spPr>
          <a:xfrm>
            <a:off x="4649180" y="1177682"/>
            <a:ext cx="2287163" cy="3340342"/>
          </a:xfrm>
          <a:prstGeom prst="rect">
            <a:avLst/>
          </a:prstGeom>
          <a:noFill/>
          <a:ln>
            <a:noFill/>
          </a:ln>
        </p:spPr>
      </p:pic>
      <p:sp>
        <p:nvSpPr>
          <p:cNvPr id="352" name="Google Shape;352;p31"/>
          <p:cNvSpPr/>
          <p:nvPr/>
        </p:nvSpPr>
        <p:spPr>
          <a:xfrm>
            <a:off x="6030800" y="1666300"/>
            <a:ext cx="509100" cy="2352300"/>
          </a:xfrm>
          <a:prstGeom prst="rect">
            <a:avLst/>
          </a:prstGeom>
          <a:noFill/>
          <a:ln w="12700" cap="flat" cmpd="sng">
            <a:solidFill>
              <a:srgbClr val="E36C0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3" name="Google Shape;353;p31"/>
          <p:cNvSpPr/>
          <p:nvPr/>
        </p:nvSpPr>
        <p:spPr>
          <a:xfrm>
            <a:off x="6868256" y="1666292"/>
            <a:ext cx="1864519" cy="2591382"/>
          </a:xfrm>
          <a:prstGeom prst="wedgeRoundRectCallout">
            <a:avLst>
              <a:gd name="adj1" fmla="val -65594"/>
              <a:gd name="adj2" fmla="val -6137"/>
              <a:gd name="adj3" fmla="val 16667"/>
            </a:avLst>
          </a:prstGeom>
          <a:noFill/>
          <a:ln w="12700" cap="flat" cmpd="sng">
            <a:solidFill>
              <a:srgbClr val="395E89"/>
            </a:solidFill>
            <a:prstDash val="solid"/>
            <a:round/>
            <a:headEnd type="none" w="sm" len="sm"/>
            <a:tailEnd type="none" w="sm" len="sm"/>
          </a:ln>
        </p:spPr>
        <p:txBody>
          <a:bodyPr spcFirstLastPara="1" wrap="square" lIns="0" tIns="0" rIns="0" bIns="0" anchor="t" anchorCtr="0">
            <a:noAutofit/>
          </a:bodyPr>
          <a:lstStyle/>
          <a:p>
            <a:pPr marL="91440" marR="0" lvl="0" indent="-9144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Arial"/>
                <a:ea typeface="Arial"/>
                <a:cs typeface="Arial"/>
                <a:sym typeface="Arial"/>
              </a:rPr>
              <a:t>Duplicate data of clients who have issues</a:t>
            </a:r>
            <a:endParaRPr sz="1200"/>
          </a:p>
          <a:p>
            <a:pPr marL="91440" marR="0" lvl="0" indent="-15239"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91440" marR="0" lvl="0" indent="-9144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Arial"/>
                <a:ea typeface="Arial"/>
                <a:cs typeface="Arial"/>
                <a:sym typeface="Arial"/>
              </a:rPr>
              <a:t>To avoid</a:t>
            </a:r>
            <a:r>
              <a:rPr lang="en-US" sz="1200">
                <a:solidFill>
                  <a:schemeClr val="dk1"/>
                </a:solidFill>
              </a:rPr>
              <a:t> </a:t>
            </a:r>
            <a:r>
              <a:rPr lang="en-US" sz="1200" b="0" i="0" u="none" strike="noStrike" cap="none">
                <a:solidFill>
                  <a:schemeClr val="dk1"/>
                </a:solidFill>
                <a:latin typeface="Arial"/>
                <a:ea typeface="Arial"/>
                <a:cs typeface="Arial"/>
                <a:sym typeface="Arial"/>
              </a:rPr>
              <a:t>information leaks, we first split the dataset into a training dataset and test dataset, then u</a:t>
            </a:r>
            <a:r>
              <a:rPr lang="en-US" sz="1200">
                <a:solidFill>
                  <a:schemeClr val="dk1"/>
                </a:solidFill>
              </a:rPr>
              <a:t>p</a:t>
            </a:r>
            <a:r>
              <a:rPr lang="en-US" sz="1200" b="0" i="0" u="none" strike="noStrike" cap="none">
                <a:solidFill>
                  <a:schemeClr val="dk1"/>
                </a:solidFill>
                <a:latin typeface="Arial"/>
                <a:ea typeface="Arial"/>
                <a:cs typeface="Arial"/>
                <a:sym typeface="Arial"/>
              </a:rPr>
              <a:t>sampl</a:t>
            </a:r>
            <a:r>
              <a:rPr lang="en-US" sz="1200">
                <a:solidFill>
                  <a:schemeClr val="dk1"/>
                </a:solidFill>
              </a:rPr>
              <a:t>e</a:t>
            </a:r>
            <a:r>
              <a:rPr lang="en-US" sz="1200" b="0" i="0" u="none" strike="noStrike" cap="none">
                <a:solidFill>
                  <a:schemeClr val="dk1"/>
                </a:solidFill>
                <a:latin typeface="Arial"/>
                <a:ea typeface="Arial"/>
                <a:cs typeface="Arial"/>
                <a:sym typeface="Arial"/>
              </a:rPr>
              <a:t> in the training set and keep the test set a</a:t>
            </a:r>
            <a:r>
              <a:rPr lang="en-US" sz="1200">
                <a:solidFill>
                  <a:schemeClr val="dk1"/>
                </a:solidFill>
              </a:rPr>
              <a:t>t the</a:t>
            </a:r>
            <a:r>
              <a:rPr lang="en-US" sz="1200" b="0" i="0" u="none" strike="noStrike" cap="none">
                <a:solidFill>
                  <a:schemeClr val="dk1"/>
                </a:solidFill>
                <a:latin typeface="Arial"/>
                <a:ea typeface="Arial"/>
                <a:cs typeface="Arial"/>
                <a:sym typeface="Arial"/>
              </a:rPr>
              <a:t> original size</a:t>
            </a:r>
            <a:endParaRPr sz="1200"/>
          </a:p>
        </p:txBody>
      </p:sp>
      <p:sp>
        <p:nvSpPr>
          <p:cNvPr id="354" name="Google Shape;354;p31"/>
          <p:cNvSpPr txBox="1"/>
          <p:nvPr/>
        </p:nvSpPr>
        <p:spPr>
          <a:xfrm>
            <a:off x="1258088" y="1110476"/>
            <a:ext cx="2151900" cy="295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320"/>
              </a:spcBef>
              <a:spcAft>
                <a:spcPts val="0"/>
              </a:spcAft>
              <a:buNone/>
            </a:pPr>
            <a:r>
              <a:rPr lang="en-US" sz="1600" b="1" i="0" u="sng" strike="noStrike" cap="none">
                <a:solidFill>
                  <a:srgbClr val="000000"/>
                </a:solidFill>
                <a:latin typeface="Arial"/>
                <a:ea typeface="Arial"/>
                <a:cs typeface="Arial"/>
                <a:sym typeface="Arial"/>
              </a:rPr>
              <a:t>Feature </a:t>
            </a:r>
            <a:r>
              <a:rPr lang="en-US" sz="1600" b="1" u="sng"/>
              <a:t>S</a:t>
            </a:r>
            <a:r>
              <a:rPr lang="en-US" sz="1600" b="1" i="0" u="sng" strike="noStrike" cap="none">
                <a:solidFill>
                  <a:srgbClr val="000000"/>
                </a:solidFill>
                <a:latin typeface="Arial"/>
                <a:ea typeface="Arial"/>
                <a:cs typeface="Arial"/>
                <a:sym typeface="Arial"/>
              </a:rPr>
              <a:t>election</a:t>
            </a:r>
            <a:endParaRPr sz="1600" b="1" i="0" u="sng" strike="noStrike" cap="none">
              <a:solidFill>
                <a:srgbClr val="000000"/>
              </a:solidFill>
              <a:latin typeface="Arial"/>
              <a:ea typeface="Arial"/>
              <a:cs typeface="Arial"/>
              <a:sym typeface="Arial"/>
            </a:endParaRPr>
          </a:p>
        </p:txBody>
      </p:sp>
      <p:sp>
        <p:nvSpPr>
          <p:cNvPr id="355" name="Google Shape;355;p31"/>
          <p:cNvSpPr txBox="1"/>
          <p:nvPr/>
        </p:nvSpPr>
        <p:spPr>
          <a:xfrm>
            <a:off x="5792264" y="1110476"/>
            <a:ext cx="2151983" cy="2954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320"/>
              </a:spcBef>
              <a:spcAft>
                <a:spcPts val="0"/>
              </a:spcAft>
              <a:buNone/>
            </a:pPr>
            <a:r>
              <a:rPr lang="en-US" sz="1600" b="1" i="0" u="sng" strike="noStrike" cap="none">
                <a:solidFill>
                  <a:srgbClr val="000000"/>
                </a:solidFill>
                <a:latin typeface="Arial"/>
                <a:ea typeface="Arial"/>
                <a:cs typeface="Arial"/>
                <a:sym typeface="Arial"/>
              </a:rPr>
              <a:t>Upsampling</a:t>
            </a:r>
            <a:endParaRPr sz="1600" b="1" i="0" u="sng" strike="noStrike" cap="none">
              <a:solidFill>
                <a:srgbClr val="000000"/>
              </a:solidFill>
              <a:latin typeface="Arial"/>
              <a:ea typeface="Arial"/>
              <a:cs typeface="Arial"/>
              <a:sym typeface="Arial"/>
            </a:endParaRPr>
          </a:p>
        </p:txBody>
      </p:sp>
      <p:pic>
        <p:nvPicPr>
          <p:cNvPr id="356" name="Google Shape;356;p31"/>
          <p:cNvPicPr preferRelativeResize="0"/>
          <p:nvPr/>
        </p:nvPicPr>
        <p:blipFill rotWithShape="1">
          <a:blip r:embed="rId4">
            <a:alphaModFix/>
          </a:blip>
          <a:srcRect l="3240" t="9290" r="-3240" b="-9289"/>
          <a:stretch/>
        </p:blipFill>
        <p:spPr>
          <a:xfrm>
            <a:off x="888056" y="1497372"/>
            <a:ext cx="2892000" cy="3340200"/>
          </a:xfrm>
          <a:prstGeom prst="rect">
            <a:avLst/>
          </a:prstGeom>
          <a:noFill/>
          <a:ln>
            <a:noFill/>
          </a:ln>
        </p:spPr>
      </p:pic>
      <p:sp>
        <p:nvSpPr>
          <p:cNvPr id="357" name="Google Shape;357;p31"/>
          <p:cNvSpPr/>
          <p:nvPr/>
        </p:nvSpPr>
        <p:spPr>
          <a:xfrm rot="1229081">
            <a:off x="1998086" y="2131055"/>
            <a:ext cx="542317" cy="195444"/>
          </a:xfrm>
          <a:prstGeom prst="rightArrow">
            <a:avLst>
              <a:gd name="adj1" fmla="val 50000"/>
              <a:gd name="adj2" fmla="val 50000"/>
            </a:avLst>
          </a:prstGeom>
          <a:solidFill>
            <a:srgbClr val="C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endParaRPr>
          </a:p>
        </p:txBody>
      </p:sp>
      <p:sp>
        <p:nvSpPr>
          <p:cNvPr id="358" name="Google Shape;358;p31"/>
          <p:cNvSpPr txBox="1"/>
          <p:nvPr/>
        </p:nvSpPr>
        <p:spPr>
          <a:xfrm>
            <a:off x="2092929" y="1889650"/>
            <a:ext cx="5091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220"/>
              </a:spcBef>
              <a:spcAft>
                <a:spcPts val="0"/>
              </a:spcAft>
              <a:buNone/>
            </a:pPr>
            <a:r>
              <a:rPr lang="en-US" sz="1100" b="0" i="0" u="none" strike="noStrike" cap="none">
                <a:solidFill>
                  <a:srgbClr val="000000"/>
                </a:solidFill>
                <a:latin typeface="Arial"/>
                <a:ea typeface="Arial"/>
                <a:cs typeface="Arial"/>
                <a:sym typeface="Arial"/>
              </a:rPr>
              <a:t>1,116</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Model Results</a:t>
            </a:r>
            <a:endParaRPr/>
          </a:p>
        </p:txBody>
      </p:sp>
      <p:graphicFrame>
        <p:nvGraphicFramePr>
          <p:cNvPr id="364" name="Google Shape;364;p32"/>
          <p:cNvGraphicFramePr/>
          <p:nvPr>
            <p:extLst>
              <p:ext uri="{D42A27DB-BD31-4B8C-83A1-F6EECF244321}">
                <p14:modId xmlns:p14="http://schemas.microsoft.com/office/powerpoint/2010/main" val="1775751025"/>
              </p:ext>
            </p:extLst>
          </p:nvPr>
        </p:nvGraphicFramePr>
        <p:xfrm>
          <a:off x="796217" y="1270930"/>
          <a:ext cx="7069975" cy="3119300"/>
        </p:xfrm>
        <a:graphic>
          <a:graphicData uri="http://schemas.openxmlformats.org/drawingml/2006/table">
            <a:tbl>
              <a:tblPr firstRow="1" bandRow="1">
                <a:noFill/>
                <a:tableStyleId>{5302083E-A8D6-49DE-A8DD-767959C45B55}</a:tableStyleId>
              </a:tblPr>
              <a:tblGrid>
                <a:gridCol w="1115175"/>
                <a:gridCol w="1488700"/>
                <a:gridCol w="1488700"/>
                <a:gridCol w="1488700"/>
                <a:gridCol w="1488700"/>
              </a:tblGrid>
              <a:tr h="626525">
                <a:tc>
                  <a:txBody>
                    <a:bodyPr/>
                    <a:lstStyle/>
                    <a:p>
                      <a:pPr marL="0" marR="0" lvl="0" indent="0" algn="ctr" rtl="0">
                        <a:lnSpc>
                          <a:spcPct val="100000"/>
                        </a:lnSpc>
                        <a:spcBef>
                          <a:spcPts val="0"/>
                        </a:spcBef>
                        <a:spcAft>
                          <a:spcPts val="0"/>
                        </a:spcAft>
                        <a:buClr>
                          <a:srgbClr val="000000"/>
                        </a:buClr>
                        <a:buSzPts val="1200"/>
                        <a:buFont typeface="Arial"/>
                        <a:buNone/>
                      </a:pPr>
                      <a:endParaRPr u="none" strike="noStrike" cap="none" dirty="0">
                        <a:latin typeface="Arial"/>
                        <a:ea typeface="Arial"/>
                        <a:cs typeface="Arial"/>
                        <a:sym typeface="Arial"/>
                      </a:endParaRPr>
                    </a:p>
                  </a:txBody>
                  <a:tcPr marL="0" marR="0" marT="0" marB="0" anchor="ctr">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Random Forest</a:t>
                      </a:r>
                      <a:endParaRPr u="none" strike="noStrike" cap="none">
                        <a:latin typeface="Arial"/>
                        <a:ea typeface="Arial"/>
                        <a:cs typeface="Arial"/>
                        <a:sym typeface="Arial"/>
                      </a:endParaRPr>
                    </a:p>
                  </a:txBody>
                  <a:tcPr marL="0" marR="0" marT="0" marB="0" anchor="ctr">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Lightgbm</a:t>
                      </a:r>
                      <a:endParaRPr u="none" strike="noStrike" cap="none">
                        <a:latin typeface="Arial"/>
                        <a:ea typeface="Arial"/>
                        <a:cs typeface="Arial"/>
                        <a:sym typeface="Arial"/>
                      </a:endParaRPr>
                    </a:p>
                  </a:txBody>
                  <a:tcPr marL="0" marR="0" marT="0" marB="0" anchor="ctr">
                    <a:lnB w="12700" cap="flat" cmpd="sng">
                      <a:solidFill>
                        <a:srgbClr val="FFFFFF"/>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Xgboost</a:t>
                      </a:r>
                      <a:endParaRPr u="none" strike="noStrike" cap="none">
                        <a:latin typeface="Arial"/>
                        <a:ea typeface="Arial"/>
                        <a:cs typeface="Arial"/>
                        <a:sym typeface="Arial"/>
                      </a:endParaRPr>
                    </a:p>
                  </a:txBody>
                  <a:tcPr marL="0" marR="0" marT="0" marB="0" anchor="ctr">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Neural Network</a:t>
                      </a:r>
                      <a:endParaRPr u="none" strike="noStrike" cap="none">
                        <a:latin typeface="Arial"/>
                        <a:ea typeface="Arial"/>
                        <a:cs typeface="Arial"/>
                        <a:sym typeface="Arial"/>
                      </a:endParaRPr>
                    </a:p>
                  </a:txBody>
                  <a:tcPr marL="0" marR="0" marT="0" marB="0" anchor="ctr">
                    <a:solidFill>
                      <a:srgbClr val="002060"/>
                    </a:solidFill>
                  </a:tcPr>
                </a:tc>
              </a:tr>
              <a:tr h="83092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Accuracy</a:t>
                      </a:r>
                      <a:endParaRPr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95%</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94.6%</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96%</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90.6%</a:t>
                      </a:r>
                      <a:endParaRPr u="none" strike="noStrike" cap="none">
                        <a:latin typeface="Arial"/>
                        <a:ea typeface="Arial"/>
                        <a:cs typeface="Arial"/>
                        <a:sym typeface="Arial"/>
                      </a:endParaRPr>
                    </a:p>
                  </a:txBody>
                  <a:tcPr marL="0" marR="0" marT="0" marB="0" anchor="ctr"/>
                </a:tc>
              </a:tr>
              <a:tr h="83092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F1</a:t>
                      </a:r>
                      <a:endParaRPr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49.7%</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59.4%</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US">
                          <a:latin typeface="Arial"/>
                          <a:ea typeface="Arial"/>
                          <a:cs typeface="Arial"/>
                          <a:sym typeface="Arial"/>
                        </a:rPr>
                        <a:t>54%</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51.5%</a:t>
                      </a:r>
                      <a:endParaRPr u="none" strike="noStrike" cap="none">
                        <a:latin typeface="Arial"/>
                        <a:ea typeface="Arial"/>
                        <a:cs typeface="Arial"/>
                        <a:sym typeface="Arial"/>
                      </a:endParaRPr>
                    </a:p>
                  </a:txBody>
                  <a:tcPr marL="0" marR="0" marT="0" marB="0" anchor="ctr"/>
                </a:tc>
              </a:tr>
              <a:tr h="83092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Recall</a:t>
                      </a:r>
                      <a:endParaRPr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43.8%</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79.3%</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US">
                          <a:latin typeface="Arial"/>
                          <a:ea typeface="Arial"/>
                          <a:cs typeface="Arial"/>
                          <a:sym typeface="Arial"/>
                        </a:rPr>
                        <a:t>47%</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dirty="0">
                          <a:latin typeface="Arial"/>
                          <a:ea typeface="Arial"/>
                          <a:cs typeface="Arial"/>
                          <a:sym typeface="Arial"/>
                        </a:rPr>
                        <a:t>89.1%</a:t>
                      </a:r>
                      <a:endParaRPr u="none" strike="noStrike" cap="none" dirty="0">
                        <a:latin typeface="Arial"/>
                        <a:ea typeface="Arial"/>
                        <a:cs typeface="Arial"/>
                        <a:sym typeface="Arial"/>
                      </a:endParaRPr>
                    </a:p>
                  </a:txBody>
                  <a:tcPr marL="0" marR="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Background and Goals</a:t>
            </a:r>
            <a:endParaRPr/>
          </a:p>
        </p:txBody>
      </p:sp>
      <p:sp>
        <p:nvSpPr>
          <p:cNvPr id="43" name="Google Shape;43;p6"/>
          <p:cNvSpPr txBox="1">
            <a:spLocks noGrp="1"/>
          </p:cNvSpPr>
          <p:nvPr>
            <p:ph type="body" idx="1"/>
          </p:nvPr>
        </p:nvSpPr>
        <p:spPr>
          <a:xfrm>
            <a:off x="395536" y="1131590"/>
            <a:ext cx="8496944" cy="3319389"/>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360"/>
              </a:spcBef>
              <a:spcAft>
                <a:spcPts val="0"/>
              </a:spcAft>
              <a:buSzPts val="1800"/>
              <a:buFont typeface="Arial"/>
              <a:buChar char="•"/>
            </a:pPr>
            <a:r>
              <a:rPr lang="en-US" sz="1400">
                <a:solidFill>
                  <a:schemeClr val="dk1"/>
                </a:solidFill>
              </a:rPr>
              <a:t>Paychex has over 600,000 clients to which it provides HR software. During usage of Paychex systems and services, some clients will report having issues. To provide better service and prevent issues, Paychex is looking for the underlying causes. Paychex has gathered a sample containing one month of client transactions, and marked whether or not each client has indicated an issue.</a:t>
            </a:r>
            <a:endParaRPr/>
          </a:p>
          <a:p>
            <a:pPr marL="514350" lvl="0" indent="-171450" algn="l" rtl="0">
              <a:lnSpc>
                <a:spcPct val="100000"/>
              </a:lnSpc>
              <a:spcBef>
                <a:spcPts val="360"/>
              </a:spcBef>
              <a:spcAft>
                <a:spcPts val="0"/>
              </a:spcAft>
              <a:buSzPts val="1800"/>
              <a:buFont typeface="Arial"/>
              <a:buNone/>
            </a:pPr>
            <a:endParaRPr sz="1400">
              <a:solidFill>
                <a:schemeClr val="dk1"/>
              </a:solidFill>
            </a:endParaRPr>
          </a:p>
          <a:p>
            <a:pPr marL="514350" lvl="0" indent="-285750" algn="l" rtl="0">
              <a:lnSpc>
                <a:spcPct val="100000"/>
              </a:lnSpc>
              <a:spcBef>
                <a:spcPts val="360"/>
              </a:spcBef>
              <a:spcAft>
                <a:spcPts val="0"/>
              </a:spcAft>
              <a:buSzPts val="1800"/>
              <a:buFont typeface="Arial"/>
              <a:buChar char="•"/>
            </a:pPr>
            <a:r>
              <a:rPr lang="en-US" sz="1400" b="1">
                <a:solidFill>
                  <a:schemeClr val="dk1"/>
                </a:solidFill>
              </a:rPr>
              <a:t>Objective 1: </a:t>
            </a:r>
            <a:r>
              <a:rPr lang="en-US" sz="1400">
                <a:solidFill>
                  <a:schemeClr val="dk1"/>
                </a:solidFill>
              </a:rPr>
              <a:t>Predict whether or not a client will have an issue </a:t>
            </a:r>
            <a:endParaRPr/>
          </a:p>
          <a:p>
            <a:pPr marL="514350" lvl="0" indent="-171450" algn="l" rtl="0">
              <a:lnSpc>
                <a:spcPct val="100000"/>
              </a:lnSpc>
              <a:spcBef>
                <a:spcPts val="360"/>
              </a:spcBef>
              <a:spcAft>
                <a:spcPts val="0"/>
              </a:spcAft>
              <a:buSzPts val="1800"/>
              <a:buFont typeface="Arial"/>
              <a:buNone/>
            </a:pPr>
            <a:endParaRPr sz="1400">
              <a:solidFill>
                <a:schemeClr val="dk1"/>
              </a:solidFill>
            </a:endParaRPr>
          </a:p>
          <a:p>
            <a:pPr marL="514350" lvl="0" indent="-285750" algn="l" rtl="0">
              <a:lnSpc>
                <a:spcPct val="100000"/>
              </a:lnSpc>
              <a:spcBef>
                <a:spcPts val="360"/>
              </a:spcBef>
              <a:spcAft>
                <a:spcPts val="0"/>
              </a:spcAft>
              <a:buSzPts val="1800"/>
              <a:buFont typeface="Arial"/>
              <a:buChar char="•"/>
            </a:pPr>
            <a:r>
              <a:rPr lang="en-US" sz="1400" b="1">
                <a:solidFill>
                  <a:schemeClr val="dk1"/>
                </a:solidFill>
              </a:rPr>
              <a:t>Objective 2: </a:t>
            </a:r>
            <a:r>
              <a:rPr lang="en-US" sz="1400">
                <a:solidFill>
                  <a:schemeClr val="dk1"/>
                </a:solidFill>
              </a:rPr>
              <a:t>Through the prediction, identify root causes and problematic events, and provide insight into what can be improved</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Random Forest vs Lightgbm</a:t>
            </a:r>
            <a:endParaRPr/>
          </a:p>
        </p:txBody>
      </p:sp>
      <p:pic>
        <p:nvPicPr>
          <p:cNvPr id="370" name="Google Shape;370;p33"/>
          <p:cNvPicPr preferRelativeResize="0"/>
          <p:nvPr/>
        </p:nvPicPr>
        <p:blipFill rotWithShape="1">
          <a:blip r:embed="rId3">
            <a:alphaModFix/>
          </a:blip>
          <a:srcRect/>
          <a:stretch/>
        </p:blipFill>
        <p:spPr>
          <a:xfrm>
            <a:off x="322975" y="1104900"/>
            <a:ext cx="4339569" cy="3421050"/>
          </a:xfrm>
          <a:prstGeom prst="rect">
            <a:avLst/>
          </a:prstGeom>
          <a:noFill/>
          <a:ln>
            <a:noFill/>
          </a:ln>
        </p:spPr>
      </p:pic>
      <p:pic>
        <p:nvPicPr>
          <p:cNvPr id="371" name="Google Shape;371;p33"/>
          <p:cNvPicPr preferRelativeResize="0"/>
          <p:nvPr/>
        </p:nvPicPr>
        <p:blipFill rotWithShape="1">
          <a:blip r:embed="rId4">
            <a:alphaModFix/>
          </a:blip>
          <a:srcRect/>
          <a:stretch/>
        </p:blipFill>
        <p:spPr>
          <a:xfrm>
            <a:off x="4604814" y="1114665"/>
            <a:ext cx="4288362" cy="3421051"/>
          </a:xfrm>
          <a:prstGeom prst="rect">
            <a:avLst/>
          </a:prstGeom>
          <a:noFill/>
          <a:ln>
            <a:noFill/>
          </a:ln>
        </p:spPr>
      </p:pic>
      <p:sp>
        <p:nvSpPr>
          <p:cNvPr id="372" name="Google Shape;372;p33"/>
          <p:cNvSpPr/>
          <p:nvPr/>
        </p:nvSpPr>
        <p:spPr>
          <a:xfrm>
            <a:off x="245275" y="1220050"/>
            <a:ext cx="1709700" cy="32103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p:nvPr/>
        </p:nvSpPr>
        <p:spPr>
          <a:xfrm>
            <a:off x="395525" y="892175"/>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4A86E8"/>
                </a:solidFill>
              </a:rPr>
              <a:t>Profile related</a:t>
            </a:r>
            <a:endParaRPr>
              <a:solidFill>
                <a:srgbClr val="4A86E8"/>
              </a:solidFill>
            </a:endParaRPr>
          </a:p>
        </p:txBody>
      </p:sp>
      <p:sp>
        <p:nvSpPr>
          <p:cNvPr id="374" name="Google Shape;374;p33"/>
          <p:cNvSpPr/>
          <p:nvPr/>
        </p:nvSpPr>
        <p:spPr>
          <a:xfrm>
            <a:off x="4782800" y="1220050"/>
            <a:ext cx="1392300" cy="12471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txBox="1"/>
          <p:nvPr/>
        </p:nvSpPr>
        <p:spPr>
          <a:xfrm>
            <a:off x="4736000" y="892175"/>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980000"/>
                </a:solidFill>
              </a:rPr>
              <a:t>Behavior related</a:t>
            </a:r>
            <a:endParaRPr>
              <a:solidFill>
                <a:srgbClr val="980000"/>
              </a:solidFill>
            </a:endParaRPr>
          </a:p>
        </p:txBody>
      </p:sp>
      <p:sp>
        <p:nvSpPr>
          <p:cNvPr id="376" name="Google Shape;376;p33"/>
          <p:cNvSpPr/>
          <p:nvPr/>
        </p:nvSpPr>
        <p:spPr>
          <a:xfrm>
            <a:off x="4782800" y="2571750"/>
            <a:ext cx="1392300" cy="321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782800" y="2997350"/>
            <a:ext cx="1392300" cy="3861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4782800" y="3683600"/>
            <a:ext cx="1392300" cy="219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4782800" y="4016350"/>
            <a:ext cx="1392300" cy="219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txBox="1"/>
          <p:nvPr/>
        </p:nvSpPr>
        <p:spPr>
          <a:xfrm>
            <a:off x="1881425" y="952500"/>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Random forest</a:t>
            </a:r>
            <a:endParaRPr sz="1200"/>
          </a:p>
        </p:txBody>
      </p:sp>
      <p:sp>
        <p:nvSpPr>
          <p:cNvPr id="381" name="Google Shape;381;p33"/>
          <p:cNvSpPr txBox="1"/>
          <p:nvPr/>
        </p:nvSpPr>
        <p:spPr>
          <a:xfrm>
            <a:off x="6175100" y="967750"/>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Lightgbm</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Xgboost vs Lightgbm</a:t>
            </a:r>
            <a:endParaRPr/>
          </a:p>
        </p:txBody>
      </p:sp>
      <p:pic>
        <p:nvPicPr>
          <p:cNvPr id="387" name="Google Shape;387;p34"/>
          <p:cNvPicPr preferRelativeResize="0"/>
          <p:nvPr/>
        </p:nvPicPr>
        <p:blipFill rotWithShape="1">
          <a:blip r:embed="rId3">
            <a:alphaModFix/>
          </a:blip>
          <a:srcRect/>
          <a:stretch/>
        </p:blipFill>
        <p:spPr>
          <a:xfrm>
            <a:off x="121425" y="1226576"/>
            <a:ext cx="4533890" cy="3011326"/>
          </a:xfrm>
          <a:prstGeom prst="rect">
            <a:avLst/>
          </a:prstGeom>
          <a:noFill/>
          <a:ln>
            <a:noFill/>
          </a:ln>
        </p:spPr>
      </p:pic>
      <p:pic>
        <p:nvPicPr>
          <p:cNvPr id="388" name="Google Shape;388;p34"/>
          <p:cNvPicPr preferRelativeResize="0"/>
          <p:nvPr/>
        </p:nvPicPr>
        <p:blipFill rotWithShape="1">
          <a:blip r:embed="rId4">
            <a:alphaModFix/>
          </a:blip>
          <a:srcRect/>
          <a:stretch/>
        </p:blipFill>
        <p:spPr>
          <a:xfrm>
            <a:off x="4604814" y="1114665"/>
            <a:ext cx="4288362" cy="3421051"/>
          </a:xfrm>
          <a:prstGeom prst="rect">
            <a:avLst/>
          </a:prstGeom>
          <a:noFill/>
          <a:ln>
            <a:noFill/>
          </a:ln>
        </p:spPr>
      </p:pic>
      <p:sp>
        <p:nvSpPr>
          <p:cNvPr id="389" name="Google Shape;389;p34"/>
          <p:cNvSpPr/>
          <p:nvPr/>
        </p:nvSpPr>
        <p:spPr>
          <a:xfrm>
            <a:off x="4782800" y="1220050"/>
            <a:ext cx="1392300" cy="12471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txBox="1"/>
          <p:nvPr/>
        </p:nvSpPr>
        <p:spPr>
          <a:xfrm>
            <a:off x="4736000" y="892175"/>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980000"/>
                </a:solidFill>
              </a:rPr>
              <a:t>Behavior related</a:t>
            </a:r>
            <a:endParaRPr>
              <a:solidFill>
                <a:srgbClr val="980000"/>
              </a:solidFill>
            </a:endParaRPr>
          </a:p>
        </p:txBody>
      </p:sp>
      <p:sp>
        <p:nvSpPr>
          <p:cNvPr id="391" name="Google Shape;391;p34"/>
          <p:cNvSpPr/>
          <p:nvPr/>
        </p:nvSpPr>
        <p:spPr>
          <a:xfrm>
            <a:off x="4782800" y="2571750"/>
            <a:ext cx="1392300" cy="321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4782800" y="2997350"/>
            <a:ext cx="1392300" cy="3861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4782800" y="3683600"/>
            <a:ext cx="1392300" cy="219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4782800" y="4016350"/>
            <a:ext cx="1392300" cy="219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txBox="1"/>
          <p:nvPr/>
        </p:nvSpPr>
        <p:spPr>
          <a:xfrm>
            <a:off x="85350" y="952500"/>
            <a:ext cx="1485900" cy="2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Mixture</a:t>
            </a:r>
            <a:endParaRPr/>
          </a:p>
        </p:txBody>
      </p:sp>
      <p:sp>
        <p:nvSpPr>
          <p:cNvPr id="396" name="Google Shape;396;p34"/>
          <p:cNvSpPr/>
          <p:nvPr/>
        </p:nvSpPr>
        <p:spPr>
          <a:xfrm>
            <a:off x="158725" y="1522125"/>
            <a:ext cx="1103700" cy="2523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58725" y="3524900"/>
            <a:ext cx="1103700" cy="3210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158725" y="2250750"/>
            <a:ext cx="1103700" cy="1659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58725" y="2445600"/>
            <a:ext cx="1103700" cy="10374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158725" y="1404125"/>
            <a:ext cx="1103700" cy="927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121425" y="1886453"/>
            <a:ext cx="1103700" cy="3210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txBox="1"/>
          <p:nvPr/>
        </p:nvSpPr>
        <p:spPr>
          <a:xfrm>
            <a:off x="6175100" y="967750"/>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Lightgbm</a:t>
            </a:r>
            <a:endParaRPr sz="1200"/>
          </a:p>
        </p:txBody>
      </p:sp>
      <p:sp>
        <p:nvSpPr>
          <p:cNvPr id="403" name="Google Shape;403;p34"/>
          <p:cNvSpPr txBox="1"/>
          <p:nvPr/>
        </p:nvSpPr>
        <p:spPr>
          <a:xfrm>
            <a:off x="1333175" y="1053500"/>
            <a:ext cx="14859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Xgboost</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sz="2400" b="1" i="0" u="none" strike="noStrike" cap="none">
                <a:solidFill>
                  <a:srgbClr val="3F3F3F"/>
                </a:solidFill>
                <a:latin typeface="Arial"/>
                <a:ea typeface="Arial"/>
                <a:cs typeface="Arial"/>
                <a:sym typeface="Arial"/>
              </a:rPr>
              <a:t>Content</a:t>
            </a:r>
            <a:endParaRPr/>
          </a:p>
        </p:txBody>
      </p:sp>
      <p:sp>
        <p:nvSpPr>
          <p:cNvPr id="409" name="Google Shape;409;p35"/>
          <p:cNvSpPr txBox="1">
            <a:spLocks noGrp="1"/>
          </p:cNvSpPr>
          <p:nvPr>
            <p:ph type="body" idx="1"/>
          </p:nvPr>
        </p:nvSpPr>
        <p:spPr>
          <a:xfrm>
            <a:off x="395536" y="1131590"/>
            <a:ext cx="8496900" cy="33195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rgbClr val="999999"/>
              </a:buClr>
              <a:buSzPts val="1800"/>
              <a:buChar char="•"/>
            </a:pPr>
            <a:r>
              <a:rPr lang="en-US" b="1">
                <a:solidFill>
                  <a:srgbClr val="999999"/>
                </a:solidFill>
              </a:rPr>
              <a:t>Project overview</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Background and goal</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Dataset and evaluation</a:t>
            </a:r>
            <a:endParaRPr>
              <a:solidFill>
                <a:srgbClr val="999999"/>
              </a:solidFill>
            </a:endParaRPr>
          </a:p>
          <a:p>
            <a:pPr marL="457200" lvl="0" indent="-342900" algn="l" rtl="0">
              <a:lnSpc>
                <a:spcPct val="100000"/>
              </a:lnSpc>
              <a:spcBef>
                <a:spcPts val="360"/>
              </a:spcBef>
              <a:spcAft>
                <a:spcPts val="0"/>
              </a:spcAft>
              <a:buClr>
                <a:srgbClr val="999999"/>
              </a:buClr>
              <a:buSzPts val="1800"/>
              <a:buChar char="•"/>
            </a:pPr>
            <a:r>
              <a:rPr lang="en-US" b="1">
                <a:solidFill>
                  <a:srgbClr val="999999"/>
                </a:solidFill>
              </a:rPr>
              <a:t>Exploratory data analysis &amp; Feature engineering</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Behavior related features</a:t>
            </a:r>
            <a:endParaRPr>
              <a:solidFill>
                <a:srgbClr val="999999"/>
              </a:solidFill>
            </a:endParaRPr>
          </a:p>
          <a:p>
            <a:pPr marL="914400" lvl="1" indent="-317500" algn="l" rtl="0">
              <a:lnSpc>
                <a:spcPct val="100000"/>
              </a:lnSpc>
              <a:spcBef>
                <a:spcPts val="280"/>
              </a:spcBef>
              <a:spcAft>
                <a:spcPts val="0"/>
              </a:spcAft>
              <a:buClr>
                <a:srgbClr val="999999"/>
              </a:buClr>
              <a:buSzPts val="1400"/>
              <a:buFont typeface="Arial"/>
              <a:buChar char="‒"/>
            </a:pPr>
            <a:r>
              <a:rPr lang="en-US" b="1">
                <a:solidFill>
                  <a:srgbClr val="999999"/>
                </a:solidFill>
              </a:rPr>
              <a:t>Profile related features</a:t>
            </a:r>
            <a:endParaRPr>
              <a:solidFill>
                <a:srgbClr val="999999"/>
              </a:solidFill>
            </a:endParaRPr>
          </a:p>
          <a:p>
            <a:pPr marL="457200" lvl="0" indent="-342900" algn="l" rtl="0">
              <a:lnSpc>
                <a:spcPct val="100000"/>
              </a:lnSpc>
              <a:spcBef>
                <a:spcPts val="360"/>
              </a:spcBef>
              <a:spcAft>
                <a:spcPts val="0"/>
              </a:spcAft>
              <a:buClr>
                <a:srgbClr val="003E74"/>
              </a:buClr>
              <a:buSzPts val="1800"/>
              <a:buChar char="•"/>
            </a:pPr>
            <a:r>
              <a:rPr lang="en-US" b="1">
                <a:solidFill>
                  <a:srgbClr val="003E74"/>
                </a:solidFill>
              </a:rPr>
              <a:t>Modeling and feature importance</a:t>
            </a:r>
            <a:endParaRPr>
              <a:solidFill>
                <a:srgbClr val="003E74"/>
              </a:solidFill>
            </a:endParaRPr>
          </a:p>
          <a:p>
            <a:pPr marL="914400" lvl="1" indent="-317500" algn="l" rtl="0">
              <a:lnSpc>
                <a:spcPct val="100000"/>
              </a:lnSpc>
              <a:spcBef>
                <a:spcPts val="280"/>
              </a:spcBef>
              <a:spcAft>
                <a:spcPts val="0"/>
              </a:spcAft>
              <a:buClr>
                <a:srgbClr val="B7B7B7"/>
              </a:buClr>
              <a:buSzPts val="1400"/>
              <a:buFont typeface="Arial"/>
              <a:buChar char="‒"/>
            </a:pPr>
            <a:r>
              <a:rPr lang="en-US" b="1">
                <a:solidFill>
                  <a:srgbClr val="B7B7B7"/>
                </a:solidFill>
              </a:rPr>
              <a:t>Modeling result</a:t>
            </a:r>
            <a:endParaRPr>
              <a:solidFill>
                <a:srgbClr val="B7B7B7"/>
              </a:solidFill>
            </a:endParaRPr>
          </a:p>
          <a:p>
            <a:pPr marL="914400" lvl="1" indent="-317500" algn="l" rtl="0">
              <a:lnSpc>
                <a:spcPct val="100000"/>
              </a:lnSpc>
              <a:spcBef>
                <a:spcPts val="280"/>
              </a:spcBef>
              <a:spcAft>
                <a:spcPts val="0"/>
              </a:spcAft>
              <a:buClr>
                <a:schemeClr val="dk2"/>
              </a:buClr>
              <a:buSzPts val="1400"/>
              <a:buFont typeface="Arial"/>
              <a:buChar char="‒"/>
            </a:pPr>
            <a:r>
              <a:rPr lang="en-US" b="1">
                <a:solidFill>
                  <a:schemeClr val="dk2"/>
                </a:solidFill>
              </a:rPr>
              <a:t>Model ensembling</a:t>
            </a:r>
            <a:endParaRPr b="1">
              <a:solidFill>
                <a:schemeClr val="dk2"/>
              </a:solidFill>
            </a:endParaRPr>
          </a:p>
          <a:p>
            <a:pPr marL="514350" marR="0" lvl="0" indent="-171450" algn="l" rtl="0">
              <a:lnSpc>
                <a:spcPct val="150000"/>
              </a:lnSpc>
              <a:spcBef>
                <a:spcPts val="360"/>
              </a:spcBef>
              <a:spcAft>
                <a:spcPts val="0"/>
              </a:spcAft>
              <a:buClr>
                <a:srgbClr val="3F3F3F"/>
              </a:buClr>
              <a:buSzPts val="1800"/>
              <a:buFont typeface="Arial"/>
              <a:buNone/>
            </a:pPr>
            <a:endParaRPr sz="1800" b="1" i="0" u="none" strike="noStrike" cap="none">
              <a:solidFill>
                <a:srgbClr val="3F3F3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Model Ensembling Results</a:t>
            </a:r>
            <a:endParaRPr/>
          </a:p>
        </p:txBody>
      </p:sp>
      <p:graphicFrame>
        <p:nvGraphicFramePr>
          <p:cNvPr id="415" name="Google Shape;415;p36"/>
          <p:cNvGraphicFramePr/>
          <p:nvPr>
            <p:extLst>
              <p:ext uri="{D42A27DB-BD31-4B8C-83A1-F6EECF244321}">
                <p14:modId xmlns:p14="http://schemas.microsoft.com/office/powerpoint/2010/main" val="1888605123"/>
              </p:ext>
            </p:extLst>
          </p:nvPr>
        </p:nvGraphicFramePr>
        <p:xfrm>
          <a:off x="565392" y="1249280"/>
          <a:ext cx="8507375" cy="3116700"/>
        </p:xfrm>
        <a:graphic>
          <a:graphicData uri="http://schemas.openxmlformats.org/drawingml/2006/table">
            <a:tbl>
              <a:tblPr firstRow="1" bandRow="1">
                <a:noFill/>
                <a:tableStyleId>{5302083E-A8D6-49DE-A8DD-767959C45B55}</a:tableStyleId>
              </a:tblPr>
              <a:tblGrid>
                <a:gridCol w="1283675"/>
                <a:gridCol w="1713625"/>
                <a:gridCol w="1713625"/>
                <a:gridCol w="1797250"/>
                <a:gridCol w="1999200"/>
              </a:tblGrid>
              <a:tr h="521000">
                <a:tc rowSpan="2">
                  <a:txBody>
                    <a:bodyPr/>
                    <a:lstStyle/>
                    <a:p>
                      <a:pPr marL="0" marR="0" lvl="0" indent="0" algn="ctr" rtl="0">
                        <a:lnSpc>
                          <a:spcPct val="100000"/>
                        </a:lnSpc>
                        <a:spcBef>
                          <a:spcPts val="0"/>
                        </a:spcBef>
                        <a:spcAft>
                          <a:spcPts val="0"/>
                        </a:spcAft>
                        <a:buNone/>
                      </a:pPr>
                      <a:endParaRPr u="none" strike="noStrike" cap="none" dirty="0">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solidFill>
                      <a:srgbClr val="002060"/>
                    </a:solidFill>
                  </a:tcPr>
                </a:tc>
                <a:tc gridSpan="2">
                  <a:txBody>
                    <a:bodyPr/>
                    <a:lstStyle/>
                    <a:p>
                      <a:pPr marL="0" marR="0" lvl="0" indent="0" algn="ctr" rtl="0">
                        <a:lnSpc>
                          <a:spcPct val="100000"/>
                        </a:lnSpc>
                        <a:spcBef>
                          <a:spcPts val="0"/>
                        </a:spcBef>
                        <a:spcAft>
                          <a:spcPts val="0"/>
                        </a:spcAft>
                        <a:buNone/>
                      </a:pPr>
                      <a:r>
                        <a:rPr lang="en-US" dirty="0">
                          <a:latin typeface="Arial"/>
                          <a:ea typeface="Arial"/>
                          <a:cs typeface="Arial"/>
                          <a:sym typeface="Arial"/>
                        </a:rPr>
                        <a:t>4 Model Ensemble</a:t>
                      </a:r>
                      <a:endParaRPr u="none" strike="noStrike" cap="none" dirty="0">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2060"/>
                    </a:solidFill>
                  </a:tcPr>
                </a:tc>
                <a:tc hMerge="1">
                  <a:txBody>
                    <a:bodyPr/>
                    <a:lstStyle/>
                    <a:p>
                      <a:endParaRPr lang="en-US"/>
                    </a:p>
                  </a:txBody>
                  <a:tcPr/>
                </a:tc>
                <a:tc gridSpan="2">
                  <a:txBody>
                    <a:bodyPr/>
                    <a:lstStyle/>
                    <a:p>
                      <a:pPr marL="0" lvl="0" indent="0" algn="ctr" rtl="0">
                        <a:spcBef>
                          <a:spcPts val="0"/>
                        </a:spcBef>
                        <a:spcAft>
                          <a:spcPts val="0"/>
                        </a:spcAft>
                        <a:buNone/>
                      </a:pPr>
                      <a:r>
                        <a:rPr lang="en-US" dirty="0">
                          <a:solidFill>
                            <a:schemeClr val="lt1"/>
                          </a:solidFill>
                          <a:latin typeface="Arial"/>
                          <a:ea typeface="Arial"/>
                          <a:cs typeface="Arial"/>
                          <a:sym typeface="Arial"/>
                        </a:rPr>
                        <a:t>3 Model Ensemble</a:t>
                      </a:r>
                      <a:endParaRPr dirty="0">
                        <a:solidFill>
                          <a:schemeClr val="lt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dirty="0">
                          <a:solidFill>
                            <a:schemeClr val="lt1"/>
                          </a:solidFill>
                          <a:latin typeface="Arial"/>
                          <a:ea typeface="Arial"/>
                          <a:cs typeface="Arial"/>
                          <a:sym typeface="Arial"/>
                        </a:rPr>
                        <a:t>(</a:t>
                      </a:r>
                      <a:r>
                        <a:rPr lang="en-US" dirty="0" err="1">
                          <a:solidFill>
                            <a:schemeClr val="lt1"/>
                          </a:solidFill>
                          <a:latin typeface="Arial"/>
                          <a:ea typeface="Arial"/>
                          <a:cs typeface="Arial"/>
                          <a:sym typeface="Arial"/>
                        </a:rPr>
                        <a:t>lightgbm</a:t>
                      </a:r>
                      <a:r>
                        <a:rPr lang="en-US" dirty="0">
                          <a:solidFill>
                            <a:schemeClr val="lt1"/>
                          </a:solidFill>
                          <a:latin typeface="Arial"/>
                          <a:ea typeface="Arial"/>
                          <a:cs typeface="Arial"/>
                          <a:sym typeface="Arial"/>
                        </a:rPr>
                        <a:t>, </a:t>
                      </a:r>
                      <a:r>
                        <a:rPr lang="en-US" dirty="0" err="1">
                          <a:solidFill>
                            <a:schemeClr val="lt1"/>
                          </a:solidFill>
                          <a:latin typeface="Arial"/>
                          <a:ea typeface="Arial"/>
                          <a:cs typeface="Arial"/>
                          <a:sym typeface="Arial"/>
                        </a:rPr>
                        <a:t>xgboost</a:t>
                      </a:r>
                      <a:r>
                        <a:rPr lang="en-US" dirty="0">
                          <a:solidFill>
                            <a:schemeClr val="lt1"/>
                          </a:solidFill>
                          <a:latin typeface="Arial"/>
                          <a:ea typeface="Arial"/>
                          <a:cs typeface="Arial"/>
                          <a:sym typeface="Arial"/>
                        </a:rPr>
                        <a:t>, neural network)</a:t>
                      </a:r>
                      <a:endParaRPr dirty="0">
                        <a:solidFill>
                          <a:schemeClr val="lt1"/>
                        </a:solidFill>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B w="38100" cap="flat" cmpd="sng">
                      <a:solidFill>
                        <a:srgbClr val="FFFFFF"/>
                      </a:solidFill>
                      <a:prstDash val="solid"/>
                      <a:round/>
                      <a:headEnd type="none" w="sm" len="sm"/>
                      <a:tailEnd type="none" w="sm" len="sm"/>
                    </a:lnB>
                    <a:solidFill>
                      <a:srgbClr val="002060"/>
                    </a:solidFill>
                  </a:tcPr>
                </a:tc>
                <a:tc hMerge="1">
                  <a:txBody>
                    <a:bodyPr/>
                    <a:lstStyle/>
                    <a:p>
                      <a:endParaRPr lang="en-US"/>
                    </a:p>
                  </a:txBody>
                  <a:tcPr/>
                </a:tc>
              </a:tr>
              <a:tr h="52277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solidFill>
                            <a:srgbClr val="FFFFFF"/>
                          </a:solidFill>
                          <a:latin typeface="Arial"/>
                          <a:ea typeface="Arial"/>
                          <a:cs typeface="Arial"/>
                          <a:sym typeface="Arial"/>
                        </a:rPr>
                        <a:t>M</a:t>
                      </a:r>
                      <a:r>
                        <a:rPr lang="en-US" u="none" strike="noStrike" cap="none">
                          <a:solidFill>
                            <a:srgbClr val="FFFFFF"/>
                          </a:solidFill>
                          <a:latin typeface="Arial"/>
                          <a:ea typeface="Arial"/>
                          <a:cs typeface="Arial"/>
                          <a:sym typeface="Arial"/>
                        </a:rPr>
                        <a:t>ean</a:t>
                      </a:r>
                      <a:endParaRPr u="none" strike="noStrike" cap="none">
                        <a:solidFill>
                          <a:srgbClr val="FFFFFF"/>
                        </a:solidFill>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solidFill>
                            <a:srgbClr val="FFFFFF"/>
                          </a:solidFill>
                          <a:latin typeface="Arial"/>
                          <a:ea typeface="Arial"/>
                          <a:cs typeface="Arial"/>
                          <a:sym typeface="Arial"/>
                        </a:rPr>
                        <a:t>M</a:t>
                      </a:r>
                      <a:r>
                        <a:rPr lang="en-US" u="none" strike="noStrike" cap="none">
                          <a:solidFill>
                            <a:srgbClr val="FFFFFF"/>
                          </a:solidFill>
                          <a:latin typeface="Arial"/>
                          <a:ea typeface="Arial"/>
                          <a:cs typeface="Arial"/>
                          <a:sym typeface="Arial"/>
                        </a:rPr>
                        <a:t>ajority </a:t>
                      </a:r>
                      <a:r>
                        <a:rPr lang="en-US">
                          <a:solidFill>
                            <a:srgbClr val="FFFFFF"/>
                          </a:solidFill>
                          <a:latin typeface="Arial"/>
                          <a:ea typeface="Arial"/>
                          <a:cs typeface="Arial"/>
                          <a:sym typeface="Arial"/>
                        </a:rPr>
                        <a:t>V</a:t>
                      </a:r>
                      <a:r>
                        <a:rPr lang="en-US" u="none" strike="noStrike" cap="none">
                          <a:solidFill>
                            <a:srgbClr val="FFFFFF"/>
                          </a:solidFill>
                          <a:latin typeface="Arial"/>
                          <a:ea typeface="Arial"/>
                          <a:cs typeface="Arial"/>
                          <a:sym typeface="Arial"/>
                        </a:rPr>
                        <a:t>ote</a:t>
                      </a:r>
                      <a:endParaRPr>
                        <a:solidFill>
                          <a:srgbClr val="FFFFFF"/>
                        </a:solidFill>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dirty="0">
                          <a:solidFill>
                            <a:srgbClr val="FFFFFF"/>
                          </a:solidFill>
                          <a:latin typeface="Arial"/>
                          <a:ea typeface="Arial"/>
                          <a:cs typeface="Arial"/>
                          <a:sym typeface="Arial"/>
                        </a:rPr>
                        <a:t>M</a:t>
                      </a:r>
                      <a:r>
                        <a:rPr lang="en-US" u="none" strike="noStrike" cap="none" dirty="0">
                          <a:solidFill>
                            <a:srgbClr val="FFFFFF"/>
                          </a:solidFill>
                          <a:latin typeface="Arial"/>
                          <a:ea typeface="Arial"/>
                          <a:cs typeface="Arial"/>
                          <a:sym typeface="Arial"/>
                        </a:rPr>
                        <a:t>ean</a:t>
                      </a:r>
                      <a:endParaRPr u="none" strike="noStrike" cap="none" dirty="0">
                        <a:solidFill>
                          <a:srgbClr val="FFFFFF"/>
                        </a:solidFill>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dirty="0">
                          <a:solidFill>
                            <a:srgbClr val="FFFFFF"/>
                          </a:solidFill>
                          <a:latin typeface="Arial"/>
                          <a:ea typeface="Arial"/>
                          <a:cs typeface="Arial"/>
                          <a:sym typeface="Arial"/>
                        </a:rPr>
                        <a:t>M</a:t>
                      </a:r>
                      <a:r>
                        <a:rPr lang="en-US" u="none" strike="noStrike" cap="none" dirty="0">
                          <a:solidFill>
                            <a:srgbClr val="FFFFFF"/>
                          </a:solidFill>
                          <a:latin typeface="Arial"/>
                          <a:ea typeface="Arial"/>
                          <a:cs typeface="Arial"/>
                          <a:sym typeface="Arial"/>
                        </a:rPr>
                        <a:t>ajority </a:t>
                      </a:r>
                      <a:r>
                        <a:rPr lang="en-US" dirty="0">
                          <a:solidFill>
                            <a:srgbClr val="FFFFFF"/>
                          </a:solidFill>
                          <a:latin typeface="Arial"/>
                          <a:ea typeface="Arial"/>
                          <a:cs typeface="Arial"/>
                          <a:sym typeface="Arial"/>
                        </a:rPr>
                        <a:t>V</a:t>
                      </a:r>
                      <a:r>
                        <a:rPr lang="en-US" u="none" strike="noStrike" cap="none" dirty="0">
                          <a:solidFill>
                            <a:srgbClr val="FFFFFF"/>
                          </a:solidFill>
                          <a:latin typeface="Arial"/>
                          <a:ea typeface="Arial"/>
                          <a:cs typeface="Arial"/>
                          <a:sym typeface="Arial"/>
                        </a:rPr>
                        <a:t>ote</a:t>
                      </a:r>
                      <a:endParaRPr dirty="0">
                        <a:solidFill>
                          <a:srgbClr val="FFFFFF"/>
                        </a:solidFill>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002060"/>
                    </a:solidFill>
                  </a:tcPr>
                </a:tc>
              </a:tr>
              <a:tr h="69097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Accuracy</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93.8%</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94%</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93.0%</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T w="38100" cap="flat" cmpd="sng">
                      <a:solidFill>
                        <a:srgbClr val="FFFFFF"/>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93.2%</a:t>
                      </a:r>
                      <a:endParaRPr u="none" strike="noStrike" cap="none">
                        <a:latin typeface="Arial"/>
                        <a:ea typeface="Arial"/>
                        <a:cs typeface="Arial"/>
                        <a:sym typeface="Arial"/>
                      </a:endParaRPr>
                    </a:p>
                  </a:txBody>
                  <a:tcPr marL="0" marR="0" marT="0" marB="0" anchor="ctr">
                    <a:lnT w="38100" cap="flat" cmpd="sng">
                      <a:solidFill>
                        <a:srgbClr val="FFFFFF"/>
                      </a:solidFill>
                      <a:prstDash val="solid"/>
                      <a:round/>
                      <a:headEnd type="none" w="sm" len="sm"/>
                      <a:tailEnd type="none" w="sm" len="sm"/>
                    </a:lnT>
                  </a:tcPr>
                </a:tc>
              </a:tr>
              <a:tr h="69097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F1</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59.3%</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59.4%</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57.2%</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57.9%</a:t>
                      </a:r>
                      <a:endParaRPr u="none" strike="noStrike" cap="none">
                        <a:latin typeface="Arial"/>
                        <a:ea typeface="Arial"/>
                        <a:cs typeface="Arial"/>
                        <a:sym typeface="Arial"/>
                      </a:endParaRPr>
                    </a:p>
                  </a:txBody>
                  <a:tcPr marL="0" marR="0" marT="0" marB="0" anchor="ctr"/>
                </a:tc>
              </a:tr>
              <a:tr h="690975">
                <a:tc>
                  <a:txBody>
                    <a:bodyPr/>
                    <a:lstStyle/>
                    <a:p>
                      <a:pPr marL="0" marR="0" lvl="0" indent="0" algn="ctr" rtl="0">
                        <a:lnSpc>
                          <a:spcPct val="100000"/>
                        </a:lnSpc>
                        <a:spcBef>
                          <a:spcPts val="0"/>
                        </a:spcBef>
                        <a:spcAft>
                          <a:spcPts val="0"/>
                        </a:spcAft>
                        <a:buClr>
                          <a:srgbClr val="000000"/>
                        </a:buClr>
                        <a:buSzPts val="1200"/>
                        <a:buFont typeface="Arial"/>
                        <a:buNone/>
                      </a:pPr>
                      <a:r>
                        <a:rPr lang="en-US" u="none" strike="noStrike" cap="none">
                          <a:latin typeface="Arial"/>
                          <a:ea typeface="Arial"/>
                          <a:cs typeface="Arial"/>
                          <a:sym typeface="Arial"/>
                        </a:rPr>
                        <a:t>Recall</a:t>
                      </a:r>
                      <a:endParaRPr u="none" strike="noStrike" cap="none">
                        <a:latin typeface="Arial"/>
                        <a:ea typeface="Arial"/>
                        <a:cs typeface="Arial"/>
                        <a:sym typeface="Arial"/>
                      </a:endParaRPr>
                    </a:p>
                  </a:txBody>
                  <a:tcPr marL="0" marR="0" marT="0" marB="0" anchor="ctr">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81.1%</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78%</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a:latin typeface="Arial"/>
                          <a:ea typeface="Arial"/>
                          <a:cs typeface="Arial"/>
                          <a:sym typeface="Arial"/>
                        </a:rPr>
                        <a:t>85.1%</a:t>
                      </a:r>
                      <a:endParaRPr u="none" strike="noStrike" cap="none">
                        <a:latin typeface="Arial"/>
                        <a:ea typeface="Arial"/>
                        <a:cs typeface="Arial"/>
                        <a:sym typeface="Arial"/>
                      </a:endParaRPr>
                    </a:p>
                  </a:txBody>
                  <a:tcPr marL="0" marR="0" marT="0" marB="0" anchor="ctr">
                    <a:lnL w="12700" cap="flat" cmpd="sng">
                      <a:solidFill>
                        <a:srgbClr val="FFFFFF"/>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dirty="0">
                          <a:latin typeface="Arial"/>
                          <a:ea typeface="Arial"/>
                          <a:cs typeface="Arial"/>
                          <a:sym typeface="Arial"/>
                        </a:rPr>
                        <a:t>83.9%</a:t>
                      </a:r>
                      <a:endParaRPr u="none" strike="noStrike" cap="none" dirty="0">
                        <a:latin typeface="Arial"/>
                        <a:ea typeface="Arial"/>
                        <a:cs typeface="Arial"/>
                        <a:sym typeface="Arial"/>
                      </a:endParaRPr>
                    </a:p>
                  </a:txBody>
                  <a:tcPr marL="0" marR="0" marT="0" marB="0" anchor="ctr"/>
                </a:tc>
              </a:tr>
            </a:tbl>
          </a:graphicData>
        </a:graphic>
      </p:graphicFrame>
      <p:sp>
        <p:nvSpPr>
          <p:cNvPr id="416" name="Google Shape;416;p36"/>
          <p:cNvSpPr/>
          <p:nvPr/>
        </p:nvSpPr>
        <p:spPr>
          <a:xfrm rot="10800000">
            <a:off x="6478050" y="3181325"/>
            <a:ext cx="158700" cy="317400"/>
          </a:xfrm>
          <a:prstGeom prst="upArrow">
            <a:avLst>
              <a:gd name="adj1" fmla="val 50000"/>
              <a:gd name="adj2" fmla="val 50000"/>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106925" y="3831475"/>
            <a:ext cx="158700" cy="3174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rot="10800000">
            <a:off x="8484425" y="3181325"/>
            <a:ext cx="158700" cy="317400"/>
          </a:xfrm>
          <a:prstGeom prst="upArrow">
            <a:avLst>
              <a:gd name="adj1" fmla="val 50000"/>
              <a:gd name="adj2" fmla="val 50000"/>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6478050" y="3831475"/>
            <a:ext cx="158700" cy="3174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8484425" y="3831475"/>
            <a:ext cx="158700" cy="317400"/>
          </a:xfrm>
          <a:prstGeom prst="upArrow">
            <a:avLst>
              <a:gd name="adj1" fmla="val 50000"/>
              <a:gd name="adj2" fmla="val 50000"/>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3058675" y="3296750"/>
            <a:ext cx="267000" cy="93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768363" y="3293075"/>
            <a:ext cx="267000" cy="93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768363" y="3979300"/>
            <a:ext cx="267000" cy="93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7"/>
          <p:cNvSpPr txBox="1">
            <a:spLocks noGrp="1"/>
          </p:cNvSpPr>
          <p:nvPr>
            <p:ph type="title"/>
          </p:nvPr>
        </p:nvSpPr>
        <p:spPr>
          <a:xfrm>
            <a:off x="395536" y="196105"/>
            <a:ext cx="8507400" cy="822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Conclusions and Next Steps</a:t>
            </a:r>
            <a:endParaRPr/>
          </a:p>
        </p:txBody>
      </p:sp>
      <p:sp>
        <p:nvSpPr>
          <p:cNvPr id="430" name="Google Shape;430;p37"/>
          <p:cNvSpPr txBox="1"/>
          <p:nvPr/>
        </p:nvSpPr>
        <p:spPr>
          <a:xfrm>
            <a:off x="598750" y="1493275"/>
            <a:ext cx="3895500" cy="292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Key features</a:t>
            </a:r>
            <a:endParaRPr b="1">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Amount of transactions, frequent usage, maximum duration of transactions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Frequently changing profile, complex business structures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Modeling</a:t>
            </a:r>
            <a:endParaRPr b="1">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Different models predict from different perspectives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Through model ensembling, we can identify 85% clients who might have issues </a:t>
            </a:r>
            <a:endParaRPr>
              <a:solidFill>
                <a:schemeClr val="dk1"/>
              </a:solidFill>
            </a:endParaRPr>
          </a:p>
          <a:p>
            <a:pPr marL="0" lvl="0" indent="0" algn="l" rtl="0">
              <a:spcBef>
                <a:spcPts val="0"/>
              </a:spcBef>
              <a:spcAft>
                <a:spcPts val="0"/>
              </a:spcAft>
              <a:buNone/>
            </a:pPr>
            <a:endParaRPr/>
          </a:p>
        </p:txBody>
      </p:sp>
      <p:sp>
        <p:nvSpPr>
          <p:cNvPr id="431" name="Google Shape;431;p37"/>
          <p:cNvSpPr txBox="1"/>
          <p:nvPr/>
        </p:nvSpPr>
        <p:spPr>
          <a:xfrm>
            <a:off x="4826100" y="1493275"/>
            <a:ext cx="3671700" cy="292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Key features</a:t>
            </a:r>
            <a:endParaRPr b="1">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Involve new data such as new clients, count of users on a single account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Industry of clients</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Modeling</a:t>
            </a:r>
            <a:endParaRPr b="1">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Improve model ensembling method</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Trade off between precision and recall</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rPr>
              <a:t>Adjusting threshold</a:t>
            </a:r>
            <a:endParaRPr>
              <a:solidFill>
                <a:schemeClr val="dk1"/>
              </a:solidFill>
            </a:endParaRPr>
          </a:p>
          <a:p>
            <a:pPr marL="0" lvl="0" indent="0" algn="l" rtl="0">
              <a:spcBef>
                <a:spcPts val="0"/>
              </a:spcBef>
              <a:spcAft>
                <a:spcPts val="0"/>
              </a:spcAft>
              <a:buNone/>
            </a:pPr>
            <a:endParaRPr/>
          </a:p>
        </p:txBody>
      </p:sp>
      <p:sp>
        <p:nvSpPr>
          <p:cNvPr id="432" name="Google Shape;432;p37"/>
          <p:cNvSpPr/>
          <p:nvPr/>
        </p:nvSpPr>
        <p:spPr>
          <a:xfrm>
            <a:off x="3917150" y="1125350"/>
            <a:ext cx="1392000" cy="324600"/>
          </a:xfrm>
          <a:prstGeom prst="righ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1466550" y="1057713"/>
            <a:ext cx="1682700" cy="2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Conclusions</a:t>
            </a:r>
            <a:endParaRPr sz="1800" b="1"/>
          </a:p>
        </p:txBody>
      </p:sp>
      <p:sp>
        <p:nvSpPr>
          <p:cNvPr id="434" name="Google Shape;434;p37"/>
          <p:cNvSpPr txBox="1"/>
          <p:nvPr/>
        </p:nvSpPr>
        <p:spPr>
          <a:xfrm>
            <a:off x="5820600" y="1018988"/>
            <a:ext cx="1682700" cy="2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Next Steps</a:t>
            </a:r>
            <a:endParaRPr sz="18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p:nvPr/>
        </p:nvSpPr>
        <p:spPr>
          <a:xfrm>
            <a:off x="250824" y="1794137"/>
            <a:ext cx="5617195" cy="97201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3E74"/>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a:t>Dataset Has 2,399,917 Rows and 25 Columns (over 700mb)</a:t>
            </a:r>
            <a:endParaRPr/>
          </a:p>
        </p:txBody>
      </p:sp>
      <p:sp>
        <p:nvSpPr>
          <p:cNvPr id="49" name="Google Shape;49;p7"/>
          <p:cNvSpPr txBox="1"/>
          <p:nvPr/>
        </p:nvSpPr>
        <p:spPr>
          <a:xfrm>
            <a:off x="3895325" y="1625800"/>
            <a:ext cx="41553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Behavior Features</a:t>
            </a:r>
            <a:endParaRPr sz="1000"/>
          </a:p>
        </p:txBody>
      </p:sp>
      <p:sp>
        <p:nvSpPr>
          <p:cNvPr id="50" name="Google Shape;50;p7"/>
          <p:cNvSpPr txBox="1"/>
          <p:nvPr/>
        </p:nvSpPr>
        <p:spPr>
          <a:xfrm>
            <a:off x="3974700" y="3063438"/>
            <a:ext cx="41553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Profile Features</a:t>
            </a:r>
            <a:endParaRPr sz="1000"/>
          </a:p>
        </p:txBody>
      </p:sp>
      <p:graphicFrame>
        <p:nvGraphicFramePr>
          <p:cNvPr id="51" name="Google Shape;51;p7"/>
          <p:cNvGraphicFramePr/>
          <p:nvPr/>
        </p:nvGraphicFramePr>
        <p:xfrm>
          <a:off x="308959" y="1436392"/>
          <a:ext cx="3415850" cy="2918050"/>
        </p:xfrm>
        <a:graphic>
          <a:graphicData uri="http://schemas.openxmlformats.org/drawingml/2006/table">
            <a:tbl>
              <a:tblPr firstRow="1" bandRow="1">
                <a:noFill/>
                <a:tableStyleId>{5302083E-A8D6-49DE-A8DD-767959C45B55}</a:tableStyleId>
              </a:tblPr>
              <a:tblGrid>
                <a:gridCol w="1064775"/>
                <a:gridCol w="1064775"/>
                <a:gridCol w="1286300"/>
              </a:tblGrid>
              <a:tr h="586075">
                <a:tc>
                  <a:txBody>
                    <a:bodyPr/>
                    <a:lstStyle/>
                    <a:p>
                      <a:pPr marL="0" marR="0" lvl="0" indent="0" algn="ctr" rtl="0">
                        <a:lnSpc>
                          <a:spcPct val="100000"/>
                        </a:lnSpc>
                        <a:spcBef>
                          <a:spcPts val="0"/>
                        </a:spcBef>
                        <a:spcAft>
                          <a:spcPts val="0"/>
                        </a:spcAft>
                        <a:buNone/>
                      </a:pPr>
                      <a:endParaRPr sz="1200" u="none" strike="noStrike" cap="none">
                        <a:latin typeface="Arial"/>
                        <a:ea typeface="Arial"/>
                        <a:cs typeface="Arial"/>
                        <a:sym typeface="Arial"/>
                      </a:endParaRPr>
                    </a:p>
                  </a:txBody>
                  <a:tcPr marL="0" marR="0" marT="0" marB="0" anchor="ctr">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latin typeface="Arial"/>
                          <a:ea typeface="Arial"/>
                          <a:cs typeface="Arial"/>
                          <a:sym typeface="Arial"/>
                        </a:rPr>
                        <a:t>Clients</a:t>
                      </a:r>
                      <a:endParaRPr sz="1200" u="none" strike="noStrike" cap="none">
                        <a:latin typeface="Arial"/>
                        <a:ea typeface="Arial"/>
                        <a:cs typeface="Arial"/>
                        <a:sym typeface="Arial"/>
                      </a:endParaRPr>
                    </a:p>
                  </a:txBody>
                  <a:tcPr marL="0" marR="0" marT="0" marB="0" anchor="ctr">
                    <a:solidFill>
                      <a:srgbClr val="00206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t>Transactions</a:t>
                      </a:r>
                      <a:endParaRPr sz="1200" u="none" strike="noStrike" cap="none"/>
                    </a:p>
                  </a:txBody>
                  <a:tcPr marL="0" marR="0" marT="0" marB="0" anchor="ctr">
                    <a:solidFill>
                      <a:srgbClr val="002060"/>
                    </a:solidFill>
                  </a:tcPr>
                </a:tc>
              </a:tr>
              <a:tr h="777325">
                <a:tc>
                  <a:txBody>
                    <a:bodyPr/>
                    <a:lstStyle/>
                    <a:p>
                      <a:pPr marL="0" marR="0" lvl="0" indent="0" algn="ctr" rtl="0">
                        <a:lnSpc>
                          <a:spcPct val="100000"/>
                        </a:lnSpc>
                        <a:spcBef>
                          <a:spcPts val="0"/>
                        </a:spcBef>
                        <a:spcAft>
                          <a:spcPts val="0"/>
                        </a:spcAft>
                        <a:buNone/>
                      </a:pPr>
                      <a:r>
                        <a:rPr lang="en-US" sz="1200">
                          <a:latin typeface="Arial"/>
                          <a:ea typeface="Arial"/>
                          <a:cs typeface="Arial"/>
                          <a:sym typeface="Arial"/>
                        </a:rPr>
                        <a:t>No Issue</a:t>
                      </a:r>
                      <a:endParaRPr sz="1200">
                        <a:latin typeface="Arial"/>
                        <a:ea typeface="Arial"/>
                        <a:cs typeface="Arial"/>
                        <a:sym typeface="Arial"/>
                      </a:endParaRPr>
                    </a:p>
                    <a:p>
                      <a:pPr marL="0" marR="0" lvl="0" indent="0" algn="ctr" rtl="0">
                        <a:lnSpc>
                          <a:spcPct val="100000"/>
                        </a:lnSpc>
                        <a:spcBef>
                          <a:spcPts val="0"/>
                        </a:spcBef>
                        <a:spcAft>
                          <a:spcPts val="0"/>
                        </a:spcAft>
                        <a:buNone/>
                      </a:pPr>
                      <a:r>
                        <a:rPr lang="en-US" sz="1200">
                          <a:latin typeface="Arial"/>
                          <a:ea typeface="Arial"/>
                          <a:cs typeface="Arial"/>
                          <a:sym typeface="Arial"/>
                        </a:rPr>
                        <a:t>(</a:t>
                      </a:r>
                      <a:r>
                        <a:rPr lang="en-US" sz="1200">
                          <a:solidFill>
                            <a:schemeClr val="dk1"/>
                          </a:solidFill>
                          <a:latin typeface="Arial"/>
                          <a:ea typeface="Arial"/>
                          <a:cs typeface="Arial"/>
                          <a:sym typeface="Arial"/>
                        </a:rPr>
                        <a:t>Issue_YN = 0</a:t>
                      </a:r>
                      <a:r>
                        <a:rPr lang="en-US" sz="1200">
                          <a:latin typeface="Arial"/>
                          <a:ea typeface="Arial"/>
                          <a:cs typeface="Arial"/>
                          <a:sym typeface="Arial"/>
                        </a:rPr>
                        <a:t>)</a:t>
                      </a:r>
                      <a:endParaRPr sz="1200">
                        <a:latin typeface="Arial"/>
                        <a:ea typeface="Arial"/>
                        <a:cs typeface="Arial"/>
                        <a:sym typeface="Arial"/>
                      </a:endParaRPr>
                    </a:p>
                  </a:txBody>
                  <a:tcPr marL="0" marR="0" marT="0" marB="0" anchor="ctr"/>
                </a:tc>
                <a:tc>
                  <a:txBody>
                    <a:bodyPr/>
                    <a:lstStyle/>
                    <a:p>
                      <a:pPr marL="0" lvl="0" indent="0" algn="ctr" rtl="0">
                        <a:spcBef>
                          <a:spcPts val="0"/>
                        </a:spcBef>
                        <a:spcAft>
                          <a:spcPts val="0"/>
                        </a:spcAft>
                        <a:buNone/>
                      </a:pPr>
                      <a:r>
                        <a:rPr lang="en-US" sz="1200">
                          <a:solidFill>
                            <a:schemeClr val="dk1"/>
                          </a:solidFill>
                          <a:latin typeface="Arial"/>
                          <a:ea typeface="Arial"/>
                          <a:cs typeface="Arial"/>
                          <a:sym typeface="Arial"/>
                        </a:rPr>
                        <a:t>35,441</a:t>
                      </a:r>
                      <a:endParaRPr sz="1200">
                        <a:solidFill>
                          <a:schemeClr val="dk1"/>
                        </a:solidFill>
                        <a:latin typeface="Arial"/>
                        <a:ea typeface="Arial"/>
                        <a:cs typeface="Arial"/>
                        <a:sym typeface="Arial"/>
                      </a:endParaRPr>
                    </a:p>
                    <a:p>
                      <a:pPr marL="0" lvl="0" indent="0" algn="ctr" rtl="0">
                        <a:spcBef>
                          <a:spcPts val="0"/>
                        </a:spcBef>
                        <a:spcAft>
                          <a:spcPts val="0"/>
                        </a:spcAft>
                        <a:buNone/>
                      </a:pPr>
                      <a:r>
                        <a:rPr lang="en-US" sz="1200">
                          <a:solidFill>
                            <a:schemeClr val="dk1"/>
                          </a:solidFill>
                          <a:latin typeface="Arial"/>
                          <a:ea typeface="Arial"/>
                          <a:cs typeface="Arial"/>
                          <a:sym typeface="Arial"/>
                        </a:rPr>
                        <a:t>(94.47%)</a:t>
                      </a:r>
                      <a:endParaRPr sz="120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None/>
                      </a:pPr>
                      <a:r>
                        <a:rPr lang="en-US" sz="1200">
                          <a:latin typeface="Arial"/>
                          <a:ea typeface="Arial"/>
                          <a:cs typeface="Arial"/>
                          <a:sym typeface="Arial"/>
                        </a:rPr>
                        <a:t>1,749,197</a:t>
                      </a:r>
                      <a:endParaRPr sz="1200">
                        <a:latin typeface="Arial"/>
                        <a:ea typeface="Arial"/>
                        <a:cs typeface="Arial"/>
                        <a:sym typeface="Arial"/>
                      </a:endParaRPr>
                    </a:p>
                    <a:p>
                      <a:pPr marL="0" marR="0" lvl="0" indent="0" algn="ctr" rtl="0">
                        <a:lnSpc>
                          <a:spcPct val="100000"/>
                        </a:lnSpc>
                        <a:spcBef>
                          <a:spcPts val="0"/>
                        </a:spcBef>
                        <a:spcAft>
                          <a:spcPts val="0"/>
                        </a:spcAft>
                        <a:buNone/>
                      </a:pPr>
                      <a:r>
                        <a:rPr lang="en-US" sz="1200">
                          <a:latin typeface="Arial"/>
                          <a:ea typeface="Arial"/>
                          <a:cs typeface="Arial"/>
                          <a:sym typeface="Arial"/>
                        </a:rPr>
                        <a:t>(72.89%)</a:t>
                      </a:r>
                      <a:endParaRPr sz="1200" u="none" strike="noStrike" cap="none">
                        <a:latin typeface="Arial"/>
                        <a:ea typeface="Arial"/>
                        <a:cs typeface="Arial"/>
                        <a:sym typeface="Arial"/>
                      </a:endParaRPr>
                    </a:p>
                  </a:txBody>
                  <a:tcPr marL="0" marR="0" marT="0" marB="0" anchor="ctr"/>
                </a:tc>
              </a:tr>
              <a:tr h="777325">
                <a:tc>
                  <a:txBody>
                    <a:bodyPr/>
                    <a:lstStyle/>
                    <a:p>
                      <a:pPr marL="0" lvl="0" indent="0" algn="ctr" rtl="0">
                        <a:spcBef>
                          <a:spcPts val="0"/>
                        </a:spcBef>
                        <a:spcAft>
                          <a:spcPts val="0"/>
                        </a:spcAft>
                        <a:buNone/>
                      </a:pPr>
                      <a:r>
                        <a:rPr lang="en-US" sz="1200">
                          <a:solidFill>
                            <a:schemeClr val="dk1"/>
                          </a:solidFill>
                          <a:latin typeface="Arial"/>
                          <a:ea typeface="Arial"/>
                          <a:cs typeface="Arial"/>
                          <a:sym typeface="Arial"/>
                        </a:rPr>
                        <a:t>Has Issue</a:t>
                      </a:r>
                      <a:endParaRPr sz="1200">
                        <a:solidFill>
                          <a:schemeClr val="dk1"/>
                        </a:solidFill>
                        <a:latin typeface="Arial"/>
                        <a:ea typeface="Arial"/>
                        <a:cs typeface="Arial"/>
                        <a:sym typeface="Arial"/>
                      </a:endParaRPr>
                    </a:p>
                    <a:p>
                      <a:pPr marL="0" lvl="0" indent="0" algn="ctr" rtl="0">
                        <a:spcBef>
                          <a:spcPts val="0"/>
                        </a:spcBef>
                        <a:spcAft>
                          <a:spcPts val="0"/>
                        </a:spcAft>
                        <a:buNone/>
                      </a:pPr>
                      <a:r>
                        <a:rPr lang="en-US" sz="1200">
                          <a:solidFill>
                            <a:schemeClr val="dk1"/>
                          </a:solidFill>
                          <a:latin typeface="Arial"/>
                          <a:ea typeface="Arial"/>
                          <a:cs typeface="Arial"/>
                          <a:sym typeface="Arial"/>
                        </a:rPr>
                        <a:t>(Issue_YN = 1)</a:t>
                      </a:r>
                      <a:endParaRPr sz="1200">
                        <a:solidFill>
                          <a:schemeClr val="dk1"/>
                        </a:solidFill>
                        <a:latin typeface="Arial"/>
                        <a:ea typeface="Arial"/>
                        <a:cs typeface="Arial"/>
                        <a:sym typeface="Arial"/>
                      </a:endParaRPr>
                    </a:p>
                  </a:txBody>
                  <a:tcPr marL="0" marR="0" marT="0" marB="0" anchor="ctr"/>
                </a:tc>
                <a:tc>
                  <a:txBody>
                    <a:bodyPr/>
                    <a:lstStyle/>
                    <a:p>
                      <a:pPr marL="0" lvl="0" indent="0" algn="ctr" rtl="0">
                        <a:spcBef>
                          <a:spcPts val="0"/>
                        </a:spcBef>
                        <a:spcAft>
                          <a:spcPts val="0"/>
                        </a:spcAft>
                        <a:buNone/>
                      </a:pPr>
                      <a:r>
                        <a:rPr lang="en-US" sz="1200">
                          <a:solidFill>
                            <a:schemeClr val="dk1"/>
                          </a:solidFill>
                          <a:latin typeface="Arial"/>
                          <a:ea typeface="Arial"/>
                          <a:cs typeface="Arial"/>
                          <a:sym typeface="Arial"/>
                        </a:rPr>
                        <a:t>2074</a:t>
                      </a:r>
                      <a:endParaRPr sz="120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 (5.53%)</a:t>
                      </a:r>
                      <a:endParaRPr sz="120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None/>
                      </a:pPr>
                      <a:r>
                        <a:rPr lang="en-US" sz="1200">
                          <a:latin typeface="Arial"/>
                          <a:ea typeface="Arial"/>
                          <a:cs typeface="Arial"/>
                          <a:sym typeface="Arial"/>
                        </a:rPr>
                        <a:t>650,720</a:t>
                      </a:r>
                      <a:endParaRPr sz="1200">
                        <a:latin typeface="Arial"/>
                        <a:ea typeface="Arial"/>
                        <a:cs typeface="Arial"/>
                        <a:sym typeface="Arial"/>
                      </a:endParaRPr>
                    </a:p>
                    <a:p>
                      <a:pPr marL="0" marR="0" lvl="0" indent="0" algn="ctr" rtl="0">
                        <a:lnSpc>
                          <a:spcPct val="100000"/>
                        </a:lnSpc>
                        <a:spcBef>
                          <a:spcPts val="0"/>
                        </a:spcBef>
                        <a:spcAft>
                          <a:spcPts val="0"/>
                        </a:spcAft>
                        <a:buNone/>
                      </a:pPr>
                      <a:r>
                        <a:rPr lang="en-US" sz="1200">
                          <a:latin typeface="Arial"/>
                          <a:ea typeface="Arial"/>
                          <a:cs typeface="Arial"/>
                          <a:sym typeface="Arial"/>
                        </a:rPr>
                        <a:t>(27.11%)</a:t>
                      </a:r>
                      <a:endParaRPr sz="1200" u="none" strike="noStrike" cap="none">
                        <a:latin typeface="Arial"/>
                        <a:ea typeface="Arial"/>
                        <a:cs typeface="Arial"/>
                        <a:sym typeface="Arial"/>
                      </a:endParaRPr>
                    </a:p>
                  </a:txBody>
                  <a:tcPr marL="0" marR="0" marT="0" marB="0" anchor="ctr"/>
                </a:tc>
              </a:tr>
              <a:tr h="777325">
                <a:tc>
                  <a:txBody>
                    <a:bodyPr/>
                    <a:lstStyle/>
                    <a:p>
                      <a:pPr marL="0" lvl="0" indent="0" algn="ctr" rtl="0">
                        <a:spcBef>
                          <a:spcPts val="0"/>
                        </a:spcBef>
                        <a:spcAft>
                          <a:spcPts val="0"/>
                        </a:spcAft>
                        <a:buNone/>
                      </a:pPr>
                      <a:r>
                        <a:rPr lang="en-US" sz="1200">
                          <a:solidFill>
                            <a:schemeClr val="dk1"/>
                          </a:solidFill>
                          <a:latin typeface="Arial"/>
                          <a:ea typeface="Arial"/>
                          <a:cs typeface="Arial"/>
                          <a:sym typeface="Arial"/>
                        </a:rPr>
                        <a:t>Total</a:t>
                      </a:r>
                      <a:endParaRPr sz="1200">
                        <a:solidFill>
                          <a:schemeClr val="dk1"/>
                        </a:solidFill>
                        <a:latin typeface="Arial"/>
                        <a:ea typeface="Arial"/>
                        <a:cs typeface="Arial"/>
                        <a:sym typeface="Arial"/>
                      </a:endParaRPr>
                    </a:p>
                  </a:txBody>
                  <a:tcPr marL="0" marR="0" marT="0" marB="0" anchor="ctr"/>
                </a:tc>
                <a:tc>
                  <a:txBody>
                    <a:bodyPr/>
                    <a:lstStyle/>
                    <a:p>
                      <a:pPr marL="0" lvl="0" indent="0" algn="ctr"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37,515</a:t>
                      </a:r>
                      <a:endParaRPr sz="1200">
                        <a:solidFill>
                          <a:schemeClr val="dk1"/>
                        </a:solidFill>
                        <a:latin typeface="Arial"/>
                        <a:ea typeface="Arial"/>
                        <a:cs typeface="Arial"/>
                        <a:sym typeface="Arial"/>
                      </a:endParaRPr>
                    </a:p>
                  </a:txBody>
                  <a:tcPr marL="0" marR="0" marT="0" marB="0" anchor="ctr"/>
                </a:tc>
                <a:tc>
                  <a:txBody>
                    <a:bodyPr/>
                    <a:lstStyle/>
                    <a:p>
                      <a:pPr marL="0" lvl="0" indent="0" algn="ctr"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2,399,917</a:t>
                      </a:r>
                      <a:endParaRPr sz="1200">
                        <a:latin typeface="Arial"/>
                        <a:ea typeface="Arial"/>
                        <a:cs typeface="Arial"/>
                        <a:sym typeface="Arial"/>
                      </a:endParaRPr>
                    </a:p>
                  </a:txBody>
                  <a:tcPr marL="0" marR="0" marT="0" marB="0" anchor="ctr"/>
                </a:tc>
              </a:tr>
            </a:tbl>
          </a:graphicData>
        </a:graphic>
      </p:graphicFrame>
      <p:pic>
        <p:nvPicPr>
          <p:cNvPr id="52" name="Google Shape;52;p7"/>
          <p:cNvPicPr preferRelativeResize="0"/>
          <p:nvPr/>
        </p:nvPicPr>
        <p:blipFill>
          <a:blip r:embed="rId3">
            <a:alphaModFix/>
          </a:blip>
          <a:stretch>
            <a:fillRect/>
          </a:stretch>
        </p:blipFill>
        <p:spPr>
          <a:xfrm>
            <a:off x="5240275" y="1089887"/>
            <a:ext cx="2350825" cy="3448700"/>
          </a:xfrm>
          <a:prstGeom prst="rect">
            <a:avLst/>
          </a:prstGeom>
          <a:noFill/>
          <a:ln>
            <a:noFill/>
          </a:ln>
        </p:spPr>
      </p:pic>
      <p:sp>
        <p:nvSpPr>
          <p:cNvPr id="53" name="Google Shape;53;p7"/>
          <p:cNvSpPr/>
          <p:nvPr/>
        </p:nvSpPr>
        <p:spPr>
          <a:xfrm>
            <a:off x="7647450" y="1147338"/>
            <a:ext cx="187500" cy="33183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p:nvPr/>
        </p:nvSpPr>
        <p:spPr>
          <a:xfrm>
            <a:off x="7393225" y="2662188"/>
            <a:ext cx="1682700" cy="2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25 Columns</a:t>
            </a:r>
            <a:endParaRPr sz="1000"/>
          </a:p>
        </p:txBody>
      </p:sp>
      <p:sp>
        <p:nvSpPr>
          <p:cNvPr id="55" name="Google Shape;55;p7"/>
          <p:cNvSpPr txBox="1"/>
          <p:nvPr/>
        </p:nvSpPr>
        <p:spPr>
          <a:xfrm>
            <a:off x="4010750" y="1147350"/>
            <a:ext cx="41553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ClientID</a:t>
            </a:r>
            <a:endParaRPr sz="1000"/>
          </a:p>
        </p:txBody>
      </p:sp>
      <p:cxnSp>
        <p:nvCxnSpPr>
          <p:cNvPr id="56" name="Google Shape;56;p7"/>
          <p:cNvCxnSpPr/>
          <p:nvPr/>
        </p:nvCxnSpPr>
        <p:spPr>
          <a:xfrm>
            <a:off x="4609675" y="1320150"/>
            <a:ext cx="609000" cy="0"/>
          </a:xfrm>
          <a:prstGeom prst="straightConnector1">
            <a:avLst/>
          </a:prstGeom>
          <a:noFill/>
          <a:ln w="9525" cap="flat" cmpd="sng">
            <a:solidFill>
              <a:schemeClr val="dk2"/>
            </a:solidFill>
            <a:prstDash val="solid"/>
            <a:round/>
            <a:headEnd type="none" w="med" len="med"/>
            <a:tailEnd type="triangle" w="med" len="med"/>
          </a:ln>
        </p:spPr>
      </p:cxnSp>
      <p:sp>
        <p:nvSpPr>
          <p:cNvPr id="57" name="Google Shape;57;p7"/>
          <p:cNvSpPr/>
          <p:nvPr/>
        </p:nvSpPr>
        <p:spPr>
          <a:xfrm flipH="1">
            <a:off x="5052775" y="1431429"/>
            <a:ext cx="187500" cy="7683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4995125" y="2311000"/>
            <a:ext cx="187500" cy="18729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364343" y="222099"/>
            <a:ext cx="8507400" cy="454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Profile-related Features and Behavior Related Features</a:t>
            </a:r>
            <a:endParaRPr/>
          </a:p>
        </p:txBody>
      </p:sp>
      <p:sp>
        <p:nvSpPr>
          <p:cNvPr id="65" name="Google Shape;65;p8"/>
          <p:cNvSpPr/>
          <p:nvPr/>
        </p:nvSpPr>
        <p:spPr>
          <a:xfrm>
            <a:off x="464344" y="127873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Client 1</a:t>
            </a:r>
            <a:endParaRPr sz="1400" b="0" i="0" u="none" strike="noStrike" cap="none">
              <a:solidFill>
                <a:schemeClr val="lt1"/>
              </a:solidFill>
              <a:latin typeface="Arial"/>
              <a:ea typeface="Arial"/>
              <a:cs typeface="Arial"/>
              <a:sym typeface="Arial"/>
            </a:endParaRPr>
          </a:p>
        </p:txBody>
      </p:sp>
      <p:sp>
        <p:nvSpPr>
          <p:cNvPr id="66" name="Google Shape;66;p8"/>
          <p:cNvSpPr/>
          <p:nvPr/>
        </p:nvSpPr>
        <p:spPr>
          <a:xfrm>
            <a:off x="2288382" y="699173"/>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1</a:t>
            </a:r>
            <a:endParaRPr/>
          </a:p>
        </p:txBody>
      </p:sp>
      <p:sp>
        <p:nvSpPr>
          <p:cNvPr id="67" name="Google Shape;67;p8"/>
          <p:cNvSpPr/>
          <p:nvPr/>
        </p:nvSpPr>
        <p:spPr>
          <a:xfrm>
            <a:off x="2288382" y="127873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2</a:t>
            </a:r>
            <a:endParaRPr/>
          </a:p>
        </p:txBody>
      </p:sp>
      <p:sp>
        <p:nvSpPr>
          <p:cNvPr id="68" name="Google Shape;68;p8"/>
          <p:cNvSpPr/>
          <p:nvPr/>
        </p:nvSpPr>
        <p:spPr>
          <a:xfrm>
            <a:off x="2288382" y="1858289"/>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3...</a:t>
            </a:r>
            <a:endParaRPr/>
          </a:p>
        </p:txBody>
      </p:sp>
      <p:cxnSp>
        <p:nvCxnSpPr>
          <p:cNvPr id="69" name="Google Shape;69;p8"/>
          <p:cNvCxnSpPr>
            <a:stCxn id="65" idx="3"/>
            <a:endCxn id="66" idx="1"/>
          </p:cNvCxnSpPr>
          <p:nvPr/>
        </p:nvCxnSpPr>
        <p:spPr>
          <a:xfrm rot="10800000" flipH="1">
            <a:off x="1793044" y="920531"/>
            <a:ext cx="495300" cy="579600"/>
          </a:xfrm>
          <a:prstGeom prst="straightConnector1">
            <a:avLst/>
          </a:prstGeom>
          <a:noFill/>
          <a:ln w="9525" cap="flat" cmpd="sng">
            <a:solidFill>
              <a:srgbClr val="4A7DBA"/>
            </a:solidFill>
            <a:prstDash val="solid"/>
            <a:round/>
            <a:headEnd type="none" w="sm" len="sm"/>
            <a:tailEnd type="none" w="sm" len="sm"/>
          </a:ln>
        </p:spPr>
      </p:cxnSp>
      <p:cxnSp>
        <p:nvCxnSpPr>
          <p:cNvPr id="70" name="Google Shape;70;p8"/>
          <p:cNvCxnSpPr>
            <a:stCxn id="65" idx="3"/>
            <a:endCxn id="67" idx="1"/>
          </p:cNvCxnSpPr>
          <p:nvPr/>
        </p:nvCxnSpPr>
        <p:spPr>
          <a:xfrm>
            <a:off x="1793044" y="1500131"/>
            <a:ext cx="495300" cy="0"/>
          </a:xfrm>
          <a:prstGeom prst="straightConnector1">
            <a:avLst/>
          </a:prstGeom>
          <a:noFill/>
          <a:ln w="9525" cap="flat" cmpd="sng">
            <a:solidFill>
              <a:srgbClr val="4A7DBA"/>
            </a:solidFill>
            <a:prstDash val="solid"/>
            <a:round/>
            <a:headEnd type="none" w="sm" len="sm"/>
            <a:tailEnd type="none" w="sm" len="sm"/>
          </a:ln>
        </p:spPr>
      </p:cxnSp>
      <p:cxnSp>
        <p:nvCxnSpPr>
          <p:cNvPr id="71" name="Google Shape;71;p8"/>
          <p:cNvCxnSpPr>
            <a:stCxn id="65" idx="3"/>
            <a:endCxn id="68" idx="1"/>
          </p:cNvCxnSpPr>
          <p:nvPr/>
        </p:nvCxnSpPr>
        <p:spPr>
          <a:xfrm>
            <a:off x="1793044" y="1500131"/>
            <a:ext cx="495300" cy="579600"/>
          </a:xfrm>
          <a:prstGeom prst="straightConnector1">
            <a:avLst/>
          </a:prstGeom>
          <a:noFill/>
          <a:ln w="9525" cap="flat" cmpd="sng">
            <a:solidFill>
              <a:srgbClr val="4A7DBA"/>
            </a:solidFill>
            <a:prstDash val="solid"/>
            <a:round/>
            <a:headEnd type="none" w="sm" len="sm"/>
            <a:tailEnd type="none" w="sm" len="sm"/>
          </a:ln>
        </p:spPr>
      </p:cxnSp>
      <p:sp>
        <p:nvSpPr>
          <p:cNvPr id="72" name="Google Shape;72;p8"/>
          <p:cNvSpPr/>
          <p:nvPr/>
        </p:nvSpPr>
        <p:spPr>
          <a:xfrm>
            <a:off x="464344" y="332120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Client 2…</a:t>
            </a:r>
            <a:endParaRPr sz="1400" b="0" i="0" u="none" strike="noStrike" cap="none">
              <a:solidFill>
                <a:schemeClr val="lt1"/>
              </a:solidFill>
              <a:latin typeface="Arial"/>
              <a:ea typeface="Arial"/>
              <a:cs typeface="Arial"/>
              <a:sym typeface="Arial"/>
            </a:endParaRPr>
          </a:p>
        </p:txBody>
      </p:sp>
      <p:sp>
        <p:nvSpPr>
          <p:cNvPr id="73" name="Google Shape;73;p8"/>
          <p:cNvSpPr/>
          <p:nvPr/>
        </p:nvSpPr>
        <p:spPr>
          <a:xfrm>
            <a:off x="2288382" y="2741643"/>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1</a:t>
            </a:r>
            <a:endParaRPr/>
          </a:p>
        </p:txBody>
      </p:sp>
      <p:sp>
        <p:nvSpPr>
          <p:cNvPr id="74" name="Google Shape;74;p8"/>
          <p:cNvSpPr/>
          <p:nvPr/>
        </p:nvSpPr>
        <p:spPr>
          <a:xfrm>
            <a:off x="2288382" y="3321201"/>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2</a:t>
            </a:r>
            <a:endParaRPr/>
          </a:p>
        </p:txBody>
      </p:sp>
      <p:sp>
        <p:nvSpPr>
          <p:cNvPr id="75" name="Google Shape;75;p8"/>
          <p:cNvSpPr/>
          <p:nvPr/>
        </p:nvSpPr>
        <p:spPr>
          <a:xfrm>
            <a:off x="2288382" y="3900759"/>
            <a:ext cx="1328700" cy="442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Transaction 3...</a:t>
            </a:r>
            <a:endParaRPr/>
          </a:p>
        </p:txBody>
      </p:sp>
      <p:cxnSp>
        <p:nvCxnSpPr>
          <p:cNvPr id="76" name="Google Shape;76;p8"/>
          <p:cNvCxnSpPr>
            <a:stCxn id="72" idx="3"/>
            <a:endCxn id="73" idx="1"/>
          </p:cNvCxnSpPr>
          <p:nvPr/>
        </p:nvCxnSpPr>
        <p:spPr>
          <a:xfrm rot="10800000" flipH="1">
            <a:off x="1793044" y="2963001"/>
            <a:ext cx="495300" cy="579600"/>
          </a:xfrm>
          <a:prstGeom prst="straightConnector1">
            <a:avLst/>
          </a:prstGeom>
          <a:noFill/>
          <a:ln w="9525" cap="flat" cmpd="sng">
            <a:solidFill>
              <a:srgbClr val="4A7DBA"/>
            </a:solidFill>
            <a:prstDash val="solid"/>
            <a:round/>
            <a:headEnd type="none" w="sm" len="sm"/>
            <a:tailEnd type="none" w="sm" len="sm"/>
          </a:ln>
        </p:spPr>
      </p:cxnSp>
      <p:cxnSp>
        <p:nvCxnSpPr>
          <p:cNvPr id="77" name="Google Shape;77;p8"/>
          <p:cNvCxnSpPr>
            <a:stCxn id="72" idx="3"/>
            <a:endCxn id="74" idx="1"/>
          </p:cNvCxnSpPr>
          <p:nvPr/>
        </p:nvCxnSpPr>
        <p:spPr>
          <a:xfrm>
            <a:off x="1793044" y="3542601"/>
            <a:ext cx="495300" cy="0"/>
          </a:xfrm>
          <a:prstGeom prst="straightConnector1">
            <a:avLst/>
          </a:prstGeom>
          <a:noFill/>
          <a:ln w="9525" cap="flat" cmpd="sng">
            <a:solidFill>
              <a:srgbClr val="4A7DBA"/>
            </a:solidFill>
            <a:prstDash val="solid"/>
            <a:round/>
            <a:headEnd type="none" w="sm" len="sm"/>
            <a:tailEnd type="none" w="sm" len="sm"/>
          </a:ln>
        </p:spPr>
      </p:cxnSp>
      <p:cxnSp>
        <p:nvCxnSpPr>
          <p:cNvPr id="78" name="Google Shape;78;p8"/>
          <p:cNvCxnSpPr>
            <a:stCxn id="72" idx="3"/>
            <a:endCxn id="75" idx="1"/>
          </p:cNvCxnSpPr>
          <p:nvPr/>
        </p:nvCxnSpPr>
        <p:spPr>
          <a:xfrm>
            <a:off x="1793044" y="3542601"/>
            <a:ext cx="495300" cy="579600"/>
          </a:xfrm>
          <a:prstGeom prst="straightConnector1">
            <a:avLst/>
          </a:prstGeom>
          <a:noFill/>
          <a:ln w="9525" cap="flat" cmpd="sng">
            <a:solidFill>
              <a:srgbClr val="4A7DBA"/>
            </a:solidFill>
            <a:prstDash val="solid"/>
            <a:round/>
            <a:headEnd type="none" w="sm" len="sm"/>
            <a:tailEnd type="none" w="sm" len="sm"/>
          </a:ln>
        </p:spPr>
      </p:cxnSp>
      <p:sp>
        <p:nvSpPr>
          <p:cNvPr id="79" name="Google Shape;79;p8"/>
          <p:cNvSpPr/>
          <p:nvPr/>
        </p:nvSpPr>
        <p:spPr>
          <a:xfrm>
            <a:off x="4767358" y="680599"/>
            <a:ext cx="2298000" cy="6645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Behavior Related Features</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t>
            </a:r>
            <a:r>
              <a:rPr lang="en-US">
                <a:solidFill>
                  <a:schemeClr val="lt1"/>
                </a:solidFill>
              </a:rPr>
              <a:t>r</a:t>
            </a:r>
            <a:r>
              <a:rPr lang="en-US" sz="1400" b="0" i="0" u="none" strike="noStrike" cap="none">
                <a:solidFill>
                  <a:schemeClr val="lt1"/>
                </a:solidFill>
                <a:latin typeface="Arial"/>
                <a:ea typeface="Arial"/>
                <a:cs typeface="Arial"/>
                <a:sym typeface="Arial"/>
              </a:rPr>
              <a:t>ecorded by </a:t>
            </a:r>
            <a:r>
              <a:rPr lang="en-US">
                <a:solidFill>
                  <a:schemeClr val="lt1"/>
                </a:solidFill>
              </a:rPr>
              <a:t>s</a:t>
            </a:r>
            <a:r>
              <a:rPr lang="en-US" sz="1400" b="0" i="0" u="none" strike="noStrike" cap="none">
                <a:solidFill>
                  <a:schemeClr val="lt1"/>
                </a:solidFill>
                <a:latin typeface="Arial"/>
                <a:ea typeface="Arial"/>
                <a:cs typeface="Arial"/>
                <a:sym typeface="Arial"/>
              </a:rPr>
              <a:t>ystem)</a:t>
            </a:r>
            <a:endParaRPr/>
          </a:p>
        </p:txBody>
      </p:sp>
      <p:sp>
        <p:nvSpPr>
          <p:cNvPr id="80" name="Google Shape;80;p8"/>
          <p:cNvSpPr/>
          <p:nvPr/>
        </p:nvSpPr>
        <p:spPr>
          <a:xfrm>
            <a:off x="4767358" y="1865912"/>
            <a:ext cx="2298000" cy="6645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Profile Related Features</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(filled in by clients)</a:t>
            </a:r>
            <a:endParaRPr/>
          </a:p>
        </p:txBody>
      </p:sp>
      <p:cxnSp>
        <p:nvCxnSpPr>
          <p:cNvPr id="81" name="Google Shape;81;p8"/>
          <p:cNvCxnSpPr>
            <a:stCxn id="67" idx="3"/>
            <a:endCxn id="79" idx="1"/>
          </p:cNvCxnSpPr>
          <p:nvPr/>
        </p:nvCxnSpPr>
        <p:spPr>
          <a:xfrm rot="10800000" flipH="1">
            <a:off x="3617082" y="1012931"/>
            <a:ext cx="1150200" cy="487200"/>
          </a:xfrm>
          <a:prstGeom prst="straightConnector1">
            <a:avLst/>
          </a:prstGeom>
          <a:noFill/>
          <a:ln w="9525" cap="flat" cmpd="sng">
            <a:solidFill>
              <a:srgbClr val="4A7DBA"/>
            </a:solidFill>
            <a:prstDash val="solid"/>
            <a:round/>
            <a:headEnd type="none" w="sm" len="sm"/>
            <a:tailEnd type="none" w="sm" len="sm"/>
          </a:ln>
        </p:spPr>
      </p:cxnSp>
      <p:cxnSp>
        <p:nvCxnSpPr>
          <p:cNvPr id="82" name="Google Shape;82;p8"/>
          <p:cNvCxnSpPr>
            <a:stCxn id="67" idx="3"/>
            <a:endCxn id="80" idx="1"/>
          </p:cNvCxnSpPr>
          <p:nvPr/>
        </p:nvCxnSpPr>
        <p:spPr>
          <a:xfrm>
            <a:off x="3617082" y="1500131"/>
            <a:ext cx="1150200" cy="69810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395536" y="196105"/>
            <a:ext cx="8507400" cy="822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Data Before Processing:</a:t>
            </a:r>
            <a:endParaRPr/>
          </a:p>
        </p:txBody>
      </p:sp>
      <p:sp>
        <p:nvSpPr>
          <p:cNvPr id="89" name="Google Shape;89;p9"/>
          <p:cNvSpPr txBox="1"/>
          <p:nvPr/>
        </p:nvSpPr>
        <p:spPr>
          <a:xfrm>
            <a:off x="395525" y="3418650"/>
            <a:ext cx="46614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2399917 rows (Transactions), 25 columns (Features)  </a:t>
            </a:r>
            <a:endParaRPr/>
          </a:p>
        </p:txBody>
      </p:sp>
      <p:pic>
        <p:nvPicPr>
          <p:cNvPr id="90" name="Google Shape;90;p9"/>
          <p:cNvPicPr preferRelativeResize="0"/>
          <p:nvPr/>
        </p:nvPicPr>
        <p:blipFill>
          <a:blip r:embed="rId3">
            <a:alphaModFix/>
          </a:blip>
          <a:stretch>
            <a:fillRect/>
          </a:stretch>
        </p:blipFill>
        <p:spPr>
          <a:xfrm>
            <a:off x="395525" y="1065000"/>
            <a:ext cx="6038275" cy="207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395536" y="196105"/>
            <a:ext cx="8507400" cy="822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Data After Processing:</a:t>
            </a:r>
            <a:endParaRPr/>
          </a:p>
        </p:txBody>
      </p:sp>
      <p:sp>
        <p:nvSpPr>
          <p:cNvPr id="97" name="Google Shape;97;p10"/>
          <p:cNvSpPr txBox="1"/>
          <p:nvPr/>
        </p:nvSpPr>
        <p:spPr>
          <a:xfrm>
            <a:off x="395525" y="3418650"/>
            <a:ext cx="46614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37515 rows (Clients), 2708 columns (Features)  </a:t>
            </a:r>
            <a:endParaRPr/>
          </a:p>
        </p:txBody>
      </p:sp>
      <p:pic>
        <p:nvPicPr>
          <p:cNvPr id="98" name="Google Shape;98;p10"/>
          <p:cNvPicPr preferRelativeResize="0"/>
          <p:nvPr/>
        </p:nvPicPr>
        <p:blipFill>
          <a:blip r:embed="rId3">
            <a:alphaModFix/>
          </a:blip>
          <a:stretch>
            <a:fillRect/>
          </a:stretch>
        </p:blipFill>
        <p:spPr>
          <a:xfrm>
            <a:off x="395525" y="1051863"/>
            <a:ext cx="6038274" cy="2012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395536" y="196105"/>
            <a:ext cx="8507400" cy="822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Evaluation of Models</a:t>
            </a:r>
            <a:endParaRPr/>
          </a:p>
        </p:txBody>
      </p:sp>
      <p:sp>
        <p:nvSpPr>
          <p:cNvPr id="105" name="Google Shape;105;p11"/>
          <p:cNvSpPr txBox="1">
            <a:spLocks noGrp="1"/>
          </p:cNvSpPr>
          <p:nvPr>
            <p:ph type="body" idx="1"/>
          </p:nvPr>
        </p:nvSpPr>
        <p:spPr>
          <a:xfrm>
            <a:off x="395536" y="1131590"/>
            <a:ext cx="8496900" cy="33195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a:t>Because of the imbalance in our dataset, we use the F1 score (harmonic mean) alongside precision and recall to evaluate the performance of our models.</a:t>
            </a:r>
            <a:endParaRPr/>
          </a:p>
          <a:p>
            <a:pPr marL="0" lvl="0" indent="0" algn="l" rtl="0">
              <a:lnSpc>
                <a:spcPct val="100000"/>
              </a:lnSpc>
              <a:spcBef>
                <a:spcPts val="360"/>
              </a:spcBef>
              <a:spcAft>
                <a:spcPts val="0"/>
              </a:spcAft>
              <a:buSzPts val="1800"/>
              <a:buNone/>
            </a:pPr>
            <a:endParaRPr/>
          </a:p>
          <a:p>
            <a:pPr marL="0" lvl="0" indent="0" algn="l" rtl="0">
              <a:lnSpc>
                <a:spcPct val="115000"/>
              </a:lnSpc>
              <a:spcBef>
                <a:spcPts val="0"/>
              </a:spcBef>
              <a:spcAft>
                <a:spcPts val="0"/>
              </a:spcAft>
              <a:buSzPts val="1800"/>
              <a:buNone/>
            </a:pPr>
            <a:r>
              <a:rPr lang="en-US"/>
              <a:t>F1 = 2*(Precision*Recall)/(Precision+Recall)</a:t>
            </a:r>
            <a:endParaRPr/>
          </a:p>
          <a:p>
            <a:pPr marL="0" lvl="0" indent="0" algn="l" rtl="0">
              <a:lnSpc>
                <a:spcPct val="115000"/>
              </a:lnSpc>
              <a:spcBef>
                <a:spcPts val="0"/>
              </a:spcBef>
              <a:spcAft>
                <a:spcPts val="0"/>
              </a:spcAft>
              <a:buSzPts val="1800"/>
              <a:buNone/>
            </a:pPr>
            <a:endParaRPr/>
          </a:p>
          <a:p>
            <a:pPr marL="0" lvl="0" indent="0" algn="l" rtl="0">
              <a:lnSpc>
                <a:spcPct val="115000"/>
              </a:lnSpc>
              <a:spcBef>
                <a:spcPts val="0"/>
              </a:spcBef>
              <a:spcAft>
                <a:spcPts val="0"/>
              </a:spcAft>
              <a:buSzPts val="1800"/>
              <a:buNone/>
            </a:pPr>
            <a:r>
              <a:rPr lang="en-US"/>
              <a:t>Precision = TP/(TN+FP) </a:t>
            </a:r>
            <a:endParaRPr/>
          </a:p>
          <a:p>
            <a:pPr marL="0" lvl="0" indent="0" algn="l" rtl="0">
              <a:lnSpc>
                <a:spcPct val="115000"/>
              </a:lnSpc>
              <a:spcBef>
                <a:spcPts val="0"/>
              </a:spcBef>
              <a:spcAft>
                <a:spcPts val="0"/>
              </a:spcAft>
              <a:buSzPts val="1800"/>
              <a:buNone/>
            </a:pPr>
            <a:endParaRPr/>
          </a:p>
          <a:p>
            <a:pPr marL="0" lvl="0" indent="0" algn="l" rtl="0">
              <a:lnSpc>
                <a:spcPct val="115000"/>
              </a:lnSpc>
              <a:spcBef>
                <a:spcPts val="0"/>
              </a:spcBef>
              <a:spcAft>
                <a:spcPts val="0"/>
              </a:spcAft>
              <a:buClr>
                <a:srgbClr val="000000"/>
              </a:buClr>
              <a:buSzPts val="1100"/>
              <a:buFont typeface="Arial"/>
              <a:buNone/>
            </a:pPr>
            <a:r>
              <a:rPr lang="en-US"/>
              <a:t>Recall = TP/(TP+FN)</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457200" lvl="0" indent="0" algn="l" rtl="0">
              <a:lnSpc>
                <a:spcPct val="100000"/>
              </a:lnSpc>
              <a:spcBef>
                <a:spcPts val="360"/>
              </a:spcBef>
              <a:spcAft>
                <a:spcPts val="0"/>
              </a:spcAft>
              <a:buSzPts val="1800"/>
              <a:buNone/>
            </a:pPr>
            <a:endParaRPr/>
          </a:p>
          <a:p>
            <a:pPr marL="457200" lvl="0" indent="0" algn="l" rtl="0">
              <a:lnSpc>
                <a:spcPct val="100000"/>
              </a:lnSpc>
              <a:spcBef>
                <a:spcPts val="36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395536" y="196105"/>
            <a:ext cx="8507288" cy="82296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2400"/>
              <a:buFont typeface="Arial"/>
              <a:buNone/>
            </a:pPr>
            <a:r>
              <a:rPr lang="en-US" sz="2400" b="1" i="0" u="none" strike="noStrike" cap="none">
                <a:solidFill>
                  <a:srgbClr val="3F3F3F"/>
                </a:solidFill>
                <a:latin typeface="Arial"/>
                <a:ea typeface="Arial"/>
                <a:cs typeface="Arial"/>
                <a:sym typeface="Arial"/>
              </a:rPr>
              <a:t>Content</a:t>
            </a:r>
            <a:endParaRPr/>
          </a:p>
        </p:txBody>
      </p:sp>
      <p:sp>
        <p:nvSpPr>
          <p:cNvPr id="111" name="Google Shape;111;p12"/>
          <p:cNvSpPr txBox="1">
            <a:spLocks noGrp="1"/>
          </p:cNvSpPr>
          <p:nvPr>
            <p:ph type="body" idx="1"/>
          </p:nvPr>
        </p:nvSpPr>
        <p:spPr>
          <a:xfrm>
            <a:off x="395536" y="1131590"/>
            <a:ext cx="8496944" cy="3319389"/>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360"/>
              </a:spcBef>
              <a:spcAft>
                <a:spcPts val="0"/>
              </a:spcAft>
              <a:buClr>
                <a:srgbClr val="999999"/>
              </a:buClr>
              <a:buSzPts val="1800"/>
              <a:buFont typeface="Arial"/>
              <a:buChar char="•"/>
            </a:pPr>
            <a:r>
              <a:rPr lang="en-US" sz="1800" b="1" i="0" u="none" strike="noStrike" cap="none">
                <a:solidFill>
                  <a:srgbClr val="999999"/>
                </a:solidFill>
                <a:latin typeface="Arial"/>
                <a:ea typeface="Arial"/>
                <a:cs typeface="Arial"/>
                <a:sym typeface="Arial"/>
              </a:rPr>
              <a:t>Project overview</a:t>
            </a:r>
            <a:endParaRPr>
              <a:solidFill>
                <a:srgbClr val="999999"/>
              </a:solidFill>
            </a:endParaRPr>
          </a:p>
          <a:p>
            <a:pPr marL="971550" lvl="1" indent="-285750" algn="l" rtl="0">
              <a:lnSpc>
                <a:spcPct val="100000"/>
              </a:lnSpc>
              <a:spcBef>
                <a:spcPts val="280"/>
              </a:spcBef>
              <a:spcAft>
                <a:spcPts val="0"/>
              </a:spcAft>
              <a:buClr>
                <a:srgbClr val="999999"/>
              </a:buClr>
              <a:buSzPts val="1400"/>
              <a:buFont typeface="Arial"/>
              <a:buChar char="‒"/>
            </a:pPr>
            <a:r>
              <a:rPr lang="en-US" b="1">
                <a:solidFill>
                  <a:srgbClr val="999999"/>
                </a:solidFill>
              </a:rPr>
              <a:t>Background and goal</a:t>
            </a:r>
            <a:endParaRPr>
              <a:solidFill>
                <a:srgbClr val="999999"/>
              </a:solidFill>
            </a:endParaRPr>
          </a:p>
          <a:p>
            <a:pPr marL="971550" lvl="1" indent="-285750" algn="l" rtl="0">
              <a:lnSpc>
                <a:spcPct val="100000"/>
              </a:lnSpc>
              <a:spcBef>
                <a:spcPts val="280"/>
              </a:spcBef>
              <a:spcAft>
                <a:spcPts val="0"/>
              </a:spcAft>
              <a:buClr>
                <a:srgbClr val="999999"/>
              </a:buClr>
              <a:buSzPts val="1400"/>
              <a:buFont typeface="Arial"/>
              <a:buChar char="‒"/>
            </a:pPr>
            <a:r>
              <a:rPr lang="en-US" b="1">
                <a:solidFill>
                  <a:srgbClr val="999999"/>
                </a:solidFill>
              </a:rPr>
              <a:t>Dataset and evaluation</a:t>
            </a:r>
            <a:endParaRPr>
              <a:solidFill>
                <a:srgbClr val="999999"/>
              </a:solidFill>
            </a:endParaRPr>
          </a:p>
          <a:p>
            <a:pPr marL="514350" marR="0" lvl="0" indent="-285750" algn="l" rtl="0">
              <a:lnSpc>
                <a:spcPct val="100000"/>
              </a:lnSpc>
              <a:spcBef>
                <a:spcPts val="360"/>
              </a:spcBef>
              <a:spcAft>
                <a:spcPts val="0"/>
              </a:spcAft>
              <a:buClr>
                <a:srgbClr val="003E74"/>
              </a:buClr>
              <a:buSzPts val="1800"/>
              <a:buFont typeface="Arial"/>
              <a:buChar char="•"/>
            </a:pPr>
            <a:r>
              <a:rPr lang="en-US" sz="1800" b="1" i="0" u="none" strike="noStrike" cap="none">
                <a:solidFill>
                  <a:srgbClr val="003E74"/>
                </a:solidFill>
                <a:latin typeface="Arial"/>
                <a:ea typeface="Arial"/>
                <a:cs typeface="Arial"/>
                <a:sym typeface="Arial"/>
              </a:rPr>
              <a:t>Exploratory data analysis &amp; Feature engineering</a:t>
            </a:r>
            <a:endParaRPr>
              <a:solidFill>
                <a:srgbClr val="003E74"/>
              </a:solidFill>
            </a:endParaRPr>
          </a:p>
          <a:p>
            <a:pPr marL="971550" marR="0" lvl="1" indent="-285750" algn="l" rtl="0">
              <a:lnSpc>
                <a:spcPct val="100000"/>
              </a:lnSpc>
              <a:spcBef>
                <a:spcPts val="280"/>
              </a:spcBef>
              <a:spcAft>
                <a:spcPts val="0"/>
              </a:spcAft>
              <a:buClr>
                <a:srgbClr val="003E74"/>
              </a:buClr>
              <a:buSzPts val="1400"/>
              <a:buFont typeface="Arial"/>
              <a:buChar char="‒"/>
            </a:pPr>
            <a:r>
              <a:rPr lang="en-US" sz="1400" b="1" i="0" u="none" strike="noStrike" cap="none">
                <a:solidFill>
                  <a:srgbClr val="003E74"/>
                </a:solidFill>
                <a:latin typeface="Arial"/>
                <a:ea typeface="Arial"/>
                <a:cs typeface="Arial"/>
                <a:sym typeface="Arial"/>
              </a:rPr>
              <a:t>Behavior related features</a:t>
            </a:r>
            <a:endParaRPr>
              <a:solidFill>
                <a:srgbClr val="003E74"/>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Profile related features</a:t>
            </a:r>
            <a:endParaRPr>
              <a:solidFill>
                <a:srgbClr val="999999"/>
              </a:solidFill>
            </a:endParaRPr>
          </a:p>
          <a:p>
            <a:pPr marL="514350" marR="0" lvl="0" indent="-285750" algn="l" rtl="0">
              <a:lnSpc>
                <a:spcPct val="100000"/>
              </a:lnSpc>
              <a:spcBef>
                <a:spcPts val="360"/>
              </a:spcBef>
              <a:spcAft>
                <a:spcPts val="0"/>
              </a:spcAft>
              <a:buClr>
                <a:srgbClr val="999999"/>
              </a:buClr>
              <a:buSzPts val="1800"/>
              <a:buFont typeface="Arial"/>
              <a:buChar char="•"/>
            </a:pPr>
            <a:r>
              <a:rPr lang="en-US" sz="1800" b="1" i="0" u="none" strike="noStrike" cap="none">
                <a:solidFill>
                  <a:srgbClr val="999999"/>
                </a:solidFill>
                <a:latin typeface="Arial"/>
                <a:ea typeface="Arial"/>
                <a:cs typeface="Arial"/>
                <a:sym typeface="Arial"/>
              </a:rPr>
              <a:t>Modeling and feature importance</a:t>
            </a:r>
            <a:endParaRPr>
              <a:solidFill>
                <a:srgbClr val="999999"/>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Modeling result</a:t>
            </a:r>
            <a:endParaRPr>
              <a:solidFill>
                <a:srgbClr val="999999"/>
              </a:solidFill>
            </a:endParaRPr>
          </a:p>
          <a:p>
            <a:pPr marL="971550" marR="0" lvl="1" indent="-285750" algn="l" rtl="0">
              <a:lnSpc>
                <a:spcPct val="100000"/>
              </a:lnSpc>
              <a:spcBef>
                <a:spcPts val="280"/>
              </a:spcBef>
              <a:spcAft>
                <a:spcPts val="0"/>
              </a:spcAft>
              <a:buClr>
                <a:srgbClr val="999999"/>
              </a:buClr>
              <a:buSzPts val="1400"/>
              <a:buFont typeface="Arial"/>
              <a:buChar char="‒"/>
            </a:pPr>
            <a:r>
              <a:rPr lang="en-US" sz="1400" b="1" i="0" u="none" strike="noStrike" cap="none">
                <a:solidFill>
                  <a:srgbClr val="999999"/>
                </a:solidFill>
                <a:latin typeface="Arial"/>
                <a:ea typeface="Arial"/>
                <a:cs typeface="Arial"/>
                <a:sym typeface="Arial"/>
              </a:rPr>
              <a:t>Model ensembling</a:t>
            </a:r>
            <a:endParaRPr>
              <a:solidFill>
                <a:srgbClr val="999999"/>
              </a:solidFill>
            </a:endParaRPr>
          </a:p>
          <a:p>
            <a:pPr marL="514350" marR="0" lvl="0" indent="-171450" algn="l" rtl="0">
              <a:lnSpc>
                <a:spcPct val="150000"/>
              </a:lnSpc>
              <a:spcBef>
                <a:spcPts val="360"/>
              </a:spcBef>
              <a:spcAft>
                <a:spcPts val="0"/>
              </a:spcAft>
              <a:buClr>
                <a:srgbClr val="3F3F3F"/>
              </a:buClr>
              <a:buSzPts val="1800"/>
              <a:buFont typeface="Arial"/>
              <a:buNone/>
            </a:pPr>
            <a:endParaRPr sz="1800" b="1" i="0" u="none" strike="noStrike" cap="none">
              <a:solidFill>
                <a:srgbClr val="99999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1345</Words>
  <Application>Microsoft Macintosh PowerPoint</Application>
  <PresentationFormat>On-screen Show (16:9)</PresentationFormat>
  <Paragraphs>337</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Comic Sans MS</vt:lpstr>
      <vt:lpstr>Noto Sans Symbols</vt:lpstr>
      <vt:lpstr>Arial</vt:lpstr>
      <vt:lpstr>Office Theme</vt:lpstr>
      <vt:lpstr>PowerPoint Presentation</vt:lpstr>
      <vt:lpstr>Content</vt:lpstr>
      <vt:lpstr>Background and Goals</vt:lpstr>
      <vt:lpstr>Dataset Has 2,399,917 Rows and 25 Columns (over 700mb)</vt:lpstr>
      <vt:lpstr>Profile-related Features and Behavior Related Features</vt:lpstr>
      <vt:lpstr>Data Before Processing:</vt:lpstr>
      <vt:lpstr>Data After Processing:</vt:lpstr>
      <vt:lpstr>Evaluation of Models</vt:lpstr>
      <vt:lpstr>Content</vt:lpstr>
      <vt:lpstr>What We Did to Behavior Features</vt:lpstr>
      <vt:lpstr>Key Findings from Behavior Related Features</vt:lpstr>
      <vt:lpstr>Transaction Analysis I</vt:lpstr>
      <vt:lpstr>Transaction Analysis II</vt:lpstr>
      <vt:lpstr>Source and Server Analysis</vt:lpstr>
      <vt:lpstr>Activity Analysis  </vt:lpstr>
      <vt:lpstr>Cluster Analysis</vt:lpstr>
      <vt:lpstr>Content</vt:lpstr>
      <vt:lpstr>Profile-related Features</vt:lpstr>
      <vt:lpstr>Correlation Matrix v1 (Original Features)</vt:lpstr>
      <vt:lpstr>Feature Engineering - Step 1</vt:lpstr>
      <vt:lpstr>Correlation Matrix v2  (Basic Features)</vt:lpstr>
      <vt:lpstr>Feature Engineering - Step 2</vt:lpstr>
      <vt:lpstr>Correlation Matrix  (combinations)</vt:lpstr>
      <vt:lpstr>Features’ Detail</vt:lpstr>
      <vt:lpstr>Feature Engineering - Step 3</vt:lpstr>
      <vt:lpstr>Correlation Matrix  (apply stats on features)</vt:lpstr>
      <vt:lpstr>Content</vt:lpstr>
      <vt:lpstr>Feature Selection and Upsampling Before Training Model</vt:lpstr>
      <vt:lpstr>Model Results</vt:lpstr>
      <vt:lpstr>Random Forest vs Lightgbm</vt:lpstr>
      <vt:lpstr>Xgboost vs Lightgbm</vt:lpstr>
      <vt:lpstr>Content</vt:lpstr>
      <vt:lpstr>Model Ensembling Results</vt:lpstr>
      <vt:lpstr>Conclusions and Next Steps</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王 卓友</cp:lastModifiedBy>
  <cp:revision>4</cp:revision>
  <dcterms:modified xsi:type="dcterms:W3CDTF">2018-12-11T05:14:25Z</dcterms:modified>
</cp:coreProperties>
</file>