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sldIdLst>
    <p:sldId id="256" r:id="rId2"/>
    <p:sldId id="1096" r:id="rId3"/>
    <p:sldId id="258" r:id="rId4"/>
    <p:sldId id="259" r:id="rId5"/>
    <p:sldId id="1097" r:id="rId6"/>
    <p:sldId id="260" r:id="rId7"/>
    <p:sldId id="261" r:id="rId8"/>
    <p:sldId id="296" r:id="rId9"/>
    <p:sldId id="1098" r:id="rId10"/>
    <p:sldId id="262" r:id="rId11"/>
    <p:sldId id="263" r:id="rId12"/>
    <p:sldId id="1099" r:id="rId13"/>
    <p:sldId id="1101" r:id="rId14"/>
    <p:sldId id="297" r:id="rId15"/>
    <p:sldId id="271" r:id="rId16"/>
    <p:sldId id="1100" r:id="rId17"/>
    <p:sldId id="1102" r:id="rId18"/>
    <p:sldId id="274" r:id="rId19"/>
    <p:sldId id="1113" r:id="rId20"/>
    <p:sldId id="275" r:id="rId21"/>
    <p:sldId id="1104" r:id="rId22"/>
    <p:sldId id="1105" r:id="rId23"/>
    <p:sldId id="1106" r:id="rId24"/>
    <p:sldId id="280" r:id="rId25"/>
    <p:sldId id="1107" r:id="rId26"/>
    <p:sldId id="1108" r:id="rId27"/>
    <p:sldId id="1111" r:id="rId28"/>
    <p:sldId id="1103" r:id="rId29"/>
    <p:sldId id="1112" r:id="rId30"/>
    <p:sldId id="1114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/>
    <p:restoredTop sz="75247"/>
  </p:normalViewPr>
  <p:slideViewPr>
    <p:cSldViewPr>
      <p:cViewPr varScale="1">
        <p:scale>
          <a:sx n="91" d="100"/>
          <a:sy n="91" d="100"/>
        </p:scale>
        <p:origin x="3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3ABCEE0-E553-4BF1-93C4-57F2EE7381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4A97A8-F011-4282-B6A4-E1B54BA8AD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EE51ED-0A8C-4B6A-A67D-E5E4D450C9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966AADD-AF3F-486B-9C98-E512C23772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3C5FB16-D357-4340-9838-63B6FFC3B1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50BC039-BEE5-4977-8578-028D66703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EABAD6-E206-47C1-8740-030ED5B0A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5C6AFC3-9BDF-49B2-8282-7F00BFF0F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D58BC-DDA1-4EC3-9DB8-4BE1D02E04A8}" type="slidenum">
              <a:rPr lang="en-US" altLang="zh-CN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898838-2681-4EAF-BDA2-5311DE18A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45CF4B2-4119-4AD2-8CB7-F9BF18B98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7CAEA8C-1150-44A8-85B4-49DF851F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A6F20E8-5ECC-445D-BB91-EA419889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1CA28F59-3FB7-4769-B1AC-4B21BD4E2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796091-C89E-4560-BCE7-359549289680}" type="slidenum">
              <a:rPr lang="en-US" altLang="zh-CN" sz="1200" b="0">
                <a:solidFill>
                  <a:schemeClr val="tx1"/>
                </a:solidFill>
              </a:rPr>
              <a:pPr/>
              <a:t>11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1B6D3F4-D978-F84A-AD1D-0948AC283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642B3E6-7E84-EA46-8F2A-A9FDF42B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程序功能是否强大的依据？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程序设计语言类型丰富、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操作符全面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9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80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01A2887-D839-4C53-846A-A89D105805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E654C221-5528-4660-B6AD-5C978102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A0E0B516-08A3-4D8D-9B24-7D100D374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BE9749-102C-490E-8711-EAB3690D91EB}" type="slidenum">
              <a:rPr lang="en-US" altLang="zh-CN" sz="1200" b="0">
                <a:solidFill>
                  <a:schemeClr val="tx1"/>
                </a:solidFill>
              </a:rPr>
              <a:pPr/>
              <a:t>15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76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86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2D8C9C7-2146-4F6B-AE6A-B676E27CE3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63BE377-2BF1-431B-97DA-50F27091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CFADB029-A307-446C-93B2-C59A932CE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DB2A8A-581D-4D17-BE66-BEBE12F932C3}" type="slidenum">
              <a:rPr lang="en-US" altLang="zh-CN" sz="1200" b="0">
                <a:solidFill>
                  <a:schemeClr val="tx1"/>
                </a:solidFill>
              </a:rPr>
              <a:pPr/>
              <a:t>18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F2C5610-DB90-4293-BB88-E7B6DD38A0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966EA914-E0B2-4471-B331-0A36C0BD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6737E53-F019-4BAB-B23C-CB9716365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28DA22-D52F-406C-AFA8-28F5520C61FF}" type="slidenum">
              <a:rPr lang="en-US" altLang="zh-CN" sz="1200" b="0">
                <a:solidFill>
                  <a:schemeClr val="tx1"/>
                </a:solidFill>
              </a:rPr>
              <a:pPr/>
              <a:t>20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89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This involves dividing the number by 2 recursively until you're left with 0, while taking note of each remainder.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Write down the decimal number.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Divide the number by 2.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Write the result underneath.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Write the remainder on the right hand side. This will be 0 or 1.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Divide the result of the division by 2 and again write down the remainder.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Continue dividing and writing down remainders until the result of the division is 0.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The most significant bit (MSB) is at the bottom of the column of remainders and the least significant bit (LSB) is at the top.</a:t>
            </a:r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Read the series of 1s and 0s on the right from the bottom up. This is the binary equivalent of the decimal number.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50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dirty="0"/>
              <a:t>Converting from binary to decimal involves multiplying the value of each digit (i.e. 1 or 0) by the value of the placeholder in the number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476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1000100100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255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39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1B6D3F4-D978-F84A-AD1D-0948AC283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642B3E6-7E84-EA46-8F2A-A9FDF42B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程序功能是否强大的依据？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程序设计语言类型丰富、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操作符全面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7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501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ABAD6-E206-47C1-8740-030ED5B0A62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97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4C70C21-2D16-4D36-83CB-34CFFA4CB3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3F8032C-7D0E-4578-94BA-D68DE033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5DE8E42-3C02-44DF-A1BD-49090C172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C3D5CC-704C-4F6B-8E4A-FFC8A807D9B3}" type="slidenum">
              <a:rPr lang="en-US" altLang="zh-CN" sz="1200" b="0">
                <a:solidFill>
                  <a:schemeClr val="tx1"/>
                </a:solidFill>
              </a:rPr>
              <a:pPr/>
              <a:t>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50E684FE-3B39-41C8-B17A-AD6D0AF9E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5DEDD29-1B9A-46E4-8A31-08A61F43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25D4B81-530E-4E07-8155-418F53B63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3C671A-4BFC-4126-B5FD-3A4A2AD57898}" type="slidenum">
              <a:rPr lang="en-US" altLang="zh-CN" sz="1200" b="0">
                <a:solidFill>
                  <a:schemeClr val="tx1"/>
                </a:solidFill>
              </a:rPr>
              <a:pPr/>
              <a:t>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1B6D3F4-D978-F84A-AD1D-0948AC283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642B3E6-7E84-EA46-8F2A-A9FDF42B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程序功能是否强大的依据？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程序设计语言类型丰富、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操作符全面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FD262D0-970A-41F7-BD9B-A337292290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D825D7F-601E-44D6-A688-3E88AB9A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554D1E63-3C90-4B27-A13F-71E0F7EA8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948FB9-A462-413E-BBC4-191AE8985450}" type="slidenum">
              <a:rPr lang="en-US" altLang="zh-CN" sz="1200" b="0">
                <a:solidFill>
                  <a:schemeClr val="tx1"/>
                </a:solidFill>
              </a:rPr>
              <a:pPr/>
              <a:t>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16D1EF11-CE6E-4640-A95C-53F45DF8C9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B9F861A-808A-4990-B162-27529A6D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# </a:t>
            </a:r>
            <a:r>
              <a:rPr kumimoji="1" lang="en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0"/>
              </a:rPr>
              <a:t> the pound key</a:t>
            </a:r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17C3B0A2-F1F0-4572-85FF-B8884AC20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4501E0-D1D2-4428-8F3F-8F0B545CA123}" type="slidenum">
              <a:rPr lang="en-US" altLang="zh-CN" sz="1200" b="0">
                <a:solidFill>
                  <a:schemeClr val="tx1"/>
                </a:solidFill>
              </a:rPr>
              <a:pPr/>
              <a:t>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1B6D3F4-D978-F84A-AD1D-0948AC283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642B3E6-7E84-EA46-8F2A-A9FDF42B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程序功能是否强大的依据？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程序设计语言类型丰富、</a:t>
            </a:r>
          </a:p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操作符全面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9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B638DDEF-D0D7-472C-8E23-5F4620410D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970B39A-BF93-4317-B887-8B04CBA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685E4F61-332A-4A93-B7D8-A3DB62DE5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392E38-19B8-4C48-A143-A3B84B6039F0}" type="slidenum">
              <a:rPr lang="en-US" altLang="zh-CN" sz="1200" b="0">
                <a:solidFill>
                  <a:schemeClr val="tx1"/>
                </a:solidFill>
              </a:rPr>
              <a:pPr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3E8D7F5-5813-4937-87BD-81ED3831A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E3E5481-0E43-464B-B45D-E702489B6D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8812B0B-7FED-4D3F-A10C-4240AB3F6A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4FEA138-6AB0-4289-AF34-B46159A92C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>
            <a:extLst>
              <a:ext uri="{FF2B5EF4-FFF2-40B4-BE49-F238E27FC236}">
                <a16:creationId xmlns:a16="http://schemas.microsoft.com/office/drawing/2014/main" id="{EB40DD81-DF43-464C-BDC9-2FE798442C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749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1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2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E0067CC5-65BC-410F-8581-056661F1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3F9FB3C-1340-4605-867E-659A65C24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5A515A6-156C-4D0D-BA51-7B9BD5149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>
            <a:extLst>
              <a:ext uri="{FF2B5EF4-FFF2-40B4-BE49-F238E27FC236}">
                <a16:creationId xmlns:a16="http://schemas.microsoft.com/office/drawing/2014/main" id="{EC23CFD9-4E2B-49A0-A2F1-6BF4AF65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typ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ger" TargetMode="External"/><Relationship Id="rId4" Type="http://schemas.openxmlformats.org/officeDocument/2006/relationships/hyperlink" Target="https://en.wikipedia.org/wiki/Interval_(mathematics)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_(computer_science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plosion.fl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5DBDCC99-8CE4-4BD0-8053-0DF2EFA4CF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>
                <a:latin typeface="+mn-lt"/>
                <a:ea typeface="楷体_GB2312" pitchFamily="49" charset="-122"/>
              </a:rPr>
              <a:t>Chap 2: Data types, Operators and Expressions</a:t>
            </a:r>
            <a:endParaRPr lang="zh-CN" altLang="en-US" sz="4800" b="0" dirty="0">
              <a:latin typeface="+mn-lt"/>
              <a:ea typeface="楷体_GB2312" pitchFamily="49" charset="-122"/>
            </a:endParaRPr>
          </a:p>
        </p:txBody>
      </p:sp>
      <p:sp>
        <p:nvSpPr>
          <p:cNvPr id="69635" name="Rectangle 9">
            <a:extLst>
              <a:ext uri="{FF2B5EF4-FFF2-40B4-BE49-F238E27FC236}">
                <a16:creationId xmlns:a16="http://schemas.microsoft.com/office/drawing/2014/main" id="{22F8A855-495B-47DE-8D71-75610A080C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629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400" b="0" dirty="0">
                <a:latin typeface="+mn-lt"/>
                <a:ea typeface="楷体_GB2312" pitchFamily="49" charset="-122"/>
              </a:rPr>
              <a:t>Lecture 1: Data types-1</a:t>
            </a:r>
            <a:endParaRPr lang="zh-CN" altLang="en-US" sz="2800" dirty="0"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31217FF-E915-4240-A5B2-44AC743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Keywords and identifiers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27A1D7CD-7715-4575-8065-3E384E9E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 Keywords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Have special meanings for certain 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Serve as basic building blocks for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program statements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 NOT need to memorize them for now as you will use them all the time later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E22248-9E9E-4536-BF1B-F8C7CE4393FE}"/>
              </a:ext>
            </a:extLst>
          </p:cNvPr>
          <p:cNvSpPr/>
          <p:nvPr/>
        </p:nvSpPr>
        <p:spPr>
          <a:xfrm>
            <a:off x="457200" y="3175000"/>
            <a:ext cx="8001000" cy="2616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auto   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break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case         char          const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continue       default     do   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double        else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enum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extern      float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for    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goto</a:t>
            </a:r>
            <a:endParaRPr kumimoji="1" lang="en-US" altLang="zh-CN" sz="2000" kern="0" dirty="0">
              <a:solidFill>
                <a:srgbClr val="CC00CC"/>
              </a:solidFill>
              <a:latin typeface="Comic Sans MS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if      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 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int  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 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long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register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return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short 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signed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sizeof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     static        struct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switch 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typedef     unsigned    union         void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volatile      </a:t>
            </a:r>
            <a:r>
              <a:rPr kumimoji="1" lang="zh-CN" altLang="en-US" sz="2000" kern="0" dirty="0">
                <a:solidFill>
                  <a:srgbClr val="CC00CC"/>
                </a:solidFill>
                <a:latin typeface="Comic Sans MS"/>
                <a:ea typeface="宋体"/>
              </a:rPr>
              <a:t> 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while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0254C8-D503-5C48-B77F-EA8601984941}"/>
              </a:ext>
            </a:extLst>
          </p:cNvPr>
          <p:cNvSpPr/>
          <p:nvPr/>
        </p:nvSpPr>
        <p:spPr>
          <a:xfrm>
            <a:off x="838200" y="5903893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All keywords have a fixed meaning that cannot be changed, and must be lowercase.</a:t>
            </a:r>
          </a:p>
          <a:p>
            <a:r>
              <a:rPr lang="zh-CN" altLang="en-US" dirty="0"/>
              <a:t>The user-defined identifier cannot be the same as the keyword.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18429F2-E7F0-49B0-AD77-E3A91745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Keywords and identifiers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CDE15-7000-4663-8765-26BAE6A4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Identifiers</a:t>
            </a:r>
            <a:r>
              <a:rPr lang="en-US" altLang="zh-CN" dirty="0">
                <a:ea typeface="宋体" panose="02010600030101010101" pitchFamily="2" charset="-122"/>
              </a:rPr>
              <a:t> refer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names</a:t>
            </a:r>
            <a:r>
              <a:rPr lang="en-US" altLang="zh-CN" dirty="0">
                <a:ea typeface="宋体" panose="02010600030101010101" pitchFamily="2" charset="-122"/>
              </a:rPr>
              <a:t> of variables and functions.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Identifiers are user-defined names consist of a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sequence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letters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digits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u="sng" dirty="0">
                <a:ea typeface="宋体" panose="02010600030101010101" pitchFamily="2" charset="-122"/>
              </a:rPr>
              <a:t>with a letter as first character.</a:t>
            </a:r>
            <a:r>
              <a:rPr lang="en-US" altLang="zh-CN" sz="1800" u="sng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An identifier to be unique in its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scope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 (legal or illegal) 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3AB9818-A136-4E67-9BA1-BD370864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67000"/>
            <a:ext cx="7559675" cy="2514600"/>
          </a:xfrm>
          <a:prstGeom prst="verticalScroll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CC6-458B-495E-A177-44A68BB3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67000"/>
            <a:ext cx="678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Rules for Identifiers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1CCDF7E-D29F-428C-A7C1-4C2FFB90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171825"/>
            <a:ext cx="7056437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First character must be a letter (or underscore).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Must consist of only letters, digits or underscore.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Only first 31 characters are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significant.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Cannot use a keyword.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Must NOT contain white space.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4AD331-D12F-43D3-94B1-BFCC4182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48338"/>
            <a:ext cx="64770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1800" dirty="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sum      Sum     </a:t>
            </a:r>
            <a:r>
              <a:rPr kumimoji="1" lang="en-US" altLang="zh-CN" sz="1800" dirty="0" err="1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M.D.John</a:t>
            </a:r>
            <a:r>
              <a:rPr kumimoji="1" lang="en-US" altLang="zh-CN" sz="1800" dirty="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day    Date   3days    </a:t>
            </a:r>
          </a:p>
          <a:p>
            <a:pPr lvl="1" eaLnBrk="1" hangingPunct="1">
              <a:buFontTx/>
              <a:buNone/>
            </a:pPr>
            <a:r>
              <a:rPr kumimoji="1" lang="en-US" altLang="zh-CN" sz="1800" dirty="0" err="1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student_name</a:t>
            </a:r>
            <a:r>
              <a:rPr kumimoji="1" lang="en-US" altLang="zh-CN" sz="1800" dirty="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#33      lotus_1_2_3 </a:t>
            </a:r>
          </a:p>
          <a:p>
            <a:pPr lvl="1" eaLnBrk="1" hangingPunct="1">
              <a:buFontTx/>
              <a:buNone/>
            </a:pPr>
            <a:r>
              <a:rPr kumimoji="1" lang="en-US" altLang="zh-CN" sz="1800" dirty="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    a&gt;b   _above     $123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5F909695-AA40-485F-AF69-EE40EAAC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41513"/>
            <a:ext cx="2819400" cy="954087"/>
          </a:xfrm>
          <a:prstGeom prst="wedgeRoundRectCallout">
            <a:avLst>
              <a:gd name="adj1" fmla="val 21102"/>
              <a:gd name="adj2" fmla="val -72472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The underscore _ counts as a letter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5348C41A-6BFC-46B6-B4E7-189D4A975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2286000" cy="954088"/>
          </a:xfrm>
          <a:prstGeom prst="wedgeRoundRectCallout">
            <a:avLst>
              <a:gd name="adj1" fmla="val -24384"/>
              <a:gd name="adj2" fmla="val -127440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Legal but not recommend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ADF05A-FEA6-0743-9315-B8189C2B9C6F}"/>
              </a:ext>
            </a:extLst>
          </p:cNvPr>
          <p:cNvSpPr/>
          <p:nvPr/>
        </p:nvSpPr>
        <p:spPr>
          <a:xfrm>
            <a:off x="4114800" y="52251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Identifiers should be able to "see the name to know the meaning";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1">
            <a:extLst>
              <a:ext uri="{FF2B5EF4-FFF2-40B4-BE49-F238E27FC236}">
                <a16:creationId xmlns:a16="http://schemas.microsoft.com/office/drawing/2014/main" id="{22D8F8E9-CD0D-2149-9FEC-E97E915A4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C程序设计快速进阶大学教程</a:t>
            </a:r>
            <a:endParaRPr lang="en-US" altLang="zh-CN" b="0"/>
          </a:p>
        </p:txBody>
      </p:sp>
      <p:sp>
        <p:nvSpPr>
          <p:cNvPr id="27651" name="日期占位符 2">
            <a:extLst>
              <a:ext uri="{FF2B5EF4-FFF2-40B4-BE49-F238E27FC236}">
                <a16:creationId xmlns:a16="http://schemas.microsoft.com/office/drawing/2014/main" id="{BC35515E-B9E2-B543-8B01-A2482EBB81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xfrm>
            <a:off x="-36513" y="6524625"/>
            <a:ext cx="1295401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94716AB-6803-9041-BDF9-29908D04584B}" type="datetime1">
              <a:rPr lang="zh-CN" altLang="en-US" smtClean="0"/>
              <a:pPr>
                <a:defRPr/>
              </a:pPr>
              <a:t>2020/10/5</a:t>
            </a:fld>
            <a:endParaRPr lang="en-US" altLang="zh-CN" b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FDC277EB-E888-4249-BBCA-121BDB8C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A075F61-D39A-2449-A38F-9FFAD7BF589F}" type="slidenum">
              <a:rPr lang="en-US" altLang="zh-CN" smtClean="0"/>
              <a:pPr/>
              <a:t>12</a:t>
            </a:fld>
            <a:endParaRPr lang="en-US" altLang="zh-CN" b="0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2C7A4866-CD67-4D4A-BEF9-156FCCD6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1341438"/>
            <a:ext cx="81375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Character Set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3</a:t>
            </a:r>
            <a:r>
              <a:rPr lang="zh-CN" altLang="en-US" sz="3600" dirty="0"/>
              <a:t> </a:t>
            </a:r>
            <a:r>
              <a:rPr lang="en-US" altLang="zh-CN" sz="3600" dirty="0"/>
              <a:t>Keywords and identifiers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4</a:t>
            </a:r>
            <a:r>
              <a:rPr lang="zh-CN" altLang="en-US" sz="3600" dirty="0"/>
              <a:t> </a:t>
            </a:r>
            <a:r>
              <a:rPr lang="en-US" altLang="zh-CN" sz="3600" dirty="0"/>
              <a:t>Primary data types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3600" dirty="0"/>
              <a:t>5 Variables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3600" dirty="0"/>
              <a:t>6  Constants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D20C073-BB33-E04B-AE07-9AE72A5E77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40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13B22-4EDA-5F46-915A-BADE7581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Primary data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3B2B9-53C1-D240-A217-C544FFAC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Primary data types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lang="en-US" altLang="zh-CN" dirty="0">
                <a:ea typeface="宋体" panose="02010600030101010101" pitchFamily="2" charset="-122"/>
              </a:rPr>
              <a:t>4.1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introduction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kumimoji="1" lang="en-US" altLang="zh-CN" dirty="0">
                <a:ea typeface="宋体" panose="02010600030101010101" pitchFamily="2" charset="-122"/>
              </a:rPr>
              <a:t>4.2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integer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type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kumimoji="1" lang="en-US" altLang="zh-CN" dirty="0">
                <a:ea typeface="宋体" panose="02010600030101010101" pitchFamily="2" charset="-122"/>
              </a:rPr>
              <a:t>4.3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float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type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kumimoji="1" lang="en-US" altLang="zh-CN" dirty="0">
                <a:ea typeface="宋体" panose="02010600030101010101" pitchFamily="2" charset="-122"/>
              </a:rPr>
              <a:t>4.4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char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75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24CF-C90D-0846-AF61-74E241F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4.1 Primary data types 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A999B-89F4-9143-A4C0-BA6EB7F7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Type (TYPE) is an abstraction of data that defines a set of data and the operations defined within that set of data;</a:t>
            </a:r>
          </a:p>
          <a:p>
            <a:r>
              <a:rPr kumimoji="1" lang="en" altLang="zh-CN" dirty="0"/>
              <a:t>Data of the same type has the same representation,</a:t>
            </a:r>
            <a:r>
              <a:rPr kumimoji="1" lang="zh-CN" altLang="en-US" dirty="0"/>
              <a:t> </a:t>
            </a:r>
            <a:r>
              <a:rPr kumimoji="1" lang="en" altLang="zh-CN" dirty="0"/>
              <a:t>storage format and related operations;</a:t>
            </a:r>
          </a:p>
          <a:p>
            <a:r>
              <a:rPr kumimoji="1" lang="en" altLang="zh-CN" dirty="0"/>
              <a:t>All data in a program must belong to some type of data.</a:t>
            </a:r>
            <a:endParaRPr kumimoji="1" lang="zh-CN" altLang="en-US" dirty="0"/>
          </a:p>
        </p:txBody>
      </p:sp>
      <p:pic>
        <p:nvPicPr>
          <p:cNvPr id="4" name="Picture 113" descr="84674_1255413062ZJ33">
            <a:extLst>
              <a:ext uri="{FF2B5EF4-FFF2-40B4-BE49-F238E27FC236}">
                <a16:creationId xmlns:a16="http://schemas.microsoft.com/office/drawing/2014/main" id="{46BB6E7B-5121-2245-805A-6B394C34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28" y="4358107"/>
            <a:ext cx="1963230" cy="147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4" descr="厨师gif动画0001">
            <a:extLst>
              <a:ext uri="{FF2B5EF4-FFF2-40B4-BE49-F238E27FC236}">
                <a16:creationId xmlns:a16="http://schemas.microsoft.com/office/drawing/2014/main" id="{38722A97-9844-BD44-B8FB-97764E4D85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28542"/>
            <a:ext cx="1392765" cy="110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ata type in C programming language - Codeforcoding">
            <a:extLst>
              <a:ext uri="{FF2B5EF4-FFF2-40B4-BE49-F238E27FC236}">
                <a16:creationId xmlns:a16="http://schemas.microsoft.com/office/drawing/2014/main" id="{9E903DA3-410F-7C42-8BBD-739E645D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3437941"/>
            <a:ext cx="4324285" cy="20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855EA272-033C-3746-A751-A1F97876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67400"/>
            <a:ext cx="7924800" cy="783193"/>
          </a:xfrm>
          <a:prstGeom prst="wedgeRoundRectCallout">
            <a:avLst>
              <a:gd name="adj1" fmla="val 20764"/>
              <a:gd name="adj2" fmla="val -45772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</a:rPr>
              <a:t>This chapter focuses on basic data types, while other data types will be covered in more detail in subsequent chapters.</a:t>
            </a:r>
          </a:p>
        </p:txBody>
      </p:sp>
    </p:spTree>
    <p:extLst>
      <p:ext uri="{BB962C8B-B14F-4D97-AF65-F5344CB8AC3E}">
        <p14:creationId xmlns:p14="http://schemas.microsoft.com/office/powerpoint/2010/main" val="22915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29BAE928-F0C9-4944-83F2-669D382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4.1 Primary data types introduction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0339D205-C4FD-43B5-BB81-CCC74DEE2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77888"/>
            <a:ext cx="8207375" cy="460851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69FB9E3C-26FC-46ED-B6C8-608774F50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950913"/>
            <a:ext cx="2881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DATA TYPES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C12D5D9-7A82-49A2-941A-A8AD5DB1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309688"/>
            <a:ext cx="7848600" cy="266541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1FADCB97-C5C9-4D92-A7DD-3C6F723D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1309688"/>
            <a:ext cx="18002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Integral Type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38BD8BA-8D37-4374-B826-2326BA95E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1743075"/>
            <a:ext cx="4608512" cy="20875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61198E13-7424-410D-88B5-BDDB1094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081213"/>
            <a:ext cx="3960813" cy="160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Singed           unsigned type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1800" b="0" kern="0" dirty="0">
                <a:solidFill>
                  <a:sysClr val="windowText" lastClr="000000"/>
                </a:solidFill>
              </a:rPr>
              <a:t>                       unsigned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endParaRPr lang="en-US" altLang="zh-CN" sz="1800" b="0" kern="0" dirty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short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1800" b="0" kern="0" dirty="0">
                <a:solidFill>
                  <a:sysClr val="windowText" lastClr="000000"/>
                </a:solidFill>
              </a:rPr>
              <a:t>             unsigned short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endParaRPr lang="en-US" altLang="zh-CN" sz="1800" b="0" kern="0" dirty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long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1800" b="0" kern="0" dirty="0">
                <a:solidFill>
                  <a:sysClr val="windowText" lastClr="000000"/>
                </a:solidFill>
              </a:rPr>
              <a:t>               unsigned long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endParaRPr lang="en-US" altLang="zh-CN" sz="18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7BC4FA38-876C-4460-9E76-AD250F31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2101850"/>
            <a:ext cx="4248150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B9E6DD62-578C-4B44-BA7B-71CC5BC5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743075"/>
            <a:ext cx="10810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61D64FA-F40B-4FCD-B7F1-CDAF0821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743075"/>
            <a:ext cx="2519362" cy="20875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21521C2E-8900-4B70-ADA8-420C16763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246313"/>
            <a:ext cx="1800225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char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singed char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unsigned char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AFD2DBF1-E807-47B0-B730-E64926B5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2101850"/>
            <a:ext cx="2160587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9BE14AEE-EDAD-49A5-A6FD-2DC601B5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1743075"/>
            <a:ext cx="15128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Character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4D4EBA3-322D-45F5-B48D-247A50B0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4117975"/>
            <a:ext cx="4248150" cy="12255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315DAB3-A69F-4453-BEEB-BBD3A62D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4191000"/>
            <a:ext cx="23764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Floating point Type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E3DF1932-E511-4CC9-A1F5-C15578B4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4117975"/>
            <a:ext cx="1800225" cy="12255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E3F85A61-6EE5-4A61-A5E1-13504D478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4543425"/>
            <a:ext cx="8651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void</a:t>
            </a: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89C2E6ED-9389-44F5-B7A4-B29121CF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667250"/>
            <a:ext cx="3816350" cy="4603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0" kern="0">
                <a:solidFill>
                  <a:sysClr val="windowText" lastClr="000000"/>
                </a:solidFill>
              </a:rPr>
              <a:t>float    double     Long double</a:t>
            </a: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A50FF7CD-A6B0-4EDA-82B5-1BCC6D7A9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694238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A5D23416-E1E3-4C48-8DFE-59C2CDEEF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3" y="4694238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13B22-4EDA-5F46-915A-BADE7581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Primary data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3B2B9-53C1-D240-A217-C544FFAC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Primary data types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lang="en-US" altLang="zh-CN" dirty="0">
                <a:ea typeface="宋体" panose="02010600030101010101" pitchFamily="2" charset="-122"/>
              </a:rPr>
              <a:t>4.1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introduction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kumimoji="1"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4.2</a:t>
            </a:r>
            <a:r>
              <a:rPr kumimoji="1"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integer</a:t>
            </a:r>
            <a:r>
              <a:rPr kumimoji="1"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type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kumimoji="1" lang="en-US" altLang="zh-CN" dirty="0">
                <a:ea typeface="宋体" panose="02010600030101010101" pitchFamily="2" charset="-122"/>
              </a:rPr>
              <a:t>4.3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float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type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r>
              <a:rPr kumimoji="1" lang="en-US" altLang="zh-CN" dirty="0">
                <a:ea typeface="宋体" panose="02010600030101010101" pitchFamily="2" charset="-122"/>
              </a:rPr>
              <a:t>4.4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char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type</a:t>
            </a:r>
          </a:p>
          <a:p>
            <a:pPr eaLnBrk="1" hangingPunct="1">
              <a:lnSpc>
                <a:spcPct val="110000"/>
              </a:lnSpc>
              <a:buClr>
                <a:srgbClr val="0000CC"/>
              </a:buClr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0D4B-DD27-4D4D-BC04-2E992C67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4.2 Integer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95EA-268D-734B-955B-4F51916B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dirty="0"/>
              <a:t>a </a:t>
            </a:r>
            <a:r>
              <a:rPr lang="en" altLang="zh-CN" b="0" dirty="0">
                <a:hlinkClick r:id="rId3" tooltip="Data type"/>
              </a:rPr>
              <a:t>data type</a:t>
            </a:r>
            <a:r>
              <a:rPr lang="en" altLang="zh-CN" b="0" dirty="0"/>
              <a:t> that represents some </a:t>
            </a:r>
            <a:r>
              <a:rPr lang="en" altLang="zh-CN" b="0" dirty="0">
                <a:hlinkClick r:id="rId4" tooltip="Interval (mathematics)"/>
              </a:rPr>
              <a:t>range</a:t>
            </a:r>
            <a:r>
              <a:rPr lang="en" altLang="zh-CN" b="0" dirty="0"/>
              <a:t> of mathematical </a:t>
            </a:r>
            <a:r>
              <a:rPr lang="en" altLang="zh-CN" b="0" dirty="0">
                <a:hlinkClick r:id="rId5" tooltip="Integer"/>
              </a:rPr>
              <a:t>integers</a:t>
            </a:r>
            <a:r>
              <a:rPr lang="en" altLang="zh-CN" b="0" dirty="0"/>
              <a:t>.</a:t>
            </a:r>
          </a:p>
          <a:p>
            <a:r>
              <a:rPr lang="en" altLang="zh-CN" b="0" dirty="0"/>
              <a:t>Integral types may be </a:t>
            </a:r>
          </a:p>
          <a:p>
            <a:r>
              <a:rPr lang="en" altLang="zh-CN" b="0" i="1" dirty="0"/>
              <a:t>unsigned</a:t>
            </a:r>
            <a:r>
              <a:rPr lang="en" altLang="zh-CN" b="0" dirty="0"/>
              <a:t> (capable of representing only non-negative integers) </a:t>
            </a:r>
          </a:p>
          <a:p>
            <a:r>
              <a:rPr lang="en" altLang="zh-CN" b="0" dirty="0"/>
              <a:t>or </a:t>
            </a:r>
          </a:p>
          <a:p>
            <a:r>
              <a:rPr lang="en" altLang="zh-CN" b="0" i="1" dirty="0"/>
              <a:t>signed</a:t>
            </a:r>
            <a:r>
              <a:rPr lang="en" altLang="zh-CN" b="0" dirty="0"/>
              <a:t> (capable of representing negative integers as well).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7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A4C44DA8-60CB-4BC0-A72F-977CA779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4.2 Integer type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67">
            <a:extLst>
              <a:ext uri="{FF2B5EF4-FFF2-40B4-BE49-F238E27FC236}">
                <a16:creationId xmlns:a16="http://schemas.microsoft.com/office/drawing/2014/main" id="{C3EB7F66-3825-4A27-BD66-B5C69C5DB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28581"/>
              </p:ext>
            </p:extLst>
          </p:nvPr>
        </p:nvGraphicFramePr>
        <p:xfrm>
          <a:off x="228600" y="1041689"/>
          <a:ext cx="8610600" cy="4592569"/>
        </p:xfrm>
        <a:graphic>
          <a:graphicData uri="http://schemas.openxmlformats.org/drawingml/2006/table">
            <a:tbl>
              <a:tblPr/>
              <a:tblGrid>
                <a:gridCol w="35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bytes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limit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[</a:t>
                      </a: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-(2</a:t>
                      </a:r>
                      <a:r>
                        <a:rPr kumimoji="1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-15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)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15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-1: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-32768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32767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-32768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32767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16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-1 :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65535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-(2</a:t>
                      </a:r>
                      <a:r>
                        <a:rPr kumimoji="1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)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-1: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～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-1: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4294967295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long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4294967295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AEDA5F6-B432-4479-89F0-9D7AB4DD07D4}"/>
              </a:ext>
            </a:extLst>
          </p:cNvPr>
          <p:cNvSpPr/>
          <p:nvPr/>
        </p:nvSpPr>
        <p:spPr>
          <a:xfrm>
            <a:off x="1676400" y="5567583"/>
            <a:ext cx="6019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Signed limit: -2^(N*8-1)~2^(N*8-1)-1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9B1A49-EB88-466F-AEB8-23B723CD1C41}"/>
              </a:ext>
            </a:extLst>
          </p:cNvPr>
          <p:cNvSpPr/>
          <p:nvPr/>
        </p:nvSpPr>
        <p:spPr>
          <a:xfrm>
            <a:off x="1676400" y="5907992"/>
            <a:ext cx="7162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unsigned limit: 0~2^(N*8)-1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7285D-9244-430D-A7CA-F07FE1D85F99}"/>
              </a:ext>
            </a:extLst>
          </p:cNvPr>
          <p:cNvSpPr/>
          <p:nvPr/>
        </p:nvSpPr>
        <p:spPr>
          <a:xfrm>
            <a:off x="1676400" y="6248400"/>
            <a:ext cx="449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kern="0" dirty="0">
                <a:latin typeface="Times New Roman" pitchFamily="18" charset="0"/>
                <a:cs typeface="Times New Roman" pitchFamily="18" charset="0"/>
              </a:rPr>
              <a:t>For N-byte integer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5">
            <a:extLst>
              <a:ext uri="{FF2B5EF4-FFF2-40B4-BE49-F238E27FC236}">
                <a16:creationId xmlns:a16="http://schemas.microsoft.com/office/drawing/2014/main" id="{61EBBF0F-28C3-484E-812F-32048B2F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88201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7ADC7F-4192-5E49-9D3E-86E9E8C249BB}"/>
              </a:ext>
            </a:extLst>
          </p:cNvPr>
          <p:cNvSpPr/>
          <p:nvPr/>
        </p:nvSpPr>
        <p:spPr>
          <a:xfrm>
            <a:off x="533400" y="106680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example: The actual storage of the integer 13 in memory:</a:t>
            </a:r>
          </a:p>
        </p:txBody>
      </p:sp>
    </p:spTree>
    <p:extLst>
      <p:ext uri="{BB962C8B-B14F-4D97-AF65-F5344CB8AC3E}">
        <p14:creationId xmlns:p14="http://schemas.microsoft.com/office/powerpoint/2010/main" val="18317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1">
            <a:extLst>
              <a:ext uri="{FF2B5EF4-FFF2-40B4-BE49-F238E27FC236}">
                <a16:creationId xmlns:a16="http://schemas.microsoft.com/office/drawing/2014/main" id="{22D8F8E9-CD0D-2149-9FEC-E97E915A4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C程序设计快速进阶大学教程</a:t>
            </a:r>
            <a:endParaRPr lang="en-US" altLang="zh-CN" b="0"/>
          </a:p>
        </p:txBody>
      </p:sp>
      <p:sp>
        <p:nvSpPr>
          <p:cNvPr id="27651" name="日期占位符 2">
            <a:extLst>
              <a:ext uri="{FF2B5EF4-FFF2-40B4-BE49-F238E27FC236}">
                <a16:creationId xmlns:a16="http://schemas.microsoft.com/office/drawing/2014/main" id="{BC35515E-B9E2-B543-8B01-A2482EBB81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xfrm>
            <a:off x="-36513" y="6524625"/>
            <a:ext cx="1295401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94716AB-6803-9041-BDF9-29908D04584B}" type="datetime1">
              <a:rPr lang="zh-CN" altLang="en-US" smtClean="0"/>
              <a:pPr>
                <a:defRPr/>
              </a:pPr>
              <a:t>2020/10/5</a:t>
            </a:fld>
            <a:endParaRPr lang="en-US" altLang="zh-CN" b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FDC277EB-E888-4249-BBCA-121BDB8C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A075F61-D39A-2449-A38F-9FFAD7BF589F}" type="slidenum">
              <a:rPr lang="en-US" altLang="zh-CN" smtClean="0"/>
              <a:pPr/>
              <a:t>2</a:t>
            </a:fld>
            <a:endParaRPr lang="en-US" altLang="zh-CN" b="0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2C7A4866-CD67-4D4A-BEF9-156FCCD6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1341438"/>
            <a:ext cx="81375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Introduction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800" dirty="0"/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Character Set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800" dirty="0"/>
              <a:t>3</a:t>
            </a:r>
            <a:r>
              <a:rPr lang="zh-CN" altLang="en-US" sz="2800" dirty="0"/>
              <a:t> </a:t>
            </a:r>
            <a:r>
              <a:rPr lang="en-US" altLang="zh-CN" sz="2800" dirty="0"/>
              <a:t>Keywords and identifiers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800" dirty="0"/>
              <a:t>4</a:t>
            </a:r>
            <a:r>
              <a:rPr lang="zh-CN" altLang="en-US" sz="2800" dirty="0"/>
              <a:t> </a:t>
            </a:r>
            <a:r>
              <a:rPr lang="en-US" altLang="zh-CN" sz="2800" dirty="0"/>
              <a:t>Primary data types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2800" dirty="0"/>
              <a:t>5 Variables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2800" dirty="0"/>
              <a:t>6  Constants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endParaRPr lang="en-US" altLang="zh-CN" sz="2600" b="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D20C073-BB33-E04B-AE07-9AE72A5E77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40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D0700CC8-E3BF-46DE-AE20-DD4B4A3D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Overflow of integer numbers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EB6C3928-42A4-43CE-A1BB-1B83639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(overflow.c)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3D6A4-60EF-4DDE-82E8-726788E4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92275"/>
            <a:ext cx="80660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indent="200025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#include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&lt;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stdio.h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()</a:t>
            </a:r>
            <a:endParaRPr lang="pt-BR" altLang="zh-CN" sz="2000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pt-BR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pt-BR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num =1200, </a:t>
            </a:r>
            <a:r>
              <a:rPr lang="pt-BR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square_int</a:t>
            </a:r>
            <a:r>
              <a:rPr lang="pt-BR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num *num;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short int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square_short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%d\n",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);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square_short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%d\n",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square_short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);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scanf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("%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d",&amp;num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);   /* reading an integer from keyboard</a:t>
            </a:r>
            <a:r>
              <a:rPr lang="zh-CN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*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/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= num *num;  /* square</a:t>
            </a:r>
            <a:r>
              <a:rPr lang="zh-CN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*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/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printf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("square = %d\n",</a:t>
            </a: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square_int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return </a:t>
            </a: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F0457-400B-4189-BBCF-BBB46E57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14400"/>
            <a:ext cx="3851275" cy="1816100"/>
          </a:xfrm>
          <a:prstGeom prst="rect">
            <a:avLst/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square_int = 1440000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square_short = -1792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120000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square = 1515098112</a:t>
            </a:r>
          </a:p>
        </p:txBody>
      </p:sp>
    </p:spTree>
    <p:extLst>
      <p:ext uri="{BB962C8B-B14F-4D97-AF65-F5344CB8AC3E}">
        <p14:creationId xmlns:p14="http://schemas.microsoft.com/office/powerpoint/2010/main" val="15659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F29D5-BD51-CE4E-8811-A2AAC5C3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4.2 Integer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5FFA4-BC28-BF49-AE3D-20E7B4DC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to convert decimal numbers to binaries? </a:t>
            </a:r>
          </a:p>
          <a:p>
            <a:r>
              <a:rPr lang="en" altLang="zh-CN" b="0" dirty="0"/>
              <a:t>The decimal, also known as the </a:t>
            </a:r>
            <a:r>
              <a:rPr lang="en" altLang="zh-CN" b="0" i="1" dirty="0"/>
              <a:t>denary</a:t>
            </a:r>
            <a:r>
              <a:rPr lang="en" altLang="zh-CN" b="0" dirty="0"/>
              <a:t> or </a:t>
            </a:r>
            <a:r>
              <a:rPr lang="en" altLang="zh-CN" b="0" i="1" dirty="0"/>
              <a:t>base 10</a:t>
            </a:r>
            <a:r>
              <a:rPr lang="en" altLang="zh-CN" b="0" dirty="0"/>
              <a:t> numbering system is what we use in everyday life for counting. </a:t>
            </a:r>
          </a:p>
          <a:p>
            <a:r>
              <a:rPr lang="en" altLang="zh-CN" b="0" dirty="0"/>
              <a:t>The fact that there are ten symbols is more than likely because we have 10 fingers.</a:t>
            </a:r>
          </a:p>
          <a:p>
            <a:r>
              <a:rPr lang="en" altLang="zh-CN" b="0" dirty="0"/>
              <a:t>Those numerals are 0, 1, 2, 3, 4, 5, 6, 7, 8 and 9</a:t>
            </a:r>
            <a:endParaRPr kumimoji="1" lang="zh-CN" altLang="en-US" dirty="0"/>
          </a:p>
        </p:txBody>
      </p:sp>
      <p:pic>
        <p:nvPicPr>
          <p:cNvPr id="12290" name="Picture 2" descr="Placeholder value in the base 10 number system">
            <a:extLst>
              <a:ext uri="{FF2B5EF4-FFF2-40B4-BE49-F238E27FC236}">
                <a16:creationId xmlns:a16="http://schemas.microsoft.com/office/drawing/2014/main" id="{5813D71F-160B-BA47-B930-0FC65C73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105400" cy="34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F57D6E-D7C2-A24E-A383-E502BD8AAAB2}"/>
              </a:ext>
            </a:extLst>
          </p:cNvPr>
          <p:cNvSpPr/>
          <p:nvPr/>
        </p:nvSpPr>
        <p:spPr>
          <a:xfrm>
            <a:off x="1828800" y="3810000"/>
            <a:ext cx="4083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333333"/>
                </a:solidFill>
                <a:latin typeface="hero-new"/>
              </a:rPr>
              <a:t>Placeholder Value in the Decimal Numbering System</a:t>
            </a:r>
          </a:p>
        </p:txBody>
      </p:sp>
    </p:spTree>
    <p:extLst>
      <p:ext uri="{BB962C8B-B14F-4D97-AF65-F5344CB8AC3E}">
        <p14:creationId xmlns:p14="http://schemas.microsoft.com/office/powerpoint/2010/main" val="6918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D8D6A-1431-CE48-AF45-EE89B868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4.2 Integer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B0534-060D-9B44-B2AF-383BD7D6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Binary numeral system: represent numeric values using two symbols, 0 and 1.</a:t>
            </a:r>
          </a:p>
          <a:p>
            <a:r>
              <a:rPr lang="en" altLang="zh-CN" b="0" dirty="0"/>
              <a:t>Place holders in binary each have a value of powers of 2. </a:t>
            </a:r>
          </a:p>
          <a:p>
            <a:r>
              <a:rPr lang="en" altLang="zh-CN" b="0" dirty="0"/>
              <a:t>In binary we count 0, 1 and then since there's no numeral for two we move onto the next place holder so two is written as 10 binary. </a:t>
            </a:r>
          </a:p>
          <a:p>
            <a:r>
              <a:rPr lang="en" altLang="zh-CN" b="0" dirty="0"/>
              <a:t>This is exactly the same as when we get to ten decimal and have to write it as 10 because there's no numeral for ten.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FF2703-5F04-464C-BB66-683F63D4808B}"/>
              </a:ext>
            </a:extLst>
          </p:cNvPr>
          <p:cNvSpPr/>
          <p:nvPr/>
        </p:nvSpPr>
        <p:spPr>
          <a:xfrm>
            <a:off x="2432132" y="4343400"/>
            <a:ext cx="435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333333"/>
                </a:solidFill>
                <a:latin typeface="hero-new"/>
              </a:rPr>
              <a:t>Most Significant Bit (MSB) and Least Significant Bit (LSB)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E3803C-2DE8-274C-842E-41F4FA15031C}"/>
              </a:ext>
            </a:extLst>
          </p:cNvPr>
          <p:cNvSpPr/>
          <p:nvPr/>
        </p:nvSpPr>
        <p:spPr>
          <a:xfrm>
            <a:off x="228600" y="585787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0" dirty="0">
                <a:solidFill>
                  <a:srgbClr val="333333"/>
                </a:solidFill>
                <a:latin typeface="hero-new"/>
              </a:rPr>
              <a:t>For a binary number, the </a:t>
            </a:r>
            <a:r>
              <a:rPr lang="en" altLang="zh-CN" b="0" i="1" dirty="0">
                <a:solidFill>
                  <a:srgbClr val="333333"/>
                </a:solidFill>
                <a:latin typeface="hero-new"/>
              </a:rPr>
              <a:t>most significant bit</a:t>
            </a:r>
            <a:r>
              <a:rPr lang="en" altLang="zh-CN" b="0" dirty="0">
                <a:solidFill>
                  <a:srgbClr val="333333"/>
                </a:solidFill>
                <a:latin typeface="hero-new"/>
              </a:rPr>
              <a:t> (MSB) is the digit furthermost to the left of the number and the </a:t>
            </a:r>
            <a:r>
              <a:rPr lang="en" altLang="zh-CN" b="0" i="1" dirty="0">
                <a:solidFill>
                  <a:srgbClr val="333333"/>
                </a:solidFill>
                <a:latin typeface="hero-new"/>
              </a:rPr>
              <a:t>least significant bit </a:t>
            </a:r>
            <a:r>
              <a:rPr lang="en" altLang="zh-CN" b="0" dirty="0">
                <a:solidFill>
                  <a:srgbClr val="333333"/>
                </a:solidFill>
                <a:latin typeface="hero-new"/>
              </a:rPr>
              <a:t>(LSB) is the rightmost digit.</a:t>
            </a:r>
            <a:endParaRPr lang="zh-CN" altLang="en-US" dirty="0"/>
          </a:p>
        </p:txBody>
      </p:sp>
      <p:pic>
        <p:nvPicPr>
          <p:cNvPr id="13318" name="Picture 6" descr="Most significant bit (MSB) and least significant bit (LSB).">
            <a:extLst>
              <a:ext uri="{FF2B5EF4-FFF2-40B4-BE49-F238E27FC236}">
                <a16:creationId xmlns:a16="http://schemas.microsoft.com/office/drawing/2014/main" id="{7B0A8CCA-7800-4144-B258-6427390C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07930"/>
            <a:ext cx="2862496" cy="20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0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6CD4-A79F-8841-9587-9E886081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4.2 Integer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3C827-841A-6143-9ECE-E641D232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256F9-EB9B-5549-A5C6-B02CA9E1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009650"/>
            <a:ext cx="75311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1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7BE19FBF-87DB-4B20-A120-E81547DE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Binary representation for integers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6B95F-7E19-4F20-8D7A-B619762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E99D-257B-CC45-B979-AF838902CD07}"/>
              </a:ext>
            </a:extLst>
          </p:cNvPr>
          <p:cNvSpPr/>
          <p:nvPr/>
        </p:nvSpPr>
        <p:spPr>
          <a:xfrm>
            <a:off x="544467" y="960207"/>
            <a:ext cx="5304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333333"/>
                </a:solidFill>
                <a:latin typeface="hero-new"/>
              </a:rPr>
              <a:t>Steps to Convert from Decimal to Binary</a:t>
            </a:r>
          </a:p>
        </p:txBody>
      </p:sp>
      <p:pic>
        <p:nvPicPr>
          <p:cNvPr id="11268" name="Picture 4" descr="Converting decimal to binary">
            <a:extLst>
              <a:ext uri="{FF2B5EF4-FFF2-40B4-BE49-F238E27FC236}">
                <a16:creationId xmlns:a16="http://schemas.microsoft.com/office/drawing/2014/main" id="{CC963D3A-8894-6942-82E8-66CF2AD8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11073"/>
            <a:ext cx="491832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64ABF2A-44C8-5E49-97A3-00110A5A06C9}"/>
              </a:ext>
            </a:extLst>
          </p:cNvPr>
          <p:cNvSpPr/>
          <p:nvPr/>
        </p:nvSpPr>
        <p:spPr>
          <a:xfrm>
            <a:off x="5127872" y="195994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1800" b="0" dirty="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rPr>
              <a:t>This involves dividing the number by 2 </a:t>
            </a:r>
            <a:r>
              <a:rPr kumimoji="1" lang="en" altLang="zh-CN" sz="1800" b="0" dirty="0">
                <a:solidFill>
                  <a:schemeClr val="tx1"/>
                </a:solidFill>
                <a:highlight>
                  <a:srgbClr val="FFFF00"/>
                </a:highlight>
                <a:latin typeface="Arial" charset="0"/>
                <a:ea typeface="宋体" charset="-122"/>
                <a:cs typeface="宋体" charset="0"/>
              </a:rPr>
              <a:t>recursively</a:t>
            </a:r>
            <a:r>
              <a:rPr kumimoji="1" lang="en" altLang="zh-CN" sz="1800" b="0" dirty="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rPr>
              <a:t> until you're left with 0, while taking note of each remainder.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5AC8B5-BAC5-384C-A024-40F3DEEF8658}"/>
              </a:ext>
            </a:extLst>
          </p:cNvPr>
          <p:cNvSpPr/>
          <p:nvPr/>
        </p:nvSpPr>
        <p:spPr>
          <a:xfrm>
            <a:off x="5127872" y="3242078"/>
            <a:ext cx="3982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1800" b="0" dirty="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rPr>
              <a:t>The most significant bit (MSB) is at the bottom of the column of remainders and the least significant bit (LSB) is at the top.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AD488-7516-304B-88DD-88F88643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4.2 Integer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DD827-C59B-484D-A758-06A2ED3E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Steps to Convert Binary to Decimal</a:t>
            </a:r>
          </a:p>
          <a:p>
            <a:r>
              <a:rPr lang="en" altLang="zh-CN" b="0" dirty="0"/>
              <a:t>Write down the number.</a:t>
            </a:r>
          </a:p>
          <a:p>
            <a:r>
              <a:rPr lang="en" altLang="zh-CN" b="0" dirty="0"/>
              <a:t>Starting with the LSB, multiply the digit by the value of the place holder.</a:t>
            </a:r>
          </a:p>
          <a:p>
            <a:r>
              <a:rPr lang="en" altLang="zh-CN" b="0" dirty="0"/>
              <a:t>Continue doing this until you reach the MSB.</a:t>
            </a:r>
          </a:p>
          <a:p>
            <a:r>
              <a:rPr lang="en" altLang="zh-CN" b="0" dirty="0"/>
              <a:t>Add the results together.</a:t>
            </a:r>
          </a:p>
          <a:p>
            <a:endParaRPr lang="en" altLang="zh-CN" dirty="0"/>
          </a:p>
        </p:txBody>
      </p:sp>
      <p:pic>
        <p:nvPicPr>
          <p:cNvPr id="15362" name="Picture 2" descr="Converting binary to decimal">
            <a:extLst>
              <a:ext uri="{FF2B5EF4-FFF2-40B4-BE49-F238E27FC236}">
                <a16:creationId xmlns:a16="http://schemas.microsoft.com/office/drawing/2014/main" id="{2A9A1670-41B4-D74B-8695-7599687E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6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3D2D-C7F4-5149-9274-F67661B2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6C86-D5DC-9647-9BF6-97F1AFAA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Test Yourself!</a:t>
            </a:r>
          </a:p>
          <a:p>
            <a:r>
              <a:rPr lang="en" altLang="zh-CN" dirty="0"/>
              <a:t>What is 548 in binary?</a:t>
            </a:r>
          </a:p>
          <a:p>
            <a:r>
              <a:rPr lang="en" altLang="zh-CN" dirty="0"/>
              <a:t>What is 11111111 in decimal?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1">
            <a:extLst>
              <a:ext uri="{FF2B5EF4-FFF2-40B4-BE49-F238E27FC236}">
                <a16:creationId xmlns:a16="http://schemas.microsoft.com/office/drawing/2014/main" id="{479D682F-61D2-6345-9092-D762579F0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C程序设计快速进阶大学教程</a:t>
            </a:r>
            <a:endParaRPr lang="en-US" altLang="zh-CN" b="0"/>
          </a:p>
        </p:txBody>
      </p:sp>
      <p:sp>
        <p:nvSpPr>
          <p:cNvPr id="57347" name="日期占位符 2">
            <a:extLst>
              <a:ext uri="{FF2B5EF4-FFF2-40B4-BE49-F238E27FC236}">
                <a16:creationId xmlns:a16="http://schemas.microsoft.com/office/drawing/2014/main" id="{C1617CE0-C8CB-A441-A1B6-CC206E3E747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xfrm>
            <a:off x="-36513" y="6524625"/>
            <a:ext cx="1295401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94716AB-6803-9041-BDF9-29908D04584B}" type="datetime1">
              <a:rPr lang="zh-CN" altLang="en-US" smtClean="0"/>
              <a:pPr>
                <a:defRPr/>
              </a:pPr>
              <a:t>2020/10/5</a:t>
            </a:fld>
            <a:endParaRPr lang="en-US" altLang="zh-CN" b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C0B448CC-0871-FE4F-BD51-63784F53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A075F61-D39A-2449-A38F-9FFAD7BF589F}" type="slidenum">
              <a:rPr lang="en-US" altLang="zh-CN" smtClean="0"/>
              <a:pPr/>
              <a:t>27</a:t>
            </a:fld>
            <a:endParaRPr lang="en-US" altLang="zh-CN" b="0"/>
          </a:p>
        </p:txBody>
      </p:sp>
      <p:sp>
        <p:nvSpPr>
          <p:cNvPr id="57349" name="矩形 4">
            <a:extLst>
              <a:ext uri="{FF2B5EF4-FFF2-40B4-BE49-F238E27FC236}">
                <a16:creationId xmlns:a16="http://schemas.microsoft.com/office/drawing/2014/main" id="{E4C1BD11-F721-004C-857D-535F7424D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31876"/>
            <a:ext cx="77041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2000" b="0" dirty="0"/>
              <a:t>Two's complement is the most common method of representing signed </a:t>
            </a:r>
            <a:r>
              <a:rPr lang="en" altLang="zh-CN" sz="2000" b="0" dirty="0">
                <a:hlinkClick r:id="rId3" tooltip="Integer (computer science)"/>
              </a:rPr>
              <a:t>integers</a:t>
            </a:r>
            <a:r>
              <a:rPr lang="en" altLang="zh-CN" sz="2000" b="0" dirty="0"/>
              <a:t> on computers</a:t>
            </a:r>
            <a:endParaRPr lang="en" altLang="zh-CN" sz="1800" b="0" dirty="0"/>
          </a:p>
          <a:p>
            <a:r>
              <a:rPr lang="en" altLang="zh-CN" sz="1800" b="0" dirty="0">
                <a:highlight>
                  <a:srgbClr val="FFFF00"/>
                </a:highlight>
              </a:rPr>
              <a:t>The two's complement is calculated by inverting the digits and adding one.</a:t>
            </a:r>
            <a:endParaRPr lang="zh-CN" altLang="en-US" sz="1800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C24E35-3AFE-F44B-BE16-55F055D2A0CD}"/>
              </a:ext>
            </a:extLst>
          </p:cNvPr>
          <p:cNvSpPr/>
          <p:nvPr/>
        </p:nvSpPr>
        <p:spPr>
          <a:xfrm>
            <a:off x="395287" y="3591719"/>
            <a:ext cx="7993063" cy="92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反码变补码：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整数的补码：其本身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负数的补码就是对反码加一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D5CE95-784E-3048-BDAB-A202ABE70C9A}"/>
              </a:ext>
            </a:extLst>
          </p:cNvPr>
          <p:cNvSpPr/>
          <p:nvPr/>
        </p:nvSpPr>
        <p:spPr>
          <a:xfrm>
            <a:off x="361759" y="2590182"/>
            <a:ext cx="7993063" cy="923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原码变反码：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正数的反码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zh-CN" altLang="en-US">
                <a:solidFill>
                  <a:srgbClr val="000000"/>
                </a:solidFill>
              </a:rPr>
              <a:t>其本身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负数的反码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: (-1)   (10000001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原  </a:t>
            </a:r>
            <a:r>
              <a:rPr lang="en-US" altLang="zh-CN">
                <a:solidFill>
                  <a:srgbClr val="000000"/>
                </a:solidFill>
              </a:rPr>
              <a:t>11111110(</a:t>
            </a:r>
            <a:r>
              <a:rPr lang="zh-CN" altLang="en-US">
                <a:solidFill>
                  <a:srgbClr val="000000"/>
                </a:solidFill>
              </a:rPr>
              <a:t>反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  符号为不变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21318-E3E9-C942-B7DF-6966AD82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8500"/>
            <a:ext cx="68405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下面是补码的运算</a:t>
            </a:r>
            <a:r>
              <a:rPr lang="en-US" altLang="zh-CN"/>
              <a:t>: </a:t>
            </a:r>
          </a:p>
          <a:p>
            <a:r>
              <a:rPr lang="zh-CN" altLang="en-US"/>
              <a:t>　　</a:t>
            </a:r>
            <a:r>
              <a:rPr lang="en-US" altLang="zh-CN"/>
              <a:t>( 1 )- ( 1 )= ( 1 )+ ( -1 ) </a:t>
            </a:r>
          </a:p>
          <a:p>
            <a:r>
              <a:rPr lang="zh-CN" altLang="en-US"/>
              <a:t>　　</a:t>
            </a:r>
            <a:r>
              <a:rPr lang="en-US" altLang="zh-CN"/>
              <a:t>=(00000001)</a:t>
            </a:r>
            <a:r>
              <a:rPr lang="zh-CN" altLang="en-US"/>
              <a:t>补</a:t>
            </a:r>
            <a:r>
              <a:rPr lang="en-US" altLang="zh-CN"/>
              <a:t>+ (11111111)</a:t>
            </a:r>
            <a:r>
              <a:rPr lang="zh-CN" altLang="en-US"/>
              <a:t>补</a:t>
            </a:r>
            <a:r>
              <a:rPr lang="en-US" altLang="zh-CN"/>
              <a:t>(</a:t>
            </a:r>
            <a:r>
              <a:rPr lang="zh-CN" altLang="en-US"/>
              <a:t>反码加一</a:t>
            </a:r>
            <a:r>
              <a:rPr lang="en-US" altLang="zh-CN"/>
              <a:t>) </a:t>
            </a:r>
          </a:p>
          <a:p>
            <a:r>
              <a:rPr lang="zh-CN" altLang="en-US"/>
              <a:t>　　</a:t>
            </a:r>
            <a:r>
              <a:rPr lang="en-US" altLang="zh-CN"/>
              <a:t>= (00000000)</a:t>
            </a:r>
            <a:r>
              <a:rPr lang="zh-CN" altLang="en-US"/>
              <a:t>补</a:t>
            </a:r>
            <a:r>
              <a:rPr lang="en-US" altLang="zh-CN"/>
              <a:t>= ( 0 )</a:t>
            </a:r>
            <a:r>
              <a:rPr lang="zh-CN" altLang="en-US"/>
              <a:t>正确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6F2236-AFFC-FC43-B85B-F585BD06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5737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( 1 )- ( 2)= ( 1 )+ ( -2 ) </a:t>
            </a:r>
          </a:p>
          <a:p>
            <a:r>
              <a:rPr lang="zh-CN" altLang="en-US"/>
              <a:t>　　</a:t>
            </a:r>
            <a:r>
              <a:rPr lang="en-US" altLang="zh-CN"/>
              <a:t>= (00000001)</a:t>
            </a:r>
            <a:r>
              <a:rPr lang="zh-CN" altLang="en-US"/>
              <a:t>补</a:t>
            </a:r>
            <a:r>
              <a:rPr lang="en-US" altLang="zh-CN"/>
              <a:t>+ (11111110)</a:t>
            </a:r>
            <a:r>
              <a:rPr lang="zh-CN" altLang="en-US"/>
              <a:t>补 </a:t>
            </a:r>
          </a:p>
          <a:p>
            <a:r>
              <a:rPr lang="zh-CN" altLang="en-US"/>
              <a:t>　　</a:t>
            </a:r>
            <a:r>
              <a:rPr lang="en-US" altLang="zh-CN"/>
              <a:t>= (11111111)</a:t>
            </a:r>
            <a:r>
              <a:rPr lang="zh-CN" altLang="en-US"/>
              <a:t>补</a:t>
            </a:r>
            <a:r>
              <a:rPr lang="en-US" altLang="zh-CN"/>
              <a:t>= ( -1 ) </a:t>
            </a:r>
            <a:r>
              <a:rPr lang="zh-CN" altLang="en-US"/>
              <a:t>正确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A7AD7-CF0D-5A43-9843-DF9FF1020D16}"/>
              </a:ext>
            </a:extLst>
          </p:cNvPr>
          <p:cNvSpPr txBox="1"/>
          <p:nvPr/>
        </p:nvSpPr>
        <p:spPr>
          <a:xfrm>
            <a:off x="5277930" y="4613276"/>
            <a:ext cx="3241675" cy="1200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负数的补码到源码：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-1</a:t>
            </a:r>
            <a:r>
              <a:rPr lang="zh-CN" altLang="en-US">
                <a:solidFill>
                  <a:srgbClr val="000000"/>
                </a:solidFill>
              </a:rPr>
              <a:t>后按位取反 符号位不变</a:t>
            </a:r>
            <a:r>
              <a:rPr lang="en-US" altLang="zh-CN">
                <a:solidFill>
                  <a:srgbClr val="000000"/>
                </a:solidFill>
              </a:rPr>
              <a:t>(-1) = (10000001)</a:t>
            </a:r>
            <a:r>
              <a:rPr lang="zh-CN" altLang="en-US">
                <a:solidFill>
                  <a:srgbClr val="000000"/>
                </a:solidFill>
              </a:rPr>
              <a:t>原码</a:t>
            </a:r>
            <a:r>
              <a:rPr lang="en-US" altLang="zh-CN">
                <a:solidFill>
                  <a:srgbClr val="000000"/>
                </a:solidFill>
              </a:rPr>
              <a:t>=(11111110 )</a:t>
            </a:r>
            <a:r>
              <a:rPr lang="zh-CN" altLang="en-US">
                <a:solidFill>
                  <a:srgbClr val="000000"/>
                </a:solidFill>
              </a:rPr>
              <a:t>反码 </a:t>
            </a:r>
            <a:r>
              <a:rPr lang="en-US" altLang="zh-CN">
                <a:solidFill>
                  <a:srgbClr val="000000"/>
                </a:solidFill>
              </a:rPr>
              <a:t>=((11111110 )+ 1)</a:t>
            </a:r>
            <a:r>
              <a:rPr lang="zh-CN" altLang="en-US">
                <a:solidFill>
                  <a:srgbClr val="000000"/>
                </a:solidFill>
              </a:rPr>
              <a:t>补码</a:t>
            </a:r>
          </a:p>
        </p:txBody>
      </p:sp>
      <p:sp>
        <p:nvSpPr>
          <p:cNvPr id="57359" name="Rectangle 3">
            <a:extLst>
              <a:ext uri="{FF2B5EF4-FFF2-40B4-BE49-F238E27FC236}">
                <a16:creationId xmlns:a16="http://schemas.microsoft.com/office/drawing/2014/main" id="{56A5AA15-701E-DE45-A156-FAE961EACA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>
                <a:solidFill>
                  <a:schemeClr val="bg1"/>
                </a:solidFill>
              </a:rPr>
              <a:t>4.2 Integer type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D08C21-B808-E24E-B43E-59642BAC1530}"/>
              </a:ext>
            </a:extLst>
          </p:cNvPr>
          <p:cNvSpPr/>
          <p:nvPr/>
        </p:nvSpPr>
        <p:spPr>
          <a:xfrm>
            <a:off x="395287" y="1972430"/>
            <a:ext cx="7959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e.g. If we do not use</a:t>
            </a:r>
            <a:r>
              <a:rPr lang="en" altLang="zh-CN" b="0" dirty="0"/>
              <a:t> Two's complement:</a:t>
            </a:r>
          </a:p>
          <a:p>
            <a:r>
              <a:rPr lang="en-US" altLang="zh-CN" dirty="0"/>
              <a:t> ( 1 ) - ( 1 ) =( 1 ) + ( -1 )= (00000001)+ (10000001) -----------------</a:t>
            </a:r>
            <a:r>
              <a:rPr lang="zh-CN" altLang="en-US" dirty="0"/>
              <a:t>原码计算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= (10000010)= ( -2 )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71CE-42EE-C04F-877E-7DAB9CD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Integer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28F06-9DCC-DF40-9123-5C4A1211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Two’s complement: makes addition for positives work for negatives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Express the binary value for the positive number (modulus)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original value is negative,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complement</a:t>
            </a:r>
            <a:r>
              <a:rPr lang="en-US" altLang="zh-CN" sz="2400" dirty="0">
                <a:ea typeface="宋体" panose="02010600030101010101" pitchFamily="2" charset="-122"/>
              </a:rPr>
              <a:t> the value and add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one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Replicate the most significant bit (MSB, sign bit) to achieve the proper number of bits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-10;</a:t>
            </a:r>
          </a:p>
          <a:p>
            <a:endParaRPr kumimoji="1" lang="zh-CN" altLang="en-US" dirty="0"/>
          </a:p>
        </p:txBody>
      </p:sp>
      <p:graphicFrame>
        <p:nvGraphicFramePr>
          <p:cNvPr id="6" name="Group 49">
            <a:extLst>
              <a:ext uri="{FF2B5EF4-FFF2-40B4-BE49-F238E27FC236}">
                <a16:creationId xmlns:a16="http://schemas.microsoft.com/office/drawing/2014/main" id="{77298915-AA78-A94B-BB18-7B7621DE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04593"/>
              </p:ext>
            </p:extLst>
          </p:nvPr>
        </p:nvGraphicFramePr>
        <p:xfrm>
          <a:off x="3505200" y="5743575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87A79EE5-AAA9-B34C-8550-19812567557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43575"/>
            <a:ext cx="1371600" cy="477838"/>
            <a:chOff x="7620000" y="5410200"/>
            <a:chExt cx="1371600" cy="477054"/>
          </a:xfrm>
        </p:grpSpPr>
        <p:sp>
          <p:nvSpPr>
            <p:cNvPr id="8" name="矩形 30">
              <a:extLst>
                <a:ext uri="{FF2B5EF4-FFF2-40B4-BE49-F238E27FC236}">
                  <a16:creationId xmlns:a16="http://schemas.microsoft.com/office/drawing/2014/main" id="{14581709-38F6-DC40-853F-4AB56824F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0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" name="矩形 31">
              <a:extLst>
                <a:ext uri="{FF2B5EF4-FFF2-40B4-BE49-F238E27FC236}">
                  <a16:creationId xmlns:a16="http://schemas.microsoft.com/office/drawing/2014/main" id="{755F0180-C10A-9740-A722-3BEE0B1B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矩形 32">
              <a:extLst>
                <a:ext uri="{FF2B5EF4-FFF2-40B4-BE49-F238E27FC236}">
                  <a16:creationId xmlns:a16="http://schemas.microsoft.com/office/drawing/2014/main" id="{99A66A10-264A-EC4E-A51F-EB8A8241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矩形 33">
              <a:extLst>
                <a:ext uri="{FF2B5EF4-FFF2-40B4-BE49-F238E27FC236}">
                  <a16:creationId xmlns:a16="http://schemas.microsoft.com/office/drawing/2014/main" id="{FEBC5565-7768-1749-8D50-55CAAA123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2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2EF1D1-259E-244C-9265-2B58897AD557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43575"/>
            <a:ext cx="1371600" cy="477838"/>
            <a:chOff x="7696200" y="5943600"/>
            <a:chExt cx="1371600" cy="477054"/>
          </a:xfrm>
        </p:grpSpPr>
        <p:sp>
          <p:nvSpPr>
            <p:cNvPr id="13" name="矩形 47">
              <a:extLst>
                <a:ext uri="{FF2B5EF4-FFF2-40B4-BE49-F238E27FC236}">
                  <a16:creationId xmlns:a16="http://schemas.microsoft.com/office/drawing/2014/main" id="{C8CFB214-74C0-314E-9ABE-605B2579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2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矩形 48">
              <a:extLst>
                <a:ext uri="{FF2B5EF4-FFF2-40B4-BE49-F238E27FC236}">
                  <a16:creationId xmlns:a16="http://schemas.microsoft.com/office/drawing/2014/main" id="{625A4AEF-F25C-5D48-9647-87C6ACD0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" name="矩形 49">
              <a:extLst>
                <a:ext uri="{FF2B5EF4-FFF2-40B4-BE49-F238E27FC236}">
                  <a16:creationId xmlns:a16="http://schemas.microsoft.com/office/drawing/2014/main" id="{12FB6B8E-E4A1-7C4B-827E-E457CE950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矩形 50">
              <a:extLst>
                <a:ext uri="{FF2B5EF4-FFF2-40B4-BE49-F238E27FC236}">
                  <a16:creationId xmlns:a16="http://schemas.microsoft.com/office/drawing/2014/main" id="{03DE5580-6C52-E344-9702-F72423501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4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195CB6-5C58-0144-BEFB-FFF4CDD2BD4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43575"/>
            <a:ext cx="1371600" cy="477838"/>
            <a:chOff x="7696200" y="6228546"/>
            <a:chExt cx="1371600" cy="477054"/>
          </a:xfrm>
        </p:grpSpPr>
        <p:sp>
          <p:nvSpPr>
            <p:cNvPr id="18" name="矩形 52">
              <a:extLst>
                <a:ext uri="{FF2B5EF4-FFF2-40B4-BE49-F238E27FC236}">
                  <a16:creationId xmlns:a16="http://schemas.microsoft.com/office/drawing/2014/main" id="{03BCC5EA-A285-8F4B-962E-8DEB330D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2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A941B857-C1E4-6C4F-A93A-4ECACD003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" name="矩形 54">
              <a:extLst>
                <a:ext uri="{FF2B5EF4-FFF2-40B4-BE49-F238E27FC236}">
                  <a16:creationId xmlns:a16="http://schemas.microsoft.com/office/drawing/2014/main" id="{55ECC6FA-350A-F54C-8F7F-12B6D4AD8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矩形 55">
              <a:extLst>
                <a:ext uri="{FF2B5EF4-FFF2-40B4-BE49-F238E27FC236}">
                  <a16:creationId xmlns:a16="http://schemas.microsoft.com/office/drawing/2014/main" id="{598C2570-7302-1F4B-A243-DF945213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4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96AD18B-159B-3B49-9090-3618411F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5722938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EB67E-699A-E64B-A062-53D698F5CAE5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5743575"/>
            <a:ext cx="3790950" cy="477838"/>
            <a:chOff x="3828400" y="2209800"/>
            <a:chExt cx="3791600" cy="477054"/>
          </a:xfrm>
        </p:grpSpPr>
        <p:sp>
          <p:nvSpPr>
            <p:cNvPr id="24" name="矩形 44">
              <a:extLst>
                <a:ext uri="{FF2B5EF4-FFF2-40B4-BE49-F238E27FC236}">
                  <a16:creationId xmlns:a16="http://schemas.microsoft.com/office/drawing/2014/main" id="{FDC89C91-05AB-2F4C-97EF-A5CF40EB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4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矩形 45">
              <a:extLst>
                <a:ext uri="{FF2B5EF4-FFF2-40B4-BE49-F238E27FC236}">
                  <a16:creationId xmlns:a16="http://schemas.microsoft.com/office/drawing/2014/main" id="{ADA7E618-8250-1843-90F9-F9465DF3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498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2E705C45-8F61-6A4A-BE5D-FCCBD01B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6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" name="矩形 51">
              <a:extLst>
                <a:ext uri="{FF2B5EF4-FFF2-40B4-BE49-F238E27FC236}">
                  <a16:creationId xmlns:a16="http://schemas.microsoft.com/office/drawing/2014/main" id="{22A8E44F-99F5-C645-9FE8-2DA55477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" name="矩形 56">
              <a:extLst>
                <a:ext uri="{FF2B5EF4-FFF2-40B4-BE49-F238E27FC236}">
                  <a16:creationId xmlns:a16="http://schemas.microsoft.com/office/drawing/2014/main" id="{57E41FB7-B1DA-AF4B-82D5-8EC6FE98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4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矩形 57">
              <a:extLst>
                <a:ext uri="{FF2B5EF4-FFF2-40B4-BE49-F238E27FC236}">
                  <a16:creationId xmlns:a16="http://schemas.microsoft.com/office/drawing/2014/main" id="{BEECA20F-780A-5245-90F3-5924456DC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矩形 58">
              <a:extLst>
                <a:ext uri="{FF2B5EF4-FFF2-40B4-BE49-F238E27FC236}">
                  <a16:creationId xmlns:a16="http://schemas.microsoft.com/office/drawing/2014/main" id="{EAFD19D5-8E7A-5145-8B04-EF882E12C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" name="矩形 59">
              <a:extLst>
                <a:ext uri="{FF2B5EF4-FFF2-40B4-BE49-F238E27FC236}">
                  <a16:creationId xmlns:a16="http://schemas.microsoft.com/office/drawing/2014/main" id="{B2214091-3414-1741-AC21-27A8DBEF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0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矩形 60">
              <a:extLst>
                <a:ext uri="{FF2B5EF4-FFF2-40B4-BE49-F238E27FC236}">
                  <a16:creationId xmlns:a16="http://schemas.microsoft.com/office/drawing/2014/main" id="{196CC902-59B7-B84C-9B8B-1D5026BF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8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矩形 61">
              <a:extLst>
                <a:ext uri="{FF2B5EF4-FFF2-40B4-BE49-F238E27FC236}">
                  <a16:creationId xmlns:a16="http://schemas.microsoft.com/office/drawing/2014/main" id="{09CACAE7-516D-BB4F-9A8C-29892558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矩形 62">
              <a:extLst>
                <a:ext uri="{FF2B5EF4-FFF2-40B4-BE49-F238E27FC236}">
                  <a16:creationId xmlns:a16="http://schemas.microsoft.com/office/drawing/2014/main" id="{32D5543B-F5C8-8648-B0BF-4DB49B77D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2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1FA2EF1-0790-9B4B-A922-31C62071057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478280"/>
          <a:ext cx="8610600" cy="4663440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3746330645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933817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"/>
                        <a:t>Eight-bit signed integers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1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Decimal</a:t>
                      </a:r>
                      <a:br>
                        <a:rPr lang="en">
                          <a:effectLst/>
                        </a:rPr>
                      </a:br>
                      <a:r>
                        <a:rPr lang="en">
                          <a:effectLst/>
                        </a:rPr>
                        <a:t>value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Two's-complement</a:t>
                      </a:r>
                      <a:br>
                        <a:rPr lang="en">
                          <a:effectLst/>
                        </a:rPr>
                      </a:br>
                      <a:r>
                        <a:rPr lang="en">
                          <a:effectLst/>
                        </a:rPr>
                        <a:t>Representation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74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0000 0000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0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0000 0001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2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0000 0010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3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0111 1110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6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0111 1111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−</a:t>
                      </a:r>
                      <a:r>
                        <a:rPr lang="en-US" altLang="zh-CN">
                          <a:effectLst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1000 0000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40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−</a:t>
                      </a:r>
                      <a:r>
                        <a:rPr lang="en-US" altLang="zh-CN">
                          <a:effectLst/>
                        </a:rPr>
                        <a:t>127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1000 0001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07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−</a:t>
                      </a:r>
                      <a:r>
                        <a:rPr lang="en-US" altLang="zh-CN">
                          <a:effectLst/>
                        </a:rPr>
                        <a:t>126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1000 0010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5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−</a:t>
                      </a:r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1111 1110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8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−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1111 1111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1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C39B7C76-9154-A44C-9D52-BA72B4E011F4}"/>
              </a:ext>
            </a:extLst>
          </p:cNvPr>
          <p:cNvSpPr txBox="1"/>
          <p:nvPr/>
        </p:nvSpPr>
        <p:spPr>
          <a:xfrm>
            <a:off x="1331640" y="980728"/>
            <a:ext cx="5832648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2-4=?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F16310-2987-B946-AEAF-D308BF7E2EEC}"/>
              </a:ext>
            </a:extLst>
          </p:cNvPr>
          <p:cNvSpPr/>
          <p:nvPr/>
        </p:nvSpPr>
        <p:spPr>
          <a:xfrm>
            <a:off x="-21336" y="826839"/>
            <a:ext cx="1071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Exercise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9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810FC13-588B-4F36-AD04-D6CC203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Introduction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FB13D7D5-9D1A-40FD-8C42-2D0887B1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program, composed of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precise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instructions, is to achieve the task of processing data (computation).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Computation, the third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pillar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science and technology, is central to your studies in the coming three years.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precise instructions are formed using certain symbols and words according to some rigid rules known as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syntax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rules (or grammar).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This lecture might be a bit boring due to a bunch of rules but it is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essential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 sometimes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ea typeface="宋体" panose="02010600030101010101" pitchFamily="2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critical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for writing a ‘correct’ program.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D5D90354-362D-E940-A2A5-FD6A830DBBC6}"/>
              </a:ext>
            </a:extLst>
          </p:cNvPr>
          <p:cNvSpPr txBox="1"/>
          <p:nvPr/>
        </p:nvSpPr>
        <p:spPr>
          <a:xfrm>
            <a:off x="1905000" y="1371600"/>
            <a:ext cx="6249988" cy="267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/>
              <a:t>00000010(</a:t>
            </a:r>
            <a:r>
              <a:rPr lang="zh-CN" altLang="en-US" sz="2400" dirty="0"/>
              <a:t>原</a:t>
            </a:r>
            <a:r>
              <a:rPr lang="en-US" altLang="zh-CN" sz="2400" dirty="0"/>
              <a:t>)-00000100(</a:t>
            </a:r>
            <a:r>
              <a:rPr lang="zh-CN" altLang="en-US" sz="2400" dirty="0"/>
              <a:t>原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=00000010(</a:t>
            </a:r>
            <a:r>
              <a:rPr lang="zh-CN" altLang="en-US" sz="2400" dirty="0"/>
              <a:t>原</a:t>
            </a:r>
            <a:r>
              <a:rPr lang="en-US" altLang="zh-CN" sz="2400" dirty="0"/>
              <a:t>)+(10000100) (</a:t>
            </a:r>
            <a:r>
              <a:rPr lang="zh-CN" altLang="en-US" sz="2400" dirty="0"/>
              <a:t>原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=(00000010) (</a:t>
            </a:r>
            <a:r>
              <a:rPr lang="zh-CN" altLang="en-US" sz="2400" dirty="0"/>
              <a:t>反</a:t>
            </a:r>
            <a:r>
              <a:rPr lang="en-US" altLang="zh-CN" sz="2400" dirty="0"/>
              <a:t>)+(11111011) (</a:t>
            </a:r>
            <a:r>
              <a:rPr lang="zh-CN" altLang="en-US" sz="2400" dirty="0"/>
              <a:t>反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=(00000010) (</a:t>
            </a:r>
            <a:r>
              <a:rPr lang="zh-CN" altLang="en-US" sz="2400" dirty="0"/>
              <a:t>补</a:t>
            </a:r>
            <a:r>
              <a:rPr lang="en-US" altLang="zh-CN" sz="2400" dirty="0"/>
              <a:t>)+(11111100) (</a:t>
            </a:r>
            <a:r>
              <a:rPr lang="zh-CN" altLang="en-US" sz="2400" dirty="0"/>
              <a:t>补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=11111110 (</a:t>
            </a:r>
            <a:r>
              <a:rPr lang="zh-CN" altLang="en-US" sz="2400" dirty="0"/>
              <a:t>补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=11111101(</a:t>
            </a:r>
            <a:r>
              <a:rPr lang="zh-CN" altLang="en-US" sz="2400" dirty="0"/>
              <a:t>反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=10000010(</a:t>
            </a:r>
            <a:r>
              <a:rPr lang="zh-CN" altLang="en-US" sz="2400" dirty="0"/>
              <a:t>原</a:t>
            </a:r>
            <a:r>
              <a:rPr lang="en-US" altLang="zh-CN" sz="2400" dirty="0"/>
              <a:t>)=-2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09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5">
            <a:extLst>
              <a:ext uri="{FF2B5EF4-FFF2-40B4-BE49-F238E27FC236}">
                <a16:creationId xmlns:a16="http://schemas.microsoft.com/office/drawing/2014/main" id="{07294480-D9B9-437F-B83F-813BA92D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371600"/>
            <a:ext cx="1560513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5" name="AutoShape 6">
            <a:extLst>
              <a:ext uri="{FF2B5EF4-FFF2-40B4-BE49-F238E27FC236}">
                <a16:creationId xmlns:a16="http://schemas.microsoft.com/office/drawing/2014/main" id="{577FFFC7-E239-4D08-8FA2-147015B4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2667000"/>
            <a:ext cx="13716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6" name="AutoShape 7">
            <a:extLst>
              <a:ext uri="{FF2B5EF4-FFF2-40B4-BE49-F238E27FC236}">
                <a16:creationId xmlns:a16="http://schemas.microsoft.com/office/drawing/2014/main" id="{D6CB62ED-5AD5-4C7D-BDFC-B4A0F1DB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85800"/>
            <a:ext cx="914400" cy="304800"/>
          </a:xfrm>
          <a:prstGeom prst="flowChartTerminator">
            <a:avLst/>
          </a:prstGeom>
          <a:solidFill>
            <a:srgbClr val="00FF00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7" name="AutoShape 8">
            <a:extLst>
              <a:ext uri="{FF2B5EF4-FFF2-40B4-BE49-F238E27FC236}">
                <a16:creationId xmlns:a16="http://schemas.microsoft.com/office/drawing/2014/main" id="{2EC68183-41AA-446B-8793-7F145875A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8" name="AutoShape 9">
            <a:extLst>
              <a:ext uri="{FF2B5EF4-FFF2-40B4-BE49-F238E27FC236}">
                <a16:creationId xmlns:a16="http://schemas.microsoft.com/office/drawing/2014/main" id="{8CF3001A-1226-46CE-8415-5E7210EA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9" name="AutoShape 10">
            <a:extLst>
              <a:ext uri="{FF2B5EF4-FFF2-40B4-BE49-F238E27FC236}">
                <a16:creationId xmlns:a16="http://schemas.microsoft.com/office/drawing/2014/main" id="{72E0A68F-5D63-43EA-B3C7-B8E93FAB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0" name="AutoShape 11">
            <a:extLst>
              <a:ext uri="{FF2B5EF4-FFF2-40B4-BE49-F238E27FC236}">
                <a16:creationId xmlns:a16="http://schemas.microsoft.com/office/drawing/2014/main" id="{AD3DEA68-DD51-471B-BC45-75C1C3D5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1" name="AutoShape 12">
            <a:extLst>
              <a:ext uri="{FF2B5EF4-FFF2-40B4-BE49-F238E27FC236}">
                <a16:creationId xmlns:a16="http://schemas.microsoft.com/office/drawing/2014/main" id="{3430BE6B-277F-412B-A2F6-CDADCE3A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5638800"/>
            <a:ext cx="22098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2" name="Oval 13">
            <a:extLst>
              <a:ext uri="{FF2B5EF4-FFF2-40B4-BE49-F238E27FC236}">
                <a16:creationId xmlns:a16="http://schemas.microsoft.com/office/drawing/2014/main" id="{4E06982D-FD88-4687-B3E0-E85A6B630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1627188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3" name="Oval 14">
            <a:extLst>
              <a:ext uri="{FF2B5EF4-FFF2-40B4-BE49-F238E27FC236}">
                <a16:creationId xmlns:a16="http://schemas.microsoft.com/office/drawing/2014/main" id="{B96A9661-61CD-4BD0-8C51-1EB5CA8F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1627188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4" name="Oval 15">
            <a:extLst>
              <a:ext uri="{FF2B5EF4-FFF2-40B4-BE49-F238E27FC236}">
                <a16:creationId xmlns:a16="http://schemas.microsoft.com/office/drawing/2014/main" id="{0564B394-D30D-4CCD-9077-933C7CF9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05175"/>
            <a:ext cx="1655763" cy="1081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5" name="AutoShape 16">
            <a:extLst>
              <a:ext uri="{FF2B5EF4-FFF2-40B4-BE49-F238E27FC236}">
                <a16:creationId xmlns:a16="http://schemas.microsoft.com/office/drawing/2014/main" id="{AFA6C490-7F98-411B-B4AA-85F46222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14478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6" name="Text Box 17">
            <a:extLst>
              <a:ext uri="{FF2B5EF4-FFF2-40B4-BE49-F238E27FC236}">
                <a16:creationId xmlns:a16="http://schemas.microsoft.com/office/drawing/2014/main" id="{E79A472A-1324-425F-915A-300F1FFD0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26841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Edit</a:t>
            </a:r>
          </a:p>
        </p:txBody>
      </p:sp>
      <p:sp>
        <p:nvSpPr>
          <p:cNvPr id="8207" name="Text Box 18">
            <a:extLst>
              <a:ext uri="{FF2B5EF4-FFF2-40B4-BE49-F238E27FC236}">
                <a16:creationId xmlns:a16="http://schemas.microsoft.com/office/drawing/2014/main" id="{CEAEBD03-7B17-428C-B4FE-425E7CD5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1981200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Compile</a:t>
            </a:r>
          </a:p>
        </p:txBody>
      </p:sp>
      <p:sp>
        <p:nvSpPr>
          <p:cNvPr id="8208" name="Text Box 19">
            <a:extLst>
              <a:ext uri="{FF2B5EF4-FFF2-40B4-BE49-F238E27FC236}">
                <a16:creationId xmlns:a16="http://schemas.microsoft.com/office/drawing/2014/main" id="{5D79E26D-5382-4DE8-A9E4-7B9ED4E4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743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Errors?</a:t>
            </a:r>
          </a:p>
        </p:txBody>
      </p:sp>
      <p:sp>
        <p:nvSpPr>
          <p:cNvPr id="8209" name="Text Box 20">
            <a:extLst>
              <a:ext uri="{FF2B5EF4-FFF2-40B4-BE49-F238E27FC236}">
                <a16:creationId xmlns:a16="http://schemas.microsoft.com/office/drawing/2014/main" id="{BA04A446-A4D6-4B8F-8ABE-FA718729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Link</a:t>
            </a:r>
          </a:p>
        </p:txBody>
      </p:sp>
      <p:sp>
        <p:nvSpPr>
          <p:cNvPr id="8210" name="Text Box 21">
            <a:extLst>
              <a:ext uri="{FF2B5EF4-FFF2-40B4-BE49-F238E27FC236}">
                <a16:creationId xmlns:a16="http://schemas.microsoft.com/office/drawing/2014/main" id="{E758851F-07F0-4366-94EE-34FAD2A5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Errors?</a:t>
            </a:r>
          </a:p>
        </p:txBody>
      </p:sp>
      <p:sp>
        <p:nvSpPr>
          <p:cNvPr id="8211" name="Text Box 22">
            <a:extLst>
              <a:ext uri="{FF2B5EF4-FFF2-40B4-BE49-F238E27FC236}">
                <a16:creationId xmlns:a16="http://schemas.microsoft.com/office/drawing/2014/main" id="{C972FE3D-59F5-443D-BC8E-A6E4B3C9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Execute</a:t>
            </a:r>
          </a:p>
        </p:txBody>
      </p:sp>
      <p:sp>
        <p:nvSpPr>
          <p:cNvPr id="8212" name="Text Box 23">
            <a:extLst>
              <a:ext uri="{FF2B5EF4-FFF2-40B4-BE49-F238E27FC236}">
                <a16:creationId xmlns:a16="http://schemas.microsoft.com/office/drawing/2014/main" id="{7B6AE726-4D84-456E-86C4-125D2388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7150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Result Right</a:t>
            </a:r>
            <a:r>
              <a:rPr kumimoji="1" lang="zh-CN" altLang="en-US"/>
              <a:t>？</a:t>
            </a:r>
          </a:p>
        </p:txBody>
      </p:sp>
      <p:sp>
        <p:nvSpPr>
          <p:cNvPr id="8213" name="Text Box 24">
            <a:extLst>
              <a:ext uri="{FF2B5EF4-FFF2-40B4-BE49-F238E27FC236}">
                <a16:creationId xmlns:a16="http://schemas.microsoft.com/office/drawing/2014/main" id="{74739689-A974-4429-893F-4D9FE275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47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/>
          </a:p>
        </p:txBody>
      </p:sp>
      <p:sp>
        <p:nvSpPr>
          <p:cNvPr id="8214" name="Text Box 25">
            <a:extLst>
              <a:ext uri="{FF2B5EF4-FFF2-40B4-BE49-F238E27FC236}">
                <a16:creationId xmlns:a16="http://schemas.microsoft.com/office/drawing/2014/main" id="{DAA346E5-50F2-45F2-A9AB-A7BE0DC31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3351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/>
              <a:t>  </a:t>
            </a:r>
            <a:r>
              <a:rPr kumimoji="1" lang="en-US" altLang="zh-CN" sz="1600"/>
              <a:t>.C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Source Program</a:t>
            </a:r>
            <a:endParaRPr kumimoji="1" lang="en-US" altLang="zh-CN"/>
          </a:p>
        </p:txBody>
      </p:sp>
      <p:sp>
        <p:nvSpPr>
          <p:cNvPr id="8215" name="Text Box 26">
            <a:extLst>
              <a:ext uri="{FF2B5EF4-FFF2-40B4-BE49-F238E27FC236}">
                <a16:creationId xmlns:a16="http://schemas.microsoft.com/office/drawing/2014/main" id="{DB3A04F0-DB53-495C-86D5-703E495F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30500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/>
              <a:t>   </a:t>
            </a:r>
            <a:r>
              <a:rPr kumimoji="1" lang="en-US" altLang="zh-CN" sz="1600"/>
              <a:t>.OBJ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 Object Program</a:t>
            </a:r>
          </a:p>
        </p:txBody>
      </p:sp>
      <p:sp>
        <p:nvSpPr>
          <p:cNvPr id="8216" name="Text Box 27">
            <a:extLst>
              <a:ext uri="{FF2B5EF4-FFF2-40B4-BE49-F238E27FC236}">
                <a16:creationId xmlns:a16="http://schemas.microsoft.com/office/drawing/2014/main" id="{38E9A78E-4ED3-49A0-BF5D-7D256CAE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4097338"/>
            <a:ext cx="162401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/>
              <a:t> </a:t>
            </a:r>
            <a:r>
              <a:rPr kumimoji="1" lang="en-US" altLang="zh-CN" sz="1600"/>
              <a:t>.EXE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Executive Program</a:t>
            </a:r>
            <a:endParaRPr kumimoji="1" lang="en-US" altLang="zh-CN"/>
          </a:p>
        </p:txBody>
      </p:sp>
      <p:sp>
        <p:nvSpPr>
          <p:cNvPr id="8217" name="Text Box 28">
            <a:extLst>
              <a:ext uri="{FF2B5EF4-FFF2-40B4-BE49-F238E27FC236}">
                <a16:creationId xmlns:a16="http://schemas.microsoft.com/office/drawing/2014/main" id="{61A81744-2DAF-4544-8CBD-429DB488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9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Start</a:t>
            </a:r>
          </a:p>
        </p:txBody>
      </p:sp>
      <p:sp>
        <p:nvSpPr>
          <p:cNvPr id="8218" name="Line 29">
            <a:extLst>
              <a:ext uri="{FF2B5EF4-FFF2-40B4-BE49-F238E27FC236}">
                <a16:creationId xmlns:a16="http://schemas.microsoft.com/office/drawing/2014/main" id="{C0B4B517-EB57-49B2-A522-2330E8697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Line 30">
            <a:extLst>
              <a:ext uri="{FF2B5EF4-FFF2-40B4-BE49-F238E27FC236}">
                <a16:creationId xmlns:a16="http://schemas.microsoft.com/office/drawing/2014/main" id="{EFDE02B4-3CCE-4378-9889-A910901A0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31">
            <a:extLst>
              <a:ext uri="{FF2B5EF4-FFF2-40B4-BE49-F238E27FC236}">
                <a16:creationId xmlns:a16="http://schemas.microsoft.com/office/drawing/2014/main" id="{E92012A0-A43F-4469-93AB-EDC616783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32">
            <a:extLst>
              <a:ext uri="{FF2B5EF4-FFF2-40B4-BE49-F238E27FC236}">
                <a16:creationId xmlns:a16="http://schemas.microsoft.com/office/drawing/2014/main" id="{BF52B057-B8E0-4A65-8C56-406A1494A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33">
            <a:extLst>
              <a:ext uri="{FF2B5EF4-FFF2-40B4-BE49-F238E27FC236}">
                <a16:creationId xmlns:a16="http://schemas.microsoft.com/office/drawing/2014/main" id="{25DD486C-FBE8-44EA-84AD-D8633941B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Line 34">
            <a:extLst>
              <a:ext uri="{FF2B5EF4-FFF2-40B4-BE49-F238E27FC236}">
                <a16:creationId xmlns:a16="http://schemas.microsoft.com/office/drawing/2014/main" id="{183070C0-BA93-4E0B-9832-7E94475A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35">
            <a:extLst>
              <a:ext uri="{FF2B5EF4-FFF2-40B4-BE49-F238E27FC236}">
                <a16:creationId xmlns:a16="http://schemas.microsoft.com/office/drawing/2014/main" id="{E8644500-D588-47AF-985D-D80575870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Line 36">
            <a:extLst>
              <a:ext uri="{FF2B5EF4-FFF2-40B4-BE49-F238E27FC236}">
                <a16:creationId xmlns:a16="http://schemas.microsoft.com/office/drawing/2014/main" id="{C56375E5-84B9-48D5-A303-58343F1DC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24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Line 37">
            <a:extLst>
              <a:ext uri="{FF2B5EF4-FFF2-40B4-BE49-F238E27FC236}">
                <a16:creationId xmlns:a16="http://schemas.microsoft.com/office/drawing/2014/main" id="{DB8097B9-118B-4FF1-8F64-BF6839533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447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7" name="Line 38">
            <a:extLst>
              <a:ext uri="{FF2B5EF4-FFF2-40B4-BE49-F238E27FC236}">
                <a16:creationId xmlns:a16="http://schemas.microsoft.com/office/drawing/2014/main" id="{F6464C65-B10E-456C-BCEA-6CE4DBB54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828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8" name="Line 39">
            <a:extLst>
              <a:ext uri="{FF2B5EF4-FFF2-40B4-BE49-F238E27FC236}">
                <a16:creationId xmlns:a16="http://schemas.microsoft.com/office/drawing/2014/main" id="{ECDB2480-C089-41D2-AAF9-45359AD2E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9" name="Line 40">
            <a:extLst>
              <a:ext uri="{FF2B5EF4-FFF2-40B4-BE49-F238E27FC236}">
                <a16:creationId xmlns:a16="http://schemas.microsoft.com/office/drawing/2014/main" id="{5594CA23-6B9B-481A-98C7-914C2D123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0" name="Line 41">
            <a:extLst>
              <a:ext uri="{FF2B5EF4-FFF2-40B4-BE49-F238E27FC236}">
                <a16:creationId xmlns:a16="http://schemas.microsoft.com/office/drawing/2014/main" id="{37C592ED-B626-4E02-927B-6993A0D7A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1" name="Line 42">
            <a:extLst>
              <a:ext uri="{FF2B5EF4-FFF2-40B4-BE49-F238E27FC236}">
                <a16:creationId xmlns:a16="http://schemas.microsoft.com/office/drawing/2014/main" id="{89B76042-01D8-421C-B86F-B1ED3963B3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95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2" name="Line 43">
            <a:extLst>
              <a:ext uri="{FF2B5EF4-FFF2-40B4-BE49-F238E27FC236}">
                <a16:creationId xmlns:a16="http://schemas.microsoft.com/office/drawing/2014/main" id="{73690885-4F0B-44FB-B896-E032F2B53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" name="Line 44">
            <a:extLst>
              <a:ext uri="{FF2B5EF4-FFF2-40B4-BE49-F238E27FC236}">
                <a16:creationId xmlns:a16="http://schemas.microsoft.com/office/drawing/2014/main" id="{D56EE567-80CB-4562-975A-659281D48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943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4" name="Line 45">
            <a:extLst>
              <a:ext uri="{FF2B5EF4-FFF2-40B4-BE49-F238E27FC236}">
                <a16:creationId xmlns:a16="http://schemas.microsoft.com/office/drawing/2014/main" id="{004C3903-33C6-4852-9635-C0B7A0C52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5" name="Line 46">
            <a:extLst>
              <a:ext uri="{FF2B5EF4-FFF2-40B4-BE49-F238E27FC236}">
                <a16:creationId xmlns:a16="http://schemas.microsoft.com/office/drawing/2014/main" id="{1686F71F-7980-4152-8FD1-0AC6AEF62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066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6" name="Line 47">
            <a:extLst>
              <a:ext uri="{FF2B5EF4-FFF2-40B4-BE49-F238E27FC236}">
                <a16:creationId xmlns:a16="http://schemas.microsoft.com/office/drawing/2014/main" id="{AA466A63-0E8F-4C62-B8D0-D598BE961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7" name="Line 48">
            <a:extLst>
              <a:ext uri="{FF2B5EF4-FFF2-40B4-BE49-F238E27FC236}">
                <a16:creationId xmlns:a16="http://schemas.microsoft.com/office/drawing/2014/main" id="{4E97E832-8B02-4CB8-9404-12810ABC14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33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8" name="Text Box 49">
            <a:extLst>
              <a:ext uri="{FF2B5EF4-FFF2-40B4-BE49-F238E27FC236}">
                <a16:creationId xmlns:a16="http://schemas.microsoft.com/office/drawing/2014/main" id="{6AA2A320-460A-4AEC-8171-DCDCC191E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Y</a:t>
            </a:r>
          </a:p>
        </p:txBody>
      </p:sp>
      <p:sp>
        <p:nvSpPr>
          <p:cNvPr id="8239" name="Text Box 50">
            <a:extLst>
              <a:ext uri="{FF2B5EF4-FFF2-40B4-BE49-F238E27FC236}">
                <a16:creationId xmlns:a16="http://schemas.microsoft.com/office/drawing/2014/main" id="{0A303760-8C54-4726-957D-4B9B106F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1449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Y</a:t>
            </a:r>
          </a:p>
        </p:txBody>
      </p:sp>
      <p:sp>
        <p:nvSpPr>
          <p:cNvPr id="8240" name="Text Box 51">
            <a:extLst>
              <a:ext uri="{FF2B5EF4-FFF2-40B4-BE49-F238E27FC236}">
                <a16:creationId xmlns:a16="http://schemas.microsoft.com/office/drawing/2014/main" id="{DB4A6E8F-29B5-43CC-8805-A6B6035D9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N</a:t>
            </a:r>
          </a:p>
        </p:txBody>
      </p:sp>
      <p:sp>
        <p:nvSpPr>
          <p:cNvPr id="8241" name="Text Box 52">
            <a:extLst>
              <a:ext uri="{FF2B5EF4-FFF2-40B4-BE49-F238E27FC236}">
                <a16:creationId xmlns:a16="http://schemas.microsoft.com/office/drawing/2014/main" id="{CF89CC13-7F09-4C14-8979-A80E41DD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96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Y</a:t>
            </a:r>
          </a:p>
        </p:txBody>
      </p:sp>
      <p:sp>
        <p:nvSpPr>
          <p:cNvPr id="8242" name="Text Box 53">
            <a:extLst>
              <a:ext uri="{FF2B5EF4-FFF2-40B4-BE49-F238E27FC236}">
                <a16:creationId xmlns:a16="http://schemas.microsoft.com/office/drawing/2014/main" id="{FE380452-553E-4312-B492-FD5765A4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N</a:t>
            </a:r>
          </a:p>
        </p:txBody>
      </p:sp>
      <p:sp>
        <p:nvSpPr>
          <p:cNvPr id="8243" name="Text Box 54">
            <a:extLst>
              <a:ext uri="{FF2B5EF4-FFF2-40B4-BE49-F238E27FC236}">
                <a16:creationId xmlns:a16="http://schemas.microsoft.com/office/drawing/2014/main" id="{8A8EB941-906E-4546-97D5-9FE764EB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00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N</a:t>
            </a:r>
          </a:p>
        </p:txBody>
      </p:sp>
      <p:sp>
        <p:nvSpPr>
          <p:cNvPr id="8244" name="Text Box 55">
            <a:extLst>
              <a:ext uri="{FF2B5EF4-FFF2-40B4-BE49-F238E27FC236}">
                <a16:creationId xmlns:a16="http://schemas.microsoft.com/office/drawing/2014/main" id="{E88F04A5-8850-40FB-87B1-5706BEA7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340100"/>
            <a:ext cx="1371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System Library and Other Object Program</a:t>
            </a:r>
            <a:endParaRPr kumimoji="1" lang="en-US" altLang="zh-CN"/>
          </a:p>
        </p:txBody>
      </p:sp>
      <p:sp>
        <p:nvSpPr>
          <p:cNvPr id="8245" name="AutoShape 56">
            <a:extLst>
              <a:ext uri="{FF2B5EF4-FFF2-40B4-BE49-F238E27FC236}">
                <a16:creationId xmlns:a16="http://schemas.microsoft.com/office/drawing/2014/main" id="{A8739846-0074-40F5-AB0B-14D986E2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8246" name="Text Box 57">
            <a:extLst>
              <a:ext uri="{FF2B5EF4-FFF2-40B4-BE49-F238E27FC236}">
                <a16:creationId xmlns:a16="http://schemas.microsoft.com/office/drawing/2014/main" id="{986159E6-1F3D-474E-B10A-AEDB682E0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248400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</a:rPr>
              <a:t>Process</a:t>
            </a:r>
          </a:p>
        </p:txBody>
      </p:sp>
      <p:sp>
        <p:nvSpPr>
          <p:cNvPr id="8247" name="标题 1">
            <a:extLst>
              <a:ext uri="{FF2B5EF4-FFF2-40B4-BE49-F238E27FC236}">
                <a16:creationId xmlns:a16="http://schemas.microsoft.com/office/drawing/2014/main" id="{A8F17316-C2E9-44B2-8D16-41787F3D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Flow chart of developing C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1">
            <a:extLst>
              <a:ext uri="{FF2B5EF4-FFF2-40B4-BE49-F238E27FC236}">
                <a16:creationId xmlns:a16="http://schemas.microsoft.com/office/drawing/2014/main" id="{22D8F8E9-CD0D-2149-9FEC-E97E915A4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C程序设计快速进阶大学教程</a:t>
            </a:r>
            <a:endParaRPr lang="en-US" altLang="zh-CN" b="0"/>
          </a:p>
        </p:txBody>
      </p:sp>
      <p:sp>
        <p:nvSpPr>
          <p:cNvPr id="27651" name="日期占位符 2">
            <a:extLst>
              <a:ext uri="{FF2B5EF4-FFF2-40B4-BE49-F238E27FC236}">
                <a16:creationId xmlns:a16="http://schemas.microsoft.com/office/drawing/2014/main" id="{BC35515E-B9E2-B543-8B01-A2482EBB81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xfrm>
            <a:off x="-36513" y="6524625"/>
            <a:ext cx="1295401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94716AB-6803-9041-BDF9-29908D04584B}" type="datetime1">
              <a:rPr lang="zh-CN" altLang="en-US" smtClean="0"/>
              <a:pPr>
                <a:defRPr/>
              </a:pPr>
              <a:t>2020/10/5</a:t>
            </a:fld>
            <a:endParaRPr lang="en-US" altLang="zh-CN" b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FDC277EB-E888-4249-BBCA-121BDB8C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A075F61-D39A-2449-A38F-9FFAD7BF589F}" type="slidenum">
              <a:rPr lang="en-US" altLang="zh-CN" smtClean="0"/>
              <a:pPr/>
              <a:t>5</a:t>
            </a:fld>
            <a:endParaRPr lang="en-US" altLang="zh-CN" b="0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2C7A4866-CD67-4D4A-BEF9-156FCCD6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1341438"/>
            <a:ext cx="81375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Character Set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3</a:t>
            </a:r>
            <a:r>
              <a:rPr lang="zh-CN" altLang="en-US" sz="3600" dirty="0"/>
              <a:t> </a:t>
            </a:r>
            <a:r>
              <a:rPr lang="en-US" altLang="zh-CN" sz="3600" dirty="0"/>
              <a:t>Keywords and identifiers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4</a:t>
            </a:r>
            <a:r>
              <a:rPr lang="zh-CN" altLang="en-US" sz="3600" dirty="0"/>
              <a:t> </a:t>
            </a:r>
            <a:r>
              <a:rPr lang="en-US" altLang="zh-CN" sz="3600" dirty="0"/>
              <a:t>Primary data types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3600" dirty="0"/>
              <a:t>5 Variables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3600" dirty="0"/>
              <a:t>6  Constants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D20C073-BB33-E04B-AE07-9AE72A5E77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40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85B31BB9-F501-4C2F-BE28-52FA5EC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Character Set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379BBD45-9E00-48CC-9960-C7459BC1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The characters in C are grouped into the following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  <a:r>
              <a:rPr lang="en-US" altLang="zh-CN" dirty="0">
                <a:ea typeface="楷体" panose="02010609060101010101" pitchFamily="49" charset="-122"/>
              </a:rPr>
              <a:t>four categories: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  <a:r>
              <a:rPr lang="en-US" altLang="zh-CN" dirty="0">
                <a:ea typeface="楷体" panose="02010609060101010101" pitchFamily="49" charset="-122"/>
              </a:rPr>
              <a:t>Letters</a:t>
            </a:r>
            <a:r>
              <a:rPr lang="zh-CN" altLang="en-US" dirty="0">
                <a:ea typeface="楷体" panose="02010609060101010101" pitchFamily="49" charset="-122"/>
              </a:rPr>
              <a:t>，</a:t>
            </a:r>
            <a:r>
              <a:rPr lang="en-US" altLang="zh-CN" dirty="0">
                <a:ea typeface="楷体" panose="02010609060101010101" pitchFamily="49" charset="-122"/>
              </a:rPr>
              <a:t>Digits</a:t>
            </a:r>
            <a:r>
              <a:rPr lang="zh-CN" altLang="en-US" dirty="0">
                <a:ea typeface="楷体" panose="02010609060101010101" pitchFamily="49" charset="-122"/>
              </a:rPr>
              <a:t>，</a:t>
            </a:r>
            <a:r>
              <a:rPr lang="en-US" altLang="zh-CN" dirty="0">
                <a:ea typeface="楷体" panose="02010609060101010101" pitchFamily="49" charset="-122"/>
              </a:rPr>
              <a:t> Special characters</a:t>
            </a:r>
            <a:r>
              <a:rPr lang="zh-CN" altLang="en-US" dirty="0">
                <a:ea typeface="楷体" panose="02010609060101010101" pitchFamily="49" charset="-122"/>
              </a:rPr>
              <a:t>，</a:t>
            </a:r>
            <a:r>
              <a:rPr lang="en-US" altLang="zh-CN" dirty="0">
                <a:ea typeface="楷体" panose="02010609060101010101" pitchFamily="49" charset="-122"/>
              </a:rPr>
              <a:t>White spaces</a:t>
            </a:r>
          </a:p>
          <a:p>
            <a:pPr lvl="1"/>
            <a:r>
              <a:rPr lang="en-US" altLang="zh-CN" sz="2400" dirty="0">
                <a:ea typeface="楷体" panose="02010609060101010101" pitchFamily="49" charset="-122"/>
              </a:rPr>
              <a:t>Letters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" panose="02010609060101010101" pitchFamily="49" charset="-122"/>
              </a:rPr>
              <a:t>		A……Z     a……z</a:t>
            </a:r>
          </a:p>
          <a:p>
            <a:pPr lvl="1"/>
            <a:endParaRPr lang="en-US" altLang="zh-CN" sz="2400" dirty="0">
              <a:ea typeface="楷体" panose="02010609060101010101" pitchFamily="49" charset="-122"/>
            </a:endParaRPr>
          </a:p>
          <a:p>
            <a:pPr lvl="1"/>
            <a:r>
              <a:rPr lang="en-US" altLang="zh-CN" sz="2400" dirty="0">
                <a:ea typeface="楷体" panose="02010609060101010101" pitchFamily="49" charset="-122"/>
              </a:rPr>
              <a:t>Digits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" panose="02010609060101010101" pitchFamily="49" charset="-122"/>
              </a:rPr>
              <a:t>0……9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2400" dirty="0">
              <a:ea typeface="楷体" panose="02010609060101010101" pitchFamily="49" charset="-122"/>
            </a:endParaRPr>
          </a:p>
          <a:p>
            <a:pPr lvl="1"/>
            <a:r>
              <a:rPr lang="en-US" altLang="zh-CN" sz="2400" dirty="0">
                <a:ea typeface="楷体" panose="02010609060101010101" pitchFamily="49" charset="-122"/>
              </a:rPr>
              <a:t>Special characters</a:t>
            </a:r>
            <a:r>
              <a:rPr lang="zh-CN" altLang="en-US" sz="2400" dirty="0">
                <a:ea typeface="楷体" panose="02010609060101010101" pitchFamily="49" charset="-122"/>
              </a:rPr>
              <a:t>： </a:t>
            </a:r>
            <a:r>
              <a:rPr lang="en" altLang="zh-CN" sz="2400" dirty="0">
                <a:ea typeface="楷体" panose="02010609060101010101" pitchFamily="49" charset="-122"/>
              </a:rPr>
              <a:t>29 graphic characters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" panose="02010609060101010101" pitchFamily="49" charset="-122"/>
              </a:rPr>
              <a:t>        ,  &amp;  .  ^   ;   *   :   -   ?    +   ‘   &lt;    …</a:t>
            </a:r>
          </a:p>
          <a:p>
            <a:pPr lvl="1"/>
            <a:endParaRPr lang="en-US" altLang="zh-CN" dirty="0"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8B7420-CA1B-C34A-84BD-D883998E0FBC}"/>
              </a:ext>
            </a:extLst>
          </p:cNvPr>
          <p:cNvSpPr/>
          <p:nvPr/>
        </p:nvSpPr>
        <p:spPr>
          <a:xfrm>
            <a:off x="4038600" y="2892622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CN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Lowercase</a:t>
            </a:r>
            <a:r>
              <a:rPr lang="zh-CN" altLang="en-US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letter</a:t>
            </a:r>
            <a:r>
              <a:rPr lang="zh-CN" altLang="en-US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uppercase</a:t>
            </a:r>
            <a:r>
              <a:rPr lang="zh-CN" altLang="en-US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13131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letter</a:t>
            </a:r>
            <a:endParaRPr lang="en" altLang="zh-CN" b="0" i="0" u="none" strike="noStrike" dirty="0">
              <a:solidFill>
                <a:srgbClr val="333333"/>
              </a:solidFill>
              <a:effectLst/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20A8B-736D-1B40-9BAF-0B697198F00C}"/>
              </a:ext>
            </a:extLst>
          </p:cNvPr>
          <p:cNvSpPr/>
          <p:nvPr/>
        </p:nvSpPr>
        <p:spPr>
          <a:xfrm>
            <a:off x="5103247" y="3275111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b="0" dirty="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rPr>
              <a:t> capital letter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E9825F-E979-EA46-B25C-C55F5403610D}"/>
              </a:ext>
            </a:extLst>
          </p:cNvPr>
          <p:cNvSpPr/>
          <p:nvPr/>
        </p:nvSpPr>
        <p:spPr>
          <a:xfrm>
            <a:off x="3721405" y="2510133"/>
            <a:ext cx="4203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C programs differ upper and lower case letters.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AECFD62-A867-425E-B7DD-642CC58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Append.: Symbols &amp; English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D4306656-FD01-406E-9AB9-6E060A55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4953000" cy="5638800"/>
          </a:xfrm>
        </p:spPr>
        <p:txBody>
          <a:bodyPr/>
          <a:lstStyle/>
          <a:p>
            <a:pPr lvl="1" algn="ctr"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Symbols             	English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# 		number sign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,			comma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			dot(period)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_			underscore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- 			dash(minus, subtract)</a:t>
            </a:r>
          </a:p>
          <a:p>
            <a:pPr lvl="2" algn="ctr">
              <a:buNone/>
            </a:pPr>
            <a:r>
              <a:rPr lang="en-US" altLang="zh-CN" dirty="0">
                <a:ea typeface="宋体" panose="02010600030101010101" pitchFamily="2" charset="-122"/>
              </a:rPr>
              <a:t>( 			parentheses</a:t>
            </a:r>
            <a:r>
              <a:rPr lang="en" altLang="zh-CN" b="0" dirty="0"/>
              <a:t> </a:t>
            </a:r>
            <a:r>
              <a:rPr lang="zh-CN" altLang="en-US" b="0" dirty="0"/>
              <a:t>     </a:t>
            </a:r>
            <a:r>
              <a:rPr lang="en" altLang="zh-CN" b="0" dirty="0"/>
              <a:t>[</a:t>
            </a:r>
            <a:r>
              <a:rPr lang="en" altLang="zh-CN" b="0" dirty="0" err="1"/>
              <a:t>pəˈren</a:t>
            </a:r>
            <a:r>
              <a:rPr lang="el-GR" altLang="zh-CN" b="0" dirty="0"/>
              <a:t>θ</a:t>
            </a:r>
            <a:r>
              <a:rPr lang="en" altLang="zh-CN" b="0" dirty="0" err="1"/>
              <a:t>əsiːz</a:t>
            </a:r>
            <a:r>
              <a:rPr lang="en" altLang="zh-CN" b="0" dirty="0"/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:			colon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; 			semicolon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[ 			left bracket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]		            right bracket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{ 			left brace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} 			right brace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|			 vertical bar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\			 back slash</a:t>
            </a:r>
          </a:p>
          <a:p>
            <a:pPr lvl="2" algn="ctr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内容占位符 2">
            <a:extLst>
              <a:ext uri="{FF2B5EF4-FFF2-40B4-BE49-F238E27FC236}">
                <a16:creationId xmlns:a16="http://schemas.microsoft.com/office/drawing/2014/main" id="{7C17E3DC-672E-422E-87A5-07FAC9405698}"/>
              </a:ext>
            </a:extLst>
          </p:cNvPr>
          <p:cNvSpPr txBox="1">
            <a:spLocks/>
          </p:cNvSpPr>
          <p:nvPr/>
        </p:nvSpPr>
        <p:spPr bwMode="auto">
          <a:xfrm>
            <a:off x="4724400" y="914400"/>
            <a:ext cx="419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algn="ctr">
              <a:buFontTx/>
              <a:buNone/>
            </a:pPr>
            <a:r>
              <a:rPr lang="en-US" altLang="zh-CN" i="1" dirty="0">
                <a:ea typeface="楷体" panose="02010609060101010101" pitchFamily="49" charset="-122"/>
              </a:rPr>
              <a:t>Symbols             	English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! 			exclamation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$			dollar sign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% 		percent sign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&amp;		      and (ampersand)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* 		       star (asterisk) 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‘ 			single quote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“			double quote</a:t>
            </a:r>
          </a:p>
          <a:p>
            <a:pPr lvl="2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^		      caret</a:t>
            </a:r>
          </a:p>
          <a:p>
            <a:pPr lvl="2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~ 		   tilde</a:t>
            </a:r>
            <a:r>
              <a:rPr lang="en" altLang="zh-CN" b="0" dirty="0"/>
              <a:t>   [ˈ</a:t>
            </a:r>
            <a:r>
              <a:rPr lang="en" altLang="zh-CN" b="0" dirty="0" err="1"/>
              <a:t>tɪldə</a:t>
            </a:r>
            <a:r>
              <a:rPr lang="en" altLang="zh-CN" b="0" dirty="0"/>
              <a:t>]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0DCE4-00CF-0849-B6F7-2F64F03F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Character 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89867-33D0-5D4C-823E-B68494FE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ea typeface="楷体" panose="02010609060101010101" pitchFamily="49" charset="-122"/>
              </a:rPr>
              <a:t>White spaces</a:t>
            </a:r>
          </a:p>
          <a:p>
            <a:pPr lvl="2">
              <a:buNone/>
            </a:pPr>
            <a:r>
              <a:rPr lang="en-US" altLang="zh-CN" dirty="0">
                <a:ea typeface="楷体" panose="02010609060101010101" pitchFamily="49" charset="-122"/>
              </a:rPr>
              <a:t>Blank space       Horizontal tab     Carriage return (New line)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19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1">
            <a:extLst>
              <a:ext uri="{FF2B5EF4-FFF2-40B4-BE49-F238E27FC236}">
                <a16:creationId xmlns:a16="http://schemas.microsoft.com/office/drawing/2014/main" id="{22D8F8E9-CD0D-2149-9FEC-E97E915A4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C程序设计快速进阶大学教程</a:t>
            </a:r>
            <a:endParaRPr lang="en-US" altLang="zh-CN" b="0"/>
          </a:p>
        </p:txBody>
      </p:sp>
      <p:sp>
        <p:nvSpPr>
          <p:cNvPr id="27651" name="日期占位符 2">
            <a:extLst>
              <a:ext uri="{FF2B5EF4-FFF2-40B4-BE49-F238E27FC236}">
                <a16:creationId xmlns:a16="http://schemas.microsoft.com/office/drawing/2014/main" id="{BC35515E-B9E2-B543-8B01-A2482EBB81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xfrm>
            <a:off x="-36513" y="6524625"/>
            <a:ext cx="1295401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94716AB-6803-9041-BDF9-29908D04584B}" type="datetime1">
              <a:rPr lang="zh-CN" altLang="en-US" smtClean="0"/>
              <a:pPr>
                <a:defRPr/>
              </a:pPr>
              <a:t>2020/10/5</a:t>
            </a:fld>
            <a:endParaRPr lang="en-US" altLang="zh-CN" b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FDC277EB-E888-4249-BBCA-121BDB8C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A075F61-D39A-2449-A38F-9FFAD7BF589F}" type="slidenum">
              <a:rPr lang="en-US" altLang="zh-CN" smtClean="0"/>
              <a:pPr/>
              <a:t>9</a:t>
            </a:fld>
            <a:endParaRPr lang="en-US" altLang="zh-CN" b="0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2C7A4866-CD67-4D4A-BEF9-156FCCD6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1341438"/>
            <a:ext cx="81375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Character Set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3</a:t>
            </a:r>
            <a:r>
              <a:rPr lang="zh-CN" altLang="en-US" sz="3600" dirty="0"/>
              <a:t> </a:t>
            </a:r>
            <a:r>
              <a:rPr lang="en-US" altLang="zh-CN" sz="3600" dirty="0"/>
              <a:t>Keywords and identifiers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3600" dirty="0"/>
              <a:t>4</a:t>
            </a:r>
            <a:r>
              <a:rPr lang="zh-CN" altLang="en-US" sz="3600" dirty="0"/>
              <a:t> </a:t>
            </a:r>
            <a:r>
              <a:rPr lang="en-US" altLang="zh-CN" sz="3600" dirty="0"/>
              <a:t>Primary data types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3600" dirty="0"/>
              <a:t>5 Variables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kumimoji="1" lang="en-US" altLang="zh-CN" sz="3600" dirty="0"/>
              <a:t>6  Constants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D20C073-BB33-E04B-AE07-9AE72A5E77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40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2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15380</TotalTime>
  <Words>2284</Words>
  <Application>Microsoft Macintosh PowerPoint</Application>
  <PresentationFormat>全屏显示(4:3)</PresentationFormat>
  <Paragraphs>404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hero-new</vt:lpstr>
      <vt:lpstr>STHeiti</vt:lpstr>
      <vt:lpstr>Arial</vt:lpstr>
      <vt:lpstr>Comic Sans MS</vt:lpstr>
      <vt:lpstr>Tahoma</vt:lpstr>
      <vt:lpstr>Times New Roman</vt:lpstr>
      <vt:lpstr>Wingdings</vt:lpstr>
      <vt:lpstr>Custom Design</vt:lpstr>
      <vt:lpstr>Chap 2: Data types, Operators and Expressions</vt:lpstr>
      <vt:lpstr>PowerPoint 演示文稿</vt:lpstr>
      <vt:lpstr>1 Introduction</vt:lpstr>
      <vt:lpstr>Flow chart of developing C </vt:lpstr>
      <vt:lpstr>PowerPoint 演示文稿</vt:lpstr>
      <vt:lpstr>2 Character Set</vt:lpstr>
      <vt:lpstr>Append.: Symbols &amp; English</vt:lpstr>
      <vt:lpstr>Character Set</vt:lpstr>
      <vt:lpstr>PowerPoint 演示文稿</vt:lpstr>
      <vt:lpstr>3 Keywords and identifiers</vt:lpstr>
      <vt:lpstr>3 Keywords and identifiers</vt:lpstr>
      <vt:lpstr>PowerPoint 演示文稿</vt:lpstr>
      <vt:lpstr>4 Primary data types</vt:lpstr>
      <vt:lpstr>4.1 Primary data types introduction</vt:lpstr>
      <vt:lpstr>4.1 Primary data types introduction</vt:lpstr>
      <vt:lpstr>4 Primary data types</vt:lpstr>
      <vt:lpstr>4.2 Integer type</vt:lpstr>
      <vt:lpstr>4.2 Integer type</vt:lpstr>
      <vt:lpstr>PowerPoint 演示文稿</vt:lpstr>
      <vt:lpstr>Overflow of integer numbers</vt:lpstr>
      <vt:lpstr>4.2 Integer type</vt:lpstr>
      <vt:lpstr>4.2 Integer type</vt:lpstr>
      <vt:lpstr>4.2 Integer type</vt:lpstr>
      <vt:lpstr>Binary representation for integers</vt:lpstr>
      <vt:lpstr>4.2 Integer type</vt:lpstr>
      <vt:lpstr>Exercise 1</vt:lpstr>
      <vt:lpstr>PowerPoint 演示文稿</vt:lpstr>
      <vt:lpstr>4.2 Integer type</vt:lpstr>
      <vt:lpstr>PowerPoint 演示文稿</vt:lpstr>
      <vt:lpstr>PowerPoint 演示文稿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wang yi</cp:lastModifiedBy>
  <cp:revision>697</cp:revision>
  <dcterms:created xsi:type="dcterms:W3CDTF">2007-06-11T23:08:42Z</dcterms:created>
  <dcterms:modified xsi:type="dcterms:W3CDTF">2020-10-04T23:53:38Z</dcterms:modified>
</cp:coreProperties>
</file>