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0"/>
  </p:notesMasterIdLst>
  <p:sldIdLst>
    <p:sldId id="256" r:id="rId2"/>
    <p:sldId id="298" r:id="rId3"/>
    <p:sldId id="299" r:id="rId4"/>
    <p:sldId id="300" r:id="rId5"/>
    <p:sldId id="289" r:id="rId6"/>
    <p:sldId id="287" r:id="rId7"/>
    <p:sldId id="296" r:id="rId8"/>
    <p:sldId id="297" r:id="rId9"/>
    <p:sldId id="276" r:id="rId10"/>
    <p:sldId id="277" r:id="rId11"/>
    <p:sldId id="282" r:id="rId12"/>
    <p:sldId id="264" r:id="rId13"/>
    <p:sldId id="266" r:id="rId14"/>
    <p:sldId id="267" r:id="rId15"/>
    <p:sldId id="268" r:id="rId16"/>
    <p:sldId id="272" r:id="rId17"/>
    <p:sldId id="269" r:id="rId18"/>
    <p:sldId id="270" r:id="rId19"/>
    <p:sldId id="279" r:id="rId20"/>
    <p:sldId id="283" r:id="rId21"/>
    <p:sldId id="284" r:id="rId22"/>
    <p:sldId id="285" r:id="rId23"/>
    <p:sldId id="290" r:id="rId24"/>
    <p:sldId id="291" r:id="rId25"/>
    <p:sldId id="293" r:id="rId26"/>
    <p:sldId id="294" r:id="rId27"/>
    <p:sldId id="295" r:id="rId28"/>
    <p:sldId id="278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3D6F37-6AF7-4AF3-A719-9B08922F9694}" v="3" dt="2018-10-14T22:56:52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53"/>
    <p:restoredTop sz="94675"/>
  </p:normalViewPr>
  <p:slideViewPr>
    <p:cSldViewPr>
      <p:cViewPr varScale="1">
        <p:scale>
          <a:sx n="148" d="100"/>
          <a:sy n="148" d="100"/>
        </p:scale>
        <p:origin x="260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3ABCEE0-E553-4BF1-93C4-57F2EE7381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C4A97A8-F011-4282-B6A4-E1B54BA8ADB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CEE51ED-0A8C-4B6A-A67D-E5E4D450C90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0966AADD-AF3F-486B-9C98-E512C23772D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63C5FB16-D357-4340-9838-63B6FFC3B1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950BC039-BEE5-4977-8578-028D667030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6EABAD6-E206-47C1-8740-030ED5B0A6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5C6AFC3-9BDF-49B2-8282-7F00BFF0F1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4D58BC-DDA1-4EC3-9DB8-4BE1D02E04A8}" type="slidenum">
              <a:rPr lang="en-US" altLang="zh-CN" sz="1200" b="0">
                <a:solidFill>
                  <a:schemeClr val="tx1"/>
                </a:solidFill>
              </a:rPr>
              <a:pPr/>
              <a:t>1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8898838-2681-4EAF-BDA2-5311DE18A3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545CF4B2-4119-4AD2-8CB7-F9BF18B98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9442C781-C078-402C-A961-551484559F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6897D8AE-F9A9-4FB3-9351-7336622F1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82BB8B3A-2021-41FF-96F2-B0CE51E8E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FA8DA0-7AC6-4652-A7C8-0EA287878E38}" type="slidenum">
              <a:rPr lang="en-US" altLang="zh-CN" sz="1200" b="0">
                <a:solidFill>
                  <a:schemeClr val="tx1"/>
                </a:solidFill>
              </a:rPr>
              <a:pPr/>
              <a:t>14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84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637B4318-C3C9-4B29-90A6-F019DA22AB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80B7CC40-BB94-4741-B981-48EA7F561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5E73C627-7716-4776-A617-CDCC086C1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E57E76-EA73-4EB9-8235-F12CD154EBFE}" type="slidenum">
              <a:rPr lang="en-US" altLang="zh-CN" sz="1200" b="0">
                <a:solidFill>
                  <a:schemeClr val="tx1"/>
                </a:solidFill>
              </a:rPr>
              <a:pPr/>
              <a:t>15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141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25345185-F1BC-45EC-B494-8BAE414C0A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B725D922-4EC5-40DF-ADF3-DCCC29389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DED7FAAF-C21D-4B38-9D90-32869DA2A5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6A48DC-F4D4-4643-8AA1-789D7696E3DC}" type="slidenum">
              <a:rPr lang="en-US" altLang="zh-CN" sz="1200" b="0">
                <a:solidFill>
                  <a:schemeClr val="tx1"/>
                </a:solidFill>
              </a:rPr>
              <a:pPr/>
              <a:t>16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863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F82DADE7-2C46-4882-9F89-12ED8A34FB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7F16987B-C062-400B-AB6B-37819A429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721D6B59-2F88-476D-984F-B87FFF2605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A6E511-45E7-4AAC-9492-66BB208458A5}" type="slidenum">
              <a:rPr lang="en-US" altLang="zh-CN" sz="1200" b="0">
                <a:solidFill>
                  <a:schemeClr val="tx1"/>
                </a:solidFill>
              </a:rPr>
              <a:pPr/>
              <a:t>17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499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49942F20-8D64-48B8-990B-EC2C0BCD29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3CFB0312-C254-4E64-9354-186DB56B2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2693A366-01EE-4FCB-ABE0-45167D2627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743AE58-27B9-4812-83EB-CA9D00EB0376}" type="slidenum">
              <a:rPr lang="en-US" altLang="zh-CN" sz="1200" b="0">
                <a:solidFill>
                  <a:schemeClr val="tx1"/>
                </a:solidFill>
              </a:rPr>
              <a:pPr/>
              <a:t>18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092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EABAD6-E206-47C1-8740-030ED5B0A62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022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9FD12713-697E-40B2-BC89-90725DA21D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8575B4F9-F10B-4DF4-9498-67804435F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Capital L is recommended</a:t>
            </a:r>
            <a:r>
              <a:rPr kumimoji="0"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i="1" dirty="0">
                <a:ea typeface="宋体" panose="02010600030101010101" pitchFamily="2" charset="-122"/>
              </a:rPr>
              <a:t>Hexadecimal</a:t>
            </a:r>
            <a:r>
              <a:rPr kumimoji="1" lang="en" altLang="zh-C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0"/>
              </a:rPr>
              <a:t>[ˌ</a:t>
            </a:r>
            <a:r>
              <a:rPr kumimoji="1" lang="en" altLang="zh-CN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0"/>
              </a:rPr>
              <a:t>heksəˈdesɪml</a:t>
            </a:r>
            <a:r>
              <a:rPr kumimoji="1" lang="en" altLang="zh-C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0"/>
              </a:rPr>
              <a:t>]</a:t>
            </a:r>
            <a:endParaRPr kumimoji="0"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B575AE26-29E5-40DC-90F1-E40FB1BE0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37C639-832C-4D44-950E-FCF770653FF0}" type="slidenum">
              <a:rPr lang="en-US" altLang="zh-CN" sz="1200" b="0">
                <a:solidFill>
                  <a:schemeClr val="tx1"/>
                </a:solidFill>
              </a:rPr>
              <a:pPr/>
              <a:t>20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EABAD6-E206-47C1-8740-030ED5B0A628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2551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6A070EEB-9237-4B88-B2B8-347663E758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E8C576D4-F724-4F4F-9F48-086FCEA14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50B1C1DC-D56F-4A5D-83DC-BD6C488467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4D550B-28F4-4F7C-A1E3-EB0C45FB3179}" type="slidenum">
              <a:rPr lang="en-US" altLang="zh-CN" sz="1200" b="0">
                <a:solidFill>
                  <a:schemeClr val="tx1"/>
                </a:solidFill>
              </a:rPr>
              <a:pPr/>
              <a:t>28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EABAD6-E206-47C1-8740-030ED5B0A62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191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0"/>
              </a:rPr>
              <a:t>ASCII stands for American Standard Code for Information Interchange. Computers can only understand numbers, so an ASCII code is the numerical representation of a character such as 'a' or '@' or an action of some sort. ASCII was developed a long time ago and now the non-printing characters are rarely used for their original purpose.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EABAD6-E206-47C1-8740-030ED5B0A62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524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EABAD6-E206-47C1-8740-030ED5B0A62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874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EABAD6-E206-47C1-8740-030ED5B0A62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6613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9383164C-4728-4697-BB1F-B0B0A194DE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AB69AED9-0D79-4234-8152-463200C89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0"/>
              </a:rPr>
              <a:t>The following table provide the details of standard floating-point types with storage sizes and value ranges and their precision −</a:t>
            </a:r>
            <a:endParaRPr kumimoji="0"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210C0627-125F-4AF2-B634-4DD8EAC6D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6D3215-0F88-4769-8418-11F391925105}" type="slidenum">
              <a:rPr lang="en-US" altLang="zh-CN" sz="1200" b="0">
                <a:solidFill>
                  <a:schemeClr val="tx1"/>
                </a:solidFill>
              </a:rPr>
              <a:pPr/>
              <a:t>9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3A2CA418-FCE2-48A2-B44D-845F62952E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06AC3542-EF41-47C1-BF7C-C45DE1715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12971211-D376-46AB-862E-F04BF60A42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F37887-473E-4163-8EFA-A7162EDD5CE4}" type="slidenum">
              <a:rPr lang="en-US" altLang="zh-CN" sz="1200" b="0">
                <a:solidFill>
                  <a:schemeClr val="tx1"/>
                </a:solidFill>
              </a:rPr>
              <a:pPr/>
              <a:t>10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3EDD763F-1211-4CA3-800C-B5EAB0FD29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7DFBEFBB-D393-43FA-9110-3352F79D8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C1EE63D9-A2DA-4850-ADDA-41E8C2AC3C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EE285C-F29A-4D21-9256-3694931C3953}" type="slidenum">
              <a:rPr lang="en-US" altLang="zh-CN" sz="1200" b="0">
                <a:solidFill>
                  <a:schemeClr val="tx1"/>
                </a:solidFill>
              </a:rPr>
              <a:pPr/>
              <a:t>12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6B6A3F8-911F-4737-B413-50D4486796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3108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83649A7B-6987-4068-91A2-FF46E1877F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57CF6DD4-79FD-49EC-BCA0-8E1301DEF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73C936B3-ECC4-41EB-B8AE-6923C13CC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B2D0428-ABA7-4F72-8241-AD3420C27081}" type="slidenum">
              <a:rPr lang="en-US" altLang="zh-CN" sz="1200" b="0">
                <a:solidFill>
                  <a:schemeClr val="tx1"/>
                </a:solidFill>
              </a:rPr>
              <a:pPr/>
              <a:t>13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3E8D7F5-5813-4937-87BD-81ED3831A1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2128838"/>
            <a:ext cx="7769225" cy="1471612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32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E3E5481-0E43-464B-B45D-E702489B6D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1600" y="3886200"/>
            <a:ext cx="6400800" cy="1981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altLang="en-US" sz="160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8812B0B-7FED-4D3F-A10C-4240AB3F6A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24FEA138-6AB0-4289-AF34-B46159A92C4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286500"/>
            <a:ext cx="9144000" cy="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" name="Picture 17" descr="dut_logo_new">
            <a:extLst>
              <a:ext uri="{FF2B5EF4-FFF2-40B4-BE49-F238E27FC236}">
                <a16:creationId xmlns:a16="http://schemas.microsoft.com/office/drawing/2014/main" id="{EB40DD81-DF43-464C-BDC9-2FE798442C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337300"/>
            <a:ext cx="533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0749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52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6200"/>
            <a:ext cx="2190750" cy="6096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419850" cy="60960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978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685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76400" y="1066800"/>
            <a:ext cx="35814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10200" y="1066800"/>
            <a:ext cx="3581400" cy="2476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410200" y="3695700"/>
            <a:ext cx="3581400" cy="2476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82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685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76400" y="1066800"/>
            <a:ext cx="35814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066800"/>
            <a:ext cx="35814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91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楷体" pitchFamily="49" charset="-122"/>
                <a:cs typeface="Times New Roman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68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34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066800"/>
            <a:ext cx="3581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066800"/>
            <a:ext cx="3581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4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0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66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83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912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821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E0067CC5-65BC-410F-8581-056661F1F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93F9FB3C-1340-4605-867E-659A65C24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25A515A6-156C-4D0D-BA51-7B9BD5149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610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pic>
        <p:nvPicPr>
          <p:cNvPr id="1029" name="Picture 17" descr="dut_logo_new">
            <a:extLst>
              <a:ext uri="{FF2B5EF4-FFF2-40B4-BE49-F238E27FC236}">
                <a16:creationId xmlns:a16="http://schemas.microsoft.com/office/drawing/2014/main" id="{EC23CFD9-4E2B-49A0-A2F1-6BF4AF659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63" y="0"/>
            <a:ext cx="85883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b="1">
          <a:solidFill>
            <a:srgbClr val="003366"/>
          </a:solidFill>
          <a:latin typeface="Times New Roman" pitchFamily="18" charset="0"/>
          <a:ea typeface="宋体" charset="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b="1">
          <a:solidFill>
            <a:srgbClr val="003366"/>
          </a:solidFill>
          <a:latin typeface="Times New Roman" pitchFamily="18" charset="0"/>
          <a:ea typeface="Times New Roman" charset="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Ø"/>
        <a:defRPr b="1">
          <a:solidFill>
            <a:srgbClr val="003366"/>
          </a:solidFill>
          <a:latin typeface="Times New Roman" pitchFamily="18" charset="0"/>
          <a:ea typeface="Times New Roman" charset="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楷体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楷体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ciitabl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.biancheng.net/view/159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libili.com/video/BV1Bx411u7qY?from=search&amp;seid=1271101082368915065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>
            <a:extLst>
              <a:ext uri="{FF2B5EF4-FFF2-40B4-BE49-F238E27FC236}">
                <a16:creationId xmlns:a16="http://schemas.microsoft.com/office/drawing/2014/main" id="{5DBDCC99-8CE4-4BD0-8053-0DF2EFA4CF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800" b="0" dirty="0">
                <a:latin typeface="+mn-lt"/>
                <a:ea typeface="楷体_GB2312" pitchFamily="49" charset="-122"/>
              </a:rPr>
              <a:t>Chap 2: Data types, Operators and Expressions</a:t>
            </a:r>
            <a:endParaRPr lang="zh-CN" altLang="en-US" sz="4800" b="0" dirty="0">
              <a:latin typeface="+mn-lt"/>
              <a:ea typeface="楷体_GB2312" pitchFamily="49" charset="-122"/>
            </a:endParaRPr>
          </a:p>
        </p:txBody>
      </p:sp>
      <p:sp>
        <p:nvSpPr>
          <p:cNvPr id="69635" name="Rectangle 9">
            <a:extLst>
              <a:ext uri="{FF2B5EF4-FFF2-40B4-BE49-F238E27FC236}">
                <a16:creationId xmlns:a16="http://schemas.microsoft.com/office/drawing/2014/main" id="{22F8A855-495B-47DE-8D71-75610A080C2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19600"/>
            <a:ext cx="6629400" cy="1447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4400" b="0" dirty="0">
                <a:latin typeface="+mn-lt"/>
                <a:ea typeface="楷体_GB2312" pitchFamily="49" charset="-122"/>
              </a:rPr>
              <a:t>Lecture 1: Data types-2</a:t>
            </a:r>
            <a:endParaRPr lang="zh-CN" altLang="en-US" sz="2800" dirty="0">
              <a:ea typeface="楷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F4B70EC2-B5F8-47E2-94E2-61095CD0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Round-off error of floating numbers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7EAB90-9C7D-4D46-B5FF-6B3724C1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371600"/>
            <a:ext cx="586740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indent="200025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#include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&lt;</a:t>
            </a:r>
            <a:r>
              <a:rPr lang="en-US" altLang="zh-CN" sz="20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stdio.h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&gt; 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int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main()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float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f; 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double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d; 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 f = 0.987654321f;             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 d = 123456789.987654321;     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 </a:t>
            </a:r>
            <a:r>
              <a:rPr lang="en-US" altLang="zh-CN" sz="20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printf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("f = %.8f,\</a:t>
            </a:r>
            <a:r>
              <a:rPr lang="en-US" altLang="zh-CN" sz="20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nd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= %.2f\n", f, d);            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return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0;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0E64A3-82CE-4E85-BFAE-F16ACAE65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25" y="1189038"/>
            <a:ext cx="3851275" cy="1320800"/>
          </a:xfrm>
          <a:prstGeom prst="rect">
            <a:avLst/>
          </a:prstGeom>
          <a:solidFill>
            <a:schemeClr val="tx1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</a:rPr>
              <a:t>f=0. 98765433,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</a:rPr>
              <a:t>d= 123456789.98765433</a:t>
            </a: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2C0DCE-5948-4738-91C9-34D071ED9731}"/>
              </a:ext>
            </a:extLst>
          </p:cNvPr>
          <p:cNvSpPr/>
          <p:nvPr/>
        </p:nvSpPr>
        <p:spPr>
          <a:xfrm>
            <a:off x="457200" y="4572000"/>
            <a:ext cx="72390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8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What would happen if we add or subtract a very small number from a large one?</a:t>
            </a:r>
            <a:endParaRPr lang="zh-CN" altLang="en-US" sz="2800" kern="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FBB066-4016-43BD-BF36-BD22049B0B00}"/>
              </a:ext>
            </a:extLst>
          </p:cNvPr>
          <p:cNvSpPr/>
          <p:nvPr/>
        </p:nvSpPr>
        <p:spPr>
          <a:xfrm>
            <a:off x="0" y="914400"/>
            <a:ext cx="7239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8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An example (</a:t>
            </a:r>
            <a:r>
              <a:rPr lang="en-US" altLang="zh-CN" sz="2800" kern="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roundoff.c</a:t>
            </a:r>
            <a:r>
              <a:rPr lang="en-US" altLang="zh-CN" sz="28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800" kern="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>
            <a:extLst>
              <a:ext uri="{FF2B5EF4-FFF2-40B4-BE49-F238E27FC236}">
                <a16:creationId xmlns:a16="http://schemas.microsoft.com/office/drawing/2014/main" id="{9CC094F2-68F0-49D0-AA71-A5CEA14B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Type width/size comparison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0F2E2F8-739E-41F2-AC91-01B2C3AE2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113088"/>
            <a:ext cx="3124200" cy="6492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long int (4) or (8)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23F49FE-906A-4ED4-82AD-58CB34935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50" y="2465388"/>
            <a:ext cx="3117850" cy="6492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 (4)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70DEC02A-519F-4926-BF5A-6A507980E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50" y="1169988"/>
            <a:ext cx="1060450" cy="6492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char(1)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62FBAFA-6DAC-4D64-96DD-9925E24D7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065713"/>
            <a:ext cx="7848600" cy="6492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long double(16)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8C2B7735-60BF-4C0C-8C8B-A0AA0CF35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50" y="4416425"/>
            <a:ext cx="5403850" cy="6492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Double(8)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FEC968D9-F74F-48AA-8C88-BE85E060D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50" y="3756025"/>
            <a:ext cx="3117850" cy="6492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float(4)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2F1395B-D51E-4192-BE36-BC0547C07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816100"/>
            <a:ext cx="1752600" cy="6492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short(2)</a:t>
            </a:r>
          </a:p>
        </p:txBody>
      </p:sp>
      <p:cxnSp>
        <p:nvCxnSpPr>
          <p:cNvPr id="51210" name="直接箭头连接符 15">
            <a:extLst>
              <a:ext uri="{FF2B5EF4-FFF2-40B4-BE49-F238E27FC236}">
                <a16:creationId xmlns:a16="http://schemas.microsoft.com/office/drawing/2014/main" id="{6713D4B1-0587-44CE-8321-8A03114D23E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-1103312" y="3543300"/>
            <a:ext cx="4189412" cy="1588"/>
          </a:xfrm>
          <a:prstGeom prst="straightConnector1">
            <a:avLst/>
          </a:prstGeom>
          <a:noFill/>
          <a:ln w="63500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10">
            <a:extLst>
              <a:ext uri="{FF2B5EF4-FFF2-40B4-BE49-F238E27FC236}">
                <a16:creationId xmlns:a16="http://schemas.microsoft.com/office/drawing/2014/main" id="{737EF598-FD56-4103-A058-30A0C64B381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0957" y="2966244"/>
            <a:ext cx="1060450" cy="6492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Wider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76DC75BF-9853-47F2-BC5C-1276DCEC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Variables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9F59DE1E-9D19-43D7-9E9B-5D9BDCC15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Mathematical definition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symbol that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represents</a:t>
            </a:r>
            <a:r>
              <a:rPr lang="en-US" altLang="zh-CN">
                <a:ea typeface="宋体" panose="02010600030101010101" pitchFamily="2" charset="-122"/>
              </a:rPr>
              <a:t> a quantity likely to vary (change). 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 variable in C programming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Is a name that may be used to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store</a:t>
            </a:r>
            <a:r>
              <a:rPr lang="en-US" altLang="zh-CN">
                <a:ea typeface="宋体" panose="02010600030101010101" pitchFamily="2" charset="-122"/>
              </a:rPr>
              <a:t> a value. (be associated with a computer memory block)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Takes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different values </a:t>
            </a:r>
            <a:r>
              <a:rPr lang="en-US" altLang="zh-CN">
                <a:ea typeface="宋体" panose="02010600030101010101" pitchFamily="2" charset="-122"/>
              </a:rPr>
              <a:t>at different times during execution.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Subjects to the rules for identifiers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917811-4AB8-4095-A32C-098C7AEE4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267200"/>
            <a:ext cx="6843713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533400" indent="-5334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altLang="zh-CN" sz="28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Examples:   Valid?  Invalid?</a:t>
            </a:r>
          </a:p>
          <a:p>
            <a:pPr lvl="1" eaLnBrk="1" hangingPunct="1">
              <a:defRPr/>
            </a:pP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John     Value    </a:t>
            </a:r>
            <a:r>
              <a:rPr lang="en-US" altLang="zh-CN" sz="24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T_raise</a:t>
            </a: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Delphi    x1 </a:t>
            </a:r>
          </a:p>
          <a:p>
            <a:pPr lvl="1" eaLnBrk="1" hangingPunct="1">
              <a:defRPr/>
            </a:pPr>
            <a:r>
              <a:rPr lang="en-US" altLang="zh-CN" sz="24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ph_value</a:t>
            </a: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mark     sum1     distance</a:t>
            </a:r>
          </a:p>
          <a:p>
            <a:pPr lvl="1"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123      (area)    %      25th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97F08923-5D21-4DDF-932D-56F1DA240A92}"/>
              </a:ext>
            </a:extLst>
          </p:cNvPr>
          <p:cNvGrpSpPr>
            <a:grpSpLocks/>
          </p:cNvGrpSpPr>
          <p:nvPr/>
        </p:nvGrpSpPr>
        <p:grpSpPr bwMode="auto">
          <a:xfrm>
            <a:off x="6523038" y="4064000"/>
            <a:ext cx="2620962" cy="1727200"/>
            <a:chOff x="2832" y="1371"/>
            <a:chExt cx="2316" cy="1968"/>
          </a:xfrm>
        </p:grpSpPr>
        <p:sp>
          <p:nvSpPr>
            <p:cNvPr id="20486" name="Oval 8">
              <a:extLst>
                <a:ext uri="{FF2B5EF4-FFF2-40B4-BE49-F238E27FC236}">
                  <a16:creationId xmlns:a16="http://schemas.microsoft.com/office/drawing/2014/main" id="{D27F2B32-52DC-4EB0-BB19-6D754B752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851"/>
              <a:ext cx="1488" cy="1488"/>
            </a:xfrm>
            <a:prstGeom prst="ellipse">
              <a:avLst/>
            </a:prstGeom>
            <a:noFill/>
            <a:ln w="50800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panose="020B0604020202020204" pitchFamily="34" charset="0"/>
              </a:endParaRPr>
            </a:p>
          </p:txBody>
        </p:sp>
        <p:grpSp>
          <p:nvGrpSpPr>
            <p:cNvPr id="20487" name="Group 9">
              <a:extLst>
                <a:ext uri="{FF2B5EF4-FFF2-40B4-BE49-F238E27FC236}">
                  <a16:creationId xmlns:a16="http://schemas.microsoft.com/office/drawing/2014/main" id="{9F6B636E-E565-4570-9D81-74B34BE833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5" y="1371"/>
              <a:ext cx="1079" cy="912"/>
              <a:chOff x="2296" y="1200"/>
              <a:chExt cx="1079" cy="912"/>
            </a:xfrm>
          </p:grpSpPr>
          <p:sp>
            <p:nvSpPr>
              <p:cNvPr id="20494" name="Oval 10">
                <a:extLst>
                  <a:ext uri="{FF2B5EF4-FFF2-40B4-BE49-F238E27FC236}">
                    <a16:creationId xmlns:a16="http://schemas.microsoft.com/office/drawing/2014/main" id="{5AAF184F-46F5-47FA-BCDD-68E4089DDA7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3" y="1200"/>
                <a:ext cx="912" cy="91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rect">
                  <a:fillToRect r="100000" b="100000"/>
                </a:path>
              </a:gradFill>
              <a:ln w="9525">
                <a:round/>
                <a:headEnd/>
                <a:tailEnd/>
              </a:ln>
              <a:scene3d>
                <a:camera prst="legacyPerspectiveFront">
                  <a:rot lat="20099989" lon="20099989" rev="0"/>
                </a:camera>
                <a:lightRig rig="legacyFlat2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FontTx/>
                  <a:buNone/>
                </a:pPr>
                <a:endParaRPr kumimoji="1" lang="ko-KR" altLang="en-US" sz="3600">
                  <a:solidFill>
                    <a:srgbClr val="003399"/>
                  </a:solidFill>
                  <a:ea typeface="Gulim" panose="020B0600000101010101" pitchFamily="34" charset="-127"/>
                </a:endParaRPr>
              </a:p>
            </p:txBody>
          </p:sp>
          <p:sp>
            <p:nvSpPr>
              <p:cNvPr id="20495" name="Text Box 11">
                <a:extLst>
                  <a:ext uri="{FF2B5EF4-FFF2-40B4-BE49-F238E27FC236}">
                    <a16:creationId xmlns:a16="http://schemas.microsoft.com/office/drawing/2014/main" id="{EDB26771-DF0B-4806-BE4D-E8A98E9A7D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6" y="1473"/>
                <a:ext cx="1079" cy="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>
                    <a:solidFill>
                      <a:srgbClr val="CC3300"/>
                    </a:solidFill>
                    <a:ea typeface="Gulim" panose="020B0600000101010101" pitchFamily="34" charset="-127"/>
                  </a:rPr>
                  <a:t>name</a:t>
                </a:r>
                <a:endParaRPr kumimoji="1" lang="en-US" altLang="ko-KR" sz="2800">
                  <a:solidFill>
                    <a:srgbClr val="CC3300"/>
                  </a:solidFill>
                  <a:ea typeface="Gulim" panose="020B0600000101010101" pitchFamily="34" charset="-127"/>
                </a:endParaRPr>
              </a:p>
            </p:txBody>
          </p:sp>
        </p:grpSp>
        <p:grpSp>
          <p:nvGrpSpPr>
            <p:cNvPr id="20488" name="Group 12">
              <a:extLst>
                <a:ext uri="{FF2B5EF4-FFF2-40B4-BE49-F238E27FC236}">
                  <a16:creationId xmlns:a16="http://schemas.microsoft.com/office/drawing/2014/main" id="{FEE810CB-5D99-4CC3-8C95-F3BCF41F90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2364"/>
              <a:ext cx="912" cy="912"/>
              <a:chOff x="1713" y="2193"/>
              <a:chExt cx="912" cy="912"/>
            </a:xfrm>
          </p:grpSpPr>
          <p:sp>
            <p:nvSpPr>
              <p:cNvPr id="20492" name="Oval 13">
                <a:extLst>
                  <a:ext uri="{FF2B5EF4-FFF2-40B4-BE49-F238E27FC236}">
                    <a16:creationId xmlns:a16="http://schemas.microsoft.com/office/drawing/2014/main" id="{5CE6B4BF-C18E-430A-A83D-6FC09CDE52C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713" y="2193"/>
                <a:ext cx="912" cy="91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rect">
                  <a:fillToRect r="100000" b="100000"/>
                </a:path>
              </a:gradFill>
              <a:ln w="9525">
                <a:round/>
                <a:headEnd/>
                <a:tailEnd/>
              </a:ln>
              <a:scene3d>
                <a:camera prst="legacyPerspectiveFront">
                  <a:rot lat="20099989" lon="20099989" rev="0"/>
                </a:camera>
                <a:lightRig rig="legacyFlat2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FontTx/>
                  <a:buNone/>
                </a:pPr>
                <a:endParaRPr kumimoji="1" lang="ko-KR" altLang="en-US" sz="3600">
                  <a:solidFill>
                    <a:srgbClr val="003399"/>
                  </a:solidFill>
                  <a:ea typeface="Gulim" panose="020B0600000101010101" pitchFamily="34" charset="-127"/>
                </a:endParaRPr>
              </a:p>
            </p:txBody>
          </p:sp>
          <p:sp>
            <p:nvSpPr>
              <p:cNvPr id="20493" name="Text Box 14">
                <a:extLst>
                  <a:ext uri="{FF2B5EF4-FFF2-40B4-BE49-F238E27FC236}">
                    <a16:creationId xmlns:a16="http://schemas.microsoft.com/office/drawing/2014/main" id="{8486E191-C5B2-4866-83E6-492EEEE546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6" y="2524"/>
                <a:ext cx="776" cy="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>
                    <a:solidFill>
                      <a:srgbClr val="003399"/>
                    </a:solidFill>
                    <a:ea typeface="Gulim" panose="020B0600000101010101" pitchFamily="34" charset="-127"/>
                  </a:rPr>
                  <a:t>value</a:t>
                </a:r>
                <a:endParaRPr kumimoji="1" lang="en-US" altLang="ko-KR">
                  <a:solidFill>
                    <a:srgbClr val="003399"/>
                  </a:solidFill>
                  <a:ea typeface="Gulim" panose="020B0600000101010101" pitchFamily="34" charset="-127"/>
                </a:endParaRPr>
              </a:p>
            </p:txBody>
          </p:sp>
        </p:grpSp>
        <p:grpSp>
          <p:nvGrpSpPr>
            <p:cNvPr id="20489" name="Group 15">
              <a:extLst>
                <a:ext uri="{FF2B5EF4-FFF2-40B4-BE49-F238E27FC236}">
                  <a16:creationId xmlns:a16="http://schemas.microsoft.com/office/drawing/2014/main" id="{30FF5F6E-5A19-4BE0-865C-441007E02C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6" y="2379"/>
              <a:ext cx="912" cy="912"/>
              <a:chOff x="1713" y="2193"/>
              <a:chExt cx="912" cy="912"/>
            </a:xfrm>
          </p:grpSpPr>
          <p:sp>
            <p:nvSpPr>
              <p:cNvPr id="20490" name="Oval 16">
                <a:extLst>
                  <a:ext uri="{FF2B5EF4-FFF2-40B4-BE49-F238E27FC236}">
                    <a16:creationId xmlns:a16="http://schemas.microsoft.com/office/drawing/2014/main" id="{DD4410FE-BFE5-447F-9400-3102DD4C7EA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713" y="2193"/>
                <a:ext cx="912" cy="91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rect">
                  <a:fillToRect r="100000" b="100000"/>
                </a:path>
              </a:gradFill>
              <a:ln w="9525">
                <a:round/>
                <a:headEnd/>
                <a:tailEnd/>
              </a:ln>
              <a:scene3d>
                <a:camera prst="legacyPerspectiveFront">
                  <a:rot lat="20099989" lon="20099989" rev="0"/>
                </a:camera>
                <a:lightRig rig="legacyFlat2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FontTx/>
                  <a:buNone/>
                </a:pPr>
                <a:endParaRPr kumimoji="1" lang="ko-KR" altLang="en-US" sz="3600">
                  <a:solidFill>
                    <a:srgbClr val="003399"/>
                  </a:solidFill>
                  <a:ea typeface="Gulim" panose="020B0600000101010101" pitchFamily="34" charset="-127"/>
                </a:endParaRPr>
              </a:p>
            </p:txBody>
          </p:sp>
          <p:sp>
            <p:nvSpPr>
              <p:cNvPr id="20491" name="Text Box 17">
                <a:extLst>
                  <a:ext uri="{FF2B5EF4-FFF2-40B4-BE49-F238E27FC236}">
                    <a16:creationId xmlns:a16="http://schemas.microsoft.com/office/drawing/2014/main" id="{97E1543A-E0F5-4791-B0B3-86B9EC5CA8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9" y="2466"/>
                <a:ext cx="672" cy="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>
                    <a:solidFill>
                      <a:srgbClr val="003399"/>
                    </a:solidFill>
                    <a:ea typeface="Gulim" panose="020B0600000101010101" pitchFamily="34" charset="-127"/>
                  </a:rPr>
                  <a:t>t</a:t>
                </a:r>
                <a:r>
                  <a:rPr kumimoji="1" lang="en-US" altLang="zh-CN">
                    <a:solidFill>
                      <a:srgbClr val="003399"/>
                    </a:solidFill>
                    <a:ea typeface="Gulim" panose="020B0600000101010101" pitchFamily="34" charset="-127"/>
                  </a:rPr>
                  <a:t>ype</a:t>
                </a:r>
                <a:endParaRPr kumimoji="1" lang="en-US" altLang="ko-KR">
                  <a:solidFill>
                    <a:srgbClr val="003399"/>
                  </a:solidFill>
                  <a:ea typeface="Gulim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017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47E1736D-F9D6-4B23-9AD7-58F570473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Variables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FFCF1C37-0C5E-414E-9216-994DEF064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91" y="838200"/>
            <a:ext cx="8610600" cy="38862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Storage of variables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variable is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name</a:t>
            </a:r>
            <a:r>
              <a:rPr lang="en-US" altLang="zh-CN" dirty="0">
                <a:ea typeface="宋体" panose="02010600030101010101" pitchFamily="2" charset="-122"/>
              </a:rPr>
              <a:t> of a memory block (not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address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size of the memory block (variable) is determined by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type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Bit (the smallest unit or cell in computers, 0 or 1)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Byte (8 bits)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Word (several bytes dependent on machines, e.g., 8 bytes in a 64-bit  system) 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1word=8bytes=64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bits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2532" name="Picture 51">
            <a:extLst>
              <a:ext uri="{FF2B5EF4-FFF2-40B4-BE49-F238E27FC236}">
                <a16:creationId xmlns:a16="http://schemas.microsoft.com/office/drawing/2014/main" id="{2C433C03-E5A0-439B-A29E-E1B151371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45783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A2587AC2-3E20-4A20-B205-66C75050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Variables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95A5B-3700-4CAB-B817-FB60DE1D2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1828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highlight>
                  <a:srgbClr val="FFFF00"/>
                </a:highlight>
                <a:ea typeface="楷体" panose="02010609060101010101" pitchFamily="49" charset="-122"/>
              </a:rPr>
              <a:t>Declaration </a:t>
            </a:r>
            <a:r>
              <a:rPr lang="en-US" altLang="zh-CN" dirty="0">
                <a:ea typeface="楷体" panose="02010609060101010101" pitchFamily="49" charset="-122"/>
              </a:rPr>
              <a:t>to tell the compiler (system):</a:t>
            </a:r>
          </a:p>
          <a:p>
            <a:pPr lvl="1">
              <a:defRPr/>
            </a:pPr>
            <a:r>
              <a:rPr lang="en-US" altLang="zh-CN" dirty="0">
                <a:ea typeface="楷体" panose="02010609060101010101" pitchFamily="49" charset="-122"/>
              </a:rPr>
              <a:t>the 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</a:rPr>
              <a:t>size</a:t>
            </a:r>
            <a:r>
              <a:rPr lang="en-US" altLang="zh-CN" dirty="0">
                <a:ea typeface="楷体" panose="02010609060101010101" pitchFamily="49" charset="-122"/>
              </a:rPr>
              <a:t> of memory to be allocated</a:t>
            </a:r>
          </a:p>
          <a:p>
            <a:pPr lvl="1">
              <a:defRPr/>
            </a:pPr>
            <a:r>
              <a:rPr lang="en-US" altLang="zh-CN" dirty="0">
                <a:ea typeface="楷体" panose="02010609060101010101" pitchFamily="49" charset="-122"/>
              </a:rPr>
              <a:t>the 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</a:rPr>
              <a:t>name</a:t>
            </a:r>
            <a:r>
              <a:rPr lang="en-US" altLang="zh-CN" dirty="0">
                <a:ea typeface="楷体" panose="02010609060101010101" pitchFamily="49" charset="-122"/>
              </a:rPr>
              <a:t>, and </a:t>
            </a:r>
          </a:p>
          <a:p>
            <a:pPr lvl="1">
              <a:defRPr/>
            </a:pPr>
            <a:r>
              <a:rPr lang="en-US" altLang="zh-CN" dirty="0">
                <a:ea typeface="楷体" panose="02010609060101010101" pitchFamily="49" charset="-122"/>
              </a:rPr>
              <a:t>the initialized 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</a:rPr>
              <a:t>value</a:t>
            </a:r>
          </a:p>
          <a:p>
            <a:pPr>
              <a:defRPr/>
            </a:pPr>
            <a:r>
              <a:rPr lang="en-US" altLang="zh-CN" dirty="0">
                <a:ea typeface="楷体" panose="02010609060101010101" pitchFamily="49" charset="-122"/>
              </a:rPr>
              <a:t> Syntax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		</a:t>
            </a:r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data-type</a:t>
            </a: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v1,v2,…,</a:t>
            </a:r>
            <a:r>
              <a:rPr lang="en-US" altLang="zh-CN" sz="24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vn</a:t>
            </a: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  <a:endParaRPr lang="en-US" altLang="zh-CN" dirty="0"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dirty="0">
                <a:ea typeface="楷体" panose="02010609060101010101" pitchFamily="49" charset="-122"/>
              </a:rPr>
              <a:t>Examples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楷体" panose="02010609060101010101" pitchFamily="49" charset="-122"/>
              </a:rPr>
              <a:t>		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D8AABF-F52C-4955-BA59-0BD82BDB9FE4}"/>
              </a:ext>
            </a:extLst>
          </p:cNvPr>
          <p:cNvSpPr/>
          <p:nvPr/>
        </p:nvSpPr>
        <p:spPr>
          <a:xfrm>
            <a:off x="1676400" y="3581400"/>
            <a:ext cx="3733800" cy="1348061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int</a:t>
            </a: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count;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Char a;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int</a:t>
            </a: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number, total;</a:t>
            </a:r>
          </a:p>
        </p:txBody>
      </p:sp>
      <p:sp>
        <p:nvSpPr>
          <p:cNvPr id="6" name="圆角矩形标注 5">
            <a:extLst>
              <a:ext uri="{FF2B5EF4-FFF2-40B4-BE49-F238E27FC236}">
                <a16:creationId xmlns:a16="http://schemas.microsoft.com/office/drawing/2014/main" id="{9985839A-F2B5-4F0E-A06D-E5276B9ED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923" y="5181600"/>
            <a:ext cx="8302625" cy="1083772"/>
          </a:xfrm>
          <a:prstGeom prst="wedgeRoundRectCallout">
            <a:avLst>
              <a:gd name="adj1" fmla="val 1743"/>
              <a:gd name="adj2" fmla="val -122164"/>
              <a:gd name="adj3" fmla="val 16667"/>
            </a:avLst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/>
              <a:t>Values </a:t>
            </a:r>
            <a:r>
              <a:rPr lang="en-US" altLang="zh-CN" sz="2000" dirty="0">
                <a:highlight>
                  <a:srgbClr val="FFFF00"/>
                </a:highlight>
              </a:rPr>
              <a:t>are initialized </a:t>
            </a:r>
            <a:r>
              <a:rPr lang="en-US" altLang="zh-CN" sz="2000" dirty="0"/>
              <a:t>by the compiler as </a:t>
            </a:r>
            <a:r>
              <a:rPr lang="en-US" altLang="zh-CN" sz="2000" dirty="0">
                <a:highlight>
                  <a:srgbClr val="FFFF00"/>
                </a:highlight>
              </a:rPr>
              <a:t>random </a:t>
            </a:r>
            <a:r>
              <a:rPr lang="en-US" altLang="zh-CN" sz="2000" dirty="0"/>
              <a:t>numbers (trash values)</a:t>
            </a:r>
          </a:p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/>
              <a:t>or a specified dumb value (0xCCCC).</a:t>
            </a:r>
            <a:endParaRPr lang="zh-CN" altLang="en-US" sz="2000" dirty="0"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75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3F60712A-71AB-4D44-8C43-565955CC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Variables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9DF46AD7-171A-4C8A-B312-283BEF426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Initialization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Tips (recommended by not required):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Choose meaningful names that give the purpose of the variable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Use short name for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local</a:t>
            </a:r>
            <a:r>
              <a:rPr lang="en-US" altLang="zh-CN" dirty="0">
                <a:ea typeface="宋体" panose="02010600030101010101" pitchFamily="2" charset="-122"/>
              </a:rPr>
              <a:t> variables (within a function or an embraced block), especially loop indices. 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Use longer name for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external</a:t>
            </a:r>
            <a:r>
              <a:rPr lang="en-US" altLang="zh-CN" dirty="0">
                <a:ea typeface="宋体" panose="02010600030101010101" pitchFamily="2" charset="-122"/>
              </a:rPr>
              <a:t> variables, which are shared by multiple functions or source files.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1B2B6205-DAF1-482E-924B-D00CF8471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600200"/>
            <a:ext cx="4608513" cy="461665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dirty="0"/>
              <a:t>int counter = 15;          </a:t>
            </a:r>
          </a:p>
        </p:txBody>
      </p:sp>
    </p:spTree>
    <p:extLst>
      <p:ext uri="{BB962C8B-B14F-4D97-AF65-F5344CB8AC3E}">
        <p14:creationId xmlns:p14="http://schemas.microsoft.com/office/powerpoint/2010/main" val="4252630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4786C9D8-6622-4ACB-887F-6C9DB1FE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Declaration of variables in a program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86BB52E-3BB9-4F9C-864D-1C2FC3341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914400"/>
            <a:ext cx="7993062" cy="4968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</a:rPr>
              <a:t>main()/*………………………Program name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………………………………*/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 /*………………………Declaration………………………………*/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 float          x,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 int       code;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 short int count;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 double    deviation;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 unsigned 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 char      c;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long int  amount;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…………</a:t>
            </a:r>
            <a:endParaRPr lang="en-US" altLang="zh-CN" sz="20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/*………………………Computation………………………………*/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      ……………………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…………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……………………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}   /*………………………Computation………………………………*/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1A8900-5F2F-412E-A0D6-5F7DB93BF8FE}"/>
              </a:ext>
            </a:extLst>
          </p:cNvPr>
          <p:cNvSpPr/>
          <p:nvPr/>
        </p:nvSpPr>
        <p:spPr>
          <a:xfrm>
            <a:off x="228600" y="6096000"/>
            <a:ext cx="820261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All variables must be declared 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 the beginning</a:t>
            </a:r>
            <a:r>
              <a:rPr lang="en-US" altLang="zh-CN" sz="24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of a function!</a:t>
            </a:r>
          </a:p>
        </p:txBody>
      </p:sp>
    </p:spTree>
    <p:extLst>
      <p:ext uri="{BB962C8B-B14F-4D97-AF65-F5344CB8AC3E}">
        <p14:creationId xmlns:p14="http://schemas.microsoft.com/office/powerpoint/2010/main" val="239604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20572395-CCE1-4F09-A5A0-372F5BA4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Variables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C5BC92FF-948D-464B-B90D-1B4BB57E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Value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assignment</a:t>
            </a:r>
            <a:r>
              <a:rPr lang="en-US" altLang="zh-CN" dirty="0">
                <a:ea typeface="宋体" panose="02010600030101010101" pitchFamily="2" charset="-122"/>
              </a:rPr>
              <a:t>, i.e., changing the value of a variable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78D99DEF-390F-49BA-8E17-251A3E4F8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3700"/>
            <a:ext cx="7993062" cy="469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value = amount +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inrate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* amount;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58306CDE-9AAD-4338-8D04-FC0848E74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663700"/>
            <a:ext cx="1081087" cy="360363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CC49C0F3-22B2-4DA3-A69E-093A28D3E076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2024063"/>
            <a:ext cx="14287" cy="5667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786E842D-8B90-40B0-937A-4BB4A4B5F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09800"/>
            <a:ext cx="24495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Target variable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FF98B5E-C59D-48FC-8D38-F2A0DA42C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601913"/>
            <a:ext cx="6477000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Syntax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0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variable_name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= constant / expression;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Example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0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initial_value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= 0;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0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final_value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= 100;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balance = 75.84;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yes = ‘x’;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6B4AF8B-EB7A-4974-B9D3-309512EA7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379913"/>
            <a:ext cx="5400675" cy="209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altLang="zh-CN" sz="20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Initialization</a:t>
            </a:r>
            <a:r>
              <a:rPr lang="en-US" altLang="zh-CN" sz="2000" b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1" eaLnBrk="1" hangingPunct="1">
              <a:defRPr/>
            </a:pPr>
            <a:r>
              <a:rPr lang="en-US" altLang="zh-CN" sz="2000" b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data-type </a:t>
            </a:r>
            <a:r>
              <a:rPr lang="en-US" altLang="zh-CN" sz="2000" b="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variable_name</a:t>
            </a:r>
            <a:r>
              <a:rPr lang="en-US" altLang="zh-CN" sz="2000" b="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constant;</a:t>
            </a:r>
          </a:p>
          <a:p>
            <a:pPr eaLnBrk="1" hangingPunct="1"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altLang="zh-CN" sz="20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</a:p>
          <a:p>
            <a:pPr lvl="1" eaLnBrk="1" hangingPunct="1">
              <a:defRPr/>
            </a:pPr>
            <a:r>
              <a:rPr lang="en-US" altLang="zh-CN" sz="2000" b="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 </a:t>
            </a:r>
            <a:r>
              <a:rPr lang="en-US" altLang="zh-CN" sz="2000" b="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final_value</a:t>
            </a:r>
            <a:r>
              <a:rPr lang="en-US" altLang="zh-CN" sz="2000" b="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100;</a:t>
            </a:r>
          </a:p>
          <a:p>
            <a:pPr lvl="1" eaLnBrk="1" hangingPunct="1">
              <a:defRPr/>
            </a:pPr>
            <a:r>
              <a:rPr lang="en-US" altLang="zh-CN" sz="2000" b="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double balance = 75.84;</a:t>
            </a:r>
          </a:p>
          <a:p>
            <a:pPr lvl="1" eaLnBrk="1" hangingPunct="1">
              <a:defRPr/>
            </a:pPr>
            <a:r>
              <a:rPr lang="en-US" altLang="zh-CN" sz="2000" b="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char yes = ‘x’;</a:t>
            </a:r>
          </a:p>
        </p:txBody>
      </p:sp>
    </p:spTree>
    <p:extLst>
      <p:ext uri="{BB962C8B-B14F-4D97-AF65-F5344CB8AC3E}">
        <p14:creationId xmlns:p14="http://schemas.microsoft.com/office/powerpoint/2010/main" val="118217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1CE07A16-4A20-4E4E-BA7E-345A7552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Variables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695DF-30F3-4745-8503-0F4A3E92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Assignments ‘=‘</a:t>
            </a:r>
            <a:r>
              <a:rPr lang="en-US" altLang="zh-CN" dirty="0">
                <a:ea typeface="宋体" panose="02010600030101010101" pitchFamily="2" charset="-122"/>
              </a:rPr>
              <a:t> V.S.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mathematical equals </a:t>
            </a:r>
            <a:r>
              <a:rPr lang="en-US" altLang="zh-CN" dirty="0">
                <a:ea typeface="宋体" panose="02010600030101010101" pitchFamily="2" charset="-122"/>
              </a:rPr>
              <a:t>‘=‘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How to swap two numbers?</a:t>
            </a:r>
          </a:p>
          <a:p>
            <a:pPr marL="457200" lvl="1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How to swap two numbers without using a temporary variable but operators ‘+’ and ‘-’?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EE6EF7-17ED-4ABB-94C2-852F5ED2D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790700"/>
            <a:ext cx="312578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int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x = 12, y = 2;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int 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temp=0;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temp = x;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x = y;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y = temp;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C601F9-CF11-43B0-9831-078B4105C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797725"/>
            <a:ext cx="31257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int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x = 1, y = 2;</a:t>
            </a:r>
          </a:p>
        </p:txBody>
      </p:sp>
    </p:spTree>
    <p:extLst>
      <p:ext uri="{BB962C8B-B14F-4D97-AF65-F5344CB8AC3E}">
        <p14:creationId xmlns:p14="http://schemas.microsoft.com/office/powerpoint/2010/main" val="30709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0C2DEE31-84DF-4C56-ABCD-3E59A4CD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Constants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3FFDF-B70B-4265-ABA8-2F51D39D1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7086600" cy="1524000"/>
          </a:xfrm>
          <a:solidFill>
            <a:schemeClr val="accent3"/>
          </a:solidFill>
        </p:spPr>
        <p:txBody>
          <a:bodyPr/>
          <a:lstStyle/>
          <a:p>
            <a:pPr>
              <a:defRPr/>
            </a:pPr>
            <a:r>
              <a:rPr lang="en-US" altLang="zh-CN" dirty="0">
                <a:ea typeface="楷体" panose="02010609060101010101" pitchFamily="49" charset="-122"/>
              </a:rPr>
              <a:t>Not changeable</a:t>
            </a:r>
          </a:p>
          <a:p>
            <a:pPr>
              <a:defRPr/>
            </a:pPr>
            <a:r>
              <a:rPr lang="en-US" altLang="zh-CN" dirty="0">
                <a:ea typeface="楷体" panose="02010609060101010101" pitchFamily="49" charset="-122"/>
              </a:rPr>
              <a:t>Computers do </a:t>
            </a:r>
            <a:r>
              <a:rPr lang="en-US" altLang="zh-CN" i="1" dirty="0">
                <a:ea typeface="楷体" panose="02010609060101010101" pitchFamily="49" charset="-122"/>
              </a:rPr>
              <a:t>NOT </a:t>
            </a:r>
            <a:r>
              <a:rPr lang="en-US" altLang="zh-CN" dirty="0">
                <a:ea typeface="楷体" panose="02010609060101010101" pitchFamily="49" charset="-122"/>
              </a:rPr>
              <a:t>allocate writable memory</a:t>
            </a:r>
            <a:endParaRPr lang="en-US" altLang="zh-CN" i="1" dirty="0"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dirty="0">
                <a:ea typeface="楷体" panose="02010609060101010101" pitchFamily="49" charset="-122"/>
              </a:rPr>
              <a:t>Use them ‘as is’, e.g., 1, 1.0, ‘a’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81D0C07C-3C98-4F2C-9B2D-A2F606483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581275"/>
            <a:ext cx="411162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(LITERAL) CONSTANTS</a:t>
            </a:r>
          </a:p>
        </p:txBody>
      </p:sp>
      <p:sp>
        <p:nvSpPr>
          <p:cNvPr id="31" name="Text Box 5">
            <a:extLst>
              <a:ext uri="{FF2B5EF4-FFF2-40B4-BE49-F238E27FC236}">
                <a16:creationId xmlns:a16="http://schemas.microsoft.com/office/drawing/2014/main" id="{8F37D602-BA08-4841-B967-E44412EF6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656013"/>
            <a:ext cx="25209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Numeric constants</a:t>
            </a:r>
          </a:p>
        </p:txBody>
      </p:sp>
      <p:sp>
        <p:nvSpPr>
          <p:cNvPr id="32" name="Text Box 6">
            <a:extLst>
              <a:ext uri="{FF2B5EF4-FFF2-40B4-BE49-F238E27FC236}">
                <a16:creationId xmlns:a16="http://schemas.microsoft.com/office/drawing/2014/main" id="{36CF5FEF-ADF8-4187-B47E-96DA046C2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656013"/>
            <a:ext cx="27368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Character constants</a:t>
            </a:r>
          </a:p>
        </p:txBody>
      </p:sp>
      <p:sp>
        <p:nvSpPr>
          <p:cNvPr id="33" name="Text Box 7">
            <a:extLst>
              <a:ext uri="{FF2B5EF4-FFF2-40B4-BE49-F238E27FC236}">
                <a16:creationId xmlns:a16="http://schemas.microsoft.com/office/drawing/2014/main" id="{1ED75477-F8EE-4BD4-9D97-956648E9F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014913"/>
            <a:ext cx="1439862" cy="1169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Integer constants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1L</a:t>
            </a:r>
          </a:p>
        </p:txBody>
      </p:sp>
      <p:sp>
        <p:nvSpPr>
          <p:cNvPr id="34" name="Text Box 8">
            <a:extLst>
              <a:ext uri="{FF2B5EF4-FFF2-40B4-BE49-F238E27FC236}">
                <a16:creationId xmlns:a16="http://schemas.microsoft.com/office/drawing/2014/main" id="{A858B413-D2BB-4D0E-963E-E38808AB1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999038"/>
            <a:ext cx="1371600" cy="1477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Real constants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5.4, 5.6f, </a:t>
            </a: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5.9L</a:t>
            </a:r>
          </a:p>
        </p:txBody>
      </p:sp>
      <p:sp>
        <p:nvSpPr>
          <p:cNvPr id="35" name="Text Box 9">
            <a:extLst>
              <a:ext uri="{FF2B5EF4-FFF2-40B4-BE49-F238E27FC236}">
                <a16:creationId xmlns:a16="http://schemas.microsoft.com/office/drawing/2014/main" id="{103AB165-01AE-4962-841B-8D12F6D0E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938713"/>
            <a:ext cx="2232025" cy="1169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Single character constants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‘A’, ‘B’, ‘a’, ‘\n’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9055F8D1-3EA8-4B04-961D-11DB37564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4927630"/>
            <a:ext cx="1439863" cy="1169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String constants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“Xin Fan”</a:t>
            </a:r>
          </a:p>
        </p:txBody>
      </p:sp>
      <p:sp>
        <p:nvSpPr>
          <p:cNvPr id="37" name="Line 11">
            <a:extLst>
              <a:ext uri="{FF2B5EF4-FFF2-40B4-BE49-F238E27FC236}">
                <a16:creationId xmlns:a16="http://schemas.microsoft.com/office/drawing/2014/main" id="{47549E6D-5F54-492E-AF07-D496F6BD64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4075" y="2886075"/>
            <a:ext cx="1533525" cy="769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38" name="Line 12">
            <a:extLst>
              <a:ext uri="{FF2B5EF4-FFF2-40B4-BE49-F238E27FC236}">
                <a16:creationId xmlns:a16="http://schemas.microsoft.com/office/drawing/2014/main" id="{FA33D0B3-ADDC-4223-9BB4-7AC5AB496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038475"/>
            <a:ext cx="1563688" cy="617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39" name="Line 13">
            <a:extLst>
              <a:ext uri="{FF2B5EF4-FFF2-40B4-BE49-F238E27FC236}">
                <a16:creationId xmlns:a16="http://schemas.microsoft.com/office/drawing/2014/main" id="{57571941-2DA3-47E4-9567-FBB03E393B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4087813"/>
            <a:ext cx="392113" cy="927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40" name="Line 14">
            <a:extLst>
              <a:ext uri="{FF2B5EF4-FFF2-40B4-BE49-F238E27FC236}">
                <a16:creationId xmlns:a16="http://schemas.microsoft.com/office/drawing/2014/main" id="{941E0322-2FEC-4714-BB91-D7C6991C9F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4087813"/>
            <a:ext cx="403225" cy="927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F53FA434-62B8-4B21-BCF2-6CB635AC2C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087813"/>
            <a:ext cx="280988" cy="850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42" name="Line 16">
            <a:extLst>
              <a:ext uri="{FF2B5EF4-FFF2-40B4-BE49-F238E27FC236}">
                <a16:creationId xmlns:a16="http://schemas.microsoft.com/office/drawing/2014/main" id="{9A5D7424-33CC-4089-91C2-633072124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4388" y="4087813"/>
            <a:ext cx="303212" cy="774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1CC6E609-02C1-44FA-9E0D-234126FB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Character type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53849B35-6CB0-4AB0-B78D-5034C3464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038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Character (char) type represents a single character, including those that  can be typed-in.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    char  app=‘a’,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abc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=‘B’;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Size: characters are usually stored in 8 bits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one byte</a:t>
            </a:r>
            <a:r>
              <a:rPr lang="en-US" altLang="zh-CN" dirty="0">
                <a:ea typeface="宋体" panose="02010600030101010101" pitchFamily="2" charset="-122"/>
              </a:rPr>
              <a:t>) of internal storage.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Values:  integers 0~255 (-128~127), and the </a:t>
            </a:r>
            <a:r>
              <a:rPr lang="en-US" altLang="zh-CN" i="1" dirty="0">
                <a:ea typeface="宋体" panose="02010600030101010101" pitchFamily="2" charset="-122"/>
              </a:rPr>
              <a:t>ASCII </a:t>
            </a:r>
            <a:r>
              <a:rPr lang="en-US" altLang="zh-CN" dirty="0">
                <a:ea typeface="宋体" panose="02010600030101010101" pitchFamily="2" charset="-122"/>
              </a:rPr>
              <a:t>table gives the correspondence between letters and integer values.</a:t>
            </a:r>
          </a:p>
          <a:p>
            <a:r>
              <a:rPr kumimoji="1" lang="en" altLang="zh-CN" b="0" kern="1200" dirty="0">
                <a:solidFill>
                  <a:schemeClr val="tx1"/>
                </a:solidFill>
                <a:latin typeface="Arial" charset="0"/>
                <a:ea typeface="宋体" charset="-122"/>
                <a:cs typeface="宋体" charset="0"/>
              </a:rPr>
              <a:t>ASCII stands for American Standard Code for Information Interchange.</a:t>
            </a:r>
            <a:endParaRPr lang="en-US" altLang="zh-CN" i="1" dirty="0">
              <a:ea typeface="宋体" panose="02010600030101010101" pitchFamily="2" charset="-122"/>
            </a:endParaRPr>
          </a:p>
          <a:p>
            <a:r>
              <a:rPr lang="en" altLang="zh-CN" i="1" dirty="0">
                <a:ea typeface="宋体" panose="02010600030101010101" pitchFamily="2" charset="-122"/>
                <a:hlinkClick r:id="rId3"/>
              </a:rPr>
              <a:t>http://www.asciitable.com/</a:t>
            </a:r>
            <a:endParaRPr lang="en" altLang="zh-CN" i="1" dirty="0">
              <a:ea typeface="宋体" panose="02010600030101010101" pitchFamily="2" charset="-122"/>
            </a:endParaRPr>
          </a:p>
          <a:p>
            <a:r>
              <a:rPr lang="en" altLang="zh-CN" i="1" dirty="0" err="1">
                <a:ea typeface="宋体" panose="02010600030101010101" pitchFamily="2" charset="-122"/>
              </a:rPr>
              <a:t>Printf</a:t>
            </a:r>
            <a:r>
              <a:rPr lang="en" altLang="zh-CN" i="1" dirty="0">
                <a:ea typeface="宋体" panose="02010600030101010101" pitchFamily="2" charset="-122"/>
              </a:rPr>
              <a:t>(“%c\n”, app);   a</a:t>
            </a:r>
          </a:p>
          <a:p>
            <a:r>
              <a:rPr lang="en" altLang="zh-CN" i="1" dirty="0" err="1">
                <a:ea typeface="宋体" panose="02010600030101010101" pitchFamily="2" charset="-122"/>
              </a:rPr>
              <a:t>Printf</a:t>
            </a:r>
            <a:r>
              <a:rPr lang="en" altLang="zh-CN" i="1" dirty="0">
                <a:ea typeface="宋体" panose="02010600030101010101" pitchFamily="2" charset="-122"/>
              </a:rPr>
              <a:t>(“%d\n”, app);  97</a:t>
            </a:r>
          </a:p>
          <a:p>
            <a:r>
              <a:rPr lang="en" altLang="zh-CN" i="1" dirty="0">
                <a:ea typeface="宋体" panose="02010600030101010101" pitchFamily="2" charset="-122"/>
              </a:rPr>
              <a:t>App : 010101001</a:t>
            </a:r>
            <a:endParaRPr lang="zh-CN" altLang="en-US" i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8567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9EF36874-54B7-4C1F-AA6E-D063DAC8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Integer Constants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251" name="内容占位符 2">
            <a:extLst>
              <a:ext uri="{FF2B5EF4-FFF2-40B4-BE49-F238E27FC236}">
                <a16:creationId xmlns:a16="http://schemas.microsoft.com/office/drawing/2014/main" id="{C04B6829-8F47-456E-ACAB-7FA45CEC2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6388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An </a:t>
            </a:r>
            <a:r>
              <a:rPr lang="en-US" altLang="zh-CN" i="1" dirty="0">
                <a:ea typeface="宋体" panose="02010600030101010101" pitchFamily="2" charset="-122"/>
              </a:rPr>
              <a:t>integer</a:t>
            </a:r>
            <a:r>
              <a:rPr lang="en-US" altLang="zh-CN" dirty="0">
                <a:ea typeface="宋体" panose="02010600030101010101" pitchFamily="2" charset="-122"/>
              </a:rPr>
              <a:t> constant refers to a sequence of digits. There are three forms of representation:</a:t>
            </a:r>
          </a:p>
          <a:p>
            <a:pPr lvl="1"/>
            <a:r>
              <a:rPr lang="en-US" altLang="zh-CN" i="1" dirty="0">
                <a:solidFill>
                  <a:srgbClr val="00B050"/>
                </a:solidFill>
                <a:ea typeface="宋体" panose="02010600030101010101" pitchFamily="2" charset="-122"/>
              </a:rPr>
              <a:t>Decimal 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</a:rPr>
              <a:t>integers: </a:t>
            </a:r>
            <a:r>
              <a:rPr lang="en-US" altLang="zh-CN" dirty="0">
                <a:ea typeface="宋体" panose="02010600030101010101" pitchFamily="2" charset="-122"/>
              </a:rPr>
              <a:t>Consist of a set of digits, 0 through 9, preceded by an optional – or + sign.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Example: 123    -321    0    654321    +78</a:t>
            </a:r>
          </a:p>
          <a:p>
            <a:pPr lvl="1"/>
            <a:r>
              <a:rPr lang="en-US" altLang="zh-CN" i="1" dirty="0">
                <a:solidFill>
                  <a:srgbClr val="00B050"/>
                </a:solidFill>
                <a:ea typeface="宋体" panose="02010600030101010101" pitchFamily="2" charset="-122"/>
              </a:rPr>
              <a:t>Octal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</a:rPr>
              <a:t> integers:</a:t>
            </a:r>
            <a:r>
              <a:rPr lang="en-US" altLang="zh-CN" dirty="0">
                <a:ea typeface="宋体" panose="02010600030101010101" pitchFamily="2" charset="-122"/>
              </a:rPr>
              <a:t> Consist of any combination of digits from the set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0 through 7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highlight>
                  <a:srgbClr val="FFFF00"/>
                </a:highlight>
                <a:ea typeface="宋体" panose="02010600030101010101" pitchFamily="2" charset="-122"/>
              </a:rPr>
              <a:t>with a leading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0</a:t>
            </a:r>
            <a:r>
              <a:rPr lang="en-US" altLang="zh-CN" dirty="0">
                <a:highlight>
                  <a:srgbClr val="FFFF00"/>
                </a:highlight>
                <a:ea typeface="宋体" panose="02010600030101010101" pitchFamily="2" charset="-122"/>
              </a:rPr>
              <a:t>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 Example: 037     0    0435    0771</a:t>
            </a:r>
          </a:p>
          <a:p>
            <a:pPr lvl="1"/>
            <a:r>
              <a:rPr lang="en-US" altLang="zh-CN" i="1" dirty="0">
                <a:solidFill>
                  <a:srgbClr val="00B05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Hexadecimal</a:t>
            </a:r>
            <a:r>
              <a:rPr lang="en-US" altLang="zh-CN" dirty="0">
                <a:solidFill>
                  <a:srgbClr val="00B05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 integers</a:t>
            </a:r>
            <a:r>
              <a:rPr lang="en-US" altLang="zh-CN" dirty="0">
                <a:ea typeface="宋体" panose="02010600030101010101" pitchFamily="2" charset="-122"/>
              </a:rPr>
              <a:t>: A sequence of digits from the set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0 through 9 and A through F</a:t>
            </a:r>
            <a:r>
              <a:rPr lang="en-US" altLang="zh-CN" dirty="0">
                <a:ea typeface="宋体" panose="02010600030101010101" pitchFamily="2" charset="-122"/>
              </a:rPr>
              <a:t> preceded by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0x or 0X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Examples: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0X</a:t>
            </a:r>
            <a:r>
              <a:rPr lang="en-US" altLang="zh-CN" dirty="0">
                <a:ea typeface="宋体" panose="02010600030101010101" pitchFamily="2" charset="-122"/>
              </a:rPr>
              <a:t>2  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0x</a:t>
            </a:r>
            <a:r>
              <a:rPr lang="en-US" altLang="zh-CN" dirty="0">
                <a:ea typeface="宋体" panose="02010600030101010101" pitchFamily="2" charset="-122"/>
              </a:rPr>
              <a:t>9F  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0X</a:t>
            </a:r>
            <a:r>
              <a:rPr lang="en-US" altLang="zh-CN" dirty="0">
                <a:ea typeface="宋体" panose="02010600030101010101" pitchFamily="2" charset="-122"/>
              </a:rPr>
              <a:t>bcd</a:t>
            </a:r>
          </a:p>
          <a:p>
            <a:pPr lvl="1"/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</a:rPr>
              <a:t>Integer suffix: </a:t>
            </a:r>
            <a:r>
              <a:rPr lang="en-US" altLang="zh-CN" dirty="0">
                <a:ea typeface="宋体" panose="02010600030101010101" pitchFamily="2" charset="-122"/>
              </a:rPr>
              <a:t>L or l stands for ‘long int’, U or u for ‘unsigned’, and the combination ‘UL’ or ‘ul’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Examples: 9876543L  or  9876543l, 56789U  or  56789u ,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		56789U           or  56789u</a:t>
            </a:r>
          </a:p>
        </p:txBody>
      </p:sp>
      <p:sp>
        <p:nvSpPr>
          <p:cNvPr id="4" name="AutoShape 10">
            <a:extLst>
              <a:ext uri="{FF2B5EF4-FFF2-40B4-BE49-F238E27FC236}">
                <a16:creationId xmlns:a16="http://schemas.microsoft.com/office/drawing/2014/main" id="{14DC149B-1BE5-4570-820B-DECAD8462106}"/>
              </a:ext>
            </a:extLst>
          </p:cNvPr>
          <p:cNvSpPr>
            <a:spLocks/>
          </p:cNvSpPr>
          <p:nvPr/>
        </p:nvSpPr>
        <p:spPr bwMode="auto">
          <a:xfrm>
            <a:off x="5314950" y="3257909"/>
            <a:ext cx="3600450" cy="457200"/>
          </a:xfrm>
          <a:prstGeom prst="borderCallout2">
            <a:avLst>
              <a:gd name="adj1" fmla="val 25000"/>
              <a:gd name="adj2" fmla="val -2116"/>
              <a:gd name="adj3" fmla="val 25000"/>
              <a:gd name="adj4" fmla="val -13935"/>
              <a:gd name="adj5" fmla="val 90167"/>
              <a:gd name="adj6" fmla="val -1791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/>
              <a:t>7×8</a:t>
            </a:r>
            <a:r>
              <a:rPr kumimoji="1" lang="en-US" altLang="zh-CN" sz="2000" baseline="30000"/>
              <a:t>2</a:t>
            </a:r>
            <a:r>
              <a:rPr kumimoji="1" lang="zh-CN" altLang="en-US" sz="2000"/>
              <a:t>＋ </a:t>
            </a:r>
            <a:r>
              <a:rPr kumimoji="1" lang="en-US" altLang="zh-CN" sz="2000"/>
              <a:t>7×8</a:t>
            </a:r>
            <a:r>
              <a:rPr kumimoji="1" lang="en-US" altLang="zh-CN" sz="2000" baseline="30000"/>
              <a:t>1</a:t>
            </a:r>
            <a:r>
              <a:rPr kumimoji="1" lang="zh-CN" altLang="en-US" sz="2000"/>
              <a:t>＋</a:t>
            </a:r>
            <a:r>
              <a:rPr kumimoji="1" lang="en-US" altLang="zh-CN" sz="2000"/>
              <a:t>1×8</a:t>
            </a:r>
            <a:r>
              <a:rPr kumimoji="1" lang="en-US" altLang="zh-CN" sz="2000" baseline="30000"/>
              <a:t>0</a:t>
            </a:r>
            <a:r>
              <a:rPr kumimoji="1" lang="en-US" altLang="zh-CN" sz="2000"/>
              <a:t> = 505</a:t>
            </a:r>
          </a:p>
        </p:txBody>
      </p:sp>
      <p:sp>
        <p:nvSpPr>
          <p:cNvPr id="6" name="AutoShape 10">
            <a:extLst>
              <a:ext uri="{FF2B5EF4-FFF2-40B4-BE49-F238E27FC236}">
                <a16:creationId xmlns:a16="http://schemas.microsoft.com/office/drawing/2014/main" id="{365FA18E-6128-430E-92D3-0645E0404CFD}"/>
              </a:ext>
            </a:extLst>
          </p:cNvPr>
          <p:cNvSpPr>
            <a:spLocks/>
          </p:cNvSpPr>
          <p:nvPr/>
        </p:nvSpPr>
        <p:spPr bwMode="auto">
          <a:xfrm>
            <a:off x="5021766" y="4191000"/>
            <a:ext cx="4114800" cy="457200"/>
          </a:xfrm>
          <a:prstGeom prst="borderCallout2">
            <a:avLst>
              <a:gd name="adj1" fmla="val 25000"/>
              <a:gd name="adj2" fmla="val -2116"/>
              <a:gd name="adj3" fmla="val 25000"/>
              <a:gd name="adj4" fmla="val -13935"/>
              <a:gd name="adj5" fmla="val 90167"/>
              <a:gd name="adj6" fmla="val -1791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/>
              <a:t>11×16</a:t>
            </a:r>
            <a:r>
              <a:rPr kumimoji="1" lang="en-US" altLang="zh-CN" sz="2000" baseline="30000"/>
              <a:t>2</a:t>
            </a:r>
            <a:r>
              <a:rPr kumimoji="1" lang="zh-CN" altLang="en-US" sz="2000"/>
              <a:t>＋ </a:t>
            </a:r>
            <a:r>
              <a:rPr kumimoji="1" lang="en-US" altLang="zh-CN" sz="2000"/>
              <a:t>12×16</a:t>
            </a:r>
            <a:r>
              <a:rPr kumimoji="1" lang="en-US" altLang="zh-CN" sz="2000" baseline="30000"/>
              <a:t>1</a:t>
            </a:r>
            <a:r>
              <a:rPr kumimoji="1" lang="zh-CN" altLang="en-US" sz="2000"/>
              <a:t>＋</a:t>
            </a:r>
            <a:r>
              <a:rPr kumimoji="1" lang="en-US" altLang="zh-CN" sz="2000"/>
              <a:t>13×16</a:t>
            </a:r>
            <a:r>
              <a:rPr kumimoji="1" lang="en-US" altLang="zh-CN" sz="2000" baseline="30000"/>
              <a:t>0</a:t>
            </a:r>
            <a:r>
              <a:rPr kumimoji="1" lang="en-US" altLang="zh-CN" sz="2000"/>
              <a:t> =3216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44A62674-76F0-4D72-ABDA-F45AF585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Real Constants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C148B-DEF1-4F76-9A34-0AEF9F116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4495800"/>
          </a:xfrm>
        </p:spPr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</a:rPr>
              <a:t>Decimal notation</a:t>
            </a:r>
          </a:p>
          <a:p>
            <a:pPr marL="342900" lvl="1" indent="-342900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Examples: 0.0083  -0.75  435.36  +247.0  </a:t>
            </a:r>
            <a:r>
              <a:rPr lang="en-US" altLang="zh-CN" dirty="0">
                <a:solidFill>
                  <a:srgbClr val="92D050"/>
                </a:solidFill>
                <a:ea typeface="宋体" panose="02010600030101010101" pitchFamily="2" charset="-122"/>
              </a:rPr>
              <a:t>215.   .95   -.70   +.5</a:t>
            </a:r>
          </a:p>
          <a:p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</a:rPr>
              <a:t>Exponential </a:t>
            </a:r>
            <a:r>
              <a:rPr lang="en" altLang="zh-CN" b="0" dirty="0">
                <a:solidFill>
                  <a:srgbClr val="00B050"/>
                </a:solidFill>
              </a:rPr>
              <a:t> [ˌ</a:t>
            </a:r>
            <a:r>
              <a:rPr lang="en" altLang="zh-CN" b="0" dirty="0" err="1">
                <a:solidFill>
                  <a:srgbClr val="00B050"/>
                </a:solidFill>
              </a:rPr>
              <a:t>ekspəˈnenʃl</a:t>
            </a:r>
            <a:r>
              <a:rPr lang="en" altLang="zh-CN" b="0" dirty="0">
                <a:solidFill>
                  <a:srgbClr val="00B050"/>
                </a:solidFill>
              </a:rPr>
              <a:t>] </a:t>
            </a:r>
            <a:r>
              <a:rPr lang="zh-CN" altLang="en-US" b="0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</a:rPr>
              <a:t>notation</a:t>
            </a:r>
            <a:r>
              <a:rPr lang="en-US" altLang="zh-CN" dirty="0">
                <a:ea typeface="宋体" panose="02010600030101010101" pitchFamily="2" charset="-122"/>
              </a:rPr>
              <a:t>——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E(e)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a*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10</a:t>
            </a:r>
            <a:r>
              <a:rPr lang="en-US" altLang="zh-CN" baseline="30000" dirty="0">
                <a:solidFill>
                  <a:srgbClr val="0000CC"/>
                </a:solidFill>
                <a:ea typeface="宋体" panose="02010600030101010101" pitchFamily="2" charset="-122"/>
              </a:rPr>
              <a:t>n 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）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342900" lvl="1" indent="-342900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Examples: 0.65e4  12e-2  1.5e+5  3.18E3  -1.2E-1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</a:rPr>
              <a:t>Real suffixes:</a:t>
            </a:r>
          </a:p>
          <a:p>
            <a:pPr marL="742950" lvl="2" indent="-342900"/>
            <a:r>
              <a:rPr lang="en-US" altLang="zh-CN" dirty="0">
                <a:ea typeface="宋体" panose="02010600030101010101" pitchFamily="2" charset="-122"/>
              </a:rPr>
              <a:t>F or f —— float </a:t>
            </a:r>
          </a:p>
          <a:p>
            <a:pPr marL="742950" lvl="2" indent="-342900"/>
            <a:r>
              <a:rPr lang="en-US" altLang="zh-CN" dirty="0">
                <a:ea typeface="宋体" panose="02010600030101010101" pitchFamily="2" charset="-122"/>
              </a:rPr>
              <a:t>L or l —— long double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Tips for integer and real constants</a:t>
            </a:r>
          </a:p>
          <a:p>
            <a:pPr marL="742950" lvl="2" indent="-342900"/>
            <a:r>
              <a:rPr lang="en-US" altLang="zh-CN" dirty="0">
                <a:ea typeface="宋体" panose="02010600030101010101" pitchFamily="2" charset="-122"/>
              </a:rPr>
              <a:t>Suffixes are case insensitive, either lower or upper case works</a:t>
            </a:r>
          </a:p>
          <a:p>
            <a:pPr marL="742950" lvl="2" indent="-342900"/>
            <a:r>
              <a:rPr lang="en-US" altLang="zh-CN" dirty="0">
                <a:ea typeface="宋体" panose="02010600030101010101" pitchFamily="2" charset="-122"/>
              </a:rPr>
              <a:t>Capitals are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recommended</a:t>
            </a:r>
            <a:r>
              <a:rPr lang="en-US" altLang="zh-CN" dirty="0">
                <a:ea typeface="宋体" panose="02010600030101010101" pitchFamily="2" charset="-122"/>
              </a:rPr>
              <a:t>, especially for ‘L’.</a:t>
            </a:r>
          </a:p>
          <a:p>
            <a:pPr marL="342900" lvl="1" indent="-342900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Why do we use so many forms for integer and real constants?</a:t>
            </a:r>
          </a:p>
          <a:p>
            <a:pPr marL="342900" lvl="1" indent="-34290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9DE3AB78-C71B-47F1-A071-423E9506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Default values of constants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3A429-2054-4545-B049-AC20896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638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Integer constants, by default, represent </a:t>
            </a:r>
            <a:r>
              <a:rPr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 type data. We can override this default by specifying unsigned or long after the number (by appending U or L):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</a:t>
            </a: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Literal                     Type                        Value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	-222                      </a:t>
            </a:r>
            <a:r>
              <a:rPr lang="en-US" altLang="zh-CN" sz="1600" kern="12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int</a:t>
            </a: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                        -222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45678U                   unsigned </a:t>
            </a:r>
            <a:r>
              <a:rPr lang="en-US" altLang="zh-CN" sz="1600" kern="12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int</a:t>
            </a: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              45,678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-56789L                  long </a:t>
            </a:r>
            <a:r>
              <a:rPr lang="en-US" altLang="zh-CN" sz="1600" kern="12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int</a:t>
            </a: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                   -56,789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987654UL                unsigned long </a:t>
            </a:r>
            <a:r>
              <a:rPr lang="en-US" altLang="zh-CN" sz="1600" kern="12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int</a:t>
            </a: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         9,87,654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楷体" pitchFamily="49" charset="-122"/>
            </a:endParaRP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Real constants, by default represent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double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 type data. We must append the letter f or F for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float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 and l or L for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long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double: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Literal                     Type                        Value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0.                         double                        0.0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.0                         double                        0.0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12.0                      double                        12.0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1.234                     double                        1.234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-1.2f                     float                          -1.2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1.234546789L           long double                   1.23456789</a:t>
            </a:r>
            <a:endParaRPr lang="en-US" altLang="zh-CN" sz="1800" b="0" kern="1200" dirty="0">
              <a:solidFill>
                <a:srgbClr val="000000"/>
              </a:solidFill>
              <a:latin typeface="Comic Sans MS" pitchFamily="66" charset="0"/>
              <a:ea typeface="宋体" charset="-122"/>
              <a:cs typeface="+mn-cs"/>
            </a:endParaRPr>
          </a:p>
          <a:p>
            <a:pPr>
              <a:defRPr/>
            </a:pPr>
            <a:endParaRPr lang="zh-CN" altLang="en-US" dirty="0"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3A4BE3FF-B51C-4932-8482-5A004018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Defining symbolic constants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2FDC0-750F-4E54-B825-E5D29FC2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楷体" pitchFamily="49" charset="-122"/>
              </a:rPr>
              <a:t>A symbolic constant is defined as:</a:t>
            </a:r>
          </a:p>
          <a:p>
            <a:pPr marL="914400" lvl="1" indent="-457200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ea typeface="楷体" pitchFamily="49" charset="-122"/>
              </a:rPr>
              <a:t>#define </a:t>
            </a:r>
            <a:r>
              <a:rPr lang="en-US" altLang="zh-CN" dirty="0">
                <a:solidFill>
                  <a:schemeClr val="tx1"/>
                </a:solidFill>
                <a:ea typeface="楷体" pitchFamily="49" charset="-122"/>
              </a:rPr>
              <a:t>PASS_MARK</a:t>
            </a:r>
            <a:r>
              <a:rPr lang="en-US" altLang="zh-CN" dirty="0">
                <a:ea typeface="楷体" pitchFamily="49" charset="-122"/>
              </a:rPr>
              <a:t> 60</a:t>
            </a:r>
          </a:p>
          <a:p>
            <a:pPr marL="914400" lvl="1" indent="-457200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ea typeface="楷体" pitchFamily="49" charset="-122"/>
              </a:rPr>
              <a:t>#define </a:t>
            </a:r>
            <a:r>
              <a:rPr lang="en-US" altLang="zh-CN" dirty="0">
                <a:solidFill>
                  <a:schemeClr val="tx1"/>
                </a:solidFill>
                <a:ea typeface="楷体" pitchFamily="49" charset="-122"/>
              </a:rPr>
              <a:t>MAX </a:t>
            </a:r>
            <a:r>
              <a:rPr lang="en-US" altLang="zh-CN" dirty="0">
                <a:ea typeface="楷体" pitchFamily="49" charset="-122"/>
              </a:rPr>
              <a:t>200</a:t>
            </a:r>
          </a:p>
          <a:p>
            <a:pPr marL="914400" lvl="1" indent="-457200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ea typeface="楷体" pitchFamily="49" charset="-122"/>
              </a:rPr>
              <a:t>#define </a:t>
            </a:r>
            <a:r>
              <a:rPr lang="en-US" altLang="zh-CN" dirty="0">
                <a:solidFill>
                  <a:schemeClr val="tx1"/>
                </a:solidFill>
                <a:ea typeface="楷体" pitchFamily="49" charset="-122"/>
              </a:rPr>
              <a:t>PI</a:t>
            </a:r>
            <a:r>
              <a:rPr lang="en-US" altLang="zh-CN" dirty="0">
                <a:ea typeface="楷体" pitchFamily="49" charset="-122"/>
              </a:rPr>
              <a:t> 3.14159</a:t>
            </a:r>
          </a:p>
          <a:p>
            <a:pPr>
              <a:defRPr/>
            </a:pPr>
            <a:r>
              <a:rPr lang="en-US" altLang="zh-CN" dirty="0">
                <a:ea typeface="楷体" pitchFamily="49" charset="-122"/>
              </a:rPr>
              <a:t>A symbolic constant is evaluated during compilation by </a:t>
            </a:r>
            <a:r>
              <a:rPr lang="en-US" altLang="zh-CN" dirty="0">
                <a:solidFill>
                  <a:srgbClr val="FF0000"/>
                </a:solidFill>
                <a:ea typeface="楷体" pitchFamily="49" charset="-122"/>
              </a:rPr>
              <a:t>replacing symbols as constants</a:t>
            </a:r>
            <a:r>
              <a:rPr lang="en-US" altLang="zh-CN" dirty="0">
                <a:ea typeface="楷体" pitchFamily="49" charset="-122"/>
              </a:rPr>
              <a:t>, and can be used where a constant occur.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F0"/>
                </a:solidFill>
                <a:ea typeface="楷体" pitchFamily="49" charset="-122"/>
              </a:rPr>
              <a:t>		</a:t>
            </a:r>
            <a:r>
              <a:rPr lang="en-US" altLang="zh-CN" dirty="0" err="1">
                <a:solidFill>
                  <a:srgbClr val="00B0F0"/>
                </a:solidFill>
                <a:ea typeface="楷体" pitchFamily="49" charset="-122"/>
              </a:rPr>
              <a:t>int</a:t>
            </a:r>
            <a:r>
              <a:rPr lang="en-US" altLang="zh-CN" dirty="0">
                <a:ea typeface="楷体" pitchFamily="49" charset="-122"/>
              </a:rPr>
              <a:t> students[MAX];</a:t>
            </a:r>
          </a:p>
          <a:p>
            <a:pPr>
              <a:defRPr/>
            </a:pPr>
            <a:endParaRPr lang="en-US" altLang="zh-CN" dirty="0">
              <a:ea typeface="楷体" pitchFamily="49" charset="-122"/>
            </a:endParaRPr>
          </a:p>
          <a:p>
            <a:pPr>
              <a:defRPr/>
            </a:pPr>
            <a:endParaRPr lang="en-US" altLang="zh-CN" dirty="0">
              <a:ea typeface="楷体" pitchFamily="49" charset="-122"/>
            </a:endParaRPr>
          </a:p>
          <a:p>
            <a:pPr>
              <a:defRPr/>
            </a:pPr>
            <a:endParaRPr lang="en-US" altLang="zh-CN" dirty="0">
              <a:ea typeface="楷体" pitchFamily="49" charset="-122"/>
            </a:endParaRPr>
          </a:p>
          <a:p>
            <a:pPr>
              <a:defRPr/>
            </a:pPr>
            <a:r>
              <a:rPr lang="en-US" altLang="zh-CN" dirty="0">
                <a:ea typeface="楷体" pitchFamily="49" charset="-122"/>
              </a:rPr>
              <a:t>Defining symbolic constants frees us from the problems:</a:t>
            </a:r>
          </a:p>
          <a:p>
            <a:pPr lvl="1">
              <a:defRPr/>
            </a:pPr>
            <a:r>
              <a:rPr lang="en-US" altLang="zh-CN" dirty="0">
                <a:ea typeface="楷体" pitchFamily="49" charset="-122"/>
              </a:rPr>
              <a:t>Problem in modification of the program.</a:t>
            </a:r>
          </a:p>
          <a:p>
            <a:pPr lvl="1">
              <a:defRPr/>
            </a:pPr>
            <a:r>
              <a:rPr lang="en-US" altLang="zh-CN" dirty="0">
                <a:ea typeface="楷体" pitchFamily="49" charset="-122"/>
              </a:rPr>
              <a:t>Problem in understanding the program.</a:t>
            </a:r>
          </a:p>
          <a:p>
            <a:pPr lvl="1">
              <a:defRPr/>
            </a:pPr>
            <a:endParaRPr lang="en-US" altLang="zh-CN" dirty="0">
              <a:ea typeface="楷体" pitchFamily="49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楷体" pitchFamily="49" charset="-122"/>
              </a:rPr>
              <a:t>		</a:t>
            </a:r>
            <a:endParaRPr lang="zh-CN" altLang="en-US" dirty="0">
              <a:ea typeface="楷体" pitchFamily="49" charset="-122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FE130B91-7B1D-4C04-9B4F-3679B1EE3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066800"/>
            <a:ext cx="8785225" cy="403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#define PI 3.1415926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double radius;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scanf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(“%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lf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”, &amp;radius);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(“Input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readus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: %8.2f.\n”, radius);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(“The area is:%8.2f”, 2*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3.14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*radius);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(“The perimeter is: %8.2f”,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3.14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*radius*radius);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(“The area is:%8.2f”, 2*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PI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*radius);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(“The perimeter is: %8.2f”,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PI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*radius*radius);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>
            <a:extLst>
              <a:ext uri="{FF2B5EF4-FFF2-40B4-BE49-F238E27FC236}">
                <a16:creationId xmlns:a16="http://schemas.microsoft.com/office/drawing/2014/main" id="{11547A30-13DC-42F8-A5E8-66F530A4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Rules of defining symbolic constants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2467" name="内容占位符 2">
            <a:extLst>
              <a:ext uri="{FF2B5EF4-FFF2-40B4-BE49-F238E27FC236}">
                <a16:creationId xmlns:a16="http://schemas.microsoft.com/office/drawing/2014/main" id="{01397896-F737-419B-8897-BBE7862CC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zh-CN">
                <a:ea typeface="楷体" panose="02010609060101010101" pitchFamily="49" charset="-122"/>
              </a:rPr>
              <a:t>Symbolic names have </a:t>
            </a:r>
            <a:r>
              <a:rPr lang="en-US" altLang="zh-CN">
                <a:solidFill>
                  <a:srgbClr val="FF0000"/>
                </a:solidFill>
                <a:ea typeface="楷体" panose="02010609060101010101" pitchFamily="49" charset="-122"/>
              </a:rPr>
              <a:t>the same form as </a:t>
            </a:r>
            <a:r>
              <a:rPr lang="en-US" altLang="zh-CN">
                <a:ea typeface="楷体" panose="02010609060101010101" pitchFamily="49" charset="-122"/>
              </a:rPr>
              <a:t>variable names.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zh-CN">
                <a:ea typeface="楷体" panose="02010609060101010101" pitchFamily="49" charset="-122"/>
              </a:rPr>
              <a:t>No blank space between the pound sign ‘#’ and the word define is permitted.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zh-CN">
                <a:ea typeface="楷体" panose="02010609060101010101" pitchFamily="49" charset="-122"/>
              </a:rPr>
              <a:t>‘#’ must be the first character in the line.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zh-CN">
                <a:ea typeface="楷体" panose="02010609060101010101" pitchFamily="49" charset="-122"/>
              </a:rPr>
              <a:t>A blank space is required between #define and symbolic name and between the symbolic name and the constant.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zh-CN">
                <a:solidFill>
                  <a:srgbClr val="FF0000"/>
                </a:solidFill>
                <a:ea typeface="楷体" panose="02010609060101010101" pitchFamily="49" charset="-122"/>
              </a:rPr>
              <a:t>#define statements must not end with a semicolon.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zh-CN">
                <a:ea typeface="楷体" panose="02010609060101010101" pitchFamily="49" charset="-122"/>
              </a:rPr>
              <a:t>After definition, the symbolic name should not be assigned any other value within the program by using an assignment statement.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zh-CN">
                <a:ea typeface="楷体" panose="02010609060101010101" pitchFamily="49" charset="-122"/>
              </a:rPr>
              <a:t>Symbolic names are NOT declared for data types. Its data type depends on the type of constant.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zh-CN">
                <a:ea typeface="楷体" panose="02010609060101010101" pitchFamily="49" charset="-122"/>
              </a:rPr>
              <a:t>#define statement may appear anywhere in the program but before it is referenced in a program.</a:t>
            </a:r>
          </a:p>
          <a:p>
            <a:pPr marL="533400" indent="-533400"/>
            <a:endParaRPr lang="zh-CN" altLang="en-US"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9DE3AB78-C71B-47F1-A071-423E9506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E-1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3A429-2054-4545-B049-AC20896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638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Identify the data type for each of the following constants: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</a:t>
            </a: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Literal                     Type                    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	12                                              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 0X3                                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‘C’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2.34E07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	‘\040’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	7.0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	6L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	6.0F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	012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	2.9e05L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	‘\n’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426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9DE3AB78-C71B-47F1-A071-423E9506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Exercise-2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3A429-2054-4545-B049-AC20896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638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Which data type would you use for each of the following kinds of data: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</a:t>
            </a: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                 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	</a:t>
            </a:r>
            <a:r>
              <a:rPr lang="en-US" altLang="zh-CN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a. The population of Dalian                                              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b. The cost of an online movie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	c. The most common letter in this chapter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	d. The number </a:t>
            </a:r>
            <a:r>
              <a:rPr lang="en-US" altLang="zh-CN" kern="12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of times </a:t>
            </a:r>
            <a:r>
              <a:rPr lang="en-US" altLang="zh-CN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that the letter occurs in this chapter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1967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9DE3AB78-C71B-47F1-A071-423E9506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Exercise-3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3A429-2054-4545-B049-AC20896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638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Correct this silly program: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</a:t>
            </a: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                 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	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楷体" pitchFamily="49" charset="-122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5426E8CC-5520-45B4-B572-40CE2D697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76400"/>
            <a:ext cx="8785225" cy="3276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cows, legs, integer;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(“How many cow legs did you count?\n”);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scanf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(“%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c”,legs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cows = legs / 4;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(“That implies there are %f cows.\n”, cows);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13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A058152E-E02A-40FB-8342-17129FD9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Homework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3491" name="内容占位符 2">
            <a:extLst>
              <a:ext uri="{FF2B5EF4-FFF2-40B4-BE49-F238E27FC236}">
                <a16:creationId xmlns:a16="http://schemas.microsoft.com/office/drawing/2014/main" id="{BB39079F-CEE4-4C48-9B89-9B0D5FBE4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Read Chapter 2, Section 7.2 and 7.4 of the KR textbook.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Self-</a:t>
            </a:r>
            <a:r>
              <a:rPr lang="en-US" altLang="zh-CN" dirty="0" err="1">
                <a:ea typeface="宋体" panose="02010600030101010101" pitchFamily="2" charset="-122"/>
              </a:rPr>
              <a:t>learnning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printf</a:t>
            </a:r>
            <a:r>
              <a:rPr lang="zh-CN" altLang="en-US" dirty="0">
                <a:ea typeface="宋体" panose="02010600030101010101" pitchFamily="2" charset="-122"/>
              </a:rPr>
              <a:t>（） </a:t>
            </a:r>
            <a:r>
              <a:rPr lang="en-US" altLang="zh-CN" dirty="0">
                <a:ea typeface="宋体" panose="02010600030101010101" pitchFamily="2" charset="-122"/>
                <a:hlinkClick r:id="rId3"/>
              </a:rPr>
              <a:t>http://c.biancheng.net/view/159.html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kumimoji="1" lang="en" altLang="zh-CN" dirty="0">
                <a:hlinkClick r:id="rId4"/>
              </a:rPr>
              <a:t>https://www.bilibili.com/video/BV1Bx411u7qY?from=search&amp;seid=12711010823689150651</a:t>
            </a:r>
            <a:r>
              <a:rPr kumimoji="1" lang="zh-CN" altLang="en-US" dirty="0"/>
              <a:t> </a:t>
            </a:r>
            <a:r>
              <a:rPr kumimoji="1" lang="en-US" altLang="zh-CN" dirty="0"/>
              <a:t>P9=P14</a:t>
            </a:r>
            <a:r>
              <a:rPr kumimoji="1" lang="zh-CN" altLang="en-US" dirty="0"/>
              <a:t>观看</a:t>
            </a:r>
            <a:endParaRPr kumimoji="1" lang="en-US" altLang="zh-CN" dirty="0"/>
          </a:p>
          <a:p>
            <a:r>
              <a:rPr lang="en-US" altLang="zh-CN" dirty="0">
                <a:ea typeface="宋体" panose="02010600030101010101" pitchFamily="2" charset="-122"/>
              </a:rPr>
              <a:t>4 In the U.S. system of volume measurement, a pint is 2 cups, a cup is 8 ounces, an ounce is 2 tablespoons, and a tablespoon is 3 teaspoons. Write a program that requests a column in cups and that displays the equivalent volumes in pints, ounces, tablespoons, and teaspoons.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9EAFB-B1E9-9F4F-9944-4B4A4426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022C6-1521-E949-94B3-677896EC3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026" name="Picture 2" descr="Ascii Table">
            <a:extLst>
              <a:ext uri="{FF2B5EF4-FFF2-40B4-BE49-F238E27FC236}">
                <a16:creationId xmlns:a16="http://schemas.microsoft.com/office/drawing/2014/main" id="{B16E748E-17AF-AF4A-BBB6-D598E02A9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330200"/>
            <a:ext cx="9080500" cy="61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04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35603-FD62-D940-98D2-F6BA209C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2050" name="Picture 2" descr="EBCDIC and IBM Scan Codes">
            <a:extLst>
              <a:ext uri="{FF2B5EF4-FFF2-40B4-BE49-F238E27FC236}">
                <a16:creationId xmlns:a16="http://schemas.microsoft.com/office/drawing/2014/main" id="{D61F35D9-7AC1-784E-B40D-82F497CC4E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0" y="1219200"/>
            <a:ext cx="8221387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46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>
            <a:extLst>
              <a:ext uri="{FF2B5EF4-FFF2-40B4-BE49-F238E27FC236}">
                <a16:creationId xmlns:a16="http://schemas.microsoft.com/office/drawing/2014/main" id="{36A3CD19-360D-45A5-9ED6-E0754A0F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Black slash characters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89558-92E4-4620-8164-169403C6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楷体" panose="02010609060101010101" pitchFamily="49" charset="-122"/>
              </a:rPr>
              <a:t>C supports some 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</a:rPr>
              <a:t>special</a:t>
            </a:r>
            <a:r>
              <a:rPr lang="en-US" altLang="zh-CN" dirty="0">
                <a:ea typeface="楷体" panose="02010609060101010101" pitchFamily="49" charset="-122"/>
              </a:rPr>
              <a:t> backslash character constants that are used in constant declarations and output functions.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\a   bell                      \v   vertical tab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\b   back space             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\’   single quotes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\f   form feed              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\”   double quotes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\n   new line</a:t>
            </a: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    \?  question mark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\r   carriage return         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\\  backslash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\t   horizontal tab            \0  null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dirty="0">
                <a:ea typeface="楷体" panose="02010609060101010101" pitchFamily="49" charset="-122"/>
              </a:rPr>
              <a:t>These characters combinations are known as escape sequences.</a:t>
            </a:r>
          </a:p>
          <a:p>
            <a:pPr>
              <a:defRPr/>
            </a:pPr>
            <a:endParaRPr lang="zh-CN" altLang="en-US" dirty="0"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018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BA365B17-4780-4257-9334-6A3C867E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Characters and their values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27B99-70E8-4DE6-8F60-37D30CB94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楷体" panose="02010609060101010101" pitchFamily="49" charset="-122"/>
              </a:rPr>
              <a:t>An example (</a:t>
            </a:r>
            <a:r>
              <a:rPr lang="en-US" altLang="zh-CN" dirty="0" err="1">
                <a:ea typeface="楷体" panose="02010609060101010101" pitchFamily="49" charset="-122"/>
              </a:rPr>
              <a:t>characters.c</a:t>
            </a:r>
            <a:r>
              <a:rPr lang="en-US" altLang="zh-CN" dirty="0">
                <a:ea typeface="楷体" panose="02010609060101010101" pitchFamily="49" charset="-122"/>
              </a:rPr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#include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&lt;</a:t>
            </a:r>
            <a:r>
              <a:rPr lang="en-US" altLang="zh-CN" sz="20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stdio.h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char 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c1, c2;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c1 = 'x';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c2 = 121;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0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("%c %c\n", c1,c2);     /*Display characters*/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0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("%d %d\n",c1,c2);     /*Display ASCII values*/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0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(“%c %c\n”,c1-32, c2-32); /*Convert to upper case*/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0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("%d %d\n",c1-32, c2-32); /*ASCII values*/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return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0;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4" name="圆角矩形标注 3">
            <a:extLst>
              <a:ext uri="{FF2B5EF4-FFF2-40B4-BE49-F238E27FC236}">
                <a16:creationId xmlns:a16="http://schemas.microsoft.com/office/drawing/2014/main" id="{8B24300C-F862-4F6E-A0B4-083786F4E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284413"/>
            <a:ext cx="5181600" cy="612775"/>
          </a:xfrm>
          <a:prstGeom prst="wedgeRoundRectCallout">
            <a:avLst>
              <a:gd name="adj1" fmla="val -48384"/>
              <a:gd name="adj2" fmla="val 283491"/>
              <a:gd name="adj3" fmla="val 16667"/>
            </a:avLst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altLang="zh-CN"/>
              <a:t>What if this difference is unknown? </a:t>
            </a:r>
            <a:endParaRPr lang="zh-CN" altLang="en-US"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74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87BDD-A6F0-2D4D-A101-C52BCC32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F0C5039-BC8E-7C45-B050-B828BCE2F6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904742"/>
              </p:ext>
            </p:extLst>
          </p:nvPr>
        </p:nvGraphicFramePr>
        <p:xfrm>
          <a:off x="533400" y="950490"/>
          <a:ext cx="8001000" cy="5656629"/>
        </p:xfrm>
        <a:graphic>
          <a:graphicData uri="http://schemas.openxmlformats.org/drawingml/2006/table">
            <a:tbl>
              <a:tblPr/>
              <a:tblGrid>
                <a:gridCol w="1634007">
                  <a:extLst>
                    <a:ext uri="{9D8B030D-6E8A-4147-A177-3AD203B41FA5}">
                      <a16:colId xmlns:a16="http://schemas.microsoft.com/office/drawing/2014/main" val="3482734329"/>
                    </a:ext>
                  </a:extLst>
                </a:gridCol>
                <a:gridCol w="1406374">
                  <a:extLst>
                    <a:ext uri="{9D8B030D-6E8A-4147-A177-3AD203B41FA5}">
                      <a16:colId xmlns:a16="http://schemas.microsoft.com/office/drawing/2014/main" val="1405490644"/>
                    </a:ext>
                  </a:extLst>
                </a:gridCol>
                <a:gridCol w="4960619">
                  <a:extLst>
                    <a:ext uri="{9D8B030D-6E8A-4147-A177-3AD203B41FA5}">
                      <a16:colId xmlns:a16="http://schemas.microsoft.com/office/drawing/2014/main" val="1256541076"/>
                    </a:ext>
                  </a:extLst>
                </a:gridCol>
              </a:tblGrid>
              <a:tr h="611757">
                <a:tc>
                  <a:txBody>
                    <a:bodyPr/>
                    <a:lstStyle/>
                    <a:p>
                      <a:pPr algn="ctr" fontAlgn="t"/>
                      <a:r>
                        <a:rPr lang="en" sz="1600">
                          <a:effectLst/>
                        </a:rPr>
                        <a:t>Type</a:t>
                      </a:r>
                    </a:p>
                  </a:txBody>
                  <a:tcPr marL="66495" marR="66495" marT="66495" marB="664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600">
                          <a:effectLst/>
                        </a:rPr>
                        <a:t>Storage size</a:t>
                      </a:r>
                    </a:p>
                  </a:txBody>
                  <a:tcPr marL="66495" marR="66495" marT="66495" marB="664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600">
                          <a:effectLst/>
                        </a:rPr>
                        <a:t>Value range</a:t>
                      </a:r>
                    </a:p>
                  </a:txBody>
                  <a:tcPr marL="66495" marR="66495" marT="66495" marB="664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174726"/>
                  </a:ext>
                </a:extLst>
              </a:tr>
              <a:tr h="372374">
                <a:tc>
                  <a:txBody>
                    <a:bodyPr/>
                    <a:lstStyle/>
                    <a:p>
                      <a:pPr fontAlgn="t"/>
                      <a:r>
                        <a:rPr lang="en" sz="1600" dirty="0">
                          <a:effectLst/>
                        </a:rPr>
                        <a:t>char</a:t>
                      </a:r>
                    </a:p>
                  </a:txBody>
                  <a:tcPr marL="66495" marR="66495" marT="66495" marB="664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600" dirty="0">
                          <a:effectLst/>
                        </a:rPr>
                        <a:t>1 byte</a:t>
                      </a:r>
                    </a:p>
                  </a:txBody>
                  <a:tcPr marL="66495" marR="66495" marT="66495" marB="664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600" dirty="0">
                          <a:effectLst/>
                        </a:rPr>
                        <a:t>-128 to 127 or 0 to 255</a:t>
                      </a:r>
                    </a:p>
                  </a:txBody>
                  <a:tcPr marL="66495" marR="66495" marT="66495" marB="664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907471"/>
                  </a:ext>
                </a:extLst>
              </a:tr>
              <a:tr h="611757">
                <a:tc>
                  <a:txBody>
                    <a:bodyPr/>
                    <a:lstStyle/>
                    <a:p>
                      <a:pPr fontAlgn="t"/>
                      <a:r>
                        <a:rPr lang="en" sz="1600" dirty="0">
                          <a:effectLst/>
                        </a:rPr>
                        <a:t>unsigned char</a:t>
                      </a:r>
                    </a:p>
                  </a:txBody>
                  <a:tcPr marL="66495" marR="66495" marT="66495" marB="664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600" dirty="0">
                          <a:effectLst/>
                        </a:rPr>
                        <a:t>1 byte</a:t>
                      </a:r>
                    </a:p>
                  </a:txBody>
                  <a:tcPr marL="66495" marR="66495" marT="66495" marB="664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600" dirty="0">
                          <a:effectLst/>
                        </a:rPr>
                        <a:t>0 to 255</a:t>
                      </a:r>
                    </a:p>
                  </a:txBody>
                  <a:tcPr marL="66495" marR="66495" marT="66495" marB="664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601549"/>
                  </a:ext>
                </a:extLst>
              </a:tr>
              <a:tr h="611757">
                <a:tc>
                  <a:txBody>
                    <a:bodyPr/>
                    <a:lstStyle/>
                    <a:p>
                      <a:pPr fontAlgn="t"/>
                      <a:r>
                        <a:rPr lang="en" sz="1600" dirty="0">
                          <a:effectLst/>
                        </a:rPr>
                        <a:t>signed char</a:t>
                      </a:r>
                    </a:p>
                  </a:txBody>
                  <a:tcPr marL="66495" marR="66495" marT="66495" marB="664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600" dirty="0">
                          <a:effectLst/>
                        </a:rPr>
                        <a:t>1 byte</a:t>
                      </a:r>
                    </a:p>
                  </a:txBody>
                  <a:tcPr marL="66495" marR="66495" marT="66495" marB="664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600" dirty="0">
                          <a:effectLst/>
                        </a:rPr>
                        <a:t>-128 to 127</a:t>
                      </a:r>
                    </a:p>
                  </a:txBody>
                  <a:tcPr marL="66495" marR="66495" marT="66495" marB="664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242054"/>
                  </a:ext>
                </a:extLst>
              </a:tr>
              <a:tr h="611757">
                <a:tc>
                  <a:txBody>
                    <a:bodyPr/>
                    <a:lstStyle/>
                    <a:p>
                      <a:pPr fontAlgn="ctr"/>
                      <a:r>
                        <a:rPr lang="en" sz="1600" dirty="0">
                          <a:effectLst/>
                        </a:rPr>
                        <a:t>int</a:t>
                      </a:r>
                    </a:p>
                  </a:txBody>
                  <a:tcPr marL="66495" marR="66495" marT="66495" marB="664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" sz="1600" dirty="0">
                          <a:effectLst/>
                        </a:rPr>
                        <a:t>2 or 4 bytes</a:t>
                      </a:r>
                    </a:p>
                  </a:txBody>
                  <a:tcPr marL="66495" marR="66495" marT="66495" marB="664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600" dirty="0">
                          <a:effectLst/>
                        </a:rPr>
                        <a:t>-32,768 to 32,767 or -2,147,483,648 to 2,147,483,647</a:t>
                      </a:r>
                    </a:p>
                  </a:txBody>
                  <a:tcPr marL="66495" marR="66495" marT="66495" marB="664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615642"/>
                  </a:ext>
                </a:extLst>
              </a:tr>
              <a:tr h="611757">
                <a:tc>
                  <a:txBody>
                    <a:bodyPr/>
                    <a:lstStyle/>
                    <a:p>
                      <a:pPr fontAlgn="t"/>
                      <a:r>
                        <a:rPr lang="en" sz="1600" dirty="0">
                          <a:effectLst/>
                        </a:rPr>
                        <a:t>unsigned int</a:t>
                      </a:r>
                    </a:p>
                  </a:txBody>
                  <a:tcPr marL="66495" marR="66495" marT="66495" marB="664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600">
                          <a:effectLst/>
                        </a:rPr>
                        <a:t>2 or 4 bytes</a:t>
                      </a:r>
                    </a:p>
                  </a:txBody>
                  <a:tcPr marL="66495" marR="66495" marT="66495" marB="664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600" dirty="0">
                          <a:effectLst/>
                        </a:rPr>
                        <a:t>0 to 65,535 or 0 to 4,294,967,295</a:t>
                      </a:r>
                    </a:p>
                  </a:txBody>
                  <a:tcPr marL="66495" marR="66495" marT="66495" marB="664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310239"/>
                  </a:ext>
                </a:extLst>
              </a:tr>
              <a:tr h="372374">
                <a:tc>
                  <a:txBody>
                    <a:bodyPr/>
                    <a:lstStyle/>
                    <a:p>
                      <a:pPr fontAlgn="t"/>
                      <a:r>
                        <a:rPr lang="en" sz="1600" dirty="0">
                          <a:effectLst/>
                        </a:rPr>
                        <a:t>short</a:t>
                      </a:r>
                    </a:p>
                  </a:txBody>
                  <a:tcPr marL="66495" marR="66495" marT="66495" marB="664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600">
                          <a:effectLst/>
                        </a:rPr>
                        <a:t>2 bytes</a:t>
                      </a:r>
                    </a:p>
                  </a:txBody>
                  <a:tcPr marL="66495" marR="66495" marT="66495" marB="664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600">
                          <a:effectLst/>
                        </a:rPr>
                        <a:t>-32,768 to 32,767</a:t>
                      </a:r>
                    </a:p>
                  </a:txBody>
                  <a:tcPr marL="66495" marR="66495" marT="66495" marB="664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102595"/>
                  </a:ext>
                </a:extLst>
              </a:tr>
              <a:tr h="611757">
                <a:tc>
                  <a:txBody>
                    <a:bodyPr/>
                    <a:lstStyle/>
                    <a:p>
                      <a:pPr fontAlgn="t"/>
                      <a:r>
                        <a:rPr lang="en" sz="1600" dirty="0">
                          <a:effectLst/>
                        </a:rPr>
                        <a:t>unsigned short</a:t>
                      </a:r>
                    </a:p>
                  </a:txBody>
                  <a:tcPr marL="66495" marR="66495" marT="66495" marB="664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600" dirty="0">
                          <a:effectLst/>
                        </a:rPr>
                        <a:t>2 bytes</a:t>
                      </a:r>
                    </a:p>
                  </a:txBody>
                  <a:tcPr marL="66495" marR="66495" marT="66495" marB="664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600">
                          <a:effectLst/>
                        </a:rPr>
                        <a:t>0 to 65,535</a:t>
                      </a:r>
                    </a:p>
                  </a:txBody>
                  <a:tcPr marL="66495" marR="66495" marT="66495" marB="664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624144"/>
                  </a:ext>
                </a:extLst>
              </a:tr>
              <a:tr h="611757">
                <a:tc>
                  <a:txBody>
                    <a:bodyPr/>
                    <a:lstStyle/>
                    <a:p>
                      <a:pPr fontAlgn="t"/>
                      <a:r>
                        <a:rPr lang="en" sz="1600" dirty="0">
                          <a:effectLst/>
                        </a:rPr>
                        <a:t>long</a:t>
                      </a:r>
                    </a:p>
                  </a:txBody>
                  <a:tcPr marL="66495" marR="66495" marT="66495" marB="664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600" dirty="0">
                          <a:effectLst/>
                        </a:rPr>
                        <a:t>8 bytes</a:t>
                      </a:r>
                    </a:p>
                  </a:txBody>
                  <a:tcPr marL="66495" marR="66495" marT="66495" marB="664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600" dirty="0">
                          <a:effectLst/>
                        </a:rPr>
                        <a:t>-9223372036854775808 to 9223372036854775807</a:t>
                      </a:r>
                    </a:p>
                  </a:txBody>
                  <a:tcPr marL="66495" marR="66495" marT="66495" marB="664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090202"/>
                  </a:ext>
                </a:extLst>
              </a:tr>
              <a:tr h="611757">
                <a:tc>
                  <a:txBody>
                    <a:bodyPr/>
                    <a:lstStyle/>
                    <a:p>
                      <a:pPr fontAlgn="t"/>
                      <a:r>
                        <a:rPr lang="en" sz="1600" dirty="0">
                          <a:effectLst/>
                        </a:rPr>
                        <a:t>unsigned long</a:t>
                      </a:r>
                    </a:p>
                  </a:txBody>
                  <a:tcPr marL="66495" marR="66495" marT="66495" marB="664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600" dirty="0">
                          <a:effectLst/>
                        </a:rPr>
                        <a:t>8 bytes</a:t>
                      </a:r>
                    </a:p>
                  </a:txBody>
                  <a:tcPr marL="66495" marR="66495" marT="66495" marB="664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600" dirty="0">
                          <a:effectLst/>
                        </a:rPr>
                        <a:t>0 to 18446744073709551615</a:t>
                      </a:r>
                    </a:p>
                  </a:txBody>
                  <a:tcPr marL="66495" marR="66495" marT="66495" marB="664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23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84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88942-8746-C040-8EFF-2370AF66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66AD58-A1D5-BC48-ACC3-FC8009EF3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dirty="0"/>
              <a:t>To get the exact size of a type or a variable on a particular platform, you can use the </a:t>
            </a:r>
            <a:r>
              <a:rPr lang="en" altLang="zh-CN" dirty="0" err="1"/>
              <a:t>sizeof</a:t>
            </a:r>
            <a:r>
              <a:rPr lang="en" altLang="zh-CN" b="0" dirty="0"/>
              <a:t> operator. </a:t>
            </a:r>
          </a:p>
          <a:p>
            <a:r>
              <a:rPr lang="en" altLang="zh-CN" b="0" dirty="0"/>
              <a:t>The expressions </a:t>
            </a:r>
            <a:r>
              <a:rPr lang="en" altLang="zh-CN" b="0" i="1" dirty="0" err="1"/>
              <a:t>sizeof</a:t>
            </a:r>
            <a:r>
              <a:rPr lang="en" altLang="zh-CN" b="0" i="1" dirty="0"/>
              <a:t>(type)</a:t>
            </a:r>
            <a:r>
              <a:rPr lang="en" altLang="zh-CN" b="0" dirty="0"/>
              <a:t> yields the storage size of the object or type in bytes.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#include</a:t>
            </a:r>
            <a:r>
              <a:rPr lang="en-US" altLang="zh-CN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&lt;</a:t>
            </a:r>
            <a:r>
              <a:rPr lang="en-US" altLang="zh-CN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stdio.h</a:t>
            </a:r>
            <a:r>
              <a:rPr lang="en-US" altLang="zh-CN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&gt;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int 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main</a:t>
            </a:r>
            <a:r>
              <a:rPr lang="en-US" altLang="zh-CN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()</a:t>
            </a:r>
            <a:endParaRPr lang="pt-BR" altLang="zh-CN" dirty="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pt-BR" altLang="zh-CN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{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printf</a:t>
            </a:r>
            <a:r>
              <a:rPr lang="en-US" altLang="zh-CN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("%d\n",</a:t>
            </a:r>
            <a:r>
              <a:rPr lang="en" altLang="zh-CN" b="0" i="1" dirty="0"/>
              <a:t> </a:t>
            </a:r>
            <a:r>
              <a:rPr lang="en" altLang="zh-CN" b="0" i="1" dirty="0" err="1"/>
              <a:t>sizeof</a:t>
            </a:r>
            <a:r>
              <a:rPr lang="en" altLang="zh-CN" b="0" i="1" dirty="0"/>
              <a:t>(int)</a:t>
            </a:r>
            <a:r>
              <a:rPr lang="en" altLang="zh-CN" b="0" dirty="0"/>
              <a:t> </a:t>
            </a:r>
            <a:r>
              <a:rPr lang="en-US" altLang="zh-CN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);    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printf</a:t>
            </a:r>
            <a:r>
              <a:rPr lang="en-US" altLang="zh-CN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("%d\n",</a:t>
            </a:r>
            <a:r>
              <a:rPr lang="en" altLang="zh-CN" b="0" i="1" dirty="0"/>
              <a:t> </a:t>
            </a:r>
            <a:r>
              <a:rPr lang="en" altLang="zh-CN" b="0" i="1" dirty="0" err="1"/>
              <a:t>sizeof</a:t>
            </a:r>
            <a:r>
              <a:rPr lang="en" altLang="zh-CN" b="0" i="1" dirty="0"/>
              <a:t>(long)</a:t>
            </a:r>
            <a:r>
              <a:rPr lang="en" altLang="zh-CN" b="0" dirty="0"/>
              <a:t> </a:t>
            </a:r>
            <a:r>
              <a:rPr lang="en-US" altLang="zh-CN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);    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return </a:t>
            </a:r>
            <a:r>
              <a:rPr lang="en-US" altLang="zh-CN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0;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}</a:t>
            </a:r>
          </a:p>
          <a:p>
            <a:endParaRPr lang="en" altLang="zh-CN" b="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70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890E6C27-40D8-47D2-8739-8A16D80F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Floating point types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4" name="Group 37">
            <a:extLst>
              <a:ext uri="{FF2B5EF4-FFF2-40B4-BE49-F238E27FC236}">
                <a16:creationId xmlns:a16="http://schemas.microsoft.com/office/drawing/2014/main" id="{F173D802-11AB-41E7-94D9-6C04FFF0A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029162"/>
              </p:ext>
            </p:extLst>
          </p:nvPr>
        </p:nvGraphicFramePr>
        <p:xfrm>
          <a:off x="228600" y="3560040"/>
          <a:ext cx="8537575" cy="2042320"/>
        </p:xfrm>
        <a:graphic>
          <a:graphicData uri="http://schemas.openxmlformats.org/drawingml/2006/table">
            <a:tbl>
              <a:tblPr/>
              <a:tblGrid>
                <a:gridCol w="1655763">
                  <a:extLst>
                    <a:ext uri="{9D8B030D-6E8A-4147-A177-3AD203B41FA5}">
                      <a16:colId xmlns:a16="http://schemas.microsoft.com/office/drawing/2014/main" val="1103302669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1558620337"/>
                    </a:ext>
                  </a:extLst>
                </a:gridCol>
                <a:gridCol w="2203450">
                  <a:extLst>
                    <a:ext uri="{9D8B030D-6E8A-4147-A177-3AD203B41FA5}">
                      <a16:colId xmlns:a16="http://schemas.microsoft.com/office/drawing/2014/main" val="3385541630"/>
                    </a:ext>
                  </a:extLst>
                </a:gridCol>
                <a:gridCol w="2716212">
                  <a:extLst>
                    <a:ext uri="{9D8B030D-6E8A-4147-A177-3AD203B41FA5}">
                      <a16:colId xmlns:a16="http://schemas.microsoft.com/office/drawing/2014/main" val="1944889615"/>
                    </a:ext>
                  </a:extLst>
                </a:gridCol>
              </a:tblGrid>
              <a:tr h="48152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float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double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long double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931598"/>
                  </a:ext>
                </a:extLst>
              </a:tr>
              <a:tr h="45477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Bytes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4B (32b)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8B (64b)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16B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950700"/>
                  </a:ext>
                </a:extLst>
              </a:tr>
              <a:tr h="4280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Limit</a:t>
                      </a:r>
                      <a:endParaRPr kumimoji="0" lang="zh-CN" alt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±3.4×10</a:t>
                      </a:r>
                      <a:r>
                        <a:rPr kumimoji="0" lang="en-US" altLang="zh-CN" sz="2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38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±1.8×10</a:t>
                      </a:r>
                      <a:r>
                        <a:rPr kumimoji="0" lang="en-US" altLang="zh-CN" sz="2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308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±1.2×10</a:t>
                      </a:r>
                      <a:r>
                        <a:rPr kumimoji="0" lang="en-US" altLang="zh-CN" sz="2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4932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010864"/>
                  </a:ext>
                </a:extLst>
              </a:tr>
              <a:tr h="4280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Precision</a:t>
                      </a:r>
                      <a:endParaRPr kumimoji="0" lang="zh-CN" alt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26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15~16</a:t>
                      </a:r>
                      <a:endParaRPr kumimoji="0" lang="zh-CN" alt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８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~1</a:t>
                      </a: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９</a:t>
                      </a:r>
                      <a:endParaRPr kumimoji="0" lang="zh-CN" altLang="en-US" sz="26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124738"/>
                  </a:ext>
                </a:extLst>
              </a:tr>
            </a:tbl>
          </a:graphicData>
        </a:graphic>
      </p:graphicFrame>
      <p:sp>
        <p:nvSpPr>
          <p:cNvPr id="5" name="圆角矩形标注 4">
            <a:extLst>
              <a:ext uri="{FF2B5EF4-FFF2-40B4-BE49-F238E27FC236}">
                <a16:creationId xmlns:a16="http://schemas.microsoft.com/office/drawing/2014/main" id="{DBE100DA-8DF8-4FF7-8D5B-AE9B9E2E6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630239"/>
            <a:ext cx="2133600" cy="954088"/>
          </a:xfrm>
          <a:prstGeom prst="wedgeRoundRectCallout">
            <a:avLst>
              <a:gd name="adj1" fmla="val 90883"/>
              <a:gd name="adj2" fmla="val -62526"/>
              <a:gd name="adj3" fmla="val 16667"/>
            </a:avLst>
          </a:prstGeom>
          <a:solidFill>
            <a:schemeClr val="bg1"/>
          </a:solidFill>
          <a:ln w="25400">
            <a:solidFill>
              <a:srgbClr val="003366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altLang="zh-CN" sz="2000"/>
              <a:t>Number of significant digits</a:t>
            </a:r>
            <a:endParaRPr lang="zh-CN" altLang="en-US" sz="2000">
              <a:ea typeface="楷体" panose="02010609060101010101" pitchFamily="49" charset="-122"/>
            </a:endParaRPr>
          </a:p>
        </p:txBody>
      </p:sp>
      <p:sp>
        <p:nvSpPr>
          <p:cNvPr id="47135" name="内容占位符 2">
            <a:extLst>
              <a:ext uri="{FF2B5EF4-FFF2-40B4-BE49-F238E27FC236}">
                <a16:creationId xmlns:a16="http://schemas.microsoft.com/office/drawing/2014/main" id="{9A5E3AB9-13EC-44AB-90F1-01ACA7D87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20574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Fractions in binary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1/3 = .010101...   means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1/3 = 0 × 2</a:t>
            </a:r>
            <a:r>
              <a:rPr lang="zh-CN" altLang="en-US" baseline="30000" dirty="0">
                <a:ea typeface="宋体" panose="02010600030101010101" pitchFamily="2" charset="-122"/>
              </a:rPr>
              <a:t>−</a:t>
            </a:r>
            <a:r>
              <a:rPr lang="en-US" altLang="zh-CN" baseline="30000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+ 1 × 2</a:t>
            </a:r>
            <a:r>
              <a:rPr lang="zh-CN" altLang="en-US" baseline="30000" dirty="0">
                <a:ea typeface="宋体" panose="02010600030101010101" pitchFamily="2" charset="-122"/>
              </a:rPr>
              <a:t>−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+ 0 × 2</a:t>
            </a:r>
            <a:r>
              <a:rPr lang="zh-CN" altLang="en-US" baseline="30000" dirty="0">
                <a:ea typeface="宋体" panose="02010600030101010101" pitchFamily="2" charset="-122"/>
              </a:rPr>
              <a:t>−</a:t>
            </a:r>
            <a:r>
              <a:rPr lang="en-US" altLang="zh-CN" baseline="30000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+ 1 × 2</a:t>
            </a:r>
            <a:r>
              <a:rPr lang="zh-CN" altLang="en-US" baseline="30000" dirty="0">
                <a:ea typeface="宋体" panose="02010600030101010101" pitchFamily="2" charset="-122"/>
              </a:rPr>
              <a:t>−</a:t>
            </a:r>
            <a:r>
              <a:rPr lang="en-US" altLang="zh-CN" baseline="30000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+ ...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= 0.3125 + ...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An exact value cannot be found with a summation of a finite number of inverse powers of two.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宋体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2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sz="2000" dirty="0" smtClean="0">
            <a:latin typeface="楷体" pitchFamily="49" charset="-122"/>
            <a:ea typeface="楷体" pitchFamily="49" charset="-122"/>
          </a:defRPr>
        </a:defPPr>
      </a:lstStyle>
    </a:spDef>
    <a:lnDef>
      <a:spPr bwMode="auto">
        <a:noFill/>
        <a:ln w="25400" cap="flat" cmpd="sng" algn="ctr">
          <a:solidFill>
            <a:srgbClr val="003366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15610</TotalTime>
  <Words>2368</Words>
  <Application>Microsoft Macintosh PowerPoint</Application>
  <PresentationFormat>全屏显示(4:3)</PresentationFormat>
  <Paragraphs>384</Paragraphs>
  <Slides>28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宋体</vt:lpstr>
      <vt:lpstr>Arial</vt:lpstr>
      <vt:lpstr>Comic Sans MS</vt:lpstr>
      <vt:lpstr>Courier New</vt:lpstr>
      <vt:lpstr>Times New Roman</vt:lpstr>
      <vt:lpstr>Wingdings</vt:lpstr>
      <vt:lpstr>Custom Design</vt:lpstr>
      <vt:lpstr>Chap 2: Data types, Operators and Expressions</vt:lpstr>
      <vt:lpstr>Character type</vt:lpstr>
      <vt:lpstr>PowerPoint 演示文稿</vt:lpstr>
      <vt:lpstr>PowerPoint 演示文稿</vt:lpstr>
      <vt:lpstr>Black slash characters</vt:lpstr>
      <vt:lpstr>Characters and their values</vt:lpstr>
      <vt:lpstr>PowerPoint 演示文稿</vt:lpstr>
      <vt:lpstr>PowerPoint 演示文稿</vt:lpstr>
      <vt:lpstr>Floating point types</vt:lpstr>
      <vt:lpstr>Round-off error of floating numbers</vt:lpstr>
      <vt:lpstr>Type width/size comparison</vt:lpstr>
      <vt:lpstr>Variables</vt:lpstr>
      <vt:lpstr>Variables</vt:lpstr>
      <vt:lpstr>Variables</vt:lpstr>
      <vt:lpstr>Variables</vt:lpstr>
      <vt:lpstr>Declaration of variables in a program </vt:lpstr>
      <vt:lpstr>Variables</vt:lpstr>
      <vt:lpstr>Variables</vt:lpstr>
      <vt:lpstr>Constants</vt:lpstr>
      <vt:lpstr>Integer Constants</vt:lpstr>
      <vt:lpstr>Real Constants</vt:lpstr>
      <vt:lpstr>Default values of constants</vt:lpstr>
      <vt:lpstr>Defining symbolic constants</vt:lpstr>
      <vt:lpstr>Rules of defining symbolic constants</vt:lpstr>
      <vt:lpstr>E-1</vt:lpstr>
      <vt:lpstr>Exercise-2</vt:lpstr>
      <vt:lpstr>Exercise-3</vt:lpstr>
      <vt:lpstr>Homework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Segmental Hidden Markov Models for  View-based Sport Video Analysis</dc:title>
  <dc:creator>Guoliang Fan</dc:creator>
  <cp:lastModifiedBy>wang yi</cp:lastModifiedBy>
  <cp:revision>706</cp:revision>
  <dcterms:created xsi:type="dcterms:W3CDTF">2007-06-11T23:08:42Z</dcterms:created>
  <dcterms:modified xsi:type="dcterms:W3CDTF">2020-10-08T03:29:04Z</dcterms:modified>
</cp:coreProperties>
</file>