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256" r:id="rId2"/>
    <p:sldId id="280" r:id="rId3"/>
    <p:sldId id="368" r:id="rId4"/>
    <p:sldId id="367" r:id="rId5"/>
    <p:sldId id="369" r:id="rId6"/>
    <p:sldId id="279" r:id="rId7"/>
    <p:sldId id="287" r:id="rId8"/>
    <p:sldId id="313" r:id="rId9"/>
    <p:sldId id="281" r:id="rId10"/>
    <p:sldId id="282" r:id="rId11"/>
    <p:sldId id="283" r:id="rId12"/>
    <p:sldId id="284" r:id="rId13"/>
    <p:sldId id="285" r:id="rId14"/>
    <p:sldId id="340" r:id="rId15"/>
    <p:sldId id="341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39" r:id="rId26"/>
    <p:sldId id="296" r:id="rId27"/>
    <p:sldId id="342" r:id="rId28"/>
    <p:sldId id="344" r:id="rId29"/>
    <p:sldId id="301" r:id="rId30"/>
    <p:sldId id="364" r:id="rId31"/>
    <p:sldId id="302" r:id="rId32"/>
    <p:sldId id="365" r:id="rId33"/>
    <p:sldId id="362" r:id="rId34"/>
    <p:sldId id="370" r:id="rId35"/>
    <p:sldId id="371" r:id="rId36"/>
    <p:sldId id="361" r:id="rId37"/>
    <p:sldId id="366" r:id="rId38"/>
    <p:sldId id="363" r:id="rId39"/>
    <p:sldId id="308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>
      <p:cViewPr varScale="1">
        <p:scale>
          <a:sx n="49" d="100"/>
          <a:sy n="49" d="100"/>
        </p:scale>
        <p:origin x="-1524" y="-102"/>
      </p:cViewPr>
      <p:guideLst>
        <p:guide orient="horz" pos="21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49CE49-62D8-4DB4-83B2-59A5DA615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D4C26BAC-8651-4ACB-9D03-529BA1075620}" type="slidenum">
              <a:rPr lang="en-US" altLang="zh-CN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we are going talk about</a:t>
            </a:r>
          </a:p>
          <a:p>
            <a:pPr eaLnBrk="1" hangingPunct="1"/>
            <a:endParaRPr kumimoji="0"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control flow statements are loops and conditionals anything that can branch our program and </a:t>
            </a:r>
          </a:p>
          <a:p>
            <a:r>
              <a:rPr lang="zh-CN" altLang="en-US"/>
              <a:t> the foundation for more complex applications </a:t>
            </a:r>
          </a:p>
          <a:p>
            <a:r>
              <a:rPr lang="zh-CN" altLang="en-US"/>
              <a:t>so literally you'r</a:t>
            </a:r>
            <a:r>
              <a:rPr lang="en-US" altLang="zh-CN"/>
              <a:t>e </a:t>
            </a:r>
            <a:r>
              <a:rPr lang="zh-CN" altLang="en-US"/>
              <a:t>going to see these in every applicatio</a:t>
            </a:r>
            <a:r>
              <a:rPr lang="en-US" altLang="zh-CN"/>
              <a:t>n </a:t>
            </a:r>
          </a:p>
          <a:p>
            <a:r>
              <a:rPr lang="zh-CN" altLang="en-US"/>
              <a:t> if you don't know what these are you better get used to them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>
                <a:latin typeface="Arial" panose="020B0604020202090204" pitchFamily="34" charset="0"/>
                <a:ea typeface="宋体" panose="02010600030101010101" pitchFamily="2" charset="-122"/>
              </a:rPr>
              <a:t>put a left parenthesis and you leave some space because we're gonna put some stuff in there and we close it with a right parenthesis </a:t>
            </a:r>
          </a:p>
          <a:p>
            <a:r>
              <a:rPr kumimoji="0" lang="zh-CN" altLang="en-US">
                <a:latin typeface="Arial" panose="020B0604020202090204" pitchFamily="34" charset="0"/>
                <a:ea typeface="宋体" panose="02010600030101010101" pitchFamily="2" charset="-122"/>
              </a:rPr>
              <a:t>a left curly brace and then a right curly brace and then inside of here you can put your code </a:t>
            </a:r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.</a:t>
            </a:r>
            <a:endParaRPr kumimoji="0" lang="zh-CN" altLang="en-US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//forward slashes so now that we know what these characters are called </a:t>
            </a:r>
          </a:p>
          <a:p>
            <a:endParaRPr kumimoji="0"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we just kind of describe what's going on here inside of these curly braces . if (   expression)</a:t>
            </a: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we are going to put an expression and if you remember from the previous lecture what's going to happen is that this expression gets evaluated </a:t>
            </a: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and it's going to evaluate to true or false so this is a boolean['bu:liən] expression if the expression evaluates to true </a:t>
            </a: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we are going to execute everything within these curly braces </a:t>
            </a: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if it's evaluated to false we are going to skip curly braces and continued the</a:t>
            </a: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evaluation of the code beyond these curly braces</a:t>
            </a: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 so just so you know this is often called a conditional n. 条件句；条件语</a:t>
            </a:r>
          </a:p>
          <a:p>
            <a:endParaRPr kumimoji="0"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 the reason it's called a conditional is because this code here only executes if a certain condition is met </a:t>
            </a: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in that condition is this expression being true </a:t>
            </a:r>
          </a:p>
          <a:p>
            <a:r>
              <a:rPr kumimoji="0" lang="en-US" altLang="zh-CN">
                <a:latin typeface="Arial" panose="020B0604020202090204" pitchFamily="34" charset="0"/>
                <a:ea typeface="宋体" panose="02010600030101010101" pitchFamily="2" charset="-122"/>
              </a:rPr>
              <a:t>and we will be going into some examples in C programming  but for now we're just trying to get the concept down.so you really understand what's going on here </a:t>
            </a:r>
          </a:p>
          <a:p>
            <a:endParaRPr kumimoji="0"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endParaRPr kumimoji="0"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D5D724B9-0BB9-4252-876D-2423ADA8C599}" type="slidenum">
              <a:rPr lang="en-US" altLang="zh-CN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if statement expects a boolean we can pass in a boolean variable </a:t>
            </a:r>
          </a:p>
          <a:p>
            <a:r>
              <a:rPr lang="zh-CN" altLang="en-US"/>
              <a:t>we are going to focus on just a little bit more details and some variations on the expressions that we put inside of the if statement</a:t>
            </a:r>
          </a:p>
          <a:p>
            <a:r>
              <a:rPr lang="zh-CN" altLang="en-US"/>
              <a:t> so we can just kind of get a better feel for the if statement that's because literally the if statement will be in every program you write probably so the first</a:t>
            </a:r>
          </a:p>
          <a:p>
            <a:r>
              <a:rPr lang="zh-CN" altLang="en-US"/>
              <a:t>thing I always do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Supplementary explanation how to compare the size of two </a:t>
            </a:r>
            <a:r>
              <a:rPr lang="en-US" altLang="zh-CN"/>
              <a:t>float </a:t>
            </a:r>
            <a:r>
              <a:rPr lang="zh-CN" altLang="en-US"/>
              <a:t>Numbers</a:t>
            </a:r>
          </a:p>
          <a:p>
            <a:endParaRPr lang="zh-CN" altLang="en-US"/>
          </a:p>
          <a:p>
            <a:r>
              <a:rPr lang="zh-CN" altLang="en-US"/>
              <a:t>The absolute value绝对值</a:t>
            </a:r>
          </a:p>
          <a:p>
            <a:endParaRPr lang="zh-CN" altLang="en-US"/>
          </a:p>
          <a:p>
            <a:r>
              <a:rPr lang="zh-CN" altLang="en-US"/>
              <a:t>When judging greater than sign</a:t>
            </a:r>
          </a:p>
          <a:p>
            <a:r>
              <a:rPr lang="en-US" altLang="zh-CN"/>
              <a:t>small number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we are going to be talking about the else clause </a:t>
            </a:r>
          </a:p>
          <a:p>
            <a:r>
              <a:rPr lang="zh-CN" altLang="en-US"/>
              <a:t>brackets and move anything that you only want to happen if you lost into the else section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2C3C0E22-C92D-4705-8354-27992F5765EE}" type="slidenum">
              <a:rPr lang="en-US" altLang="zh-CN" sz="1200" b="0" smtClean="0">
                <a:solidFill>
                  <a:schemeClr val="tx1"/>
                </a:solidFill>
              </a:rPr>
              <a:pPr/>
              <a:t>16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going to be using similar variables but just in different ranges</a:t>
            </a:r>
          </a:p>
          <a:p>
            <a:r>
              <a:rPr lang="zh-CN" altLang="en-US"/>
              <a:t>you can have more than one else if if you would like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I just wanted to clarify that switch is very similar to if</a:t>
            </a:r>
          </a:p>
          <a:p>
            <a:r>
              <a:rPr lang="zh-CN" altLang="en-US"/>
              <a:t> it's it's different in structure but it serves the same purpose right</a:t>
            </a:r>
          </a:p>
          <a:p>
            <a:r>
              <a:rPr lang="zh-CN" altLang="en-US"/>
              <a:t> so the purpose of a switch statement is to branch based on certain values</a:t>
            </a:r>
          </a:p>
          <a:p>
            <a:endParaRPr lang="zh-CN" altLang="en-US"/>
          </a:p>
          <a:p>
            <a:r>
              <a:rPr lang="zh-CN" altLang="en-US"/>
              <a:t>switch statements are easier to read when we're branching on some very clear variable</a:t>
            </a:r>
          </a:p>
          <a:p>
            <a:endParaRPr lang="zh-CN" altLang="en-US"/>
          </a:p>
          <a:p>
            <a:r>
              <a:rPr lang="zh-CN" altLang="en-US"/>
              <a:t>the curly braces similar to the body of an if statement but it's a little bit different because inside of these curly</a:t>
            </a:r>
          </a:p>
          <a:p>
            <a:r>
              <a:rPr lang="zh-CN" altLang="en-US"/>
              <a:t>braces what we're going to do is we're going to have different cases and the</a:t>
            </a:r>
          </a:p>
          <a:p>
            <a:r>
              <a:rPr lang="zh-CN" altLang="en-US"/>
              <a:t>cases are like the different value possibilities for this variable so for example we might have case 0 and then we</a:t>
            </a:r>
          </a:p>
          <a:p>
            <a:r>
              <a:rPr lang="zh-CN" altLang="en-US"/>
              <a:t>put a colon not a semicolon and then after the case 0 we can put the code of what happens if the value is 0 I'm just</a:t>
            </a:r>
          </a:p>
          <a:p>
            <a:r>
              <a:rPr lang="zh-CN" altLang="en-US"/>
              <a:t>going to put a comment code and then at the end of the case you use what's known as the break keyword</a:t>
            </a:r>
          </a:p>
          <a:p>
            <a:r>
              <a:rPr lang="zh-CN" altLang="en-US"/>
              <a:t>and this is a little odd but you have to put the break keyword and basically that says hey I'm done with cases zero we can</a:t>
            </a:r>
          </a:p>
          <a:p>
            <a:r>
              <a:rPr lang="zh-CN" altLang="en-US"/>
              <a:t>break out of this entire switch statement and proceed to whatever's after the switch statement then what you do is you can put the next case</a:t>
            </a:r>
          </a:p>
          <a:p>
            <a:r>
              <a:rPr lang="zh-CN" altLang="en-US"/>
              <a:t>so you could say case one and then you put the code and then you have a break so after every case you need to have this break keyword and it's vitally</a:t>
            </a:r>
          </a:p>
          <a:p>
            <a:endParaRPr lang="zh-CN" altLang="en-US"/>
          </a:p>
          <a:p>
            <a:r>
              <a:rPr lang="zh-CN" altLang="en-US"/>
              <a:t>once you've got all the cases written out you're going to have what's known as a default this is very similar to the else statement attached to an if statement and it works the same way and you even actually have to actually I don't know if it's required or not but you have to put in my rules so you have to put break at the end I don't think it's required but it's a good programming practice </a:t>
            </a:r>
          </a:p>
          <a:p>
            <a:r>
              <a:rPr lang="zh-CN" altLang="en-US"/>
              <a:t>every single case including the default needs to use that break keyword</a:t>
            </a:r>
          </a:p>
          <a:p>
            <a:endParaRPr lang="zh-CN" altLang="en-US"/>
          </a:p>
          <a:p>
            <a:r>
              <a:rPr lang="zh-CN" altLang="en-US"/>
              <a:t>now where do you put the code always right before the break so the code would go here</a:t>
            </a:r>
          </a:p>
          <a:p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emember the default is going to catch if if none of these cases happen it's going to be like I catch all so this is the equivalent to the else statement of an if-elsif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2pPr>
            <a:lvl3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3pPr>
            <a:lvl4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4pPr>
            <a:lvl5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/>
              <a:t>qwertyu</a:t>
            </a: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503050405090304" pitchFamily="18" charset="0"/>
          <a:ea typeface="宋体" charset="0"/>
          <a:cs typeface="Times New Roman" panose="0202050305040509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503050405090304" pitchFamily="18" charset="0"/>
          <a:ea typeface="宋体" charset="0"/>
          <a:cs typeface="Times New Roman" panose="0202050305040509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503050405090304" pitchFamily="18" charset="0"/>
          <a:ea typeface="宋体" charset="0"/>
          <a:cs typeface="Times New Roman" panose="0202050305040509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503050405090304" pitchFamily="18" charset="0"/>
          <a:ea typeface="宋体" charset="0"/>
          <a:cs typeface="Times New Roman" panose="0202050305040509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503050405090304" pitchFamily="18" charset="0"/>
          <a:ea typeface="宋体" charset="0"/>
          <a:cs typeface="Times New Roman" panose="0202050305040509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anose="02020503050405090304" pitchFamily="18" charset="0"/>
          <a:ea typeface="宋体" charset="0"/>
          <a:cs typeface="Times New Roman" panose="0202050305040509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anose="02020503050405090304" pitchFamily="18" charset="0"/>
          <a:ea typeface="Times New Roman" panose="02020503050405090304" pitchFamily="18" charset="0"/>
          <a:cs typeface="Times New Roman" panose="0202050305040509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anose="02020503050405090304" pitchFamily="18" charset="0"/>
          <a:ea typeface="Times New Roman" panose="02020503050405090304" pitchFamily="18" charset="0"/>
          <a:cs typeface="Times New Roman" panose="0202050305040509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>
                <a:latin typeface="+mn-lt"/>
                <a:ea typeface="楷体_GB2312" pitchFamily="49" charset="-122"/>
              </a:rPr>
              <a:t>Chap 3: Control flow</a:t>
            </a:r>
            <a:endParaRPr lang="zh-CN" altLang="en-US" sz="4800" b="0" dirty="0">
              <a:latin typeface="+mn-lt"/>
              <a:ea typeface="楷体_GB2312" pitchFamily="49" charset="-122"/>
            </a:endParaRPr>
          </a:p>
        </p:txBody>
      </p:sp>
      <p:sp>
        <p:nvSpPr>
          <p:cNvPr id="6963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19600"/>
            <a:ext cx="73914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4400" b="0" dirty="0">
                <a:latin typeface="+mn-lt"/>
                <a:ea typeface="楷体_GB2312" pitchFamily="49" charset="-122"/>
              </a:rPr>
              <a:t>Lecture 1: Decision making and branching</a:t>
            </a:r>
            <a:endParaRPr lang="zh-CN" altLang="en-US" sz="2800" dirty="0">
              <a:ea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Program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610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main()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int a, b, c,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float ratio;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// Read four integer values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printf(</a:t>
            </a:r>
            <a:r>
              <a:rPr lang="zh-CN" altLang="en-US">
                <a:ea typeface="楷体" pitchFamily="49" charset="-122"/>
              </a:rPr>
              <a:t>“</a:t>
            </a:r>
            <a:r>
              <a:rPr lang="en-US" altLang="zh-CN"/>
              <a:t>Enter four integer values\n</a:t>
            </a:r>
            <a:r>
              <a:rPr lang="zh-CN" altLang="en-US">
                <a:ea typeface="楷体" pitchFamily="49" charset="-122"/>
              </a:rPr>
              <a:t>”</a:t>
            </a:r>
            <a:r>
              <a:rPr lang="en-US" altLang="zh-CN"/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scanf(</a:t>
            </a:r>
            <a:r>
              <a:rPr lang="zh-CN" altLang="en-US">
                <a:ea typeface="楷体" pitchFamily="49" charset="-122"/>
              </a:rPr>
              <a:t>“</a:t>
            </a:r>
            <a:r>
              <a:rPr lang="en-US" altLang="zh-CN"/>
              <a:t>%d %d %d %d</a:t>
            </a:r>
            <a:r>
              <a:rPr lang="zh-CN" altLang="en-US">
                <a:ea typeface="楷体" pitchFamily="49" charset="-122"/>
              </a:rPr>
              <a:t>”</a:t>
            </a:r>
            <a:r>
              <a:rPr lang="en-US" altLang="zh-CN"/>
              <a:t>, &amp;a, &amp;b, &amp;c, &amp;d);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// Evaluate the ratio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if(c-d !=0) // Is this test correct?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ratio=(float)(a+b)/(float)(c-d); //Is type casting necessary?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printf(</a:t>
            </a:r>
            <a:r>
              <a:rPr lang="zh-CN" altLang="en-US">
                <a:ea typeface="楷体" pitchFamily="49" charset="-122"/>
              </a:rPr>
              <a:t>“</a:t>
            </a:r>
            <a:r>
              <a:rPr lang="en-US" altLang="zh-CN"/>
              <a:t>Ratio =%f\n</a:t>
            </a:r>
            <a:r>
              <a:rPr lang="zh-CN" altLang="en-US">
                <a:ea typeface="楷体" pitchFamily="49" charset="-122"/>
              </a:rPr>
              <a:t>”</a:t>
            </a:r>
            <a:r>
              <a:rPr lang="en-US" altLang="zh-CN"/>
              <a:t>, ratio);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 Morgan’s Rule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5720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Remove the parentheses by applying the NOT operator to every relation expression component, while complementing the logical operators. 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Examples: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!(x&amp;&amp;y||!z)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Apply NOT operators: !x, !y, z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Complement relational operators:  !x || !y &amp;&amp; z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!(x&lt;=0||!condition)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Leap year: </a:t>
            </a:r>
            <a:r>
              <a:rPr lang="en-US" altLang="zh-CN" sz="1600">
                <a:ea typeface="宋体" panose="02010600030101010101" pitchFamily="2" charset="-122"/>
              </a:rPr>
              <a:t>exactly divisible by four is a leap year, except for years that are exactly divisible by 100, but these centurial years are leap years if they are divisible by 400.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(year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4==0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&amp;&amp;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100!=0) ||  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400==0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Common year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! (year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4==0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&amp;&amp;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100!=0 ||  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400==0)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year%4 != 0 || year%100 == 0 &amp;&amp; year %400 != 0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347085" y="37338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x&gt;0&amp;&amp;condition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If-else statement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4572000" cy="5638800"/>
          </a:xfrm>
        </p:spPr>
        <p:txBody>
          <a:bodyPr/>
          <a:lstStyle/>
          <a:p>
            <a:pPr>
              <a:defRPr/>
            </a:pPr>
            <a:r>
              <a:rPr kumimoji="1" lang="en-US" altLang="zh-CN" dirty="0">
                <a:ea typeface="楷体" pitchFamily="49" charset="-122"/>
              </a:rPr>
              <a:t>General form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0" dirty="0">
                <a:ea typeface="楷体" pitchFamily="49" charset="-122"/>
              </a:rPr>
              <a:t>if</a:t>
            </a:r>
            <a:r>
              <a:rPr lang="en-US" altLang="zh-CN" sz="3000" dirty="0">
                <a:ea typeface="楷体" pitchFamily="49" charset="-122"/>
              </a:rPr>
              <a:t> (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test</a:t>
            </a:r>
            <a:r>
              <a:rPr lang="en-US" altLang="zh-CN" sz="3000" dirty="0">
                <a:ea typeface="楷体" pitchFamily="49" charset="-122"/>
              </a:rPr>
              <a:t> 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expression</a:t>
            </a:r>
            <a:r>
              <a:rPr lang="en-US" altLang="zh-CN" sz="3000" dirty="0">
                <a:ea typeface="楷体" pitchFamily="49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ea typeface="楷体" pitchFamily="49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   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True-block 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ea typeface="楷体" pitchFamily="49" charset="-12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0" dirty="0">
                <a:ea typeface="楷体" pitchFamily="49" charset="-122"/>
              </a:rPr>
              <a:t>else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ea typeface="楷体" pitchFamily="49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  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False-block 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statement-x</a:t>
            </a:r>
          </a:p>
          <a:p>
            <a:pPr>
              <a:defRPr/>
            </a:pPr>
            <a:endParaRPr kumimoji="1" lang="zh-CN" altLang="en-US" dirty="0">
              <a:ea typeface="楷体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72000" y="10668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r>
              <a:rPr kumimoji="1" lang="en-US" altLang="zh-CN"/>
              <a:t>Flow chart</a:t>
            </a: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4537075" y="2743200"/>
            <a:ext cx="2814638" cy="939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test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expression</a:t>
            </a: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>
            <a:off x="5943600" y="220980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5910263" y="2057400"/>
            <a:ext cx="871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Entry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7467600" y="2895600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False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3733800" y="2895600"/>
            <a:ext cx="738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True</a:t>
            </a:r>
          </a:p>
        </p:txBody>
      </p:sp>
      <p:sp>
        <p:nvSpPr>
          <p:cNvPr id="58" name="AutoShape 10"/>
          <p:cNvSpPr>
            <a:spLocks noChangeArrowheads="1"/>
          </p:cNvSpPr>
          <p:nvPr/>
        </p:nvSpPr>
        <p:spPr bwMode="auto">
          <a:xfrm>
            <a:off x="5181600" y="4724400"/>
            <a:ext cx="16764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  <p:sp>
        <p:nvSpPr>
          <p:cNvPr id="59" name="AutoShape 11"/>
          <p:cNvSpPr>
            <a:spLocks noChangeArrowheads="1"/>
          </p:cNvSpPr>
          <p:nvPr/>
        </p:nvSpPr>
        <p:spPr bwMode="auto">
          <a:xfrm>
            <a:off x="7391400" y="3581400"/>
            <a:ext cx="1676400" cy="762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  <p:cxnSp>
        <p:nvCxnSpPr>
          <p:cNvPr id="60" name="AutoShape 13"/>
          <p:cNvCxnSpPr>
            <a:cxnSpLocks noChangeShapeType="1"/>
            <a:stCxn id="53" idx="3"/>
            <a:endCxn id="59" idx="0"/>
          </p:cNvCxnSpPr>
          <p:nvPr/>
        </p:nvCxnSpPr>
        <p:spPr bwMode="auto">
          <a:xfrm>
            <a:off x="7351713" y="3213100"/>
            <a:ext cx="877887" cy="36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257800" y="4738688"/>
            <a:ext cx="162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statement-x</a:t>
            </a: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7467600" y="3557588"/>
            <a:ext cx="1600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False-block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statement</a:t>
            </a:r>
          </a:p>
        </p:txBody>
      </p:sp>
      <p:cxnSp>
        <p:nvCxnSpPr>
          <p:cNvPr id="63" name="AutoShape 16"/>
          <p:cNvCxnSpPr>
            <a:cxnSpLocks noChangeShapeType="1"/>
            <a:stCxn id="59" idx="2"/>
            <a:endCxn id="58" idx="3"/>
          </p:cNvCxnSpPr>
          <p:nvPr/>
        </p:nvCxnSpPr>
        <p:spPr bwMode="auto">
          <a:xfrm rot="5400000">
            <a:off x="7239000" y="3962400"/>
            <a:ext cx="609600" cy="1371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AutoShape 19"/>
          <p:cNvSpPr>
            <a:spLocks noChangeArrowheads="1"/>
          </p:cNvSpPr>
          <p:nvPr/>
        </p:nvSpPr>
        <p:spPr bwMode="auto">
          <a:xfrm>
            <a:off x="3048000" y="3581400"/>
            <a:ext cx="1600200" cy="7080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90204" pitchFamily="34" charset="0"/>
              </a:rPr>
              <a:t>True-block statement</a:t>
            </a:r>
          </a:p>
        </p:txBody>
      </p:sp>
      <p:cxnSp>
        <p:nvCxnSpPr>
          <p:cNvPr id="66" name="AutoShape 23"/>
          <p:cNvCxnSpPr>
            <a:cxnSpLocks noChangeShapeType="1"/>
            <a:stCxn id="53" idx="1"/>
            <a:endCxn id="65" idx="0"/>
          </p:cNvCxnSpPr>
          <p:nvPr/>
        </p:nvCxnSpPr>
        <p:spPr bwMode="auto">
          <a:xfrm rot="10800000" flipV="1">
            <a:off x="3848100" y="3213100"/>
            <a:ext cx="688975" cy="36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25"/>
          <p:cNvCxnSpPr>
            <a:cxnSpLocks noChangeShapeType="1"/>
            <a:stCxn id="65" idx="2"/>
            <a:endCxn id="58" idx="1"/>
          </p:cNvCxnSpPr>
          <p:nvPr/>
        </p:nvCxnSpPr>
        <p:spPr bwMode="auto">
          <a:xfrm rot="16200000" flipH="1">
            <a:off x="4183062" y="3954463"/>
            <a:ext cx="663575" cy="1333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56" grpId="0"/>
      <p:bldP spid="57" grpId="0"/>
      <p:bldP spid="57" grpId="1"/>
      <p:bldP spid="58" grpId="0" animBg="1"/>
      <p:bldP spid="58" grpId="1" animBg="1"/>
      <p:bldP spid="58" grpId="2" animBg="1"/>
      <p:bldP spid="59" grpId="0" animBg="1"/>
      <p:bldP spid="61" grpId="0"/>
      <p:bldP spid="61" grpId="1"/>
      <p:bldP spid="61" grpId="2"/>
      <p:bldP spid="61" grpId="3"/>
      <p:bldP spid="62" grpId="0"/>
      <p:bldP spid="65" grpId="0"/>
      <p:bldP spid="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If-else and multiple Ifs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Count the number of boys and girls in a class. We use code1 for a boy and 2 for a girl.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3581400" cy="3205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...............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...............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if (code==1)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	boy=boy+1;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if (code==2)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	girl=girl+1;</a:t>
            </a:r>
          </a:p>
          <a:p>
            <a:pPr eaLnBrk="1" hangingPunct="1">
              <a:lnSpc>
                <a:spcPct val="15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...............</a:t>
            </a:r>
          </a:p>
          <a:p>
            <a:pPr eaLnBrk="1" hangingPunct="1">
              <a:lnSpc>
                <a:spcPct val="15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...............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257800" y="2063750"/>
            <a:ext cx="3581400" cy="3205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...............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...............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if (code==1)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	boy=boy+1;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else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	girl=girl+1;</a:t>
            </a:r>
          </a:p>
          <a:p>
            <a:pPr eaLnBrk="1" hangingPunct="1">
              <a:lnSpc>
                <a:spcPct val="15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...............</a:t>
            </a:r>
          </a:p>
          <a:p>
            <a:pPr eaLnBrk="1" hangingPunct="1">
              <a:lnSpc>
                <a:spcPct val="15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90204" pitchFamily="34" charset="0"/>
              </a:rPr>
              <a:t>...............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343400" y="335915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28386" name="矩形 528385"/>
          <p:cNvSpPr/>
          <p:nvPr/>
        </p:nvSpPr>
        <p:spPr>
          <a:xfrm>
            <a:off x="0" y="1628775"/>
            <a:ext cx="9144000" cy="792163"/>
          </a:xfrm>
          <a:prstGeom prst="rect">
            <a:avLst/>
          </a:prstGeom>
          <a:solidFill>
            <a:srgbClr val="336699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u="none" kern="1200" baseline="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 lvl="0">
              <a:lnSpc>
                <a:spcPct val="9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Enter the three Numbers a,b, and c, and output </a:t>
            </a: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them 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in the order from smallest to largest。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8387" name="矩形 528386"/>
          <p:cNvSpPr/>
          <p:nvPr/>
        </p:nvSpPr>
        <p:spPr>
          <a:xfrm>
            <a:off x="179388" y="2781300"/>
            <a:ext cx="3887787" cy="23764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algn="l">
              <a:buClr>
                <a:schemeClr val="bg1"/>
              </a:buClr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if  a&gt;b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对换</a:t>
            </a:r>
          </a:p>
          <a:p>
            <a:pPr algn="l">
              <a:buClr>
                <a:schemeClr val="bg1"/>
              </a:buClr>
            </a:pPr>
            <a:r>
              <a:rPr lang="en-US" altLang="zh-CN">
                <a:latin typeface="Times New Roman" panose="020205030504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  a&gt;c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对换</a:t>
            </a:r>
          </a:p>
          <a:p>
            <a:pPr algn="l">
              <a:buClr>
                <a:schemeClr val="bg1"/>
              </a:buClr>
            </a:pPr>
            <a:r>
              <a:rPr lang="en-US" altLang="zh-CN">
                <a:latin typeface="Times New Roman" panose="020205030504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  b&gt;c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对换</a:t>
            </a:r>
          </a:p>
        </p:txBody>
      </p:sp>
      <p:grpSp>
        <p:nvGrpSpPr>
          <p:cNvPr id="528388" name="组合 528387"/>
          <p:cNvGrpSpPr/>
          <p:nvPr/>
        </p:nvGrpSpPr>
        <p:grpSpPr>
          <a:xfrm>
            <a:off x="4356100" y="2133600"/>
            <a:ext cx="4824413" cy="3382963"/>
            <a:chOff x="2744" y="1344"/>
            <a:chExt cx="3039" cy="2131"/>
          </a:xfrm>
        </p:grpSpPr>
        <p:sp>
          <p:nvSpPr>
            <p:cNvPr id="528389" name="流程图: 决策 528388"/>
            <p:cNvSpPr/>
            <p:nvPr/>
          </p:nvSpPr>
          <p:spPr>
            <a:xfrm>
              <a:off x="2744" y="1570"/>
              <a:ext cx="1179" cy="384"/>
            </a:xfrm>
            <a:prstGeom prst="flowChartDecision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a&gt;b</a:t>
              </a:r>
            </a:p>
          </p:txBody>
        </p:sp>
        <p:sp>
          <p:nvSpPr>
            <p:cNvPr id="528390" name="流程图: 决策 528389"/>
            <p:cNvSpPr/>
            <p:nvPr/>
          </p:nvSpPr>
          <p:spPr>
            <a:xfrm>
              <a:off x="3833" y="2024"/>
              <a:ext cx="908" cy="384"/>
            </a:xfrm>
            <a:prstGeom prst="flowChartDecision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a&gt;c</a:t>
              </a:r>
            </a:p>
          </p:txBody>
        </p:sp>
        <p:sp>
          <p:nvSpPr>
            <p:cNvPr id="528391" name="流程图: 决策 528390"/>
            <p:cNvSpPr/>
            <p:nvPr/>
          </p:nvSpPr>
          <p:spPr>
            <a:xfrm>
              <a:off x="4830" y="2704"/>
              <a:ext cx="953" cy="384"/>
            </a:xfrm>
            <a:prstGeom prst="flowChartDecision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b&gt;c</a:t>
              </a:r>
            </a:p>
          </p:txBody>
        </p:sp>
        <p:sp>
          <p:nvSpPr>
            <p:cNvPr id="528392" name="流程图: 过程 528391"/>
            <p:cNvSpPr/>
            <p:nvPr/>
          </p:nvSpPr>
          <p:spPr>
            <a:xfrm>
              <a:off x="2835" y="3203"/>
              <a:ext cx="862" cy="272"/>
            </a:xfrm>
            <a:prstGeom prst="flowChartProcess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dirty="0">
                  <a:latin typeface="Times New Roman" panose="02020503050405090304" pitchFamily="18" charset="0"/>
                  <a:ea typeface="宋体" panose="02010600030101010101" pitchFamily="2" charset="-122"/>
                </a:rPr>
                <a:t>和</a:t>
              </a: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400" dirty="0">
                  <a:latin typeface="Times New Roman" panose="02020503050405090304" pitchFamily="18" charset="0"/>
                  <a:ea typeface="宋体" panose="02010600030101010101" pitchFamily="2" charset="-122"/>
                </a:rPr>
                <a:t>交换</a:t>
              </a:r>
            </a:p>
          </p:txBody>
        </p:sp>
        <p:cxnSp>
          <p:nvCxnSpPr>
            <p:cNvPr id="528393" name="直接箭头连接符 528392"/>
            <p:cNvCxnSpPr/>
            <p:nvPr/>
          </p:nvCxnSpPr>
          <p:spPr>
            <a:xfrm flipH="1">
              <a:off x="3288" y="1933"/>
              <a:ext cx="45" cy="127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28394" name="流程图: 过程 528393"/>
            <p:cNvSpPr/>
            <p:nvPr/>
          </p:nvSpPr>
          <p:spPr>
            <a:xfrm>
              <a:off x="3833" y="3203"/>
              <a:ext cx="862" cy="272"/>
            </a:xfrm>
            <a:prstGeom prst="flowChartProcess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dirty="0">
                  <a:latin typeface="Times New Roman" panose="02020503050405090304" pitchFamily="18" charset="0"/>
                  <a:ea typeface="宋体" panose="02010600030101010101" pitchFamily="2" charset="-122"/>
                </a:rPr>
                <a:t>和</a:t>
              </a: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400" dirty="0">
                  <a:latin typeface="Times New Roman" panose="02020503050405090304" pitchFamily="18" charset="0"/>
                  <a:ea typeface="宋体" panose="02010600030101010101" pitchFamily="2" charset="-122"/>
                </a:rPr>
                <a:t>交换</a:t>
              </a:r>
            </a:p>
          </p:txBody>
        </p:sp>
        <p:sp>
          <p:nvSpPr>
            <p:cNvPr id="528395" name="流程图: 过程 528394"/>
            <p:cNvSpPr/>
            <p:nvPr/>
          </p:nvSpPr>
          <p:spPr>
            <a:xfrm>
              <a:off x="4876" y="3203"/>
              <a:ext cx="862" cy="272"/>
            </a:xfrm>
            <a:prstGeom prst="flowChartProcess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400" dirty="0">
                  <a:latin typeface="Times New Roman" panose="02020503050405090304" pitchFamily="18" charset="0"/>
                  <a:ea typeface="宋体" panose="02010600030101010101" pitchFamily="2" charset="-122"/>
                </a:rPr>
                <a:t>和</a:t>
              </a: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400" dirty="0">
                  <a:latin typeface="Times New Roman" panose="02020503050405090304" pitchFamily="18" charset="0"/>
                  <a:ea typeface="宋体" panose="02010600030101010101" pitchFamily="2" charset="-122"/>
                </a:rPr>
                <a:t>交换</a:t>
              </a:r>
            </a:p>
          </p:txBody>
        </p:sp>
        <p:cxnSp>
          <p:nvCxnSpPr>
            <p:cNvPr id="528396" name="直接箭头连接符 528395"/>
            <p:cNvCxnSpPr>
              <a:stCxn id="528390" idx="2"/>
              <a:endCxn id="528394" idx="0"/>
            </p:cNvCxnSpPr>
            <p:nvPr/>
          </p:nvCxnSpPr>
          <p:spPr>
            <a:xfrm flipH="1">
              <a:off x="4264" y="2408"/>
              <a:ext cx="23" cy="795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28397" name="直接箭头连接符 528396"/>
            <p:cNvCxnSpPr>
              <a:stCxn id="528391" idx="2"/>
              <a:endCxn id="528395" idx="0"/>
            </p:cNvCxnSpPr>
            <p:nvPr/>
          </p:nvCxnSpPr>
          <p:spPr>
            <a:xfrm>
              <a:off x="5307" y="3088"/>
              <a:ext cx="0" cy="115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28398" name="直接箭头连接符 528397"/>
            <p:cNvCxnSpPr>
              <a:stCxn id="528389" idx="3"/>
            </p:cNvCxnSpPr>
            <p:nvPr/>
          </p:nvCxnSpPr>
          <p:spPr>
            <a:xfrm flipV="1">
              <a:off x="3923" y="1752"/>
              <a:ext cx="363" cy="1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28399" name="直接箭头连接符 528398"/>
            <p:cNvCxnSpPr/>
            <p:nvPr/>
          </p:nvCxnSpPr>
          <p:spPr>
            <a:xfrm>
              <a:off x="4286" y="1752"/>
              <a:ext cx="0" cy="27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28400" name="直接箭头连接符 528399"/>
            <p:cNvCxnSpPr>
              <a:endCxn id="528391" idx="0"/>
            </p:cNvCxnSpPr>
            <p:nvPr/>
          </p:nvCxnSpPr>
          <p:spPr>
            <a:xfrm>
              <a:off x="5307" y="2205"/>
              <a:ext cx="0" cy="499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28401" name="直接箭头连接符 528400"/>
            <p:cNvCxnSpPr>
              <a:endCxn id="528390" idx="3"/>
            </p:cNvCxnSpPr>
            <p:nvPr/>
          </p:nvCxnSpPr>
          <p:spPr>
            <a:xfrm flipH="1">
              <a:off x="4741" y="2205"/>
              <a:ext cx="543" cy="11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28402" name="矩形 528401"/>
            <p:cNvSpPr/>
            <p:nvPr/>
          </p:nvSpPr>
          <p:spPr>
            <a:xfrm>
              <a:off x="2880" y="2069"/>
              <a:ext cx="363" cy="5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28403" name="矩形 528402"/>
            <p:cNvSpPr/>
            <p:nvPr/>
          </p:nvSpPr>
          <p:spPr>
            <a:xfrm>
              <a:off x="4921" y="2750"/>
              <a:ext cx="363" cy="5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28404" name="矩形 528403"/>
            <p:cNvSpPr/>
            <p:nvPr/>
          </p:nvSpPr>
          <p:spPr>
            <a:xfrm>
              <a:off x="3923" y="2523"/>
              <a:ext cx="363" cy="5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28405" name="矩形 528404"/>
            <p:cNvSpPr/>
            <p:nvPr/>
          </p:nvSpPr>
          <p:spPr>
            <a:xfrm>
              <a:off x="3923" y="1344"/>
              <a:ext cx="363" cy="5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28406" name="矩形 528405"/>
            <p:cNvSpPr/>
            <p:nvPr/>
          </p:nvSpPr>
          <p:spPr>
            <a:xfrm>
              <a:off x="4740" y="1842"/>
              <a:ext cx="363" cy="5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>
                  <a:latin typeface="Times New Roman" panose="0202050305040509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bldLvl="0" animBg="1"/>
      <p:bldP spid="528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#include &lt;stdio.h&gt;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void main ( )                 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{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  <a:sym typeface="+mn-ea"/>
              </a:rPr>
              <a:t> </a:t>
            </a: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float a,b,c,t;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  scanf(“%f,%f,%f”,&amp;a,&amp;b,&amp;c);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  if(a&gt;b)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      {t=a;a=b;b=t;}    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  if(a&gt;c)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      {t=a;a=c;c=t;}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  <a:sym typeface="+mn-ea"/>
              </a:rPr>
              <a:t/>
            </a:r>
            <a:br>
              <a:rPr lang="en-US" altLang="zh-CN" b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en-US" altLang="zh-CN" b="0">
                <a:solidFill>
                  <a:srgbClr val="000000"/>
                </a:solidFill>
                <a:ea typeface="楷体_GB2312" pitchFamily="49" charset="-122"/>
                <a:sym typeface="+mn-ea"/>
              </a:rPr>
              <a:t>	 </a:t>
            </a:r>
            <a:r>
              <a:rPr lang="en-US" altLang="zh-CN" b="0" err="1">
                <a:solidFill>
                  <a:srgbClr val="000000"/>
                </a:solidFill>
                <a:ea typeface="楷体_GB2312" pitchFamily="49" charset="-122"/>
                <a:sym typeface="+mn-ea"/>
              </a:rPr>
              <a:t>if(b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  <a:sym typeface="+mn-ea"/>
              </a:rPr>
              <a:t>&gt;c)</a:t>
            </a: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      {t=b;b=c;c=t;}    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      printf("%5.2f,%5.2f,%5.2f\n",a,b,c);</a:t>
            </a:r>
            <a:b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</a:br>
            <a:r>
              <a:rPr lang="zh-CN" altLang="zh-CN" b="0" dirty="0">
                <a:solidFill>
                  <a:srgbClr val="000000"/>
                </a:solidFill>
                <a:ea typeface="楷体_GB2312" pitchFamily="49" charset="-122"/>
                <a:sym typeface="+mn-ea"/>
              </a:rPr>
              <a:t>        }</a:t>
            </a:r>
            <a:endParaRPr lang="zh-CN" altLang="en-US" b="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Nesting of if-else statement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form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8229600" cy="4830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8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0" dirty="0"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if</a:t>
            </a:r>
            <a:r>
              <a:rPr lang="en-US" altLang="zh-CN" sz="3000" dirty="0"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(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楷体" pitchFamily="49" charset="-122"/>
                <a:cs typeface="Times New Roman" panose="02020503050405090304" pitchFamily="18" charset="0"/>
              </a:rPr>
              <a:t>test condition-1</a:t>
            </a:r>
            <a:r>
              <a:rPr lang="en-US" altLang="zh-CN" sz="3000" dirty="0"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)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{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	</a:t>
            </a:r>
            <a:r>
              <a:rPr lang="en-US" altLang="zh-CN" sz="3000" b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if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test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condition-2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{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statement-1;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altLang="zh-CN" sz="3000" b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else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{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statement-2;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else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{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statement-3;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sz="2400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cs typeface="Times New Roman" panose="02020503050405090304" pitchFamily="18" charset="0"/>
            </a:endParaRP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statement-x;</a:t>
            </a:r>
          </a:p>
        </p:txBody>
      </p:sp>
      <p:grpSp>
        <p:nvGrpSpPr>
          <p:cNvPr id="15365" name="Group 17"/>
          <p:cNvGrpSpPr/>
          <p:nvPr/>
        </p:nvGrpSpPr>
        <p:grpSpPr bwMode="auto">
          <a:xfrm>
            <a:off x="914400" y="1858963"/>
            <a:ext cx="838200" cy="3657600"/>
            <a:chOff x="432" y="1104"/>
            <a:chExt cx="960" cy="2016"/>
          </a:xfrm>
        </p:grpSpPr>
        <p:sp>
          <p:nvSpPr>
            <p:cNvPr id="15381" name="Line 4"/>
            <p:cNvSpPr>
              <a:spLocks noChangeShapeType="1"/>
            </p:cNvSpPr>
            <p:nvPr/>
          </p:nvSpPr>
          <p:spPr bwMode="auto">
            <a:xfrm flipH="1">
              <a:off x="432" y="1104"/>
              <a:ext cx="4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5"/>
            <p:cNvSpPr>
              <a:spLocks noChangeShapeType="1"/>
            </p:cNvSpPr>
            <p:nvPr/>
          </p:nvSpPr>
          <p:spPr bwMode="auto">
            <a:xfrm>
              <a:off x="432" y="110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6"/>
            <p:cNvSpPr>
              <a:spLocks noChangeShapeType="1"/>
            </p:cNvSpPr>
            <p:nvPr/>
          </p:nvSpPr>
          <p:spPr bwMode="auto">
            <a:xfrm>
              <a:off x="432" y="31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4038600" y="650716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7315200" y="3154363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8" name="Group 20"/>
          <p:cNvGrpSpPr/>
          <p:nvPr/>
        </p:nvGrpSpPr>
        <p:grpSpPr bwMode="auto">
          <a:xfrm>
            <a:off x="4191000" y="5745163"/>
            <a:ext cx="609600" cy="762000"/>
            <a:chOff x="2496" y="3264"/>
            <a:chExt cx="384" cy="624"/>
          </a:xfrm>
        </p:grpSpPr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>
              <a:off x="2880" y="32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1"/>
            <p:cNvSpPr>
              <a:spLocks noChangeShapeType="1"/>
            </p:cNvSpPr>
            <p:nvPr/>
          </p:nvSpPr>
          <p:spPr bwMode="auto">
            <a:xfrm flipH="1">
              <a:off x="249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9" name="Group 19"/>
          <p:cNvGrpSpPr/>
          <p:nvPr/>
        </p:nvGrpSpPr>
        <p:grpSpPr bwMode="auto">
          <a:xfrm>
            <a:off x="4800600" y="4373563"/>
            <a:ext cx="1143000" cy="2133600"/>
            <a:chOff x="2880" y="2352"/>
            <a:chExt cx="720" cy="1536"/>
          </a:xfrm>
        </p:grpSpPr>
        <p:sp>
          <p:nvSpPr>
            <p:cNvPr id="15377" name="Line 10"/>
            <p:cNvSpPr>
              <a:spLocks noChangeShapeType="1"/>
            </p:cNvSpPr>
            <p:nvPr/>
          </p:nvSpPr>
          <p:spPr bwMode="auto">
            <a:xfrm>
              <a:off x="360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2"/>
            <p:cNvSpPr>
              <a:spLocks noChangeShapeType="1"/>
            </p:cNvSpPr>
            <p:nvPr/>
          </p:nvSpPr>
          <p:spPr bwMode="auto">
            <a:xfrm flipH="1">
              <a:off x="2880" y="23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0" name="Line 13"/>
          <p:cNvSpPr>
            <a:spLocks noChangeShapeType="1"/>
          </p:cNvSpPr>
          <p:nvPr/>
        </p:nvSpPr>
        <p:spPr bwMode="auto">
          <a:xfrm flipH="1">
            <a:off x="4800600" y="315436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1" name="Group 18"/>
          <p:cNvGrpSpPr/>
          <p:nvPr/>
        </p:nvGrpSpPr>
        <p:grpSpPr bwMode="auto">
          <a:xfrm>
            <a:off x="1447800" y="2544763"/>
            <a:ext cx="381000" cy="1524000"/>
            <a:chOff x="768" y="1440"/>
            <a:chExt cx="240" cy="816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768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768" y="14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圆角矩形标注 23"/>
          <p:cNvSpPr/>
          <p:nvPr/>
        </p:nvSpPr>
        <p:spPr bwMode="auto">
          <a:xfrm>
            <a:off x="5410200" y="3181350"/>
            <a:ext cx="3733800" cy="3600450"/>
          </a:xfrm>
          <a:prstGeom prst="wedgeRoundRectCallout">
            <a:avLst>
              <a:gd name="adj1" fmla="val -104352"/>
              <a:gd name="adj2" fmla="val 2285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b="0" dirty="0">
                <a:latin typeface="Times New Roman" panose="02020503050405090304"/>
                <a:cs typeface="Times New Roman" panose="02020503050405090304"/>
              </a:rPr>
              <a:t>if</a:t>
            </a:r>
            <a:r>
              <a:rPr lang="en-US" altLang="zh-CN" sz="3000" dirty="0"/>
              <a:t>(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test</a:t>
            </a:r>
            <a:r>
              <a:rPr lang="en-US" altLang="zh-CN" sz="3000" dirty="0"/>
              <a:t> 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condition-3</a:t>
            </a:r>
            <a:r>
              <a:rPr lang="en-US" altLang="zh-CN" sz="3000" dirty="0"/>
              <a:t>)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{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statement-4;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}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b="0" dirty="0">
                <a:latin typeface="Times New Roman" panose="02020503050405090304"/>
                <a:cs typeface="Times New Roman" panose="02020503050405090304"/>
              </a:rPr>
              <a:t>else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endParaRPr lang="en-US" altLang="zh-CN" sz="3000" b="0" dirty="0"/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{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statement-5;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}</a:t>
            </a:r>
          </a:p>
        </p:txBody>
      </p:sp>
      <p:sp>
        <p:nvSpPr>
          <p:cNvPr id="25" name="圆角矩形标注 24"/>
          <p:cNvSpPr/>
          <p:nvPr/>
        </p:nvSpPr>
        <p:spPr bwMode="auto">
          <a:xfrm>
            <a:off x="5334000" y="1066800"/>
            <a:ext cx="3733800" cy="1992313"/>
          </a:xfrm>
          <a:prstGeom prst="wedgeRoundRectCallout">
            <a:avLst>
              <a:gd name="adj1" fmla="val -128236"/>
              <a:gd name="adj2" fmla="val 86724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b="0" dirty="0">
                <a:latin typeface="Times New Roman" panose="02020503050405090304"/>
                <a:cs typeface="Times New Roman" panose="02020503050405090304"/>
              </a:rPr>
              <a:t>if</a:t>
            </a:r>
            <a:r>
              <a:rPr lang="en-US" altLang="zh-CN" sz="3000" dirty="0"/>
              <a:t>(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test</a:t>
            </a:r>
            <a:r>
              <a:rPr lang="en-US" altLang="zh-CN" sz="3000" dirty="0"/>
              <a:t> 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condition-2</a:t>
            </a:r>
            <a:r>
              <a:rPr lang="en-US" altLang="zh-CN" sz="3000" dirty="0"/>
              <a:t>)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{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/>
                <a:ea typeface="宋体"/>
              </a:rPr>
              <a:t>statement-1;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}</a:t>
            </a:r>
          </a:p>
          <a:p>
            <a:pPr marL="0" lvl="2" eaLnBrk="1" hangingPunct="1">
              <a:lnSpc>
                <a:spcPct val="45000"/>
              </a:lnSpc>
              <a:buFont typeface="Wingdings" panose="05000000000000000000" charset="0"/>
              <a:buNone/>
              <a:defRPr/>
            </a:pPr>
            <a:r>
              <a:rPr lang="en-US" altLang="zh-CN" sz="3000" dirty="0"/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Nesting of if-else statement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Flow chart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4876800" y="2819400"/>
            <a:ext cx="2814638" cy="939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test condition 2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124200" y="152400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200400" y="160020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Entry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038600" y="2971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False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924800" y="3352800"/>
            <a:ext cx="738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True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7086600" y="3962400"/>
            <a:ext cx="16764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  <p:cxnSp>
        <p:nvCxnSpPr>
          <p:cNvPr id="17418" name="AutoShape 11"/>
          <p:cNvCxnSpPr>
            <a:cxnSpLocks noChangeShapeType="1"/>
            <a:stCxn id="17412" idx="3"/>
            <a:endCxn id="17417" idx="0"/>
          </p:cNvCxnSpPr>
          <p:nvPr/>
        </p:nvCxnSpPr>
        <p:spPr bwMode="auto">
          <a:xfrm>
            <a:off x="7691438" y="3289300"/>
            <a:ext cx="233362" cy="673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7239000" y="39624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statement-1</a:t>
            </a:r>
          </a:p>
        </p:txBody>
      </p:sp>
      <p:cxnSp>
        <p:nvCxnSpPr>
          <p:cNvPr id="17420" name="AutoShape 14"/>
          <p:cNvCxnSpPr>
            <a:cxnSpLocks noChangeShapeType="1"/>
            <a:stCxn id="17417" idx="2"/>
            <a:endCxn id="17431" idx="3"/>
          </p:cNvCxnSpPr>
          <p:nvPr/>
        </p:nvCxnSpPr>
        <p:spPr bwMode="auto">
          <a:xfrm rot="5400000">
            <a:off x="5828507" y="3352006"/>
            <a:ext cx="1104900" cy="3087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1" name="AutoShape 16"/>
          <p:cNvSpPr>
            <a:spLocks noChangeArrowheads="1"/>
          </p:cNvSpPr>
          <p:nvPr/>
        </p:nvSpPr>
        <p:spPr bwMode="auto">
          <a:xfrm>
            <a:off x="2895600" y="36576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statement-2</a:t>
            </a:r>
          </a:p>
        </p:txBody>
      </p:sp>
      <p:cxnSp>
        <p:nvCxnSpPr>
          <p:cNvPr id="17422" name="AutoShape 17"/>
          <p:cNvCxnSpPr>
            <a:cxnSpLocks noChangeShapeType="1"/>
            <a:stCxn id="17412" idx="1"/>
            <a:endCxn id="17421" idx="0"/>
          </p:cNvCxnSpPr>
          <p:nvPr/>
        </p:nvCxnSpPr>
        <p:spPr bwMode="auto">
          <a:xfrm rot="10800000" flipV="1">
            <a:off x="3619500" y="3289300"/>
            <a:ext cx="1257300" cy="36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3" name="AutoShape 18"/>
          <p:cNvCxnSpPr>
            <a:cxnSpLocks noChangeShapeType="1"/>
            <a:stCxn id="17421" idx="2"/>
          </p:cNvCxnSpPr>
          <p:nvPr/>
        </p:nvCxnSpPr>
        <p:spPr bwMode="auto">
          <a:xfrm rot="16200000" flipH="1">
            <a:off x="3257550" y="4400550"/>
            <a:ext cx="12954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4" name="AutoShape 20"/>
          <p:cNvSpPr>
            <a:spLocks noChangeArrowheads="1"/>
          </p:cNvSpPr>
          <p:nvPr/>
        </p:nvSpPr>
        <p:spPr bwMode="auto">
          <a:xfrm>
            <a:off x="1752600" y="2057400"/>
            <a:ext cx="2814638" cy="939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9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test condition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90204" pitchFamily="34" charset="0"/>
            </a:endParaRPr>
          </a:p>
        </p:txBody>
      </p:sp>
      <p:cxnSp>
        <p:nvCxnSpPr>
          <p:cNvPr id="17425" name="AutoShape 21"/>
          <p:cNvCxnSpPr>
            <a:cxnSpLocks noChangeShapeType="1"/>
            <a:stCxn id="17424" idx="3"/>
            <a:endCxn id="17412" idx="0"/>
          </p:cNvCxnSpPr>
          <p:nvPr/>
        </p:nvCxnSpPr>
        <p:spPr bwMode="auto">
          <a:xfrm>
            <a:off x="4567238" y="2527300"/>
            <a:ext cx="1717675" cy="292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6" name="Text Box 22"/>
          <p:cNvSpPr txBox="1">
            <a:spLocks noChangeArrowheads="1"/>
          </p:cNvSpPr>
          <p:nvPr/>
        </p:nvSpPr>
        <p:spPr bwMode="auto">
          <a:xfrm>
            <a:off x="4648200" y="2133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True</a:t>
            </a:r>
          </a:p>
        </p:txBody>
      </p:sp>
      <p:sp>
        <p:nvSpPr>
          <p:cNvPr id="17427" name="AutoShape 23"/>
          <p:cNvSpPr>
            <a:spLocks noChangeArrowheads="1"/>
          </p:cNvSpPr>
          <p:nvPr/>
        </p:nvSpPr>
        <p:spPr bwMode="auto">
          <a:xfrm>
            <a:off x="381000" y="36576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statement-3</a:t>
            </a:r>
          </a:p>
        </p:txBody>
      </p:sp>
      <p:cxnSp>
        <p:nvCxnSpPr>
          <p:cNvPr id="17428" name="AutoShape 24"/>
          <p:cNvCxnSpPr>
            <a:cxnSpLocks noChangeShapeType="1"/>
            <a:stCxn id="17424" idx="1"/>
            <a:endCxn id="17427" idx="0"/>
          </p:cNvCxnSpPr>
          <p:nvPr/>
        </p:nvCxnSpPr>
        <p:spPr bwMode="auto">
          <a:xfrm rot="10800000" flipV="1">
            <a:off x="1104900" y="2527300"/>
            <a:ext cx="647700" cy="1130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1066800" y="2209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False</a:t>
            </a:r>
          </a:p>
        </p:txBody>
      </p:sp>
      <p:cxnSp>
        <p:nvCxnSpPr>
          <p:cNvPr id="17430" name="AutoShape 26"/>
          <p:cNvCxnSpPr>
            <a:cxnSpLocks noChangeShapeType="1"/>
            <a:stCxn id="17427" idx="2"/>
            <a:endCxn id="17431" idx="1"/>
          </p:cNvCxnSpPr>
          <p:nvPr/>
        </p:nvCxnSpPr>
        <p:spPr bwMode="auto">
          <a:xfrm rot="16200000" flipH="1">
            <a:off x="1542257" y="3601243"/>
            <a:ext cx="1409700" cy="2284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1" name="AutoShape 27"/>
          <p:cNvSpPr>
            <a:spLocks noChangeArrowheads="1"/>
          </p:cNvSpPr>
          <p:nvPr/>
        </p:nvSpPr>
        <p:spPr bwMode="auto">
          <a:xfrm>
            <a:off x="3389313" y="52578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statement-x</a:t>
            </a:r>
          </a:p>
        </p:txBody>
      </p:sp>
      <p:sp>
        <p:nvSpPr>
          <p:cNvPr id="17432" name="AutoShape 28"/>
          <p:cNvSpPr>
            <a:spLocks noChangeArrowheads="1"/>
          </p:cNvSpPr>
          <p:nvPr/>
        </p:nvSpPr>
        <p:spPr bwMode="auto">
          <a:xfrm>
            <a:off x="3124200" y="5943600"/>
            <a:ext cx="19812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Next Statement</a:t>
            </a:r>
          </a:p>
        </p:txBody>
      </p:sp>
      <p:cxnSp>
        <p:nvCxnSpPr>
          <p:cNvPr id="17433" name="AutoShape 30"/>
          <p:cNvCxnSpPr>
            <a:cxnSpLocks noChangeShapeType="1"/>
            <a:stCxn id="17431" idx="2"/>
            <a:endCxn id="17432" idx="0"/>
          </p:cNvCxnSpPr>
          <p:nvPr/>
        </p:nvCxnSpPr>
        <p:spPr bwMode="auto">
          <a:xfrm>
            <a:off x="4113213" y="5638800"/>
            <a:ext cx="158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Dangling else problem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else is always paired with the most recent unpaired if.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23900" y="1676400"/>
            <a:ext cx="352901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if(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if( ) statment1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if( ) statement2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else statement3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827588" y="1397000"/>
            <a:ext cx="4011612" cy="3403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 if( 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{     if( ) statement1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       else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       {   if( )statement2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	else statement3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       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}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890963" y="2395538"/>
            <a:ext cx="936625" cy="43180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81000" y="4257675"/>
            <a:ext cx="3529013" cy="2524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int x=20;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if(x&gt;=0)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if(x&lt;50)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printf( " okey! \n" 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else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printf( " not ok! \n" );</a:t>
            </a:r>
            <a:endParaRPr lang="en-US" altLang="zh-CN" sz="28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06950" y="3876675"/>
            <a:ext cx="4032250" cy="29813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int x=20;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if(x&gt;=0)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{    if(x&lt;50)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     printf( " okey! \n" 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else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 printf( " not ok! \n" );</a:t>
            </a:r>
            <a:endParaRPr lang="en-US" altLang="zh-CN" sz="28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962400" y="51006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Exercise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5052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Refine your program to solve a quadratic equation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Conditions: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 equals 0 </a:t>
            </a:r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a linear equation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discriminant equals 0  Two equal real roots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discriminant is greater than 0  Two distinct real roots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discriminant is less than 0  Two conjugate roots </a:t>
            </a:r>
            <a:r>
              <a:rPr kumimoji="1" lang="en-US" altLang="zh-CN">
                <a:ea typeface="宋体" panose="02010600030101010101" pitchFamily="2" charset="-122"/>
              </a:rPr>
              <a:t> 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9460" name="矩形 3"/>
          <p:cNvSpPr>
            <a:spLocks noChangeArrowheads="1"/>
          </p:cNvSpPr>
          <p:nvPr/>
        </p:nvSpPr>
        <p:spPr bwMode="auto">
          <a:xfrm>
            <a:off x="2590800" y="1447800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ax</a:t>
            </a:r>
            <a:r>
              <a:rPr lang="en-US" altLang="zh-CN" sz="2800" i="1" baseline="30000"/>
              <a:t>2</a:t>
            </a:r>
            <a:r>
              <a:rPr lang="en-US" altLang="zh-CN" sz="2800" i="1"/>
              <a:t> + bx + c = 0 </a:t>
            </a:r>
            <a:endParaRPr lang="zh-CN" altLang="en-US" sz="28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Introduction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楷体" pitchFamily="49" charset="-122"/>
              </a:rPr>
              <a:t>Two-way branching —— The simplest decision making </a:t>
            </a:r>
          </a:p>
          <a:p>
            <a:pPr lvl="1"/>
            <a:r>
              <a:rPr kumimoji="1" lang="en-US" altLang="zh-CN">
                <a:ea typeface="楷体" pitchFamily="49" charset="-122"/>
              </a:rPr>
              <a:t> if (bank balance is zero) borrow money</a:t>
            </a:r>
          </a:p>
          <a:p>
            <a:pPr lvl="1"/>
            <a:r>
              <a:rPr kumimoji="1" lang="en-US" altLang="zh-CN">
                <a:ea typeface="楷体" pitchFamily="49" charset="-122"/>
              </a:rPr>
              <a:t>if (room is dark)  turn on lights</a:t>
            </a:r>
          </a:p>
          <a:p>
            <a:pPr lvl="1"/>
            <a:r>
              <a:rPr kumimoji="1" lang="en-US" altLang="zh-CN">
                <a:ea typeface="楷体" pitchFamily="49" charset="-122"/>
              </a:rPr>
              <a:t>if (age is more than 60)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ea typeface="楷体" pitchFamily="49" charset="-122"/>
              </a:rPr>
              <a:t>	person is retired</a:t>
            </a:r>
          </a:p>
          <a:p>
            <a:pPr lvl="1"/>
            <a:endParaRPr kumimoji="1" lang="en-US" altLang="zh-CN">
              <a:ea typeface="楷体" pitchFamily="49" charset="-122"/>
            </a:endParaRPr>
          </a:p>
          <a:p>
            <a:endParaRPr lang="en-US" altLang="zh-CN">
              <a:ea typeface="楷体" pitchFamily="49" charset="-122"/>
            </a:endParaRPr>
          </a:p>
          <a:p>
            <a:endParaRPr lang="en-US" altLang="zh-CN">
              <a:ea typeface="楷体" pitchFamily="49" charset="-122"/>
            </a:endParaRPr>
          </a:p>
          <a:p>
            <a:r>
              <a:rPr lang="en-US" altLang="zh-CN">
                <a:ea typeface="楷体" pitchFamily="49" charset="-122"/>
              </a:rPr>
              <a:t>C language possesses such decision-making capabilities by supporting the following statements 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楷体" pitchFamily="49" charset="-122"/>
              </a:rPr>
              <a:t>if</a:t>
            </a:r>
            <a:r>
              <a:rPr lang="en-US" altLang="zh-CN">
                <a:ea typeface="楷体" pitchFamily="49" charset="-122"/>
              </a:rPr>
              <a:t> statement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楷体" pitchFamily="49" charset="-122"/>
              </a:rPr>
              <a:t>switch</a:t>
            </a:r>
            <a:r>
              <a:rPr lang="en-US" altLang="zh-CN">
                <a:ea typeface="楷体" pitchFamily="49" charset="-122"/>
              </a:rPr>
              <a:t> statement</a:t>
            </a:r>
          </a:p>
          <a:p>
            <a:pPr lvl="1"/>
            <a:r>
              <a:rPr lang="en-US" altLang="zh-CN">
                <a:ea typeface="楷体" pitchFamily="49" charset="-122"/>
              </a:rPr>
              <a:t>Conditional operator statement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楷体" pitchFamily="49" charset="-122"/>
              </a:rPr>
              <a:t>goto</a:t>
            </a:r>
            <a:r>
              <a:rPr lang="en-US" altLang="zh-CN">
                <a:ea typeface="楷体" pitchFamily="49" charset="-122"/>
              </a:rPr>
              <a:t> statement</a:t>
            </a:r>
          </a:p>
          <a:p>
            <a:endParaRPr kumimoji="1" lang="zh-CN" altLang="en-US">
              <a:ea typeface="楷体" pitchFamily="49" charset="-122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646488" y="1870075"/>
            <a:ext cx="4430712" cy="118427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test</a:t>
            </a:r>
            <a:r>
              <a:rPr lang="en-US" altLang="zh-CN" sz="3200">
                <a:latin typeface="Arial" panose="020B0604020202090204" pitchFamily="34" charset="0"/>
              </a:rPr>
              <a:t> </a:t>
            </a:r>
            <a:r>
              <a:rPr lang="en-US" altLang="zh-CN">
                <a:latin typeface="Arial" panose="020B0604020202090204" pitchFamily="34" charset="0"/>
              </a:rPr>
              <a:t>expression</a:t>
            </a:r>
            <a:r>
              <a:rPr lang="en-US" altLang="zh-CN" sz="3200">
                <a:latin typeface="Arial" panose="020B0604020202090204" pitchFamily="34" charset="0"/>
              </a:rPr>
              <a:t>?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5856288" y="1163638"/>
            <a:ext cx="0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5867400" y="3054350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8077200" y="2481263"/>
            <a:ext cx="1039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922963" y="1408113"/>
            <a:ext cx="1230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Entry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913688" y="1905000"/>
            <a:ext cx="1230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False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867400" y="3424238"/>
            <a:ext cx="1039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Flow chart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pic>
        <p:nvPicPr>
          <p:cNvPr id="20483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58863"/>
            <a:ext cx="8001000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Program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228600" y="838200"/>
            <a:ext cx="81534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00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#include&lt;stdio.h&gt;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#include&lt;math.h&gt;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int a,b,c ,disc; </a:t>
            </a:r>
            <a:r>
              <a:rPr lang="en-US" altLang="zh-CN">
                <a:solidFill>
                  <a:srgbClr val="008000"/>
                </a:solidFill>
              </a:rPr>
              <a:t>/*Declare variables 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double x1,x2;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printf("Input coefficients of the equation:\n");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scanf("a=%d,b=%d,c=%d",&amp;a,&amp;b,&amp;c);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if(a==0)	</a:t>
            </a:r>
            <a:r>
              <a:rPr lang="en-US" altLang="zh-CN">
                <a:solidFill>
                  <a:srgbClr val="008000"/>
                </a:solidFill>
              </a:rPr>
              <a:t>/*Linear equation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  printf("Not a quadratic");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else    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  disc=b*b-4*a*c; </a:t>
            </a:r>
            <a:r>
              <a:rPr lang="en-US" altLang="zh-CN">
                <a:solidFill>
                  <a:srgbClr val="008000"/>
                </a:solidFill>
              </a:rPr>
              <a:t>/*Discriminant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  <a:r>
              <a:rPr lang="en-US" altLang="zh-CN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….</a:t>
            </a:r>
            <a:endParaRPr lang="zh-CN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            </a:t>
            </a: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Program_Contd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304800" y="1042988"/>
            <a:ext cx="86106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400">
                <a:latin typeface="Arial" panose="020B0604020202090204" pitchFamily="34" charset="0"/>
              </a:rPr>
              <a:t> </a:t>
            </a:r>
            <a:r>
              <a:rPr lang="en-US" altLang="zh-TW" sz="1800">
                <a:latin typeface="Arial" panose="020B0604020202090204" pitchFamily="34" charset="0"/>
              </a:rPr>
              <a:t>else    /*Quadratic equation*/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disc=b*b-4*a*c;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if(disc==0) /* Two equal roots</a:t>
            </a:r>
            <a:r>
              <a:rPr lang="zh-TW" altLang="en-US" sz="1800">
                <a:latin typeface="Arial" panose="020B0604020202090204" pitchFamily="34" charset="0"/>
              </a:rPr>
              <a:t>*</a:t>
            </a:r>
            <a:r>
              <a:rPr lang="en-US" altLang="zh-TW" sz="1800">
                <a:latin typeface="Arial" panose="020B0604020202090204" pitchFamily="34" charset="0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	printf("Two equal roots:%8.4f\n",-b/(2*a));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      if(disc&gt;0)  /*Two distinct roots</a:t>
            </a:r>
            <a:r>
              <a:rPr lang="zh-TW" altLang="en-US" sz="1800">
                <a:latin typeface="Arial" panose="020B0604020202090204" pitchFamily="34" charset="0"/>
              </a:rPr>
              <a:t>*</a:t>
            </a:r>
            <a:r>
              <a:rPr lang="en-US" altLang="zh-TW" sz="1800">
                <a:latin typeface="Arial" panose="020B0604020202090204" pitchFamily="34" charset="0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	  x1=(-b+sqrt(disc))/(2*a);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	  x2=(-b-sqrt(disc))/(2*a);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	  printf("Distinct real roots:%8.4f and %8.4f\n”, x1,x2);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     else /*Complex roots/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	 printf("No real roots\n");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9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90204" pitchFamily="34" charset="0"/>
              </a:rPr>
              <a:t>}</a:t>
            </a:r>
            <a:endParaRPr lang="zh-CN" altLang="en-US" sz="200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Else-if ladder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74725"/>
            <a:ext cx="8110538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0"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if </a:t>
            </a:r>
            <a:r>
              <a:rPr lang="en-US" altLang="zh-CN" sz="3000"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condition</a:t>
            </a:r>
            <a:r>
              <a:rPr lang="en-US" altLang="zh-CN" sz="3000"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1</a:t>
            </a: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statement-1;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0">
                <a:latin typeface="Times New Roman" panose="02020503050405090304" pitchFamily="18" charset="0"/>
                <a:cs typeface="Times New Roman" panose="02020503050405090304" pitchFamily="18" charset="0"/>
              </a:rPr>
              <a:t>else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 </a:t>
            </a:r>
            <a:r>
              <a:rPr lang="en-US" altLang="zh-CN" sz="3000" b="0">
                <a:latin typeface="Times New Roman" panose="02020503050405090304" pitchFamily="18" charset="0"/>
                <a:cs typeface="Times New Roman" panose="02020503050405090304" pitchFamily="18" charset="0"/>
              </a:rPr>
              <a:t>if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 (condition 2</a:t>
            </a: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statement-2;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altLang="zh-CN" sz="3000" b="0">
                <a:latin typeface="Times New Roman" panose="02020503050405090304" pitchFamily="18" charset="0"/>
                <a:cs typeface="Times New Roman" panose="02020503050405090304" pitchFamily="18" charset="0"/>
              </a:rPr>
              <a:t>else if</a:t>
            </a: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 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condition 3</a:t>
            </a: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statement-3;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  <a:r>
              <a:rPr lang="en-US" altLang="zh-CN" sz="3000" b="0">
                <a:latin typeface="Times New Roman" panose="02020503050405090304" pitchFamily="18" charset="0"/>
                <a:cs typeface="Times New Roman" panose="02020503050405090304" pitchFamily="18" charset="0"/>
              </a:rPr>
              <a:t>else if</a:t>
            </a: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 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condition</a:t>
            </a: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n</a:t>
            </a: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503050405090304" pitchFamily="18" charset="0"/>
                <a:cs typeface="Times New Roman" panose="02020503050405090304" pitchFamily="18" charset="0"/>
              </a:rPr>
              <a:t>	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statement-n;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			</a:t>
            </a:r>
            <a:r>
              <a:rPr lang="en-US" altLang="zh-CN" sz="3000" b="0">
                <a:latin typeface="Times New Roman" panose="02020503050405090304" pitchFamily="18" charset="0"/>
                <a:cs typeface="Times New Roman" panose="02020503050405090304" pitchFamily="18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				default-statement;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cs typeface="Times New Roman" panose="02020503050405090304" pitchFamily="18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statement-x;</a:t>
            </a:r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 flipH="1">
            <a:off x="3048000" y="562292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57" name="Group 17"/>
          <p:cNvGrpSpPr/>
          <p:nvPr/>
        </p:nvGrpSpPr>
        <p:grpSpPr bwMode="auto">
          <a:xfrm>
            <a:off x="3124200" y="1660525"/>
            <a:ext cx="4876800" cy="3962400"/>
            <a:chOff x="2880" y="1776"/>
            <a:chExt cx="1584" cy="2112"/>
          </a:xfrm>
        </p:grpSpPr>
        <p:sp>
          <p:nvSpPr>
            <p:cNvPr id="23570" name="Line 9"/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3"/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8" name="Group 18"/>
          <p:cNvGrpSpPr/>
          <p:nvPr/>
        </p:nvGrpSpPr>
        <p:grpSpPr bwMode="auto">
          <a:xfrm>
            <a:off x="6400800" y="5089525"/>
            <a:ext cx="533400" cy="533400"/>
            <a:chOff x="2880" y="1776"/>
            <a:chExt cx="1584" cy="2112"/>
          </a:xfrm>
        </p:grpSpPr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9" name="Group 21"/>
          <p:cNvGrpSpPr/>
          <p:nvPr/>
        </p:nvGrpSpPr>
        <p:grpSpPr bwMode="auto">
          <a:xfrm>
            <a:off x="3276600" y="2498725"/>
            <a:ext cx="4419600" cy="3124200"/>
            <a:chOff x="2880" y="1776"/>
            <a:chExt cx="1584" cy="2112"/>
          </a:xfrm>
        </p:grpSpPr>
        <p:sp>
          <p:nvSpPr>
            <p:cNvPr id="23566" name="Line 22"/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23"/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0" name="Group 24"/>
          <p:cNvGrpSpPr/>
          <p:nvPr/>
        </p:nvGrpSpPr>
        <p:grpSpPr bwMode="auto">
          <a:xfrm>
            <a:off x="3733800" y="3336925"/>
            <a:ext cx="3733800" cy="2286000"/>
            <a:chOff x="2880" y="1776"/>
            <a:chExt cx="1584" cy="2112"/>
          </a:xfrm>
        </p:grpSpPr>
        <p:sp>
          <p:nvSpPr>
            <p:cNvPr id="23564" name="Line 25"/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6"/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1" name="Group 27"/>
          <p:cNvGrpSpPr/>
          <p:nvPr/>
        </p:nvGrpSpPr>
        <p:grpSpPr bwMode="auto">
          <a:xfrm>
            <a:off x="4572000" y="4251325"/>
            <a:ext cx="2590800" cy="1371600"/>
            <a:chOff x="2880" y="1776"/>
            <a:chExt cx="1584" cy="2112"/>
          </a:xfrm>
        </p:grpSpPr>
        <p:sp>
          <p:nvSpPr>
            <p:cNvPr id="23562" name="Line 28"/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29"/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kern="1200" dirty="0">
                <a:solidFill>
                  <a:schemeClr val="accent3"/>
                </a:solidFill>
              </a:rPr>
              <a:t>Flow Chart of else-if ladder</a:t>
            </a:r>
            <a:endParaRPr lang="zh-CN" altLang="en-US" kern="1200" dirty="0">
              <a:solidFill>
                <a:srgbClr val="003366"/>
              </a:solidFill>
            </a:endParaRP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2209800" y="106680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133600" y="106680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Entry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324600" y="27432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False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5410200" y="3581400"/>
            <a:ext cx="738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True</a:t>
            </a:r>
          </a:p>
        </p:txBody>
      </p:sp>
      <p:cxnSp>
        <p:nvCxnSpPr>
          <p:cNvPr id="24583" name="AutoShape 9"/>
          <p:cNvCxnSpPr>
            <a:cxnSpLocks noChangeShapeType="1"/>
            <a:stCxn id="24612" idx="3"/>
            <a:endCxn id="24618" idx="0"/>
          </p:cNvCxnSpPr>
          <p:nvPr/>
        </p:nvCxnSpPr>
        <p:spPr bwMode="auto">
          <a:xfrm>
            <a:off x="7924800" y="3886200"/>
            <a:ext cx="762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4" name="AutoShape 11"/>
          <p:cNvCxnSpPr>
            <a:cxnSpLocks noChangeShapeType="1"/>
            <a:stCxn id="24618" idx="2"/>
            <a:endCxn id="24613" idx="6"/>
          </p:cNvCxnSpPr>
          <p:nvPr/>
        </p:nvCxnSpPr>
        <p:spPr bwMode="auto">
          <a:xfrm rot="5400000">
            <a:off x="6591300" y="3771900"/>
            <a:ext cx="381000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5" name="AutoShape 12"/>
          <p:cNvSpPr>
            <a:spLocks noChangeArrowheads="1"/>
          </p:cNvSpPr>
          <p:nvPr/>
        </p:nvSpPr>
        <p:spPr bwMode="auto">
          <a:xfrm>
            <a:off x="2895600" y="35814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statement-3</a:t>
            </a:r>
          </a:p>
        </p:txBody>
      </p:sp>
      <p:cxnSp>
        <p:nvCxnSpPr>
          <p:cNvPr id="24586" name="AutoShape 13"/>
          <p:cNvCxnSpPr>
            <a:cxnSpLocks noChangeShapeType="1"/>
            <a:stCxn id="24607" idx="1"/>
            <a:endCxn id="24585" idx="0"/>
          </p:cNvCxnSpPr>
          <p:nvPr/>
        </p:nvCxnSpPr>
        <p:spPr bwMode="auto">
          <a:xfrm rot="10800000" flipV="1">
            <a:off x="3619500" y="3200400"/>
            <a:ext cx="952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7" name="AutoShape 14"/>
          <p:cNvCxnSpPr>
            <a:cxnSpLocks noChangeShapeType="1"/>
            <a:stCxn id="24585" idx="2"/>
            <a:endCxn id="24610" idx="0"/>
          </p:cNvCxnSpPr>
          <p:nvPr/>
        </p:nvCxnSpPr>
        <p:spPr bwMode="auto">
          <a:xfrm rot="16200000" flipH="1">
            <a:off x="3143250" y="4438650"/>
            <a:ext cx="9906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8" name="AutoShape 15"/>
          <p:cNvSpPr>
            <a:spLocks noChangeArrowheads="1"/>
          </p:cNvSpPr>
          <p:nvPr/>
        </p:nvSpPr>
        <p:spPr bwMode="auto">
          <a:xfrm>
            <a:off x="990600" y="4953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  <p:sp>
        <p:nvSpPr>
          <p:cNvPr id="24589" name="AutoShape 16"/>
          <p:cNvSpPr>
            <a:spLocks noChangeArrowheads="1"/>
          </p:cNvSpPr>
          <p:nvPr/>
        </p:nvSpPr>
        <p:spPr bwMode="auto">
          <a:xfrm>
            <a:off x="1143000" y="16002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9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90204" pitchFamily="34" charset="0"/>
              </a:rPr>
              <a:t>test condition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90204" pitchFamily="34" charset="0"/>
              </a:rPr>
              <a:t>?</a:t>
            </a:r>
          </a:p>
        </p:txBody>
      </p:sp>
      <p:cxnSp>
        <p:nvCxnSpPr>
          <p:cNvPr id="24590" name="AutoShape 17"/>
          <p:cNvCxnSpPr>
            <a:cxnSpLocks noChangeShapeType="1"/>
            <a:stCxn id="24589" idx="3"/>
            <a:endCxn id="24599" idx="0"/>
          </p:cNvCxnSpPr>
          <p:nvPr/>
        </p:nvCxnSpPr>
        <p:spPr bwMode="auto">
          <a:xfrm>
            <a:off x="3200400" y="1981200"/>
            <a:ext cx="5715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5334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True</a:t>
            </a:r>
          </a:p>
        </p:txBody>
      </p:sp>
      <p:sp>
        <p:nvSpPr>
          <p:cNvPr id="24592" name="AutoShape 19"/>
          <p:cNvSpPr>
            <a:spLocks noChangeArrowheads="1"/>
          </p:cNvSpPr>
          <p:nvPr/>
        </p:nvSpPr>
        <p:spPr bwMode="auto">
          <a:xfrm>
            <a:off x="152400" y="24384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statement-1</a:t>
            </a:r>
          </a:p>
        </p:txBody>
      </p:sp>
      <p:cxnSp>
        <p:nvCxnSpPr>
          <p:cNvPr id="24593" name="AutoShape 20"/>
          <p:cNvCxnSpPr>
            <a:cxnSpLocks noChangeShapeType="1"/>
            <a:stCxn id="24589" idx="1"/>
            <a:endCxn id="24592" idx="0"/>
          </p:cNvCxnSpPr>
          <p:nvPr/>
        </p:nvCxnSpPr>
        <p:spPr bwMode="auto">
          <a:xfrm rot="10800000" flipV="1">
            <a:off x="876300" y="1981200"/>
            <a:ext cx="2667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4" name="Text Box 21"/>
          <p:cNvSpPr txBox="1">
            <a:spLocks noChangeArrowheads="1"/>
          </p:cNvSpPr>
          <p:nvPr/>
        </p:nvSpPr>
        <p:spPr bwMode="auto">
          <a:xfrm>
            <a:off x="3200400" y="16002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False</a:t>
            </a:r>
          </a:p>
        </p:txBody>
      </p:sp>
      <p:cxnSp>
        <p:nvCxnSpPr>
          <p:cNvPr id="24595" name="AutoShape 22"/>
          <p:cNvCxnSpPr>
            <a:cxnSpLocks noChangeShapeType="1"/>
            <a:stCxn id="24592" idx="2"/>
            <a:endCxn id="24588" idx="2"/>
          </p:cNvCxnSpPr>
          <p:nvPr/>
        </p:nvCxnSpPr>
        <p:spPr bwMode="auto">
          <a:xfrm rot="16200000" flipH="1">
            <a:off x="-247650" y="3943350"/>
            <a:ext cx="2362200" cy="114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6" name="AutoShape 23"/>
          <p:cNvSpPr>
            <a:spLocks noChangeArrowheads="1"/>
          </p:cNvSpPr>
          <p:nvPr/>
        </p:nvSpPr>
        <p:spPr bwMode="auto">
          <a:xfrm>
            <a:off x="493713" y="55626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statement-x</a:t>
            </a:r>
          </a:p>
        </p:txBody>
      </p:sp>
      <p:cxnSp>
        <p:nvCxnSpPr>
          <p:cNvPr id="24597" name="AutoShape 25"/>
          <p:cNvCxnSpPr>
            <a:cxnSpLocks noChangeShapeType="1"/>
            <a:stCxn id="24588" idx="4"/>
            <a:endCxn id="24596" idx="0"/>
          </p:cNvCxnSpPr>
          <p:nvPr/>
        </p:nvCxnSpPr>
        <p:spPr bwMode="auto">
          <a:xfrm flipH="1">
            <a:off x="1217613" y="54102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8" name="AutoShape 26"/>
          <p:cNvCxnSpPr>
            <a:cxnSpLocks noChangeShapeType="1"/>
            <a:stCxn id="24596" idx="2"/>
          </p:cNvCxnSpPr>
          <p:nvPr/>
        </p:nvCxnSpPr>
        <p:spPr bwMode="auto">
          <a:xfrm>
            <a:off x="1217613" y="59436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9" name="AutoShape 28"/>
          <p:cNvSpPr>
            <a:spLocks noChangeArrowheads="1"/>
          </p:cNvSpPr>
          <p:nvPr/>
        </p:nvSpPr>
        <p:spPr bwMode="auto">
          <a:xfrm>
            <a:off x="2743200" y="22860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9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test condition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?</a:t>
            </a:r>
          </a:p>
        </p:txBody>
      </p:sp>
      <p:sp>
        <p:nvSpPr>
          <p:cNvPr id="24600" name="AutoShape 29"/>
          <p:cNvSpPr>
            <a:spLocks noChangeArrowheads="1"/>
          </p:cNvSpPr>
          <p:nvPr/>
        </p:nvSpPr>
        <p:spPr bwMode="auto">
          <a:xfrm>
            <a:off x="1676400" y="29718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statement-2</a:t>
            </a:r>
          </a:p>
        </p:txBody>
      </p:sp>
      <p:sp>
        <p:nvSpPr>
          <p:cNvPr id="24601" name="AutoShape 30"/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  <p:cxnSp>
        <p:nvCxnSpPr>
          <p:cNvPr id="24602" name="AutoShape 31"/>
          <p:cNvCxnSpPr>
            <a:cxnSpLocks noChangeShapeType="1"/>
            <a:stCxn id="24600" idx="2"/>
            <a:endCxn id="24601" idx="0"/>
          </p:cNvCxnSpPr>
          <p:nvPr/>
        </p:nvCxnSpPr>
        <p:spPr bwMode="auto">
          <a:xfrm rot="16200000" flipH="1">
            <a:off x="1619250" y="4133850"/>
            <a:ext cx="16002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3" name="AutoShape 32"/>
          <p:cNvCxnSpPr>
            <a:cxnSpLocks noChangeShapeType="1"/>
            <a:stCxn id="24599" idx="1"/>
            <a:endCxn id="24600" idx="0"/>
          </p:cNvCxnSpPr>
          <p:nvPr/>
        </p:nvCxnSpPr>
        <p:spPr bwMode="auto">
          <a:xfrm rot="10800000" flipV="1">
            <a:off x="2400300" y="2667000"/>
            <a:ext cx="3429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4" name="AutoShape 33"/>
          <p:cNvCxnSpPr>
            <a:cxnSpLocks noChangeShapeType="1"/>
            <a:stCxn id="24601" idx="2"/>
            <a:endCxn id="24588" idx="6"/>
          </p:cNvCxnSpPr>
          <p:nvPr/>
        </p:nvCxnSpPr>
        <p:spPr bwMode="auto">
          <a:xfrm flipH="1">
            <a:off x="1447800" y="51816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5" name="Text Box 34"/>
          <p:cNvSpPr txBox="1">
            <a:spLocks noChangeArrowheads="1"/>
          </p:cNvSpPr>
          <p:nvPr/>
        </p:nvSpPr>
        <p:spPr bwMode="auto">
          <a:xfrm>
            <a:off x="4648200" y="2209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False</a:t>
            </a:r>
          </a:p>
        </p:txBody>
      </p:sp>
      <p:sp>
        <p:nvSpPr>
          <p:cNvPr id="24606" name="Text Box 35"/>
          <p:cNvSpPr txBox="1">
            <a:spLocks noChangeArrowheads="1"/>
          </p:cNvSpPr>
          <p:nvPr/>
        </p:nvSpPr>
        <p:spPr bwMode="auto">
          <a:xfrm>
            <a:off x="2209800" y="2362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True</a:t>
            </a:r>
          </a:p>
        </p:txBody>
      </p:sp>
      <p:sp>
        <p:nvSpPr>
          <p:cNvPr id="24607" name="AutoShape 36"/>
          <p:cNvSpPr>
            <a:spLocks noChangeArrowheads="1"/>
          </p:cNvSpPr>
          <p:nvPr/>
        </p:nvSpPr>
        <p:spPr bwMode="auto">
          <a:xfrm>
            <a:off x="4572000" y="28194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9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test condition 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?</a:t>
            </a:r>
          </a:p>
        </p:txBody>
      </p:sp>
      <p:cxnSp>
        <p:nvCxnSpPr>
          <p:cNvPr id="24608" name="AutoShape 37"/>
          <p:cNvCxnSpPr>
            <a:cxnSpLocks noChangeShapeType="1"/>
            <a:stCxn id="24599" idx="3"/>
            <a:endCxn id="24607" idx="0"/>
          </p:cNvCxnSpPr>
          <p:nvPr/>
        </p:nvCxnSpPr>
        <p:spPr bwMode="auto">
          <a:xfrm>
            <a:off x="4800600" y="2667000"/>
            <a:ext cx="800100" cy="152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9" name="Text Box 38"/>
          <p:cNvSpPr txBox="1">
            <a:spLocks noChangeArrowheads="1"/>
          </p:cNvSpPr>
          <p:nvPr/>
        </p:nvSpPr>
        <p:spPr bwMode="auto">
          <a:xfrm>
            <a:off x="3962400" y="2895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True</a:t>
            </a:r>
          </a:p>
        </p:txBody>
      </p:sp>
      <p:sp>
        <p:nvSpPr>
          <p:cNvPr id="24610" name="AutoShape 39"/>
          <p:cNvSpPr>
            <a:spLocks noChangeArrowheads="1"/>
          </p:cNvSpPr>
          <p:nvPr/>
        </p:nvSpPr>
        <p:spPr bwMode="auto">
          <a:xfrm>
            <a:off x="3429000" y="4953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  <p:cxnSp>
        <p:nvCxnSpPr>
          <p:cNvPr id="24611" name="AutoShape 40"/>
          <p:cNvCxnSpPr>
            <a:cxnSpLocks noChangeShapeType="1"/>
            <a:stCxn id="24610" idx="2"/>
            <a:endCxn id="24601" idx="6"/>
          </p:cNvCxnSpPr>
          <p:nvPr/>
        </p:nvCxnSpPr>
        <p:spPr bwMode="auto">
          <a:xfrm flipH="1">
            <a:off x="2667000" y="51816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12" name="AutoShape 41"/>
          <p:cNvSpPr>
            <a:spLocks noChangeArrowheads="1"/>
          </p:cNvSpPr>
          <p:nvPr/>
        </p:nvSpPr>
        <p:spPr bwMode="auto">
          <a:xfrm>
            <a:off x="5867400" y="35052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9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test condition 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?</a:t>
            </a:r>
          </a:p>
        </p:txBody>
      </p:sp>
      <p:sp>
        <p:nvSpPr>
          <p:cNvPr id="24613" name="AutoShape 42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90204" pitchFamily="34" charset="0"/>
            </a:endParaRPr>
          </a:p>
        </p:txBody>
      </p:sp>
      <p:sp>
        <p:nvSpPr>
          <p:cNvPr id="24614" name="AutoShape 43"/>
          <p:cNvSpPr>
            <a:spLocks noChangeArrowheads="1"/>
          </p:cNvSpPr>
          <p:nvPr/>
        </p:nvSpPr>
        <p:spPr bwMode="auto">
          <a:xfrm>
            <a:off x="4572000" y="41910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statement-n</a:t>
            </a:r>
          </a:p>
        </p:txBody>
      </p:sp>
      <p:cxnSp>
        <p:nvCxnSpPr>
          <p:cNvPr id="24615" name="AutoShape 44"/>
          <p:cNvCxnSpPr>
            <a:cxnSpLocks noChangeShapeType="1"/>
            <a:stCxn id="24612" idx="1"/>
            <a:endCxn id="24614" idx="0"/>
          </p:cNvCxnSpPr>
          <p:nvPr/>
        </p:nvCxnSpPr>
        <p:spPr bwMode="auto">
          <a:xfrm rot="10800000" flipV="1">
            <a:off x="5295900" y="3886200"/>
            <a:ext cx="5715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6" name="AutoShape 45"/>
          <p:cNvCxnSpPr>
            <a:cxnSpLocks noChangeShapeType="1"/>
            <a:stCxn id="24614" idx="2"/>
            <a:endCxn id="24613" idx="0"/>
          </p:cNvCxnSpPr>
          <p:nvPr/>
        </p:nvCxnSpPr>
        <p:spPr bwMode="auto">
          <a:xfrm rot="16200000" flipH="1">
            <a:off x="5124450" y="4743450"/>
            <a:ext cx="3810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7" name="AutoShape 46"/>
          <p:cNvCxnSpPr>
            <a:cxnSpLocks noChangeShapeType="1"/>
            <a:stCxn id="24613" idx="2"/>
            <a:endCxn id="24610" idx="6"/>
          </p:cNvCxnSpPr>
          <p:nvPr/>
        </p:nvCxnSpPr>
        <p:spPr bwMode="auto">
          <a:xfrm flipH="1">
            <a:off x="3886200" y="51816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18" name="AutoShape 47"/>
          <p:cNvSpPr>
            <a:spLocks noChangeArrowheads="1"/>
          </p:cNvSpPr>
          <p:nvPr/>
        </p:nvSpPr>
        <p:spPr bwMode="auto">
          <a:xfrm>
            <a:off x="7086600" y="4419600"/>
            <a:ext cx="1828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default statement</a:t>
            </a:r>
          </a:p>
        </p:txBody>
      </p:sp>
      <p:sp>
        <p:nvSpPr>
          <p:cNvPr id="24619" name="Text Box 48"/>
          <p:cNvSpPr txBox="1">
            <a:spLocks noChangeArrowheads="1"/>
          </p:cNvSpPr>
          <p:nvPr/>
        </p:nvSpPr>
        <p:spPr bwMode="auto">
          <a:xfrm>
            <a:off x="8001000" y="3733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False</a:t>
            </a:r>
          </a:p>
        </p:txBody>
      </p:sp>
      <p:cxnSp>
        <p:nvCxnSpPr>
          <p:cNvPr id="24620" name="AutoShape 49"/>
          <p:cNvCxnSpPr>
            <a:cxnSpLocks noChangeShapeType="1"/>
            <a:stCxn id="24607" idx="3"/>
            <a:endCxn id="24612" idx="0"/>
          </p:cNvCxnSpPr>
          <p:nvPr/>
        </p:nvCxnSpPr>
        <p:spPr bwMode="auto">
          <a:xfrm>
            <a:off x="6629400" y="3200400"/>
            <a:ext cx="2667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矩形 45"/>
          <p:cNvSpPr/>
          <p:nvPr/>
        </p:nvSpPr>
        <p:spPr>
          <a:xfrm>
            <a:off x="155575" y="6096000"/>
            <a:ext cx="89884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kern="0" dirty="0">
                <a:solidFill>
                  <a:srgbClr val="FF0000"/>
                </a:solidFill>
                <a:latin typeface="Times New Roman" panose="02020503050405090304" pitchFamily="18" charset="0"/>
                <a:ea typeface="楷体" pitchFamily="49" charset="-122"/>
                <a:cs typeface="Times New Roman" panose="02020503050405090304" pitchFamily="18" charset="0"/>
              </a:rPr>
              <a:t>The else-if ladder runs more efficient than a set of nesting if-else(s).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892175"/>
            <a:ext cx="3954780" cy="5638800"/>
          </a:xfrm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if (number&gt;500)   cost=0.15;</a:t>
            </a:r>
            <a:endParaRPr lang="en-US" altLang="zh-CN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   else </a:t>
            </a:r>
            <a:r>
              <a:rPr lang="en-US" altLang="zh-CN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if(number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&gt;300)   cost=0.10;</a:t>
            </a:r>
            <a:endParaRPr lang="en-US" altLang="zh-CN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        else </a:t>
            </a:r>
            <a:r>
              <a:rPr lang="en-US" altLang="zh-CN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if(number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&gt;100)    cost=0.075;</a:t>
            </a:r>
            <a:endParaRPr lang="en-US" altLang="zh-CN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             else </a:t>
            </a:r>
            <a:r>
              <a:rPr lang="en-US" altLang="zh-CN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if(number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&gt;50)      cost=0.05;</a:t>
            </a:r>
            <a:endParaRPr lang="en-US" altLang="zh-CN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                else  cost=0;</a:t>
            </a:r>
          </a:p>
          <a:p>
            <a:pPr algn="l">
              <a:buClr>
                <a:schemeClr val="bg1"/>
              </a:buClr>
            </a:pPr>
            <a:endParaRPr lang="en-US" altLang="zh-CN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l">
              <a:buClr>
                <a:schemeClr val="bg1"/>
              </a:buClr>
            </a:pPr>
            <a:endParaRPr lang="en-US" altLang="zh-CN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29785" y="892175"/>
            <a:ext cx="4259580" cy="5107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latinLnBrk="0">
              <a:buClr>
                <a:schemeClr val="bg1"/>
              </a:buClr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if (grade&gt;=90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algn="l" latinLnBrk="0">
              <a:buClr>
                <a:schemeClr val="bg1"/>
              </a:buClr>
            </a:pPr>
            <a:r>
              <a:rPr lang="zh-CN" altLang="en-US" sz="2400">
                <a:solidFill>
                  <a:srgbClr val="000000"/>
                </a:solidFill>
                <a:sym typeface="+mn-ea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 err="1">
                <a:solidFill>
                  <a:srgbClr val="000000"/>
                </a:solidFill>
                <a:sym typeface="+mn-ea"/>
              </a:rPr>
              <a:t>printf("A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");</a:t>
            </a:r>
            <a:br>
              <a:rPr lang="en-US" altLang="zh-CN" sz="2400">
                <a:solidFill>
                  <a:srgbClr val="000000"/>
                </a:solidFill>
                <a:sym typeface="+mn-ea"/>
              </a:rPr>
            </a:br>
            <a:r>
              <a:rPr lang="en-US" altLang="zh-CN" sz="2400">
                <a:solidFill>
                  <a:srgbClr val="000000"/>
                </a:solidFill>
                <a:sym typeface="+mn-ea"/>
              </a:rPr>
              <a:t>    else  if (grade&gt;=80)</a:t>
            </a:r>
            <a:br>
              <a:rPr lang="en-US" altLang="zh-CN" sz="2400">
                <a:solidFill>
                  <a:srgbClr val="000000"/>
                </a:solidFill>
                <a:sym typeface="+mn-ea"/>
              </a:rPr>
            </a:br>
            <a:r>
              <a:rPr lang="en-US" altLang="zh-CN" sz="2400">
                <a:solidFill>
                  <a:srgbClr val="000000"/>
                </a:solidFill>
                <a:sym typeface="+mn-ea"/>
              </a:rPr>
              <a:t>                </a:t>
            </a:r>
            <a:r>
              <a:rPr lang="en-US" altLang="zh-CN" sz="2400" err="1">
                <a:solidFill>
                  <a:srgbClr val="000000"/>
                </a:solidFill>
                <a:sym typeface="+mn-ea"/>
              </a:rPr>
              <a:t>printf(“B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");</a:t>
            </a:r>
            <a:br>
              <a:rPr lang="en-US" altLang="zh-CN" sz="2400">
                <a:solidFill>
                  <a:srgbClr val="000000"/>
                </a:solidFill>
                <a:sym typeface="+mn-ea"/>
              </a:rPr>
            </a:br>
            <a:r>
              <a:rPr lang="en-US" altLang="zh-CN" sz="2400">
                <a:solidFill>
                  <a:srgbClr val="000000"/>
                </a:solidFill>
                <a:sym typeface="+mn-ea"/>
              </a:rPr>
              <a:t>            else   </a:t>
            </a:r>
            <a:r>
              <a:rPr lang="en-US" altLang="zh-CN" sz="2400" err="1">
                <a:solidFill>
                  <a:srgbClr val="000000"/>
                </a:solidFill>
                <a:sym typeface="+mn-ea"/>
              </a:rPr>
              <a:t>if(grade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&gt;=70)</a:t>
            </a:r>
            <a:br>
              <a:rPr lang="en-US" altLang="zh-CN" sz="2400">
                <a:solidFill>
                  <a:srgbClr val="000000"/>
                </a:solidFill>
                <a:sym typeface="+mn-ea"/>
              </a:rPr>
            </a:br>
            <a:r>
              <a:rPr lang="en-US" altLang="zh-CN" sz="2400">
                <a:solidFill>
                  <a:srgbClr val="000000"/>
                </a:solidFill>
                <a:sym typeface="+mn-ea"/>
              </a:rPr>
              <a:t>                        </a:t>
            </a:r>
            <a:r>
              <a:rPr lang="en-US" altLang="zh-CN" sz="2400" err="1">
                <a:solidFill>
                  <a:srgbClr val="000000"/>
                </a:solidFill>
                <a:sym typeface="+mn-ea"/>
              </a:rPr>
              <a:t>printf(“C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");</a:t>
            </a:r>
            <a:br>
              <a:rPr lang="en-US" altLang="zh-CN" sz="2400">
                <a:solidFill>
                  <a:srgbClr val="000000"/>
                </a:solidFill>
                <a:sym typeface="+mn-ea"/>
              </a:rPr>
            </a:br>
            <a:r>
              <a:rPr lang="en-US" altLang="zh-CN" sz="2400">
                <a:solidFill>
                  <a:srgbClr val="000000"/>
                </a:solidFill>
                <a:sym typeface="+mn-ea"/>
              </a:rPr>
              <a:t>                       else  </a:t>
            </a:r>
            <a:r>
              <a:rPr lang="en-US" altLang="zh-CN" sz="2400" err="1">
                <a:solidFill>
                  <a:srgbClr val="000000"/>
                </a:solidFill>
                <a:sym typeface="+mn-ea"/>
              </a:rPr>
              <a:t>if(grade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&gt;=60)</a:t>
            </a:r>
            <a:br>
              <a:rPr lang="en-US" altLang="zh-CN" sz="2400">
                <a:solidFill>
                  <a:srgbClr val="000000"/>
                </a:solidFill>
                <a:sym typeface="+mn-ea"/>
              </a:rPr>
            </a:br>
            <a:r>
              <a:rPr lang="en-US" altLang="zh-CN" sz="2400">
                <a:solidFill>
                  <a:srgbClr val="000000"/>
                </a:solidFill>
                <a:sym typeface="+mn-ea"/>
              </a:rPr>
              <a:t>                                    </a:t>
            </a:r>
            <a:r>
              <a:rPr lang="en-US" altLang="zh-CN" sz="2400" err="1">
                <a:solidFill>
                  <a:srgbClr val="000000"/>
                </a:solidFill>
                <a:sym typeface="+mn-ea"/>
              </a:rPr>
              <a:t>printf(“D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");</a:t>
            </a:r>
            <a:br>
              <a:rPr lang="en-US" altLang="zh-CN" sz="2400">
                <a:solidFill>
                  <a:srgbClr val="000000"/>
                </a:solidFill>
                <a:sym typeface="+mn-ea"/>
              </a:rPr>
            </a:br>
            <a:r>
              <a:rPr lang="en-US" altLang="zh-CN" sz="2400">
                <a:solidFill>
                  <a:srgbClr val="000000"/>
                </a:solidFill>
                <a:sym typeface="+mn-ea"/>
              </a:rPr>
              <a:t>                             else</a:t>
            </a:r>
            <a:br>
              <a:rPr lang="en-US" altLang="zh-CN" sz="2400">
                <a:solidFill>
                  <a:srgbClr val="000000"/>
                </a:solidFill>
                <a:sym typeface="+mn-ea"/>
              </a:rPr>
            </a:br>
            <a:r>
              <a:rPr lang="en-US" altLang="zh-CN" sz="2400">
                <a:solidFill>
                  <a:srgbClr val="000000"/>
                </a:solidFill>
                <a:sym typeface="+mn-ea"/>
              </a:rPr>
              <a:t>                                 </a:t>
            </a:r>
            <a:r>
              <a:rPr lang="en-US" altLang="zh-CN" sz="2400" err="1">
                <a:solidFill>
                  <a:srgbClr val="000000"/>
                </a:solidFill>
                <a:sym typeface="+mn-ea"/>
              </a:rPr>
              <a:t>printf(“F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");</a:t>
            </a:r>
            <a:r>
              <a:rPr lang="en-US" altLang="zh-CN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>
                <a:solidFill>
                  <a:srgbClr val="000000"/>
                </a:solidFill>
                <a:sym typeface="+mn-ea"/>
              </a:rPr>
            </a:b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Exercise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Refine the program for quadratic equations by else-if ladder.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pic>
        <p:nvPicPr>
          <p:cNvPr id="25604" name="Picture 16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5775"/>
            <a:ext cx="7315200" cy="4992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Else is always paired with the unpaired if statement above it in the most recent unified compound statement.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5620" y="2072005"/>
            <a:ext cx="811276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>
                <a:schemeClr val="bg1"/>
              </a:buClr>
            </a:pPr>
            <a:r>
              <a:rPr lang="zh-CN" altLang="en-US" sz="2000" dirty="0">
                <a:latin typeface="Times New Roman" panose="02020503050405090304" pitchFamily="18" charset="0"/>
                <a:sym typeface="+mn-ea"/>
              </a:rPr>
              <a:t>                                           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503050405090304" pitchFamily="18" charset="0"/>
                <a:sym typeface="+mn-ea"/>
              </a:rPr>
              <a:t>-1     (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sym typeface="+mn-ea"/>
              </a:rPr>
              <a:t>x&lt;0)</a:t>
            </a:r>
            <a:endParaRPr lang="en-US" altLang="zh-CN" sz="200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l">
              <a:buClr>
                <a:schemeClr val="bg1"/>
              </a:buClr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例 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4.3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有一个函数 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y=  0  (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sym typeface="+mn-ea"/>
              </a:rPr>
              <a:t>x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=0),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编一程序，输入一个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</a:t>
            </a:r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值，输出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值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sym typeface="+mn-ea"/>
              </a:rPr>
              <a:t>。                  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sym typeface="+mn-ea"/>
              </a:rPr>
              <a:t>1     (x&gt;0)</a:t>
            </a:r>
            <a:endParaRPr lang="en-US" altLang="zh-CN" sz="200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l">
              <a:buClr>
                <a:schemeClr val="bg1"/>
              </a:buClr>
            </a:pPr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             算法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                 算法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	输入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                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输入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</a:t>
            </a:r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x&lt;0,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则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y=-1         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x&lt;0,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则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y=-1</a:t>
            </a:r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x=0,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则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y=0          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否则：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x&gt;0,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则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y=1          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x=0,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则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y=0</a:t>
            </a:r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输出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                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x&gt;0,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则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y=1</a:t>
            </a:r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输出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y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4530" name="矩形 534529"/>
          <p:cNvSpPr/>
          <p:nvPr/>
        </p:nvSpPr>
        <p:spPr>
          <a:xfrm>
            <a:off x="228283" y="1124268"/>
            <a:ext cx="9144000" cy="46085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algn="l">
              <a:buClr>
                <a:schemeClr val="bg1"/>
              </a:buClr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right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？ 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error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？</a:t>
            </a:r>
            <a:endParaRPr lang="zh-CN" altLang="en-US" dirty="0">
              <a:solidFill>
                <a:srgbClr val="000099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endParaRPr lang="zh-CN" altLang="en-US" dirty="0">
              <a:solidFill>
                <a:srgbClr val="000099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2400">
                <a:solidFill>
                  <a:srgbClr val="CC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1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：                                      </a:t>
            </a:r>
            <a:r>
              <a:rPr lang="en-US" altLang="zh-CN" sz="2400">
                <a:solidFill>
                  <a:srgbClr val="CC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：</a:t>
            </a:r>
          </a:p>
          <a:p>
            <a:pPr algn="l">
              <a:buClr>
                <a:schemeClr val="bg1"/>
              </a:buClr>
            </a:pPr>
            <a:r>
              <a:rPr lang="zh-CN" altLang="en-US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err="1">
                <a:latin typeface="Times New Roman" panose="02020503050405090304" pitchFamily="18" charset="0"/>
                <a:ea typeface="宋体" panose="02010600030101010101" pitchFamily="2" charset="-122"/>
              </a:rPr>
              <a:t>if(x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&lt;0)                                            </a:t>
            </a:r>
            <a:r>
              <a:rPr lang="en-US" altLang="zh-CN" sz="2400" err="1">
                <a:latin typeface="Times New Roman" panose="02020503050405090304" pitchFamily="18" charset="0"/>
                <a:ea typeface="宋体" panose="02010600030101010101" pitchFamily="2" charset="-122"/>
              </a:rPr>
              <a:t>if(x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&gt;=0)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      Y=-1;                                                  </a:t>
            </a:r>
            <a:r>
              <a:rPr lang="en-US" altLang="zh-CN" sz="2400" err="1">
                <a:latin typeface="Times New Roman" panose="02020503050405090304" pitchFamily="18" charset="0"/>
                <a:ea typeface="宋体" panose="02010600030101010101" pitchFamily="2" charset="-122"/>
              </a:rPr>
              <a:t>if(x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&gt;0)  y=1;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else                                                           </a:t>
            </a:r>
            <a:r>
              <a:rPr lang="en-US" altLang="zh-CN" sz="2400" err="1">
                <a:latin typeface="Times New Roman" panose="0202050305040509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y=0;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     if</a:t>
            </a:r>
            <a:r>
              <a:rPr lang="en-US" altLang="zh-CN"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(x= =0)  y=0;                            else   y=-1;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     else  y=1;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solidFill>
                  <a:srgbClr val="CC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3:                                           4: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  y=-1;                                             y=0;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400" err="1">
                <a:latin typeface="Times New Roman" panose="02020503050405090304" pitchFamily="18" charset="0"/>
                <a:ea typeface="宋体" panose="02010600030101010101" pitchFamily="2" charset="-122"/>
              </a:rPr>
              <a:t>if(x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!=0)                                          </a:t>
            </a:r>
            <a:r>
              <a:rPr lang="en-US" altLang="zh-CN" sz="2400" err="1">
                <a:latin typeface="Times New Roman" panose="02020503050405090304" pitchFamily="18" charset="0"/>
                <a:ea typeface="宋体" panose="02010600030101010101" pitchFamily="2" charset="-122"/>
              </a:rPr>
              <a:t>if(x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&gt;=0)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400" err="1">
                <a:latin typeface="Times New Roman" panose="02020503050405090304" pitchFamily="18" charset="0"/>
                <a:ea typeface="宋体" panose="02010600030101010101" pitchFamily="2" charset="-122"/>
              </a:rPr>
              <a:t>if(x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&gt;0)  y=1;                                  </a:t>
            </a:r>
            <a:r>
              <a:rPr lang="en-US" altLang="zh-CN" sz="2400" err="1">
                <a:latin typeface="Times New Roman" panose="02020503050405090304" pitchFamily="18" charset="0"/>
                <a:ea typeface="宋体" panose="02010600030101010101" pitchFamily="2" charset="-122"/>
              </a:rPr>
              <a:t>if(x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&gt;0)  y=1;</a:t>
            </a:r>
          </a:p>
          <a:p>
            <a:pPr algn="l">
              <a:buClr>
                <a:schemeClr val="bg1"/>
              </a:buClr>
            </a:pP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           else  y=0;                                        </a:t>
            </a:r>
            <a:r>
              <a: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400">
                <a:latin typeface="Times New Roman" panose="02020503050405090304" pitchFamily="18" charset="0"/>
                <a:ea typeface="宋体" panose="02010600030101010101" pitchFamily="2" charset="-122"/>
              </a:rPr>
              <a:t>  y=-1;</a:t>
            </a:r>
          </a:p>
          <a:p>
            <a:pPr algn="l">
              <a:buClr>
                <a:schemeClr val="bg1"/>
              </a:buClr>
            </a:pPr>
            <a:endParaRPr lang="zh-CN" altLang="en-US" sz="240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34531" name="矩形 534530"/>
          <p:cNvSpPr/>
          <p:nvPr/>
        </p:nvSpPr>
        <p:spPr>
          <a:xfrm>
            <a:off x="3043238" y="1657985"/>
            <a:ext cx="576262" cy="1079500"/>
          </a:xfrm>
          <a:prstGeom prst="rect">
            <a:avLst/>
          </a:prstGeom>
          <a:solidFill>
            <a:srgbClr val="FFFF99"/>
          </a:solidFill>
          <a:ln w="12700">
            <a:noFill/>
          </a:ln>
        </p:spPr>
        <p:txBody>
          <a:bodyPr wrap="none" anchor="ctr"/>
          <a:lstStyle/>
          <a:p>
            <a:pPr algn="l">
              <a:buClr>
                <a:schemeClr val="bg1"/>
              </a:buClr>
            </a:pPr>
            <a:r>
              <a:rPr lang="zh-CN" altLang="en-US" dirty="0">
                <a:solidFill>
                  <a:srgbClr val="CC0000"/>
                </a:solidFill>
                <a:latin typeface="Times New Roman" panose="02020503050405090304" pitchFamily="18" charset="0"/>
                <a:ea typeface="楷体_GB2312" pitchFamily="49" charset="-122"/>
              </a:rPr>
              <a:t>正</a:t>
            </a:r>
          </a:p>
          <a:p>
            <a:pPr algn="l">
              <a:buClr>
                <a:schemeClr val="bg1"/>
              </a:buClr>
            </a:pPr>
            <a:r>
              <a:rPr lang="zh-CN" altLang="en-US" dirty="0">
                <a:solidFill>
                  <a:srgbClr val="CC0000"/>
                </a:solidFill>
                <a:latin typeface="Times New Roman" panose="02020503050405090304" pitchFamily="18" charset="0"/>
                <a:ea typeface="楷体_GB2312" pitchFamily="49" charset="-122"/>
              </a:rPr>
              <a:t>确</a:t>
            </a:r>
          </a:p>
        </p:txBody>
      </p:sp>
      <p:sp>
        <p:nvSpPr>
          <p:cNvPr id="534532" name="矩形 534531"/>
          <p:cNvSpPr/>
          <p:nvPr/>
        </p:nvSpPr>
        <p:spPr>
          <a:xfrm>
            <a:off x="7952740" y="1657985"/>
            <a:ext cx="576263" cy="1079500"/>
          </a:xfrm>
          <a:prstGeom prst="rect">
            <a:avLst/>
          </a:prstGeom>
          <a:solidFill>
            <a:srgbClr val="FFFF99"/>
          </a:solidFill>
          <a:ln w="12700">
            <a:noFill/>
          </a:ln>
        </p:spPr>
        <p:txBody>
          <a:bodyPr wrap="none" anchor="ctr"/>
          <a:lstStyle/>
          <a:p>
            <a:pPr algn="l">
              <a:buClr>
                <a:schemeClr val="bg1"/>
              </a:buClr>
            </a:pPr>
            <a:r>
              <a:rPr lang="zh-CN" altLang="en-US" dirty="0">
                <a:solidFill>
                  <a:srgbClr val="CC0000"/>
                </a:solidFill>
                <a:latin typeface="Times New Roman" panose="02020503050405090304" pitchFamily="18" charset="0"/>
                <a:ea typeface="楷体_GB2312" pitchFamily="49" charset="-122"/>
              </a:rPr>
              <a:t>正</a:t>
            </a:r>
          </a:p>
          <a:p>
            <a:pPr algn="l">
              <a:buClr>
                <a:schemeClr val="bg1"/>
              </a:buClr>
            </a:pPr>
            <a:r>
              <a:rPr lang="zh-CN" altLang="en-US" dirty="0">
                <a:solidFill>
                  <a:srgbClr val="CC0000"/>
                </a:solidFill>
                <a:latin typeface="Times New Roman" panose="02020503050405090304" pitchFamily="18" charset="0"/>
                <a:ea typeface="楷体_GB2312" pitchFamily="49" charset="-122"/>
              </a:rPr>
              <a:t>确</a:t>
            </a:r>
          </a:p>
        </p:txBody>
      </p:sp>
      <p:sp>
        <p:nvSpPr>
          <p:cNvPr id="534534" name="矩形 534533"/>
          <p:cNvSpPr/>
          <p:nvPr/>
        </p:nvSpPr>
        <p:spPr>
          <a:xfrm>
            <a:off x="3419475" y="4652963"/>
            <a:ext cx="576263" cy="1079500"/>
          </a:xfrm>
          <a:prstGeom prst="rect">
            <a:avLst/>
          </a:prstGeom>
          <a:solidFill>
            <a:srgbClr val="FFFF99"/>
          </a:solidFill>
          <a:ln w="12700">
            <a:noFill/>
          </a:ln>
        </p:spPr>
        <p:txBody>
          <a:bodyPr wrap="none" anchor="ctr"/>
          <a:lstStyle/>
          <a:p>
            <a:pPr algn="l">
              <a:buClr>
                <a:schemeClr val="bg1"/>
              </a:buClr>
            </a:pPr>
            <a:r>
              <a:rPr lang="zh-CN" altLang="en-US" dirty="0">
                <a:solidFill>
                  <a:srgbClr val="CC0000"/>
                </a:solidFill>
                <a:latin typeface="Times New Roman" panose="02020503050405090304" pitchFamily="18" charset="0"/>
                <a:ea typeface="楷体_GB2312" pitchFamily="49" charset="-122"/>
              </a:rPr>
              <a:t>错</a:t>
            </a:r>
          </a:p>
          <a:p>
            <a:pPr algn="l">
              <a:buClr>
                <a:schemeClr val="bg1"/>
              </a:buClr>
            </a:pPr>
            <a:r>
              <a:rPr lang="zh-CN" altLang="en-US" dirty="0">
                <a:solidFill>
                  <a:srgbClr val="CC0000"/>
                </a:solidFill>
                <a:latin typeface="Times New Roman" panose="02020503050405090304" pitchFamily="18" charset="0"/>
                <a:ea typeface="楷体_GB2312" pitchFamily="49" charset="-122"/>
              </a:rPr>
              <a:t>误</a:t>
            </a:r>
          </a:p>
        </p:txBody>
      </p:sp>
      <p:sp>
        <p:nvSpPr>
          <p:cNvPr id="534535" name="矩形 534534"/>
          <p:cNvSpPr/>
          <p:nvPr/>
        </p:nvSpPr>
        <p:spPr>
          <a:xfrm>
            <a:off x="7667625" y="4652963"/>
            <a:ext cx="576263" cy="1079500"/>
          </a:xfrm>
          <a:prstGeom prst="rect">
            <a:avLst/>
          </a:prstGeom>
          <a:solidFill>
            <a:srgbClr val="FFFF99"/>
          </a:solidFill>
          <a:ln w="12700">
            <a:noFill/>
          </a:ln>
        </p:spPr>
        <p:txBody>
          <a:bodyPr wrap="none" anchor="ctr"/>
          <a:lstStyle/>
          <a:p>
            <a:pPr algn="l">
              <a:buClr>
                <a:schemeClr val="bg1"/>
              </a:buClr>
            </a:pPr>
            <a:r>
              <a:rPr lang="zh-CN" altLang="en-US" dirty="0">
                <a:solidFill>
                  <a:srgbClr val="CC0000"/>
                </a:solidFill>
                <a:latin typeface="Times New Roman" panose="02020503050405090304" pitchFamily="18" charset="0"/>
                <a:ea typeface="楷体_GB2312" pitchFamily="49" charset="-122"/>
              </a:rPr>
              <a:t>错</a:t>
            </a:r>
          </a:p>
          <a:p>
            <a:pPr algn="l">
              <a:buClr>
                <a:schemeClr val="bg1"/>
              </a:buClr>
            </a:pPr>
            <a:r>
              <a:rPr lang="zh-CN" altLang="en-US" dirty="0">
                <a:solidFill>
                  <a:srgbClr val="CC0000"/>
                </a:solidFill>
                <a:latin typeface="Times New Roman" panose="02020503050405090304" pitchFamily="18" charset="0"/>
                <a:ea typeface="楷体_GB2312" pitchFamily="49" charset="-122"/>
              </a:rPr>
              <a:t>误</a:t>
            </a:r>
          </a:p>
        </p:txBody>
      </p:sp>
      <p:sp>
        <p:nvSpPr>
          <p:cNvPr id="4" name="灯片编号占位符 2"/>
          <p:cNvSpPr/>
          <p:nvPr/>
        </p:nvSpPr>
        <p:spPr>
          <a:xfrm>
            <a:off x="381000" y="62293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baseline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/>
              <a:pPr lvl="0"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ldLvl="0" animBg="1"/>
      <p:bldP spid="534532" grpId="0" bldLvl="0" animBg="1"/>
      <p:bldP spid="534534" grpId="0" bldLvl="0" animBg="1"/>
      <p:bldP spid="53453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Switch statement</a:t>
            </a:r>
            <a:endParaRPr kumimoji="1"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form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33528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switch 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expression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case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value_1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block_1</a:t>
            </a: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；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cs typeface="Times New Roman" panose="02020503050405090304" pitchFamily="18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	break;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case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value_2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block_1</a:t>
            </a: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；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cs typeface="Times New Roman" panose="02020503050405090304" pitchFamily="18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	break;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......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......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default: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default_block</a:t>
            </a: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；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cs typeface="Times New Roman" panose="02020503050405090304" pitchFamily="18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		break;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statement_x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30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4572000" y="160020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Entry</a:t>
            </a:r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3316288" y="2133600"/>
            <a:ext cx="2514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switch expression</a:t>
            </a:r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>
            <a:off x="4572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3733800" y="3200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572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>
            <a:off x="39624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4267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44958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auto">
          <a:xfrm>
            <a:off x="6553200" y="2895600"/>
            <a:ext cx="13716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block1</a:t>
            </a:r>
          </a:p>
        </p:txBody>
      </p:sp>
      <p:sp>
        <p:nvSpPr>
          <p:cNvPr id="68" name="AutoShape 17"/>
          <p:cNvSpPr>
            <a:spLocks noChangeArrowheads="1"/>
          </p:cNvSpPr>
          <p:nvPr/>
        </p:nvSpPr>
        <p:spPr bwMode="auto">
          <a:xfrm>
            <a:off x="6553200" y="3505200"/>
            <a:ext cx="13716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block2</a:t>
            </a:r>
          </a:p>
        </p:txBody>
      </p:sp>
      <p:sp>
        <p:nvSpPr>
          <p:cNvPr id="69" name="AutoShape 18"/>
          <p:cNvSpPr>
            <a:spLocks noChangeArrowheads="1"/>
          </p:cNvSpPr>
          <p:nvPr/>
        </p:nvSpPr>
        <p:spPr bwMode="auto">
          <a:xfrm>
            <a:off x="6400800" y="4876800"/>
            <a:ext cx="15240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default block</a:t>
            </a:r>
          </a:p>
        </p:txBody>
      </p:sp>
      <p:sp>
        <p:nvSpPr>
          <p:cNvPr id="72" name="AutoShape 21"/>
          <p:cNvSpPr>
            <a:spLocks noChangeArrowheads="1"/>
          </p:cNvSpPr>
          <p:nvPr/>
        </p:nvSpPr>
        <p:spPr bwMode="auto">
          <a:xfrm>
            <a:off x="6400800" y="59436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statement-x</a:t>
            </a:r>
          </a:p>
        </p:txBody>
      </p:sp>
      <p:cxnSp>
        <p:nvCxnSpPr>
          <p:cNvPr id="74" name="AutoShape 24"/>
          <p:cNvCxnSpPr>
            <a:cxnSpLocks noChangeShapeType="1"/>
            <a:stCxn id="69" idx="2"/>
          </p:cNvCxnSpPr>
          <p:nvPr/>
        </p:nvCxnSpPr>
        <p:spPr bwMode="auto">
          <a:xfrm>
            <a:off x="7162800" y="5334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AutoShape 25"/>
          <p:cNvCxnSpPr>
            <a:cxnSpLocks noChangeShapeType="1"/>
            <a:stCxn id="62" idx="1"/>
          </p:cNvCxnSpPr>
          <p:nvPr/>
        </p:nvCxnSpPr>
        <p:spPr bwMode="auto">
          <a:xfrm rot="16200000" flipH="1">
            <a:off x="6172200" y="2895600"/>
            <a:ext cx="0" cy="609600"/>
          </a:xfrm>
          <a:prstGeom prst="bentConnector4">
            <a:avLst>
              <a:gd name="adj1" fmla="val -83130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6" name="AutoShape 26"/>
          <p:cNvCxnSpPr>
            <a:cxnSpLocks noChangeShapeType="1"/>
          </p:cNvCxnSpPr>
          <p:nvPr/>
        </p:nvCxnSpPr>
        <p:spPr bwMode="auto">
          <a:xfrm>
            <a:off x="4495800" y="3733800"/>
            <a:ext cx="2057400" cy="12700"/>
          </a:xfrm>
          <a:prstGeom prst="bentConnector3">
            <a:avLst>
              <a:gd name="adj1" fmla="val 53148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" name="AutoShape 28"/>
          <p:cNvCxnSpPr>
            <a:cxnSpLocks noChangeShapeType="1"/>
          </p:cNvCxnSpPr>
          <p:nvPr/>
        </p:nvCxnSpPr>
        <p:spPr bwMode="auto">
          <a:xfrm>
            <a:off x="3733800" y="3200400"/>
            <a:ext cx="2667000" cy="2133600"/>
          </a:xfrm>
          <a:prstGeom prst="bentConnector3">
            <a:avLst>
              <a:gd name="adj1" fmla="val 44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AutoShape 29"/>
          <p:cNvCxnSpPr>
            <a:cxnSpLocks noChangeShapeType="1"/>
            <a:stCxn id="67" idx="3"/>
          </p:cNvCxnSpPr>
          <p:nvPr/>
        </p:nvCxnSpPr>
        <p:spPr bwMode="auto">
          <a:xfrm>
            <a:off x="7924800" y="3124200"/>
            <a:ext cx="533400" cy="2819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6705600" y="4267200"/>
            <a:ext cx="1038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90204" pitchFamily="34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90204" pitchFamily="34" charset="0"/>
              </a:rPr>
              <a:t>...</a:t>
            </a: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4648200" y="2909888"/>
            <a:ext cx="2020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Expression==value_1</a:t>
            </a: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4572000" y="3429000"/>
            <a:ext cx="2020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Expression==value_2</a:t>
            </a:r>
          </a:p>
        </p:txBody>
      </p: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3810000" y="4891088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90204" pitchFamily="34" charset="0"/>
              </a:rPr>
              <a:t>(no match) default</a:t>
            </a:r>
          </a:p>
        </p:txBody>
      </p:sp>
      <p:cxnSp>
        <p:nvCxnSpPr>
          <p:cNvPr id="43" name="AutoShape 29"/>
          <p:cNvCxnSpPr>
            <a:cxnSpLocks noChangeShapeType="1"/>
          </p:cNvCxnSpPr>
          <p:nvPr/>
        </p:nvCxnSpPr>
        <p:spPr bwMode="auto">
          <a:xfrm rot="16200000" flipH="1">
            <a:off x="7048500" y="4686300"/>
            <a:ext cx="2133600" cy="381000"/>
          </a:xfrm>
          <a:prstGeom prst="bentConnector3">
            <a:avLst>
              <a:gd name="adj1" fmla="val -407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7" grpId="0" animBg="1"/>
      <p:bldP spid="68" grpId="0" animBg="1"/>
      <p:bldP spid="69" grpId="0" animBg="1"/>
      <p:bldP spid="72" grpId="0" animBg="1"/>
      <p:bldP spid="72" grpId="1" animBg="1"/>
      <p:bldP spid="72" grpId="2" animBg="1"/>
      <p:bldP spid="82" grpId="0"/>
      <p:bldP spid="83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3E1B62-2E6F-8C49-9083-FF2B1199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dirty="0"/>
              <a:t>Flowchart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EEB9E6-9128-E74B-A05B-1D86BBCE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34" y="977735"/>
            <a:ext cx="8610600" cy="5638800"/>
          </a:xfrm>
        </p:spPr>
        <p:txBody>
          <a:bodyPr/>
          <a:lstStyle/>
          <a:p>
            <a:r>
              <a:rPr lang="en" altLang="zh-CN" b="0" dirty="0"/>
              <a:t>What is a Flowchart?</a:t>
            </a:r>
          </a:p>
          <a:p>
            <a:r>
              <a:rPr lang="en" altLang="zh-CN" b="0" dirty="0"/>
              <a:t>A flowchart is a graphical representations of steps.</a:t>
            </a:r>
          </a:p>
          <a:p>
            <a:r>
              <a:rPr lang="en" altLang="zh-CN" b="0" dirty="0"/>
              <a:t>Nowadays, flowcharts play an extremely important role in displaying information and assisting reasoning. </a:t>
            </a:r>
          </a:p>
          <a:p>
            <a:r>
              <a:rPr lang="en" altLang="zh-CN" b="0" dirty="0"/>
              <a:t>They help us visualize complex processes, or make explicit the structure of problems and tasks. </a:t>
            </a:r>
          </a:p>
          <a:p>
            <a:r>
              <a:rPr lang="en" altLang="zh-CN" b="0" dirty="0"/>
              <a:t>Flowchart Symbols</a:t>
            </a:r>
          </a:p>
          <a:p>
            <a:endParaRPr kumimoji="1" lang="zh-CN" altLang="en-US" dirty="0"/>
          </a:p>
        </p:txBody>
      </p:sp>
      <p:pic>
        <p:nvPicPr>
          <p:cNvPr id="2050" name="Picture 2" descr="Flowchart symbol: Terminator">
            <a:extLst>
              <a:ext uri="{FF2B5EF4-FFF2-40B4-BE49-F238E27FC236}">
                <a16:creationId xmlns:a16="http://schemas.microsoft.com/office/drawing/2014/main" xmlns="" id="{A280D160-4D82-A84D-BE66-B4EE6483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1447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478E7CC-73DC-8340-9B9F-7E77B6032CE8}"/>
              </a:ext>
            </a:extLst>
          </p:cNvPr>
          <p:cNvSpPr/>
          <p:nvPr/>
        </p:nvSpPr>
        <p:spPr>
          <a:xfrm>
            <a:off x="358734" y="5027136"/>
            <a:ext cx="17748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333333"/>
                </a:solidFill>
                <a:latin typeface="Open Sans"/>
              </a:rPr>
              <a:t>Terminator</a:t>
            </a:r>
          </a:p>
          <a:p>
            <a:r>
              <a:rPr lang="en" altLang="zh-CN" b="0" dirty="0">
                <a:solidFill>
                  <a:srgbClr val="737C85"/>
                </a:solidFill>
                <a:latin typeface="Open Sans"/>
              </a:rPr>
              <a:t>The terminator symbol represents the starting or ending point of the system.</a:t>
            </a:r>
            <a:endParaRPr lang="en" altLang="zh-CN" b="0" i="0" dirty="0">
              <a:solidFill>
                <a:srgbClr val="737C85"/>
              </a:solidFill>
              <a:effectLst/>
              <a:latin typeface="Open San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E7CBEA7-46E7-2F4D-99C4-A405C16274A2}"/>
              </a:ext>
            </a:extLst>
          </p:cNvPr>
          <p:cNvSpPr/>
          <p:nvPr/>
        </p:nvSpPr>
        <p:spPr>
          <a:xfrm>
            <a:off x="2133600" y="5027136"/>
            <a:ext cx="129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737C85"/>
                </a:solidFill>
                <a:latin typeface="Open Sans"/>
              </a:rPr>
              <a:t>Process</a:t>
            </a:r>
          </a:p>
          <a:p>
            <a:r>
              <a:rPr lang="en" altLang="zh-CN" b="0" dirty="0">
                <a:solidFill>
                  <a:srgbClr val="737C85"/>
                </a:solidFill>
                <a:latin typeface="Open Sans"/>
              </a:rPr>
              <a:t>A box indicates some particular operation.</a:t>
            </a:r>
            <a:endParaRPr lang="en" altLang="zh-CN" b="0" i="0" dirty="0">
              <a:solidFill>
                <a:srgbClr val="737C85"/>
              </a:solidFill>
              <a:effectLst/>
              <a:latin typeface="Open Sans"/>
            </a:endParaRPr>
          </a:p>
        </p:txBody>
      </p:sp>
      <p:pic>
        <p:nvPicPr>
          <p:cNvPr id="2052" name="Picture 4" descr="Flowchart symbol: Process">
            <a:extLst>
              <a:ext uri="{FF2B5EF4-FFF2-40B4-BE49-F238E27FC236}">
                <a16:creationId xmlns:a16="http://schemas.microsoft.com/office/drawing/2014/main" xmlns="" id="{2EC29DE3-B6DE-D747-A2D6-3A55D51B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8494" y="4114800"/>
            <a:ext cx="1295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A8B09B4-B80B-4643-8975-8902D76074DB}"/>
              </a:ext>
            </a:extLst>
          </p:cNvPr>
          <p:cNvSpPr/>
          <p:nvPr/>
        </p:nvSpPr>
        <p:spPr>
          <a:xfrm>
            <a:off x="3343894" y="5014616"/>
            <a:ext cx="1295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333333"/>
                </a:solidFill>
                <a:latin typeface="Open Sans"/>
              </a:rPr>
              <a:t>Document</a:t>
            </a:r>
          </a:p>
          <a:p>
            <a:r>
              <a:rPr lang="en" altLang="zh-CN" b="0" dirty="0">
                <a:solidFill>
                  <a:srgbClr val="737C85"/>
                </a:solidFill>
                <a:latin typeface="Open Sans"/>
              </a:rPr>
              <a:t>This represents a printout, such as a document or a report.</a:t>
            </a:r>
            <a:endParaRPr lang="en" altLang="zh-CN" b="0" i="0" dirty="0">
              <a:solidFill>
                <a:srgbClr val="737C85"/>
              </a:solidFill>
              <a:effectLst/>
              <a:latin typeface="Open Sans"/>
            </a:endParaRPr>
          </a:p>
        </p:txBody>
      </p:sp>
      <p:pic>
        <p:nvPicPr>
          <p:cNvPr id="2054" name="Picture 6" descr="Flowchart symbol: Document">
            <a:extLst>
              <a:ext uri="{FF2B5EF4-FFF2-40B4-BE49-F238E27FC236}">
                <a16:creationId xmlns:a16="http://schemas.microsoft.com/office/drawing/2014/main" xmlns="" id="{E8D581B1-5344-9A44-A18C-53A4935C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09852"/>
            <a:ext cx="12954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22D90F-1AB4-3241-BE99-92F4F9392606}"/>
              </a:ext>
            </a:extLst>
          </p:cNvPr>
          <p:cNvSpPr/>
          <p:nvPr/>
        </p:nvSpPr>
        <p:spPr>
          <a:xfrm>
            <a:off x="5150922" y="4703970"/>
            <a:ext cx="20465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333333"/>
                </a:solidFill>
                <a:latin typeface="Open Sans"/>
              </a:rPr>
              <a:t>Decision</a:t>
            </a:r>
          </a:p>
          <a:p>
            <a:r>
              <a:rPr lang="en" altLang="zh-CN" b="0" dirty="0">
                <a:solidFill>
                  <a:srgbClr val="737C85"/>
                </a:solidFill>
                <a:latin typeface="Open Sans"/>
              </a:rPr>
              <a:t>A diamond represents a decision or branching point. Lines coming out from the diamond indicates different possible situations, leading to different sub-processes.</a:t>
            </a:r>
            <a:endParaRPr lang="en" altLang="zh-CN" b="0" i="0" dirty="0">
              <a:solidFill>
                <a:srgbClr val="737C85"/>
              </a:solidFill>
              <a:effectLst/>
              <a:latin typeface="Open Sans"/>
            </a:endParaRPr>
          </a:p>
        </p:txBody>
      </p:sp>
      <p:pic>
        <p:nvPicPr>
          <p:cNvPr id="2056" name="Picture 8" descr="Flowchart symbol: Decision">
            <a:extLst>
              <a:ext uri="{FF2B5EF4-FFF2-40B4-BE49-F238E27FC236}">
                <a16:creationId xmlns:a16="http://schemas.microsoft.com/office/drawing/2014/main" xmlns="" id="{C76E001E-6218-3D4C-BF1F-AEF6E6B2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1392" y="341613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9A9B04-3227-404C-ADA7-98807FFD4E0F}"/>
              </a:ext>
            </a:extLst>
          </p:cNvPr>
          <p:cNvSpPr/>
          <p:nvPr/>
        </p:nvSpPr>
        <p:spPr>
          <a:xfrm>
            <a:off x="7368144" y="4508500"/>
            <a:ext cx="17070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333333"/>
                </a:solidFill>
                <a:latin typeface="Open Sans"/>
              </a:rPr>
              <a:t>Data</a:t>
            </a:r>
          </a:p>
          <a:p>
            <a:r>
              <a:rPr lang="en" altLang="zh-CN" b="0" dirty="0">
                <a:solidFill>
                  <a:srgbClr val="737C85"/>
                </a:solidFill>
                <a:latin typeface="Open Sans"/>
              </a:rPr>
              <a:t>It represents information entering or leaving the system. An input might be an order from a customer. Output can be a product to be delivered.</a:t>
            </a:r>
            <a:endParaRPr lang="en" altLang="zh-CN" b="0" i="0" dirty="0">
              <a:solidFill>
                <a:srgbClr val="737C85"/>
              </a:solidFill>
              <a:effectLst/>
              <a:latin typeface="Open Sans"/>
            </a:endParaRPr>
          </a:p>
        </p:txBody>
      </p:sp>
      <p:pic>
        <p:nvPicPr>
          <p:cNvPr id="2058" name="Picture 10" descr="Flowchart symbol: Data">
            <a:extLst>
              <a:ext uri="{FF2B5EF4-FFF2-40B4-BE49-F238E27FC236}">
                <a16:creationId xmlns:a16="http://schemas.microsoft.com/office/drawing/2014/main" xmlns="" id="{B76D91F1-9EF5-9B4C-BE2F-9D0AF2C0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31144"/>
            <a:ext cx="1549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43E6372-C8F0-3648-96E5-34575837B8BA}"/>
              </a:ext>
            </a:extLst>
          </p:cNvPr>
          <p:cNvSpPr/>
          <p:nvPr/>
        </p:nvSpPr>
        <p:spPr>
          <a:xfrm>
            <a:off x="7772400" y="858975"/>
            <a:ext cx="12988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333333"/>
                </a:solidFill>
                <a:latin typeface="Open Sans"/>
              </a:rPr>
              <a:t>Flow</a:t>
            </a:r>
          </a:p>
          <a:p>
            <a:r>
              <a:rPr lang="en" altLang="zh-CN" b="0" dirty="0">
                <a:solidFill>
                  <a:srgbClr val="737C85"/>
                </a:solidFill>
                <a:latin typeface="Open Sans"/>
              </a:rPr>
              <a:t>Lines represent the flow of the sequence and direction of a process.</a:t>
            </a:r>
            <a:endParaRPr lang="en" altLang="zh-CN" b="0" i="0" dirty="0">
              <a:solidFill>
                <a:srgbClr val="737C85"/>
              </a:solidFill>
              <a:effectLst/>
              <a:latin typeface="Open Sans"/>
            </a:endParaRPr>
          </a:p>
        </p:txBody>
      </p:sp>
      <p:pic>
        <p:nvPicPr>
          <p:cNvPr id="2060" name="Picture 12" descr="Flowchart symbol: Flow">
            <a:extLst>
              <a:ext uri="{FF2B5EF4-FFF2-40B4-BE49-F238E27FC236}">
                <a16:creationId xmlns:a16="http://schemas.microsoft.com/office/drawing/2014/main" xmlns="" id="{DD91E45C-3D53-4A44-910B-64574776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8244" y="994806"/>
            <a:ext cx="1739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1613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6387465" cy="5638800"/>
          </a:xfrm>
        </p:spPr>
        <p:txBody>
          <a:bodyPr/>
          <a:lstStyle/>
          <a:p>
            <a:r>
              <a:rPr lang="zh-CN" altLang="en-US" sz="1800"/>
              <a:t>#include &lt;stdio.h&gt;</a:t>
            </a:r>
          </a:p>
          <a:p>
            <a:r>
              <a:rPr lang="zh-CN" altLang="en-US" sz="1800"/>
              <a:t>int main(void){</a:t>
            </a:r>
          </a:p>
          <a:p>
            <a:r>
              <a:rPr lang="zh-CN" altLang="en-US" sz="1800"/>
              <a:t>    int a;</a:t>
            </a:r>
          </a:p>
          <a:p>
            <a:r>
              <a:rPr lang="zh-CN" altLang="en-US" sz="1800"/>
              <a:t>    printf("input integer number:    ");</a:t>
            </a:r>
          </a:p>
          <a:p>
            <a:r>
              <a:rPr lang="zh-CN" altLang="en-US" sz="1800"/>
              <a:t>    scanf("%d",&amp;a);</a:t>
            </a:r>
          </a:p>
          <a:p>
            <a:r>
              <a:rPr lang="zh-CN" altLang="en-US" sz="1800"/>
              <a:t>    switch (a){</a:t>
            </a:r>
          </a:p>
          <a:p>
            <a:r>
              <a:rPr lang="zh-CN" altLang="en-US" sz="1800"/>
              <a:t>        case 1:printf("Monday\n");  break;</a:t>
            </a:r>
          </a:p>
          <a:p>
            <a:r>
              <a:rPr lang="zh-CN" altLang="en-US" sz="1800"/>
              <a:t>        case 2:printf("Tuesday\n");   break;</a:t>
            </a:r>
          </a:p>
          <a:p>
            <a:r>
              <a:rPr lang="zh-CN" altLang="en-US" sz="1800"/>
              <a:t>        case 3:printf("Wednesday\n");  break;</a:t>
            </a:r>
          </a:p>
          <a:p>
            <a:r>
              <a:rPr lang="zh-CN" altLang="en-US" sz="1800"/>
              <a:t>        case 4:printf("Thursday\n");  break;</a:t>
            </a:r>
          </a:p>
          <a:p>
            <a:r>
              <a:rPr lang="zh-CN" altLang="en-US" sz="1800"/>
              <a:t>        case 5:printf("Friday\n");  break;</a:t>
            </a:r>
          </a:p>
          <a:p>
            <a:r>
              <a:rPr lang="zh-CN" altLang="en-US" sz="1800"/>
              <a:t>        case 6:printf("Saturday\n");  break;</a:t>
            </a:r>
          </a:p>
          <a:p>
            <a:r>
              <a:rPr lang="zh-CN" altLang="en-US" sz="1800"/>
              <a:t>        case 7:printf("Sunday\n");  break;</a:t>
            </a:r>
          </a:p>
          <a:p>
            <a:r>
              <a:rPr lang="zh-CN" altLang="en-US" sz="1800"/>
              <a:t>        default:printf("error\n");</a:t>
            </a:r>
          </a:p>
          <a:p>
            <a:r>
              <a:rPr lang="zh-CN" altLang="en-US" sz="1800"/>
              <a:t>    }</a:t>
            </a:r>
          </a:p>
          <a:p>
            <a:r>
              <a:rPr lang="zh-CN" altLang="en-US" sz="1800"/>
              <a:t>    return 0;</a:t>
            </a:r>
          </a:p>
          <a:p>
            <a:r>
              <a:rPr lang="zh-CN" altLang="en-US" sz="180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57800" y="1443990"/>
            <a:ext cx="35807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当switch后面括号内“表达式”的值与某个case后面的“常量表达式”的值相等时，就执行此case后面的语句。执行完一个case后面的语句后，流程控制转移到下一个case继续执行。如果你只想执行这一个case语句，不想执行其他case，那么就需要在这个case语句后面加上break，跳出switch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Rules for switch statement</a:t>
            </a:r>
            <a:endParaRPr kumimoji="1"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switch expression</a:t>
            </a:r>
            <a:r>
              <a:rPr kumimoji="1" lang="en-US" altLang="zh-CN">
                <a:ea typeface="宋体" panose="02010600030101010101" pitchFamily="2" charset="-122"/>
              </a:rPr>
              <a:t> must be an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integral</a:t>
            </a:r>
            <a:r>
              <a:rPr kumimoji="1" lang="en-US" altLang="zh-CN">
                <a:ea typeface="宋体" panose="02010600030101010101" pitchFamily="2" charset="-122"/>
              </a:rPr>
              <a:t> type including int, char and enum.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Case labels must be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constants</a:t>
            </a:r>
            <a:r>
              <a:rPr kumimoji="1" lang="en-US" altLang="zh-CN">
                <a:ea typeface="宋体" panose="02010600030101010101" pitchFamily="2" charset="-122"/>
              </a:rPr>
              <a:t> or constant expressions.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Case labels must be unique and end with semicolon. 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The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break</a:t>
            </a:r>
            <a:r>
              <a:rPr kumimoji="1" lang="en-US" altLang="zh-CN">
                <a:ea typeface="宋体" panose="02010600030101010101" pitchFamily="2" charset="-122"/>
              </a:rPr>
              <a:t> statement transfers the control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out of the switch </a:t>
            </a:r>
            <a:r>
              <a:rPr kumimoji="1" lang="en-US" altLang="zh-CN">
                <a:ea typeface="宋体" panose="02010600030101010101" pitchFamily="2" charset="-122"/>
              </a:rPr>
              <a:t>statement. Set break upon demand.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只能针对基本数据类型中的整型类型使用switch，这些类型包括int、char等。对于其他类型，则必须使用if语句。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switch()的参数类型不能为实型 。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case标签必须是常量表达式(constantExpression)，如42或者'4'。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case标签必须是惟一性的表达式；也就是说，不允许两个case具有相同的值。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在case后的各常量表达式的值不能相同，否则会出现错误。</a:t>
            </a:r>
          </a:p>
          <a:p>
            <a:r>
              <a:rPr lang="zh-CN" altLang="en-US"/>
              <a:t>在case后，允许有多个语句，可以不用{ }括起来。</a:t>
            </a:r>
          </a:p>
          <a:p>
            <a:r>
              <a:rPr lang="zh-CN" altLang="en-US"/>
              <a:t>各case和default子句的先后顺序可以变动，而不会影响程序执行结果。</a:t>
            </a:r>
          </a:p>
          <a:p>
            <a:r>
              <a:rPr lang="zh-CN" altLang="en-US"/>
              <a:t>default子句可以省略不用。</a:t>
            </a:r>
          </a:p>
          <a:p>
            <a:r>
              <a:rPr lang="zh-CN" altLang="en-US"/>
              <a:t>When using a switch statement should also pay attention to the following: </a:t>
            </a:r>
          </a:p>
          <a:p>
            <a:r>
              <a:rPr lang="zh-CN" altLang="en-US"/>
              <a:t>in the case of the value of the constant expression cannot be the same, otherwise there will be a mistake. </a:t>
            </a:r>
          </a:p>
          <a:p>
            <a:r>
              <a:rPr lang="zh-CN" altLang="en-US"/>
              <a:t>After a case, multiple statements are allowed, which can be enclosed without {}. </a:t>
            </a:r>
          </a:p>
          <a:p>
            <a:r>
              <a:rPr lang="zh-CN" altLang="en-US"/>
              <a:t>The sequence of case and default clauses can be changed without affecting the execution of the program. </a:t>
            </a:r>
          </a:p>
          <a:p>
            <a:r>
              <a:rPr lang="zh-CN" altLang="en-US"/>
              <a:t>The default clause can be omitted.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205" y="1143000"/>
            <a:ext cx="731139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#include&lt;stdio.h&gt;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int main()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char rank;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printf("请输入分数等级：(A、B、C、D、E)\n");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scanf("%c",&amp;rank);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switch(rank)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{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    case'A': printf("A(90~100)\n");break;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    case'B': printf("B(80~89)\n");break;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    case'C': printf("C(70~79)\n");break;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    case'D': printf("D(60~69)\n");break;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    case'E': printf("E(0~59)\n");break;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    default: printf("error!\n");break;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    }</a:t>
            </a: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char rank;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请输入分数等级：</a:t>
            </a:r>
            <a:r>
              <a:rPr lang="en-US" altLang="zh-CN" sz="2000" dirty="0" smtClean="0"/>
              <a:t>(A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E)\n");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</a:t>
            </a:r>
            <a:r>
              <a:rPr lang="en-US" altLang="zh-CN" sz="2000" dirty="0" err="1" smtClean="0"/>
              <a:t>c",&amp;rank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  switch(rank)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case'A</a:t>
            </a:r>
            <a:r>
              <a:rPr lang="en-US" altLang="zh-CN" sz="2000" dirty="0" smtClean="0"/>
              <a:t>': </a:t>
            </a:r>
            <a:r>
              <a:rPr lang="en-US" altLang="zh-CN" sz="2000" dirty="0" err="1" smtClean="0"/>
              <a:t>case'a</a:t>
            </a:r>
            <a:r>
              <a:rPr lang="en-US" altLang="zh-CN" sz="2000" dirty="0" smtClean="0"/>
              <a:t>':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("A(90~100)\n");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case'B</a:t>
            </a:r>
            <a:r>
              <a:rPr lang="en-US" altLang="zh-CN" sz="2000" dirty="0" smtClean="0"/>
              <a:t>':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("B(80~89)\n");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case'C</a:t>
            </a:r>
            <a:r>
              <a:rPr lang="en-US" altLang="zh-CN" sz="2000" dirty="0" smtClean="0"/>
              <a:t>':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("C(70~79)\n");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case'D</a:t>
            </a:r>
            <a:r>
              <a:rPr lang="en-US" altLang="zh-CN" sz="2000" dirty="0" smtClean="0"/>
              <a:t>':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("D(60~69)\n");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case'E</a:t>
            </a:r>
            <a:r>
              <a:rPr lang="en-US" altLang="zh-CN" sz="2000" dirty="0" smtClean="0"/>
              <a:t>':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("E(0~59)\n");</a:t>
            </a:r>
          </a:p>
          <a:p>
            <a:r>
              <a:rPr lang="en-US" altLang="zh-CN" sz="2000" dirty="0" smtClean="0"/>
              <a:t>       default: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("error!\n");</a:t>
            </a:r>
          </a:p>
          <a:p>
            <a:r>
              <a:rPr lang="en-US" altLang="zh-CN" sz="2000" dirty="0" smtClean="0"/>
              <a:t>    }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343400"/>
            <a:ext cx="3581400" cy="212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7315200" cy="557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550" y="128270"/>
            <a:ext cx="7315200" cy="6578600"/>
          </a:xfrm>
          <a:solidFill>
            <a:schemeClr val="bg1"/>
          </a:solidFill>
        </p:spPr>
        <p:txBody>
          <a:bodyPr/>
          <a:lstStyle/>
          <a:p>
            <a:pPr marL="0" indent="0" algn="l">
              <a:buClr>
                <a:schemeClr val="bg1"/>
              </a:buClr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include&lt;stdio.h&gt;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main()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double score;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printf("请输入分数：\n");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scanf("%lf",&amp;score);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switch((int)(score/10))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{    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10:    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9:printf("A(最好)\n");break;    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8:printf("B(优秀)\n");break;    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7:printf("C(良好)\n");break;    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6:printf("D(及格)\n");break;    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5: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4: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3: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2: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1: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case 0:printf("E(不及格)\n");break;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default:printf("Error!\n");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}</a:t>
            </a:r>
          </a:p>
          <a:p>
            <a:pPr algn="l">
              <a:buClr>
                <a:schemeClr val="bg1"/>
              </a:buClr>
            </a:pPr>
            <a:r>
              <a:rPr lang="zh-CN" altLang="en-US" sz="1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5600" y="906145"/>
            <a:ext cx="7874000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#include &lt;stdio.h&gt;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int main( )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double a, b;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char op;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scanf("%lf %c %lf", &amp;a, &amp;op, &amp;b);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switch (op)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{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case '+':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        printf("%lf + %lf = %lf\n", a, b, a + b);     break;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case '-': 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        printf("%lf - %lf = %lf\n", a, b, a - b);       break;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case '*':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       printf("%lf * %lf = %lf\n", a, b, a * b);        break;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case '/':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       if (b != 0)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           printf("%lf / %lf = %lf\n", a, b, a / b);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     else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          printf("除数不能是0! \n");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         break;</a:t>
            </a: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return 0;</a:t>
            </a:r>
          </a:p>
          <a:p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4860" y="151765"/>
            <a:ext cx="7775575" cy="65544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#include&lt;stdio.h&gt;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int main()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int year,month,date,leap,days = 0;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printf("请输入年份：");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scanf("%d",&amp;year);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printf("请输入月份：");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scanf("%d",&amp;month);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printf("请输入日：");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scanf("%d",&amp;date);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leap=(year%4==0&amp;&amp;year%100!=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0）||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year%400==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0;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switch(month)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{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12:days+=30;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11:days+=31;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10:days+=30;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9:days+=31;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8:days+=31;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7:days+=30;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6:days+=31;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5:days+=30;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4:days+=31;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3:days+=28+leap;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2:days+=31;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case 1:days+=date;break;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    default:printf("data error");break;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}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printf("%4d年%2d月%2d日是这一年的第%d天。\n",year,month,date,days);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    return 0;</a:t>
            </a: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Exercise-1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6096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What is the numerical value of each of the following expressions?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5 &gt; 2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3+4 &gt; 2 &amp;&amp; 3 &lt; 2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x &gt;= y || y &gt; x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d = 5 + (6 &gt; 2)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‘X’ &gt; ‘T’? 10 : 5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x &gt; y ? y &gt; x : x &gt;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7550B2-BF4F-B546-A13D-F94081AA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endParaRPr kumimoji="1" lang="zh-CN" altLang="en-US" dirty="0"/>
          </a:p>
        </p:txBody>
      </p:sp>
      <p:pic>
        <p:nvPicPr>
          <p:cNvPr id="1026" name="Picture 2" descr="Flowchart example: Simple algorithms">
            <a:extLst>
              <a:ext uri="{FF2B5EF4-FFF2-40B4-BE49-F238E27FC236}">
                <a16:creationId xmlns:a16="http://schemas.microsoft.com/office/drawing/2014/main" xmlns="" id="{6AB80BC3-7231-004E-87B3-759A46D24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634" y="990600"/>
            <a:ext cx="363128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chart example: Calculate profit and loss">
            <a:extLst>
              <a:ext uri="{FF2B5EF4-FFF2-40B4-BE49-F238E27FC236}">
                <a16:creationId xmlns:a16="http://schemas.microsoft.com/office/drawing/2014/main" xmlns="" id="{1F5D5133-B044-A84E-85CB-A2179433C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6851" y="1295400"/>
            <a:ext cx="5371315" cy="50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968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E999A0-362B-A84B-B1ED-C988CB1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8B66FE-F23B-B344-BEB2-5B15078C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074" name="Picture 2" descr="Flowchart example: Medical services">
            <a:extLst>
              <a:ext uri="{FF2B5EF4-FFF2-40B4-BE49-F238E27FC236}">
                <a16:creationId xmlns:a16="http://schemas.microsoft.com/office/drawing/2014/main" xmlns="" id="{49F39608-1FC2-A74C-BF2F-61DF80099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7612" y="72407"/>
            <a:ext cx="6708775" cy="655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320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if statement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General form</a:t>
            </a: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/>
              <a:ea typeface="宋体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Flow chart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dirty="0">
              <a:ea typeface="楷体" pitchFamily="49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400" kern="1200" dirty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1447800"/>
            <a:ext cx="6629400" cy="230695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if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(test expression)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{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//code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//statement-block;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}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cs typeface="Times New Roman" panose="02020503050405090304" pitchFamily="18" charset="0"/>
              </a:rPr>
              <a:t>statement-x;</a:t>
            </a:r>
          </a:p>
        </p:txBody>
      </p:sp>
      <p:grpSp>
        <p:nvGrpSpPr>
          <p:cNvPr id="7173" name="Group 24"/>
          <p:cNvGrpSpPr/>
          <p:nvPr/>
        </p:nvGrpSpPr>
        <p:grpSpPr bwMode="auto">
          <a:xfrm>
            <a:off x="1371600" y="4183063"/>
            <a:ext cx="6934200" cy="2293937"/>
            <a:chOff x="1466" y="1771"/>
            <a:chExt cx="3190" cy="1445"/>
          </a:xfrm>
        </p:grpSpPr>
        <p:sp>
          <p:nvSpPr>
            <p:cNvPr id="7179" name="AutoShape 5"/>
            <p:cNvSpPr>
              <a:spLocks noChangeArrowheads="1"/>
            </p:cNvSpPr>
            <p:nvPr/>
          </p:nvSpPr>
          <p:spPr bwMode="auto">
            <a:xfrm>
              <a:off x="1466" y="2112"/>
              <a:ext cx="1773" cy="44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503050405090304" pitchFamily="18" charset="0"/>
                  <a:ea typeface="Times New Roman" panose="02020503050405090304" pitchFamily="18" charset="0"/>
                  <a:cs typeface="Times New Roman" panose="0202050305040509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503050405090304" pitchFamily="18" charset="0"/>
                  <a:ea typeface="Times New Roman" panose="02020503050405090304" pitchFamily="18" charset="0"/>
                  <a:cs typeface="Times New Roman" panose="0202050305040509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Arial" panose="020B0604020202090204" pitchFamily="34" charset="0"/>
                </a:rPr>
                <a:t>test</a:t>
              </a:r>
              <a:r>
                <a:rPr lang="en-US" altLang="zh-CN" sz="1400">
                  <a:latin typeface="Arial" panose="020B0604020202090204" pitchFamily="34" charset="0"/>
                </a:rPr>
                <a:t> </a:t>
              </a:r>
              <a:r>
                <a:rPr lang="en-US" altLang="zh-CN">
                  <a:latin typeface="Arial" panose="020B0604020202090204" pitchFamily="34" charset="0"/>
                </a:rPr>
                <a:t>expression?</a:t>
              </a:r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>
              <a:off x="2352" y="1771"/>
              <a:ext cx="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Text Box 9"/>
            <p:cNvSpPr txBox="1">
              <a:spLocks noChangeArrowheads="1"/>
            </p:cNvSpPr>
            <p:nvPr/>
          </p:nvSpPr>
          <p:spPr bwMode="auto">
            <a:xfrm>
              <a:off x="2377" y="1824"/>
              <a:ext cx="5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503050405090304" pitchFamily="18" charset="0"/>
                  <a:ea typeface="Times New Roman" panose="02020503050405090304" pitchFamily="18" charset="0"/>
                  <a:cs typeface="Times New Roman" panose="0202050305040509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503050405090304" pitchFamily="18" charset="0"/>
                  <a:ea typeface="Times New Roman" panose="02020503050405090304" pitchFamily="18" charset="0"/>
                  <a:cs typeface="Times New Roman" panose="0202050305040509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Arial" panose="020B0604020202090204" pitchFamily="34" charset="0"/>
                </a:rPr>
                <a:t>Entry</a:t>
              </a:r>
            </a:p>
          </p:txBody>
        </p:sp>
        <p:sp>
          <p:nvSpPr>
            <p:cNvPr id="7182" name="AutoShape 12"/>
            <p:cNvSpPr>
              <a:spLocks noChangeArrowheads="1"/>
            </p:cNvSpPr>
            <p:nvPr/>
          </p:nvSpPr>
          <p:spPr bwMode="auto">
            <a:xfrm>
              <a:off x="1872" y="2928"/>
              <a:ext cx="960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503050405090304" pitchFamily="18" charset="0"/>
                  <a:ea typeface="Times New Roman" panose="02020503050405090304" pitchFamily="18" charset="0"/>
                  <a:cs typeface="Times New Roman" panose="0202050305040509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503050405090304" pitchFamily="18" charset="0"/>
                  <a:ea typeface="Times New Roman" panose="02020503050405090304" pitchFamily="18" charset="0"/>
                  <a:cs typeface="Times New Roman" panose="0202050305040509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90204" pitchFamily="34" charset="0"/>
              </a:endParaRPr>
            </a:p>
          </p:txBody>
        </p:sp>
        <p:sp>
          <p:nvSpPr>
            <p:cNvPr id="7183" name="AutoShape 13"/>
            <p:cNvSpPr>
              <a:spLocks noChangeArrowheads="1"/>
            </p:cNvSpPr>
            <p:nvPr/>
          </p:nvSpPr>
          <p:spPr bwMode="auto">
            <a:xfrm>
              <a:off x="3360" y="2496"/>
              <a:ext cx="1296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503050405090304" pitchFamily="18" charset="0"/>
                  <a:ea typeface="Times New Roman" panose="02020503050405090304" pitchFamily="18" charset="0"/>
                  <a:cs typeface="Times New Roman" panose="0202050305040509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503050405090304" pitchFamily="18" charset="0"/>
                  <a:ea typeface="Times New Roman" panose="02020503050405090304" pitchFamily="18" charset="0"/>
                  <a:cs typeface="Times New Roman" panose="0202050305040509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楷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90204" pitchFamily="34" charset="0"/>
              </a:endParaRPr>
            </a:p>
          </p:txBody>
        </p:sp>
        <p:cxnSp>
          <p:nvCxnSpPr>
            <p:cNvPr id="7184" name="AutoShape 14"/>
            <p:cNvCxnSpPr>
              <a:cxnSpLocks noChangeShapeType="1"/>
              <a:stCxn id="7179" idx="2"/>
              <a:endCxn id="7182" idx="0"/>
            </p:cNvCxnSpPr>
            <p:nvPr/>
          </p:nvCxnSpPr>
          <p:spPr bwMode="auto">
            <a:xfrm flipH="1">
              <a:off x="2352" y="2560"/>
              <a:ext cx="0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5" name="AutoShape 15"/>
            <p:cNvCxnSpPr>
              <a:cxnSpLocks noChangeShapeType="1"/>
              <a:stCxn id="7179" idx="3"/>
              <a:endCxn id="7183" idx="0"/>
            </p:cNvCxnSpPr>
            <p:nvPr/>
          </p:nvCxnSpPr>
          <p:spPr bwMode="auto">
            <a:xfrm>
              <a:off x="3239" y="2336"/>
              <a:ext cx="769" cy="1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6" name="AutoShape 19"/>
            <p:cNvCxnSpPr>
              <a:cxnSpLocks noChangeShapeType="1"/>
              <a:endCxn id="7182" idx="3"/>
            </p:cNvCxnSpPr>
            <p:nvPr/>
          </p:nvCxnSpPr>
          <p:spPr bwMode="auto">
            <a:xfrm rot="5400000">
              <a:off x="3114" y="2417"/>
              <a:ext cx="373" cy="9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3352800" y="54864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False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5359400" y="45720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True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2286000" y="60150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statement-x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511800" y="5253038"/>
            <a:ext cx="279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statement-block</a:t>
            </a:r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5715000" y="577645"/>
            <a:ext cx="3370263" cy="2913474"/>
          </a:xfrm>
          <a:prstGeom prst="wedgeRoundRectCallout">
            <a:avLst>
              <a:gd name="adj1" fmla="val -72509"/>
              <a:gd name="adj2" fmla="val -10532"/>
              <a:gd name="adj3" fmla="val 16667"/>
            </a:avLst>
          </a:prstGeom>
          <a:noFill/>
          <a:ln w="25400">
            <a:solidFill>
              <a:srgbClr val="003366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dirty="0"/>
              <a:t>Relational and/or logical expressions</a:t>
            </a: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dirty="0">
                <a:highlight>
                  <a:srgbClr val="FFFF00"/>
                </a:highlight>
              </a:rPr>
              <a:t>Non-zero stands for true, otherwise false</a:t>
            </a:r>
            <a:endParaRPr kumimoji="1" lang="zh-CN" altLang="en-US" dirty="0">
              <a:highlight>
                <a:srgbClr val="FFFF00"/>
              </a:highlight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0" y="3809365"/>
            <a:ext cx="2260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itchFamily="49" charset="-122"/>
                <a:ea typeface="楷体" pitchFamily="49" charset="-122"/>
              </a:rPr>
              <a:t>conditional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Test expressions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Relational or logical operators that having Boolean values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Leap year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Arithmetic expressions of which the value stand for true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Examples: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Assignment expressions can also be tested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The difference of operators = and == 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9220" name="矩形 3"/>
          <p:cNvSpPr>
            <a:spLocks noChangeArrowheads="1"/>
          </p:cNvSpPr>
          <p:nvPr/>
        </p:nvSpPr>
        <p:spPr bwMode="auto">
          <a:xfrm>
            <a:off x="1524000" y="2971800"/>
            <a:ext cx="571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 if ( a - b )   printf("%d != %d", a, b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if( num% 2) printf("% odd number");</a:t>
            </a:r>
            <a:endParaRPr lang="zh-CN" altLang="en-US" sz="1400">
              <a:latin typeface="Arial" panose="020B0604020202090204" pitchFamily="34" charset="0"/>
            </a:endParaRPr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1013460" y="4223068"/>
            <a:ext cx="67367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if (sum = a + b)  printf(</a:t>
            </a:r>
            <a:r>
              <a:rPr kumimoji="1" lang="en-US" altLang="zh-CN"/>
              <a:t>"</a:t>
            </a:r>
            <a:r>
              <a:rPr lang="en-US" altLang="zh-TW"/>
              <a:t>Summation is non-zero</a:t>
            </a:r>
            <a:r>
              <a:rPr kumimoji="1" lang="en-US" altLang="zh-CN"/>
              <a:t>"</a:t>
            </a:r>
            <a:r>
              <a:rPr lang="en-US" altLang="zh-TW"/>
              <a:t>);</a:t>
            </a:r>
            <a:endParaRPr lang="zh-CN" altLang="en-US"/>
          </a:p>
        </p:txBody>
      </p:sp>
      <p:sp>
        <p:nvSpPr>
          <p:cNvPr id="9222" name="Rectangle 25"/>
          <p:cNvSpPr>
            <a:spLocks noChangeArrowheads="1"/>
          </p:cNvSpPr>
          <p:nvPr/>
        </p:nvSpPr>
        <p:spPr bwMode="auto">
          <a:xfrm>
            <a:off x="1763713" y="5486400"/>
            <a:ext cx="4713287" cy="830263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楷体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if ( disc==0 )     if ( disc=0 )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printf(“Two equal roots”);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屏幕快照 2019-10-17 下午6.30.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600" y="1185545"/>
            <a:ext cx="8583930" cy="2052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Exercise 3. 1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program reads 4 values a, b, c, d from the keyboard and evaluates the ratio of (a+b) to (c-d) and prints the result,</a:t>
            </a:r>
          </a:p>
          <a:p>
            <a:r>
              <a:rPr lang="en-US" altLang="zh-CN">
                <a:ea typeface="宋体" panose="02010600030101010101" pitchFamily="2" charset="-122"/>
              </a:rPr>
              <a:t> if (c-d) is no equal to zero.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3313</Words>
  <Application>Microsoft Office PowerPoint</Application>
  <PresentationFormat>全屏显示(4:3)</PresentationFormat>
  <Paragraphs>622</Paragraphs>
  <Slides>39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Custom Design</vt:lpstr>
      <vt:lpstr>Chap 3: Control flow</vt:lpstr>
      <vt:lpstr>Introduction</vt:lpstr>
      <vt:lpstr>Flowchart</vt:lpstr>
      <vt:lpstr>Flow chart</vt:lpstr>
      <vt:lpstr>幻灯片 5</vt:lpstr>
      <vt:lpstr>Simple if statement</vt:lpstr>
      <vt:lpstr>Test expressions</vt:lpstr>
      <vt:lpstr>幻灯片 8</vt:lpstr>
      <vt:lpstr>Exercise 3. 1</vt:lpstr>
      <vt:lpstr>Program</vt:lpstr>
      <vt:lpstr>De Morgan’s Rule</vt:lpstr>
      <vt:lpstr>If-else statement</vt:lpstr>
      <vt:lpstr>If-else and multiple Ifs</vt:lpstr>
      <vt:lpstr>幻灯片 14</vt:lpstr>
      <vt:lpstr>幻灯片 15</vt:lpstr>
      <vt:lpstr>Nesting of if-else statement</vt:lpstr>
      <vt:lpstr>Nesting of if-else statement</vt:lpstr>
      <vt:lpstr>Dangling else problem</vt:lpstr>
      <vt:lpstr>Exercise</vt:lpstr>
      <vt:lpstr>Flow chart</vt:lpstr>
      <vt:lpstr>Program</vt:lpstr>
      <vt:lpstr>Program_Contd</vt:lpstr>
      <vt:lpstr>Else-if ladder</vt:lpstr>
      <vt:lpstr>Flow Chart of else-if ladder</vt:lpstr>
      <vt:lpstr>幻灯片 25</vt:lpstr>
      <vt:lpstr>Exercise</vt:lpstr>
      <vt:lpstr>幻灯片 27</vt:lpstr>
      <vt:lpstr>幻灯片 28</vt:lpstr>
      <vt:lpstr>Switch statement</vt:lpstr>
      <vt:lpstr>幻灯片 30</vt:lpstr>
      <vt:lpstr>Rules for switch statement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Exercise-1</vt:lpstr>
    </vt:vector>
  </TitlesOfParts>
  <Company>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dell</cp:lastModifiedBy>
  <cp:revision>957</cp:revision>
  <dcterms:created xsi:type="dcterms:W3CDTF">2019-10-23T02:53:19Z</dcterms:created>
  <dcterms:modified xsi:type="dcterms:W3CDTF">2020-10-22T01:40:51Z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