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2" r:id="rId4"/>
    <p:sldId id="257" r:id="rId5"/>
    <p:sldId id="263" r:id="rId6"/>
    <p:sldId id="260" r:id="rId7"/>
    <p:sldId id="259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3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9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D1C3-D5DD-475F-B1ED-FC6384A799C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96F885-1E7E-4AD7-A939-43DB08ED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Lidar Intensity Image Human Skeleton Extraction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Zhaoyang</a:t>
            </a:r>
            <a:r>
              <a:rPr lang="en-US" dirty="0"/>
              <a:t>(Mike) Wang</a:t>
            </a:r>
          </a:p>
        </p:txBody>
      </p:sp>
    </p:spTree>
    <p:extLst>
      <p:ext uri="{BB962C8B-B14F-4D97-AF65-F5344CB8AC3E}">
        <p14:creationId xmlns:p14="http://schemas.microsoft.com/office/powerpoint/2010/main" val="8412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Neural Gas Network</a:t>
            </a:r>
            <a:b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30" y="1438110"/>
            <a:ext cx="4273646" cy="2431987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30" y="3850077"/>
            <a:ext cx="1937965" cy="243195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37404" y="1732109"/>
            <a:ext cx="2758439" cy="4020137"/>
            <a:chOff x="1037942" y="1905000"/>
            <a:chExt cx="2758439" cy="4020137"/>
          </a:xfrm>
        </p:grpSpPr>
        <p:grpSp>
          <p:nvGrpSpPr>
            <p:cNvPr id="5" name="Group 4"/>
            <p:cNvGrpSpPr/>
            <p:nvPr/>
          </p:nvGrpSpPr>
          <p:grpSpPr>
            <a:xfrm>
              <a:off x="1037942" y="1905000"/>
              <a:ext cx="2758439" cy="1663700"/>
              <a:chOff x="0" y="0"/>
              <a:chExt cx="2758800" cy="1664220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687823" y="0"/>
                <a:ext cx="1291444" cy="5933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Neural Gas Network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795717" y="628481"/>
                <a:ext cx="275129" cy="380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567158" y="647363"/>
                <a:ext cx="267211" cy="361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: Rounded Corners 8"/>
              <p:cNvSpPr/>
              <p:nvPr/>
            </p:nvSpPr>
            <p:spPr>
              <a:xfrm>
                <a:off x="0" y="1065451"/>
                <a:ext cx="1291444" cy="5933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1467356" y="1070846"/>
                <a:ext cx="1291444" cy="5933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Max Iteration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1863222" y="3619933"/>
              <a:ext cx="342096" cy="4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543415" y="3659973"/>
              <a:ext cx="413039" cy="42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/>
            <p:cNvSpPr/>
            <p:nvPr/>
          </p:nvSpPr>
          <p:spPr>
            <a:xfrm>
              <a:off x="1725675" y="4226728"/>
              <a:ext cx="1291275" cy="59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Image Domain Representation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1725674" y="5331948"/>
              <a:ext cx="1291275" cy="59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Key Points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1311" y="4845920"/>
              <a:ext cx="55" cy="460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95" y="3858016"/>
            <a:ext cx="1517072" cy="24160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66" y="3870096"/>
            <a:ext cx="1509487" cy="24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Limitations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Detects only human standing upright</a:t>
            </a:r>
          </a:p>
          <a:p>
            <a:pPr lvl="1"/>
            <a:r>
              <a:rPr lang="en-US" dirty="0"/>
              <a:t>Computation Speed (not ideal for real-time analysis)</a:t>
            </a:r>
          </a:p>
          <a:p>
            <a:pPr lvl="1"/>
            <a:r>
              <a:rPr lang="en-US" dirty="0"/>
              <a:t>Different parameter numbers at different posture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Better Preprocessing to produce a continuous contour of human</a:t>
            </a:r>
          </a:p>
          <a:p>
            <a:pPr lvl="1"/>
            <a:r>
              <a:rPr lang="en-US" dirty="0"/>
              <a:t>Adjust people detector to detect people with various height width ratio (instead of 2:1)</a:t>
            </a:r>
          </a:p>
          <a:p>
            <a:pPr lvl="1"/>
            <a:r>
              <a:rPr lang="en-US" dirty="0"/>
              <a:t>Better Initialization of NGN for each consecutive frame (improve speed)</a:t>
            </a:r>
          </a:p>
          <a:p>
            <a:pPr lvl="1"/>
            <a:r>
              <a:rPr lang="en-US" dirty="0"/>
              <a:t>Tune NGN for stable convergence result</a:t>
            </a:r>
          </a:p>
        </p:txBody>
      </p:sp>
    </p:spTree>
    <p:extLst>
      <p:ext uri="{BB962C8B-B14F-4D97-AF65-F5344CB8AC3E}">
        <p14:creationId xmlns:p14="http://schemas.microsoft.com/office/powerpoint/2010/main" val="327503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and Task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56" y="2575763"/>
            <a:ext cx="3592380" cy="30317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83" y="2512088"/>
            <a:ext cx="2760785" cy="3095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1586" y="1905000"/>
            <a:ext cx="5019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TigerCub</a:t>
            </a:r>
            <a:r>
              <a:rPr lang="en-US" dirty="0" smtClean="0"/>
              <a:t> Lidar </a:t>
            </a:r>
            <a:r>
              <a:rPr lang="en-US" dirty="0"/>
              <a:t>Intensity Image with Human </a:t>
            </a:r>
          </a:p>
          <a:p>
            <a:r>
              <a:rPr lang="en-US" dirty="0"/>
              <a:t>(128x128)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7895" y="197778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Human Skeleton</a:t>
            </a:r>
          </a:p>
        </p:txBody>
      </p:sp>
    </p:spTree>
    <p:extLst>
      <p:ext uri="{BB962C8B-B14F-4D97-AF65-F5344CB8AC3E}">
        <p14:creationId xmlns:p14="http://schemas.microsoft.com/office/powerpoint/2010/main" val="5970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03598" y="1771169"/>
            <a:ext cx="2266734" cy="3960615"/>
            <a:chOff x="0" y="0"/>
            <a:chExt cx="1305516" cy="348766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0" y="0"/>
              <a:ext cx="1292029" cy="593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10790" y="976439"/>
              <a:ext cx="1292029" cy="593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Dead Pixel Fix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0790" y="1942089"/>
              <a:ext cx="1292029" cy="593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Human Detection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3487" y="2894252"/>
              <a:ext cx="1292029" cy="593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Edge Extraction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31179" y="612298"/>
              <a:ext cx="2697" cy="37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9271" y="1583342"/>
              <a:ext cx="2697" cy="37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47363" y="2551689"/>
              <a:ext cx="2697" cy="37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156865" y="1771169"/>
            <a:ext cx="2124231" cy="2964452"/>
            <a:chOff x="0" y="0"/>
            <a:chExt cx="1316305" cy="2548991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0" y="0"/>
              <a:ext cx="1292029" cy="593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Skeleton Extraction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8881" y="976439"/>
              <a:ext cx="1292029" cy="593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Neural Gas Network Domain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4276" y="1955575"/>
              <a:ext cx="1292029" cy="593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Image Domain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50060" y="612298"/>
              <a:ext cx="2697" cy="37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1639" y="1591434"/>
              <a:ext cx="2697" cy="37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5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Dead Pixel Fix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2" y="1434898"/>
            <a:ext cx="7456228" cy="25554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2" y="3990358"/>
            <a:ext cx="7456228" cy="250788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94646" y="1476828"/>
            <a:ext cx="2758439" cy="1663700"/>
            <a:chOff x="0" y="0"/>
            <a:chExt cx="2758800" cy="166422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687823" y="0"/>
              <a:ext cx="1291444" cy="593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Dead Pixel Fix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95717" y="628481"/>
              <a:ext cx="275129" cy="38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567158" y="647363"/>
              <a:ext cx="267211" cy="36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/>
            <p:cNvSpPr/>
            <p:nvPr/>
          </p:nvSpPr>
          <p:spPr>
            <a:xfrm>
              <a:off x="0" y="1065451"/>
              <a:ext cx="1291444" cy="593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Inpaint (Imfill)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1467356" y="1070846"/>
              <a:ext cx="1291444" cy="593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Averaging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4608" y="3617850"/>
            <a:ext cx="3192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Imfill</a:t>
            </a:r>
            <a:r>
              <a:rPr lang="en-US" altLang="zh-CN" dirty="0"/>
              <a:t>: fill in an area with dark pixels  surrounded by lighter pixels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Averaging: Replace the dead pixel with surrounding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7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Low Resolution Problem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79202" y="1588560"/>
            <a:ext cx="7919388" cy="2457732"/>
            <a:chOff x="3044963" y="2917159"/>
            <a:chExt cx="7919388" cy="2457732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44964" y="2917159"/>
              <a:ext cx="2243317" cy="673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Dead Pixel Fix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3044963" y="4701005"/>
              <a:ext cx="2243317" cy="673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Human Detect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4166622" y="3591045"/>
              <a:ext cx="1" cy="109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166621" y="4099432"/>
              <a:ext cx="1642508" cy="5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5813908" y="3762489"/>
              <a:ext cx="2243317" cy="673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Higher Resolution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8062002" y="3484709"/>
              <a:ext cx="617114" cy="41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062002" y="4290440"/>
              <a:ext cx="590220" cy="39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/>
            <p:cNvSpPr/>
            <p:nvPr/>
          </p:nvSpPr>
          <p:spPr>
            <a:xfrm>
              <a:off x="8721034" y="3147766"/>
              <a:ext cx="2243317" cy="673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err="1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Upsampling</a:t>
              </a:r>
              <a:endParaRPr lang="en-US" sz="1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8721034" y="4349218"/>
              <a:ext cx="2243317" cy="673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Single </a:t>
              </a:r>
              <a:r>
                <a:rPr lang="en-US" altLang="zh-CN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Image </a:t>
              </a:r>
              <a:r>
                <a:rPr lang="en-US" altLang="zh-CN" sz="1100" dirty="0" err="1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Superresolution</a:t>
              </a:r>
              <a:endParaRPr lang="en-US" sz="1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66" y="4467522"/>
            <a:ext cx="7303477" cy="17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85582"/>
            <a:ext cx="9102123" cy="1280890"/>
          </a:xfrm>
        </p:spPr>
        <p:txBody>
          <a:bodyPr/>
          <a:lstStyle/>
          <a:p>
            <a:pPr algn="ctr"/>
            <a:r>
              <a:rPr lang="en-US" b="1" dirty="0" err="1"/>
              <a:t>Upsampling</a:t>
            </a:r>
            <a:r>
              <a:rPr lang="en-US" b="1" dirty="0"/>
              <a:t>(</a:t>
            </a:r>
            <a:r>
              <a:rPr lang="en-US" b="1" dirty="0" err="1"/>
              <a:t>Bicubic</a:t>
            </a:r>
            <a:r>
              <a:rPr lang="en-US" b="1" dirty="0"/>
              <a:t>) v. </a:t>
            </a:r>
            <a:r>
              <a:rPr lang="en-US" b="1" dirty="0" err="1"/>
              <a:t>SuperResolution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95" y="1573786"/>
            <a:ext cx="9423784" cy="4572367"/>
          </a:xfrm>
        </p:spPr>
      </p:pic>
    </p:spTree>
    <p:extLst>
      <p:ext uri="{BB962C8B-B14F-4D97-AF65-F5344CB8AC3E}">
        <p14:creationId xmlns:p14="http://schemas.microsoft.com/office/powerpoint/2010/main" val="23082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People Detection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9" y="1573646"/>
            <a:ext cx="6113109" cy="19505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8" y="3518473"/>
            <a:ext cx="6113109" cy="191052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78777" y="2043621"/>
            <a:ext cx="3404077" cy="2836505"/>
            <a:chOff x="349008" y="1476828"/>
            <a:chExt cx="3404077" cy="2836505"/>
          </a:xfrm>
        </p:grpSpPr>
        <p:grpSp>
          <p:nvGrpSpPr>
            <p:cNvPr id="6" name="Group 5"/>
            <p:cNvGrpSpPr/>
            <p:nvPr/>
          </p:nvGrpSpPr>
          <p:grpSpPr>
            <a:xfrm>
              <a:off x="994646" y="1476828"/>
              <a:ext cx="2758439" cy="1663700"/>
              <a:chOff x="0" y="0"/>
              <a:chExt cx="2758800" cy="1664220"/>
            </a:xfrm>
          </p:grpSpPr>
          <p:sp>
            <p:nvSpPr>
              <p:cNvPr id="7" name="Rectangle: Rounded Corners 6"/>
              <p:cNvSpPr/>
              <p:nvPr/>
            </p:nvSpPr>
            <p:spPr>
              <a:xfrm>
                <a:off x="687823" y="0"/>
                <a:ext cx="1291444" cy="5933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People Detection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795717" y="628481"/>
                <a:ext cx="275129" cy="380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567158" y="647363"/>
                <a:ext cx="267211" cy="361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/>
              <p:cNvSpPr/>
              <p:nvPr/>
            </p:nvSpPr>
            <p:spPr>
              <a:xfrm>
                <a:off x="0" y="1065451"/>
                <a:ext cx="1291444" cy="5933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People Detector</a:t>
                </a: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1467356" y="1070846"/>
                <a:ext cx="1291444" cy="5933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Higher Resolution</a:t>
                </a:r>
              </a:p>
            </p:txBody>
          </p:sp>
        </p:grpSp>
        <p:sp>
          <p:nvSpPr>
            <p:cNvPr id="12" name="Rectangle: Rounded Corners 11"/>
            <p:cNvSpPr/>
            <p:nvPr/>
          </p:nvSpPr>
          <p:spPr>
            <a:xfrm>
              <a:off x="349008" y="3720144"/>
              <a:ext cx="1291275" cy="59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a typeface="DengXian" panose="02010600030101010101" pitchFamily="2" charset="-122"/>
                  <a:cs typeface="Times New Roman" panose="02020603050405020304" pitchFamily="18" charset="0"/>
                </a:rPr>
                <a:t>Standing Upright</a:t>
              </a:r>
              <a:endParaRPr lang="en-US" sz="1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021540" y="3191761"/>
              <a:ext cx="377864" cy="493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/>
            <p:cNvSpPr/>
            <p:nvPr/>
          </p:nvSpPr>
          <p:spPr>
            <a:xfrm>
              <a:off x="1901800" y="3720144"/>
              <a:ext cx="1291275" cy="59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Tight Threshold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50858" y="3180995"/>
              <a:ext cx="468724" cy="49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8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Edge Detection / Human Separation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8060" y="1392071"/>
            <a:ext cx="3404077" cy="5301563"/>
            <a:chOff x="1278777" y="2043621"/>
            <a:chExt cx="3404077" cy="5301563"/>
          </a:xfrm>
        </p:grpSpPr>
        <p:grpSp>
          <p:nvGrpSpPr>
            <p:cNvPr id="4" name="Group 3"/>
            <p:cNvGrpSpPr/>
            <p:nvPr/>
          </p:nvGrpSpPr>
          <p:grpSpPr>
            <a:xfrm>
              <a:off x="1278777" y="2043621"/>
              <a:ext cx="3404077" cy="2836505"/>
              <a:chOff x="349008" y="1476828"/>
              <a:chExt cx="3404077" cy="28365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94646" y="1476828"/>
                <a:ext cx="2758439" cy="1663700"/>
                <a:chOff x="0" y="0"/>
                <a:chExt cx="2758800" cy="1664220"/>
              </a:xfrm>
            </p:grpSpPr>
            <p:sp>
              <p:nvSpPr>
                <p:cNvPr id="10" name="Rectangle: Rounded Corners 9"/>
                <p:cNvSpPr/>
                <p:nvPr/>
              </p:nvSpPr>
              <p:spPr>
                <a:xfrm>
                  <a:off x="687823" y="0"/>
                  <a:ext cx="1291444" cy="5933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Edge Detection</a:t>
                  </a: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795717" y="628481"/>
                  <a:ext cx="275129" cy="380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567158" y="647363"/>
                  <a:ext cx="267211" cy="361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/>
                <p:cNvSpPr/>
                <p:nvPr/>
              </p:nvSpPr>
              <p:spPr>
                <a:xfrm>
                  <a:off x="0" y="1065451"/>
                  <a:ext cx="1291444" cy="5933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Edge Detectors</a:t>
                  </a:r>
                </a:p>
              </p:txBody>
            </p:sp>
            <p:sp>
              <p:nvSpPr>
                <p:cNvPr id="14" name="Rectangle: Rounded Corners 13"/>
                <p:cNvSpPr/>
                <p:nvPr/>
              </p:nvSpPr>
              <p:spPr>
                <a:xfrm>
                  <a:off x="1467356" y="1070846"/>
                  <a:ext cx="1291444" cy="5933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Image </a:t>
                  </a:r>
                  <a:r>
                    <a:rPr lang="en-US" sz="1100" dirty="0" err="1">
                      <a:effectLst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Binarization</a:t>
                  </a:r>
                  <a:endParaRPr lang="en-US" sz="1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Rectangle: Rounded Corners 5"/>
              <p:cNvSpPr/>
              <p:nvPr/>
            </p:nvSpPr>
            <p:spPr>
              <a:xfrm>
                <a:off x="349008" y="3720144"/>
                <a:ext cx="1291275" cy="593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Entire Image</a:t>
                </a:r>
                <a:endPara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1021540" y="3191761"/>
                <a:ext cx="377864" cy="493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/>
              <p:cNvSpPr/>
              <p:nvPr/>
            </p:nvSpPr>
            <p:spPr>
              <a:xfrm>
                <a:off x="1901800" y="3720144"/>
                <a:ext cx="1291275" cy="593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Human </a:t>
                </a:r>
                <a:r>
                  <a:rPr lang="en-US" sz="1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Subimage</a:t>
                </a:r>
                <a:endPara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1950858" y="3180995"/>
                <a:ext cx="468724" cy="493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1967588" y="4915222"/>
              <a:ext cx="602464" cy="61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685570" y="4925987"/>
              <a:ext cx="638154" cy="606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/>
            <p:cNvSpPr/>
            <p:nvPr/>
          </p:nvSpPr>
          <p:spPr>
            <a:xfrm>
              <a:off x="1991732" y="5538457"/>
              <a:ext cx="1331992" cy="1806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a typeface="DengXian" panose="02010600030101010101" pitchFamily="2" charset="-122"/>
                  <a:cs typeface="Times New Roman" panose="02020603050405020304" pitchFamily="18" charset="0"/>
                </a:rPr>
                <a:t>Additional Refinement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a typeface="DengXian" panose="02010600030101010101" pitchFamily="2" charset="-122"/>
                  <a:cs typeface="Times New Roman" panose="02020603050405020304" pitchFamily="18" charset="0"/>
                </a:rPr>
                <a:t>(Remove Spur Pixels, </a:t>
              </a:r>
              <a:r>
                <a:rPr lang="en-US" sz="1100" dirty="0" err="1">
                  <a:ea typeface="DengXian" panose="02010600030101010101" pitchFamily="2" charset="-122"/>
                  <a:cs typeface="Times New Roman" panose="02020603050405020304" pitchFamily="18" charset="0"/>
                </a:rPr>
                <a:t>areaopen</a:t>
              </a:r>
              <a:r>
                <a:rPr lang="en-US" sz="1100" dirty="0">
                  <a:ea typeface="DengXian" panose="02010600030101010101" pitchFamily="2" charset="-122"/>
                  <a:cs typeface="Times New Roman" panose="02020603050405020304" pitchFamily="18" charset="0"/>
                </a:rPr>
                <a:t> and clear border pixels, </a:t>
              </a:r>
              <a:r>
                <a:rPr lang="en-US" sz="1100" dirty="0" err="1">
                  <a:ea typeface="DengXian" panose="02010600030101010101" pitchFamily="2" charset="-122"/>
                  <a:cs typeface="Times New Roman" panose="02020603050405020304" pitchFamily="18" charset="0"/>
                </a:rPr>
                <a:t>etc</a:t>
              </a:r>
              <a:r>
                <a:rPr lang="en-US" sz="1100" dirty="0"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285" y="1545312"/>
            <a:ext cx="4023529" cy="15324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286" y="3076436"/>
            <a:ext cx="4023529" cy="15179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287" y="4468139"/>
            <a:ext cx="4023529" cy="16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Skeleton Extraction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84" y="2206870"/>
            <a:ext cx="3533758" cy="2758250"/>
          </a:xfrm>
        </p:spPr>
      </p:pic>
      <p:grpSp>
        <p:nvGrpSpPr>
          <p:cNvPr id="5" name="Group 4"/>
          <p:cNvGrpSpPr/>
          <p:nvPr/>
        </p:nvGrpSpPr>
        <p:grpSpPr>
          <a:xfrm>
            <a:off x="930366" y="2663309"/>
            <a:ext cx="2758439" cy="1663700"/>
            <a:chOff x="0" y="0"/>
            <a:chExt cx="2758800" cy="1664220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687823" y="0"/>
              <a:ext cx="1291444" cy="593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Skeleton Extraction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795717" y="628481"/>
              <a:ext cx="275129" cy="38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567158" y="647363"/>
              <a:ext cx="267211" cy="36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/>
            <p:cNvSpPr/>
            <p:nvPr/>
          </p:nvSpPr>
          <p:spPr>
            <a:xfrm>
              <a:off x="0" y="1065451"/>
              <a:ext cx="1291444" cy="593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Neura</a:t>
              </a:r>
              <a:r>
                <a:rPr lang="en-US" sz="1100" dirty="0">
                  <a:ea typeface="DengXian" panose="02010600030101010101" pitchFamily="2" charset="-122"/>
                  <a:cs typeface="Times New Roman" panose="02020603050405020304" pitchFamily="18" charset="0"/>
                </a:rPr>
                <a:t>l Gas Network</a:t>
              </a:r>
              <a:endParaRPr lang="en-US" sz="1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467356" y="1070846"/>
              <a:ext cx="1291444" cy="593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Star Skeleton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76" y="1545276"/>
            <a:ext cx="3106702" cy="1885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76" y="3378302"/>
            <a:ext cx="3106702" cy="22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0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1526</TotalTime>
  <Words>231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DengXian</vt:lpstr>
      <vt:lpstr>Times New Roman</vt:lpstr>
      <vt:lpstr>Wingdings 3</vt:lpstr>
      <vt:lpstr>幼圆</vt:lpstr>
      <vt:lpstr>Wisp</vt:lpstr>
      <vt:lpstr>Lidar Intensity Image Human Skeleton Extraction</vt:lpstr>
      <vt:lpstr>Data and Task</vt:lpstr>
      <vt:lpstr>Flow Chart</vt:lpstr>
      <vt:lpstr>Dead Pixel Fix</vt:lpstr>
      <vt:lpstr>Low Resolution Problem</vt:lpstr>
      <vt:lpstr>Upsampling(Bicubic) v. SuperResolution</vt:lpstr>
      <vt:lpstr>People Detection</vt:lpstr>
      <vt:lpstr>Edge Detection / Human Separation</vt:lpstr>
      <vt:lpstr>Skeleton Extraction</vt:lpstr>
      <vt:lpstr>Neural Gas Network </vt:lpstr>
      <vt:lpstr>Limitations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Wang</dc:creator>
  <cp:lastModifiedBy>zhaoyang wang</cp:lastModifiedBy>
  <cp:revision>20</cp:revision>
  <dcterms:created xsi:type="dcterms:W3CDTF">2017-05-14T17:38:51Z</dcterms:created>
  <dcterms:modified xsi:type="dcterms:W3CDTF">2017-05-15T19:08:06Z</dcterms:modified>
</cp:coreProperties>
</file>