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260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0092" autoAdjust="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2013/8/6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2013/8/6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989138"/>
            <a:ext cx="7696200" cy="409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FD1241-1951-4556-8810-5BBAAFAD43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498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json.org/json.j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0" y="5572116"/>
            <a:ext cx="6072230" cy="1285884"/>
          </a:xfrm>
        </p:spPr>
        <p:txBody>
          <a:bodyPr>
            <a:noAutofit/>
          </a:bodyPr>
          <a:lstStyle/>
          <a:p>
            <a:pPr algn="l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讲师：佟刚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新浪微博：尚硅谷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佟刚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323528" y="2276872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7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JavaWEB</a:t>
            </a:r>
            <a:r>
              <a:rPr lang="en-US" altLang="zh-CN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-Ajax</a:t>
            </a:r>
            <a:endParaRPr lang="zh-CN" alt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3588" y="404664"/>
            <a:ext cx="7696200" cy="1439862"/>
          </a:xfrm>
        </p:spPr>
        <p:txBody>
          <a:bodyPr/>
          <a:lstStyle/>
          <a:p>
            <a:r>
              <a:rPr lang="en-US" altLang="zh-CN" sz="3700" smtClean="0"/>
              <a:t>XMLHttpRequest</a:t>
            </a:r>
            <a:r>
              <a:rPr lang="zh-CN" altLang="en-US" sz="3700" smtClean="0"/>
              <a:t>的概述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42951"/>
            <a:ext cx="7696200" cy="3778250"/>
          </a:xfrm>
        </p:spPr>
        <p:txBody>
          <a:bodyPr/>
          <a:lstStyle/>
          <a:p>
            <a:r>
              <a:rPr lang="en-US" altLang="zh-CN" sz="2400" dirty="0" err="1" smtClean="0"/>
              <a:t>XMLHttpRequest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最早是在</a:t>
            </a:r>
            <a:r>
              <a:rPr lang="en-US" altLang="zh-CN" sz="2400" dirty="0" smtClean="0"/>
              <a:t>IE5</a:t>
            </a:r>
            <a:r>
              <a:rPr lang="zh-CN" altLang="en-US" sz="2400" dirty="0" smtClean="0"/>
              <a:t>中以</a:t>
            </a:r>
            <a:r>
              <a:rPr lang="en-US" altLang="zh-CN" sz="2400" dirty="0" smtClean="0"/>
              <a:t>ActiveX</a:t>
            </a:r>
            <a:r>
              <a:rPr lang="zh-CN" altLang="en-US" sz="2400" dirty="0" smtClean="0"/>
              <a:t>组件的形式实现的。非 </a:t>
            </a:r>
            <a:r>
              <a:rPr lang="en-US" altLang="zh-CN" sz="2400" dirty="0" smtClean="0"/>
              <a:t>W3C </a:t>
            </a:r>
            <a:r>
              <a:rPr lang="zh-CN" altLang="en-US" sz="2400" dirty="0" smtClean="0"/>
              <a:t>标准</a:t>
            </a:r>
            <a:r>
              <a:rPr lang="en-US" altLang="zh-CN" sz="2400" dirty="0" smtClean="0"/>
              <a:t>.</a:t>
            </a:r>
          </a:p>
          <a:p>
            <a:r>
              <a:rPr lang="zh-CN" altLang="en-US" sz="2400" dirty="0" smtClean="0"/>
              <a:t>创建</a:t>
            </a:r>
            <a:r>
              <a:rPr lang="en-US" altLang="zh-CN" sz="2400" dirty="0" err="1" smtClean="0"/>
              <a:t>XMLHttpRequest</a:t>
            </a:r>
            <a:r>
              <a:rPr lang="zh-CN" altLang="en-US" sz="2400" dirty="0" smtClean="0"/>
              <a:t>对象（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由于非标准所以实现方法不统一</a:t>
            </a:r>
            <a:r>
              <a:rPr lang="zh-CN" altLang="en-US" sz="2400" dirty="0" smtClean="0"/>
              <a:t>）</a:t>
            </a:r>
          </a:p>
          <a:p>
            <a:pPr lvl="1"/>
            <a:r>
              <a:rPr lang="en-US" altLang="zh-CN" sz="2000" dirty="0" smtClean="0"/>
              <a:t>Internet Explorer</a:t>
            </a:r>
            <a:r>
              <a:rPr lang="zh-CN" altLang="en-US" sz="2000" dirty="0" smtClean="0"/>
              <a:t>把</a:t>
            </a:r>
            <a:r>
              <a:rPr lang="en-US" altLang="zh-CN" sz="2000" dirty="0" err="1" smtClean="0"/>
              <a:t>XMLHttpRequest</a:t>
            </a:r>
            <a:r>
              <a:rPr lang="zh-CN" altLang="en-US" sz="2000" dirty="0" smtClean="0"/>
              <a:t>实现为一个</a:t>
            </a:r>
            <a:r>
              <a:rPr lang="en-US" altLang="zh-CN" sz="2000" dirty="0" smtClean="0"/>
              <a:t>ActiveX</a:t>
            </a:r>
            <a:r>
              <a:rPr lang="zh-CN" altLang="en-US" sz="2000" dirty="0" smtClean="0"/>
              <a:t>对象</a:t>
            </a:r>
          </a:p>
          <a:p>
            <a:pPr lvl="1"/>
            <a:r>
              <a:rPr lang="zh-CN" altLang="en-US" sz="2000" dirty="0" smtClean="0"/>
              <a:t>其他浏览器（</a:t>
            </a:r>
            <a:r>
              <a:rPr lang="en-US" altLang="zh-CN" sz="2000" dirty="0" smtClean="0"/>
              <a:t>Firefox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Safari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Opera…</a:t>
            </a:r>
            <a:r>
              <a:rPr lang="zh-CN" altLang="en-US" sz="2000" dirty="0" smtClean="0"/>
              <a:t>）把它实现为一个本地的</a:t>
            </a:r>
            <a:r>
              <a:rPr lang="en-US" altLang="zh-CN" sz="2000" dirty="0" smtClean="0"/>
              <a:t>JavaScript</a:t>
            </a:r>
            <a:r>
              <a:rPr lang="zh-CN" altLang="en-US" sz="2000" dirty="0" smtClean="0"/>
              <a:t>对象。</a:t>
            </a:r>
          </a:p>
          <a:p>
            <a:pPr lvl="1"/>
            <a:r>
              <a:rPr lang="en-US" altLang="zh-CN" sz="2000" b="1" dirty="0" err="1" smtClean="0">
                <a:solidFill>
                  <a:srgbClr val="0000FF"/>
                </a:solidFill>
              </a:rPr>
              <a:t>XMLHttpRequest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在不同浏览器上的实现是兼容的</a:t>
            </a:r>
            <a:r>
              <a:rPr lang="zh-CN" altLang="en-US" sz="2000" dirty="0" smtClean="0"/>
              <a:t>，所以可以用同样的方式访问</a:t>
            </a:r>
            <a:r>
              <a:rPr lang="en-US" altLang="zh-CN" sz="2000" dirty="0" err="1" smtClean="0"/>
              <a:t>XMLHttpRequest</a:t>
            </a:r>
            <a:r>
              <a:rPr lang="zh-CN" altLang="en-US" sz="2000" dirty="0" smtClean="0"/>
              <a:t>实例的属性和方法，而不论这个实例创建的方法是什么。</a:t>
            </a:r>
          </a:p>
        </p:txBody>
      </p:sp>
    </p:spTree>
    <p:extLst>
      <p:ext uri="{BB962C8B-B14F-4D97-AF65-F5344CB8AC3E}">
        <p14:creationId xmlns:p14="http://schemas.microsoft.com/office/powerpoint/2010/main" val="4291262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404664"/>
            <a:ext cx="7696200" cy="1439863"/>
          </a:xfrm>
        </p:spPr>
        <p:txBody>
          <a:bodyPr/>
          <a:lstStyle/>
          <a:p>
            <a:r>
              <a:rPr lang="zh-CN" altLang="en-US" sz="3700" smtClean="0"/>
              <a:t>创建</a:t>
            </a:r>
            <a:r>
              <a:rPr lang="en-US" altLang="zh-CN" sz="3700" smtClean="0"/>
              <a:t>XMLHttpRequest</a:t>
            </a:r>
            <a:r>
              <a:rPr lang="zh-CN" altLang="en-US" sz="3700" smtClean="0"/>
              <a:t>对象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38189"/>
            <a:ext cx="7696200" cy="841375"/>
          </a:xfrm>
        </p:spPr>
        <p:txBody>
          <a:bodyPr/>
          <a:lstStyle/>
          <a:p>
            <a:r>
              <a:rPr kumimoji="1" lang="zh-CN" altLang="en-US" sz="2400" smtClean="0"/>
              <a:t>为了每次写</a:t>
            </a:r>
            <a:r>
              <a:rPr kumimoji="1" lang="en-US" altLang="zh-CN" sz="2400" smtClean="0"/>
              <a:t>Ajax</a:t>
            </a:r>
            <a:r>
              <a:rPr kumimoji="1" lang="zh-CN" altLang="en-US" sz="2400" smtClean="0"/>
              <a:t>的时候都节省一点时间，可以把对象检测的内容打包成一个可复用的函数：</a:t>
            </a:r>
          </a:p>
          <a:p>
            <a:endParaRPr lang="en-US" altLang="zh-CN" sz="2800" smtClean="0"/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770039"/>
            <a:ext cx="6629400" cy="238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228600" y="5187950"/>
            <a:ext cx="8610600" cy="1625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说明：对</a:t>
            </a:r>
            <a:r>
              <a:rPr kumimoji="1" lang="en-US" altLang="zh-CN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window.XMLHttpRequest</a:t>
            </a:r>
            <a:r>
              <a:rPr kumimoji="1"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的调用会返回一个对象或</a:t>
            </a:r>
            <a:r>
              <a:rPr kumimoji="1"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null</a:t>
            </a:r>
            <a:r>
              <a:rPr kumimoji="1"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if</a:t>
            </a:r>
            <a:r>
              <a:rPr kumimoji="1"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语句会把调用返回的结果看作是</a:t>
            </a:r>
            <a:r>
              <a:rPr kumimoji="1"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true</a:t>
            </a:r>
            <a:r>
              <a:rPr kumimoji="1"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1"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false</a:t>
            </a:r>
            <a:r>
              <a:rPr kumimoji="1"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如果返回对象则为</a:t>
            </a:r>
            <a:r>
              <a:rPr kumimoji="1"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true</a:t>
            </a:r>
            <a:r>
              <a:rPr kumimoji="1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，返回</a:t>
            </a:r>
            <a:r>
              <a:rPr kumimoji="1"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null</a:t>
            </a:r>
            <a:r>
              <a:rPr kumimoji="1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则为</a:t>
            </a:r>
            <a:r>
              <a:rPr kumimoji="1"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false</a:t>
            </a:r>
            <a:r>
              <a:rPr kumimoji="1"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）。如果</a:t>
            </a:r>
            <a:r>
              <a:rPr kumimoji="1" lang="en-US" altLang="zh-CN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XMLHttpRequest</a:t>
            </a:r>
            <a:r>
              <a:rPr kumimoji="1"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对象存在，则把 </a:t>
            </a:r>
            <a:r>
              <a:rPr kumimoji="1" lang="en-US" altLang="zh-CN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xhr</a:t>
            </a:r>
            <a:r>
              <a:rPr kumimoji="1"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的值设为该对象的新实例。如果不存在，就去检测 </a:t>
            </a:r>
            <a:r>
              <a:rPr kumimoji="1" lang="en-US" altLang="zh-CN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ActiveObject</a:t>
            </a:r>
            <a:r>
              <a:rPr kumimoji="1"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的实例是否存在，如果答案是肯定的，则把微软 </a:t>
            </a:r>
            <a:r>
              <a:rPr kumimoji="1"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XMLHTTP </a:t>
            </a:r>
            <a:r>
              <a:rPr kumimoji="1"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的新实例赋给 </a:t>
            </a:r>
            <a:r>
              <a:rPr kumimoji="1" lang="en-US" altLang="zh-CN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xhr</a:t>
            </a:r>
            <a:endParaRPr kumimoji="1" lang="en-US" altLang="zh-CN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4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664"/>
            <a:ext cx="7696200" cy="1439863"/>
          </a:xfrm>
        </p:spPr>
        <p:txBody>
          <a:bodyPr/>
          <a:lstStyle/>
          <a:p>
            <a:r>
              <a:rPr lang="en-US" altLang="zh-CN" sz="3700" dirty="0" err="1" smtClean="0"/>
              <a:t>XMLHttpRequest</a:t>
            </a:r>
            <a:r>
              <a:rPr lang="zh-CN" altLang="en-US" sz="3700" dirty="0" smtClean="0"/>
              <a:t>的方法</a:t>
            </a:r>
          </a:p>
        </p:txBody>
      </p:sp>
      <p:pic>
        <p:nvPicPr>
          <p:cNvPr id="83041" name="Picture 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012950"/>
            <a:ext cx="6840538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042" name="Oval 98"/>
          <p:cNvSpPr>
            <a:spLocks noChangeArrowheads="1"/>
          </p:cNvSpPr>
          <p:nvPr/>
        </p:nvSpPr>
        <p:spPr bwMode="auto">
          <a:xfrm>
            <a:off x="468313" y="3716338"/>
            <a:ext cx="215900" cy="21748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43" name="Oval 99"/>
          <p:cNvSpPr>
            <a:spLocks noChangeArrowheads="1"/>
          </p:cNvSpPr>
          <p:nvPr/>
        </p:nvSpPr>
        <p:spPr bwMode="auto">
          <a:xfrm>
            <a:off x="468313" y="4221163"/>
            <a:ext cx="215900" cy="21748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44" name="Oval 100"/>
          <p:cNvSpPr>
            <a:spLocks noChangeArrowheads="1"/>
          </p:cNvSpPr>
          <p:nvPr/>
        </p:nvSpPr>
        <p:spPr bwMode="auto">
          <a:xfrm>
            <a:off x="468313" y="4724400"/>
            <a:ext cx="215900" cy="217488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50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629816"/>
            <a:ext cx="8229600" cy="1143000"/>
          </a:xfrm>
        </p:spPr>
        <p:txBody>
          <a:bodyPr/>
          <a:lstStyle/>
          <a:p>
            <a:r>
              <a:rPr lang="en-US" altLang="zh-CN" sz="3700" dirty="0" err="1" smtClean="0"/>
              <a:t>XMLHttpRequest</a:t>
            </a:r>
            <a:r>
              <a:rPr lang="zh-CN" altLang="en-US" sz="3700" dirty="0" smtClean="0"/>
              <a:t>的属性</a:t>
            </a:r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060575"/>
            <a:ext cx="7561263" cy="276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973" name="Oval 5"/>
          <p:cNvSpPr>
            <a:spLocks noChangeArrowheads="1"/>
          </p:cNvSpPr>
          <p:nvPr/>
        </p:nvSpPr>
        <p:spPr bwMode="auto">
          <a:xfrm>
            <a:off x="468313" y="2492375"/>
            <a:ext cx="215900" cy="217488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74" name="Oval 6"/>
          <p:cNvSpPr>
            <a:spLocks noChangeArrowheads="1"/>
          </p:cNvSpPr>
          <p:nvPr/>
        </p:nvSpPr>
        <p:spPr bwMode="auto">
          <a:xfrm>
            <a:off x="468313" y="2997200"/>
            <a:ext cx="215900" cy="217488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75" name="Oval 7"/>
          <p:cNvSpPr>
            <a:spLocks noChangeArrowheads="1"/>
          </p:cNvSpPr>
          <p:nvPr/>
        </p:nvSpPr>
        <p:spPr bwMode="auto">
          <a:xfrm>
            <a:off x="468313" y="3429000"/>
            <a:ext cx="215900" cy="2174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76" name="Oval 8"/>
          <p:cNvSpPr>
            <a:spLocks noChangeArrowheads="1"/>
          </p:cNvSpPr>
          <p:nvPr/>
        </p:nvSpPr>
        <p:spPr bwMode="auto">
          <a:xfrm>
            <a:off x="468313" y="4149725"/>
            <a:ext cx="215900" cy="217488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77" name="Oval 9"/>
          <p:cNvSpPr>
            <a:spLocks noChangeArrowheads="1"/>
          </p:cNvSpPr>
          <p:nvPr/>
        </p:nvSpPr>
        <p:spPr bwMode="auto">
          <a:xfrm>
            <a:off x="468313" y="3789363"/>
            <a:ext cx="215900" cy="21748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668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76970"/>
            <a:ext cx="7696200" cy="1439862"/>
          </a:xfrm>
        </p:spPr>
        <p:txBody>
          <a:bodyPr/>
          <a:lstStyle/>
          <a:p>
            <a:r>
              <a:rPr lang="zh-CN" altLang="en-US" sz="3700" dirty="0" smtClean="0"/>
              <a:t>发送请求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75" y="1882775"/>
            <a:ext cx="7696200" cy="2349500"/>
          </a:xfrm>
        </p:spPr>
        <p:txBody>
          <a:bodyPr/>
          <a:lstStyle/>
          <a:p>
            <a:r>
              <a:rPr lang="zh-CN" altLang="en-US" sz="2800" smtClean="0"/>
              <a:t>利用</a:t>
            </a:r>
            <a:r>
              <a:rPr lang="en-US" altLang="zh-CN" sz="2800" smtClean="0"/>
              <a:t>XMLHttpRequest </a:t>
            </a:r>
            <a:r>
              <a:rPr lang="zh-CN" altLang="en-US" sz="2800" smtClean="0"/>
              <a:t>实例与服务器进行通信包含以下</a:t>
            </a:r>
            <a:r>
              <a:rPr lang="en-US" altLang="zh-CN" sz="2800" smtClean="0"/>
              <a:t>3</a:t>
            </a:r>
            <a:r>
              <a:rPr lang="zh-CN" altLang="en-US" sz="2800" smtClean="0"/>
              <a:t>个关键部分：</a:t>
            </a:r>
          </a:p>
          <a:p>
            <a:pPr lvl="1"/>
            <a:r>
              <a:rPr lang="en-US" altLang="zh-CN" sz="2300" smtClean="0"/>
              <a:t>onreadystatechange </a:t>
            </a:r>
            <a:r>
              <a:rPr lang="zh-CN" altLang="en-US" sz="2300" smtClean="0"/>
              <a:t>事件处理函数</a:t>
            </a:r>
          </a:p>
          <a:p>
            <a:pPr lvl="1"/>
            <a:r>
              <a:rPr lang="en-US" altLang="zh-CN" sz="2300" smtClean="0"/>
              <a:t>open </a:t>
            </a:r>
            <a:r>
              <a:rPr lang="zh-CN" altLang="en-US" sz="2300" smtClean="0"/>
              <a:t>方法</a:t>
            </a:r>
          </a:p>
          <a:p>
            <a:pPr lvl="1"/>
            <a:r>
              <a:rPr lang="en-US" altLang="zh-CN" sz="2300" smtClean="0"/>
              <a:t>send </a:t>
            </a:r>
            <a:r>
              <a:rPr lang="zh-CN" altLang="en-US" sz="2300" smtClean="0"/>
              <a:t>方法 </a:t>
            </a:r>
          </a:p>
        </p:txBody>
      </p:sp>
    </p:spTree>
    <p:extLst>
      <p:ext uri="{BB962C8B-B14F-4D97-AF65-F5344CB8AC3E}">
        <p14:creationId xmlns:p14="http://schemas.microsoft.com/office/powerpoint/2010/main" val="1929971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/>
          <a:p>
            <a:r>
              <a:rPr lang="zh-CN" altLang="en-US" sz="3700" dirty="0" smtClean="0"/>
              <a:t>发送请求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882775"/>
            <a:ext cx="8136904" cy="4098925"/>
          </a:xfrm>
        </p:spPr>
        <p:txBody>
          <a:bodyPr/>
          <a:lstStyle/>
          <a:p>
            <a:r>
              <a:rPr lang="en-US" altLang="zh-CN" sz="2800" dirty="0" err="1" smtClean="0"/>
              <a:t>on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readystatechange</a:t>
            </a:r>
            <a:r>
              <a:rPr lang="en-US" altLang="zh-CN" sz="2800" dirty="0" smtClean="0"/>
              <a:t>:</a:t>
            </a:r>
          </a:p>
          <a:p>
            <a:pPr lvl="1"/>
            <a:r>
              <a:rPr lang="zh-CN" altLang="en-US" sz="2300" dirty="0" smtClean="0"/>
              <a:t>该事件处理函数</a:t>
            </a:r>
            <a:r>
              <a:rPr lang="zh-CN" altLang="en-US" sz="2300" b="1" dirty="0" smtClean="0">
                <a:solidFill>
                  <a:srgbClr val="0000FF"/>
                </a:solidFill>
              </a:rPr>
              <a:t>由服务器触发</a:t>
            </a:r>
            <a:r>
              <a:rPr lang="zh-CN" altLang="en-US" sz="2300" dirty="0" smtClean="0"/>
              <a:t>，而不是用户</a:t>
            </a:r>
          </a:p>
          <a:p>
            <a:pPr lvl="1"/>
            <a:r>
              <a:rPr lang="zh-CN" altLang="en-US" sz="2300" dirty="0" smtClean="0"/>
              <a:t>在 </a:t>
            </a:r>
            <a:r>
              <a:rPr lang="en-US" altLang="zh-CN" sz="2300" dirty="0" smtClean="0"/>
              <a:t>Ajax </a:t>
            </a:r>
            <a:r>
              <a:rPr lang="zh-CN" altLang="en-US" sz="2300" dirty="0" smtClean="0"/>
              <a:t>执行过程中，服务器会通知客户端当前的通信状态。这依靠更新 </a:t>
            </a:r>
            <a:r>
              <a:rPr lang="en-US" altLang="zh-CN" sz="2300" dirty="0" err="1" smtClean="0"/>
              <a:t>XMLHttpRequest</a:t>
            </a:r>
            <a:r>
              <a:rPr lang="en-US" altLang="zh-CN" sz="2300" dirty="0" smtClean="0"/>
              <a:t> </a:t>
            </a:r>
            <a:r>
              <a:rPr lang="zh-CN" altLang="en-US" sz="2300" dirty="0" smtClean="0"/>
              <a:t>对象的 </a:t>
            </a:r>
            <a:r>
              <a:rPr lang="en-US" altLang="zh-CN" sz="2300" dirty="0" err="1" smtClean="0"/>
              <a:t>readyState</a:t>
            </a:r>
            <a:r>
              <a:rPr lang="en-US" altLang="zh-CN" sz="2300" dirty="0" smtClean="0"/>
              <a:t> </a:t>
            </a:r>
            <a:r>
              <a:rPr lang="zh-CN" altLang="en-US" sz="2300" dirty="0" smtClean="0"/>
              <a:t>来实现。</a:t>
            </a:r>
            <a:r>
              <a:rPr lang="zh-CN" altLang="en-US" sz="2300" b="1" dirty="0" smtClean="0">
                <a:solidFill>
                  <a:srgbClr val="0000FF"/>
                </a:solidFill>
              </a:rPr>
              <a:t>改变 </a:t>
            </a:r>
            <a:r>
              <a:rPr lang="en-US" altLang="zh-CN" sz="2300" b="1" dirty="0" err="1" smtClean="0">
                <a:solidFill>
                  <a:srgbClr val="0000FF"/>
                </a:solidFill>
              </a:rPr>
              <a:t>readyState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 </a:t>
            </a:r>
            <a:r>
              <a:rPr lang="zh-CN" altLang="en-US" sz="2300" b="1" dirty="0" smtClean="0">
                <a:solidFill>
                  <a:srgbClr val="0000FF"/>
                </a:solidFill>
              </a:rPr>
              <a:t>属性是服务器对客户端连接操作的一种方式。每次 </a:t>
            </a:r>
            <a:r>
              <a:rPr lang="en-US" altLang="zh-CN" sz="2300" b="1" dirty="0" err="1" smtClean="0">
                <a:solidFill>
                  <a:srgbClr val="0000FF"/>
                </a:solidFill>
              </a:rPr>
              <a:t>readyState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 </a:t>
            </a:r>
            <a:r>
              <a:rPr lang="zh-CN" altLang="en-US" sz="2300" b="1" dirty="0" smtClean="0">
                <a:solidFill>
                  <a:srgbClr val="0000FF"/>
                </a:solidFill>
              </a:rPr>
              <a:t>属性的改变都会触发 </a:t>
            </a:r>
            <a:r>
              <a:rPr lang="en-US" altLang="zh-CN" sz="2300" b="1" dirty="0" err="1" smtClean="0">
                <a:solidFill>
                  <a:srgbClr val="0000FF"/>
                </a:solidFill>
              </a:rPr>
              <a:t>readystatechange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 </a:t>
            </a:r>
            <a:r>
              <a:rPr lang="zh-CN" altLang="en-US" sz="2300" b="1" dirty="0" smtClean="0">
                <a:solidFill>
                  <a:srgbClr val="0000FF"/>
                </a:solidFill>
              </a:rPr>
              <a:t>事件</a:t>
            </a:r>
          </a:p>
          <a:p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46042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29816"/>
            <a:ext cx="8229600" cy="1143000"/>
          </a:xfrm>
        </p:spPr>
        <p:txBody>
          <a:bodyPr/>
          <a:lstStyle/>
          <a:p>
            <a:r>
              <a:rPr lang="zh-CN" altLang="en-US" sz="3700" dirty="0" smtClean="0"/>
              <a:t>发送请求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00808"/>
            <a:ext cx="8352928" cy="4896544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open(method, </a:t>
            </a:r>
            <a:r>
              <a:rPr lang="en-US" altLang="zh-CN" sz="2000" dirty="0" err="1" smtClean="0"/>
              <a:t>url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asynch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en-US" altLang="zh-CN" sz="1800" dirty="0" err="1" smtClean="0"/>
              <a:t>XMLHttpRequest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对象的 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open </a:t>
            </a:r>
            <a:r>
              <a:rPr lang="zh-CN" altLang="en-US" sz="1800" b="1" dirty="0" smtClean="0">
                <a:solidFill>
                  <a:srgbClr val="0000FF"/>
                </a:solidFill>
              </a:rPr>
              <a:t>方法允许程序员用一个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Ajax</a:t>
            </a:r>
            <a:r>
              <a:rPr lang="zh-CN" altLang="en-US" sz="1800" b="1" dirty="0" smtClean="0">
                <a:solidFill>
                  <a:srgbClr val="0000FF"/>
                </a:solidFill>
              </a:rPr>
              <a:t>调用向服务器发送请求</a:t>
            </a:r>
            <a:r>
              <a:rPr lang="zh-CN" altLang="en-US" sz="1800" dirty="0" smtClean="0"/>
              <a:t>。</a:t>
            </a:r>
          </a:p>
          <a:p>
            <a:pPr lvl="1"/>
            <a:r>
              <a:rPr lang="en-US" altLang="zh-CN" sz="1800" dirty="0" smtClean="0"/>
              <a:t>method</a:t>
            </a:r>
            <a:r>
              <a:rPr lang="zh-CN" altLang="en-US" sz="1800" dirty="0" smtClean="0"/>
              <a:t>：</a:t>
            </a:r>
            <a:r>
              <a:rPr lang="zh-CN" altLang="en-US" sz="1800" b="1" dirty="0" smtClean="0">
                <a:solidFill>
                  <a:srgbClr val="0000FF"/>
                </a:solidFill>
              </a:rPr>
              <a:t>请求类型</a:t>
            </a:r>
            <a:r>
              <a:rPr lang="zh-CN" altLang="en-US" sz="1800" dirty="0" smtClean="0"/>
              <a:t>，类似 “</a:t>
            </a:r>
            <a:r>
              <a:rPr lang="en-US" altLang="zh-CN" sz="1800" dirty="0" smtClean="0"/>
              <a:t>GET”</a:t>
            </a:r>
            <a:r>
              <a:rPr lang="zh-CN" altLang="en-US" sz="1800" dirty="0" smtClean="0"/>
              <a:t>或”</a:t>
            </a:r>
            <a:r>
              <a:rPr lang="en-US" altLang="zh-CN" sz="1800" dirty="0" smtClean="0"/>
              <a:t>POST”</a:t>
            </a:r>
            <a:r>
              <a:rPr lang="zh-CN" altLang="en-US" sz="1800" dirty="0" smtClean="0"/>
              <a:t>的字符串。若只想从服务器检索一个文件，而不需要发送任何数据，使用</a:t>
            </a:r>
            <a:r>
              <a:rPr lang="en-US" altLang="zh-CN" sz="1800" dirty="0" smtClean="0"/>
              <a:t>GET(</a:t>
            </a:r>
            <a:r>
              <a:rPr lang="zh-CN" altLang="en-US" sz="1800" dirty="0" smtClean="0"/>
              <a:t>可以在</a:t>
            </a:r>
            <a:r>
              <a:rPr lang="en-US" altLang="zh-CN" sz="1800" dirty="0" smtClean="0"/>
              <a:t>GET</a:t>
            </a:r>
            <a:r>
              <a:rPr lang="zh-CN" altLang="en-US" sz="1800" dirty="0" smtClean="0"/>
              <a:t>请求里通过附加在</a:t>
            </a:r>
            <a:r>
              <a:rPr lang="en-US" altLang="zh-CN" sz="1800" dirty="0" smtClean="0"/>
              <a:t>URL</a:t>
            </a:r>
            <a:r>
              <a:rPr lang="zh-CN" altLang="en-US" sz="1800" dirty="0" smtClean="0"/>
              <a:t>上的查询字符串来发送数据，不过数据大小限制为</a:t>
            </a:r>
            <a:r>
              <a:rPr lang="en-US" altLang="zh-CN" sz="1800" dirty="0" smtClean="0"/>
              <a:t>2000</a:t>
            </a:r>
            <a:r>
              <a:rPr lang="zh-CN" altLang="en-US" sz="1800" dirty="0" smtClean="0"/>
              <a:t>个字符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。若需要向服务器发送数据，用</a:t>
            </a:r>
            <a:r>
              <a:rPr lang="en-US" altLang="zh-CN" sz="1800" dirty="0" smtClean="0"/>
              <a:t>POST</a:t>
            </a:r>
            <a:r>
              <a:rPr lang="zh-CN" altLang="en-US" sz="1800" dirty="0" smtClean="0"/>
              <a:t>。</a:t>
            </a:r>
          </a:p>
          <a:p>
            <a:pPr lvl="1"/>
            <a:r>
              <a:rPr lang="zh-CN" altLang="en-US" sz="1800" dirty="0" smtClean="0"/>
              <a:t>在某些情况下，有些浏览器会把多个</a:t>
            </a:r>
            <a:r>
              <a:rPr lang="en-US" altLang="zh-CN" sz="1800" dirty="0" err="1" smtClean="0"/>
              <a:t>XMLHttpRequest</a:t>
            </a:r>
            <a:r>
              <a:rPr lang="zh-CN" altLang="en-US" sz="1800" dirty="0" smtClean="0"/>
              <a:t>请求的结果缓存在同一个</a:t>
            </a:r>
            <a:r>
              <a:rPr lang="en-US" altLang="zh-CN" sz="1800" dirty="0" smtClean="0"/>
              <a:t>URL</a:t>
            </a:r>
            <a:r>
              <a:rPr lang="zh-CN" altLang="en-US" sz="1800" dirty="0" smtClean="0"/>
              <a:t>。如果对每个请求的响应不同，就会带来不好的结果。</a:t>
            </a:r>
            <a:r>
              <a:rPr lang="zh-CN" altLang="en-US" sz="1800" b="1" dirty="0" smtClean="0">
                <a:solidFill>
                  <a:srgbClr val="0000FF"/>
                </a:solidFill>
              </a:rPr>
              <a:t>在此将时间戳追加到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URL</a:t>
            </a:r>
            <a:r>
              <a:rPr lang="zh-CN" altLang="en-US" sz="1800" b="1" dirty="0" smtClean="0">
                <a:solidFill>
                  <a:srgbClr val="0000FF"/>
                </a:solidFill>
              </a:rPr>
              <a:t>的最后，就能确保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URL</a:t>
            </a:r>
            <a:r>
              <a:rPr lang="zh-CN" altLang="en-US" sz="1800" b="1" dirty="0" smtClean="0">
                <a:solidFill>
                  <a:srgbClr val="0000FF"/>
                </a:solidFill>
              </a:rPr>
              <a:t>的唯一性，从而避免浏览器缓存结果</a:t>
            </a:r>
            <a:r>
              <a:rPr lang="zh-CN" altLang="en-US" sz="1800" dirty="0" smtClean="0"/>
              <a:t>。</a:t>
            </a:r>
          </a:p>
          <a:p>
            <a:pPr lvl="1"/>
            <a:r>
              <a:rPr lang="en-US" altLang="zh-CN" sz="1800" dirty="0" err="1" smtClean="0"/>
              <a:t>url</a:t>
            </a:r>
            <a:r>
              <a:rPr lang="zh-CN" altLang="en-US" sz="1800" dirty="0" smtClean="0"/>
              <a:t>：路径字符串，指向你所请求的服务器上的那个文件。可以是绝对路径或相对路径。</a:t>
            </a:r>
          </a:p>
          <a:p>
            <a:pPr lvl="1"/>
            <a:r>
              <a:rPr lang="en-US" altLang="zh-CN" sz="1800" dirty="0" err="1" smtClean="0"/>
              <a:t>asynch</a:t>
            </a:r>
            <a:r>
              <a:rPr lang="zh-CN" altLang="en-US" sz="1800" dirty="0" smtClean="0"/>
              <a:t>：表示请求是否要异步传输，默认值为</a:t>
            </a:r>
            <a:r>
              <a:rPr lang="en-US" altLang="zh-CN" sz="1800" dirty="0" smtClean="0"/>
              <a:t>true</a:t>
            </a:r>
            <a:r>
              <a:rPr lang="zh-CN" altLang="en-US" sz="1800" dirty="0" smtClean="0"/>
              <a:t>。指定</a:t>
            </a:r>
            <a:r>
              <a:rPr lang="en-US" altLang="zh-CN" sz="1800" dirty="0" smtClean="0"/>
              <a:t>true</a:t>
            </a:r>
            <a:r>
              <a:rPr lang="zh-CN" altLang="en-US" sz="1800" dirty="0" smtClean="0"/>
              <a:t>，在读取后面的脚本之前，不需要等待服务器的相应。指定</a:t>
            </a:r>
            <a:r>
              <a:rPr lang="en-US" altLang="zh-CN" sz="1800" dirty="0" smtClean="0"/>
              <a:t>false</a:t>
            </a:r>
            <a:r>
              <a:rPr lang="zh-CN" altLang="en-US" sz="1800" dirty="0" smtClean="0"/>
              <a:t>，当脚本处理过程经过这点时，会停下来，一直等到</a:t>
            </a:r>
            <a:r>
              <a:rPr lang="en-US" altLang="zh-CN" sz="1800" dirty="0" smtClean="0"/>
              <a:t>Ajax</a:t>
            </a:r>
            <a:r>
              <a:rPr lang="zh-CN" altLang="en-US" sz="1800" dirty="0" smtClean="0"/>
              <a:t>请求执行完毕再继续执行。</a:t>
            </a:r>
          </a:p>
        </p:txBody>
      </p:sp>
    </p:spTree>
    <p:extLst>
      <p:ext uri="{BB962C8B-B14F-4D97-AF65-F5344CB8AC3E}">
        <p14:creationId xmlns:p14="http://schemas.microsoft.com/office/powerpoint/2010/main" val="4128565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62880" y="629816"/>
            <a:ext cx="8229600" cy="1143000"/>
          </a:xfrm>
        </p:spPr>
        <p:txBody>
          <a:bodyPr/>
          <a:lstStyle/>
          <a:p>
            <a:r>
              <a:rPr lang="zh-CN" altLang="en-US" sz="3700" dirty="0" smtClean="0"/>
              <a:t>发送请求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844824"/>
            <a:ext cx="8064896" cy="3406775"/>
          </a:xfrm>
        </p:spPr>
        <p:txBody>
          <a:bodyPr/>
          <a:lstStyle/>
          <a:p>
            <a:r>
              <a:rPr lang="en-US" altLang="zh-CN" sz="2400" dirty="0" smtClean="0"/>
              <a:t>send(data)</a:t>
            </a:r>
            <a:r>
              <a:rPr lang="zh-CN" altLang="en-US" sz="2400" dirty="0" smtClean="0"/>
              <a:t>：</a:t>
            </a:r>
          </a:p>
          <a:p>
            <a:pPr lvl="1"/>
            <a:r>
              <a:rPr lang="en-US" altLang="zh-CN" sz="2100" dirty="0" smtClean="0"/>
              <a:t>open </a:t>
            </a:r>
            <a:r>
              <a:rPr lang="zh-CN" altLang="en-US" sz="2100" dirty="0" smtClean="0"/>
              <a:t>方法定义了 </a:t>
            </a:r>
            <a:r>
              <a:rPr lang="en-US" altLang="zh-CN" sz="2100" dirty="0" smtClean="0"/>
              <a:t>Ajax </a:t>
            </a:r>
            <a:r>
              <a:rPr lang="zh-CN" altLang="en-US" sz="2100" dirty="0" smtClean="0"/>
              <a:t>请求的一些细节。</a:t>
            </a:r>
            <a:r>
              <a:rPr lang="en-US" altLang="zh-CN" sz="2100" b="1" dirty="0" smtClean="0">
                <a:solidFill>
                  <a:srgbClr val="0000FF"/>
                </a:solidFill>
              </a:rPr>
              <a:t>send </a:t>
            </a:r>
            <a:r>
              <a:rPr lang="zh-CN" altLang="en-US" sz="2100" b="1" dirty="0" smtClean="0">
                <a:solidFill>
                  <a:srgbClr val="0000FF"/>
                </a:solidFill>
              </a:rPr>
              <a:t>方法可为已经待命的请求发送指令</a:t>
            </a:r>
          </a:p>
          <a:p>
            <a:pPr lvl="1"/>
            <a:r>
              <a:rPr lang="en-US" altLang="zh-CN" sz="2100" dirty="0" smtClean="0"/>
              <a:t>data</a:t>
            </a:r>
            <a:r>
              <a:rPr lang="zh-CN" altLang="en-US" sz="2100" dirty="0" smtClean="0"/>
              <a:t>：将要传递给服务器的字符串。</a:t>
            </a:r>
          </a:p>
          <a:p>
            <a:pPr lvl="1"/>
            <a:r>
              <a:rPr lang="zh-CN" altLang="en-US" sz="2100" b="1" dirty="0" smtClean="0">
                <a:solidFill>
                  <a:srgbClr val="0000FF"/>
                </a:solidFill>
              </a:rPr>
              <a:t>若选用的是 </a:t>
            </a:r>
            <a:r>
              <a:rPr lang="en-US" altLang="zh-CN" sz="2100" b="1" dirty="0" smtClean="0">
                <a:solidFill>
                  <a:srgbClr val="0000FF"/>
                </a:solidFill>
              </a:rPr>
              <a:t>GET </a:t>
            </a:r>
            <a:r>
              <a:rPr lang="zh-CN" altLang="en-US" sz="2100" b="1" dirty="0" smtClean="0">
                <a:solidFill>
                  <a:srgbClr val="0000FF"/>
                </a:solidFill>
              </a:rPr>
              <a:t>请求，则不会发送任何数据， 给 </a:t>
            </a:r>
            <a:r>
              <a:rPr lang="en-US" altLang="zh-CN" sz="2100" b="1" dirty="0" smtClean="0">
                <a:solidFill>
                  <a:srgbClr val="0000FF"/>
                </a:solidFill>
              </a:rPr>
              <a:t>send </a:t>
            </a:r>
            <a:r>
              <a:rPr lang="zh-CN" altLang="en-US" sz="2100" b="1" dirty="0" smtClean="0">
                <a:solidFill>
                  <a:srgbClr val="0000FF"/>
                </a:solidFill>
              </a:rPr>
              <a:t>方法传递 </a:t>
            </a:r>
            <a:r>
              <a:rPr lang="en-US" altLang="zh-CN" sz="2100" b="1" dirty="0" smtClean="0">
                <a:solidFill>
                  <a:srgbClr val="0000FF"/>
                </a:solidFill>
              </a:rPr>
              <a:t>null </a:t>
            </a:r>
            <a:r>
              <a:rPr lang="zh-CN" altLang="en-US" sz="2100" b="1" dirty="0" smtClean="0">
                <a:solidFill>
                  <a:srgbClr val="0000FF"/>
                </a:solidFill>
              </a:rPr>
              <a:t>即可</a:t>
            </a:r>
            <a:r>
              <a:rPr lang="zh-CN" altLang="en-US" sz="2100" dirty="0" smtClean="0"/>
              <a:t>：</a:t>
            </a:r>
            <a:r>
              <a:rPr lang="en-US" altLang="zh-CN" sz="2100" dirty="0" err="1" smtClean="0"/>
              <a:t>request.send</a:t>
            </a:r>
            <a:r>
              <a:rPr lang="en-US" altLang="zh-CN" sz="2100" dirty="0" smtClean="0"/>
              <a:t>(null);</a:t>
            </a:r>
          </a:p>
          <a:p>
            <a:pPr lvl="1"/>
            <a:r>
              <a:rPr lang="zh-CN" altLang="en-US" sz="2100" dirty="0" smtClean="0"/>
              <a:t>当向</a:t>
            </a:r>
            <a:r>
              <a:rPr lang="en-US" altLang="zh-CN" sz="2100" dirty="0" smtClean="0"/>
              <a:t>send()</a:t>
            </a:r>
            <a:r>
              <a:rPr lang="zh-CN" altLang="en-US" sz="2100" dirty="0" smtClean="0"/>
              <a:t>方法提供参数时，要确保</a:t>
            </a:r>
            <a:r>
              <a:rPr lang="en-US" altLang="zh-CN" sz="2100" dirty="0" smtClean="0"/>
              <a:t>open()</a:t>
            </a:r>
            <a:r>
              <a:rPr lang="zh-CN" altLang="en-US" sz="2100" dirty="0" smtClean="0"/>
              <a:t>中指定的方法是</a:t>
            </a:r>
            <a:r>
              <a:rPr lang="en-US" altLang="zh-CN" sz="2100" dirty="0" smtClean="0"/>
              <a:t>POST</a:t>
            </a:r>
            <a:r>
              <a:rPr lang="zh-CN" altLang="en-US" sz="2100" dirty="0" smtClean="0"/>
              <a:t>，如果没有数据作为请求体的一部分发送，则使用</a:t>
            </a:r>
            <a:r>
              <a:rPr lang="en-US" altLang="zh-CN" sz="2100" dirty="0" smtClean="0"/>
              <a:t>null.</a:t>
            </a:r>
          </a:p>
          <a:p>
            <a:pPr lvl="1"/>
            <a:r>
              <a:rPr lang="zh-CN" altLang="en-US" sz="2100" dirty="0" smtClean="0"/>
              <a:t>完整的 </a:t>
            </a:r>
            <a:r>
              <a:rPr lang="en-US" altLang="zh-CN" sz="2100" dirty="0" smtClean="0"/>
              <a:t>Ajax </a:t>
            </a:r>
            <a:r>
              <a:rPr lang="zh-CN" altLang="en-US" sz="2100" dirty="0" smtClean="0"/>
              <a:t>的 </a:t>
            </a:r>
            <a:r>
              <a:rPr lang="en-US" altLang="zh-CN" sz="2100" dirty="0" smtClean="0"/>
              <a:t>GET </a:t>
            </a:r>
            <a:r>
              <a:rPr lang="zh-CN" altLang="en-US" sz="2100" dirty="0" smtClean="0"/>
              <a:t>请求示例：</a:t>
            </a:r>
          </a:p>
          <a:p>
            <a:endParaRPr lang="zh-CN" altLang="en-US" sz="2400" dirty="0" smtClean="0"/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241925"/>
            <a:ext cx="5181600" cy="16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337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/>
          <a:lstStyle/>
          <a:p>
            <a:r>
              <a:rPr lang="zh-CN" altLang="en-US" sz="3700" dirty="0" smtClean="0"/>
              <a:t>发送请求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706339"/>
            <a:ext cx="8507412" cy="4098925"/>
          </a:xfrm>
        </p:spPr>
        <p:txBody>
          <a:bodyPr/>
          <a:lstStyle/>
          <a:p>
            <a:r>
              <a:rPr lang="en-US" altLang="zh-CN" sz="2400" dirty="0" err="1" smtClean="0"/>
              <a:t>setRequestHeader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header,value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zh-CN" altLang="en-US" sz="2000" dirty="0" smtClean="0"/>
              <a:t>当浏览器向服务器请求页面时，它会伴随这个请求发送一组首部信息。这些首部信息是一系列描述请求的元数据</a:t>
            </a:r>
            <a:r>
              <a:rPr lang="en-US" altLang="zh-CN" sz="2000" dirty="0" smtClean="0"/>
              <a:t>(metadata)</a:t>
            </a:r>
            <a:r>
              <a:rPr lang="zh-CN" altLang="en-US" sz="2000" dirty="0" smtClean="0"/>
              <a:t>。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首部信息用来声明一个请求是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GET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还是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POST</a:t>
            </a:r>
            <a:r>
              <a:rPr lang="zh-CN" altLang="en-US" sz="2000" dirty="0" smtClean="0"/>
              <a:t>。</a:t>
            </a:r>
          </a:p>
          <a:p>
            <a:pPr lvl="1"/>
            <a:r>
              <a:rPr lang="en-US" altLang="zh-CN" sz="2000" dirty="0" smtClean="0"/>
              <a:t>Ajax </a:t>
            </a:r>
            <a:r>
              <a:rPr lang="zh-CN" altLang="en-US" sz="2000" dirty="0" smtClean="0"/>
              <a:t>请求中，发送首部信息的工作可以由 </a:t>
            </a:r>
            <a:r>
              <a:rPr lang="en-US" altLang="zh-CN" sz="2000" dirty="0" err="1" smtClean="0"/>
              <a:t>setRequestHeader</a:t>
            </a:r>
            <a:r>
              <a:rPr lang="zh-CN" altLang="en-US" sz="2000" dirty="0" smtClean="0"/>
              <a:t>该完成</a:t>
            </a:r>
          </a:p>
          <a:p>
            <a:pPr lvl="1"/>
            <a:r>
              <a:rPr lang="zh-CN" altLang="en-US" sz="2000" dirty="0" smtClean="0"/>
              <a:t>参数</a:t>
            </a:r>
            <a:r>
              <a:rPr lang="en-US" altLang="zh-CN" sz="2000" dirty="0" smtClean="0"/>
              <a:t>header</a:t>
            </a:r>
            <a:r>
              <a:rPr lang="zh-CN" altLang="en-US" sz="2000" dirty="0" smtClean="0"/>
              <a:t>： 首部的名字</a:t>
            </a:r>
            <a:r>
              <a:rPr lang="en-US" altLang="zh-CN" sz="2000" dirty="0" smtClean="0"/>
              <a:t>;  </a:t>
            </a:r>
            <a:r>
              <a:rPr lang="zh-CN" altLang="en-US" sz="2000" dirty="0" smtClean="0"/>
              <a:t>参数</a:t>
            </a:r>
            <a:r>
              <a:rPr lang="en-US" altLang="zh-CN" sz="2000" dirty="0" smtClean="0"/>
              <a:t>value</a:t>
            </a:r>
            <a:r>
              <a:rPr lang="zh-CN" altLang="en-US" sz="2000" dirty="0" smtClean="0"/>
              <a:t>：首部的值。</a:t>
            </a:r>
          </a:p>
          <a:p>
            <a:pPr lvl="1"/>
            <a:r>
              <a:rPr lang="zh-CN" altLang="en-US" sz="2000" b="1" dirty="0" smtClean="0">
                <a:solidFill>
                  <a:srgbClr val="0000FF"/>
                </a:solidFill>
              </a:rPr>
              <a:t>如果用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POST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请求向服务器发送数据，需要将 “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Content-type”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的首部设置为 “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application/x-www-form-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urlencoded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”.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它会告知服务器正在发送数据，并且数据已经符合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URL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编码了。</a:t>
            </a:r>
          </a:p>
          <a:p>
            <a:pPr lvl="1"/>
            <a:r>
              <a:rPr lang="zh-CN" altLang="en-US" sz="2000" b="1" dirty="0" smtClean="0">
                <a:solidFill>
                  <a:srgbClr val="0000FF"/>
                </a:solidFill>
              </a:rPr>
              <a:t>该方法必须在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open()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之后才能调用</a:t>
            </a:r>
          </a:p>
          <a:p>
            <a:pPr lvl="1"/>
            <a:r>
              <a:rPr lang="zh-CN" altLang="en-US" sz="2000" dirty="0" smtClean="0"/>
              <a:t>完整的 </a:t>
            </a:r>
            <a:r>
              <a:rPr lang="en-US" altLang="zh-CN" sz="2000" dirty="0" smtClean="0"/>
              <a:t>Ajax </a:t>
            </a:r>
            <a:r>
              <a:rPr lang="zh-CN" altLang="en-US" sz="2000" dirty="0" smtClean="0"/>
              <a:t>的 </a:t>
            </a:r>
            <a:r>
              <a:rPr lang="en-US" altLang="zh-CN" sz="2000" dirty="0" smtClean="0"/>
              <a:t>POST </a:t>
            </a:r>
            <a:r>
              <a:rPr lang="zh-CN" altLang="en-US" sz="2000" dirty="0" smtClean="0"/>
              <a:t>请求示例：</a:t>
            </a:r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620146"/>
            <a:ext cx="7391400" cy="126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774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6240" y="548978"/>
            <a:ext cx="7696200" cy="1439862"/>
          </a:xfrm>
        </p:spPr>
        <p:txBody>
          <a:bodyPr/>
          <a:lstStyle/>
          <a:p>
            <a:r>
              <a:rPr lang="zh-CN" altLang="en-US" sz="3700" dirty="0" smtClean="0"/>
              <a:t>接收相应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82775"/>
            <a:ext cx="7696200" cy="4098925"/>
          </a:xfrm>
        </p:spPr>
        <p:txBody>
          <a:bodyPr/>
          <a:lstStyle/>
          <a:p>
            <a:r>
              <a:rPr lang="zh-CN" altLang="en-US" sz="2800" dirty="0" smtClean="0"/>
              <a:t>用 </a:t>
            </a:r>
            <a:r>
              <a:rPr lang="en-US" altLang="zh-CN" sz="2800" dirty="0" err="1" smtClean="0"/>
              <a:t>XMLHttpRequest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的方法可向服务器发送请求。在 </a:t>
            </a:r>
            <a:r>
              <a:rPr lang="en-US" altLang="zh-CN" sz="2800" dirty="0" smtClean="0"/>
              <a:t>Ajax </a:t>
            </a:r>
            <a:r>
              <a:rPr lang="zh-CN" altLang="en-US" sz="2800" dirty="0" smtClean="0"/>
              <a:t>处理过程中，</a:t>
            </a:r>
            <a:r>
              <a:rPr lang="en-US" altLang="zh-CN" sz="2800" dirty="0" err="1" smtClean="0"/>
              <a:t>XMLHttpRequest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的如下属性可被服务器更改：</a:t>
            </a:r>
          </a:p>
          <a:p>
            <a:pPr lvl="1"/>
            <a:r>
              <a:rPr lang="en-US" altLang="zh-CN" sz="2300" dirty="0" err="1" smtClean="0"/>
              <a:t>readyState</a:t>
            </a:r>
            <a:endParaRPr lang="en-US" altLang="zh-CN" sz="2300" dirty="0" smtClean="0"/>
          </a:p>
          <a:p>
            <a:pPr lvl="1"/>
            <a:r>
              <a:rPr lang="en-US" altLang="zh-CN" sz="2300" dirty="0" smtClean="0"/>
              <a:t>status</a:t>
            </a:r>
          </a:p>
          <a:p>
            <a:pPr lvl="1"/>
            <a:r>
              <a:rPr lang="en-US" altLang="zh-CN" sz="2300" dirty="0" err="1" smtClean="0"/>
              <a:t>responseText</a:t>
            </a:r>
            <a:endParaRPr lang="en-US" altLang="zh-CN" sz="2300" dirty="0" smtClean="0"/>
          </a:p>
          <a:p>
            <a:pPr lvl="1"/>
            <a:r>
              <a:rPr lang="en-US" altLang="zh-CN" sz="2300" dirty="0" err="1" smtClean="0"/>
              <a:t>responseXML</a:t>
            </a:r>
            <a:endParaRPr lang="zh-CN" alt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320275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zh-CN" altLang="en-US" sz="4000" dirty="0" smtClean="0"/>
              <a:t>什么是</a:t>
            </a:r>
            <a:r>
              <a:rPr lang="en-US" altLang="zh-CN" sz="4000" dirty="0" smtClean="0"/>
              <a:t>Ajax</a:t>
            </a:r>
            <a:endParaRPr lang="zh-CN" altLang="en-US" sz="4000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99" y="1844824"/>
            <a:ext cx="8209657" cy="4060825"/>
          </a:xfrm>
        </p:spPr>
        <p:txBody>
          <a:bodyPr/>
          <a:lstStyle/>
          <a:p>
            <a:r>
              <a:rPr lang="en-US" altLang="zh-CN" sz="2800" dirty="0" smtClean="0">
                <a:latin typeface="宋体" pitchFamily="2" charset="-122"/>
              </a:rPr>
              <a:t>Ajax</a:t>
            </a:r>
            <a:r>
              <a:rPr lang="zh-CN" altLang="en-US" sz="2800" dirty="0" smtClean="0">
                <a:latin typeface="宋体" pitchFamily="2" charset="-122"/>
              </a:rPr>
              <a:t>的技术的产生</a:t>
            </a:r>
          </a:p>
          <a:p>
            <a:pPr lvl="1"/>
            <a:r>
              <a:rPr lang="en-US" altLang="zh-CN" sz="2400" dirty="0" smtClean="0">
                <a:latin typeface="宋体" pitchFamily="2" charset="-122"/>
              </a:rPr>
              <a:t>Ajax</a:t>
            </a:r>
            <a:r>
              <a:rPr lang="zh-CN" altLang="en-US" sz="2400" dirty="0" smtClean="0">
                <a:latin typeface="宋体" pitchFamily="2" charset="-122"/>
              </a:rPr>
              <a:t>被认为是</a:t>
            </a:r>
            <a:r>
              <a:rPr lang="en-US" altLang="zh-CN" sz="2400" dirty="0" smtClean="0">
                <a:latin typeface="宋体" pitchFamily="2" charset="-122"/>
              </a:rPr>
              <a:t>(Asynchronous JavaScript and XML</a:t>
            </a:r>
            <a:r>
              <a:rPr lang="zh-CN" altLang="en-US" sz="2400" dirty="0" smtClean="0">
                <a:latin typeface="宋体" pitchFamily="2" charset="-122"/>
              </a:rPr>
              <a:t>的缩写）。现在，</a:t>
            </a:r>
            <a:r>
              <a:rPr lang="zh-CN" altLang="en-US" sz="2400" b="1" dirty="0" smtClean="0">
                <a:solidFill>
                  <a:srgbClr val="0000FF"/>
                </a:solidFill>
                <a:latin typeface="宋体" pitchFamily="2" charset="-122"/>
              </a:rPr>
              <a:t>允许浏览器与服务器通信而无须刷新当前页面的技术</a:t>
            </a:r>
            <a:r>
              <a:rPr lang="zh-CN" altLang="en-US" sz="2400" dirty="0" smtClean="0">
                <a:latin typeface="宋体" pitchFamily="2" charset="-122"/>
              </a:rPr>
              <a:t>都被叫做</a:t>
            </a:r>
            <a:r>
              <a:rPr lang="en-US" altLang="zh-CN" sz="2400" dirty="0" smtClean="0">
                <a:latin typeface="宋体" pitchFamily="2" charset="-122"/>
              </a:rPr>
              <a:t>Ajax.</a:t>
            </a:r>
          </a:p>
          <a:p>
            <a:pPr lvl="1"/>
            <a:r>
              <a:rPr lang="zh-CN" altLang="en-US" sz="2400" dirty="0" smtClean="0">
                <a:latin typeface="宋体" pitchFamily="2" charset="-122"/>
              </a:rPr>
              <a:t>“</a:t>
            </a:r>
            <a:r>
              <a:rPr lang="en-US" altLang="zh-CN" sz="2400" dirty="0" smtClean="0">
                <a:latin typeface="宋体" pitchFamily="2" charset="-122"/>
              </a:rPr>
              <a:t>Ajax”</a:t>
            </a:r>
            <a:r>
              <a:rPr lang="zh-CN" altLang="en-US" sz="2400" dirty="0" smtClean="0">
                <a:latin typeface="宋体" pitchFamily="2" charset="-122"/>
              </a:rPr>
              <a:t>这个名字是在</a:t>
            </a:r>
            <a:r>
              <a:rPr lang="en-US" altLang="zh-CN" sz="2400" dirty="0" smtClean="0">
                <a:latin typeface="宋体" pitchFamily="2" charset="-122"/>
              </a:rPr>
              <a:t>2005</a:t>
            </a:r>
            <a:r>
              <a:rPr lang="zh-CN" altLang="en-US" sz="2400" dirty="0" smtClean="0">
                <a:latin typeface="宋体" pitchFamily="2" charset="-122"/>
              </a:rPr>
              <a:t>年</a:t>
            </a:r>
            <a:r>
              <a:rPr lang="en-US" altLang="zh-CN" sz="2400" dirty="0" smtClean="0">
                <a:latin typeface="宋体" pitchFamily="2" charset="-122"/>
              </a:rPr>
              <a:t>2</a:t>
            </a:r>
            <a:r>
              <a:rPr lang="zh-CN" altLang="en-US" sz="2400" dirty="0" smtClean="0">
                <a:latin typeface="宋体" pitchFamily="2" charset="-122"/>
              </a:rPr>
              <a:t>月，</a:t>
            </a:r>
            <a:r>
              <a:rPr lang="en-US" altLang="zh-CN" sz="2400" dirty="0" smtClean="0">
                <a:latin typeface="宋体" pitchFamily="2" charset="-122"/>
              </a:rPr>
              <a:t>Adaptive Path</a:t>
            </a:r>
            <a:r>
              <a:rPr lang="zh-CN" altLang="en-US" sz="2400" dirty="0" smtClean="0">
                <a:latin typeface="宋体" pitchFamily="2" charset="-122"/>
              </a:rPr>
              <a:t>的</a:t>
            </a:r>
            <a:r>
              <a:rPr lang="en-US" altLang="zh-CN" sz="2400" dirty="0" smtClean="0">
                <a:latin typeface="宋体" pitchFamily="2" charset="-122"/>
              </a:rPr>
              <a:t>Jesse James Garrett</a:t>
            </a:r>
            <a:r>
              <a:rPr lang="zh-CN" altLang="en-US" sz="2400" dirty="0" smtClean="0">
                <a:latin typeface="宋体" pitchFamily="2" charset="-122"/>
              </a:rPr>
              <a:t>在他的文章</a:t>
            </a:r>
            <a:r>
              <a:rPr lang="en-US" altLang="zh-CN" sz="2400" i="1" dirty="0" err="1" smtClean="0">
                <a:latin typeface="宋体" pitchFamily="2" charset="-122"/>
              </a:rPr>
              <a:t>Ajax:A</a:t>
            </a:r>
            <a:r>
              <a:rPr lang="en-US" altLang="zh-CN" sz="2400" i="1" dirty="0" smtClean="0">
                <a:latin typeface="宋体" pitchFamily="2" charset="-122"/>
              </a:rPr>
              <a:t> New Approach to Web Application</a:t>
            </a:r>
            <a:r>
              <a:rPr lang="zh-CN" altLang="en-US" sz="2400" dirty="0" smtClean="0">
                <a:latin typeface="宋体" pitchFamily="2" charset="-122"/>
              </a:rPr>
              <a:t>中创造。</a:t>
            </a:r>
          </a:p>
          <a:p>
            <a:pPr lvl="1"/>
            <a:r>
              <a:rPr lang="zh-CN" altLang="en-US" sz="2400" dirty="0" smtClean="0">
                <a:latin typeface="宋体" pitchFamily="2" charset="-122"/>
              </a:rPr>
              <a:t>而</a:t>
            </a:r>
            <a:r>
              <a:rPr lang="en-US" altLang="zh-CN" sz="2400" dirty="0" smtClean="0">
                <a:latin typeface="宋体" pitchFamily="2" charset="-122"/>
              </a:rPr>
              <a:t>Ajax</a:t>
            </a:r>
            <a:r>
              <a:rPr lang="zh-CN" altLang="en-US" sz="2400" dirty="0" smtClean="0">
                <a:latin typeface="宋体" pitchFamily="2" charset="-122"/>
              </a:rPr>
              <a:t>这项技术，是</a:t>
            </a:r>
            <a:r>
              <a:rPr lang="en-US" altLang="zh-CN" sz="2400" b="1" dirty="0" smtClean="0">
                <a:solidFill>
                  <a:srgbClr val="0000FF"/>
                </a:solidFill>
                <a:latin typeface="宋体" pitchFamily="2" charset="-122"/>
              </a:rPr>
              <a:t>Google</a:t>
            </a:r>
            <a:r>
              <a:rPr lang="zh-CN" altLang="en-US" sz="2400" dirty="0" smtClean="0">
                <a:latin typeface="宋体" pitchFamily="2" charset="-122"/>
              </a:rPr>
              <a:t>在</a:t>
            </a:r>
            <a:r>
              <a:rPr lang="en-US" altLang="zh-CN" sz="2400" dirty="0" smtClean="0">
                <a:latin typeface="宋体" pitchFamily="2" charset="-122"/>
              </a:rPr>
              <a:t>Google Labs</a:t>
            </a:r>
            <a:r>
              <a:rPr lang="zh-CN" altLang="en-US" sz="2400" dirty="0" smtClean="0">
                <a:latin typeface="宋体" pitchFamily="2" charset="-122"/>
              </a:rPr>
              <a:t>发布</a:t>
            </a:r>
            <a:r>
              <a:rPr lang="en-US" altLang="zh-CN" sz="2400" dirty="0" smtClean="0">
                <a:latin typeface="宋体" pitchFamily="2" charset="-122"/>
              </a:rPr>
              <a:t>Google Maps</a:t>
            </a:r>
            <a:r>
              <a:rPr lang="zh-CN" altLang="en-US" sz="2400" dirty="0" smtClean="0">
                <a:latin typeface="宋体" pitchFamily="2" charset="-122"/>
              </a:rPr>
              <a:t>和</a:t>
            </a:r>
            <a:r>
              <a:rPr lang="en-US" altLang="zh-CN" sz="2400" dirty="0" smtClean="0">
                <a:latin typeface="宋体" pitchFamily="2" charset="-122"/>
              </a:rPr>
              <a:t>Google Suggest</a:t>
            </a:r>
            <a:r>
              <a:rPr lang="zh-CN" altLang="en-US" sz="2400" dirty="0" smtClean="0">
                <a:latin typeface="宋体" pitchFamily="2" charset="-122"/>
              </a:rPr>
              <a:t>后真正为人所认识。</a:t>
            </a:r>
          </a:p>
        </p:txBody>
      </p:sp>
    </p:spTree>
    <p:extLst>
      <p:ext uri="{BB962C8B-B14F-4D97-AF65-F5344CB8AC3E}">
        <p14:creationId xmlns:p14="http://schemas.microsoft.com/office/powerpoint/2010/main" val="2589547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908248" y="548978"/>
            <a:ext cx="7696200" cy="1439862"/>
          </a:xfrm>
        </p:spPr>
        <p:txBody>
          <a:bodyPr/>
          <a:lstStyle/>
          <a:p>
            <a:r>
              <a:rPr lang="zh-CN" altLang="en-US" sz="3700" dirty="0" smtClean="0"/>
              <a:t>接收相应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873250"/>
            <a:ext cx="8496943" cy="429205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err="1" smtClean="0"/>
              <a:t>readyState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en-US" altLang="zh-CN" sz="2000" dirty="0" err="1" smtClean="0"/>
              <a:t>readyState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属性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表示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Ajax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请求的当前状态</a:t>
            </a:r>
            <a:r>
              <a:rPr lang="zh-CN" altLang="en-US" sz="2000" dirty="0" smtClean="0"/>
              <a:t>。它的值用数字代表。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 smtClean="0"/>
              <a:t>0 </a:t>
            </a:r>
            <a:r>
              <a:rPr lang="zh-CN" altLang="en-US" sz="1800" dirty="0" smtClean="0"/>
              <a:t>代表未初始化。 还没有调用 </a:t>
            </a:r>
            <a:r>
              <a:rPr lang="en-US" altLang="zh-CN" sz="1800" dirty="0" smtClean="0"/>
              <a:t>open </a:t>
            </a:r>
            <a:r>
              <a:rPr lang="zh-CN" altLang="en-US" sz="1800" dirty="0" smtClean="0"/>
              <a:t>方法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 smtClean="0"/>
              <a:t>1 </a:t>
            </a:r>
            <a:r>
              <a:rPr lang="zh-CN" altLang="en-US" sz="1800" dirty="0" smtClean="0"/>
              <a:t>代表正在加载。 </a:t>
            </a:r>
            <a:r>
              <a:rPr lang="en-US" altLang="zh-CN" sz="1800" dirty="0" smtClean="0"/>
              <a:t>open </a:t>
            </a:r>
            <a:r>
              <a:rPr lang="zh-CN" altLang="en-US" sz="1800" dirty="0" smtClean="0"/>
              <a:t>方法已被调用，但 </a:t>
            </a:r>
            <a:r>
              <a:rPr lang="en-US" altLang="zh-CN" sz="1800" dirty="0" smtClean="0"/>
              <a:t>send </a:t>
            </a:r>
            <a:r>
              <a:rPr lang="zh-CN" altLang="en-US" sz="1800" dirty="0" smtClean="0"/>
              <a:t>方法还没有被调用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 smtClean="0"/>
              <a:t>2 </a:t>
            </a:r>
            <a:r>
              <a:rPr lang="zh-CN" altLang="en-US" sz="1800" dirty="0" smtClean="0"/>
              <a:t>代表已加载完毕。</a:t>
            </a:r>
            <a:r>
              <a:rPr lang="en-US" altLang="zh-CN" sz="1800" dirty="0" smtClean="0"/>
              <a:t>send </a:t>
            </a:r>
            <a:r>
              <a:rPr lang="zh-CN" altLang="en-US" sz="1800" dirty="0" smtClean="0"/>
              <a:t>已被调用。请求已经开始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 smtClean="0"/>
              <a:t>3 </a:t>
            </a:r>
            <a:r>
              <a:rPr lang="zh-CN" altLang="en-US" sz="1800" dirty="0" smtClean="0"/>
              <a:t>代表交互中。服务器正在发送响应</a:t>
            </a:r>
          </a:p>
          <a:p>
            <a:pPr lvl="2">
              <a:lnSpc>
                <a:spcPct val="90000"/>
              </a:lnSpc>
            </a:pPr>
            <a:r>
              <a:rPr lang="en-US" altLang="zh-CN" sz="1800" b="1" dirty="0" smtClean="0">
                <a:solidFill>
                  <a:srgbClr val="0000FF"/>
                </a:solidFill>
              </a:rPr>
              <a:t>4 </a:t>
            </a:r>
            <a:r>
              <a:rPr lang="zh-CN" altLang="en-US" sz="1800" b="1" dirty="0" smtClean="0">
                <a:solidFill>
                  <a:srgbClr val="0000FF"/>
                </a:solidFill>
              </a:rPr>
              <a:t>代表完成。响应发送完毕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每次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readyState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值的改变，都会触发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readystatechange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事件</a:t>
            </a:r>
            <a:r>
              <a:rPr lang="zh-CN" altLang="en-US" sz="2000" dirty="0" smtClean="0"/>
              <a:t>。如果把 </a:t>
            </a:r>
            <a:r>
              <a:rPr lang="en-US" altLang="zh-CN" sz="2000" dirty="0" err="1" smtClean="0"/>
              <a:t>onreadystatechange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事件处理函数赋给一个函数，那么每次 </a:t>
            </a:r>
            <a:r>
              <a:rPr lang="en-US" altLang="zh-CN" sz="2000" dirty="0" err="1" smtClean="0"/>
              <a:t>readyState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值的改变都会引发该函数的执行。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err="1" smtClean="0"/>
              <a:t>readyState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值的变化会因浏览器的不同而有所差异。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但是，当请求结束的时候，每个浏览器都会把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readyState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的值统一设为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4</a:t>
            </a:r>
          </a:p>
          <a:p>
            <a:pPr>
              <a:lnSpc>
                <a:spcPct val="90000"/>
              </a:lnSpc>
            </a:pP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07684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734888" y="629816"/>
            <a:ext cx="8229600" cy="1143000"/>
          </a:xfrm>
        </p:spPr>
        <p:txBody>
          <a:bodyPr/>
          <a:lstStyle/>
          <a:p>
            <a:r>
              <a:rPr lang="zh-CN" altLang="en-US" sz="3700" dirty="0" smtClean="0"/>
              <a:t>接收相应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844824"/>
            <a:ext cx="8280920" cy="4852243"/>
          </a:xfrm>
        </p:spPr>
        <p:txBody>
          <a:bodyPr>
            <a:normAutofit lnSpcReduction="10000"/>
          </a:bodyPr>
          <a:lstStyle/>
          <a:p>
            <a:r>
              <a:rPr lang="en-US" altLang="zh-CN" sz="2700" dirty="0" smtClean="0"/>
              <a:t>status</a:t>
            </a:r>
          </a:p>
          <a:p>
            <a:pPr lvl="1"/>
            <a:r>
              <a:rPr lang="zh-CN" altLang="en-US" sz="2200" dirty="0" smtClean="0"/>
              <a:t>服务器发送的每一个响应也都带有首部信息。三位数的状态码是服务器发送的响应中最重要的首部信息，并且属于超文本传输协议中的一部分。</a:t>
            </a:r>
          </a:p>
          <a:p>
            <a:pPr lvl="1"/>
            <a:r>
              <a:rPr lang="zh-CN" altLang="en-US" sz="2200" dirty="0" smtClean="0"/>
              <a:t>常用状态码及其含义：</a:t>
            </a:r>
          </a:p>
          <a:p>
            <a:pPr lvl="2"/>
            <a:r>
              <a:rPr lang="en-US" altLang="zh-CN" sz="2000" dirty="0" smtClean="0"/>
              <a:t>404 </a:t>
            </a:r>
            <a:r>
              <a:rPr lang="zh-CN" altLang="en-US" sz="2000" dirty="0" smtClean="0"/>
              <a:t>没找到页面</a:t>
            </a:r>
            <a:r>
              <a:rPr lang="en-US" altLang="zh-CN" sz="2000" dirty="0" smtClean="0"/>
              <a:t>(not found)</a:t>
            </a:r>
          </a:p>
          <a:p>
            <a:pPr lvl="2"/>
            <a:r>
              <a:rPr lang="en-US" altLang="zh-CN" sz="2000" dirty="0" smtClean="0"/>
              <a:t>403 </a:t>
            </a:r>
            <a:r>
              <a:rPr lang="zh-CN" altLang="en-US" sz="2000" dirty="0" smtClean="0"/>
              <a:t>禁止访问</a:t>
            </a:r>
            <a:r>
              <a:rPr lang="en-US" altLang="zh-CN" sz="2000" dirty="0" smtClean="0"/>
              <a:t>(forbidden)</a:t>
            </a:r>
          </a:p>
          <a:p>
            <a:pPr lvl="2"/>
            <a:r>
              <a:rPr lang="en-US" altLang="zh-CN" sz="2000" dirty="0" smtClean="0"/>
              <a:t>500 </a:t>
            </a:r>
            <a:r>
              <a:rPr lang="zh-CN" altLang="en-US" sz="2000" dirty="0" smtClean="0"/>
              <a:t>内部服务器出错</a:t>
            </a:r>
            <a:r>
              <a:rPr lang="en-US" altLang="zh-CN" sz="2000" dirty="0" smtClean="0"/>
              <a:t>(internal service error)</a:t>
            </a:r>
          </a:p>
          <a:p>
            <a:pPr lvl="2"/>
            <a:r>
              <a:rPr lang="en-US" altLang="zh-CN" sz="2000" dirty="0" smtClean="0"/>
              <a:t>200 </a:t>
            </a:r>
            <a:r>
              <a:rPr lang="zh-CN" altLang="en-US" sz="2000" dirty="0" smtClean="0"/>
              <a:t>一切正常</a:t>
            </a:r>
            <a:r>
              <a:rPr lang="en-US" altLang="zh-CN" sz="2000" dirty="0" smtClean="0"/>
              <a:t>(ok)</a:t>
            </a:r>
          </a:p>
          <a:p>
            <a:pPr lvl="2"/>
            <a:r>
              <a:rPr lang="en-US" altLang="zh-CN" sz="2000" dirty="0" smtClean="0"/>
              <a:t>304 </a:t>
            </a:r>
            <a:r>
              <a:rPr lang="zh-CN" altLang="en-US" sz="2000" dirty="0" smtClean="0"/>
              <a:t>没有被修改</a:t>
            </a:r>
            <a:r>
              <a:rPr lang="en-US" altLang="zh-CN" sz="2000" dirty="0" smtClean="0"/>
              <a:t>(not modified)</a:t>
            </a:r>
          </a:p>
          <a:p>
            <a:pPr lvl="1"/>
            <a:r>
              <a:rPr lang="zh-CN" altLang="en-US" sz="2200" b="1" dirty="0" smtClean="0">
                <a:solidFill>
                  <a:srgbClr val="0000FF"/>
                </a:solidFill>
              </a:rPr>
              <a:t>在 </a:t>
            </a:r>
            <a:r>
              <a:rPr lang="en-US" altLang="zh-CN" sz="2200" b="1" dirty="0" err="1" smtClean="0">
                <a:solidFill>
                  <a:srgbClr val="0000FF"/>
                </a:solidFill>
              </a:rPr>
              <a:t>XMLHttpRequest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 </a:t>
            </a:r>
            <a:r>
              <a:rPr lang="zh-CN" altLang="en-US" sz="2200" b="1" dirty="0" smtClean="0">
                <a:solidFill>
                  <a:srgbClr val="0000FF"/>
                </a:solidFill>
              </a:rPr>
              <a:t>对象中，服务器发送的状态码都保存在 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status </a:t>
            </a:r>
            <a:r>
              <a:rPr lang="zh-CN" altLang="en-US" sz="2200" b="1" dirty="0" smtClean="0">
                <a:solidFill>
                  <a:srgbClr val="0000FF"/>
                </a:solidFill>
              </a:rPr>
              <a:t>属性里。通过把这个值和 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200 </a:t>
            </a:r>
            <a:r>
              <a:rPr lang="zh-CN" altLang="en-US" sz="2200" b="1" dirty="0" smtClean="0">
                <a:solidFill>
                  <a:srgbClr val="0000FF"/>
                </a:solidFill>
              </a:rPr>
              <a:t>或 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304 </a:t>
            </a:r>
            <a:r>
              <a:rPr lang="zh-CN" altLang="en-US" sz="2200" b="1" dirty="0" smtClean="0">
                <a:solidFill>
                  <a:srgbClr val="0000FF"/>
                </a:solidFill>
              </a:rPr>
              <a:t>比较，可以确保服务器是否已发送了一个成功的响应</a:t>
            </a:r>
          </a:p>
          <a:p>
            <a:endParaRPr lang="zh-CN" altLang="en-US" sz="2700" dirty="0" smtClean="0"/>
          </a:p>
        </p:txBody>
      </p:sp>
    </p:spTree>
    <p:extLst>
      <p:ext uri="{BB962C8B-B14F-4D97-AF65-F5344CB8AC3E}">
        <p14:creationId xmlns:p14="http://schemas.microsoft.com/office/powerpoint/2010/main" val="3456406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29816"/>
            <a:ext cx="8229600" cy="1143000"/>
          </a:xfrm>
        </p:spPr>
        <p:txBody>
          <a:bodyPr/>
          <a:lstStyle/>
          <a:p>
            <a:r>
              <a:rPr lang="zh-CN" altLang="en-US" sz="3700" dirty="0" smtClean="0"/>
              <a:t>接收相应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93888"/>
            <a:ext cx="7696200" cy="2830512"/>
          </a:xfrm>
        </p:spPr>
        <p:txBody>
          <a:bodyPr/>
          <a:lstStyle/>
          <a:p>
            <a:r>
              <a:rPr lang="en-US" altLang="zh-CN" sz="2700" dirty="0" err="1" smtClean="0"/>
              <a:t>responseText</a:t>
            </a:r>
            <a:endParaRPr lang="en-US" altLang="zh-CN" sz="2700" dirty="0" smtClean="0"/>
          </a:p>
          <a:p>
            <a:pPr lvl="1"/>
            <a:r>
              <a:rPr lang="en-US" altLang="zh-CN" sz="2200" dirty="0" err="1" smtClean="0"/>
              <a:t>XMLHttpRequest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的 </a:t>
            </a:r>
            <a:r>
              <a:rPr lang="en-US" altLang="zh-CN" sz="2200" dirty="0" err="1" smtClean="0"/>
              <a:t>responseText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属性</a:t>
            </a:r>
            <a:r>
              <a:rPr lang="zh-CN" altLang="en-US" sz="2200" b="1" dirty="0" smtClean="0">
                <a:solidFill>
                  <a:srgbClr val="0000FF"/>
                </a:solidFill>
              </a:rPr>
              <a:t>包含了从服务器发送的数据</a:t>
            </a:r>
            <a:r>
              <a:rPr lang="zh-CN" altLang="en-US" sz="2200" dirty="0" smtClean="0"/>
              <a:t>。它是一个</a:t>
            </a:r>
            <a:r>
              <a:rPr lang="en-US" altLang="zh-CN" sz="2200" dirty="0" smtClean="0"/>
              <a:t>HTML,XML</a:t>
            </a:r>
            <a:r>
              <a:rPr lang="zh-CN" altLang="en-US" sz="2200" dirty="0" smtClean="0"/>
              <a:t>或普通文本，这取决于服务器发送的内容。</a:t>
            </a:r>
          </a:p>
          <a:p>
            <a:pPr lvl="1"/>
            <a:r>
              <a:rPr lang="zh-CN" altLang="en-US" sz="2200" dirty="0" smtClean="0"/>
              <a:t>当 </a:t>
            </a:r>
            <a:r>
              <a:rPr lang="en-US" altLang="zh-CN" sz="2200" dirty="0" err="1" smtClean="0"/>
              <a:t>readyState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属性值变成 </a:t>
            </a:r>
            <a:r>
              <a:rPr lang="en-US" altLang="zh-CN" sz="2200" dirty="0" smtClean="0"/>
              <a:t>4 </a:t>
            </a:r>
            <a:r>
              <a:rPr lang="zh-CN" altLang="en-US" sz="2200" dirty="0" smtClean="0"/>
              <a:t>时</a:t>
            </a:r>
            <a:r>
              <a:rPr lang="en-US" altLang="zh-CN" sz="2200" dirty="0" smtClean="0"/>
              <a:t>, </a:t>
            </a:r>
            <a:r>
              <a:rPr lang="en-US" altLang="zh-CN" sz="2200" dirty="0" err="1" smtClean="0"/>
              <a:t>responseText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属性才可用，表明 </a:t>
            </a:r>
            <a:r>
              <a:rPr lang="en-US" altLang="zh-CN" sz="2200" dirty="0" smtClean="0"/>
              <a:t>Ajax </a:t>
            </a:r>
            <a:r>
              <a:rPr lang="zh-CN" altLang="en-US" sz="2200" dirty="0" smtClean="0"/>
              <a:t>请求已经结束。</a:t>
            </a:r>
          </a:p>
        </p:txBody>
      </p:sp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248150"/>
            <a:ext cx="8001000" cy="198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399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6240" y="476970"/>
            <a:ext cx="7696200" cy="1439862"/>
          </a:xfrm>
        </p:spPr>
        <p:txBody>
          <a:bodyPr/>
          <a:lstStyle/>
          <a:p>
            <a:r>
              <a:rPr lang="zh-CN" altLang="en-US" sz="3700" dirty="0" smtClean="0"/>
              <a:t>接收相应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882774"/>
            <a:ext cx="8280920" cy="399449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 err="1" smtClean="0"/>
              <a:t>responseXML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如果服务器返回的是 </a:t>
            </a:r>
            <a:r>
              <a:rPr lang="en-US" altLang="zh-CN" dirty="0" smtClean="0"/>
              <a:t>XML</a:t>
            </a:r>
            <a:r>
              <a:rPr lang="zh-CN" altLang="en-US" dirty="0" smtClean="0"/>
              <a:t>， 那么数据将储存在 </a:t>
            </a:r>
            <a:r>
              <a:rPr lang="en-US" altLang="zh-CN" dirty="0" err="1" smtClean="0"/>
              <a:t>responseXML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属性中。</a:t>
            </a:r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只用服务器发送了带有正确首部信息的数据时， </a:t>
            </a:r>
            <a:r>
              <a:rPr lang="en-US" altLang="zh-CN" dirty="0" err="1" smtClean="0"/>
              <a:t>responseXML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属性才是可用的。 </a:t>
            </a:r>
            <a:r>
              <a:rPr lang="en-US" altLang="zh-CN" b="1" dirty="0" smtClean="0">
                <a:solidFill>
                  <a:srgbClr val="0000FF"/>
                </a:solidFill>
              </a:rPr>
              <a:t>MIME </a:t>
            </a:r>
            <a:r>
              <a:rPr lang="zh-CN" altLang="en-US" b="1" dirty="0" smtClean="0">
                <a:solidFill>
                  <a:srgbClr val="0000FF"/>
                </a:solidFill>
              </a:rPr>
              <a:t>类型必须为 </a:t>
            </a:r>
            <a:r>
              <a:rPr lang="en-US" altLang="zh-CN" b="1" dirty="0" smtClean="0">
                <a:solidFill>
                  <a:srgbClr val="0000FF"/>
                </a:solidFill>
              </a:rPr>
              <a:t>text/xml</a:t>
            </a:r>
          </a:p>
          <a:p>
            <a:pPr>
              <a:lnSpc>
                <a:spcPct val="110000"/>
              </a:lnSpc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1037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29816"/>
            <a:ext cx="8229600" cy="1143000"/>
          </a:xfrm>
        </p:spPr>
        <p:txBody>
          <a:bodyPr/>
          <a:lstStyle/>
          <a:p>
            <a:r>
              <a:rPr lang="zh-CN" altLang="en-US" sz="3700" dirty="0" smtClean="0"/>
              <a:t>汇总</a:t>
            </a:r>
          </a:p>
        </p:txBody>
      </p:sp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89138"/>
            <a:ext cx="6602413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973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2880" y="629816"/>
            <a:ext cx="8229600" cy="1143000"/>
          </a:xfrm>
        </p:spPr>
        <p:txBody>
          <a:bodyPr/>
          <a:lstStyle/>
          <a:p>
            <a:r>
              <a:rPr lang="zh-CN" altLang="en-US" sz="3700" dirty="0" smtClean="0"/>
              <a:t>数据格式提要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878013"/>
            <a:ext cx="8208912" cy="4098925"/>
          </a:xfrm>
        </p:spPr>
        <p:txBody>
          <a:bodyPr/>
          <a:lstStyle/>
          <a:p>
            <a:r>
              <a:rPr lang="zh-CN" altLang="en-US" sz="2700" dirty="0" smtClean="0"/>
              <a:t>在服务器端 </a:t>
            </a:r>
            <a:r>
              <a:rPr lang="en-US" altLang="zh-CN" sz="2700" dirty="0" smtClean="0"/>
              <a:t>AJAX </a:t>
            </a:r>
            <a:r>
              <a:rPr lang="zh-CN" altLang="en-US" sz="2700" dirty="0" smtClean="0"/>
              <a:t>是一门与语言无关的技术。在业务逻辑层使用何种服务器端语言都可以。</a:t>
            </a:r>
          </a:p>
          <a:p>
            <a:r>
              <a:rPr lang="zh-CN" altLang="en-US" sz="2700" dirty="0" smtClean="0"/>
              <a:t>从服务器端接收数据的时候，那些数据必须以浏览器能够理解的格式来发送。服务器端的编程语言只能以如下 </a:t>
            </a:r>
            <a:r>
              <a:rPr lang="en-US" altLang="zh-CN" sz="2700" dirty="0" smtClean="0"/>
              <a:t>3 </a:t>
            </a:r>
            <a:r>
              <a:rPr lang="zh-CN" altLang="en-US" sz="2700" dirty="0" smtClean="0"/>
              <a:t>种格式返回数据：</a:t>
            </a:r>
          </a:p>
          <a:p>
            <a:pPr lvl="1"/>
            <a:r>
              <a:rPr lang="en-US" altLang="zh-CN" sz="2200" dirty="0" smtClean="0"/>
              <a:t>XML</a:t>
            </a:r>
          </a:p>
          <a:p>
            <a:pPr lvl="1"/>
            <a:r>
              <a:rPr lang="en-US" altLang="zh-CN" sz="2200" dirty="0" smtClean="0"/>
              <a:t>JSON</a:t>
            </a:r>
          </a:p>
          <a:p>
            <a:pPr lvl="1"/>
            <a:r>
              <a:rPr lang="en-US" altLang="zh-CN" sz="2200" dirty="0" smtClean="0"/>
              <a:t>HTML</a:t>
            </a:r>
            <a:endParaRPr lang="zh-CN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791822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-108520" y="476970"/>
            <a:ext cx="7696200" cy="1439862"/>
          </a:xfrm>
        </p:spPr>
        <p:txBody>
          <a:bodyPr/>
          <a:lstStyle/>
          <a:p>
            <a:r>
              <a:rPr lang="zh-CN" altLang="en-US" sz="3700" dirty="0" smtClean="0"/>
              <a:t>任务</a:t>
            </a:r>
          </a:p>
        </p:txBody>
      </p:sp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962150"/>
            <a:ext cx="36195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1071563" y="5391150"/>
            <a:ext cx="285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itchFamily="18" charset="0"/>
              </a:rPr>
              <a:t>网页中的人员列表</a:t>
            </a:r>
          </a:p>
        </p:txBody>
      </p:sp>
      <p:pic>
        <p:nvPicPr>
          <p:cNvPr id="983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0" y="908050"/>
            <a:ext cx="361950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4787900" y="4751388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itchFamily="18" charset="0"/>
              </a:rPr>
              <a:t>点击连接就会显示个人的信息</a:t>
            </a:r>
          </a:p>
        </p:txBody>
      </p:sp>
      <p:pic>
        <p:nvPicPr>
          <p:cNvPr id="9831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5516563"/>
            <a:ext cx="4032250" cy="9826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5364163" y="3573463"/>
            <a:ext cx="2016125" cy="863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4427538" y="3933825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15" name="Line 11"/>
          <p:cNvSpPr>
            <a:spLocks noChangeShapeType="1"/>
          </p:cNvSpPr>
          <p:nvPr/>
        </p:nvSpPr>
        <p:spPr bwMode="auto">
          <a:xfrm>
            <a:off x="4416425" y="3933825"/>
            <a:ext cx="0" cy="2087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16" name="Line 12"/>
          <p:cNvSpPr>
            <a:spLocks noChangeShapeType="1"/>
          </p:cNvSpPr>
          <p:nvPr/>
        </p:nvSpPr>
        <p:spPr bwMode="auto">
          <a:xfrm>
            <a:off x="4416425" y="60213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99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4888" y="557808"/>
            <a:ext cx="8229600" cy="1143000"/>
          </a:xfrm>
        </p:spPr>
        <p:txBody>
          <a:bodyPr/>
          <a:lstStyle/>
          <a:p>
            <a:r>
              <a:rPr lang="en-US" altLang="zh-CN" sz="3700" dirty="0" smtClean="0"/>
              <a:t>XML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866900"/>
            <a:ext cx="7984306" cy="4098925"/>
          </a:xfrm>
        </p:spPr>
        <p:txBody>
          <a:bodyPr/>
          <a:lstStyle/>
          <a:p>
            <a:r>
              <a:rPr lang="zh-CN" altLang="en-US" sz="2400" dirty="0" smtClean="0"/>
              <a:t>优点：</a:t>
            </a:r>
          </a:p>
          <a:p>
            <a:pPr lvl="1"/>
            <a:r>
              <a:rPr lang="en-US" altLang="zh-CN" sz="2000" dirty="0" smtClean="0"/>
              <a:t>XML </a:t>
            </a:r>
            <a:r>
              <a:rPr lang="zh-CN" altLang="en-US" sz="2000" dirty="0" smtClean="0"/>
              <a:t>是一种通用的数据格式。</a:t>
            </a:r>
          </a:p>
          <a:p>
            <a:pPr lvl="1"/>
            <a:r>
              <a:rPr lang="zh-CN" altLang="en-US" sz="2000" dirty="0" smtClean="0"/>
              <a:t>不必把数据强加到已定义好的格式中，而是要为数据自定义合适的标记。</a:t>
            </a:r>
          </a:p>
          <a:p>
            <a:pPr lvl="1"/>
            <a:r>
              <a:rPr lang="zh-CN" altLang="en-US" sz="2000" dirty="0" smtClean="0"/>
              <a:t>利用 </a:t>
            </a:r>
            <a:r>
              <a:rPr lang="en-US" altLang="zh-CN" sz="2000" dirty="0" smtClean="0"/>
              <a:t>DOM </a:t>
            </a:r>
            <a:r>
              <a:rPr lang="zh-CN" altLang="en-US" sz="2000" dirty="0" smtClean="0"/>
              <a:t>可以完全掌控文档。</a:t>
            </a:r>
          </a:p>
          <a:p>
            <a:r>
              <a:rPr lang="zh-CN" altLang="en-US" sz="2400" dirty="0" smtClean="0"/>
              <a:t>缺点：</a:t>
            </a:r>
          </a:p>
          <a:p>
            <a:pPr lvl="1"/>
            <a:r>
              <a:rPr lang="zh-CN" altLang="en-US" sz="2000" dirty="0" smtClean="0"/>
              <a:t>如果文档来自于服务器，就必须得保证文档含有正确的首部信息。若文档类型不正确，那么 </a:t>
            </a:r>
            <a:r>
              <a:rPr lang="en-US" altLang="zh-CN" sz="2000" dirty="0" err="1" smtClean="0"/>
              <a:t>responseXML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的值将是空的。</a:t>
            </a:r>
          </a:p>
          <a:p>
            <a:pPr lvl="1"/>
            <a:r>
              <a:rPr lang="zh-CN" altLang="en-US" sz="2000" dirty="0" smtClean="0"/>
              <a:t>当浏览器接收到长的 </a:t>
            </a:r>
            <a:r>
              <a:rPr lang="en-US" altLang="zh-CN" sz="2000" dirty="0" smtClean="0"/>
              <a:t>XML </a:t>
            </a:r>
            <a:r>
              <a:rPr lang="zh-CN" altLang="en-US" sz="2000" dirty="0" smtClean="0"/>
              <a:t>文件后， </a:t>
            </a:r>
            <a:r>
              <a:rPr lang="en-US" altLang="zh-CN" sz="2000" dirty="0" smtClean="0"/>
              <a:t>DOM </a:t>
            </a:r>
            <a:r>
              <a:rPr lang="zh-CN" altLang="en-US" sz="2000" dirty="0" smtClean="0"/>
              <a:t>解析可能会很</a:t>
            </a:r>
            <a:r>
              <a:rPr lang="zh-CN" altLang="en-US" sz="2000" dirty="0" smtClean="0"/>
              <a:t>复杂</a:t>
            </a: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8326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/>
          <a:lstStyle/>
          <a:p>
            <a:r>
              <a:rPr lang="en-US" altLang="zh-CN" sz="3700" dirty="0" smtClean="0"/>
              <a:t>JSON</a:t>
            </a:r>
            <a:endParaRPr lang="zh-CN" altLang="en-US" sz="3700" dirty="0" smtClean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889125"/>
            <a:ext cx="8064500" cy="4098925"/>
          </a:xfrm>
        </p:spPr>
        <p:txBody>
          <a:bodyPr/>
          <a:lstStyle/>
          <a:p>
            <a:r>
              <a:rPr lang="en-US" altLang="zh-CN" sz="2400" dirty="0" smtClean="0"/>
              <a:t>JSON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JavaScript Object  Notation</a:t>
            </a:r>
            <a:r>
              <a:rPr lang="zh-CN" altLang="en-US" sz="2400" dirty="0" smtClean="0"/>
              <a:t>）一种简单的数据格式，比</a:t>
            </a:r>
            <a:r>
              <a:rPr lang="en-US" altLang="zh-CN" sz="2400" dirty="0" smtClean="0"/>
              <a:t>xml</a:t>
            </a:r>
            <a:r>
              <a:rPr lang="zh-CN" altLang="en-US" sz="2400" dirty="0" smtClean="0"/>
              <a:t>更轻巧。</a:t>
            </a:r>
            <a:r>
              <a:rPr lang="en-US" altLang="zh-CN" sz="2400" dirty="0" smtClean="0"/>
              <a:t>JSON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JavaScript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原生格式</a:t>
            </a:r>
            <a:r>
              <a:rPr lang="zh-CN" altLang="en-US" sz="2400" dirty="0" smtClean="0"/>
              <a:t>，这意味着在</a:t>
            </a:r>
            <a:r>
              <a:rPr lang="en-US" altLang="zh-CN" sz="2400" dirty="0" smtClean="0"/>
              <a:t>JavaScript</a:t>
            </a:r>
            <a:r>
              <a:rPr lang="zh-CN" altLang="en-US" sz="2400" dirty="0" smtClean="0"/>
              <a:t>中处理</a:t>
            </a:r>
            <a:r>
              <a:rPr lang="en-US" altLang="zh-CN" sz="2400" dirty="0" smtClean="0"/>
              <a:t>JSON</a:t>
            </a:r>
            <a:r>
              <a:rPr lang="zh-CN" altLang="en-US" sz="2400" dirty="0" smtClean="0"/>
              <a:t>数据不需要任何特殊的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或工具包。 </a:t>
            </a:r>
          </a:p>
          <a:p>
            <a:r>
              <a:rPr lang="en-US" altLang="zh-CN" sz="2400" dirty="0" smtClean="0"/>
              <a:t>JSON</a:t>
            </a:r>
            <a:r>
              <a:rPr lang="zh-CN" altLang="en-US" sz="2400" dirty="0" smtClean="0"/>
              <a:t>的规则很简单：对象是一个无序的“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‘名称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/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值</a:t>
            </a:r>
            <a:r>
              <a:rPr lang="zh-CN" altLang="en-US" sz="2400" dirty="0" smtClean="0"/>
              <a:t>’对”集合。一个对象以“</a:t>
            </a:r>
            <a:r>
              <a:rPr lang="en-US" altLang="zh-CN" sz="2400" dirty="0" smtClean="0"/>
              <a:t>{”</a:t>
            </a:r>
            <a:r>
              <a:rPr lang="zh-CN" altLang="en-US" sz="2400" dirty="0" smtClean="0"/>
              <a:t>（左括号）开始，“</a:t>
            </a:r>
            <a:r>
              <a:rPr lang="en-US" altLang="zh-CN" sz="2400" dirty="0" smtClean="0"/>
              <a:t>}”</a:t>
            </a:r>
            <a:r>
              <a:rPr lang="zh-CN" altLang="en-US" sz="2400" dirty="0" smtClean="0"/>
              <a:t>（右括号）结束。每个“名称”后跟一个“</a:t>
            </a:r>
            <a:r>
              <a:rPr lang="en-US" altLang="zh-CN" sz="2400" dirty="0" smtClean="0"/>
              <a:t>:”</a:t>
            </a:r>
            <a:r>
              <a:rPr lang="zh-CN" altLang="en-US" sz="2400" dirty="0" smtClean="0"/>
              <a:t>（冒号）；“‘名称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值’对”之间使用“</a:t>
            </a:r>
            <a:r>
              <a:rPr lang="en-US" altLang="zh-CN" sz="2400" dirty="0" smtClean="0"/>
              <a:t>,”</a:t>
            </a:r>
            <a:r>
              <a:rPr lang="zh-CN" altLang="en-US" sz="2400" dirty="0" smtClean="0"/>
              <a:t>（逗号）分隔。</a:t>
            </a:r>
            <a:endParaRPr lang="en-US" altLang="zh-CN" sz="2400" dirty="0" smtClean="0"/>
          </a:p>
          <a:p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649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/>
          <a:lstStyle/>
          <a:p>
            <a:r>
              <a:rPr lang="en-US" altLang="zh-CN" sz="3700" dirty="0" smtClean="0"/>
              <a:t>JSON </a:t>
            </a:r>
            <a:r>
              <a:rPr lang="zh-CN" altLang="en-US" sz="3700" dirty="0" smtClean="0"/>
              <a:t>示例</a:t>
            </a:r>
          </a:p>
        </p:txBody>
      </p:sp>
      <p:pic>
        <p:nvPicPr>
          <p:cNvPr id="1259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16113"/>
            <a:ext cx="4824413" cy="310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9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536" y="5230391"/>
            <a:ext cx="8610600" cy="11509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1600" b="1" dirty="0" smtClean="0"/>
              <a:t>JSON </a:t>
            </a:r>
            <a:r>
              <a:rPr lang="zh-CN" altLang="en-US" sz="1600" b="1" dirty="0" smtClean="0"/>
              <a:t>用冒号</a:t>
            </a:r>
            <a:r>
              <a:rPr lang="en-US" altLang="zh-CN" sz="1600" b="1" dirty="0" smtClean="0"/>
              <a:t>(</a:t>
            </a:r>
            <a:r>
              <a:rPr lang="zh-CN" altLang="en-US" sz="1600" b="1" dirty="0" smtClean="0"/>
              <a:t>而不是等号</a:t>
            </a:r>
            <a:r>
              <a:rPr lang="en-US" altLang="zh-CN" sz="1600" b="1" dirty="0" smtClean="0"/>
              <a:t>)</a:t>
            </a:r>
            <a:r>
              <a:rPr lang="zh-CN" altLang="en-US" sz="1600" b="1" dirty="0" smtClean="0"/>
              <a:t>来赋值。每一条赋值语句用逗号分开。整个对象用大括号封装起来。可用大括号分级嵌套数据。</a:t>
            </a:r>
          </a:p>
          <a:p>
            <a:r>
              <a:rPr lang="zh-CN" altLang="en-US" sz="1600" b="1" dirty="0" smtClean="0"/>
              <a:t>对象描述中存储的数据可以是字符串，数字或者布尔值。对象描述也可存储函数，那就是对象的方法。</a:t>
            </a:r>
            <a:endParaRPr lang="zh-CN" altLang="en-US" sz="1600" b="1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039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en-US" altLang="zh-CN" sz="4000" smtClean="0">
                <a:latin typeface="宋体" pitchFamily="2" charset="-122"/>
              </a:rPr>
              <a:t>Ajax</a:t>
            </a:r>
            <a:r>
              <a:rPr lang="zh-CN" altLang="en-US" sz="4000" smtClean="0">
                <a:latin typeface="宋体" pitchFamily="2" charset="-122"/>
              </a:rPr>
              <a:t>应用实例 </a:t>
            </a:r>
            <a:r>
              <a:rPr lang="en-US" altLang="zh-CN" sz="4000" smtClean="0">
                <a:latin typeface="宋体" pitchFamily="2" charset="-122"/>
              </a:rPr>
              <a:t>- Google Suggest</a:t>
            </a:r>
            <a:endParaRPr lang="zh-CN" altLang="en-US" sz="4000" smtClean="0">
              <a:latin typeface="宋体" pitchFamily="2" charset="-122"/>
            </a:endParaRPr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132856"/>
            <a:ext cx="47625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975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/>
          <a:lstStyle/>
          <a:p>
            <a:r>
              <a:rPr lang="zh-CN" altLang="en-US" sz="3700" dirty="0" smtClean="0"/>
              <a:t>解析 </a:t>
            </a:r>
            <a:r>
              <a:rPr lang="en-US" altLang="zh-CN" sz="3700" dirty="0" smtClean="0"/>
              <a:t>JSON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772816"/>
            <a:ext cx="7696200" cy="3938588"/>
          </a:xfrm>
        </p:spPr>
        <p:txBody>
          <a:bodyPr/>
          <a:lstStyle/>
          <a:p>
            <a:r>
              <a:rPr lang="en-US" altLang="zh-CN" sz="2000" dirty="0" smtClean="0"/>
              <a:t>JSON </a:t>
            </a:r>
            <a:r>
              <a:rPr lang="zh-CN" altLang="en-US" sz="2000" dirty="0" smtClean="0"/>
              <a:t>只是一种文本字符串。它被存储在 </a:t>
            </a:r>
            <a:r>
              <a:rPr lang="en-US" altLang="zh-CN" sz="2000" dirty="0" err="1" smtClean="0"/>
              <a:t>responseText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属性中</a:t>
            </a:r>
          </a:p>
          <a:p>
            <a:r>
              <a:rPr lang="zh-CN" altLang="en-US" sz="2000" dirty="0" smtClean="0"/>
              <a:t>为了读取存储在 </a:t>
            </a:r>
            <a:r>
              <a:rPr lang="en-US" altLang="zh-CN" sz="2000" dirty="0" err="1" smtClean="0"/>
              <a:t>responseText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属性中的 </a:t>
            </a:r>
            <a:r>
              <a:rPr lang="en-US" altLang="zh-CN" sz="2000" dirty="0" smtClean="0"/>
              <a:t>JSON </a:t>
            </a:r>
            <a:r>
              <a:rPr lang="zh-CN" altLang="en-US" sz="2000" dirty="0" smtClean="0"/>
              <a:t>数据，需要根据 </a:t>
            </a:r>
            <a:r>
              <a:rPr lang="en-US" altLang="zh-CN" sz="2000" dirty="0" smtClean="0"/>
              <a:t>JavaScript </a:t>
            </a:r>
            <a:r>
              <a:rPr lang="zh-CN" altLang="en-US" sz="2000" dirty="0" smtClean="0"/>
              <a:t>的 </a:t>
            </a:r>
            <a:r>
              <a:rPr lang="en-US" altLang="zh-CN" sz="2000" dirty="0" err="1" smtClean="0"/>
              <a:t>eval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语句。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函数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eval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会把一个字符串当作它的参数</a:t>
            </a:r>
            <a:r>
              <a:rPr lang="zh-CN" altLang="en-US" sz="2000" dirty="0" smtClean="0"/>
              <a:t>。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然后这个字符串会被当作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JavaScript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代码来执行。因为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JSON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的字符串就是由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JavaScript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代码构成的，所以它本身是可执行的</a:t>
            </a:r>
          </a:p>
          <a:p>
            <a:r>
              <a:rPr lang="zh-CN" altLang="en-US" sz="2000" dirty="0" smtClean="0"/>
              <a:t>代码实例：</a:t>
            </a:r>
          </a:p>
          <a:p>
            <a:endParaRPr lang="zh-CN" altLang="en-US" sz="2000" dirty="0" smtClean="0"/>
          </a:p>
          <a:p>
            <a:endParaRPr lang="zh-CN" altLang="en-US" sz="2000" dirty="0" smtClean="0"/>
          </a:p>
          <a:p>
            <a:r>
              <a:rPr lang="en-US" altLang="zh-CN" sz="2000" dirty="0" smtClean="0"/>
              <a:t>JSON</a:t>
            </a:r>
            <a:r>
              <a:rPr lang="zh-CN" altLang="en-US" sz="2000" dirty="0" smtClean="0"/>
              <a:t>提供了</a:t>
            </a:r>
            <a:r>
              <a:rPr lang="en-US" altLang="zh-CN" sz="2000" dirty="0" smtClean="0"/>
              <a:t>json.js</a:t>
            </a:r>
            <a:r>
              <a:rPr lang="zh-CN" altLang="en-US" sz="2000" dirty="0" smtClean="0"/>
              <a:t>包，下载</a:t>
            </a:r>
            <a:r>
              <a:rPr lang="en-US" altLang="zh-CN" sz="2000" dirty="0" smtClean="0">
                <a:hlinkClick r:id="rId2"/>
              </a:rPr>
              <a:t>http://www.json.org/json.js</a:t>
            </a:r>
            <a:r>
              <a:rPr lang="zh-CN" altLang="en-US" sz="2000" dirty="0" smtClean="0"/>
              <a:t>后，使用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parseJSON</a:t>
            </a:r>
            <a:r>
              <a:rPr lang="en-US" altLang="zh-CN" sz="2000" dirty="0" smtClean="0">
                <a:solidFill>
                  <a:srgbClr val="000000"/>
                </a:solidFill>
              </a:rPr>
              <a:t>()</a:t>
            </a:r>
            <a:r>
              <a:rPr lang="zh-CN" altLang="en-US" sz="2000" dirty="0" smtClean="0">
                <a:solidFill>
                  <a:srgbClr val="000000"/>
                </a:solidFill>
              </a:rPr>
              <a:t>方法将字符串解析成 </a:t>
            </a:r>
            <a:r>
              <a:rPr lang="en-US" altLang="zh-CN" sz="2000" dirty="0" smtClean="0">
                <a:solidFill>
                  <a:srgbClr val="000000"/>
                </a:solidFill>
              </a:rPr>
              <a:t>JS </a:t>
            </a:r>
            <a:r>
              <a:rPr lang="zh-CN" altLang="en-US" sz="2000" dirty="0" smtClean="0">
                <a:solidFill>
                  <a:srgbClr val="000000"/>
                </a:solidFill>
              </a:rPr>
              <a:t>对象</a:t>
            </a:r>
            <a:r>
              <a:rPr lang="zh-CN" altLang="en-US" sz="2000" dirty="0" smtClean="0"/>
              <a:t> </a:t>
            </a:r>
          </a:p>
          <a:p>
            <a:endParaRPr lang="zh-CN" altLang="en-US" sz="2000" dirty="0" smtClean="0"/>
          </a:p>
        </p:txBody>
      </p:sp>
      <p:pic>
        <p:nvPicPr>
          <p:cNvPr id="1034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550816"/>
            <a:ext cx="5400675" cy="10985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5528841"/>
            <a:ext cx="5111750" cy="12319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31" name="Line 7"/>
          <p:cNvSpPr>
            <a:spLocks noChangeShapeType="1"/>
          </p:cNvSpPr>
          <p:nvPr/>
        </p:nvSpPr>
        <p:spPr bwMode="auto">
          <a:xfrm>
            <a:off x="4787900" y="6009854"/>
            <a:ext cx="28082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632325" y="3971504"/>
            <a:ext cx="32527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083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6240" y="404962"/>
            <a:ext cx="7696200" cy="1439862"/>
          </a:xfrm>
        </p:spPr>
        <p:txBody>
          <a:bodyPr/>
          <a:lstStyle/>
          <a:p>
            <a:r>
              <a:rPr lang="en-US" altLang="zh-CN" sz="3700" dirty="0" smtClean="0"/>
              <a:t>JSON </a:t>
            </a:r>
            <a:r>
              <a:rPr lang="zh-CN" altLang="en-US" sz="3700" dirty="0" smtClean="0"/>
              <a:t>小结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6763" y="1878013"/>
            <a:ext cx="7696200" cy="4098925"/>
          </a:xfrm>
        </p:spPr>
        <p:txBody>
          <a:bodyPr/>
          <a:lstStyle/>
          <a:p>
            <a:r>
              <a:rPr lang="zh-CN" altLang="en-US" sz="2800" dirty="0" smtClean="0"/>
              <a:t>优点：</a:t>
            </a:r>
          </a:p>
          <a:p>
            <a:pPr lvl="1"/>
            <a:r>
              <a:rPr lang="zh-CN" altLang="en-US" sz="2300" dirty="0" smtClean="0"/>
              <a:t>作为一种数据传输格式，</a:t>
            </a:r>
            <a:r>
              <a:rPr lang="en-US" altLang="zh-CN" sz="2300" dirty="0" smtClean="0"/>
              <a:t>JSON </a:t>
            </a:r>
            <a:r>
              <a:rPr lang="zh-CN" altLang="en-US" sz="2300" dirty="0" smtClean="0"/>
              <a:t>与 </a:t>
            </a:r>
            <a:r>
              <a:rPr lang="en-US" altLang="zh-CN" sz="2300" dirty="0" smtClean="0"/>
              <a:t>XML </a:t>
            </a:r>
            <a:r>
              <a:rPr lang="zh-CN" altLang="en-US" sz="2300" dirty="0" smtClean="0"/>
              <a:t>很相似，但是它更加灵巧。</a:t>
            </a:r>
          </a:p>
          <a:p>
            <a:pPr lvl="1"/>
            <a:r>
              <a:rPr lang="en-US" altLang="zh-CN" sz="2300" dirty="0" smtClean="0"/>
              <a:t>JSON </a:t>
            </a:r>
            <a:r>
              <a:rPr lang="zh-CN" altLang="en-US" sz="2300" dirty="0" smtClean="0"/>
              <a:t>不需要从服务器端发送含有特定内容类型的首部信息。</a:t>
            </a:r>
          </a:p>
          <a:p>
            <a:r>
              <a:rPr lang="zh-CN" altLang="en-US" sz="2800" dirty="0" smtClean="0"/>
              <a:t>缺点：</a:t>
            </a:r>
          </a:p>
          <a:p>
            <a:pPr lvl="1"/>
            <a:r>
              <a:rPr lang="zh-CN" altLang="en-US" sz="2300" dirty="0" smtClean="0"/>
              <a:t>语法过于严谨</a:t>
            </a:r>
          </a:p>
          <a:p>
            <a:pPr lvl="1"/>
            <a:r>
              <a:rPr lang="zh-CN" altLang="en-US" sz="2300" dirty="0" smtClean="0"/>
              <a:t>代码不易读</a:t>
            </a:r>
          </a:p>
          <a:p>
            <a:pPr lvl="1"/>
            <a:r>
              <a:rPr lang="en-US" altLang="zh-CN" sz="2300" dirty="0" err="1" smtClean="0"/>
              <a:t>eval</a:t>
            </a:r>
            <a:r>
              <a:rPr lang="en-US" altLang="zh-CN" sz="2300" dirty="0" smtClean="0"/>
              <a:t> </a:t>
            </a:r>
            <a:r>
              <a:rPr lang="zh-CN" altLang="en-US" sz="2300" dirty="0" smtClean="0"/>
              <a:t>函数存在风险</a:t>
            </a:r>
          </a:p>
          <a:p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44876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6856" y="629816"/>
            <a:ext cx="8229600" cy="1143000"/>
          </a:xfrm>
        </p:spPr>
        <p:txBody>
          <a:bodyPr/>
          <a:lstStyle/>
          <a:p>
            <a:r>
              <a:rPr lang="zh-CN" altLang="en-US" sz="3700" dirty="0" smtClean="0"/>
              <a:t>解析 </a:t>
            </a:r>
            <a:r>
              <a:rPr lang="en-US" altLang="zh-CN" sz="3700" dirty="0" smtClean="0"/>
              <a:t>HTML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878013"/>
            <a:ext cx="8136904" cy="2846387"/>
          </a:xfrm>
        </p:spPr>
        <p:txBody>
          <a:bodyPr/>
          <a:lstStyle/>
          <a:p>
            <a:r>
              <a:rPr lang="zh-CN" altLang="en-US" sz="2400" dirty="0" smtClean="0"/>
              <a:t> </a:t>
            </a:r>
            <a:r>
              <a:rPr lang="en-US" altLang="zh-CN" sz="2400" dirty="0" smtClean="0"/>
              <a:t>HTML </a:t>
            </a:r>
            <a:r>
              <a:rPr lang="zh-CN" altLang="en-US" sz="2400" dirty="0" smtClean="0"/>
              <a:t>由一些普通文本组成。如果服务器通过 </a:t>
            </a:r>
            <a:r>
              <a:rPr lang="en-US" altLang="zh-CN" sz="2400" dirty="0" err="1" smtClean="0"/>
              <a:t>XMLHttpRequest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发送 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， 文本将存储在 </a:t>
            </a:r>
            <a:r>
              <a:rPr lang="en-US" altLang="zh-CN" sz="2400" dirty="0" err="1" smtClean="0"/>
              <a:t>responseText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属性中。</a:t>
            </a:r>
          </a:p>
          <a:p>
            <a:r>
              <a:rPr lang="zh-CN" altLang="en-US" sz="2400" dirty="0" smtClean="0"/>
              <a:t>不必从 </a:t>
            </a:r>
            <a:r>
              <a:rPr lang="en-US" altLang="zh-CN" sz="2400" dirty="0" err="1" smtClean="0"/>
              <a:t>responseText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属性中读取数据。它已经是希望的格式，可以直接将它插入到页面中。</a:t>
            </a:r>
          </a:p>
          <a:p>
            <a:r>
              <a:rPr lang="zh-CN" altLang="en-US" sz="2400" dirty="0" smtClean="0"/>
              <a:t>插入 </a:t>
            </a:r>
            <a:r>
              <a:rPr lang="en-US" altLang="zh-CN" sz="2400" dirty="0" smtClean="0"/>
              <a:t>HTML </a:t>
            </a:r>
            <a:r>
              <a:rPr lang="zh-CN" altLang="en-US" sz="2400" dirty="0" smtClean="0"/>
              <a:t>代码最简单的方法是更新这个元素的 </a:t>
            </a:r>
            <a:r>
              <a:rPr lang="en-US" altLang="zh-CN" sz="2400" dirty="0" err="1" smtClean="0"/>
              <a:t>innerHTML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属性。</a:t>
            </a:r>
          </a:p>
        </p:txBody>
      </p:sp>
    </p:spTree>
    <p:extLst>
      <p:ext uri="{BB962C8B-B14F-4D97-AF65-F5344CB8AC3E}">
        <p14:creationId xmlns:p14="http://schemas.microsoft.com/office/powerpoint/2010/main" val="25316925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734888" y="548680"/>
            <a:ext cx="8229600" cy="1143000"/>
          </a:xfrm>
        </p:spPr>
        <p:txBody>
          <a:bodyPr/>
          <a:lstStyle/>
          <a:p>
            <a:r>
              <a:rPr lang="en-US" altLang="zh-CN" sz="3700" dirty="0" smtClean="0"/>
              <a:t>HTML </a:t>
            </a:r>
            <a:r>
              <a:rPr lang="zh-CN" altLang="en-US" sz="3700" dirty="0" smtClean="0"/>
              <a:t>小结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72816"/>
            <a:ext cx="8208912" cy="4098925"/>
          </a:xfrm>
        </p:spPr>
        <p:txBody>
          <a:bodyPr/>
          <a:lstStyle/>
          <a:p>
            <a:r>
              <a:rPr lang="zh-CN" altLang="en-US" sz="2800" dirty="0" smtClean="0"/>
              <a:t>优点：</a:t>
            </a:r>
          </a:p>
          <a:p>
            <a:pPr lvl="1"/>
            <a:r>
              <a:rPr lang="zh-CN" altLang="en-US" sz="2300" dirty="0" smtClean="0"/>
              <a:t>从服务器端发送的 </a:t>
            </a:r>
            <a:r>
              <a:rPr lang="en-US" altLang="zh-CN" sz="2300" dirty="0" smtClean="0"/>
              <a:t>HTML </a:t>
            </a:r>
            <a:r>
              <a:rPr lang="zh-CN" altLang="en-US" sz="2300" dirty="0" smtClean="0"/>
              <a:t>代码在浏览器端不需要用 </a:t>
            </a:r>
            <a:r>
              <a:rPr lang="en-US" altLang="zh-CN" sz="2300" dirty="0" smtClean="0"/>
              <a:t>JavaScript </a:t>
            </a:r>
            <a:r>
              <a:rPr lang="zh-CN" altLang="en-US" sz="2300" dirty="0" smtClean="0"/>
              <a:t>进行解析。</a:t>
            </a:r>
          </a:p>
          <a:p>
            <a:pPr lvl="1"/>
            <a:r>
              <a:rPr lang="en-US" altLang="zh-CN" sz="2300" dirty="0" smtClean="0"/>
              <a:t>HTML </a:t>
            </a:r>
            <a:r>
              <a:rPr lang="zh-CN" altLang="en-US" sz="2300" dirty="0" smtClean="0"/>
              <a:t>的可读性好。</a:t>
            </a:r>
          </a:p>
          <a:p>
            <a:pPr lvl="1"/>
            <a:r>
              <a:rPr lang="en-US" altLang="zh-CN" sz="2300" dirty="0" smtClean="0"/>
              <a:t>HTML </a:t>
            </a:r>
            <a:r>
              <a:rPr lang="zh-CN" altLang="en-US" sz="2300" dirty="0" smtClean="0"/>
              <a:t>代码块与 </a:t>
            </a:r>
            <a:r>
              <a:rPr lang="en-US" altLang="zh-CN" sz="2300" dirty="0" err="1" smtClean="0"/>
              <a:t>innerHTML</a:t>
            </a:r>
            <a:r>
              <a:rPr lang="en-US" altLang="zh-CN" sz="2300" dirty="0" smtClean="0"/>
              <a:t> </a:t>
            </a:r>
            <a:r>
              <a:rPr lang="zh-CN" altLang="en-US" sz="2300" dirty="0" smtClean="0"/>
              <a:t>属性搭配，效率高。</a:t>
            </a:r>
          </a:p>
          <a:p>
            <a:r>
              <a:rPr lang="zh-CN" altLang="en-US" sz="2800" dirty="0" smtClean="0"/>
              <a:t>缺点：</a:t>
            </a:r>
          </a:p>
          <a:p>
            <a:pPr lvl="1"/>
            <a:r>
              <a:rPr lang="zh-CN" altLang="en-US" sz="2300" dirty="0" smtClean="0"/>
              <a:t>若需要通过 </a:t>
            </a:r>
            <a:r>
              <a:rPr lang="en-US" altLang="zh-CN" sz="2300" dirty="0" smtClean="0"/>
              <a:t>AJAX </a:t>
            </a:r>
            <a:r>
              <a:rPr lang="zh-CN" altLang="en-US" sz="2300" dirty="0" smtClean="0"/>
              <a:t>更新一篇文档的多个部分，</a:t>
            </a:r>
            <a:r>
              <a:rPr lang="en-US" altLang="zh-CN" sz="2300" dirty="0" smtClean="0"/>
              <a:t>HTML </a:t>
            </a:r>
            <a:r>
              <a:rPr lang="zh-CN" altLang="en-US" sz="2300" dirty="0" smtClean="0"/>
              <a:t>不合适</a:t>
            </a:r>
          </a:p>
          <a:p>
            <a:pPr lvl="1"/>
            <a:r>
              <a:rPr lang="en-US" altLang="zh-CN" sz="2300" dirty="0" err="1" smtClean="0"/>
              <a:t>innerHTML</a:t>
            </a:r>
            <a:r>
              <a:rPr lang="en-US" altLang="zh-CN" sz="2300" dirty="0" smtClean="0"/>
              <a:t> </a:t>
            </a:r>
            <a:r>
              <a:rPr lang="zh-CN" altLang="en-US" sz="2300" dirty="0" smtClean="0"/>
              <a:t>并非 </a:t>
            </a:r>
            <a:r>
              <a:rPr lang="en-US" altLang="zh-CN" sz="2300" dirty="0" smtClean="0"/>
              <a:t>DOM </a:t>
            </a:r>
            <a:r>
              <a:rPr lang="zh-CN" altLang="en-US" sz="2300" dirty="0" smtClean="0"/>
              <a:t>标准。</a:t>
            </a:r>
          </a:p>
          <a:p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94454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/>
          <a:lstStyle/>
          <a:p>
            <a:r>
              <a:rPr lang="zh-CN" altLang="en-US" sz="3700" dirty="0" smtClean="0"/>
              <a:t>对比小结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878013"/>
            <a:ext cx="8136904" cy="4098925"/>
          </a:xfrm>
        </p:spPr>
        <p:txBody>
          <a:bodyPr/>
          <a:lstStyle/>
          <a:p>
            <a:r>
              <a:rPr lang="zh-CN" altLang="en-US" sz="2600" dirty="0" smtClean="0"/>
              <a:t>若应用程序</a:t>
            </a:r>
            <a:r>
              <a:rPr lang="zh-CN" altLang="en-US" sz="2600" b="1" dirty="0" smtClean="0">
                <a:solidFill>
                  <a:srgbClr val="0000FF"/>
                </a:solidFill>
              </a:rPr>
              <a:t>不需要与其他应用程序共享数据的时候</a:t>
            </a:r>
            <a:r>
              <a:rPr lang="en-US" altLang="zh-CN" sz="2600" dirty="0" smtClean="0"/>
              <a:t>, </a:t>
            </a:r>
            <a:r>
              <a:rPr lang="zh-CN" altLang="en-US" sz="2600" dirty="0" smtClean="0"/>
              <a:t>使用 </a:t>
            </a:r>
            <a:r>
              <a:rPr lang="en-US" altLang="zh-CN" sz="2600" dirty="0" smtClean="0"/>
              <a:t>HTML </a:t>
            </a:r>
            <a:r>
              <a:rPr lang="zh-CN" altLang="en-US" sz="2600" dirty="0" smtClean="0"/>
              <a:t>片段来返回数据时最简单的</a:t>
            </a:r>
          </a:p>
          <a:p>
            <a:r>
              <a:rPr lang="zh-CN" altLang="en-US" sz="2600" b="1" dirty="0" smtClean="0">
                <a:solidFill>
                  <a:srgbClr val="0000FF"/>
                </a:solidFill>
              </a:rPr>
              <a:t>如果数据需要重用</a:t>
            </a:r>
            <a:r>
              <a:rPr lang="en-US" altLang="zh-CN" sz="2600" dirty="0" smtClean="0"/>
              <a:t>, JSON </a:t>
            </a:r>
            <a:r>
              <a:rPr lang="zh-CN" altLang="en-US" sz="2600" dirty="0" smtClean="0"/>
              <a:t>文件是个不错的选择</a:t>
            </a:r>
            <a:r>
              <a:rPr lang="en-US" altLang="zh-CN" sz="2600" dirty="0" smtClean="0"/>
              <a:t>, </a:t>
            </a:r>
            <a:r>
              <a:rPr lang="zh-CN" altLang="en-US" sz="2600" dirty="0" smtClean="0"/>
              <a:t>其在性能和文件大小方面有优势</a:t>
            </a:r>
          </a:p>
          <a:p>
            <a:r>
              <a:rPr lang="zh-CN" altLang="en-US" sz="2600" b="1" dirty="0" smtClean="0">
                <a:solidFill>
                  <a:srgbClr val="FF0000"/>
                </a:solidFill>
              </a:rPr>
              <a:t>当远程应用程序未知时</a:t>
            </a:r>
            <a:r>
              <a:rPr lang="en-US" altLang="zh-CN" sz="2600" dirty="0" smtClean="0"/>
              <a:t>, XML </a:t>
            </a:r>
            <a:r>
              <a:rPr lang="zh-CN" altLang="en-US" sz="2600" dirty="0" smtClean="0"/>
              <a:t>文档是首选</a:t>
            </a:r>
            <a:r>
              <a:rPr lang="en-US" altLang="zh-CN" sz="2600" dirty="0" smtClean="0"/>
              <a:t>, </a:t>
            </a:r>
            <a:r>
              <a:rPr lang="zh-CN" altLang="en-US" sz="2600" dirty="0" smtClean="0"/>
              <a:t>因为 </a:t>
            </a:r>
            <a:r>
              <a:rPr lang="en-US" altLang="zh-CN" sz="2600" dirty="0" smtClean="0"/>
              <a:t>XML </a:t>
            </a:r>
            <a:r>
              <a:rPr lang="zh-CN" altLang="en-US" sz="2600" dirty="0" smtClean="0"/>
              <a:t>是 </a:t>
            </a:r>
            <a:r>
              <a:rPr lang="en-US" altLang="zh-CN" sz="2600" dirty="0" smtClean="0"/>
              <a:t>web </a:t>
            </a:r>
            <a:r>
              <a:rPr lang="zh-CN" altLang="en-US" sz="2600" dirty="0" smtClean="0"/>
              <a:t>服务领域的 </a:t>
            </a:r>
            <a:r>
              <a:rPr lang="en-US" altLang="zh-CN" sz="2600" dirty="0" smtClean="0"/>
              <a:t>“</a:t>
            </a:r>
            <a:r>
              <a:rPr lang="zh-CN" altLang="en-US" sz="2600" dirty="0" smtClean="0"/>
              <a:t>世界语”</a:t>
            </a:r>
          </a:p>
        </p:txBody>
      </p:sp>
    </p:spTree>
    <p:extLst>
      <p:ext uri="{BB962C8B-B14F-4D97-AF65-F5344CB8AC3E}">
        <p14:creationId xmlns:p14="http://schemas.microsoft.com/office/powerpoint/2010/main" val="4193253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/>
          <a:lstStyle/>
          <a:p>
            <a:r>
              <a:rPr lang="en-US" altLang="zh-CN" smtClean="0"/>
              <a:t>jQuery </a:t>
            </a:r>
            <a:r>
              <a:rPr lang="zh-CN" altLang="en-US" smtClean="0"/>
              <a:t>中的 </a:t>
            </a:r>
            <a:r>
              <a:rPr lang="en-US" altLang="zh-CN" smtClean="0"/>
              <a:t>Ajax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916832"/>
            <a:ext cx="8136904" cy="1755775"/>
          </a:xfrm>
        </p:spPr>
        <p:txBody>
          <a:bodyPr/>
          <a:lstStyle/>
          <a:p>
            <a:r>
              <a:rPr lang="en-US" altLang="zh-CN" sz="2600" dirty="0" err="1" smtClean="0"/>
              <a:t>jQuery</a:t>
            </a:r>
            <a:r>
              <a:rPr lang="en-US" altLang="zh-CN" sz="2600" dirty="0" smtClean="0"/>
              <a:t> </a:t>
            </a:r>
            <a:r>
              <a:rPr lang="zh-CN" altLang="en-US" sz="2600" dirty="0" smtClean="0"/>
              <a:t>对 </a:t>
            </a:r>
            <a:r>
              <a:rPr lang="en-US" altLang="zh-CN" sz="2600" dirty="0" smtClean="0"/>
              <a:t>Ajax </a:t>
            </a:r>
            <a:r>
              <a:rPr lang="zh-CN" altLang="en-US" sz="2600" dirty="0" smtClean="0"/>
              <a:t>操作进行了封装</a:t>
            </a:r>
            <a:r>
              <a:rPr lang="en-US" altLang="zh-CN" sz="2600" dirty="0" smtClean="0"/>
              <a:t>, </a:t>
            </a:r>
            <a:r>
              <a:rPr lang="zh-CN" altLang="en-US" sz="2600" dirty="0" smtClean="0"/>
              <a:t>在 </a:t>
            </a:r>
            <a:r>
              <a:rPr lang="en-US" altLang="zh-CN" sz="2600" dirty="0" err="1" smtClean="0"/>
              <a:t>jQuery</a:t>
            </a:r>
            <a:r>
              <a:rPr lang="en-US" altLang="zh-CN" sz="2600" dirty="0" smtClean="0"/>
              <a:t> </a:t>
            </a:r>
            <a:r>
              <a:rPr lang="zh-CN" altLang="en-US" sz="2600" dirty="0" smtClean="0"/>
              <a:t>中最底层的方法时 </a:t>
            </a:r>
            <a:r>
              <a:rPr lang="en-US" altLang="zh-CN" sz="2600" dirty="0" smtClean="0"/>
              <a:t>$.</a:t>
            </a:r>
            <a:r>
              <a:rPr lang="en-US" altLang="zh-CN" sz="2600" dirty="0" err="1" smtClean="0"/>
              <a:t>ajax</a:t>
            </a:r>
            <a:r>
              <a:rPr lang="en-US" altLang="zh-CN" sz="2600" dirty="0" smtClean="0"/>
              <a:t>(), </a:t>
            </a:r>
            <a:r>
              <a:rPr lang="zh-CN" altLang="en-US" sz="2600" dirty="0" smtClean="0"/>
              <a:t>第二层是 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load(), $.get() 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和 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$.post(),</a:t>
            </a:r>
            <a:r>
              <a:rPr lang="en-US" altLang="zh-CN" sz="2600" dirty="0" smtClean="0"/>
              <a:t> </a:t>
            </a:r>
            <a:r>
              <a:rPr lang="zh-CN" altLang="en-US" sz="2600" dirty="0" smtClean="0"/>
              <a:t>第三层是 </a:t>
            </a:r>
            <a:r>
              <a:rPr lang="en-US" altLang="zh-CN" sz="2600" dirty="0" smtClean="0"/>
              <a:t>$.</a:t>
            </a:r>
            <a:r>
              <a:rPr lang="en-US" altLang="zh-CN" sz="2600" dirty="0" err="1" smtClean="0"/>
              <a:t>getScript</a:t>
            </a:r>
            <a:r>
              <a:rPr lang="en-US" altLang="zh-CN" sz="2600" dirty="0" smtClean="0"/>
              <a:t>() </a:t>
            </a:r>
            <a:r>
              <a:rPr lang="zh-CN" altLang="en-US" sz="2600" dirty="0" smtClean="0"/>
              <a:t>和 </a:t>
            </a:r>
            <a:r>
              <a:rPr lang="en-US" altLang="zh-CN" sz="2600" dirty="0" smtClean="0"/>
              <a:t>$.</a:t>
            </a:r>
            <a:r>
              <a:rPr lang="en-US" altLang="zh-CN" sz="2600" dirty="0" err="1" smtClean="0"/>
              <a:t>getJSON</a:t>
            </a:r>
            <a:r>
              <a:rPr lang="en-US" altLang="zh-CN" sz="26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63323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/>
          <a:lstStyle/>
          <a:p>
            <a:r>
              <a:rPr lang="en-US" altLang="zh-CN" sz="3700" dirty="0" smtClean="0"/>
              <a:t>load() </a:t>
            </a:r>
            <a:r>
              <a:rPr lang="zh-CN" altLang="en-US" sz="3700" dirty="0" smtClean="0"/>
              <a:t>方法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93888"/>
            <a:ext cx="7696200" cy="4964112"/>
          </a:xfrm>
        </p:spPr>
        <p:txBody>
          <a:bodyPr/>
          <a:lstStyle/>
          <a:p>
            <a:r>
              <a:rPr lang="en-US" altLang="zh-CN" sz="2500" smtClean="0"/>
              <a:t>load() </a:t>
            </a:r>
            <a:r>
              <a:rPr lang="zh-CN" altLang="en-US" sz="2500" smtClean="0"/>
              <a:t>方法是 </a:t>
            </a:r>
            <a:r>
              <a:rPr lang="en-US" altLang="zh-CN" sz="2500" smtClean="0"/>
              <a:t>jQuery </a:t>
            </a:r>
            <a:r>
              <a:rPr lang="zh-CN" altLang="en-US" sz="2500" smtClean="0"/>
              <a:t>中最为简单和常用的 </a:t>
            </a:r>
            <a:r>
              <a:rPr lang="en-US" altLang="zh-CN" sz="2500" smtClean="0"/>
              <a:t>Ajax </a:t>
            </a:r>
            <a:r>
              <a:rPr lang="zh-CN" altLang="en-US" sz="2500" smtClean="0"/>
              <a:t>方法</a:t>
            </a:r>
            <a:r>
              <a:rPr lang="en-US" altLang="zh-CN" sz="2500" smtClean="0"/>
              <a:t>, </a:t>
            </a:r>
            <a:r>
              <a:rPr lang="zh-CN" altLang="en-US" sz="2500" b="1" smtClean="0">
                <a:solidFill>
                  <a:srgbClr val="FF0000"/>
                </a:solidFill>
              </a:rPr>
              <a:t>能载入远程的 </a:t>
            </a:r>
            <a:r>
              <a:rPr lang="en-US" altLang="zh-CN" sz="2500" b="1" smtClean="0">
                <a:solidFill>
                  <a:srgbClr val="0000FF"/>
                </a:solidFill>
              </a:rPr>
              <a:t>HTML </a:t>
            </a:r>
            <a:r>
              <a:rPr lang="zh-CN" altLang="en-US" sz="2500" b="1" smtClean="0">
                <a:solidFill>
                  <a:srgbClr val="0000FF"/>
                </a:solidFill>
              </a:rPr>
              <a:t>代码</a:t>
            </a:r>
            <a:r>
              <a:rPr lang="zh-CN" altLang="en-US" sz="2500" b="1" smtClean="0">
                <a:solidFill>
                  <a:srgbClr val="FF0000"/>
                </a:solidFill>
              </a:rPr>
              <a:t>并插入到 </a:t>
            </a:r>
            <a:r>
              <a:rPr lang="en-US" altLang="zh-CN" sz="2500" b="1" smtClean="0">
                <a:solidFill>
                  <a:srgbClr val="FF0000"/>
                </a:solidFill>
              </a:rPr>
              <a:t>DOM </a:t>
            </a:r>
            <a:r>
              <a:rPr lang="zh-CN" altLang="en-US" sz="2500" b="1" smtClean="0">
                <a:solidFill>
                  <a:srgbClr val="FF0000"/>
                </a:solidFill>
              </a:rPr>
              <a:t>中</a:t>
            </a:r>
            <a:r>
              <a:rPr lang="en-US" altLang="zh-CN" sz="2500" smtClean="0"/>
              <a:t>. </a:t>
            </a:r>
            <a:r>
              <a:rPr lang="zh-CN" altLang="en-US" sz="2500" smtClean="0"/>
              <a:t>它的结构是</a:t>
            </a:r>
            <a:r>
              <a:rPr lang="en-US" altLang="zh-CN" sz="2500" smtClean="0"/>
              <a:t>:   </a:t>
            </a:r>
            <a:r>
              <a:rPr lang="en-US" altLang="zh-CN" sz="2500" b="1" smtClean="0">
                <a:solidFill>
                  <a:srgbClr val="0000FF"/>
                </a:solidFill>
              </a:rPr>
              <a:t>load(url[, data][,callback])</a:t>
            </a:r>
          </a:p>
          <a:p>
            <a:endParaRPr lang="en-US" altLang="zh-CN" sz="2500" b="1" smtClean="0">
              <a:solidFill>
                <a:srgbClr val="0000FF"/>
              </a:solidFill>
            </a:endParaRPr>
          </a:p>
          <a:p>
            <a:endParaRPr lang="en-US" altLang="zh-CN" sz="2500" b="1" smtClean="0">
              <a:solidFill>
                <a:srgbClr val="0000FF"/>
              </a:solidFill>
            </a:endParaRPr>
          </a:p>
          <a:p>
            <a:endParaRPr lang="en-US" altLang="zh-CN" sz="2500" b="1" smtClean="0">
              <a:solidFill>
                <a:srgbClr val="0000FF"/>
              </a:solidFill>
            </a:endParaRPr>
          </a:p>
          <a:p>
            <a:endParaRPr lang="en-US" altLang="zh-CN" sz="2500" b="1" smtClean="0">
              <a:solidFill>
                <a:srgbClr val="0000FF"/>
              </a:solidFill>
            </a:endParaRPr>
          </a:p>
          <a:p>
            <a:r>
              <a:rPr lang="zh-CN" altLang="en-US" sz="2500" smtClean="0"/>
              <a:t>程序员只需要使用 </a:t>
            </a:r>
            <a:r>
              <a:rPr lang="en-US" altLang="zh-CN" sz="2500" smtClean="0"/>
              <a:t>jQuery </a:t>
            </a:r>
            <a:r>
              <a:rPr lang="zh-CN" altLang="en-US" sz="2500" smtClean="0"/>
              <a:t>选择器为 </a:t>
            </a:r>
            <a:r>
              <a:rPr lang="en-US" altLang="zh-CN" sz="2500" smtClean="0"/>
              <a:t>HTML </a:t>
            </a:r>
            <a:r>
              <a:rPr lang="zh-CN" altLang="en-US" sz="2500" smtClean="0"/>
              <a:t>片段指定目标位置</a:t>
            </a:r>
            <a:r>
              <a:rPr lang="en-US" altLang="zh-CN" sz="2500" smtClean="0"/>
              <a:t>, </a:t>
            </a:r>
            <a:r>
              <a:rPr lang="zh-CN" altLang="en-US" sz="2500" smtClean="0"/>
              <a:t>然后将要加载的文件的 </a:t>
            </a:r>
            <a:r>
              <a:rPr lang="en-US" altLang="zh-CN" sz="2500" smtClean="0"/>
              <a:t>url </a:t>
            </a:r>
            <a:r>
              <a:rPr lang="zh-CN" altLang="en-US" sz="2500" smtClean="0"/>
              <a:t>做为参数传递给 </a:t>
            </a:r>
            <a:r>
              <a:rPr lang="en-US" altLang="zh-CN" sz="2500" smtClean="0"/>
              <a:t>load() </a:t>
            </a:r>
            <a:r>
              <a:rPr lang="zh-CN" altLang="en-US" sz="2500" smtClean="0"/>
              <a:t>方法即可</a:t>
            </a:r>
          </a:p>
        </p:txBody>
      </p:sp>
      <p:pic>
        <p:nvPicPr>
          <p:cNvPr id="1280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284538"/>
            <a:ext cx="6408737" cy="151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889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629816"/>
            <a:ext cx="8229600" cy="1143000"/>
          </a:xfrm>
        </p:spPr>
        <p:txBody>
          <a:bodyPr/>
          <a:lstStyle/>
          <a:p>
            <a:r>
              <a:rPr lang="en-US" altLang="zh-CN" sz="3700" dirty="0" smtClean="0"/>
              <a:t>load() </a:t>
            </a:r>
            <a:r>
              <a:rPr lang="zh-CN" altLang="en-US" sz="3700" dirty="0" smtClean="0"/>
              <a:t>方法 </a:t>
            </a:r>
            <a:r>
              <a:rPr lang="en-US" altLang="zh-CN" sz="3700" dirty="0" smtClean="0"/>
              <a:t>---- </a:t>
            </a:r>
            <a:r>
              <a:rPr lang="zh-CN" altLang="en-US" sz="3700" dirty="0" smtClean="0"/>
              <a:t>细节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866900"/>
            <a:ext cx="8280920" cy="4586288"/>
          </a:xfrm>
        </p:spPr>
        <p:txBody>
          <a:bodyPr/>
          <a:lstStyle/>
          <a:p>
            <a:r>
              <a:rPr lang="zh-CN" altLang="en-US" sz="2300" dirty="0" smtClean="0"/>
              <a:t>如果只需要加载目标 </a:t>
            </a:r>
            <a:r>
              <a:rPr lang="en-US" altLang="zh-CN" sz="2300" dirty="0" smtClean="0"/>
              <a:t>HTML </a:t>
            </a:r>
            <a:r>
              <a:rPr lang="zh-CN" altLang="en-US" sz="2300" dirty="0" smtClean="0"/>
              <a:t>页面内的某些元素</a:t>
            </a:r>
            <a:r>
              <a:rPr lang="en-US" altLang="zh-CN" sz="2300" dirty="0" smtClean="0"/>
              <a:t>, </a:t>
            </a:r>
            <a:r>
              <a:rPr lang="zh-CN" altLang="en-US" sz="2300" dirty="0" smtClean="0"/>
              <a:t>则可以通过 </a:t>
            </a:r>
            <a:r>
              <a:rPr lang="en-US" altLang="zh-CN" sz="2300" dirty="0" smtClean="0"/>
              <a:t>load() </a:t>
            </a:r>
            <a:r>
              <a:rPr lang="zh-CN" altLang="en-US" sz="2300" dirty="0" smtClean="0"/>
              <a:t>方法的 </a:t>
            </a:r>
            <a:r>
              <a:rPr lang="en-US" altLang="zh-CN" sz="2300" dirty="0" smtClean="0"/>
              <a:t>URL </a:t>
            </a:r>
            <a:r>
              <a:rPr lang="zh-CN" altLang="en-US" sz="2300" dirty="0" smtClean="0"/>
              <a:t>参数来达到目的</a:t>
            </a:r>
            <a:r>
              <a:rPr lang="en-US" altLang="zh-CN" sz="2300" dirty="0" smtClean="0"/>
              <a:t>. </a:t>
            </a:r>
            <a:r>
              <a:rPr lang="zh-CN" altLang="en-US" sz="2300" b="1" dirty="0" smtClean="0">
                <a:solidFill>
                  <a:srgbClr val="0000FF"/>
                </a:solidFill>
              </a:rPr>
              <a:t>通过 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URL </a:t>
            </a:r>
            <a:r>
              <a:rPr lang="zh-CN" altLang="en-US" sz="2300" b="1" dirty="0" smtClean="0">
                <a:solidFill>
                  <a:srgbClr val="0000FF"/>
                </a:solidFill>
              </a:rPr>
              <a:t>参数指定选择符</a:t>
            </a:r>
            <a:r>
              <a:rPr lang="en-US" altLang="zh-CN" sz="2300" dirty="0" smtClean="0"/>
              <a:t>, </a:t>
            </a:r>
            <a:r>
              <a:rPr lang="zh-CN" altLang="en-US" sz="2300" dirty="0" smtClean="0"/>
              <a:t>就可以方便的从加载过来的 </a:t>
            </a:r>
            <a:r>
              <a:rPr lang="en-US" altLang="zh-CN" sz="2300" dirty="0" smtClean="0"/>
              <a:t>HTML </a:t>
            </a:r>
            <a:r>
              <a:rPr lang="zh-CN" altLang="en-US" sz="2300" dirty="0" smtClean="0"/>
              <a:t>文档中选出所需要的内容</a:t>
            </a:r>
            <a:r>
              <a:rPr lang="en-US" altLang="zh-CN" sz="2300" dirty="0" smtClean="0"/>
              <a:t>. load() </a:t>
            </a:r>
            <a:r>
              <a:rPr lang="zh-CN" altLang="en-US" sz="2300" dirty="0" smtClean="0"/>
              <a:t>方法的 </a:t>
            </a:r>
            <a:r>
              <a:rPr lang="en-US" altLang="zh-CN" sz="2300" dirty="0" smtClean="0"/>
              <a:t>URL </a:t>
            </a:r>
            <a:r>
              <a:rPr lang="zh-CN" altLang="en-US" sz="2300" dirty="0" smtClean="0"/>
              <a:t>参数的语法结构为 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“</a:t>
            </a:r>
            <a:r>
              <a:rPr lang="en-US" altLang="zh-CN" sz="2300" b="1" dirty="0" err="1" smtClean="0">
                <a:solidFill>
                  <a:srgbClr val="0000FF"/>
                </a:solidFill>
              </a:rPr>
              <a:t>url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 selector”</a:t>
            </a:r>
            <a:r>
              <a:rPr lang="en-US" altLang="zh-CN" sz="2300" dirty="0" smtClean="0"/>
              <a:t>(</a:t>
            </a:r>
            <a:r>
              <a:rPr lang="zh-CN" altLang="en-US" sz="2300" dirty="0" smtClean="0"/>
              <a:t>注意</a:t>
            </a:r>
            <a:r>
              <a:rPr lang="en-US" altLang="zh-CN" sz="2300" dirty="0" smtClean="0"/>
              <a:t>: </a:t>
            </a:r>
            <a:r>
              <a:rPr lang="en-US" altLang="zh-CN" sz="2300" dirty="0" err="1" smtClean="0"/>
              <a:t>url</a:t>
            </a:r>
            <a:r>
              <a:rPr lang="en-US" altLang="zh-CN" sz="2300" dirty="0" smtClean="0"/>
              <a:t> </a:t>
            </a:r>
            <a:r>
              <a:rPr lang="zh-CN" altLang="en-US" sz="2300" dirty="0" smtClean="0"/>
              <a:t>和 选择器之间有一个空格</a:t>
            </a:r>
            <a:r>
              <a:rPr lang="en-US" altLang="zh-CN" sz="2300" dirty="0" smtClean="0"/>
              <a:t>)</a:t>
            </a:r>
          </a:p>
          <a:p>
            <a:r>
              <a:rPr lang="zh-CN" altLang="en-US" sz="2300" dirty="0" smtClean="0"/>
              <a:t>传递方式</a:t>
            </a:r>
            <a:r>
              <a:rPr lang="en-US" altLang="zh-CN" sz="2300" dirty="0" smtClean="0"/>
              <a:t>: load() </a:t>
            </a:r>
            <a:r>
              <a:rPr lang="zh-CN" altLang="en-US" sz="2300" dirty="0" smtClean="0"/>
              <a:t>方法的传递参数根据参数 </a:t>
            </a:r>
            <a:r>
              <a:rPr lang="en-US" altLang="zh-CN" sz="2300" dirty="0" smtClean="0"/>
              <a:t>data </a:t>
            </a:r>
            <a:r>
              <a:rPr lang="zh-CN" altLang="en-US" sz="2300" dirty="0" smtClean="0"/>
              <a:t>来自动自定</a:t>
            </a:r>
            <a:r>
              <a:rPr lang="en-US" altLang="zh-CN" sz="2300" dirty="0" smtClean="0"/>
              <a:t>. </a:t>
            </a:r>
            <a:r>
              <a:rPr lang="zh-CN" altLang="en-US" sz="2300" b="1" dirty="0" smtClean="0">
                <a:solidFill>
                  <a:srgbClr val="FF0000"/>
                </a:solidFill>
              </a:rPr>
              <a:t>如果没有参数传递</a:t>
            </a:r>
            <a:r>
              <a:rPr lang="en-US" altLang="zh-CN" sz="2300" b="1" dirty="0" smtClean="0">
                <a:solidFill>
                  <a:srgbClr val="FF0000"/>
                </a:solidFill>
              </a:rPr>
              <a:t>, </a:t>
            </a:r>
            <a:r>
              <a:rPr lang="zh-CN" altLang="en-US" sz="2300" b="1" dirty="0" smtClean="0">
                <a:solidFill>
                  <a:srgbClr val="FF0000"/>
                </a:solidFill>
              </a:rPr>
              <a:t>采用 </a:t>
            </a:r>
            <a:r>
              <a:rPr lang="en-US" altLang="zh-CN" sz="2300" b="1" dirty="0" smtClean="0">
                <a:solidFill>
                  <a:srgbClr val="FF0000"/>
                </a:solidFill>
              </a:rPr>
              <a:t>GET </a:t>
            </a:r>
            <a:r>
              <a:rPr lang="zh-CN" altLang="en-US" sz="2300" b="1" dirty="0" smtClean="0">
                <a:solidFill>
                  <a:srgbClr val="FF0000"/>
                </a:solidFill>
              </a:rPr>
              <a:t>方式传递</a:t>
            </a:r>
            <a:r>
              <a:rPr lang="en-US" altLang="zh-CN" sz="2300" b="1" dirty="0" smtClean="0">
                <a:solidFill>
                  <a:srgbClr val="FF0000"/>
                </a:solidFill>
              </a:rPr>
              <a:t>, </a:t>
            </a:r>
            <a:r>
              <a:rPr lang="zh-CN" altLang="en-US" sz="2300" b="1" dirty="0" smtClean="0">
                <a:solidFill>
                  <a:srgbClr val="FF0000"/>
                </a:solidFill>
              </a:rPr>
              <a:t>否则采用 </a:t>
            </a:r>
            <a:r>
              <a:rPr lang="en-US" altLang="zh-CN" sz="2300" b="1" dirty="0" smtClean="0">
                <a:solidFill>
                  <a:srgbClr val="FF0000"/>
                </a:solidFill>
              </a:rPr>
              <a:t>POST </a:t>
            </a:r>
            <a:r>
              <a:rPr lang="zh-CN" altLang="en-US" sz="2300" b="1" dirty="0" smtClean="0">
                <a:solidFill>
                  <a:srgbClr val="FF0000"/>
                </a:solidFill>
              </a:rPr>
              <a:t>方式</a:t>
            </a:r>
          </a:p>
          <a:p>
            <a:r>
              <a:rPr lang="zh-CN" altLang="en-US" sz="2300" dirty="0" smtClean="0"/>
              <a:t>对于必须在加载完才能继续的操作</a:t>
            </a:r>
            <a:r>
              <a:rPr lang="en-US" altLang="zh-CN" sz="2300" dirty="0" smtClean="0"/>
              <a:t>, load() </a:t>
            </a:r>
            <a:r>
              <a:rPr lang="zh-CN" altLang="en-US" sz="2300" dirty="0" smtClean="0"/>
              <a:t>方法提供了回调函数</a:t>
            </a:r>
            <a:r>
              <a:rPr lang="en-US" altLang="zh-CN" sz="2300" dirty="0" smtClean="0"/>
              <a:t>, </a:t>
            </a:r>
            <a:r>
              <a:rPr lang="zh-CN" altLang="en-US" sz="2300" dirty="0" smtClean="0"/>
              <a:t>该函数有三个参数</a:t>
            </a:r>
            <a:r>
              <a:rPr lang="en-US" altLang="zh-CN" sz="2300" dirty="0" smtClean="0"/>
              <a:t>: </a:t>
            </a:r>
            <a:r>
              <a:rPr lang="zh-CN" altLang="en-US" sz="2300" b="1" dirty="0" smtClean="0">
                <a:solidFill>
                  <a:srgbClr val="FF0000"/>
                </a:solidFill>
              </a:rPr>
              <a:t>代表请求返回内容的 </a:t>
            </a:r>
            <a:r>
              <a:rPr lang="en-US" altLang="zh-CN" sz="2300" b="1" dirty="0" smtClean="0">
                <a:solidFill>
                  <a:srgbClr val="FF0000"/>
                </a:solidFill>
              </a:rPr>
              <a:t>data; </a:t>
            </a:r>
            <a:r>
              <a:rPr lang="zh-CN" altLang="en-US" sz="2300" b="1" dirty="0" smtClean="0">
                <a:solidFill>
                  <a:srgbClr val="FF0000"/>
                </a:solidFill>
              </a:rPr>
              <a:t>代表请求状态的 </a:t>
            </a:r>
            <a:r>
              <a:rPr lang="en-US" altLang="zh-CN" sz="2300" b="1" dirty="0" err="1" smtClean="0">
                <a:solidFill>
                  <a:srgbClr val="FF0000"/>
                </a:solidFill>
              </a:rPr>
              <a:t>textStatus</a:t>
            </a:r>
            <a:r>
              <a:rPr lang="en-US" altLang="zh-CN" sz="23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300" b="1" dirty="0" smtClean="0">
                <a:solidFill>
                  <a:srgbClr val="FF0000"/>
                </a:solidFill>
              </a:rPr>
              <a:t>对象和 </a:t>
            </a:r>
            <a:r>
              <a:rPr lang="en-US" altLang="zh-CN" sz="2300" b="1" dirty="0" err="1" smtClean="0">
                <a:solidFill>
                  <a:srgbClr val="FF0000"/>
                </a:solidFill>
              </a:rPr>
              <a:t>XMLHttpRequest</a:t>
            </a:r>
            <a:r>
              <a:rPr lang="en-US" altLang="zh-CN" sz="23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300" b="1" dirty="0" smtClean="0">
                <a:solidFill>
                  <a:srgbClr val="FF0000"/>
                </a:solidFill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3439915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548680"/>
            <a:ext cx="8229600" cy="1143000"/>
          </a:xfrm>
        </p:spPr>
        <p:txBody>
          <a:bodyPr/>
          <a:lstStyle/>
          <a:p>
            <a:r>
              <a:rPr lang="en-US" altLang="zh-CN" sz="3700" dirty="0" smtClean="0"/>
              <a:t>$.get() (</a:t>
            </a:r>
            <a:r>
              <a:rPr lang="zh-CN" altLang="en-US" sz="3700" dirty="0" smtClean="0"/>
              <a:t>或</a:t>
            </a:r>
            <a:r>
              <a:rPr lang="en-US" altLang="zh-CN" sz="3700" dirty="0" smtClean="0"/>
              <a:t>$.post()) </a:t>
            </a:r>
            <a:r>
              <a:rPr lang="zh-CN" altLang="en-US" sz="3700" dirty="0" smtClean="0"/>
              <a:t>方法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866900"/>
            <a:ext cx="8136904" cy="4586288"/>
          </a:xfrm>
        </p:spPr>
        <p:txBody>
          <a:bodyPr/>
          <a:lstStyle/>
          <a:p>
            <a:r>
              <a:rPr lang="en-US" altLang="zh-CN" sz="2000" dirty="0" smtClean="0"/>
              <a:t>$.get() </a:t>
            </a:r>
            <a:r>
              <a:rPr lang="zh-CN" altLang="en-US" sz="2000" dirty="0" smtClean="0"/>
              <a:t>方法使用 </a:t>
            </a:r>
            <a:r>
              <a:rPr lang="en-US" altLang="zh-CN" sz="2000" dirty="0" smtClean="0"/>
              <a:t>GET </a:t>
            </a:r>
            <a:r>
              <a:rPr lang="zh-CN" altLang="en-US" sz="2000" dirty="0" smtClean="0"/>
              <a:t>方式来进行异步请求</a:t>
            </a:r>
            <a:r>
              <a:rPr lang="en-US" altLang="zh-CN" sz="2000" dirty="0" smtClean="0"/>
              <a:t>. </a:t>
            </a:r>
            <a:r>
              <a:rPr lang="zh-CN" altLang="en-US" sz="2000" dirty="0" smtClean="0"/>
              <a:t>它的结构是</a:t>
            </a:r>
            <a:r>
              <a:rPr lang="en-US" altLang="zh-CN" sz="2000" dirty="0" smtClean="0"/>
              <a:t>: $.get(</a:t>
            </a:r>
            <a:r>
              <a:rPr lang="en-US" altLang="zh-CN" sz="2000" dirty="0" err="1" smtClean="0"/>
              <a:t>url</a:t>
            </a:r>
            <a:r>
              <a:rPr lang="en-US" altLang="zh-CN" sz="2000" dirty="0" smtClean="0"/>
              <a:t>[, data][, callback][, type]);</a:t>
            </a:r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$.get() </a:t>
            </a:r>
            <a:r>
              <a:rPr lang="zh-CN" altLang="en-US" sz="2000" dirty="0" smtClean="0"/>
              <a:t>方法的回调函数只有两个参数</a:t>
            </a:r>
            <a:r>
              <a:rPr lang="en-US" altLang="zh-CN" sz="2000" dirty="0" smtClean="0"/>
              <a:t>: data </a:t>
            </a:r>
            <a:r>
              <a:rPr lang="zh-CN" altLang="en-US" sz="2000" dirty="0" smtClean="0"/>
              <a:t>代表返回的内容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可以是 </a:t>
            </a:r>
            <a:r>
              <a:rPr lang="en-US" altLang="zh-CN" sz="2000" dirty="0" smtClean="0"/>
              <a:t>XML </a:t>
            </a:r>
            <a:r>
              <a:rPr lang="zh-CN" altLang="en-US" sz="2000" dirty="0" smtClean="0"/>
              <a:t>文档</a:t>
            </a:r>
            <a:r>
              <a:rPr lang="en-US" altLang="zh-CN" sz="2000" dirty="0" smtClean="0"/>
              <a:t>, JSON </a:t>
            </a:r>
            <a:r>
              <a:rPr lang="zh-CN" altLang="en-US" sz="2000" dirty="0" smtClean="0"/>
              <a:t>文件</a:t>
            </a:r>
            <a:r>
              <a:rPr lang="en-US" altLang="zh-CN" sz="2000" dirty="0" smtClean="0"/>
              <a:t>, HTML </a:t>
            </a:r>
            <a:r>
              <a:rPr lang="zh-CN" altLang="en-US" sz="2000" dirty="0" smtClean="0"/>
              <a:t>片段等</a:t>
            </a:r>
            <a:r>
              <a:rPr lang="en-US" altLang="zh-CN" sz="2000" dirty="0" smtClean="0"/>
              <a:t>; </a:t>
            </a:r>
            <a:r>
              <a:rPr lang="en-US" altLang="zh-CN" sz="2000" dirty="0" err="1" smtClean="0"/>
              <a:t>textstatus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代表请求状态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其值可能为</a:t>
            </a:r>
            <a:r>
              <a:rPr lang="en-US" altLang="zh-CN" sz="2000" dirty="0" smtClean="0"/>
              <a:t>: </a:t>
            </a:r>
            <a:r>
              <a:rPr lang="en-US" altLang="zh-CN" sz="2000" dirty="0" err="1" smtClean="0"/>
              <a:t>succuss</a:t>
            </a:r>
            <a:r>
              <a:rPr lang="en-US" altLang="zh-CN" sz="2000" dirty="0" smtClean="0"/>
              <a:t>, error, </a:t>
            </a:r>
            <a:r>
              <a:rPr lang="en-US" altLang="zh-CN" sz="2000" dirty="0" err="1" smtClean="0"/>
              <a:t>notmodify</a:t>
            </a:r>
            <a:r>
              <a:rPr lang="en-US" altLang="zh-CN" sz="2000" dirty="0" smtClean="0"/>
              <a:t>, timeout 4 </a:t>
            </a:r>
            <a:r>
              <a:rPr lang="zh-CN" altLang="en-US" sz="2000" dirty="0" smtClean="0"/>
              <a:t>种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 smtClean="0"/>
              <a:t>$.get()  </a:t>
            </a:r>
            <a:r>
              <a:rPr lang="zh-CN" altLang="en-US" sz="2000" dirty="0" smtClean="0"/>
              <a:t>和 </a:t>
            </a:r>
            <a:r>
              <a:rPr lang="en-US" altLang="zh-CN" sz="2000" dirty="0" smtClean="0"/>
              <a:t>$.post() </a:t>
            </a:r>
            <a:r>
              <a:rPr lang="zh-CN" altLang="en-US" sz="2000" dirty="0" smtClean="0"/>
              <a:t>方法时 </a:t>
            </a:r>
            <a:r>
              <a:rPr lang="en-US" altLang="zh-CN" sz="2000" dirty="0" err="1" smtClean="0"/>
              <a:t>jQuery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中的全局函数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而 </a:t>
            </a:r>
            <a:r>
              <a:rPr lang="en-US" altLang="zh-CN" sz="2000" dirty="0" smtClean="0"/>
              <a:t>find() </a:t>
            </a:r>
            <a:r>
              <a:rPr lang="zh-CN" altLang="en-US" sz="2000" dirty="0" smtClean="0"/>
              <a:t>等方法都是对 </a:t>
            </a:r>
            <a:r>
              <a:rPr lang="en-US" altLang="zh-CN" sz="2000" dirty="0" err="1" smtClean="0"/>
              <a:t>jQuery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对象进行操作的方法</a:t>
            </a:r>
          </a:p>
        </p:txBody>
      </p:sp>
      <p:pic>
        <p:nvPicPr>
          <p:cNvPr id="130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920"/>
            <a:ext cx="5472113" cy="193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643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/>
          <a:lstStyle/>
          <a:p>
            <a:r>
              <a:rPr lang="en-US" altLang="zh-CN" sz="3700" dirty="0" smtClean="0"/>
              <a:t>$.get() (</a:t>
            </a:r>
            <a:r>
              <a:rPr lang="zh-CN" altLang="en-US" sz="3700" dirty="0" smtClean="0"/>
              <a:t>或</a:t>
            </a:r>
            <a:r>
              <a:rPr lang="en-US" altLang="zh-CN" sz="3700" dirty="0" smtClean="0"/>
              <a:t>$.post()) </a:t>
            </a:r>
            <a:r>
              <a:rPr lang="zh-CN" altLang="en-US" sz="3700" dirty="0" smtClean="0"/>
              <a:t>方法应用</a:t>
            </a:r>
          </a:p>
        </p:txBody>
      </p:sp>
      <p:pic>
        <p:nvPicPr>
          <p:cNvPr id="131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060575"/>
            <a:ext cx="2808287" cy="221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077" name="Line 5"/>
          <p:cNvSpPr>
            <a:spLocks noChangeShapeType="1"/>
          </p:cNvSpPr>
          <p:nvPr/>
        </p:nvSpPr>
        <p:spPr bwMode="auto">
          <a:xfrm>
            <a:off x="3563938" y="30686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1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989138"/>
            <a:ext cx="249555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5445125"/>
            <a:ext cx="2449512" cy="7000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083" name="Line 11"/>
          <p:cNvSpPr>
            <a:spLocks noChangeShapeType="1"/>
          </p:cNvSpPr>
          <p:nvPr/>
        </p:nvSpPr>
        <p:spPr bwMode="auto">
          <a:xfrm flipH="1">
            <a:off x="3779838" y="5805488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56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en-US" altLang="zh-CN" sz="4000" smtClean="0"/>
              <a:t>Ajax</a:t>
            </a:r>
            <a:r>
              <a:rPr lang="zh-CN" altLang="en-US" sz="4000" smtClean="0"/>
              <a:t>应用实例 </a:t>
            </a:r>
            <a:r>
              <a:rPr lang="en-US" altLang="zh-CN" sz="4000" smtClean="0"/>
              <a:t>- Google Maps</a:t>
            </a:r>
            <a:endParaRPr lang="zh-CN" altLang="en-US" sz="4000" smtClean="0"/>
          </a:p>
        </p:txBody>
      </p:sp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84" y="2026121"/>
            <a:ext cx="9020175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835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713" y="3213100"/>
            <a:ext cx="4967287" cy="93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34888" y="62068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序列化元素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900238"/>
            <a:ext cx="8353177" cy="4552950"/>
          </a:xfrm>
        </p:spPr>
        <p:txBody>
          <a:bodyPr/>
          <a:lstStyle/>
          <a:p>
            <a:r>
              <a:rPr lang="en-US" altLang="zh-CN" sz="2300" dirty="0" err="1" smtClean="0"/>
              <a:t>jQuery</a:t>
            </a:r>
            <a:r>
              <a:rPr lang="en-US" altLang="zh-CN" sz="2300" dirty="0" smtClean="0"/>
              <a:t> </a:t>
            </a:r>
            <a:r>
              <a:rPr lang="zh-CN" altLang="en-US" sz="2300" dirty="0" smtClean="0"/>
              <a:t>为准备 “发送到服务器的 </a:t>
            </a:r>
            <a:r>
              <a:rPr lang="en-US" altLang="zh-CN" sz="2300" dirty="0" smtClean="0"/>
              <a:t>key/value </a:t>
            </a:r>
            <a:r>
              <a:rPr lang="zh-CN" altLang="en-US" sz="2300" dirty="0" smtClean="0"/>
              <a:t>数据” 提供了一个简化的方法</a:t>
            </a:r>
            <a:r>
              <a:rPr lang="en-US" altLang="zh-CN" sz="2300" dirty="0" smtClean="0"/>
              <a:t>: serialize(). </a:t>
            </a:r>
            <a:r>
              <a:rPr lang="zh-CN" altLang="en-US" sz="2300" dirty="0" smtClean="0"/>
              <a:t>该方法作用于一个 </a:t>
            </a:r>
            <a:r>
              <a:rPr lang="en-US" altLang="zh-CN" sz="2300" dirty="0" err="1" smtClean="0"/>
              <a:t>jQuery</a:t>
            </a:r>
            <a:r>
              <a:rPr lang="en-US" altLang="zh-CN" sz="2300" dirty="0" smtClean="0"/>
              <a:t> </a:t>
            </a:r>
            <a:r>
              <a:rPr lang="zh-CN" altLang="en-US" sz="2300" dirty="0" smtClean="0"/>
              <a:t>对象</a:t>
            </a:r>
            <a:r>
              <a:rPr lang="en-US" altLang="zh-CN" sz="2300" dirty="0" smtClean="0"/>
              <a:t>, </a:t>
            </a:r>
            <a:r>
              <a:rPr lang="zh-CN" altLang="en-US" sz="2300" dirty="0" smtClean="0"/>
              <a:t>能将 </a:t>
            </a:r>
            <a:r>
              <a:rPr lang="en-US" altLang="zh-CN" sz="2300" dirty="0" smtClean="0"/>
              <a:t>DOM </a:t>
            </a:r>
            <a:r>
              <a:rPr lang="zh-CN" altLang="en-US" sz="2300" dirty="0" smtClean="0"/>
              <a:t>元素内容序列化为字符串</a:t>
            </a:r>
            <a:r>
              <a:rPr lang="en-US" altLang="zh-CN" sz="2300" dirty="0" smtClean="0"/>
              <a:t>, </a:t>
            </a:r>
            <a:r>
              <a:rPr lang="zh-CN" altLang="en-US" sz="2300" dirty="0" smtClean="0"/>
              <a:t>用于 </a:t>
            </a:r>
            <a:r>
              <a:rPr lang="en-US" altLang="zh-CN" sz="2300" dirty="0" smtClean="0"/>
              <a:t>Ajax </a:t>
            </a:r>
            <a:r>
              <a:rPr lang="zh-CN" altLang="en-US" sz="2300" dirty="0" smtClean="0"/>
              <a:t>请求</a:t>
            </a:r>
            <a:r>
              <a:rPr lang="en-US" altLang="zh-CN" sz="2300" dirty="0" smtClean="0"/>
              <a:t>.</a:t>
            </a:r>
          </a:p>
          <a:p>
            <a:endParaRPr lang="en-US" altLang="zh-CN" sz="2300" dirty="0" smtClean="0"/>
          </a:p>
          <a:p>
            <a:endParaRPr lang="en-US" altLang="zh-CN" sz="2300" dirty="0" smtClean="0"/>
          </a:p>
          <a:p>
            <a:endParaRPr lang="en-US" altLang="zh-CN" sz="2300" dirty="0" smtClean="0"/>
          </a:p>
          <a:p>
            <a:endParaRPr lang="en-US" altLang="zh-CN" sz="2300" dirty="0" smtClean="0"/>
          </a:p>
          <a:p>
            <a:r>
              <a:rPr lang="zh-CN" altLang="en-US" sz="2300" dirty="0" smtClean="0"/>
              <a:t>使用 </a:t>
            </a:r>
            <a:r>
              <a:rPr lang="en-US" altLang="zh-CN" sz="2300" dirty="0" smtClean="0"/>
              <a:t>serialize() </a:t>
            </a:r>
            <a:r>
              <a:rPr lang="zh-CN" altLang="en-US" sz="2300" dirty="0" smtClean="0"/>
              <a:t>方法可以自动完成对参数的 </a:t>
            </a:r>
            <a:r>
              <a:rPr lang="en-US" altLang="zh-CN" sz="2300" dirty="0" err="1" smtClean="0"/>
              <a:t>url</a:t>
            </a:r>
            <a:r>
              <a:rPr lang="en-US" altLang="zh-CN" sz="2300" dirty="0" smtClean="0"/>
              <a:t> </a:t>
            </a:r>
            <a:r>
              <a:rPr lang="zh-CN" altLang="en-US" sz="2300" dirty="0" smtClean="0"/>
              <a:t>编码</a:t>
            </a:r>
          </a:p>
          <a:p>
            <a:r>
              <a:rPr lang="zh-CN" altLang="en-US" sz="2300" dirty="0" smtClean="0"/>
              <a:t>因为该方法作用于 </a:t>
            </a:r>
            <a:r>
              <a:rPr lang="en-US" altLang="zh-CN" sz="2300" dirty="0" err="1" smtClean="0"/>
              <a:t>jQuery</a:t>
            </a:r>
            <a:r>
              <a:rPr lang="en-US" altLang="zh-CN" sz="2300" dirty="0" smtClean="0"/>
              <a:t> </a:t>
            </a:r>
            <a:r>
              <a:rPr lang="zh-CN" altLang="en-US" sz="2300" dirty="0" smtClean="0"/>
              <a:t>对象</a:t>
            </a:r>
            <a:r>
              <a:rPr lang="en-US" altLang="zh-CN" sz="2300" dirty="0" smtClean="0"/>
              <a:t>, </a:t>
            </a:r>
            <a:r>
              <a:rPr lang="zh-CN" altLang="en-US" sz="2300" dirty="0" smtClean="0"/>
              <a:t>所以不光只要表单能使用</a:t>
            </a:r>
            <a:r>
              <a:rPr lang="en-US" altLang="zh-CN" sz="2300" dirty="0" smtClean="0"/>
              <a:t>, </a:t>
            </a:r>
            <a:r>
              <a:rPr lang="zh-CN" altLang="en-US" sz="2300" dirty="0" smtClean="0"/>
              <a:t>其它选择器选取的元素也能使用它</a:t>
            </a:r>
            <a:r>
              <a:rPr lang="en-US" altLang="zh-CN" sz="2300" dirty="0" smtClean="0"/>
              <a:t>. </a:t>
            </a:r>
          </a:p>
        </p:txBody>
      </p:sp>
      <p:pic>
        <p:nvPicPr>
          <p:cNvPr id="132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1663"/>
            <a:ext cx="3455988" cy="152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104" name="Line 8"/>
          <p:cNvSpPr>
            <a:spLocks noChangeShapeType="1"/>
          </p:cNvSpPr>
          <p:nvPr/>
        </p:nvSpPr>
        <p:spPr bwMode="auto">
          <a:xfrm>
            <a:off x="3708400" y="3717925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05" name="Line 9"/>
          <p:cNvSpPr>
            <a:spLocks noChangeShapeType="1"/>
          </p:cNvSpPr>
          <p:nvPr/>
        </p:nvSpPr>
        <p:spPr bwMode="auto">
          <a:xfrm>
            <a:off x="7092950" y="3595688"/>
            <a:ext cx="19431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515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18864" y="557808"/>
            <a:ext cx="8229600" cy="1143000"/>
          </a:xfrm>
        </p:spPr>
        <p:txBody>
          <a:bodyPr/>
          <a:lstStyle/>
          <a:p>
            <a:r>
              <a:rPr lang="zh-CN" altLang="en-US" sz="3700" dirty="0" smtClean="0"/>
              <a:t>验证日期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70400" y="5156200"/>
            <a:ext cx="4278313" cy="865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lnSpcReduction="10000"/>
          </a:bodyPr>
          <a:lstStyle/>
          <a:p>
            <a:r>
              <a:rPr lang="zh-CN" altLang="en-US" sz="1800" smtClean="0"/>
              <a:t>进行日期验证</a:t>
            </a:r>
            <a:r>
              <a:rPr lang="en-US" altLang="zh-CN" sz="1800" smtClean="0"/>
              <a:t>(</a:t>
            </a:r>
            <a:r>
              <a:rPr lang="zh-CN" altLang="en-US" sz="1800" smtClean="0"/>
              <a:t>包括格式和闰二月</a:t>
            </a:r>
            <a:r>
              <a:rPr lang="en-US" altLang="zh-CN" sz="1800" smtClean="0"/>
              <a:t>)</a:t>
            </a:r>
            <a:r>
              <a:rPr lang="zh-CN" altLang="en-US" sz="1800" smtClean="0"/>
              <a:t>，用输入日期后，通过 </a:t>
            </a:r>
            <a:r>
              <a:rPr lang="en-US" altLang="zh-CN" sz="1800" smtClean="0"/>
              <a:t>onchange </a:t>
            </a:r>
            <a:r>
              <a:rPr lang="zh-CN" altLang="en-US" sz="1800" smtClean="0"/>
              <a:t>事件给出相应的提示信息</a:t>
            </a:r>
          </a:p>
        </p:txBody>
      </p:sp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4427538" y="4508500"/>
            <a:ext cx="297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1400" b="1">
                <a:solidFill>
                  <a:srgbClr val="0000FF"/>
                </a:solidFill>
                <a:latin typeface="Times New Roman" pitchFamily="18" charset="0"/>
              </a:rPr>
              <a:t>输入错误日期后的页面及提示信息</a:t>
            </a:r>
          </a:p>
        </p:txBody>
      </p:sp>
      <p:pic>
        <p:nvPicPr>
          <p:cNvPr id="10753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700213"/>
            <a:ext cx="34099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3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979863"/>
            <a:ext cx="338137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34" name="Line 14"/>
          <p:cNvSpPr>
            <a:spLocks noChangeShapeType="1"/>
          </p:cNvSpPr>
          <p:nvPr/>
        </p:nvSpPr>
        <p:spPr bwMode="auto">
          <a:xfrm flipH="1">
            <a:off x="684213" y="2349500"/>
            <a:ext cx="1871662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7535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445125"/>
            <a:ext cx="33528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36" name="Line 16"/>
          <p:cNvSpPr>
            <a:spLocks noChangeShapeType="1"/>
          </p:cNvSpPr>
          <p:nvPr/>
        </p:nvSpPr>
        <p:spPr bwMode="auto">
          <a:xfrm>
            <a:off x="684213" y="47244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37" name="Text Box 17"/>
          <p:cNvSpPr txBox="1">
            <a:spLocks noChangeArrowheads="1"/>
          </p:cNvSpPr>
          <p:nvPr/>
        </p:nvSpPr>
        <p:spPr bwMode="auto">
          <a:xfrm>
            <a:off x="323850" y="2997200"/>
            <a:ext cx="1368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1400" b="1">
                <a:solidFill>
                  <a:srgbClr val="0000FF"/>
                </a:solidFill>
                <a:latin typeface="Times New Roman" pitchFamily="18" charset="0"/>
              </a:rPr>
              <a:t>获取焦点之后</a:t>
            </a:r>
          </a:p>
        </p:txBody>
      </p:sp>
      <p:sp>
        <p:nvSpPr>
          <p:cNvPr id="107538" name="Text Box 18"/>
          <p:cNvSpPr txBox="1">
            <a:spLocks noChangeArrowheads="1"/>
          </p:cNvSpPr>
          <p:nvPr/>
        </p:nvSpPr>
        <p:spPr bwMode="auto">
          <a:xfrm>
            <a:off x="755650" y="4797425"/>
            <a:ext cx="297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1400" b="1">
                <a:solidFill>
                  <a:srgbClr val="0000FF"/>
                </a:solidFill>
                <a:latin typeface="Times New Roman" pitchFamily="18" charset="0"/>
              </a:rPr>
              <a:t>输入正确日期后的页面及提示信息</a:t>
            </a:r>
          </a:p>
        </p:txBody>
      </p:sp>
      <p:pic>
        <p:nvPicPr>
          <p:cNvPr id="107539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429000"/>
            <a:ext cx="33432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40" name="Line 20"/>
          <p:cNvSpPr>
            <a:spLocks noChangeShapeType="1"/>
          </p:cNvSpPr>
          <p:nvPr/>
        </p:nvSpPr>
        <p:spPr bwMode="auto">
          <a:xfrm flipV="1">
            <a:off x="3851275" y="4005263"/>
            <a:ext cx="165735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41" name="Line 21"/>
          <p:cNvSpPr>
            <a:spLocks noChangeShapeType="1"/>
          </p:cNvSpPr>
          <p:nvPr/>
        </p:nvSpPr>
        <p:spPr bwMode="auto">
          <a:xfrm flipV="1">
            <a:off x="2627313" y="2420938"/>
            <a:ext cx="504825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42" name="Text Box 22"/>
          <p:cNvSpPr txBox="1">
            <a:spLocks noChangeArrowheads="1"/>
          </p:cNvSpPr>
          <p:nvPr/>
        </p:nvSpPr>
        <p:spPr bwMode="auto">
          <a:xfrm>
            <a:off x="3348038" y="2852738"/>
            <a:ext cx="1368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1400" b="1">
                <a:solidFill>
                  <a:srgbClr val="0000FF"/>
                </a:solidFill>
                <a:latin typeface="Times New Roman" pitchFamily="18" charset="0"/>
              </a:rPr>
              <a:t>输入空格之后</a:t>
            </a:r>
          </a:p>
        </p:txBody>
      </p:sp>
      <p:sp>
        <p:nvSpPr>
          <p:cNvPr id="107543" name="Line 23"/>
          <p:cNvSpPr>
            <a:spLocks noChangeShapeType="1"/>
          </p:cNvSpPr>
          <p:nvPr/>
        </p:nvSpPr>
        <p:spPr bwMode="auto">
          <a:xfrm flipH="1" flipV="1">
            <a:off x="4211638" y="2420938"/>
            <a:ext cx="1368425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5938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/>
          <a:lstStyle/>
          <a:p>
            <a:r>
              <a:rPr lang="zh-CN" altLang="en-US" sz="3700" dirty="0" smtClean="0"/>
              <a:t>验证日期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93888"/>
            <a:ext cx="7696200" cy="1727200"/>
          </a:xfrm>
        </p:spPr>
        <p:txBody>
          <a:bodyPr/>
          <a:lstStyle/>
          <a:p>
            <a:r>
              <a:rPr lang="zh-CN" altLang="en-US" sz="2800" smtClean="0"/>
              <a:t>日期验证的关键：</a:t>
            </a:r>
          </a:p>
          <a:p>
            <a:pPr lvl="1"/>
            <a:r>
              <a:rPr lang="en-US" altLang="zh-CN" sz="2300" smtClean="0"/>
              <a:t>Java </a:t>
            </a:r>
            <a:r>
              <a:rPr lang="zh-CN" altLang="en-US" sz="2300" smtClean="0"/>
              <a:t>正则表达式类： </a:t>
            </a:r>
            <a:r>
              <a:rPr lang="en-US" altLang="zh-CN" sz="2300" smtClean="0"/>
              <a:t>java.util.regex.Pattern</a:t>
            </a:r>
          </a:p>
          <a:p>
            <a:pPr lvl="1"/>
            <a:r>
              <a:rPr lang="en-US" altLang="zh-CN" sz="2300" smtClean="0"/>
              <a:t>JAVA</a:t>
            </a:r>
            <a:r>
              <a:rPr lang="zh-CN" altLang="en-US" sz="2300" smtClean="0"/>
              <a:t>日期验证 正则表达式</a:t>
            </a:r>
            <a:r>
              <a:rPr lang="en-US" altLang="zh-CN" sz="2300" smtClean="0"/>
              <a:t>,</a:t>
            </a:r>
            <a:r>
              <a:rPr lang="zh-CN" altLang="en-US" sz="2300" smtClean="0"/>
              <a:t>包括润二月：</a:t>
            </a:r>
          </a:p>
          <a:p>
            <a:endParaRPr lang="zh-CN" altLang="en-US" sz="2800" smtClean="0"/>
          </a:p>
        </p:txBody>
      </p:sp>
      <p:pic>
        <p:nvPicPr>
          <p:cNvPr id="1085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57563"/>
            <a:ext cx="8208962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964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557808"/>
            <a:ext cx="8229600" cy="1143000"/>
          </a:xfrm>
        </p:spPr>
        <p:txBody>
          <a:bodyPr/>
          <a:lstStyle/>
          <a:p>
            <a:r>
              <a:rPr lang="zh-CN" altLang="en-US" sz="3700" dirty="0" smtClean="0"/>
              <a:t>验证 </a:t>
            </a:r>
            <a:r>
              <a:rPr lang="en-US" altLang="zh-CN" sz="3700" dirty="0" smtClean="0"/>
              <a:t>Email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71663"/>
            <a:ext cx="7696200" cy="4098925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练习：把 </a:t>
            </a:r>
            <a:r>
              <a:rPr lang="en-US" altLang="zh-CN" smtClean="0"/>
              <a:t>email </a:t>
            </a:r>
            <a:r>
              <a:rPr lang="zh-CN" altLang="en-US" smtClean="0"/>
              <a:t>作为注册用户名。需验证其格式的正确和在数据库中的唯一性。</a:t>
            </a:r>
          </a:p>
          <a:p>
            <a:pPr lvl="1"/>
            <a:r>
              <a:rPr lang="en-US" altLang="zh-CN" smtClean="0"/>
              <a:t>Java email</a:t>
            </a:r>
            <a:r>
              <a:rPr lang="zh-CN" altLang="en-US" smtClean="0"/>
              <a:t>验证的正则表达式：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   </a:t>
            </a:r>
            <a:r>
              <a:rPr lang="en-US" altLang="zh-CN" sz="1700" smtClean="0"/>
              <a:t>String regex = "\\w+([-+.]\\w+)*@\\w+([-.]\\w+)*\\.\\w+([-.]\\w+)*";</a:t>
            </a:r>
            <a:endParaRPr lang="en-US" altLang="zh-CN" sz="1500" smtClean="0"/>
          </a:p>
          <a:p>
            <a:pPr lvl="1"/>
            <a:r>
              <a:rPr lang="zh-CN" altLang="en-US" smtClean="0"/>
              <a:t>正确信息：</a:t>
            </a:r>
            <a:r>
              <a:rPr lang="en-US" altLang="zh-CN" smtClean="0"/>
              <a:t>You have entered a valid email.</a:t>
            </a:r>
          </a:p>
          <a:p>
            <a:pPr lvl="1"/>
            <a:r>
              <a:rPr lang="zh-CN" altLang="en-US" smtClean="0"/>
              <a:t>格式错误信息：</a:t>
            </a:r>
            <a:r>
              <a:rPr lang="en-US" altLang="zh-CN" smtClean="0"/>
              <a:t>You have entered an invalid email.</a:t>
            </a:r>
          </a:p>
          <a:p>
            <a:pPr lvl="1"/>
            <a:r>
              <a:rPr lang="en-US" altLang="zh-CN" smtClean="0"/>
              <a:t>Email </a:t>
            </a:r>
            <a:r>
              <a:rPr lang="zh-CN" altLang="en-US" smtClean="0"/>
              <a:t>重复信息： </a:t>
            </a:r>
            <a:r>
              <a:rPr lang="en-US" altLang="zh-CN" smtClean="0"/>
              <a:t>Your email has been saved. 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14055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980256" y="476969"/>
            <a:ext cx="7696200" cy="1439863"/>
          </a:xfrm>
        </p:spPr>
        <p:txBody>
          <a:bodyPr/>
          <a:lstStyle/>
          <a:p>
            <a:r>
              <a:rPr lang="zh-CN" altLang="en-US" sz="3700" dirty="0" smtClean="0"/>
              <a:t>动态加载列表框</a:t>
            </a:r>
          </a:p>
        </p:txBody>
      </p:sp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989138"/>
            <a:ext cx="5105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4836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zh-CN" altLang="en-US" sz="4000" smtClean="0"/>
              <a:t>什么是</a:t>
            </a:r>
            <a:r>
              <a:rPr lang="en-US" altLang="zh-CN" sz="4000" smtClean="0"/>
              <a:t>Ajax</a:t>
            </a:r>
            <a:endParaRPr lang="zh-CN" altLang="en-US" sz="4000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88840"/>
            <a:ext cx="7920037" cy="671512"/>
          </a:xfrm>
        </p:spPr>
        <p:txBody>
          <a:bodyPr/>
          <a:lstStyle/>
          <a:p>
            <a:r>
              <a:rPr kumimoji="1" lang="en-US" altLang="zh-CN" sz="2400" smtClean="0">
                <a:latin typeface="宋体" pitchFamily="2" charset="-122"/>
              </a:rPr>
              <a:t>Ajax</a:t>
            </a:r>
            <a:r>
              <a:rPr kumimoji="1" lang="zh-CN" altLang="en-US" sz="2400" smtClean="0">
                <a:latin typeface="宋体" pitchFamily="2" charset="-122"/>
              </a:rPr>
              <a:t>：一种</a:t>
            </a:r>
            <a:r>
              <a:rPr kumimoji="1" lang="zh-CN" altLang="en-US" sz="2400" b="1" smtClean="0">
                <a:solidFill>
                  <a:srgbClr val="0000FF"/>
                </a:solidFill>
                <a:latin typeface="宋体" pitchFamily="2" charset="-122"/>
              </a:rPr>
              <a:t>不用刷新整个页面便可与服务器通讯的办法</a:t>
            </a:r>
          </a:p>
        </p:txBody>
      </p:sp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79390"/>
            <a:ext cx="3505200" cy="238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017540"/>
            <a:ext cx="3775075" cy="144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333375" y="5252740"/>
            <a:ext cx="3733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latin typeface="宋体" pitchFamily="2" charset="-122"/>
              </a:rPr>
              <a:t>图</a:t>
            </a:r>
            <a:r>
              <a:rPr kumimoji="1" lang="en-US" altLang="zh-CN">
                <a:latin typeface="宋体" pitchFamily="2" charset="-122"/>
              </a:rPr>
              <a:t>1 Web</a:t>
            </a:r>
            <a:r>
              <a:rPr kumimoji="1" lang="zh-CN" altLang="en-US">
                <a:latin typeface="宋体" pitchFamily="2" charset="-122"/>
              </a:rPr>
              <a:t>的传统模型。客户端向服务器发送一个请求，服务器返回整个页面，如此反复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4572000" y="5140027"/>
            <a:ext cx="4267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latin typeface="宋体" pitchFamily="2" charset="-122"/>
              </a:rPr>
              <a:t>图</a:t>
            </a:r>
            <a:r>
              <a:rPr kumimoji="1" lang="en-US" altLang="zh-CN">
                <a:latin typeface="宋体" pitchFamily="2" charset="-122"/>
              </a:rPr>
              <a:t>2 </a:t>
            </a:r>
            <a:r>
              <a:rPr kumimoji="1" lang="zh-CN" altLang="en-US">
                <a:latin typeface="宋体" pitchFamily="2" charset="-122"/>
              </a:rPr>
              <a:t>在</a:t>
            </a:r>
            <a:r>
              <a:rPr kumimoji="1" lang="en-US" altLang="zh-CN">
                <a:latin typeface="宋体" pitchFamily="2" charset="-122"/>
              </a:rPr>
              <a:t>Ajax</a:t>
            </a:r>
            <a:r>
              <a:rPr kumimoji="1" lang="zh-CN" altLang="en-US">
                <a:latin typeface="宋体" pitchFamily="2" charset="-122"/>
              </a:rPr>
              <a:t>模型中，</a:t>
            </a:r>
            <a:r>
              <a:rPr kumimoji="1" lang="zh-CN" altLang="en-US" b="1">
                <a:solidFill>
                  <a:srgbClr val="0000FF"/>
                </a:solidFill>
                <a:latin typeface="宋体" pitchFamily="2" charset="-122"/>
              </a:rPr>
              <a:t>数据在客户端与服务器之间独立传输。服务器不再返回整个页面</a:t>
            </a:r>
          </a:p>
        </p:txBody>
      </p:sp>
    </p:spTree>
    <p:extLst>
      <p:ext uri="{BB962C8B-B14F-4D97-AF65-F5344CB8AC3E}">
        <p14:creationId xmlns:p14="http://schemas.microsoft.com/office/powerpoint/2010/main" val="271206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74266"/>
            <a:ext cx="8229600" cy="1143000"/>
          </a:xfrm>
        </p:spPr>
        <p:txBody>
          <a:bodyPr/>
          <a:lstStyle/>
          <a:p>
            <a:r>
              <a:rPr lang="zh-CN" altLang="en-US" sz="4000" smtClean="0"/>
              <a:t>什么是</a:t>
            </a:r>
            <a:r>
              <a:rPr lang="en-US" altLang="zh-CN" sz="4000" smtClean="0"/>
              <a:t>Ajax</a:t>
            </a:r>
            <a:endParaRPr lang="zh-CN" altLang="en-US" sz="4000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988840"/>
            <a:ext cx="8136904" cy="4098925"/>
          </a:xfrm>
        </p:spPr>
        <p:txBody>
          <a:bodyPr/>
          <a:lstStyle/>
          <a:p>
            <a:r>
              <a:rPr lang="zh-CN" altLang="en-US" sz="2800" dirty="0" smtClean="0"/>
              <a:t>不用刷新整个页面便可与服务器通讯的办法：</a:t>
            </a:r>
          </a:p>
          <a:p>
            <a:pPr lvl="1"/>
            <a:r>
              <a:rPr lang="en-US" altLang="zh-CN" sz="2300" dirty="0" smtClean="0"/>
              <a:t>Flash</a:t>
            </a:r>
          </a:p>
          <a:p>
            <a:pPr lvl="1"/>
            <a:r>
              <a:rPr lang="en-US" altLang="zh-CN" sz="2300" dirty="0" smtClean="0"/>
              <a:t>Java applet</a:t>
            </a:r>
          </a:p>
          <a:p>
            <a:pPr lvl="1"/>
            <a:r>
              <a:rPr lang="zh-CN" altLang="en-US" sz="2300" dirty="0" smtClean="0"/>
              <a:t>框架：如果使用一组框架构造了一个网页，可以只更新其中一个框架，而不必惊动整个页面</a:t>
            </a:r>
          </a:p>
          <a:p>
            <a:pPr lvl="1"/>
            <a:r>
              <a:rPr lang="zh-CN" altLang="en-US" sz="2300" dirty="0" smtClean="0"/>
              <a:t>隐藏的</a:t>
            </a:r>
            <a:r>
              <a:rPr lang="en-US" altLang="zh-CN" sz="2300" dirty="0" err="1" smtClean="0"/>
              <a:t>iframe</a:t>
            </a:r>
            <a:endParaRPr lang="en-US" altLang="zh-CN" sz="2300" dirty="0" smtClean="0"/>
          </a:p>
          <a:p>
            <a:pPr lvl="1"/>
            <a:r>
              <a:rPr lang="en-US" altLang="zh-CN" sz="2300" b="1" dirty="0" err="1" smtClean="0">
                <a:solidFill>
                  <a:srgbClr val="0000FF"/>
                </a:solidFill>
              </a:rPr>
              <a:t>XMLHttpRequest</a:t>
            </a:r>
            <a:r>
              <a:rPr lang="zh-CN" altLang="en-US" sz="2300" dirty="0" smtClean="0"/>
              <a:t>：该对象是对 </a:t>
            </a:r>
            <a:r>
              <a:rPr lang="en-US" altLang="zh-CN" sz="2300" dirty="0" smtClean="0"/>
              <a:t>JavaScript </a:t>
            </a:r>
            <a:r>
              <a:rPr lang="zh-CN" altLang="en-US" sz="2300" dirty="0" smtClean="0"/>
              <a:t>的一个扩展，可使网页与服务器进行通信。是创建 </a:t>
            </a:r>
            <a:r>
              <a:rPr lang="en-US" altLang="zh-CN" sz="2300" dirty="0" smtClean="0"/>
              <a:t>Ajax </a:t>
            </a:r>
            <a:r>
              <a:rPr lang="zh-CN" altLang="en-US" sz="2300" dirty="0" smtClean="0"/>
              <a:t>应用的最佳选择。</a:t>
            </a:r>
            <a:r>
              <a:rPr lang="zh-CN" altLang="en-US" sz="2300" b="1" dirty="0" smtClean="0">
                <a:solidFill>
                  <a:srgbClr val="0000FF"/>
                </a:solidFill>
              </a:rPr>
              <a:t>实际上通常把 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Ajax </a:t>
            </a:r>
            <a:r>
              <a:rPr lang="zh-CN" altLang="en-US" sz="2300" b="1" dirty="0" smtClean="0">
                <a:solidFill>
                  <a:srgbClr val="0000FF"/>
                </a:solidFill>
              </a:rPr>
              <a:t>当成 </a:t>
            </a:r>
            <a:r>
              <a:rPr lang="en-US" altLang="zh-CN" sz="2300" b="1" dirty="0" err="1" smtClean="0">
                <a:solidFill>
                  <a:srgbClr val="0000FF"/>
                </a:solidFill>
              </a:rPr>
              <a:t>XMLHttpRequest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 </a:t>
            </a:r>
            <a:r>
              <a:rPr lang="zh-CN" altLang="en-US" sz="2300" b="1" dirty="0" smtClean="0">
                <a:solidFill>
                  <a:srgbClr val="0000FF"/>
                </a:solidFill>
              </a:rPr>
              <a:t>对象的代名词</a:t>
            </a:r>
            <a:r>
              <a:rPr lang="zh-CN" altLang="en-US" sz="23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864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en-US" altLang="zh-CN" sz="4000" dirty="0" smtClean="0"/>
              <a:t>Ajax</a:t>
            </a:r>
            <a:r>
              <a:rPr lang="zh-CN" altLang="en-US" sz="4000" dirty="0" smtClean="0"/>
              <a:t>的工作原理图</a:t>
            </a:r>
          </a:p>
        </p:txBody>
      </p:sp>
      <p:grpSp>
        <p:nvGrpSpPr>
          <p:cNvPr id="76812" name="Group 12"/>
          <p:cNvGrpSpPr>
            <a:grpSpLocks/>
          </p:cNvGrpSpPr>
          <p:nvPr/>
        </p:nvGrpSpPr>
        <p:grpSpPr bwMode="auto">
          <a:xfrm>
            <a:off x="407988" y="1963738"/>
            <a:ext cx="8267700" cy="3409950"/>
            <a:chOff x="96" y="1200"/>
            <a:chExt cx="5208" cy="2148"/>
          </a:xfrm>
        </p:grpSpPr>
        <p:pic>
          <p:nvPicPr>
            <p:cNvPr id="76813" name="Picture 13" descr="ajaxpic2"/>
            <p:cNvPicPr>
              <a:picLocks noChangeAspect="1" noChangeArrowheads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1200"/>
              <a:ext cx="5208" cy="2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69696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814" name="Rectangle 14"/>
            <p:cNvSpPr>
              <a:spLocks noChangeArrowheads="1"/>
            </p:cNvSpPr>
            <p:nvPr/>
          </p:nvSpPr>
          <p:spPr bwMode="auto">
            <a:xfrm>
              <a:off x="364" y="1714"/>
              <a:ext cx="816" cy="155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5" name="Text Box 15"/>
            <p:cNvSpPr txBox="1">
              <a:spLocks noChangeArrowheads="1"/>
            </p:cNvSpPr>
            <p:nvPr/>
          </p:nvSpPr>
          <p:spPr bwMode="auto">
            <a:xfrm>
              <a:off x="329" y="1920"/>
              <a:ext cx="1008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itchFamily="18" charset="0"/>
                </a:rPr>
                <a:t>xhtml</a:t>
              </a:r>
            </a:p>
            <a:p>
              <a:pPr algn="l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itchFamily="18" charset="0"/>
                </a:rPr>
                <a:t>css</a:t>
              </a:r>
            </a:p>
            <a:p>
              <a:pPr algn="l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itchFamily="18" charset="0"/>
                </a:rPr>
                <a:t>JavaScript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98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en-US" altLang="en-US" sz="4000" dirty="0" err="1" smtClean="0"/>
              <a:t>Ajax</a:t>
            </a:r>
            <a:r>
              <a:rPr lang="en-US" altLang="en-US" sz="4000" dirty="0" err="1" smtClean="0">
                <a:latin typeface="宋体" pitchFamily="2" charset="-122"/>
              </a:rPr>
              <a:t>工具包</a:t>
            </a:r>
            <a:endParaRPr lang="zh-CN" altLang="en-US" sz="4000" dirty="0" smtClean="0">
              <a:latin typeface="宋体" pitchFamily="2" charset="-122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844824"/>
            <a:ext cx="8280920" cy="4575323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zh-CN" sz="2500" dirty="0" smtClean="0">
                <a:latin typeface="宋体" pitchFamily="2" charset="-122"/>
              </a:rPr>
              <a:t>Ajax</a:t>
            </a:r>
            <a:r>
              <a:rPr lang="zh-CN" altLang="en-US" sz="2500" b="1" dirty="0" smtClean="0">
                <a:solidFill>
                  <a:srgbClr val="0000FF"/>
                </a:solidFill>
                <a:latin typeface="宋体" pitchFamily="2" charset="-122"/>
              </a:rPr>
              <a:t>并不是一项新技术</a:t>
            </a:r>
            <a:r>
              <a:rPr lang="zh-CN" altLang="en-US" sz="2500" dirty="0" smtClean="0">
                <a:latin typeface="宋体" pitchFamily="2" charset="-122"/>
              </a:rPr>
              <a:t>，它实际上是几种技术，每种技术各尽其职，以一种全新的方式聚合在一起</a:t>
            </a:r>
          </a:p>
          <a:p>
            <a:pPr lvl="1">
              <a:lnSpc>
                <a:spcPct val="110000"/>
              </a:lnSpc>
            </a:pPr>
            <a:r>
              <a:rPr lang="zh-CN" altLang="en-US" sz="2100" b="1" dirty="0" smtClean="0">
                <a:solidFill>
                  <a:srgbClr val="FF0000"/>
                </a:solidFill>
                <a:latin typeface="宋体" pitchFamily="2" charset="-122"/>
              </a:rPr>
              <a:t>服务器端语言</a:t>
            </a:r>
            <a:r>
              <a:rPr lang="zh-CN" altLang="en-US" sz="2100" dirty="0" smtClean="0">
                <a:latin typeface="宋体" pitchFamily="2" charset="-122"/>
              </a:rPr>
              <a:t>：服务器需要具备向浏览器发送特定信息的能力。</a:t>
            </a:r>
            <a:r>
              <a:rPr lang="en-US" altLang="zh-CN" sz="2100" b="1" dirty="0" smtClean="0">
                <a:solidFill>
                  <a:srgbClr val="0000FF"/>
                </a:solidFill>
                <a:latin typeface="宋体" pitchFamily="2" charset="-122"/>
              </a:rPr>
              <a:t>Ajax</a:t>
            </a:r>
            <a:r>
              <a:rPr lang="zh-CN" altLang="en-US" sz="2100" b="1" dirty="0" smtClean="0">
                <a:solidFill>
                  <a:srgbClr val="0000FF"/>
                </a:solidFill>
                <a:latin typeface="宋体" pitchFamily="2" charset="-122"/>
              </a:rPr>
              <a:t>与服务器端语言无关</a:t>
            </a:r>
            <a:r>
              <a:rPr lang="zh-CN" altLang="en-US" sz="2100" dirty="0" smtClean="0">
                <a:latin typeface="宋体" pitchFamily="2" charset="-122"/>
              </a:rPr>
              <a:t>。</a:t>
            </a:r>
          </a:p>
          <a:p>
            <a:pPr lvl="1">
              <a:lnSpc>
                <a:spcPct val="110000"/>
              </a:lnSpc>
            </a:pPr>
            <a:r>
              <a:rPr lang="en-US" altLang="zh-CN" sz="2100" b="1" dirty="0" smtClean="0">
                <a:solidFill>
                  <a:srgbClr val="FF0000"/>
                </a:solidFill>
                <a:latin typeface="宋体" pitchFamily="2" charset="-122"/>
              </a:rPr>
              <a:t>XML</a:t>
            </a:r>
            <a:r>
              <a:rPr lang="en-US" altLang="zh-CN" sz="2100" dirty="0" smtClean="0">
                <a:latin typeface="宋体" pitchFamily="2" charset="-122"/>
              </a:rPr>
              <a:t> (</a:t>
            </a:r>
            <a:r>
              <a:rPr lang="en-US" altLang="zh-CN" sz="2100" dirty="0" err="1" smtClean="0">
                <a:latin typeface="宋体" pitchFamily="2" charset="-122"/>
              </a:rPr>
              <a:t>eXtensible</a:t>
            </a:r>
            <a:r>
              <a:rPr lang="en-US" altLang="zh-CN" sz="2100" dirty="0" smtClean="0">
                <a:latin typeface="宋体" pitchFamily="2" charset="-122"/>
              </a:rPr>
              <a:t> Markup Language</a:t>
            </a:r>
            <a:r>
              <a:rPr lang="zh-CN" altLang="en-US" sz="2100" dirty="0" smtClean="0">
                <a:latin typeface="宋体" pitchFamily="2" charset="-122"/>
              </a:rPr>
              <a:t>，可扩展标记语言</a:t>
            </a:r>
            <a:r>
              <a:rPr lang="en-US" altLang="zh-CN" sz="2100" dirty="0" smtClean="0">
                <a:latin typeface="宋体" pitchFamily="2" charset="-122"/>
              </a:rPr>
              <a:t>) </a:t>
            </a:r>
            <a:r>
              <a:rPr lang="zh-CN" altLang="en-US" sz="2100" dirty="0" smtClean="0">
                <a:latin typeface="宋体" pitchFamily="2" charset="-122"/>
              </a:rPr>
              <a:t>是一种描述数据的格式。</a:t>
            </a:r>
            <a:r>
              <a:rPr lang="en-US" altLang="zh-CN" sz="2100" b="1" dirty="0" err="1" smtClean="0">
                <a:solidFill>
                  <a:srgbClr val="0000FF"/>
                </a:solidFill>
                <a:latin typeface="宋体" pitchFamily="2" charset="-122"/>
              </a:rPr>
              <a:t>Aajx</a:t>
            </a:r>
            <a:r>
              <a:rPr lang="en-US" altLang="zh-CN" sz="2100" b="1" dirty="0" smtClean="0">
                <a:solidFill>
                  <a:srgbClr val="0000FF"/>
                </a:solidFill>
                <a:latin typeface="宋体" pitchFamily="2" charset="-122"/>
              </a:rPr>
              <a:t> </a:t>
            </a:r>
            <a:r>
              <a:rPr lang="zh-CN" altLang="en-US" sz="2100" b="1" dirty="0" smtClean="0">
                <a:solidFill>
                  <a:srgbClr val="0000FF"/>
                </a:solidFill>
                <a:latin typeface="宋体" pitchFamily="2" charset="-122"/>
              </a:rPr>
              <a:t>程序需要某种格式化的格式来在服务器和客户端之间传递信息，</a:t>
            </a:r>
            <a:r>
              <a:rPr lang="en-US" altLang="zh-CN" sz="2100" b="1" dirty="0" smtClean="0">
                <a:solidFill>
                  <a:srgbClr val="0000FF"/>
                </a:solidFill>
                <a:latin typeface="宋体" pitchFamily="2" charset="-122"/>
              </a:rPr>
              <a:t>XML </a:t>
            </a:r>
            <a:r>
              <a:rPr lang="zh-CN" altLang="en-US" sz="2100" b="1" dirty="0" smtClean="0">
                <a:solidFill>
                  <a:srgbClr val="0000FF"/>
                </a:solidFill>
                <a:latin typeface="宋体" pitchFamily="2" charset="-122"/>
              </a:rPr>
              <a:t>是其中的一种选择</a:t>
            </a:r>
          </a:p>
          <a:p>
            <a:pPr lvl="1">
              <a:lnSpc>
                <a:spcPct val="110000"/>
              </a:lnSpc>
            </a:pPr>
            <a:r>
              <a:rPr lang="en-US" altLang="zh-CN" sz="2100" b="1" dirty="0" smtClean="0">
                <a:solidFill>
                  <a:srgbClr val="FF0000"/>
                </a:solidFill>
                <a:latin typeface="宋体" pitchFamily="2" charset="-122"/>
              </a:rPr>
              <a:t>XHTML</a:t>
            </a:r>
            <a:r>
              <a:rPr lang="zh-CN" altLang="en-US" sz="2100" dirty="0" smtClean="0">
                <a:latin typeface="宋体" pitchFamily="2" charset="-122"/>
              </a:rPr>
              <a:t>（</a:t>
            </a:r>
            <a:r>
              <a:rPr lang="en-US" altLang="zh-CN" sz="2100" dirty="0" err="1" smtClean="0">
                <a:latin typeface="宋体" pitchFamily="2" charset="-122"/>
              </a:rPr>
              <a:t>eXtended</a:t>
            </a:r>
            <a:r>
              <a:rPr lang="en-US" altLang="zh-CN" sz="2100" dirty="0" smtClean="0">
                <a:latin typeface="宋体" pitchFamily="2" charset="-122"/>
              </a:rPr>
              <a:t> Hypertext Markup Language,</a:t>
            </a:r>
            <a:r>
              <a:rPr lang="zh-CN" altLang="en-US" sz="2100" dirty="0" smtClean="0">
                <a:latin typeface="宋体" pitchFamily="2" charset="-122"/>
              </a:rPr>
              <a:t>使用扩展超媒体标记语言）和 </a:t>
            </a:r>
            <a:r>
              <a:rPr lang="en-US" altLang="zh-CN" sz="2100" b="1" dirty="0" smtClean="0">
                <a:solidFill>
                  <a:srgbClr val="FF0000"/>
                </a:solidFill>
                <a:latin typeface="宋体" pitchFamily="2" charset="-122"/>
              </a:rPr>
              <a:t>CSS</a:t>
            </a:r>
            <a:r>
              <a:rPr lang="zh-CN" altLang="en-US" sz="2100" dirty="0" smtClean="0">
                <a:latin typeface="宋体" pitchFamily="2" charset="-122"/>
              </a:rPr>
              <a:t>（</a:t>
            </a:r>
            <a:r>
              <a:rPr lang="en-US" altLang="zh-CN" sz="2100" dirty="0" smtClean="0">
                <a:latin typeface="宋体" pitchFamily="2" charset="-122"/>
              </a:rPr>
              <a:t>Cascading Style Sheet,</a:t>
            </a:r>
            <a:r>
              <a:rPr lang="zh-CN" altLang="en-US" sz="2100" dirty="0" smtClean="0">
                <a:latin typeface="宋体" pitchFamily="2" charset="-122"/>
              </a:rPr>
              <a:t>级联样式单）</a:t>
            </a:r>
            <a:r>
              <a:rPr lang="zh-CN" altLang="en-US" sz="2100" b="1" dirty="0" smtClean="0">
                <a:solidFill>
                  <a:srgbClr val="0000FF"/>
                </a:solidFill>
                <a:latin typeface="宋体" pitchFamily="2" charset="-122"/>
              </a:rPr>
              <a:t>标准化呈现；</a:t>
            </a:r>
          </a:p>
          <a:p>
            <a:pPr lvl="1">
              <a:lnSpc>
                <a:spcPct val="110000"/>
              </a:lnSpc>
            </a:pPr>
            <a:r>
              <a:rPr lang="en-US" altLang="zh-CN" sz="2100" b="1" dirty="0" smtClean="0">
                <a:solidFill>
                  <a:srgbClr val="FF0000"/>
                </a:solidFill>
                <a:latin typeface="宋体" pitchFamily="2" charset="-122"/>
              </a:rPr>
              <a:t>DOM</a:t>
            </a:r>
            <a:r>
              <a:rPr lang="zh-CN" altLang="en-US" sz="2100" dirty="0" smtClean="0">
                <a:latin typeface="宋体" pitchFamily="2" charset="-122"/>
              </a:rPr>
              <a:t>（</a:t>
            </a:r>
            <a:r>
              <a:rPr lang="en-US" altLang="zh-CN" sz="2100" dirty="0" smtClean="0">
                <a:latin typeface="宋体" pitchFamily="2" charset="-122"/>
              </a:rPr>
              <a:t>Document Object Model,</a:t>
            </a:r>
            <a:r>
              <a:rPr lang="zh-CN" altLang="en-US" sz="2100" dirty="0" smtClean="0">
                <a:latin typeface="宋体" pitchFamily="2" charset="-122"/>
              </a:rPr>
              <a:t>文档对象模型）</a:t>
            </a:r>
            <a:r>
              <a:rPr lang="zh-CN" altLang="en-US" sz="2100" b="1" dirty="0" smtClean="0">
                <a:solidFill>
                  <a:srgbClr val="0000FF"/>
                </a:solidFill>
                <a:latin typeface="宋体" pitchFamily="2" charset="-122"/>
              </a:rPr>
              <a:t>实现动态显示和交互；</a:t>
            </a:r>
          </a:p>
          <a:p>
            <a:pPr lvl="1">
              <a:lnSpc>
                <a:spcPct val="110000"/>
              </a:lnSpc>
            </a:pPr>
            <a:r>
              <a:rPr lang="zh-CN" altLang="en-US" sz="2100" dirty="0" smtClean="0">
                <a:latin typeface="宋体" pitchFamily="2" charset="-122"/>
              </a:rPr>
              <a:t>使用</a:t>
            </a:r>
            <a:r>
              <a:rPr lang="en-US" altLang="zh-CN" sz="2100" dirty="0" smtClean="0">
                <a:latin typeface="宋体" pitchFamily="2" charset="-122"/>
              </a:rPr>
              <a:t>XMLHTTP</a:t>
            </a:r>
            <a:r>
              <a:rPr lang="zh-CN" altLang="en-US" sz="2100" dirty="0" smtClean="0">
                <a:latin typeface="宋体" pitchFamily="2" charset="-122"/>
              </a:rPr>
              <a:t>组件</a:t>
            </a:r>
            <a:r>
              <a:rPr lang="en-US" altLang="zh-CN" sz="2100" b="1" dirty="0" err="1" smtClean="0">
                <a:solidFill>
                  <a:srgbClr val="FF0000"/>
                </a:solidFill>
                <a:latin typeface="宋体" pitchFamily="2" charset="-122"/>
              </a:rPr>
              <a:t>XMLHttpRequest</a:t>
            </a:r>
            <a:r>
              <a:rPr lang="zh-CN" altLang="en-US" sz="2100" b="1" dirty="0" smtClean="0">
                <a:solidFill>
                  <a:srgbClr val="FF0000"/>
                </a:solidFill>
                <a:latin typeface="宋体" pitchFamily="2" charset="-122"/>
              </a:rPr>
              <a:t>对象</a:t>
            </a:r>
            <a:r>
              <a:rPr lang="zh-CN" altLang="en-US" sz="2100" dirty="0" smtClean="0">
                <a:latin typeface="宋体" pitchFamily="2" charset="-122"/>
              </a:rPr>
              <a:t>进行</a:t>
            </a:r>
            <a:r>
              <a:rPr lang="zh-CN" altLang="en-US" sz="2100" b="1" dirty="0" smtClean="0">
                <a:solidFill>
                  <a:srgbClr val="0000FF"/>
                </a:solidFill>
                <a:latin typeface="宋体" pitchFamily="2" charset="-122"/>
              </a:rPr>
              <a:t>异步数据读取</a:t>
            </a:r>
          </a:p>
          <a:p>
            <a:pPr lvl="1">
              <a:lnSpc>
                <a:spcPct val="110000"/>
              </a:lnSpc>
            </a:pPr>
            <a:r>
              <a:rPr lang="zh-CN" altLang="en-US" sz="2100" dirty="0" smtClean="0">
                <a:latin typeface="宋体" pitchFamily="2" charset="-122"/>
              </a:rPr>
              <a:t>使用</a:t>
            </a:r>
            <a:r>
              <a:rPr lang="en-US" altLang="zh-CN" sz="2100" b="1" dirty="0" smtClean="0">
                <a:solidFill>
                  <a:srgbClr val="FF0000"/>
                </a:solidFill>
                <a:latin typeface="宋体" pitchFamily="2" charset="-122"/>
              </a:rPr>
              <a:t>JavaScript</a:t>
            </a:r>
            <a:r>
              <a:rPr lang="zh-CN" altLang="en-US" sz="2100" b="1" dirty="0" smtClean="0">
                <a:solidFill>
                  <a:srgbClr val="0000FF"/>
                </a:solidFill>
                <a:latin typeface="宋体" pitchFamily="2" charset="-122"/>
              </a:rPr>
              <a:t>绑定和处理所有数据</a:t>
            </a:r>
          </a:p>
        </p:txBody>
      </p:sp>
    </p:spTree>
    <p:extLst>
      <p:ext uri="{BB962C8B-B14F-4D97-AF65-F5344CB8AC3E}">
        <p14:creationId xmlns:p14="http://schemas.microsoft.com/office/powerpoint/2010/main" val="1919825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476672"/>
            <a:ext cx="7696200" cy="1439862"/>
          </a:xfrm>
        </p:spPr>
        <p:txBody>
          <a:bodyPr/>
          <a:lstStyle/>
          <a:p>
            <a:r>
              <a:rPr lang="en-US" altLang="zh-CN" sz="4000" smtClean="0"/>
              <a:t>Ajax</a:t>
            </a:r>
            <a:r>
              <a:rPr lang="zh-CN" altLang="en-US" sz="4000" smtClean="0"/>
              <a:t>的缺陷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1622"/>
            <a:ext cx="7696200" cy="2997200"/>
          </a:xfrm>
        </p:spPr>
        <p:txBody>
          <a:bodyPr/>
          <a:lstStyle/>
          <a:p>
            <a:r>
              <a:rPr lang="en-US" altLang="zh-CN" sz="2800" smtClean="0"/>
              <a:t>AJAX</a:t>
            </a:r>
            <a:r>
              <a:rPr lang="zh-CN" altLang="en-US" sz="2800" smtClean="0"/>
              <a:t>不是完美的技术。使用</a:t>
            </a:r>
            <a:r>
              <a:rPr lang="en-US" altLang="zh-CN" sz="2800" smtClean="0"/>
              <a:t>AJAX</a:t>
            </a:r>
            <a:r>
              <a:rPr lang="zh-CN" altLang="en-US" sz="2800" smtClean="0"/>
              <a:t>，它的一些缺陷不得不权衡一下：</a:t>
            </a:r>
          </a:p>
          <a:p>
            <a:pPr lvl="1"/>
            <a:r>
              <a:rPr lang="zh-CN" altLang="en-US" sz="2400" smtClean="0"/>
              <a:t>由 </a:t>
            </a:r>
            <a:r>
              <a:rPr lang="en-US" altLang="zh-CN" sz="2400" smtClean="0"/>
              <a:t>Javascript </a:t>
            </a:r>
            <a:r>
              <a:rPr lang="zh-CN" altLang="en-US" sz="2400" smtClean="0"/>
              <a:t>和 </a:t>
            </a:r>
            <a:r>
              <a:rPr lang="en-US" altLang="zh-CN" sz="2400" smtClean="0"/>
              <a:t>AJAX </a:t>
            </a:r>
            <a:r>
              <a:rPr lang="zh-CN" altLang="en-US" sz="2400" smtClean="0"/>
              <a:t>引擎导致的浏览器的</a:t>
            </a:r>
            <a:r>
              <a:rPr lang="zh-CN" altLang="en-US" sz="2400" b="1" smtClean="0">
                <a:solidFill>
                  <a:srgbClr val="0000FF"/>
                </a:solidFill>
              </a:rPr>
              <a:t>兼容</a:t>
            </a:r>
          </a:p>
          <a:p>
            <a:pPr lvl="1"/>
            <a:r>
              <a:rPr lang="zh-CN" altLang="en-US" sz="2400" smtClean="0"/>
              <a:t>页面局部刷新，导致</a:t>
            </a:r>
            <a:r>
              <a:rPr lang="zh-CN" altLang="en-US" sz="2400" b="1" smtClean="0">
                <a:solidFill>
                  <a:srgbClr val="0000FF"/>
                </a:solidFill>
              </a:rPr>
              <a:t>后退等功能失效</a:t>
            </a:r>
            <a:r>
              <a:rPr lang="zh-CN" altLang="en-US" sz="2400" smtClean="0"/>
              <a:t>。</a:t>
            </a:r>
          </a:p>
          <a:p>
            <a:pPr lvl="1"/>
            <a:r>
              <a:rPr lang="zh-CN" altLang="en-US" sz="2400" smtClean="0"/>
              <a:t>对流媒体的支持没有</a:t>
            </a:r>
            <a:r>
              <a:rPr lang="en-US" altLang="zh-CN" sz="2400" smtClean="0"/>
              <a:t>FLASH</a:t>
            </a:r>
            <a:r>
              <a:rPr lang="zh-CN" altLang="en-US" sz="2400" smtClean="0"/>
              <a:t>、</a:t>
            </a:r>
            <a:r>
              <a:rPr lang="en-US" altLang="zh-CN" sz="2400" smtClean="0"/>
              <a:t>Java Applet</a:t>
            </a:r>
            <a:r>
              <a:rPr lang="zh-CN" altLang="en-US" sz="2400" smtClean="0"/>
              <a:t>好。</a:t>
            </a:r>
          </a:p>
          <a:p>
            <a:pPr lvl="1"/>
            <a:r>
              <a:rPr lang="zh-CN" altLang="en-US" sz="2400" smtClean="0"/>
              <a:t>一些手持设备（如手机、</a:t>
            </a:r>
            <a:r>
              <a:rPr lang="en-US" altLang="zh-CN" sz="2400" smtClean="0"/>
              <a:t>PDA</a:t>
            </a:r>
            <a:r>
              <a:rPr lang="zh-CN" altLang="en-US" sz="2400" smtClean="0"/>
              <a:t>等）支持性差。</a:t>
            </a:r>
          </a:p>
        </p:txBody>
      </p:sp>
    </p:spTree>
    <p:extLst>
      <p:ext uri="{BB962C8B-B14F-4D97-AF65-F5344CB8AC3E}">
        <p14:creationId xmlns:p14="http://schemas.microsoft.com/office/powerpoint/2010/main" val="311692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2940</Words>
  <Application>Microsoft Office PowerPoint</Application>
  <PresentationFormat>全屏显示(4:3)</PresentationFormat>
  <Paragraphs>220</Paragraphs>
  <Slides>45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Office 主题</vt:lpstr>
      <vt:lpstr>JavaWEB-Ajax</vt:lpstr>
      <vt:lpstr>什么是Ajax</vt:lpstr>
      <vt:lpstr>Ajax应用实例 - Google Suggest</vt:lpstr>
      <vt:lpstr>Ajax应用实例 - Google Maps</vt:lpstr>
      <vt:lpstr>什么是Ajax</vt:lpstr>
      <vt:lpstr>什么是Ajax</vt:lpstr>
      <vt:lpstr>Ajax的工作原理图</vt:lpstr>
      <vt:lpstr>Ajax工具包</vt:lpstr>
      <vt:lpstr>Ajax的缺陷</vt:lpstr>
      <vt:lpstr>XMLHttpRequest的概述</vt:lpstr>
      <vt:lpstr>创建XMLHttpRequest对象</vt:lpstr>
      <vt:lpstr>XMLHttpRequest的方法</vt:lpstr>
      <vt:lpstr>XMLHttpRequest的属性</vt:lpstr>
      <vt:lpstr>发送请求</vt:lpstr>
      <vt:lpstr>发送请求</vt:lpstr>
      <vt:lpstr>发送请求</vt:lpstr>
      <vt:lpstr>发送请求</vt:lpstr>
      <vt:lpstr>发送请求</vt:lpstr>
      <vt:lpstr>接收相应</vt:lpstr>
      <vt:lpstr>接收相应</vt:lpstr>
      <vt:lpstr>接收相应</vt:lpstr>
      <vt:lpstr>接收相应</vt:lpstr>
      <vt:lpstr>接收相应</vt:lpstr>
      <vt:lpstr>汇总</vt:lpstr>
      <vt:lpstr>数据格式提要</vt:lpstr>
      <vt:lpstr>任务</vt:lpstr>
      <vt:lpstr>XML</vt:lpstr>
      <vt:lpstr>JSON</vt:lpstr>
      <vt:lpstr>JSON 示例</vt:lpstr>
      <vt:lpstr>解析 JSON</vt:lpstr>
      <vt:lpstr>JSON 小结</vt:lpstr>
      <vt:lpstr>解析 HTML</vt:lpstr>
      <vt:lpstr>HTML 小结</vt:lpstr>
      <vt:lpstr>对比小结</vt:lpstr>
      <vt:lpstr>jQuery 中的 Ajax</vt:lpstr>
      <vt:lpstr>load() 方法</vt:lpstr>
      <vt:lpstr>load() 方法 ---- 细节</vt:lpstr>
      <vt:lpstr>$.get() (或$.post()) 方法</vt:lpstr>
      <vt:lpstr>$.get() (或$.post()) 方法应用</vt:lpstr>
      <vt:lpstr>序列化元素</vt:lpstr>
      <vt:lpstr>验证日期</vt:lpstr>
      <vt:lpstr>验证日期</vt:lpstr>
      <vt:lpstr>验证 Email</vt:lpstr>
      <vt:lpstr>动态加载列表框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Think Pad</cp:lastModifiedBy>
  <cp:revision>31</cp:revision>
  <dcterms:created xsi:type="dcterms:W3CDTF">2013-03-04T07:19:04Z</dcterms:created>
  <dcterms:modified xsi:type="dcterms:W3CDTF">2013-08-06T02:43:01Z</dcterms:modified>
</cp:coreProperties>
</file>