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67" r:id="rId2"/>
    <p:sldId id="413" r:id="rId3"/>
    <p:sldId id="414" r:id="rId4"/>
    <p:sldId id="415" r:id="rId5"/>
    <p:sldId id="368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12" r:id="rId16"/>
    <p:sldId id="409" r:id="rId17"/>
    <p:sldId id="399" r:id="rId18"/>
    <p:sldId id="410" r:id="rId19"/>
    <p:sldId id="416" r:id="rId20"/>
    <p:sldId id="411" r:id="rId21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171260680@qq.com" initials="1" lastIdx="2" clrIdx="0">
    <p:extLst>
      <p:ext uri="{19B8F6BF-5375-455C-9EA6-DF929625EA0E}">
        <p15:presenceInfo xmlns:p15="http://schemas.microsoft.com/office/powerpoint/2012/main" userId="be7e0cecac7040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14EE-A9AA-4302-97E1-B6157869733E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A6D42-9303-4D4F-AB42-6CEB25592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2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7125" y="838200"/>
            <a:ext cx="9937750" cy="1699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5A116-B0C7-493B-98BD-27F248A45D56}" type="datetime1">
              <a:rPr lang="en-US" altLang="zh-CN" smtClean="0"/>
              <a:t>7/14/2019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69A1B-81CF-4DB1-8333-8D28F4B520DB}" type="datetime1">
              <a:rPr lang="en-US" altLang="zh-CN" smtClean="0"/>
              <a:t>7/14/2019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9D3F2-5524-4444-9EBF-42C39CE2C898}" type="datetime1">
              <a:rPr lang="en-US" altLang="zh-CN" smtClean="0"/>
              <a:t>7/14/2019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A8208-C9C8-4AF9-B97D-AF53A9234656}" type="datetime1">
              <a:rPr lang="en-US" altLang="zh-CN" smtClean="0"/>
              <a:t>7/14/2019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25600" y="0"/>
            <a:ext cx="923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1A46B-1D0A-4DA3-BACC-055886E2AE98}" type="datetime1">
              <a:rPr lang="en-US" altLang="zh-CN" smtClean="0"/>
              <a:t>7/14/2019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883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495" y="139700"/>
            <a:ext cx="11383010" cy="60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3730" y="1969704"/>
            <a:ext cx="5396230" cy="411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6F73-7BC4-4B9D-A733-E0427C4CA195}" type="datetime1">
              <a:rPr lang="en-US" altLang="zh-CN" smtClean="0"/>
              <a:t>7/14/2019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0673" y="6456362"/>
            <a:ext cx="35814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733800"/>
            <a:ext cx="10210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MLE&amp;MAP</a:t>
            </a:r>
            <a:endParaRPr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CED970-C281-4F76-B5E9-1C7EE3DEDD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82400" y="6400800"/>
            <a:ext cx="358140" cy="266700"/>
          </a:xfrm>
        </p:spPr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529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dirty="0"/>
              <a:t>Methods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10</a:t>
            </a:fld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C2E5C0-0D2B-4288-8CF4-F04BD2E0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49" y="2286000"/>
            <a:ext cx="5514975" cy="1219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8419FD-74F6-41A5-9CD5-93DC86CE5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7" y="4419600"/>
            <a:ext cx="5638800" cy="1790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D22DF6-D309-4577-BCEA-3E3D9F25EFCB}"/>
              </a:ext>
            </a:extLst>
          </p:cNvPr>
          <p:cNvSpPr txBox="1"/>
          <p:nvPr/>
        </p:nvSpPr>
        <p:spPr>
          <a:xfrm>
            <a:off x="990600" y="1392115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MLE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949455-874F-45F6-A1C5-0C1F17752A5D}"/>
              </a:ext>
            </a:extLst>
          </p:cNvPr>
          <p:cNvSpPr txBox="1"/>
          <p:nvPr/>
        </p:nvSpPr>
        <p:spPr>
          <a:xfrm>
            <a:off x="990600" y="386414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MAP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334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dirty="0"/>
              <a:t>More about MAP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11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8419FD-74F6-41A5-9CD5-93DC86CE5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63643"/>
            <a:ext cx="5638800" cy="1790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4949455-874F-45F6-A1C5-0C1F17752A5D}"/>
              </a:ext>
            </a:extLst>
          </p:cNvPr>
          <p:cNvSpPr txBox="1"/>
          <p:nvPr/>
        </p:nvSpPr>
        <p:spPr>
          <a:xfrm>
            <a:off x="381000" y="1066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MAP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C7F36D-C87C-4302-9ED5-18D0CFB6BB10}"/>
              </a:ext>
            </a:extLst>
          </p:cNvPr>
          <p:cNvSpPr/>
          <p:nvPr/>
        </p:nvSpPr>
        <p:spPr>
          <a:xfrm>
            <a:off x="530469" y="3416890"/>
            <a:ext cx="1013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It is easy to </a:t>
            </a:r>
            <a:r>
              <a:rPr lang="en-US" altLang="zh-CN" sz="2000" dirty="0">
                <a:solidFill>
                  <a:srgbClr val="FF0000"/>
                </a:solidFill>
              </a:rPr>
              <a:t>incorporate our prior assumptions</a:t>
            </a:r>
            <a:r>
              <a:rPr lang="en-US" altLang="zh-CN" sz="2000" dirty="0"/>
              <a:t> about the value of θ by adjusting the ratio of γ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to γ</a:t>
            </a:r>
            <a:r>
              <a:rPr lang="en-US" altLang="zh-CN" sz="2000" baseline="-25000" dirty="0"/>
              <a:t>0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806D1E-84A1-484D-91AF-B420A1BA9D8F}"/>
              </a:ext>
            </a:extLst>
          </p:cNvPr>
          <p:cNvSpPr/>
          <p:nvPr/>
        </p:nvSpPr>
        <p:spPr>
          <a:xfrm>
            <a:off x="530469" y="4302297"/>
            <a:ext cx="1127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It is easy to </a:t>
            </a:r>
            <a:r>
              <a:rPr lang="en-US" altLang="zh-CN" sz="2000" dirty="0">
                <a:solidFill>
                  <a:srgbClr val="FF0000"/>
                </a:solidFill>
              </a:rPr>
              <a:t>express our degree of certainty about our prior knowledge</a:t>
            </a:r>
            <a:r>
              <a:rPr lang="en-US" altLang="zh-CN" sz="2000" dirty="0"/>
              <a:t>, by adjusting the total volume of imaginary coin flips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BBD990-E834-421F-87A5-0340EB1C1941}"/>
              </a:ext>
            </a:extLst>
          </p:cNvPr>
          <p:cNvSpPr/>
          <p:nvPr/>
        </p:nvSpPr>
        <p:spPr>
          <a:xfrm>
            <a:off x="530469" y="5136038"/>
            <a:ext cx="112424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Asymptotically, </a:t>
            </a:r>
            <a:r>
              <a:rPr lang="en-US" altLang="zh-CN" sz="2000" dirty="0">
                <a:solidFill>
                  <a:srgbClr val="FF0000"/>
                </a:solidFill>
              </a:rPr>
              <a:t>as the volume of actual observed data grows toward infinity, the influence of our imaginary data goes to zero.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In other words, Algorithm 2 behaves so that </a:t>
            </a:r>
            <a:r>
              <a:rPr lang="en-US" altLang="zh-CN" sz="2000" dirty="0">
                <a:solidFill>
                  <a:srgbClr val="FF0000"/>
                </a:solidFill>
              </a:rPr>
              <a:t>priors have the strongest influence when observations are scarce</a:t>
            </a:r>
            <a:r>
              <a:rPr lang="en-US" altLang="zh-CN" sz="2000" dirty="0"/>
              <a:t>, and their influence gradually reduces as observations become more plentiful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752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dirty="0"/>
              <a:t>MLE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12</a:t>
            </a:fld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A7AC3F-7D98-424E-8465-9AAB487B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3352800"/>
            <a:ext cx="2705100" cy="6000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97BF9B6-FA10-43C3-8FEC-1AEC268CDE45}"/>
              </a:ext>
            </a:extLst>
          </p:cNvPr>
          <p:cNvSpPr/>
          <p:nvPr/>
        </p:nvSpPr>
        <p:spPr>
          <a:xfrm>
            <a:off x="381000" y="1219200"/>
            <a:ext cx="1135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Maximum Likelihood Estimation, often abbreviated MLE, estimates one or more probability parameters θ based on the principle </a:t>
            </a:r>
            <a:r>
              <a:rPr lang="en-US" altLang="zh-CN" sz="2000" dirty="0">
                <a:solidFill>
                  <a:srgbClr val="FF0000"/>
                </a:solidFill>
              </a:rPr>
              <a:t>that if we observe training data D, we should choose the value of θ that makes D most probable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2D35E9-ABB5-4C7B-98B6-62BEE36D6C2A}"/>
              </a:ext>
            </a:extLst>
          </p:cNvPr>
          <p:cNvSpPr/>
          <p:nvPr/>
        </p:nvSpPr>
        <p:spPr>
          <a:xfrm>
            <a:off x="381000" y="4609147"/>
            <a:ext cx="1143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If we summarize D by the total number of observed times α</a:t>
            </a:r>
            <a:r>
              <a:rPr lang="en-US" altLang="zh-CN" baseline="-25000" dirty="0"/>
              <a:t>1</a:t>
            </a:r>
            <a:r>
              <a:rPr lang="en-US" altLang="zh-CN" dirty="0"/>
              <a:t> when X =1 and the number of times α</a:t>
            </a:r>
            <a:r>
              <a:rPr lang="en-US" altLang="zh-CN" baseline="-25000" dirty="0"/>
              <a:t>0</a:t>
            </a:r>
            <a:r>
              <a:rPr lang="en-US" altLang="zh-CN" dirty="0"/>
              <a:t> that X =0, we have in general </a:t>
            </a:r>
          </a:p>
          <a:p>
            <a:pPr algn="ctr"/>
            <a:r>
              <a:rPr lang="en-US" altLang="zh-CN" dirty="0"/>
              <a:t>P(D = &lt;α</a:t>
            </a:r>
            <a:r>
              <a:rPr lang="en-US" altLang="zh-CN" baseline="-25000" dirty="0"/>
              <a:t>1</a:t>
            </a:r>
            <a:r>
              <a:rPr lang="en-US" altLang="zh-CN" dirty="0"/>
              <a:t>,α</a:t>
            </a:r>
            <a:r>
              <a:rPr lang="en-US" altLang="zh-CN" baseline="-25000" dirty="0"/>
              <a:t>0</a:t>
            </a:r>
            <a:r>
              <a:rPr lang="en-US" altLang="zh-CN" dirty="0"/>
              <a:t>&gt;|θ) = θ </a:t>
            </a:r>
            <a:r>
              <a:rPr lang="en-US" altLang="zh-CN" baseline="30000" dirty="0"/>
              <a:t>α1</a:t>
            </a:r>
            <a:r>
              <a:rPr lang="en-US" altLang="zh-CN" dirty="0"/>
              <a:t> (1−θ) </a:t>
            </a:r>
            <a:r>
              <a:rPr lang="en-US" altLang="zh-CN" baseline="30000" dirty="0"/>
              <a:t>α0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98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dirty="0"/>
              <a:t>MAP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7BF9B6-FA10-43C3-8FEC-1AEC268CDE45}"/>
              </a:ext>
            </a:extLst>
          </p:cNvPr>
          <p:cNvSpPr/>
          <p:nvPr/>
        </p:nvSpPr>
        <p:spPr>
          <a:xfrm>
            <a:off x="381000" y="1219200"/>
            <a:ext cx="1135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Maximum a Posteriori Estimation, often abbreviated to MAP estimation, estimates one or more probability parameters θ based on the principle that </a:t>
            </a:r>
            <a:r>
              <a:rPr lang="en-US" altLang="zh-CN" sz="2000" dirty="0">
                <a:solidFill>
                  <a:srgbClr val="FF0000"/>
                </a:solidFill>
              </a:rPr>
              <a:t>we should choose the value of θ that is most probable, given the observed data D and our prior assumptions summarized by P(θ).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2D35E9-ABB5-4C7B-98B6-62BEE36D6C2A}"/>
              </a:ext>
            </a:extLst>
          </p:cNvPr>
          <p:cNvSpPr/>
          <p:nvPr/>
        </p:nvSpPr>
        <p:spPr>
          <a:xfrm>
            <a:off x="468923" y="3207061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Using Bayes rule, we can rewrite the MAP principle as: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200A32-6142-4484-9EEF-FF2F3B3CA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590155"/>
            <a:ext cx="2105025" cy="523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35BEE1-99D2-4E46-B930-3CB85EA4A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23" y="3917459"/>
            <a:ext cx="3810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6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dirty="0"/>
              <a:t>MLE VS MAP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14</a:t>
            </a:fld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E87F6F2-3C7A-4E0E-86A5-989D7C179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87" y="1600200"/>
            <a:ext cx="8715375" cy="1895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ACD6095-F314-43BC-877F-130F82210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62" y="4181475"/>
            <a:ext cx="8572500" cy="15335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4C3B7A8-1A7D-4855-BEC4-68A05BF9223D}"/>
              </a:ext>
            </a:extLst>
          </p:cNvPr>
          <p:cNvSpPr txBox="1"/>
          <p:nvPr/>
        </p:nvSpPr>
        <p:spPr>
          <a:xfrm>
            <a:off x="337772" y="1060869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MLE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50A090-169F-4061-BFB1-15BD7FED259D}"/>
              </a:ext>
            </a:extLst>
          </p:cNvPr>
          <p:cNvSpPr txBox="1"/>
          <p:nvPr/>
        </p:nvSpPr>
        <p:spPr>
          <a:xfrm>
            <a:off x="343633" y="3607742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MAP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0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/>
              <a:t>Conclusion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15</a:t>
            </a:fld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A3705C-A5AE-4341-A2B1-A1B05C5A9276}"/>
              </a:ext>
            </a:extLst>
          </p:cNvPr>
          <p:cNvSpPr/>
          <p:nvPr/>
        </p:nvSpPr>
        <p:spPr>
          <a:xfrm>
            <a:off x="457200" y="1143000"/>
            <a:ext cx="1089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Joint probability distributions lie at the core of probabilistic machine learning approaches. </a:t>
            </a:r>
            <a:r>
              <a:rPr lang="en-US" altLang="zh-CN" sz="2000" dirty="0">
                <a:solidFill>
                  <a:srgbClr val="FF0000"/>
                </a:solidFill>
              </a:rPr>
              <a:t>Given the joint probability distribution P(X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000" dirty="0">
                <a:solidFill>
                  <a:srgbClr val="FF0000"/>
                </a:solidFill>
              </a:rPr>
              <a:t> ,...,</a:t>
            </a:r>
            <a:r>
              <a:rPr lang="en-US" altLang="zh-CN" sz="2000" dirty="0" err="1">
                <a:solidFill>
                  <a:srgbClr val="FF0000"/>
                </a:solidFill>
              </a:rPr>
              <a:t>X</a:t>
            </a:r>
            <a:r>
              <a:rPr lang="en-US" altLang="zh-CN" sz="20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2000" dirty="0">
                <a:solidFill>
                  <a:srgbClr val="FF0000"/>
                </a:solidFill>
              </a:rPr>
              <a:t>) over a set of random variables, it is possible in principle to compute any joint or conditional probability defined over any subset of these variables.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0D7DCC-1F5A-40E0-B68E-60738B725CCE}"/>
              </a:ext>
            </a:extLst>
          </p:cNvPr>
          <p:cNvSpPr/>
          <p:nvPr/>
        </p:nvSpPr>
        <p:spPr>
          <a:xfrm>
            <a:off x="492369" y="3200400"/>
            <a:ext cx="11049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Learning, or estimating, the joint probability distribution from training data can be easy if the data set is large compared to the number of distinct probability terms we must estimate. </a:t>
            </a:r>
            <a:r>
              <a:rPr lang="en-US" altLang="zh-CN" sz="2000" dirty="0">
                <a:solidFill>
                  <a:srgbClr val="FF0000"/>
                </a:solidFill>
              </a:rPr>
              <a:t>But in many practical problems the data is more sparse, requiring methods that rely on prior knowledge or assumptions, in addition to observed data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05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/>
              <a:t>Conclusion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16</a:t>
            </a:fld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AAE1EE-D8F6-4A58-A021-0927E760F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6391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1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7DAF3-4CA8-46EB-BE62-83CCC5F45D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06200" y="6419850"/>
            <a:ext cx="358140" cy="266700"/>
          </a:xfrm>
        </p:spPr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17</a:t>
            </a:fld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BDB611-9D02-42C4-9DF4-219328621952}"/>
              </a:ext>
            </a:extLst>
          </p:cNvPr>
          <p:cNvSpPr txBox="1"/>
          <p:nvPr/>
        </p:nvSpPr>
        <p:spPr>
          <a:xfrm>
            <a:off x="4267200" y="2971800"/>
            <a:ext cx="4088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Thanks!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91888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7DAF3-4CA8-46EB-BE62-83CCC5F45D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06200" y="6419850"/>
            <a:ext cx="358140" cy="266700"/>
          </a:xfrm>
        </p:spPr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18</a:t>
            </a:fld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FFEFE3-9909-46B5-8EC7-B13520B87F51}"/>
              </a:ext>
            </a:extLst>
          </p:cNvPr>
          <p:cNvSpPr/>
          <p:nvPr/>
        </p:nvSpPr>
        <p:spPr>
          <a:xfrm>
            <a:off x="152400" y="152400"/>
            <a:ext cx="5546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distribution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14B60B-4D70-46D3-9017-D0ADD9CCD00A}"/>
              </a:ext>
            </a:extLst>
          </p:cNvPr>
          <p:cNvSpPr/>
          <p:nvPr/>
        </p:nvSpPr>
        <p:spPr>
          <a:xfrm>
            <a:off x="190500" y="1066800"/>
            <a:ext cx="1112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Given a sample of data drawn from a particular Categorical distribution for a random variable that can take on n possible values, the maximum likelihood estimate for </a:t>
            </a:r>
            <a:r>
              <a:rPr lang="en-US" altLang="zh-CN" sz="2000" dirty="0" err="1"/>
              <a:t>θ</a:t>
            </a:r>
            <a:r>
              <a:rPr lang="en-US" altLang="zh-CN" sz="2000" baseline="-25000" dirty="0" err="1"/>
              <a:t>i</a:t>
            </a:r>
            <a:r>
              <a:rPr lang="en-US" altLang="zh-CN" sz="2000" dirty="0"/>
              <a:t> is given by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44A488-374B-49A0-8ED9-A96B3E57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2451795"/>
            <a:ext cx="2466975" cy="5905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B0EE7D-E3B2-4002-86F8-F550236DA52F}"/>
              </a:ext>
            </a:extLst>
          </p:cNvPr>
          <p:cNvSpPr/>
          <p:nvPr/>
        </p:nvSpPr>
        <p:spPr>
          <a:xfrm>
            <a:off x="304800" y="3719454"/>
            <a:ext cx="937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MLE is simply the fraction of times the particular value was observed in the data!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41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7DAF3-4CA8-46EB-BE62-83CCC5F45D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06200" y="6419850"/>
            <a:ext cx="358140" cy="266700"/>
          </a:xfrm>
        </p:spPr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19</a:t>
            </a:fld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FFEFE3-9909-46B5-8EC7-B13520B87F51}"/>
              </a:ext>
            </a:extLst>
          </p:cNvPr>
          <p:cNvSpPr/>
          <p:nvPr/>
        </p:nvSpPr>
        <p:spPr>
          <a:xfrm>
            <a:off x="152400" y="152400"/>
            <a:ext cx="5546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distribution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14B60B-4D70-46D3-9017-D0ADD9CCD00A}"/>
              </a:ext>
            </a:extLst>
          </p:cNvPr>
          <p:cNvSpPr/>
          <p:nvPr/>
        </p:nvSpPr>
        <p:spPr>
          <a:xfrm>
            <a:off x="187569" y="880801"/>
            <a:ext cx="1112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Given a sample of data drawn from a particular Categorical distribution for a random variable that can take on n possible values, the maximum likelihood estimate for </a:t>
            </a:r>
            <a:r>
              <a:rPr lang="en-US" altLang="zh-CN" sz="2000" dirty="0" err="1"/>
              <a:t>θ</a:t>
            </a:r>
            <a:r>
              <a:rPr lang="en-US" altLang="zh-CN" sz="2000" baseline="-25000" dirty="0" err="1"/>
              <a:t>i</a:t>
            </a:r>
            <a:r>
              <a:rPr lang="en-US" altLang="zh-CN" sz="2000" dirty="0"/>
              <a:t> is given by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44A488-374B-49A0-8ED9-A96B3E57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34" y="1828800"/>
            <a:ext cx="2466975" cy="590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CA899C-CA2E-4042-BC17-AC68A25688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52" y="1615064"/>
            <a:ext cx="3166892" cy="5105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6BEA91-7E22-406F-9C61-D2B91E9DB17C}"/>
              </a:ext>
            </a:extLst>
          </p:cNvPr>
          <p:cNvSpPr txBox="1"/>
          <p:nvPr/>
        </p:nvSpPr>
        <p:spPr>
          <a:xfrm>
            <a:off x="7315200" y="175474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证明：</a:t>
            </a:r>
          </a:p>
        </p:txBody>
      </p:sp>
    </p:spTree>
    <p:extLst>
      <p:ext uri="{BB962C8B-B14F-4D97-AF65-F5344CB8AC3E}">
        <p14:creationId xmlns:p14="http://schemas.microsoft.com/office/powerpoint/2010/main" val="143111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382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/>
              <a:t>True or False(20 pts) </a:t>
            </a:r>
            <a:r>
              <a:rPr lang="en-US" altLang="zh-CN" sz="4000" spc="-5" dirty="0"/>
              <a:t>and why(20 pts) 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2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97D800D-122F-4870-99FD-E8A50885C80B}"/>
                  </a:ext>
                </a:extLst>
              </p:cNvPr>
              <p:cNvSpPr/>
              <p:nvPr/>
            </p:nvSpPr>
            <p:spPr>
              <a:xfrm>
                <a:off x="496401" y="4566002"/>
                <a:ext cx="111991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In MAP, we are going to find one or more parameters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to make our data be observed as much as possible in the real world 		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97D800D-122F-4870-99FD-E8A50885C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01" y="4566002"/>
                <a:ext cx="11199198" cy="830997"/>
              </a:xfrm>
              <a:prstGeom prst="rect">
                <a:avLst/>
              </a:prstGeom>
              <a:blipFill>
                <a:blip r:embed="rId2"/>
                <a:stretch>
                  <a:fillRect l="-707" t="-5882" r="-544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B6152222-92D1-4858-9220-FD005FCF5EC3}"/>
              </a:ext>
            </a:extLst>
          </p:cNvPr>
          <p:cNvSpPr/>
          <p:nvPr/>
        </p:nvSpPr>
        <p:spPr>
          <a:xfrm>
            <a:off x="457200" y="1143000"/>
            <a:ext cx="111991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Given the joint probability distribution P(X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,...,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 over a set of random variables, it is possible in principle to compute any joint or conditional probability defined over any subset of these variables			 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33BE49-5226-42FC-8BB8-B14C22C7536E}"/>
              </a:ext>
            </a:extLst>
          </p:cNvPr>
          <p:cNvSpPr/>
          <p:nvPr/>
        </p:nvSpPr>
        <p:spPr>
          <a:xfrm>
            <a:off x="457200" y="2625477"/>
            <a:ext cx="11199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If we can get many training samples, then MLE method would perform well			 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D63918-1A12-43CA-AA06-F35347113A1E}"/>
              </a:ext>
            </a:extLst>
          </p:cNvPr>
          <p:cNvSpPr/>
          <p:nvPr/>
        </p:nvSpPr>
        <p:spPr>
          <a:xfrm>
            <a:off x="470024" y="3574655"/>
            <a:ext cx="11199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In some cases, MLE can be converted into MAP			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6089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7DAF3-4CA8-46EB-BE62-83CCC5F45D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06200" y="6419850"/>
            <a:ext cx="358140" cy="266700"/>
          </a:xfrm>
        </p:spPr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20</a:t>
            </a:fld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FFEFE3-9909-46B5-8EC7-B13520B87F51}"/>
              </a:ext>
            </a:extLst>
          </p:cNvPr>
          <p:cNvSpPr/>
          <p:nvPr/>
        </p:nvSpPr>
        <p:spPr>
          <a:xfrm>
            <a:off x="152400" y="152400"/>
            <a:ext cx="5546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distribution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640ED4-4203-4F06-AEF3-062021A8290D}"/>
              </a:ext>
            </a:extLst>
          </p:cNvPr>
          <p:cNvSpPr/>
          <p:nvPr/>
        </p:nvSpPr>
        <p:spPr>
          <a:xfrm>
            <a:off x="222236" y="1100642"/>
            <a:ext cx="112014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If we prefer a MAP estimate for an n-valued random variable governed by a Categorical distribution, we use the conjugate prior for the Categorical distribution, which is called the Dirichlet distribution. 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Dirichlet distribution </a:t>
            </a:r>
            <a:r>
              <a:rPr lang="en-US" altLang="zh-CN" dirty="0"/>
              <a:t>is a generalization of the Beta distribution, and has the form: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039700-FB08-428E-91DA-04329E1A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596" y="2584191"/>
            <a:ext cx="3400425" cy="9334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C4C35FA-84D2-4652-8439-7402F3ECEF7E}"/>
              </a:ext>
            </a:extLst>
          </p:cNvPr>
          <p:cNvSpPr/>
          <p:nvPr/>
        </p:nvSpPr>
        <p:spPr>
          <a:xfrm>
            <a:off x="222236" y="3477696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The MAP estimate </a:t>
            </a:r>
            <a:r>
              <a:rPr lang="en-US" altLang="zh-CN" dirty="0"/>
              <a:t>for each </a:t>
            </a:r>
            <a:r>
              <a:rPr lang="en-US" altLang="zh-CN" dirty="0" err="1"/>
              <a:t>θ</a:t>
            </a:r>
            <a:r>
              <a:rPr lang="en-US" altLang="zh-CN" baseline="-25000" dirty="0" err="1"/>
              <a:t>i</a:t>
            </a:r>
            <a:r>
              <a:rPr lang="en-US" altLang="zh-CN" dirty="0"/>
              <a:t> for a Categorial distribution is given by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2B8F8F8-73D8-43D9-A048-E9612A67E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586" y="4550807"/>
            <a:ext cx="38290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4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11430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/>
              <a:t>Multiple choice question</a:t>
            </a:r>
            <a:r>
              <a:rPr lang="en-US" altLang="zh-CN" sz="4000" spc="-5" dirty="0"/>
              <a:t> (10 pts)</a:t>
            </a:r>
            <a:r>
              <a:rPr lang="en-US" sz="4000" spc="-5" dirty="0"/>
              <a:t> and why (10 pts)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3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F12A07-487B-4BFE-9A2A-B4BE2CAE5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71625"/>
            <a:ext cx="4029075" cy="14287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D00813-5289-4931-8194-B52CF670C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9" y="3629025"/>
            <a:ext cx="3800475" cy="16573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9051BEE-3EFB-4793-A21A-7025505B34E3}"/>
              </a:ext>
            </a:extLst>
          </p:cNvPr>
          <p:cNvSpPr txBox="1"/>
          <p:nvPr/>
        </p:nvSpPr>
        <p:spPr>
          <a:xfrm>
            <a:off x="1066800" y="43434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MLE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A74EEA-6FDB-4BE1-9DC0-F2A9420B9E7C}"/>
              </a:ext>
            </a:extLst>
          </p:cNvPr>
          <p:cNvSpPr txBox="1"/>
          <p:nvPr/>
        </p:nvSpPr>
        <p:spPr>
          <a:xfrm>
            <a:off x="1066800" y="1981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MAP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66D7158-8403-4E57-8F96-E684B6AAC8BA}"/>
              </a:ext>
            </a:extLst>
          </p:cNvPr>
          <p:cNvCxnSpPr>
            <a:stCxn id="11" idx="3"/>
          </p:cNvCxnSpPr>
          <p:nvPr/>
        </p:nvCxnSpPr>
        <p:spPr>
          <a:xfrm flipV="1">
            <a:off x="1905000" y="4572000"/>
            <a:ext cx="4191000" cy="3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09CA453-80A7-4981-B45B-7F28B4CA43A6}"/>
              </a:ext>
            </a:extLst>
          </p:cNvPr>
          <p:cNvCxnSpPr>
            <a:stCxn id="12" idx="3"/>
          </p:cNvCxnSpPr>
          <p:nvPr/>
        </p:nvCxnSpPr>
        <p:spPr>
          <a:xfrm flipV="1">
            <a:off x="1905000" y="2209800"/>
            <a:ext cx="4114800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6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/>
              <a:t>Short answer question(40 pts)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706192-2B1B-41F1-A26E-FFCF82E4A1A0}"/>
              </a:ext>
            </a:extLst>
          </p:cNvPr>
          <p:cNvSpPr/>
          <p:nvPr/>
        </p:nvSpPr>
        <p:spPr>
          <a:xfrm>
            <a:off x="381000" y="1066800"/>
            <a:ext cx="11199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Why we rarely predict P(Y|X) in reality by learning the joint probability distribution ?			 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A7B6BD-0E5A-42E2-9FA9-4826E5752BBD}"/>
              </a:ext>
            </a:extLst>
          </p:cNvPr>
          <p:cNvSpPr/>
          <p:nvPr/>
        </p:nvSpPr>
        <p:spPr>
          <a:xfrm>
            <a:off x="381000" y="1930035"/>
            <a:ext cx="11199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Under what condition, MLE algorithm perform</a:t>
            </a:r>
            <a:r>
              <a:rPr lang="zh-CN" altLang="en-US" sz="2400" dirty="0"/>
              <a:t> </a:t>
            </a:r>
            <a:r>
              <a:rPr lang="en-US" altLang="zh-CN" sz="2400" dirty="0"/>
              <a:t>well? And</a:t>
            </a:r>
            <a:r>
              <a:rPr lang="zh-CN" altLang="en-US" sz="2400" dirty="0"/>
              <a:t> </a:t>
            </a:r>
            <a:r>
              <a:rPr lang="en-US" altLang="zh-CN" sz="2400" dirty="0"/>
              <a:t>when</a:t>
            </a:r>
            <a:r>
              <a:rPr lang="zh-CN" altLang="en-US" sz="2400" dirty="0"/>
              <a:t> </a:t>
            </a:r>
            <a:r>
              <a:rPr lang="en-US" altLang="zh-CN" sz="2400" dirty="0"/>
              <a:t>would it perform</a:t>
            </a:r>
            <a:r>
              <a:rPr lang="zh-CN" altLang="en-US" sz="2400" dirty="0"/>
              <a:t> </a:t>
            </a:r>
            <a:r>
              <a:rPr lang="en-US" altLang="zh-CN" sz="2400" dirty="0"/>
              <a:t>really bad? How about MAP? 			 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3A905D-2ECB-4AFE-8077-BE6BF348F2BF}"/>
              </a:ext>
            </a:extLst>
          </p:cNvPr>
          <p:cNvSpPr/>
          <p:nvPr/>
        </p:nvSpPr>
        <p:spPr>
          <a:xfrm>
            <a:off x="381000" y="3877163"/>
            <a:ext cx="11199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When we use MAP to estimate the probability of throwing a coin up, what kind of probability distribution would you use to make</a:t>
            </a:r>
            <a:r>
              <a:rPr lang="zh-CN" altLang="en-US" sz="2400" dirty="0"/>
              <a:t> </a:t>
            </a:r>
            <a:r>
              <a:rPr lang="en-US" altLang="zh-CN" sz="2400" dirty="0"/>
              <a:t>assumption</a:t>
            </a:r>
            <a:r>
              <a:rPr lang="zh-CN" altLang="en-US" sz="2400" dirty="0"/>
              <a:t> </a:t>
            </a:r>
            <a:r>
              <a:rPr lang="en-US" altLang="zh-CN" sz="2400" dirty="0"/>
              <a:t>about it? </a:t>
            </a:r>
            <a:r>
              <a:rPr lang="en-US" altLang="zh-CN" sz="2400"/>
              <a:t>Why?</a:t>
            </a:r>
            <a:r>
              <a:rPr lang="en-US" altLang="zh-CN" sz="2400" dirty="0"/>
              <a:t>		 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AFC57F-F7BA-495B-B3D0-CB00FB059FBB}"/>
              </a:ext>
            </a:extLst>
          </p:cNvPr>
          <p:cNvSpPr/>
          <p:nvPr/>
        </p:nvSpPr>
        <p:spPr>
          <a:xfrm>
            <a:off x="357554" y="2943889"/>
            <a:ext cx="11199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What’s the relationship between MLE and MAP? 			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994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44208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/>
              <a:t>Introduction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7D800D-122F-4870-99FD-E8A50885C80B}"/>
              </a:ext>
            </a:extLst>
          </p:cNvPr>
          <p:cNvSpPr/>
          <p:nvPr/>
        </p:nvSpPr>
        <p:spPr>
          <a:xfrm>
            <a:off x="381000" y="1066800"/>
            <a:ext cx="111991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Many machine learning methods depend on probabilistic approaches. The reason is simple: when we are interested in learning some target function f : X → Y, we can more generally learn the probabilistic function P(Y|X)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A89D43-86DE-4AAC-81B6-7F1E1219D7C9}"/>
              </a:ext>
            </a:extLst>
          </p:cNvPr>
          <p:cNvSpPr/>
          <p:nvPr/>
        </p:nvSpPr>
        <p:spPr>
          <a:xfrm>
            <a:off x="380999" y="2667000"/>
            <a:ext cx="11257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This lecture describes joint probability distributions over many variables, and shows how they can be used to calculate a target P(Y|X). </a:t>
            </a:r>
            <a:endParaRPr lang="zh-CN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DA823A-E268-41C8-BD68-80D6358109FF}"/>
              </a:ext>
            </a:extLst>
          </p:cNvPr>
          <p:cNvSpPr/>
          <p:nvPr/>
        </p:nvSpPr>
        <p:spPr>
          <a:xfrm>
            <a:off x="460130" y="4191000"/>
            <a:ext cx="114270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presenting the two most common approaches: maximum likelihood estimation and maximum a posteriori estimation.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990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dirty="0"/>
              <a:t>Joint Probability Distributions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BBC7F-F98E-4CB9-839B-BCE5B9CD2008}"/>
              </a:ext>
            </a:extLst>
          </p:cNvPr>
          <p:cNvSpPr/>
          <p:nvPr/>
        </p:nvSpPr>
        <p:spPr>
          <a:xfrm>
            <a:off x="445476" y="1066800"/>
            <a:ext cx="11136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The key to building probabilistic models is to </a:t>
            </a:r>
            <a:r>
              <a:rPr lang="en-US" altLang="zh-CN" sz="2400" dirty="0">
                <a:solidFill>
                  <a:srgbClr val="FF0000"/>
                </a:solidFill>
              </a:rPr>
              <a:t>define a set of random variables, and to consider the joint probability distribution over them.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EE63B9-157A-4517-B779-5C5FAE11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1" y="1869544"/>
            <a:ext cx="5353050" cy="26955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067D31-DF40-4FC6-8C62-DF6DCDD30C15}"/>
              </a:ext>
            </a:extLst>
          </p:cNvPr>
          <p:cNvSpPr/>
          <p:nvPr/>
        </p:nvSpPr>
        <p:spPr>
          <a:xfrm>
            <a:off x="457200" y="4517370"/>
            <a:ext cx="113340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joint probability distribution is central to probabilistic inference, </a:t>
            </a:r>
            <a:r>
              <a:rPr lang="en-US" altLang="zh-CN" sz="2400" dirty="0">
                <a:solidFill>
                  <a:srgbClr val="FF0000"/>
                </a:solidFill>
              </a:rPr>
              <a:t>because once we know the joint distribution we can answer every possible probabilistic question that can be asked about these variables.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We can calculate </a:t>
            </a:r>
            <a:r>
              <a:rPr lang="en-US" altLang="zh-CN" sz="2400" dirty="0">
                <a:solidFill>
                  <a:srgbClr val="FF0000"/>
                </a:solidFill>
              </a:rPr>
              <a:t>conditional or joint probabilities over any subset of the variables, given their joint distribution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7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dirty="0"/>
              <a:t>Joint Probability Distributions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BBC7F-F98E-4CB9-839B-BCE5B9CD2008}"/>
              </a:ext>
            </a:extLst>
          </p:cNvPr>
          <p:cNvSpPr/>
          <p:nvPr/>
        </p:nvSpPr>
        <p:spPr>
          <a:xfrm>
            <a:off x="445476" y="1066800"/>
            <a:ext cx="111369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To </a:t>
            </a:r>
            <a:r>
              <a:rPr lang="en-US" altLang="zh-CN" sz="2400" dirty="0" err="1"/>
              <a:t>summarize,</a:t>
            </a:r>
            <a:r>
              <a:rPr lang="en-US" altLang="zh-CN" sz="2400" dirty="0" err="1">
                <a:solidFill>
                  <a:srgbClr val="FF0000"/>
                </a:solidFill>
              </a:rPr>
              <a:t>if</a:t>
            </a:r>
            <a:r>
              <a:rPr lang="en-US" altLang="zh-CN" sz="2400" dirty="0">
                <a:solidFill>
                  <a:srgbClr val="FF0000"/>
                </a:solidFill>
              </a:rPr>
              <a:t> we know the joint probability distribution over an arbitrary set of random variables {X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 ...</a:t>
            </a:r>
            <a:r>
              <a:rPr lang="en-US" altLang="zh-CN" sz="2400" dirty="0" err="1">
                <a:solidFill>
                  <a:srgbClr val="FF0000"/>
                </a:solidFill>
              </a:rPr>
              <a:t>X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}, then we can calculate the conditional and joint probability distributions for arbitrary subsets of these variables </a:t>
            </a:r>
            <a:r>
              <a:rPr lang="en-US" altLang="zh-CN" sz="2400" dirty="0"/>
              <a:t>(e.g., P(X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|X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...X</a:t>
            </a:r>
            <a:r>
              <a:rPr lang="en-US" altLang="zh-CN" sz="2400" baseline="-25000" dirty="0"/>
              <a:t>n−1</a:t>
            </a:r>
            <a:r>
              <a:rPr lang="en-US" altLang="zh-CN" sz="2400" dirty="0"/>
              <a:t>)).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EE63B9-157A-4517-B779-5C5FAE11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582460"/>
            <a:ext cx="53530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3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dirty="0"/>
              <a:t>Joint Probability Distributions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BBC7F-F98E-4CB9-839B-BCE5B9CD2008}"/>
              </a:ext>
            </a:extLst>
          </p:cNvPr>
          <p:cNvSpPr/>
          <p:nvPr/>
        </p:nvSpPr>
        <p:spPr>
          <a:xfrm>
            <a:off x="322820" y="979800"/>
            <a:ext cx="111369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How can we learn joint distributions from observed training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In the example of Table  it will be easy if we begin with a large database containing, say, descriptions of a million people in terms of their values for our three variables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EE63B9-157A-4517-B779-5C5FAE11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362967"/>
            <a:ext cx="5353050" cy="26955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537ADEB-89CB-4EEB-BCC9-1E73D07BCAC0}"/>
              </a:ext>
            </a:extLst>
          </p:cNvPr>
          <p:cNvSpPr/>
          <p:nvPr/>
        </p:nvSpPr>
        <p:spPr>
          <a:xfrm>
            <a:off x="457200" y="4876800"/>
            <a:ext cx="110292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To successfully address the issue of learning probabilities from available training data, we must </a:t>
            </a:r>
          </a:p>
          <a:p>
            <a:pPr marL="342900" indent="-342900">
              <a:buAutoNum type="arabicParenBoth"/>
            </a:pPr>
            <a:r>
              <a:rPr lang="en-US" altLang="zh-CN" sz="2400" dirty="0"/>
              <a:t> be smart about how we estimate probability parameters from available data</a:t>
            </a:r>
          </a:p>
          <a:p>
            <a:pPr marL="342900" indent="-342900">
              <a:buAutoNum type="arabicParenBoth"/>
            </a:pPr>
            <a:r>
              <a:rPr lang="en-US" altLang="zh-CN" sz="2400" dirty="0"/>
              <a:t> be smart about how we represent joint probability distributions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775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723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dirty="0"/>
              <a:t>Example: flipping a coin</a:t>
            </a:r>
            <a:endParaRPr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6DEE29-4340-4A3B-BC4F-E55478F99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398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lang="en-US" altLang="zh-CN" smtClean="0"/>
              <a:t>9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F096A62-6808-480D-9BDD-E283F809CF95}"/>
                  </a:ext>
                </a:extLst>
              </p:cNvPr>
              <p:cNvSpPr/>
              <p:nvPr/>
            </p:nvSpPr>
            <p:spPr>
              <a:xfrm>
                <a:off x="304800" y="1143000"/>
                <a:ext cx="11201400" cy="2875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Imagine if you have a coin, represented by the random variable X. If you flip this coin, it may turn up heads (indicated by X = 1) or tails (X = 0).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learning task is to estimate the probability that it will turn up heads; that is, to estimate P(X =1). We will use θ to refer to the true (but unknown) probability of heads (e.g., P(X =1) = θ), and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zh-CN" sz="2000" dirty="0"/>
                  <a:t> to refer to our learned estimate of this true θ.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You gather training data by flipping the coin n times, and observe that it turns up heads α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/>
                  <a:t> times, and tails α</a:t>
                </a:r>
                <a:r>
                  <a:rPr lang="en-US" altLang="zh-CN" sz="2000" baseline="-25000" dirty="0"/>
                  <a:t>0</a:t>
                </a:r>
                <a:r>
                  <a:rPr lang="en-US" altLang="zh-CN" sz="2000" dirty="0"/>
                  <a:t> times. Of course n = α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/>
                  <a:t> +α</a:t>
                </a:r>
                <a:r>
                  <a:rPr lang="en-US" altLang="zh-CN" sz="2000" baseline="-25000" dirty="0"/>
                  <a:t>0</a:t>
                </a:r>
                <a:r>
                  <a:rPr lang="en-US" altLang="zh-CN" sz="2000" dirty="0"/>
                  <a:t>.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F096A62-6808-480D-9BDD-E283F809C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43000"/>
                <a:ext cx="11201400" cy="2875403"/>
              </a:xfrm>
              <a:prstGeom prst="rect">
                <a:avLst/>
              </a:prstGeom>
              <a:blipFill>
                <a:blip r:embed="rId2"/>
                <a:stretch>
                  <a:fillRect l="-490" t="-1274" b="-2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88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2658</TotalTime>
  <Words>1206</Words>
  <Application>Microsoft Office PowerPoint</Application>
  <PresentationFormat>宽屏</PresentationFormat>
  <Paragraphs>93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MLE&amp;MAP</vt:lpstr>
      <vt:lpstr>True or False(20 pts) and why(20 pts) </vt:lpstr>
      <vt:lpstr>Multiple choice question (10 pts) and why (10 pts)</vt:lpstr>
      <vt:lpstr>Short answer question(40 pts)</vt:lpstr>
      <vt:lpstr>Introduction</vt:lpstr>
      <vt:lpstr>Joint Probability Distributions</vt:lpstr>
      <vt:lpstr>Joint Probability Distributions</vt:lpstr>
      <vt:lpstr>Joint Probability Distributions</vt:lpstr>
      <vt:lpstr>Example: flipping a coin</vt:lpstr>
      <vt:lpstr>Methods</vt:lpstr>
      <vt:lpstr>More about MAP</vt:lpstr>
      <vt:lpstr>MLE</vt:lpstr>
      <vt:lpstr>MAP</vt:lpstr>
      <vt:lpstr>MLE VS MAP</vt:lpstr>
      <vt:lpstr>Conclusion</vt:lpstr>
      <vt:lpstr>Conclusion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on Point Clouds  for 3D Scene Understanding</dc:title>
  <cp:lastModifiedBy>思霖 成</cp:lastModifiedBy>
  <cp:revision>191</cp:revision>
  <dcterms:created xsi:type="dcterms:W3CDTF">2019-03-27T07:57:43Z</dcterms:created>
  <dcterms:modified xsi:type="dcterms:W3CDTF">2019-07-14T06:34:22Z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2019-03-27T00:00:00Z</vt:filetime>
  </property>
</Properties>
</file>