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3" r:id="rId18"/>
    <p:sldId id="274" r:id="rId19"/>
    <p:sldId id="275" r:id="rId20"/>
    <p:sldId id="276" r:id="rId21"/>
    <p:sldId id="277" r:id="rId22"/>
    <p:sldId id="27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综述" id="{EB6C9E71-DF3B-44F0-9D72-768F37F40F9A}">
          <p14:sldIdLst>
            <p14:sldId id="256"/>
            <p14:sldId id="258"/>
            <p14:sldId id="257"/>
          </p14:sldIdLst>
        </p14:section>
        <p14:section name="SDOBI" id="{6E66F72D-2DB8-440B-BBB3-E3FCB3B0E410}">
          <p14:sldIdLst>
            <p14:sldId id="259"/>
            <p14:sldId id="263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65"/>
            <p14:sldId id="271"/>
            <p14:sldId id="273"/>
            <p14:sldId id="274"/>
            <p14:sldId id="275"/>
            <p14:sldId id="276"/>
            <p14:sldId id="277"/>
            <p14:sldId id="272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Text" id="{934779C2-5515-4F78-AA89-DBFD17DC515C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6AD9C-12F6-4A95-B2B8-8A5AD353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44F3E9-AB50-42F1-B2DC-556B34B2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52F36-9DC2-42AF-9499-3EC1C665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D8570-C2D0-4DC6-94DE-72367325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86789-7D05-4808-A3F0-50F4CA7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D264F-F60A-454D-A278-3782232B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F5F43-E47D-4C3A-8400-EEF04DD4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1CC1-D5D5-4318-96C0-B1BBC9E4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37A06-A5C4-4E47-9883-E965BE05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9F7B6-7257-4FAF-8E00-76E01DF7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A623A-1E1A-4516-A7DD-0E175B3B8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90026-3E5C-4906-BC38-08312FAF1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3E9ED-10D3-427C-9A7C-91E7EB09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842D1-3C19-4904-AB29-974E6CB5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BF49C-8C6D-4794-9FCA-26E980A1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9A751-FB70-459B-997E-CFEC60F3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6252A-514F-4777-BD8F-4A1EDE9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9573A-B1D4-44AF-9B1D-6E2F74C1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24A8E-05BE-4EC4-94E2-0D7F895F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0D67A-A486-4E55-831E-5B69E123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5CF0C-458C-43CE-922E-6307A875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5C5FC-5B04-4D07-8DA4-7DFC1EA9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33E32-3F54-44AF-8CB2-D621FDE7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47E08-4655-4511-8EB8-EB119448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06076-73BB-49E8-89B6-6E623A41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2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1813F-07DD-461B-B532-070A358A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7FEC6-6CC2-4348-8E69-2A6BFF0AD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21577-2295-445A-8F91-CEB3A6B8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C2BBC-F5D1-4FC9-8E48-1D3EB3AF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680C6-4704-419C-A3F9-2060319E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72548A-AEAA-4F57-8EF8-CE6A6B39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6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41AA4-6390-4BA4-8CF5-E3E3DD4F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B0583-27B6-497A-9CFA-B6F6BA6C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121B39-F402-450C-86E8-9C544943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E8720-E557-4BE9-A0D9-85E4F3F3B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0B37DA-5F7C-4E4C-A338-5F28B7E3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AC9E0B-BE62-488B-AA92-FCA1A4AF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FE07C-AFBE-4196-A006-57010DE4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C112A0-BC65-4116-8E98-9C650815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4DA1-5BDB-4E45-9CFE-D0270A7D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806A8-C781-44FC-BFD3-365D4D30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51755-3AA5-404A-8D83-200055E8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82372B-20B6-44BA-9206-FAC5A604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5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74508-1475-403E-9F20-31CD065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28F36E-B15C-4FAB-87E6-2A379AEE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B76C4-F1EE-4F74-A83D-F6FBB7E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2E628-9E1F-40E0-879D-C8591636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1F5B9-8512-481D-B100-F8EA2594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F6CCD-40CF-4974-8335-81D6C7B0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9ED59-8E41-4C0A-9089-6ED28800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0C3C1-856E-49A1-9446-706AFD21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FBC1E-F140-4635-9DB7-181A6865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16CDB-282A-4DA4-B081-FEFFDDE2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1360B-C104-40E7-B840-6A22CF974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8C789-22C8-4194-8AFC-98D1BAA7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AF747-5004-48A3-A6E5-EBE2A791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E4C9A-B242-413A-8E6E-4B4B1AA3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9DD74-8D56-4F1C-BEF8-CEDFFF27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866925-7BE7-402B-B9A1-4D6F1F65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716F3-C0C3-4C48-995C-E2282DBB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01EE7-8DD9-4B37-B986-6B9BC9931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94B3-7F19-4792-8347-E195F558E4F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491A4-67AD-4274-9347-E32E0534D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1A0AE-6AE1-4944-BD15-969D5435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6466-9E2B-4481-BFDB-FEDA95BA6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zyjerry/ipcr-taxonom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bs.mysipo.com/thread-7674-1-1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0A465-FCC1-46D6-A935-60BAF9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EPO</a:t>
            </a:r>
            <a:r>
              <a:rPr lang="zh-CN" altLang="en-US" dirty="0"/>
              <a:t>专利数据格式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FDB9B-33C3-4572-82B6-3697B7FD4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0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&lt;B210&gt;: Application number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Number</a:t>
            </a:r>
            <a:r>
              <a:rPr lang="en-US" altLang="zh-CN" dirty="0"/>
              <a:t> assigned by the EPO or National Office when the application is first filed. </a:t>
            </a:r>
          </a:p>
          <a:p>
            <a:r>
              <a:rPr lang="en-US" altLang="zh-CN" dirty="0"/>
              <a:t>'YYXXNNNN.P' where:</a:t>
            </a:r>
            <a:br>
              <a:rPr lang="en-US" altLang="zh-CN" dirty="0"/>
            </a:br>
            <a:r>
              <a:rPr lang="en-US" altLang="zh-CN" dirty="0"/>
              <a:t>YY = Year of application </a:t>
            </a:r>
            <a:br>
              <a:rPr lang="en-US" altLang="zh-CN" dirty="0"/>
            </a:br>
            <a:r>
              <a:rPr lang="en-US" altLang="zh-CN" dirty="0"/>
              <a:t>XX = Place of application </a:t>
            </a:r>
            <a:br>
              <a:rPr lang="en-US" altLang="zh-CN" dirty="0"/>
            </a:br>
            <a:r>
              <a:rPr lang="en-US" altLang="zh-CN" dirty="0"/>
              <a:t>NNNN = Number</a:t>
            </a:r>
            <a:br>
              <a:rPr lang="en-US" altLang="zh-CN" dirty="0"/>
            </a:br>
            <a:r>
              <a:rPr lang="en-US" altLang="zh-CN" dirty="0"/>
              <a:t>P = Check digit </a:t>
            </a:r>
          </a:p>
          <a:p>
            <a:r>
              <a:rPr lang="en-US" altLang="zh-CN" dirty="0"/>
              <a:t>&lt;ep-bulletin id="EP</a:t>
            </a:r>
            <a:r>
              <a:rPr lang="en-US" altLang="zh-CN" b="1" dirty="0"/>
              <a:t>03789660</a:t>
            </a:r>
            <a:r>
              <a:rPr lang="en-US" altLang="zh-CN" dirty="0"/>
              <a:t>A1" </a:t>
            </a:r>
            <a:r>
              <a:rPr lang="en-US" altLang="zh-CN" b="1" dirty="0"/>
              <a:t>file="03789660.2"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</a:t>
            </a:r>
            <a:r>
              <a:rPr lang="en-US" altLang="zh-CN" dirty="0"/>
              <a:t>" country="EP"</a:t>
            </a:r>
            <a:br>
              <a:rPr lang="en-US" altLang="zh-CN" dirty="0"/>
            </a:br>
            <a:r>
              <a:rPr lang="en-US" altLang="zh-CN" dirty="0"/>
              <a:t>doc-number="1826796" kind="A1" date-</a:t>
            </a:r>
            <a:r>
              <a:rPr lang="en-US" altLang="zh-CN" dirty="0" err="1"/>
              <a:t>publ</a:t>
            </a:r>
            <a:r>
              <a:rPr lang="en-US" altLang="zh-CN" dirty="0"/>
              <a:t>="20070829" status="n" </a:t>
            </a:r>
            <a:r>
              <a:rPr lang="en-US" altLang="zh-CN" dirty="0" err="1"/>
              <a:t>dtd</a:t>
            </a:r>
            <a:br>
              <a:rPr lang="en-US" altLang="zh-CN" dirty="0"/>
            </a:br>
            <a:r>
              <a:rPr lang="en-US" altLang="zh-CN" dirty="0"/>
              <a:t>version="ep-bulletin-v1-3"&gt;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11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&lt;B220&gt;: Application filing date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&lt;B220&gt;</a:t>
            </a:r>
            <a:br>
              <a:rPr lang="en-US" altLang="zh-CN" dirty="0"/>
            </a:br>
            <a:r>
              <a:rPr lang="en-US" altLang="zh-CN" dirty="0"/>
              <a:t>&lt;date&gt;20000417&lt;/date&gt;</a:t>
            </a:r>
            <a:br>
              <a:rPr lang="en-US" altLang="zh-CN" dirty="0"/>
            </a:br>
            <a:r>
              <a:rPr lang="en-US" altLang="zh-CN" dirty="0"/>
              <a:t>&lt;/B220&gt;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97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&lt;B250&gt;: Filing language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It contains the language code in which the application was originally filed </a:t>
            </a:r>
            <a:r>
              <a:rPr lang="en-US" altLang="zh-CN" dirty="0" err="1"/>
              <a:t>e.g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de German</a:t>
            </a:r>
            <a:br>
              <a:rPr lang="en-US" altLang="zh-CN" dirty="0"/>
            </a:br>
            <a:r>
              <a:rPr lang="en-US" altLang="zh-CN" dirty="0" err="1"/>
              <a:t>en</a:t>
            </a:r>
            <a:r>
              <a:rPr lang="en-US" altLang="zh-CN" dirty="0"/>
              <a:t> English</a:t>
            </a:r>
            <a:br>
              <a:rPr lang="en-US" altLang="zh-CN" dirty="0"/>
            </a:br>
            <a:r>
              <a:rPr lang="en-US" altLang="zh-CN" dirty="0" err="1"/>
              <a:t>fr</a:t>
            </a:r>
            <a:r>
              <a:rPr lang="en-US" altLang="zh-CN" dirty="0"/>
              <a:t> French</a:t>
            </a:r>
            <a:br>
              <a:rPr lang="en-US" altLang="zh-CN" dirty="0"/>
            </a:br>
            <a:r>
              <a:rPr lang="en-US" altLang="zh-CN" dirty="0"/>
              <a:t>ja Japanese</a:t>
            </a:r>
            <a:br>
              <a:rPr lang="en-US" altLang="zh-CN" dirty="0"/>
            </a:br>
            <a:r>
              <a:rPr lang="en-US" altLang="zh-CN" dirty="0"/>
              <a:t>etc.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&lt;B251EP&gt;: Procedure language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fr-FR" altLang="zh-CN" dirty="0"/>
              <a:t>Content: en, fr or de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49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&lt;B260&gt;: Publication language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Language</a:t>
            </a:r>
            <a:r>
              <a:rPr lang="en-US" altLang="zh-CN" dirty="0"/>
              <a:t> in which the Application/Patent has to be published. Currently, EPO uses the</a:t>
            </a:r>
            <a:br>
              <a:rPr lang="en-US" altLang="zh-CN" dirty="0"/>
            </a:br>
            <a:r>
              <a:rPr lang="en-US" altLang="zh-CN" dirty="0"/>
              <a:t>following languages:</a:t>
            </a:r>
            <a:br>
              <a:rPr lang="en-US" altLang="zh-CN" dirty="0"/>
            </a:br>
            <a:r>
              <a:rPr lang="en-US" altLang="zh-CN" dirty="0"/>
              <a:t>· </a:t>
            </a:r>
            <a:r>
              <a:rPr lang="en-US" altLang="zh-CN" dirty="0" err="1"/>
              <a:t>fr</a:t>
            </a:r>
            <a:r>
              <a:rPr lang="en-US" altLang="zh-CN" dirty="0"/>
              <a:t> French</a:t>
            </a:r>
            <a:br>
              <a:rPr lang="en-US" altLang="zh-CN" dirty="0"/>
            </a:br>
            <a:r>
              <a:rPr lang="en-US" altLang="zh-CN" dirty="0"/>
              <a:t>· </a:t>
            </a:r>
            <a:r>
              <a:rPr lang="en-US" altLang="zh-CN" dirty="0" err="1"/>
              <a:t>en</a:t>
            </a:r>
            <a:r>
              <a:rPr lang="en-US" altLang="zh-CN" dirty="0"/>
              <a:t> English</a:t>
            </a:r>
            <a:br>
              <a:rPr lang="en-US" altLang="zh-CN" dirty="0"/>
            </a:br>
            <a:r>
              <a:rPr lang="en-US" altLang="zh-CN" dirty="0"/>
              <a:t>· de German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75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8C8BC-0E17-408F-8FC9-173EB26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B400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7E1BF-CA0C-46A4-8CD2-984687645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Public availability dates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08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B400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&lt;B405&gt;: Patent Bulletin / Gazette information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&lt;B405&gt;</a:t>
            </a:r>
            <a:br>
              <a:rPr lang="en-US" altLang="zh-CN" dirty="0"/>
            </a:br>
            <a:r>
              <a:rPr lang="en-US" altLang="zh-CN" dirty="0"/>
              <a:t>&lt;date&gt;Publication date&lt;/date&gt;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bnum</a:t>
            </a:r>
            <a:r>
              <a:rPr lang="en-US" altLang="zh-CN" dirty="0"/>
              <a:t>&gt;Issue number of the Bulletin&lt;/</a:t>
            </a:r>
            <a:r>
              <a:rPr lang="en-US" altLang="zh-CN" dirty="0" err="1"/>
              <a:t>bnum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&lt;/B405&gt;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Date when the EPO Bulletin is actually published and the corresponding issue number.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B400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&lt;B430&gt;: Unexamined document without grant (first publication)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&lt;B430&gt;</a:t>
            </a:r>
            <a:br>
              <a:rPr lang="en-US" altLang="zh-CN" dirty="0"/>
            </a:br>
            <a:r>
              <a:rPr lang="en-US" altLang="zh-CN" dirty="0"/>
              <a:t>&lt;date&gt;Publication date&lt;/date&gt;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bnum</a:t>
            </a:r>
            <a:r>
              <a:rPr lang="en-US" altLang="zh-CN" dirty="0"/>
              <a:t>&gt;Issue number of the Bulletin&lt;/</a:t>
            </a:r>
            <a:r>
              <a:rPr lang="en-US" altLang="zh-CN" dirty="0" err="1"/>
              <a:t>bnum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&lt;/B430&gt;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Date of publication of application (A1, A2) and issue number of the EPO Bulletin in which</a:t>
            </a:r>
            <a:br>
              <a:rPr lang="en-US" altLang="zh-CN" dirty="0"/>
            </a:br>
            <a:r>
              <a:rPr lang="en-US" altLang="zh-CN" dirty="0"/>
              <a:t>the first publication of the application is mentioned.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3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B400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&lt;B450&gt;: Document with grant (second publication)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&lt;B450&gt;</a:t>
            </a:r>
            <a:br>
              <a:rPr lang="en-US" altLang="zh-CN" dirty="0"/>
            </a:br>
            <a:r>
              <a:rPr lang="en-US" altLang="zh-CN" dirty="0"/>
              <a:t>&lt;date&gt;Publication date&lt;/date&gt;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bnum</a:t>
            </a:r>
            <a:r>
              <a:rPr lang="en-US" altLang="zh-CN" dirty="0"/>
              <a:t>&gt;Issue number of the Bulletin&lt;/</a:t>
            </a:r>
            <a:r>
              <a:rPr lang="en-US" altLang="zh-CN" dirty="0" err="1"/>
              <a:t>bnum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&lt;/B450&gt;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Date of publication of specification (B1) and the issue of the EPO Bulletin in which the</a:t>
            </a:r>
            <a:br>
              <a:rPr lang="en-US" altLang="zh-CN" dirty="0"/>
            </a:br>
            <a:r>
              <a:rPr lang="en-US" altLang="zh-CN" dirty="0"/>
              <a:t>mention of the grant is published.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73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8C8BC-0E17-408F-8FC9-173EB26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7E1BF-CA0C-46A4-8CD2-984687645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Technical Data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07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D7CC-7CB8-49B9-BB54-680015DA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</a:t>
            </a:r>
            <a:r>
              <a:rPr lang="zh-CN" altLang="en-US" dirty="0"/>
              <a:t>数据处理流程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19930E-6951-4968-8408-0B78E0CB4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515" y="1825625"/>
            <a:ext cx="31229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altLang="zh-CN" b="1" dirty="0"/>
              <a:t>&lt;B510&gt;: International Patent Classification (IPC)</a:t>
            </a:r>
            <a:r>
              <a:rPr lang="fr-FR" altLang="zh-CN" dirty="0"/>
              <a:t> </a:t>
            </a:r>
            <a:br>
              <a:rPr lang="fr-FR" altLang="zh-CN" dirty="0"/>
            </a:br>
            <a:r>
              <a:rPr lang="en-US" altLang="zh-CN" b="1" dirty="0">
                <a:solidFill>
                  <a:srgbClr val="FFC000"/>
                </a:solidFill>
              </a:rPr>
              <a:t>Note: This coding will no longer be used in the XML files after publication</a:t>
            </a:r>
            <a:br>
              <a:rPr lang="en-US" altLang="zh-CN" b="1" dirty="0">
                <a:solidFill>
                  <a:srgbClr val="FFC000"/>
                </a:solidFill>
              </a:rPr>
            </a:br>
            <a:r>
              <a:rPr lang="en-US" altLang="zh-CN" b="1" dirty="0">
                <a:solidFill>
                  <a:srgbClr val="FFC000"/>
                </a:solidFill>
              </a:rPr>
              <a:t>week 52-2005 but instead the IPC coding will be stored in tag B510EP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/>
              <a:t>&lt;B510&gt;</a:t>
            </a:r>
            <a:br>
              <a:rPr lang="en-US" altLang="zh-CN" dirty="0"/>
            </a:br>
            <a:r>
              <a:rPr lang="en-US" altLang="zh-CN" dirty="0"/>
              <a:t>&lt;B516&gt;8</a:t>
            </a:r>
            <a:br>
              <a:rPr lang="en-US" altLang="zh-CN" dirty="0"/>
            </a:br>
            <a:r>
              <a:rPr lang="en-US" altLang="zh-CN" dirty="0"/>
              <a:t>&lt;B511&gt; 8B 60R 13/08 A</a:t>
            </a:r>
            <a:br>
              <a:rPr lang="en-US" altLang="zh-CN" dirty="0"/>
            </a:br>
            <a:r>
              <a:rPr lang="en-US" altLang="zh-CN" dirty="0"/>
              <a:t>&lt;B512&gt; 8C 08J 9/00 B</a:t>
            </a:r>
            <a:br>
              <a:rPr lang="en-US" altLang="zh-CN" dirty="0"/>
            </a:br>
            <a:r>
              <a:rPr lang="en-US" altLang="zh-CN" dirty="0"/>
              <a:t>&lt;B512&gt; 8C 08J 9/10 B</a:t>
            </a:r>
            <a:br>
              <a:rPr lang="en-US" altLang="zh-CN" dirty="0"/>
            </a:br>
            <a:r>
              <a:rPr lang="en-US" altLang="zh-CN" dirty="0"/>
              <a:t>&lt;B513&gt; 8C 08L 51/06 -</a:t>
            </a:r>
            <a:br>
              <a:rPr lang="en-US" altLang="zh-CN" dirty="0"/>
            </a:br>
            <a:r>
              <a:rPr lang="en-US" altLang="zh-CN" dirty="0"/>
              <a:t>&lt;/B510&gt;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23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&lt;B510EP&gt;: International Patent Classification (IPCR – in force 01-2006)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&lt;!ELEMENT B510EP (classification-</a:t>
            </a:r>
            <a:r>
              <a:rPr lang="en-US" altLang="zh-CN" dirty="0" err="1"/>
              <a:t>ipcr</a:t>
            </a:r>
            <a:r>
              <a:rPr lang="en-US" altLang="zh-CN" dirty="0"/>
              <a:t>+)&gt; </a:t>
            </a:r>
            <a:br>
              <a:rPr lang="en-US" altLang="zh-CN" dirty="0"/>
            </a:br>
            <a:r>
              <a:rPr lang="en-US" altLang="zh-CN" dirty="0"/>
              <a:t>&lt;!ELEMENT classification-</a:t>
            </a:r>
            <a:r>
              <a:rPr lang="en-US" altLang="zh-CN" dirty="0" err="1"/>
              <a:t>ipcr</a:t>
            </a:r>
            <a:r>
              <a:rPr lang="en-US" altLang="zh-CN" dirty="0"/>
              <a:t> ((section , class , subclass , main-group?</a:t>
            </a:r>
            <a:br>
              <a:rPr lang="en-US" altLang="zh-CN" dirty="0"/>
            </a:br>
            <a:r>
              <a:rPr lang="en-US" altLang="zh-CN" dirty="0"/>
              <a:t>, subgroup? , </a:t>
            </a:r>
            <a:r>
              <a:rPr lang="en-US" altLang="zh-CN" dirty="0" err="1"/>
              <a:t>ipc</a:t>
            </a:r>
            <a:r>
              <a:rPr lang="en-US" altLang="zh-CN" dirty="0"/>
              <a:t>-version-indicator , classification-level? , symbol</a:t>
            </a:r>
            <a:br>
              <a:rPr lang="en-US" altLang="zh-CN" dirty="0"/>
            </a:br>
            <a:r>
              <a:rPr lang="en-US" altLang="zh-CN" dirty="0"/>
              <a:t>position? , classification-value? , action-date? , classification-status?</a:t>
            </a:r>
            <a:br>
              <a:rPr lang="en-US" altLang="zh-CN" dirty="0"/>
            </a:br>
            <a:r>
              <a:rPr lang="en-US" altLang="zh-CN" dirty="0"/>
              <a:t>, classification-data-source?, generating-office?) | text)&gt;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739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7AB1C-E106-4BD3-90C6-2622A6E7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22B0E-0629-4A76-9067-A75F965F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6"/>
            <a:ext cx="10515600" cy="4351338"/>
          </a:xfrm>
        </p:spPr>
        <p:txBody>
          <a:bodyPr/>
          <a:lstStyle/>
          <a:p>
            <a:r>
              <a:rPr lang="en-US" altLang="zh-CN" b="1" dirty="0"/>
              <a:t>&lt;B510EP&gt;: International Patent Classification (IPCR – in force 01-2006)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192B29-B915-45E8-89B4-BA5E21DC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11" y="1869073"/>
            <a:ext cx="5932377" cy="45184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1D5CC1-1FB5-40D9-9B3F-FCDEA08936F6}"/>
              </a:ext>
            </a:extLst>
          </p:cNvPr>
          <p:cNvSpPr txBox="1"/>
          <p:nvPr/>
        </p:nvSpPr>
        <p:spPr>
          <a:xfrm>
            <a:off x="5037723" y="6381202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版</a:t>
            </a:r>
            <a:r>
              <a:rPr lang="en-US" altLang="zh-CN" dirty="0"/>
              <a:t>IPC</a:t>
            </a:r>
            <a:r>
              <a:rPr lang="zh-CN" altLang="en-US" dirty="0"/>
              <a:t>分类</a:t>
            </a:r>
            <a:r>
              <a:rPr lang="en-US" altLang="zh-CN" dirty="0"/>
              <a:t>md</a:t>
            </a:r>
            <a:r>
              <a:rPr lang="zh-CN" altLang="en-US" dirty="0"/>
              <a:t>参考：</a:t>
            </a:r>
            <a:r>
              <a:rPr lang="en-US" altLang="zh-CN" dirty="0">
                <a:hlinkClick r:id="rId3"/>
              </a:rPr>
              <a:t>https://github.com/wzyjerry/ipcr-taxonomy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64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AEF1E-3C96-4F18-81DA-476F216B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AC855-1927-4B37-B3BC-A23EE840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&lt;B510EP&gt;: International Patent Classification (IPCR – in force 01-2006)</a:t>
            </a:r>
          </a:p>
          <a:p>
            <a:endParaRPr lang="zh-CN" altLang="en-US" dirty="0"/>
          </a:p>
          <a:p>
            <a:r>
              <a:rPr lang="en-US" altLang="zh-CN" dirty="0"/>
              <a:t>&lt;B510EP&gt;</a:t>
            </a:r>
            <a:br>
              <a:rPr lang="en-US" altLang="zh-CN" dirty="0"/>
            </a:br>
            <a:r>
              <a:rPr lang="en-US" altLang="zh-CN" dirty="0"/>
              <a:t>&lt;classification-</a:t>
            </a:r>
            <a:r>
              <a:rPr lang="en-US" altLang="zh-CN" dirty="0" err="1"/>
              <a:t>ipcr</a:t>
            </a:r>
            <a:r>
              <a:rPr lang="en-US" altLang="zh-CN" dirty="0"/>
              <a:t> sequence="1"&gt;</a:t>
            </a:r>
            <a:br>
              <a:rPr lang="en-US" altLang="zh-CN" dirty="0"/>
            </a:br>
            <a:r>
              <a:rPr lang="en-US" altLang="zh-CN" dirty="0"/>
              <a:t>&lt;section&gt;C&lt;/section&gt;</a:t>
            </a:r>
            <a:br>
              <a:rPr lang="en-US" altLang="zh-CN" dirty="0"/>
            </a:br>
            <a:r>
              <a:rPr lang="en-US" altLang="zh-CN" dirty="0"/>
              <a:t>&lt;class&gt;22&lt;/class&gt;</a:t>
            </a:r>
            <a:br>
              <a:rPr lang="en-US" altLang="zh-CN" dirty="0"/>
            </a:br>
            <a:r>
              <a:rPr lang="en-US" altLang="zh-CN" dirty="0"/>
              <a:t>&lt;subclass&gt;C&lt;/subclass&gt;</a:t>
            </a:r>
            <a:br>
              <a:rPr lang="en-US" altLang="zh-CN" dirty="0"/>
            </a:br>
            <a:r>
              <a:rPr lang="en-US" altLang="zh-CN" dirty="0"/>
              <a:t>&lt;main-group&gt;1&lt;/main-group&gt;</a:t>
            </a:r>
            <a:br>
              <a:rPr lang="en-US" altLang="zh-CN" dirty="0"/>
            </a:br>
            <a:r>
              <a:rPr lang="en-US" altLang="zh-CN" dirty="0"/>
              <a:t>&lt;subgroup&gt;02&lt;/subgroup&gt;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ipc</a:t>
            </a:r>
            <a:r>
              <a:rPr lang="en-US" altLang="zh-CN" dirty="0"/>
              <a:t>-version-indicator&gt;20050101&lt;/</a:t>
            </a:r>
            <a:r>
              <a:rPr lang="en-US" altLang="zh-CN" dirty="0" err="1"/>
              <a:t>ipc</a:t>
            </a:r>
            <a:r>
              <a:rPr lang="en-US" altLang="zh-CN" dirty="0"/>
              <a:t>-version-indicator&gt;</a:t>
            </a:r>
            <a:br>
              <a:rPr lang="en-US" altLang="zh-CN" dirty="0"/>
            </a:br>
            <a:r>
              <a:rPr lang="en-US" altLang="zh-CN" dirty="0"/>
              <a:t>&lt;classification-level&gt;A&lt;/classification-level&gt;</a:t>
            </a:r>
            <a:br>
              <a:rPr lang="en-US" altLang="zh-CN" dirty="0"/>
            </a:br>
            <a:r>
              <a:rPr lang="en-US" altLang="zh-CN" dirty="0"/>
              <a:t>&lt;symbol-position&gt;F&lt;/symbol-position&gt;</a:t>
            </a:r>
            <a:br>
              <a:rPr lang="en-US" altLang="zh-CN" dirty="0"/>
            </a:br>
            <a:r>
              <a:rPr lang="en-US" altLang="zh-CN" dirty="0"/>
              <a:t>&lt;classification-value&gt;I&lt;/classification-value&gt;</a:t>
            </a:r>
            <a:br>
              <a:rPr lang="en-US" altLang="zh-CN" dirty="0"/>
            </a:br>
            <a:r>
              <a:rPr lang="en-US" altLang="zh-CN" dirty="0"/>
              <a:t>&lt;action-date&gt;20050105&lt;/action-date&gt;</a:t>
            </a:r>
            <a:br>
              <a:rPr lang="en-US" altLang="zh-CN" dirty="0"/>
            </a:br>
            <a:r>
              <a:rPr lang="en-US" altLang="zh-CN" dirty="0"/>
              <a:t>&lt;classification-status&gt;B&lt;/classification-status&gt;</a:t>
            </a:r>
            <a:br>
              <a:rPr lang="en-US" altLang="zh-CN" dirty="0"/>
            </a:br>
            <a:r>
              <a:rPr lang="en-US" altLang="zh-CN" dirty="0"/>
              <a:t>&lt;classification-data-source&gt;H&lt;/classification-data-source&gt;</a:t>
            </a:r>
            <a:br>
              <a:rPr lang="en-US" altLang="zh-CN" dirty="0"/>
            </a:br>
            <a:r>
              <a:rPr lang="en-US" altLang="zh-CN" dirty="0"/>
              <a:t>&lt;generating-office&gt;EP&lt;/generating-office&gt;</a:t>
            </a:r>
            <a:br>
              <a:rPr lang="en-US" altLang="zh-CN" dirty="0"/>
            </a:br>
            <a:r>
              <a:rPr lang="en-US" altLang="zh-CN" dirty="0"/>
              <a:t>&lt;/classification-</a:t>
            </a:r>
            <a:r>
              <a:rPr lang="en-US" altLang="zh-CN" dirty="0" err="1"/>
              <a:t>ipcr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&lt;/B510EP&gt;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83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AEF1E-3C96-4F18-81DA-476F216B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AC855-1927-4B37-B3BC-A23EE840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3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&lt;B510EP&gt;: International Patent Classification (IPCR – in force 01-2006)</a:t>
            </a:r>
          </a:p>
          <a:p>
            <a:r>
              <a:rPr lang="en-US" altLang="zh-CN" dirty="0"/>
              <a:t>capture the new IPC </a:t>
            </a:r>
            <a:r>
              <a:rPr lang="en-US" altLang="zh-CN" b="1" dirty="0"/>
              <a:t>as one fixed length field of 50 positions </a:t>
            </a:r>
            <a:r>
              <a:rPr lang="en-US" altLang="zh-CN" dirty="0"/>
              <a:t>conforming to the new IPC (see above);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5447E-8186-4829-8B54-2B907AC3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82" y="3100078"/>
            <a:ext cx="6741435" cy="32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95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&lt;B540&gt;: Title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&lt;B540&gt;</a:t>
            </a:r>
            <a:br>
              <a:rPr lang="en-US" altLang="zh-CN" dirty="0"/>
            </a:br>
            <a:r>
              <a:rPr lang="en-US" altLang="zh-CN" dirty="0"/>
              <a:t>&lt;B541&gt;de&lt;/B541&gt;</a:t>
            </a:r>
            <a:br>
              <a:rPr lang="en-US" altLang="zh-CN" dirty="0"/>
            </a:br>
            <a:r>
              <a:rPr lang="en-US" altLang="zh-CN" dirty="0"/>
              <a:t>&lt;B542&gt;German title&lt;/B542&gt;</a:t>
            </a:r>
            <a:br>
              <a:rPr lang="en-US" altLang="zh-CN" dirty="0"/>
            </a:br>
            <a:r>
              <a:rPr lang="en-US" altLang="zh-CN" dirty="0"/>
              <a:t>&lt;B541&gt;</a:t>
            </a:r>
            <a:r>
              <a:rPr lang="en-US" altLang="zh-CN" dirty="0" err="1"/>
              <a:t>en</a:t>
            </a:r>
            <a:r>
              <a:rPr lang="en-US" altLang="zh-CN" dirty="0"/>
              <a:t>&lt;/B541&gt;</a:t>
            </a:r>
            <a:br>
              <a:rPr lang="en-US" altLang="zh-CN" dirty="0"/>
            </a:br>
            <a:r>
              <a:rPr lang="en-US" altLang="zh-CN" dirty="0"/>
              <a:t>&lt;B542&gt;English title&lt;/B542&gt;</a:t>
            </a:r>
            <a:br>
              <a:rPr lang="en-US" altLang="zh-CN" dirty="0"/>
            </a:br>
            <a:r>
              <a:rPr lang="en-US" altLang="zh-CN" dirty="0"/>
              <a:t>&lt;B541&gt;</a:t>
            </a:r>
            <a:r>
              <a:rPr lang="en-US" altLang="zh-CN" dirty="0" err="1"/>
              <a:t>fr</a:t>
            </a:r>
            <a:r>
              <a:rPr lang="en-US" altLang="zh-CN" dirty="0"/>
              <a:t>&lt;/B541&gt;</a:t>
            </a:r>
            <a:br>
              <a:rPr lang="en-US" altLang="zh-CN" dirty="0"/>
            </a:br>
            <a:r>
              <a:rPr lang="en-US" altLang="zh-CN" dirty="0"/>
              <a:t>&lt;B542&gt;French title&lt;/B452</a:t>
            </a:r>
            <a:br>
              <a:rPr lang="en-US" altLang="zh-CN" dirty="0"/>
            </a:br>
            <a:r>
              <a:rPr lang="en-US" altLang="zh-CN" dirty="0"/>
              <a:t>&lt;/B540&gt;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67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&lt;B540&gt;: Title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2B4A07-E31F-44EB-8DBA-876D6BC4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06" y="1965571"/>
            <a:ext cx="86010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06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&lt;B560&gt;: List of prior art documents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C06291-7007-4181-AC4E-2CD96570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024664"/>
            <a:ext cx="8896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9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B500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&lt;B560&gt;: List of prior art documents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C06291-7007-4181-AC4E-2CD96570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024664"/>
            <a:ext cx="8896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2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8C8BC-0E17-408F-8FC9-173EB26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B700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7E1BF-CA0C-46A4-8CD2-984687645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Parties concerned with the document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1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54A8-5FBF-4F25-9FF2-5ED9555B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</a:t>
            </a:r>
            <a:r>
              <a:rPr lang="zh-CN" altLang="en-US" dirty="0"/>
              <a:t>专利文献种类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BE6FF-B017-4F1F-BF92-926DBF87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A1</a:t>
            </a:r>
            <a:r>
              <a:rPr lang="en-US" altLang="zh-CN" dirty="0"/>
              <a:t> Application published with search report </a:t>
            </a:r>
            <a:r>
              <a:rPr lang="zh-CN" altLang="en-US" dirty="0"/>
              <a:t>包含检索文件的申请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en-US" altLang="zh-CN" dirty="0"/>
              <a:t> Application published without search report   </a:t>
            </a:r>
            <a:r>
              <a:rPr lang="zh-CN" altLang="en-US" dirty="0"/>
              <a:t>未包含检索文件的申请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A3</a:t>
            </a:r>
            <a:r>
              <a:rPr lang="en-US" altLang="zh-CN" dirty="0"/>
              <a:t> Search report </a:t>
            </a:r>
            <a:r>
              <a:rPr lang="zh-CN" altLang="en-US" dirty="0"/>
              <a:t>检索报告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A4</a:t>
            </a:r>
            <a:r>
              <a:rPr lang="en-US" altLang="zh-CN" dirty="0"/>
              <a:t> Supplementary search report </a:t>
            </a:r>
            <a:r>
              <a:rPr lang="zh-CN" altLang="en-US" dirty="0"/>
              <a:t>补充检索报告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A8</a:t>
            </a:r>
            <a:r>
              <a:rPr lang="en-US" altLang="zh-CN" dirty="0"/>
              <a:t> Modified first page </a:t>
            </a:r>
            <a:r>
              <a:rPr lang="zh-CN" altLang="en-US" dirty="0"/>
              <a:t>被修改的第一页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A9</a:t>
            </a:r>
            <a:r>
              <a:rPr lang="en-US" altLang="zh-CN" dirty="0"/>
              <a:t> Modified complete specification </a:t>
            </a:r>
            <a:r>
              <a:rPr lang="zh-CN" altLang="en-US" dirty="0"/>
              <a:t>被修改的完整文件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B1</a:t>
            </a:r>
            <a:r>
              <a:rPr lang="en-US" altLang="zh-CN" dirty="0"/>
              <a:t> Patent specification </a:t>
            </a:r>
            <a:r>
              <a:rPr lang="zh-CN" altLang="en-US" dirty="0"/>
              <a:t>授权专利文件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B2</a:t>
            </a:r>
            <a:r>
              <a:rPr lang="en-US" altLang="zh-CN" dirty="0"/>
              <a:t> New patent specification </a:t>
            </a:r>
            <a:r>
              <a:rPr lang="zh-CN" altLang="en-US" dirty="0"/>
              <a:t>新授权专利文件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B3</a:t>
            </a:r>
            <a:r>
              <a:rPr lang="en-US" altLang="zh-CN" dirty="0"/>
              <a:t> After limitation procedure </a:t>
            </a:r>
            <a:r>
              <a:rPr lang="zh-CN" altLang="en-US" dirty="0"/>
              <a:t>被限制后的</a:t>
            </a:r>
            <a:r>
              <a:rPr lang="en-US" altLang="zh-CN" dirty="0"/>
              <a:t>(</a:t>
            </a:r>
            <a:r>
              <a:rPr lang="zh-CN" altLang="en-US" dirty="0"/>
              <a:t>授权专利文件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B8</a:t>
            </a:r>
            <a:r>
              <a:rPr lang="en-US" altLang="zh-CN" dirty="0"/>
              <a:t> Modified first page granted patent </a:t>
            </a:r>
            <a:r>
              <a:rPr lang="zh-CN" altLang="en-US" dirty="0"/>
              <a:t>修改后的授权专利首页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B9</a:t>
            </a:r>
            <a:r>
              <a:rPr lang="en-US" altLang="zh-CN" dirty="0"/>
              <a:t> Corrected complete granted patent </a:t>
            </a:r>
            <a:r>
              <a:rPr lang="zh-CN" altLang="en-US" dirty="0"/>
              <a:t>更正后的完整授权专利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E669B8-7392-40BD-9DD1-29957B143EAB}"/>
              </a:ext>
            </a:extLst>
          </p:cNvPr>
          <p:cNvSpPr txBox="1"/>
          <p:nvPr/>
        </p:nvSpPr>
        <p:spPr>
          <a:xfrm>
            <a:off x="5965794" y="6176963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来自：</a:t>
            </a:r>
            <a:r>
              <a:rPr lang="en-US" altLang="zh-CN" dirty="0">
                <a:hlinkClick r:id="rId2"/>
              </a:rPr>
              <a:t>https://bbs.mysipo.com/thread-7674-1-1.html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B52088-4450-4254-ABD0-75A4E8B32EFD}"/>
              </a:ext>
            </a:extLst>
          </p:cNvPr>
          <p:cNvSpPr txBox="1"/>
          <p:nvPr/>
        </p:nvSpPr>
        <p:spPr>
          <a:xfrm>
            <a:off x="8984201" y="2779664"/>
            <a:ext cx="2973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系列的是普通的公开文件。如果能找到相对应的</a:t>
            </a:r>
            <a:r>
              <a:rPr lang="en-US" altLang="zh-CN" dirty="0"/>
              <a:t>B</a:t>
            </a:r>
            <a:r>
              <a:rPr lang="zh-CN" altLang="en-US" dirty="0"/>
              <a:t>结尾的文件，通常情况下专利已经被授权了。</a:t>
            </a:r>
            <a:br>
              <a:rPr lang="zh-CN" altLang="en-US" dirty="0"/>
            </a:br>
            <a:r>
              <a:rPr lang="zh-CN" altLang="en-US" dirty="0"/>
              <a:t>不过在异议期实际上还是不完整</a:t>
            </a:r>
            <a:r>
              <a:rPr lang="en-US" altLang="zh-CN" dirty="0"/>
              <a:t>(</a:t>
            </a:r>
            <a:r>
              <a:rPr lang="zh-CN" altLang="en-US" dirty="0"/>
              <a:t>这个时间内专利虽然受保护，但是法院不受理侵权诉讼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52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B700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&lt;B710&gt;: Applicants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7CBF73-BBF0-4372-B3E8-0F20EF5C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06" y="1785391"/>
            <a:ext cx="6757387" cy="45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8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B700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&lt;B710&gt;: Applicants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75FF15-9BFF-4B4F-942F-AAF6312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5" y="1690688"/>
            <a:ext cx="9229725" cy="1381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83FFB0-433E-466E-BBE7-6C26C77F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54" y="2818396"/>
            <a:ext cx="3564385" cy="39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99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B700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&lt;B720&gt;: Inventors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51CA51-B9E0-45B0-B3AF-1F6294D9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754680"/>
            <a:ext cx="71532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3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B700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&lt;B720&gt;: Inventors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C32D4A-5071-415B-BEAA-2370B825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53" y="491409"/>
            <a:ext cx="7053447" cy="60014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2B1D3C-002B-4E0C-93FF-9E98607D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8" y="2492757"/>
            <a:ext cx="4953555" cy="23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65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B700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&lt;B730&gt;: Grantees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5A130-457D-4623-B03C-FD1D68FE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805" y="1648297"/>
            <a:ext cx="6234390" cy="3561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EBB465-5E01-45F5-9AD9-8422ECC59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05" y="5185927"/>
            <a:ext cx="1699727" cy="6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20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96B6-8404-4DA1-B7F2-BCB40463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ABD51-AF1B-4FC0-A599-0E2BD648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&lt;!ELEMENT description (invention-title?,(technical-field | background-art | </a:t>
            </a:r>
          </a:p>
          <a:p>
            <a:pPr marL="0" indent="0">
              <a:buNone/>
            </a:pPr>
            <a:r>
              <a:rPr lang="en-US" altLang="zh-CN" dirty="0"/>
              <a:t>disclosure | summary-of-invention | description-of-drawings | </a:t>
            </a:r>
          </a:p>
          <a:p>
            <a:pPr marL="0" indent="0">
              <a:buNone/>
            </a:pPr>
            <a:r>
              <a:rPr lang="en-US" altLang="zh-CN" dirty="0"/>
              <a:t>description-of-embodiments | best-mode | mode-for-invention | </a:t>
            </a:r>
          </a:p>
          <a:p>
            <a:pPr marL="0" indent="0">
              <a:buNone/>
            </a:pPr>
            <a:r>
              <a:rPr lang="en-US" altLang="zh-CN" dirty="0"/>
              <a:t>industrial-applicability | reference-signs-list | </a:t>
            </a:r>
          </a:p>
          <a:p>
            <a:pPr marL="0" indent="0">
              <a:buNone/>
            </a:pPr>
            <a:r>
              <a:rPr lang="en-US" altLang="zh-CN" dirty="0"/>
              <a:t>reference-to-deposited-biological-material | sequence-list-text | </a:t>
            </a:r>
          </a:p>
          <a:p>
            <a:pPr marL="0" indent="0">
              <a:buNone/>
            </a:pPr>
            <a:r>
              <a:rPr lang="en-US" altLang="zh-CN" dirty="0"/>
              <a:t>citation-list | (heading*,p+)+)+) &gt;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&lt;!ATTLIST description</a:t>
            </a:r>
          </a:p>
          <a:p>
            <a:pPr marL="0" indent="0">
              <a:buNone/>
            </a:pPr>
            <a:r>
              <a:rPr lang="en-US" altLang="zh-CN" dirty="0"/>
              <a:t>id  </a:t>
            </a:r>
            <a:r>
              <a:rPr lang="en-US" altLang="zh-CN" dirty="0" err="1"/>
              <a:t>ID</a:t>
            </a:r>
            <a:r>
              <a:rPr lang="en-US" altLang="zh-CN" dirty="0"/>
              <a:t>   #IMPLIED </a:t>
            </a:r>
          </a:p>
          <a:p>
            <a:pPr marL="0" indent="0">
              <a:buNone/>
            </a:pPr>
            <a:r>
              <a:rPr lang="en-US" altLang="zh-CN" dirty="0" err="1"/>
              <a:t>lang</a:t>
            </a:r>
            <a:r>
              <a:rPr lang="en-US" altLang="zh-CN" dirty="0"/>
              <a:t>  CDATA   #IMPLIED </a:t>
            </a:r>
          </a:p>
          <a:p>
            <a:pPr marL="0" indent="0">
              <a:buNone/>
            </a:pPr>
            <a:r>
              <a:rPr lang="en-US" altLang="zh-CN" dirty="0"/>
              <a:t>status  CDATA   #IMPLIED &gt;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CC75F0-6E88-455B-895B-0190EA109125}"/>
              </a:ext>
            </a:extLst>
          </p:cNvPr>
          <p:cNvSpPr txBox="1"/>
          <p:nvPr/>
        </p:nvSpPr>
        <p:spPr>
          <a:xfrm>
            <a:off x="7386221" y="6329779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ep-patent-document-v1-5.dtd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19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96B6-8404-4DA1-B7F2-BCB40463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claims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ABD51-AF1B-4FC0-A599-0E2BD648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&lt;!ELEMENT claims (claim+) &gt;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&lt;!ATTLIST claims</a:t>
            </a:r>
          </a:p>
          <a:p>
            <a:pPr marL="0" indent="0">
              <a:buNone/>
            </a:pPr>
            <a:r>
              <a:rPr lang="en-US" altLang="zh-CN" dirty="0"/>
              <a:t>id    </a:t>
            </a:r>
            <a:r>
              <a:rPr lang="en-US" altLang="zh-CN" dirty="0" err="1"/>
              <a:t>ID</a:t>
            </a:r>
            <a:r>
              <a:rPr lang="en-US" altLang="zh-CN" dirty="0"/>
              <a:t>   #IMPLIED </a:t>
            </a:r>
          </a:p>
          <a:p>
            <a:pPr marL="0" indent="0">
              <a:buNone/>
            </a:pPr>
            <a:r>
              <a:rPr lang="en-US" altLang="zh-CN" dirty="0" err="1"/>
              <a:t>lang</a:t>
            </a:r>
            <a:r>
              <a:rPr lang="en-US" altLang="zh-CN" dirty="0"/>
              <a:t>    CDATA   #IMPLIED </a:t>
            </a:r>
          </a:p>
          <a:p>
            <a:pPr marL="0" indent="0">
              <a:buNone/>
            </a:pPr>
            <a:r>
              <a:rPr lang="en-US" altLang="zh-CN" dirty="0"/>
              <a:t>claim-type  CDATA   #IMPLIED </a:t>
            </a:r>
          </a:p>
          <a:p>
            <a:pPr marL="0" indent="0">
              <a:buNone/>
            </a:pPr>
            <a:r>
              <a:rPr lang="en-US" altLang="zh-CN" dirty="0"/>
              <a:t>status    CDATA   #IMPLIED 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CC75F0-6E88-455B-895B-0190EA109125}"/>
              </a:ext>
            </a:extLst>
          </p:cNvPr>
          <p:cNvSpPr txBox="1"/>
          <p:nvPr/>
        </p:nvSpPr>
        <p:spPr>
          <a:xfrm>
            <a:off x="7386221" y="6329779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ep-patent-document-v1-5.dtd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9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96B6-8404-4DA1-B7F2-BCB40463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SDOBI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ABD51-AF1B-4FC0-A599-0E2BD648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Sub-</a:t>
            </a:r>
            <a:r>
              <a:rPr lang="en-US" altLang="zh-CN" dirty="0" err="1"/>
              <a:t>DOcument</a:t>
            </a:r>
            <a:r>
              <a:rPr lang="en-US" altLang="zh-CN" dirty="0"/>
              <a:t> for </a:t>
            </a:r>
            <a:r>
              <a:rPr lang="en-US" altLang="zh-CN" dirty="0" err="1"/>
              <a:t>BIbliographic</a:t>
            </a:r>
            <a:r>
              <a:rPr lang="en-US" altLang="zh-CN" dirty="0"/>
              <a:t> data</a:t>
            </a:r>
          </a:p>
          <a:p>
            <a:r>
              <a:rPr lang="en-US" altLang="zh-CN" b="1" dirty="0"/>
              <a:t>&lt;B100&gt;: Document identification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&lt;B200&gt;: Domestic filing data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&lt;B400&gt;: Public availability dates</a:t>
            </a:r>
            <a:r>
              <a:rPr lang="en-US" altLang="zh-CN" dirty="0"/>
              <a:t>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&lt;B500&gt;: Technical Data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&lt;B700&gt;: Parties concerned with the document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CC75F0-6E88-455B-895B-0190EA109125}"/>
              </a:ext>
            </a:extLst>
          </p:cNvPr>
          <p:cNvSpPr txBox="1"/>
          <p:nvPr/>
        </p:nvSpPr>
        <p:spPr>
          <a:xfrm>
            <a:off x="7386221" y="6329779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ebdv3-25_en.pdf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8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BFBDA-AB2F-41F5-95FB-5A2350BF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B100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D69A5A-1F70-4EDE-A694-6FCD37F3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Document identification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58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1E9BF-61CF-4267-8DB4-BE31F929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B100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1A777-2E49-4862-8389-1FE5A04F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&lt;B110&gt;: Publication number of the document (EPO or WIPO)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&lt;B110&gt;1118543&lt;/B110&gt; - EPO number</a:t>
            </a:r>
            <a:br>
              <a:rPr lang="en-US" altLang="zh-CN" dirty="0"/>
            </a:br>
            <a:r>
              <a:rPr lang="en-US" altLang="zh-CN" dirty="0"/>
              <a:t>&lt;B110&gt;2003043537&lt;/B110&gt; - WIPO number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4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B100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&lt;B130&gt;: Kind of document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The values used by the EPO are:</a:t>
            </a:r>
            <a:br>
              <a:rPr lang="en-US" altLang="zh-CN" dirty="0"/>
            </a:br>
            <a:r>
              <a:rPr lang="en-US" altLang="zh-CN" dirty="0"/>
              <a:t>A1 Application published with search report</a:t>
            </a:r>
            <a:br>
              <a:rPr lang="en-US" altLang="zh-CN" dirty="0"/>
            </a:br>
            <a:r>
              <a:rPr lang="en-US" altLang="zh-CN" dirty="0"/>
              <a:t>A2 Application published without search report</a:t>
            </a:r>
            <a:br>
              <a:rPr lang="en-US" altLang="zh-CN" dirty="0"/>
            </a:br>
            <a:r>
              <a:rPr lang="en-US" altLang="zh-CN" dirty="0"/>
              <a:t>A3 Separate publication of the search report</a:t>
            </a:r>
            <a:br>
              <a:rPr lang="en-US" altLang="zh-CN" dirty="0"/>
            </a:br>
            <a:r>
              <a:rPr lang="en-US" altLang="zh-CN" dirty="0"/>
              <a:t>A8 Correction - reprint of the title page of an A-document</a:t>
            </a:r>
            <a:br>
              <a:rPr lang="en-US" altLang="zh-CN" dirty="0"/>
            </a:br>
            <a:r>
              <a:rPr lang="en-US" altLang="zh-CN" dirty="0"/>
              <a:t>A9 Correction - complete reprint of an A-document</a:t>
            </a:r>
            <a:br>
              <a:rPr lang="en-US" altLang="zh-CN" dirty="0"/>
            </a:br>
            <a:r>
              <a:rPr lang="en-US" altLang="zh-CN" dirty="0"/>
              <a:t>B1 Granted patent</a:t>
            </a:r>
            <a:br>
              <a:rPr lang="en-US" altLang="zh-CN" dirty="0"/>
            </a:br>
            <a:r>
              <a:rPr lang="en-US" altLang="zh-CN" dirty="0"/>
              <a:t>B2 Amended granted patent after opposition procedure</a:t>
            </a:r>
            <a:br>
              <a:rPr lang="en-US" altLang="zh-CN" dirty="0"/>
            </a:br>
            <a:r>
              <a:rPr lang="en-US" altLang="zh-CN" dirty="0"/>
              <a:t>B3 Amended granted patent after limitation procedure</a:t>
            </a:r>
            <a:br>
              <a:rPr lang="en-US" altLang="zh-CN" dirty="0"/>
            </a:br>
            <a:r>
              <a:rPr lang="en-US" altLang="zh-CN" dirty="0"/>
              <a:t>B8 Correction - reprint of the title page of a B-document</a:t>
            </a:r>
            <a:br>
              <a:rPr lang="en-US" altLang="zh-CN" dirty="0"/>
            </a:br>
            <a:r>
              <a:rPr lang="en-US" altLang="zh-CN" dirty="0"/>
              <a:t>B9 Correction - complete reprint of a B-document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21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D82A-2EB4-4723-A745-E0FC7C8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B100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8FFF-C032-455E-8DA0-BF89B18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&lt;B190&gt;: Publishing country or </a:t>
            </a:r>
            <a:r>
              <a:rPr lang="en-US" altLang="zh-CN" b="1" dirty="0" err="1"/>
              <a:t>organisation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Country or </a:t>
            </a:r>
            <a:r>
              <a:rPr lang="en-US" altLang="zh-CN" dirty="0" err="1"/>
              <a:t>organisation</a:t>
            </a:r>
            <a:r>
              <a:rPr lang="en-US" altLang="zh-CN" dirty="0"/>
              <a:t> which actually publishes the document. The values used by EPO</a:t>
            </a:r>
            <a:br>
              <a:rPr lang="en-US" altLang="zh-CN" dirty="0"/>
            </a:br>
            <a:r>
              <a:rPr lang="en-US" altLang="zh-CN" dirty="0"/>
              <a:t>are:</a:t>
            </a:r>
            <a:br>
              <a:rPr lang="en-US" altLang="zh-CN" dirty="0"/>
            </a:br>
            <a:r>
              <a:rPr lang="en-US" altLang="zh-CN" b="1" dirty="0"/>
              <a:t>EP </a:t>
            </a:r>
            <a:r>
              <a:rPr lang="en-US" altLang="zh-CN" dirty="0"/>
              <a:t>European Patent Office</a:t>
            </a:r>
            <a:br>
              <a:rPr lang="en-US" altLang="zh-CN" dirty="0"/>
            </a:br>
            <a:r>
              <a:rPr lang="en-US" altLang="zh-CN" b="1" dirty="0"/>
              <a:t>WO </a:t>
            </a:r>
            <a:r>
              <a:rPr lang="en-US" altLang="zh-CN" dirty="0"/>
              <a:t>WIPO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BFBDA-AB2F-41F5-95FB-5A2350BF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B200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D69A5A-1F70-4EDE-A694-6FCD37F3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Document identification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56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524</Words>
  <Application>Microsoft Office PowerPoint</Application>
  <PresentationFormat>宽屏</PresentationFormat>
  <Paragraphs>113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EPO专利数据格式</vt:lpstr>
      <vt:lpstr>EPO数据处理流程</vt:lpstr>
      <vt:lpstr>EP专利文献种类</vt:lpstr>
      <vt:lpstr>SDOBI</vt:lpstr>
      <vt:lpstr>B100</vt:lpstr>
      <vt:lpstr>B100</vt:lpstr>
      <vt:lpstr>B100</vt:lpstr>
      <vt:lpstr>B100</vt:lpstr>
      <vt:lpstr>B200</vt:lpstr>
      <vt:lpstr>B200</vt:lpstr>
      <vt:lpstr>B200</vt:lpstr>
      <vt:lpstr>B200</vt:lpstr>
      <vt:lpstr>B200</vt:lpstr>
      <vt:lpstr>B200</vt:lpstr>
      <vt:lpstr>B400</vt:lpstr>
      <vt:lpstr>B400</vt:lpstr>
      <vt:lpstr>B400</vt:lpstr>
      <vt:lpstr>B400</vt:lpstr>
      <vt:lpstr>B500</vt:lpstr>
      <vt:lpstr>B500</vt:lpstr>
      <vt:lpstr>B500</vt:lpstr>
      <vt:lpstr>B500</vt:lpstr>
      <vt:lpstr>B500</vt:lpstr>
      <vt:lpstr>B500</vt:lpstr>
      <vt:lpstr>B500</vt:lpstr>
      <vt:lpstr>B500</vt:lpstr>
      <vt:lpstr>B500</vt:lpstr>
      <vt:lpstr>B500</vt:lpstr>
      <vt:lpstr>B700</vt:lpstr>
      <vt:lpstr>B700</vt:lpstr>
      <vt:lpstr>B700</vt:lpstr>
      <vt:lpstr>B700</vt:lpstr>
      <vt:lpstr>B700</vt:lpstr>
      <vt:lpstr>B700</vt:lpstr>
      <vt:lpstr>description</vt:lpstr>
      <vt:lpstr>claims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EPO专利数据格式</dc:title>
  <dc:creator>炤宇 王</dc:creator>
  <cp:lastModifiedBy>炤宇 王</cp:lastModifiedBy>
  <cp:revision>17</cp:revision>
  <dcterms:created xsi:type="dcterms:W3CDTF">2019-05-27T03:14:46Z</dcterms:created>
  <dcterms:modified xsi:type="dcterms:W3CDTF">2019-05-27T05:03:31Z</dcterms:modified>
</cp:coreProperties>
</file>