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85.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393" r:id="rId12"/>
    <p:sldId id="628" r:id="rId13"/>
    <p:sldId id="631" r:id="rId14"/>
    <p:sldId id="267" r:id="rId15"/>
    <p:sldId id="268" r:id="rId16"/>
    <p:sldId id="269" r:id="rId17"/>
    <p:sldId id="288" r:id="rId18"/>
    <p:sldId id="289" r:id="rId19"/>
    <p:sldId id="290" r:id="rId20"/>
    <p:sldId id="291" r:id="rId21"/>
    <p:sldId id="292" r:id="rId22"/>
    <p:sldId id="629" r:id="rId23"/>
    <p:sldId id="293" r:id="rId24"/>
    <p:sldId id="297" r:id="rId25"/>
    <p:sldId id="636" r:id="rId26"/>
    <p:sldId id="633" r:id="rId27"/>
    <p:sldId id="638" r:id="rId28"/>
    <p:sldId id="634" r:id="rId29"/>
    <p:sldId id="635" r:id="rId30"/>
    <p:sldId id="295" r:id="rId31"/>
    <p:sldId id="296" r:id="rId32"/>
    <p:sldId id="63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0075" autoAdjust="0"/>
  </p:normalViewPr>
  <p:slideViewPr>
    <p:cSldViewPr snapToGrid="0">
      <p:cViewPr>
        <p:scale>
          <a:sx n="70" d="100"/>
          <a:sy n="70" d="100"/>
        </p:scale>
        <p:origin x="564"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2021/9/16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22844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Motivations for modeling showing the shift from quantitative models (light end of the spectrum) to qualitative models (dark end)</a:t>
            </a:r>
            <a:endParaRPr lang="en-US" altLang="zh-CN" dirty="0"/>
          </a:p>
          <a:p>
            <a:endParaRPr lang="en-US" altLang="zh-CN" dirty="0"/>
          </a:p>
          <a:p>
            <a:r>
              <a:rPr lang="en-US" altLang="zh-CN" sz="1200" b="0" i="0" u="none" strike="noStrike" kern="1200" baseline="0" dirty="0">
                <a:solidFill>
                  <a:schemeClr val="tx1"/>
                </a:solidFill>
                <a:latin typeface="+mn-lt"/>
                <a:ea typeface="+mn-ea"/>
                <a:cs typeface="+mn-cs"/>
              </a:rPr>
              <a:t>In cases when there is enough knowledge and insight about the system, the deductive approach is used for model formulation. </a:t>
            </a:r>
            <a:r>
              <a:rPr lang="en-US" altLang="zh-CN" sz="1200" b="1" i="0" u="none" strike="noStrike" kern="1200" baseline="0" dirty="0">
                <a:solidFill>
                  <a:schemeClr val="tx1"/>
                </a:solidFill>
                <a:latin typeface="+mn-lt"/>
                <a:ea typeface="+mn-ea"/>
                <a:cs typeface="+mn-cs"/>
              </a:rPr>
              <a:t>Deduction </a:t>
            </a:r>
            <a:r>
              <a:rPr lang="en-US" altLang="zh-CN" sz="1200" b="0" i="0" u="none" strike="noStrike" kern="1200" baseline="0" dirty="0">
                <a:solidFill>
                  <a:schemeClr val="tx1"/>
                </a:solidFill>
                <a:latin typeface="+mn-lt"/>
                <a:ea typeface="+mn-ea"/>
                <a:cs typeface="+mn-cs"/>
              </a:rPr>
              <a:t>derives knowledge from known principles in order to apply to them to unknown ones; it is reasoning from the general to the specific. The deductive models are derived analytically (from first principles), and experimental data is used to fill in certain gaps and for validation. The alternative to deduction is induction. Generally, </a:t>
            </a:r>
            <a:r>
              <a:rPr lang="en-US" altLang="zh-CN" sz="1200" b="1" i="0" u="none" strike="noStrike" kern="1200" baseline="0" dirty="0">
                <a:solidFill>
                  <a:schemeClr val="tx1"/>
                </a:solidFill>
                <a:latin typeface="+mn-lt"/>
                <a:ea typeface="+mn-ea"/>
                <a:cs typeface="+mn-cs"/>
              </a:rPr>
              <a:t>induction </a:t>
            </a:r>
            <a:r>
              <a:rPr lang="en-US" altLang="zh-CN" sz="1200" b="0" i="0" u="none" strike="noStrike" kern="1200" baseline="0" dirty="0">
                <a:solidFill>
                  <a:schemeClr val="tx1"/>
                </a:solidFill>
                <a:latin typeface="+mn-lt"/>
                <a:ea typeface="+mn-ea"/>
                <a:cs typeface="+mn-cs"/>
              </a:rPr>
              <a:t>starts with specific information in order to infer something more general. An induction approach in biomedicine is fully based on experimental observations and has led to the development of numerous phenomenological models. In most practical modeling situations of the heart processes, both deductive and inductive approaches are required.</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gate variable equations introduced by </a:t>
            </a:r>
            <a:r>
              <a:rPr lang="en-US" altLang="zh-CN" sz="1200" b="0" i="0" u="none" strike="noStrike" kern="1200" baseline="0" dirty="0" err="1">
                <a:solidFill>
                  <a:schemeClr val="tx1"/>
                </a:solidFill>
                <a:latin typeface="+mn-lt"/>
                <a:ea typeface="+mn-ea"/>
                <a:cs typeface="+mn-cs"/>
              </a:rPr>
              <a:t>Hodjkin</a:t>
            </a:r>
            <a:r>
              <a:rPr lang="en-US" altLang="zh-CN" sz="1200" b="0" i="0" u="none" strike="noStrike" kern="1200" baseline="0" dirty="0">
                <a:solidFill>
                  <a:schemeClr val="tx1"/>
                </a:solidFill>
                <a:latin typeface="+mn-lt"/>
                <a:ea typeface="+mn-ea"/>
                <a:cs typeface="+mn-cs"/>
              </a:rPr>
              <a:t>-Huxley, derived from the cell-clamp experiments, are an example of an inductive approach, whereas the application of </a:t>
            </a:r>
            <a:r>
              <a:rPr lang="en-US" altLang="zh-CN" sz="1200" b="0" i="0" u="none" strike="noStrike" kern="1200" baseline="0" dirty="0" err="1">
                <a:solidFill>
                  <a:schemeClr val="tx1"/>
                </a:solidFill>
                <a:latin typeface="+mn-lt"/>
                <a:ea typeface="+mn-ea"/>
                <a:cs typeface="+mn-cs"/>
              </a:rPr>
              <a:t>Kirchoff’s</a:t>
            </a:r>
            <a:r>
              <a:rPr lang="en-US" altLang="zh-CN" sz="1200" b="0" i="0" u="none" strike="noStrike" kern="1200" baseline="0" dirty="0">
                <a:solidFill>
                  <a:schemeClr val="tx1"/>
                </a:solidFill>
                <a:latin typeface="+mn-lt"/>
                <a:ea typeface="+mn-ea"/>
                <a:cs typeface="+mn-cs"/>
              </a:rPr>
              <a:t> law to the current balance through the cell membrane is an indicator of the deductive approach used in formulating the action potential models for nerve and heart cells.</a:t>
            </a:r>
          </a:p>
          <a:p>
            <a:endParaRPr lang="en-US" altLang="zh-CN" dirty="0"/>
          </a:p>
          <a:p>
            <a:r>
              <a:rPr lang="en-US" altLang="zh-CN" dirty="0"/>
              <a:t>Most of the mathematical models in biology are </a:t>
            </a:r>
            <a:r>
              <a:rPr lang="en-US" altLang="zh-CN" dirty="0" err="1"/>
              <a:t>semiphenomenological</a:t>
            </a:r>
            <a:r>
              <a:rPr lang="en-US" altLang="zh-CN" dirty="0"/>
              <a:t>. This means that part of the model derives from first principles (the laws of conservation of matter and energy) and the rest represent the appropriate mathematical interpretation of experimental findings.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5E99FE-24AC-48AF-9845-0F7DFD311FE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30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2021/9/16</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xml"/><Relationship Id="rId5" Type="http://schemas.openxmlformats.org/officeDocument/2006/relationships/tags" Target="../tags/tag11.xml"/><Relationship Id="rId4" Type="http://schemas.openxmlformats.org/officeDocument/2006/relationships/tags" Target="../tags/tag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2.png"/><Relationship Id="rId18" Type="http://schemas.openxmlformats.org/officeDocument/2006/relationships/tags" Target="../tags/tag89.xml"/><Relationship Id="rId3" Type="http://schemas.openxmlformats.org/officeDocument/2006/relationships/tags" Target="../tags/tag14.xml"/><Relationship Id="rId21" Type="http://schemas.openxmlformats.org/officeDocument/2006/relationships/image" Target="../media/image29.png"/><Relationship Id="rId7" Type="http://schemas.openxmlformats.org/officeDocument/2006/relationships/tags" Target="../tags/tag18.xml"/><Relationship Id="rId12" Type="http://schemas.openxmlformats.org/officeDocument/2006/relationships/image" Target="../media/image25.png"/><Relationship Id="rId17" Type="http://schemas.openxmlformats.org/officeDocument/2006/relationships/image" Target="../media/image27.png"/><Relationship Id="rId2" Type="http://schemas.openxmlformats.org/officeDocument/2006/relationships/tags" Target="../tags/tag13.xml"/><Relationship Id="rId16" Type="http://schemas.openxmlformats.org/officeDocument/2006/relationships/tags" Target="../tags/tag88.xml"/><Relationship Id="rId20" Type="http://schemas.openxmlformats.org/officeDocument/2006/relationships/tags" Target="../tags/tag90.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85.xml"/><Relationship Id="rId5" Type="http://schemas.openxmlformats.org/officeDocument/2006/relationships/tags" Target="../tags/tag16.xml"/><Relationship Id="rId15" Type="http://schemas.openxmlformats.org/officeDocument/2006/relationships/image" Target="../media/image26.png"/><Relationship Id="rId10" Type="http://schemas.openxmlformats.org/officeDocument/2006/relationships/slideLayout" Target="../slideLayouts/slideLayout1.xml"/><Relationship Id="rId19" Type="http://schemas.openxmlformats.org/officeDocument/2006/relationships/image" Target="../media/image28.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87.xml"/><Relationship Id="rId22"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90.png"/><Relationship Id="rId18" Type="http://schemas.openxmlformats.org/officeDocument/2006/relationships/tags" Target="../tags/tag55.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52.xml"/><Relationship Id="rId17" Type="http://schemas.openxmlformats.org/officeDocument/2006/relationships/image" Target="../media/image110.png"/><Relationship Id="rId2" Type="http://schemas.openxmlformats.org/officeDocument/2006/relationships/tags" Target="../tags/tag22.xml"/><Relationship Id="rId16" Type="http://schemas.openxmlformats.org/officeDocument/2006/relationships/tags" Target="../tags/tag54.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png"/><Relationship Id="rId5" Type="http://schemas.openxmlformats.org/officeDocument/2006/relationships/tags" Target="../tags/tag25.xml"/><Relationship Id="rId15" Type="http://schemas.openxmlformats.org/officeDocument/2006/relationships/image" Target="../media/image100.png"/><Relationship Id="rId10" Type="http://schemas.openxmlformats.org/officeDocument/2006/relationships/slideLayout" Target="../slideLayouts/slideLayout1.xml"/><Relationship Id="rId19" Type="http://schemas.openxmlformats.org/officeDocument/2006/relationships/image" Target="../media/image120.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53.xm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1.png"/><Relationship Id="rId18" Type="http://schemas.openxmlformats.org/officeDocument/2006/relationships/tags" Target="../tags/tag99.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96.xml"/><Relationship Id="rId17" Type="http://schemas.openxmlformats.org/officeDocument/2006/relationships/image" Target="../media/image33.png"/><Relationship Id="rId2" Type="http://schemas.openxmlformats.org/officeDocument/2006/relationships/tags" Target="../tags/tag31.xml"/><Relationship Id="rId16" Type="http://schemas.openxmlformats.org/officeDocument/2006/relationships/tags" Target="../tags/tag98.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slideLayout" Target="../slideLayouts/slideLayout1.xml"/><Relationship Id="rId19" Type="http://schemas.openxmlformats.org/officeDocument/2006/relationships/image" Target="../media/image34.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21.png"/><Relationship Id="rId18" Type="http://schemas.openxmlformats.org/officeDocument/2006/relationships/image" Target="../media/image14.png"/><Relationship Id="rId3" Type="http://schemas.openxmlformats.org/officeDocument/2006/relationships/tags" Target="../tags/tag43.xml"/><Relationship Id="rId21" Type="http://schemas.openxmlformats.org/officeDocument/2006/relationships/tags" Target="../tags/tag46.xml"/><Relationship Id="rId7" Type="http://schemas.openxmlformats.org/officeDocument/2006/relationships/tags" Target="../tags/tag47.xml"/><Relationship Id="rId12" Type="http://schemas.openxmlformats.org/officeDocument/2006/relationships/tags" Target="../tags/tag41.xml"/><Relationship Id="rId17" Type="http://schemas.openxmlformats.org/officeDocument/2006/relationships/tags" Target="../tags/tag44.xml"/><Relationship Id="rId2" Type="http://schemas.openxmlformats.org/officeDocument/2006/relationships/tags" Target="../tags/tag42.xml"/><Relationship Id="rId16" Type="http://schemas.openxmlformats.org/officeDocument/2006/relationships/image" Target="../media/image130.png"/><Relationship Id="rId20" Type="http://schemas.openxmlformats.org/officeDocument/2006/relationships/image" Target="../media/image15.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1.xml"/><Relationship Id="rId24" Type="http://schemas.openxmlformats.org/officeDocument/2006/relationships/image" Target="../media/image17.png"/><Relationship Id="rId5" Type="http://schemas.openxmlformats.org/officeDocument/2006/relationships/tags" Target="../tags/tag45.xml"/><Relationship Id="rId15" Type="http://schemas.openxmlformats.org/officeDocument/2006/relationships/tags" Target="../tags/tag43.xml"/><Relationship Id="rId23" Type="http://schemas.openxmlformats.org/officeDocument/2006/relationships/tags" Target="../tags/tag47.xml"/><Relationship Id="rId10" Type="http://schemas.openxmlformats.org/officeDocument/2006/relationships/tags" Target="../tags/tag50.xml"/><Relationship Id="rId19" Type="http://schemas.openxmlformats.org/officeDocument/2006/relationships/tags" Target="../tags/tag45.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2.png"/><Relationship Id="rId2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254000" y="126946"/>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zh-CN" altLang="en-US" sz="2600" dirty="0">
                <a:solidFill>
                  <a:srgbClr val="000000"/>
                </a:solidFill>
                <a:latin typeface="Microsoft Yahei" panose="020B0503020204020204" pitchFamily="34" charset="-122"/>
                <a:ea typeface="Microsoft Yahei" panose="020B0503020204020204" pitchFamily="34" charset="-122"/>
              </a:rPr>
              <a:t>同学们课堂学习人工智能是一种（）方式。最终参加期末考试是一种（）方式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8"/>
          <a:srcRect l="-3168" b="53859"/>
          <a:stretch/>
        </p:blipFill>
        <p:spPr>
          <a:xfrm>
            <a:off x="852472" y="1940909"/>
            <a:ext cx="540912" cy="1429000"/>
          </a:xfrm>
          <a:prstGeom prst="rect">
            <a:avLst/>
          </a:prstGeom>
        </p:spPr>
      </p:pic>
      <p:sp>
        <p:nvSpPr>
          <p:cNvPr id="2" name="矩形 1">
            <a:extLst>
              <a:ext uri="{FF2B5EF4-FFF2-40B4-BE49-F238E27FC236}">
                <a16:creationId xmlns:a16="http://schemas.microsoft.com/office/drawing/2014/main" id="{22DF9F26-AEB5-4CF6-8AB9-3D676C737FF0}"/>
              </a:ext>
            </a:extLst>
          </p:cNvPr>
          <p:cNvSpPr/>
          <p:nvPr/>
        </p:nvSpPr>
        <p:spPr>
          <a:xfrm>
            <a:off x="2162255" y="1940909"/>
            <a:ext cx="3185487" cy="892552"/>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归纳推理，演绎推理</a:t>
            </a:r>
          </a:p>
          <a:p>
            <a:endParaRPr lang="zh-CN" altLang="en-US" sz="2600" dirty="0">
              <a:solidFill>
                <a:srgbClr val="000000"/>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05F4B73C-BB48-46DB-A19A-C86C012E0C4D}"/>
              </a:ext>
            </a:extLst>
          </p:cNvPr>
          <p:cNvSpPr/>
          <p:nvPr/>
        </p:nvSpPr>
        <p:spPr>
          <a:xfrm>
            <a:off x="2162255" y="2804492"/>
            <a:ext cx="3185487"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演绎推理，归纳推理</a:t>
            </a:r>
          </a:p>
        </p:txBody>
      </p:sp>
      <p:sp>
        <p:nvSpPr>
          <p:cNvPr id="21" name="文本框 20">
            <a:extLst>
              <a:ext uri="{FF2B5EF4-FFF2-40B4-BE49-F238E27FC236}">
                <a16:creationId xmlns:a16="http://schemas.microsoft.com/office/drawing/2014/main" id="{1E9AA9DB-1BFE-43AF-89A9-8E7336FDC241}"/>
              </a:ext>
            </a:extLst>
          </p:cNvPr>
          <p:cNvSpPr txBox="1"/>
          <p:nvPr>
            <p:custDataLst>
              <p:tags r:id="rId3"/>
            </p:custDataLst>
          </p:nvPr>
        </p:nvSpPr>
        <p:spPr>
          <a:xfrm>
            <a:off x="178638" y="3831356"/>
            <a:ext cx="11834723" cy="2143125"/>
          </a:xfrm>
          <a:prstGeom prst="rect">
            <a:avLst/>
          </a:prstGeom>
          <a:noFill/>
        </p:spPr>
        <p:txBody>
          <a:bodyPr vert="horz" wrap="square" rtlCol="0" anchor="ctr" anchorCtr="0">
            <a:noAutofit/>
          </a:bodyPr>
          <a:lstStyle/>
          <a:p>
            <a:pPr>
              <a:lnSpc>
                <a:spcPct val="110000"/>
              </a:lnSpc>
              <a:buClr>
                <a:srgbClr val="800000"/>
              </a:buClr>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zh-CN" altLang="en-US" sz="2600" dirty="0">
                <a:solidFill>
                  <a:srgbClr val="000000"/>
                </a:solidFill>
                <a:latin typeface="Microsoft Yahei" panose="020B0503020204020204" pitchFamily="34" charset="-122"/>
                <a:ea typeface="Microsoft Yahei" panose="020B0503020204020204" pitchFamily="34" charset="-122"/>
              </a:rPr>
              <a:t>在生命系统建模过程中，需要用到不同的方法。以心脏系统为例，把心肌细胞看成是</a:t>
            </a:r>
            <a:r>
              <a:rPr lang="en-US" altLang="zh-CN" sz="2600" dirty="0">
                <a:solidFill>
                  <a:srgbClr val="000000"/>
                </a:solidFill>
                <a:latin typeface="Microsoft Yahei" panose="020B0503020204020204" pitchFamily="34" charset="-122"/>
                <a:ea typeface="Microsoft Yahei" panose="020B0503020204020204" pitchFamily="34" charset="-122"/>
              </a:rPr>
              <a:t>RC</a:t>
            </a:r>
            <a:r>
              <a:rPr lang="zh-CN" altLang="en-US" sz="2600" dirty="0">
                <a:solidFill>
                  <a:srgbClr val="000000"/>
                </a:solidFill>
                <a:latin typeface="Microsoft Yahei" panose="020B0503020204020204" pitchFamily="34" charset="-122"/>
                <a:ea typeface="Microsoft Yahei" panose="020B0503020204020204" pitchFamily="34" charset="-122"/>
              </a:rPr>
              <a:t>电路来仿真细胞产生电信号的过程是一种（）方式。在上述过程中，需要计算每一种细胞膜上的离子电流，利用生物学实验测得的数据拟合离子电流曲线的过程是一种（）方式。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240000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p:cNvSpPr>
            <a:spLocks noChangeArrowheads="1"/>
          </p:cNvSpPr>
          <p:nvPr/>
        </p:nvSpPr>
        <p:spPr bwMode="auto">
          <a:xfrm>
            <a:off x="1633538" y="2732088"/>
            <a:ext cx="3052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zh-CN" sz="1800">
                <a:solidFill>
                  <a:prstClr val="black"/>
                </a:solidFill>
                <a:latin typeface="Arial" panose="020B0604020202020204" pitchFamily="34" charset="0"/>
                <a:ea typeface="宋体" panose="02010600030101010101" pitchFamily="2" charset="-122"/>
                <a:cs typeface="Arial" panose="020B0604020202020204" pitchFamily="34" charset="0"/>
              </a:rPr>
              <a:t>A.L. Hodgkin &amp; A.F. Huxley, </a:t>
            </a:r>
          </a:p>
          <a:p>
            <a:pPr eaLnBrk="0" fontAlgn="base" hangingPunct="0">
              <a:spcBef>
                <a:spcPct val="0"/>
              </a:spcBef>
              <a:spcAft>
                <a:spcPct val="0"/>
              </a:spcAft>
              <a:buNone/>
            </a:pPr>
            <a:r>
              <a:rPr lang="en-US" altLang="zh-CN" sz="1800">
                <a:solidFill>
                  <a:prstClr val="black"/>
                </a:solidFill>
                <a:latin typeface="Arial" panose="020B0604020202020204" pitchFamily="34" charset="0"/>
                <a:ea typeface="宋体" panose="02010600030101010101" pitchFamily="2" charset="-122"/>
                <a:cs typeface="Arial" panose="020B0604020202020204" pitchFamily="34" charset="0"/>
              </a:rPr>
              <a:t>University of Cambridge</a:t>
            </a:r>
            <a:endParaRPr lang="zh-CN" altLang="en-US" sz="180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371715" name="Picture 10" descr="https://encrypted-tbn0.gstatic.com/images?q=tbn:ANd9GcQyvTiBozt3giLbNoRIB8k0DQbEwXkO3nUJMojtaG8Yl8s-o-q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81000"/>
            <a:ext cx="20764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716" name="Picture 14" descr="http://www.brains-minds-media.org/archive/222/dippArticl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3376613"/>
            <a:ext cx="3848100"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7" name="TextBox 3"/>
          <p:cNvSpPr txBox="1">
            <a:spLocks noChangeArrowheads="1"/>
          </p:cNvSpPr>
          <p:nvPr/>
        </p:nvSpPr>
        <p:spPr bwMode="auto">
          <a:xfrm>
            <a:off x="6240463" y="3860800"/>
            <a:ext cx="300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zh-CN" sz="2000">
                <a:solidFill>
                  <a:prstClr val="black"/>
                </a:solidFill>
                <a:latin typeface="Arial" panose="020B0604020202020204" pitchFamily="34" charset="0"/>
                <a:ea typeface="宋体" panose="02010600030101010101" pitchFamily="2" charset="-122"/>
                <a:cs typeface="Arial" panose="020B0604020202020204" pitchFamily="34" charset="0"/>
              </a:rPr>
              <a:t>Simulated AP of neurons</a:t>
            </a:r>
            <a:endParaRPr lang="zh-CN" altLang="en-US" sz="200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371718" name="Picture 18" descr="http://upload.wikimedia.org/wikipedia/commons/c/c4/Hodgkins_Huxley_Plo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0" y="4371975"/>
            <a:ext cx="3429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719" name="Picture 20" descr="https://encrypted-tbn1.gstatic.com/images?q=tbn:ANd9GcQdyuFvUY3ednbjCbPYR6Mt6BxNoJiJ1LxPCOSqsT4_TMVnLZY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400" y="2133600"/>
            <a:ext cx="31623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4008438" y="1068388"/>
            <a:ext cx="6367462" cy="1574800"/>
            <a:chOff x="2484438" y="1068388"/>
            <a:chExt cx="6367462" cy="1574800"/>
          </a:xfrm>
        </p:grpSpPr>
        <p:sp>
          <p:nvSpPr>
            <p:cNvPr id="371722" name="Rectangle 2"/>
            <p:cNvSpPr>
              <a:spLocks noChangeArrowheads="1"/>
            </p:cNvSpPr>
            <p:nvPr/>
          </p:nvSpPr>
          <p:spPr bwMode="auto">
            <a:xfrm>
              <a:off x="4067175" y="1497013"/>
              <a:ext cx="4784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zh-CN" sz="2000">
                  <a:solidFill>
                    <a:prstClr val="black"/>
                  </a:solidFill>
                  <a:latin typeface="Arial" panose="020B0604020202020204" pitchFamily="34" charset="0"/>
                  <a:ea typeface="宋体" panose="02010600030101010101" pitchFamily="2" charset="-122"/>
                  <a:cs typeface="Arial" panose="020B0604020202020204" pitchFamily="34" charset="0"/>
                </a:rPr>
                <a:t>The Nobel Prize in Physiology or Medicine 1963</a:t>
              </a:r>
            </a:p>
          </p:txBody>
        </p:sp>
        <p:pic>
          <p:nvPicPr>
            <p:cNvPr id="371723" name="Picture 22" descr="https://encrypted-tbn2.gstatic.com/images?q=tbn:ANd9GcSHhMDbkxNO2cy1pdcPrnY77xL2iPs8DhSAb-wvuVA617Ukl9JdI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068388"/>
              <a:ext cx="157321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1721" name="TextBox 4"/>
          <p:cNvSpPr txBox="1">
            <a:spLocks noChangeArrowheads="1"/>
          </p:cNvSpPr>
          <p:nvPr/>
        </p:nvSpPr>
        <p:spPr bwMode="auto">
          <a:xfrm>
            <a:off x="4367213" y="26989"/>
            <a:ext cx="6202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0" fontAlgn="base" hangingPunct="0">
              <a:spcBef>
                <a:spcPct val="0"/>
              </a:spcBef>
              <a:spcAft>
                <a:spcPct val="0"/>
              </a:spcAft>
              <a:buNone/>
            </a:pPr>
            <a:r>
              <a:rPr lang="en-US" altLang="zh-CN" b="1">
                <a:solidFill>
                  <a:prstClr val="black"/>
                </a:solidFill>
                <a:ea typeface="宋体" panose="02010600030101010101" pitchFamily="2" charset="-122"/>
                <a:cs typeface="Arial" panose="020B0604020202020204" pitchFamily="34" charset="0"/>
              </a:rPr>
              <a:t>Quantitative Physiology </a:t>
            </a:r>
            <a:r>
              <a:rPr lang="en-US" altLang="zh-CN" sz="4000" b="1" i="1">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3600" b="1" i="1">
                <a:solidFill>
                  <a:prstClr val="black"/>
                </a:solidFill>
                <a:latin typeface="Arial" panose="020B0604020202020204" pitchFamily="34" charset="0"/>
                <a:ea typeface="宋体" panose="02010600030101010101" pitchFamily="2" charset="-122"/>
                <a:cs typeface="Arial" panose="020B0604020202020204" pitchFamily="34" charset="0"/>
              </a:rPr>
              <a:t>1952</a:t>
            </a:r>
            <a:endParaRPr lang="zh-CN" altLang="en-US" sz="3600" b="1" i="1">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884340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0FCEAD4-C4C6-457E-9EFA-D511ACA95513}"/>
              </a:ext>
            </a:extLst>
          </p:cNvPr>
          <p:cNvSpPr/>
          <p:nvPr/>
        </p:nvSpPr>
        <p:spPr>
          <a:xfrm>
            <a:off x="436582" y="219962"/>
            <a:ext cx="39853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mn-ea"/>
                <a:cs typeface="Arial"/>
              </a:rPr>
              <a:t>Mathematical modeling </a:t>
            </a:r>
            <a:endParaRPr kumimoji="0" lang="zh-CN" altLang="en-US" sz="28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4" name="图片 3">
            <a:extLst>
              <a:ext uri="{FF2B5EF4-FFF2-40B4-BE49-F238E27FC236}">
                <a16:creationId xmlns:a16="http://schemas.microsoft.com/office/drawing/2014/main" id="{5EDC186E-6AF6-4894-9A23-41BF32204DC0}"/>
              </a:ext>
            </a:extLst>
          </p:cNvPr>
          <p:cNvPicPr>
            <a:picLocks noChangeAspect="1"/>
          </p:cNvPicPr>
          <p:nvPr/>
        </p:nvPicPr>
        <p:blipFill>
          <a:blip r:embed="rId3"/>
          <a:stretch>
            <a:fillRect/>
          </a:stretch>
        </p:blipFill>
        <p:spPr>
          <a:xfrm>
            <a:off x="1848381" y="1386143"/>
            <a:ext cx="8495238" cy="4085714"/>
          </a:xfrm>
          <a:prstGeom prst="rect">
            <a:avLst/>
          </a:prstGeom>
        </p:spPr>
      </p:pic>
    </p:spTree>
    <p:extLst>
      <p:ext uri="{BB962C8B-B14F-4D97-AF65-F5344CB8AC3E}">
        <p14:creationId xmlns:p14="http://schemas.microsoft.com/office/powerpoint/2010/main" val="160898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59780" y="3397558"/>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9" y="3397558"/>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357277" y="616751"/>
            <a:ext cx="11834723" cy="2898806"/>
          </a:xfrm>
          <a:prstGeom prst="rect">
            <a:avLst/>
          </a:prstGeom>
          <a:noFill/>
        </p:spPr>
        <p:txBody>
          <a:bodyPr vert="horz" wrap="square" rtlCol="0" anchor="ctr" anchorCtr="0">
            <a:noAutofit/>
          </a:bodyPr>
          <a:lstStyle/>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12 .</a:t>
            </a:r>
            <a:r>
              <a:rPr lang="zh-CN" altLang="en-US" sz="2600" dirty="0">
                <a:solidFill>
                  <a:srgbClr val="000000"/>
                </a:solidFill>
                <a:latin typeface="Microsoft Yahei" panose="020B0503020204020204" pitchFamily="34" charset="-122"/>
                <a:ea typeface="Microsoft Yahei" panose="020B0503020204020204" pitchFamily="34" charset="-122"/>
              </a:rPr>
              <a:t>判断以下谓词公式的真假。</a:t>
            </a:r>
            <a:endParaRPr lang="en-US" altLang="zh-CN" sz="2600" dirty="0">
              <a:solidFill>
                <a:srgbClr val="000000"/>
              </a:solidFill>
              <a:latin typeface="Microsoft Yahei" panose="020B0503020204020204" pitchFamily="34" charset="-122"/>
              <a:ea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(1) </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P(x)</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(2) </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(∀x) P(x)</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10000"/>
              </a:lnSpc>
              <a:buClr>
                <a:srgbClr val="800000"/>
              </a:buClr>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(3) </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 P(x)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es-E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P(x)</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10000"/>
              </a:lnSpc>
              <a:buClr>
                <a:srgbClr val="800000"/>
              </a:buClr>
              <a:defRPr/>
            </a:pP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5"/>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7"/>
          <a:srcRect l="-11674" t="-1672" r="-10161" b="23488"/>
          <a:stretch/>
        </p:blipFill>
        <p:spPr>
          <a:xfrm>
            <a:off x="825623" y="3377238"/>
            <a:ext cx="638782" cy="2421384"/>
          </a:xfrm>
          <a:prstGeom prst="rect">
            <a:avLst/>
          </a:prstGeom>
        </p:spPr>
      </p:pic>
      <p:grpSp>
        <p:nvGrpSpPr>
          <p:cNvPr id="3" name="组合 2">
            <a:extLst>
              <a:ext uri="{FF2B5EF4-FFF2-40B4-BE49-F238E27FC236}">
                <a16:creationId xmlns:a16="http://schemas.microsoft.com/office/drawing/2014/main" id="{AD7EA23E-6D86-4186-B7BC-6377828F68A6}"/>
              </a:ext>
            </a:extLst>
          </p:cNvPr>
          <p:cNvGrpSpPr/>
          <p:nvPr/>
        </p:nvGrpSpPr>
        <p:grpSpPr>
          <a:xfrm>
            <a:off x="2180010" y="3429000"/>
            <a:ext cx="2856303" cy="2219609"/>
            <a:chOff x="2180010" y="3429000"/>
            <a:chExt cx="2856303" cy="2219609"/>
          </a:xfrm>
        </p:grpSpPr>
        <p:sp>
          <p:nvSpPr>
            <p:cNvPr id="2" name="矩形 1">
              <a:extLst>
                <a:ext uri="{FF2B5EF4-FFF2-40B4-BE49-F238E27FC236}">
                  <a16:creationId xmlns:a16="http://schemas.microsoft.com/office/drawing/2014/main" id="{22DF9F26-AEB5-4CF6-8AB9-3D676C737FF0}"/>
                </a:ext>
              </a:extLst>
            </p:cNvPr>
            <p:cNvSpPr/>
            <p:nvPr/>
          </p:nvSpPr>
          <p:spPr>
            <a:xfrm>
              <a:off x="2180010" y="3429000"/>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永真</a:t>
              </a:r>
            </a:p>
          </p:txBody>
        </p:sp>
        <p:sp>
          <p:nvSpPr>
            <p:cNvPr id="25" name="矩形 24">
              <a:extLst>
                <a:ext uri="{FF2B5EF4-FFF2-40B4-BE49-F238E27FC236}">
                  <a16:creationId xmlns:a16="http://schemas.microsoft.com/office/drawing/2014/main" id="{05F4B73C-BB48-46DB-A19A-C86C012E0C4D}"/>
                </a:ext>
              </a:extLst>
            </p:cNvPr>
            <p:cNvSpPr/>
            <p:nvPr/>
          </p:nvSpPr>
          <p:spPr>
            <a:xfrm>
              <a:off x="2180010" y="4292583"/>
              <a:ext cx="851515"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永假</a:t>
              </a:r>
            </a:p>
          </p:txBody>
        </p:sp>
        <p:sp>
          <p:nvSpPr>
            <p:cNvPr id="11" name="矩形 10">
              <a:extLst>
                <a:ext uri="{FF2B5EF4-FFF2-40B4-BE49-F238E27FC236}">
                  <a16:creationId xmlns:a16="http://schemas.microsoft.com/office/drawing/2014/main" id="{AC2C4EAA-539F-4286-9D70-A577857B09C7}"/>
                </a:ext>
              </a:extLst>
            </p:cNvPr>
            <p:cNvSpPr/>
            <p:nvPr/>
          </p:nvSpPr>
          <p:spPr>
            <a:xfrm>
              <a:off x="2184250" y="5156166"/>
              <a:ext cx="2852063" cy="492443"/>
            </a:xfrm>
            <a:prstGeom prst="rect">
              <a:avLst/>
            </a:prstGeom>
          </p:spPr>
          <p:txBody>
            <a:bodyPr wrap="none">
              <a:sp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可满足，但非永真</a:t>
              </a:r>
            </a:p>
          </p:txBody>
        </p:sp>
      </p:grpSp>
    </p:spTree>
    <p:extLst>
      <p:ext uri="{BB962C8B-B14F-4D97-AF65-F5344CB8AC3E}">
        <p14:creationId xmlns:p14="http://schemas.microsoft.com/office/powerpoint/2010/main" val="24343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5348F7-3B03-4F2E-9EB9-0C0FA94D7743}"/>
              </a:ext>
            </a:extLst>
          </p:cNvPr>
          <p:cNvSpPr/>
          <p:nvPr/>
        </p:nvSpPr>
        <p:spPr>
          <a:xfrm>
            <a:off x="4140220" y="388938"/>
            <a:ext cx="3204723" cy="369332"/>
          </a:xfrm>
          <a:prstGeom prst="rect">
            <a:avLst/>
          </a:prstGeom>
        </p:spPr>
        <p:txBody>
          <a:bodyPr wrap="none">
            <a:spAutoFit/>
          </a:bodyPr>
          <a:lstStyle/>
          <a:p>
            <a:r>
              <a:rPr lang="en-US" altLang="zh-CN" b="1" dirty="0">
                <a:solidFill>
                  <a:srgbClr val="0000CC"/>
                </a:solidFill>
                <a:latin typeface="Times New Roman" panose="02020603050405020304" pitchFamily="18" charset="0"/>
                <a:ea typeface="楷体_GB2312" panose="02010609030101010101"/>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(Q</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R) </a:t>
            </a:r>
            <a:r>
              <a:rPr lang="en-US" altLang="zh-CN" dirty="0">
                <a:solidFill>
                  <a:srgbClr val="0000CC"/>
                </a:solidFill>
                <a:latin typeface="MS Gothic" panose="020B0609070205080204" pitchFamily="49" charset="-128"/>
                <a:ea typeface="MS Gothic" panose="020B0609070205080204" pitchFamily="49" charset="-128"/>
              </a:rPr>
              <a:t>⇔</a:t>
            </a:r>
            <a:r>
              <a:rPr lang="en-US" altLang="zh-CN" b="1" dirty="0">
                <a:solidFill>
                  <a:srgbClr val="0000CC"/>
                </a:solidFill>
                <a:latin typeface="Times New Roman" panose="02020603050405020304" pitchFamily="18" charset="0"/>
                <a:ea typeface="MS Gothic" panose="020B0609070205080204" pitchFamily="49" charset="-128"/>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Q)</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(P</a:t>
            </a:r>
            <a:r>
              <a:rPr lang="en-US" altLang="zh-CN" dirty="0">
                <a:solidFill>
                  <a:srgbClr val="0000CC"/>
                </a:solidFill>
                <a:latin typeface="Times New Roman" panose="02020603050405020304" pitchFamily="18" charset="0"/>
                <a:ea typeface="楷体_GB2312" panose="02010609030101010101"/>
              </a:rPr>
              <a:t>∨</a:t>
            </a:r>
            <a:r>
              <a:rPr lang="en-US" altLang="zh-CN" b="1" dirty="0">
                <a:solidFill>
                  <a:srgbClr val="0000CC"/>
                </a:solidFill>
                <a:latin typeface="Times New Roman" panose="02020603050405020304" pitchFamily="18" charset="0"/>
                <a:ea typeface="楷体_GB2312" panose="02010609030101010101"/>
              </a:rPr>
              <a:t>R)</a:t>
            </a:r>
            <a:endParaRPr lang="zh-CN" altLang="en-US" dirty="0"/>
          </a:p>
        </p:txBody>
      </p:sp>
    </p:spTree>
    <p:extLst>
      <p:ext uri="{BB962C8B-B14F-4D97-AF65-F5344CB8AC3E}">
        <p14:creationId xmlns:p14="http://schemas.microsoft.com/office/powerpoint/2010/main" val="350407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262979"/>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295950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77104" y="-50710"/>
                <a:ext cx="10754264" cy="2143125"/>
              </a:xfrm>
              <a:prstGeom prst="rect">
                <a:avLst/>
              </a:prstGeom>
              <a:noFill/>
            </p:spPr>
            <p:txBody>
              <a:bodyPr vert="horz" wrap="square" rtlCol="0" anchor="ctr" anchorCtr="0">
                <a:noAutofit/>
              </a:bodyPr>
              <a:lstStyle/>
              <a:p>
                <a:pPr lvl="0">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跟</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a:t>
                </a:r>
                <a:r>
                  <a:rPr lang="zh-CN" altLang="en-US" sz="2400" dirty="0">
                    <a:solidFill>
                      <a:srgbClr val="000000"/>
                    </a:solidFill>
                  </a:rPr>
                  <a:t> </a:t>
                </a:r>
                <a14:m>
                  <m:oMath xmlns:m="http://schemas.openxmlformats.org/officeDocument/2006/math">
                    <m:r>
                      <a:rPr lang="zh-CN" altLang="en-US" sz="2400" i="1">
                        <a:solidFill>
                          <a:srgbClr val="000000"/>
                        </a:solidFill>
                        <a:latin typeface="Cambria Math" panose="02040503050406030204" pitchFamily="18" charset="0"/>
                      </a:rPr>
                      <m:t>↔ </m:t>
                    </m:r>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等价的是：（）</a:t>
                </a:r>
              </a:p>
            </p:txBody>
          </p:sp>
        </mc:Choice>
        <mc:Fallback xmlns="">
          <p:sp>
            <p:nvSpPr>
              <p:cNvPr id="8" name="文本框 7">
                <a:extLst>
                  <a:ext uri="{FF2B5EF4-FFF2-40B4-BE49-F238E27FC236}">
                    <a16:creationId xmlns:a16="http://schemas.microsoft.com/office/drawing/2014/main" id="{429BECB3-CBCD-4ADA-B515-2D8C227A6A89}"/>
                  </a:ext>
                </a:extLst>
              </p:cNvPr>
              <p:cNvSpPr txBox="1">
                <a:spLocks noRot="1" noChangeAspect="1" noMove="1" noResize="1" noEditPoints="1" noAdjustHandles="1" noChangeArrowheads="1" noChangeShapeType="1" noTextEdit="1"/>
              </p:cNvSpPr>
              <p:nvPr>
                <p:custDataLst>
                  <p:tags r:id="rId11"/>
                </p:custDataLst>
              </p:nvPr>
            </p:nvSpPr>
            <p:spPr>
              <a:xfrm>
                <a:off x="1077104" y="-50710"/>
                <a:ext cx="10754264" cy="2143125"/>
              </a:xfrm>
              <a:prstGeom prst="rect">
                <a:avLst/>
              </a:prstGeom>
              <a:blipFill>
                <a:blip r:embed="rId12"/>
                <a:stretch>
                  <a:fillRect l="-1020"/>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13"/>
          <a:stretch>
            <a:fillRect/>
          </a:stretch>
        </p:blipFill>
        <p:spPr>
          <a:xfrm>
            <a:off x="1349736" y="1951008"/>
            <a:ext cx="524301" cy="309703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359511" y="1900848"/>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𝐸</m:t>
                      </m:r>
                      <m:r>
                        <a:rPr lang="en-US" altLang="zh-CN" sz="2800" i="1">
                          <a:solidFill>
                            <a:prstClr val="black"/>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2" name="文本框 21">
                <a:extLst>
                  <a:ext uri="{FF2B5EF4-FFF2-40B4-BE49-F238E27FC236}">
                    <a16:creationId xmlns:a16="http://schemas.microsoft.com/office/drawing/2014/main" id="{AF56E538-5FA9-47AD-A048-1A00DCA2394C}"/>
                  </a:ext>
                </a:extLst>
              </p:cNvPr>
              <p:cNvSpPr txBox="1">
                <a:spLocks noRot="1" noChangeAspect="1" noMove="1" noResize="1" noEditPoints="1" noAdjustHandles="1" noChangeArrowheads="1" noChangeShapeType="1" noTextEdit="1"/>
              </p:cNvSpPr>
              <p:nvPr>
                <p:custDataLst>
                  <p:tags r:id="rId14"/>
                </p:custDataLst>
              </p:nvPr>
            </p:nvSpPr>
            <p:spPr>
              <a:xfrm>
                <a:off x="2359511" y="1900848"/>
                <a:ext cx="8534400" cy="64293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422770" y="2738766"/>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r>
                        <a:rPr lang="en-US" altLang="zh-CN" sz="2800" i="1" dirty="0">
                          <a:solidFill>
                            <a:srgbClr val="000000"/>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𝐸</m:t>
                      </m:r>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3" name="文本框 22">
                <a:extLst>
                  <a:ext uri="{FF2B5EF4-FFF2-40B4-BE49-F238E27FC236}">
                    <a16:creationId xmlns:a16="http://schemas.microsoft.com/office/drawing/2014/main" id="{3B43883F-302A-4D86-9DCD-B7F99FBC10B3}"/>
                  </a:ext>
                </a:extLst>
              </p:cNvPr>
              <p:cNvSpPr txBox="1">
                <a:spLocks noRot="1" noChangeAspect="1" noMove="1" noResize="1" noEditPoints="1" noAdjustHandles="1" noChangeArrowheads="1" noChangeShapeType="1" noTextEdit="1"/>
              </p:cNvSpPr>
              <p:nvPr>
                <p:custDataLst>
                  <p:tags r:id="rId16"/>
                </p:custDataLst>
              </p:nvPr>
            </p:nvSpPr>
            <p:spPr>
              <a:xfrm>
                <a:off x="2422770" y="2738766"/>
                <a:ext cx="8534400" cy="642938"/>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422770" y="3673446"/>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r>
                        <a:rPr lang="en-US" altLang="zh-CN" sz="2800" i="1">
                          <a:solidFill>
                            <a:prstClr val="black"/>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𝐸</m:t>
                      </m:r>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8"/>
                </p:custDataLst>
              </p:nvPr>
            </p:nvSpPr>
            <p:spPr>
              <a:xfrm>
                <a:off x="2422770" y="3673446"/>
                <a:ext cx="8534400" cy="642938"/>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4BA967-A702-4971-853E-FE62694CCFA8}"/>
                  </a:ext>
                </a:extLst>
              </p:cNvPr>
              <p:cNvSpPr txBox="1"/>
              <p:nvPr>
                <p:custDataLst>
                  <p:tags r:id="rId6"/>
                </p:custDataLst>
              </p:nvPr>
            </p:nvSpPr>
            <p:spPr>
              <a:xfrm>
                <a:off x="2422770" y="4542198"/>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𝐸</m:t>
                      </m:r>
                      <m:r>
                        <a:rPr lang="en-US" altLang="zh-CN" sz="2800" i="1" dirty="0">
                          <a:solidFill>
                            <a:srgbClr val="000000"/>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r>
                        <a:rPr lang="en-US" altLang="zh-CN" sz="2800" i="1" dirty="0">
                          <a:solidFill>
                            <a:srgbClr val="000000"/>
                          </a:solidFill>
                          <a:latin typeface="Cambria Math" panose="02040503050406030204" pitchFamily="18" charset="0"/>
                        </a:rPr>
                        <m:t>)</m:t>
                      </m:r>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5" name="文本框 2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20"/>
                </p:custDataLst>
              </p:nvPr>
            </p:nvSpPr>
            <p:spPr>
              <a:xfrm>
                <a:off x="2422770" y="4542198"/>
                <a:ext cx="8534400" cy="642938"/>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077104" y="5932727"/>
                <a:ext cx="5900974" cy="492443"/>
              </a:xfrm>
              <a:prstGeom prst="rect">
                <a:avLst/>
              </a:prstGeom>
            </p:spPr>
            <p:txBody>
              <a:bodyPr wrap="none">
                <a:spAutoFit/>
              </a:bodyPr>
              <a:lstStyle/>
              <a:p>
                <a:pPr lvl="0">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跟</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t>
                </a:r>
                <a:r>
                  <a:rPr lang="zh-CN" altLang="en-US" sz="2400" dirty="0">
                    <a:solidFill>
                      <a:srgbClr val="000000"/>
                    </a:solidFill>
                  </a:rPr>
                  <a:t> </a:t>
                </a:r>
                <a14:m>
                  <m:oMath xmlns:m="http://schemas.openxmlformats.org/officeDocument/2006/math">
                    <m:r>
                      <a:rPr lang="zh-CN" altLang="en-US" sz="2400" i="1">
                        <a:solidFill>
                          <a:srgbClr val="000000"/>
                        </a:solidFill>
                        <a:latin typeface="Cambria Math" panose="02040503050406030204" pitchFamily="18" charset="0"/>
                      </a:rPr>
                      <m:t>⊕</m:t>
                    </m:r>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Q</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等价的是：（）</a:t>
                </a:r>
              </a:p>
            </p:txBody>
          </p:sp>
        </mc:Choice>
        <mc:Fallback xmlns="">
          <p:sp>
            <p:nvSpPr>
              <p:cNvPr id="4" name="矩形 3"/>
              <p:cNvSpPr>
                <a:spLocks noRot="1" noChangeAspect="1" noMove="1" noResize="1" noEditPoints="1" noAdjustHandles="1" noChangeArrowheads="1" noChangeShapeType="1" noTextEdit="1"/>
              </p:cNvSpPr>
              <p:nvPr/>
            </p:nvSpPr>
            <p:spPr>
              <a:xfrm>
                <a:off x="1077104" y="5932727"/>
                <a:ext cx="5900974" cy="492443"/>
              </a:xfrm>
              <a:prstGeom prst="rect">
                <a:avLst/>
              </a:prstGeom>
              <a:blipFill>
                <a:blip r:embed="rId22"/>
                <a:stretch>
                  <a:fillRect l="-1860" t="-11111" r="-826" b="-30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59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77104" y="-50710"/>
            <a:ext cx="10754264" cy="2143125"/>
          </a:xfrm>
          <a:prstGeom prst="rect">
            <a:avLst/>
          </a:prstGeom>
          <a:noFill/>
        </p:spPr>
        <p:txBody>
          <a:bodyPr vert="horz" wrap="square" rtlCol="0" anchor="ctr" anchorCtr="0">
            <a:noAutofit/>
          </a:bodyPr>
          <a:lstStyle/>
          <a:p>
            <a:pPr lvl="0">
              <a:defRPr/>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将“所有整数不是偶数就是奇数。” 用谓词逻辑表示法表示为：（）</a:t>
            </a: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11"/>
          <a:stretch>
            <a:fillRect/>
          </a:stretch>
        </p:blipFill>
        <p:spPr>
          <a:xfrm>
            <a:off x="1365366" y="3157691"/>
            <a:ext cx="524301" cy="309703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375141" y="3107531"/>
                <a:ext cx="8534400" cy="642938"/>
              </a:xfrm>
              <a:prstGeom prst="rect">
                <a:avLst/>
              </a:prstGeom>
              <a:noFill/>
            </p:spPr>
            <p:txBody>
              <a:bodyPr vert="horz" rtlCol="0" anchor="ctr" anchorCtr="0">
                <a:noAutofit/>
              </a:bodyPr>
              <a:lstStyle/>
              <a:p>
                <a:pPr>
                  <a:spcBef>
                    <a:spcPct val="20000"/>
                  </a:spcBef>
                  <a:buClr>
                    <a:srgbClr val="0000FF"/>
                  </a:buClr>
                </a:pPr>
                <a14:m>
                  <m:oMathPara xmlns:m="http://schemas.openxmlformats.org/officeDocument/2006/math">
                    <m:oMathParaPr>
                      <m:jc m:val="left"/>
                    </m:oMathParaPr>
                    <m:oMath xmlns:m="http://schemas.openxmlformats.org/officeDocument/2006/math">
                      <m:d>
                        <m:dPr>
                          <m:ctrlPr>
                            <a:rPr lang="zh-CN" altLang="en-US" sz="2800" i="1" smtClean="0">
                              <a:latin typeface="Cambria Math" panose="02040503050406030204" pitchFamily="18" charset="0"/>
                            </a:rPr>
                          </m:ctrlPr>
                        </m:dPr>
                        <m:e>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m:rPr>
                              <m:sty m:val="p"/>
                            </m:rPr>
                            <a:rPr lang="en-US" altLang="zh-CN" sz="2800" i="1">
                              <a:latin typeface="Cambria Math" panose="02040503050406030204" pitchFamily="18" charset="0"/>
                            </a:rPr>
                            <m:t>I</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𝐸</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oMath>
                  </m:oMathPara>
                </a14:m>
                <a:endParaRPr lang="en-US" altLang="zh-CN" sz="2800" b="1" dirty="0"/>
              </a:p>
            </p:txBody>
          </p:sp>
        </mc:Choice>
        <mc:Fallback xmlns="">
          <p:sp>
            <p:nvSpPr>
              <p:cNvPr id="22" name="文本框 21">
                <a:extLst>
                  <a:ext uri="{FF2B5EF4-FFF2-40B4-BE49-F238E27FC236}">
                    <a16:creationId xmlns:a16="http://schemas.microsoft.com/office/drawing/2014/main" id="{AF56E538-5FA9-47AD-A048-1A00DCA2394C}"/>
                  </a:ext>
                </a:extLst>
              </p:cNvPr>
              <p:cNvSpPr txBox="1">
                <a:spLocks noRot="1" noChangeAspect="1" noMove="1" noResize="1" noEditPoints="1" noAdjustHandles="1" noChangeArrowheads="1" noChangeShapeType="1" noTextEdit="1"/>
              </p:cNvSpPr>
              <p:nvPr>
                <p:custDataLst>
                  <p:tags r:id="rId12"/>
                </p:custDataLst>
              </p:nvPr>
            </p:nvSpPr>
            <p:spPr>
              <a:xfrm>
                <a:off x="2375141" y="3107531"/>
                <a:ext cx="8534400" cy="64293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438400" y="3945449"/>
                <a:ext cx="8534400" cy="642938"/>
              </a:xfrm>
              <a:prstGeom prst="rect">
                <a:avLst/>
              </a:prstGeom>
              <a:noFill/>
            </p:spPr>
            <p:txBody>
              <a:bodyPr vert="horz" rtlCol="0" anchor="ctr" anchorCtr="0">
                <a:noAutofit/>
              </a:bodyPr>
              <a:lstStyle/>
              <a:p>
                <a:pPr lvl="0" algn="just"/>
                <a14:m>
                  <m:oMathPara xmlns:m="http://schemas.openxmlformats.org/officeDocument/2006/math">
                    <m:oMathParaPr>
                      <m:jc m:val="left"/>
                    </m:oMathParaPr>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m:rPr>
                              <m:sty m:val="p"/>
                            </m:rPr>
                            <a:rPr lang="en-US" altLang="zh-CN" sz="2800" i="1">
                              <a:latin typeface="Cambria Math" panose="02040503050406030204" pitchFamily="18" charset="0"/>
                            </a:rPr>
                            <m:t>I</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𝐸</m:t>
                          </m:r>
                          <m:d>
                            <m:dPr>
                              <m:ctrlPr>
                                <a:rPr lang="zh-CN" altLang="en-US" sz="2800" i="1">
                                  <a:latin typeface="Cambria Math" panose="02040503050406030204" pitchFamily="18" charset="0"/>
                                </a:rPr>
                              </m:ctrlPr>
                            </m:dPr>
                            <m:e>
                              <m:r>
                                <a:rPr lang="zh-CN" altLang="en-US"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oMath>
                  </m:oMathPara>
                </a14:m>
                <a:endPar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3" name="文本框 22">
                <a:extLst>
                  <a:ext uri="{FF2B5EF4-FFF2-40B4-BE49-F238E27FC236}">
                    <a16:creationId xmlns:a16="http://schemas.microsoft.com/office/drawing/2014/main" id="{3B43883F-302A-4D86-9DCD-B7F99FBC10B3}"/>
                  </a:ext>
                </a:extLst>
              </p:cNvPr>
              <p:cNvSpPr txBox="1">
                <a:spLocks noRot="1" noChangeAspect="1" noMove="1" noResize="1" noEditPoints="1" noAdjustHandles="1" noChangeArrowheads="1" noChangeShapeType="1" noTextEdit="1"/>
              </p:cNvSpPr>
              <p:nvPr>
                <p:custDataLst>
                  <p:tags r:id="rId14"/>
                </p:custDataLst>
              </p:nvPr>
            </p:nvSpPr>
            <p:spPr>
              <a:xfrm>
                <a:off x="2438400" y="3945449"/>
                <a:ext cx="8534400" cy="64293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438400" y="4880129"/>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d>
                        <m:dPr>
                          <m:ctrlPr>
                            <a:rPr lang="zh-CN" altLang="en-US" sz="2800" i="1" smtClean="0">
                              <a:solidFill>
                                <a:prstClr val="black"/>
                              </a:solidFill>
                              <a:latin typeface="Cambria Math" panose="02040503050406030204" pitchFamily="18" charset="0"/>
                            </a:rPr>
                          </m:ctrlPr>
                        </m:dPr>
                        <m:e>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r>
                            <m:rPr>
                              <m:sty m:val="p"/>
                            </m:rPr>
                            <a:rPr lang="en-US" altLang="zh-CN" sz="2800" i="1">
                              <a:solidFill>
                                <a:prstClr val="black"/>
                              </a:solidFill>
                              <a:latin typeface="Cambria Math" panose="02040503050406030204" pitchFamily="18" charset="0"/>
                            </a:rPr>
                            <m:t>I</m:t>
                          </m:r>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d>
                            <m:dPr>
                              <m:ctrlPr>
                                <a:rPr lang="en-US" altLang="zh-CN" sz="2800" i="1">
                                  <a:solidFill>
                                    <a:prstClr val="black"/>
                                  </a:solidFill>
                                  <a:latin typeface="Cambria Math" panose="02040503050406030204" pitchFamily="18" charset="0"/>
                                </a:rPr>
                              </m:ctrlPr>
                            </m:dPr>
                            <m:e>
                              <m:r>
                                <a:rPr lang="en-US" altLang="zh-CN" sz="2800" i="1">
                                  <a:solidFill>
                                    <a:prstClr val="black"/>
                                  </a:solidFill>
                                  <a:latin typeface="Cambria Math" panose="02040503050406030204" pitchFamily="18" charset="0"/>
                                </a:rPr>
                                <m:t>(</m:t>
                              </m:r>
                              <m:r>
                                <m:rPr>
                                  <m:nor/>
                                </m:rPr>
                                <a:rPr lang="en-US" altLang="zh-CN" sz="2800" dirty="0"/>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a:solidFill>
                                    <a:prstClr val="black"/>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a:solidFill>
                                    <a:prstClr val="black"/>
                                  </a:solidFill>
                                  <a:latin typeface="Cambria Math" panose="02040503050406030204" pitchFamily="18" charset="0"/>
                                </a:rPr>
                                <m:t>∧</m:t>
                              </m:r>
                              <m:r>
                                <m:rPr>
                                  <m:nor/>
                                </m:rPr>
                                <a:rPr lang="en-US" altLang="zh-CN" sz="2800" dirty="0"/>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e>
                      </m:d>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6"/>
                </p:custDataLst>
              </p:nvPr>
            </p:nvSpPr>
            <p:spPr>
              <a:xfrm>
                <a:off x="2438400" y="4880129"/>
                <a:ext cx="8534400" cy="642938"/>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4BA967-A702-4971-853E-FE62694CCFA8}"/>
                  </a:ext>
                </a:extLst>
              </p:cNvPr>
              <p:cNvSpPr txBox="1"/>
              <p:nvPr>
                <p:custDataLst>
                  <p:tags r:id="rId6"/>
                </p:custDataLst>
              </p:nvPr>
            </p:nvSpPr>
            <p:spPr>
              <a:xfrm>
                <a:off x="2438400" y="5748881"/>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d>
                        <m:dPr>
                          <m:ctrlPr>
                            <a:rPr lang="zh-CN" altLang="en-US" sz="2800" i="1">
                              <a:solidFill>
                                <a:prstClr val="black"/>
                              </a:solidFill>
                              <a:latin typeface="Cambria Math" panose="02040503050406030204" pitchFamily="18" charset="0"/>
                            </a:rPr>
                          </m:ctrlPr>
                        </m:dPr>
                        <m:e>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r>
                            <m:rPr>
                              <m:sty m:val="p"/>
                            </m:rPr>
                            <a:rPr lang="en-US" altLang="zh-CN" sz="2800" i="1">
                              <a:solidFill>
                                <a:prstClr val="black"/>
                              </a:solidFill>
                              <a:latin typeface="Cambria Math" panose="02040503050406030204" pitchFamily="18" charset="0"/>
                            </a:rPr>
                            <m:t>I</m:t>
                          </m:r>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𝑥</m:t>
                          </m:r>
                          <m:r>
                            <a:rPr lang="zh-CN" altLang="en-US" sz="2800">
                              <a:solidFill>
                                <a:prstClr val="black"/>
                              </a:solidFill>
                              <a:latin typeface="Cambria Math" panose="02040503050406030204" pitchFamily="18" charset="0"/>
                            </a:rPr>
                            <m:t>)→</m:t>
                          </m:r>
                          <m:d>
                            <m:dPr>
                              <m:ctrlPr>
                                <a:rPr lang="en-US" altLang="zh-CN" sz="2800" i="1">
                                  <a:solidFill>
                                    <a:prstClr val="black"/>
                                  </a:solidFill>
                                  <a:latin typeface="Cambria Math" panose="02040503050406030204" pitchFamily="18" charset="0"/>
                                </a:rPr>
                              </m:ctrlPr>
                            </m:dPr>
                            <m:e>
                              <m:r>
                                <a:rPr lang="en-US" altLang="zh-CN" sz="2800" i="1">
                                  <a:solidFill>
                                    <a:prstClr val="black"/>
                                  </a:solidFill>
                                  <a:latin typeface="Cambria Math" panose="02040503050406030204" pitchFamily="18" charset="0"/>
                                </a:rPr>
                                <m:t>(</m:t>
                              </m:r>
                              <m:r>
                                <m:rPr>
                                  <m:nor/>
                                </m:rPr>
                                <a:rPr lang="en-US" altLang="zh-CN" sz="2800" dirty="0">
                                  <a:solidFill>
                                    <a:prstClr val="black"/>
                                  </a:solidFill>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a:rPr lang="en-US" altLang="zh-CN" sz="2800" i="1">
                                  <a:solidFill>
                                    <a:prstClr val="black"/>
                                  </a:solidFill>
                                  <a:latin typeface="Cambria Math" panose="02040503050406030204" pitchFamily="18" charset="0"/>
                                </a:rPr>
                                <m:t>∧(</m:t>
                              </m:r>
                              <m:r>
                                <a:rPr lang="en-US" altLang="zh-CN" sz="2800" i="1">
                                  <a:solidFill>
                                    <a:prstClr val="black"/>
                                  </a:solidFill>
                                  <a:latin typeface="Cambria Math" panose="02040503050406030204" pitchFamily="18" charset="0"/>
                                </a:rPr>
                                <m:t>𝐸</m:t>
                              </m:r>
                              <m:d>
                                <m:dPr>
                                  <m:ctrlPr>
                                    <a:rPr lang="zh-CN" altLang="en-US" sz="2800" i="1">
                                      <a:solidFill>
                                        <a:prstClr val="black"/>
                                      </a:solidFill>
                                      <a:latin typeface="Cambria Math" panose="02040503050406030204" pitchFamily="18" charset="0"/>
                                    </a:rPr>
                                  </m:ctrlPr>
                                </m:dPr>
                                <m:e>
                                  <m:r>
                                    <a:rPr lang="zh-CN" altLang="en-US" sz="2800" i="1">
                                      <a:solidFill>
                                        <a:prstClr val="black"/>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r>
                                <m:rPr>
                                  <m:nor/>
                                </m:rPr>
                                <a:rPr lang="en-US" altLang="zh-CN" sz="2800" dirty="0">
                                  <a:solidFill>
                                    <a:prstClr val="black"/>
                                  </a:solidFill>
                                </a:rPr>
                                <m:t>¬</m:t>
                              </m:r>
                              <m:r>
                                <a:rPr lang="en-US" altLang="zh-CN" sz="2800" i="1" dirty="0">
                                  <a:solidFill>
                                    <a:srgbClr val="000000"/>
                                  </a:solidFill>
                                  <a:latin typeface="Cambria Math" panose="02040503050406030204" pitchFamily="18" charset="0"/>
                                </a:rPr>
                                <m:t>𝑂</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i="1" dirty="0">
                                  <a:solidFill>
                                    <a:srgbClr val="000000"/>
                                  </a:solidFill>
                                  <a:latin typeface="Cambria Math" panose="02040503050406030204" pitchFamily="18" charset="0"/>
                                </a:rPr>
                                <m:t>)</m:t>
                              </m:r>
                            </m:e>
                          </m:d>
                        </m:e>
                      </m:d>
                    </m:oMath>
                  </m:oMathPara>
                </a14:m>
                <a:endPar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mc:Choice>
        <mc:Fallback xmlns="">
          <p:sp>
            <p:nvSpPr>
              <p:cNvPr id="25" name="文本框 2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18"/>
                </p:custDataLst>
              </p:nvPr>
            </p:nvSpPr>
            <p:spPr>
              <a:xfrm>
                <a:off x="2438400" y="5748881"/>
                <a:ext cx="8534400" cy="642938"/>
              </a:xfrm>
              <a:prstGeom prst="rect">
                <a:avLst/>
              </a:prstGeom>
              <a:blipFill>
                <a:blip r:embed="rId19"/>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F170C30A-A39D-4BB9-A52B-C1984699E321}"/>
              </a:ext>
            </a:extLst>
          </p:cNvPr>
          <p:cNvSpPr/>
          <p:nvPr/>
        </p:nvSpPr>
        <p:spPr>
          <a:xfrm>
            <a:off x="1889666" y="1342891"/>
            <a:ext cx="9410937" cy="1569660"/>
          </a:xfrm>
          <a:prstGeom prst="rect">
            <a:avLst/>
          </a:prstGeom>
        </p:spPr>
        <p:txBody>
          <a:bodyPr wrap="square">
            <a:spAutoFit/>
          </a:bodyPr>
          <a:lstStyle/>
          <a:p>
            <a:pPr>
              <a:spcBef>
                <a:spcPct val="50000"/>
              </a:spcBef>
              <a:buClr>
                <a:srgbClr val="0000FF"/>
              </a:buClr>
            </a:pPr>
            <a:r>
              <a:rPr lang="zh-CN" altLang="en-US" sz="2400" b="1" dirty="0">
                <a:solidFill>
                  <a:srgbClr val="0066FF"/>
                </a:solidFill>
                <a:latin typeface="宋体" panose="02010600030101010101" pitchFamily="2" charset="-122"/>
              </a:rPr>
              <a:t>定义谓词：</a:t>
            </a:r>
          </a:p>
          <a:p>
            <a:pPr>
              <a:spcBef>
                <a:spcPct val="50000"/>
              </a:spcBef>
              <a:buClr>
                <a:srgbClr val="0000FF"/>
              </a:buClr>
            </a:pPr>
            <a:r>
              <a:rPr lang="zh-CN" altLang="en-US" sz="2400" b="1" dirty="0">
                <a:solidFill>
                  <a:srgbClr val="0066FF"/>
                </a:solidFill>
                <a:latin typeface="宋体" panose="02010600030101010101" pitchFamily="2" charset="-122"/>
              </a:rPr>
              <a:t>     </a:t>
            </a:r>
            <a:r>
              <a:rPr lang="en-US" altLang="zh-CN" sz="2400" b="1" i="1" dirty="0">
                <a:latin typeface="Times New Roman" panose="02020603050405020304" pitchFamily="18" charset="0"/>
              </a:rPr>
              <a:t>E</a:t>
            </a:r>
            <a:r>
              <a:rPr lang="en-US" altLang="zh-CN" sz="2400" b="1" dirty="0">
                <a:latin typeface="Arial" panose="020B0604020202020204" pitchFamily="34" charset="0"/>
              </a:rPr>
              <a:t>(</a:t>
            </a:r>
            <a:r>
              <a:rPr lang="en-US" altLang="zh-CN" sz="2400" b="1" i="1" dirty="0">
                <a:latin typeface="Times New Roman" panose="02020603050405020304" pitchFamily="18" charset="0"/>
              </a:rPr>
              <a:t>x</a:t>
            </a:r>
            <a:r>
              <a:rPr lang="en-US" altLang="zh-CN" sz="2400" b="1" dirty="0">
                <a:latin typeface="Arial" panose="020B0604020202020204" pitchFamily="34" charset="0"/>
              </a:rPr>
              <a:t>): </a:t>
            </a:r>
            <a:r>
              <a:rPr lang="en-US" altLang="zh-CN" sz="2400" b="1" i="1" dirty="0">
                <a:latin typeface="Times New Roman" panose="02020603050405020304" pitchFamily="18" charset="0"/>
              </a:rPr>
              <a:t>x</a:t>
            </a:r>
            <a:r>
              <a:rPr lang="zh-CN" altLang="en-US" sz="2400" b="1" i="1" dirty="0">
                <a:latin typeface="Arial" panose="020B0604020202020204" pitchFamily="34" charset="0"/>
              </a:rPr>
              <a:t>是偶数，</a:t>
            </a:r>
            <a:r>
              <a:rPr lang="en-US" altLang="zh-CN" sz="2400" b="1" i="1" dirty="0">
                <a:latin typeface="Arial" panose="020B0604020202020204" pitchFamily="34" charset="0"/>
              </a:rPr>
              <a:t>O(x):x</a:t>
            </a:r>
            <a:r>
              <a:rPr lang="zh-CN" altLang="en-US" sz="2400" b="1" i="1" dirty="0">
                <a:latin typeface="Arial" panose="020B0604020202020204" pitchFamily="34" charset="0"/>
              </a:rPr>
              <a:t>是奇数，</a:t>
            </a:r>
            <a:r>
              <a:rPr lang="en-US" altLang="zh-CN" sz="2400" b="1" i="1" dirty="0">
                <a:latin typeface="Arial" panose="020B0604020202020204" pitchFamily="34" charset="0"/>
              </a:rPr>
              <a:t>I(x):x</a:t>
            </a:r>
            <a:r>
              <a:rPr lang="zh-CN" altLang="en-US" sz="2400" b="1" i="1" dirty="0">
                <a:latin typeface="Arial" panose="020B0604020202020204" pitchFamily="34" charset="0"/>
              </a:rPr>
              <a:t>是整数</a:t>
            </a:r>
            <a:r>
              <a:rPr lang="zh-CN" altLang="en-US" sz="2400" b="1" dirty="0">
                <a:latin typeface="Times New Roman" panose="02020603050405020304" pitchFamily="18" charset="0"/>
              </a:rPr>
              <a:t>。</a:t>
            </a:r>
          </a:p>
          <a:p>
            <a:pPr>
              <a:spcBef>
                <a:spcPct val="50000"/>
              </a:spcBef>
              <a:buClr>
                <a:srgbClr val="0000FF"/>
              </a:buClr>
            </a:pPr>
            <a:r>
              <a:rPr lang="zh-CN" altLang="en-US" sz="2400" b="1" dirty="0">
                <a:solidFill>
                  <a:srgbClr val="0066FF"/>
                </a:solidFill>
                <a:latin typeface="宋体" panose="02010600030101010101" pitchFamily="2" charset="-122"/>
              </a:rPr>
              <a:t>表示为：</a:t>
            </a:r>
          </a:p>
        </p:txBody>
      </p:sp>
    </p:spTree>
    <p:extLst>
      <p:ext uri="{BB962C8B-B14F-4D97-AF65-F5344CB8AC3E}">
        <p14:creationId xmlns:p14="http://schemas.microsoft.com/office/powerpoint/2010/main" val="59778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22396" y="254809"/>
            <a:ext cx="10754264" cy="2143125"/>
          </a:xfrm>
          <a:prstGeom prst="rect">
            <a:avLst/>
          </a:prstGeom>
          <a:noFill/>
        </p:spPr>
        <p:txBody>
          <a:bodyPr vert="horz" wrap="square" rtlCol="0" anchor="ctr" anchorCtr="0">
            <a:noAutofit/>
          </a:bodyPr>
          <a:lstStyle/>
          <a:p>
            <a:pPr lvl="0">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以下表示正确是：（）</a:t>
            </a:r>
          </a:p>
        </p:txBody>
      </p:sp>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a:blip r:embed="rId11"/>
          <a:stretch>
            <a:fillRect/>
          </a:stretch>
        </p:blipFill>
        <p:spPr>
          <a:xfrm>
            <a:off x="1166652" y="2222317"/>
            <a:ext cx="524301" cy="309703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359511" y="3858343"/>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2" name="文本框 21">
                <a:extLst>
                  <a:ext uri="{FF2B5EF4-FFF2-40B4-BE49-F238E27FC236}">
                    <a16:creationId xmlns:a16="http://schemas.microsoft.com/office/drawing/2014/main" id="{AF56E538-5FA9-47AD-A048-1A00DCA2394C}"/>
                  </a:ext>
                </a:extLst>
              </p:cNvPr>
              <p:cNvSpPr txBox="1">
                <a:spLocks noRot="1" noChangeAspect="1" noMove="1" noResize="1" noEditPoints="1" noAdjustHandles="1" noChangeArrowheads="1" noChangeShapeType="1" noTextEdit="1"/>
              </p:cNvSpPr>
              <p:nvPr>
                <p:custDataLst>
                  <p:tags r:id="rId12"/>
                </p:custDataLst>
              </p:nvPr>
            </p:nvSpPr>
            <p:spPr>
              <a:xfrm>
                <a:off x="2359511" y="3858343"/>
                <a:ext cx="8534400" cy="64293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359511" y="2917601"/>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3" name="文本框 22">
                <a:extLst>
                  <a:ext uri="{FF2B5EF4-FFF2-40B4-BE49-F238E27FC236}">
                    <a16:creationId xmlns:a16="http://schemas.microsoft.com/office/drawing/2014/main" id="{3B43883F-302A-4D86-9DCD-B7F99FBC10B3}"/>
                  </a:ext>
                </a:extLst>
              </p:cNvPr>
              <p:cNvSpPr txBox="1">
                <a:spLocks noRot="1" noChangeAspect="1" noMove="1" noResize="1" noEditPoints="1" noAdjustHandles="1" noChangeArrowheads="1" noChangeShapeType="1" noTextEdit="1"/>
              </p:cNvSpPr>
              <p:nvPr>
                <p:custDataLst>
                  <p:tags r:id="rId14"/>
                </p:custDataLst>
              </p:nvPr>
            </p:nvSpPr>
            <p:spPr>
              <a:xfrm>
                <a:off x="2359511" y="2917601"/>
                <a:ext cx="8534400" cy="64293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359511" y="2076465"/>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6"/>
                </p:custDataLst>
              </p:nvPr>
            </p:nvSpPr>
            <p:spPr>
              <a:xfrm>
                <a:off x="2359511" y="2076465"/>
                <a:ext cx="8534400" cy="642938"/>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4BA967-A702-4971-853E-FE62694CCFA8}"/>
                  </a:ext>
                </a:extLst>
              </p:cNvPr>
              <p:cNvSpPr txBox="1"/>
              <p:nvPr>
                <p:custDataLst>
                  <p:tags r:id="rId6"/>
                </p:custDataLst>
              </p:nvPr>
            </p:nvSpPr>
            <p:spPr>
              <a:xfrm>
                <a:off x="2359511" y="4799086"/>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oMath>
                  </m:oMathPara>
                </a14:m>
                <a:endPar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5" name="文本框 2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18"/>
                </p:custDataLst>
              </p:nvPr>
            </p:nvSpPr>
            <p:spPr>
              <a:xfrm>
                <a:off x="2359511" y="4799086"/>
                <a:ext cx="8534400" cy="642938"/>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962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5FFF223-0920-433E-91D9-907343F8B647}"/>
                  </a:ext>
                </a:extLst>
              </p:cNvPr>
              <p:cNvSpPr txBox="1"/>
              <p:nvPr>
                <p:custDataLst>
                  <p:tags r:id="rId1"/>
                </p:custDataLst>
              </p:nvPr>
            </p:nvSpPr>
            <p:spPr>
              <a:xfrm>
                <a:off x="591367" y="1833004"/>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4" name="文本框 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
                </p:custDataLst>
              </p:nvPr>
            </p:nvSpPr>
            <p:spPr>
              <a:xfrm>
                <a:off x="591367" y="1833004"/>
                <a:ext cx="8534400" cy="64293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84BA967-A702-4971-853E-FE62694CCFA8}"/>
                  </a:ext>
                </a:extLst>
              </p:cNvPr>
              <p:cNvSpPr txBox="1"/>
              <p:nvPr>
                <p:custDataLst>
                  <p:tags r:id="rId2"/>
                </p:custDataLst>
              </p:nvPr>
            </p:nvSpPr>
            <p:spPr>
              <a:xfrm>
                <a:off x="6618604" y="1833004"/>
                <a:ext cx="8534400" cy="642938"/>
              </a:xfrm>
              <a:prstGeom prst="rect">
                <a:avLst/>
              </a:prstGeom>
              <a:noFill/>
            </p:spPr>
            <p:txBody>
              <a:bodyPr vert="horz" rtlCol="0" anchor="ctr" anchorCtr="0">
                <a:noAutofit/>
              </a:bodyPr>
              <a:lstStyle/>
              <a:p>
                <a:pPr lvl="0">
                  <a:defRP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P</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Q</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oMath>
                  </m:oMathPara>
                </a14:m>
                <a:endPar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p:sp>
            <p:nvSpPr>
              <p:cNvPr id="5" name="文本框 4">
                <a:extLst>
                  <a:ext uri="{FF2B5EF4-FFF2-40B4-BE49-F238E27FC236}">
                    <a16:creationId xmlns:a16="http://schemas.microsoft.com/office/drawing/2014/main" id="{F84BA967-A702-4971-853E-FE62694CCFA8}"/>
                  </a:ext>
                </a:extLst>
              </p:cNvPr>
              <p:cNvSpPr txBox="1">
                <a:spLocks noRot="1" noChangeAspect="1" noMove="1" noResize="1" noEditPoints="1" noAdjustHandles="1" noChangeArrowheads="1" noChangeShapeType="1" noTextEdit="1"/>
              </p:cNvSpPr>
              <p:nvPr>
                <p:custDataLst>
                  <p:tags r:id="rId2"/>
                </p:custDataLst>
              </p:nvPr>
            </p:nvSpPr>
            <p:spPr>
              <a:xfrm>
                <a:off x="6618604" y="1833004"/>
                <a:ext cx="8534400" cy="642938"/>
              </a:xfrm>
              <a:prstGeom prst="rect">
                <a:avLst/>
              </a:prstGeom>
              <a:blipFill>
                <a:blip r:embed="rId5"/>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644E4BB0-886C-484C-980B-79D9F81E0D47}"/>
              </a:ext>
            </a:extLst>
          </p:cNvPr>
          <p:cNvSpPr/>
          <p:nvPr/>
        </p:nvSpPr>
        <p:spPr>
          <a:xfrm>
            <a:off x="1382973" y="77969"/>
            <a:ext cx="9023445" cy="1200329"/>
          </a:xfrm>
          <a:prstGeom prst="rect">
            <a:avLst/>
          </a:prstGeom>
        </p:spPr>
        <p:txBody>
          <a:bodyPr wrap="square">
            <a:spAutoFit/>
          </a:bodyPr>
          <a:lstStyle/>
          <a:p>
            <a:pPr marR="50100" lvl="0">
              <a:defRPr/>
            </a:pPr>
            <a:r>
              <a:rPr lang="en-US" altLang="zh-CN" sz="2400" b="1" dirty="0">
                <a:solidFill>
                  <a:srgbClr val="0000CC"/>
                </a:solidFill>
                <a:latin typeface="Times New Roman" panose="02020603050405020304" pitchFamily="18" charset="0"/>
                <a:ea typeface="MS Gothic" panose="020B0609070205080204" pitchFamily="49" charset="-128"/>
              </a:rPr>
              <a:t>(10) </a:t>
            </a:r>
            <a:r>
              <a:rPr lang="zh-CN" altLang="en-US" sz="2400" dirty="0">
                <a:solidFill>
                  <a:srgbClr val="0000CC"/>
                </a:solidFill>
                <a:latin typeface="Times New Roman" panose="02020603050405020304" pitchFamily="18" charset="0"/>
                <a:ea typeface="楷体_GB2312" panose="02010609030101010101"/>
              </a:rPr>
              <a:t>量词分配律</a:t>
            </a:r>
            <a:r>
              <a:rPr lang="en-US" altLang="zh-CN" sz="2400" dirty="0">
                <a:solidFill>
                  <a:srgbClr val="0000CC"/>
                </a:solidFill>
                <a:latin typeface="Times New Roman" panose="02020603050405020304" pitchFamily="18" charset="0"/>
                <a:ea typeface="楷体_GB2312" panose="02010609030101010101"/>
              </a:rPr>
              <a:t>	</a:t>
            </a:r>
          </a:p>
          <a:p>
            <a:pPr marR="50100" lvl="0">
              <a:defRPr/>
            </a:pPr>
            <a:r>
              <a:rPr lang="en-US" altLang="zh-CN" sz="2400" b="1" dirty="0">
                <a:solidFill>
                  <a:srgbClr val="0000CC"/>
                </a:solidFill>
                <a:latin typeface="Times New Roman" panose="02020603050405020304" pitchFamily="18" charset="0"/>
                <a:ea typeface="楷体_GB2312" panose="02010609030101010101"/>
              </a:rPr>
              <a:t>			(</a:t>
            </a:r>
            <a:r>
              <a:rPr lang="zh-CN" altLang="en-US"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x)Q</a:t>
            </a:r>
            <a:endParaRPr lang="en-US" altLang="zh-CN" sz="2400" dirty="0">
              <a:solidFill>
                <a:srgbClr val="0000CC"/>
              </a:solidFill>
              <a:latin typeface="Times New Roman" panose="02020603050405020304" pitchFamily="18" charset="0"/>
              <a:ea typeface="MS Gothic" panose="020B0609070205080204" pitchFamily="49" charset="-128"/>
            </a:endParaRPr>
          </a:p>
          <a:p>
            <a:pPr marR="50870" lvl="0">
              <a:defRPr/>
            </a:pPr>
            <a:r>
              <a:rPr lang="en-US" altLang="zh-CN" sz="2400" b="1" dirty="0">
                <a:solidFill>
                  <a:srgbClr val="0000CC"/>
                </a:solidFill>
                <a:latin typeface="Times New Roman" panose="02020603050405020304" pitchFamily="18" charset="0"/>
                <a:ea typeface="MS Gothic" panose="020B0609070205080204" pitchFamily="49" charset="-128"/>
              </a:rPr>
              <a:t>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 (P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Q) </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x)P</a:t>
            </a:r>
            <a:r>
              <a:rPr lang="en-US" altLang="zh-CN" sz="2400" dirty="0">
                <a:solidFill>
                  <a:srgbClr val="0000CC"/>
                </a:solidFill>
                <a:latin typeface="Times New Roman" panose="02020603050405020304" pitchFamily="18" charset="0"/>
                <a:ea typeface="楷体_GB2312" panose="02010609030101010101"/>
              </a:rPr>
              <a:t>∨</a:t>
            </a:r>
            <a:r>
              <a:rPr lang="en-US" altLang="zh-CN" sz="2400" b="1" dirty="0">
                <a:solidFill>
                  <a:srgbClr val="0000CC"/>
                </a:solidFill>
                <a:latin typeface="Times New Roman" panose="02020603050405020304" pitchFamily="18" charset="0"/>
                <a:ea typeface="楷体_GB2312" panose="02010609030101010101"/>
              </a:rPr>
              <a:t>(</a:t>
            </a:r>
            <a:r>
              <a:rPr lang="en-US" altLang="zh-CN" sz="2400" dirty="0">
                <a:solidFill>
                  <a:srgbClr val="0000CC"/>
                </a:solidFill>
                <a:latin typeface="MS Gothic" panose="020B0609070205080204" pitchFamily="49" charset="-128"/>
                <a:ea typeface="MS Gothic" panose="020B0609070205080204" pitchFamily="49" charset="-128"/>
              </a:rPr>
              <a:t>∃</a:t>
            </a:r>
            <a:r>
              <a:rPr lang="en-US" altLang="zh-CN" sz="2400" b="1" dirty="0">
                <a:solidFill>
                  <a:srgbClr val="0000CC"/>
                </a:solidFill>
                <a:latin typeface="Times New Roman" panose="02020603050405020304" pitchFamily="18" charset="0"/>
                <a:ea typeface="MS Gothic" panose="020B0609070205080204" pitchFamily="49" charset="-128"/>
              </a:rPr>
              <a:t>x)Q </a:t>
            </a:r>
            <a:endParaRPr lang="en-US" altLang="zh-CN" sz="2400" dirty="0">
              <a:solidFill>
                <a:srgbClr val="0000CC"/>
              </a:solidFill>
              <a:latin typeface="Times New Roman" panose="02020603050405020304" pitchFamily="18" charset="0"/>
              <a:ea typeface="楷体_GB2312" panose="02010609030101010101"/>
            </a:endParaRPr>
          </a:p>
        </p:txBody>
      </p:sp>
    </p:spTree>
    <p:extLst>
      <p:ext uri="{BB962C8B-B14F-4D97-AF65-F5344CB8AC3E}">
        <p14:creationId xmlns:p14="http://schemas.microsoft.com/office/powerpoint/2010/main" val="244799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29BECB3-CBCD-4ADA-B515-2D8C227A6A89}"/>
                  </a:ext>
                </a:extLst>
              </p:cNvPr>
              <p:cNvSpPr txBox="1"/>
              <p:nvPr>
                <p:custDataLst>
                  <p:tags r:id="rId1"/>
                </p:custDataLst>
              </p:nvPr>
            </p:nvSpPr>
            <p:spPr>
              <a:xfrm>
                <a:off x="1022396" y="254809"/>
                <a:ext cx="10754264" cy="2143125"/>
              </a:xfrm>
              <a:prstGeom prst="rect">
                <a:avLst/>
              </a:prstGeom>
              <a:noFill/>
            </p:spPr>
            <p:txBody>
              <a:bodyPr vert="horz" wrap="square" rtlCol="0" anchor="ctr" anchorCtr="0">
                <a:noAutofit/>
              </a:bodyPr>
              <a:lstStyle/>
              <a:p>
                <a:pPr lvl="0">
                  <a:defRPr/>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判断</a:t>
                </a:r>
                <a14:m>
                  <m:oMath xmlns:m="http://schemas.openxmlformats.org/officeDocument/2006/math">
                    <m:r>
                      <a:rPr lang="zh-CN" altLang="en-US"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下列</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关系真假：（）</a:t>
                </a:r>
              </a:p>
            </p:txBody>
          </p:sp>
        </mc:Choice>
        <mc:Fallback xmlns="">
          <p:sp>
            <p:nvSpPr>
              <p:cNvPr id="8" name="文本框 7">
                <a:extLst>
                  <a:ext uri="{FF2B5EF4-FFF2-40B4-BE49-F238E27FC236}">
                    <a16:creationId xmlns:a16="http://schemas.microsoft.com/office/drawing/2014/main" id="{429BECB3-CBCD-4ADA-B515-2D8C227A6A89}"/>
                  </a:ext>
                </a:extLst>
              </p:cNvPr>
              <p:cNvSpPr txBox="1">
                <a:spLocks noRot="1" noChangeAspect="1" noMove="1" noResize="1" noEditPoints="1" noAdjustHandles="1" noChangeArrowheads="1" noChangeShapeType="1" noTextEdit="1"/>
              </p:cNvSpPr>
              <p:nvPr>
                <p:custDataLst>
                  <p:tags r:id="rId12"/>
                </p:custDataLst>
              </p:nvPr>
            </p:nvSpPr>
            <p:spPr>
              <a:xfrm>
                <a:off x="1022396" y="254809"/>
                <a:ext cx="10754264" cy="2143125"/>
              </a:xfrm>
              <a:prstGeom prst="rect">
                <a:avLst/>
              </a:prstGeom>
              <a:blipFill>
                <a:blip r:embed="rId13"/>
                <a:stretch>
                  <a:fillRect l="-1020"/>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61BC5FD3-C750-43D6-951C-C979D7CE08F4}"/>
              </a:ext>
            </a:extLst>
          </p:cNvPr>
          <p:cNvGrpSpPr/>
          <p:nvPr>
            <p:custDataLst>
              <p:tags r:id="rId2"/>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67FD1F2A-3B0B-407C-8ED9-6670CB8526A6}"/>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DB1D82F5-8B89-4E88-85D9-6956B1DA9585}"/>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984989B7-6A8A-4C2B-B69B-85FB9245FE92}"/>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选择题</a:t>
              </a:r>
            </a:p>
          </p:txBody>
        </p:sp>
      </p:grpSp>
      <p:pic>
        <p:nvPicPr>
          <p:cNvPr id="53" name="图片 52">
            <a:extLst>
              <a:ext uri="{FF2B5EF4-FFF2-40B4-BE49-F238E27FC236}">
                <a16:creationId xmlns:a16="http://schemas.microsoft.com/office/drawing/2014/main" id="{29B3790E-CCF4-447D-9547-07BE856FDA59}"/>
              </a:ext>
            </a:extLst>
          </p:cNvPr>
          <p:cNvPicPr>
            <a:picLocks noChangeAspect="1"/>
          </p:cNvPicPr>
          <p:nvPr/>
        </p:nvPicPr>
        <p:blipFill rotWithShape="1">
          <a:blip r:embed="rId14"/>
          <a:srcRect l="-27515" r="-34599" b="20615"/>
          <a:stretch/>
        </p:blipFill>
        <p:spPr>
          <a:xfrm>
            <a:off x="1022395" y="2561956"/>
            <a:ext cx="849947" cy="248901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56E538-5FA9-47AD-A048-1A00DCA2394C}"/>
                  </a:ext>
                </a:extLst>
              </p:cNvPr>
              <p:cNvSpPr txBox="1"/>
              <p:nvPr>
                <p:custDataLst>
                  <p:tags r:id="rId3"/>
                </p:custDataLst>
              </p:nvPr>
            </p:nvSpPr>
            <p:spPr>
              <a:xfrm>
                <a:off x="2294197" y="5687147"/>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a:rPr lang="en-US" altLang="zh-CN" sz="28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r>
                        <m:rPr>
                          <m:nor/>
                        </m:rPr>
                        <a:rPr lang="en-US" altLang="zh-CN" sz="2800" dirty="0">
                          <a:latin typeface="MS Gothic" panose="020B0609070205080204" pitchFamily="49" charset="-128"/>
                          <a:ea typeface="MS Gothic" panose="020B0609070205080204" pitchFamily="49" charset="-128"/>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2" name="文本框 21">
                <a:extLst>
                  <a:ext uri="{FF2B5EF4-FFF2-40B4-BE49-F238E27FC236}">
                    <a16:creationId xmlns:a16="http://schemas.microsoft.com/office/drawing/2014/main" id="{AF56E538-5FA9-47AD-A048-1A00DCA2394C}"/>
                  </a:ext>
                </a:extLst>
              </p:cNvPr>
              <p:cNvSpPr txBox="1">
                <a:spLocks noRot="1" noChangeAspect="1" noMove="1" noResize="1" noEditPoints="1" noAdjustHandles="1" noChangeArrowheads="1" noChangeShapeType="1" noTextEdit="1"/>
              </p:cNvSpPr>
              <p:nvPr>
                <p:custDataLst>
                  <p:tags r:id="rId15"/>
                </p:custDataLst>
              </p:nvPr>
            </p:nvSpPr>
            <p:spPr>
              <a:xfrm>
                <a:off x="2294197" y="5687147"/>
                <a:ext cx="8534400" cy="642938"/>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43883F-302A-4D86-9DCD-B7F99FBC10B3}"/>
                  </a:ext>
                </a:extLst>
              </p:cNvPr>
              <p:cNvSpPr txBox="1"/>
              <p:nvPr>
                <p:custDataLst>
                  <p:tags r:id="rId4"/>
                </p:custDataLst>
              </p:nvPr>
            </p:nvSpPr>
            <p:spPr>
              <a:xfrm>
                <a:off x="2294197" y="4962131"/>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a:rPr lang="en-US" altLang="zh-CN" sz="28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r>
                        <m:rPr>
                          <m:nor/>
                        </m:rPr>
                        <a:rPr lang="en-US" altLang="zh-CN" sz="2800" dirty="0">
                          <a:latin typeface="MS Gothic" panose="020B0609070205080204" pitchFamily="49" charset="-128"/>
                          <a:ea typeface="MS Gothic" panose="020B0609070205080204" pitchFamily="49" charset="-128"/>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3" name="文本框 22">
                <a:extLst>
                  <a:ext uri="{FF2B5EF4-FFF2-40B4-BE49-F238E27FC236}">
                    <a16:creationId xmlns:a16="http://schemas.microsoft.com/office/drawing/2014/main" id="{3B43883F-302A-4D86-9DCD-B7F99FBC10B3}"/>
                  </a:ext>
                </a:extLst>
              </p:cNvPr>
              <p:cNvSpPr txBox="1">
                <a:spLocks noRot="1" noChangeAspect="1" noMove="1" noResize="1" noEditPoints="1" noAdjustHandles="1" noChangeArrowheads="1" noChangeShapeType="1" noTextEdit="1"/>
              </p:cNvSpPr>
              <p:nvPr>
                <p:custDataLst>
                  <p:tags r:id="rId17"/>
                </p:custDataLst>
              </p:nvPr>
            </p:nvSpPr>
            <p:spPr>
              <a:xfrm>
                <a:off x="2294197" y="4962131"/>
                <a:ext cx="8534400" cy="642938"/>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5FFF223-0920-433E-91D9-907343F8B647}"/>
                  </a:ext>
                </a:extLst>
              </p:cNvPr>
              <p:cNvSpPr txBox="1"/>
              <p:nvPr>
                <p:custDataLst>
                  <p:tags r:id="rId5"/>
                </p:custDataLst>
              </p:nvPr>
            </p:nvSpPr>
            <p:spPr>
              <a:xfrm>
                <a:off x="2294197" y="4138598"/>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4" name="文本框 23">
                <a:extLst>
                  <a:ext uri="{FF2B5EF4-FFF2-40B4-BE49-F238E27FC236}">
                    <a16:creationId xmlns:a16="http://schemas.microsoft.com/office/drawing/2014/main" id="{25FFF223-0920-433E-91D9-907343F8B647}"/>
                  </a:ext>
                </a:extLst>
              </p:cNvPr>
              <p:cNvSpPr txBox="1">
                <a:spLocks noRot="1" noChangeAspect="1" noMove="1" noResize="1" noEditPoints="1" noAdjustHandles="1" noChangeArrowheads="1" noChangeShapeType="1" noTextEdit="1"/>
              </p:cNvSpPr>
              <p:nvPr>
                <p:custDataLst>
                  <p:tags r:id="rId19"/>
                </p:custDataLst>
              </p:nvPr>
            </p:nvSpPr>
            <p:spPr>
              <a:xfrm>
                <a:off x="2294197" y="4138598"/>
                <a:ext cx="8534400" cy="642938"/>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5398DAD-8DB2-467E-834C-82CB5BE47B58}"/>
                  </a:ext>
                </a:extLst>
              </p:cNvPr>
              <p:cNvSpPr txBox="1"/>
              <p:nvPr>
                <p:custDataLst>
                  <p:tags r:id="rId6"/>
                </p:custDataLst>
              </p:nvPr>
            </p:nvSpPr>
            <p:spPr>
              <a:xfrm>
                <a:off x="2294197" y="2439284"/>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2" name="文本框 11">
                <a:extLst>
                  <a:ext uri="{FF2B5EF4-FFF2-40B4-BE49-F238E27FC236}">
                    <a16:creationId xmlns:a16="http://schemas.microsoft.com/office/drawing/2014/main" id="{C5398DAD-8DB2-467E-834C-82CB5BE47B58}"/>
                  </a:ext>
                </a:extLst>
              </p:cNvPr>
              <p:cNvSpPr txBox="1">
                <a:spLocks noRot="1" noChangeAspect="1" noMove="1" noResize="1" noEditPoints="1" noAdjustHandles="1" noChangeArrowheads="1" noChangeShapeType="1" noTextEdit="1"/>
              </p:cNvSpPr>
              <p:nvPr>
                <p:custDataLst>
                  <p:tags r:id="rId21"/>
                </p:custDataLst>
              </p:nvPr>
            </p:nvSpPr>
            <p:spPr>
              <a:xfrm>
                <a:off x="2294197" y="2439284"/>
                <a:ext cx="8534400" cy="642938"/>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C06AA1-6090-4DC9-A564-C959DDC4E3B7}"/>
                  </a:ext>
                </a:extLst>
              </p:cNvPr>
              <p:cNvSpPr txBox="1"/>
              <p:nvPr>
                <p:custDataLst>
                  <p:tags r:id="rId7"/>
                </p:custDataLst>
              </p:nvPr>
            </p:nvSpPr>
            <p:spPr>
              <a:xfrm>
                <a:off x="2294197" y="3341190"/>
                <a:ext cx="8534400" cy="642938"/>
              </a:xfrm>
              <a:prstGeom prst="rect">
                <a:avLst/>
              </a:prstGeom>
              <a:noFill/>
            </p:spPr>
            <p:txBody>
              <a:bodyPr vert="horz" rtlCol="0" anchor="ctr" anchorCtr="0">
                <a:noAutofit/>
              </a:bodyPr>
              <a:lstStyle/>
              <a:p>
                <a:pPr lvl="0">
                  <a:spcBef>
                    <a:spcPct val="20000"/>
                  </a:spcBef>
                  <a:buClr>
                    <a:srgbClr val="0000FF"/>
                  </a:buClr>
                </a:pPr>
                <a14:m>
                  <m:oMathPara xmlns:m="http://schemas.openxmlformats.org/officeDocument/2006/math">
                    <m:oMathParaPr>
                      <m:jc m:val="left"/>
                    </m:oMathParaPr>
                    <m:oMath xmlns:m="http://schemas.openxmlformats.org/officeDocument/2006/math">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 ⇔(∃</m:t>
                      </m:r>
                      <m:r>
                        <m:rPr>
                          <m:sty m:val="p"/>
                        </m:rPr>
                        <a:rPr lang="en-US" altLang="zh-CN" sz="28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F</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x</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y</m:t>
                      </m:r>
                      <m:r>
                        <m:rPr>
                          <m:nor/>
                        </m:rPr>
                        <a:rPr lang="en-US" altLang="zh-CN"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m:t>)</m:t>
                      </m:r>
                    </m:oMath>
                  </m:oMathPara>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3" name="文本框 12">
                <a:extLst>
                  <a:ext uri="{FF2B5EF4-FFF2-40B4-BE49-F238E27FC236}">
                    <a16:creationId xmlns:a16="http://schemas.microsoft.com/office/drawing/2014/main" id="{78C06AA1-6090-4DC9-A564-C959DDC4E3B7}"/>
                  </a:ext>
                </a:extLst>
              </p:cNvPr>
              <p:cNvSpPr txBox="1">
                <a:spLocks noRot="1" noChangeAspect="1" noMove="1" noResize="1" noEditPoints="1" noAdjustHandles="1" noChangeArrowheads="1" noChangeShapeType="1" noTextEdit="1"/>
              </p:cNvSpPr>
              <p:nvPr>
                <p:custDataLst>
                  <p:tags r:id="rId23"/>
                </p:custDataLst>
              </p:nvPr>
            </p:nvSpPr>
            <p:spPr>
              <a:xfrm>
                <a:off x="2294197" y="3341190"/>
                <a:ext cx="8534400" cy="642938"/>
              </a:xfrm>
              <a:prstGeom prst="rect">
                <a:avLst/>
              </a:prstGeom>
              <a:blipFill>
                <a:blip r:embed="rId2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74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2768</Words>
  <Application>Microsoft Office PowerPoint</Application>
  <PresentationFormat>宽屏</PresentationFormat>
  <Paragraphs>300</Paragraphs>
  <Slides>32</Slides>
  <Notes>14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Microsoft Yahei</vt:lpstr>
      <vt:lpstr>MS Gothic</vt:lpstr>
      <vt:lpstr>等线</vt:lpstr>
      <vt:lpstr>等线 Light</vt:lpstr>
      <vt:lpstr>仿宋_GB2312</vt:lpstr>
      <vt:lpstr>黑体</vt:lpstr>
      <vt:lpstr>华文隶书</vt:lpstr>
      <vt:lpstr>楷体_GB2312</vt:lpstr>
      <vt:lpstr>宋体</vt:lpstr>
      <vt:lpstr>Arial</vt:lpstr>
      <vt:lpstr>Calibri</vt:lpstr>
      <vt:lpstr>Cambria Math</vt:lpstr>
      <vt:lpstr>Courier New</vt:lpstr>
      <vt:lpstr>Times New Roman</vt:lpstr>
      <vt:lpstr>Wingdings</vt:lpstr>
      <vt:lpstr>Wingdings 2</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PowerPoint 演示文稿</vt:lpstr>
      <vt:lpstr>PowerPoint 演示文稿</vt:lpstr>
      <vt:lpstr>PowerPoint 演示文稿</vt:lpstr>
      <vt:lpstr>  按所用知识的确定性分类</vt:lpstr>
      <vt:lpstr>  按推理中所用知识是否具有启发性分类</vt:lpstr>
      <vt:lpstr>3.1.3推理的控制策略及其分类</vt:lpstr>
      <vt:lpstr>主  要  内  容</vt:lpstr>
      <vt:lpstr>3.2.1一阶谓词逻辑基础</vt:lpstr>
      <vt:lpstr>例:设个体域D = {1, 2}，求公式A = (∀x)(∃y)P(x, y) 在D上的一个解释，并指出在该解释下公式A的真值。</vt:lpstr>
      <vt:lpstr>例:设个体域D = {1, 2}，求公式B =(∀x)P(f (x), a)在D上的一个解释，并 指出在该解释下公式B的真值。</vt:lpstr>
      <vt:lpstr>3.2.1一阶谓词逻辑基础</vt:lpstr>
      <vt:lpstr>PowerPoint 演示文稿</vt:lpstr>
      <vt:lpstr>3.2.1一阶谓词逻辑基础</vt:lpstr>
      <vt:lpstr>PowerPoint 演示文稿</vt:lpstr>
      <vt:lpstr>3.2.1一阶谓词逻辑基础</vt:lpstr>
      <vt:lpstr>PowerPoint 演示文稿</vt:lpstr>
      <vt:lpstr>PowerPoint 演示文稿</vt:lpstr>
      <vt:lpstr>PowerPoint 演示文稿</vt:lpstr>
      <vt:lpstr>PowerPoint 演示文稿</vt:lpstr>
      <vt:lpstr>3.2.1一阶谓词逻辑基础</vt:lpstr>
      <vt:lpstr>3.2.1一阶谓词逻辑基础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李钦策</cp:lastModifiedBy>
  <cp:revision>26</cp:revision>
  <dcterms:created xsi:type="dcterms:W3CDTF">2017-11-28T02:14:09Z</dcterms:created>
  <dcterms:modified xsi:type="dcterms:W3CDTF">2021-09-16T00:33:47Z</dcterms:modified>
</cp:coreProperties>
</file>