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9"/>
  </p:notesMasterIdLst>
  <p:handoutMasterIdLst>
    <p:handoutMasterId r:id="rId70"/>
  </p:handoutMasterIdLst>
  <p:sldIdLst>
    <p:sldId id="302" r:id="rId2"/>
    <p:sldId id="266" r:id="rId3"/>
    <p:sldId id="259" r:id="rId4"/>
    <p:sldId id="309" r:id="rId5"/>
    <p:sldId id="306" r:id="rId6"/>
    <p:sldId id="307" r:id="rId7"/>
    <p:sldId id="310" r:id="rId8"/>
    <p:sldId id="263" r:id="rId9"/>
    <p:sldId id="312" r:id="rId10"/>
    <p:sldId id="311" r:id="rId11"/>
    <p:sldId id="265" r:id="rId12"/>
    <p:sldId id="293" r:id="rId13"/>
    <p:sldId id="267" r:id="rId14"/>
    <p:sldId id="313" r:id="rId15"/>
    <p:sldId id="287" r:id="rId16"/>
    <p:sldId id="292" r:id="rId17"/>
    <p:sldId id="268" r:id="rId18"/>
    <p:sldId id="269" r:id="rId19"/>
    <p:sldId id="270" r:id="rId20"/>
    <p:sldId id="271" r:id="rId21"/>
    <p:sldId id="272" r:id="rId22"/>
    <p:sldId id="273" r:id="rId23"/>
    <p:sldId id="314" r:id="rId24"/>
    <p:sldId id="274" r:id="rId25"/>
    <p:sldId id="406" r:id="rId26"/>
    <p:sldId id="445" r:id="rId27"/>
    <p:sldId id="423" r:id="rId28"/>
    <p:sldId id="315" r:id="rId29"/>
    <p:sldId id="275" r:id="rId30"/>
    <p:sldId id="316" r:id="rId31"/>
    <p:sldId id="299" r:id="rId32"/>
    <p:sldId id="294" r:id="rId33"/>
    <p:sldId id="295" r:id="rId34"/>
    <p:sldId id="296" r:id="rId35"/>
    <p:sldId id="297" r:id="rId36"/>
    <p:sldId id="441" r:id="rId37"/>
    <p:sldId id="446" r:id="rId38"/>
    <p:sldId id="447" r:id="rId39"/>
    <p:sldId id="448" r:id="rId40"/>
    <p:sldId id="443" r:id="rId41"/>
    <p:sldId id="456" r:id="rId42"/>
    <p:sldId id="432" r:id="rId43"/>
    <p:sldId id="434" r:id="rId44"/>
    <p:sldId id="449" r:id="rId45"/>
    <p:sldId id="450" r:id="rId46"/>
    <p:sldId id="463" r:id="rId47"/>
    <p:sldId id="451" r:id="rId48"/>
    <p:sldId id="457" r:id="rId49"/>
    <p:sldId id="464" r:id="rId50"/>
    <p:sldId id="388" r:id="rId51"/>
    <p:sldId id="459" r:id="rId52"/>
    <p:sldId id="460" r:id="rId53"/>
    <p:sldId id="461" r:id="rId54"/>
    <p:sldId id="390" r:id="rId55"/>
    <p:sldId id="462" r:id="rId56"/>
    <p:sldId id="452" r:id="rId57"/>
    <p:sldId id="453" r:id="rId58"/>
    <p:sldId id="363" r:id="rId59"/>
    <p:sldId id="402" r:id="rId60"/>
    <p:sldId id="364" r:id="rId61"/>
    <p:sldId id="365" r:id="rId62"/>
    <p:sldId id="366" r:id="rId63"/>
    <p:sldId id="454" r:id="rId64"/>
    <p:sldId id="399" r:id="rId65"/>
    <p:sldId id="373" r:id="rId66"/>
    <p:sldId id="465" r:id="rId67"/>
    <p:sldId id="397" r:id="rId68"/>
  </p:sldIdLst>
  <p:sldSz cx="9906000" cy="6858000" type="A4"/>
  <p:notesSz cx="7302500" cy="95885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83" d="100"/>
          <a:sy n="83" d="100"/>
        </p:scale>
        <p:origin x="756" y="42"/>
      </p:cViewPr>
      <p:guideLst>
        <p:guide orient="horz" pos="2160"/>
        <p:guide pos="2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19138"/>
            <a:ext cx="5191125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60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719138"/>
            <a:ext cx="5194300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need to check P1 or P2 for P(TW)=P(T)P(W)</a:t>
            </a:r>
            <a:r>
              <a:rPr lang="en-US" baseline="0" dirty="0"/>
              <a:t> clearly P2 is but P1 isn’t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45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906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906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274641"/>
            <a:ext cx="16716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274641"/>
            <a:ext cx="48910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79" y="4406902"/>
            <a:ext cx="63150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79" y="2906713"/>
            <a:ext cx="63150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6662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7" y="1535114"/>
            <a:ext cx="328265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7" y="2174875"/>
            <a:ext cx="32826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4085" y="1535114"/>
            <a:ext cx="328394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4085" y="2174875"/>
            <a:ext cx="32839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273050"/>
            <a:ext cx="244425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729" y="273054"/>
            <a:ext cx="415329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7" y="1435103"/>
            <a:ext cx="244425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34" y="4800602"/>
            <a:ext cx="44577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34" y="612775"/>
            <a:ext cx="4457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234" y="5367340"/>
            <a:ext cx="44577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90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397001"/>
            <a:ext cx="92456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1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38413" y="6245226"/>
            <a:ext cx="2352675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24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906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57.png"/><Relationship Id="rId5" Type="http://schemas.openxmlformats.org/officeDocument/2006/relationships/tags" Target="../tags/tag33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39.xml"/><Relationship Id="rId7" Type="http://schemas.openxmlformats.org/officeDocument/2006/relationships/image" Target="../media/image6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40.xml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71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70.png"/><Relationship Id="rId5" Type="http://schemas.openxmlformats.org/officeDocument/2006/relationships/tags" Target="../tags/tag45.xml"/><Relationship Id="rId10" Type="http://schemas.openxmlformats.org/officeDocument/2006/relationships/image" Target="../media/image69.png"/><Relationship Id="rId4" Type="http://schemas.openxmlformats.org/officeDocument/2006/relationships/tags" Target="../tags/tag44.xml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51.xml"/><Relationship Id="rId7" Type="http://schemas.openxmlformats.org/officeDocument/2006/relationships/image" Target="../media/image7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54.xml"/><Relationship Id="rId7" Type="http://schemas.openxmlformats.org/officeDocument/2006/relationships/image" Target="../media/image80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7.png"/><Relationship Id="rId5" Type="http://schemas.openxmlformats.org/officeDocument/2006/relationships/tags" Target="../tags/tag60.xml"/><Relationship Id="rId10" Type="http://schemas.openxmlformats.org/officeDocument/2006/relationships/image" Target="../media/image56.png"/><Relationship Id="rId4" Type="http://schemas.openxmlformats.org/officeDocument/2006/relationships/tags" Target="../tags/tag59.xm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67.xml"/><Relationship Id="rId7" Type="http://schemas.openxmlformats.org/officeDocument/2006/relationships/image" Target="../media/image86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87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9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71.xml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73.xml"/><Relationship Id="rId10" Type="http://schemas.openxmlformats.org/officeDocument/2006/relationships/image" Target="../media/image58.png"/><Relationship Id="rId4" Type="http://schemas.openxmlformats.org/officeDocument/2006/relationships/tags" Target="../tags/tag72.xml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77.xml"/><Relationship Id="rId7" Type="http://schemas.openxmlformats.org/officeDocument/2006/relationships/image" Target="../media/image10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5.png"/><Relationship Id="rId4" Type="http://schemas.openxmlformats.org/officeDocument/2006/relationships/tags" Target="../tags/tag78.xml"/><Relationship Id="rId9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82.xml"/><Relationship Id="rId7" Type="http://schemas.openxmlformats.org/officeDocument/2006/relationships/image" Target="../media/image105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0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7.png"/><Relationship Id="rId4" Type="http://schemas.openxmlformats.org/officeDocument/2006/relationships/tags" Target="../tags/tag83.xml"/><Relationship Id="rId9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7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16.png"/><Relationship Id="rId5" Type="http://schemas.openxmlformats.org/officeDocument/2006/relationships/image" Target="../media/image115.emf"/><Relationship Id="rId4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5.png"/><Relationship Id="rId5" Type="http://schemas.openxmlformats.org/officeDocument/2006/relationships/tags" Target="../tags/tag13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2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88.xml"/><Relationship Id="rId7" Type="http://schemas.openxmlformats.org/officeDocument/2006/relationships/image" Target="../media/image11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91.xml"/><Relationship Id="rId7" Type="http://schemas.openxmlformats.org/officeDocument/2006/relationships/image" Target="../media/image12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5.png"/><Relationship Id="rId5" Type="http://schemas.openxmlformats.org/officeDocument/2006/relationships/tags" Target="../tags/tag93.xml"/><Relationship Id="rId10" Type="http://schemas.openxmlformats.org/officeDocument/2006/relationships/image" Target="../media/image124.png"/><Relationship Id="rId4" Type="http://schemas.openxmlformats.org/officeDocument/2006/relationships/tags" Target="../tags/tag92.xml"/><Relationship Id="rId9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2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99.xml"/><Relationship Id="rId7" Type="http://schemas.openxmlformats.org/officeDocument/2006/relationships/image" Target="../media/image133.png"/><Relationship Id="rId12" Type="http://schemas.microsoft.com/office/2007/relationships/hdphoto" Target="../media/hdphoto2.wdp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5" Type="http://schemas.openxmlformats.org/officeDocument/2006/relationships/tags" Target="../tags/tag101.xml"/><Relationship Id="rId10" Type="http://schemas.microsoft.com/office/2007/relationships/hdphoto" Target="../media/hdphoto1.wdp"/><Relationship Id="rId4" Type="http://schemas.openxmlformats.org/officeDocument/2006/relationships/tags" Target="../tags/tag100.xml"/><Relationship Id="rId9" Type="http://schemas.openxmlformats.org/officeDocument/2006/relationships/image" Target="../media/image13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906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906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38250" y="6248403"/>
            <a:ext cx="47672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33600"/>
            <a:ext cx="3900487" cy="3498476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8029393" cy="12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1371601"/>
            <a:ext cx="2724148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31" y="4038600"/>
            <a:ext cx="4055269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77317" y="1524000"/>
            <a:ext cx="9319121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1" y="3505200"/>
            <a:ext cx="5764311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304800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465421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" y="5105400"/>
            <a:ext cx="4903986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238" y="1600200"/>
            <a:ext cx="5819775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8" y="2438400"/>
            <a:ext cx="3184025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1475" y="1923753"/>
            <a:ext cx="3744417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1625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1625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278606" indent="-278606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25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86225" y="2043708"/>
            <a:ext cx="2881494" cy="36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788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2190750"/>
            <a:ext cx="2615338" cy="3776662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06" y="3732114"/>
            <a:ext cx="1104106" cy="21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75224" y="2541584"/>
          <a:ext cx="2758977" cy="33020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74293" marR="74293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3" marR="74293" marT="37148" marB="37148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3" marR="74293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1447800"/>
            <a:ext cx="59450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799138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6" y="3581401"/>
            <a:ext cx="339824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447801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95400"/>
            <a:ext cx="6091932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9" y="1447800"/>
            <a:ext cx="6913563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371600"/>
            <a:ext cx="45815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5324475" y="1676400"/>
            <a:ext cx="11763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643438" y="3125788"/>
            <a:ext cx="2279154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39" y="3276601"/>
            <a:ext cx="24764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2192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76338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538413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24475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5052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67" y="1447800"/>
            <a:ext cx="233300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919288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19288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6" y="1143001"/>
            <a:ext cx="3157536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005513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005513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315075" y="42814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71963" y="1502074"/>
            <a:ext cx="800735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8" y="1295400"/>
            <a:ext cx="121578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2" y="1447800"/>
            <a:ext cx="3776178" cy="24384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6229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0636"/>
            <a:ext cx="92456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447800"/>
            <a:ext cx="5757863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5400"/>
            <a:ext cx="92456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295400"/>
            <a:ext cx="5492441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667000"/>
            <a:ext cx="10060781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397001"/>
            <a:ext cx="5305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68655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181850" y="33020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6903244" y="2478088"/>
            <a:ext cx="341809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92480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7552036" y="2478088"/>
            <a:ext cx="58945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2082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7398544" y="2540001"/>
            <a:ext cx="123825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462" y="4368800"/>
            <a:ext cx="1671638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7712869" y="3556794"/>
            <a:ext cx="609600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4346172"/>
            <a:ext cx="1565870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2950" y="5867400"/>
            <a:ext cx="8729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524000"/>
            <a:ext cx="66865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819775" y="4038601"/>
            <a:ext cx="1721942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62" y="5715001"/>
            <a:ext cx="3652838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538" y="3276600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4191001"/>
            <a:ext cx="155298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47650" y="1943100"/>
            <a:ext cx="9101138" cy="3677345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275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1625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1625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Chain rule </a:t>
            </a:r>
            <a:endParaRPr lang="en-US" sz="1950" dirty="0"/>
          </a:p>
          <a:p>
            <a:pPr marL="0" indent="0">
              <a:buNone/>
              <a:defRPr/>
            </a:pPr>
            <a:endParaRPr lang="en-US" sz="1300" dirty="0"/>
          </a:p>
          <a:p>
            <a:pPr marL="0" indent="0">
              <a:buNone/>
              <a:defRPr/>
            </a:pPr>
            <a:endParaRPr lang="en-US" sz="1300" dirty="0"/>
          </a:p>
          <a:p>
            <a:pPr marL="0" indent="0">
              <a:buNone/>
              <a:defRPr/>
            </a:pPr>
            <a:endParaRPr lang="en-US" sz="1300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300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1881188"/>
            <a:ext cx="1988939" cy="59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92" y="2731636"/>
            <a:ext cx="2521645" cy="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4597797"/>
            <a:ext cx="3084017" cy="24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65" y="5657850"/>
            <a:ext cx="3934023" cy="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7" y="5358606"/>
            <a:ext cx="1138932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224" y="3490913"/>
            <a:ext cx="5400291" cy="788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695450"/>
            <a:ext cx="3362508" cy="222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943101"/>
            <a:ext cx="6067425" cy="3900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569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1625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625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1625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813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9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569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3254905"/>
            <a:ext cx="1565870" cy="24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224463"/>
            <a:ext cx="4497686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3" y="4295776"/>
            <a:ext cx="1675824" cy="1919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41" y="1757362"/>
            <a:ext cx="3025822" cy="22050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71474" y="1676400"/>
            <a:ext cx="755332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147596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505200"/>
            <a:ext cx="4156241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5029200"/>
            <a:ext cx="4126211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44196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1857375" y="5943600"/>
            <a:ext cx="5448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990600" y="34480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222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430066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5092303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055" y="3070226"/>
            <a:ext cx="751979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977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725864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300163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2662238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5448300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209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527" y="5108576"/>
            <a:ext cx="1601986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1447798"/>
            <a:ext cx="2351304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981200"/>
            <a:ext cx="3788605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/>
          </p:nvPr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/>
          </p:nvPr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/>
          </p:nvPr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58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143002"/>
            <a:ext cx="2166936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1524000"/>
            <a:ext cx="139065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00486" y="1554162"/>
            <a:ext cx="1281113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514600"/>
            <a:ext cx="1233488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133601" y="3611563"/>
            <a:ext cx="1023938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3581400"/>
            <a:ext cx="10191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3057525" y="2286000"/>
            <a:ext cx="171115" cy="37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100848" y="2392362"/>
            <a:ext cx="440195" cy="26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645570" y="3360130"/>
            <a:ext cx="583070" cy="2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4100848" y="3360130"/>
            <a:ext cx="523540" cy="22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26305"/>
              </p:ext>
            </p:extLst>
          </p:nvPr>
        </p:nvGraphicFramePr>
        <p:xfrm>
          <a:off x="914400" y="1447800"/>
          <a:ext cx="120015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77928"/>
              </p:ext>
            </p:extLst>
          </p:nvPr>
        </p:nvGraphicFramePr>
        <p:xfrm>
          <a:off x="5695951" y="1350963"/>
          <a:ext cx="1238249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5695950" y="3200401"/>
          <a:ext cx="2290763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362075" y="4678363"/>
          <a:ext cx="160972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82325"/>
              </p:ext>
            </p:extLst>
          </p:nvPr>
        </p:nvGraphicFramePr>
        <p:xfrm>
          <a:off x="3467100" y="4678363"/>
          <a:ext cx="1943099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3600"/>
              </p:ext>
            </p:extLst>
          </p:nvPr>
        </p:nvGraphicFramePr>
        <p:xfrm>
          <a:off x="4581523" y="4419600"/>
          <a:ext cx="2276476" cy="1485900"/>
        </p:xfrm>
        <a:graphic>
          <a:graphicData uri="http://schemas.openxmlformats.org/drawingml/2006/table">
            <a:tbl>
              <a:tblPr/>
              <a:tblGrid>
                <a:gridCol w="79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71925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42950" y="34353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742950" y="51117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052513" y="421163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8278"/>
              </p:ext>
            </p:extLst>
          </p:nvPr>
        </p:nvGraphicFramePr>
        <p:xfrm>
          <a:off x="2058591" y="3505200"/>
          <a:ext cx="1160859" cy="742950"/>
        </p:xfrm>
        <a:graphic>
          <a:graphicData uri="http://schemas.openxmlformats.org/drawingml/2006/table">
            <a:tbl>
              <a:tblPr/>
              <a:tblGrid>
                <a:gridCol w="45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1749028" y="49466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1749028" y="58102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2607"/>
              </p:ext>
            </p:extLst>
          </p:nvPr>
        </p:nvGraphicFramePr>
        <p:xfrm>
          <a:off x="4495800" y="4297680"/>
          <a:ext cx="2160984" cy="1485900"/>
        </p:xfrm>
        <a:graphic>
          <a:graphicData uri="http://schemas.openxmlformats.org/drawingml/2006/table">
            <a:tbl>
              <a:tblPr/>
              <a:tblGrid>
                <a:gridCol w="75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62400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603" y="313372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9517" y="4562475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7800975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6" y="1371600"/>
            <a:ext cx="8358188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613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  <a:endParaRPr lang="en-US" sz="20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6400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4994275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50" y="1524001"/>
            <a:ext cx="4332764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500313"/>
            <a:ext cx="3475612" cy="2866485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869953"/>
            <a:ext cx="9906000" cy="1194395"/>
          </a:xfrm>
        </p:spPr>
        <p:txBody>
          <a:bodyPr/>
          <a:lstStyle/>
          <a:p>
            <a:pPr eaLnBrk="1" hangingPunct="1"/>
            <a:r>
              <a:rPr lang="en-US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2925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695450"/>
            <a:ext cx="9906000" cy="1238250"/>
          </a:xfrm>
        </p:spPr>
        <p:txBody>
          <a:bodyPr/>
          <a:lstStyle/>
          <a:p>
            <a:pPr eaLnBrk="1" hangingPunct="1"/>
            <a:r>
              <a:rPr lang="en-US" sz="3494" dirty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38250" y="5719765"/>
            <a:ext cx="4767263" cy="35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89" tIns="37146" rIns="74289" bIns="37146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4255" y="5221042"/>
            <a:ext cx="8644533" cy="9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720" tIns="27860" rIns="55720" bIns="278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975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47650" y="1943100"/>
            <a:ext cx="9101138" cy="3677345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275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1625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1625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Chain rule </a:t>
            </a:r>
            <a:endParaRPr lang="en-US" sz="1950" dirty="0"/>
          </a:p>
          <a:p>
            <a:pPr marL="0" indent="0">
              <a:buNone/>
              <a:defRPr/>
            </a:pPr>
            <a:endParaRPr lang="en-US" sz="1300" dirty="0"/>
          </a:p>
          <a:p>
            <a:pPr marL="0" indent="0">
              <a:buNone/>
              <a:defRPr/>
            </a:pPr>
            <a:endParaRPr lang="en-US" sz="1300" dirty="0"/>
          </a:p>
          <a:p>
            <a:pPr marL="0" indent="0">
              <a:buNone/>
              <a:defRPr/>
            </a:pPr>
            <a:endParaRPr lang="en-US" sz="1300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300" dirty="0"/>
          </a:p>
          <a:p>
            <a:pPr>
              <a:buFont typeface="Wingdings" charset="0"/>
              <a:buChar char="§"/>
              <a:defRPr/>
            </a:pPr>
            <a:r>
              <a:rPr lang="en-US" sz="2275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1881188"/>
            <a:ext cx="1988939" cy="59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92" y="2731636"/>
            <a:ext cx="2521645" cy="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4597797"/>
            <a:ext cx="3084017" cy="24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65" y="5657850"/>
            <a:ext cx="3934023" cy="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7" y="5358606"/>
            <a:ext cx="1138932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224" y="3490913"/>
            <a:ext cx="5400291" cy="788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75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695450"/>
            <a:ext cx="3362508" cy="222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52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943101"/>
            <a:ext cx="6067425" cy="3900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569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1625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625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1625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813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9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569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3254905"/>
            <a:ext cx="1565870" cy="24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224463"/>
            <a:ext cx="4497686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3" y="4295776"/>
            <a:ext cx="1675824" cy="1919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41" y="1757362"/>
            <a:ext cx="3025822" cy="22050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6991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147" y="1925639"/>
            <a:ext cx="3084016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9725" y="3886200"/>
            <a:ext cx="24765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4648201"/>
            <a:ext cx="8255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828800"/>
            <a:ext cx="266915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28" y="1571625"/>
            <a:ext cx="2141122" cy="1423987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176337" y="1740067"/>
          <a:ext cx="1052513" cy="1093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076826" y="1740067"/>
          <a:ext cx="1055092" cy="1093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058025" y="3214608"/>
          <a:ext cx="2290763" cy="2686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3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619125" y="3017920"/>
          <a:ext cx="1609725" cy="149879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6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076825" y="3017920"/>
          <a:ext cx="1671638" cy="149879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6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2574827" y="1758504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B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287684" y="1758504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E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466529" y="2661896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A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378353" y="3676650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M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708427" y="3676650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J</a:t>
            </a:r>
            <a:endParaRPr lang="en-US" sz="2275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994986" y="3190353"/>
            <a:ext cx="474036" cy="576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236884" y="3190353"/>
            <a:ext cx="320314" cy="576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3994986" y="2286961"/>
            <a:ext cx="383368" cy="46560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103284" y="2286961"/>
            <a:ext cx="453914" cy="46560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14900"/>
            <a:ext cx="3467100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28" y="1571625"/>
            <a:ext cx="2141122" cy="1423988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176337" y="1740067"/>
          <a:ext cx="1052513" cy="1093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076826" y="1740067"/>
          <a:ext cx="1055092" cy="1093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77" marR="74277" marT="37148" marB="3714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74277" marR="74277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058025" y="3214608"/>
          <a:ext cx="2290763" cy="2686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3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37144" marB="37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619125" y="3017920"/>
          <a:ext cx="1609725" cy="149879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6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076825" y="3017920"/>
          <a:ext cx="1671638" cy="149879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6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5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74295" marR="74295" marT="37161" marB="37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2574827" y="1758504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B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287684" y="1758504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E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466529" y="2661896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A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378353" y="3676650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M</a:t>
            </a:r>
            <a:endParaRPr lang="en-US" sz="2275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708427" y="3676650"/>
            <a:ext cx="619125" cy="619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 i="1" dirty="0">
                <a:latin typeface="Calibri"/>
                <a:cs typeface="Calibri"/>
              </a:rPr>
              <a:t>J</a:t>
            </a:r>
            <a:endParaRPr lang="en-US" sz="2275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994986" y="3190353"/>
            <a:ext cx="474036" cy="576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236884" y="3190353"/>
            <a:ext cx="320314" cy="576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3994986" y="2286961"/>
            <a:ext cx="383368" cy="46560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103284" y="2286961"/>
            <a:ext cx="453914" cy="46560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14900"/>
            <a:ext cx="3467100" cy="349891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" y="5348288"/>
            <a:ext cx="6660180" cy="3171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6" y="5781675"/>
            <a:ext cx="3978808" cy="23065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757362"/>
            <a:ext cx="4210050" cy="2538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26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26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26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252663"/>
            <a:ext cx="1893491" cy="22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4062385"/>
            <a:ext cx="6253161" cy="217297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1525" y="1757362"/>
            <a:ext cx="520065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538412" y="1778001"/>
            <a:ext cx="7037388" cy="3842446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19275"/>
            <a:ext cx="460474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819775" y="3862388"/>
            <a:ext cx="8667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778001"/>
            <a:ext cx="8832850" cy="38424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471936"/>
            <a:ext cx="825500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4767263" y="2562225"/>
            <a:ext cx="8667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738562"/>
            <a:ext cx="4498975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440980"/>
            <a:ext cx="3501926" cy="2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38562"/>
            <a:ext cx="1138932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4481513"/>
            <a:ext cx="3516265" cy="2344176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3713" y="5224463"/>
            <a:ext cx="2818856" cy="298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85737" y="1757363"/>
            <a:ext cx="6129338" cy="3677345"/>
          </a:xfrm>
        </p:spPr>
        <p:txBody>
          <a:bodyPr/>
          <a:lstStyle/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195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3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463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975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1625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975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1625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975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4138"/>
            <a:ext cx="3864372" cy="2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2066925"/>
            <a:ext cx="3948728" cy="32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71475" y="2785368"/>
            <a:ext cx="8915400" cy="2748657"/>
          </a:xfrm>
        </p:spPr>
        <p:txBody>
          <a:bodyPr/>
          <a:lstStyle/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6759" y="1881187"/>
            <a:ext cx="4597003" cy="681038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75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75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75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75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4696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881187"/>
            <a:ext cx="7800975" cy="3900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25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25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25" dirty="0">
                <a:latin typeface="Calibri"/>
                <a:cs typeface="Calibri"/>
              </a:rPr>
              <a:t>Addendum: they </a:t>
            </a:r>
            <a:r>
              <a:rPr lang="en-US" sz="1625" i="1" dirty="0">
                <a:latin typeface="Calibri"/>
                <a:cs typeface="Calibri"/>
              </a:rPr>
              <a:t>could </a:t>
            </a:r>
            <a:r>
              <a:rPr lang="en-US" sz="1625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3652838" y="3759200"/>
            <a:ext cx="495300" cy="495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4643438" y="3759200"/>
            <a:ext cx="495300" cy="495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5572125" y="3759200"/>
            <a:ext cx="495300" cy="495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75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4159746" y="4006850"/>
            <a:ext cx="47208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5150346" y="4006850"/>
            <a:ext cx="41017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95450"/>
            <a:ext cx="5470947" cy="40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28687" y="1778001"/>
            <a:ext cx="8647113" cy="3842446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1850967" y="3277391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6008133" y="3285328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4172687" y="2108991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4176556" y="5076028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24" y="2848765"/>
            <a:ext cx="1053802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829" y="173116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4524" y="4704553"/>
            <a:ext cx="691356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479" y="2853528"/>
            <a:ext cx="1055092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57362"/>
            <a:ext cx="4643438" cy="414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2" y="5100638"/>
            <a:ext cx="3522564" cy="25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619125" y="4367168"/>
            <a:ext cx="4457700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63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314575"/>
            <a:ext cx="4518431" cy="19812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14913" y="1757362"/>
            <a:ext cx="482917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195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975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Low pressure causes rain causes traffic,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    high pressure causes no rain causes no 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3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In numbers: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	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25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57362"/>
            <a:ext cx="4643438" cy="414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100638"/>
            <a:ext cx="3522564" cy="25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314575"/>
            <a:ext cx="4518431" cy="19812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14913" y="1757362"/>
            <a:ext cx="482917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3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95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195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195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195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195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195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2562225"/>
            <a:ext cx="2461022" cy="5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429000"/>
            <a:ext cx="2424906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57688"/>
            <a:ext cx="1037034" cy="25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72288" y="4791076"/>
            <a:ext cx="123825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50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19125" y="4367168"/>
            <a:ext cx="4457700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63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57362"/>
            <a:ext cx="4643438" cy="414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344" y="5534025"/>
            <a:ext cx="3510500" cy="2533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14913" y="1757362"/>
            <a:ext cx="482917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195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975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Project due causes both forums busy 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25" dirty="0">
                <a:latin typeface="Calibri"/>
                <a:cs typeface="Calibri"/>
              </a:rPr>
              <a:t>In numbers: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	</a:t>
            </a:r>
          </a:p>
          <a:p>
            <a:pPr marL="742912" lvl="2" indent="0">
              <a:lnSpc>
                <a:spcPct val="80000"/>
              </a:lnSpc>
              <a:buNone/>
            </a:pPr>
            <a:r>
              <a:rPr lang="en-US" sz="1625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25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25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625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252663"/>
            <a:ext cx="2593268" cy="311887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1038" y="2314575"/>
            <a:ext cx="990600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12" y="4605337"/>
            <a:ext cx="1052513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776662" y="4729163"/>
            <a:ext cx="117633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57362"/>
            <a:ext cx="4643438" cy="414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95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195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14913" y="1757362"/>
            <a:ext cx="482917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975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195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162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2438400"/>
            <a:ext cx="2461022" cy="5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57688"/>
            <a:ext cx="1037034" cy="25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872288" y="4852988"/>
            <a:ext cx="123825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50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367087"/>
            <a:ext cx="2413298" cy="6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344" y="5534025"/>
            <a:ext cx="3510500" cy="2533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252663"/>
            <a:ext cx="2593268" cy="311887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81038" y="2314575"/>
            <a:ext cx="990600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1912" y="4605337"/>
            <a:ext cx="1052513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776662" y="4729163"/>
            <a:ext cx="117633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25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809875"/>
            <a:ext cx="2493272" cy="3157537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185737" y="1695450"/>
            <a:ext cx="4395788" cy="3900488"/>
          </a:xfrm>
        </p:spPr>
        <p:txBody>
          <a:bodyPr/>
          <a:lstStyle/>
          <a:p>
            <a:pPr eaLnBrk="1" hangingPunct="1"/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42950" y="5357768"/>
            <a:ext cx="1238250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63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81525" y="1695450"/>
            <a:ext cx="513873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2" tIns="37146" rIns="74292" bIns="37146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625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195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195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975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625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3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195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65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1625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sz="2275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28688" y="2562226"/>
            <a:ext cx="1238250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63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90763" y="2562226"/>
            <a:ext cx="1238250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63" dirty="0"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87" y="1881188"/>
            <a:ext cx="5644425" cy="35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2005012"/>
            <a:ext cx="8172450" cy="3615434"/>
          </a:xfrm>
        </p:spPr>
        <p:txBody>
          <a:bodyPr/>
          <a:lstStyle/>
          <a:p>
            <a:r>
              <a:rPr lang="en-US" sz="2275" dirty="0"/>
              <a:t>General question: in a given BN, are two variables independent (given evidence)?</a:t>
            </a:r>
          </a:p>
          <a:p>
            <a:pPr eaLnBrk="1" hangingPunct="1"/>
            <a:endParaRPr lang="en-US" sz="2275" dirty="0"/>
          </a:p>
          <a:p>
            <a:pPr eaLnBrk="1" hangingPunct="1"/>
            <a:r>
              <a:rPr lang="en-US" sz="2275" dirty="0"/>
              <a:t>Solution: analyze the graph</a:t>
            </a:r>
          </a:p>
          <a:p>
            <a:pPr eaLnBrk="1" hangingPunct="1"/>
            <a:endParaRPr lang="en-US" sz="2275" dirty="0"/>
          </a:p>
          <a:p>
            <a:r>
              <a:rPr lang="en-US" sz="2275" dirty="0"/>
              <a:t>Any complex example can be broken</a:t>
            </a:r>
          </a:p>
          <a:p>
            <a:pPr marL="0" indent="0">
              <a:buNone/>
            </a:pPr>
            <a:r>
              <a:rPr lang="en-US" sz="2275" dirty="0"/>
              <a:t>    into repetitions of the three canonical cases</a:t>
            </a:r>
          </a:p>
          <a:p>
            <a:endParaRPr lang="en-US" sz="2275" dirty="0"/>
          </a:p>
          <a:p>
            <a:pPr marL="0" indent="0">
              <a:buNone/>
            </a:pPr>
            <a:endParaRPr lang="en-US" sz="227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624137"/>
            <a:ext cx="3065327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943100"/>
            <a:ext cx="4333875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195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Attempt 1: if two nodes are connected by an undirected path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195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95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25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25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7212806" y="268605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Calibri"/>
                <a:cs typeface="Calibri"/>
              </a:rPr>
              <a:t>R</a:t>
            </a:r>
            <a:endParaRPr lang="en-US" sz="195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7708106" y="380047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Calibri"/>
                <a:cs typeface="Calibri"/>
              </a:rPr>
              <a:t>T</a:t>
            </a:r>
            <a:endParaRPr lang="en-US" sz="195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7429500" y="3131047"/>
            <a:ext cx="341809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8389144" y="268605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8078292" y="3131047"/>
            <a:ext cx="527546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6748462" y="3788867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Calibri"/>
                <a:cs typeface="Calibri"/>
              </a:rPr>
              <a:t>D</a:t>
            </a:r>
            <a:endParaRPr lang="en-US" sz="195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6965156" y="3131047"/>
            <a:ext cx="464344" cy="6462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7214096" y="1757362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7429500" y="2202359"/>
            <a:ext cx="1290" cy="4720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4" y="4419600"/>
            <a:ext cx="5107781" cy="3405188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4108129"/>
            <a:ext cx="804863" cy="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17634" y="1819275"/>
            <a:ext cx="6135529" cy="4086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138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463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463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463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463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731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138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9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5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463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463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13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195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195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463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63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63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6191250" y="2301677"/>
            <a:ext cx="1300163" cy="260548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8110537" y="2301677"/>
            <a:ext cx="1300163" cy="260548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25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6191250" y="2898875"/>
            <a:ext cx="1300163" cy="468213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8110537" y="2898875"/>
            <a:ext cx="1300163" cy="468213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25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8110537" y="3961706"/>
            <a:ext cx="1300163" cy="519807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6191250" y="3961706"/>
            <a:ext cx="1300163" cy="519807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25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6191250" y="4729162"/>
            <a:ext cx="1300163" cy="1300163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25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25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5788819" y="3955256"/>
            <a:ext cx="4025603" cy="1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6191250" y="1757363"/>
            <a:ext cx="1300163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63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8110537" y="1757363"/>
            <a:ext cx="1423988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63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3265505"/>
            <a:ext cx="3724120" cy="2749632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33387" y="1757363"/>
            <a:ext cx="8605838" cy="380117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275" dirty="0">
                <a:latin typeface="Calibri"/>
                <a:cs typeface="Calibri"/>
              </a:rPr>
              <a:t>Query:	</a:t>
            </a:r>
            <a:endParaRPr lang="en-US" sz="975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3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275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488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195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275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195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1950" dirty="0">
                <a:latin typeface="Calibri"/>
                <a:cs typeface="Calibri"/>
              </a:rPr>
              <a:t>Otherwise (i.e. if all paths are inactive),</a:t>
            </a:r>
          </a:p>
          <a:p>
            <a:pPr marL="371456" lvl="1" indent="0">
              <a:buNone/>
              <a:defRPr/>
            </a:pPr>
            <a:r>
              <a:rPr lang="en-US" sz="195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19275"/>
            <a:ext cx="3869531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3429000"/>
            <a:ext cx="3665736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5930897" y="1633538"/>
            <a:ext cx="397866" cy="64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575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114825"/>
            <a:ext cx="3529013" cy="3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95" y="2469356"/>
            <a:ext cx="371475" cy="309563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5075" y="2469356"/>
            <a:ext cx="402431" cy="34051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52675" y="3429000"/>
            <a:ext cx="309563" cy="30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568487" y="289242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9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007953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4670190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42" y="2514600"/>
            <a:ext cx="75197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4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24" y="3170239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055702" y="1258490"/>
            <a:ext cx="381000" cy="5788819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178212" y="5181600"/>
            <a:ext cx="2352675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1868649" y="5105400"/>
            <a:ext cx="123825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49" y="4800600"/>
            <a:ext cx="200312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75" y="5588000"/>
            <a:ext cx="26699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116299" y="5791200"/>
            <a:ext cx="2414588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1" y="1150854"/>
            <a:ext cx="2624100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57" y="4749347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039791" y="2624138"/>
            <a:ext cx="1238250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75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46" y="2737644"/>
            <a:ext cx="797123" cy="2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56" y="3227784"/>
            <a:ext cx="1095078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4953000" y="4110038"/>
            <a:ext cx="1176338" cy="185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6315075" y="256222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6810375" y="367665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6531769" y="3007222"/>
            <a:ext cx="341809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7491412" y="256222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7180561" y="3007222"/>
            <a:ext cx="527546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6810375" y="479107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195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95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7027069" y="4121647"/>
            <a:ext cx="0" cy="6578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30" y="3738563"/>
            <a:ext cx="1167308" cy="34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6362799" y="293370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6858099" y="404812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6579493" y="3378697"/>
            <a:ext cx="341809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7539136" y="293370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7228285" y="3378697"/>
            <a:ext cx="527546" cy="7210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5898455" y="4036517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6115149" y="3378697"/>
            <a:ext cx="464344" cy="6462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6364089" y="2005012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6579493" y="2450009"/>
            <a:ext cx="1290" cy="4720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6858099" y="516255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195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95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7074793" y="4493122"/>
            <a:ext cx="0" cy="6578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27" y="2686050"/>
            <a:ext cx="1124744" cy="34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86" y="3274219"/>
            <a:ext cx="768747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08" y="3779837"/>
            <a:ext cx="1067991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40" y="4311253"/>
            <a:ext cx="1138932" cy="34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4945856"/>
            <a:ext cx="1409799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010124" y="2624138"/>
            <a:ext cx="1238250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75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010124" y="3119438"/>
            <a:ext cx="1238250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75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010124" y="4791075"/>
            <a:ext cx="1238250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75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757362"/>
            <a:ext cx="9245600" cy="3842446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5881687" y="3367087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195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6438900" y="4295775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6098381" y="3812084"/>
            <a:ext cx="403722" cy="5352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7058025" y="3367087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6809086" y="3812084"/>
            <a:ext cx="465633" cy="5352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6438900" y="2438400"/>
            <a:ext cx="433388" cy="433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95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6098381" y="2820194"/>
            <a:ext cx="403722" cy="535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6809086" y="2820194"/>
            <a:ext cx="465633" cy="535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4395788" y="5038725"/>
            <a:ext cx="1238250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75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65" y="4663381"/>
            <a:ext cx="797123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03" y="5110956"/>
            <a:ext cx="1124744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595937"/>
            <a:ext cx="1452364" cy="29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30200" y="1778001"/>
            <a:ext cx="5180013" cy="3842446"/>
          </a:xfrm>
        </p:spPr>
        <p:txBody>
          <a:bodyPr/>
          <a:lstStyle/>
          <a:p>
            <a:r>
              <a:rPr lang="en-US" sz="195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1950" dirty="0">
              <a:ea typeface="ＭＳ Ｐゴシック" pitchFamily="34" charset="-128"/>
            </a:endParaRPr>
          </a:p>
          <a:p>
            <a:endParaRPr lang="en-US" sz="1950" dirty="0">
              <a:ea typeface="ＭＳ Ｐゴシック" pitchFamily="34" charset="-128"/>
            </a:endParaRPr>
          </a:p>
          <a:p>
            <a:endParaRPr lang="en-US" sz="1950" dirty="0">
              <a:ea typeface="ＭＳ Ｐゴシック" pitchFamily="34" charset="-128"/>
            </a:endParaRPr>
          </a:p>
          <a:p>
            <a:endParaRPr lang="en-US" sz="1950" dirty="0">
              <a:ea typeface="ＭＳ Ｐゴシック" pitchFamily="34" charset="-128"/>
            </a:endParaRPr>
          </a:p>
          <a:p>
            <a:r>
              <a:rPr lang="en-US" sz="195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195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371475" lvl="1" indent="0"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08362"/>
            <a:ext cx="3869531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1819276"/>
            <a:ext cx="4184992" cy="347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971800" y="1633537"/>
            <a:ext cx="2662238" cy="1300163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38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57363"/>
            <a:ext cx="2847975" cy="4210050"/>
          </a:xfrm>
        </p:spPr>
        <p:txBody>
          <a:bodyPr/>
          <a:lstStyle/>
          <a:p>
            <a:pPr eaLnBrk="1" hangingPunct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6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1625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4968478" y="2407444"/>
            <a:ext cx="2126953" cy="2208213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5227737" y="2738934"/>
            <a:ext cx="1479450" cy="1123454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5394127" y="2891136"/>
            <a:ext cx="735211" cy="697805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5064572" y="2818904"/>
            <a:ext cx="572046" cy="277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6218501" y="4027418"/>
            <a:ext cx="706403" cy="614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6545957" y="2818904"/>
            <a:ext cx="1193105" cy="328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7800975" y="1779591"/>
            <a:ext cx="1158280" cy="2538413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25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6129337" y="4419601"/>
            <a:ext cx="2777395" cy="1678086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38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3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25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778001"/>
            <a:ext cx="7058025" cy="38424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75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275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275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275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275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275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25" dirty="0">
                <a:ea typeface="ＭＳ Ｐゴシック" pitchFamily="34" charset="-128"/>
              </a:rPr>
              <a:t>Example</a:t>
            </a:r>
            <a:endParaRPr lang="en-US" sz="292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EAA991-D454-4E76-A41F-02668FF68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36" y="1366709"/>
            <a:ext cx="7708139" cy="277094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2AC152-2903-4EA6-955F-C17E5A357795}"/>
              </a:ext>
            </a:extLst>
          </p:cNvPr>
          <p:cNvGrpSpPr/>
          <p:nvPr/>
        </p:nvGrpSpPr>
        <p:grpSpPr>
          <a:xfrm>
            <a:off x="2670859" y="3915588"/>
            <a:ext cx="2467879" cy="1967699"/>
            <a:chOff x="3287211" y="4027876"/>
            <a:chExt cx="3037389" cy="24217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86CCAD3-0535-4374-8526-95733C92DAAD}"/>
                </a:ext>
              </a:extLst>
            </p:cNvPr>
            <p:cNvGrpSpPr/>
            <p:nvPr/>
          </p:nvGrpSpPr>
          <p:grpSpPr>
            <a:xfrm>
              <a:off x="3776932" y="4027877"/>
              <a:ext cx="1261613" cy="482973"/>
              <a:chOff x="2485128" y="4954160"/>
              <a:chExt cx="1261613" cy="482973"/>
            </a:xfrm>
          </p:grpSpPr>
          <p:pic>
            <p:nvPicPr>
              <p:cNvPr id="4" name="Picture 13" descr="txp_fig">
                <a:extLst>
                  <a:ext uri="{FF2B5EF4-FFF2-40B4-BE49-F238E27FC236}">
                    <a16:creationId xmlns:a16="http://schemas.microsoft.com/office/drawing/2014/main" id="{B89380AC-9D86-4742-A48C-BEC729C0AC14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68" t="-1637" r="30097" b="-11448"/>
              <a:stretch/>
            </p:blipFill>
            <p:spPr bwMode="auto">
              <a:xfrm>
                <a:off x="2971801" y="5035992"/>
                <a:ext cx="381000" cy="298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F1572A-B00D-4738-8429-09A35A7F79F5}"/>
                  </a:ext>
                </a:extLst>
              </p:cNvPr>
              <p:cNvSpPr txBox="1"/>
              <p:nvPr/>
            </p:nvSpPr>
            <p:spPr>
              <a:xfrm>
                <a:off x="2485128" y="4954160"/>
                <a:ext cx="381000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3C4AC93-A344-4BBB-9083-B31E0C5B0E4B}"/>
                  </a:ext>
                </a:extLst>
              </p:cNvPr>
              <p:cNvSpPr txBox="1"/>
              <p:nvPr/>
            </p:nvSpPr>
            <p:spPr>
              <a:xfrm>
                <a:off x="3365741" y="4954161"/>
                <a:ext cx="381000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823C328-F326-4A72-8BF3-9D86243BAAF1}"/>
                </a:ext>
              </a:extLst>
            </p:cNvPr>
            <p:cNvGrpSpPr/>
            <p:nvPr/>
          </p:nvGrpSpPr>
          <p:grpSpPr>
            <a:xfrm>
              <a:off x="3776932" y="4498567"/>
              <a:ext cx="2088687" cy="484818"/>
              <a:chOff x="2057400" y="5149157"/>
              <a:chExt cx="2088687" cy="484818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BD678C9-1DFC-407A-BD8F-94581F428F30}"/>
                  </a:ext>
                </a:extLst>
              </p:cNvPr>
              <p:cNvSpPr txBox="1"/>
              <p:nvPr/>
            </p:nvSpPr>
            <p:spPr>
              <a:xfrm>
                <a:off x="3449858" y="5149157"/>
                <a:ext cx="380999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endParaRPr lang="zh-CN" altLang="en-US" sz="19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15611A-4E70-4929-A3B8-0B25FE465645}"/>
                  </a:ext>
                </a:extLst>
              </p:cNvPr>
              <p:cNvSpPr txBox="1"/>
              <p:nvPr/>
            </p:nvSpPr>
            <p:spPr>
              <a:xfrm>
                <a:off x="3765088" y="5149157"/>
                <a:ext cx="380999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35F0D9F0-E77E-4413-9D63-74DF56133F83}"/>
                  </a:ext>
                </a:extLst>
              </p:cNvPr>
              <p:cNvGrpSpPr/>
              <p:nvPr/>
            </p:nvGrpSpPr>
            <p:grpSpPr>
              <a:xfrm>
                <a:off x="2057400" y="5151002"/>
                <a:ext cx="1261613" cy="482973"/>
                <a:chOff x="2485128" y="4954160"/>
                <a:chExt cx="1261613" cy="482973"/>
              </a:xfrm>
            </p:grpSpPr>
            <p:pic>
              <p:nvPicPr>
                <p:cNvPr id="25" name="Picture 13" descr="txp_fig">
                  <a:extLst>
                    <a:ext uri="{FF2B5EF4-FFF2-40B4-BE49-F238E27FC236}">
                      <a16:creationId xmlns:a16="http://schemas.microsoft.com/office/drawing/2014/main" id="{D9CCA7C9-3010-4EA0-AD4D-6372558BACB2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 rotWithShape="1"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68" t="-1637" r="30097" b="-11448"/>
                <a:stretch/>
              </p:blipFill>
              <p:spPr bwMode="auto">
                <a:xfrm>
                  <a:off x="2971801" y="5035992"/>
                  <a:ext cx="381000" cy="298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CA63D89-8058-4947-9639-DB870946B66F}"/>
                    </a:ext>
                  </a:extLst>
                </p:cNvPr>
                <p:cNvSpPr txBox="1"/>
                <p:nvPr/>
              </p:nvSpPr>
              <p:spPr>
                <a:xfrm>
                  <a:off x="2485128" y="4954160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8D1D99D-A0DD-4152-85A7-C2424506A522}"/>
                    </a:ext>
                  </a:extLst>
                </p:cNvPr>
                <p:cNvSpPr txBox="1"/>
                <p:nvPr/>
              </p:nvSpPr>
              <p:spPr>
                <a:xfrm>
                  <a:off x="3365741" y="4954161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 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DAFD247-02CD-4826-A449-4B013B53BFB0}"/>
                </a:ext>
              </a:extLst>
            </p:cNvPr>
            <p:cNvGrpSpPr/>
            <p:nvPr/>
          </p:nvGrpSpPr>
          <p:grpSpPr>
            <a:xfrm>
              <a:off x="3776932" y="5468642"/>
              <a:ext cx="2088687" cy="484818"/>
              <a:chOff x="2057400" y="5149157"/>
              <a:chExt cx="2088687" cy="484818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677DA4D-5B22-4082-AD7E-025CBE84E6AE}"/>
                  </a:ext>
                </a:extLst>
              </p:cNvPr>
              <p:cNvSpPr txBox="1"/>
              <p:nvPr/>
            </p:nvSpPr>
            <p:spPr>
              <a:xfrm>
                <a:off x="3449858" y="5149157"/>
                <a:ext cx="380999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endParaRPr lang="zh-CN" altLang="en-US" sz="19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EA6E0F-2334-4524-9707-4F70C5F7F023}"/>
                  </a:ext>
                </a:extLst>
              </p:cNvPr>
              <p:cNvSpPr txBox="1"/>
              <p:nvPr/>
            </p:nvSpPr>
            <p:spPr>
              <a:xfrm>
                <a:off x="3765088" y="5149157"/>
                <a:ext cx="380999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5D9D316-D750-4D22-BE12-33B4B915B7CB}"/>
                  </a:ext>
                </a:extLst>
              </p:cNvPr>
              <p:cNvGrpSpPr/>
              <p:nvPr/>
            </p:nvGrpSpPr>
            <p:grpSpPr>
              <a:xfrm>
                <a:off x="2057400" y="5151002"/>
                <a:ext cx="1261613" cy="482973"/>
                <a:chOff x="2485128" y="4954160"/>
                <a:chExt cx="1261613" cy="482973"/>
              </a:xfrm>
            </p:grpSpPr>
            <p:pic>
              <p:nvPicPr>
                <p:cNvPr id="39" name="Picture 13" descr="txp_fig">
                  <a:extLst>
                    <a:ext uri="{FF2B5EF4-FFF2-40B4-BE49-F238E27FC236}">
                      <a16:creationId xmlns:a16="http://schemas.microsoft.com/office/drawing/2014/main" id="{B570AD21-14A7-46F5-9616-EF1F7AB07773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 rotWithShape="1"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68" t="-1637" r="30097" b="-11448"/>
                <a:stretch/>
              </p:blipFill>
              <p:spPr bwMode="auto">
                <a:xfrm>
                  <a:off x="2971801" y="5035992"/>
                  <a:ext cx="381000" cy="298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F9592BB-2337-43E9-BC02-BC4E3DB5E59B}"/>
                    </a:ext>
                  </a:extLst>
                </p:cNvPr>
                <p:cNvSpPr txBox="1"/>
                <p:nvPr/>
              </p:nvSpPr>
              <p:spPr>
                <a:xfrm>
                  <a:off x="2485128" y="4954160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50F88CC-FB0B-45B0-B542-7FE0B5927F6B}"/>
                    </a:ext>
                  </a:extLst>
                </p:cNvPr>
                <p:cNvSpPr txBox="1"/>
                <p:nvPr/>
              </p:nvSpPr>
              <p:spPr>
                <a:xfrm>
                  <a:off x="3365741" y="4954161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D3ED37-1368-4B05-8819-83E71382D689}"/>
                </a:ext>
              </a:extLst>
            </p:cNvPr>
            <p:cNvGrpSpPr/>
            <p:nvPr/>
          </p:nvGrpSpPr>
          <p:grpSpPr>
            <a:xfrm>
              <a:off x="3776932" y="4993953"/>
              <a:ext cx="1261613" cy="482973"/>
              <a:chOff x="2485128" y="4954160"/>
              <a:chExt cx="1261613" cy="482973"/>
            </a:xfrm>
          </p:grpSpPr>
          <p:pic>
            <p:nvPicPr>
              <p:cNvPr id="46" name="Picture 13" descr="txp_fig">
                <a:extLst>
                  <a:ext uri="{FF2B5EF4-FFF2-40B4-BE49-F238E27FC236}">
                    <a16:creationId xmlns:a16="http://schemas.microsoft.com/office/drawing/2014/main" id="{3C75DD90-9649-4748-9580-0ACB12F3E8C7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68" t="-1637" r="30097" b="-11448"/>
              <a:stretch/>
            </p:blipFill>
            <p:spPr bwMode="auto">
              <a:xfrm>
                <a:off x="2971801" y="5035992"/>
                <a:ext cx="381000" cy="298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C16D406-8955-49D8-9028-5BF4478720AB}"/>
                  </a:ext>
                </a:extLst>
              </p:cNvPr>
              <p:cNvSpPr txBox="1"/>
              <p:nvPr/>
            </p:nvSpPr>
            <p:spPr>
              <a:xfrm>
                <a:off x="2485128" y="4954160"/>
                <a:ext cx="381000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8E75E6-3B5C-4A49-AAB2-7B2559760577}"/>
                  </a:ext>
                </a:extLst>
              </p:cNvPr>
              <p:cNvSpPr txBox="1"/>
              <p:nvPr/>
            </p:nvSpPr>
            <p:spPr>
              <a:xfrm>
                <a:off x="3365741" y="4954161"/>
                <a:ext cx="381000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C868332-364A-4828-A315-42A13DFFC9A4}"/>
                </a:ext>
              </a:extLst>
            </p:cNvPr>
            <p:cNvGrpSpPr/>
            <p:nvPr/>
          </p:nvGrpSpPr>
          <p:grpSpPr>
            <a:xfrm>
              <a:off x="3776932" y="5964028"/>
              <a:ext cx="2547668" cy="484818"/>
              <a:chOff x="2057400" y="5149157"/>
              <a:chExt cx="2547668" cy="48481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F34D06C-4D82-4667-87EC-9DF1148EA53A}"/>
                  </a:ext>
                </a:extLst>
              </p:cNvPr>
              <p:cNvSpPr txBox="1"/>
              <p:nvPr/>
            </p:nvSpPr>
            <p:spPr>
              <a:xfrm>
                <a:off x="3449859" y="5149157"/>
                <a:ext cx="381000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endParaRPr lang="zh-CN" altLang="en-US" sz="19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EAB84A-C65D-4FA5-B64B-33F45DE13A0E}"/>
                  </a:ext>
                </a:extLst>
              </p:cNvPr>
              <p:cNvSpPr txBox="1"/>
              <p:nvPr/>
            </p:nvSpPr>
            <p:spPr>
              <a:xfrm>
                <a:off x="3765086" y="5149157"/>
                <a:ext cx="839982" cy="48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 V </a:t>
                </a:r>
                <a:endParaRPr lang="zh-CN" altLang="en-US"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82F9E35-9589-4715-8EC0-C2E43734BA4D}"/>
                  </a:ext>
                </a:extLst>
              </p:cNvPr>
              <p:cNvGrpSpPr/>
              <p:nvPr/>
            </p:nvGrpSpPr>
            <p:grpSpPr>
              <a:xfrm>
                <a:off x="2057400" y="5151002"/>
                <a:ext cx="1261613" cy="482973"/>
                <a:chOff x="2485128" y="4954160"/>
                <a:chExt cx="1261613" cy="482973"/>
              </a:xfrm>
            </p:grpSpPr>
            <p:pic>
              <p:nvPicPr>
                <p:cNvPr id="53" name="Picture 13" descr="txp_fig">
                  <a:extLst>
                    <a:ext uri="{FF2B5EF4-FFF2-40B4-BE49-F238E27FC236}">
                      <a16:creationId xmlns:a16="http://schemas.microsoft.com/office/drawing/2014/main" id="{91C31D67-5411-49CA-86BC-27355644670E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 rotWithShape="1"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68" t="-1637" r="30097" b="-11448"/>
                <a:stretch/>
              </p:blipFill>
              <p:spPr bwMode="auto">
                <a:xfrm>
                  <a:off x="2971801" y="5035992"/>
                  <a:ext cx="381000" cy="298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D0D3008-C829-4F79-A656-2ACD256F4BAC}"/>
                    </a:ext>
                  </a:extLst>
                </p:cNvPr>
                <p:cNvSpPr txBox="1"/>
                <p:nvPr/>
              </p:nvSpPr>
              <p:spPr>
                <a:xfrm>
                  <a:off x="2485128" y="4954160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B6D103D-3414-443F-AE38-1F685A443365}"/>
                    </a:ext>
                  </a:extLst>
                </p:cNvPr>
                <p:cNvSpPr txBox="1"/>
                <p:nvPr/>
              </p:nvSpPr>
              <p:spPr>
                <a:xfrm>
                  <a:off x="3365741" y="4954161"/>
                  <a:ext cx="381000" cy="482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9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</a:t>
                  </a:r>
                  <a:endParaRPr lang="zh-CN" altLang="en-US" sz="19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D8EC1FF-4904-4B3C-91B9-E9F800AD42A5}"/>
                </a:ext>
              </a:extLst>
            </p:cNvPr>
            <p:cNvSpPr txBox="1"/>
            <p:nvPr/>
          </p:nvSpPr>
          <p:spPr>
            <a:xfrm>
              <a:off x="3287211" y="4027876"/>
              <a:ext cx="510020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2D5CF55-0554-40DF-984C-46262F347A49}"/>
                </a:ext>
              </a:extLst>
            </p:cNvPr>
            <p:cNvSpPr txBox="1"/>
            <p:nvPr/>
          </p:nvSpPr>
          <p:spPr>
            <a:xfrm>
              <a:off x="3287211" y="4485542"/>
              <a:ext cx="510020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85D8E11-E0C8-4B89-9CBD-154BB34AAC47}"/>
                </a:ext>
              </a:extLst>
            </p:cNvPr>
            <p:cNvSpPr txBox="1"/>
            <p:nvPr/>
          </p:nvSpPr>
          <p:spPr>
            <a:xfrm>
              <a:off x="3287211" y="4993139"/>
              <a:ext cx="510020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F14A439-F834-498E-965D-FA33CE4479B0}"/>
                </a:ext>
              </a:extLst>
            </p:cNvPr>
            <p:cNvSpPr txBox="1"/>
            <p:nvPr/>
          </p:nvSpPr>
          <p:spPr>
            <a:xfrm>
              <a:off x="3287211" y="5436766"/>
              <a:ext cx="510020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2F14F02-8CE4-42B3-87B8-A557D02415D2}"/>
                </a:ext>
              </a:extLst>
            </p:cNvPr>
            <p:cNvSpPr txBox="1"/>
            <p:nvPr/>
          </p:nvSpPr>
          <p:spPr>
            <a:xfrm>
              <a:off x="3287211" y="5966687"/>
              <a:ext cx="510020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</a:t>
              </a:r>
              <a:endPara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28612625-45A7-4FDA-8D8A-977DA8229E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25" b="34500" l="39931" r="48264">
                        <a14:foregroundMark x1="40972" y1="32125" x2="40972" y2="32125"/>
                        <a14:foregroundMark x1="41840" y1="32000" x2="43403" y2="32250"/>
                        <a14:foregroundMark x1="41667" y1="31625" x2="44271" y2="31625"/>
                        <a14:foregroundMark x1="44444" y1="31375" x2="46007" y2="31250"/>
                        <a14:foregroundMark x1="41146" y1="30625" x2="41667" y2="30750"/>
                        <a14:foregroundMark x1="40972" y1="30625" x2="40451" y2="30500"/>
                        <a14:foregroundMark x1="40972" y1="31250" x2="40625" y2="30125"/>
                        <a14:foregroundMark x1="40278" y1="30875" x2="40104" y2="30000"/>
                        <a14:foregroundMark x1="41146" y1="28500" x2="42882" y2="28500"/>
                        <a14:foregroundMark x1="47569" y1="34125" x2="47917" y2="34375"/>
                        <a14:foregroundMark x1="46701" y1="33500" x2="46528" y2="33000"/>
                        <a14:foregroundMark x1="46528" y1="33000" x2="47917" y2="34500"/>
                        <a14:foregroundMark x1="47049" y1="31250" x2="46701" y2="31125"/>
                        <a14:foregroundMark x1="46528" y1="31000" x2="48264" y2="31125"/>
                        <a14:foregroundMark x1="47917" y1="29000" x2="44097" y2="27625"/>
                        <a14:foregroundMark x1="42535" y1="28750" x2="42708" y2="27375"/>
                        <a14:foregroundMark x1="41146" y1="28375" x2="42014" y2="27875"/>
                        <a14:foregroundMark x1="42361" y1="27000" x2="42361" y2="27000"/>
                        <a14:foregroundMark x1="42361" y1="26875" x2="42361" y2="26750"/>
                        <a14:foregroundMark x1="42014" y1="26875" x2="42014" y2="26875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39381" t="25791" r="50971" b="65309"/>
          <a:stretch/>
        </p:blipFill>
        <p:spPr>
          <a:xfrm rot="5400000">
            <a:off x="5647661" y="3891197"/>
            <a:ext cx="1996384" cy="2557894"/>
          </a:xfrm>
          <a:prstGeom prst="rect">
            <a:avLst/>
          </a:prstGeom>
        </p:spPr>
      </p:pic>
      <p:pic>
        <p:nvPicPr>
          <p:cNvPr id="69634" name="图片 69633">
            <a:extLst>
              <a:ext uri="{FF2B5EF4-FFF2-40B4-BE49-F238E27FC236}">
                <a16:creationId xmlns:a16="http://schemas.microsoft.com/office/drawing/2014/main" id="{35A9B778-9D48-489C-9AF0-B42A5328B6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1143" y="1764324"/>
            <a:ext cx="2499717" cy="20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7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919287" y="1778001"/>
            <a:ext cx="7656513" cy="3842446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325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325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37145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325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88" y="1803797"/>
            <a:ext cx="460475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89" y="2291358"/>
            <a:ext cx="460474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6" y="1828800"/>
            <a:ext cx="3105966" cy="22860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397001"/>
            <a:ext cx="645795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4948236"/>
            <a:ext cx="6315075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709043" y="1524000"/>
            <a:ext cx="66865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800600"/>
            <a:ext cx="3934023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150" y="3352801"/>
            <a:ext cx="113893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5943600"/>
            <a:ext cx="3156248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733801"/>
            <a:ext cx="4643437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53756</TotalTime>
  <Words>3177</Words>
  <Application>Microsoft Office PowerPoint</Application>
  <PresentationFormat>A4 纸张(210x297 毫米)</PresentationFormat>
  <Paragraphs>1170</Paragraphs>
  <Slides>67</Slides>
  <Notes>10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ＭＳ Ｐゴシック</vt:lpstr>
      <vt:lpstr>Arial</vt:lpstr>
      <vt:lpstr>Calibri</vt:lpstr>
      <vt:lpstr>Symbol</vt:lpstr>
      <vt:lpstr>Times New Roman</vt:lpstr>
      <vt:lpstr>Wingdings</vt:lpstr>
      <vt:lpstr>dan-berkeley-nlp-v1</vt:lpstr>
      <vt:lpstr>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Probability Recap</vt:lpstr>
      <vt:lpstr>Bayes’ Nets</vt:lpstr>
      <vt:lpstr>Bayes’ Net Semantics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  <vt:lpstr>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Topology Limits Distributions</vt:lpstr>
      <vt:lpstr>Bayes Nets Representation Summary</vt:lpstr>
      <vt:lpstr>Example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李钦策</cp:lastModifiedBy>
  <cp:revision>3306</cp:revision>
  <cp:lastPrinted>2016-07-13T01:48:43Z</cp:lastPrinted>
  <dcterms:created xsi:type="dcterms:W3CDTF">2004-08-27T04:16:05Z</dcterms:created>
  <dcterms:modified xsi:type="dcterms:W3CDTF">2021-10-11T01:56:38Z</dcterms:modified>
</cp:coreProperties>
</file>