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73" r:id="rId3"/>
    <p:sldId id="272" r:id="rId4"/>
    <p:sldId id="275" r:id="rId5"/>
    <p:sldId id="277" r:id="rId6"/>
    <p:sldId id="263" r:id="rId7"/>
    <p:sldId id="268" r:id="rId8"/>
    <p:sldId id="267" r:id="rId9"/>
    <p:sldId id="269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7" autoAdjust="0"/>
  </p:normalViewPr>
  <p:slideViewPr>
    <p:cSldViewPr>
      <p:cViewPr varScale="1">
        <p:scale>
          <a:sx n="77" d="100"/>
          <a:sy n="77" d="100"/>
        </p:scale>
        <p:origin x="-113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23AB347-C9FD-40D0-A506-3039D632C336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79669E-4E25-4B5C-89D2-2FB7FDB5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76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62CB4F-C2E7-4FF0-8213-5991A647627A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6B8318E-7D65-4CCB-B20B-B9D15613F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D100-476E-4578-9ECD-8E65A75AE0EA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10E8-42BF-4BFF-A1F3-55A80953D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92C4-3DC2-4626-B362-06074E3624FF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EBA8-AB4B-4433-ABF4-B509EA6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A9FF-D721-445E-9312-DA3653ABB0BA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084B-7B37-48D7-B230-CAD494523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108C8-3C7A-4963-9F09-5C1C3FF26E53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3C8036-527F-48B6-BB1F-50FDAE38B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6CF0BC-B783-432E-9E78-CAC8AB06DC17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C38EC-1BC6-4A10-A40B-B96F4D1C52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B8C5FD-ADE5-4297-8411-DF888997EF77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048677-B55F-4BDA-88D0-B99FF026D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37E2E7-A3B4-41A9-808A-E019D67B237D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4DBF7B-7CC2-4FE1-8C67-34242CAD8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2870-3BB7-4B5D-A8CF-BEA949A376A6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AAC7-29DF-4B34-BDE1-7CD6FCFA5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520D-0646-4F53-ABAE-1986A93FAD40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6054A8-ADFE-4B12-9136-3F1819E90D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50E0ED-198A-4AAD-B701-CCF1E0EA622A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6E7032-D82C-4922-920E-BFA280B0C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A6C50F8-3EF6-48F3-A3F1-278DE192A696}" type="datetimeFigureOut">
              <a:rPr lang="zh-CN" altLang="en-US"/>
              <a:pPr>
                <a:defRPr/>
              </a:pPr>
              <a:t>2019/4/10 Wednesday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C7EB2D7-82E1-43FE-A1A9-5D7453434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endParaRPr lang="zh-CN" altLang="en-US" sz="3600" dirty="0">
              <a:latin typeface="+mj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3" t="10041" r="27700" b="27293"/>
          <a:stretch/>
        </p:blipFill>
        <p:spPr bwMode="auto">
          <a:xfrm>
            <a:off x="755576" y="836712"/>
            <a:ext cx="6013175" cy="417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87624" y="2564904"/>
            <a:ext cx="1080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23335" y="2605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这</a:t>
            </a:r>
            <a:r>
              <a:rPr lang="zh-CN" altLang="en-US" b="1" dirty="0" smtClean="0">
                <a:solidFill>
                  <a:srgbClr val="FF0000"/>
                </a:solidFill>
              </a:rPr>
              <a:t>句可不写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range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466" y="1628800"/>
            <a:ext cx="8382000" cy="365760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range</a:t>
            </a:r>
            <a:r>
              <a:rPr lang="zh-CN" altLang="en-US" sz="1800" dirty="0" smtClean="0"/>
              <a:t>（）函数可以让你轻松地生成一系列函数</a:t>
            </a:r>
            <a:r>
              <a:rPr lang="zh-CN" altLang="en-US" sz="1800" dirty="0"/>
              <a:t>，最常用于</a:t>
            </a:r>
            <a:r>
              <a:rPr lang="en-US" altLang="zh-CN" sz="1800" dirty="0"/>
              <a:t>for</a:t>
            </a:r>
            <a:r>
              <a:rPr lang="zh-CN" altLang="en-US" sz="1800" dirty="0" smtClean="0"/>
              <a:t>循环</a:t>
            </a:r>
            <a:endParaRPr lang="en-US" altLang="zh-CN" sz="1800" dirty="0" smtClean="0"/>
          </a:p>
          <a:p>
            <a:pPr marL="109537" indent="0">
              <a:buNone/>
            </a:pPr>
            <a:endParaRPr lang="en-US" altLang="zh-CN" sz="1800" dirty="0"/>
          </a:p>
          <a:p>
            <a:pPr>
              <a:lnSpc>
                <a:spcPct val="160000"/>
              </a:lnSpc>
            </a:pPr>
            <a:r>
              <a:rPr lang="en-US" altLang="zh-CN" sz="1800" dirty="0"/>
              <a:t>range(</a:t>
            </a:r>
            <a:r>
              <a:rPr lang="en-US" altLang="zh-CN" sz="1800" dirty="0" err="1"/>
              <a:t>start,stop</a:t>
            </a:r>
            <a:r>
              <a:rPr lang="en-US" altLang="zh-CN" sz="1800" dirty="0"/>
              <a:t>[,step])</a:t>
            </a:r>
            <a:r>
              <a:rPr lang="zh-CN" altLang="en-US" sz="1800" dirty="0"/>
              <a:t>可以自动生成</a:t>
            </a:r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>
                <a:solidFill>
                  <a:srgbClr val="FF0000"/>
                </a:solidFill>
              </a:rPr>
              <a:t>start,stop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/>
              <a:t>范围内的所有自然数。</a:t>
            </a:r>
            <a:endParaRPr lang="en-US" altLang="zh-CN" sz="1800" dirty="0"/>
          </a:p>
          <a:p>
            <a:pPr>
              <a:lnSpc>
                <a:spcPct val="160000"/>
              </a:lnSpc>
              <a:buNone/>
            </a:pPr>
            <a:r>
              <a:rPr lang="zh-CN" altLang="en-US" sz="1800" dirty="0"/>
              <a:t>（说明：</a:t>
            </a:r>
            <a:r>
              <a:rPr lang="en-US" altLang="zh-CN" sz="1800" dirty="0"/>
              <a:t>start</a:t>
            </a:r>
            <a:r>
              <a:rPr lang="zh-CN" altLang="en-US" sz="1800" dirty="0"/>
              <a:t>：开始数值</a:t>
            </a:r>
            <a:r>
              <a:rPr lang="zh-CN" altLang="en-US" sz="1800" dirty="0" smtClean="0"/>
              <a:t>，不</a:t>
            </a:r>
            <a:r>
              <a:rPr lang="zh-CN" altLang="en-US" sz="1800" dirty="0"/>
              <a:t>写默认为</a:t>
            </a:r>
            <a:r>
              <a:rPr lang="en-US" altLang="zh-CN" sz="1800" dirty="0"/>
              <a:t>0</a:t>
            </a:r>
            <a:r>
              <a:rPr lang="zh-CN" altLang="en-US" sz="1800" dirty="0"/>
              <a:t>；</a:t>
            </a:r>
            <a:r>
              <a:rPr lang="en-US" altLang="zh-CN" sz="1800" dirty="0"/>
              <a:t>end</a:t>
            </a:r>
            <a:r>
              <a:rPr lang="zh-CN" altLang="en-US" sz="1800" dirty="0"/>
              <a:t>结束的数值，必须要写；</a:t>
            </a:r>
            <a:r>
              <a:rPr lang="en-US" altLang="zh-CN" sz="1800" dirty="0"/>
              <a:t>step</a:t>
            </a:r>
            <a:r>
              <a:rPr lang="zh-CN" altLang="en-US" sz="1800" dirty="0"/>
              <a:t>：变化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步</a:t>
            </a:r>
            <a:r>
              <a:rPr lang="zh-CN" altLang="en-US" sz="1800" dirty="0" smtClean="0"/>
              <a:t>长</a:t>
            </a:r>
            <a:r>
              <a:rPr lang="zh-CN" altLang="en-US" sz="1800" dirty="0"/>
              <a:t>，默认是</a:t>
            </a:r>
            <a:r>
              <a:rPr lang="en-US" altLang="zh-CN" sz="1800" dirty="0"/>
              <a:t>1</a:t>
            </a:r>
            <a:r>
              <a:rPr lang="zh-CN" altLang="en-US" sz="1800" dirty="0"/>
              <a:t>，坚决不能为</a:t>
            </a:r>
            <a:r>
              <a:rPr lang="en-US" altLang="zh-CN" sz="1800" dirty="0"/>
              <a:t>0</a:t>
            </a:r>
            <a:r>
              <a:rPr lang="zh-CN" altLang="en-US" sz="1800" dirty="0"/>
              <a:t>。）</a:t>
            </a: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820687" y="4149080"/>
            <a:ext cx="684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注意终止位置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range(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给出的是</a:t>
            </a:r>
            <a:r>
              <a:rPr lang="zh-CN" altLang="en-US" b="1" dirty="0">
                <a:solidFill>
                  <a:srgbClr val="C00000"/>
                </a:solidFill>
              </a:rPr>
              <a:t>左闭右开</a:t>
            </a:r>
            <a:r>
              <a:rPr lang="zh-CN" altLang="en-US" dirty="0"/>
              <a:t>区间，                       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   </a:t>
            </a:r>
            <a:r>
              <a:rPr lang="zh-CN" altLang="en-US" dirty="0"/>
              <a:t>从</a:t>
            </a:r>
            <a:r>
              <a:rPr lang="en-US" altLang="zh-CN" dirty="0"/>
              <a:t>n</a:t>
            </a:r>
            <a:r>
              <a:rPr lang="zh-CN" altLang="en-US" dirty="0"/>
              <a:t>开始，到</a:t>
            </a:r>
            <a:r>
              <a:rPr lang="en-US" altLang="zh-CN" dirty="0"/>
              <a:t>m-1</a:t>
            </a:r>
            <a:r>
              <a:rPr lang="zh-CN" altLang="en-US" dirty="0"/>
              <a:t>结束！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5301208"/>
            <a:ext cx="53767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所以若是区间想要取到</a:t>
            </a:r>
            <a:r>
              <a:rPr lang="en-US" altLang="zh-CN" b="1" dirty="0" smtClean="0"/>
              <a:t>n-m</a:t>
            </a:r>
            <a:r>
              <a:rPr lang="zh-CN" altLang="en-US" b="1" dirty="0" smtClean="0"/>
              <a:t>：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altLang="zh-CN" i="1" dirty="0"/>
              <a:t>i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zh-CN" i="1" dirty="0"/>
              <a:t> </a:t>
            </a:r>
            <a:r>
              <a:rPr lang="en-US" altLang="zh-CN" i="1" dirty="0" smtClean="0">
                <a:solidFill>
                  <a:srgbClr val="7030A0"/>
                </a:solidFill>
              </a:rPr>
              <a:t>range</a:t>
            </a:r>
            <a:r>
              <a:rPr lang="en-US" altLang="zh-CN" i="1" dirty="0" smtClean="0"/>
              <a:t>(n, m+1</a:t>
            </a:r>
            <a:r>
              <a:rPr lang="en-US" altLang="zh-CN" i="1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0079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3" t="10041" r="27700" b="27293"/>
          <a:stretch/>
        </p:blipFill>
        <p:spPr bwMode="auto">
          <a:xfrm>
            <a:off x="323528" y="1412776"/>
            <a:ext cx="3672407" cy="255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5" t="17206" r="32733" b="30472"/>
          <a:stretch/>
        </p:blipFill>
        <p:spPr bwMode="auto">
          <a:xfrm>
            <a:off x="4788023" y="1377076"/>
            <a:ext cx="4178647" cy="327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94937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9475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245163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这</a:t>
            </a:r>
            <a:r>
              <a:rPr lang="zh-CN" altLang="en-US" b="1" dirty="0" smtClean="0">
                <a:solidFill>
                  <a:srgbClr val="FF0000"/>
                </a:solidFill>
              </a:rPr>
              <a:t>句可不写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908720"/>
            <a:ext cx="86764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While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的使用条件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循环次数</a:t>
            </a:r>
            <a:r>
              <a:rPr lang="zh-CN" altLang="en-US" sz="2400" dirty="0" smtClean="0"/>
              <a:t>明确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循环都可以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如果</a:t>
            </a:r>
            <a:r>
              <a:rPr lang="zh-CN" altLang="en-US" sz="2400" dirty="0"/>
              <a:t>循环</a:t>
            </a:r>
            <a:r>
              <a:rPr lang="zh-CN" altLang="en-US" sz="2400" dirty="0" smtClean="0"/>
              <a:t>次数</a:t>
            </a:r>
            <a:r>
              <a:rPr lang="zh-CN" altLang="en-US" sz="2400" dirty="0"/>
              <a:t>不</a:t>
            </a:r>
            <a:r>
              <a:rPr lang="zh-CN" altLang="en-US" sz="2400" dirty="0" smtClean="0"/>
              <a:t>明确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不知道循环多少</a:t>
            </a:r>
            <a:r>
              <a:rPr lang="zh-CN" altLang="en-US" sz="2400" dirty="0"/>
              <a:t>次</a:t>
            </a:r>
            <a:r>
              <a:rPr lang="en-US" altLang="zh-CN" sz="2400" dirty="0"/>
              <a:t>,</a:t>
            </a:r>
            <a:r>
              <a:rPr lang="zh-CN" altLang="en-US" sz="2400" dirty="0"/>
              <a:t>使用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840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计数循环</a:t>
            </a:r>
            <a:endParaRPr lang="zh-CN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683568" y="1412776"/>
            <a:ext cx="4214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/>
              <a:t>For</a:t>
            </a:r>
            <a:r>
              <a:rPr lang="zh-CN" altLang="en-US" sz="3000" b="1" dirty="0" smtClean="0"/>
              <a:t>循环格式：</a:t>
            </a:r>
            <a:endParaRPr lang="en-US" altLang="zh-CN" sz="3000" b="1" dirty="0" smtClean="0"/>
          </a:p>
          <a:p>
            <a:endParaRPr lang="en-US" altLang="zh-CN" sz="3200" i="1" dirty="0" smtClean="0"/>
          </a:p>
          <a:p>
            <a:r>
              <a:rPr lang="en-US" altLang="zh-CN" sz="3200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for </a:t>
            </a:r>
            <a:r>
              <a:rPr lang="en-US" altLang="zh-CN" sz="3200" i="1" dirty="0" smtClean="0"/>
              <a:t> </a:t>
            </a:r>
            <a:r>
              <a:rPr lang="zh-CN" altLang="en-US" sz="3200" i="1" dirty="0" smtClean="0"/>
              <a:t>循环变量</a:t>
            </a:r>
            <a:r>
              <a:rPr lang="en-US" altLang="zh-CN" sz="3200" i="1" dirty="0" smtClean="0"/>
              <a:t>  </a:t>
            </a:r>
            <a:r>
              <a:rPr lang="en-US" altLang="zh-CN" sz="3200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in</a:t>
            </a:r>
            <a:r>
              <a:rPr lang="en-US" altLang="zh-CN" sz="3200" i="1" dirty="0" smtClean="0"/>
              <a:t> </a:t>
            </a:r>
            <a:r>
              <a:rPr lang="zh-CN" altLang="en-US" sz="3200" i="1" dirty="0" smtClean="0"/>
              <a:t>序列</a:t>
            </a:r>
            <a:r>
              <a:rPr lang="en-US" altLang="zh-CN" sz="3200" i="1" dirty="0" smtClean="0"/>
              <a:t>:</a:t>
            </a:r>
          </a:p>
          <a:p>
            <a:r>
              <a:rPr lang="en-US" altLang="zh-CN" sz="3200" i="1" dirty="0" smtClean="0"/>
              <a:t>    </a:t>
            </a:r>
          </a:p>
          <a:p>
            <a:r>
              <a:rPr lang="en-US" altLang="zh-CN" sz="3200" i="1" dirty="0" smtClean="0"/>
              <a:t>	</a:t>
            </a:r>
            <a:r>
              <a:rPr lang="zh-CN" altLang="en-US" sz="3200" i="1" dirty="0" smtClean="0"/>
              <a:t>循环体</a:t>
            </a:r>
            <a:endParaRPr lang="en-US" altLang="zh-CN" sz="3200" i="1" dirty="0"/>
          </a:p>
        </p:txBody>
      </p:sp>
    </p:spTree>
    <p:extLst>
      <p:ext uri="{BB962C8B-B14F-4D97-AF65-F5344CB8AC3E}">
        <p14:creationId xmlns:p14="http://schemas.microsoft.com/office/powerpoint/2010/main" val="8791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0" dirty="0" smtClean="0"/>
              <a:t>比一比</a:t>
            </a:r>
            <a:endParaRPr lang="zh-CN" altLang="en-US" sz="44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412776"/>
            <a:ext cx="3614734" cy="45259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输出</a:t>
            </a:r>
            <a:r>
              <a:rPr lang="en-US" altLang="zh-CN" sz="1800" dirty="0">
                <a:solidFill>
                  <a:srgbClr val="FF0000"/>
                </a:solidFill>
              </a:rPr>
              <a:t>1-5</a:t>
            </a:r>
          </a:p>
          <a:p>
            <a:pPr marL="0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altLang="zh-CN" dirty="0" smtClean="0"/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zh-CN" dirty="0" smtClean="0">
                <a:solidFill>
                  <a:schemeClr val="tx1"/>
                </a:solidFill>
              </a:rPr>
              <a:t> [1,2,3,4,5]: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7030A0"/>
                </a:solidFill>
              </a:rPr>
              <a:t>print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3568" y="1484784"/>
            <a:ext cx="361473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altLang="zh-CN" sz="18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sz="18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r>
              <a:rPr kumimoji="0" lang="en-US" altLang="zh-CN" sz="18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</a:t>
            </a: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range(1,6):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</a:t>
            </a: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7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7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6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按步长计数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range()</a:t>
            </a:r>
            <a:r>
              <a:rPr lang="zh-CN" altLang="en-US" sz="2400" dirty="0" smtClean="0"/>
              <a:t>函数内可以填入三个参数，第三个参数是步长值（步长值默认为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下面的用法给出的循环变量列表是什么？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range(2,11,2)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range(10,1,-2)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71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、求</a:t>
            </a:r>
            <a:r>
              <a:rPr lang="en-US" altLang="zh-CN" dirty="0" smtClean="0"/>
              <a:t>1+2+3+……+n </a:t>
            </a:r>
            <a:r>
              <a:rPr lang="zh-CN" altLang="en-US" dirty="0" smtClean="0"/>
              <a:t>的和，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由键盘输入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</a:t>
            </a:r>
            <a:r>
              <a:rPr lang="zh-CN" altLang="en-US" dirty="0" smtClean="0"/>
              <a:t>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pic>
        <p:nvPicPr>
          <p:cNvPr id="1026" name="Picture 2" descr="1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951" y="2780928"/>
            <a:ext cx="253604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3404</TotalTime>
  <Words>222</Words>
  <Application>Microsoft Office PowerPoint</Application>
  <PresentationFormat>全屏显示(4:3)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Python程序设计</vt:lpstr>
      <vt:lpstr>PowerPoint 演示文稿</vt:lpstr>
      <vt:lpstr>range函数</vt:lpstr>
      <vt:lpstr>PowerPoint 演示文稿</vt:lpstr>
      <vt:lpstr>PowerPoint 演示文稿</vt:lpstr>
      <vt:lpstr>计数循环</vt:lpstr>
      <vt:lpstr>比一比</vt:lpstr>
      <vt:lpstr>按步长计数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china</cp:lastModifiedBy>
  <cp:revision>153</cp:revision>
  <dcterms:created xsi:type="dcterms:W3CDTF">2014-02-18T04:13:10Z</dcterms:created>
  <dcterms:modified xsi:type="dcterms:W3CDTF">2019-04-10T02:04:14Z</dcterms:modified>
</cp:coreProperties>
</file>