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7" r:id="rId2"/>
    <p:sldId id="294" r:id="rId3"/>
    <p:sldId id="261" r:id="rId4"/>
    <p:sldId id="295" r:id="rId5"/>
    <p:sldId id="271" r:id="rId6"/>
    <p:sldId id="287" r:id="rId7"/>
    <p:sldId id="299" r:id="rId8"/>
    <p:sldId id="300" r:id="rId9"/>
    <p:sldId id="301" r:id="rId10"/>
    <p:sldId id="302" r:id="rId11"/>
    <p:sldId id="30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7" autoAdjust="0"/>
  </p:normalViewPr>
  <p:slideViewPr>
    <p:cSldViewPr>
      <p:cViewPr varScale="1">
        <p:scale>
          <a:sx n="84" d="100"/>
          <a:sy n="84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23AB347-C9FD-40D0-A506-3039D632C336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79669E-4E25-4B5C-89D2-2FB7FDB5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31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5*(</a:t>
            </a:r>
            <a:r>
              <a:rPr lang="zh-CN" altLang="en-US" sz="1200" dirty="0" smtClean="0"/>
              <a:t>华氏度</a:t>
            </a:r>
            <a:r>
              <a:rPr lang="en-US" altLang="zh-CN" sz="1200" dirty="0" smtClean="0"/>
              <a:t>-50)=9*(</a:t>
            </a:r>
            <a:r>
              <a:rPr lang="zh-CN" altLang="en-US" sz="1200" dirty="0" smtClean="0"/>
              <a:t>摄氏度</a:t>
            </a:r>
            <a:r>
              <a:rPr lang="en-US" altLang="zh-CN" sz="1200" dirty="0" smtClean="0"/>
              <a:t>-10)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90C8-75A8-48B2-99C7-1D441E7533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整除，与输入整数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C3C0-3376-46CC-B706-1C0A283DE5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9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62CB4F-C2E7-4FF0-8213-5991A647627A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6B8318E-7D65-4CCB-B20B-B9D15613F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D100-476E-4578-9ECD-8E65A75AE0EA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10E8-42BF-4BFF-A1F3-55A80953D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92C4-3DC2-4626-B362-06074E3624FF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EBA8-AB4B-4433-ABF4-B509EA6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A9FF-D721-445E-9312-DA3653ABB0BA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084B-7B37-48D7-B230-CAD494523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108C8-3C7A-4963-9F09-5C1C3FF26E53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3C8036-527F-48B6-BB1F-50FDAE38B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6CF0BC-B783-432E-9E78-CAC8AB06DC17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C38EC-1BC6-4A10-A40B-B96F4D1C52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B8C5FD-ADE5-4297-8411-DF888997EF77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048677-B55F-4BDA-88D0-B99FF026D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37E2E7-A3B4-41A9-808A-E019D67B237D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4DBF7B-7CC2-4FE1-8C67-34242CAD8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2870-3BB7-4B5D-A8CF-BEA949A376A6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AAC7-29DF-4B34-BDE1-7CD6FCFA5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520D-0646-4F53-ABAE-1986A93FAD40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6054A8-ADFE-4B12-9136-3F1819E90D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50E0ED-198A-4AAD-B701-CCF1E0EA622A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6E7032-D82C-4922-920E-BFA280B0C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A6C50F8-3EF6-48F3-A3F1-278DE192A696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C7EB2D7-82E1-43FE-A1A9-5D7453434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36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4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9F1CD1F-5DFB-45DD-B12D-F8CCB1176A1A}"/>
              </a:ext>
            </a:extLst>
          </p:cNvPr>
          <p:cNvSpPr/>
          <p:nvPr/>
        </p:nvSpPr>
        <p:spPr>
          <a:xfrm>
            <a:off x="319796" y="854522"/>
            <a:ext cx="85726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en-US" altLang="zh-CN" sz="30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3000" kern="100" dirty="0" smtClean="0">
                <a:latin typeface="+mn-ea"/>
                <a:cs typeface="Times New Roman" panose="02020603050405020304" pitchFamily="18" charset="0"/>
              </a:rPr>
              <a:t>学校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今年开展节约用水活动，第一季度共节约用水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吨，如果学校希望每个季度节水量的增长率为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，请编写一个程序，计算并输出学校希望第四季度能够节约用水的数量（吨）。</a:t>
            </a:r>
            <a:endParaRPr lang="en-US" altLang="zh-CN" sz="3000" kern="100" dirty="0">
              <a:latin typeface="+mn-ea"/>
              <a:cs typeface="Times New Roman" panose="02020603050405020304" pitchFamily="18" charset="0"/>
            </a:endParaRPr>
          </a:p>
          <a:p>
            <a:pPr indent="304800"/>
            <a:endParaRPr lang="en-US" altLang="zh-CN" sz="30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sz="300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要求：</a:t>
            </a:r>
            <a:endParaRPr lang="en-US" altLang="zh-CN" sz="3000" b="1" kern="100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3000" b="1" kern="1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3000" kern="100" dirty="0" smtClean="0">
                <a:latin typeface="+mn-ea"/>
                <a:cs typeface="Times New Roman" panose="02020603050405020304" pitchFamily="18" charset="0"/>
              </a:rPr>
              <a:t>屏幕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提示用户输入第一季度的节水量和每个季度的增长率（输入时均输入浮点数，且第一季度节约的水大于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50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，增长率为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到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之间的数），输出学校希望第四季度能够节约用水的数量（吨）。</a:t>
            </a:r>
            <a:endParaRPr lang="zh-CN" altLang="en-US" sz="30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http://192.168.15.6:8000/res/server/1527136458380">
            <a:extLst>
              <a:ext uri="{FF2B5EF4-FFF2-40B4-BE49-F238E27FC236}">
                <a16:creationId xmlns="" xmlns:a16="http://schemas.microsoft.com/office/drawing/2014/main" id="{B18A851F-49FE-44DD-8D24-D49AA456FD7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0236" y="5661248"/>
            <a:ext cx="4464496" cy="98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2" y="89552"/>
            <a:ext cx="7100887" cy="785812"/>
          </a:xfrm>
        </p:spPr>
        <p:txBody>
          <a:bodyPr/>
          <a:lstStyle/>
          <a:p>
            <a:r>
              <a:rPr lang="zh-CN" altLang="en-US" dirty="0" smtClean="0"/>
              <a:t>任务一：</a:t>
            </a:r>
          </a:p>
        </p:txBody>
      </p:sp>
    </p:spTree>
    <p:extLst>
      <p:ext uri="{BB962C8B-B14F-4D97-AF65-F5344CB8AC3E}">
        <p14:creationId xmlns:p14="http://schemas.microsoft.com/office/powerpoint/2010/main" val="4028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60CDE4F-209A-4515-AE18-38578E0995EE}"/>
              </a:ext>
            </a:extLst>
          </p:cNvPr>
          <p:cNvSpPr/>
          <p:nvPr/>
        </p:nvSpPr>
        <p:spPr>
          <a:xfrm>
            <a:off x="395536" y="1124744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000" kern="1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3000" kern="100" dirty="0" smtClean="0">
                <a:latin typeface="+mn-ea"/>
                <a:cs typeface="Times New Roman" panose="02020603050405020304" pitchFamily="18" charset="0"/>
              </a:rPr>
              <a:t>学习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等边三角形，老师发给每人一根长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厘米的塑料绳，要求用这根绳子围成一个边长为整数的最大等边三角形，请编写一个程序，计算并输出能够围成的最大等边三角形的边长（厘米）</a:t>
            </a:r>
            <a:r>
              <a:rPr lang="zh-CN" altLang="en-US" sz="3000" kern="100" dirty="0">
                <a:latin typeface="+mn-ea"/>
                <a:cs typeface="Times New Roman" panose="02020603050405020304" pitchFamily="18" charset="0"/>
              </a:rPr>
              <a:t>和剩余的绳子长度。</a:t>
            </a:r>
            <a:endParaRPr lang="zh-CN" altLang="zh-CN" sz="30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要求：</a:t>
            </a:r>
          </a:p>
          <a:p>
            <a:r>
              <a:rPr lang="en-US" altLang="zh-CN" sz="3000" kern="1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3000" kern="100" dirty="0" smtClean="0">
                <a:latin typeface="+mn-ea"/>
                <a:cs typeface="Times New Roman" panose="02020603050405020304" pitchFamily="18" charset="0"/>
              </a:rPr>
              <a:t>屏幕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提示用户输入塑料绳的长度（输入时输入一个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到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100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之间的整数），输出能够围成的最大等边三角形的边长（厘米）</a:t>
            </a:r>
            <a:r>
              <a:rPr lang="zh-CN" altLang="en-US" sz="3000" kern="100" dirty="0">
                <a:latin typeface="+mn-ea"/>
                <a:cs typeface="Times New Roman" panose="02020603050405020304" pitchFamily="18" charset="0"/>
              </a:rPr>
              <a:t>和剩余绳子长度（厘米）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3000" dirty="0">
              <a:latin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39552" y="317688"/>
            <a:ext cx="7100887" cy="785812"/>
          </a:xfrm>
        </p:spPr>
        <p:txBody>
          <a:bodyPr/>
          <a:lstStyle/>
          <a:p>
            <a:r>
              <a:rPr lang="zh-CN" altLang="en-US" dirty="0" smtClean="0"/>
              <a:t>任务二：</a:t>
            </a:r>
          </a:p>
        </p:txBody>
      </p:sp>
    </p:spTree>
    <p:extLst>
      <p:ext uri="{BB962C8B-B14F-4D97-AF65-F5344CB8AC3E}">
        <p14:creationId xmlns:p14="http://schemas.microsoft.com/office/powerpoint/2010/main" val="19370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顺序结构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14684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zh-CN" altLang="zh-CN" smtClean="0"/>
              <a:t>按照程序的书写顺序执行，这样的程序结构就叫做顺序结构。</a:t>
            </a:r>
            <a:endParaRPr lang="en-US" altLang="zh-CN" smtClean="0"/>
          </a:p>
        </p:txBody>
      </p:sp>
      <p:sp>
        <p:nvSpPr>
          <p:cNvPr id="21509" name="矩形 13"/>
          <p:cNvSpPr>
            <a:spLocks noChangeArrowheads="1"/>
          </p:cNvSpPr>
          <p:nvPr/>
        </p:nvSpPr>
        <p:spPr bwMode="auto">
          <a:xfrm>
            <a:off x="601476" y="3315493"/>
            <a:ext cx="641945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         任何计算机程序都是为了执行一个特定的任务，有了输入，用户才能告诉计算机程序所需的信息，有了输出，程序运行后才能告诉用户任务的结果。</a:t>
            </a: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7169150" y="2492375"/>
            <a:ext cx="1366838" cy="3241675"/>
            <a:chOff x="3652602" y="2834500"/>
            <a:chExt cx="1367359" cy="3241676"/>
          </a:xfrm>
        </p:grpSpPr>
        <p:sp>
          <p:nvSpPr>
            <p:cNvPr id="21511" name="AutoShape 6"/>
            <p:cNvSpPr>
              <a:spLocks noChangeArrowheads="1"/>
            </p:cNvSpPr>
            <p:nvPr/>
          </p:nvSpPr>
          <p:spPr bwMode="auto">
            <a:xfrm>
              <a:off x="3652602" y="3190099"/>
              <a:ext cx="1367359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输入</a:t>
              </a:r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 rot="5400000">
              <a:off x="4192613" y="2978169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3792342" y="4118787"/>
              <a:ext cx="1227619" cy="64770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/>
                <a:t>处理</a:t>
              </a:r>
              <a:r>
                <a:rPr lang="en-US" altLang="zh-CN" b="1" dirty="0"/>
                <a:t>(</a:t>
              </a:r>
              <a:r>
                <a:rPr lang="zh-CN" altLang="en-US" b="1" dirty="0"/>
                <a:t>计算</a:t>
              </a:r>
              <a:r>
                <a:rPr lang="en-US" altLang="zh-CN" b="1" dirty="0"/>
                <a:t>)</a:t>
              </a:r>
            </a:p>
          </p:txBody>
        </p:sp>
        <p:sp>
          <p:nvSpPr>
            <p:cNvPr id="21514" name="AutoShape 10"/>
            <p:cNvSpPr>
              <a:spLocks noChangeArrowheads="1"/>
            </p:cNvSpPr>
            <p:nvPr/>
          </p:nvSpPr>
          <p:spPr bwMode="auto">
            <a:xfrm rot="5400000">
              <a:off x="4192613" y="3914794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AutoShape 11"/>
            <p:cNvSpPr>
              <a:spLocks noChangeArrowheads="1"/>
            </p:cNvSpPr>
            <p:nvPr/>
          </p:nvSpPr>
          <p:spPr bwMode="auto">
            <a:xfrm rot="5400000">
              <a:off x="4192613" y="4922857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AutoShape 13"/>
            <p:cNvSpPr>
              <a:spLocks noChangeArrowheads="1"/>
            </p:cNvSpPr>
            <p:nvPr/>
          </p:nvSpPr>
          <p:spPr bwMode="auto">
            <a:xfrm>
              <a:off x="3652602" y="5138757"/>
              <a:ext cx="1367359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/>
                <a:t>输出</a:t>
              </a:r>
            </a:p>
          </p:txBody>
        </p:sp>
        <p:sp>
          <p:nvSpPr>
            <p:cNvPr id="21517" name="AutoShape 14"/>
            <p:cNvSpPr>
              <a:spLocks noChangeArrowheads="1"/>
            </p:cNvSpPr>
            <p:nvPr/>
          </p:nvSpPr>
          <p:spPr bwMode="auto">
            <a:xfrm rot="5400000">
              <a:off x="4121176" y="5859482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7"/>
          <p:cNvSpPr>
            <a:spLocks noGrp="1" noChangeArrowheads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zh-CN" altLang="en-US" sz="4400" smtClean="0"/>
              <a:t>流程图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71700" y="1477963"/>
            <a:ext cx="4943475" cy="4064000"/>
            <a:chOff x="2472" y="1570"/>
            <a:chExt cx="3114" cy="2560"/>
          </a:xfrm>
        </p:grpSpPr>
        <p:sp>
          <p:nvSpPr>
            <p:cNvPr id="22532" name="Rectangle 6"/>
            <p:cNvSpPr>
              <a:spLocks noChangeArrowheads="1"/>
            </p:cNvSpPr>
            <p:nvPr/>
          </p:nvSpPr>
          <p:spPr bwMode="auto">
            <a:xfrm>
              <a:off x="3893" y="3764"/>
              <a:ext cx="16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连接点</a:t>
              </a:r>
            </a:p>
          </p:txBody>
        </p:sp>
        <p:sp>
          <p:nvSpPr>
            <p:cNvPr id="22533" name="Rectangle 7"/>
            <p:cNvSpPr>
              <a:spLocks noChangeArrowheads="1"/>
            </p:cNvSpPr>
            <p:nvPr/>
          </p:nvSpPr>
          <p:spPr bwMode="auto">
            <a:xfrm>
              <a:off x="2472" y="3764"/>
              <a:ext cx="14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3893" y="3399"/>
              <a:ext cx="16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流程线</a:t>
              </a:r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2472" y="3399"/>
              <a:ext cx="14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2536" name="Rectangle 10"/>
            <p:cNvSpPr>
              <a:spLocks noChangeArrowheads="1"/>
            </p:cNvSpPr>
            <p:nvPr/>
          </p:nvSpPr>
          <p:spPr bwMode="auto">
            <a:xfrm>
              <a:off x="3893" y="3033"/>
              <a:ext cx="16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判断</a:t>
              </a: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2472" y="3033"/>
              <a:ext cx="14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3893" y="2667"/>
              <a:ext cx="16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处理</a:t>
              </a:r>
            </a:p>
          </p:txBody>
        </p:sp>
        <p:sp>
          <p:nvSpPr>
            <p:cNvPr id="22539" name="Rectangle 13"/>
            <p:cNvSpPr>
              <a:spLocks noChangeArrowheads="1"/>
            </p:cNvSpPr>
            <p:nvPr/>
          </p:nvSpPr>
          <p:spPr bwMode="auto">
            <a:xfrm>
              <a:off x="2472" y="2667"/>
              <a:ext cx="14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2540" name="Rectangle 14"/>
            <p:cNvSpPr>
              <a:spLocks noChangeArrowheads="1"/>
            </p:cNvSpPr>
            <p:nvPr/>
          </p:nvSpPr>
          <p:spPr bwMode="auto">
            <a:xfrm>
              <a:off x="3893" y="2301"/>
              <a:ext cx="16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输入</a:t>
              </a:r>
              <a:r>
                <a:rPr lang="en-US" altLang="zh-CN" sz="2800"/>
                <a:t>/</a:t>
              </a:r>
              <a:r>
                <a:rPr lang="zh-CN" altLang="en-US" sz="2800"/>
                <a:t>输出</a:t>
              </a:r>
            </a:p>
          </p:txBody>
        </p:sp>
        <p:sp>
          <p:nvSpPr>
            <p:cNvPr id="22541" name="Rectangle 15"/>
            <p:cNvSpPr>
              <a:spLocks noChangeArrowheads="1"/>
            </p:cNvSpPr>
            <p:nvPr/>
          </p:nvSpPr>
          <p:spPr bwMode="auto">
            <a:xfrm>
              <a:off x="2472" y="2301"/>
              <a:ext cx="14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2542" name="Rectangle 16"/>
            <p:cNvSpPr>
              <a:spLocks noChangeArrowheads="1"/>
            </p:cNvSpPr>
            <p:nvPr/>
          </p:nvSpPr>
          <p:spPr bwMode="auto">
            <a:xfrm>
              <a:off x="3893" y="1936"/>
              <a:ext cx="16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开始</a:t>
              </a:r>
              <a:r>
                <a:rPr lang="en-US" altLang="zh-CN" sz="2800"/>
                <a:t>/</a:t>
              </a:r>
              <a:r>
                <a:rPr lang="zh-CN" altLang="en-US" sz="2800"/>
                <a:t>结束</a:t>
              </a:r>
            </a:p>
          </p:txBody>
        </p:sp>
        <p:sp>
          <p:nvSpPr>
            <p:cNvPr id="22543" name="Rectangle 17"/>
            <p:cNvSpPr>
              <a:spLocks noChangeArrowheads="1"/>
            </p:cNvSpPr>
            <p:nvPr/>
          </p:nvSpPr>
          <p:spPr bwMode="auto">
            <a:xfrm>
              <a:off x="2472" y="1936"/>
              <a:ext cx="14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22544" name="Rectangle 18"/>
            <p:cNvSpPr>
              <a:spLocks noChangeArrowheads="1"/>
            </p:cNvSpPr>
            <p:nvPr/>
          </p:nvSpPr>
          <p:spPr bwMode="auto">
            <a:xfrm>
              <a:off x="3893" y="1570"/>
              <a:ext cx="16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名称</a:t>
              </a:r>
            </a:p>
          </p:txBody>
        </p:sp>
        <p:sp>
          <p:nvSpPr>
            <p:cNvPr id="22545" name="Rectangle 19"/>
            <p:cNvSpPr>
              <a:spLocks noChangeArrowheads="1"/>
            </p:cNvSpPr>
            <p:nvPr/>
          </p:nvSpPr>
          <p:spPr bwMode="auto">
            <a:xfrm>
              <a:off x="2472" y="1570"/>
              <a:ext cx="14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/>
                <a:t>图形</a:t>
              </a:r>
            </a:p>
          </p:txBody>
        </p:sp>
        <p:sp>
          <p:nvSpPr>
            <p:cNvPr id="22546" name="Line 20"/>
            <p:cNvSpPr>
              <a:spLocks noChangeShapeType="1"/>
            </p:cNvSpPr>
            <p:nvPr/>
          </p:nvSpPr>
          <p:spPr bwMode="auto">
            <a:xfrm>
              <a:off x="2472" y="1570"/>
              <a:ext cx="31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21"/>
            <p:cNvSpPr>
              <a:spLocks noChangeShapeType="1"/>
            </p:cNvSpPr>
            <p:nvPr/>
          </p:nvSpPr>
          <p:spPr bwMode="auto">
            <a:xfrm>
              <a:off x="2472" y="1936"/>
              <a:ext cx="3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22"/>
            <p:cNvSpPr>
              <a:spLocks noChangeShapeType="1"/>
            </p:cNvSpPr>
            <p:nvPr/>
          </p:nvSpPr>
          <p:spPr bwMode="auto">
            <a:xfrm>
              <a:off x="2472" y="2301"/>
              <a:ext cx="3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23"/>
            <p:cNvSpPr>
              <a:spLocks noChangeShapeType="1"/>
            </p:cNvSpPr>
            <p:nvPr/>
          </p:nvSpPr>
          <p:spPr bwMode="auto">
            <a:xfrm>
              <a:off x="2472" y="2667"/>
              <a:ext cx="3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4"/>
            <p:cNvSpPr>
              <a:spLocks noChangeShapeType="1"/>
            </p:cNvSpPr>
            <p:nvPr/>
          </p:nvSpPr>
          <p:spPr bwMode="auto">
            <a:xfrm>
              <a:off x="2472" y="3033"/>
              <a:ext cx="3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5"/>
            <p:cNvSpPr>
              <a:spLocks noChangeShapeType="1"/>
            </p:cNvSpPr>
            <p:nvPr/>
          </p:nvSpPr>
          <p:spPr bwMode="auto">
            <a:xfrm>
              <a:off x="2472" y="3399"/>
              <a:ext cx="3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6"/>
            <p:cNvSpPr>
              <a:spLocks noChangeShapeType="1"/>
            </p:cNvSpPr>
            <p:nvPr/>
          </p:nvSpPr>
          <p:spPr bwMode="auto">
            <a:xfrm>
              <a:off x="2472" y="3764"/>
              <a:ext cx="3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7"/>
            <p:cNvSpPr>
              <a:spLocks noChangeShapeType="1"/>
            </p:cNvSpPr>
            <p:nvPr/>
          </p:nvSpPr>
          <p:spPr bwMode="auto">
            <a:xfrm>
              <a:off x="2472" y="4130"/>
              <a:ext cx="31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8"/>
            <p:cNvSpPr>
              <a:spLocks noChangeShapeType="1"/>
            </p:cNvSpPr>
            <p:nvPr/>
          </p:nvSpPr>
          <p:spPr bwMode="auto">
            <a:xfrm>
              <a:off x="2472" y="1570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29"/>
            <p:cNvSpPr>
              <a:spLocks noChangeShapeType="1"/>
            </p:cNvSpPr>
            <p:nvPr/>
          </p:nvSpPr>
          <p:spPr bwMode="auto">
            <a:xfrm>
              <a:off x="3893" y="1570"/>
              <a:ext cx="0" cy="2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30"/>
            <p:cNvSpPr>
              <a:spLocks noChangeShapeType="1"/>
            </p:cNvSpPr>
            <p:nvPr/>
          </p:nvSpPr>
          <p:spPr bwMode="auto">
            <a:xfrm>
              <a:off x="5586" y="1570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AutoShape 31"/>
            <p:cNvSpPr>
              <a:spLocks noChangeArrowheads="1"/>
            </p:cNvSpPr>
            <p:nvPr/>
          </p:nvSpPr>
          <p:spPr bwMode="auto">
            <a:xfrm>
              <a:off x="2653" y="2386"/>
              <a:ext cx="907" cy="227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AutoShape 32"/>
            <p:cNvSpPr>
              <a:spLocks noChangeArrowheads="1"/>
            </p:cNvSpPr>
            <p:nvPr/>
          </p:nvSpPr>
          <p:spPr bwMode="auto">
            <a:xfrm>
              <a:off x="2699" y="2704"/>
              <a:ext cx="861" cy="272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AutoShape 33"/>
            <p:cNvSpPr>
              <a:spLocks noChangeArrowheads="1"/>
            </p:cNvSpPr>
            <p:nvPr/>
          </p:nvSpPr>
          <p:spPr bwMode="auto">
            <a:xfrm>
              <a:off x="2744" y="1947"/>
              <a:ext cx="635" cy="317"/>
            </a:xfrm>
            <a:prstGeom prst="flowChartTerminator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AutoShape 34"/>
            <p:cNvSpPr>
              <a:spLocks noChangeArrowheads="1"/>
            </p:cNvSpPr>
            <p:nvPr/>
          </p:nvSpPr>
          <p:spPr bwMode="auto">
            <a:xfrm>
              <a:off x="2699" y="3067"/>
              <a:ext cx="816" cy="272"/>
            </a:xfrm>
            <a:prstGeom prst="flowChartDecision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AutoShape 35"/>
            <p:cNvSpPr>
              <a:spLocks noChangeArrowheads="1"/>
            </p:cNvSpPr>
            <p:nvPr/>
          </p:nvSpPr>
          <p:spPr bwMode="auto">
            <a:xfrm>
              <a:off x="2744" y="3520"/>
              <a:ext cx="771" cy="136"/>
            </a:xfrm>
            <a:prstGeom prst="rightArrow">
              <a:avLst>
                <a:gd name="adj1" fmla="val 50000"/>
                <a:gd name="adj2" fmla="val 141728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AutoShape 36"/>
            <p:cNvSpPr>
              <a:spLocks noChangeArrowheads="1"/>
            </p:cNvSpPr>
            <p:nvPr/>
          </p:nvSpPr>
          <p:spPr bwMode="auto">
            <a:xfrm>
              <a:off x="2925" y="3793"/>
              <a:ext cx="273" cy="272"/>
            </a:xfrm>
            <a:prstGeom prst="flowChartConnector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22238"/>
            <a:ext cx="7101408" cy="85849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</a:rPr>
              <a:t>编程解决问题</a:t>
            </a:r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</a:rPr>
              <a:t>的</a:t>
            </a:r>
            <a:r>
              <a:rPr lang="zh-CN" altLang="en-US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</a:rPr>
              <a:t>步骤</a:t>
            </a:r>
            <a:endParaRPr lang="zh-CN" altLang="en-US" dirty="0"/>
          </a:p>
        </p:txBody>
      </p: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1103313" y="2084388"/>
            <a:ext cx="6935787" cy="3168650"/>
            <a:chOff x="611188" y="2133600"/>
            <a:chExt cx="6935787" cy="3168650"/>
          </a:xfrm>
        </p:grpSpPr>
        <p:sp>
          <p:nvSpPr>
            <p:cNvPr id="32772" name="AutoShape 3"/>
            <p:cNvSpPr>
              <a:spLocks noChangeArrowheads="1"/>
            </p:cNvSpPr>
            <p:nvPr/>
          </p:nvSpPr>
          <p:spPr bwMode="auto">
            <a:xfrm>
              <a:off x="611188" y="3141663"/>
              <a:ext cx="720725" cy="2160587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Text Box 6"/>
            <p:cNvSpPr txBox="1">
              <a:spLocks noChangeArrowheads="1"/>
            </p:cNvSpPr>
            <p:nvPr/>
          </p:nvSpPr>
          <p:spPr bwMode="auto">
            <a:xfrm>
              <a:off x="661988" y="3500438"/>
              <a:ext cx="611187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800" b="1"/>
                <a:t>具体问题</a:t>
              </a:r>
            </a:p>
          </p:txBody>
        </p:sp>
        <p:sp>
          <p:nvSpPr>
            <p:cNvPr id="32774" name="AutoShape 7"/>
            <p:cNvSpPr>
              <a:spLocks noChangeArrowheads="1"/>
            </p:cNvSpPr>
            <p:nvPr/>
          </p:nvSpPr>
          <p:spPr bwMode="auto">
            <a:xfrm>
              <a:off x="1857375" y="3141663"/>
              <a:ext cx="720725" cy="2160587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1908175" y="3500438"/>
              <a:ext cx="611188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800" b="1"/>
                <a:t>分析问题</a:t>
              </a:r>
            </a:p>
          </p:txBody>
        </p:sp>
        <p:sp>
          <p:nvSpPr>
            <p:cNvPr id="32776" name="AutoShape 9"/>
            <p:cNvSpPr>
              <a:spLocks noChangeArrowheads="1"/>
            </p:cNvSpPr>
            <p:nvPr/>
          </p:nvSpPr>
          <p:spPr bwMode="auto">
            <a:xfrm>
              <a:off x="3081338" y="3141663"/>
              <a:ext cx="720725" cy="2160587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Text Box 10"/>
            <p:cNvSpPr txBox="1">
              <a:spLocks noChangeArrowheads="1"/>
            </p:cNvSpPr>
            <p:nvPr/>
          </p:nvSpPr>
          <p:spPr bwMode="auto">
            <a:xfrm>
              <a:off x="3127772" y="3500438"/>
              <a:ext cx="615553" cy="150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设计算法</a:t>
              </a:r>
            </a:p>
          </p:txBody>
        </p:sp>
        <p:sp>
          <p:nvSpPr>
            <p:cNvPr id="32778" name="AutoShape 11"/>
            <p:cNvSpPr>
              <a:spLocks noChangeArrowheads="1"/>
            </p:cNvSpPr>
            <p:nvPr/>
          </p:nvSpPr>
          <p:spPr bwMode="auto">
            <a:xfrm>
              <a:off x="4305300" y="3141663"/>
              <a:ext cx="720725" cy="2160587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4356100" y="3500438"/>
              <a:ext cx="611188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800" b="1"/>
                <a:t>编写程序</a:t>
              </a:r>
            </a:p>
          </p:txBody>
        </p:sp>
        <p:sp>
          <p:nvSpPr>
            <p:cNvPr id="32780" name="AutoShape 13"/>
            <p:cNvSpPr>
              <a:spLocks noChangeArrowheads="1"/>
            </p:cNvSpPr>
            <p:nvPr/>
          </p:nvSpPr>
          <p:spPr bwMode="auto">
            <a:xfrm>
              <a:off x="5529263" y="3141663"/>
              <a:ext cx="720725" cy="2160587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Text Box 14"/>
            <p:cNvSpPr txBox="1">
              <a:spLocks noChangeArrowheads="1"/>
            </p:cNvSpPr>
            <p:nvPr/>
          </p:nvSpPr>
          <p:spPr bwMode="auto">
            <a:xfrm>
              <a:off x="5580063" y="3500438"/>
              <a:ext cx="611187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800" b="1"/>
                <a:t>调试程序</a:t>
              </a:r>
            </a:p>
          </p:txBody>
        </p:sp>
        <p:sp>
          <p:nvSpPr>
            <p:cNvPr id="32782" name="AutoShape 15"/>
            <p:cNvSpPr>
              <a:spLocks noChangeArrowheads="1"/>
            </p:cNvSpPr>
            <p:nvPr/>
          </p:nvSpPr>
          <p:spPr bwMode="auto">
            <a:xfrm>
              <a:off x="6826250" y="3141663"/>
              <a:ext cx="720725" cy="2160587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6877050" y="3500438"/>
              <a:ext cx="611188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800" b="1"/>
                <a:t>得到答案</a:t>
              </a:r>
            </a:p>
          </p:txBody>
        </p:sp>
        <p:sp>
          <p:nvSpPr>
            <p:cNvPr id="32784" name="AutoShape 17"/>
            <p:cNvSpPr>
              <a:spLocks noChangeArrowheads="1"/>
            </p:cNvSpPr>
            <p:nvPr/>
          </p:nvSpPr>
          <p:spPr bwMode="auto">
            <a:xfrm>
              <a:off x="1331913" y="4076700"/>
              <a:ext cx="503237" cy="287338"/>
            </a:xfrm>
            <a:prstGeom prst="rightArrow">
              <a:avLst>
                <a:gd name="adj1" fmla="val 50000"/>
                <a:gd name="adj2" fmla="val 4378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AutoShape 18"/>
            <p:cNvSpPr>
              <a:spLocks noChangeArrowheads="1"/>
            </p:cNvSpPr>
            <p:nvPr/>
          </p:nvSpPr>
          <p:spPr bwMode="auto">
            <a:xfrm>
              <a:off x="2581275" y="4076700"/>
              <a:ext cx="503238" cy="287338"/>
            </a:xfrm>
            <a:prstGeom prst="rightArrow">
              <a:avLst>
                <a:gd name="adj1" fmla="val 50000"/>
                <a:gd name="adj2" fmla="val 4378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AutoShape 19"/>
            <p:cNvSpPr>
              <a:spLocks noChangeArrowheads="1"/>
            </p:cNvSpPr>
            <p:nvPr/>
          </p:nvSpPr>
          <p:spPr bwMode="auto">
            <a:xfrm>
              <a:off x="3805238" y="4076700"/>
              <a:ext cx="503237" cy="287338"/>
            </a:xfrm>
            <a:prstGeom prst="rightArrow">
              <a:avLst>
                <a:gd name="adj1" fmla="val 50000"/>
                <a:gd name="adj2" fmla="val 4378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AutoShape 20"/>
            <p:cNvSpPr>
              <a:spLocks noChangeArrowheads="1"/>
            </p:cNvSpPr>
            <p:nvPr/>
          </p:nvSpPr>
          <p:spPr bwMode="auto">
            <a:xfrm>
              <a:off x="5038725" y="4005263"/>
              <a:ext cx="503238" cy="287337"/>
            </a:xfrm>
            <a:prstGeom prst="rightArrow">
              <a:avLst>
                <a:gd name="adj1" fmla="val 50000"/>
                <a:gd name="adj2" fmla="val 4378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AutoShape 21"/>
            <p:cNvSpPr>
              <a:spLocks noChangeArrowheads="1"/>
            </p:cNvSpPr>
            <p:nvPr/>
          </p:nvSpPr>
          <p:spPr bwMode="auto">
            <a:xfrm>
              <a:off x="6300788" y="4005263"/>
              <a:ext cx="503237" cy="287337"/>
            </a:xfrm>
            <a:prstGeom prst="rightArrow">
              <a:avLst>
                <a:gd name="adj1" fmla="val 50000"/>
                <a:gd name="adj2" fmla="val 4378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Rectangle 22"/>
            <p:cNvSpPr>
              <a:spLocks noChangeArrowheads="1"/>
            </p:cNvSpPr>
            <p:nvPr/>
          </p:nvSpPr>
          <p:spPr bwMode="auto">
            <a:xfrm>
              <a:off x="2051050" y="2133600"/>
              <a:ext cx="3889375" cy="7143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Rectangle 23"/>
            <p:cNvSpPr>
              <a:spLocks noChangeArrowheads="1"/>
            </p:cNvSpPr>
            <p:nvPr/>
          </p:nvSpPr>
          <p:spPr bwMode="auto">
            <a:xfrm>
              <a:off x="5867400" y="2205038"/>
              <a:ext cx="71438" cy="93662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AutoShape 24"/>
            <p:cNvSpPr>
              <a:spLocks noChangeArrowheads="1"/>
            </p:cNvSpPr>
            <p:nvPr/>
          </p:nvSpPr>
          <p:spPr bwMode="auto">
            <a:xfrm>
              <a:off x="4572000" y="2205038"/>
              <a:ext cx="71438" cy="863600"/>
            </a:xfrm>
            <a:prstGeom prst="downArrow">
              <a:avLst>
                <a:gd name="adj1" fmla="val 50000"/>
                <a:gd name="adj2" fmla="val 30222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792" name="AutoShape 25"/>
            <p:cNvSpPr>
              <a:spLocks noChangeArrowheads="1"/>
            </p:cNvSpPr>
            <p:nvPr/>
          </p:nvSpPr>
          <p:spPr bwMode="auto">
            <a:xfrm>
              <a:off x="3348038" y="2205038"/>
              <a:ext cx="71437" cy="863600"/>
            </a:xfrm>
            <a:prstGeom prst="downArrow">
              <a:avLst>
                <a:gd name="adj1" fmla="val 50000"/>
                <a:gd name="adj2" fmla="val 30222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793" name="AutoShape 26"/>
            <p:cNvSpPr>
              <a:spLocks noChangeArrowheads="1"/>
            </p:cNvSpPr>
            <p:nvPr/>
          </p:nvSpPr>
          <p:spPr bwMode="auto">
            <a:xfrm>
              <a:off x="2051050" y="2205038"/>
              <a:ext cx="71438" cy="863600"/>
            </a:xfrm>
            <a:prstGeom prst="downArrow">
              <a:avLst>
                <a:gd name="adj1" fmla="val 50000"/>
                <a:gd name="adj2" fmla="val 30222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算法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7815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做任何事情都有一定的步骤。比如看电影，步骤为：买票、按时到场、验票入场、找座位坐下、看电影、退场等等。这里涉及两个问题，一是必须做什么，二是按什么顺序做。也就是说，对下一个需要解决的问题，如何解决并将它分解为一系列可行的操作步骤，这就是“算法”需要研究的问题。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所以说</a:t>
            </a:r>
            <a:r>
              <a:rPr lang="zh-CN" altLang="zh-CN" dirty="0" smtClean="0">
                <a:solidFill>
                  <a:srgbClr val="FF0000"/>
                </a:solidFill>
              </a:rPr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(Algorithm)</a:t>
            </a:r>
            <a:r>
              <a:rPr lang="zh-CN" altLang="zh-CN" dirty="0" smtClean="0">
                <a:solidFill>
                  <a:srgbClr val="FF0000"/>
                </a:solidFill>
              </a:rPr>
              <a:t>是解决问题而采取的方法和步骤。</a:t>
            </a:r>
            <a:r>
              <a:rPr lang="zh-CN" altLang="zh-CN" dirty="0" smtClean="0"/>
              <a:t>要完成一件工作，应包括设计算法和实现算法两部分。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编</a:t>
            </a:r>
            <a:r>
              <a:rPr lang="zh-CN" altLang="en-US" sz="2800" dirty="0"/>
              <a:t>写</a:t>
            </a:r>
            <a:r>
              <a:rPr lang="en-US" altLang="zh-CN" sz="2800" dirty="0"/>
              <a:t>Python</a:t>
            </a:r>
            <a:r>
              <a:rPr lang="zh-CN" altLang="en-US" sz="2800" dirty="0"/>
              <a:t>程</a:t>
            </a:r>
            <a:r>
              <a:rPr lang="zh-CN" altLang="en-US" sz="2800" dirty="0" smtClean="0"/>
              <a:t>序：摄氏温度（℃）和华氏温度（℉）之间的换算关系为：摄氏度</a:t>
            </a:r>
            <a:r>
              <a:rPr lang="en-US" altLang="zh-CN" sz="2800" dirty="0" smtClean="0"/>
              <a:t>=(</a:t>
            </a:r>
            <a:r>
              <a:rPr lang="zh-CN" altLang="en-US" sz="2800" dirty="0" smtClean="0"/>
              <a:t>华氏度</a:t>
            </a:r>
            <a:r>
              <a:rPr lang="en-US" altLang="zh-CN" sz="2800" dirty="0" smtClean="0"/>
              <a:t>-32)÷1.8</a:t>
            </a:r>
            <a:br>
              <a:rPr lang="en-US" altLang="zh-CN" sz="2800" dirty="0" smtClean="0"/>
            </a:br>
            <a:r>
              <a:rPr lang="zh-CN" altLang="en-US" sz="2800" dirty="0" smtClean="0"/>
              <a:t>编写程序，输入华氏温度转为摄氏温度</a:t>
            </a:r>
            <a:br>
              <a:rPr lang="zh-CN" altLang="en-US" sz="2800" dirty="0" smtClean="0"/>
            </a:b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423025" y="2160588"/>
            <a:ext cx="2339975" cy="3927475"/>
            <a:chOff x="6423025" y="2160588"/>
            <a:chExt cx="2339975" cy="3927475"/>
          </a:xfrm>
        </p:grpSpPr>
        <p:grpSp>
          <p:nvGrpSpPr>
            <p:cNvPr id="3" name="组合 16"/>
            <p:cNvGrpSpPr>
              <a:grpSpLocks/>
            </p:cNvGrpSpPr>
            <p:nvPr/>
          </p:nvGrpSpPr>
          <p:grpSpPr bwMode="auto">
            <a:xfrm>
              <a:off x="6423025" y="2846388"/>
              <a:ext cx="2339975" cy="3241675"/>
              <a:chOff x="5919124" y="2673821"/>
              <a:chExt cx="2339976" cy="3241676"/>
            </a:xfrm>
          </p:grpSpPr>
          <p:sp>
            <p:nvSpPr>
              <p:cNvPr id="5" name="AutoShape 6"/>
              <p:cNvSpPr>
                <a:spLocks noChangeArrowheads="1"/>
              </p:cNvSpPr>
              <p:nvPr/>
            </p:nvSpPr>
            <p:spPr bwMode="auto">
              <a:xfrm>
                <a:off x="6027075" y="3010332"/>
                <a:ext cx="2232025" cy="576263"/>
              </a:xfrm>
              <a:prstGeom prst="flowChartInputOutpu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 dirty="0"/>
                  <a:t>输</a:t>
                </a:r>
                <a:r>
                  <a:rPr lang="zh-CN" altLang="en-US" b="1" dirty="0" smtClean="0"/>
                  <a:t>入</a:t>
                </a:r>
                <a:r>
                  <a:rPr lang="en-US" altLang="zh-CN" b="1" dirty="0" smtClean="0"/>
                  <a:t>F</a:t>
                </a:r>
                <a:r>
                  <a:rPr lang="zh-CN" altLang="en-US" b="1" dirty="0" smtClean="0"/>
                  <a:t>的值</a:t>
                </a:r>
                <a:endParaRPr lang="zh-CN" altLang="en-US" b="1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rot="5400000">
                <a:off x="6925599" y="2817490"/>
                <a:ext cx="360363" cy="73025"/>
              </a:xfrm>
              <a:prstGeom prst="rightArrow">
                <a:avLst>
                  <a:gd name="adj1" fmla="val 50000"/>
                  <a:gd name="adj2" fmla="val 12337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5990562" y="3970015"/>
                <a:ext cx="2268538" cy="647700"/>
              </a:xfrm>
              <a:prstGeom prst="flowChartProcess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 dirty="0" smtClean="0"/>
                  <a:t>计算</a:t>
                </a:r>
                <a:r>
                  <a:rPr lang="en-US" altLang="zh-CN" b="1" dirty="0" smtClean="0">
                    <a:latin typeface="Tahoma" pitchFamily="34" charset="0"/>
                  </a:rPr>
                  <a:t>C=(F-32)/1.8</a:t>
                </a:r>
                <a:endParaRPr lang="en-US" altLang="zh-CN" b="1" dirty="0"/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rot="5400000">
                <a:off x="6925599" y="3754115"/>
                <a:ext cx="360363" cy="73025"/>
              </a:xfrm>
              <a:prstGeom prst="rightArrow">
                <a:avLst>
                  <a:gd name="adj1" fmla="val 50000"/>
                  <a:gd name="adj2" fmla="val 12337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 rot="5400000">
                <a:off x="6925599" y="4762178"/>
                <a:ext cx="360363" cy="73025"/>
              </a:xfrm>
              <a:prstGeom prst="rightArrow">
                <a:avLst>
                  <a:gd name="adj1" fmla="val 50000"/>
                  <a:gd name="adj2" fmla="val 12337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utoShape 13"/>
              <p:cNvSpPr>
                <a:spLocks noChangeArrowheads="1"/>
              </p:cNvSpPr>
              <p:nvPr/>
            </p:nvSpPr>
            <p:spPr bwMode="auto">
              <a:xfrm>
                <a:off x="5919124" y="4978078"/>
                <a:ext cx="2232025" cy="576263"/>
              </a:xfrm>
              <a:prstGeom prst="flowChartInputOutpu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 dirty="0"/>
                  <a:t>输</a:t>
                </a:r>
                <a:r>
                  <a:rPr lang="zh-CN" altLang="en-US" b="1" dirty="0" smtClean="0"/>
                  <a:t>出</a:t>
                </a:r>
                <a:r>
                  <a:rPr lang="en-US" altLang="zh-CN" b="1" dirty="0" smtClean="0"/>
                  <a:t>C</a:t>
                </a:r>
                <a:r>
                  <a:rPr lang="zh-CN" altLang="en-US" b="1" dirty="0" smtClean="0"/>
                  <a:t>的</a:t>
                </a:r>
                <a:r>
                  <a:rPr lang="zh-CN" altLang="en-US" b="1" dirty="0"/>
                  <a:t>值</a:t>
                </a:r>
              </a:p>
            </p:txBody>
          </p:sp>
          <p:sp>
            <p:nvSpPr>
              <p:cNvPr id="11" name="AutoShape 14"/>
              <p:cNvSpPr>
                <a:spLocks noChangeArrowheads="1"/>
              </p:cNvSpPr>
              <p:nvPr/>
            </p:nvSpPr>
            <p:spPr bwMode="auto">
              <a:xfrm rot="5400000">
                <a:off x="6854162" y="5698803"/>
                <a:ext cx="360363" cy="73025"/>
              </a:xfrm>
              <a:prstGeom prst="rightArrow">
                <a:avLst>
                  <a:gd name="adj1" fmla="val 50000"/>
                  <a:gd name="adj2" fmla="val 12337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6961188" y="2160588"/>
              <a:ext cx="1265237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流程图</a:t>
              </a:r>
              <a:endParaRPr lang="zh-CN" altLang="en-US" sz="2800" dirty="0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01411" y="2202435"/>
            <a:ext cx="5715040" cy="388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ahoma" pitchFamily="34" charset="0"/>
              </a:rPr>
              <a:t>设计算法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ahoma" pitchFamily="34" charset="0"/>
              </a:rPr>
              <a:t>（</a:t>
            </a:r>
            <a:r>
              <a:rPr lang="en-US" altLang="zh-CN" sz="2800" b="1" dirty="0">
                <a:latin typeface="Tahoma" pitchFamily="34" charset="0"/>
              </a:rPr>
              <a:t>1</a:t>
            </a:r>
            <a:r>
              <a:rPr lang="zh-CN" altLang="en-US" sz="2800" b="1" dirty="0">
                <a:latin typeface="Tahoma" pitchFamily="34" charset="0"/>
              </a:rPr>
              <a:t>）输</a:t>
            </a:r>
            <a:r>
              <a:rPr lang="zh-CN" altLang="en-US" sz="2800" b="1" dirty="0" smtClean="0">
                <a:latin typeface="Tahoma" pitchFamily="34" charset="0"/>
              </a:rPr>
              <a:t>入华氏度</a:t>
            </a:r>
            <a:r>
              <a:rPr lang="en-US" altLang="zh-CN" sz="2800" b="1" dirty="0" smtClean="0">
                <a:latin typeface="Tahoma" pitchFamily="34" charset="0"/>
              </a:rPr>
              <a:t>F</a:t>
            </a:r>
            <a:r>
              <a:rPr lang="zh-CN" altLang="en-US" sz="2800" b="1" dirty="0" smtClean="0">
                <a:latin typeface="Tahoma" pitchFamily="34" charset="0"/>
              </a:rPr>
              <a:t>的值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F=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ahoma" pitchFamily="34" charset="0"/>
              </a:rPr>
              <a:t>eval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(input(“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itchFamily="34" charset="0"/>
              </a:rPr>
              <a:t>请输入华氏度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:”))</a:t>
            </a:r>
            <a:endParaRPr lang="zh-CN" altLang="en-US" sz="2800" b="1" dirty="0">
              <a:solidFill>
                <a:srgbClr val="FF0000"/>
              </a:solidFill>
              <a:latin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ahoma" pitchFamily="34" charset="0"/>
              </a:rPr>
              <a:t>（</a:t>
            </a:r>
            <a:r>
              <a:rPr lang="en-US" altLang="zh-CN" sz="2800" b="1" dirty="0">
                <a:latin typeface="Tahoma" pitchFamily="34" charset="0"/>
              </a:rPr>
              <a:t>2</a:t>
            </a:r>
            <a:r>
              <a:rPr lang="zh-CN" altLang="en-US" sz="2800" b="1" dirty="0">
                <a:latin typeface="Tahoma" pitchFamily="34" charset="0"/>
              </a:rPr>
              <a:t>）计</a:t>
            </a:r>
            <a:r>
              <a:rPr lang="zh-CN" altLang="en-US" sz="2800" b="1" dirty="0" smtClean="0">
                <a:latin typeface="Tahoma" pitchFamily="34" charset="0"/>
              </a:rPr>
              <a:t>算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C=(F-32)/1.8</a:t>
            </a:r>
            <a:endParaRPr lang="en-US" altLang="zh-CN" sz="2800" b="1" dirty="0">
              <a:solidFill>
                <a:srgbClr val="FF0000"/>
              </a:solidFill>
              <a:latin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ahoma" pitchFamily="34" charset="0"/>
              </a:rPr>
              <a:t>（</a:t>
            </a:r>
            <a:r>
              <a:rPr lang="en-US" altLang="zh-CN" sz="2800" b="1" dirty="0">
                <a:latin typeface="Tahoma" pitchFamily="34" charset="0"/>
              </a:rPr>
              <a:t>3</a:t>
            </a:r>
            <a:r>
              <a:rPr lang="zh-CN" altLang="en-US" sz="2800" b="1" dirty="0">
                <a:latin typeface="Tahoma" pitchFamily="34" charset="0"/>
              </a:rPr>
              <a:t>）输</a:t>
            </a:r>
            <a:r>
              <a:rPr lang="zh-CN" altLang="en-US" sz="2800" b="1" dirty="0" smtClean="0">
                <a:latin typeface="Tahoma" pitchFamily="34" charset="0"/>
              </a:rPr>
              <a:t>出摄氏度</a:t>
            </a:r>
            <a:r>
              <a:rPr lang="en-US" altLang="zh-CN" sz="2800" b="1" dirty="0" smtClean="0">
                <a:latin typeface="Tahoma" pitchFamily="34" charset="0"/>
              </a:rPr>
              <a:t>C</a:t>
            </a:r>
            <a:r>
              <a:rPr lang="zh-CN" altLang="en-US" sz="2800" b="1" dirty="0" smtClean="0">
                <a:latin typeface="Tahoma" pitchFamily="34" charset="0"/>
              </a:rPr>
              <a:t>的值 </a:t>
            </a:r>
            <a:endParaRPr lang="en-US" altLang="zh-CN" sz="2800" b="1" dirty="0" smtClean="0">
              <a:latin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print(“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itchFamily="34" charset="0"/>
              </a:rPr>
              <a:t>摄氏度是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:”,C)</a:t>
            </a:r>
            <a:endParaRPr lang="en-US" altLang="zh-CN" sz="28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100887" cy="785812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dirty="0" smtClean="0"/>
              <a:t>从一道数学应用题入手：</a:t>
            </a:r>
            <a:endParaRPr lang="en-US" altLang="zh-CN" sz="32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b="1" dirty="0" smtClean="0">
                <a:latin typeface="Tahoma" panose="020B0604030504040204" pitchFamily="34" charset="0"/>
              </a:rPr>
              <a:t>	</a:t>
            </a:r>
            <a:r>
              <a:rPr lang="zh-CN" altLang="en-US" sz="3200" b="1" dirty="0" smtClean="0">
                <a:latin typeface="Tahoma" panose="020B0604030504040204" pitchFamily="34" charset="0"/>
              </a:rPr>
              <a:t>鸡</a:t>
            </a:r>
            <a:r>
              <a:rPr lang="zh-CN" altLang="en-US" sz="3200" b="1" dirty="0">
                <a:latin typeface="Tahoma" panose="020B0604030504040204" pitchFamily="34" charset="0"/>
              </a:rPr>
              <a:t>兔同笼，共</a:t>
            </a:r>
            <a:r>
              <a:rPr lang="en-US" altLang="zh-CN" sz="3200" b="1" dirty="0">
                <a:latin typeface="Tahoma" panose="020B0604030504040204" pitchFamily="34" charset="0"/>
              </a:rPr>
              <a:t>35</a:t>
            </a:r>
            <a:r>
              <a:rPr lang="zh-CN" altLang="en-US" sz="3200" b="1" dirty="0">
                <a:latin typeface="Tahoma" panose="020B0604030504040204" pitchFamily="34" charset="0"/>
              </a:rPr>
              <a:t>个头，</a:t>
            </a:r>
            <a:r>
              <a:rPr lang="en-US" altLang="zh-CN" sz="3200" b="1" dirty="0">
                <a:latin typeface="Tahoma" panose="020B0604030504040204" pitchFamily="34" charset="0"/>
              </a:rPr>
              <a:t>94</a:t>
            </a:r>
            <a:r>
              <a:rPr lang="zh-CN" altLang="en-US" sz="3200" b="1" dirty="0">
                <a:latin typeface="Tahoma" panose="020B0604030504040204" pitchFamily="34" charset="0"/>
              </a:rPr>
              <a:t>只脚，问鸡兔各多少？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3200" dirty="0" smtClean="0"/>
          </a:p>
          <a:p>
            <a:pPr>
              <a:defRPr/>
            </a:pPr>
            <a:r>
              <a:rPr lang="zh-CN" altLang="en-US" sz="3200" dirty="0"/>
              <a:t>引申到用计算机编程解决这类</a:t>
            </a:r>
            <a:r>
              <a:rPr lang="zh-CN" altLang="en-US" sz="3200" dirty="0" smtClean="0"/>
              <a:t>问题：输入头数和脚数，就能计算出鸡和兔子的数量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000100" y="214290"/>
            <a:ext cx="69135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 smtClean="0">
                <a:latin typeface="Tahoma" pitchFamily="34" charset="0"/>
              </a:rPr>
              <a:t>任务：</a:t>
            </a:r>
            <a:r>
              <a:rPr lang="zh-CN" altLang="en-US" sz="2800" b="1" dirty="0">
                <a:latin typeface="Tahoma" pitchFamily="34" charset="0"/>
              </a:rPr>
              <a:t>鸡兔同笼，共</a:t>
            </a:r>
            <a:r>
              <a:rPr lang="en-US" altLang="zh-CN" sz="2800" b="1" dirty="0">
                <a:latin typeface="Tahoma" pitchFamily="34" charset="0"/>
              </a:rPr>
              <a:t>35</a:t>
            </a:r>
            <a:r>
              <a:rPr lang="zh-CN" altLang="en-US" sz="2800" b="1" dirty="0">
                <a:latin typeface="Tahoma" pitchFamily="34" charset="0"/>
              </a:rPr>
              <a:t>个头，</a:t>
            </a:r>
            <a:r>
              <a:rPr lang="en-US" altLang="zh-CN" sz="2800" b="1" dirty="0">
                <a:latin typeface="Tahoma" pitchFamily="34" charset="0"/>
              </a:rPr>
              <a:t>94</a:t>
            </a:r>
            <a:r>
              <a:rPr lang="zh-CN" altLang="en-US" sz="2800" b="1" dirty="0">
                <a:latin typeface="Tahoma" pitchFamily="34" charset="0"/>
              </a:rPr>
              <a:t>只脚，问鸡兔各多少？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57236" y="1595438"/>
            <a:ext cx="445135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ahoma" pitchFamily="34" charset="0"/>
              </a:rPr>
              <a:t>分析：用自然语言描述算法</a:t>
            </a:r>
          </a:p>
          <a:p>
            <a:pPr eaLnBrk="1" hangingPunct="1"/>
            <a:r>
              <a:rPr lang="zh-CN" altLang="en-US" sz="2800">
                <a:latin typeface="Tahoma" pitchFamily="34" charset="0"/>
              </a:rPr>
              <a:t>鸡</a:t>
            </a:r>
            <a:r>
              <a:rPr lang="en-US" altLang="zh-CN" sz="2800">
                <a:latin typeface="Tahoma" pitchFamily="34" charset="0"/>
              </a:rPr>
              <a:t>=x</a:t>
            </a:r>
          </a:p>
          <a:p>
            <a:pPr eaLnBrk="1" hangingPunct="1"/>
            <a:r>
              <a:rPr lang="zh-CN" altLang="en-US" sz="2800">
                <a:latin typeface="Tahoma" pitchFamily="34" charset="0"/>
              </a:rPr>
              <a:t>兔</a:t>
            </a:r>
            <a:r>
              <a:rPr lang="en-US" altLang="zh-CN" sz="2800">
                <a:latin typeface="Tahoma" pitchFamily="34" charset="0"/>
              </a:rPr>
              <a:t>=y</a:t>
            </a:r>
          </a:p>
          <a:p>
            <a:pPr eaLnBrk="1" hangingPunct="1"/>
            <a:r>
              <a:rPr lang="zh-CN" altLang="en-US" sz="2800">
                <a:latin typeface="Tahoma" pitchFamily="34" charset="0"/>
              </a:rPr>
              <a:t>头数</a:t>
            </a:r>
            <a:r>
              <a:rPr lang="en-US" altLang="zh-CN" sz="2800">
                <a:latin typeface="Tahoma" pitchFamily="34" charset="0"/>
              </a:rPr>
              <a:t>=a</a:t>
            </a:r>
          </a:p>
          <a:p>
            <a:pPr eaLnBrk="1" hangingPunct="1"/>
            <a:r>
              <a:rPr lang="zh-CN" altLang="en-US" sz="2800">
                <a:latin typeface="Tahoma" pitchFamily="34" charset="0"/>
              </a:rPr>
              <a:t>脚数</a:t>
            </a:r>
            <a:r>
              <a:rPr lang="en-US" altLang="zh-CN" sz="2800">
                <a:latin typeface="Tahoma" pitchFamily="34" charset="0"/>
              </a:rPr>
              <a:t>=b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29124" y="4691063"/>
            <a:ext cx="2495550" cy="2166937"/>
            <a:chOff x="3288" y="1616"/>
            <a:chExt cx="1572" cy="1365"/>
          </a:xfrm>
        </p:grpSpPr>
        <p:sp>
          <p:nvSpPr>
            <p:cNvPr id="37896" name="AutoShape 6"/>
            <p:cNvSpPr>
              <a:spLocks/>
            </p:cNvSpPr>
            <p:nvPr/>
          </p:nvSpPr>
          <p:spPr bwMode="auto">
            <a:xfrm>
              <a:off x="3470" y="2024"/>
              <a:ext cx="91" cy="486"/>
            </a:xfrm>
            <a:prstGeom prst="leftBrace">
              <a:avLst>
                <a:gd name="adj1" fmla="val 4450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3288" y="1616"/>
              <a:ext cx="1572" cy="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latin typeface="Tahoma" pitchFamily="34" charset="0"/>
                </a:rPr>
                <a:t>解方程组：</a:t>
              </a:r>
            </a:p>
            <a:p>
              <a:pPr eaLnBrk="1" hangingPunct="1"/>
              <a:r>
                <a:rPr lang="zh-CN" altLang="en-US" sz="2800">
                  <a:latin typeface="Tahoma" pitchFamily="34" charset="0"/>
                </a:rPr>
                <a:t>    </a:t>
              </a:r>
              <a:r>
                <a:rPr lang="en-US" altLang="zh-CN" sz="3600"/>
                <a:t>X=2a-b/2</a:t>
              </a:r>
            </a:p>
            <a:p>
              <a:pPr eaLnBrk="1" hangingPunct="1"/>
              <a:r>
                <a:rPr lang="en-US" altLang="zh-CN" sz="3600"/>
                <a:t>    Y=b/2-a</a:t>
              </a:r>
            </a:p>
            <a:p>
              <a:pPr eaLnBrk="1" hangingPunct="1"/>
              <a:endParaRPr lang="zh-CN" altLang="en-US" sz="36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357686" y="2890838"/>
            <a:ext cx="4451350" cy="1617662"/>
            <a:chOff x="158" y="2296"/>
            <a:chExt cx="2804" cy="1019"/>
          </a:xfrm>
        </p:grpSpPr>
        <p:sp>
          <p:nvSpPr>
            <p:cNvPr id="37894" name="AutoShape 7"/>
            <p:cNvSpPr>
              <a:spLocks/>
            </p:cNvSpPr>
            <p:nvPr/>
          </p:nvSpPr>
          <p:spPr bwMode="auto">
            <a:xfrm>
              <a:off x="340" y="2750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Text Box 9"/>
            <p:cNvSpPr txBox="1">
              <a:spLocks noChangeArrowheads="1"/>
            </p:cNvSpPr>
            <p:nvPr/>
          </p:nvSpPr>
          <p:spPr bwMode="auto">
            <a:xfrm>
              <a:off x="158" y="2296"/>
              <a:ext cx="2804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>
                  <a:latin typeface="Tahoma" pitchFamily="34" charset="0"/>
                </a:rPr>
                <a:t>依题意，得到如下方程组：</a:t>
              </a:r>
            </a:p>
            <a:p>
              <a:pPr eaLnBrk="1" hangingPunct="1"/>
              <a:r>
                <a:rPr lang="zh-CN" altLang="en-US" sz="3600"/>
                <a:t>    </a:t>
              </a:r>
              <a:r>
                <a:rPr lang="en-US" altLang="zh-CN" sz="3600"/>
                <a:t>x+y=a</a:t>
              </a:r>
              <a:endParaRPr lang="en-US" altLang="zh-CN" sz="3600">
                <a:latin typeface="Tahoma" pitchFamily="34" charset="0"/>
              </a:endParaRPr>
            </a:p>
            <a:p>
              <a:pPr eaLnBrk="1" hangingPunct="1"/>
              <a:r>
                <a:rPr lang="en-US" altLang="zh-CN" sz="2800">
                  <a:latin typeface="Tahoma" pitchFamily="34" charset="0"/>
                </a:rPr>
                <a:t>    </a:t>
              </a:r>
              <a:r>
                <a:rPr lang="en-US" altLang="zh-CN" sz="3600"/>
                <a:t>2x+4y=b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00034" y="2214554"/>
            <a:ext cx="38369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ahoma" pitchFamily="34" charset="0"/>
              </a:rPr>
              <a:t>设计算法</a:t>
            </a:r>
            <a:endParaRPr lang="en-US" altLang="zh-CN" sz="2800" b="1" dirty="0">
              <a:latin typeface="Tahoma" pitchFamily="34" charset="0"/>
            </a:endParaRPr>
          </a:p>
          <a:p>
            <a:pPr eaLnBrk="1" hangingPunct="1"/>
            <a:r>
              <a:rPr lang="zh-CN" altLang="en-US" sz="2800" b="1" dirty="0" smtClean="0">
                <a:latin typeface="Tahoma" pitchFamily="34" charset="0"/>
              </a:rPr>
              <a:t>（</a:t>
            </a:r>
            <a:r>
              <a:rPr lang="en-US" altLang="zh-CN" sz="2800" b="1" dirty="0">
                <a:latin typeface="Tahoma" pitchFamily="34" charset="0"/>
              </a:rPr>
              <a:t>1</a:t>
            </a:r>
            <a:r>
              <a:rPr lang="zh-CN" altLang="en-US" sz="2800" b="1" dirty="0">
                <a:latin typeface="Tahoma" pitchFamily="34" charset="0"/>
              </a:rPr>
              <a:t>）输入</a:t>
            </a:r>
            <a:r>
              <a:rPr lang="en-US" altLang="zh-CN" sz="2800" b="1" dirty="0">
                <a:latin typeface="Tahoma" pitchFamily="34" charset="0"/>
              </a:rPr>
              <a:t>a</a:t>
            </a:r>
            <a:r>
              <a:rPr lang="zh-CN" altLang="en-US" sz="2800" b="1" dirty="0">
                <a:latin typeface="Tahoma" pitchFamily="34" charset="0"/>
              </a:rPr>
              <a:t>和</a:t>
            </a:r>
            <a:r>
              <a:rPr lang="en-US" altLang="zh-CN" sz="2800" b="1" dirty="0">
                <a:latin typeface="Tahoma" pitchFamily="34" charset="0"/>
              </a:rPr>
              <a:t>b</a:t>
            </a:r>
            <a:r>
              <a:rPr lang="zh-CN" altLang="en-US" sz="2800" b="1" dirty="0">
                <a:latin typeface="Tahoma" pitchFamily="34" charset="0"/>
              </a:rPr>
              <a:t>的值</a:t>
            </a:r>
            <a:endParaRPr lang="en-US" altLang="zh-CN" sz="2800" b="1" dirty="0">
              <a:latin typeface="Tahoma" pitchFamily="34" charset="0"/>
            </a:endParaRPr>
          </a:p>
          <a:p>
            <a:pPr eaLnBrk="1" hangingPunct="1"/>
            <a:endParaRPr lang="en-US" altLang="zh-CN" sz="2800" b="1" dirty="0" smtClean="0">
              <a:latin typeface="Tahoma" pitchFamily="34" charset="0"/>
            </a:endParaRPr>
          </a:p>
          <a:p>
            <a:pPr eaLnBrk="1" hangingPunct="1"/>
            <a:endParaRPr lang="en-US" altLang="zh-CN" sz="2800" b="1" dirty="0">
              <a:latin typeface="Tahoma" pitchFamily="34" charset="0"/>
            </a:endParaRPr>
          </a:p>
          <a:p>
            <a:pPr eaLnBrk="1" hangingPunct="1"/>
            <a:r>
              <a:rPr lang="zh-CN" altLang="en-US" sz="2800" b="1" dirty="0">
                <a:latin typeface="Tahoma" pitchFamily="34" charset="0"/>
              </a:rPr>
              <a:t>（</a:t>
            </a:r>
            <a:r>
              <a:rPr lang="en-US" altLang="zh-CN" sz="2800" b="1" dirty="0">
                <a:latin typeface="Tahoma" pitchFamily="34" charset="0"/>
              </a:rPr>
              <a:t>2</a:t>
            </a:r>
            <a:r>
              <a:rPr lang="zh-CN" altLang="en-US" sz="2800" b="1" dirty="0">
                <a:latin typeface="Tahoma" pitchFamily="34" charset="0"/>
              </a:rPr>
              <a:t>）计算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x=2*a-b/2</a:t>
            </a:r>
            <a:endParaRPr lang="en-US" altLang="zh-CN" sz="2800" b="1" dirty="0">
              <a:solidFill>
                <a:srgbClr val="FF0000"/>
              </a:solidFill>
              <a:latin typeface="Tahoma" pitchFamily="34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ahoma" pitchFamily="34" charset="0"/>
              </a:rPr>
              <a:t>               y=b/2-a</a:t>
            </a:r>
          </a:p>
          <a:p>
            <a:pPr eaLnBrk="1" hangingPunct="1"/>
            <a:r>
              <a:rPr lang="zh-CN" altLang="en-US" sz="2800" b="1" dirty="0" smtClean="0">
                <a:latin typeface="Tahoma" pitchFamily="34" charset="0"/>
              </a:rPr>
              <a:t>（</a:t>
            </a:r>
            <a:r>
              <a:rPr lang="en-US" altLang="zh-CN" sz="2800" b="1" dirty="0">
                <a:latin typeface="Tahoma" pitchFamily="34" charset="0"/>
              </a:rPr>
              <a:t>3</a:t>
            </a:r>
            <a:r>
              <a:rPr lang="zh-CN" altLang="en-US" sz="2800" b="1" dirty="0">
                <a:latin typeface="Tahoma" pitchFamily="34" charset="0"/>
              </a:rPr>
              <a:t>）输出</a:t>
            </a:r>
            <a:r>
              <a:rPr lang="en-US" altLang="zh-CN" sz="2800" b="1" dirty="0" err="1">
                <a:latin typeface="Tahoma" pitchFamily="34" charset="0"/>
              </a:rPr>
              <a:t>x,y</a:t>
            </a:r>
            <a:endParaRPr lang="zh-CN" altLang="en-US" sz="2800" b="1" dirty="0">
              <a:latin typeface="Tahoma" pitchFamily="34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57818" y="2714620"/>
            <a:ext cx="2592388" cy="3241675"/>
            <a:chOff x="4787900" y="1845469"/>
            <a:chExt cx="2592388" cy="3241675"/>
          </a:xfrm>
        </p:grpSpPr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4787900" y="2205833"/>
              <a:ext cx="2550663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AutoShape 8"/>
            <p:cNvSpPr>
              <a:spLocks noChangeArrowheads="1"/>
            </p:cNvSpPr>
            <p:nvPr/>
          </p:nvSpPr>
          <p:spPr bwMode="auto">
            <a:xfrm rot="5400000">
              <a:off x="5882143" y="1983926"/>
              <a:ext cx="360363" cy="83450"/>
            </a:xfrm>
            <a:prstGeom prst="rightArrow">
              <a:avLst>
                <a:gd name="adj1" fmla="val 50000"/>
                <a:gd name="adj2" fmla="val 123372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9" name="Text Box 10"/>
            <p:cNvSpPr txBox="1">
              <a:spLocks noChangeArrowheads="1"/>
            </p:cNvSpPr>
            <p:nvPr/>
          </p:nvSpPr>
          <p:spPr bwMode="auto">
            <a:xfrm>
              <a:off x="5116257" y="2349501"/>
              <a:ext cx="1581919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/>
                <a:t>输入</a:t>
              </a:r>
              <a:r>
                <a:rPr lang="en-US" altLang="zh-CN"/>
                <a:t>a</a:t>
              </a:r>
              <a:r>
                <a:rPr lang="zh-CN" altLang="en-US"/>
                <a:t>和</a:t>
              </a:r>
              <a:r>
                <a:rPr lang="en-US" altLang="zh-CN"/>
                <a:t>b</a:t>
              </a:r>
              <a:r>
                <a:rPr lang="zh-CN" altLang="en-US"/>
                <a:t>的值</a:t>
              </a:r>
            </a:p>
          </p:txBody>
        </p:sp>
        <p:sp>
          <p:nvSpPr>
            <p:cNvPr id="38920" name="AutoShape 11"/>
            <p:cNvSpPr>
              <a:spLocks noChangeArrowheads="1"/>
            </p:cNvSpPr>
            <p:nvPr/>
          </p:nvSpPr>
          <p:spPr bwMode="auto">
            <a:xfrm>
              <a:off x="4787900" y="3141663"/>
              <a:ext cx="2592388" cy="64770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/>
                <a:t>求</a:t>
              </a:r>
              <a:r>
                <a:rPr lang="en-US" altLang="zh-CN"/>
                <a:t>x=2a-b/2</a:t>
              </a:r>
            </a:p>
            <a:p>
              <a:pPr algn="ctr" eaLnBrk="1" hangingPunct="1"/>
              <a:r>
                <a:rPr lang="en-US" altLang="zh-CN"/>
                <a:t>y=b/2-a</a:t>
              </a:r>
            </a:p>
          </p:txBody>
        </p:sp>
        <p:sp>
          <p:nvSpPr>
            <p:cNvPr id="38921" name="AutoShape 12"/>
            <p:cNvSpPr>
              <a:spLocks noChangeArrowheads="1"/>
            </p:cNvSpPr>
            <p:nvPr/>
          </p:nvSpPr>
          <p:spPr bwMode="auto">
            <a:xfrm rot="5400000">
              <a:off x="5882143" y="2920551"/>
              <a:ext cx="360363" cy="83450"/>
            </a:xfrm>
            <a:prstGeom prst="rightArrow">
              <a:avLst>
                <a:gd name="adj1" fmla="val 50000"/>
                <a:gd name="adj2" fmla="val 123372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AutoShape 13"/>
            <p:cNvSpPr>
              <a:spLocks noChangeArrowheads="1"/>
            </p:cNvSpPr>
            <p:nvPr/>
          </p:nvSpPr>
          <p:spPr bwMode="auto">
            <a:xfrm rot="5400000">
              <a:off x="5882143" y="3928613"/>
              <a:ext cx="360363" cy="83450"/>
            </a:xfrm>
            <a:prstGeom prst="rightArrow">
              <a:avLst>
                <a:gd name="adj1" fmla="val 50000"/>
                <a:gd name="adj2" fmla="val 123372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AutoShape 15"/>
            <p:cNvSpPr>
              <a:spLocks noChangeArrowheads="1"/>
            </p:cNvSpPr>
            <p:nvPr/>
          </p:nvSpPr>
          <p:spPr bwMode="auto">
            <a:xfrm>
              <a:off x="4787900" y="4149726"/>
              <a:ext cx="2550663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Text Box 16"/>
            <p:cNvSpPr txBox="1">
              <a:spLocks noChangeArrowheads="1"/>
            </p:cNvSpPr>
            <p:nvPr/>
          </p:nvSpPr>
          <p:spPr bwMode="auto">
            <a:xfrm>
              <a:off x="5199707" y="4294188"/>
              <a:ext cx="155470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/>
                <a:t>输出</a:t>
              </a:r>
              <a:r>
                <a:rPr lang="en-US" altLang="zh-CN"/>
                <a:t>x</a:t>
              </a:r>
              <a:r>
                <a:rPr lang="zh-CN" altLang="en-US"/>
                <a:t>和</a:t>
              </a:r>
              <a:r>
                <a:rPr lang="en-US" altLang="zh-CN"/>
                <a:t>y</a:t>
              </a:r>
              <a:r>
                <a:rPr lang="zh-CN" altLang="en-US"/>
                <a:t>的值</a:t>
              </a:r>
            </a:p>
          </p:txBody>
        </p:sp>
        <p:sp>
          <p:nvSpPr>
            <p:cNvPr id="38925" name="AutoShape 17"/>
            <p:cNvSpPr>
              <a:spLocks noChangeArrowheads="1"/>
            </p:cNvSpPr>
            <p:nvPr/>
          </p:nvSpPr>
          <p:spPr bwMode="auto">
            <a:xfrm rot="5400000">
              <a:off x="5882143" y="4865238"/>
              <a:ext cx="360363" cy="83450"/>
            </a:xfrm>
            <a:prstGeom prst="rightArrow">
              <a:avLst>
                <a:gd name="adj1" fmla="val 50000"/>
                <a:gd name="adj2" fmla="val 123372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16" name="Text Box 19"/>
          <p:cNvSpPr txBox="1">
            <a:spLocks noChangeArrowheads="1"/>
          </p:cNvSpPr>
          <p:nvPr/>
        </p:nvSpPr>
        <p:spPr bwMode="auto">
          <a:xfrm>
            <a:off x="1142976" y="500042"/>
            <a:ext cx="692948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 smtClean="0">
                <a:latin typeface="Tahoma" pitchFamily="34" charset="0"/>
              </a:rPr>
              <a:t>任务：</a:t>
            </a:r>
            <a:r>
              <a:rPr lang="zh-CN" altLang="en-US" sz="2800" b="1" dirty="0">
                <a:latin typeface="Tahoma" pitchFamily="34" charset="0"/>
              </a:rPr>
              <a:t>鸡兔同笼，共</a:t>
            </a:r>
            <a:r>
              <a:rPr lang="en-US" altLang="zh-CN" sz="2800" b="1" dirty="0">
                <a:latin typeface="Tahoma" pitchFamily="34" charset="0"/>
              </a:rPr>
              <a:t>35</a:t>
            </a:r>
            <a:r>
              <a:rPr lang="zh-CN" altLang="en-US" sz="2800" b="1" dirty="0">
                <a:latin typeface="Tahoma" pitchFamily="34" charset="0"/>
              </a:rPr>
              <a:t>个头，</a:t>
            </a:r>
            <a:r>
              <a:rPr lang="en-US" altLang="zh-CN" sz="2800" b="1" dirty="0">
                <a:latin typeface="Tahoma" pitchFamily="34" charset="0"/>
              </a:rPr>
              <a:t>94</a:t>
            </a:r>
            <a:r>
              <a:rPr lang="zh-CN" altLang="en-US" sz="2800" b="1" dirty="0">
                <a:latin typeface="Tahoma" pitchFamily="34" charset="0"/>
              </a:rPr>
              <a:t>只脚，问鸡兔各多少？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34" y="3071810"/>
            <a:ext cx="50754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a=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ahoma" pitchFamily="34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(input(“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itchFamily="34" charset="0"/>
              </a:rPr>
              <a:t>请输入头数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:”))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b=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ahoma" pitchFamily="34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(input(“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itchFamily="34" charset="0"/>
              </a:rPr>
              <a:t>请输入脚数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:”))</a:t>
            </a:r>
            <a:endParaRPr lang="zh-CN" altLang="en-US" sz="28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4414" y="5214950"/>
            <a:ext cx="2552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print(“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itchFamily="34" charset="0"/>
              </a:rPr>
              <a:t>鸡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:”,x)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print(“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 pitchFamily="34" charset="0"/>
              </a:rPr>
              <a:t>兔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:”,y)</a:t>
            </a:r>
            <a:endParaRPr lang="zh-CN" altLang="en-US" sz="28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914</TotalTime>
  <Words>669</Words>
  <Application>Microsoft Office PowerPoint</Application>
  <PresentationFormat>全屏显示(4:3)</PresentationFormat>
  <Paragraphs>82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Python程序设计4</vt:lpstr>
      <vt:lpstr>顺序结构</vt:lpstr>
      <vt:lpstr>流程图</vt:lpstr>
      <vt:lpstr>编程解决问题的步骤</vt:lpstr>
      <vt:lpstr>算法</vt:lpstr>
      <vt:lpstr>编写Python程序：摄氏温度（℃）和华氏温度（℉）之间的换算关系为：摄氏度=(华氏度-32)÷1.8 编写程序，输入华氏温度转为摄氏温度 </vt:lpstr>
      <vt:lpstr>示例：</vt:lpstr>
      <vt:lpstr>PowerPoint 演示文稿</vt:lpstr>
      <vt:lpstr>PowerPoint 演示文稿</vt:lpstr>
      <vt:lpstr>任务一：</vt:lpstr>
      <vt:lpstr>任务二：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zgczx</cp:lastModifiedBy>
  <cp:revision>89</cp:revision>
  <dcterms:created xsi:type="dcterms:W3CDTF">2014-02-18T04:13:10Z</dcterms:created>
  <dcterms:modified xsi:type="dcterms:W3CDTF">2019-03-18T04:54:04Z</dcterms:modified>
</cp:coreProperties>
</file>