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7" r:id="rId2"/>
    <p:sldId id="306" r:id="rId3"/>
    <p:sldId id="315" r:id="rId4"/>
    <p:sldId id="316" r:id="rId5"/>
    <p:sldId id="317" r:id="rId6"/>
    <p:sldId id="320" r:id="rId7"/>
    <p:sldId id="321" r:id="rId8"/>
    <p:sldId id="325" r:id="rId9"/>
    <p:sldId id="327" r:id="rId10"/>
    <p:sldId id="322" r:id="rId11"/>
    <p:sldId id="323" r:id="rId12"/>
    <p:sldId id="328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67" autoAdjust="0"/>
  </p:normalViewPr>
  <p:slideViewPr>
    <p:cSldViewPr>
      <p:cViewPr varScale="1">
        <p:scale>
          <a:sx n="66" d="100"/>
          <a:sy n="66" d="100"/>
        </p:scale>
        <p:origin x="96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1E4380E-2866-4227-90EA-84BD2828D3D4}" type="datetimeFigureOut">
              <a:rPr lang="zh-CN" altLang="en-US"/>
              <a:pPr>
                <a:defRPr/>
              </a:pPr>
              <a:t>2019/3/22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0F01465-1388-4FD2-B509-DEC7371206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22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B1FC2D0-7C61-496B-A651-F6A3BFFE82D3}" type="datetimeFigureOut">
              <a:rPr lang="zh-CN" altLang="en-US"/>
              <a:pPr>
                <a:defRPr/>
              </a:pPr>
              <a:t>2019/3/22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BB8F7BC-CA41-4AF6-8FA0-4F0938339A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01983-DAC8-4DAF-AE26-AF8F1C468436}" type="datetimeFigureOut">
              <a:rPr lang="zh-CN" altLang="en-US"/>
              <a:pPr>
                <a:defRPr/>
              </a:pPr>
              <a:t>2019/3/22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65FA9-D34E-48F4-93FA-7F34537427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EF68E-F807-492E-B4C0-811DCC05A797}" type="datetimeFigureOut">
              <a:rPr lang="zh-CN" altLang="en-US"/>
              <a:pPr>
                <a:defRPr/>
              </a:pPr>
              <a:t>2019/3/22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8DF1F-4868-40E8-B322-0DF4C0F428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AD3E-92C8-47BE-AE6E-99878C15CD7C}" type="datetimeFigureOut">
              <a:rPr lang="zh-CN" altLang="en-US"/>
              <a:pPr>
                <a:defRPr/>
              </a:pPr>
              <a:t>2019/3/22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CC0E7-E129-4B3E-8F7D-B0CCBD8A47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8FAB8B-7171-4798-9C7C-4FA7FC5D755F}" type="datetimeFigureOut">
              <a:rPr lang="zh-CN" altLang="en-US"/>
              <a:pPr>
                <a:defRPr/>
              </a:pPr>
              <a:t>2019/3/22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8367AE-36B8-4A57-AF2D-63421CE315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59387B-D74A-487F-A874-AE4B7481E0BC}" type="datetimeFigureOut">
              <a:rPr lang="zh-CN" altLang="en-US"/>
              <a:pPr>
                <a:defRPr/>
              </a:pPr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AC2EF84-4C63-4AE2-A5A5-78F7C4BC69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997D2E-BCCC-486F-B4D4-9D2243E4A74A}" type="datetimeFigureOut">
              <a:rPr lang="zh-CN" altLang="en-US"/>
              <a:pPr>
                <a:defRPr/>
              </a:pPr>
              <a:t>2019/3/22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0E1C67-C07A-4614-8EC8-4B09825266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C2E6714-7CB6-4BF7-BBE1-5BC8D68C5303}" type="datetimeFigureOut">
              <a:rPr lang="zh-CN" altLang="en-US"/>
              <a:pPr>
                <a:defRPr/>
              </a:pPr>
              <a:t>2019/3/22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F83378-62EB-4E0E-B50D-FF62952D62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41F76-8D40-4F3E-A592-F7366165FC1E}" type="datetimeFigureOut">
              <a:rPr lang="zh-CN" altLang="en-US"/>
              <a:pPr>
                <a:defRPr/>
              </a:pPr>
              <a:t>2019/3/22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8E08D-52B9-437A-9EF9-910909E989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A8A77F-1B9E-4F39-9180-40511CA13480}" type="datetimeFigureOut">
              <a:rPr lang="zh-CN" altLang="en-US"/>
              <a:pPr>
                <a:defRPr/>
              </a:pPr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8EF67E-7068-49FD-926E-E23CE0F04D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21DB52A-F8A5-45E9-870E-416ADBD2580A}" type="datetimeFigureOut">
              <a:rPr lang="zh-CN" altLang="en-US"/>
              <a:pPr>
                <a:defRPr/>
              </a:pPr>
              <a:t>2019/3/22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5CEAB05-4E07-4151-AF1D-9B9B96B6C1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35A2BEB8-D32A-4154-A9D1-7C75BC2A9E15}" type="datetimeFigureOut">
              <a:rPr lang="zh-CN" altLang="en-US"/>
              <a:pPr>
                <a:defRPr/>
              </a:pPr>
              <a:t>2019/3/22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A758153-67DC-42E1-B894-C20103BE82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97" r:id="rId3"/>
    <p:sldLayoutId id="2147483698" r:id="rId4"/>
    <p:sldLayoutId id="2147483699" r:id="rId5"/>
    <p:sldLayoutId id="2147483700" r:id="rId6"/>
    <p:sldLayoutId id="2147483693" r:id="rId7"/>
    <p:sldLayoutId id="2147483701" r:id="rId8"/>
    <p:sldLayoutId id="2147483702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sz="6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Python</a:t>
            </a:r>
            <a:r>
              <a:rPr kumimoji="1" lang="zh-CN" altLang="en-US" sz="6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程序设计</a:t>
            </a:r>
            <a:r>
              <a:rPr kumimoji="1" lang="en-US" altLang="zh-CN" sz="36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5</a:t>
            </a:r>
            <a:endParaRPr lang="zh-CN" altLang="en-US" sz="3600" dirty="0">
              <a:latin typeface="+mj-ea"/>
            </a:endParaRPr>
          </a:p>
        </p:txBody>
      </p:sp>
      <p:sp>
        <p:nvSpPr>
          <p:cNvPr id="14338" name="副标题 3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zh-CN" altLang="en-US" smtClean="0"/>
              <a:t>分支结构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矩形 3"/>
          <p:cNvSpPr>
            <a:spLocks noChangeArrowheads="1"/>
          </p:cNvSpPr>
          <p:nvPr/>
        </p:nvSpPr>
        <p:spPr bwMode="auto">
          <a:xfrm>
            <a:off x="214313" y="4071938"/>
            <a:ext cx="8669337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其中</a:t>
            </a:r>
            <a:r>
              <a:rPr lang="en-US" altLang="zh-CN" sz="2800" dirty="0"/>
              <a:t>"</a:t>
            </a:r>
            <a:r>
              <a:rPr lang="zh-CN" altLang="en-US" sz="2800" dirty="0"/>
              <a:t>判断条件</a:t>
            </a:r>
            <a:r>
              <a:rPr lang="en-US" altLang="zh-CN" sz="2800" dirty="0"/>
              <a:t>"</a:t>
            </a:r>
            <a:r>
              <a:rPr lang="zh-CN" altLang="en-US" sz="2800" dirty="0"/>
              <a:t>成立时（非零），则执行后面的语句，而执行内容可以多行，以缩进来区分表示同一范围。</a:t>
            </a:r>
          </a:p>
          <a:p>
            <a:r>
              <a:rPr lang="en-US" altLang="zh-CN" sz="2800" dirty="0"/>
              <a:t>else </a:t>
            </a:r>
            <a:r>
              <a:rPr lang="zh-CN" altLang="en-US" sz="2800" dirty="0"/>
              <a:t>为可选语句，当需要在条件不成立时执行内容则可以执行相关语句</a:t>
            </a: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827088" y="188913"/>
            <a:ext cx="74168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dirty="0"/>
              <a:t>例如：</a:t>
            </a:r>
            <a:r>
              <a:rPr lang="zh-CN" altLang="zh-CN" sz="2800" dirty="0"/>
              <a:t>输入年龄，根据年龄打印不同的内容，在Python程序中，用if语句实现：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83568" y="1628800"/>
            <a:ext cx="3573983" cy="2246312"/>
          </a:xfrm>
          <a:prstGeom prst="rect">
            <a:avLst/>
          </a:prstGeom>
          <a:solidFill>
            <a:srgbClr val="F8F8FF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zh-CN" sz="2000" dirty="0">
                <a:latin typeface="Arial Unicode MS" pitchFamily="34" charset="-122"/>
              </a:rPr>
              <a:t>age = 3</a:t>
            </a:r>
            <a:endParaRPr lang="en-US" altLang="zh-CN" sz="2000" dirty="0">
              <a:latin typeface="Arial Unicode MS" pitchFamily="34" charset="-122"/>
            </a:endParaRPr>
          </a:p>
          <a:p>
            <a:r>
              <a:rPr lang="zh-CN" altLang="zh-CN" sz="2000" dirty="0">
                <a:latin typeface="Arial Unicode MS" pitchFamily="34" charset="-122"/>
              </a:rPr>
              <a:t>if age &gt;= 18: </a:t>
            </a:r>
            <a:endParaRPr lang="en-US" altLang="zh-CN" sz="2000" dirty="0">
              <a:latin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</a:rPr>
              <a:t>    </a:t>
            </a:r>
            <a:r>
              <a:rPr lang="zh-CN" altLang="zh-CN" sz="2000" dirty="0">
                <a:latin typeface="Arial Unicode MS" pitchFamily="34" charset="-122"/>
              </a:rPr>
              <a:t>print</a:t>
            </a:r>
            <a:r>
              <a:rPr lang="en-US" altLang="zh-CN" sz="2000" dirty="0">
                <a:latin typeface="Arial Unicode MS" pitchFamily="34" charset="-122"/>
              </a:rPr>
              <a:t>(</a:t>
            </a:r>
            <a:r>
              <a:rPr lang="zh-CN" altLang="zh-CN" sz="2000" dirty="0">
                <a:latin typeface="Arial Unicode MS" pitchFamily="34" charset="-122"/>
              </a:rPr>
              <a:t>'your age is', age</a:t>
            </a:r>
            <a:r>
              <a:rPr lang="en-US" altLang="zh-CN" sz="2000" dirty="0">
                <a:latin typeface="Arial Unicode MS" pitchFamily="34" charset="-122"/>
              </a:rPr>
              <a:t>)</a:t>
            </a:r>
            <a:r>
              <a:rPr lang="zh-CN" altLang="zh-CN" sz="2000" dirty="0">
                <a:latin typeface="Arial Unicode MS" pitchFamily="34" charset="-122"/>
              </a:rPr>
              <a:t> </a:t>
            </a:r>
            <a:endParaRPr lang="en-US" altLang="zh-CN" sz="2000" dirty="0">
              <a:latin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</a:rPr>
              <a:t>    </a:t>
            </a:r>
            <a:r>
              <a:rPr lang="zh-CN" altLang="zh-CN" sz="2000" dirty="0">
                <a:latin typeface="Arial Unicode MS" pitchFamily="34" charset="-122"/>
              </a:rPr>
              <a:t>print</a:t>
            </a:r>
            <a:r>
              <a:rPr lang="en-US" altLang="zh-CN" sz="2000" dirty="0">
                <a:latin typeface="Arial Unicode MS" pitchFamily="34" charset="-122"/>
              </a:rPr>
              <a:t>(</a:t>
            </a:r>
            <a:r>
              <a:rPr lang="zh-CN" altLang="zh-CN" sz="2000" dirty="0">
                <a:latin typeface="Arial Unicode MS" pitchFamily="34" charset="-122"/>
              </a:rPr>
              <a:t>'adult'</a:t>
            </a:r>
            <a:r>
              <a:rPr lang="en-US" altLang="zh-CN" sz="2000" dirty="0">
                <a:latin typeface="Arial Unicode MS" pitchFamily="34" charset="-122"/>
              </a:rPr>
              <a:t>)</a:t>
            </a:r>
            <a:r>
              <a:rPr lang="zh-CN" altLang="zh-CN" sz="2000" dirty="0">
                <a:latin typeface="Arial Unicode MS" pitchFamily="34" charset="-122"/>
              </a:rPr>
              <a:t> </a:t>
            </a:r>
            <a:endParaRPr lang="en-US" altLang="zh-CN" sz="2000" dirty="0">
              <a:latin typeface="Arial Unicode MS" pitchFamily="34" charset="-122"/>
            </a:endParaRPr>
          </a:p>
          <a:p>
            <a:r>
              <a:rPr lang="zh-CN" altLang="zh-CN" sz="2000" dirty="0">
                <a:latin typeface="Arial Unicode MS" pitchFamily="34" charset="-122"/>
              </a:rPr>
              <a:t>else: </a:t>
            </a:r>
            <a:endParaRPr lang="en-US" altLang="zh-CN" sz="2000" dirty="0">
              <a:latin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</a:rPr>
              <a:t>    </a:t>
            </a:r>
            <a:r>
              <a:rPr lang="zh-CN" altLang="zh-CN" sz="2000" dirty="0">
                <a:latin typeface="Arial Unicode MS" pitchFamily="34" charset="-122"/>
              </a:rPr>
              <a:t>print</a:t>
            </a:r>
            <a:r>
              <a:rPr lang="en-US" altLang="zh-CN" sz="2000" dirty="0">
                <a:latin typeface="Arial Unicode MS" pitchFamily="34" charset="-122"/>
              </a:rPr>
              <a:t>(</a:t>
            </a:r>
            <a:r>
              <a:rPr lang="zh-CN" altLang="zh-CN" sz="2000" dirty="0">
                <a:latin typeface="Arial Unicode MS" pitchFamily="34" charset="-122"/>
              </a:rPr>
              <a:t>'your age is', age</a:t>
            </a:r>
            <a:r>
              <a:rPr lang="en-US" altLang="zh-CN" sz="2000" dirty="0">
                <a:latin typeface="Arial Unicode MS" pitchFamily="34" charset="-122"/>
              </a:rPr>
              <a:t>)</a:t>
            </a:r>
          </a:p>
          <a:p>
            <a:r>
              <a:rPr lang="en-US" altLang="zh-CN" sz="2000" dirty="0">
                <a:latin typeface="Arial Unicode MS" pitchFamily="34" charset="-122"/>
              </a:rPr>
              <a:t>   </a:t>
            </a:r>
            <a:r>
              <a:rPr lang="zh-CN" altLang="zh-CN" sz="2000" dirty="0">
                <a:latin typeface="Arial Unicode MS" pitchFamily="34" charset="-122"/>
              </a:rPr>
              <a:t> print</a:t>
            </a:r>
            <a:r>
              <a:rPr lang="en-US" altLang="zh-CN" sz="2000" dirty="0">
                <a:latin typeface="Arial Unicode MS" pitchFamily="34" charset="-122"/>
              </a:rPr>
              <a:t>(</a:t>
            </a:r>
            <a:r>
              <a:rPr lang="zh-CN" altLang="zh-CN" sz="2000" dirty="0">
                <a:latin typeface="Arial Unicode MS" pitchFamily="34" charset="-122"/>
              </a:rPr>
              <a:t>'teenager'</a:t>
            </a:r>
            <a:r>
              <a:rPr lang="en-US" altLang="zh-CN" sz="2000" dirty="0">
                <a:latin typeface="Arial Unicode MS" pitchFamily="34" charset="-122"/>
              </a:rPr>
              <a:t>)</a:t>
            </a:r>
            <a:endParaRPr lang="zh-CN" altLang="zh-CN" sz="4400" dirty="0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4549775" y="1550988"/>
            <a:ext cx="4383088" cy="2246312"/>
          </a:xfrm>
          <a:prstGeom prst="rect">
            <a:avLst/>
          </a:prstGeom>
          <a:solidFill>
            <a:srgbClr val="F8F8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age =</a:t>
            </a:r>
            <a:r>
              <a:rPr lang="en-US" altLang="zh-CN" sz="2000" dirty="0" err="1">
                <a:solidFill>
                  <a:srgbClr val="0070C0"/>
                </a:solidFill>
                <a:latin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</a:rPr>
              <a:t>(input</a:t>
            </a:r>
            <a:r>
              <a:rPr lang="en-US" altLang="zh-CN" sz="2000" dirty="0" smtClean="0">
                <a:solidFill>
                  <a:srgbClr val="0070C0"/>
                </a:solidFill>
                <a:latin typeface="Arial Unicode MS" pitchFamily="34" charset="-122"/>
              </a:rPr>
              <a:t>(“age=”))</a:t>
            </a:r>
            <a:endParaRPr lang="en-US" altLang="zh-CN" sz="2000" dirty="0">
              <a:solidFill>
                <a:srgbClr val="0070C0"/>
              </a:solidFill>
              <a:latin typeface="Arial Unicode MS" pitchFamily="34" charset="-122"/>
            </a:endParaRPr>
          </a:p>
          <a:p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if age &gt;= 18: </a:t>
            </a:r>
            <a:endParaRPr lang="en-US" altLang="zh-CN" sz="2000" dirty="0">
              <a:solidFill>
                <a:srgbClr val="0070C0"/>
              </a:solidFill>
              <a:latin typeface="Arial Unicode MS" pitchFamily="34" charset="-122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print</a:t>
            </a:r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</a:rPr>
              <a:t>(</a:t>
            </a:r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'your age is', age</a:t>
            </a:r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</a:rPr>
              <a:t>)</a:t>
            </a:r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 </a:t>
            </a:r>
            <a:endParaRPr lang="en-US" altLang="zh-CN" sz="2000" dirty="0">
              <a:solidFill>
                <a:srgbClr val="0070C0"/>
              </a:solidFill>
              <a:latin typeface="Arial Unicode MS" pitchFamily="34" charset="-122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print</a:t>
            </a:r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</a:rPr>
              <a:t>(</a:t>
            </a:r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'adult'</a:t>
            </a:r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</a:rPr>
              <a:t>)</a:t>
            </a:r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 </a:t>
            </a:r>
            <a:endParaRPr lang="en-US" altLang="zh-CN" sz="2000" dirty="0">
              <a:solidFill>
                <a:srgbClr val="0070C0"/>
              </a:solidFill>
              <a:latin typeface="Arial Unicode MS" pitchFamily="34" charset="-122"/>
            </a:endParaRPr>
          </a:p>
          <a:p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else: </a:t>
            </a:r>
            <a:endParaRPr lang="en-US" altLang="zh-CN" sz="2000" dirty="0">
              <a:solidFill>
                <a:srgbClr val="0070C0"/>
              </a:solidFill>
              <a:latin typeface="Arial Unicode MS" pitchFamily="34" charset="-122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print</a:t>
            </a:r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</a:rPr>
              <a:t>(</a:t>
            </a:r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'your age is', age</a:t>
            </a:r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</a:rPr>
              <a:t>)</a:t>
            </a:r>
          </a:p>
          <a:p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</a:rPr>
              <a:t>   </a:t>
            </a:r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 print</a:t>
            </a:r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</a:rPr>
              <a:t>(</a:t>
            </a:r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'teenager'</a:t>
            </a:r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</a:rPr>
              <a:t>)</a:t>
            </a:r>
            <a:endParaRPr lang="zh-CN" altLang="zh-CN" sz="4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ChangeArrowheads="1"/>
          </p:cNvSpPr>
          <p:nvPr/>
        </p:nvSpPr>
        <p:spPr bwMode="auto">
          <a:xfrm>
            <a:off x="755650" y="333375"/>
            <a:ext cx="7416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dirty="0"/>
              <a:t>分析一下：</a:t>
            </a:r>
            <a:endParaRPr lang="zh-CN" altLang="zh-CN" sz="2800" dirty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94966" y="980728"/>
            <a:ext cx="3492500" cy="2225675"/>
          </a:xfrm>
          <a:prstGeom prst="rect">
            <a:avLst/>
          </a:prstGeom>
          <a:solidFill>
            <a:srgbClr val="F8F8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zh-CN" sz="2000" dirty="0">
                <a:latin typeface="Arial Unicode MS" pitchFamily="34" charset="-122"/>
              </a:rPr>
              <a:t>age = </a:t>
            </a:r>
            <a:r>
              <a:rPr lang="en-US" altLang="zh-CN" sz="2000" dirty="0">
                <a:latin typeface="Arial Unicode MS" pitchFamily="34" charset="-122"/>
              </a:rPr>
              <a:t>20</a:t>
            </a:r>
          </a:p>
          <a:p>
            <a:r>
              <a:rPr lang="zh-CN" altLang="zh-CN" sz="2000" dirty="0">
                <a:latin typeface="Arial Unicode MS" pitchFamily="34" charset="-122"/>
              </a:rPr>
              <a:t>if age &gt;= 18: </a:t>
            </a:r>
            <a:endParaRPr lang="en-US" altLang="zh-CN" sz="2000" dirty="0">
              <a:latin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</a:rPr>
              <a:t>    </a:t>
            </a:r>
            <a:r>
              <a:rPr lang="zh-CN" altLang="zh-CN" sz="2000" dirty="0">
                <a:latin typeface="Arial Unicode MS" pitchFamily="34" charset="-122"/>
              </a:rPr>
              <a:t>print</a:t>
            </a:r>
            <a:r>
              <a:rPr lang="en-US" altLang="zh-CN" sz="2000" dirty="0">
                <a:latin typeface="Arial Unicode MS" pitchFamily="34" charset="-122"/>
              </a:rPr>
              <a:t>(</a:t>
            </a:r>
            <a:r>
              <a:rPr lang="zh-CN" altLang="zh-CN" sz="2000" dirty="0">
                <a:latin typeface="Arial Unicode MS" pitchFamily="34" charset="-122"/>
              </a:rPr>
              <a:t>'your age is', age</a:t>
            </a:r>
            <a:r>
              <a:rPr lang="en-US" altLang="zh-CN" sz="2000" dirty="0">
                <a:latin typeface="Arial Unicode MS" pitchFamily="34" charset="-122"/>
              </a:rPr>
              <a:t>)</a:t>
            </a:r>
            <a:r>
              <a:rPr lang="zh-CN" altLang="zh-CN" sz="2000" dirty="0">
                <a:latin typeface="Arial Unicode MS" pitchFamily="34" charset="-122"/>
              </a:rPr>
              <a:t> </a:t>
            </a:r>
            <a:endParaRPr lang="en-US" altLang="zh-CN" sz="2000" dirty="0">
              <a:latin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</a:rPr>
              <a:t>    </a:t>
            </a:r>
            <a:r>
              <a:rPr lang="zh-CN" altLang="zh-CN" sz="2000" dirty="0">
                <a:latin typeface="Arial Unicode MS" pitchFamily="34" charset="-122"/>
              </a:rPr>
              <a:t>print</a:t>
            </a:r>
            <a:r>
              <a:rPr lang="en-US" altLang="zh-CN" sz="2000" dirty="0">
                <a:latin typeface="Arial Unicode MS" pitchFamily="34" charset="-122"/>
              </a:rPr>
              <a:t>(</a:t>
            </a:r>
            <a:r>
              <a:rPr lang="zh-CN" altLang="zh-CN" sz="2000" dirty="0">
                <a:latin typeface="Arial Unicode MS" pitchFamily="34" charset="-122"/>
              </a:rPr>
              <a:t>'adult'</a:t>
            </a:r>
            <a:r>
              <a:rPr lang="en-US" altLang="zh-CN" sz="2000" dirty="0">
                <a:latin typeface="Arial Unicode MS" pitchFamily="34" charset="-122"/>
              </a:rPr>
              <a:t>)</a:t>
            </a:r>
            <a:r>
              <a:rPr lang="zh-CN" altLang="zh-CN" sz="2000" dirty="0">
                <a:latin typeface="Arial Unicode MS" pitchFamily="34" charset="-122"/>
              </a:rPr>
              <a:t> </a:t>
            </a:r>
            <a:endParaRPr lang="en-US" altLang="zh-CN" sz="2000" dirty="0">
              <a:latin typeface="Arial Unicode MS" pitchFamily="34" charset="-122"/>
            </a:endParaRPr>
          </a:p>
          <a:p>
            <a:r>
              <a:rPr lang="zh-CN" altLang="zh-CN" sz="2000" dirty="0">
                <a:latin typeface="Arial Unicode MS" pitchFamily="34" charset="-122"/>
              </a:rPr>
              <a:t>else: </a:t>
            </a:r>
            <a:endParaRPr lang="en-US" altLang="zh-CN" sz="2000" dirty="0">
              <a:latin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</a:rPr>
              <a:t>    </a:t>
            </a:r>
            <a:r>
              <a:rPr lang="zh-CN" altLang="zh-CN" sz="2000" dirty="0">
                <a:latin typeface="Arial Unicode MS" pitchFamily="34" charset="-122"/>
              </a:rPr>
              <a:t>print</a:t>
            </a:r>
            <a:r>
              <a:rPr lang="en-US" altLang="zh-CN" sz="2000" dirty="0">
                <a:latin typeface="Arial Unicode MS" pitchFamily="34" charset="-122"/>
              </a:rPr>
              <a:t>(</a:t>
            </a:r>
            <a:r>
              <a:rPr lang="zh-CN" altLang="zh-CN" sz="2000" dirty="0">
                <a:latin typeface="Arial Unicode MS" pitchFamily="34" charset="-122"/>
              </a:rPr>
              <a:t>'your age is', age</a:t>
            </a:r>
            <a:r>
              <a:rPr lang="en-US" altLang="zh-CN" sz="2000" dirty="0">
                <a:latin typeface="Arial Unicode MS" pitchFamily="34" charset="-122"/>
              </a:rPr>
              <a:t>)</a:t>
            </a:r>
          </a:p>
          <a:p>
            <a:r>
              <a:rPr lang="en-US" altLang="zh-CN" sz="2000" dirty="0">
                <a:latin typeface="Arial Unicode MS" pitchFamily="34" charset="-122"/>
              </a:rPr>
              <a:t>   </a:t>
            </a:r>
            <a:r>
              <a:rPr lang="zh-CN" altLang="zh-CN" sz="2000" dirty="0">
                <a:latin typeface="Arial Unicode MS" pitchFamily="34" charset="-122"/>
              </a:rPr>
              <a:t> print</a:t>
            </a:r>
            <a:r>
              <a:rPr lang="en-US" altLang="zh-CN" sz="2000" dirty="0">
                <a:latin typeface="Arial Unicode MS" pitchFamily="34" charset="-122"/>
              </a:rPr>
              <a:t>(</a:t>
            </a:r>
            <a:r>
              <a:rPr lang="zh-CN" altLang="zh-CN" sz="2000" dirty="0">
                <a:latin typeface="Arial Unicode MS" pitchFamily="34" charset="-122"/>
              </a:rPr>
              <a:t>'teenager'</a:t>
            </a:r>
            <a:r>
              <a:rPr lang="en-US" altLang="zh-CN" sz="2000" dirty="0">
                <a:latin typeface="Arial Unicode MS" pitchFamily="34" charset="-122"/>
              </a:rPr>
              <a:t>)</a:t>
            </a:r>
            <a:endParaRPr lang="zh-CN" altLang="zh-CN" sz="4400" dirty="0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4932040" y="980728"/>
            <a:ext cx="3600077" cy="2530475"/>
          </a:xfrm>
          <a:prstGeom prst="rect">
            <a:avLst/>
          </a:prstGeom>
          <a:solidFill>
            <a:srgbClr val="F8F8FF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age = </a:t>
            </a:r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</a:rPr>
              <a:t>20</a:t>
            </a:r>
          </a:p>
          <a:p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if age &gt;= 18: </a:t>
            </a:r>
            <a:endParaRPr lang="en-US" altLang="zh-CN" sz="2000" dirty="0">
              <a:solidFill>
                <a:srgbClr val="0070C0"/>
              </a:solidFill>
              <a:latin typeface="Arial Unicode MS" pitchFamily="34" charset="-122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print</a:t>
            </a:r>
            <a:r>
              <a:rPr lang="en-US" altLang="zh-CN" sz="2000" dirty="0" smtClean="0">
                <a:solidFill>
                  <a:srgbClr val="0070C0"/>
                </a:solidFill>
                <a:latin typeface="Arial Unicode MS" pitchFamily="34" charset="-122"/>
              </a:rPr>
              <a:t>(</a:t>
            </a:r>
            <a:r>
              <a:rPr lang="zh-CN" altLang="zh-CN" sz="2000" dirty="0" smtClean="0">
                <a:solidFill>
                  <a:srgbClr val="0070C0"/>
                </a:solidFill>
                <a:latin typeface="Arial Unicode MS" pitchFamily="34" charset="-122"/>
              </a:rPr>
              <a:t>'your </a:t>
            </a:r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age </a:t>
            </a:r>
            <a:r>
              <a:rPr lang="zh-CN" altLang="zh-CN" sz="2000" dirty="0" smtClean="0">
                <a:solidFill>
                  <a:srgbClr val="0070C0"/>
                </a:solidFill>
                <a:latin typeface="Arial Unicode MS" pitchFamily="34" charset="-122"/>
              </a:rPr>
              <a:t>is', </a:t>
            </a:r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age</a:t>
            </a:r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</a:rPr>
              <a:t>)</a:t>
            </a:r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 </a:t>
            </a:r>
            <a:endParaRPr lang="zh-CN" altLang="en-US" sz="2000" dirty="0">
              <a:solidFill>
                <a:srgbClr val="0070C0"/>
              </a:solidFill>
              <a:latin typeface="Arial Unicode MS" pitchFamily="34" charset="-122"/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     </a:t>
            </a:r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print</a:t>
            </a:r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</a:rPr>
              <a:t>(</a:t>
            </a:r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'adult'</a:t>
            </a:r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</a:rPr>
              <a:t>)</a:t>
            </a:r>
          </a:p>
          <a:p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else: </a:t>
            </a:r>
            <a:endParaRPr lang="en-US" altLang="zh-CN" sz="2000" dirty="0">
              <a:solidFill>
                <a:srgbClr val="0070C0"/>
              </a:solidFill>
              <a:latin typeface="Arial Unicode MS" pitchFamily="34" charset="-122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print</a:t>
            </a:r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</a:rPr>
              <a:t>(</a:t>
            </a:r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'your age is', age</a:t>
            </a:r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</a:rPr>
              <a:t>)</a:t>
            </a:r>
          </a:p>
          <a:p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print</a:t>
            </a:r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</a:rPr>
              <a:t>(</a:t>
            </a:r>
            <a:r>
              <a:rPr lang="zh-CN" altLang="zh-CN" sz="2000" dirty="0">
                <a:solidFill>
                  <a:srgbClr val="0070C0"/>
                </a:solidFill>
                <a:latin typeface="Arial Unicode MS" pitchFamily="34" charset="-122"/>
              </a:rPr>
              <a:t>'teenager'</a:t>
            </a:r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</a:rPr>
              <a:t>)</a:t>
            </a:r>
          </a:p>
          <a:p>
            <a:endParaRPr lang="zh-CN" altLang="zh-CN" sz="2000" dirty="0">
              <a:solidFill>
                <a:srgbClr val="0070C0"/>
              </a:solidFill>
              <a:latin typeface="Arial Unicode MS" pitchFamily="34" charset="-122"/>
            </a:endParaRP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467991" y="3573115"/>
            <a:ext cx="1619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输出：</a:t>
            </a:r>
          </a:p>
          <a:p>
            <a:r>
              <a:rPr lang="en-US" altLang="zh-CN">
                <a:solidFill>
                  <a:schemeClr val="accent2"/>
                </a:solidFill>
              </a:rPr>
              <a:t>your age is 20</a:t>
            </a:r>
          </a:p>
          <a:p>
            <a:r>
              <a:rPr lang="zh-CN" altLang="zh-CN">
                <a:solidFill>
                  <a:schemeClr val="accent2"/>
                </a:solidFill>
              </a:rPr>
              <a:t>adult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3560" name="TextBox 6"/>
          <p:cNvSpPr txBox="1">
            <a:spLocks noChangeArrowheads="1"/>
          </p:cNvSpPr>
          <p:nvPr/>
        </p:nvSpPr>
        <p:spPr bwMode="auto">
          <a:xfrm>
            <a:off x="5003478" y="3573115"/>
            <a:ext cx="1619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输出：</a:t>
            </a:r>
            <a:endParaRPr lang="en-US" altLang="zh-CN">
              <a:solidFill>
                <a:schemeClr val="accent2"/>
              </a:solidFill>
            </a:endParaRPr>
          </a:p>
          <a:p>
            <a:r>
              <a:rPr lang="en-US" altLang="zh-CN">
                <a:solidFill>
                  <a:schemeClr val="accent2"/>
                </a:solidFill>
              </a:rPr>
              <a:t>your age is 20</a:t>
            </a:r>
          </a:p>
          <a:p>
            <a:r>
              <a:rPr lang="en-US" altLang="zh-CN">
                <a:solidFill>
                  <a:schemeClr val="accent2"/>
                </a:solidFill>
              </a:rPr>
              <a:t>adult</a:t>
            </a:r>
          </a:p>
          <a:p>
            <a:r>
              <a:rPr lang="en-US" altLang="zh-CN">
                <a:solidFill>
                  <a:schemeClr val="accent2"/>
                </a:solidFill>
              </a:rPr>
              <a:t>teenager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173912" cy="7858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作业：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287337" y="1071540"/>
            <a:ext cx="8569325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dirty="0" smtClean="0"/>
              <a:t>1.</a:t>
            </a:r>
            <a:r>
              <a:rPr lang="zh-CN" altLang="en-US" sz="3200" dirty="0"/>
              <a:t>编程实现判断一个整数是奇数还是偶数</a:t>
            </a:r>
            <a:endParaRPr lang="en-US" altLang="zh-CN" sz="32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/>
              <a:t>2.</a:t>
            </a:r>
            <a:r>
              <a:rPr lang="zh-CN" altLang="zh-CN" sz="3200" dirty="0"/>
              <a:t>某商场开展购物打折活动，消费金额不满</a:t>
            </a:r>
            <a:r>
              <a:rPr lang="en-US" altLang="zh-CN" sz="3200" dirty="0"/>
              <a:t>500</a:t>
            </a:r>
            <a:r>
              <a:rPr lang="zh-CN" altLang="zh-CN" sz="3200" dirty="0"/>
              <a:t>元时，不打折，消费金额每满</a:t>
            </a:r>
            <a:r>
              <a:rPr lang="en-US" altLang="zh-CN" sz="3200" dirty="0"/>
              <a:t>500</a:t>
            </a:r>
            <a:r>
              <a:rPr lang="zh-CN" altLang="zh-CN" sz="3200" dirty="0"/>
              <a:t>元（含），就减</a:t>
            </a:r>
            <a:r>
              <a:rPr lang="en-US" altLang="zh-CN" sz="3200" dirty="0"/>
              <a:t>50</a:t>
            </a:r>
            <a:r>
              <a:rPr lang="zh-CN" altLang="zh-CN" sz="3200" dirty="0"/>
              <a:t>元。请编写一个程序，根据键盘输入的消费金额，输出折后金额。（要求用分支结构解决该问题。）</a:t>
            </a:r>
            <a:endParaRPr lang="en-US" altLang="zh-CN" sz="3200" dirty="0"/>
          </a:p>
          <a:p>
            <a:pPr eaLnBrk="1" hangingPunct="1">
              <a:lnSpc>
                <a:spcPct val="150000"/>
              </a:lnSpc>
            </a:pPr>
            <a:endParaRPr lang="en-US" altLang="zh-CN" sz="3200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1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内容占位符 2"/>
          <p:cNvSpPr txBox="1">
            <a:spLocks/>
          </p:cNvSpPr>
          <p:nvPr/>
        </p:nvSpPr>
        <p:spPr bwMode="auto">
          <a:xfrm>
            <a:off x="781050" y="1928813"/>
            <a:ext cx="836295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sz="3000"/>
              <a:t>         生活中，我们都遇到过情境：去公园，老人、学生、儿童买半价门票，其他人需要买全价门票；岔路口，往左还是往右走；</a:t>
            </a:r>
            <a:r>
              <a:rPr lang="en-US" altLang="zh-CN" sz="3000"/>
              <a:t>2</a:t>
            </a:r>
            <a:r>
              <a:rPr lang="zh-CN" altLang="en-US" sz="3000"/>
              <a:t>个数比大小</a:t>
            </a:r>
            <a:r>
              <a:rPr lang="en-US" altLang="zh-CN" sz="3000"/>
              <a:t>······</a:t>
            </a:r>
            <a:r>
              <a:rPr lang="zh-CN" altLang="en-US" sz="3000"/>
              <a:t>这些</a:t>
            </a:r>
            <a:r>
              <a:rPr lang="zh-CN" altLang="zh-CN" sz="3000"/>
              <a:t>都需要进行判断，根据判断结果的不同会有不同的处理方式。</a:t>
            </a:r>
            <a:endParaRPr lang="zh-CN" altLang="en-US" sz="30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793750" y="122238"/>
            <a:ext cx="7207250" cy="1295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smtClean="0"/>
              <a:t>案例：输入两个数</a:t>
            </a:r>
            <a:r>
              <a:rPr lang="en-US" altLang="zh-CN" sz="3600" smtClean="0"/>
              <a:t>a</a:t>
            </a:r>
            <a:r>
              <a:rPr lang="zh-CN" altLang="en-US" sz="3600" smtClean="0"/>
              <a:t>，</a:t>
            </a:r>
            <a:r>
              <a:rPr lang="en-US" altLang="zh-CN" sz="3600" smtClean="0"/>
              <a:t>b</a:t>
            </a:r>
            <a:r>
              <a:rPr lang="zh-CN" altLang="en-US" sz="3600" smtClean="0"/>
              <a:t>，</a:t>
            </a:r>
            <a:r>
              <a:rPr lang="en-US" altLang="zh-CN" sz="3600" smtClean="0"/>
              <a:t/>
            </a:r>
            <a:br>
              <a:rPr lang="en-US" altLang="zh-CN" sz="3600" smtClean="0"/>
            </a:br>
            <a:r>
              <a:rPr lang="zh-CN" altLang="en-US" sz="3600" smtClean="0"/>
              <a:t>计算</a:t>
            </a:r>
            <a:r>
              <a:rPr lang="en-US" altLang="zh-CN" sz="3600" smtClean="0"/>
              <a:t>y=a/b</a:t>
            </a:r>
            <a:r>
              <a:rPr lang="zh-CN" altLang="en-US" sz="3600" smtClean="0"/>
              <a:t>的值。</a:t>
            </a: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4440238" y="2103438"/>
            <a:ext cx="4225925" cy="114300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3600" dirty="0" smtClean="0">
                <a:solidFill>
                  <a:srgbClr val="FF0000"/>
                </a:solidFill>
              </a:rPr>
              <a:t>但是：</a:t>
            </a:r>
            <a:r>
              <a:rPr lang="en-US" altLang="zh-CN" sz="3600" dirty="0" smtClean="0">
                <a:solidFill>
                  <a:srgbClr val="FF0000"/>
                </a:solidFill>
              </a:rPr>
              <a:t>b</a:t>
            </a:r>
            <a:r>
              <a:rPr lang="zh-CN" altLang="en-US" sz="3600" dirty="0" smtClean="0">
                <a:solidFill>
                  <a:srgbClr val="FF0000"/>
                </a:solidFill>
              </a:rPr>
              <a:t>输入的是</a:t>
            </a:r>
            <a:r>
              <a:rPr lang="en-US" altLang="zh-CN" sz="3600" dirty="0" smtClean="0">
                <a:solidFill>
                  <a:srgbClr val="FF0000"/>
                </a:solidFill>
              </a:rPr>
              <a:t>0</a:t>
            </a:r>
            <a:r>
              <a:rPr lang="zh-CN" altLang="en-US" sz="3600" dirty="0" smtClean="0">
                <a:solidFill>
                  <a:srgbClr val="FF0000"/>
                </a:solidFill>
              </a:rPr>
              <a:t>，会报错的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pSp>
        <p:nvGrpSpPr>
          <p:cNvPr id="16387" name="组合 20"/>
          <p:cNvGrpSpPr>
            <a:grpSpLocks/>
          </p:cNvGrpSpPr>
          <p:nvPr/>
        </p:nvGrpSpPr>
        <p:grpSpPr bwMode="auto">
          <a:xfrm>
            <a:off x="468313" y="1844675"/>
            <a:ext cx="3135312" cy="3484563"/>
            <a:chOff x="684213" y="2276475"/>
            <a:chExt cx="3135312" cy="3484563"/>
          </a:xfrm>
        </p:grpSpPr>
        <p:sp>
          <p:nvSpPr>
            <p:cNvPr id="16388" name="AutoShape 5"/>
            <p:cNvSpPr>
              <a:spLocks noChangeArrowheads="1"/>
            </p:cNvSpPr>
            <p:nvPr/>
          </p:nvSpPr>
          <p:spPr bwMode="auto">
            <a:xfrm>
              <a:off x="722313" y="2636838"/>
              <a:ext cx="3097212" cy="647700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9" name="AutoShape 6"/>
            <p:cNvSpPr>
              <a:spLocks noChangeArrowheads="1"/>
            </p:cNvSpPr>
            <p:nvPr/>
          </p:nvSpPr>
          <p:spPr bwMode="auto">
            <a:xfrm>
              <a:off x="1009650" y="3716338"/>
              <a:ext cx="2520950" cy="72072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0" name="AutoShape 7"/>
            <p:cNvSpPr>
              <a:spLocks noChangeArrowheads="1"/>
            </p:cNvSpPr>
            <p:nvPr/>
          </p:nvSpPr>
          <p:spPr bwMode="auto">
            <a:xfrm>
              <a:off x="2162175" y="4437063"/>
              <a:ext cx="142875" cy="360362"/>
            </a:xfrm>
            <a:prstGeom prst="downArrow">
              <a:avLst>
                <a:gd name="adj1" fmla="val 50000"/>
                <a:gd name="adj2" fmla="val 6305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6391" name="Text Box 8"/>
            <p:cNvSpPr txBox="1">
              <a:spLocks noChangeArrowheads="1"/>
            </p:cNvSpPr>
            <p:nvPr/>
          </p:nvSpPr>
          <p:spPr bwMode="auto">
            <a:xfrm>
              <a:off x="1258888" y="2781300"/>
              <a:ext cx="2049462" cy="2968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</a:rPr>
                <a:t>   </a:t>
              </a:r>
              <a:r>
                <a:rPr lang="zh-CN" altLang="en-US" sz="2000" b="1">
                  <a:latin typeface="Times New Roman" pitchFamily="18" charset="0"/>
                </a:rPr>
                <a:t>输入</a:t>
              </a:r>
              <a:r>
                <a:rPr lang="en-US" altLang="zh-CN" sz="2000" b="1">
                  <a:latin typeface="Times New Roman" pitchFamily="18" charset="0"/>
                </a:rPr>
                <a:t>a,b</a:t>
              </a:r>
              <a:r>
                <a:rPr lang="zh-CN" altLang="en-US" sz="2000" b="1">
                  <a:latin typeface="Times New Roman" pitchFamily="18" charset="0"/>
                </a:rPr>
                <a:t>的值</a:t>
              </a:r>
              <a:endParaRPr lang="zh-CN" altLang="en-US" sz="2000" b="1"/>
            </a:p>
          </p:txBody>
        </p:sp>
        <p:sp>
          <p:nvSpPr>
            <p:cNvPr id="16392" name="AutoShape 10"/>
            <p:cNvSpPr>
              <a:spLocks noChangeArrowheads="1"/>
            </p:cNvSpPr>
            <p:nvPr/>
          </p:nvSpPr>
          <p:spPr bwMode="auto">
            <a:xfrm>
              <a:off x="2162175" y="2276475"/>
              <a:ext cx="114300" cy="296862"/>
            </a:xfrm>
            <a:prstGeom prst="downArrow">
              <a:avLst>
                <a:gd name="adj1" fmla="val 50000"/>
                <a:gd name="adj2" fmla="val 6493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6393" name="AutoShape 11"/>
            <p:cNvSpPr>
              <a:spLocks noChangeArrowheads="1"/>
            </p:cNvSpPr>
            <p:nvPr/>
          </p:nvSpPr>
          <p:spPr bwMode="auto">
            <a:xfrm>
              <a:off x="2162175" y="3357563"/>
              <a:ext cx="144462" cy="358775"/>
            </a:xfrm>
            <a:prstGeom prst="downArrow">
              <a:avLst>
                <a:gd name="adj1" fmla="val 50000"/>
                <a:gd name="adj2" fmla="val 6208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6394" name="Text Box 12"/>
            <p:cNvSpPr txBox="1">
              <a:spLocks noChangeArrowheads="1"/>
            </p:cNvSpPr>
            <p:nvPr/>
          </p:nvSpPr>
          <p:spPr bwMode="auto">
            <a:xfrm>
              <a:off x="1298575" y="3932238"/>
              <a:ext cx="1944687" cy="2968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000" b="1">
                  <a:latin typeface="Times New Roman" pitchFamily="18" charset="0"/>
                </a:rPr>
                <a:t>计算</a:t>
              </a:r>
              <a:r>
                <a:rPr lang="en-US" altLang="zh-CN" sz="2000" b="1">
                  <a:latin typeface="Times New Roman" pitchFamily="18" charset="0"/>
                </a:rPr>
                <a:t>y=a/b</a:t>
              </a:r>
              <a:r>
                <a:rPr lang="zh-CN" altLang="en-US" sz="2000" b="1">
                  <a:latin typeface="Times New Roman" pitchFamily="18" charset="0"/>
                </a:rPr>
                <a:t>的值</a:t>
              </a:r>
              <a:endParaRPr lang="zh-CN" altLang="en-US" sz="2000" b="1"/>
            </a:p>
          </p:txBody>
        </p:sp>
        <p:sp>
          <p:nvSpPr>
            <p:cNvPr id="16395" name="AutoShape 13"/>
            <p:cNvSpPr>
              <a:spLocks noChangeArrowheads="1"/>
            </p:cNvSpPr>
            <p:nvPr/>
          </p:nvSpPr>
          <p:spPr bwMode="auto">
            <a:xfrm>
              <a:off x="684213" y="4868863"/>
              <a:ext cx="3006725" cy="593725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Text Box 14"/>
            <p:cNvSpPr txBox="1">
              <a:spLocks noChangeArrowheads="1"/>
            </p:cNvSpPr>
            <p:nvPr/>
          </p:nvSpPr>
          <p:spPr bwMode="auto">
            <a:xfrm>
              <a:off x="1376363" y="5018088"/>
              <a:ext cx="1727200" cy="2968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000" b="1">
                  <a:latin typeface="Times New Roman" pitchFamily="18" charset="0"/>
                </a:rPr>
                <a:t>输出</a:t>
              </a:r>
              <a:r>
                <a:rPr lang="en-US" altLang="zh-CN" sz="2000" b="1">
                  <a:latin typeface="Times New Roman" pitchFamily="18" charset="0"/>
                </a:rPr>
                <a:t>y</a:t>
              </a:r>
              <a:r>
                <a:rPr lang="zh-CN" altLang="en-US" sz="2000" b="1">
                  <a:latin typeface="Times New Roman" pitchFamily="18" charset="0"/>
                </a:rPr>
                <a:t>的值</a:t>
              </a:r>
              <a:endParaRPr lang="zh-CN" altLang="en-US" sz="2000" b="1"/>
            </a:p>
          </p:txBody>
        </p:sp>
        <p:sp>
          <p:nvSpPr>
            <p:cNvPr id="16397" name="AutoShape 15"/>
            <p:cNvSpPr>
              <a:spLocks noChangeArrowheads="1"/>
            </p:cNvSpPr>
            <p:nvPr/>
          </p:nvSpPr>
          <p:spPr bwMode="auto">
            <a:xfrm>
              <a:off x="2217738" y="5462588"/>
              <a:ext cx="114300" cy="298450"/>
            </a:xfrm>
            <a:prstGeom prst="downArrow">
              <a:avLst>
                <a:gd name="adj1" fmla="val 50000"/>
                <a:gd name="adj2" fmla="val 6527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793750" y="122238"/>
            <a:ext cx="7207250" cy="14239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smtClean="0"/>
              <a:t>案例：输入两个数</a:t>
            </a:r>
            <a:r>
              <a:rPr lang="en-US" altLang="zh-CN" sz="3600" smtClean="0"/>
              <a:t>a</a:t>
            </a:r>
            <a:r>
              <a:rPr lang="zh-CN" altLang="en-US" sz="3600" smtClean="0"/>
              <a:t>，</a:t>
            </a:r>
            <a:r>
              <a:rPr lang="en-US" altLang="zh-CN" sz="3600" smtClean="0"/>
              <a:t>b</a:t>
            </a:r>
            <a:r>
              <a:rPr lang="zh-CN" altLang="en-US" sz="3600" smtClean="0"/>
              <a:t>，</a:t>
            </a:r>
            <a:r>
              <a:rPr lang="en-US" altLang="zh-CN" sz="3600" smtClean="0"/>
              <a:t/>
            </a:r>
            <a:br>
              <a:rPr lang="en-US" altLang="zh-CN" sz="3600" smtClean="0"/>
            </a:br>
            <a:r>
              <a:rPr lang="zh-CN" altLang="en-US" sz="3600" smtClean="0"/>
              <a:t>计算</a:t>
            </a:r>
            <a:r>
              <a:rPr lang="en-US" altLang="zh-CN" sz="3600" smtClean="0"/>
              <a:t>y=a/b</a:t>
            </a:r>
            <a:r>
              <a:rPr lang="zh-CN" altLang="en-US" sz="3600" smtClean="0"/>
              <a:t>的值。</a:t>
            </a:r>
          </a:p>
        </p:txBody>
      </p:sp>
      <p:grpSp>
        <p:nvGrpSpPr>
          <p:cNvPr id="17410" name="组合 2"/>
          <p:cNvGrpSpPr>
            <a:grpSpLocks/>
          </p:cNvGrpSpPr>
          <p:nvPr/>
        </p:nvGrpSpPr>
        <p:grpSpPr bwMode="auto">
          <a:xfrm>
            <a:off x="468313" y="1844675"/>
            <a:ext cx="3135312" cy="3484563"/>
            <a:chOff x="684213" y="2276475"/>
            <a:chExt cx="3135312" cy="3484563"/>
          </a:xfrm>
        </p:grpSpPr>
        <p:sp>
          <p:nvSpPr>
            <p:cNvPr id="17414" name="AutoShape 5"/>
            <p:cNvSpPr>
              <a:spLocks noChangeArrowheads="1"/>
            </p:cNvSpPr>
            <p:nvPr/>
          </p:nvSpPr>
          <p:spPr bwMode="auto">
            <a:xfrm>
              <a:off x="722313" y="2636838"/>
              <a:ext cx="3097212" cy="647700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5" name="AutoShape 6"/>
            <p:cNvSpPr>
              <a:spLocks noChangeArrowheads="1"/>
            </p:cNvSpPr>
            <p:nvPr/>
          </p:nvSpPr>
          <p:spPr bwMode="auto">
            <a:xfrm>
              <a:off x="1009650" y="3716338"/>
              <a:ext cx="2520950" cy="72072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6" name="AutoShape 7"/>
            <p:cNvSpPr>
              <a:spLocks noChangeArrowheads="1"/>
            </p:cNvSpPr>
            <p:nvPr/>
          </p:nvSpPr>
          <p:spPr bwMode="auto">
            <a:xfrm>
              <a:off x="2162175" y="4437063"/>
              <a:ext cx="142875" cy="360362"/>
            </a:xfrm>
            <a:prstGeom prst="downArrow">
              <a:avLst>
                <a:gd name="adj1" fmla="val 50000"/>
                <a:gd name="adj2" fmla="val 6305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1258888" y="2781300"/>
              <a:ext cx="2049462" cy="2968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>
                  <a:latin typeface="Times New Roman" pitchFamily="18" charset="0"/>
                </a:rPr>
                <a:t>   </a:t>
              </a:r>
              <a:r>
                <a:rPr lang="zh-CN" altLang="en-US" sz="2000" b="1">
                  <a:latin typeface="Times New Roman" pitchFamily="18" charset="0"/>
                </a:rPr>
                <a:t>输入</a:t>
              </a:r>
              <a:r>
                <a:rPr lang="en-US" altLang="zh-CN" sz="2000" b="1">
                  <a:latin typeface="Times New Roman" pitchFamily="18" charset="0"/>
                </a:rPr>
                <a:t>a,b</a:t>
              </a:r>
              <a:r>
                <a:rPr lang="zh-CN" altLang="en-US" sz="2000" b="1">
                  <a:latin typeface="Times New Roman" pitchFamily="18" charset="0"/>
                </a:rPr>
                <a:t>的值</a:t>
              </a:r>
              <a:endParaRPr lang="zh-CN" altLang="en-US" sz="2000" b="1"/>
            </a:p>
          </p:txBody>
        </p:sp>
        <p:sp>
          <p:nvSpPr>
            <p:cNvPr id="17418" name="AutoShape 10"/>
            <p:cNvSpPr>
              <a:spLocks noChangeArrowheads="1"/>
            </p:cNvSpPr>
            <p:nvPr/>
          </p:nvSpPr>
          <p:spPr bwMode="auto">
            <a:xfrm>
              <a:off x="2162175" y="2276475"/>
              <a:ext cx="114300" cy="296862"/>
            </a:xfrm>
            <a:prstGeom prst="downArrow">
              <a:avLst>
                <a:gd name="adj1" fmla="val 50000"/>
                <a:gd name="adj2" fmla="val 6493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7419" name="AutoShape 11"/>
            <p:cNvSpPr>
              <a:spLocks noChangeArrowheads="1"/>
            </p:cNvSpPr>
            <p:nvPr/>
          </p:nvSpPr>
          <p:spPr bwMode="auto">
            <a:xfrm>
              <a:off x="2162175" y="3357563"/>
              <a:ext cx="144462" cy="358775"/>
            </a:xfrm>
            <a:prstGeom prst="downArrow">
              <a:avLst>
                <a:gd name="adj1" fmla="val 50000"/>
                <a:gd name="adj2" fmla="val 6208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1298575" y="3932238"/>
              <a:ext cx="1944687" cy="2968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000" b="1">
                  <a:latin typeface="Times New Roman" pitchFamily="18" charset="0"/>
                </a:rPr>
                <a:t>计算</a:t>
              </a:r>
              <a:r>
                <a:rPr lang="en-US" altLang="zh-CN" sz="2000" b="1">
                  <a:latin typeface="Times New Roman" pitchFamily="18" charset="0"/>
                </a:rPr>
                <a:t>y=a/b</a:t>
              </a:r>
              <a:r>
                <a:rPr lang="zh-CN" altLang="en-US" sz="2000" b="1">
                  <a:latin typeface="Times New Roman" pitchFamily="18" charset="0"/>
                </a:rPr>
                <a:t>的值</a:t>
              </a:r>
              <a:endParaRPr lang="zh-CN" altLang="en-US" sz="2000" b="1"/>
            </a:p>
          </p:txBody>
        </p:sp>
        <p:sp>
          <p:nvSpPr>
            <p:cNvPr id="17421" name="AutoShape 13"/>
            <p:cNvSpPr>
              <a:spLocks noChangeArrowheads="1"/>
            </p:cNvSpPr>
            <p:nvPr/>
          </p:nvSpPr>
          <p:spPr bwMode="auto">
            <a:xfrm>
              <a:off x="684213" y="4868863"/>
              <a:ext cx="3006725" cy="593725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1376363" y="5018088"/>
              <a:ext cx="1727200" cy="2968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000" b="1">
                  <a:latin typeface="Times New Roman" pitchFamily="18" charset="0"/>
                </a:rPr>
                <a:t>输出</a:t>
              </a:r>
              <a:r>
                <a:rPr lang="en-US" altLang="zh-CN" sz="2000" b="1">
                  <a:latin typeface="Times New Roman" pitchFamily="18" charset="0"/>
                </a:rPr>
                <a:t>y</a:t>
              </a:r>
              <a:r>
                <a:rPr lang="zh-CN" altLang="en-US" sz="2000" b="1">
                  <a:latin typeface="Times New Roman" pitchFamily="18" charset="0"/>
                </a:rPr>
                <a:t>的值</a:t>
              </a:r>
              <a:endParaRPr lang="zh-CN" altLang="en-US" sz="2000" b="1"/>
            </a:p>
          </p:txBody>
        </p:sp>
        <p:sp>
          <p:nvSpPr>
            <p:cNvPr id="17423" name="AutoShape 15"/>
            <p:cNvSpPr>
              <a:spLocks noChangeArrowheads="1"/>
            </p:cNvSpPr>
            <p:nvPr/>
          </p:nvSpPr>
          <p:spPr bwMode="auto">
            <a:xfrm>
              <a:off x="2217738" y="5462588"/>
              <a:ext cx="114300" cy="298450"/>
            </a:xfrm>
            <a:prstGeom prst="downArrow">
              <a:avLst>
                <a:gd name="adj1" fmla="val 50000"/>
                <a:gd name="adj2" fmla="val 6527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</p:grpSp>
      <p:sp>
        <p:nvSpPr>
          <p:cNvPr id="20" name="标题 1"/>
          <p:cNvSpPr txBox="1">
            <a:spLocks/>
          </p:cNvSpPr>
          <p:nvPr/>
        </p:nvSpPr>
        <p:spPr>
          <a:xfrm>
            <a:off x="4000500" y="1844675"/>
            <a:ext cx="5143500" cy="48974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zh-CN" altLang="en-US" sz="3200" dirty="0" smtClean="0">
                <a:solidFill>
                  <a:srgbClr val="0070C0"/>
                </a:solidFill>
              </a:rPr>
              <a:t>我们需要：</a:t>
            </a:r>
            <a:endParaRPr lang="en-US" altLang="zh-CN" sz="3200" dirty="0" smtClean="0">
              <a:solidFill>
                <a:srgbClr val="0070C0"/>
              </a:solidFill>
            </a:endParaRPr>
          </a:p>
          <a:p>
            <a:pPr marL="742950" indent="-74295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3200" dirty="0" smtClean="0">
                <a:solidFill>
                  <a:srgbClr val="0070C0"/>
                </a:solidFill>
              </a:rPr>
              <a:t>在</a:t>
            </a:r>
            <a:r>
              <a:rPr lang="zh-CN" altLang="en-US" sz="3200" u="sng" dirty="0" smtClean="0">
                <a:solidFill>
                  <a:srgbClr val="0070C0"/>
                </a:solidFill>
              </a:rPr>
              <a:t>          </a:t>
            </a:r>
            <a:r>
              <a:rPr lang="zh-CN" altLang="en-US" sz="3200" dirty="0" smtClean="0">
                <a:solidFill>
                  <a:srgbClr val="0070C0"/>
                </a:solidFill>
              </a:rPr>
              <a:t>之前判断</a:t>
            </a:r>
            <a:r>
              <a:rPr lang="en-US" altLang="zh-CN" sz="3200" dirty="0" smtClean="0">
                <a:solidFill>
                  <a:srgbClr val="0070C0"/>
                </a:solidFill>
              </a:rPr>
              <a:t>,</a:t>
            </a:r>
          </a:p>
          <a:p>
            <a:pPr marL="742950" indent="-74295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3200" dirty="0" smtClean="0">
                <a:solidFill>
                  <a:srgbClr val="0070C0"/>
                </a:solidFill>
              </a:rPr>
              <a:t>判断条件</a:t>
            </a:r>
            <a:r>
              <a:rPr lang="zh-CN" altLang="en-US" sz="3200" u="sng" dirty="0" smtClean="0">
                <a:solidFill>
                  <a:srgbClr val="0070C0"/>
                </a:solidFill>
              </a:rPr>
              <a:t>                   </a:t>
            </a:r>
            <a:r>
              <a:rPr lang="en-US" altLang="zh-CN" sz="3200" dirty="0" smtClean="0">
                <a:solidFill>
                  <a:srgbClr val="0070C0"/>
                </a:solidFill>
              </a:rPr>
              <a:t>,</a:t>
            </a:r>
          </a:p>
          <a:p>
            <a:pPr marL="742950" indent="-74295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zh-CN" sz="3200" dirty="0" smtClean="0">
                <a:solidFill>
                  <a:srgbClr val="0070C0"/>
                </a:solidFill>
              </a:rPr>
              <a:t>根据</a:t>
            </a:r>
            <a:r>
              <a:rPr lang="zh-CN" altLang="zh-CN" sz="3200" dirty="0">
                <a:solidFill>
                  <a:srgbClr val="0070C0"/>
                </a:solidFill>
              </a:rPr>
              <a:t>判</a:t>
            </a:r>
            <a:r>
              <a:rPr lang="zh-CN" altLang="zh-CN" sz="3200" dirty="0" smtClean="0">
                <a:solidFill>
                  <a:srgbClr val="0070C0"/>
                </a:solidFill>
              </a:rPr>
              <a:t>断的结果会</a:t>
            </a:r>
            <a:r>
              <a:rPr lang="zh-CN" altLang="zh-CN" sz="3200" dirty="0">
                <a:solidFill>
                  <a:srgbClr val="0070C0"/>
                </a:solidFill>
              </a:rPr>
              <a:t>有不同的处理</a:t>
            </a:r>
            <a:r>
              <a:rPr lang="zh-CN" altLang="zh-CN" sz="3200" dirty="0" smtClean="0">
                <a:solidFill>
                  <a:srgbClr val="0070C0"/>
                </a:solidFill>
              </a:rPr>
              <a:t>方式</a:t>
            </a:r>
            <a:r>
              <a:rPr lang="zh-CN" altLang="en-US" sz="3200" dirty="0" smtClean="0">
                <a:solidFill>
                  <a:srgbClr val="0070C0"/>
                </a:solidFill>
              </a:rPr>
              <a:t>：</a:t>
            </a:r>
            <a:endParaRPr lang="en-US" altLang="zh-CN" sz="3200" dirty="0" smtClean="0">
              <a:solidFill>
                <a:srgbClr val="0070C0"/>
              </a:solidFill>
            </a:endParaRPr>
          </a:p>
          <a:p>
            <a:pPr algn="l">
              <a:defRPr/>
            </a:pPr>
            <a:endParaRPr lang="en-US" altLang="zh-CN" sz="3200" dirty="0" smtClean="0">
              <a:solidFill>
                <a:srgbClr val="0070C0"/>
              </a:solidFill>
            </a:endParaRPr>
          </a:p>
          <a:p>
            <a:pPr algn="l">
              <a:defRPr/>
            </a:pPr>
            <a:endParaRPr lang="en-US" altLang="zh-CN" sz="3200" dirty="0">
              <a:solidFill>
                <a:srgbClr val="0070C0"/>
              </a:solidFill>
            </a:endParaRPr>
          </a:p>
          <a:p>
            <a:pPr algn="l">
              <a:defRPr/>
            </a:pPr>
            <a:endParaRPr lang="en-US" altLang="zh-CN" sz="3200" dirty="0" smtClean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286375" y="2500313"/>
            <a:ext cx="10080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计算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457950" y="3214688"/>
            <a:ext cx="24717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除数是否为</a:t>
            </a:r>
            <a:r>
              <a:rPr lang="en-US" altLang="zh-CN" sz="3200" b="1">
                <a:solidFill>
                  <a:srgbClr val="FF0000"/>
                </a:solidFill>
              </a:rPr>
              <a:t>0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组合 32"/>
          <p:cNvGrpSpPr>
            <a:grpSpLocks/>
          </p:cNvGrpSpPr>
          <p:nvPr/>
        </p:nvGrpSpPr>
        <p:grpSpPr bwMode="auto">
          <a:xfrm>
            <a:off x="457200" y="1268413"/>
            <a:ext cx="8066088" cy="5173662"/>
            <a:chOff x="395288" y="1052513"/>
            <a:chExt cx="8066087" cy="5173663"/>
          </a:xfrm>
        </p:grpSpPr>
        <p:sp>
          <p:nvSpPr>
            <p:cNvPr id="18435" name="AutoShape 3"/>
            <p:cNvSpPr>
              <a:spLocks noChangeArrowheads="1"/>
            </p:cNvSpPr>
            <p:nvPr/>
          </p:nvSpPr>
          <p:spPr bwMode="auto">
            <a:xfrm>
              <a:off x="2771775" y="1412875"/>
              <a:ext cx="3097212" cy="647700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" name="AutoShape 4"/>
            <p:cNvSpPr>
              <a:spLocks noChangeArrowheads="1"/>
            </p:cNvSpPr>
            <p:nvPr/>
          </p:nvSpPr>
          <p:spPr bwMode="auto">
            <a:xfrm>
              <a:off x="5940425" y="3860800"/>
              <a:ext cx="2520950" cy="72072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" name="Text Box 6"/>
            <p:cNvSpPr txBox="1">
              <a:spLocks noChangeArrowheads="1"/>
            </p:cNvSpPr>
            <p:nvPr/>
          </p:nvSpPr>
          <p:spPr bwMode="auto">
            <a:xfrm>
              <a:off x="3419475" y="1557338"/>
              <a:ext cx="1871662" cy="2968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000" b="1">
                  <a:latin typeface="Times New Roman" pitchFamily="18" charset="0"/>
                </a:rPr>
                <a:t>输入</a:t>
              </a:r>
              <a:r>
                <a:rPr lang="en-US" altLang="zh-CN" sz="2000" b="1">
                  <a:latin typeface="Times New Roman" pitchFamily="18" charset="0"/>
                </a:rPr>
                <a:t>a,b</a:t>
              </a:r>
              <a:r>
                <a:rPr lang="zh-CN" altLang="en-US" sz="2000" b="1">
                  <a:latin typeface="Times New Roman" pitchFamily="18" charset="0"/>
                </a:rPr>
                <a:t>的值</a:t>
              </a:r>
              <a:endParaRPr lang="zh-CN" altLang="en-US" sz="2000" b="1"/>
            </a:p>
          </p:txBody>
        </p:sp>
        <p:sp>
          <p:nvSpPr>
            <p:cNvPr id="18438" name="AutoShape 8"/>
            <p:cNvSpPr>
              <a:spLocks noChangeArrowheads="1"/>
            </p:cNvSpPr>
            <p:nvPr/>
          </p:nvSpPr>
          <p:spPr bwMode="auto">
            <a:xfrm>
              <a:off x="4211638" y="1052513"/>
              <a:ext cx="114300" cy="296863"/>
            </a:xfrm>
            <a:prstGeom prst="downArrow">
              <a:avLst>
                <a:gd name="adj1" fmla="val 50000"/>
                <a:gd name="adj2" fmla="val 6493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8439" name="AutoShape 9"/>
            <p:cNvSpPr>
              <a:spLocks noChangeArrowheads="1"/>
            </p:cNvSpPr>
            <p:nvPr/>
          </p:nvSpPr>
          <p:spPr bwMode="auto">
            <a:xfrm>
              <a:off x="4211638" y="2078038"/>
              <a:ext cx="144462" cy="358775"/>
            </a:xfrm>
            <a:prstGeom prst="downArrow">
              <a:avLst>
                <a:gd name="adj1" fmla="val 50000"/>
                <a:gd name="adj2" fmla="val 6208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8440" name="Text Box 10"/>
            <p:cNvSpPr txBox="1">
              <a:spLocks noChangeArrowheads="1"/>
            </p:cNvSpPr>
            <p:nvPr/>
          </p:nvSpPr>
          <p:spPr bwMode="auto">
            <a:xfrm>
              <a:off x="6229350" y="4076700"/>
              <a:ext cx="1944687" cy="2968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000" b="1">
                  <a:latin typeface="Times New Roman" pitchFamily="18" charset="0"/>
                </a:rPr>
                <a:t>计算</a:t>
              </a:r>
              <a:r>
                <a:rPr lang="en-US" altLang="zh-CN" sz="2000" b="1">
                  <a:latin typeface="Times New Roman" pitchFamily="18" charset="0"/>
                </a:rPr>
                <a:t>y=a/b</a:t>
              </a:r>
              <a:r>
                <a:rPr lang="zh-CN" altLang="en-US" sz="2000" b="1">
                  <a:latin typeface="Times New Roman" pitchFamily="18" charset="0"/>
                </a:rPr>
                <a:t>的值</a:t>
              </a:r>
              <a:endParaRPr lang="zh-CN" altLang="en-US" sz="2000" b="1"/>
            </a:p>
          </p:txBody>
        </p:sp>
        <p:sp>
          <p:nvSpPr>
            <p:cNvPr id="18441" name="AutoShape 11"/>
            <p:cNvSpPr>
              <a:spLocks noChangeArrowheads="1"/>
            </p:cNvSpPr>
            <p:nvPr/>
          </p:nvSpPr>
          <p:spPr bwMode="auto">
            <a:xfrm>
              <a:off x="5435600" y="4868863"/>
              <a:ext cx="3006725" cy="593725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Text Box 12"/>
            <p:cNvSpPr txBox="1">
              <a:spLocks noChangeArrowheads="1"/>
            </p:cNvSpPr>
            <p:nvPr/>
          </p:nvSpPr>
          <p:spPr bwMode="auto">
            <a:xfrm>
              <a:off x="6127750" y="5018088"/>
              <a:ext cx="1727200" cy="2968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000" b="1">
                  <a:latin typeface="Times New Roman" pitchFamily="18" charset="0"/>
                </a:rPr>
                <a:t>输出</a:t>
              </a:r>
              <a:r>
                <a:rPr lang="en-US" altLang="zh-CN" sz="2000" b="1">
                  <a:latin typeface="Times New Roman" pitchFamily="18" charset="0"/>
                </a:rPr>
                <a:t>y</a:t>
              </a:r>
              <a:r>
                <a:rPr lang="zh-CN" altLang="en-US" sz="2000" b="1">
                  <a:latin typeface="Times New Roman" pitchFamily="18" charset="0"/>
                </a:rPr>
                <a:t>的值</a:t>
              </a:r>
              <a:endParaRPr lang="zh-CN" altLang="en-US" sz="2000" b="1"/>
            </a:p>
          </p:txBody>
        </p:sp>
        <p:sp>
          <p:nvSpPr>
            <p:cNvPr id="18443" name="AutoShape 13"/>
            <p:cNvSpPr>
              <a:spLocks noChangeArrowheads="1"/>
            </p:cNvSpPr>
            <p:nvPr/>
          </p:nvSpPr>
          <p:spPr bwMode="auto">
            <a:xfrm>
              <a:off x="4284663" y="5805488"/>
              <a:ext cx="185737" cy="420688"/>
            </a:xfrm>
            <a:prstGeom prst="downArrow">
              <a:avLst>
                <a:gd name="adj1" fmla="val 50000"/>
                <a:gd name="adj2" fmla="val 5662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8444" name="AutoShape 16"/>
            <p:cNvSpPr>
              <a:spLocks noChangeArrowheads="1"/>
            </p:cNvSpPr>
            <p:nvPr/>
          </p:nvSpPr>
          <p:spPr bwMode="auto">
            <a:xfrm>
              <a:off x="2516188" y="2459038"/>
              <a:ext cx="3529012" cy="1223963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Text Box 17"/>
            <p:cNvSpPr txBox="1">
              <a:spLocks noChangeArrowheads="1"/>
            </p:cNvSpPr>
            <p:nvPr/>
          </p:nvSpPr>
          <p:spPr bwMode="auto">
            <a:xfrm>
              <a:off x="3281363" y="2874963"/>
              <a:ext cx="2178050" cy="2968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000" b="1">
                  <a:latin typeface="Times New Roman" pitchFamily="18" charset="0"/>
                </a:rPr>
                <a:t>判断</a:t>
              </a:r>
              <a:r>
                <a:rPr lang="en-US" altLang="zh-CN" sz="2000" b="1">
                  <a:latin typeface="Times New Roman" pitchFamily="18" charset="0"/>
                </a:rPr>
                <a:t>b</a:t>
              </a:r>
              <a:r>
                <a:rPr lang="zh-CN" altLang="en-US" sz="2000" b="1">
                  <a:latin typeface="Times New Roman" pitchFamily="18" charset="0"/>
                </a:rPr>
                <a:t>的值为</a:t>
              </a:r>
              <a:r>
                <a:rPr lang="en-US" altLang="zh-CN" sz="2000" b="1">
                  <a:latin typeface="Times New Roman" pitchFamily="18" charset="0"/>
                </a:rPr>
                <a:t>0</a:t>
              </a:r>
              <a:r>
                <a:rPr lang="zh-CN" altLang="en-US" sz="2000" b="1">
                  <a:latin typeface="Times New Roman" pitchFamily="18" charset="0"/>
                </a:rPr>
                <a:t>？</a:t>
              </a:r>
              <a:endParaRPr lang="zh-CN" altLang="en-US" sz="2000" b="1"/>
            </a:p>
          </p:txBody>
        </p:sp>
        <p:sp>
          <p:nvSpPr>
            <p:cNvPr id="18446" name="Line 18"/>
            <p:cNvSpPr>
              <a:spLocks noChangeShapeType="1"/>
            </p:cNvSpPr>
            <p:nvPr/>
          </p:nvSpPr>
          <p:spPr bwMode="auto">
            <a:xfrm flipH="1">
              <a:off x="1476375" y="3068638"/>
              <a:ext cx="1079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19"/>
            <p:cNvSpPr>
              <a:spLocks noChangeShapeType="1"/>
            </p:cNvSpPr>
            <p:nvPr/>
          </p:nvSpPr>
          <p:spPr bwMode="auto">
            <a:xfrm>
              <a:off x="1476375" y="3068638"/>
              <a:ext cx="0" cy="79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Line 20"/>
            <p:cNvSpPr>
              <a:spLocks noChangeShapeType="1"/>
            </p:cNvSpPr>
            <p:nvPr/>
          </p:nvSpPr>
          <p:spPr bwMode="auto">
            <a:xfrm flipH="1">
              <a:off x="6011863" y="3068638"/>
              <a:ext cx="1079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Line 21"/>
            <p:cNvSpPr>
              <a:spLocks noChangeShapeType="1"/>
            </p:cNvSpPr>
            <p:nvPr/>
          </p:nvSpPr>
          <p:spPr bwMode="auto">
            <a:xfrm>
              <a:off x="7092950" y="3068638"/>
              <a:ext cx="0" cy="79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Text Box 24"/>
            <p:cNvSpPr txBox="1">
              <a:spLocks noChangeArrowheads="1"/>
            </p:cNvSpPr>
            <p:nvPr/>
          </p:nvSpPr>
          <p:spPr bwMode="auto">
            <a:xfrm>
              <a:off x="6011863" y="2565400"/>
              <a:ext cx="1655762" cy="2984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000" b="1">
                  <a:latin typeface="Times New Roman" pitchFamily="18" charset="0"/>
                </a:rPr>
                <a:t>条件不成立</a:t>
              </a:r>
              <a:endParaRPr lang="zh-CN" altLang="en-US" sz="2000" b="1"/>
            </a:p>
          </p:txBody>
        </p:sp>
        <p:sp>
          <p:nvSpPr>
            <p:cNvPr id="18451" name="Text Box 25"/>
            <p:cNvSpPr txBox="1">
              <a:spLocks noChangeArrowheads="1"/>
            </p:cNvSpPr>
            <p:nvPr/>
          </p:nvSpPr>
          <p:spPr bwMode="auto">
            <a:xfrm>
              <a:off x="755650" y="2565400"/>
              <a:ext cx="1655762" cy="2984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000" b="1">
                  <a:latin typeface="Times New Roman" pitchFamily="18" charset="0"/>
                </a:rPr>
                <a:t>条件成立</a:t>
              </a:r>
              <a:endParaRPr lang="zh-CN" altLang="en-US" sz="2000" b="1"/>
            </a:p>
          </p:txBody>
        </p:sp>
        <p:sp>
          <p:nvSpPr>
            <p:cNvPr id="18452" name="AutoShape 26"/>
            <p:cNvSpPr>
              <a:spLocks noChangeArrowheads="1"/>
            </p:cNvSpPr>
            <p:nvPr/>
          </p:nvSpPr>
          <p:spPr bwMode="auto">
            <a:xfrm>
              <a:off x="395288" y="3860800"/>
              <a:ext cx="3024187" cy="72072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Text Box 27"/>
            <p:cNvSpPr txBox="1">
              <a:spLocks noChangeArrowheads="1"/>
            </p:cNvSpPr>
            <p:nvPr/>
          </p:nvSpPr>
          <p:spPr bwMode="auto">
            <a:xfrm>
              <a:off x="468313" y="4076700"/>
              <a:ext cx="2808287" cy="2968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000" b="1">
                  <a:latin typeface="Times New Roman" pitchFamily="18" charset="0"/>
                </a:rPr>
                <a:t>提示</a:t>
              </a:r>
              <a:r>
                <a:rPr lang="en-US" altLang="zh-CN" sz="2000" b="1">
                  <a:latin typeface="Times New Roman" pitchFamily="18" charset="0"/>
                </a:rPr>
                <a:t>: </a:t>
              </a:r>
              <a:r>
                <a:rPr lang="zh-CN" altLang="en-US" sz="2000" b="1">
                  <a:latin typeface="Times New Roman" pitchFamily="18" charset="0"/>
                </a:rPr>
                <a:t>除数不能为</a:t>
              </a:r>
              <a:r>
                <a:rPr lang="en-US" altLang="zh-CN" sz="2000" b="1">
                  <a:latin typeface="Times New Roman" pitchFamily="18" charset="0"/>
                </a:rPr>
                <a:t>0</a:t>
              </a:r>
              <a:endParaRPr lang="en-US" altLang="zh-CN" sz="2000" b="1"/>
            </a:p>
          </p:txBody>
        </p:sp>
        <p:sp>
          <p:nvSpPr>
            <p:cNvPr id="18454" name="AutoShape 34"/>
            <p:cNvSpPr>
              <a:spLocks noChangeArrowheads="1"/>
            </p:cNvSpPr>
            <p:nvPr/>
          </p:nvSpPr>
          <p:spPr bwMode="auto">
            <a:xfrm>
              <a:off x="7019925" y="4560888"/>
              <a:ext cx="114300" cy="298450"/>
            </a:xfrm>
            <a:prstGeom prst="downArrow">
              <a:avLst>
                <a:gd name="adj1" fmla="val 50000"/>
                <a:gd name="adj2" fmla="val 6527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8455" name="Line 35"/>
            <p:cNvSpPr>
              <a:spLocks noChangeShapeType="1"/>
            </p:cNvSpPr>
            <p:nvPr/>
          </p:nvSpPr>
          <p:spPr bwMode="auto">
            <a:xfrm>
              <a:off x="1476375" y="4581525"/>
              <a:ext cx="0" cy="1223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Line 36"/>
            <p:cNvSpPr>
              <a:spLocks noChangeShapeType="1"/>
            </p:cNvSpPr>
            <p:nvPr/>
          </p:nvSpPr>
          <p:spPr bwMode="auto">
            <a:xfrm>
              <a:off x="7092950" y="5516563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37"/>
            <p:cNvSpPr>
              <a:spLocks noChangeShapeType="1"/>
            </p:cNvSpPr>
            <p:nvPr/>
          </p:nvSpPr>
          <p:spPr bwMode="auto">
            <a:xfrm flipH="1">
              <a:off x="1476375" y="5805488"/>
              <a:ext cx="5616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3600" dirty="0" smtClean="0"/>
              <a:t>案例</a:t>
            </a:r>
            <a:r>
              <a:rPr lang="zh-CN" altLang="en-US" sz="3600" dirty="0"/>
              <a:t>：输入两个数</a:t>
            </a:r>
            <a:r>
              <a:rPr lang="en-US" altLang="zh-CN" sz="3600" dirty="0"/>
              <a:t>a</a:t>
            </a:r>
            <a:r>
              <a:rPr lang="zh-CN" altLang="en-US" sz="3600" dirty="0"/>
              <a:t>，</a:t>
            </a:r>
            <a:r>
              <a:rPr lang="en-US" altLang="zh-CN" sz="3600" dirty="0"/>
              <a:t>b</a:t>
            </a:r>
            <a:r>
              <a:rPr lang="zh-CN" altLang="en-US" sz="3600" dirty="0"/>
              <a:t>，计算</a:t>
            </a:r>
            <a:r>
              <a:rPr lang="en-US" altLang="zh-CN" sz="3600" dirty="0"/>
              <a:t>y=a/b</a:t>
            </a:r>
            <a:r>
              <a:rPr lang="zh-CN" altLang="en-US" sz="3600" dirty="0"/>
              <a:t>的值。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1006475" y="15875"/>
            <a:ext cx="4373563" cy="782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选择</a:t>
            </a:r>
            <a:r>
              <a:rPr lang="en-US" altLang="zh-CN" smtClean="0"/>
              <a:t>(</a:t>
            </a:r>
            <a:r>
              <a:rPr lang="zh-CN" altLang="en-US" smtClean="0"/>
              <a:t>分支</a:t>
            </a:r>
            <a:r>
              <a:rPr lang="en-US" altLang="zh-CN" smtClean="0"/>
              <a:t>)</a:t>
            </a:r>
            <a:r>
              <a:rPr lang="zh-CN" altLang="en-US" smtClean="0"/>
              <a:t>结构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0" y="1062038"/>
            <a:ext cx="9178925" cy="201612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smtClean="0"/>
              <a:t>        选择</a:t>
            </a:r>
            <a:r>
              <a:rPr lang="en-US" altLang="zh-CN" sz="2800" smtClean="0"/>
              <a:t>(</a:t>
            </a:r>
            <a:r>
              <a:rPr lang="zh-CN" altLang="en-US" sz="2800" smtClean="0"/>
              <a:t>分支</a:t>
            </a:r>
            <a:r>
              <a:rPr lang="en-US" altLang="zh-CN" sz="2800" smtClean="0"/>
              <a:t>)</a:t>
            </a:r>
            <a:r>
              <a:rPr lang="zh-CN" altLang="en-US" sz="2800" smtClean="0"/>
              <a:t>结构</a:t>
            </a:r>
            <a:r>
              <a:rPr lang="zh-CN" altLang="zh-CN" sz="2800" smtClean="0"/>
              <a:t>是程序设计的一种基本结构，它根据给定条件是否成立，来决定执行哪些操作。</a:t>
            </a:r>
            <a:endParaRPr lang="en-US" altLang="zh-CN" sz="2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smtClean="0"/>
              <a:t>       计算机之所以能做很多自动化的任务，因为它可以自己做条件判断。</a:t>
            </a:r>
          </a:p>
        </p:txBody>
      </p:sp>
      <p:sp>
        <p:nvSpPr>
          <p:cNvPr id="19459" name="标题 1"/>
          <p:cNvSpPr txBox="1">
            <a:spLocks/>
          </p:cNvSpPr>
          <p:nvPr/>
        </p:nvSpPr>
        <p:spPr bwMode="auto">
          <a:xfrm>
            <a:off x="4232275" y="3738563"/>
            <a:ext cx="10160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/>
              <a:t>细化</a:t>
            </a:r>
          </a:p>
        </p:txBody>
      </p:sp>
      <p:grpSp>
        <p:nvGrpSpPr>
          <p:cNvPr id="19460" name="组合 5"/>
          <p:cNvGrpSpPr>
            <a:grpSpLocks/>
          </p:cNvGrpSpPr>
          <p:nvPr/>
        </p:nvGrpSpPr>
        <p:grpSpPr bwMode="auto">
          <a:xfrm>
            <a:off x="250825" y="3009900"/>
            <a:ext cx="1366838" cy="3241675"/>
            <a:chOff x="3652602" y="2834500"/>
            <a:chExt cx="1367359" cy="3241676"/>
          </a:xfrm>
        </p:grpSpPr>
        <p:sp>
          <p:nvSpPr>
            <p:cNvPr id="19490" name="AutoShape 6"/>
            <p:cNvSpPr>
              <a:spLocks noChangeArrowheads="1"/>
            </p:cNvSpPr>
            <p:nvPr/>
          </p:nvSpPr>
          <p:spPr bwMode="auto">
            <a:xfrm>
              <a:off x="3652602" y="3190099"/>
              <a:ext cx="1367359" cy="576263"/>
            </a:xfrm>
            <a:prstGeom prst="flowChartInputOutpu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输入</a:t>
              </a:r>
            </a:p>
          </p:txBody>
        </p:sp>
        <p:sp>
          <p:nvSpPr>
            <p:cNvPr id="19491" name="AutoShape 8"/>
            <p:cNvSpPr>
              <a:spLocks noChangeArrowheads="1"/>
            </p:cNvSpPr>
            <p:nvPr/>
          </p:nvSpPr>
          <p:spPr bwMode="auto">
            <a:xfrm rot="5400000">
              <a:off x="4192613" y="2978169"/>
              <a:ext cx="360363" cy="73025"/>
            </a:xfrm>
            <a:prstGeom prst="rightArrow">
              <a:avLst>
                <a:gd name="adj1" fmla="val 50000"/>
                <a:gd name="adj2" fmla="val 12337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2" name="AutoShape 9"/>
            <p:cNvSpPr>
              <a:spLocks noChangeArrowheads="1"/>
            </p:cNvSpPr>
            <p:nvPr/>
          </p:nvSpPr>
          <p:spPr bwMode="auto">
            <a:xfrm>
              <a:off x="3792342" y="4118787"/>
              <a:ext cx="1227619" cy="647700"/>
            </a:xfrm>
            <a:prstGeom prst="flowChartProcess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处理</a:t>
              </a:r>
              <a:endParaRPr lang="en-US" altLang="zh-CN" b="1"/>
            </a:p>
          </p:txBody>
        </p:sp>
        <p:sp>
          <p:nvSpPr>
            <p:cNvPr id="19493" name="AutoShape 10"/>
            <p:cNvSpPr>
              <a:spLocks noChangeArrowheads="1"/>
            </p:cNvSpPr>
            <p:nvPr/>
          </p:nvSpPr>
          <p:spPr bwMode="auto">
            <a:xfrm rot="5400000">
              <a:off x="4192613" y="3914794"/>
              <a:ext cx="360363" cy="73025"/>
            </a:xfrm>
            <a:prstGeom prst="rightArrow">
              <a:avLst>
                <a:gd name="adj1" fmla="val 50000"/>
                <a:gd name="adj2" fmla="val 12337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4" name="AutoShape 11"/>
            <p:cNvSpPr>
              <a:spLocks noChangeArrowheads="1"/>
            </p:cNvSpPr>
            <p:nvPr/>
          </p:nvSpPr>
          <p:spPr bwMode="auto">
            <a:xfrm rot="5400000">
              <a:off x="4192613" y="4922857"/>
              <a:ext cx="360363" cy="73025"/>
            </a:xfrm>
            <a:prstGeom prst="rightArrow">
              <a:avLst>
                <a:gd name="adj1" fmla="val 50000"/>
                <a:gd name="adj2" fmla="val 12337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5" name="AutoShape 13"/>
            <p:cNvSpPr>
              <a:spLocks noChangeArrowheads="1"/>
            </p:cNvSpPr>
            <p:nvPr/>
          </p:nvSpPr>
          <p:spPr bwMode="auto">
            <a:xfrm>
              <a:off x="3652602" y="5138757"/>
              <a:ext cx="1367359" cy="576263"/>
            </a:xfrm>
            <a:prstGeom prst="flowChartInputOutpu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输出</a:t>
              </a:r>
            </a:p>
          </p:txBody>
        </p:sp>
        <p:sp>
          <p:nvSpPr>
            <p:cNvPr id="19496" name="AutoShape 14"/>
            <p:cNvSpPr>
              <a:spLocks noChangeArrowheads="1"/>
            </p:cNvSpPr>
            <p:nvPr/>
          </p:nvSpPr>
          <p:spPr bwMode="auto">
            <a:xfrm rot="5400000">
              <a:off x="4121176" y="5859482"/>
              <a:ext cx="360363" cy="73025"/>
            </a:xfrm>
            <a:prstGeom prst="rightArrow">
              <a:avLst>
                <a:gd name="adj1" fmla="val 50000"/>
                <a:gd name="adj2" fmla="val 12337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461" name="组合 5"/>
          <p:cNvGrpSpPr>
            <a:grpSpLocks/>
          </p:cNvGrpSpPr>
          <p:nvPr/>
        </p:nvGrpSpPr>
        <p:grpSpPr bwMode="auto">
          <a:xfrm>
            <a:off x="2700338" y="2997200"/>
            <a:ext cx="1366837" cy="3241675"/>
            <a:chOff x="3652602" y="2834500"/>
            <a:chExt cx="1367359" cy="3241676"/>
          </a:xfrm>
        </p:grpSpPr>
        <p:sp>
          <p:nvSpPr>
            <p:cNvPr id="19483" name="AutoShape 6"/>
            <p:cNvSpPr>
              <a:spLocks noChangeArrowheads="1"/>
            </p:cNvSpPr>
            <p:nvPr/>
          </p:nvSpPr>
          <p:spPr bwMode="auto">
            <a:xfrm>
              <a:off x="3652602" y="3190099"/>
              <a:ext cx="1367359" cy="576263"/>
            </a:xfrm>
            <a:prstGeom prst="flowChartInputOutpu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输入</a:t>
              </a:r>
            </a:p>
          </p:txBody>
        </p:sp>
        <p:sp>
          <p:nvSpPr>
            <p:cNvPr id="19484" name="AutoShape 8"/>
            <p:cNvSpPr>
              <a:spLocks noChangeArrowheads="1"/>
            </p:cNvSpPr>
            <p:nvPr/>
          </p:nvSpPr>
          <p:spPr bwMode="auto">
            <a:xfrm rot="5400000">
              <a:off x="4192613" y="2978169"/>
              <a:ext cx="360363" cy="73025"/>
            </a:xfrm>
            <a:prstGeom prst="rightArrow">
              <a:avLst>
                <a:gd name="adj1" fmla="val 50000"/>
                <a:gd name="adj2" fmla="val 12337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5" name="AutoShape 9"/>
            <p:cNvSpPr>
              <a:spLocks noChangeArrowheads="1"/>
            </p:cNvSpPr>
            <p:nvPr/>
          </p:nvSpPr>
          <p:spPr bwMode="auto">
            <a:xfrm>
              <a:off x="3792342" y="4118787"/>
              <a:ext cx="1227619" cy="647700"/>
            </a:xfrm>
            <a:prstGeom prst="flowChartProcess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处理</a:t>
              </a:r>
              <a:r>
                <a:rPr lang="en-US" altLang="zh-CN" b="1"/>
                <a:t>(</a:t>
              </a:r>
              <a:r>
                <a:rPr lang="zh-CN" altLang="en-US" b="1"/>
                <a:t>判断</a:t>
              </a:r>
              <a:r>
                <a:rPr lang="en-US" altLang="zh-CN" b="1"/>
                <a:t>)</a:t>
              </a:r>
            </a:p>
          </p:txBody>
        </p:sp>
        <p:sp>
          <p:nvSpPr>
            <p:cNvPr id="19486" name="AutoShape 10"/>
            <p:cNvSpPr>
              <a:spLocks noChangeArrowheads="1"/>
            </p:cNvSpPr>
            <p:nvPr/>
          </p:nvSpPr>
          <p:spPr bwMode="auto">
            <a:xfrm rot="5400000">
              <a:off x="4192613" y="3914794"/>
              <a:ext cx="360363" cy="73025"/>
            </a:xfrm>
            <a:prstGeom prst="rightArrow">
              <a:avLst>
                <a:gd name="adj1" fmla="val 50000"/>
                <a:gd name="adj2" fmla="val 12337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7" name="AutoShape 11"/>
            <p:cNvSpPr>
              <a:spLocks noChangeArrowheads="1"/>
            </p:cNvSpPr>
            <p:nvPr/>
          </p:nvSpPr>
          <p:spPr bwMode="auto">
            <a:xfrm rot="5400000">
              <a:off x="4192613" y="4922857"/>
              <a:ext cx="360363" cy="73025"/>
            </a:xfrm>
            <a:prstGeom prst="rightArrow">
              <a:avLst>
                <a:gd name="adj1" fmla="val 50000"/>
                <a:gd name="adj2" fmla="val 12337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8" name="AutoShape 13"/>
            <p:cNvSpPr>
              <a:spLocks noChangeArrowheads="1"/>
            </p:cNvSpPr>
            <p:nvPr/>
          </p:nvSpPr>
          <p:spPr bwMode="auto">
            <a:xfrm>
              <a:off x="3652602" y="5138757"/>
              <a:ext cx="1367359" cy="576263"/>
            </a:xfrm>
            <a:prstGeom prst="flowChartInputOutpu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输出</a:t>
              </a:r>
            </a:p>
          </p:txBody>
        </p:sp>
        <p:sp>
          <p:nvSpPr>
            <p:cNvPr id="19489" name="AutoShape 14"/>
            <p:cNvSpPr>
              <a:spLocks noChangeArrowheads="1"/>
            </p:cNvSpPr>
            <p:nvPr/>
          </p:nvSpPr>
          <p:spPr bwMode="auto">
            <a:xfrm rot="5400000">
              <a:off x="4121176" y="5859482"/>
              <a:ext cx="360363" cy="73025"/>
            </a:xfrm>
            <a:prstGeom prst="rightArrow">
              <a:avLst>
                <a:gd name="adj1" fmla="val 50000"/>
                <a:gd name="adj2" fmla="val 12337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21" name="直接箭头连接符 20"/>
          <p:cNvCxnSpPr/>
          <p:nvPr/>
        </p:nvCxnSpPr>
        <p:spPr>
          <a:xfrm>
            <a:off x="1835150" y="4268788"/>
            <a:ext cx="782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289425" y="4268788"/>
            <a:ext cx="782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9464" name="组合 22"/>
          <p:cNvGrpSpPr>
            <a:grpSpLocks/>
          </p:cNvGrpSpPr>
          <p:nvPr/>
        </p:nvGrpSpPr>
        <p:grpSpPr bwMode="auto">
          <a:xfrm>
            <a:off x="5221288" y="2468563"/>
            <a:ext cx="3821112" cy="4273550"/>
            <a:chOff x="5215743" y="1516888"/>
            <a:chExt cx="3820753" cy="4272663"/>
          </a:xfrm>
        </p:grpSpPr>
        <p:sp>
          <p:nvSpPr>
            <p:cNvPr id="19466" name="AutoShape 6"/>
            <p:cNvSpPr>
              <a:spLocks noChangeArrowheads="1"/>
            </p:cNvSpPr>
            <p:nvPr/>
          </p:nvSpPr>
          <p:spPr bwMode="auto">
            <a:xfrm>
              <a:off x="6373051" y="1872487"/>
              <a:ext cx="1366838" cy="576263"/>
            </a:xfrm>
            <a:prstGeom prst="flowChartInputOutpu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输入</a:t>
              </a:r>
            </a:p>
          </p:txBody>
        </p:sp>
        <p:sp>
          <p:nvSpPr>
            <p:cNvPr id="19467" name="AutoShape 8"/>
            <p:cNvSpPr>
              <a:spLocks noChangeArrowheads="1"/>
            </p:cNvSpPr>
            <p:nvPr/>
          </p:nvSpPr>
          <p:spPr bwMode="auto">
            <a:xfrm rot="5400000">
              <a:off x="6912788" y="1660571"/>
              <a:ext cx="360363" cy="72997"/>
            </a:xfrm>
            <a:prstGeom prst="rightArrow">
              <a:avLst>
                <a:gd name="adj1" fmla="val 50000"/>
                <a:gd name="adj2" fmla="val 123371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8" name="AutoShape 9"/>
            <p:cNvSpPr>
              <a:spLocks noChangeArrowheads="1"/>
            </p:cNvSpPr>
            <p:nvPr/>
          </p:nvSpPr>
          <p:spPr bwMode="auto">
            <a:xfrm>
              <a:off x="7809345" y="3559844"/>
              <a:ext cx="1227151" cy="647700"/>
            </a:xfrm>
            <a:prstGeom prst="flowChartProcess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处理</a:t>
              </a:r>
              <a:r>
                <a:rPr lang="en-US" altLang="zh-CN" b="1"/>
                <a:t>2</a:t>
              </a:r>
            </a:p>
          </p:txBody>
        </p:sp>
        <p:sp>
          <p:nvSpPr>
            <p:cNvPr id="19469" name="AutoShape 10"/>
            <p:cNvSpPr>
              <a:spLocks noChangeArrowheads="1"/>
            </p:cNvSpPr>
            <p:nvPr/>
          </p:nvSpPr>
          <p:spPr bwMode="auto">
            <a:xfrm rot="5400000">
              <a:off x="6912788" y="2597196"/>
              <a:ext cx="360363" cy="72997"/>
            </a:xfrm>
            <a:prstGeom prst="rightArrow">
              <a:avLst>
                <a:gd name="adj1" fmla="val 50000"/>
                <a:gd name="adj2" fmla="val 123371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0" name="AutoShape 11"/>
            <p:cNvSpPr>
              <a:spLocks noChangeArrowheads="1"/>
            </p:cNvSpPr>
            <p:nvPr/>
          </p:nvSpPr>
          <p:spPr bwMode="auto">
            <a:xfrm rot="5400000">
              <a:off x="8209395" y="4363927"/>
              <a:ext cx="360363" cy="72997"/>
            </a:xfrm>
            <a:prstGeom prst="rightArrow">
              <a:avLst>
                <a:gd name="adj1" fmla="val 50000"/>
                <a:gd name="adj2" fmla="val 123371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AutoShape 13"/>
            <p:cNvSpPr>
              <a:spLocks noChangeArrowheads="1"/>
            </p:cNvSpPr>
            <p:nvPr/>
          </p:nvSpPr>
          <p:spPr bwMode="auto">
            <a:xfrm>
              <a:off x="6298930" y="4869483"/>
              <a:ext cx="1366838" cy="576263"/>
            </a:xfrm>
            <a:prstGeom prst="flowChartInputOutpu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输出</a:t>
              </a:r>
            </a:p>
          </p:txBody>
        </p:sp>
        <p:sp>
          <p:nvSpPr>
            <p:cNvPr id="19472" name="AutoShape 14"/>
            <p:cNvSpPr>
              <a:spLocks noChangeArrowheads="1"/>
            </p:cNvSpPr>
            <p:nvPr/>
          </p:nvSpPr>
          <p:spPr bwMode="auto">
            <a:xfrm rot="5400000">
              <a:off x="6804176" y="5572871"/>
              <a:ext cx="360363" cy="72997"/>
            </a:xfrm>
            <a:prstGeom prst="rightArrow">
              <a:avLst>
                <a:gd name="adj1" fmla="val 50000"/>
                <a:gd name="adj2" fmla="val 123371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3" name="AutoShape 34"/>
            <p:cNvSpPr>
              <a:spLocks noChangeArrowheads="1"/>
            </p:cNvSpPr>
            <p:nvPr/>
          </p:nvSpPr>
          <p:spPr bwMode="auto">
            <a:xfrm>
              <a:off x="6179790" y="2808319"/>
              <a:ext cx="1753359" cy="706434"/>
            </a:xfrm>
            <a:prstGeom prst="flowChartDecision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/>
                <a:t>条件</a:t>
              </a:r>
            </a:p>
          </p:txBody>
        </p:sp>
        <p:sp>
          <p:nvSpPr>
            <p:cNvPr id="19474" name="AutoShape 9"/>
            <p:cNvSpPr>
              <a:spLocks noChangeArrowheads="1"/>
            </p:cNvSpPr>
            <p:nvPr/>
          </p:nvSpPr>
          <p:spPr bwMode="auto">
            <a:xfrm>
              <a:off x="5215743" y="3487836"/>
              <a:ext cx="1227151" cy="647700"/>
            </a:xfrm>
            <a:prstGeom prst="flowChartProcess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处理</a:t>
              </a:r>
              <a:r>
                <a:rPr lang="en-US" altLang="zh-CN" b="1"/>
                <a:t>1</a:t>
              </a:r>
            </a:p>
          </p:txBody>
        </p:sp>
        <p:sp>
          <p:nvSpPr>
            <p:cNvPr id="19475" name="AutoShape 11"/>
            <p:cNvSpPr>
              <a:spLocks noChangeArrowheads="1"/>
            </p:cNvSpPr>
            <p:nvPr/>
          </p:nvSpPr>
          <p:spPr bwMode="auto">
            <a:xfrm rot="5400000">
              <a:off x="5615793" y="4291919"/>
              <a:ext cx="360363" cy="72997"/>
            </a:xfrm>
            <a:prstGeom prst="rightArrow">
              <a:avLst>
                <a:gd name="adj1" fmla="val 50000"/>
                <a:gd name="adj2" fmla="val 123371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6" name="AutoShape 14"/>
            <p:cNvSpPr>
              <a:spLocks noChangeArrowheads="1"/>
            </p:cNvSpPr>
            <p:nvPr/>
          </p:nvSpPr>
          <p:spPr bwMode="auto">
            <a:xfrm rot="5400000">
              <a:off x="6840675" y="4652803"/>
              <a:ext cx="360363" cy="72997"/>
            </a:xfrm>
            <a:prstGeom prst="rightArrow">
              <a:avLst>
                <a:gd name="adj1" fmla="val 50000"/>
                <a:gd name="adj2" fmla="val 123371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7" name="AutoShape 14"/>
            <p:cNvSpPr>
              <a:spLocks noChangeArrowheads="1"/>
            </p:cNvSpPr>
            <p:nvPr/>
          </p:nvSpPr>
          <p:spPr bwMode="auto">
            <a:xfrm rot="5400000">
              <a:off x="5615792" y="3271479"/>
              <a:ext cx="360363" cy="72997"/>
            </a:xfrm>
            <a:prstGeom prst="rightArrow">
              <a:avLst>
                <a:gd name="adj1" fmla="val 50000"/>
                <a:gd name="adj2" fmla="val 123371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8" name="AutoShape 14"/>
            <p:cNvSpPr>
              <a:spLocks noChangeArrowheads="1"/>
            </p:cNvSpPr>
            <p:nvPr/>
          </p:nvSpPr>
          <p:spPr bwMode="auto">
            <a:xfrm rot="10800000">
              <a:off x="5831185" y="3103304"/>
              <a:ext cx="348603" cy="70209"/>
            </a:xfrm>
            <a:prstGeom prst="rightArrow">
              <a:avLst>
                <a:gd name="adj1" fmla="val 50000"/>
                <a:gd name="adj2" fmla="val 123372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AutoShape 14"/>
            <p:cNvSpPr>
              <a:spLocks noChangeArrowheads="1"/>
            </p:cNvSpPr>
            <p:nvPr/>
          </p:nvSpPr>
          <p:spPr bwMode="auto">
            <a:xfrm rot="5400000">
              <a:off x="8244281" y="3329083"/>
              <a:ext cx="360363" cy="49225"/>
            </a:xfrm>
            <a:prstGeom prst="rightArrow">
              <a:avLst>
                <a:gd name="adj1" fmla="val 50000"/>
                <a:gd name="adj2" fmla="val 123368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0" name="AutoShape 14"/>
            <p:cNvSpPr>
              <a:spLocks noChangeArrowheads="1"/>
            </p:cNvSpPr>
            <p:nvPr/>
          </p:nvSpPr>
          <p:spPr bwMode="auto">
            <a:xfrm rot="10800000" flipH="1" flipV="1">
              <a:off x="7921339" y="3103305"/>
              <a:ext cx="503124" cy="96500"/>
            </a:xfrm>
            <a:prstGeom prst="rightArrow">
              <a:avLst>
                <a:gd name="adj1" fmla="val 50000"/>
                <a:gd name="adj2" fmla="val 123367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1" name="AutoShape 14"/>
            <p:cNvSpPr>
              <a:spLocks noChangeArrowheads="1"/>
            </p:cNvSpPr>
            <p:nvPr/>
          </p:nvSpPr>
          <p:spPr bwMode="auto">
            <a:xfrm rot="10800000" flipH="1" flipV="1">
              <a:off x="5796137" y="4479958"/>
              <a:ext cx="1151722" cy="45719"/>
            </a:xfrm>
            <a:prstGeom prst="rightArrow">
              <a:avLst>
                <a:gd name="adj1" fmla="val 50000"/>
                <a:gd name="adj2" fmla="val 123391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2" name="AutoShape 14"/>
            <p:cNvSpPr>
              <a:spLocks noChangeArrowheads="1"/>
            </p:cNvSpPr>
            <p:nvPr/>
          </p:nvSpPr>
          <p:spPr bwMode="auto">
            <a:xfrm rot="10800000">
              <a:off x="7056471" y="4497113"/>
              <a:ext cx="1354556" cy="45719"/>
            </a:xfrm>
            <a:prstGeom prst="rightArrow">
              <a:avLst>
                <a:gd name="adj1" fmla="val 50000"/>
                <a:gd name="adj2" fmla="val 123312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5" name="标题 1"/>
          <p:cNvSpPr txBox="1">
            <a:spLocks/>
          </p:cNvSpPr>
          <p:nvPr/>
        </p:nvSpPr>
        <p:spPr bwMode="auto">
          <a:xfrm>
            <a:off x="1684338" y="3646488"/>
            <a:ext cx="1016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/>
              <a:t>演变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827088" y="1588"/>
            <a:ext cx="7129462" cy="11953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smtClean="0"/>
              <a:t>Python </a:t>
            </a:r>
            <a:r>
              <a:rPr lang="zh-CN" altLang="en-US" sz="3200" smtClean="0"/>
              <a:t>编程中条件判断 </a:t>
            </a:r>
            <a:r>
              <a:rPr lang="en-US" altLang="zh-CN" sz="3200" smtClean="0"/>
              <a:t>if </a:t>
            </a:r>
            <a:r>
              <a:rPr lang="zh-CN" altLang="en-US" sz="3200" smtClean="0"/>
              <a:t>语句用于控制程序的执行，基本形式为：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5076825" y="1844675"/>
            <a:ext cx="3609975" cy="25209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/>
              <a:t>If </a:t>
            </a:r>
            <a:r>
              <a:rPr lang="zh-CN" altLang="en-US" dirty="0" smtClean="0">
                <a:solidFill>
                  <a:srgbClr val="FF0000"/>
                </a:solidFill>
              </a:rPr>
              <a:t>条件表达式：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执行语句</a:t>
            </a:r>
            <a:r>
              <a:rPr lang="en-US" altLang="zh-CN" dirty="0" smtClean="0"/>
              <a:t>……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/>
              <a:t>else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执行语句</a:t>
            </a:r>
            <a:r>
              <a:rPr lang="en-US" altLang="zh-CN" dirty="0" smtClean="0"/>
              <a:t>……</a:t>
            </a:r>
            <a:endParaRPr lang="zh-CN" altLang="en-US" dirty="0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92213"/>
            <a:ext cx="4319588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内容占位符 2"/>
          <p:cNvSpPr txBox="1">
            <a:spLocks/>
          </p:cNvSpPr>
          <p:nvPr/>
        </p:nvSpPr>
        <p:spPr bwMode="auto">
          <a:xfrm>
            <a:off x="2267743" y="4627426"/>
            <a:ext cx="6455569" cy="933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>
                <a:latin typeface="Lucida Sans Unicode" pitchFamily="34" charset="0"/>
                <a:ea typeface="黑体" pitchFamily="49" charset="-122"/>
              </a:rPr>
              <a:t>Python</a:t>
            </a:r>
            <a:r>
              <a:rPr lang="zh-CN" altLang="en-US" sz="2400" dirty="0">
                <a:latin typeface="Lucida Sans Unicode" pitchFamily="34" charset="0"/>
                <a:ea typeface="黑体" pitchFamily="49" charset="-122"/>
              </a:rPr>
              <a:t>程序语言指定任何非</a:t>
            </a:r>
            <a:r>
              <a:rPr lang="en-US" altLang="zh-CN" sz="2400" dirty="0">
                <a:latin typeface="Lucida Sans Unicode" pitchFamily="34" charset="0"/>
                <a:ea typeface="黑体" pitchFamily="49" charset="-122"/>
              </a:rPr>
              <a:t>0</a:t>
            </a:r>
            <a:r>
              <a:rPr lang="zh-CN" altLang="en-US" sz="2400" dirty="0">
                <a:latin typeface="Lucida Sans Unicode" pitchFamily="34" charset="0"/>
                <a:ea typeface="黑体" pitchFamily="49" charset="-122"/>
              </a:rPr>
              <a:t>和非空（</a:t>
            </a:r>
            <a:r>
              <a:rPr lang="en-US" altLang="zh-CN" sz="2400" dirty="0">
                <a:latin typeface="Lucida Sans Unicode" pitchFamily="34" charset="0"/>
                <a:ea typeface="黑体" pitchFamily="49" charset="-122"/>
              </a:rPr>
              <a:t>null</a:t>
            </a:r>
            <a:r>
              <a:rPr lang="zh-CN" altLang="en-US" sz="2400" dirty="0">
                <a:latin typeface="Lucida Sans Unicode" pitchFamily="34" charset="0"/>
                <a:ea typeface="黑体" pitchFamily="49" charset="-122"/>
              </a:rPr>
              <a:t>）值为</a:t>
            </a:r>
            <a:r>
              <a:rPr lang="en-US" altLang="zh-CN" sz="2400" dirty="0">
                <a:latin typeface="Lucida Sans Unicode" pitchFamily="34" charset="0"/>
                <a:ea typeface="黑体" pitchFamily="49" charset="-122"/>
              </a:rPr>
              <a:t>true</a:t>
            </a:r>
            <a:r>
              <a:rPr lang="zh-CN" altLang="en-US" sz="2400" dirty="0">
                <a:latin typeface="Lucida Sans Unicode" pitchFamily="34" charset="0"/>
                <a:ea typeface="黑体" pitchFamily="49" charset="-122"/>
              </a:rPr>
              <a:t>，</a:t>
            </a:r>
            <a:r>
              <a:rPr lang="en-US" altLang="zh-CN" sz="2400" dirty="0">
                <a:latin typeface="Lucida Sans Unicode" pitchFamily="34" charset="0"/>
                <a:ea typeface="黑体" pitchFamily="49" charset="-122"/>
              </a:rPr>
              <a:t>0 </a:t>
            </a:r>
            <a:r>
              <a:rPr lang="zh-CN" altLang="en-US" sz="2400" dirty="0">
                <a:latin typeface="Lucida Sans Unicode" pitchFamily="34" charset="0"/>
                <a:ea typeface="黑体" pitchFamily="49" charset="-122"/>
              </a:rPr>
              <a:t>或者 </a:t>
            </a:r>
            <a:r>
              <a:rPr lang="en-US" altLang="zh-CN" sz="2400" dirty="0">
                <a:latin typeface="Lucida Sans Unicode" pitchFamily="34" charset="0"/>
                <a:ea typeface="黑体" pitchFamily="49" charset="-122"/>
              </a:rPr>
              <a:t>null</a:t>
            </a:r>
            <a:r>
              <a:rPr lang="zh-CN" altLang="en-US" sz="2400" dirty="0">
                <a:latin typeface="Lucida Sans Unicode" pitchFamily="34" charset="0"/>
                <a:ea typeface="黑体" pitchFamily="49" charset="-122"/>
              </a:rPr>
              <a:t>为</a:t>
            </a:r>
            <a:r>
              <a:rPr lang="en-US" altLang="zh-CN" sz="2400" dirty="0">
                <a:latin typeface="Lucida Sans Unicode" pitchFamily="34" charset="0"/>
                <a:ea typeface="黑体" pitchFamily="49" charset="-122"/>
              </a:rPr>
              <a:t>false</a:t>
            </a:r>
            <a:r>
              <a:rPr lang="zh-CN" altLang="en-US" sz="2400" dirty="0">
                <a:latin typeface="Lucida Sans Unicode" pitchFamily="34" charset="0"/>
                <a:ea typeface="黑体" pitchFamily="49" charset="-122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C3B87E5-D5EF-4E4C-9597-BD1EB615C640}"/>
              </a:ext>
            </a:extLst>
          </p:cNvPr>
          <p:cNvSpPr/>
          <p:nvPr/>
        </p:nvSpPr>
        <p:spPr>
          <a:xfrm>
            <a:off x="2429945" y="5733256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条件表达式的结果</a:t>
            </a:r>
            <a:r>
              <a:rPr lang="zh-CN" altLang="en-US" b="1" dirty="0"/>
              <a:t>必须为布尔值</a:t>
            </a:r>
            <a:r>
              <a:rPr lang="en-US" altLang="zh-CN" b="1" dirty="0"/>
              <a:t>bool</a:t>
            </a:r>
            <a:endParaRPr lang="zh-CN" altLang="en-US" b="1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zh-CN" altLang="en-US" dirty="0" smtClean="0"/>
              <a:t>一</a:t>
            </a:r>
            <a:r>
              <a:rPr lang="zh-CN" altLang="en-US" dirty="0"/>
              <a:t>个布尔值只有</a:t>
            </a:r>
            <a:r>
              <a:rPr lang="en-US" altLang="zh-CN" dirty="0"/>
              <a:t>True</a:t>
            </a:r>
            <a:r>
              <a:rPr lang="zh-CN" altLang="en-US" dirty="0"/>
              <a:t>、</a:t>
            </a:r>
            <a:r>
              <a:rPr lang="en-US" altLang="zh-CN" dirty="0"/>
              <a:t>False</a:t>
            </a:r>
            <a:r>
              <a:rPr lang="zh-CN" altLang="en-US" dirty="0"/>
              <a:t>两种值，要么是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en-US" altLang="zh-CN" dirty="0"/>
              <a:t>rue</a:t>
            </a:r>
            <a:r>
              <a:rPr lang="zh-CN" altLang="en-US" dirty="0"/>
              <a:t>，要么是</a:t>
            </a:r>
            <a:r>
              <a:rPr lang="en-US" altLang="zh-CN" dirty="0" smtClean="0">
                <a:solidFill>
                  <a:srgbClr val="C00000"/>
                </a:solidFill>
              </a:rPr>
              <a:t>F</a:t>
            </a:r>
            <a:r>
              <a:rPr lang="en-US" altLang="zh-CN" dirty="0" smtClean="0"/>
              <a:t>alse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900113" y="122238"/>
            <a:ext cx="7100887" cy="7143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比较（关系）运算符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14313" y="1373188"/>
          <a:ext cx="8929718" cy="2956142"/>
        </p:xfrm>
        <a:graphic>
          <a:graphicData uri="http://schemas.openxmlformats.org/drawingml/2006/table">
            <a:tbl>
              <a:tblPr/>
              <a:tblGrid>
                <a:gridCol w="1045349"/>
                <a:gridCol w="4608512"/>
                <a:gridCol w="1872208"/>
                <a:gridCol w="1403649"/>
              </a:tblGrid>
              <a:tr h="42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描述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+mn-cs"/>
                        </a:rPr>
                        <a:t>条件表达式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+mn-cs"/>
                        </a:rPr>
                        <a:t>返回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==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等于 ：比较对象是否相等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+mn-cs"/>
                        </a:rPr>
                        <a:t>a == b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+mn-cs"/>
                        </a:rPr>
                        <a:t>False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!=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不等于 ：比较两个对象是否不相等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+mn-cs"/>
                        </a:rPr>
                        <a:t>a != b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+mn-cs"/>
                        </a:rPr>
                        <a:t>True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大于：返回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是否大于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+mn-cs"/>
                        </a:rPr>
                        <a:t>a &gt; b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+mn-cs"/>
                        </a:rPr>
                        <a:t>False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小于：返回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是否小于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+mn-cs"/>
                        </a:rPr>
                        <a:t>a &lt; b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+mn-cs"/>
                        </a:rPr>
                        <a:t>True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&gt;=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大于等于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 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是否大于等于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+mn-cs"/>
                        </a:rPr>
                        <a:t>a &gt;= b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+mn-cs"/>
                        </a:rPr>
                        <a:t>False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&lt;=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小于等于 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 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是否小于等于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+mn-cs"/>
                        </a:rPr>
                        <a:t>a &lt;= b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+mn-cs"/>
                        </a:rPr>
                        <a:t>True</a:t>
                      </a:r>
                    </a:p>
                  </a:txBody>
                  <a:tcPr marL="87036" marR="87036" marT="43513" marB="435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5" name="矩形 5"/>
          <p:cNvSpPr>
            <a:spLocks noChangeArrowheads="1"/>
          </p:cNvSpPr>
          <p:nvPr/>
        </p:nvSpPr>
        <p:spPr bwMode="auto">
          <a:xfrm>
            <a:off x="0" y="928688"/>
            <a:ext cx="4040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/>
              <a:t>以下假设变量</a:t>
            </a:r>
            <a:r>
              <a:rPr lang="en-US" altLang="zh-CN" sz="2000"/>
              <a:t>a</a:t>
            </a:r>
            <a:r>
              <a:rPr lang="zh-CN" altLang="en-US" sz="2000"/>
              <a:t>为</a:t>
            </a:r>
            <a:r>
              <a:rPr lang="en-US" altLang="zh-CN" sz="2000"/>
              <a:t>10</a:t>
            </a:r>
            <a:r>
              <a:rPr lang="zh-CN" altLang="en-US" sz="2000"/>
              <a:t>，变量</a:t>
            </a:r>
            <a:r>
              <a:rPr lang="en-US" altLang="zh-CN" sz="2000"/>
              <a:t>b</a:t>
            </a:r>
            <a:r>
              <a:rPr lang="zh-CN" altLang="en-US" sz="2000"/>
              <a:t>为</a:t>
            </a:r>
            <a:r>
              <a:rPr lang="en-US" altLang="zh-CN" sz="2000"/>
              <a:t>20</a:t>
            </a:r>
            <a:r>
              <a:rPr lang="zh-CN" altLang="en-US" sz="2000"/>
              <a:t>：</a:t>
            </a:r>
          </a:p>
        </p:txBody>
      </p:sp>
      <p:sp>
        <p:nvSpPr>
          <p:cNvPr id="21536" name="TextBox 5"/>
          <p:cNvSpPr txBox="1">
            <a:spLocks noChangeArrowheads="1"/>
          </p:cNvSpPr>
          <p:nvPr/>
        </p:nvSpPr>
        <p:spPr bwMode="auto">
          <a:xfrm>
            <a:off x="1692275" y="5589588"/>
            <a:ext cx="71437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所有比较运算符返回</a:t>
            </a:r>
            <a:r>
              <a:rPr lang="en-US" altLang="zh-CN" sz="2000" b="1"/>
              <a:t>1</a:t>
            </a:r>
            <a:r>
              <a:rPr lang="zh-CN" altLang="en-US" sz="2000" b="1"/>
              <a:t>表示真，返回</a:t>
            </a:r>
            <a:r>
              <a:rPr lang="en-US" altLang="zh-CN" sz="2000" b="1"/>
              <a:t>0</a:t>
            </a:r>
            <a:r>
              <a:rPr lang="zh-CN" altLang="en-US" sz="2000" b="1"/>
              <a:t>表示假。这分别与特殊的变量</a:t>
            </a:r>
            <a:r>
              <a:rPr lang="en-US" altLang="zh-CN" sz="2000" b="1"/>
              <a:t>True</a:t>
            </a:r>
            <a:r>
              <a:rPr lang="zh-CN" altLang="en-US" sz="2000" b="1"/>
              <a:t>和</a:t>
            </a:r>
            <a:r>
              <a:rPr lang="en-US" altLang="zh-CN" sz="2000" b="1"/>
              <a:t>False</a:t>
            </a:r>
            <a:r>
              <a:rPr lang="zh-CN" altLang="en-US" sz="2000" b="1"/>
              <a:t>等价。注意，这些变量名的大写。</a:t>
            </a:r>
            <a:endParaRPr lang="zh-CN" altLang="en-US" sz="2000"/>
          </a:p>
        </p:txBody>
      </p:sp>
      <p:sp>
        <p:nvSpPr>
          <p:cNvPr id="21537" name="TextBox 6"/>
          <p:cNvSpPr txBox="1">
            <a:spLocks noChangeArrowheads="1"/>
          </p:cNvSpPr>
          <p:nvPr/>
        </p:nvSpPr>
        <p:spPr bwMode="auto">
          <a:xfrm>
            <a:off x="971550" y="4724400"/>
            <a:ext cx="77041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如果有</a:t>
            </a:r>
            <a:r>
              <a:rPr lang="en-US" altLang="zh-CN"/>
              <a:t>x=15</a:t>
            </a:r>
            <a:r>
              <a:rPr lang="zh-CN" altLang="en-US"/>
              <a:t>，还可以这样写：</a:t>
            </a:r>
            <a:r>
              <a:rPr lang="en-US" altLang="zh-CN" b="1"/>
              <a:t>a&lt;=x&lt;=b  </a:t>
            </a:r>
            <a:r>
              <a:rPr lang="zh-CN" altLang="en-US" b="1"/>
              <a:t>表示</a:t>
            </a:r>
            <a:r>
              <a:rPr lang="en-US" altLang="zh-CN" b="1"/>
              <a:t>x</a:t>
            </a:r>
            <a:r>
              <a:rPr lang="zh-CN" altLang="en-US" b="1"/>
              <a:t>在</a:t>
            </a:r>
            <a:r>
              <a:rPr lang="en-US" altLang="zh-CN" b="1"/>
              <a:t>a</a:t>
            </a:r>
            <a:r>
              <a:rPr lang="zh-CN" altLang="en-US" b="1"/>
              <a:t>和</a:t>
            </a:r>
            <a:r>
              <a:rPr lang="en-US" altLang="zh-CN" b="1"/>
              <a:t>b</a:t>
            </a:r>
            <a:r>
              <a:rPr lang="zh-CN" altLang="en-US" b="1"/>
              <a:t>之间    返回？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8504BC29-B0AE-46EF-8DDB-D94ABC77FDF7}"/>
              </a:ext>
            </a:extLst>
          </p:cNvPr>
          <p:cNvSpPr txBox="1">
            <a:spLocks/>
          </p:cNvSpPr>
          <p:nvPr/>
        </p:nvSpPr>
        <p:spPr>
          <a:xfrm>
            <a:off x="683568" y="980728"/>
            <a:ext cx="8054280" cy="4351338"/>
          </a:xfrm>
          <a:prstGeom prst="rect">
            <a:avLst/>
          </a:prstGeom>
        </p:spPr>
        <p:txBody>
          <a:bodyPr/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3600" dirty="0"/>
              <a:t>练习：</a:t>
            </a:r>
            <a:endParaRPr lang="en-US" altLang="zh-CN" sz="3600" dirty="0"/>
          </a:p>
          <a:p>
            <a:pPr marL="365125" lvl="1" indent="0">
              <a:buNone/>
            </a:pPr>
            <a:r>
              <a:rPr lang="zh-CN" altLang="zh-CN" sz="3600" dirty="0"/>
              <a:t>编写一个判断密码的程序。要求：显示提示信息“请输入密码：”后，在键盘输入密码，判断，如果密码是“</a:t>
            </a:r>
            <a:r>
              <a:rPr lang="en-US" altLang="zh-CN" sz="3600" dirty="0"/>
              <a:t>135790</a:t>
            </a:r>
            <a:r>
              <a:rPr lang="zh-CN" altLang="zh-CN" sz="3600" dirty="0"/>
              <a:t>”则输出提示信息“密码正确”，否则输出提示信息“密码错误”。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49453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1666</TotalTime>
  <Words>884</Words>
  <Application>Microsoft Office PowerPoint</Application>
  <PresentationFormat>全屏显示(4:3)</PresentationFormat>
  <Paragraphs>127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 Unicode MS</vt:lpstr>
      <vt:lpstr>黑体</vt:lpstr>
      <vt:lpstr>宋体</vt:lpstr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Python程序设计5</vt:lpstr>
      <vt:lpstr>PowerPoint 演示文稿</vt:lpstr>
      <vt:lpstr>案例：输入两个数a，b， 计算y=a/b的值。</vt:lpstr>
      <vt:lpstr>案例：输入两个数a，b， 计算y=a/b的值。</vt:lpstr>
      <vt:lpstr>案例：输入两个数a，b，计算y=a/b的值。</vt:lpstr>
      <vt:lpstr>选择(分支)结构</vt:lpstr>
      <vt:lpstr>Python 编程中条件判断 if 语句用于控制程序的执行，基本形式为：</vt:lpstr>
      <vt:lpstr>Python比较（关系）运算符</vt:lpstr>
      <vt:lpstr>PowerPoint 演示文稿</vt:lpstr>
      <vt:lpstr>PowerPoint 演示文稿</vt:lpstr>
      <vt:lpstr>PowerPoint 演示文稿</vt:lpstr>
      <vt:lpstr>作业：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</dc:title>
  <dc:creator>Guim</dc:creator>
  <cp:lastModifiedBy>admin</cp:lastModifiedBy>
  <cp:revision>115</cp:revision>
  <dcterms:created xsi:type="dcterms:W3CDTF">2014-02-18T04:13:10Z</dcterms:created>
  <dcterms:modified xsi:type="dcterms:W3CDTF">2019-03-22T01:47:11Z</dcterms:modified>
</cp:coreProperties>
</file>