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7" r:id="rId2"/>
    <p:sldId id="302" r:id="rId3"/>
    <p:sldId id="303" r:id="rId4"/>
    <p:sldId id="304" r:id="rId5"/>
    <p:sldId id="306" r:id="rId6"/>
    <p:sldId id="305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67" autoAdjust="0"/>
  </p:normalViewPr>
  <p:slideViewPr>
    <p:cSldViewPr>
      <p:cViewPr varScale="1">
        <p:scale>
          <a:sx n="66" d="100"/>
          <a:sy n="66" d="100"/>
        </p:scale>
        <p:origin x="960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23AB347-C9FD-40D0-A506-3039D632C336}" type="datetimeFigureOut">
              <a:rPr lang="zh-CN" altLang="en-US"/>
              <a:pPr>
                <a:defRPr/>
              </a:pPr>
              <a:t>2019/3/27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379669E-4E25-4B5C-89D2-2FB7FDB55A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631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整除，与输入整数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C3C0-3376-46CC-B706-1C0A283DE52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39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B62CB4F-C2E7-4FF0-8213-5991A647627A}" type="datetimeFigureOut">
              <a:rPr lang="zh-CN" altLang="en-US"/>
              <a:pPr>
                <a:defRPr/>
              </a:pPr>
              <a:t>2019/3/27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6B8318E-7D65-4CCB-B20B-B9D15613FD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BD100-476E-4578-9ECD-8E65A75AE0EA}" type="datetimeFigureOut">
              <a:rPr lang="zh-CN" altLang="en-US"/>
              <a:pPr>
                <a:defRPr/>
              </a:pPr>
              <a:t>2019/3/27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E10E8-42BF-4BFF-A1F3-55A80953D6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B92C4-3DC2-4626-B362-06074E3624FF}" type="datetimeFigureOut">
              <a:rPr lang="zh-CN" altLang="en-US"/>
              <a:pPr>
                <a:defRPr/>
              </a:pPr>
              <a:t>2019/3/27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FEBA8-AB4B-4433-ABF4-B509EA60AE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9A9FF-D721-445E-9312-DA3653ABB0BA}" type="datetimeFigureOut">
              <a:rPr lang="zh-CN" altLang="en-US"/>
              <a:pPr>
                <a:defRPr/>
              </a:pPr>
              <a:t>2019/3/27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0084B-7B37-48D7-B230-CAD4945238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24108C8-3C7A-4963-9F09-5C1C3FF26E53}" type="datetimeFigureOut">
              <a:rPr lang="zh-CN" altLang="en-US"/>
              <a:pPr>
                <a:defRPr/>
              </a:pPr>
              <a:t>2019/3/27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43C8036-527F-48B6-BB1F-50FDAE38B8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D6CF0BC-B783-432E-9E78-CAC8AB06DC17}" type="datetimeFigureOut">
              <a:rPr lang="zh-CN" altLang="en-US"/>
              <a:pPr>
                <a:defRPr/>
              </a:pPr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17C38EC-1BC6-4A10-A40B-B96F4D1C52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AB8C5FD-ADE5-4297-8411-DF888997EF77}" type="datetimeFigureOut">
              <a:rPr lang="zh-CN" altLang="en-US"/>
              <a:pPr>
                <a:defRPr/>
              </a:pPr>
              <a:t>2019/3/27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0048677-B55F-4BDA-88D0-B99FF026D5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37E2E7-A3B4-41A9-808A-E019D67B237D}" type="datetimeFigureOut">
              <a:rPr lang="zh-CN" altLang="en-US"/>
              <a:pPr>
                <a:defRPr/>
              </a:pPr>
              <a:t>2019/3/27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34DBF7B-7CC2-4FE1-8C67-34242CAD8B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D2870-3BB7-4B5D-A8CF-BEA949A376A6}" type="datetimeFigureOut">
              <a:rPr lang="zh-CN" altLang="en-US"/>
              <a:pPr>
                <a:defRPr/>
              </a:pPr>
              <a:t>2019/3/27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1AAC7-29DF-4B34-BDE1-7CD6FCFA59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99520D-0646-4F53-ABAE-1986A93FAD40}" type="datetimeFigureOut">
              <a:rPr lang="zh-CN" altLang="en-US"/>
              <a:pPr>
                <a:defRPr/>
              </a:pPr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B6054A8-ADFE-4B12-9136-3F1819E90D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7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8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650E0ED-198A-4AAD-B701-CCF1E0EA622A}" type="datetimeFigureOut">
              <a:rPr lang="zh-CN" altLang="en-US"/>
              <a:pPr>
                <a:defRPr/>
              </a:pPr>
              <a:t>2019/3/27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06E7032-D82C-4922-920E-BFA280B0C5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7A6C50F8-3EF6-48F3-A3F1-278DE192A696}" type="datetimeFigureOut">
              <a:rPr lang="zh-CN" altLang="en-US"/>
              <a:pPr>
                <a:defRPr/>
              </a:pPr>
              <a:t>2019/3/27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FC7EB2D7-82E1-43FE-A1A9-5D74534348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2" r:id="rId2"/>
    <p:sldLayoutId id="2147483697" r:id="rId3"/>
    <p:sldLayoutId id="2147483698" r:id="rId4"/>
    <p:sldLayoutId id="2147483699" r:id="rId5"/>
    <p:sldLayoutId id="2147483700" r:id="rId6"/>
    <p:sldLayoutId id="2147483693" r:id="rId7"/>
    <p:sldLayoutId id="2147483701" r:id="rId8"/>
    <p:sldLayoutId id="2147483702" r:id="rId9"/>
    <p:sldLayoutId id="2147483694" r:id="rId10"/>
    <p:sldLayoutId id="214748369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1" lang="en-US" altLang="zh-CN" sz="6000" dirty="0" smtClean="0">
                <a:solidFill>
                  <a:srgbClr val="2213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Python</a:t>
            </a:r>
            <a:r>
              <a:rPr kumimoji="1" lang="zh-CN" altLang="en-US" sz="6000" dirty="0" smtClean="0">
                <a:solidFill>
                  <a:srgbClr val="2213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程序设计</a:t>
            </a:r>
            <a:r>
              <a:rPr kumimoji="1" lang="en-US" altLang="zh-CN" sz="3600" dirty="0" smtClean="0">
                <a:solidFill>
                  <a:srgbClr val="2213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4</a:t>
            </a:r>
            <a:endParaRPr lang="zh-CN" altLang="en-US" sz="3600" dirty="0">
              <a:latin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9F1CD1F-5DFB-45DD-B12D-F8CCB1176A1A}"/>
              </a:ext>
            </a:extLst>
          </p:cNvPr>
          <p:cNvSpPr/>
          <p:nvPr/>
        </p:nvSpPr>
        <p:spPr>
          <a:xfrm>
            <a:off x="319796" y="854522"/>
            <a:ext cx="857268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/>
            <a:r>
              <a:rPr lang="en-US" altLang="zh-CN" sz="3000" kern="100" dirty="0" smtClean="0">
                <a:latin typeface="+mn-ea"/>
                <a:cs typeface="Times New Roman" panose="02020603050405020304" pitchFamily="18" charset="0"/>
              </a:rPr>
              <a:t>  </a:t>
            </a:r>
            <a:r>
              <a:rPr lang="zh-CN" altLang="zh-CN" sz="3000" kern="100" dirty="0" smtClean="0">
                <a:latin typeface="+mn-ea"/>
                <a:cs typeface="Times New Roman" panose="02020603050405020304" pitchFamily="18" charset="0"/>
              </a:rPr>
              <a:t>学校</a:t>
            </a:r>
            <a:r>
              <a:rPr lang="zh-CN" altLang="zh-CN" sz="3000" kern="100" dirty="0">
                <a:latin typeface="+mn-ea"/>
                <a:cs typeface="Times New Roman" panose="02020603050405020304" pitchFamily="18" charset="0"/>
              </a:rPr>
              <a:t>今年开展节约用水活动，第一季度共节约用水</a:t>
            </a:r>
            <a:r>
              <a:rPr lang="en-US" altLang="zh-CN" sz="3000" kern="100" dirty="0">
                <a:latin typeface="+mn-ea"/>
                <a:cs typeface="Times New Roman" panose="02020603050405020304" pitchFamily="18" charset="0"/>
              </a:rPr>
              <a:t>a</a:t>
            </a:r>
            <a:r>
              <a:rPr lang="zh-CN" altLang="zh-CN" sz="3000" kern="100" dirty="0">
                <a:latin typeface="+mn-ea"/>
                <a:cs typeface="Times New Roman" panose="02020603050405020304" pitchFamily="18" charset="0"/>
              </a:rPr>
              <a:t>吨，如果学校希望每个季度节水量的增长率为</a:t>
            </a:r>
            <a:r>
              <a:rPr lang="en-US" altLang="zh-CN" sz="3000" kern="100" dirty="0">
                <a:latin typeface="+mn-ea"/>
                <a:cs typeface="Times New Roman" panose="02020603050405020304" pitchFamily="18" charset="0"/>
              </a:rPr>
              <a:t>b</a:t>
            </a:r>
            <a:r>
              <a:rPr lang="zh-CN" altLang="zh-CN" sz="3000" kern="100" dirty="0">
                <a:latin typeface="+mn-ea"/>
                <a:cs typeface="Times New Roman" panose="02020603050405020304" pitchFamily="18" charset="0"/>
              </a:rPr>
              <a:t>，请编写一个程序，计算并输出学校希望第四季度能够节约用水的数量（吨）。</a:t>
            </a:r>
            <a:endParaRPr lang="en-US" altLang="zh-CN" sz="3000" kern="100" dirty="0">
              <a:latin typeface="+mn-ea"/>
              <a:cs typeface="Times New Roman" panose="02020603050405020304" pitchFamily="18" charset="0"/>
            </a:endParaRPr>
          </a:p>
          <a:p>
            <a:pPr indent="304800"/>
            <a:endParaRPr lang="en-US" altLang="zh-CN" sz="3000" kern="100" dirty="0">
              <a:latin typeface="+mn-ea"/>
              <a:cs typeface="Times New Roman" panose="02020603050405020304" pitchFamily="18" charset="0"/>
            </a:endParaRPr>
          </a:p>
          <a:p>
            <a:r>
              <a:rPr lang="zh-CN" altLang="zh-CN" sz="3000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要求：</a:t>
            </a:r>
            <a:endParaRPr lang="en-US" altLang="zh-CN" sz="3000" b="1" kern="100" dirty="0">
              <a:solidFill>
                <a:srgbClr val="C00000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3000" b="1" kern="100" dirty="0" smtClean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    </a:t>
            </a:r>
            <a:r>
              <a:rPr lang="zh-CN" altLang="zh-CN" sz="3000" kern="100" dirty="0" smtClean="0">
                <a:latin typeface="+mn-ea"/>
                <a:cs typeface="Times New Roman" panose="02020603050405020304" pitchFamily="18" charset="0"/>
              </a:rPr>
              <a:t>屏幕</a:t>
            </a:r>
            <a:r>
              <a:rPr lang="zh-CN" altLang="zh-CN" sz="3000" kern="100" dirty="0">
                <a:latin typeface="+mn-ea"/>
                <a:cs typeface="Times New Roman" panose="02020603050405020304" pitchFamily="18" charset="0"/>
              </a:rPr>
              <a:t>提示用户输入第一季度的节水量和每个季度的增长率（输入时均输入浮点数，且第一季度节约的水大于</a:t>
            </a:r>
            <a:r>
              <a:rPr lang="en-US" altLang="zh-CN" sz="3000" kern="100" dirty="0">
                <a:latin typeface="+mn-ea"/>
                <a:cs typeface="Times New Roman" panose="02020603050405020304" pitchFamily="18" charset="0"/>
              </a:rPr>
              <a:t>50</a:t>
            </a:r>
            <a:r>
              <a:rPr lang="zh-CN" altLang="zh-CN" sz="3000" kern="100" dirty="0">
                <a:latin typeface="+mn-ea"/>
                <a:cs typeface="Times New Roman" panose="02020603050405020304" pitchFamily="18" charset="0"/>
              </a:rPr>
              <a:t>，增长率为</a:t>
            </a:r>
            <a:r>
              <a:rPr lang="en-US" altLang="zh-CN" sz="3000" kern="100" dirty="0">
                <a:latin typeface="+mn-ea"/>
                <a:cs typeface="Times New Roman" panose="02020603050405020304" pitchFamily="18" charset="0"/>
              </a:rPr>
              <a:t>0</a:t>
            </a:r>
            <a:r>
              <a:rPr lang="zh-CN" altLang="zh-CN" sz="3000" kern="100" dirty="0">
                <a:latin typeface="+mn-ea"/>
                <a:cs typeface="Times New Roman" panose="02020603050405020304" pitchFamily="18" charset="0"/>
              </a:rPr>
              <a:t>到</a:t>
            </a:r>
            <a:r>
              <a:rPr lang="en-US" altLang="zh-CN" sz="3000" kern="100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zh-CN" sz="3000" kern="100" dirty="0">
                <a:latin typeface="+mn-ea"/>
                <a:cs typeface="Times New Roman" panose="02020603050405020304" pitchFamily="18" charset="0"/>
              </a:rPr>
              <a:t>之间的数），输出学校希望第四季度能够节约用水的数量（吨）。</a:t>
            </a:r>
            <a:endParaRPr lang="zh-CN" altLang="en-US" sz="30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 descr="http://192.168.15.6:8000/res/server/1527136458380">
            <a:extLst>
              <a:ext uri="{FF2B5EF4-FFF2-40B4-BE49-F238E27FC236}">
                <a16:creationId xmlns:a16="http://schemas.microsoft.com/office/drawing/2014/main" xmlns="" id="{B18A851F-49FE-44DD-8D24-D49AA456FD72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0236" y="5661248"/>
            <a:ext cx="4464496" cy="987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39552" y="89552"/>
            <a:ext cx="7100887" cy="785812"/>
          </a:xfrm>
        </p:spPr>
        <p:txBody>
          <a:bodyPr/>
          <a:lstStyle/>
          <a:p>
            <a:r>
              <a:rPr lang="zh-CN" altLang="en-US" dirty="0" smtClean="0"/>
              <a:t>任务一：</a:t>
            </a:r>
          </a:p>
        </p:txBody>
      </p:sp>
    </p:spTree>
    <p:extLst>
      <p:ext uri="{BB962C8B-B14F-4D97-AF65-F5344CB8AC3E}">
        <p14:creationId xmlns:p14="http://schemas.microsoft.com/office/powerpoint/2010/main" val="40288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60CDE4F-209A-4515-AE18-38578E0995EE}"/>
              </a:ext>
            </a:extLst>
          </p:cNvPr>
          <p:cNvSpPr/>
          <p:nvPr/>
        </p:nvSpPr>
        <p:spPr>
          <a:xfrm>
            <a:off x="395536" y="1124744"/>
            <a:ext cx="813690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000" kern="100" dirty="0" smtClean="0">
                <a:latin typeface="+mn-ea"/>
                <a:cs typeface="Times New Roman" panose="02020603050405020304" pitchFamily="18" charset="0"/>
              </a:rPr>
              <a:t>    </a:t>
            </a:r>
            <a:r>
              <a:rPr lang="zh-CN" altLang="zh-CN" sz="3000" kern="100" dirty="0" smtClean="0">
                <a:latin typeface="+mn-ea"/>
                <a:cs typeface="Times New Roman" panose="02020603050405020304" pitchFamily="18" charset="0"/>
              </a:rPr>
              <a:t>学习</a:t>
            </a:r>
            <a:r>
              <a:rPr lang="zh-CN" altLang="zh-CN" sz="3000" kern="100" dirty="0">
                <a:latin typeface="+mn-ea"/>
                <a:cs typeface="Times New Roman" panose="02020603050405020304" pitchFamily="18" charset="0"/>
              </a:rPr>
              <a:t>等边三角形，老师发给每人一根长</a:t>
            </a:r>
            <a:r>
              <a:rPr lang="en-US" altLang="zh-CN" sz="3000" kern="100" dirty="0">
                <a:latin typeface="+mn-ea"/>
                <a:cs typeface="Times New Roman" panose="02020603050405020304" pitchFamily="18" charset="0"/>
              </a:rPr>
              <a:t>a</a:t>
            </a:r>
            <a:r>
              <a:rPr lang="zh-CN" altLang="zh-CN" sz="3000" kern="100" dirty="0">
                <a:latin typeface="+mn-ea"/>
                <a:cs typeface="Times New Roman" panose="02020603050405020304" pitchFamily="18" charset="0"/>
              </a:rPr>
              <a:t>厘米的塑料绳，要求用这根绳子围成一个边长为整数的最大等边三角形，请编写一个程序，计算并输出能够围成的最大等边三角形的边长（厘米）</a:t>
            </a:r>
            <a:r>
              <a:rPr lang="zh-CN" altLang="en-US" sz="3000" kern="100" dirty="0">
                <a:latin typeface="+mn-ea"/>
                <a:cs typeface="Times New Roman" panose="02020603050405020304" pitchFamily="18" charset="0"/>
              </a:rPr>
              <a:t>和剩余的绳子长度。</a:t>
            </a:r>
            <a:endParaRPr lang="zh-CN" altLang="zh-CN" sz="3000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3000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要求：</a:t>
            </a:r>
          </a:p>
          <a:p>
            <a:r>
              <a:rPr lang="en-US" altLang="zh-CN" sz="3000" kern="100" dirty="0" smtClean="0">
                <a:latin typeface="+mn-ea"/>
                <a:cs typeface="Times New Roman" panose="02020603050405020304" pitchFamily="18" charset="0"/>
              </a:rPr>
              <a:t>    </a:t>
            </a:r>
            <a:r>
              <a:rPr lang="zh-CN" altLang="zh-CN" sz="3000" kern="100" dirty="0" smtClean="0">
                <a:latin typeface="+mn-ea"/>
                <a:cs typeface="Times New Roman" panose="02020603050405020304" pitchFamily="18" charset="0"/>
              </a:rPr>
              <a:t>屏幕</a:t>
            </a:r>
            <a:r>
              <a:rPr lang="zh-CN" altLang="zh-CN" sz="3000" kern="100" dirty="0">
                <a:latin typeface="+mn-ea"/>
                <a:cs typeface="Times New Roman" panose="02020603050405020304" pitchFamily="18" charset="0"/>
              </a:rPr>
              <a:t>提示用户输入塑料绳的长度（输入时输入一个</a:t>
            </a:r>
            <a:r>
              <a:rPr lang="en-US" altLang="zh-CN" sz="3000" kern="100" dirty="0">
                <a:latin typeface="+mn-ea"/>
                <a:cs typeface="Times New Roman" panose="02020603050405020304" pitchFamily="18" charset="0"/>
              </a:rPr>
              <a:t>10</a:t>
            </a:r>
            <a:r>
              <a:rPr lang="zh-CN" altLang="zh-CN" sz="3000" kern="100" dirty="0">
                <a:latin typeface="+mn-ea"/>
                <a:cs typeface="Times New Roman" panose="02020603050405020304" pitchFamily="18" charset="0"/>
              </a:rPr>
              <a:t>到</a:t>
            </a:r>
            <a:r>
              <a:rPr lang="en-US" altLang="zh-CN" sz="3000" kern="100" dirty="0">
                <a:latin typeface="+mn-ea"/>
                <a:cs typeface="Times New Roman" panose="02020603050405020304" pitchFamily="18" charset="0"/>
              </a:rPr>
              <a:t>100</a:t>
            </a:r>
            <a:r>
              <a:rPr lang="zh-CN" altLang="zh-CN" sz="3000" kern="100" dirty="0">
                <a:latin typeface="+mn-ea"/>
                <a:cs typeface="Times New Roman" panose="02020603050405020304" pitchFamily="18" charset="0"/>
              </a:rPr>
              <a:t>之间的整数），输出能够围成的最大等边三角形的边长（厘米）</a:t>
            </a:r>
            <a:r>
              <a:rPr lang="zh-CN" altLang="en-US" sz="3000" kern="100" dirty="0">
                <a:latin typeface="+mn-ea"/>
                <a:cs typeface="Times New Roman" panose="02020603050405020304" pitchFamily="18" charset="0"/>
              </a:rPr>
              <a:t>和剩余绳子长度（厘米）</a:t>
            </a:r>
            <a:r>
              <a:rPr lang="zh-CN" altLang="zh-CN" sz="3000" kern="100" dirty="0">
                <a:latin typeface="+mn-ea"/>
                <a:cs typeface="Times New Roman" panose="02020603050405020304" pitchFamily="18" charset="0"/>
              </a:rPr>
              <a:t>。</a:t>
            </a:r>
            <a:endParaRPr lang="zh-CN" altLang="en-US" sz="3000" dirty="0">
              <a:latin typeface="+mn-ea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539552" y="317688"/>
            <a:ext cx="7100887" cy="785812"/>
          </a:xfrm>
        </p:spPr>
        <p:txBody>
          <a:bodyPr/>
          <a:lstStyle/>
          <a:p>
            <a:r>
              <a:rPr lang="zh-CN" altLang="en-US" dirty="0" smtClean="0"/>
              <a:t>任务二：</a:t>
            </a:r>
          </a:p>
        </p:txBody>
      </p:sp>
    </p:spTree>
    <p:extLst>
      <p:ext uri="{BB962C8B-B14F-4D97-AF65-F5344CB8AC3E}">
        <p14:creationId xmlns:p14="http://schemas.microsoft.com/office/powerpoint/2010/main" val="193702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altLang="zh-CN" sz="6000" dirty="0" smtClean="0">
                <a:solidFill>
                  <a:srgbClr val="2213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Python</a:t>
            </a:r>
            <a:r>
              <a:rPr kumimoji="1" lang="zh-CN" altLang="en-US" sz="6000" dirty="0" smtClean="0">
                <a:solidFill>
                  <a:srgbClr val="2213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程序设计</a:t>
            </a:r>
            <a:r>
              <a:rPr kumimoji="1" lang="en-US" altLang="zh-CN" sz="3600" dirty="0" smtClean="0">
                <a:solidFill>
                  <a:srgbClr val="2213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5</a:t>
            </a:r>
            <a:endParaRPr lang="zh-CN" altLang="en-US" sz="3600" dirty="0">
              <a:latin typeface="+mj-ea"/>
            </a:endParaRPr>
          </a:p>
        </p:txBody>
      </p:sp>
      <p:sp>
        <p:nvSpPr>
          <p:cNvPr id="14338" name="副标题 3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zh-CN" altLang="en-US" smtClean="0"/>
              <a:t>分支结构</a:t>
            </a:r>
          </a:p>
        </p:txBody>
      </p:sp>
    </p:spTree>
    <p:extLst>
      <p:ext uri="{BB962C8B-B14F-4D97-AF65-F5344CB8AC3E}">
        <p14:creationId xmlns:p14="http://schemas.microsoft.com/office/powerpoint/2010/main" val="629163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827088" y="1588"/>
            <a:ext cx="7129462" cy="11953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smtClean="0"/>
              <a:t>Python </a:t>
            </a:r>
            <a:r>
              <a:rPr lang="zh-CN" altLang="en-US" sz="3200" smtClean="0"/>
              <a:t>编程中条件判断 </a:t>
            </a:r>
            <a:r>
              <a:rPr lang="en-US" altLang="zh-CN" sz="3200" smtClean="0"/>
              <a:t>if </a:t>
            </a:r>
            <a:r>
              <a:rPr lang="zh-CN" altLang="en-US" sz="3200" smtClean="0"/>
              <a:t>语句用于控制程序的执行，基本形式为：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5076825" y="1844675"/>
            <a:ext cx="3609975" cy="252095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 smtClean="0"/>
              <a:t>If </a:t>
            </a:r>
            <a:r>
              <a:rPr lang="zh-CN" altLang="en-US" dirty="0" smtClean="0">
                <a:solidFill>
                  <a:srgbClr val="FF0000"/>
                </a:solidFill>
              </a:rPr>
              <a:t>条件表达式：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执行语句</a:t>
            </a:r>
            <a:r>
              <a:rPr lang="en-US" altLang="zh-CN" dirty="0" smtClean="0"/>
              <a:t>……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 smtClean="0"/>
              <a:t>else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执行语句</a:t>
            </a:r>
            <a:r>
              <a:rPr lang="en-US" altLang="zh-CN" dirty="0" smtClean="0"/>
              <a:t>……</a:t>
            </a:r>
            <a:endParaRPr lang="zh-CN" altLang="en-US" dirty="0" smtClean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92213"/>
            <a:ext cx="4319588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内容占位符 2"/>
          <p:cNvSpPr txBox="1">
            <a:spLocks/>
          </p:cNvSpPr>
          <p:nvPr/>
        </p:nvSpPr>
        <p:spPr bwMode="auto">
          <a:xfrm>
            <a:off x="2267743" y="4627426"/>
            <a:ext cx="6455569" cy="933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400" dirty="0">
                <a:latin typeface="Lucida Sans Unicode" pitchFamily="34" charset="0"/>
                <a:ea typeface="黑体" pitchFamily="49" charset="-122"/>
              </a:rPr>
              <a:t>Python</a:t>
            </a:r>
            <a:r>
              <a:rPr lang="zh-CN" altLang="en-US" sz="2400" dirty="0">
                <a:latin typeface="Lucida Sans Unicode" pitchFamily="34" charset="0"/>
                <a:ea typeface="黑体" pitchFamily="49" charset="-122"/>
              </a:rPr>
              <a:t>程序语言指定任何非</a:t>
            </a:r>
            <a:r>
              <a:rPr lang="en-US" altLang="zh-CN" sz="2400" dirty="0">
                <a:latin typeface="Lucida Sans Unicode" pitchFamily="34" charset="0"/>
                <a:ea typeface="黑体" pitchFamily="49" charset="-122"/>
              </a:rPr>
              <a:t>0</a:t>
            </a:r>
            <a:r>
              <a:rPr lang="zh-CN" altLang="en-US" sz="2400" dirty="0">
                <a:latin typeface="Lucida Sans Unicode" pitchFamily="34" charset="0"/>
                <a:ea typeface="黑体" pitchFamily="49" charset="-122"/>
              </a:rPr>
              <a:t>和非空（</a:t>
            </a:r>
            <a:r>
              <a:rPr lang="en-US" altLang="zh-CN" sz="2400" dirty="0">
                <a:latin typeface="Lucida Sans Unicode" pitchFamily="34" charset="0"/>
                <a:ea typeface="黑体" pitchFamily="49" charset="-122"/>
              </a:rPr>
              <a:t>null</a:t>
            </a:r>
            <a:r>
              <a:rPr lang="zh-CN" altLang="en-US" sz="2400" dirty="0">
                <a:latin typeface="Lucida Sans Unicode" pitchFamily="34" charset="0"/>
                <a:ea typeface="黑体" pitchFamily="49" charset="-122"/>
              </a:rPr>
              <a:t>）值为</a:t>
            </a:r>
            <a:r>
              <a:rPr lang="en-US" altLang="zh-CN" sz="2400" dirty="0">
                <a:latin typeface="Lucida Sans Unicode" pitchFamily="34" charset="0"/>
                <a:ea typeface="黑体" pitchFamily="49" charset="-122"/>
              </a:rPr>
              <a:t>true</a:t>
            </a:r>
            <a:r>
              <a:rPr lang="zh-CN" altLang="en-US" sz="2400" dirty="0">
                <a:latin typeface="Lucida Sans Unicode" pitchFamily="34" charset="0"/>
                <a:ea typeface="黑体" pitchFamily="49" charset="-122"/>
              </a:rPr>
              <a:t>，</a:t>
            </a:r>
            <a:r>
              <a:rPr lang="en-US" altLang="zh-CN" sz="2400" dirty="0">
                <a:latin typeface="Lucida Sans Unicode" pitchFamily="34" charset="0"/>
                <a:ea typeface="黑体" pitchFamily="49" charset="-122"/>
              </a:rPr>
              <a:t>0 </a:t>
            </a:r>
            <a:r>
              <a:rPr lang="zh-CN" altLang="en-US" sz="2400" dirty="0">
                <a:latin typeface="Lucida Sans Unicode" pitchFamily="34" charset="0"/>
                <a:ea typeface="黑体" pitchFamily="49" charset="-122"/>
              </a:rPr>
              <a:t>或者 </a:t>
            </a:r>
            <a:r>
              <a:rPr lang="en-US" altLang="zh-CN" sz="2400" dirty="0">
                <a:latin typeface="Lucida Sans Unicode" pitchFamily="34" charset="0"/>
                <a:ea typeface="黑体" pitchFamily="49" charset="-122"/>
              </a:rPr>
              <a:t>null</a:t>
            </a:r>
            <a:r>
              <a:rPr lang="zh-CN" altLang="en-US" sz="2400" dirty="0">
                <a:latin typeface="Lucida Sans Unicode" pitchFamily="34" charset="0"/>
                <a:ea typeface="黑体" pitchFamily="49" charset="-122"/>
              </a:rPr>
              <a:t>为</a:t>
            </a:r>
            <a:r>
              <a:rPr lang="en-US" altLang="zh-CN" sz="2400" dirty="0">
                <a:latin typeface="Lucida Sans Unicode" pitchFamily="34" charset="0"/>
                <a:ea typeface="黑体" pitchFamily="49" charset="-122"/>
              </a:rPr>
              <a:t>false</a:t>
            </a:r>
            <a:r>
              <a:rPr lang="zh-CN" altLang="en-US" sz="2400" dirty="0">
                <a:latin typeface="Lucida Sans Unicode" pitchFamily="34" charset="0"/>
                <a:ea typeface="黑体" pitchFamily="49" charset="-122"/>
              </a:rPr>
              <a:t>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0C3B87E5-D5EF-4E4C-9597-BD1EB615C640}"/>
              </a:ext>
            </a:extLst>
          </p:cNvPr>
          <p:cNvSpPr/>
          <p:nvPr/>
        </p:nvSpPr>
        <p:spPr>
          <a:xfrm>
            <a:off x="2429945" y="5733256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>
              <a:spcBef>
                <a:spcPts val="0"/>
              </a:spcBef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条件表达式的结果</a:t>
            </a:r>
            <a:r>
              <a:rPr lang="zh-CN" altLang="en-US" b="1" dirty="0"/>
              <a:t>必须为布尔值</a:t>
            </a:r>
            <a:r>
              <a:rPr lang="en-US" altLang="zh-CN" b="1" dirty="0"/>
              <a:t>bool</a:t>
            </a:r>
            <a:endParaRPr lang="zh-CN" altLang="en-US" b="1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zh-CN" altLang="en-US" dirty="0" smtClean="0"/>
              <a:t>一</a:t>
            </a:r>
            <a:r>
              <a:rPr lang="zh-CN" altLang="en-US" dirty="0"/>
              <a:t>个布尔值只有</a:t>
            </a:r>
            <a:r>
              <a:rPr lang="en-US" altLang="zh-CN" dirty="0"/>
              <a:t>True</a:t>
            </a:r>
            <a:r>
              <a:rPr lang="zh-CN" altLang="en-US" dirty="0"/>
              <a:t>、</a:t>
            </a:r>
            <a:r>
              <a:rPr lang="en-US" altLang="zh-CN" dirty="0"/>
              <a:t>False</a:t>
            </a:r>
            <a:r>
              <a:rPr lang="zh-CN" altLang="en-US" dirty="0"/>
              <a:t>两种值，要么是</a:t>
            </a:r>
            <a:r>
              <a:rPr lang="en-US" altLang="zh-CN" dirty="0">
                <a:solidFill>
                  <a:srgbClr val="C00000"/>
                </a:solidFill>
              </a:rPr>
              <a:t>T</a:t>
            </a:r>
            <a:r>
              <a:rPr lang="en-US" altLang="zh-CN" dirty="0"/>
              <a:t>rue</a:t>
            </a:r>
            <a:r>
              <a:rPr lang="zh-CN" altLang="en-US" dirty="0"/>
              <a:t>，要么是</a:t>
            </a:r>
            <a:r>
              <a:rPr lang="en-US" altLang="zh-CN" dirty="0" smtClean="0">
                <a:solidFill>
                  <a:srgbClr val="C00000"/>
                </a:solidFill>
              </a:rPr>
              <a:t>F</a:t>
            </a:r>
            <a:r>
              <a:rPr lang="en-US" altLang="zh-CN" dirty="0" smtClean="0"/>
              <a:t>alse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409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173912" cy="7858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作业：</a:t>
            </a:r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>
          <a:xfrm>
            <a:off x="287337" y="1071540"/>
            <a:ext cx="8569325" cy="45259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3200" dirty="0" smtClean="0"/>
              <a:t>1.</a:t>
            </a:r>
            <a:r>
              <a:rPr lang="zh-CN" altLang="en-US" sz="3200" dirty="0"/>
              <a:t>编程实现判断一个整数是奇数还是偶数</a:t>
            </a:r>
            <a:endParaRPr lang="en-US" altLang="zh-CN" sz="32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 smtClean="0"/>
              <a:t>2.</a:t>
            </a:r>
            <a:r>
              <a:rPr lang="zh-CN" altLang="zh-CN" sz="3200" dirty="0"/>
              <a:t>某商场开展购物打折活动，消费金额不满</a:t>
            </a:r>
            <a:r>
              <a:rPr lang="en-US" altLang="zh-CN" sz="3200" dirty="0"/>
              <a:t>500</a:t>
            </a:r>
            <a:r>
              <a:rPr lang="zh-CN" altLang="zh-CN" sz="3200" dirty="0"/>
              <a:t>元时，不打折，消费金额每满</a:t>
            </a:r>
            <a:r>
              <a:rPr lang="en-US" altLang="zh-CN" sz="3200" dirty="0"/>
              <a:t>500</a:t>
            </a:r>
            <a:r>
              <a:rPr lang="zh-CN" altLang="zh-CN" sz="3200" dirty="0"/>
              <a:t>元（含），就减</a:t>
            </a:r>
            <a:r>
              <a:rPr lang="en-US" altLang="zh-CN" sz="3200" dirty="0"/>
              <a:t>50</a:t>
            </a:r>
            <a:r>
              <a:rPr lang="zh-CN" altLang="zh-CN" sz="3200" dirty="0"/>
              <a:t>元。请编写一个程序，根据键盘输入的消费金额，输出折后金额。（要求用分支结构解决该问题。）</a:t>
            </a:r>
            <a:endParaRPr lang="en-US" altLang="zh-CN" sz="3200" dirty="0"/>
          </a:p>
          <a:p>
            <a:pPr eaLnBrk="1" hangingPunct="1">
              <a:lnSpc>
                <a:spcPct val="150000"/>
              </a:lnSpc>
            </a:pPr>
            <a:endParaRPr lang="en-US" altLang="zh-CN" sz="3200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932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915</TotalTime>
  <Words>374</Words>
  <Application>Microsoft Office PowerPoint</Application>
  <PresentationFormat>全屏显示(4:3)</PresentationFormat>
  <Paragraphs>25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黑体</vt:lpstr>
      <vt:lpstr>宋体</vt:lpstr>
      <vt:lpstr>Arial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聚合</vt:lpstr>
      <vt:lpstr>Python程序设计4</vt:lpstr>
      <vt:lpstr>任务一：</vt:lpstr>
      <vt:lpstr>任务二：</vt:lpstr>
      <vt:lpstr>Python程序设计5</vt:lpstr>
      <vt:lpstr>Python 编程中条件判断 if 语句用于控制程序的执行，基本形式为：</vt:lpstr>
      <vt:lpstr>作业：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C语言程序设计</dc:title>
  <dc:creator>Guim</dc:creator>
  <cp:lastModifiedBy>admin</cp:lastModifiedBy>
  <cp:revision>90</cp:revision>
  <dcterms:created xsi:type="dcterms:W3CDTF">2014-02-18T04:13:10Z</dcterms:created>
  <dcterms:modified xsi:type="dcterms:W3CDTF">2019-03-27T05:25:09Z</dcterms:modified>
</cp:coreProperties>
</file>